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jpeg" ContentType="image/jpeg"/>
  <Override PartName="/ppt/media/image2.jpeg" ContentType="image/jpeg"/>
  <Override PartName="/ppt/media/image30.jpeg" ContentType="image/jpeg"/>
  <Override PartName="/ppt/media/image3.jpeg" ContentType="image/jpeg"/>
  <Override PartName="/ppt/media/image4.jpeg" ContentType="image/jpeg"/>
  <Override PartName="/ppt/media/image18.png" ContentType="image/png"/>
  <Override PartName="/ppt/media/image31.jpeg" ContentType="image/jpeg"/>
  <Override PartName="/ppt/media/image39.jpeg" ContentType="image/jpeg"/>
  <Override PartName="/ppt/media/image17.jpeg" ContentType="image/jpeg"/>
  <Override PartName="/ppt/media/image5.png" ContentType="image/png"/>
  <Override PartName="/ppt/media/image6.jpeg" ContentType="image/jpeg"/>
  <Override PartName="/ppt/media/image11.jpeg" ContentType="image/jpeg"/>
  <Override PartName="/ppt/media/image33.jpeg" ContentType="image/jpeg"/>
  <Override PartName="/ppt/media/image38.png" ContentType="image/png"/>
  <Override PartName="/ppt/media/image7.jpeg" ContentType="image/jpeg"/>
  <Override PartName="/ppt/media/image12.jpeg" ContentType="image/jpeg"/>
  <Override PartName="/ppt/media/image34.jpeg" ContentType="image/jpeg"/>
  <Override PartName="/ppt/media/image8.jpeg" ContentType="image/jpeg"/>
  <Override PartName="/ppt/media/image13.jpeg" ContentType="image/jpeg"/>
  <Override PartName="/ppt/media/image9.jpeg" ContentType="image/jpeg"/>
  <Override PartName="/ppt/media/image14.jpeg" ContentType="image/jpeg"/>
  <Override PartName="/ppt/media/image36.jpeg" ContentType="image/jpeg"/>
  <Override PartName="/ppt/media/image10.jpeg" ContentType="image/jpeg"/>
  <Override PartName="/ppt/media/image32.jpeg" ContentType="image/jpeg"/>
  <Override PartName="/ppt/media/image15.jpeg" ContentType="image/jpeg"/>
  <Override PartName="/ppt/media/image37.jpeg" ContentType="image/jpeg"/>
  <Override PartName="/ppt/media/image16.jpeg" ContentType="image/jpeg"/>
  <Override PartName="/ppt/media/image22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35.png" ContentType="image/pn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40.jpeg" ContentType="image/jpeg"/>
  <Override PartName="/ppt/media/image41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4CCD24-4EE2-4131-A629-E2F3EB686F9D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292B55-8043-4945-890E-7BFA2C168E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E57097-D0E4-484A-A44E-A685A5D4AF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4AE138-C4DD-41F5-9DC3-67A64CC1F9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8251E9-0EBE-45D8-B28A-7EDA350233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E8F6FF-AA45-4702-A3F1-9F8F61260A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E797F2-8443-4380-9923-E9B0AA89FF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02EF7F-54F4-4247-A5F1-E2E9076F0E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C2D8FD-5E43-4217-BFC5-2D646E547C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C8391D-0DB6-47EB-A974-B7A07B7382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B6FC4C-E815-4DF0-A86E-38C78A994A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D82027-DCA1-43E0-9D51-EE79086E76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C2F8C-B0DB-45F6-B9ED-8E7AF8342F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FB10E-59AD-4C3D-BD3B-6F0786A03C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9EBE45-5413-47E4-BBA6-AFB745566F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A7B26-A40B-41AB-A6A5-C8908E7A4C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DBF204-24A6-4035-B2C4-AF2F7CAF6C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82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8218A5-1219-4DA8-9733-17E9C6311D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879A45-5084-49DB-B519-DE8F8ACF99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7F4F9C-46B5-4C14-BB4A-DDB9FFE8F0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07D624-F335-410C-B6AD-770E9584FD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7D464F-5A32-430B-A12C-07F9C7E126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5DA431-1FC6-4793-8637-9AE27FA423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82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359840-BF8D-4CB4-9238-EC766BD0D7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CCA8DB-026F-4781-8481-51EC573DC5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A2B66-4741-4478-AD4E-A5BE1EE978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0CE50-9B1F-4623-9AAF-28886069AD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BF387-0453-44AF-B07D-3CFB576575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F1BD6-E688-4C78-9001-CAEDFD3158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FEFF3-DF4A-4D89-8CE4-19DF6203E8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ED260-B062-484C-B4CC-60B690AD56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E71007-B6CE-4BA2-87D5-E382467B89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8805B7-4507-4B00-86FF-6CF39D240F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789B4-BDA5-4BE9-BCE1-E3F86D3DD6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8789C0-EE5B-4D59-AAF5-99DC31C9E8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CB3DF5-293F-4B45-BB21-5E026A703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D5299-72A3-427B-9DE4-A7659BEC43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AF272C-20E5-47CE-B257-338A87805E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C56942-0735-4EC8-A10C-BBD0E35B35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53CA66-90E4-48F4-8246-C65338BDD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45489-5E8C-41E7-9036-416A1BC3DF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9CBCB-F02C-4894-B6F4-7443225C22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DFDD43-BFB4-4C49-B4FC-FED35DE2FA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4DF438-1E29-4CFE-9313-3B9832B0ED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3A1071-DA9D-4251-AF1E-127980CB8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3E4CBD-BB2D-4901-80BD-47235BB028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CA0D2B-4B83-4B44-A2A8-EB86C60FB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4526F0-CC23-4318-9BCA-95B0D94C60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28A7FE-6B33-46C9-BE75-966B8B14C0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C07080-694B-4F1D-AB2E-9E5EB9363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E4E895-F2F2-4138-88BB-9A758AAEF5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941962-9D0C-41E6-860F-02022FDAD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1902DB-E2F3-4D64-9024-F67FF7156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7C55D8-4E4E-4047-B17F-1819B32CF3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991DBA-BCF7-4A82-B983-6ECDA4E5EA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9F9AB3-4F2E-4564-A925-375CDA7CFF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021EC9-A075-4DE4-B006-6C99A94FD9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A0EA0-F218-4FFE-8018-A411FBA7F5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0B6B8E-FC49-484D-A7E5-FEED76862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00DBE-168D-47FC-926A-9B9981CDB7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65C9B-0304-4C96-9E2C-3749938CE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113D8-729C-4433-AFBF-B7DA480A05F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3C93FA-B59B-4B59-A2E0-1719C76F864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32C109-55A6-4FEB-BE83-52F202E129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2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30240"/>
            <a:ext cx="12193200" cy="68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 3" descr=""/>
          <p:cNvPicPr/>
          <p:nvPr/>
        </p:nvPicPr>
        <p:blipFill>
          <a:blip r:embed="rId1"/>
          <a:srcRect l="0" t="0" r="0" b="15717"/>
          <a:stretch/>
        </p:blipFill>
        <p:spPr>
          <a:xfrm>
            <a:off x="-253440" y="0"/>
            <a:ext cx="12566160" cy="69692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7200" spc="-1" strike="noStrike" u="sng">
                <a:solidFill>
                  <a:schemeClr val="accent2"/>
                </a:solidFill>
                <a:uFillTx/>
                <a:latin typeface="Calibri Light"/>
              </a:rPr>
              <a:t>Avantages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pour survivre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BoîteDeDialogue 3"/>
          <p:cNvSpPr/>
          <p:nvPr/>
        </p:nvSpPr>
        <p:spPr>
          <a:xfrm>
            <a:off x="296640" y="1823760"/>
            <a:ext cx="112557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Un proverbe affirme: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L'estomac est le nerf sensible 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des révolutions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L'affamé n'a rien à perdre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pour la liberté politique et la démocratie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 3" descr=""/>
          <p:cNvPicPr/>
          <p:nvPr/>
        </p:nvPicPr>
        <p:blipFill>
          <a:blip r:embed="rId1"/>
          <a:stretch/>
        </p:blipFill>
        <p:spPr>
          <a:xfrm>
            <a:off x="80640" y="1799280"/>
            <a:ext cx="5838120" cy="4951440"/>
          </a:xfrm>
          <a:prstGeom prst="rect">
            <a:avLst/>
          </a:prstGeom>
          <a:ln w="0">
            <a:noFill/>
          </a:ln>
        </p:spPr>
      </p:pic>
      <p:pic>
        <p:nvPicPr>
          <p:cNvPr id="179" name="Image 4" descr=""/>
          <p:cNvPicPr/>
          <p:nvPr/>
        </p:nvPicPr>
        <p:blipFill>
          <a:blip r:embed="rId2"/>
          <a:srcRect l="0" t="6507" r="0" b="0"/>
          <a:stretch/>
        </p:blipFill>
        <p:spPr>
          <a:xfrm>
            <a:off x="6096240" y="1960200"/>
            <a:ext cx="6094800" cy="46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  <p:timing>
    <p:tnLst>
      <p:par>
        <p:cTn id="198" dur="indefinite" restart="never" nodeType="tmRoot">
          <p:childTnLst>
            <p:seq>
              <p:cTn id="199" dur="indefinite" nodeType="mainSeq"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"/>
                            </p:stCondLst>
                            <p:childTnLst>
                              <p:par>
                                <p:cTn id="205" nodeType="after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nodeType="after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 3" descr=""/>
          <p:cNvPicPr/>
          <p:nvPr/>
        </p:nvPicPr>
        <p:blipFill>
          <a:blip r:embed="rId1"/>
          <a:stretch/>
        </p:blipFill>
        <p:spPr>
          <a:xfrm>
            <a:off x="1295640" y="739440"/>
            <a:ext cx="8571960" cy="57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after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2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22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sum">
                                        <p:cTn id="231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contre la marginalisation et pour les droits de l'homme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 3" descr=""/>
          <p:cNvPicPr/>
          <p:nvPr/>
        </p:nvPicPr>
        <p:blipFill>
          <a:blip r:embed="rId1"/>
          <a:stretch/>
        </p:blipFill>
        <p:spPr>
          <a:xfrm>
            <a:off x="165240" y="1690560"/>
            <a:ext cx="5630760" cy="5004360"/>
          </a:xfrm>
          <a:prstGeom prst="rect">
            <a:avLst/>
          </a:prstGeom>
          <a:ln w="0">
            <a:noFill/>
          </a:ln>
        </p:spPr>
      </p:pic>
      <p:pic>
        <p:nvPicPr>
          <p:cNvPr id="183" name="Image 4" descr=""/>
          <p:cNvPicPr/>
          <p:nvPr/>
        </p:nvPicPr>
        <p:blipFill>
          <a:blip r:embed="rId2"/>
          <a:stretch/>
        </p:blipFill>
        <p:spPr>
          <a:xfrm>
            <a:off x="6192000" y="1756800"/>
            <a:ext cx="5630760" cy="481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"/>
                            </p:stCondLst>
                            <p:childTnLst>
                              <p:par>
                                <p:cTn id="239" nodeType="after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nodeType="after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 E">
                                      <p:cBhvr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Motion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contre l'ingérence étrangère et la colonisation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3" descr=""/>
          <p:cNvPicPr/>
          <p:nvPr/>
        </p:nvPicPr>
        <p:blipFill>
          <a:blip r:embed="rId1"/>
          <a:stretch/>
        </p:blipFill>
        <p:spPr>
          <a:xfrm>
            <a:off x="229680" y="1792800"/>
            <a:ext cx="5682600" cy="4953600"/>
          </a:xfrm>
          <a:prstGeom prst="rect">
            <a:avLst/>
          </a:prstGeom>
          <a:ln w="0">
            <a:noFill/>
          </a:ln>
        </p:spPr>
      </p:pic>
      <p:pic>
        <p:nvPicPr>
          <p:cNvPr id="186" name="Image 4" descr=""/>
          <p:cNvPicPr/>
          <p:nvPr/>
        </p:nvPicPr>
        <p:blipFill>
          <a:blip r:embed="rId2"/>
          <a:stretch/>
        </p:blipFill>
        <p:spPr>
          <a:xfrm>
            <a:off x="6096240" y="1823760"/>
            <a:ext cx="5937480" cy="480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nodeType="after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nodeType="after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contre l'injustice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 3" descr=""/>
          <p:cNvPicPr/>
          <p:nvPr/>
        </p:nvPicPr>
        <p:blipFill>
          <a:blip r:embed="rId1"/>
          <a:stretch/>
        </p:blipFill>
        <p:spPr>
          <a:xfrm>
            <a:off x="3029760" y="1566000"/>
            <a:ext cx="5894280" cy="500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after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contre un gouvernement corrompu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 3" descr=""/>
          <p:cNvPicPr/>
          <p:nvPr/>
        </p:nvPicPr>
        <p:blipFill>
          <a:blip r:embed="rId1"/>
          <a:stretch/>
        </p:blipFill>
        <p:spPr>
          <a:xfrm>
            <a:off x="302400" y="1690560"/>
            <a:ext cx="5699160" cy="4917600"/>
          </a:xfrm>
          <a:prstGeom prst="rect">
            <a:avLst/>
          </a:prstGeom>
          <a:ln w="0">
            <a:noFill/>
          </a:ln>
        </p:spPr>
      </p:pic>
      <p:pic>
        <p:nvPicPr>
          <p:cNvPr id="191" name="Image 4" descr=""/>
          <p:cNvPicPr/>
          <p:nvPr/>
        </p:nvPicPr>
        <p:blipFill>
          <a:blip r:embed="rId2"/>
          <a:stretch/>
        </p:blipFill>
        <p:spPr>
          <a:xfrm>
            <a:off x="6565320" y="2304360"/>
            <a:ext cx="4875840" cy="40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292" dur="indefinite" restart="never" nodeType="tmRoot">
          <p:childTnLst>
            <p:seq>
              <p:cTn id="293" dur="indefinite" nodeType="mainSeq"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2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06" dur="12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Devoir religieux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BoîteDeDialogue 3"/>
          <p:cNvSpPr/>
          <p:nvPr/>
        </p:nvSpPr>
        <p:spPr>
          <a:xfrm>
            <a:off x="1502640" y="2743200"/>
            <a:ext cx="9728280" cy="31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L'islam a autorisé la révolte contre ce qui ne respecte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pas la parole d'Allah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Antigone de Sophocle ou d'Anouilh toutes les deux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ont considéré leur révolte un devoir religieux pour que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l' âme de leurs frères reposent en paix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newsflash/>
      </p:transition>
    </mc:Choice>
    <mc:Fallback>
      <p:transition spd="slow">
        <p:newsflash/>
      </p:transition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nodeType="afterEffect" fill="hold" presetClass="entr" presetID="2" presetSubtype="4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pour le changement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 3" descr=""/>
          <p:cNvPicPr/>
          <p:nvPr/>
        </p:nvPicPr>
        <p:blipFill>
          <a:blip r:embed="rId1"/>
          <a:stretch/>
        </p:blipFill>
        <p:spPr>
          <a:xfrm>
            <a:off x="1978920" y="1690560"/>
            <a:ext cx="8233560" cy="48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6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4800" spc="-1" strike="noStrike">
                <a:solidFill>
                  <a:srgbClr val="000000"/>
                </a:solidFill>
                <a:latin typeface="Calibri Light"/>
              </a:rPr>
              <a:t>Plan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Introduction : C’est quoi la révolte ?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Avantages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Inconvénients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Point de vue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pour la vengeance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3" descr=""/>
          <p:cNvPicPr/>
          <p:nvPr/>
        </p:nvPicPr>
        <p:blipFill>
          <a:blip r:embed="rId1"/>
          <a:stretch/>
        </p:blipFill>
        <p:spPr>
          <a:xfrm>
            <a:off x="2751840" y="1690560"/>
            <a:ext cx="6688080" cy="45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"/>
                            </p:stCondLst>
                            <p:childTnLst>
                              <p:par>
                                <p:cTn id="338" nodeType="after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3" descr=""/>
          <p:cNvPicPr/>
          <p:nvPr/>
        </p:nvPicPr>
        <p:blipFill>
          <a:blip r:embed="rId1"/>
          <a:stretch/>
        </p:blipFill>
        <p:spPr>
          <a:xfrm>
            <a:off x="77760" y="0"/>
            <a:ext cx="12114000" cy="67150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7200" spc="-1" strike="noStrike" u="sng">
                <a:solidFill>
                  <a:schemeClr val="accent2"/>
                </a:solidFill>
                <a:uFillTx/>
                <a:latin typeface="Calibri Light"/>
              </a:rPr>
              <a:t>Inconvénients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1483" sy="25953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révolution est un bain de sang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81644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Fin de l' œuvre "Antigone"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Mort d'Antigone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Mort d'Hémon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Mort d'Eurydice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Bilan fort par rapport aux nombres des personnages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 3" descr=""/>
          <p:cNvPicPr/>
          <p:nvPr/>
        </p:nvPicPr>
        <p:blipFill>
          <a:blip r:embed="rId2"/>
          <a:srcRect l="8108" t="32036" r="49631" b="19317"/>
          <a:stretch/>
        </p:blipFill>
        <p:spPr>
          <a:xfrm>
            <a:off x="6300000" y="1800000"/>
            <a:ext cx="395964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"/>
                            </p:stCondLst>
                            <p:childTnLst>
                              <p:par>
                                <p:cTn id="3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"/>
                            </p:stCondLst>
                            <p:childTnLst>
                              <p:par>
                                <p:cTn id="3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"/>
                            </p:stCondLst>
                            <p:childTnLst>
                              <p:par>
                                <p:cTn id="3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"/>
                            </p:stCondLst>
                            <p:childTnLst>
                              <p:par>
                                <p:cTn id="37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"/>
                            </p:stCondLst>
                            <p:childTnLst>
                              <p:par>
                                <p:cTn id="37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révolution est un suicide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BoîteDeDialogue 3"/>
          <p:cNvSpPr/>
          <p:nvPr/>
        </p:nvSpPr>
        <p:spPr>
          <a:xfrm>
            <a:off x="1537920" y="2743200"/>
            <a:ext cx="883044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"Il est plus fort que nous Antigone"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dit Ismène.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"/>
                            </p:stCondLst>
                            <p:childTnLst>
                              <p:par>
                                <p:cTn id="3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personne/l'idéal pour lequel on se révolte mérite-t-il de tels sacrifices?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 2" descr=""/>
          <p:cNvPicPr/>
          <p:nvPr/>
        </p:nvPicPr>
        <p:blipFill>
          <a:blip r:embed="rId1"/>
          <a:stretch/>
        </p:blipFill>
        <p:spPr>
          <a:xfrm>
            <a:off x="137880" y="1690560"/>
            <a:ext cx="5410440" cy="4752360"/>
          </a:xfrm>
          <a:prstGeom prst="rect">
            <a:avLst/>
          </a:prstGeom>
          <a:ln w="0">
            <a:noFill/>
          </a:ln>
        </p:spPr>
      </p:pic>
      <p:pic>
        <p:nvPicPr>
          <p:cNvPr id="207" name="Image 3" descr=""/>
          <p:cNvPicPr/>
          <p:nvPr/>
        </p:nvPicPr>
        <p:blipFill>
          <a:blip r:embed="rId2"/>
          <a:srcRect l="29934" t="29117" r="23981" b="2649"/>
          <a:stretch/>
        </p:blipFill>
        <p:spPr>
          <a:xfrm>
            <a:off x="7380000" y="1816920"/>
            <a:ext cx="2339640" cy="46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000"/>
                            </p:stCondLst>
                            <p:childTnLst>
                              <p:par>
                                <p:cTn id="401" nodeType="afterEffect" fill="hold" presetClass="entr" presetID="6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 transition="in">
                                      <p:cBhvr additive="repl">
                                        <p:cTn id="40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Se révolter est une trahison et une aide gratuite pour les ennemis du pays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 2" descr=""/>
          <p:cNvPicPr/>
          <p:nvPr/>
        </p:nvPicPr>
        <p:blipFill>
          <a:blip r:embed="rId1"/>
          <a:stretch/>
        </p:blipFill>
        <p:spPr>
          <a:xfrm>
            <a:off x="1449720" y="2034360"/>
            <a:ext cx="8795160" cy="46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split dir="in" orient="horz"/>
      </p:transition>
    </mc:Choice>
    <mc:Fallback>
      <p:transition spd="slow">
        <p:split dir="in" orient="horz"/>
      </p:transition>
    </mc:Fallback>
  </mc:AlternateContent>
  <p:timing>
    <p:tnLst>
      <p:par>
        <p:cTn id="404" dur="indefinite" restart="never" nodeType="tmRoot">
          <p:childTnLst>
            <p:seq>
              <p:cTn id="405" dur="indefinite" nodeType="mainSeq"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nodeType="afterEffect" fill="hold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415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6" dur="indefinite" restart="never" nodeType="tmRoot">
          <p:childTnLst>
            <p:seq>
              <p:cTn id="417" dur="indefinite" nodeType="mainSeq"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84280" y="365040"/>
            <a:ext cx="10515240" cy="217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révolte est un cercle vicieux et permet justement l'arrivée d' un nouveau dictateur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 2" descr=""/>
          <p:cNvPicPr/>
          <p:nvPr/>
        </p:nvPicPr>
        <p:blipFill>
          <a:blip r:embed="rId1"/>
          <a:stretch/>
        </p:blipFill>
        <p:spPr>
          <a:xfrm>
            <a:off x="623880" y="2611800"/>
            <a:ext cx="5470920" cy="3646440"/>
          </a:xfrm>
          <a:prstGeom prst="rect">
            <a:avLst/>
          </a:prstGeom>
          <a:ln w="0">
            <a:noFill/>
          </a:ln>
        </p:spPr>
      </p:pic>
      <p:pic>
        <p:nvPicPr>
          <p:cNvPr id="213" name="Image 3" descr=""/>
          <p:cNvPicPr/>
          <p:nvPr/>
        </p:nvPicPr>
        <p:blipFill>
          <a:blip r:embed="rId2"/>
          <a:stretch/>
        </p:blipFill>
        <p:spPr>
          <a:xfrm>
            <a:off x="7551720" y="2160000"/>
            <a:ext cx="2846520" cy="430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422" dur="indefinite" restart="never" nodeType="tmRoot">
          <p:childTnLst>
            <p:seq>
              <p:cTn id="423" dur="indefinite" nodeType="mainSeq">
                <p:childTnLst>
                  <p:par>
                    <p:cTn id="424" fill="hold">
                      <p:stCondLst>
                        <p:cond delay="0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"/>
                            </p:stCondLst>
                            <p:childTnLst>
                              <p:par>
                                <p:cTn id="4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"/>
                            </p:stCondLst>
                            <p:childTnLst>
                              <p:par>
                                <p:cTn id="432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2"/>
                            </p:stCondLst>
                            <p:childTnLst>
                              <p:par>
                                <p:cTn id="43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0880" y="0"/>
            <a:ext cx="5919120" cy="68580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5760000" y="3240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6937920" y="180000"/>
            <a:ext cx="5255280" cy="66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441" dur="indefinite" restart="never" nodeType="tmRoot">
          <p:childTnLst>
            <p:seq>
              <p:cTn id="442" dur="indefinite" nodeType="mainSeq">
                <p:childTnLst>
                  <p:par>
                    <p:cTn id="443" fill="hold">
                      <p:stCondLst>
                        <p:cond delay="0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4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1"/>
                            </p:stCondLst>
                            <p:childTnLst>
                              <p:par>
                                <p:cTn id="452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révolte est contre les traditions, conte la religion elle-même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 2" descr=""/>
          <p:cNvPicPr/>
          <p:nvPr/>
        </p:nvPicPr>
        <p:blipFill>
          <a:blip r:embed="rId1"/>
          <a:stretch/>
        </p:blipFill>
        <p:spPr>
          <a:xfrm>
            <a:off x="1348560" y="1852200"/>
            <a:ext cx="949428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5" dur="indefinite" restart="never" nodeType="tmRoot">
          <p:childTnLst>
            <p:seq>
              <p:cTn id="456" dur="indefinite" nodeType="mainSeq"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6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0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66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ZoneTexte 128"/>
          <p:cNvSpPr/>
          <p:nvPr/>
        </p:nvSpPr>
        <p:spPr>
          <a:xfrm>
            <a:off x="5412240" y="1196640"/>
            <a:ext cx="341964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ZoneTexte 129"/>
          <p:cNvSpPr/>
          <p:nvPr/>
        </p:nvSpPr>
        <p:spPr>
          <a:xfrm>
            <a:off x="2579040" y="217764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5400" spc="-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ZoneTexte 130"/>
          <p:cNvSpPr/>
          <p:nvPr/>
        </p:nvSpPr>
        <p:spPr>
          <a:xfrm>
            <a:off x="2171880" y="1419120"/>
            <a:ext cx="3599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ZoneTexte 131"/>
          <p:cNvSpPr/>
          <p:nvPr/>
        </p:nvSpPr>
        <p:spPr>
          <a:xfrm>
            <a:off x="6035760" y="2321640"/>
            <a:ext cx="35996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c00000"/>
                </a:solidFill>
                <a:latin typeface="Arial"/>
                <a:ea typeface="DejaVu Sans"/>
              </a:rPr>
              <a:t>Soulèvement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ZoneTexte 132"/>
          <p:cNvSpPr/>
          <p:nvPr/>
        </p:nvSpPr>
        <p:spPr>
          <a:xfrm>
            <a:off x="3431880" y="836640"/>
            <a:ext cx="251964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c00000"/>
                </a:solidFill>
                <a:latin typeface="Arial"/>
                <a:ea typeface="DejaVu Sans"/>
              </a:rPr>
              <a:t>Mutinerie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ZoneTexte 133"/>
          <p:cNvSpPr/>
          <p:nvPr/>
        </p:nvSpPr>
        <p:spPr>
          <a:xfrm rot="5400000">
            <a:off x="8235360" y="1434960"/>
            <a:ext cx="292428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c00000"/>
                </a:solidFill>
                <a:latin typeface="Arial"/>
                <a:ea typeface="DejaVu Sans"/>
              </a:rPr>
              <a:t>Sédition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ZoneTexte 8"/>
          <p:cNvSpPr/>
          <p:nvPr/>
        </p:nvSpPr>
        <p:spPr>
          <a:xfrm>
            <a:off x="5459760" y="737640"/>
            <a:ext cx="338400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c00000"/>
                </a:solidFill>
                <a:latin typeface="Arial"/>
                <a:ea typeface="DejaVu Sans"/>
              </a:rPr>
              <a:t>Insurrection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ZoneTexte 9"/>
          <p:cNvSpPr/>
          <p:nvPr/>
        </p:nvSpPr>
        <p:spPr>
          <a:xfrm rot="16200000">
            <a:off x="-1198440" y="2587680"/>
            <a:ext cx="6164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8000" spc="-1" strike="noStrike">
                <a:solidFill>
                  <a:srgbClr val="c00000"/>
                </a:solidFill>
                <a:latin typeface="Arial"/>
                <a:ea typeface="DejaVu Sans"/>
              </a:rPr>
              <a:t>Subversion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nodeType="afterEffect" fill="hold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nodeType="after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nodeType="after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nodeType="after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Les révolutionnaires sont idéalistes et des dogmatiques loin de la réalité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2" descr=""/>
          <p:cNvPicPr/>
          <p:nvPr/>
        </p:nvPicPr>
        <p:blipFill>
          <a:blip r:embed="rId1"/>
          <a:srcRect l="0" t="0" r="0" b="12219"/>
          <a:stretch/>
        </p:blipFill>
        <p:spPr>
          <a:xfrm>
            <a:off x="1688040" y="1898280"/>
            <a:ext cx="8089920" cy="40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7" dur="indefinite" restart="never" nodeType="tmRoot">
          <p:childTnLst>
            <p:seq>
              <p:cTn id="468" dur="indefinite" nodeType="mainSeq">
                <p:childTnLst>
                  <p:par>
                    <p:cTn id="469" fill="hold">
                      <p:stCondLst>
                        <p:cond delay="0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473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nodeType="afterEffect" fill="hold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" descr=""/>
          <p:cNvPicPr/>
          <p:nvPr/>
        </p:nvPicPr>
        <p:blipFill>
          <a:blip r:embed="rId1"/>
          <a:stretch/>
        </p:blipFill>
        <p:spPr>
          <a:xfrm>
            <a:off x="1984680" y="358560"/>
            <a:ext cx="8093880" cy="59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Elle crée l'anarchie et les crises économiques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 2" descr=""/>
          <p:cNvPicPr/>
          <p:nvPr/>
        </p:nvPicPr>
        <p:blipFill>
          <a:blip r:embed="rId1"/>
          <a:stretch/>
        </p:blipFill>
        <p:spPr>
          <a:xfrm>
            <a:off x="556200" y="1803960"/>
            <a:ext cx="5185800" cy="4290480"/>
          </a:xfrm>
          <a:prstGeom prst="rect">
            <a:avLst/>
          </a:prstGeom>
          <a:ln w="0">
            <a:noFill/>
          </a:ln>
        </p:spPr>
      </p:pic>
      <p:pic>
        <p:nvPicPr>
          <p:cNvPr id="224" name="Image 3" descr=""/>
          <p:cNvPicPr/>
          <p:nvPr/>
        </p:nvPicPr>
        <p:blipFill>
          <a:blip r:embed="rId2"/>
          <a:stretch/>
        </p:blipFill>
        <p:spPr>
          <a:xfrm>
            <a:off x="6503760" y="1584360"/>
            <a:ext cx="5526720" cy="47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8000">
        <p14:vortex/>
      </p:transition>
    </mc:Choice>
    <mc:Fallback>
      <p:transition spd="slow">
        <p:fade/>
      </p:transition>
    </mc:Fallback>
  </mc:AlternateContent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0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5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4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L'État a ses raisons que l'individu ne comprend pas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 2" descr=""/>
          <p:cNvPicPr/>
          <p:nvPr/>
        </p:nvPicPr>
        <p:blipFill>
          <a:blip r:embed="rId1"/>
          <a:srcRect l="0" t="29715" r="0" b="56240"/>
          <a:stretch/>
        </p:blipFill>
        <p:spPr>
          <a:xfrm>
            <a:off x="1549080" y="2664360"/>
            <a:ext cx="9265320" cy="22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497" dur="indefinite" restart="never" nodeType="tmRoot">
          <p:childTnLst>
            <p:seq>
              <p:cTn id="498" dur="indefinite" nodeType="mainSeq"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0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révolte est haram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 2" descr=""/>
          <p:cNvPicPr/>
          <p:nvPr/>
        </p:nvPicPr>
        <p:blipFill>
          <a:blip r:embed="rId1"/>
          <a:stretch/>
        </p:blipFill>
        <p:spPr>
          <a:xfrm>
            <a:off x="3303360" y="1690560"/>
            <a:ext cx="4875840" cy="48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"/>
                            </p:stCondLst>
                            <p:childTnLst>
                              <p:par>
                                <p:cTn id="51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18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Les révoltés ne savent pas la raison de leur révolte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0" y="1743480"/>
            <a:ext cx="6300000" cy="509076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rcRect l="0" t="0" r="38528" b="0"/>
          <a:stretch/>
        </p:blipFill>
        <p:spPr>
          <a:xfrm>
            <a:off x="6300360" y="1689120"/>
            <a:ext cx="5892840" cy="516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000"/>
                            </p:stCondLst>
                            <p:childTnLst>
                              <p:par>
                                <p:cTn id="53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70400" y="27662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4400" spc="-1" strike="noStrike" u="sng">
                <a:solidFill>
                  <a:srgbClr val="000000"/>
                </a:solidFill>
                <a:uFillTx/>
                <a:latin typeface="Calibri Light"/>
              </a:rPr>
              <a:t>Point de vue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4400" spc="-1" strike="noStrike" u="sng">
                <a:solidFill>
                  <a:srgbClr val="000000"/>
                </a:solidFill>
                <a:uFillTx/>
                <a:latin typeface="Calibri Light"/>
              </a:rPr>
              <a:t>Que pensez-vous?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535" dur="indefinite" restart="never" nodeType="tmRoot">
          <p:childTnLst>
            <p:seq>
              <p:cTn id="536" dur="indefinite" nodeType="mainSeq"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"/>
                            </p:stCondLst>
                            <p:childTnLst>
                              <p:par>
                                <p:cTn id="5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ZoneTexte 11"/>
          <p:cNvSpPr/>
          <p:nvPr/>
        </p:nvSpPr>
        <p:spPr>
          <a:xfrm rot="2400600">
            <a:off x="8441280" y="858960"/>
            <a:ext cx="3064320" cy="11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200" spc="-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ZoneTexte 13"/>
          <p:cNvSpPr/>
          <p:nvPr/>
        </p:nvSpPr>
        <p:spPr>
          <a:xfrm rot="19336800">
            <a:off x="156600" y="1025640"/>
            <a:ext cx="359964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200" spc="-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14"/>
          <p:cNvSpPr/>
          <p:nvPr/>
        </p:nvSpPr>
        <p:spPr>
          <a:xfrm>
            <a:off x="4141080" y="22320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200" spc="-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ZoneTexte 15"/>
          <p:cNvSpPr/>
          <p:nvPr/>
        </p:nvSpPr>
        <p:spPr>
          <a:xfrm rot="1543200">
            <a:off x="285480" y="4989600"/>
            <a:ext cx="40899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200" spc="-1" strike="noStrike">
                <a:solidFill>
                  <a:srgbClr val="c00000"/>
                </a:solidFill>
                <a:latin typeface="Arial"/>
                <a:ea typeface="DejaVu Sans"/>
              </a:rPr>
              <a:t>Subversion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ZoneTexte 16"/>
          <p:cNvSpPr/>
          <p:nvPr/>
        </p:nvSpPr>
        <p:spPr>
          <a:xfrm>
            <a:off x="4338360" y="5760000"/>
            <a:ext cx="35996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200" spc="-1" strike="noStrike">
                <a:solidFill>
                  <a:srgbClr val="c00000"/>
                </a:solidFill>
                <a:latin typeface="Arial"/>
                <a:ea typeface="DejaVu Sans"/>
              </a:rPr>
              <a:t>Soulèvement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ZoneTexte 17"/>
          <p:cNvSpPr/>
          <p:nvPr/>
        </p:nvSpPr>
        <p:spPr>
          <a:xfrm rot="19444200">
            <a:off x="8075880" y="4764960"/>
            <a:ext cx="3665880" cy="7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c00000"/>
                </a:solidFill>
                <a:latin typeface="Arial"/>
                <a:ea typeface="DejaVu Sans"/>
              </a:rPr>
              <a:t>Insurrection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160000" y="1800000"/>
            <a:ext cx="2160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940360" y="900000"/>
            <a:ext cx="0" cy="18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2880000" y="3960000"/>
            <a:ext cx="1800000" cy="14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H="1" flipV="1">
            <a:off x="6120360" y="4140000"/>
            <a:ext cx="180000" cy="18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 flipH="1" flipV="1">
            <a:off x="7380360" y="3600000"/>
            <a:ext cx="23403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 flipH="1">
            <a:off x="7380360" y="1260000"/>
            <a:ext cx="2160360" cy="14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ZoneTexte 18"/>
          <p:cNvSpPr/>
          <p:nvPr/>
        </p:nvSpPr>
        <p:spPr>
          <a:xfrm>
            <a:off x="3600000" y="2880000"/>
            <a:ext cx="468036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c00000"/>
                </a:solidFill>
                <a:latin typeface="Arial"/>
                <a:ea typeface="DejaVu Sans"/>
              </a:rPr>
              <a:t>Purement politiques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540000" y="360000"/>
            <a:ext cx="10801080" cy="612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07520" rIns="407520" tIns="362520" bIns="36252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 flipH="1">
            <a:off x="1260000" y="540000"/>
            <a:ext cx="9540720" cy="558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07520" rIns="407520" tIns="362520" bIns="36252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19"/>
          <p:cNvSpPr/>
          <p:nvPr/>
        </p:nvSpPr>
        <p:spPr>
          <a:xfrm>
            <a:off x="3576600" y="1080000"/>
            <a:ext cx="4883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 u="sng">
                <a:solidFill>
                  <a:srgbClr val="c00000"/>
                </a:solidFill>
                <a:uFillTx/>
                <a:latin typeface="Arial Black"/>
                <a:ea typeface="DejaVu Sans"/>
              </a:rPr>
              <a:t>Faux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nodeType="after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8160" y="52200"/>
            <a:ext cx="12155040" cy="5707800"/>
          </a:xfrm>
          <a:prstGeom prst="rect">
            <a:avLst/>
          </a:prstGeom>
          <a:ln w="0">
            <a:noFill/>
          </a:ln>
        </p:spPr>
      </p:pic>
      <p:sp>
        <p:nvSpPr>
          <p:cNvPr id="157" name="ZoneTexte 12"/>
          <p:cNvSpPr/>
          <p:nvPr/>
        </p:nvSpPr>
        <p:spPr>
          <a:xfrm>
            <a:off x="2340000" y="5940000"/>
            <a:ext cx="864072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69a2e"/>
                </a:solidFill>
                <a:latin typeface="Arial"/>
                <a:ea typeface="DejaVu Sans"/>
              </a:rPr>
              <a:t>Et la révolution industrielle ?</a:t>
            </a:r>
            <a:endParaRPr b="0" lang="fr-FR" sz="3600" spc="-1" strike="noStrike">
              <a:solidFill>
                <a:srgbClr val="069a2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6300720" cy="666000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300360" y="0"/>
            <a:ext cx="589248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12193200" cy="420156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ZoneTexte 10"/>
          <p:cNvSpPr/>
          <p:nvPr/>
        </p:nvSpPr>
        <p:spPr>
          <a:xfrm>
            <a:off x="5412240" y="1196640"/>
            <a:ext cx="341964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ZoneTexte 20"/>
          <p:cNvSpPr/>
          <p:nvPr/>
        </p:nvSpPr>
        <p:spPr>
          <a:xfrm>
            <a:off x="2579040" y="217764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5400" spc="-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ZoneTexte 21"/>
          <p:cNvSpPr/>
          <p:nvPr/>
        </p:nvSpPr>
        <p:spPr>
          <a:xfrm>
            <a:off x="2171880" y="1419120"/>
            <a:ext cx="3599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ZoneTexte 22"/>
          <p:cNvSpPr/>
          <p:nvPr/>
        </p:nvSpPr>
        <p:spPr>
          <a:xfrm>
            <a:off x="6035760" y="2321640"/>
            <a:ext cx="35996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c00000"/>
                </a:solidFill>
                <a:latin typeface="Arial"/>
                <a:ea typeface="DejaVu Sans"/>
              </a:rPr>
              <a:t>Soulèvement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ZoneTexte 23"/>
          <p:cNvSpPr/>
          <p:nvPr/>
        </p:nvSpPr>
        <p:spPr>
          <a:xfrm>
            <a:off x="3431880" y="836640"/>
            <a:ext cx="251964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c00000"/>
                </a:solidFill>
                <a:latin typeface="Arial"/>
                <a:ea typeface="DejaVu Sans"/>
              </a:rPr>
              <a:t>Mutinerie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ZoneTexte 24"/>
          <p:cNvSpPr/>
          <p:nvPr/>
        </p:nvSpPr>
        <p:spPr>
          <a:xfrm rot="5400000">
            <a:off x="8235360" y="1434960"/>
            <a:ext cx="292428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c00000"/>
                </a:solidFill>
                <a:latin typeface="Arial"/>
                <a:ea typeface="DejaVu Sans"/>
              </a:rPr>
              <a:t>Sédition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ZoneTexte 25"/>
          <p:cNvSpPr/>
          <p:nvPr/>
        </p:nvSpPr>
        <p:spPr>
          <a:xfrm>
            <a:off x="5459760" y="737640"/>
            <a:ext cx="338400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c00000"/>
                </a:solidFill>
                <a:latin typeface="Arial"/>
                <a:ea typeface="DejaVu Sans"/>
              </a:rPr>
              <a:t>Insurrection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ZoneTexte 26"/>
          <p:cNvSpPr/>
          <p:nvPr/>
        </p:nvSpPr>
        <p:spPr>
          <a:xfrm rot="16200000">
            <a:off x="-1198440" y="2587680"/>
            <a:ext cx="6164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fr-FR" sz="8000" spc="-1" strike="noStrike">
                <a:solidFill>
                  <a:srgbClr val="c00000"/>
                </a:solidFill>
                <a:latin typeface="Arial"/>
                <a:ea typeface="DejaVu Sans"/>
              </a:rPr>
              <a:t>Subversion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5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80000" y="0"/>
            <a:ext cx="918072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0" y="621720"/>
            <a:ext cx="12061080" cy="603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La révolte est une attitude de refus et d'hostilité devant une autorité, une contrainte (dire non) . Si la révolte vise seulement à changer la tête du gouvernement c'est une rébellion, subversion . La mutinerie , l’insurrection et le soulèvement sont généralement armés. Mais si elle vise à un changement radical du mode de gouvernement, c'est une révolution. Certains pensent qu'une révolte est nécessaire d'autre considèrent tout type de soulèvement une trahison de la patrie. A qui donne-t-on raison 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8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nodeType="afterEffect" fill="hold" presetClass="entr" presetID="7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LibreOffice/7.5.0.3$Windows_X86_64 LibreOffice_project/c21113d003cd3efa8c53188764377a8272d9d6de</Application>
  <AppVersion>15.0000</AppVersion>
  <Words>369</Words>
  <Paragraphs>80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2017-06-21T13:57:27Z</dcterms:created>
  <dc:creator/>
  <dc:description/>
  <dc:language>fr-FR</dc:language>
  <cp:lastModifiedBy/>
  <dcterms:modified xsi:type="dcterms:W3CDTF">2023-02-19T19:13:57Z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Personnalisé</vt:lpwstr>
  </property>
  <property fmtid="{D5CDD505-2E9C-101B-9397-08002B2CF9AE}" pid="4" name="Slides">
    <vt:i4>30</vt:i4>
  </property>
</Properties>
</file>