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3588" cy="6858000"/>
  <p:notesSz cx="6858000" cy="9144000"/>
  <p:defaultTextStyle/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2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0">
              <a:buNone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125" name="PlaceHolder 3"/>
          <p:cNvSpPr>
            <a:spLocks noGrp="1" noEditPoints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126" name="PlaceHolder 4"/>
          <p:cNvSpPr>
            <a:spLocks noGrp="1" noEditPoints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27" name="PlaceHolder 5"/>
          <p:cNvSpPr>
            <a:spLocks noGrp="1" noEditPoints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28" name="PlaceHolder 6"/>
          <p:cNvSpPr>
            <a:spLocks noGrp="1" noEditPoints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4CCD24-4EE2-4131-A629-E2F3EB686F9D}" type="slidenum">
              <a:rPr lang="fr-FR" sz="1400" b="0" strike="noStrike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‹N°›</a:t>
            </a:fld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605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7164513-54EB-447A-8A1B-C2EB3B9E50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412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5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 noEditPoints="1"/>
          </p:cNvSpPr>
          <p:nvPr>
            <p:ph type="sldNum" idx="1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E4AE138-C4DD-41F5-9DC3-67A64CC1F9F5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49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56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 noEditPoints="1"/>
          </p:cNvSpPr>
          <p:nvPr>
            <p:ph type="sldNum" idx="2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28251E9-0EBE-45D8-B28A-7EDA3502331D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11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85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59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 noEditPoints="1"/>
          </p:cNvSpPr>
          <p:nvPr>
            <p:ph type="sldNum" idx="2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E8F6FF-AA45-4702-A3F1-9F8F61260A0B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12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8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62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 noEditPoints="1"/>
          </p:cNvSpPr>
          <p:nvPr>
            <p:ph type="sldNum" idx="2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7E797F2-8443-4380-9923-E9B0AA89FF3F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13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36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6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 noEditPoints="1"/>
          </p:cNvSpPr>
          <p:nvPr>
            <p:ph type="sldNum" idx="2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02EF7F-54F4-4247-A5F1-E2E9076F0E5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14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7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6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 noEditPoints="1"/>
          </p:cNvSpPr>
          <p:nvPr>
            <p:ph type="sldNum" idx="2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C2D8FD-5E43-4217-BFC5-2D646E547CF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15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9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71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 noEditPoints="1"/>
          </p:cNvSpPr>
          <p:nvPr>
            <p:ph type="sldNum" idx="2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C8391D-0DB6-47EB-A974-B7A07B73824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16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150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7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 noEditPoints="1"/>
          </p:cNvSpPr>
          <p:nvPr>
            <p:ph type="sldNum" idx="2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B6FC4C-E815-4DF0-A86E-38C78A994A1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17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878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77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 noEditPoints="1"/>
          </p:cNvSpPr>
          <p:nvPr>
            <p:ph type="sldNum" idx="2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FC2F8C-B0DB-45F6-B9ED-8E7AF8342FB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18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84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8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 noEditPoints="1"/>
          </p:cNvSpPr>
          <p:nvPr>
            <p:ph type="sldNum" idx="2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2FB10E-59AD-4C3D-BD3B-6F0786A03C20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19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15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3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 noEditPoints="1"/>
          </p:cNvSpPr>
          <p:nvPr>
            <p:ph type="sldNum" idx="1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0D82027-DCA1-43E0-9D51-EE79086E76B0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78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8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 noEditPoints="1"/>
          </p:cNvSpPr>
          <p:nvPr>
            <p:ph type="sldNum" idx="2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9EBE45-5413-47E4-BBA6-AFB745566F6C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22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01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86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 noEditPoints="1"/>
          </p:cNvSpPr>
          <p:nvPr>
            <p:ph type="sldNum" idx="3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FA7B26-A40B-41AB-A6A5-C8908E7A4C6D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23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74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89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 noEditPoints="1"/>
          </p:cNvSpPr>
          <p:nvPr>
            <p:ph type="sldNum" idx="3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DBF204-24A6-4035-B2C4-AF2F7CAF6C73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27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579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92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 noEditPoints="1"/>
          </p:cNvSpPr>
          <p:nvPr>
            <p:ph type="sldNum" idx="3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879A45-5084-49DB-B519-DE8F8ACF996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30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249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9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 noEditPoints="1"/>
          </p:cNvSpPr>
          <p:nvPr>
            <p:ph type="sldNum" idx="3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7F4F9C-46B5-4C14-BB4A-DDB9FFE8F00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31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08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9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 noEditPoints="1"/>
          </p:cNvSpPr>
          <p:nvPr>
            <p:ph type="sldNum" idx="3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207D624-F335-410C-B6AD-770E9584FD82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32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739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301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 noEditPoints="1"/>
          </p:cNvSpPr>
          <p:nvPr>
            <p:ph type="sldNum" idx="3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7D464F-5A32-430B-A12C-07F9C7E12697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34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98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30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 noEditPoints="1"/>
          </p:cNvSpPr>
          <p:nvPr>
            <p:ph type="sldNum" idx="3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5DA431-1FC6-4793-8637-9AE27FA4237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35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37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0974E1A-6C66-4630-A27F-8E2F58E558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84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D9CE2D4-BA66-43EE-9109-5D77B7B04E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17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20B8F7A-8F01-4F8F-8C2D-97FBC47C72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17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DC1F492-D591-44A8-9892-4096EF0C7C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15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4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 noEditPoints="1"/>
          </p:cNvSpPr>
          <p:nvPr>
            <p:ph type="sldNum" idx="1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CCA8DB-026F-4781-8481-51EC573DC594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9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47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 noEditPoints="1"/>
          </p:cNvSpPr>
          <p:nvPr>
            <p:ph type="sldNum" idx="1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C292B55-8043-4945-890E-7BFA2C168E5B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41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>
            <a:endParaRPr/>
          </a:p>
        </p:txBody>
      </p:sp>
      <p:sp>
        <p:nvSpPr>
          <p:cNvPr id="25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 noEditPoints="1"/>
          </p:cNvSpPr>
          <p:nvPr>
            <p:ph type="sldNum" idx="1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6E57097-D0E4-484A-A44E-A685A5D4AFB6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09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AFA2B66-4741-4478-AD4E-A5BE1EE9783B}" type="slidenum">
              <a:rPr/>
              <a:pPr/>
              <a:t>‹N°›</a:t>
            </a:fld>
            <a:endParaRPr/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D350CE50-9B1F-4623-9AAF-28886069AD11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E42BF387-0453-44AF-B07D-3CFB576575D5}" type="slidenum">
              <a:rPr/>
              <a:pPr/>
              <a:t>‹N°›</a:t>
            </a:fld>
            <a:endParaRPr/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4C1F1BD6-E688-4C78-9001-CAEDFD315832}" type="slidenum">
              <a:rPr/>
              <a:pPr/>
              <a:t>‹N°›</a:t>
            </a:fld>
            <a:endParaRPr/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44FEFF3-DF4A-4D89-8CE4-19DF6203E841}" type="slidenum">
              <a:rPr/>
              <a:pPr/>
              <a:t>‹N°›</a:t>
            </a:fld>
            <a:endParaRPr/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085ED260-B062-484C-B4CC-60B690AD5693}" type="slidenum">
              <a:rPr/>
              <a:pPr/>
              <a:t>‹N°›</a:t>
            </a:fld>
            <a:endParaRPr/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81E71007-B6CE-4BA2-87D5-E382467B891B}" type="slidenum">
              <a:rPr/>
              <a:pPr/>
              <a:t>‹N°›</a:t>
            </a:fld>
            <a:endParaRPr/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EF8805B7-4507-4B00-86FF-6CF39D240FF1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50D789B4-BDA5-4BE9-BCE1-E3F86D3DD6EB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78789C0-EE5B-4D59-AAF5-99DC31C9E860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7FCB3DF5-293F-4B45-BB21-5E026A703D8C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87ED5299-72A3-427B-9DE4-A7659BEC433B}" type="slidenum">
              <a:rPr/>
              <a:pPr/>
              <a:t>‹N°›</a:t>
            </a:fld>
            <a:endParaRPr/>
          </a:p>
        </p:txBody>
      </p:sp>
      <p:sp>
        <p:nvSpPr>
          <p:cNvPr id="3" name="PlaceHolder 5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2AF272C-20E5-47CE-B257-338A87805EAD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D4C56942-0735-4EC8-A10C-BBD0E35B35C8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EA53CA66-90E4-48F4-8246-C65338BDDB72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0A845489-5E8C-41E7-9036-416A1BC3DF85}" type="slidenum">
              <a:rPr/>
              <a:pPr/>
              <a:t>‹N°›</a:t>
            </a:fld>
            <a:endParaRPr/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6FA9CBCB-F02C-4894-B6F4-7443225C222D}" type="slidenum">
              <a:rPr/>
              <a:pPr/>
              <a:t>‹N°›</a:t>
            </a:fld>
            <a:endParaRPr/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3CDFDD43-BFB4-4C49-B4FC-FED35DE2FAF0}" type="slidenum">
              <a:rPr/>
              <a:pPr/>
              <a:t>‹N°›</a:t>
            </a:fld>
            <a:endParaRPr/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794DF438-1E29-4CFE-9313-3B9832B0ED00}" type="slidenum">
              <a:rPr/>
              <a:pPr/>
              <a:t>‹N°›</a:t>
            </a:fld>
            <a:endParaRPr/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113A1071-DA9D-4251-AF1E-127980CB80E4}" type="slidenum">
              <a:rPr/>
              <a:pPr/>
              <a:t>‹N°›</a:t>
            </a:fld>
            <a:endParaRPr/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93E4CBD-BB2D-4901-80BD-47235BB028C3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C2CA0D2B-4B83-4B44-A2A8-EB86C60FBC50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2C4526F0-CC23-4318-9BCA-95B0D94C605D}" type="slidenum">
              <a:rPr/>
              <a:pPr/>
              <a:t>‹N°›</a:t>
            </a:fld>
            <a:endParaRPr/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428A7FE-6B33-46C9-BE75-966B8B14C081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B9C07080-694B-4F1D-AB2E-9E5EB93632B4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5E4E895-F2F2-4138-88BB-9A758AAEF52E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B5941962-9D0C-41E6-860F-02022FDAD006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191902DB-E2F3-4D64-9024-F67FF7156927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5A7C55D8-4E4E-4047-B17F-1819B32CF362}" type="slidenum">
              <a:rPr/>
              <a:pPr/>
              <a:t>‹N°›</a:t>
            </a:fld>
            <a:endParaRPr/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D1991DBA-BCF7-4A82-B983-6ECDA4E5EA17}" type="slidenum">
              <a:rPr/>
              <a:pPr/>
              <a:t>‹N°›</a:t>
            </a:fld>
            <a:endParaRPr/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959F9AB3-4F2E-4564-A925-375CDA7CFF79}" type="slidenum">
              <a:rPr/>
              <a:pPr/>
              <a:t>‹N°›</a:t>
            </a:fld>
            <a:endParaRPr/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7021EC9-A075-4DE4-B006-6C99A94FD976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4F8A0EA0-F218-4FFE-8018-A411FBA7F5BB}" type="slidenum">
              <a:rPr/>
              <a:pPr/>
              <a:t>‹N°›</a:t>
            </a:fld>
            <a:endParaRPr/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30B6B8E-FC49-484D-A7E5-FEED76862F0E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86700DBE-168D-47FC-926A-9B9981CDB7F5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B6065C9B-0304-4C96-9E2C-3749938CE095}" type="slidenum">
              <a:rPr/>
              <a:pPr/>
              <a:t>‹N°›</a:t>
            </a:fld>
            <a:endParaRPr/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 noEditPoints="1"/>
          </p:cNvSpPr>
          <p:nvPr>
            <p:ph type="ftr" idx="1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 noEditPoints="1"/>
          </p:cNvSpPr>
          <p:nvPr>
            <p:ph type="sldNum" idx="2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8113D8-729C-4433-AFBF-B7DA480A05F6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‹N°›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 noEditPoints="1"/>
          </p:cNvSpPr>
          <p:nvPr>
            <p:ph type="dt" idx="3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EditPoints="1"/>
          </p:cNvSpPr>
          <p:nvPr>
            <p:ph type="ftr" idx="4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 noEditPoints="1"/>
          </p:cNvSpPr>
          <p:nvPr>
            <p:ph type="sldNum" idx="5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3C93FA-B59B-4B59-A2E0-1719C76F8640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‹N°›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 noEditPoints="1"/>
          </p:cNvSpPr>
          <p:nvPr>
            <p:ph type="dt" idx="6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83" name="PlaceHolder 2"/>
          <p:cNvSpPr>
            <a:spLocks noGrp="1" noEditPoints="1"/>
          </p:cNvSpPr>
          <p:nvPr>
            <p:ph type="ftr" idx="7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 noEditPoints="1"/>
          </p:cNvSpPr>
          <p:nvPr>
            <p:ph type="sldNum" idx="8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32C109-55A6-4FEB-BE83-52F202E129AE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‹N°›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 noEditPoints="1"/>
          </p:cNvSpPr>
          <p:nvPr>
            <p:ph type="dt" idx="9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6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8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30240"/>
            <a:ext cx="12193200" cy="68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Se révolter pour la liberté politique et la démocratie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640" y="1799280"/>
            <a:ext cx="5838120" cy="4951440"/>
          </a:xfrm>
          <a:prstGeom prst="rect">
            <a:avLst/>
          </a:prstGeom>
          <a:ln w="0">
            <a:noFill/>
          </a:ln>
        </p:spPr>
      </p:pic>
      <p:pic>
        <p:nvPicPr>
          <p:cNvPr id="179" name="Image 4"/>
          <p:cNvPicPr/>
          <p:nvPr/>
        </p:nvPicPr>
        <p:blipFill>
          <a:blip r:embed="rId4" cstate="print"/>
          <a:srcRect t="6507"/>
          <a:stretch/>
        </p:blipFill>
        <p:spPr>
          <a:xfrm>
            <a:off x="6096240" y="1960200"/>
            <a:ext cx="6094800" cy="462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95640" y="739440"/>
            <a:ext cx="8571960" cy="57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8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Se révolter contre la marginalisation et pour les droits de l'homme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400809" y="1606153"/>
            <a:ext cx="5630760" cy="500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l'ingérence étrangère et la colonisation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9680" y="1792800"/>
            <a:ext cx="5682600" cy="4953600"/>
          </a:xfrm>
          <a:prstGeom prst="rect">
            <a:avLst/>
          </a:prstGeom>
          <a:ln w="0">
            <a:noFill/>
          </a:ln>
        </p:spPr>
      </p:pic>
      <p:pic>
        <p:nvPicPr>
          <p:cNvPr id="186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096240" y="1823760"/>
            <a:ext cx="5937480" cy="480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l'injustice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029760" y="1566000"/>
            <a:ext cx="5894280" cy="500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Se révolter contre un gouvernement corrompu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02400" y="1690560"/>
            <a:ext cx="5699160" cy="4917600"/>
          </a:xfrm>
          <a:prstGeom prst="rect">
            <a:avLst/>
          </a:prstGeom>
          <a:ln w="0">
            <a:noFill/>
          </a:ln>
        </p:spPr>
      </p:pic>
      <p:pic>
        <p:nvPicPr>
          <p:cNvPr id="191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565320" y="2304360"/>
            <a:ext cx="4875840" cy="402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Devoir religieux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BoîteDeDialogue 3"/>
          <p:cNvSpPr/>
          <p:nvPr/>
        </p:nvSpPr>
        <p:spPr>
          <a:xfrm>
            <a:off x="1502640" y="2743200"/>
            <a:ext cx="9728280" cy="31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L'islam a autorisé la révolte contre ce qui ne respecte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pas la parole d'Allah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Antigone de Sophocle ou d'Anouilh toutes les deux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ont considéré leur révolte un devoir religieux pour que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l' âme de leurs frères reposent en paix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le changement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78920" y="1690560"/>
            <a:ext cx="8233560" cy="480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Se révolter pour la vengeance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751840" y="1690560"/>
            <a:ext cx="6688080" cy="453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7760" y="0"/>
            <a:ext cx="12114000" cy="67150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7200" b="1" u="sng" strike="noStrike">
                <a:solidFill>
                  <a:schemeClr val="accent2"/>
                </a:solidFill>
                <a:uLnTx/>
                <a:latin typeface="Calibri Light"/>
              </a:rPr>
              <a:t>Inconvénients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1" strike="noStrike">
                <a:solidFill>
                  <a:srgbClr val="000000"/>
                </a:solidFill>
                <a:latin typeface="Calibri Light"/>
              </a:rPr>
              <a:t>Plan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 noEditPoints="1"/>
          </p:cNvSpPr>
          <p:nvPr>
            <p:ph idx="4294967295"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Introduction : C’est quoi la révolte ?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Avantages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Inconvénients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Point de vue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Conclusion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rcRect/>
          <a:tile tx="0" ty="0" sx="11483" sy="25953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La révolution est un bain de sang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 noEditPoints="1"/>
          </p:cNvSpPr>
          <p:nvPr>
            <p:ph idx="4294967295"/>
          </p:nvPr>
        </p:nvSpPr>
        <p:spPr>
          <a:xfrm>
            <a:off x="838080" y="1825560"/>
            <a:ext cx="48164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800" b="0" strike="noStrike" dirty="0">
                <a:solidFill>
                  <a:srgbClr val="000000"/>
                </a:solidFill>
                <a:latin typeface="Calibri"/>
              </a:rPr>
              <a:t>Fin de l' œuvre "Antigone"</a:t>
            </a:r>
            <a:endParaRPr lang="fr-FR" sz="2800" b="0" strike="noStrike" dirty="0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 dirty="0">
                <a:solidFill>
                  <a:srgbClr val="000000"/>
                </a:solidFill>
                <a:latin typeface="Calibri"/>
              </a:rPr>
              <a:t>Mort d'Antigone</a:t>
            </a:r>
            <a:endParaRPr lang="fr-FR" sz="2800" b="0" strike="noStrike" dirty="0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 dirty="0">
                <a:solidFill>
                  <a:srgbClr val="000000"/>
                </a:solidFill>
                <a:latin typeface="Calibri"/>
              </a:rPr>
              <a:t>Mort d'Hémon</a:t>
            </a:r>
            <a:endParaRPr lang="fr-FR" sz="2800" b="0" strike="noStrike" dirty="0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 dirty="0">
                <a:solidFill>
                  <a:srgbClr val="000000"/>
                </a:solidFill>
                <a:latin typeface="Calibri"/>
              </a:rPr>
              <a:t>Mort d'Eurydice</a:t>
            </a:r>
            <a:endParaRPr lang="fr-FR" sz="2800" b="0" strike="noStrike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800" b="0" strike="noStrike" dirty="0">
                <a:solidFill>
                  <a:srgbClr val="000000"/>
                </a:solidFill>
                <a:latin typeface="Calibri"/>
              </a:rPr>
              <a:t>Bilan fort par rapport aux nombres des personnages</a:t>
            </a:r>
            <a:endParaRPr lang="fr-FR" sz="28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 3"/>
          <p:cNvPicPr/>
          <p:nvPr/>
        </p:nvPicPr>
        <p:blipFill>
          <a:blip r:embed="rId3" cstate="print"/>
          <a:srcRect l="8108" t="32036" r="49631" b="19317"/>
          <a:stretch/>
        </p:blipFill>
        <p:spPr>
          <a:xfrm>
            <a:off x="6300000" y="1800000"/>
            <a:ext cx="3959640" cy="34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révolution est un suicide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BoîteDeDialogue 3"/>
          <p:cNvSpPr/>
          <p:nvPr/>
        </p:nvSpPr>
        <p:spPr>
          <a:xfrm>
            <a:off x="1537920" y="2743200"/>
            <a:ext cx="8830440" cy="155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DejaVu Sans"/>
              </a:rPr>
              <a:t>"Il est plus fort que nous Antigone"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DejaVu Sans"/>
              </a:rPr>
              <a:t>dit Ismène.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personne/l'idéal pour lequel on se révolte mérite-t-il de tels sacrifices?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880" y="1690560"/>
            <a:ext cx="5410440" cy="4752360"/>
          </a:xfrm>
          <a:prstGeom prst="rect">
            <a:avLst/>
          </a:prstGeom>
          <a:ln w="0">
            <a:noFill/>
          </a:ln>
        </p:spPr>
      </p:pic>
      <p:pic>
        <p:nvPicPr>
          <p:cNvPr id="207" name="Image 3"/>
          <p:cNvPicPr/>
          <p:nvPr/>
        </p:nvPicPr>
        <p:blipFill>
          <a:blip r:embed="rId4" cstate="print"/>
          <a:srcRect l="29934" t="29117" r="23981" b="2649"/>
          <a:stretch/>
        </p:blipFill>
        <p:spPr>
          <a:xfrm>
            <a:off x="7380000" y="1816920"/>
            <a:ext cx="2339640" cy="462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16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est une trahison et une aide gratuite pour les ennemis du pays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49720" y="2034360"/>
            <a:ext cx="8795160" cy="465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plit dir="in"/>
      </p:transition>
    </mc:Choice>
    <mc:Fallback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2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3200" cy="682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EditPoints="1"/>
          </p:cNvSpPr>
          <p:nvPr>
            <p:ph type="title"/>
          </p:nvPr>
        </p:nvSpPr>
        <p:spPr>
          <a:xfrm>
            <a:off x="584280" y="365040"/>
            <a:ext cx="10515240" cy="217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 dirty="0">
                <a:solidFill>
                  <a:srgbClr val="000000"/>
                </a:solidFill>
                <a:latin typeface="Calibri Light"/>
              </a:rPr>
              <a:t>La révolte est un cercle vicieux et permet justement l'arrivée d' un nouveau dictateur</a:t>
            </a:r>
            <a:endParaRPr lang="fr-FR" sz="4400" b="0" strike="noStrike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3880" y="2611800"/>
            <a:ext cx="5470920" cy="3646440"/>
          </a:xfrm>
          <a:prstGeom prst="rect">
            <a:avLst/>
          </a:prstGeom>
          <a:ln w="0">
            <a:noFill/>
          </a:ln>
        </p:spPr>
      </p:pic>
      <p:pic>
        <p:nvPicPr>
          <p:cNvPr id="213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51720" y="2160000"/>
            <a:ext cx="2846520" cy="430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 213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880" y="0"/>
            <a:ext cx="5919120" cy="6858000"/>
          </a:xfrm>
          <a:prstGeom prst="rect">
            <a:avLst/>
          </a:prstGeom>
          <a:ln w="0">
            <a:noFill/>
          </a:ln>
        </p:spPr>
      </p:pic>
      <p:sp>
        <p:nvSpPr>
          <p:cNvPr id="215" name="Ligne 214"/>
          <p:cNvSpPr/>
          <p:nvPr/>
        </p:nvSpPr>
        <p:spPr>
          <a:xfrm>
            <a:off x="5760000" y="3240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 21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937920" y="180000"/>
            <a:ext cx="5255280" cy="667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révolte est contre les traditions, conte la religion elle-même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48560" y="1852200"/>
            <a:ext cx="9494280" cy="438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Les révolutionnaires sont idéalistes et des dogmatiques loin de la réalité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123" y="1898280"/>
            <a:ext cx="8159262" cy="404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84680" y="358560"/>
            <a:ext cx="8093880" cy="597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ZoneTexte 11"/>
          <p:cNvSpPr/>
          <p:nvPr/>
        </p:nvSpPr>
        <p:spPr>
          <a:xfrm rot="2400600">
            <a:off x="8441280" y="858960"/>
            <a:ext cx="3064320" cy="116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ZoneTexte 13"/>
          <p:cNvSpPr/>
          <p:nvPr/>
        </p:nvSpPr>
        <p:spPr>
          <a:xfrm rot="19336800">
            <a:off x="156600" y="1025640"/>
            <a:ext cx="359964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14"/>
          <p:cNvSpPr/>
          <p:nvPr/>
        </p:nvSpPr>
        <p:spPr>
          <a:xfrm>
            <a:off x="4141080" y="22320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Ligne 145"/>
          <p:cNvSpPr/>
          <p:nvPr/>
        </p:nvSpPr>
        <p:spPr>
          <a:xfrm>
            <a:off x="2160000" y="1800000"/>
            <a:ext cx="2160360" cy="10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Ligne 146"/>
          <p:cNvSpPr/>
          <p:nvPr/>
        </p:nvSpPr>
        <p:spPr>
          <a:xfrm>
            <a:off x="5940360" y="900000"/>
            <a:ext cx="0" cy="180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Ligne 150"/>
          <p:cNvSpPr/>
          <p:nvPr/>
        </p:nvSpPr>
        <p:spPr>
          <a:xfrm flipH="1">
            <a:off x="7380360" y="1260000"/>
            <a:ext cx="2160360" cy="144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ZoneTexte 18"/>
          <p:cNvSpPr/>
          <p:nvPr/>
        </p:nvSpPr>
        <p:spPr>
          <a:xfrm>
            <a:off x="3600000" y="2880000"/>
            <a:ext cx="4680360" cy="86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>
                <a:solidFill>
                  <a:srgbClr val="C00000"/>
                </a:solidFill>
                <a:latin typeface="Arial"/>
                <a:ea typeface="DejaVu Sans"/>
              </a:rPr>
              <a:t>Purement politiques</a:t>
            </a:r>
            <a:endParaRPr lang="fr-FR" sz="36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Ligne 152"/>
          <p:cNvSpPr/>
          <p:nvPr/>
        </p:nvSpPr>
        <p:spPr>
          <a:xfrm>
            <a:off x="540000" y="360000"/>
            <a:ext cx="10801080" cy="612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07520" tIns="362520" rIns="407520" bIns="36252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Ligne 153"/>
          <p:cNvSpPr/>
          <p:nvPr/>
        </p:nvSpPr>
        <p:spPr>
          <a:xfrm flipH="1">
            <a:off x="1602935" y="651600"/>
            <a:ext cx="9540720" cy="558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07520" tIns="362520" rIns="407520" bIns="36252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19"/>
          <p:cNvSpPr/>
          <p:nvPr/>
        </p:nvSpPr>
        <p:spPr>
          <a:xfrm>
            <a:off x="3576600" y="1080000"/>
            <a:ext cx="4883400" cy="88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u="sng" strike="noStrike" dirty="0">
                <a:solidFill>
                  <a:srgbClr val="C00000"/>
                </a:solidFill>
                <a:uLnTx/>
                <a:latin typeface="Arial Black"/>
                <a:ea typeface="DejaVu Sans"/>
              </a:rPr>
              <a:t>Faux</a:t>
            </a:r>
            <a:endParaRPr lang="fr-FR" sz="4800" b="0" strike="noStrike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Elle crée l'anarchie et les crises économiques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56200" y="1803960"/>
            <a:ext cx="5185800" cy="4290480"/>
          </a:xfrm>
          <a:prstGeom prst="rect">
            <a:avLst/>
          </a:prstGeom>
          <a:ln w="0">
            <a:noFill/>
          </a:ln>
        </p:spPr>
      </p:pic>
      <p:pic>
        <p:nvPicPr>
          <p:cNvPr id="224" name="Image 3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503760" y="1584360"/>
            <a:ext cx="5526720" cy="472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L'État a ses raisons que l'individu ne comprend pas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 2"/>
          <p:cNvPicPr/>
          <p:nvPr/>
        </p:nvPicPr>
        <p:blipFill>
          <a:blip r:embed="rId3" cstate="print"/>
          <a:srcRect t="29715" b="56240"/>
          <a:stretch/>
        </p:blipFill>
        <p:spPr>
          <a:xfrm>
            <a:off x="1549080" y="2664360"/>
            <a:ext cx="9265320" cy="228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révolte est haram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 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303360" y="1690560"/>
            <a:ext cx="4875840" cy="487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Les révoltés ne savent pas la raison de leur révolte</a:t>
            </a:r>
          </a:p>
        </p:txBody>
      </p:sp>
      <p:pic>
        <p:nvPicPr>
          <p:cNvPr id="230" name="Image 229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43480"/>
            <a:ext cx="6300000" cy="5090760"/>
          </a:xfrm>
          <a:prstGeom prst="rect">
            <a:avLst/>
          </a:prstGeom>
          <a:ln w="0">
            <a:noFill/>
          </a:ln>
        </p:spPr>
      </p:pic>
      <p:pic>
        <p:nvPicPr>
          <p:cNvPr id="231" name="Image 230"/>
          <p:cNvPicPr/>
          <p:nvPr/>
        </p:nvPicPr>
        <p:blipFill>
          <a:blip r:embed="rId3" cstate="print"/>
          <a:srcRect r="38528"/>
          <a:stretch/>
        </p:blipFill>
        <p:spPr>
          <a:xfrm>
            <a:off x="6300360" y="1689120"/>
            <a:ext cx="5892840" cy="516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EditPoints="1"/>
          </p:cNvSpPr>
          <p:nvPr>
            <p:ph type="title"/>
          </p:nvPr>
        </p:nvSpPr>
        <p:spPr>
          <a:xfrm>
            <a:off x="770400" y="27662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sng" strike="noStrike">
                <a:solidFill>
                  <a:srgbClr val="000000"/>
                </a:solidFill>
                <a:uLnTx/>
                <a:latin typeface="Calibri Light"/>
              </a:rPr>
              <a:t>Point de vue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sng" strike="noStrike">
                <a:solidFill>
                  <a:srgbClr val="000000"/>
                </a:solidFill>
                <a:uLnTx/>
                <a:latin typeface="Calibri Light"/>
              </a:rPr>
              <a:t>Que pensez-vous?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 232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15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160" y="52200"/>
            <a:ext cx="12155040" cy="5707800"/>
          </a:xfrm>
          <a:prstGeom prst="rect">
            <a:avLst/>
          </a:prstGeom>
          <a:ln w="0">
            <a:noFill/>
          </a:ln>
        </p:spPr>
      </p:pic>
      <p:sp>
        <p:nvSpPr>
          <p:cNvPr id="157" name="ZoneTexte 12"/>
          <p:cNvSpPr/>
          <p:nvPr/>
        </p:nvSpPr>
        <p:spPr>
          <a:xfrm>
            <a:off x="2340000" y="5940000"/>
            <a:ext cx="8640720" cy="54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>
                <a:solidFill>
                  <a:srgbClr val="069A2E"/>
                </a:solidFill>
                <a:latin typeface="Arial"/>
                <a:ea typeface="DejaVu Sans"/>
              </a:rPr>
              <a:t>Et la révolution industrielle ?</a:t>
            </a:r>
            <a:endParaRPr lang="fr-FR" sz="3600" b="0" strike="noStrike">
              <a:solidFill>
                <a:srgbClr val="069A2E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157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6300720" cy="6660000"/>
          </a:xfrm>
          <a:prstGeom prst="rect">
            <a:avLst/>
          </a:prstGeom>
          <a:ln w="0">
            <a:noFill/>
          </a:ln>
        </p:spPr>
      </p:pic>
      <p:pic>
        <p:nvPicPr>
          <p:cNvPr id="159" name="Image 158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300360" y="0"/>
            <a:ext cx="5892480" cy="68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159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2700000"/>
            <a:ext cx="12193200" cy="420156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12193200" cy="27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1080000" y="0"/>
            <a:ext cx="918072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 noEditPoints="1"/>
          </p:cNvSpPr>
          <p:nvPr>
            <p:ph idx="4294967295"/>
          </p:nvPr>
        </p:nvSpPr>
        <p:spPr>
          <a:xfrm>
            <a:off x="0" y="621720"/>
            <a:ext cx="12061080" cy="603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4000" b="1" strike="noStrike">
                <a:solidFill>
                  <a:srgbClr val="000000"/>
                </a:solidFill>
                <a:latin typeface="Calibri"/>
              </a:rPr>
              <a:t>La révolte est une attitude de refus et d'hostilité devant une autorité, une contrainte (dire non) . Si la révolte vise seulement à changer la tête du gouvernement c'est une rébellion, subversion . La mutinerie , l’insurrection et le soulèvement sont généralement armés. Mais si elle vise à un changement radical du mode de gouvernement, c'est une révolution. Certains pensent qu'une révolte est nécessaire d'autre considèrent tout type de soulèvement une trahison de la patrie. A qui donne-t-on raison ?</a:t>
            </a:r>
            <a:endParaRPr lang="fr-FR" sz="4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 3"/>
          <p:cNvPicPr/>
          <p:nvPr/>
        </p:nvPicPr>
        <p:blipFill>
          <a:blip r:embed="rId3" cstate="print"/>
          <a:srcRect b="15717"/>
          <a:stretch/>
        </p:blipFill>
        <p:spPr>
          <a:xfrm>
            <a:off x="-253440" y="0"/>
            <a:ext cx="12566160" cy="69692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7200" b="1" u="sng" strike="noStrike">
                <a:solidFill>
                  <a:schemeClr val="accent2"/>
                </a:solidFill>
                <a:uLnTx/>
                <a:latin typeface="Calibri Light"/>
              </a:rPr>
              <a:t>Avantages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survivre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BoîteDeDialogue 3"/>
          <p:cNvSpPr/>
          <p:nvPr/>
        </p:nvSpPr>
        <p:spPr>
          <a:xfrm>
            <a:off x="296640" y="1823760"/>
            <a:ext cx="1125576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Un proverbe affirme: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L'estomac est le nerf sensible 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des révolutions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L'affamé n'a rien à perdre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333</Words>
  <Application>Microsoft Office PowerPoint</Application>
  <PresentationFormat>Personnalisé</PresentationFormat>
  <Paragraphs>82</Paragraphs>
  <Slides>35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35</vt:i4>
      </vt:variant>
    </vt:vector>
  </HeadingPairs>
  <TitlesOfParts>
    <vt:vector size="38" baseType="lpstr">
      <vt:lpstr>Office Theme</vt:lpstr>
      <vt:lpstr>Office Theme</vt:lpstr>
      <vt:lpstr>Office Theme</vt:lpstr>
      <vt:lpstr>Diapositive 1</vt:lpstr>
      <vt:lpstr>Plan</vt:lpstr>
      <vt:lpstr>Diapositive 3</vt:lpstr>
      <vt:lpstr>Diapositive 4</vt:lpstr>
      <vt:lpstr>Diapositive 5</vt:lpstr>
      <vt:lpstr>Diapositive 6</vt:lpstr>
      <vt:lpstr>Introduction</vt:lpstr>
      <vt:lpstr>Avantages</vt:lpstr>
      <vt:lpstr>Se révolter pour survivre</vt:lpstr>
      <vt:lpstr>Se révolter pour la liberté politique et la démocratie</vt:lpstr>
      <vt:lpstr>Diapositive 11</vt:lpstr>
      <vt:lpstr>Se révolter contre la marginalisation et pour les droits de l'homme</vt:lpstr>
      <vt:lpstr>Se révolter contre l'ingérence étrangère et la colonisation</vt:lpstr>
      <vt:lpstr>Se révolter contre l'injustice</vt:lpstr>
      <vt:lpstr>Se révolter contre un gouvernement corrompu</vt:lpstr>
      <vt:lpstr>Devoir religieux</vt:lpstr>
      <vt:lpstr>Se révolter pour le changement</vt:lpstr>
      <vt:lpstr>Se révolter pour la vengeance</vt:lpstr>
      <vt:lpstr>Inconvénients</vt:lpstr>
      <vt:lpstr>La révolution est un bain de sang</vt:lpstr>
      <vt:lpstr>La révolution est un suicide</vt:lpstr>
      <vt:lpstr>La personne/l'idéal pour lequel on se révolte mérite-t-il de tels sacrifices?</vt:lpstr>
      <vt:lpstr>Se révolter est une trahison et une aide gratuite pour les ennemis du pays</vt:lpstr>
      <vt:lpstr>Diapositive 24</vt:lpstr>
      <vt:lpstr>La révolte est un cercle vicieux et permet justement l'arrivée d' un nouveau dictateur</vt:lpstr>
      <vt:lpstr>Diapositive 26</vt:lpstr>
      <vt:lpstr>La révolte est contre les traditions, conte la religion elle-même</vt:lpstr>
      <vt:lpstr>Les révolutionnaires sont idéalistes et des dogmatiques loin de la réalité</vt:lpstr>
      <vt:lpstr>Diapositive 29</vt:lpstr>
      <vt:lpstr>Elle crée l'anarchie et les crises économiques</vt:lpstr>
      <vt:lpstr>L'État a ses raisons que l'individu ne comprend pas</vt:lpstr>
      <vt:lpstr>La révolte est haram</vt:lpstr>
      <vt:lpstr>Les révoltés ne savent pas la raison de leur révolte</vt:lpstr>
      <vt:lpstr>Point de vue Que pensez-vous?</vt:lpstr>
      <vt:lpstr>Diapositive 35</vt:lpstr>
    </vt:vector>
  </TitlesOfParts>
  <Company>Mobile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Utilisateur Windows</cp:lastModifiedBy>
  <cp:revision>29</cp:revision>
  <dcterms:created xsi:type="dcterms:W3CDTF">2017-06-21T13:57:27Z</dcterms:created>
  <dcterms:modified xsi:type="dcterms:W3CDTF">2023-02-21T19:03:02Z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Personnalisé</vt:lpwstr>
  </property>
  <property fmtid="{D5CDD505-2E9C-101B-9397-08002B2CF9AE}" pid="4" name="Slides">
    <vt:i4>30</vt:i4>
  </property>
</Properties>
</file>