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66" r:id="rId7"/>
    <p:sldId id="262" r:id="rId8"/>
    <p:sldId id="319" r:id="rId9"/>
    <p:sldId id="265" r:id="rId10"/>
    <p:sldId id="263" r:id="rId11"/>
    <p:sldId id="320" r:id="rId12"/>
    <p:sldId id="290" r:id="rId13"/>
    <p:sldId id="295" r:id="rId14"/>
    <p:sldId id="321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Work Sans" pitchFamily="2" charset="0"/>
      <p:regular r:id="rId25"/>
      <p:bold r:id="rId26"/>
      <p:italic r:id="rId27"/>
      <p:boldItalic r:id="rId28"/>
    </p:embeddedFont>
    <p:embeddedFont>
      <p:font typeface="Work Sans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901CB5-E548-408F-AB54-F60A5A0ADDEB}">
  <a:tblStyle styleId="{81901CB5-E548-408F-AB54-F60A5A0AD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27" autoAdjust="0"/>
  </p:normalViewPr>
  <p:slideViewPr>
    <p:cSldViewPr snapToGrid="0">
      <p:cViewPr varScale="1">
        <p:scale>
          <a:sx n="141" d="100"/>
          <a:sy n="141" d="100"/>
        </p:scale>
        <p:origin x="744" y="9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63ae5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63ae5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c8cfa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c8cfa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c8cfa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c8cfa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3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cc8cfa50e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cc8cfa50e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cfa50e2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cfa50e2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63ae5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863ae5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8bcaa2a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8bcaa2a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8bcaa2a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8bcaa2a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c8cfa50e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c8cfa50e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8bcaa2a0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8bcaa2a0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dirty="0"/>
              <a:t>Utilizando um calendário, é possível agendar consultas médicas regulares, exames de rotina e vacinas, garantindo que os cuidados preventivos sejam realizados em tempo útil. Além disso, facilita a gestão de medicação, lembrando os horários corretos para a toma de medicamentos, e auxilia na criação de uma rotina equilibrada que inclui tempo para exercício físico e descanso adequado. Ao organizar compromissos e atividades diárias, um calendário também contribui para a redução do stress, promovendo um estilo de vida mais saudável e equilibrado. Dessa forma, o uso de um calendário apoia diretamente a promoção da saúde e bem-estar, alinhando-se com os objetivos do ODS nº 3.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c90446d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c90446d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1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8cfa50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8cfa50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4895400" y="2521871"/>
            <a:ext cx="35355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4895400" y="1998675"/>
            <a:ext cx="3535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/>
          <p:nvPr/>
        </p:nvSpPr>
        <p:spPr>
          <a:xfrm rot="5400000">
            <a:off x="-1505850" y="-1518350"/>
            <a:ext cx="4115700" cy="411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 rot="5400000">
            <a:off x="-1150896" y="-1163804"/>
            <a:ext cx="3406200" cy="3406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 rot="5400000">
            <a:off x="-560891" y="-574403"/>
            <a:ext cx="2225100" cy="222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 rot="5400000">
            <a:off x="7399350" y="-49440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 rot="5400000">
            <a:off x="7614861" y="-279111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 rot="5400000">
            <a:off x="7973181" y="7873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 rot="5400000">
            <a:off x="4572000" y="405855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 rot="5400000">
            <a:off x="4787511" y="4273839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 rot="5400000">
            <a:off x="5145831" y="463168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1">
  <p:cSld name="CUSTOM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-2249887" y="3065499"/>
            <a:ext cx="4356000" cy="4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-1874634" y="3440752"/>
            <a:ext cx="3605700" cy="360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-1249855" y="4065418"/>
            <a:ext cx="2355000" cy="2357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24838" y="395305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8147173" y="417538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517350" y="454549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6468897" y="-1184325"/>
            <a:ext cx="1962000" cy="19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637905" y="-1015316"/>
            <a:ext cx="1623900" cy="162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6919296" y="-733976"/>
            <a:ext cx="1060500" cy="106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503725" y="267935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03775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3352850" y="395570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3352850" y="344600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6212000" y="267935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6212000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7109200" y="-1128476"/>
            <a:ext cx="3730200" cy="373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7430543" y="-807132"/>
            <a:ext cx="3087600" cy="3087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965564" y="-272208"/>
            <a:ext cx="2016600" cy="2018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1"/>
          </p:nvPr>
        </p:nvSpPr>
        <p:spPr>
          <a:xfrm>
            <a:off x="1199875" y="2121225"/>
            <a:ext cx="28854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2"/>
          </p:nvPr>
        </p:nvSpPr>
        <p:spPr>
          <a:xfrm>
            <a:off x="1081550" y="1750425"/>
            <a:ext cx="31221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ubTitle" idx="3"/>
          </p:nvPr>
        </p:nvSpPr>
        <p:spPr>
          <a:xfrm>
            <a:off x="4938625" y="2121225"/>
            <a:ext cx="31257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ubTitle" idx="4"/>
          </p:nvPr>
        </p:nvSpPr>
        <p:spPr>
          <a:xfrm>
            <a:off x="4938625" y="1750425"/>
            <a:ext cx="31257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ubTitle" idx="5"/>
          </p:nvPr>
        </p:nvSpPr>
        <p:spPr>
          <a:xfrm>
            <a:off x="1081625" y="4121424"/>
            <a:ext cx="3122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6"/>
          </p:nvPr>
        </p:nvSpPr>
        <p:spPr>
          <a:xfrm>
            <a:off x="1081625" y="3750625"/>
            <a:ext cx="31221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7"/>
          </p:nvPr>
        </p:nvSpPr>
        <p:spPr>
          <a:xfrm>
            <a:off x="4938625" y="4121425"/>
            <a:ext cx="31257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8"/>
          </p:nvPr>
        </p:nvSpPr>
        <p:spPr>
          <a:xfrm>
            <a:off x="4938625" y="3750625"/>
            <a:ext cx="31257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CUSTOM_9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 rot="2700000">
            <a:off x="-2992977" y="-2522795"/>
            <a:ext cx="10187005" cy="1018700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-26332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-22781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7932727" y="-12864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8179181" y="-10399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8589516" y="-6297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7406225" y="3967900"/>
            <a:ext cx="2283000" cy="22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 rot="10800000">
            <a:off x="7602921" y="4164596"/>
            <a:ext cx="1889700" cy="1889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7930373" y="4491989"/>
            <a:ext cx="1234500" cy="123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ubTitle" idx="1"/>
          </p:nvPr>
        </p:nvSpPr>
        <p:spPr>
          <a:xfrm>
            <a:off x="713225" y="1859400"/>
            <a:ext cx="46917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713225" y="2913300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71413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678163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642647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316500" y="1281288"/>
            <a:ext cx="2580900" cy="2580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552899" y="1517686"/>
            <a:ext cx="2106300" cy="210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211000" y="4029175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433341" y="4251516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803528" y="4621636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198825" y="-1299600"/>
            <a:ext cx="3057900" cy="30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462254" y="-1036171"/>
            <a:ext cx="2531100" cy="253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900850" y="-597654"/>
            <a:ext cx="1653300" cy="165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457200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2814625" y="3456974"/>
            <a:ext cx="3514800" cy="35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117408" y="3759757"/>
            <a:ext cx="2909400" cy="2909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621526" y="4263785"/>
            <a:ext cx="1900200" cy="190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67585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9818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268362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143650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-121416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843988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357325" y="3018975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7854200" y="4312450"/>
            <a:ext cx="1856100" cy="185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014074" y="4472324"/>
            <a:ext cx="1536300" cy="15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8280256" y="4738458"/>
            <a:ext cx="1003500" cy="100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8221588" y="-1240450"/>
            <a:ext cx="2404200" cy="240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8428683" y="-1033355"/>
            <a:ext cx="1989900" cy="1989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8773486" y="-688613"/>
            <a:ext cx="1299900" cy="1300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13225" y="1582100"/>
            <a:ext cx="4696500" cy="25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13225" y="1017150"/>
            <a:ext cx="4696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1055875" y="721300"/>
            <a:ext cx="11255700" cy="11255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-827365" y="949810"/>
            <a:ext cx="10799100" cy="10799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-422265" y="1353668"/>
            <a:ext cx="9985800" cy="999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5400000">
            <a:off x="772420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5400000">
            <a:off x="7954219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5400000">
            <a:off x="8336847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-124835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5400000">
            <a:off x="-1018331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5400000">
            <a:off x="-635703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624952" y="2942275"/>
            <a:ext cx="5894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1624924" y="3687750"/>
            <a:ext cx="5894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-522300" y="-7944900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162564" y="-7585164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92605" y="-7231083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rot="5400000">
            <a:off x="-1626275" y="3435850"/>
            <a:ext cx="3434400" cy="34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-1330365" y="3731538"/>
            <a:ext cx="2842500" cy="2842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rot="5400000">
            <a:off x="-837783" y="4223344"/>
            <a:ext cx="1856700" cy="185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5400000">
            <a:off x="7708526" y="1660825"/>
            <a:ext cx="2916600" cy="291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 rot="5400000">
            <a:off x="7959768" y="1912082"/>
            <a:ext cx="2414100" cy="241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 rot="5400000">
            <a:off x="8377913" y="2329813"/>
            <a:ext cx="1577100" cy="15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2642550" y="3870675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-304752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-26877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23326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635050" y="15643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819605" y="1748905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7500000" y="379562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 rot="5400000">
            <a:off x="7730019" y="40255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>
            <a:off x="8112647" y="44076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 rot="5400000">
            <a:off x="8112050" y="-865625"/>
            <a:ext cx="2014800" cy="20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 rot="5400000">
            <a:off x="8285582" y="-692057"/>
            <a:ext cx="1667700" cy="1667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 rot="5400000">
            <a:off x="8574603" y="-403526"/>
            <a:ext cx="1089300" cy="1090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92425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" hasCustomPrompt="1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 hasCustomPrompt="1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 hasCustomPrompt="1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 hasCustomPrompt="1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9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3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15" hasCustomPrompt="1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CF0">
            <a:alpha val="480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70" r:id="rId11"/>
    <p:sldLayoutId id="2147483673" r:id="rId12"/>
    <p:sldLayoutId id="2147483676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rot="10800000">
            <a:off x="592839" y="950216"/>
            <a:ext cx="8014086" cy="3153384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6"/>
          <p:cNvSpPr/>
          <p:nvPr/>
        </p:nvSpPr>
        <p:spPr>
          <a:xfrm rot="10800000">
            <a:off x="783318" y="1140105"/>
            <a:ext cx="7623882" cy="276102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Uma imagem com Gráficos, design gráfico, clipart, desenho&#10;&#10;Descrição gerada automaticamente">
            <a:extLst>
              <a:ext uri="{FF2B5EF4-FFF2-40B4-BE49-F238E27FC236}">
                <a16:creationId xmlns:a16="http://schemas.microsoft.com/office/drawing/2014/main" id="{AE156C5F-75BB-3B5F-0650-345158D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388" y="1039899"/>
            <a:ext cx="1955223" cy="1955223"/>
          </a:xfrm>
          <a:prstGeom prst="rect">
            <a:avLst/>
          </a:prstGeom>
        </p:spPr>
      </p:pic>
      <p:pic>
        <p:nvPicPr>
          <p:cNvPr id="9" name="Imagem 8" descr="Uma imagem com Gráficos, Tipo de letra, captura de ecrã, design gráfico&#10;&#10;Descrição gerada automaticamente">
            <a:extLst>
              <a:ext uri="{FF2B5EF4-FFF2-40B4-BE49-F238E27FC236}">
                <a16:creationId xmlns:a16="http://schemas.microsoft.com/office/drawing/2014/main" id="{2A63A016-68CC-ED8D-A91C-FF0C61D19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92" b="39239"/>
          <a:stretch/>
        </p:blipFill>
        <p:spPr>
          <a:xfrm>
            <a:off x="1142999" y="2765969"/>
            <a:ext cx="6858000" cy="1135157"/>
          </a:xfrm>
          <a:prstGeom prst="rect">
            <a:avLst/>
          </a:prstGeom>
        </p:spPr>
      </p:pic>
      <p:sp>
        <p:nvSpPr>
          <p:cNvPr id="10" name="Google Shape;1122;p70">
            <a:extLst>
              <a:ext uri="{FF2B5EF4-FFF2-40B4-BE49-F238E27FC236}">
                <a16:creationId xmlns:a16="http://schemas.microsoft.com/office/drawing/2014/main" id="{48699A09-C96B-33AC-8172-CEACE7467027}"/>
              </a:ext>
            </a:extLst>
          </p:cNvPr>
          <p:cNvSpPr txBox="1">
            <a:spLocks/>
          </p:cNvSpPr>
          <p:nvPr/>
        </p:nvSpPr>
        <p:spPr>
          <a:xfrm>
            <a:off x="1648209" y="3875486"/>
            <a:ext cx="5894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pt-PT" sz="1200" dirty="0">
                <a:solidFill>
                  <a:schemeClr val="tx1">
                    <a:lumMod val="75000"/>
                  </a:schemeClr>
                </a:solidFill>
                <a:latin typeface="Work Sans"/>
                <a:sym typeface="Work Sans"/>
              </a:rPr>
              <a:t>Daniel Filipe Pereira Escaleira nº2221202 TGPSI 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/>
          <p:nvPr/>
        </p:nvSpPr>
        <p:spPr>
          <a:xfrm>
            <a:off x="4878500" y="165388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007050" y="17940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1020200" y="165387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1148750" y="17882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5904125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6013549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43"/>
          <p:cNvSpPr/>
          <p:nvPr/>
        </p:nvSpPr>
        <p:spPr>
          <a:xfrm>
            <a:off x="2045450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2147254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498" name="Google Shape;498;p43"/>
          <p:cNvSpPr txBox="1">
            <a:spLocks noGrp="1"/>
          </p:cNvSpPr>
          <p:nvPr>
            <p:ph type="subTitle" idx="1"/>
          </p:nvPr>
        </p:nvSpPr>
        <p:spPr>
          <a:xfrm>
            <a:off x="1357325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50800"/>
            <a:r>
              <a:rPr lang="en" sz="1200" dirty="0"/>
              <a:t>Framework principal para o desenvolvimento da aplicação.</a:t>
            </a:r>
            <a:endParaRPr sz="1200" dirty="0"/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Native</a:t>
            </a:r>
            <a:endParaRPr dirty="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Firebase</a:t>
            </a:r>
            <a:endParaRPr dirty="0"/>
          </a:p>
        </p:txBody>
      </p:sp>
      <p:sp>
        <p:nvSpPr>
          <p:cNvPr id="503" name="Google Shape;503;p43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/>
            <a:r>
              <a:rPr lang="en" sz="1200" dirty="0"/>
              <a:t>Utilizado para autenticação e para a base de dados.</a:t>
            </a:r>
            <a:endParaRPr sz="1200" dirty="0"/>
          </a:p>
        </p:txBody>
      </p:sp>
      <p:pic>
        <p:nvPicPr>
          <p:cNvPr id="4098" name="Picture 2" descr="React Native - Wikipedia">
            <a:extLst>
              <a:ext uri="{FF2B5EF4-FFF2-40B4-BE49-F238E27FC236}">
                <a16:creationId xmlns:a16="http://schemas.microsoft.com/office/drawing/2014/main" id="{38C5509A-7107-C5C7-58B0-FD434520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93" y="1616241"/>
            <a:ext cx="638814" cy="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rebase | Google's Mobile and Web App Development Platform">
            <a:extLst>
              <a:ext uri="{FF2B5EF4-FFF2-40B4-BE49-F238E27FC236}">
                <a16:creationId xmlns:a16="http://schemas.microsoft.com/office/drawing/2014/main" id="{8240585E-827D-3B7A-F1E2-BEAED779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80" y="1556981"/>
            <a:ext cx="664138" cy="6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/>
          <p:nvPr/>
        </p:nvSpPr>
        <p:spPr>
          <a:xfrm>
            <a:off x="4878500" y="165388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007050" y="17940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43"/>
          <p:cNvSpPr/>
          <p:nvPr/>
        </p:nvSpPr>
        <p:spPr>
          <a:xfrm>
            <a:off x="1020200" y="165387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1148750" y="17882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5904125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6013549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43"/>
          <p:cNvSpPr/>
          <p:nvPr/>
        </p:nvSpPr>
        <p:spPr>
          <a:xfrm>
            <a:off x="2045450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2147254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498" name="Google Shape;498;p43"/>
          <p:cNvSpPr txBox="1">
            <a:spLocks noGrp="1"/>
          </p:cNvSpPr>
          <p:nvPr>
            <p:ph type="subTitle" idx="1"/>
          </p:nvPr>
        </p:nvSpPr>
        <p:spPr>
          <a:xfrm>
            <a:off x="1357325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50800"/>
            <a:r>
              <a:rPr lang="en" sz="1200" dirty="0"/>
              <a:t>Qualquer computador que suporte Hyper-V para a emulação de um sistema android.</a:t>
            </a:r>
            <a:endParaRPr sz="1200" dirty="0"/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Computador</a:t>
            </a:r>
            <a:endParaRPr dirty="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ubTitle" idx="4"/>
          </p:nvPr>
        </p:nvSpPr>
        <p:spPr>
          <a:xfrm>
            <a:off x="5158740" y="2648163"/>
            <a:ext cx="2720133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Dispositivo Android</a:t>
            </a:r>
            <a:endParaRPr dirty="0"/>
          </a:p>
        </p:txBody>
      </p:sp>
      <p:sp>
        <p:nvSpPr>
          <p:cNvPr id="503" name="Google Shape;503;p43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/>
            <a:r>
              <a:rPr lang="pt-PT" sz="1200" dirty="0"/>
              <a:t>Utilizado para testar a aplicação, e é a plataforma principal.</a:t>
            </a:r>
            <a:endParaRPr sz="1200" dirty="0"/>
          </a:p>
        </p:txBody>
      </p:sp>
      <p:sp>
        <p:nvSpPr>
          <p:cNvPr id="2" name="Google Shape;9780;p91">
            <a:extLst>
              <a:ext uri="{FF2B5EF4-FFF2-40B4-BE49-F238E27FC236}">
                <a16:creationId xmlns:a16="http://schemas.microsoft.com/office/drawing/2014/main" id="{C9CA871F-9B05-9120-321D-7B9835C1182A}"/>
              </a:ext>
            </a:extLst>
          </p:cNvPr>
          <p:cNvSpPr/>
          <p:nvPr/>
        </p:nvSpPr>
        <p:spPr>
          <a:xfrm>
            <a:off x="2383948" y="1663887"/>
            <a:ext cx="517454" cy="485109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" name="Google Shape;9775;p91">
            <a:extLst>
              <a:ext uri="{FF2B5EF4-FFF2-40B4-BE49-F238E27FC236}">
                <a16:creationId xmlns:a16="http://schemas.microsoft.com/office/drawing/2014/main" id="{519BA4BD-9B48-F9DC-2968-948178BFC555}"/>
              </a:ext>
            </a:extLst>
          </p:cNvPr>
          <p:cNvGrpSpPr/>
          <p:nvPr/>
        </p:nvGrpSpPr>
        <p:grpSpPr>
          <a:xfrm>
            <a:off x="6286941" y="1614505"/>
            <a:ext cx="410517" cy="583871"/>
            <a:chOff x="3342275" y="2615925"/>
            <a:chExt cx="339700" cy="483150"/>
          </a:xfrm>
          <a:solidFill>
            <a:schemeClr val="accent4">
              <a:lumMod val="25000"/>
            </a:schemeClr>
          </a:solidFill>
        </p:grpSpPr>
        <p:sp>
          <p:nvSpPr>
            <p:cNvPr id="4" name="Google Shape;9776;p91">
              <a:extLst>
                <a:ext uri="{FF2B5EF4-FFF2-40B4-BE49-F238E27FC236}">
                  <a16:creationId xmlns:a16="http://schemas.microsoft.com/office/drawing/2014/main" id="{1CAD7B50-3753-C2DC-D735-B63786B6D64C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9777;p91">
              <a:extLst>
                <a:ext uri="{FF2B5EF4-FFF2-40B4-BE49-F238E27FC236}">
                  <a16:creationId xmlns:a16="http://schemas.microsoft.com/office/drawing/2014/main" id="{4195AF48-6477-FD9C-B2E8-14C371973376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815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0"/>
          <p:cNvSpPr txBox="1">
            <a:spLocks noGrp="1"/>
          </p:cNvSpPr>
          <p:nvPr>
            <p:ph type="title"/>
          </p:nvPr>
        </p:nvSpPr>
        <p:spPr>
          <a:xfrm>
            <a:off x="1624952" y="2942275"/>
            <a:ext cx="5894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Demonstração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75"/>
          <p:cNvGrpSpPr/>
          <p:nvPr/>
        </p:nvGrpSpPr>
        <p:grpSpPr>
          <a:xfrm>
            <a:off x="3476277" y="266188"/>
            <a:ext cx="2191445" cy="4611123"/>
            <a:chOff x="1877635" y="1016385"/>
            <a:chExt cx="1478733" cy="3111472"/>
          </a:xfrm>
        </p:grpSpPr>
        <p:sp>
          <p:nvSpPr>
            <p:cNvPr id="1192" name="Google Shape;1192;p75"/>
            <p:cNvSpPr/>
            <p:nvPr/>
          </p:nvSpPr>
          <p:spPr>
            <a:xfrm>
              <a:off x="1877635" y="1016385"/>
              <a:ext cx="1478733" cy="3111472"/>
            </a:xfrm>
            <a:custGeom>
              <a:avLst/>
              <a:gdLst/>
              <a:ahLst/>
              <a:cxnLst/>
              <a:rect l="l" t="t" r="r" b="b"/>
              <a:pathLst>
                <a:path w="2304669" h="4851063" extrusionOk="0">
                  <a:moveTo>
                    <a:pt x="2304669" y="4492199"/>
                  </a:moveTo>
                  <a:cubicBezTo>
                    <a:pt x="2304669" y="4689436"/>
                    <a:pt x="2143252" y="4851063"/>
                    <a:pt x="1945843" y="4851063"/>
                  </a:cubicBezTo>
                  <a:lnTo>
                    <a:pt x="358813" y="4851063"/>
                  </a:lnTo>
                  <a:cubicBezTo>
                    <a:pt x="161328" y="4851063"/>
                    <a:pt x="0" y="4689436"/>
                    <a:pt x="0" y="4492199"/>
                  </a:cubicBezTo>
                  <a:lnTo>
                    <a:pt x="0" y="358870"/>
                  </a:lnTo>
                  <a:cubicBezTo>
                    <a:pt x="0" y="161543"/>
                    <a:pt x="161328" y="0"/>
                    <a:pt x="358813" y="0"/>
                  </a:cubicBezTo>
                  <a:lnTo>
                    <a:pt x="1945843" y="0"/>
                  </a:lnTo>
                  <a:cubicBezTo>
                    <a:pt x="2143252" y="0"/>
                    <a:pt x="2304669" y="161543"/>
                    <a:pt x="2304669" y="3588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4" name="Google Shape;1194;p75"/>
            <p:cNvSpPr/>
            <p:nvPr/>
          </p:nvSpPr>
          <p:spPr>
            <a:xfrm>
              <a:off x="2513190" y="3795655"/>
              <a:ext cx="207097" cy="207150"/>
            </a:xfrm>
            <a:custGeom>
              <a:avLst/>
              <a:gdLst/>
              <a:ahLst/>
              <a:cxnLst/>
              <a:rect l="l" t="t" r="r" b="b"/>
              <a:pathLst>
                <a:path w="323589" h="323672" extrusionOk="0">
                  <a:moveTo>
                    <a:pt x="323589" y="161747"/>
                  </a:moveTo>
                  <a:cubicBezTo>
                    <a:pt x="323589" y="251142"/>
                    <a:pt x="251186" y="323672"/>
                    <a:pt x="161836" y="323672"/>
                  </a:cubicBezTo>
                  <a:cubicBezTo>
                    <a:pt x="72491" y="323672"/>
                    <a:pt x="0" y="251142"/>
                    <a:pt x="0" y="161747"/>
                  </a:cubicBezTo>
                  <a:cubicBezTo>
                    <a:pt x="0" y="72517"/>
                    <a:pt x="72491" y="0"/>
                    <a:pt x="161836" y="0"/>
                  </a:cubicBezTo>
                  <a:cubicBezTo>
                    <a:pt x="251186" y="0"/>
                    <a:pt x="323589" y="72517"/>
                    <a:pt x="323589" y="161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5" name="Google Shape;1195;p75"/>
            <p:cNvSpPr/>
            <p:nvPr/>
          </p:nvSpPr>
          <p:spPr>
            <a:xfrm>
              <a:off x="2472418" y="1264139"/>
              <a:ext cx="255194" cy="61866"/>
            </a:xfrm>
            <a:custGeom>
              <a:avLst/>
              <a:gdLst/>
              <a:ahLst/>
              <a:cxnLst/>
              <a:rect l="l" t="t" r="r" b="b"/>
              <a:pathLst>
                <a:path w="398741" h="96666" extrusionOk="0">
                  <a:moveTo>
                    <a:pt x="398741" y="48272"/>
                  </a:moveTo>
                  <a:cubicBezTo>
                    <a:pt x="398741" y="74828"/>
                    <a:pt x="376859" y="96666"/>
                    <a:pt x="350227" y="96666"/>
                  </a:cubicBezTo>
                  <a:lnTo>
                    <a:pt x="48520" y="96666"/>
                  </a:lnTo>
                  <a:cubicBezTo>
                    <a:pt x="21875" y="96666"/>
                    <a:pt x="0" y="74828"/>
                    <a:pt x="0" y="48272"/>
                  </a:cubicBezTo>
                  <a:cubicBezTo>
                    <a:pt x="0" y="21672"/>
                    <a:pt x="21875" y="0"/>
                    <a:pt x="48520" y="0"/>
                  </a:cubicBezTo>
                  <a:lnTo>
                    <a:pt x="350227" y="0"/>
                  </a:lnTo>
                  <a:cubicBezTo>
                    <a:pt x="376859" y="0"/>
                    <a:pt x="398741" y="21672"/>
                    <a:pt x="398741" y="48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22;p70">
            <a:extLst>
              <a:ext uri="{FF2B5EF4-FFF2-40B4-BE49-F238E27FC236}">
                <a16:creationId xmlns:a16="http://schemas.microsoft.com/office/drawing/2014/main" id="{E51ED0D4-2B7A-C1B6-74DD-234C413FAA77}"/>
              </a:ext>
            </a:extLst>
          </p:cNvPr>
          <p:cNvSpPr txBox="1">
            <a:spLocks/>
          </p:cNvSpPr>
          <p:nvPr/>
        </p:nvSpPr>
        <p:spPr>
          <a:xfrm>
            <a:off x="1624950" y="2199000"/>
            <a:ext cx="5894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pt-PT" sz="6000" b="1" dirty="0">
                <a:solidFill>
                  <a:schemeClr val="dk1"/>
                </a:solidFill>
                <a:latin typeface="Work Sans"/>
                <a:sym typeface="Work Sans"/>
              </a:rPr>
              <a:t>Obrigado</a:t>
            </a:r>
          </a:p>
          <a:p>
            <a:pPr algn="ctr">
              <a:buClr>
                <a:schemeClr val="dk1"/>
              </a:buClr>
              <a:buSzPts val="12000"/>
            </a:pPr>
            <a:r>
              <a:rPr lang="pt-PT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"/>
                <a:sym typeface="Work Sans"/>
              </a:rPr>
              <a:t>Daniel Filipe Pereira Escaleira nº2221202 TGPSI N</a:t>
            </a:r>
          </a:p>
        </p:txBody>
      </p:sp>
    </p:spTree>
    <p:extLst>
      <p:ext uri="{BB962C8B-B14F-4D97-AF65-F5344CB8AC3E}">
        <p14:creationId xmlns:p14="http://schemas.microsoft.com/office/powerpoint/2010/main" val="1122645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10800000">
            <a:off x="4873407" y="2948643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 rot="10800000">
            <a:off x="4953957" y="3029188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662000" y="3227188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4740015" y="3305202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15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 rot="10800000">
            <a:off x="846153" y="2948643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10800000">
            <a:off x="926703" y="3029188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 rot="10800000">
            <a:off x="4873407" y="1289968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10800000">
            <a:off x="4953957" y="1370513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 rot="10800000">
            <a:off x="846153" y="1289968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10800000">
            <a:off x="926703" y="1370513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4662000" y="1581938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4740015" y="1659952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630975" y="3234375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08990" y="331239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30975" y="1581938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08990" y="1659952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subTitle" idx="14"/>
          </p:nvPr>
        </p:nvSpPr>
        <p:spPr>
          <a:xfrm>
            <a:off x="1615497" y="1757950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Enduro?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2"/>
          </p:nvPr>
        </p:nvSpPr>
        <p:spPr>
          <a:xfrm>
            <a:off x="5591454" y="1755183"/>
            <a:ext cx="2533200" cy="489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Utilizadas</a:t>
            </a:r>
            <a:endParaRPr dirty="0"/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5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6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8"/>
          </p:nvPr>
        </p:nvSpPr>
        <p:spPr>
          <a:xfrm>
            <a:off x="1615496" y="3262315"/>
            <a:ext cx="2739103" cy="780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Desenvolvimento Sustentável</a:t>
            </a:r>
            <a:endParaRPr dirty="0"/>
          </a:p>
        </p:txBody>
      </p:sp>
      <p:sp>
        <p:nvSpPr>
          <p:cNvPr id="454" name="Google Shape;454;p38"/>
          <p:cNvSpPr txBox="1">
            <a:spLocks noGrp="1"/>
          </p:cNvSpPr>
          <p:nvPr>
            <p:ph type="subTitle" idx="13"/>
          </p:nvPr>
        </p:nvSpPr>
        <p:spPr>
          <a:xfrm>
            <a:off x="5591454" y="3467351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Demonstração</a:t>
            </a:r>
            <a:endParaRPr dirty="0"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4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>
            <a:spLocks noGrp="1"/>
          </p:cNvSpPr>
          <p:nvPr>
            <p:ph type="title"/>
          </p:nvPr>
        </p:nvSpPr>
        <p:spPr>
          <a:xfrm>
            <a:off x="4572000" y="1880716"/>
            <a:ext cx="3858900" cy="138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Enduro?</a:t>
            </a: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title" idx="2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chemeClr val="accent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7200" b="0">
              <a:solidFill>
                <a:schemeClr val="accent2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subTitle" idx="1"/>
          </p:nvPr>
        </p:nvSpPr>
        <p:spPr>
          <a:xfrm>
            <a:off x="554182" y="1928673"/>
            <a:ext cx="5618302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“</a:t>
            </a:r>
            <a:r>
              <a:rPr lang="pt-PT" sz="2400" dirty="0"/>
              <a:t>Para cada minuto gasto organizando, uma hora é ganha.</a:t>
            </a:r>
            <a:r>
              <a:rPr lang="en" sz="2400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“For every minute spent in organizing, an hour is earned.”</a:t>
            </a:r>
            <a:endParaRPr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554182" y="2982573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pt-PT" dirty="0"/>
              <a:t>Benjamin Franklin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/>
          <p:nvPr/>
        </p:nvSpPr>
        <p:spPr>
          <a:xfrm>
            <a:off x="6045975" y="12315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/>
          <p:nvPr/>
        </p:nvSpPr>
        <p:spPr>
          <a:xfrm>
            <a:off x="6179025" y="13598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3186800" y="24981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4"/>
          <p:cNvSpPr/>
          <p:nvPr/>
        </p:nvSpPr>
        <p:spPr>
          <a:xfrm>
            <a:off x="3319850" y="26264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4"/>
          <p:cNvSpPr/>
          <p:nvPr/>
        </p:nvSpPr>
        <p:spPr>
          <a:xfrm>
            <a:off x="334525" y="12315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4"/>
          <p:cNvSpPr/>
          <p:nvPr/>
        </p:nvSpPr>
        <p:spPr>
          <a:xfrm>
            <a:off x="467575" y="13598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4"/>
          <p:cNvSpPr/>
          <p:nvPr/>
        </p:nvSpPr>
        <p:spPr>
          <a:xfrm>
            <a:off x="6831075" y="840405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4"/>
          <p:cNvSpPr/>
          <p:nvPr/>
        </p:nvSpPr>
        <p:spPr>
          <a:xfrm>
            <a:off x="6940499" y="949829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44"/>
          <p:cNvSpPr/>
          <p:nvPr/>
        </p:nvSpPr>
        <p:spPr>
          <a:xfrm>
            <a:off x="3974775" y="2099493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4084199" y="2208917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1125675" y="840405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1235099" y="949829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 de um calendário</a:t>
            </a:r>
            <a:endParaRPr dirty="0"/>
          </a:p>
        </p:txBody>
      </p:sp>
      <p:sp>
        <p:nvSpPr>
          <p:cNvPr id="521" name="Google Shape;521;p44"/>
          <p:cNvSpPr txBox="1">
            <a:spLocks noGrp="1"/>
          </p:cNvSpPr>
          <p:nvPr>
            <p:ph type="subTitle" idx="3"/>
          </p:nvPr>
        </p:nvSpPr>
        <p:spPr>
          <a:xfrm>
            <a:off x="3352850" y="3614001"/>
            <a:ext cx="2438400" cy="980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Permite a priorização de tarefas, ajudando a focar no que é mais importante e urgente, aumentando a eficiência no uso do tempo</a:t>
            </a:r>
            <a:endParaRPr lang="en-US" sz="1050"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ubTitle" idx="4"/>
          </p:nvPr>
        </p:nvSpPr>
        <p:spPr>
          <a:xfrm>
            <a:off x="3352850" y="3369802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Aumento da Produtividade</a:t>
            </a:r>
          </a:p>
        </p:txBody>
      </p:sp>
      <p:sp>
        <p:nvSpPr>
          <p:cNvPr id="523" name="Google Shape;523;p44"/>
          <p:cNvSpPr txBox="1">
            <a:spLocks noGrp="1"/>
          </p:cNvSpPr>
          <p:nvPr>
            <p:ph type="subTitle" idx="5"/>
          </p:nvPr>
        </p:nvSpPr>
        <p:spPr>
          <a:xfrm>
            <a:off x="6212000" y="2369822"/>
            <a:ext cx="2438400" cy="993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-127000"/>
            <a:r>
              <a:rPr lang="pt-PT" sz="1050" dirty="0">
                <a:sym typeface="Arial"/>
              </a:rPr>
              <a:t>Ter um calendário bem-organizado ajuda a aliviar a ansiedade sobre o que precisa de ser feito, proporcionando uma visão clara do que está por vir.</a:t>
            </a:r>
            <a:endParaRPr lang="en-US" sz="1050" dirty="0">
              <a:sym typeface="Arial"/>
            </a:endParaRPr>
          </a:p>
        </p:txBody>
      </p:sp>
      <p:sp>
        <p:nvSpPr>
          <p:cNvPr id="524" name="Google Shape;524;p44"/>
          <p:cNvSpPr txBox="1">
            <a:spLocks noGrp="1"/>
          </p:cNvSpPr>
          <p:nvPr>
            <p:ph type="subTitle" idx="6"/>
          </p:nvPr>
        </p:nvSpPr>
        <p:spPr>
          <a:xfrm>
            <a:off x="6212000" y="2086522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sz="1400" dirty="0"/>
              <a:t>Redução do Stress</a:t>
            </a:r>
            <a:endParaRPr sz="1400" dirty="0"/>
          </a:p>
        </p:txBody>
      </p:sp>
      <p:sp>
        <p:nvSpPr>
          <p:cNvPr id="532" name="Google Shape;532;p44"/>
          <p:cNvSpPr txBox="1">
            <a:spLocks noGrp="1"/>
          </p:cNvSpPr>
          <p:nvPr>
            <p:ph type="subTitle" idx="1"/>
          </p:nvPr>
        </p:nvSpPr>
        <p:spPr>
          <a:xfrm>
            <a:off x="504977" y="2492949"/>
            <a:ext cx="2438400" cy="777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Ajuda a planear e estruturar o dia, semana, mês ou ano, garantindo que saiba o que precisa de ser feito e quando.</a:t>
            </a:r>
            <a:endParaRPr lang="en-US" sz="1050" dirty="0"/>
          </a:p>
        </p:txBody>
      </p:sp>
      <p:sp>
        <p:nvSpPr>
          <p:cNvPr id="533" name="Google Shape;533;p44"/>
          <p:cNvSpPr txBox="1">
            <a:spLocks noGrp="1"/>
          </p:cNvSpPr>
          <p:nvPr>
            <p:ph type="subTitle" idx="2"/>
          </p:nvPr>
        </p:nvSpPr>
        <p:spPr>
          <a:xfrm>
            <a:off x="503775" y="212116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sz="1400" dirty="0"/>
              <a:t>Organização do Tempo</a:t>
            </a:r>
          </a:p>
        </p:txBody>
      </p:sp>
      <p:grpSp>
        <p:nvGrpSpPr>
          <p:cNvPr id="15" name="Google Shape;9703;p91">
            <a:extLst>
              <a:ext uri="{FF2B5EF4-FFF2-40B4-BE49-F238E27FC236}">
                <a16:creationId xmlns:a16="http://schemas.microsoft.com/office/drawing/2014/main" id="{BF6BE5EB-7377-3F9C-9E89-9571F22EEA17}"/>
              </a:ext>
            </a:extLst>
          </p:cNvPr>
          <p:cNvGrpSpPr/>
          <p:nvPr/>
        </p:nvGrpSpPr>
        <p:grpSpPr>
          <a:xfrm>
            <a:off x="1483450" y="1200891"/>
            <a:ext cx="472950" cy="472876"/>
            <a:chOff x="3270475" y="1427025"/>
            <a:chExt cx="483200" cy="483125"/>
          </a:xfrm>
        </p:grpSpPr>
        <p:sp>
          <p:nvSpPr>
            <p:cNvPr id="16" name="Google Shape;9704;p91">
              <a:extLst>
                <a:ext uri="{FF2B5EF4-FFF2-40B4-BE49-F238E27FC236}">
                  <a16:creationId xmlns:a16="http://schemas.microsoft.com/office/drawing/2014/main" id="{24BFD241-20D0-32DC-DD0E-102B031DE390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9705;p91">
              <a:extLst>
                <a:ext uri="{FF2B5EF4-FFF2-40B4-BE49-F238E27FC236}">
                  <a16:creationId xmlns:a16="http://schemas.microsoft.com/office/drawing/2014/main" id="{7AFD13AC-B844-F851-94C9-EB516200D747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706;p91">
              <a:extLst>
                <a:ext uri="{FF2B5EF4-FFF2-40B4-BE49-F238E27FC236}">
                  <a16:creationId xmlns:a16="http://schemas.microsoft.com/office/drawing/2014/main" id="{EC305E70-AB4E-9D75-55F9-21074A0E9C23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" name="Google Shape;9741;p91">
            <a:extLst>
              <a:ext uri="{FF2B5EF4-FFF2-40B4-BE49-F238E27FC236}">
                <a16:creationId xmlns:a16="http://schemas.microsoft.com/office/drawing/2014/main" id="{B5F7DC35-FB9B-DFEB-50C4-56CA64569522}"/>
              </a:ext>
            </a:extLst>
          </p:cNvPr>
          <p:cNvSpPr/>
          <p:nvPr/>
        </p:nvSpPr>
        <p:spPr>
          <a:xfrm>
            <a:off x="4365210" y="2498519"/>
            <a:ext cx="412977" cy="395796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1" name="Google Shape;11035;p95">
            <a:extLst>
              <a:ext uri="{FF2B5EF4-FFF2-40B4-BE49-F238E27FC236}">
                <a16:creationId xmlns:a16="http://schemas.microsoft.com/office/drawing/2014/main" id="{E2F5E3A9-4542-B86D-4E45-B3EC0DD7BAD3}"/>
              </a:ext>
            </a:extLst>
          </p:cNvPr>
          <p:cNvGrpSpPr/>
          <p:nvPr/>
        </p:nvGrpSpPr>
        <p:grpSpPr>
          <a:xfrm>
            <a:off x="7238047" y="1183336"/>
            <a:ext cx="393555" cy="460107"/>
            <a:chOff x="-48237000" y="2342650"/>
            <a:chExt cx="256800" cy="300225"/>
          </a:xfrm>
          <a:solidFill>
            <a:schemeClr val="accent4">
              <a:lumMod val="25000"/>
            </a:schemeClr>
          </a:solidFill>
        </p:grpSpPr>
        <p:sp>
          <p:nvSpPr>
            <p:cNvPr id="22" name="Google Shape;11036;p95">
              <a:extLst>
                <a:ext uri="{FF2B5EF4-FFF2-40B4-BE49-F238E27FC236}">
                  <a16:creationId xmlns:a16="http://schemas.microsoft.com/office/drawing/2014/main" id="{6033D9F7-1FCB-BEB8-4355-4330C0B2B5C7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37;p95">
              <a:extLst>
                <a:ext uri="{FF2B5EF4-FFF2-40B4-BE49-F238E27FC236}">
                  <a16:creationId xmlns:a16="http://schemas.microsoft.com/office/drawing/2014/main" id="{FF497E48-0D2F-ECA9-27AD-266979D68825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38;p95">
              <a:extLst>
                <a:ext uri="{FF2B5EF4-FFF2-40B4-BE49-F238E27FC236}">
                  <a16:creationId xmlns:a16="http://schemas.microsoft.com/office/drawing/2014/main" id="{B5D16C85-F157-F685-D736-49B3516C3242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1286933" y="3074774"/>
            <a:ext cx="6515947" cy="176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Objetivos de Desenvolvimento Sustentável</a:t>
            </a:r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 rot="10800000">
            <a:off x="-4838538" y="201655"/>
            <a:ext cx="12135636" cy="474654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"/>
          <p:cNvSpPr/>
          <p:nvPr/>
        </p:nvSpPr>
        <p:spPr>
          <a:xfrm rot="10800000">
            <a:off x="-4519316" y="506869"/>
            <a:ext cx="11505402" cy="41280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5614800" y="1163750"/>
            <a:ext cx="2816100" cy="281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5781948" y="1329917"/>
            <a:ext cx="2481600" cy="2483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3"/>
          <a:srcRect l="25444" r="25444"/>
          <a:stretch/>
        </p:blipFill>
        <p:spPr>
          <a:xfrm>
            <a:off x="5902100" y="1450250"/>
            <a:ext cx="2241300" cy="2241300"/>
          </a:xfrm>
          <a:prstGeom prst="ellipse">
            <a:avLst/>
          </a:prstGeom>
          <a:noFill/>
          <a:ln>
            <a:noFill/>
          </a:ln>
          <a:effectLst>
            <a:outerShdw blurRad="571500" dist="142875" dir="48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83" name="Google Shape;483;p42"/>
          <p:cNvSpPr txBox="1">
            <a:spLocks noGrp="1"/>
          </p:cNvSpPr>
          <p:nvPr>
            <p:ph type="subTitle" idx="1"/>
          </p:nvPr>
        </p:nvSpPr>
        <p:spPr>
          <a:xfrm>
            <a:off x="713225" y="1582100"/>
            <a:ext cx="4696500" cy="25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Font typeface="Arial"/>
              <a:buNone/>
            </a:pPr>
            <a:r>
              <a:rPr lang="pt-PT" sz="1400" dirty="0"/>
              <a:t>Utilizando um calendário, é possível agendar consultas médicas regulares, exames de rotina e vacinas, garantindo que os cuidados preventivos sejam realizados em tempo útil.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Font typeface="Arial"/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Font typeface="Arial"/>
              <a:buNone/>
            </a:pPr>
            <a:r>
              <a:rPr lang="pt-PT" sz="1400" dirty="0"/>
              <a:t>Ao organizar compromissos e atividades diárias, um calendário também contribui para a redução do stress, promovendo um estilo de vida mais saudável e equilibrado.</a:t>
            </a:r>
            <a:endParaRPr lang="en-US" sz="1400" dirty="0"/>
          </a:p>
        </p:txBody>
      </p:sp>
      <p:sp>
        <p:nvSpPr>
          <p:cNvPr id="484" name="Google Shape;484;p42"/>
          <p:cNvSpPr txBox="1">
            <a:spLocks noGrp="1"/>
          </p:cNvSpPr>
          <p:nvPr>
            <p:ph type="title"/>
          </p:nvPr>
        </p:nvSpPr>
        <p:spPr>
          <a:xfrm>
            <a:off x="713224" y="1017150"/>
            <a:ext cx="5283715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ODS Nº3 Saúde e Bem-Estar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7"/>
          <p:cNvSpPr txBox="1">
            <a:spLocks noGrp="1"/>
          </p:cNvSpPr>
          <p:nvPr>
            <p:ph type="title"/>
          </p:nvPr>
        </p:nvSpPr>
        <p:spPr>
          <a:xfrm>
            <a:off x="556260" y="2130820"/>
            <a:ext cx="484632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Utilizadas</a:t>
            </a:r>
            <a:endParaRPr dirty="0"/>
          </a:p>
        </p:txBody>
      </p:sp>
      <p:sp>
        <p:nvSpPr>
          <p:cNvPr id="1015" name="Google Shape;1015;p67"/>
          <p:cNvSpPr txBox="1">
            <a:spLocks noGrp="1"/>
          </p:cNvSpPr>
          <p:nvPr>
            <p:ph type="title" idx="2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96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/>
          <p:nvPr/>
        </p:nvSpPr>
        <p:spPr>
          <a:xfrm>
            <a:off x="4758113" y="317780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4851049" y="327177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892013" y="317780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989563" y="327177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5"/>
          <p:cNvSpPr/>
          <p:nvPr/>
        </p:nvSpPr>
        <p:spPr>
          <a:xfrm>
            <a:off x="892013" y="112845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989563" y="122242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4755650" y="112845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4853175" y="122242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2245000" y="29129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5"/>
          <p:cNvSpPr/>
          <p:nvPr/>
        </p:nvSpPr>
        <p:spPr>
          <a:xfrm>
            <a:off x="2317853" y="298583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5"/>
          <p:cNvSpPr/>
          <p:nvPr/>
        </p:nvSpPr>
        <p:spPr>
          <a:xfrm>
            <a:off x="2245000" y="9104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2317853" y="983342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6103625" y="29127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76478" y="298563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45"/>
          <p:cNvSpPr/>
          <p:nvPr/>
        </p:nvSpPr>
        <p:spPr>
          <a:xfrm>
            <a:off x="6103425" y="910302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5"/>
          <p:cNvSpPr/>
          <p:nvPr/>
        </p:nvSpPr>
        <p:spPr>
          <a:xfrm>
            <a:off x="6176278" y="983155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555" name="Google Shape;555;p45"/>
          <p:cNvSpPr txBox="1">
            <a:spLocks noGrp="1"/>
          </p:cNvSpPr>
          <p:nvPr>
            <p:ph type="subTitle" idx="3"/>
          </p:nvPr>
        </p:nvSpPr>
        <p:spPr>
          <a:xfrm>
            <a:off x="4938625" y="2121225"/>
            <a:ext cx="3125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Ferramenta de desenvolvimento para React Native.</a:t>
            </a:r>
            <a:endParaRPr sz="1200" dirty="0"/>
          </a:p>
        </p:txBody>
      </p:sp>
      <p:sp>
        <p:nvSpPr>
          <p:cNvPr id="556" name="Google Shape;556;p45"/>
          <p:cNvSpPr txBox="1">
            <a:spLocks noGrp="1"/>
          </p:cNvSpPr>
          <p:nvPr>
            <p:ph type="subTitle" idx="4"/>
          </p:nvPr>
        </p:nvSpPr>
        <p:spPr>
          <a:xfrm>
            <a:off x="4938625" y="1750425"/>
            <a:ext cx="3125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 GO</a:t>
            </a:r>
            <a:endParaRPr dirty="0"/>
          </a:p>
        </p:txBody>
      </p:sp>
      <p:sp>
        <p:nvSpPr>
          <p:cNvPr id="557" name="Google Shape;557;p45"/>
          <p:cNvSpPr txBox="1">
            <a:spLocks noGrp="1"/>
          </p:cNvSpPr>
          <p:nvPr>
            <p:ph type="subTitle" idx="5"/>
          </p:nvPr>
        </p:nvSpPr>
        <p:spPr>
          <a:xfrm>
            <a:off x="1081625" y="4121424"/>
            <a:ext cx="312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50800"/>
            <a:r>
              <a:rPr lang="en" sz="1200" dirty="0"/>
              <a:t>Emulação de um Sistema Android no Computador.</a:t>
            </a:r>
            <a:endParaRPr sz="1200" dirty="0"/>
          </a:p>
        </p:txBody>
      </p:sp>
      <p:sp>
        <p:nvSpPr>
          <p:cNvPr id="558" name="Google Shape;558;p45"/>
          <p:cNvSpPr txBox="1">
            <a:spLocks noGrp="1"/>
          </p:cNvSpPr>
          <p:nvPr>
            <p:ph type="subTitle" idx="6"/>
          </p:nvPr>
        </p:nvSpPr>
        <p:spPr>
          <a:xfrm>
            <a:off x="1081625" y="3750625"/>
            <a:ext cx="312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Studio</a:t>
            </a:r>
            <a:endParaRPr dirty="0"/>
          </a:p>
        </p:txBody>
      </p:sp>
      <p:sp>
        <p:nvSpPr>
          <p:cNvPr id="559" name="Google Shape;559;p45"/>
          <p:cNvSpPr txBox="1">
            <a:spLocks noGrp="1"/>
          </p:cNvSpPr>
          <p:nvPr>
            <p:ph type="subTitle" idx="7"/>
          </p:nvPr>
        </p:nvSpPr>
        <p:spPr>
          <a:xfrm>
            <a:off x="4938625" y="4121425"/>
            <a:ext cx="3125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-127000"/>
            <a:r>
              <a:rPr lang="en" sz="1200" dirty="0"/>
              <a:t>Gestão de código e de versões.</a:t>
            </a:r>
            <a:endParaRPr sz="1200" dirty="0"/>
          </a:p>
        </p:txBody>
      </p:sp>
      <p:sp>
        <p:nvSpPr>
          <p:cNvPr id="560" name="Google Shape;560;p45"/>
          <p:cNvSpPr txBox="1">
            <a:spLocks noGrp="1"/>
          </p:cNvSpPr>
          <p:nvPr>
            <p:ph type="subTitle" idx="8"/>
          </p:nvPr>
        </p:nvSpPr>
        <p:spPr>
          <a:xfrm>
            <a:off x="4938625" y="3750625"/>
            <a:ext cx="3125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571" name="Google Shape;571;p45"/>
          <p:cNvSpPr txBox="1">
            <a:spLocks noGrp="1"/>
          </p:cNvSpPr>
          <p:nvPr>
            <p:ph type="subTitle" idx="1"/>
          </p:nvPr>
        </p:nvSpPr>
        <p:spPr>
          <a:xfrm>
            <a:off x="1199875" y="2121225"/>
            <a:ext cx="2885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O</a:t>
            </a:r>
            <a:r>
              <a:rPr lang="en" sz="1200" dirty="0"/>
              <a:t>u qualquer outro editor de código. </a:t>
            </a:r>
            <a:r>
              <a:rPr lang="pt-PT" sz="1200" dirty="0"/>
              <a:t>E</a:t>
            </a:r>
            <a:r>
              <a:rPr lang="en" sz="1200" dirty="0"/>
              <a:t>x: Cursor, Atom, Equivalente da Jetbrains.</a:t>
            </a:r>
          </a:p>
        </p:txBody>
      </p:sp>
      <p:sp>
        <p:nvSpPr>
          <p:cNvPr id="572" name="Google Shape;572;p45"/>
          <p:cNvSpPr txBox="1">
            <a:spLocks noGrp="1"/>
          </p:cNvSpPr>
          <p:nvPr>
            <p:ph type="subTitle" idx="2"/>
          </p:nvPr>
        </p:nvSpPr>
        <p:spPr>
          <a:xfrm>
            <a:off x="1081550" y="1750425"/>
            <a:ext cx="312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pic>
        <p:nvPicPr>
          <p:cNvPr id="3074" name="Picture 2" descr="Visual Studio Code icon PNG and SVG Vector Free Download">
            <a:extLst>
              <a:ext uri="{FF2B5EF4-FFF2-40B4-BE49-F238E27FC236}">
                <a16:creationId xmlns:a16="http://schemas.microsoft.com/office/drawing/2014/main" id="{2E19397F-4DA2-DA17-AFBA-AE9FEB88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08" y="1132238"/>
            <a:ext cx="352410" cy="35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o logo - Ícones Social media e Logos">
            <a:extLst>
              <a:ext uri="{FF2B5EF4-FFF2-40B4-BE49-F238E27FC236}">
                <a16:creationId xmlns:a16="http://schemas.microsoft.com/office/drawing/2014/main" id="{F23B7229-9159-6863-2249-AC8E5C76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9" y="1115153"/>
            <a:ext cx="385201" cy="38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droid Studio - Wikipedia">
            <a:extLst>
              <a:ext uri="{FF2B5EF4-FFF2-40B4-BE49-F238E27FC236}">
                <a16:creationId xmlns:a16="http://schemas.microsoft.com/office/drawing/2014/main" id="{86AB4DEA-22C4-6D2C-ABDE-EEFEEF2A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94" y="3056907"/>
            <a:ext cx="475437" cy="4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C2755833-42A1-F08E-5572-196E9A9A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8" y="3056075"/>
            <a:ext cx="477682" cy="47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Apresentação no Ecrã (16:9)</PresentationFormat>
  <Paragraphs>57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Poppins</vt:lpstr>
      <vt:lpstr>Work Sans SemiBold</vt:lpstr>
      <vt:lpstr>Arial</vt:lpstr>
      <vt:lpstr>Nunito</vt:lpstr>
      <vt:lpstr>Work Sans</vt:lpstr>
      <vt:lpstr>Business Model Canvas by Slidesgo</vt:lpstr>
      <vt:lpstr>Apresentação do PowerPoint</vt:lpstr>
      <vt:lpstr>04</vt:lpstr>
      <vt:lpstr>O Que é o Enduro?</vt:lpstr>
      <vt:lpstr>—Benjamin Franklin</vt:lpstr>
      <vt:lpstr>Beneficios de um calendário</vt:lpstr>
      <vt:lpstr>Objetivos de Desenvolvimento Sustentável</vt:lpstr>
      <vt:lpstr>ODS Nº3 Saúde e Bem-Estar</vt:lpstr>
      <vt:lpstr>Ferramentas Utilizadas</vt:lpstr>
      <vt:lpstr>Software</vt:lpstr>
      <vt:lpstr>Software</vt:lpstr>
      <vt:lpstr>Hardware</vt:lpstr>
      <vt:lpstr>Demonstração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 Escaleira</cp:lastModifiedBy>
  <cp:revision>2</cp:revision>
  <dcterms:modified xsi:type="dcterms:W3CDTF">2024-07-16T15:11:40Z</dcterms:modified>
</cp:coreProperties>
</file>