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24" r:id="rId2"/>
    <p:sldId id="352" r:id="rId3"/>
    <p:sldId id="323" r:id="rId4"/>
    <p:sldId id="333" r:id="rId5"/>
    <p:sldId id="397" r:id="rId6"/>
    <p:sldId id="415" r:id="rId7"/>
    <p:sldId id="417" r:id="rId8"/>
    <p:sldId id="420" r:id="rId9"/>
    <p:sldId id="421" r:id="rId10"/>
    <p:sldId id="422" r:id="rId11"/>
    <p:sldId id="423" r:id="rId12"/>
    <p:sldId id="443" r:id="rId13"/>
    <p:sldId id="419" r:id="rId14"/>
    <p:sldId id="424" r:id="rId15"/>
    <p:sldId id="432" r:id="rId16"/>
    <p:sldId id="426" r:id="rId17"/>
    <p:sldId id="429" r:id="rId18"/>
    <p:sldId id="428" r:id="rId19"/>
    <p:sldId id="409" r:id="rId20"/>
    <p:sldId id="403" r:id="rId21"/>
    <p:sldId id="404" r:id="rId22"/>
    <p:sldId id="431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442" r:id="rId32"/>
    <p:sldId id="430" r:id="rId33"/>
    <p:sldId id="394" r:id="rId34"/>
    <p:sldId id="398" r:id="rId35"/>
    <p:sldId id="383" r:id="rId36"/>
    <p:sldId id="35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33333"/>
    <a:srgbClr val="BB0000"/>
    <a:srgbClr val="7F7F7F"/>
    <a:srgbClr val="A41C37"/>
    <a:srgbClr val="990C3F"/>
    <a:srgbClr val="949594"/>
    <a:srgbClr val="C3092B"/>
    <a:srgbClr val="56051B"/>
    <a:srgbClr val="550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9" autoAdjust="0"/>
    <p:restoredTop sz="50000" autoAdjust="0"/>
  </p:normalViewPr>
  <p:slideViewPr>
    <p:cSldViewPr snapToGrid="0" snapToObjects="1">
      <p:cViewPr varScale="1">
        <p:scale>
          <a:sx n="118" d="100"/>
          <a:sy n="118" d="100"/>
        </p:scale>
        <p:origin x="232" y="3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22E0A-C88D-184C-B7C1-4E339E662E6D}" type="datetime1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42D86-C447-3640-932B-4A6E1DE0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9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80D66-0AAC-2D4C-9154-A743C855C15D}" type="datetime1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DF928-E245-3143-A53E-66BFCC525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129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DF928-E245-3143-A53E-66BFCC5255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8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067778"/>
            <a:ext cx="12192001" cy="7902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01640" y="2949532"/>
            <a:ext cx="9988723" cy="761576"/>
          </a:xfrm>
        </p:spPr>
        <p:txBody>
          <a:bodyPr/>
          <a:lstStyle>
            <a:lvl1pPr algn="l">
              <a:defRPr baseline="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Title Slide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01640" y="3728098"/>
            <a:ext cx="8534400" cy="1358900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" name="Picture 1" descr="OH-TECH_Ohio_Supercomputer_Cen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01" y="764647"/>
            <a:ext cx="9873996" cy="1508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23" y="6298179"/>
            <a:ext cx="4315544" cy="313386"/>
          </a:xfrm>
          <a:prstGeom prst="rect">
            <a:avLst/>
          </a:prstGeom>
        </p:spPr>
      </p:pic>
      <p:pic>
        <p:nvPicPr>
          <p:cNvPr id="12" name="Picture 11" descr="OSC_url_ppt_templa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0" y="6252005"/>
            <a:ext cx="2510028" cy="4217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067778"/>
            <a:ext cx="12192001" cy="7902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693479"/>
            <a:ext cx="10363200" cy="1075497"/>
          </a:xfrm>
          <a:ln>
            <a:noFill/>
          </a:ln>
        </p:spPr>
        <p:txBody>
          <a:bodyPr anchor="t">
            <a:noAutofit/>
          </a:bodyPr>
          <a:lstStyle>
            <a:lvl1pPr algn="l">
              <a:defRPr sz="2800" b="0" i="0" u="none" cap="none" baseline="0">
                <a:solidFill>
                  <a:srgbClr val="BB0000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3998544"/>
            <a:ext cx="10363200" cy="673389"/>
          </a:xfrm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000" baseline="0">
                <a:solidFill>
                  <a:srgbClr val="33333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text styles</a:t>
            </a:r>
          </a:p>
        </p:txBody>
      </p:sp>
      <p:pic>
        <p:nvPicPr>
          <p:cNvPr id="14" name="Picture 13" descr="OH-TECH_Ohio_Supercomputer_Cen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8" y="2931454"/>
            <a:ext cx="7293293" cy="1114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23" y="6298179"/>
            <a:ext cx="4315544" cy="313386"/>
          </a:xfrm>
          <a:prstGeom prst="rect">
            <a:avLst/>
          </a:prstGeom>
        </p:spPr>
      </p:pic>
      <p:pic>
        <p:nvPicPr>
          <p:cNvPr id="15" name="Picture 14" descr="OSC_url_ppt_templa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0" y="6252005"/>
            <a:ext cx="2510028" cy="4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ln>
            <a:noFill/>
          </a:ln>
        </p:spPr>
        <p:txBody>
          <a:bodyPr>
            <a:noAutofit/>
          </a:bodyPr>
          <a:lstStyle>
            <a:lvl1pPr>
              <a:defRPr b="0">
                <a:solidFill>
                  <a:srgbClr val="BB0000"/>
                </a:solidFill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3906558"/>
          </a:xfrm>
          <a:ln>
            <a:noFill/>
          </a:ln>
        </p:spPr>
        <p:txBody>
          <a:bodyPr wrap="square">
            <a:noAutofit/>
          </a:bodyPr>
          <a:lstStyle>
            <a:lvl1pPr>
              <a:defRPr>
                <a:ln>
                  <a:noFill/>
                </a:ln>
              </a:defRPr>
            </a:lvl1pPr>
            <a:lvl2pPr>
              <a:defRPr>
                <a:ln>
                  <a:noFill/>
                </a:ln>
              </a:defRPr>
            </a:lvl2pPr>
            <a:lvl3pPr>
              <a:defRPr sz="2000">
                <a:ln>
                  <a:noFill/>
                </a:ln>
              </a:defRPr>
            </a:lvl3pPr>
            <a:lvl4pPr>
              <a:defRPr sz="1800">
                <a:ln>
                  <a:noFill/>
                </a:ln>
              </a:defRPr>
            </a:lvl4pPr>
            <a:lvl5pPr>
              <a:defRPr sz="1600">
                <a:ln>
                  <a:noFill/>
                </a:ln>
              </a:defRPr>
            </a:lvl5pPr>
          </a:lstStyle>
          <a:p>
            <a:pPr lvl="0"/>
            <a:r>
              <a:rPr lang="en-US" dirty="0"/>
              <a:t>Ideas to share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b="0">
                <a:ln>
                  <a:noFill/>
                </a:ln>
                <a:solidFill>
                  <a:srgbClr val="C3092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421592"/>
          </a:xfrm>
          <a:ln>
            <a:noFill/>
          </a:ln>
        </p:spPr>
        <p:txBody>
          <a:bodyPr>
            <a:noAutofit/>
          </a:bodyPr>
          <a:lstStyle>
            <a:lvl1pPr>
              <a:defRPr sz="2400">
                <a:ln>
                  <a:noFill/>
                </a:ln>
              </a:defRPr>
            </a:lvl1pPr>
            <a:lvl2pPr>
              <a:defRPr sz="2400">
                <a:ln>
                  <a:noFill/>
                </a:ln>
              </a:defRPr>
            </a:lvl2pPr>
            <a:lvl3pPr>
              <a:defRPr sz="2000">
                <a:ln>
                  <a:noFill/>
                </a:ln>
              </a:defRPr>
            </a:lvl3pPr>
            <a:lvl4pPr>
              <a:defRPr sz="1800">
                <a:ln>
                  <a:noFill/>
                </a:ln>
              </a:defRPr>
            </a:lvl4pPr>
            <a:lvl5pPr>
              <a:defRPr sz="1600">
                <a:ln>
                  <a:noFill/>
                </a:ln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421593"/>
          </a:xfrm>
          <a:ln>
            <a:noFill/>
          </a:ln>
        </p:spPr>
        <p:txBody>
          <a:bodyPr>
            <a:noAutofit/>
          </a:bodyPr>
          <a:lstStyle>
            <a:lvl1pPr>
              <a:defRPr sz="2400">
                <a:ln>
                  <a:noFill/>
                </a:ln>
              </a:defRPr>
            </a:lvl1pPr>
            <a:lvl2pPr>
              <a:defRPr sz="2200">
                <a:ln>
                  <a:noFill/>
                </a:ln>
              </a:defRPr>
            </a:lvl2pPr>
            <a:lvl3pPr>
              <a:defRPr sz="2000">
                <a:ln>
                  <a:noFill/>
                </a:ln>
              </a:defRPr>
            </a:lvl3pPr>
            <a:lvl4pPr>
              <a:defRPr sz="1800">
                <a:ln>
                  <a:noFill/>
                </a:ln>
              </a:defRPr>
            </a:lvl4pPr>
            <a:lvl5pPr>
              <a:defRPr sz="1600">
                <a:ln>
                  <a:noFill/>
                </a:ln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764316"/>
            <a:ext cx="7315200" cy="566738"/>
          </a:xfrm>
          <a:ln>
            <a:noFill/>
          </a:ln>
        </p:spPr>
        <p:txBody>
          <a:bodyPr anchor="b">
            <a:noAutofit/>
          </a:bodyPr>
          <a:lstStyle>
            <a:lvl1pPr algn="l">
              <a:defRPr sz="2000" b="0">
                <a:solidFill>
                  <a:srgbClr val="C3092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21311" y="612775"/>
            <a:ext cx="7315200" cy="4114800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647019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067778"/>
            <a:ext cx="12192001" cy="7902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85896" y="770676"/>
            <a:ext cx="7315200" cy="566738"/>
          </a:xfrm>
          <a:ln>
            <a:noFill/>
          </a:ln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C3092B"/>
                </a:solidFill>
              </a:defRPr>
            </a:lvl1pPr>
          </a:lstStyle>
          <a:p>
            <a:r>
              <a:rPr lang="en-US" dirty="0"/>
              <a:t>Closing line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85896" y="1703723"/>
            <a:ext cx="7315200" cy="1613170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Contact info</a:t>
            </a:r>
          </a:p>
        </p:txBody>
      </p:sp>
      <p:pic>
        <p:nvPicPr>
          <p:cNvPr id="7" name="Picture 6" descr="OSC_url_ppt_templa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0" y="6252005"/>
            <a:ext cx="2510028" cy="421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23" y="6298179"/>
            <a:ext cx="4315544" cy="3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3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1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23056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72548" y="6332986"/>
            <a:ext cx="142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rgbClr val="949594"/>
                </a:solidFill>
                <a:latin typeface="Univers LT Std 55"/>
                <a:cs typeface="Univers LT Std 55"/>
              </a:rPr>
              <a:t>Slide </a:t>
            </a:r>
            <a:fld id="{F23DD899-23D4-B74D-81E5-8B38761BD6BE}" type="slidenum">
              <a:rPr lang="en-US" sz="1000" b="0" i="0" smtClean="0">
                <a:solidFill>
                  <a:srgbClr val="949594"/>
                </a:solidFill>
                <a:latin typeface="Univers LT Std 55"/>
                <a:cs typeface="Univers LT Std 55"/>
              </a:rPr>
              <a:pPr algn="ctr"/>
              <a:t>‹#›</a:t>
            </a:fld>
            <a:endParaRPr lang="en-US" sz="1000" b="0" i="0" dirty="0">
              <a:solidFill>
                <a:srgbClr val="949594"/>
              </a:solidFill>
              <a:latin typeface="Univers LT Std 55"/>
              <a:cs typeface="Univers LT Std 55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79157"/>
            <a:ext cx="12192000" cy="589461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16200000" scaled="0"/>
            <a:tileRect/>
          </a:gradFill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4" name="Picture 3" descr="OSC_key_ppt_templat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99"/>
            <a:ext cx="12192000" cy="165100"/>
          </a:xfrm>
          <a:prstGeom prst="rect">
            <a:avLst/>
          </a:prstGeom>
        </p:spPr>
      </p:pic>
      <p:pic>
        <p:nvPicPr>
          <p:cNvPr id="5" name="Picture 4" descr="Ohio_Supercomputer_Cente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01" y="6121549"/>
            <a:ext cx="4475988" cy="7040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23" y="6298179"/>
            <a:ext cx="4315544" cy="3133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5" r:id="rId5"/>
    <p:sldLayoutId id="2147483657" r:id="rId6"/>
    <p:sldLayoutId id="2147483661" r:id="rId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55051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ched.co/Ax2T" TargetMode="External"/><Relationship Id="rId3" Type="http://schemas.openxmlformats.org/officeDocument/2006/relationships/hyperlink" Target="http://sched.co/Bl3h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ists.osu.edu/mailman/listinfo/ood-users" TargetMode="External"/><Relationship Id="rId4" Type="http://schemas.openxmlformats.org/officeDocument/2006/relationships/hyperlink" Target="https://github.com/OSC/Open-OnDemand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osc.github.io/Open-OnDemand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go.osu.edu/ood" TargetMode="External"/><Relationship Id="rId4" Type="http://schemas.openxmlformats.org/officeDocument/2006/relationships/hyperlink" Target="https://osc.github.io/Open-OnDemand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mailto:dhudak@osc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5139" y="2815717"/>
            <a:ext cx="11179795" cy="76157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Open OnDemand</a:t>
            </a:r>
            <a:r>
              <a:rPr lang="en-US" sz="3200" b="1" dirty="0" smtClean="0"/>
              <a:t>: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>1.0, Jupyter, App Development, &amp; Authentication</a:t>
            </a:r>
            <a:endParaRPr lang="en-US" sz="3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14450" y="4337868"/>
            <a:ext cx="9401175" cy="1358900"/>
          </a:xfrm>
        </p:spPr>
        <p:txBody>
          <a:bodyPr/>
          <a:lstStyle/>
          <a:p>
            <a:pPr algn="ctr"/>
            <a:r>
              <a:rPr lang="en-US" dirty="0"/>
              <a:t>Basil Mohamed Gohar</a:t>
            </a:r>
          </a:p>
          <a:p>
            <a:pPr algn="ctr"/>
            <a:r>
              <a:rPr lang="en-US" dirty="0"/>
              <a:t>Web and Interface Applications Manager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1488" y="5696768"/>
            <a:ext cx="11615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work is supported by the National Science Foundation of the United States under the award NSF SI2-SSE-1534949.</a:t>
            </a:r>
          </a:p>
        </p:txBody>
      </p:sp>
    </p:spTree>
    <p:extLst>
      <p:ext uri="{BB962C8B-B14F-4D97-AF65-F5344CB8AC3E}">
        <p14:creationId xmlns:p14="http://schemas.microsoft.com/office/powerpoint/2010/main" val="40485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OnDemand Apps –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906558"/>
          </a:xfrm>
        </p:spPr>
        <p:txBody>
          <a:bodyPr/>
          <a:lstStyle/>
          <a:p>
            <a:r>
              <a:rPr lang="en-US" sz="2800" dirty="0" smtClean="0"/>
              <a:t>These are apps that provide some more advanced functionality, typically while also interacting with the batch system</a:t>
            </a:r>
          </a:p>
          <a:p>
            <a:pPr lvl="1"/>
            <a:r>
              <a:rPr lang="en-US" sz="2600" dirty="0" smtClean="0"/>
              <a:t>My Jobs</a:t>
            </a:r>
          </a:p>
          <a:p>
            <a:r>
              <a:rPr lang="en-US" sz="2800" dirty="0" smtClean="0"/>
              <a:t>They handle workflows</a:t>
            </a:r>
          </a:p>
          <a:p>
            <a:r>
              <a:rPr lang="en-US" sz="2800" dirty="0" smtClean="0"/>
              <a:t>They submit jobs and provide some basic job management functionality for their own jobs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724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OnDemand Apps – </a:t>
            </a:r>
            <a:r>
              <a:rPr lang="en-US" dirty="0" err="1" smtClean="0"/>
              <a:t>iHPC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906558"/>
          </a:xfrm>
        </p:spPr>
        <p:txBody>
          <a:bodyPr/>
          <a:lstStyle/>
          <a:p>
            <a:r>
              <a:rPr lang="en-US" sz="2800" dirty="0" err="1" smtClean="0"/>
              <a:t>iHPC</a:t>
            </a:r>
            <a:r>
              <a:rPr lang="en-US" sz="2800" dirty="0" smtClean="0"/>
              <a:t> apps are interactive apps that typically execute fully within a job</a:t>
            </a:r>
          </a:p>
          <a:p>
            <a:r>
              <a:rPr lang="en-US" sz="2800" dirty="0" smtClean="0"/>
              <a:t>They allow a client to interact with a running job and perform their work on the compute hardware directly</a:t>
            </a:r>
          </a:p>
          <a:p>
            <a:r>
              <a:rPr lang="en-US" sz="2800" dirty="0" smtClean="0"/>
              <a:t>Examples</a:t>
            </a:r>
          </a:p>
          <a:p>
            <a:pPr lvl="1"/>
            <a:r>
              <a:rPr lang="en-US" sz="2600" dirty="0" smtClean="0"/>
              <a:t>Desktop, Jupyter</a:t>
            </a:r>
          </a:p>
        </p:txBody>
      </p:sp>
    </p:spTree>
    <p:extLst>
      <p:ext uri="{BB962C8B-B14F-4D97-AF65-F5344CB8AC3E}">
        <p14:creationId xmlns:p14="http://schemas.microsoft.com/office/powerpoint/2010/main" val="90499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OnDemand 1.0 – 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Cluster Access</a:t>
            </a:r>
          </a:p>
          <a:p>
            <a:pPr lvl="1"/>
            <a:r>
              <a:rPr lang="en-US" sz="2800" dirty="0" smtClean="0"/>
              <a:t>Dashboard, Files, Editor, Terminal, Active Jobs</a:t>
            </a:r>
          </a:p>
          <a:p>
            <a:r>
              <a:rPr lang="en-US" sz="3200" dirty="0" smtClean="0"/>
              <a:t>Gateway</a:t>
            </a:r>
          </a:p>
          <a:p>
            <a:pPr lvl="1"/>
            <a:r>
              <a:rPr lang="en-US" sz="2800" dirty="0" smtClean="0"/>
              <a:t>My Jobs</a:t>
            </a:r>
          </a:p>
          <a:p>
            <a:r>
              <a:rPr lang="en-US" sz="3200" dirty="0" err="1" smtClean="0"/>
              <a:t>iHPC</a:t>
            </a:r>
            <a:endParaRPr lang="en-US" sz="3200" dirty="0" smtClean="0"/>
          </a:p>
          <a:p>
            <a:pPr lvl="1"/>
            <a:r>
              <a:rPr lang="en-US" sz="2800" dirty="0" smtClean="0"/>
              <a:t>Desktop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1499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OnDemand 1.0 – 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HTTP Basic </a:t>
            </a:r>
            <a:r>
              <a:rPr lang="en-US" sz="3600" dirty="0" err="1" smtClean="0"/>
              <a:t>Auth</a:t>
            </a:r>
            <a:endParaRPr lang="en-US" sz="3600" dirty="0" smtClean="0"/>
          </a:p>
          <a:p>
            <a:r>
              <a:rPr lang="en-US" sz="3600" dirty="0" smtClean="0"/>
              <a:t>Community solutions</a:t>
            </a:r>
          </a:p>
          <a:p>
            <a:pPr lvl="1"/>
            <a:r>
              <a:rPr lang="en-US" sz="3200" dirty="0" smtClean="0"/>
              <a:t>Shibboleth</a:t>
            </a:r>
          </a:p>
          <a:p>
            <a:pPr lvl="1"/>
            <a:r>
              <a:rPr lang="en-US" sz="3200" dirty="0" smtClean="0"/>
              <a:t>Open ID Connect</a:t>
            </a:r>
          </a:p>
          <a:p>
            <a:pPr lvl="2"/>
            <a:r>
              <a:rPr lang="en-US" sz="3000" dirty="0" err="1" smtClean="0"/>
              <a:t>CILogon</a:t>
            </a:r>
            <a:endParaRPr lang="en-US" sz="3000" dirty="0" smtClean="0"/>
          </a:p>
          <a:p>
            <a:pPr lvl="2"/>
            <a:r>
              <a:rPr lang="en-US" sz="3000" dirty="0" smtClean="0"/>
              <a:t>Keycloak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0163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OnDemand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sz="3200" dirty="0" smtClean="0"/>
              <a:t>About Open OnDemand</a:t>
            </a:r>
            <a:endParaRPr lang="en-US" sz="3200" dirty="0"/>
          </a:p>
          <a:p>
            <a:pPr>
              <a:buFont typeface="Wingdings" charset="2"/>
              <a:buChar char="ü"/>
            </a:pPr>
            <a:r>
              <a:rPr lang="en-US" sz="3200" dirty="0" smtClean="0"/>
              <a:t>Open </a:t>
            </a:r>
            <a:r>
              <a:rPr lang="en-US" sz="3200" dirty="0"/>
              <a:t>OnDemand 1.0 </a:t>
            </a:r>
            <a:r>
              <a:rPr lang="en-US" sz="3200" dirty="0" smtClean="0"/>
              <a:t>release</a:t>
            </a:r>
          </a:p>
          <a:p>
            <a:r>
              <a:rPr lang="en-US" sz="3200" dirty="0" smtClean="0"/>
              <a:t>Open OnDemand 1.1 features</a:t>
            </a:r>
          </a:p>
          <a:p>
            <a:pPr lvl="1">
              <a:buFont typeface="Wingdings" charset="2"/>
              <a:buChar char="ü"/>
            </a:pPr>
            <a:r>
              <a:rPr lang="en-US" sz="3000" dirty="0" smtClean="0"/>
              <a:t>Jupyter Integration</a:t>
            </a:r>
          </a:p>
          <a:p>
            <a:pPr lvl="1"/>
            <a:r>
              <a:rPr lang="en-US" sz="3000" dirty="0"/>
              <a:t>Application Development</a:t>
            </a:r>
          </a:p>
          <a:p>
            <a:pPr lvl="1"/>
            <a:r>
              <a:rPr lang="en-US" sz="3000" dirty="0" smtClean="0"/>
              <a:t>Keycloak </a:t>
            </a:r>
            <a:r>
              <a:rPr lang="en-US" sz="3000" dirty="0"/>
              <a:t>and two-factor </a:t>
            </a:r>
            <a:r>
              <a:rPr lang="en-US" sz="3000" dirty="0" smtClean="0"/>
              <a:t>authentication</a:t>
            </a:r>
            <a:endParaRPr lang="en-US" sz="3000" dirty="0"/>
          </a:p>
          <a:p>
            <a:r>
              <a:rPr lang="en-US" sz="3200" dirty="0" smtClean="0"/>
              <a:t>Upcoming and Future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37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OnDemand 1.1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Next planned release of Open OnDemand</a:t>
            </a:r>
          </a:p>
          <a:p>
            <a:r>
              <a:rPr lang="en-US" sz="3200" dirty="0" smtClean="0"/>
              <a:t>Should be released this month (September 2017)</a:t>
            </a:r>
          </a:p>
          <a:p>
            <a:r>
              <a:rPr lang="en-US" sz="3200" dirty="0" smtClean="0"/>
              <a:t>Features discussed today</a:t>
            </a:r>
          </a:p>
          <a:p>
            <a:pPr lvl="1"/>
            <a:r>
              <a:rPr lang="en-US" sz="2800" dirty="0" smtClean="0"/>
              <a:t>Jupyter app example install</a:t>
            </a:r>
          </a:p>
          <a:p>
            <a:pPr lvl="1"/>
            <a:r>
              <a:rPr lang="en-US" sz="2800" dirty="0" smtClean="0"/>
              <a:t>Application development</a:t>
            </a:r>
          </a:p>
          <a:p>
            <a:pPr lvl="1"/>
            <a:r>
              <a:rPr lang="en-US" sz="2800" dirty="0" smtClean="0"/>
              <a:t>Keycloak &amp; two-factor authentication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0187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Jupyter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Jupyter?</a:t>
            </a:r>
          </a:p>
          <a:p>
            <a:pPr lvl="1"/>
            <a:r>
              <a:rPr lang="en-US" dirty="0" smtClean="0"/>
              <a:t>A well-known web application frequently used in scientific computing</a:t>
            </a:r>
          </a:p>
          <a:p>
            <a:pPr lvl="1"/>
            <a:r>
              <a:rPr lang="en-US" dirty="0" smtClean="0"/>
              <a:t>Allows users to create &amp; share live examples including code, equations, and more</a:t>
            </a:r>
          </a:p>
          <a:p>
            <a:r>
              <a:rPr lang="en-US" dirty="0" smtClean="0"/>
              <a:t>Example of a class of “full web apps” managed by Open OnDemand</a:t>
            </a:r>
          </a:p>
          <a:p>
            <a:pPr lvl="1"/>
            <a:r>
              <a:rPr lang="en-US" dirty="0" smtClean="0"/>
              <a:t>Other examples include </a:t>
            </a:r>
            <a:r>
              <a:rPr lang="en-US" dirty="0" err="1" smtClean="0"/>
              <a:t>RStudio</a:t>
            </a:r>
            <a:r>
              <a:rPr lang="en-US" dirty="0" smtClean="0"/>
              <a:t>, COMSOL Server</a:t>
            </a:r>
          </a:p>
          <a:p>
            <a:r>
              <a:rPr lang="en-US" dirty="0" smtClean="0"/>
              <a:t>Open OnDemand handles authentication and per-user environment and session management</a:t>
            </a:r>
          </a:p>
          <a:p>
            <a:r>
              <a:rPr lang="en-US" dirty="0" smtClean="0"/>
              <a:t>See Dr. David </a:t>
            </a:r>
            <a:r>
              <a:rPr lang="en-US" dirty="0" err="1" smtClean="0"/>
              <a:t>Hudak’s</a:t>
            </a:r>
            <a:r>
              <a:rPr lang="en-US" dirty="0" smtClean="0"/>
              <a:t> presentation on Open OnDemand for more Jupyter examples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/UCmzwV37Ta4?t=2521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84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/>
              <a:t> </a:t>
            </a:r>
            <a:r>
              <a:rPr lang="en-US" dirty="0" smtClean="0"/>
              <a:t>Example (Integration Plotting)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Goals:</a:t>
            </a:r>
          </a:p>
          <a:p>
            <a:r>
              <a:rPr lang="en-US" dirty="0" smtClean="0"/>
              <a:t>Launching and connecting to </a:t>
            </a:r>
            <a:r>
              <a:rPr lang="en-US" dirty="0" err="1" smtClean="0"/>
              <a:t>Jupyter</a:t>
            </a:r>
            <a:r>
              <a:rPr lang="en-US" dirty="0" smtClean="0"/>
              <a:t> Notebook Server on a compute node</a:t>
            </a:r>
          </a:p>
          <a:p>
            <a:r>
              <a:rPr lang="en-US" dirty="0" smtClean="0"/>
              <a:t>Uploading an </a:t>
            </a:r>
            <a:r>
              <a:rPr lang="en-US" dirty="0" err="1" smtClean="0"/>
              <a:t>iPython</a:t>
            </a:r>
            <a:r>
              <a:rPr lang="en-US" dirty="0" smtClean="0"/>
              <a:t> notebook file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integrate.ipynb</a:t>
            </a:r>
            <a:r>
              <a:rPr lang="en-US" dirty="0" smtClean="0"/>
              <a:t>) to your home directory</a:t>
            </a:r>
          </a:p>
          <a:p>
            <a:r>
              <a:rPr lang="en-US" dirty="0" smtClean="0"/>
              <a:t>Opening and running the notebook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2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OnDemand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sz="3200" dirty="0" smtClean="0"/>
              <a:t>About Open OnDemand</a:t>
            </a:r>
            <a:endParaRPr lang="en-US" sz="3200" dirty="0"/>
          </a:p>
          <a:p>
            <a:pPr>
              <a:buFont typeface="Wingdings" charset="2"/>
              <a:buChar char="ü"/>
            </a:pPr>
            <a:r>
              <a:rPr lang="en-US" sz="3200" dirty="0" smtClean="0"/>
              <a:t>Open </a:t>
            </a:r>
            <a:r>
              <a:rPr lang="en-US" sz="3200" dirty="0"/>
              <a:t>OnDemand 1.0 </a:t>
            </a:r>
            <a:r>
              <a:rPr lang="en-US" sz="3200" dirty="0" smtClean="0"/>
              <a:t>release</a:t>
            </a:r>
          </a:p>
          <a:p>
            <a:r>
              <a:rPr lang="en-US" sz="3200" dirty="0" smtClean="0"/>
              <a:t>Open OnDemand 1.1 features</a:t>
            </a:r>
          </a:p>
          <a:p>
            <a:pPr lvl="1">
              <a:buFont typeface="Wingdings" charset="2"/>
              <a:buChar char="ü"/>
            </a:pPr>
            <a:r>
              <a:rPr lang="en-US" sz="3000" dirty="0"/>
              <a:t>Integrating </a:t>
            </a:r>
            <a:r>
              <a:rPr lang="en-US" sz="3000" dirty="0" smtClean="0"/>
              <a:t>Jupyter</a:t>
            </a:r>
          </a:p>
          <a:p>
            <a:pPr lvl="1">
              <a:buFont typeface="Wingdings" charset="2"/>
              <a:buChar char="ü"/>
            </a:pPr>
            <a:r>
              <a:rPr lang="en-US" sz="3000" dirty="0" smtClean="0"/>
              <a:t>Application </a:t>
            </a:r>
            <a:r>
              <a:rPr lang="en-US" sz="3000" dirty="0"/>
              <a:t>D</a:t>
            </a:r>
            <a:r>
              <a:rPr lang="en-US" sz="3000" dirty="0" smtClean="0"/>
              <a:t>evelopment</a:t>
            </a:r>
          </a:p>
          <a:p>
            <a:pPr lvl="1"/>
            <a:r>
              <a:rPr lang="en-US" sz="3000" dirty="0" smtClean="0"/>
              <a:t>Keycloak </a:t>
            </a:r>
            <a:r>
              <a:rPr lang="en-US" sz="3000" dirty="0"/>
              <a:t>and two-factor </a:t>
            </a:r>
            <a:r>
              <a:rPr lang="en-US" sz="3000" dirty="0" smtClean="0"/>
              <a:t>authentication</a:t>
            </a:r>
            <a:endParaRPr lang="en-US" sz="3000" dirty="0"/>
          </a:p>
          <a:p>
            <a:r>
              <a:rPr lang="en-US" sz="3200" dirty="0" smtClean="0"/>
              <a:t>Upcoming and Future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65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care about apps?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would never be able to write all the apps everyone will ever need.</a:t>
            </a:r>
          </a:p>
          <a:p>
            <a:r>
              <a:rPr lang="en-US" sz="2800" dirty="0" smtClean="0"/>
              <a:t>The vision of Open OnDemand is to provide a platform on which further apps can be developed beyond what we ourselves can do</a:t>
            </a:r>
          </a:p>
          <a:p>
            <a:r>
              <a:rPr lang="en-US" sz="2800" dirty="0" smtClean="0"/>
              <a:t>Each center knows best what their clients needs, we can only anticipate in the most general terms</a:t>
            </a:r>
          </a:p>
          <a:p>
            <a:pPr lvl="1"/>
            <a:r>
              <a:rPr lang="en-US" sz="2400" dirty="0" smtClean="0"/>
              <a:t>Custom apps can greatly extend the utility and usefulness of Open OnDemand</a:t>
            </a:r>
          </a:p>
        </p:txBody>
      </p:sp>
    </p:spTree>
    <p:extLst>
      <p:ext uri="{BB962C8B-B14F-4D97-AF65-F5344CB8AC3E}">
        <p14:creationId xmlns:p14="http://schemas.microsoft.com/office/powerpoint/2010/main" val="2934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OnDemand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sz="3200" dirty="0" smtClean="0"/>
              <a:t>About Open OnDemand</a:t>
            </a:r>
            <a:endParaRPr lang="en-US" sz="3200" dirty="0"/>
          </a:p>
          <a:p>
            <a:r>
              <a:rPr lang="en-US" sz="3200" dirty="0" smtClean="0"/>
              <a:t>Open </a:t>
            </a:r>
            <a:r>
              <a:rPr lang="en-US" sz="3200" dirty="0"/>
              <a:t>OnDemand 1.0 </a:t>
            </a:r>
            <a:r>
              <a:rPr lang="en-US" sz="3200" dirty="0" smtClean="0"/>
              <a:t>release</a:t>
            </a:r>
          </a:p>
          <a:p>
            <a:r>
              <a:rPr lang="en-US" sz="3200" dirty="0" smtClean="0"/>
              <a:t>Open OnDemand 1.1 features</a:t>
            </a:r>
          </a:p>
          <a:p>
            <a:pPr lvl="1"/>
            <a:r>
              <a:rPr lang="en-US" sz="3000" dirty="0"/>
              <a:t>Integrating </a:t>
            </a:r>
            <a:r>
              <a:rPr lang="en-US" sz="3000" dirty="0" smtClean="0"/>
              <a:t>Jupyter</a:t>
            </a:r>
          </a:p>
          <a:p>
            <a:pPr lvl="1"/>
            <a:r>
              <a:rPr lang="en-US" sz="3000" dirty="0" smtClean="0"/>
              <a:t>Application </a:t>
            </a:r>
            <a:r>
              <a:rPr lang="en-US" sz="3000" dirty="0"/>
              <a:t>D</a:t>
            </a:r>
            <a:r>
              <a:rPr lang="en-US" sz="3000" dirty="0" smtClean="0"/>
              <a:t>evelopment</a:t>
            </a:r>
          </a:p>
          <a:p>
            <a:pPr lvl="1"/>
            <a:r>
              <a:rPr lang="en-US" sz="3000" dirty="0" smtClean="0"/>
              <a:t>Keycloak </a:t>
            </a:r>
            <a:r>
              <a:rPr lang="en-US" sz="3000" dirty="0"/>
              <a:t>and two-factor </a:t>
            </a:r>
            <a:r>
              <a:rPr lang="en-US" sz="3000" dirty="0" smtClean="0"/>
              <a:t>authentication</a:t>
            </a:r>
            <a:endParaRPr lang="en-US" sz="3000" dirty="0"/>
          </a:p>
          <a:p>
            <a:r>
              <a:rPr lang="en-US" sz="3200" dirty="0" smtClean="0"/>
              <a:t>Upcoming and Future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23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Extend Open OnDemand with your own custom applications</a:t>
            </a:r>
          </a:p>
          <a:p>
            <a:r>
              <a:rPr lang="en-US" sz="2800" dirty="0" smtClean="0"/>
              <a:t>New toggleable development menu</a:t>
            </a:r>
          </a:p>
          <a:p>
            <a:pPr lvl="1"/>
            <a:r>
              <a:rPr lang="en-US" sz="2400" dirty="0" smtClean="0"/>
              <a:t>Restart apps</a:t>
            </a:r>
          </a:p>
          <a:p>
            <a:pPr lvl="1"/>
            <a:r>
              <a:rPr lang="en-US" sz="2400" dirty="0" smtClean="0"/>
              <a:t>Access documentation (configurable)</a:t>
            </a:r>
          </a:p>
          <a:p>
            <a:pPr lvl="1"/>
            <a:r>
              <a:rPr lang="en-US" sz="2400" dirty="0" smtClean="0"/>
              <a:t>Clone, edit, &amp; test your own apps in the new sandbox development environment</a:t>
            </a:r>
          </a:p>
          <a:p>
            <a:endParaRPr lang="en-US" sz="26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0371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demo</a:t>
            </a:r>
          </a:p>
          <a:p>
            <a:pPr lvl="1"/>
            <a:r>
              <a:rPr lang="en-US" dirty="0" err="1" smtClean="0"/>
              <a:t>ps</a:t>
            </a:r>
            <a:r>
              <a:rPr lang="en-US" dirty="0" smtClean="0"/>
              <a:t> example app converted to quota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6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OnDemand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sz="3200" dirty="0" smtClean="0"/>
              <a:t>About Open OnDemand</a:t>
            </a:r>
            <a:endParaRPr lang="en-US" sz="3200" dirty="0"/>
          </a:p>
          <a:p>
            <a:pPr>
              <a:buFont typeface="Wingdings" charset="2"/>
              <a:buChar char="ü"/>
            </a:pPr>
            <a:r>
              <a:rPr lang="en-US" sz="3200" dirty="0" smtClean="0"/>
              <a:t>Open </a:t>
            </a:r>
            <a:r>
              <a:rPr lang="en-US" sz="3200" dirty="0"/>
              <a:t>OnDemand 1.0 </a:t>
            </a:r>
            <a:r>
              <a:rPr lang="en-US" sz="3200" dirty="0" smtClean="0"/>
              <a:t>release</a:t>
            </a:r>
          </a:p>
          <a:p>
            <a:pPr>
              <a:buFont typeface="Wingdings" charset="2"/>
              <a:buChar char="ü"/>
            </a:pPr>
            <a:r>
              <a:rPr lang="en-US" sz="3200" dirty="0" smtClean="0"/>
              <a:t>Open OnDemand 1.1 features</a:t>
            </a:r>
          </a:p>
          <a:p>
            <a:pPr lvl="1">
              <a:buFont typeface="Wingdings" charset="2"/>
              <a:buChar char="ü"/>
            </a:pPr>
            <a:r>
              <a:rPr lang="en-US" sz="3000" dirty="0"/>
              <a:t>Integrating </a:t>
            </a:r>
            <a:r>
              <a:rPr lang="en-US" sz="3000" dirty="0" smtClean="0"/>
              <a:t>Jupyter</a:t>
            </a:r>
          </a:p>
          <a:p>
            <a:pPr lvl="1">
              <a:buFont typeface="Wingdings" charset="2"/>
              <a:buChar char="ü"/>
            </a:pPr>
            <a:r>
              <a:rPr lang="en-US" sz="3000" dirty="0" smtClean="0"/>
              <a:t>Application </a:t>
            </a:r>
            <a:r>
              <a:rPr lang="en-US" sz="3000" dirty="0"/>
              <a:t>D</a:t>
            </a:r>
            <a:r>
              <a:rPr lang="en-US" sz="3000" dirty="0" smtClean="0"/>
              <a:t>evelopment</a:t>
            </a:r>
          </a:p>
          <a:p>
            <a:pPr lvl="1">
              <a:buFont typeface="Wingdings" charset="2"/>
              <a:buChar char="ü"/>
            </a:pPr>
            <a:r>
              <a:rPr lang="en-US" sz="3000" dirty="0" smtClean="0"/>
              <a:t>Keycloak </a:t>
            </a:r>
            <a:r>
              <a:rPr lang="en-US" sz="3000" dirty="0"/>
              <a:t>and two-factor </a:t>
            </a:r>
            <a:r>
              <a:rPr lang="en-US" sz="3000" dirty="0" smtClean="0"/>
              <a:t>authentication</a:t>
            </a:r>
            <a:endParaRPr lang="en-US" sz="3000" dirty="0"/>
          </a:p>
          <a:p>
            <a:r>
              <a:rPr lang="en-US" sz="3200" dirty="0" smtClean="0"/>
              <a:t>Upcoming and Future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65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in </a:t>
            </a:r>
            <a:r>
              <a:rPr lang="en-US" dirty="0" err="1" smtClean="0"/>
              <a:t>OnDemand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en-US" sz="2400" kern="120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is the entry point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kern="120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For each authentication mechanism you must:</a:t>
            </a:r>
            <a:endParaRPr lang="en-US" dirty="0"/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configure apache to protect resources via authentication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configure apache to map authenticated user to system user</a:t>
            </a:r>
          </a:p>
          <a:p>
            <a:r>
              <a:rPr lang="en-US" sz="2400" dirty="0" smtClean="0"/>
              <a:t>Any method of configuring Apache for authentication can potentially be used for Open </a:t>
            </a:r>
            <a:r>
              <a:rPr lang="en-US" sz="2400" dirty="0" err="1" smtClean="0"/>
              <a:t>OnDemand</a:t>
            </a:r>
            <a:endParaRPr lang="en-US" sz="2400" kern="120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556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Authentication: 2 currently supported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auth</a:t>
            </a:r>
            <a:r>
              <a:rPr lang="en-US" dirty="0" smtClean="0"/>
              <a:t> via</a:t>
            </a:r>
            <a:r>
              <a:rPr lang="en-US" baseline="0" dirty="0" smtClean="0"/>
              <a:t> </a:t>
            </a:r>
            <a:r>
              <a:rPr lang="en-US" dirty="0" err="1" smtClean="0"/>
              <a:t>mod_authnz_ldap</a:t>
            </a:r>
            <a:endParaRPr lang="en-US" dirty="0" smtClean="0"/>
          </a:p>
          <a:p>
            <a:r>
              <a:rPr lang="en-US" dirty="0" smtClean="0"/>
              <a:t>Federated</a:t>
            </a:r>
            <a:r>
              <a:rPr lang="en-US" baseline="0" dirty="0" smtClean="0"/>
              <a:t> authentication</a:t>
            </a:r>
          </a:p>
          <a:p>
            <a:pPr lvl="1"/>
            <a:r>
              <a:rPr lang="en-US" dirty="0" smtClean="0"/>
              <a:t>Two popular kinds</a:t>
            </a:r>
          </a:p>
          <a:p>
            <a:pPr lvl="2"/>
            <a:r>
              <a:rPr lang="en-US" dirty="0" smtClean="0"/>
              <a:t>Shibboleth via </a:t>
            </a:r>
            <a:r>
              <a:rPr lang="en-US" dirty="0" err="1" smtClean="0"/>
              <a:t>mod_shib</a:t>
            </a:r>
            <a:endParaRPr lang="en-US" dirty="0" smtClean="0"/>
          </a:p>
          <a:p>
            <a:pPr lvl="2"/>
            <a:r>
              <a:rPr lang="en-US" dirty="0" smtClean="0"/>
              <a:t>OpenID</a:t>
            </a:r>
            <a:r>
              <a:rPr lang="en-US" baseline="0" dirty="0" smtClean="0"/>
              <a:t> Connect via </a:t>
            </a:r>
            <a:r>
              <a:rPr lang="en-US" baseline="0" dirty="0" err="1" smtClean="0"/>
              <a:t>mod_auth_oidc</a:t>
            </a:r>
            <a:endParaRPr lang="en-US" baseline="0" dirty="0" smtClean="0"/>
          </a:p>
          <a:p>
            <a:pPr lvl="1"/>
            <a:r>
              <a:rPr lang="en-US" dirty="0" smtClean="0"/>
              <a:t>Available via</a:t>
            </a:r>
          </a:p>
          <a:p>
            <a:pPr lvl="2"/>
            <a:r>
              <a:rPr lang="en-US" baseline="0" dirty="0" smtClean="0"/>
              <a:t>Campus</a:t>
            </a:r>
            <a:r>
              <a:rPr lang="en-US" dirty="0" smtClean="0"/>
              <a:t> wide authentication (Shibboleth or OpenID Connect or </a:t>
            </a:r>
            <a:r>
              <a:rPr lang="en-US" dirty="0" err="1" smtClean="0"/>
              <a:t>CILogon</a:t>
            </a:r>
            <a:r>
              <a:rPr lang="en-US" dirty="0" smtClean="0"/>
              <a:t>)</a:t>
            </a:r>
          </a:p>
          <a:p>
            <a:pPr lvl="2"/>
            <a:r>
              <a:rPr lang="en-US" baseline="0" dirty="0" smtClean="0"/>
              <a:t>Local</a:t>
            </a:r>
            <a:r>
              <a:rPr lang="en-US" dirty="0" smtClean="0"/>
              <a:t> identity provider (run your own IDP server configured against LDAP)</a:t>
            </a:r>
          </a:p>
        </p:txBody>
      </p:sp>
    </p:spTree>
    <p:extLst>
      <p:ext uri="{BB962C8B-B14F-4D97-AF65-F5344CB8AC3E}">
        <p14:creationId xmlns:p14="http://schemas.microsoft.com/office/powerpoint/2010/main" val="1750581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4" y="360212"/>
            <a:ext cx="10972800" cy="655638"/>
          </a:xfrm>
        </p:spPr>
        <p:txBody>
          <a:bodyPr/>
          <a:lstStyle/>
          <a:p>
            <a:r>
              <a:rPr lang="en-US" dirty="0" smtClean="0"/>
              <a:t>Federated</a:t>
            </a:r>
            <a:r>
              <a:rPr lang="en-US" baseline="0" dirty="0" smtClean="0"/>
              <a:t> Authentication: example deployments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4558"/>
            <a:ext cx="10972800" cy="3906558"/>
          </a:xfrm>
        </p:spPr>
        <p:txBody>
          <a:bodyPr/>
          <a:lstStyle/>
          <a:p>
            <a:r>
              <a:rPr lang="en-US" dirty="0" smtClean="0"/>
              <a:t>Two outside institutions are working with Open OnDemand and have configured it with pre-existing federated authentication systems</a:t>
            </a:r>
          </a:p>
          <a:p>
            <a:r>
              <a:rPr lang="en-US" baseline="0" dirty="0" smtClean="0"/>
              <a:t>OSC previously used a local Shibboleth IDP for our AweSim Open OnDemand portal</a:t>
            </a:r>
          </a:p>
          <a:p>
            <a:r>
              <a:rPr lang="en-US" baseline="0" dirty="0" smtClean="0"/>
              <a:t>OSC also uses </a:t>
            </a:r>
            <a:r>
              <a:rPr lang="en-US" baseline="0" dirty="0" err="1" smtClean="0"/>
              <a:t>CILogon</a:t>
            </a:r>
            <a:r>
              <a:rPr lang="en-US" baseline="0" dirty="0" smtClean="0"/>
              <a:t> to make use of OSU’s Campus wide authentication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kern="120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OSC now uses OpenID Connect for both AweSim and OSC OnDemand via a locally installed </a:t>
            </a:r>
            <a:r>
              <a:rPr lang="en-US" sz="2400" kern="1200" baseline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KeyCloak</a:t>
            </a:r>
            <a:r>
              <a:rPr lang="en-US" sz="2400" kern="120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server</a:t>
            </a:r>
            <a:endParaRPr lang="en-US" baseline="0" dirty="0" smtClean="0"/>
          </a:p>
          <a:p>
            <a:r>
              <a:rPr lang="en-US" baseline="0" dirty="0" smtClean="0"/>
              <a:t>We plan to provide basic documentation on these options in the future</a:t>
            </a:r>
          </a:p>
          <a:p>
            <a:r>
              <a:rPr lang="en-US" dirty="0" smtClean="0"/>
              <a:t>We will provide </a:t>
            </a:r>
            <a:r>
              <a:rPr lang="en-US" baseline="0" dirty="0" smtClean="0"/>
              <a:t>detailed documentation on setting up a </a:t>
            </a:r>
            <a:r>
              <a:rPr lang="en-US" baseline="0" dirty="0" err="1" smtClean="0"/>
              <a:t>KeyCloak</a:t>
            </a:r>
            <a:r>
              <a:rPr lang="en-US" baseline="0" dirty="0" smtClean="0"/>
              <a:t> server as a local IDP in Open </a:t>
            </a:r>
            <a:r>
              <a:rPr lang="en-US" baseline="0" dirty="0" err="1" smtClean="0"/>
              <a:t>OnDemand</a:t>
            </a:r>
            <a:r>
              <a:rPr lang="en-US" baseline="0" dirty="0" smtClean="0"/>
              <a:t> 1.1</a:t>
            </a:r>
          </a:p>
        </p:txBody>
      </p:sp>
    </p:spTree>
    <p:extLst>
      <p:ext uri="{BB962C8B-B14F-4D97-AF65-F5344CB8AC3E}">
        <p14:creationId xmlns:p14="http://schemas.microsoft.com/office/powerpoint/2010/main" val="713881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Authentication via </a:t>
            </a:r>
            <a:r>
              <a:rPr lang="en-US" dirty="0" err="1" smtClean="0"/>
              <a:t>KeyCloak</a:t>
            </a:r>
            <a:r>
              <a:rPr lang="en-US" dirty="0" smtClean="0"/>
              <a:t> vs Basic </a:t>
            </a:r>
            <a:r>
              <a:rPr lang="en-US" dirty="0" err="1" smtClean="0"/>
              <a:t>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Auth</a:t>
            </a:r>
            <a:r>
              <a:rPr lang="en-US" dirty="0"/>
              <a:t> drawbacks</a:t>
            </a:r>
          </a:p>
          <a:p>
            <a:pPr lvl="1"/>
            <a:r>
              <a:rPr lang="en-US" dirty="0" smtClean="0"/>
              <a:t>Each request includes username and password </a:t>
            </a:r>
          </a:p>
          <a:p>
            <a:pPr lvl="1"/>
            <a:r>
              <a:rPr lang="en-US" dirty="0" smtClean="0"/>
              <a:t>Slow: each request makes request to LDAP server</a:t>
            </a:r>
          </a:p>
          <a:p>
            <a:pPr lvl="1"/>
            <a:r>
              <a:rPr lang="en-US" dirty="0" smtClean="0"/>
              <a:t>Logout only possible client side by closing </a:t>
            </a:r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Safari bug preventing web socket connections (breaks OOD Terminal app)</a:t>
            </a:r>
            <a:endParaRPr lang="en-US" dirty="0"/>
          </a:p>
          <a:p>
            <a:r>
              <a:rPr lang="en-US" dirty="0" err="1"/>
              <a:t>Keycloak</a:t>
            </a:r>
            <a:r>
              <a:rPr lang="en-US" dirty="0"/>
              <a:t> </a:t>
            </a:r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Session </a:t>
            </a:r>
            <a:r>
              <a:rPr lang="en-US" dirty="0" smtClean="0"/>
              <a:t>based authentication (via OpenID connect)</a:t>
            </a:r>
          </a:p>
          <a:p>
            <a:pPr lvl="1"/>
            <a:r>
              <a:rPr lang="en-US" dirty="0" smtClean="0"/>
              <a:t>Branded login</a:t>
            </a:r>
          </a:p>
          <a:p>
            <a:pPr lvl="1"/>
            <a:r>
              <a:rPr lang="en-US" dirty="0" smtClean="0"/>
              <a:t>2 Factor Authentication support out of the box with Google Authenticator and </a:t>
            </a:r>
            <a:br>
              <a:rPr lang="en-US" dirty="0" smtClean="0"/>
            </a:br>
            <a:r>
              <a:rPr lang="en-US" dirty="0" err="1" smtClean="0"/>
              <a:t>Redhat’s</a:t>
            </a:r>
            <a:r>
              <a:rPr lang="en-US" dirty="0" smtClean="0"/>
              <a:t> </a:t>
            </a:r>
            <a:r>
              <a:rPr lang="en-US" dirty="0" err="1" smtClean="0"/>
              <a:t>FreeOTP</a:t>
            </a:r>
            <a:endParaRPr lang="en-US" dirty="0" smtClean="0"/>
          </a:p>
          <a:p>
            <a:pPr lvl="1"/>
            <a:r>
              <a:rPr lang="en-US" dirty="0" smtClean="0"/>
              <a:t>2FA can be per user or enforced for every user</a:t>
            </a:r>
          </a:p>
        </p:txBody>
      </p:sp>
    </p:spTree>
    <p:extLst>
      <p:ext uri="{BB962C8B-B14F-4D97-AF65-F5344CB8AC3E}">
        <p14:creationId xmlns:p14="http://schemas.microsoft.com/office/powerpoint/2010/main" val="448782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551"/>
            <a:ext cx="10972800" cy="655638"/>
          </a:xfr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Auth</a:t>
            </a:r>
            <a:r>
              <a:rPr lang="en-US" dirty="0" smtClean="0"/>
              <a:t> Screenshot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16"/>
          <a:stretch/>
        </p:blipFill>
        <p:spPr>
          <a:xfrm>
            <a:off x="609600" y="565453"/>
            <a:ext cx="10600612" cy="554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10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720"/>
            <a:ext cx="10972800" cy="596035"/>
          </a:xfrm>
        </p:spPr>
        <p:txBody>
          <a:bodyPr/>
          <a:lstStyle/>
          <a:p>
            <a:r>
              <a:rPr lang="en-US" dirty="0" err="1" smtClean="0"/>
              <a:t>KeyCloak</a:t>
            </a:r>
            <a:r>
              <a:rPr lang="en-US" baseline="0" dirty="0" smtClean="0"/>
              <a:t> Screenshot 1:</a:t>
            </a:r>
            <a:r>
              <a:rPr lang="en-US" dirty="0" smtClean="0"/>
              <a:t> branded login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28"/>
          <a:stretch/>
        </p:blipFill>
        <p:spPr>
          <a:xfrm>
            <a:off x="1481864" y="544091"/>
            <a:ext cx="9228270" cy="52927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9263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7913"/>
            <a:ext cx="10972800" cy="655638"/>
          </a:xfrm>
        </p:spPr>
        <p:txBody>
          <a:bodyPr/>
          <a:lstStyle/>
          <a:p>
            <a:r>
              <a:rPr lang="en-US" dirty="0" err="1" smtClean="0"/>
              <a:t>KeyCloak</a:t>
            </a:r>
            <a:r>
              <a:rPr lang="en-US" baseline="0" dirty="0" smtClean="0"/>
              <a:t> Screenshot 2: 2FA/OTP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11"/>
          <a:stretch/>
        </p:blipFill>
        <p:spPr>
          <a:xfrm>
            <a:off x="1524000" y="694591"/>
            <a:ext cx="9144000" cy="49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4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Open OnDemand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</a:t>
            </a:r>
            <a:r>
              <a:rPr lang="en-US" sz="3200" dirty="0" smtClean="0"/>
              <a:t>pen </a:t>
            </a:r>
            <a:r>
              <a:rPr lang="en-US" sz="3200" dirty="0"/>
              <a:t>source software </a:t>
            </a:r>
            <a:r>
              <a:rPr lang="en-US" sz="3200" dirty="0" smtClean="0"/>
              <a:t>project</a:t>
            </a:r>
          </a:p>
          <a:p>
            <a:r>
              <a:rPr lang="en-US" sz="3200" dirty="0" smtClean="0"/>
              <a:t>Installable for an HPC cluster (or clusters)</a:t>
            </a:r>
          </a:p>
          <a:p>
            <a:pPr lvl="1"/>
            <a:r>
              <a:rPr lang="en-US" sz="3000" dirty="0" smtClean="0"/>
              <a:t>Standalone system, Lab, Department</a:t>
            </a:r>
            <a:r>
              <a:rPr lang="en-US" sz="3000" dirty="0"/>
              <a:t>,</a:t>
            </a:r>
            <a:r>
              <a:rPr lang="en-US" sz="3000" dirty="0" smtClean="0"/>
              <a:t> University or National Resources</a:t>
            </a:r>
          </a:p>
          <a:p>
            <a:r>
              <a:rPr lang="en-US" sz="3200" dirty="0" smtClean="0"/>
              <a:t>More than just an “out of the box” solution</a:t>
            </a:r>
          </a:p>
          <a:p>
            <a:pPr lvl="1"/>
            <a:r>
              <a:rPr lang="en-US" sz="3000" dirty="0" smtClean="0"/>
              <a:t>OnDemand is a platform that can be extended through additional and custom apps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064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1349"/>
            <a:ext cx="10972800" cy="655638"/>
          </a:xfrm>
        </p:spPr>
        <p:txBody>
          <a:bodyPr/>
          <a:lstStyle/>
          <a:p>
            <a:r>
              <a:rPr lang="en-US" dirty="0" err="1" smtClean="0"/>
              <a:t>KeyCloak</a:t>
            </a:r>
            <a:r>
              <a:rPr lang="en-US" baseline="0" dirty="0" smtClean="0"/>
              <a:t> Screenshot 3: </a:t>
            </a:r>
            <a:r>
              <a:rPr lang="en-US" sz="2800" b="0" kern="1200" baseline="0" dirty="0" smtClean="0">
                <a:solidFill>
                  <a:srgbClr val="BB0000"/>
                </a:solidFill>
                <a:effectLst/>
                <a:latin typeface="+mj-lt"/>
                <a:ea typeface="+mj-ea"/>
                <a:cs typeface="+mj-cs"/>
              </a:rPr>
              <a:t>2FA/OTP</a:t>
            </a:r>
            <a:r>
              <a:rPr lang="en-US" dirty="0" smtClean="0"/>
              <a:t> iOS apps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780" y="916987"/>
            <a:ext cx="2638933" cy="4684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323" y="916987"/>
            <a:ext cx="2638933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42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3230"/>
            <a:ext cx="10972800" cy="655638"/>
          </a:xfrm>
        </p:spPr>
        <p:txBody>
          <a:bodyPr/>
          <a:lstStyle/>
          <a:p>
            <a:r>
              <a:rPr lang="en-US" dirty="0" err="1" smtClean="0"/>
              <a:t>KeyCloak</a:t>
            </a:r>
            <a:r>
              <a:rPr lang="en-US" dirty="0" smtClean="0"/>
              <a:t>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1431"/>
            <a:ext cx="10972800" cy="3906558"/>
          </a:xfrm>
        </p:spPr>
        <p:txBody>
          <a:bodyPr/>
          <a:lstStyle/>
          <a:p>
            <a:r>
              <a:rPr lang="en-US" dirty="0" smtClean="0"/>
              <a:t>Drawbacks with the complexity of installation and branding</a:t>
            </a:r>
          </a:p>
          <a:p>
            <a:pPr lvl="1"/>
            <a:r>
              <a:rPr lang="en-US" dirty="0" smtClean="0"/>
              <a:t>Requires separate host, Apache reverse-proxy configuration, SSL certificate</a:t>
            </a:r>
          </a:p>
          <a:p>
            <a:pPr lvl="1"/>
            <a:r>
              <a:rPr lang="en-US" dirty="0" smtClean="0"/>
              <a:t>May require a separate database and system user/group</a:t>
            </a:r>
          </a:p>
          <a:p>
            <a:pPr lvl="1"/>
            <a:r>
              <a:rPr lang="en-US" dirty="0" err="1" smtClean="0"/>
              <a:t>mod_auth_openidc</a:t>
            </a:r>
            <a:r>
              <a:rPr lang="en-US" dirty="0" smtClean="0"/>
              <a:t> needs to be compiled against httpd24</a:t>
            </a:r>
          </a:p>
          <a:p>
            <a:pPr lvl="1"/>
            <a:r>
              <a:rPr lang="en-US" dirty="0" err="1" smtClean="0"/>
              <a:t>Keycloak</a:t>
            </a:r>
            <a:r>
              <a:rPr lang="en-US" dirty="0" smtClean="0"/>
              <a:t> theme added and modified</a:t>
            </a:r>
          </a:p>
          <a:p>
            <a:pPr lvl="1"/>
            <a:r>
              <a:rPr lang="en-US" dirty="0" smtClean="0"/>
              <a:t>No duo support for 2FA built in</a:t>
            </a:r>
            <a:endParaRPr lang="en-US" dirty="0"/>
          </a:p>
          <a:p>
            <a:r>
              <a:rPr lang="en-US" dirty="0" smtClean="0"/>
              <a:t>Are these actually drawbacks? Feedback would be helpful.</a:t>
            </a:r>
          </a:p>
          <a:p>
            <a:r>
              <a:rPr lang="en-US" dirty="0" smtClean="0"/>
              <a:t>Solutions we are investigating include</a:t>
            </a:r>
          </a:p>
          <a:p>
            <a:pPr lvl="1"/>
            <a:r>
              <a:rPr lang="en-US" dirty="0" smtClean="0"/>
              <a:t>Simplifying </a:t>
            </a:r>
            <a:r>
              <a:rPr lang="en-US" dirty="0" err="1" smtClean="0"/>
              <a:t>KeyCloak</a:t>
            </a:r>
            <a:r>
              <a:rPr lang="en-US" dirty="0" smtClean="0"/>
              <a:t> installation by automating or workaround some of these steps</a:t>
            </a:r>
          </a:p>
          <a:p>
            <a:pPr lvl="1"/>
            <a:r>
              <a:rPr lang="en-US" dirty="0" smtClean="0"/>
              <a:t>Build a custom duo plugin to </a:t>
            </a:r>
            <a:r>
              <a:rPr lang="en-US" dirty="0" err="1" smtClean="0"/>
              <a:t>KeyCloak</a:t>
            </a:r>
            <a:endParaRPr lang="en-US" dirty="0" smtClean="0"/>
          </a:p>
          <a:p>
            <a:pPr lvl="1"/>
            <a:r>
              <a:rPr lang="en-US" dirty="0" smtClean="0"/>
              <a:t>Build a custom Apache authentication module for a simpler non-federated option</a:t>
            </a:r>
          </a:p>
        </p:txBody>
      </p:sp>
    </p:spTree>
    <p:extLst>
      <p:ext uri="{BB962C8B-B14F-4D97-AF65-F5344CB8AC3E}">
        <p14:creationId xmlns:p14="http://schemas.microsoft.com/office/powerpoint/2010/main" val="2775609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OnDemand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sz="3200" dirty="0" smtClean="0"/>
              <a:t>About Open OnDemand</a:t>
            </a:r>
            <a:endParaRPr lang="en-US" sz="3200" dirty="0"/>
          </a:p>
          <a:p>
            <a:pPr>
              <a:buFont typeface="Wingdings" charset="2"/>
              <a:buChar char="ü"/>
            </a:pPr>
            <a:r>
              <a:rPr lang="en-US" sz="3200" dirty="0" smtClean="0"/>
              <a:t>Open </a:t>
            </a:r>
            <a:r>
              <a:rPr lang="en-US" sz="3200" dirty="0"/>
              <a:t>OnDemand 1.0 </a:t>
            </a:r>
            <a:r>
              <a:rPr lang="en-US" sz="3200" dirty="0" smtClean="0"/>
              <a:t>release</a:t>
            </a:r>
          </a:p>
          <a:p>
            <a:pPr>
              <a:buFont typeface="Wingdings" charset="2"/>
              <a:buChar char="ü"/>
            </a:pPr>
            <a:r>
              <a:rPr lang="en-US" sz="3200" dirty="0" smtClean="0"/>
              <a:t>Open OnDemand 1.1 features</a:t>
            </a:r>
          </a:p>
          <a:p>
            <a:pPr lvl="1">
              <a:buFont typeface="Wingdings" charset="2"/>
              <a:buChar char="ü"/>
            </a:pPr>
            <a:r>
              <a:rPr lang="en-US" sz="3000" dirty="0"/>
              <a:t>Integrating </a:t>
            </a:r>
            <a:r>
              <a:rPr lang="en-US" sz="3000" dirty="0" smtClean="0"/>
              <a:t>Jupyter</a:t>
            </a:r>
          </a:p>
          <a:p>
            <a:pPr lvl="1">
              <a:buFont typeface="Wingdings" charset="2"/>
              <a:buChar char="ü"/>
            </a:pPr>
            <a:r>
              <a:rPr lang="en-US" sz="3000" dirty="0" smtClean="0"/>
              <a:t>Application </a:t>
            </a:r>
            <a:r>
              <a:rPr lang="en-US" sz="3000" dirty="0"/>
              <a:t>D</a:t>
            </a:r>
            <a:r>
              <a:rPr lang="en-US" sz="3000" dirty="0" smtClean="0"/>
              <a:t>evelopment</a:t>
            </a:r>
          </a:p>
          <a:p>
            <a:pPr lvl="1">
              <a:buFont typeface="Wingdings" charset="2"/>
              <a:buChar char="ü"/>
            </a:pPr>
            <a:r>
              <a:rPr lang="en-US" sz="3000" dirty="0" smtClean="0"/>
              <a:t>Keycloak </a:t>
            </a:r>
            <a:r>
              <a:rPr lang="en-US" sz="3000" dirty="0"/>
              <a:t>and two-factor </a:t>
            </a:r>
            <a:r>
              <a:rPr lang="en-US" sz="3000" dirty="0" smtClean="0"/>
              <a:t>authentication</a:t>
            </a:r>
            <a:endParaRPr lang="en-US" sz="3000" dirty="0"/>
          </a:p>
          <a:p>
            <a:pPr>
              <a:buFont typeface="Wingdings" charset="2"/>
              <a:buChar char="ü"/>
            </a:pPr>
            <a:r>
              <a:rPr lang="en-US" sz="3200" dirty="0" smtClean="0"/>
              <a:t>Upcoming and Future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65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and Future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Gateways 2017 Demo – Come meet us!</a:t>
            </a:r>
            <a:endParaRPr lang="en-US" dirty="0">
              <a:hlinkClick r:id="rId2"/>
            </a:endParaRPr>
          </a:p>
          <a:p>
            <a:pPr lvl="1"/>
            <a:r>
              <a:rPr lang="en-US" dirty="0"/>
              <a:t>Demo: Developing Apps to Extend Open </a:t>
            </a:r>
            <a:r>
              <a:rPr lang="en-US" dirty="0" smtClean="0"/>
              <a:t>OnDemand</a:t>
            </a:r>
          </a:p>
          <a:p>
            <a:pPr lvl="1"/>
            <a:r>
              <a:rPr lang="en-US" dirty="0"/>
              <a:t>Tuesday, October 24 • 12:55pm - 2:</a:t>
            </a:r>
            <a:r>
              <a:rPr lang="en-US" dirty="0" smtClean="0"/>
              <a:t>20pm</a:t>
            </a:r>
            <a:endParaRPr lang="en-US" dirty="0" smtClean="0">
              <a:solidFill>
                <a:srgbClr val="404040"/>
              </a:solidFill>
              <a:hlinkClick r:id="rId3"/>
            </a:endParaRPr>
          </a:p>
          <a:p>
            <a:pPr lvl="1"/>
            <a:r>
              <a:rPr lang="en-US" dirty="0" smtClean="0">
                <a:solidFill>
                  <a:srgbClr val="404040"/>
                </a:solidFill>
                <a:hlinkClick r:id="rId3"/>
              </a:rPr>
              <a:t>http</a:t>
            </a:r>
            <a:r>
              <a:rPr lang="en-US" dirty="0">
                <a:solidFill>
                  <a:srgbClr val="404040"/>
                </a:solidFill>
                <a:hlinkClick r:id="rId3"/>
              </a:rPr>
              <a:t>://sched.co/</a:t>
            </a:r>
            <a:r>
              <a:rPr lang="en-US" dirty="0" smtClean="0">
                <a:solidFill>
                  <a:srgbClr val="404040"/>
                </a:solidFill>
                <a:hlinkClick r:id="rId3"/>
              </a:rPr>
              <a:t>Bl3h</a:t>
            </a:r>
            <a:endParaRPr lang="en-US" dirty="0" smtClean="0">
              <a:solidFill>
                <a:srgbClr val="404040"/>
              </a:solidFill>
            </a:endParaRPr>
          </a:p>
          <a:p>
            <a:r>
              <a:rPr lang="en-US" dirty="0" smtClean="0"/>
              <a:t>Upcoming &amp; planned features</a:t>
            </a:r>
          </a:p>
          <a:p>
            <a:pPr lvl="1"/>
            <a:r>
              <a:rPr lang="en-US" dirty="0" smtClean="0"/>
              <a:t>Globus Online integration</a:t>
            </a:r>
          </a:p>
          <a:p>
            <a:pPr lvl="1"/>
            <a:r>
              <a:rPr lang="en-US" dirty="0" smtClean="0"/>
              <a:t>Open </a:t>
            </a:r>
            <a:r>
              <a:rPr lang="en-US" dirty="0" err="1" smtClean="0"/>
              <a:t>XDMoD</a:t>
            </a:r>
            <a:r>
              <a:rPr lang="en-US" dirty="0" smtClean="0"/>
              <a:t> integration</a:t>
            </a:r>
          </a:p>
          <a:p>
            <a:pPr lvl="1"/>
            <a:r>
              <a:rPr lang="en-US" dirty="0" smtClean="0"/>
              <a:t>Packaging and simpler installation</a:t>
            </a:r>
          </a:p>
          <a:p>
            <a:r>
              <a:rPr lang="en-US" dirty="0" smtClean="0"/>
              <a:t>Suggestions?</a:t>
            </a:r>
          </a:p>
        </p:txBody>
      </p:sp>
    </p:spTree>
    <p:extLst>
      <p:ext uri="{BB962C8B-B14F-4D97-AF65-F5344CB8AC3E}">
        <p14:creationId xmlns:p14="http://schemas.microsoft.com/office/powerpoint/2010/main" val="49829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Engaged and get Open OnDemand!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OnDemand is installed or being explored at more than half a dozen external sites</a:t>
            </a:r>
          </a:p>
          <a:p>
            <a:r>
              <a:rPr lang="en-US" dirty="0" smtClean="0"/>
              <a:t>We are happy to work with you getting Open OnDemand installed at your site too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27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Webinar/Staying in Touch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webinars are planned roughly quarterly</a:t>
            </a:r>
          </a:p>
          <a:p>
            <a:pPr lvl="1"/>
            <a:r>
              <a:rPr lang="en-US" dirty="0" smtClean="0"/>
              <a:t>Let us know what you’d like to learn about next</a:t>
            </a:r>
          </a:p>
          <a:p>
            <a:r>
              <a:rPr lang="en-US" dirty="0" smtClean="0"/>
              <a:t>Visit our website</a:t>
            </a:r>
          </a:p>
          <a:p>
            <a:pPr lvl="1"/>
            <a:r>
              <a:rPr lang="en-US" dirty="0">
                <a:hlinkClick r:id="rId2"/>
              </a:rPr>
              <a:t>https://osc.github.io/Open-OnDemand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Join our mailing list</a:t>
            </a:r>
          </a:p>
          <a:p>
            <a:pPr lvl="1"/>
            <a:r>
              <a:rPr lang="en-US" dirty="0">
                <a:hlinkClick r:id="rId3"/>
              </a:rPr>
              <a:t>https://lists.osu.edu/mailman/listinfo/ood-</a:t>
            </a:r>
            <a:r>
              <a:rPr lang="en-US" dirty="0" smtClean="0">
                <a:hlinkClick r:id="rId3"/>
              </a:rPr>
              <a:t>users</a:t>
            </a:r>
            <a:endParaRPr lang="en-US" dirty="0" smtClean="0"/>
          </a:p>
          <a:p>
            <a:r>
              <a:rPr lang="en-US" dirty="0" smtClean="0"/>
              <a:t>Get Open OnDemand!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github.com</a:t>
            </a:r>
            <a:r>
              <a:rPr lang="en-US" dirty="0">
                <a:hlinkClick r:id="rId4"/>
              </a:rPr>
              <a:t>/OSC/Open-OnDemand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91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/>
              <a:t>you!  Any questions?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Basil Mohamed Gohar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Web and Interface Applications Manager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Ohio Supercomputer Center</a:t>
            </a:r>
          </a:p>
          <a:p>
            <a:pPr marL="0" indent="0">
              <a:buNone/>
            </a:pPr>
            <a:r>
              <a:rPr lang="en-US" sz="3200" dirty="0" smtClean="0">
                <a:hlinkClick r:id="rId2"/>
              </a:rPr>
              <a:t>bgohar@osc.edu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229836" y="5360811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3"/>
              </a:rPr>
              <a:t>go.osu.edu/</a:t>
            </a:r>
            <a:r>
              <a:rPr lang="en-US" sz="3200" dirty="0" err="1">
                <a:hlinkClick r:id="rId3"/>
              </a:rPr>
              <a:t>ood</a:t>
            </a:r>
            <a:r>
              <a:rPr lang="en-US" sz="3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997" y="5360810"/>
            <a:ext cx="71875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hlinkClick r:id="rId4"/>
              </a:rPr>
              <a:t>https://osc.github.io/Open-OnDemand/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34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OnDemand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u="sng" dirty="0" smtClean="0"/>
              <a:t>Single point of entry </a:t>
            </a:r>
            <a:r>
              <a:rPr lang="en-US" sz="2800" dirty="0" smtClean="0"/>
              <a:t>for HPC Center’s services</a:t>
            </a:r>
            <a:endParaRPr lang="en-US" sz="2800" dirty="0"/>
          </a:p>
          <a:p>
            <a:r>
              <a:rPr lang="en-US" sz="2800" u="sng" dirty="0" smtClean="0"/>
              <a:t>User needs three things</a:t>
            </a:r>
            <a:endParaRPr lang="en-US" sz="2800" dirty="0"/>
          </a:p>
          <a:p>
            <a:pPr lvl="1"/>
            <a:r>
              <a:rPr lang="en-US" sz="2400" dirty="0" smtClean="0"/>
              <a:t>URL:  </a:t>
            </a:r>
            <a:r>
              <a:rPr lang="en-US" sz="2400" dirty="0" err="1" smtClean="0"/>
              <a:t>ood.osc.edu</a:t>
            </a:r>
            <a:endParaRPr lang="en-US" sz="2400" dirty="0"/>
          </a:p>
          <a:p>
            <a:pPr lvl="1"/>
            <a:r>
              <a:rPr lang="en-US" sz="2400" dirty="0" smtClean="0"/>
              <a:t>Username</a:t>
            </a:r>
          </a:p>
          <a:p>
            <a:pPr lvl="1"/>
            <a:r>
              <a:rPr lang="en-US" sz="2400" dirty="0" smtClean="0"/>
              <a:t>Password</a:t>
            </a:r>
            <a:endParaRPr lang="en-US" sz="2400" dirty="0"/>
          </a:p>
          <a:p>
            <a:r>
              <a:rPr lang="en-US" sz="2800" u="sng" dirty="0" smtClean="0"/>
              <a:t>Zero install </a:t>
            </a:r>
            <a:r>
              <a:rPr lang="en-US" sz="2800" dirty="0" smtClean="0"/>
              <a:t>(Completely browser based)</a:t>
            </a:r>
            <a:endParaRPr lang="en-US" sz="2800" dirty="0"/>
          </a:p>
          <a:p>
            <a:r>
              <a:rPr lang="en-US" sz="2800" u="sng" dirty="0" smtClean="0"/>
              <a:t>Single sign-on</a:t>
            </a:r>
          </a:p>
          <a:p>
            <a:r>
              <a:rPr lang="en-US" sz="2800" u="sng" dirty="0" smtClean="0"/>
              <a:t>Firewall friendly </a:t>
            </a:r>
            <a:r>
              <a:rPr lang="en-US" sz="2800" dirty="0" smtClean="0"/>
              <a:t>(Keep traffic on https port)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86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OnDemand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2016Q4</a:t>
            </a:r>
          </a:p>
          <a:p>
            <a:pPr lvl="1"/>
            <a:r>
              <a:rPr lang="en-US" sz="2000" dirty="0" smtClean="0"/>
              <a:t>OSC OnDemand 3.0 released</a:t>
            </a:r>
          </a:p>
          <a:p>
            <a:pPr lvl="2"/>
            <a:r>
              <a:rPr lang="en-US" sz="1800" dirty="0" smtClean="0"/>
              <a:t>First usage of Open OnDemand</a:t>
            </a:r>
          </a:p>
          <a:p>
            <a:pPr lvl="1"/>
            <a:r>
              <a:rPr lang="en-US" sz="2000" dirty="0" smtClean="0"/>
              <a:t>Beta testing at external sites begins</a:t>
            </a:r>
          </a:p>
          <a:p>
            <a:r>
              <a:rPr lang="en-US" sz="2000" dirty="0" smtClean="0"/>
              <a:t>2017Q1</a:t>
            </a:r>
          </a:p>
          <a:p>
            <a:pPr lvl="1"/>
            <a:r>
              <a:rPr lang="en-US" sz="2000" dirty="0" smtClean="0"/>
              <a:t>First public, fully installable release</a:t>
            </a:r>
          </a:p>
          <a:p>
            <a:pPr lvl="1"/>
            <a:r>
              <a:rPr lang="en-US" sz="2000" dirty="0" smtClean="0"/>
              <a:t>First webinar</a:t>
            </a:r>
          </a:p>
          <a:p>
            <a:r>
              <a:rPr lang="en-US" sz="2000" dirty="0" smtClean="0"/>
              <a:t>2017Q2</a:t>
            </a:r>
          </a:p>
          <a:p>
            <a:pPr lvl="1"/>
            <a:r>
              <a:rPr lang="en-US" sz="2000" dirty="0" smtClean="0"/>
              <a:t>Second webinar</a:t>
            </a:r>
          </a:p>
          <a:p>
            <a:r>
              <a:rPr lang="en-US" sz="2000" dirty="0" smtClean="0"/>
              <a:t>2017Q3</a:t>
            </a:r>
          </a:p>
          <a:p>
            <a:pPr lvl="1"/>
            <a:r>
              <a:rPr lang="en-US" sz="2000" dirty="0" smtClean="0"/>
              <a:t>Open OnDemand 1.0 Release</a:t>
            </a:r>
          </a:p>
          <a:p>
            <a:pPr lvl="1"/>
            <a:r>
              <a:rPr lang="en-US" sz="2000" dirty="0" smtClean="0"/>
              <a:t>Third webinar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955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OnDemand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sz="3200" dirty="0" smtClean="0"/>
              <a:t>About Open OnDemand</a:t>
            </a:r>
            <a:endParaRPr lang="en-US" sz="3200" dirty="0"/>
          </a:p>
          <a:p>
            <a:pPr>
              <a:buFont typeface="Wingdings" charset="2"/>
              <a:buChar char="ü"/>
            </a:pPr>
            <a:r>
              <a:rPr lang="en-US" sz="3200" dirty="0" smtClean="0"/>
              <a:t>Open </a:t>
            </a:r>
            <a:r>
              <a:rPr lang="en-US" sz="3200" dirty="0"/>
              <a:t>OnDemand 1.0 </a:t>
            </a:r>
            <a:r>
              <a:rPr lang="en-US" sz="3200" dirty="0" smtClean="0"/>
              <a:t>release</a:t>
            </a:r>
          </a:p>
          <a:p>
            <a:r>
              <a:rPr lang="en-US" sz="3200" dirty="0" smtClean="0"/>
              <a:t>Open OnDemand 1.1 features</a:t>
            </a:r>
          </a:p>
          <a:p>
            <a:pPr lvl="1"/>
            <a:r>
              <a:rPr lang="en-US" sz="3000" dirty="0"/>
              <a:t>Integrating Jupyter</a:t>
            </a:r>
          </a:p>
          <a:p>
            <a:pPr lvl="1"/>
            <a:r>
              <a:rPr lang="en-US" sz="3000" dirty="0" smtClean="0"/>
              <a:t>Application </a:t>
            </a:r>
            <a:r>
              <a:rPr lang="en-US" sz="3000" dirty="0"/>
              <a:t>D</a:t>
            </a:r>
            <a:r>
              <a:rPr lang="en-US" sz="3000" dirty="0" smtClean="0"/>
              <a:t>evelopment</a:t>
            </a:r>
          </a:p>
          <a:p>
            <a:pPr lvl="1"/>
            <a:r>
              <a:rPr lang="en-US" sz="3000" dirty="0" smtClean="0"/>
              <a:t>Keycloak </a:t>
            </a:r>
            <a:r>
              <a:rPr lang="en-US" sz="3000" dirty="0"/>
              <a:t>and two-factor </a:t>
            </a:r>
            <a:r>
              <a:rPr lang="en-US" sz="3000" dirty="0" smtClean="0"/>
              <a:t>authentication</a:t>
            </a:r>
            <a:endParaRPr lang="en-US" sz="3000" dirty="0"/>
          </a:p>
          <a:p>
            <a:r>
              <a:rPr lang="en-US" sz="3200" dirty="0" smtClean="0"/>
              <a:t>Upcoming and Future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25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OnDemand 1.0 – 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Apps</a:t>
            </a:r>
          </a:p>
          <a:p>
            <a:pPr lvl="1"/>
            <a:r>
              <a:rPr lang="en-US" sz="3400" dirty="0" smtClean="0"/>
              <a:t>Cluster Access</a:t>
            </a:r>
          </a:p>
          <a:p>
            <a:pPr lvl="1"/>
            <a:r>
              <a:rPr lang="en-US" sz="3400" dirty="0" smtClean="0"/>
              <a:t>Gateway</a:t>
            </a:r>
          </a:p>
          <a:p>
            <a:pPr lvl="1"/>
            <a:r>
              <a:rPr lang="en-US" sz="3400" dirty="0" smtClean="0"/>
              <a:t>Interactive HPC (</a:t>
            </a:r>
            <a:r>
              <a:rPr lang="en-US" sz="3400" dirty="0" err="1" smtClean="0"/>
              <a:t>iHPC</a:t>
            </a:r>
            <a:r>
              <a:rPr lang="en-US" sz="3400" dirty="0" smtClean="0"/>
              <a:t>)</a:t>
            </a:r>
          </a:p>
          <a:p>
            <a:r>
              <a:rPr lang="en-US" sz="3600" dirty="0" smtClean="0"/>
              <a:t>Authentication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472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OnDemand – Let’s talk about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Open OnDemand functionality is presented through apps</a:t>
            </a:r>
          </a:p>
          <a:p>
            <a:pPr lvl="1"/>
            <a:r>
              <a:rPr lang="en-US" sz="2800" dirty="0" smtClean="0"/>
              <a:t>Files browser, My Jobs, Desktop, Jupyter, and others all exist as apps within Open OnDemand</a:t>
            </a:r>
          </a:p>
          <a:p>
            <a:pPr lvl="1"/>
            <a:r>
              <a:rPr lang="en-US" sz="2800" dirty="0" smtClean="0"/>
              <a:t>Open OnDemand supports different types of apps</a:t>
            </a:r>
          </a:p>
          <a:p>
            <a:pPr lvl="2"/>
            <a:r>
              <a:rPr lang="en-US" sz="2800" dirty="0" smtClean="0"/>
              <a:t>Cluster Access</a:t>
            </a:r>
          </a:p>
          <a:p>
            <a:pPr lvl="2"/>
            <a:r>
              <a:rPr lang="en-US" sz="2800" dirty="0" smtClean="0"/>
              <a:t>Gateway</a:t>
            </a:r>
          </a:p>
          <a:p>
            <a:pPr lvl="2"/>
            <a:r>
              <a:rPr lang="en-US" sz="2800" dirty="0" err="1" smtClean="0"/>
              <a:t>iHPC</a:t>
            </a:r>
            <a:endParaRPr lang="en-US" sz="2800" dirty="0" smtClean="0"/>
          </a:p>
          <a:p>
            <a:pPr lvl="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758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OnDemand Apps – Cluster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600201"/>
            <a:ext cx="10972798" cy="3906558"/>
          </a:xfrm>
        </p:spPr>
        <p:txBody>
          <a:bodyPr/>
          <a:lstStyle/>
          <a:p>
            <a:r>
              <a:rPr lang="en-US" sz="2800" dirty="0"/>
              <a:t>They </a:t>
            </a:r>
            <a:r>
              <a:rPr lang="en-US" sz="2800" dirty="0" smtClean="0"/>
              <a:t>grant access to cluster services as would be available on a login node</a:t>
            </a:r>
          </a:p>
          <a:p>
            <a:pPr lvl="1"/>
            <a:r>
              <a:rPr lang="en-US" sz="2600" dirty="0" smtClean="0"/>
              <a:t>e.g., shell, file access, job status</a:t>
            </a:r>
            <a:endParaRPr lang="en-US" sz="2800" dirty="0" smtClean="0"/>
          </a:p>
          <a:p>
            <a:r>
              <a:rPr lang="en-US" sz="2800" dirty="0" smtClean="0"/>
              <a:t>Run on OnDemand server</a:t>
            </a:r>
          </a:p>
          <a:p>
            <a:r>
              <a:rPr lang="en-US" sz="2800" dirty="0" smtClean="0"/>
              <a:t>They do not typically submit jobs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62991610"/>
      </p:ext>
    </p:extLst>
  </p:cSld>
  <p:clrMapOvr>
    <a:masterClrMapping/>
  </p:clrMapOvr>
</p:sld>
</file>

<file path=ppt/theme/theme1.xml><?xml version="1.0" encoding="utf-8"?>
<a:theme xmlns:a="http://schemas.openxmlformats.org/drawingml/2006/main" name="OSC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OSC_PowerPoint_Template.pptx</Template>
  <TotalTime>27561</TotalTime>
  <Words>1306</Words>
  <Application>Microsoft Macintosh PowerPoint</Application>
  <PresentationFormat>Widescreen</PresentationFormat>
  <Paragraphs>236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Courier New</vt:lpstr>
      <vt:lpstr>Univers LT Std 55</vt:lpstr>
      <vt:lpstr>Wingdings</vt:lpstr>
      <vt:lpstr>Arial</vt:lpstr>
      <vt:lpstr>OSC_PowerPoint_Template</vt:lpstr>
      <vt:lpstr>Open OnDemand: 1.0, Jupyter, App Development, &amp; Authentication</vt:lpstr>
      <vt:lpstr>Open OnDemand Overview</vt:lpstr>
      <vt:lpstr>About Open OnDemand</vt:lpstr>
      <vt:lpstr>Open OnDemand Features</vt:lpstr>
      <vt:lpstr>Open OnDemand Timeline</vt:lpstr>
      <vt:lpstr>Open OnDemand Overview</vt:lpstr>
      <vt:lpstr>Open OnDemand 1.0 – Main Features</vt:lpstr>
      <vt:lpstr>Open OnDemand – Let’s talk about apps</vt:lpstr>
      <vt:lpstr>Open OnDemand Apps – Cluster Access</vt:lpstr>
      <vt:lpstr>Open OnDemand Apps – Gateway</vt:lpstr>
      <vt:lpstr>Open OnDemand Apps – iHPC</vt:lpstr>
      <vt:lpstr>Open OnDemand 1.0 – Apps</vt:lpstr>
      <vt:lpstr>Open OnDemand 1.0 – Authentication</vt:lpstr>
      <vt:lpstr>Open OnDemand Overview</vt:lpstr>
      <vt:lpstr>Open OnDemand 1.1 Features</vt:lpstr>
      <vt:lpstr>Jupyter Integration</vt:lpstr>
      <vt:lpstr>Jupyter Example (Integration Plotting)</vt:lpstr>
      <vt:lpstr>Open OnDemand Overview</vt:lpstr>
      <vt:lpstr>Why care about apps?</vt:lpstr>
      <vt:lpstr>Application Development</vt:lpstr>
      <vt:lpstr>Application Development</vt:lpstr>
      <vt:lpstr>Open OnDemand Overview</vt:lpstr>
      <vt:lpstr>Authentication in OnDemand</vt:lpstr>
      <vt:lpstr>Authentication: 2 currently supported options</vt:lpstr>
      <vt:lpstr>Federated Authentication: example deployments</vt:lpstr>
      <vt:lpstr>Federated Authentication via KeyCloak vs Basic Auth</vt:lpstr>
      <vt:lpstr>Basic Auth Screenshot</vt:lpstr>
      <vt:lpstr>KeyCloak Screenshot 1: branded login</vt:lpstr>
      <vt:lpstr>KeyCloak Screenshot 2: 2FA/OTP</vt:lpstr>
      <vt:lpstr>KeyCloak Screenshot 3: 2FA/OTP iOS apps</vt:lpstr>
      <vt:lpstr>KeyCloak considerations</vt:lpstr>
      <vt:lpstr>Open OnDemand Overview</vt:lpstr>
      <vt:lpstr>Upcoming and Future</vt:lpstr>
      <vt:lpstr>Get Engaged and get Open OnDemand!</vt:lpstr>
      <vt:lpstr>Next Webinar/Staying in Touch</vt:lpstr>
      <vt:lpstr>Thank you!  Any questions?</vt:lpstr>
    </vt:vector>
  </TitlesOfParts>
  <Company>OSC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Rebecca Dolan</dc:creator>
  <cp:lastModifiedBy>David Hudak</cp:lastModifiedBy>
  <cp:revision>744</cp:revision>
  <dcterms:created xsi:type="dcterms:W3CDTF">2010-10-22T18:24:59Z</dcterms:created>
  <dcterms:modified xsi:type="dcterms:W3CDTF">2017-09-06T13:15:00Z</dcterms:modified>
</cp:coreProperties>
</file>