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4" r:id="rId2"/>
    <p:sldId id="352" r:id="rId3"/>
    <p:sldId id="323" r:id="rId4"/>
    <p:sldId id="333" r:id="rId5"/>
    <p:sldId id="359" r:id="rId6"/>
    <p:sldId id="357" r:id="rId7"/>
    <p:sldId id="360" r:id="rId8"/>
    <p:sldId id="361" r:id="rId9"/>
    <p:sldId id="370" r:id="rId10"/>
    <p:sldId id="379" r:id="rId11"/>
    <p:sldId id="380" r:id="rId12"/>
    <p:sldId id="373" r:id="rId13"/>
    <p:sldId id="372" r:id="rId14"/>
    <p:sldId id="374" r:id="rId15"/>
    <p:sldId id="375" r:id="rId16"/>
    <p:sldId id="362" r:id="rId17"/>
    <p:sldId id="367" r:id="rId18"/>
    <p:sldId id="363" r:id="rId19"/>
    <p:sldId id="368" r:id="rId20"/>
    <p:sldId id="364" r:id="rId21"/>
    <p:sldId id="369" r:id="rId22"/>
    <p:sldId id="382" r:id="rId23"/>
    <p:sldId id="381" r:id="rId24"/>
    <p:sldId id="376" r:id="rId25"/>
    <p:sldId id="383" r:id="rId26"/>
    <p:sldId id="35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BB0000"/>
    <a:srgbClr val="7F7F7F"/>
    <a:srgbClr val="A41C37"/>
    <a:srgbClr val="990C3F"/>
    <a:srgbClr val="949594"/>
    <a:srgbClr val="C3092B"/>
    <a:srgbClr val="56051B"/>
    <a:srgbClr val="550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3" autoAdjust="0"/>
    <p:restoredTop sz="96504" autoAdjust="0"/>
  </p:normalViewPr>
  <p:slideViewPr>
    <p:cSldViewPr snapToGrid="0" snapToObjects="1">
      <p:cViewPr varScale="1">
        <p:scale>
          <a:sx n="203" d="100"/>
          <a:sy n="203" d="100"/>
        </p:scale>
        <p:origin x="-59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2E0A-C88D-184C-B7C1-4E339E662E6D}" type="datetime1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2D86-C447-3640-932B-4A6E1DE0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9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80D66-0AAC-2D4C-9154-A743C855C15D}" type="datetime1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DF928-E245-3143-A53E-66BFCC525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2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01640" y="2949532"/>
            <a:ext cx="9988723" cy="761576"/>
          </a:xfrm>
        </p:spPr>
        <p:txBody>
          <a:bodyPr/>
          <a:lstStyle>
            <a:lvl1pPr algn="l"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Title Slide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01640" y="3728098"/>
            <a:ext cx="8534400" cy="1358900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 descr="OH-TECH_Ohio_Supercomputer_Cen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01" y="764647"/>
            <a:ext cx="9873996" cy="1508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  <p:pic>
        <p:nvPicPr>
          <p:cNvPr id="12" name="Picture 11" descr="OSC_url_ppt_templa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693479"/>
            <a:ext cx="10363200" cy="1075497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2800" b="0" i="0" u="none" cap="none" baseline="0">
                <a:solidFill>
                  <a:srgbClr val="BB0000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3998544"/>
            <a:ext cx="10363200" cy="673389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000" baseline="0">
                <a:solidFill>
                  <a:srgbClr val="33333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text styles</a:t>
            </a:r>
          </a:p>
        </p:txBody>
      </p:sp>
      <p:pic>
        <p:nvPicPr>
          <p:cNvPr id="14" name="Picture 13" descr="OH-TECH_Ohio_Supercomputer_Cent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8" y="2931454"/>
            <a:ext cx="7293293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  <p:pic>
        <p:nvPicPr>
          <p:cNvPr id="15" name="Picture 14" descr="OSC_url_ppt_templa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>
            <a:noAutofit/>
          </a:bodyPr>
          <a:lstStyle>
            <a:lvl1pPr>
              <a:defRPr b="0">
                <a:solidFill>
                  <a:srgbClr val="BB0000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3906558"/>
          </a:xfrm>
          <a:ln>
            <a:noFill/>
          </a:ln>
        </p:spPr>
        <p:txBody>
          <a:bodyPr wrap="square">
            <a:noAutofit/>
          </a:bodyPr>
          <a:lstStyle>
            <a:lvl1pPr>
              <a:defRPr>
                <a:ln>
                  <a:noFill/>
                </a:ln>
              </a:defRPr>
            </a:lvl1pPr>
            <a:lvl2pPr>
              <a:defRPr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</a:lstStyle>
          <a:p>
            <a:pPr lvl="0"/>
            <a:r>
              <a:rPr lang="en-US" dirty="0"/>
              <a:t>Ideas to share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="0">
                <a:ln>
                  <a:noFill/>
                </a:ln>
                <a:solidFill>
                  <a:srgbClr val="C309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21592"/>
          </a:xfrm>
          <a:ln>
            <a:noFill/>
          </a:ln>
        </p:spPr>
        <p:txBody>
          <a:bodyPr>
            <a:noAutofit/>
          </a:bodyPr>
          <a:lstStyle>
            <a:lvl1pPr>
              <a:defRPr sz="2400">
                <a:ln>
                  <a:noFill/>
                </a:ln>
              </a:defRPr>
            </a:lvl1pPr>
            <a:lvl2pPr>
              <a:defRPr sz="2400"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21593"/>
          </a:xfrm>
          <a:ln>
            <a:noFill/>
          </a:ln>
        </p:spPr>
        <p:txBody>
          <a:bodyPr>
            <a:noAutofit/>
          </a:bodyPr>
          <a:lstStyle>
            <a:lvl1pPr>
              <a:defRPr sz="2400">
                <a:ln>
                  <a:noFill/>
                </a:ln>
              </a:defRPr>
            </a:lvl1pPr>
            <a:lvl2pPr>
              <a:defRPr sz="2200">
                <a:ln>
                  <a:noFill/>
                </a:ln>
              </a:defRPr>
            </a:lvl2pPr>
            <a:lvl3pPr>
              <a:defRPr sz="2000">
                <a:ln>
                  <a:noFill/>
                </a:ln>
              </a:defRPr>
            </a:lvl3pPr>
            <a:lvl4pPr>
              <a:defRPr sz="1800">
                <a:ln>
                  <a:noFill/>
                </a:ln>
              </a:defRPr>
            </a:lvl4pPr>
            <a:lvl5pPr>
              <a:defRPr sz="1600">
                <a:ln>
                  <a:noFill/>
                </a:ln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764316"/>
            <a:ext cx="7315200" cy="566738"/>
          </a:xfrm>
          <a:ln>
            <a:noFill/>
          </a:ln>
        </p:spPr>
        <p:txBody>
          <a:bodyPr anchor="b">
            <a:noAutofit/>
          </a:bodyPr>
          <a:lstStyle>
            <a:lvl1pPr algn="l">
              <a:defRPr sz="2000" b="0">
                <a:solidFill>
                  <a:srgbClr val="C3092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1311" y="612775"/>
            <a:ext cx="7315200" cy="411480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647019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067778"/>
            <a:ext cx="12192001" cy="790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85896" y="770676"/>
            <a:ext cx="7315200" cy="566738"/>
          </a:xfrm>
          <a:ln>
            <a:noFill/>
          </a:ln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C3092B"/>
                </a:solidFill>
              </a:defRPr>
            </a:lvl1pPr>
          </a:lstStyle>
          <a:p>
            <a:r>
              <a:rPr lang="en-US" dirty="0"/>
              <a:t>Closing line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85896" y="1703723"/>
            <a:ext cx="7315200" cy="1613170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Contact info</a:t>
            </a:r>
          </a:p>
        </p:txBody>
      </p:sp>
      <p:pic>
        <p:nvPicPr>
          <p:cNvPr id="7" name="Picture 6" descr="OSC_url_ppt_templa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0" y="6252005"/>
            <a:ext cx="2510028" cy="421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1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23056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2548" y="6332986"/>
            <a:ext cx="142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949594"/>
                </a:solidFill>
                <a:latin typeface="Univers LT Std 55"/>
                <a:cs typeface="Univers LT Std 55"/>
              </a:rPr>
              <a:t>Slide </a:t>
            </a:r>
            <a:fld id="{F23DD899-23D4-B74D-81E5-8B38761BD6BE}" type="slidenum">
              <a:rPr lang="en-US" sz="1000" b="0" i="0" smtClean="0">
                <a:solidFill>
                  <a:srgbClr val="949594"/>
                </a:solidFill>
                <a:latin typeface="Univers LT Std 55"/>
                <a:cs typeface="Univers LT Std 55"/>
              </a:rPr>
              <a:pPr algn="ctr"/>
              <a:t>‹#›</a:t>
            </a:fld>
            <a:endParaRPr lang="en-US" sz="1000" b="0" i="0" dirty="0">
              <a:solidFill>
                <a:srgbClr val="949594"/>
              </a:solidFill>
              <a:latin typeface="Univers LT Std 55"/>
              <a:cs typeface="Univers LT Std 55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79157"/>
            <a:ext cx="12192000" cy="5894614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16200000" scaled="0"/>
            <a:tileRect/>
          </a:gradFill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 descr="OSC_key_ppt_templa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9"/>
            <a:ext cx="12192000" cy="165100"/>
          </a:xfrm>
          <a:prstGeom prst="rect">
            <a:avLst/>
          </a:prstGeom>
        </p:spPr>
      </p:pic>
      <p:pic>
        <p:nvPicPr>
          <p:cNvPr id="5" name="Picture 4" descr="Ohio_Supercomputer_Cen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1" y="6121549"/>
            <a:ext cx="4475988" cy="704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23" y="6298179"/>
            <a:ext cx="4315544" cy="3133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5" r:id="rId5"/>
    <p:sldLayoutId id="2147483657" r:id="rId6"/>
    <p:sldLayoutId id="2147483661" r:id="rId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55051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osu.edu/mailman/listinfo/ood-users" TargetMode="External"/><Relationship Id="rId4" Type="http://schemas.openxmlformats.org/officeDocument/2006/relationships/hyperlink" Target="https://github.com/OSC/Open-OnDemand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sc.github.io/Open-OnDemand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o.osu.edu/ood" TargetMode="External"/><Relationship Id="rId4" Type="http://schemas.openxmlformats.org/officeDocument/2006/relationships/hyperlink" Target="https://osc.github.io/Open-OnDemand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dhudak@os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5139" y="2815717"/>
            <a:ext cx="11179795" cy="76157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Open </a:t>
            </a:r>
            <a:r>
              <a:rPr lang="en-US" sz="3200" b="1" dirty="0" err="1"/>
              <a:t>OnDemand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r>
              <a:rPr lang="en-US" sz="3200" b="1" dirty="0" smtClean="0"/>
              <a:t>Open Source General Purpose HPC Portal</a:t>
            </a:r>
            <a:endParaRPr lang="en-US" sz="3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14450" y="4337868"/>
            <a:ext cx="9401175" cy="1358900"/>
          </a:xfrm>
        </p:spPr>
        <p:txBody>
          <a:bodyPr/>
          <a:lstStyle/>
          <a:p>
            <a:pPr algn="ctr"/>
            <a:r>
              <a:rPr lang="en-US" dirty="0"/>
              <a:t>Basil Mohamed Gohar</a:t>
            </a:r>
          </a:p>
          <a:p>
            <a:pPr algn="ctr"/>
            <a:r>
              <a:rPr lang="en-US" dirty="0"/>
              <a:t>Web and Interface Applications Manager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488" y="5696768"/>
            <a:ext cx="11615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work is supported by the National Science Foundation of the United States under the award NSF SI2-SSE-1534949.</a:t>
            </a:r>
          </a:p>
        </p:txBody>
      </p:sp>
    </p:spTree>
    <p:extLst>
      <p:ext uri="{BB962C8B-B14F-4D97-AF65-F5344CB8AC3E}">
        <p14:creationId xmlns:p14="http://schemas.microsoft.com/office/powerpoint/2010/main" val="404855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4520973" cy="5065860"/>
          </a:xfrm>
        </p:spPr>
        <p:txBody>
          <a:bodyPr/>
          <a:lstStyle/>
          <a:p>
            <a:r>
              <a:rPr lang="en-US" sz="3200" dirty="0" smtClean="0"/>
              <a:t>We introduced an “OnDemand” server</a:t>
            </a:r>
          </a:p>
          <a:p>
            <a:pPr lvl="1"/>
            <a:r>
              <a:rPr lang="en-US" sz="2800" dirty="0" smtClean="0"/>
              <a:t>Similar to a traditional login node</a:t>
            </a:r>
          </a:p>
          <a:p>
            <a:pPr lvl="1"/>
            <a:r>
              <a:rPr lang="en-US" sz="2800" dirty="0" smtClean="0"/>
              <a:t>Same authentication</a:t>
            </a:r>
            <a:endParaRPr lang="en-US" sz="2800" dirty="0"/>
          </a:p>
          <a:p>
            <a:pPr lvl="1"/>
            <a:r>
              <a:rPr lang="en-US" sz="2800" dirty="0" smtClean="0"/>
              <a:t>Talks to the same resource manager</a:t>
            </a:r>
          </a:p>
          <a:p>
            <a:pPr lvl="1"/>
            <a:r>
              <a:rPr lang="en-US" sz="2800" dirty="0" smtClean="0"/>
              <a:t>Mounts the same shared </a:t>
            </a:r>
            <a:r>
              <a:rPr lang="en-US" sz="2800" dirty="0" smtClean="0"/>
              <a:t>file system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46" y="219075"/>
            <a:ext cx="7700487" cy="58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4520973" cy="5065860"/>
          </a:xfrm>
        </p:spPr>
        <p:txBody>
          <a:bodyPr/>
          <a:lstStyle/>
          <a:p>
            <a:r>
              <a:rPr lang="en-US" sz="2800" dirty="0" smtClean="0"/>
              <a:t>Now clients may also connect to OnDemand server through browser</a:t>
            </a:r>
          </a:p>
          <a:p>
            <a:r>
              <a:rPr lang="en-US" sz="2800" dirty="0" smtClean="0"/>
              <a:t>The “httpd” proxy starts up a per-user nginx (PUN) process for each user</a:t>
            </a:r>
          </a:p>
          <a:p>
            <a:r>
              <a:rPr lang="en-US" sz="2800" dirty="0" smtClean="0"/>
              <a:t>The PUN launches apps as children processes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46" y="219075"/>
            <a:ext cx="7700487" cy="58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4520973" cy="5065860"/>
          </a:xfrm>
        </p:spPr>
        <p:txBody>
          <a:bodyPr/>
          <a:lstStyle/>
          <a:p>
            <a:r>
              <a:rPr lang="en-US" sz="3200" dirty="0" smtClean="0"/>
              <a:t>The “Files App” launches as the user under the PUN</a:t>
            </a:r>
          </a:p>
          <a:p>
            <a:r>
              <a:rPr lang="en-US" sz="3200" dirty="0" smtClean="0"/>
              <a:t>Interacts with the shared file system through the Node.js “fs” core library</a:t>
            </a:r>
          </a:p>
          <a:p>
            <a:r>
              <a:rPr lang="en-US" sz="3200" dirty="0" smtClean="0"/>
              <a:t>File permissions are maintained as all processes run as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46" y="219075"/>
            <a:ext cx="7700486" cy="58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9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4520973" cy="5065860"/>
          </a:xfrm>
        </p:spPr>
        <p:txBody>
          <a:bodyPr/>
          <a:lstStyle/>
          <a:p>
            <a:r>
              <a:rPr lang="en-US" sz="3200" dirty="0" smtClean="0"/>
              <a:t>The “Shell App” launches as the user under the PUN</a:t>
            </a:r>
          </a:p>
          <a:p>
            <a:r>
              <a:rPr lang="en-US" sz="3200" dirty="0" smtClean="0"/>
              <a:t>Within the shell app an “ssh” process is started connecting to the login node</a:t>
            </a:r>
          </a:p>
          <a:p>
            <a:r>
              <a:rPr lang="en-US" sz="3200" dirty="0" smtClean="0"/>
              <a:t>The browser behaves as the terminal for the “ssh” process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46" y="219075"/>
            <a:ext cx="7700487" cy="58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4431165" cy="5065860"/>
          </a:xfrm>
        </p:spPr>
        <p:txBody>
          <a:bodyPr/>
          <a:lstStyle/>
          <a:p>
            <a:r>
              <a:rPr lang="en-US" sz="3200" dirty="0" smtClean="0"/>
              <a:t>The “Active Jobs App” launches as the user under the PUN</a:t>
            </a:r>
          </a:p>
          <a:p>
            <a:r>
              <a:rPr lang="en-US" sz="3200" dirty="0" smtClean="0"/>
              <a:t>Interacts with a Torque batch server</a:t>
            </a:r>
          </a:p>
          <a:p>
            <a:r>
              <a:rPr lang="en-US" sz="3200" dirty="0" smtClean="0"/>
              <a:t>Equivalent to a “qstat” command called by the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46" y="219075"/>
            <a:ext cx="7700486" cy="58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7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4520973" cy="5065860"/>
          </a:xfrm>
        </p:spPr>
        <p:txBody>
          <a:bodyPr/>
          <a:lstStyle/>
          <a:p>
            <a:r>
              <a:rPr lang="en-US" sz="3200" dirty="0" smtClean="0"/>
              <a:t>The “My Jobs App” launches as the user under the PUN</a:t>
            </a:r>
          </a:p>
          <a:p>
            <a:r>
              <a:rPr lang="en-US" sz="3200" dirty="0" smtClean="0"/>
              <a:t>Submits jobs to Torque batch server</a:t>
            </a:r>
          </a:p>
          <a:p>
            <a:r>
              <a:rPr lang="en-US" sz="3200" dirty="0" smtClean="0"/>
              <a:t>Writes input files and reads output files generated by batch jobs through shared file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46" y="219075"/>
            <a:ext cx="7700485" cy="58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5591"/>
            <a:ext cx="10972800" cy="655638"/>
          </a:xfrm>
        </p:spPr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390" y="1667109"/>
            <a:ext cx="10972800" cy="390655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/>
              <a:t>About</a:t>
            </a:r>
            <a:r>
              <a:rPr lang="en-US" sz="3200" dirty="0" smtClean="0"/>
              <a:t> Open </a:t>
            </a:r>
            <a:r>
              <a:rPr lang="en-US" sz="3200" dirty="0" err="1" smtClean="0"/>
              <a:t>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/>
              <a:t>Using Apps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How does it work?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Installation Procedure</a:t>
            </a:r>
          </a:p>
          <a:p>
            <a:r>
              <a:rPr lang="en-US" sz="3200" dirty="0" smtClean="0"/>
              <a:t>Site Integration</a:t>
            </a:r>
          </a:p>
          <a:p>
            <a:r>
              <a:rPr lang="en-US" sz="3200" dirty="0" smtClean="0"/>
              <a:t>Extending the Platform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224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Installation Procedure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2"/>
            <a:ext cx="11759973" cy="5112427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 smtClean="0"/>
              <a:t>Installation steps limited to OnDemand server</a:t>
            </a:r>
            <a:endParaRPr lang="en-US" sz="3200" dirty="0" smtClean="0"/>
          </a:p>
          <a:p>
            <a:r>
              <a:rPr lang="en-US" sz="3200" dirty="0" smtClean="0"/>
              <a:t>Install system dependencies</a:t>
            </a:r>
          </a:p>
          <a:p>
            <a:pPr lvl="1"/>
            <a:r>
              <a:rPr lang="en-US" sz="2600" dirty="0" smtClean="0"/>
              <a:t>Apache, Ruby, NodeJS, Passenger, git (we use Software Collections)</a:t>
            </a:r>
          </a:p>
          <a:p>
            <a:pPr lvl="1"/>
            <a:r>
              <a:rPr lang="en-US" sz="2600" dirty="0" smtClean="0"/>
              <a:t>Client libraries for authentication, resource manager, and shared file system access (like any login node)</a:t>
            </a:r>
          </a:p>
          <a:p>
            <a:r>
              <a:rPr lang="en-US" sz="3200" dirty="0" smtClean="0"/>
              <a:t>Install Open OnDemand infrastructure from GitHub</a:t>
            </a:r>
          </a:p>
          <a:p>
            <a:pPr lvl="1"/>
            <a:r>
              <a:rPr lang="en-US" sz="3000" dirty="0" smtClean="0"/>
              <a:t>Sets up web server to run apps</a:t>
            </a:r>
          </a:p>
          <a:p>
            <a:r>
              <a:rPr lang="en-US" sz="3200" dirty="0" smtClean="0"/>
              <a:t>Install Open OnDemand apps from GitHub</a:t>
            </a:r>
          </a:p>
          <a:p>
            <a:pPr lvl="1"/>
            <a:r>
              <a:rPr lang="en-US" sz="2800" dirty="0"/>
              <a:t>Dashboard, Shell, Files, Editor, Active Jobs, My </a:t>
            </a:r>
            <a:r>
              <a:rPr lang="en-US" sz="2800" dirty="0" smtClean="0"/>
              <a:t>Jobs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589524" y="414103"/>
            <a:ext cx="57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https</a:t>
            </a:r>
            <a:r>
              <a:rPr lang="en-US" b="1" dirty="0">
                <a:solidFill>
                  <a:schemeClr val="tx2"/>
                </a:solidFill>
              </a:rPr>
              <a:t>://osc.github.io/Open-OnDemand/installation</a:t>
            </a:r>
          </a:p>
        </p:txBody>
      </p:sp>
    </p:spTree>
    <p:extLst>
      <p:ext uri="{BB962C8B-B14F-4D97-AF65-F5344CB8AC3E}">
        <p14:creationId xmlns:p14="http://schemas.microsoft.com/office/powerpoint/2010/main" val="44799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5591"/>
            <a:ext cx="10972800" cy="655638"/>
          </a:xfrm>
        </p:spPr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390" y="1667109"/>
            <a:ext cx="10972800" cy="390655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/>
              <a:t>About</a:t>
            </a:r>
            <a:r>
              <a:rPr lang="en-US" sz="3200" dirty="0" smtClean="0"/>
              <a:t> Open </a:t>
            </a:r>
            <a:r>
              <a:rPr lang="en-US" sz="3200" dirty="0" err="1" smtClean="0"/>
              <a:t>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/>
              <a:t>Using Apps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How does it work?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Installation Procedure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Site Integration</a:t>
            </a:r>
          </a:p>
          <a:p>
            <a:r>
              <a:rPr lang="en-US" sz="3200" dirty="0" smtClean="0"/>
              <a:t>Extending the Platform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942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Site Integration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11759973" cy="3906558"/>
          </a:xfrm>
        </p:spPr>
        <p:txBody>
          <a:bodyPr/>
          <a:lstStyle/>
          <a:p>
            <a:r>
              <a:rPr lang="en-US" sz="3200" dirty="0" smtClean="0"/>
              <a:t>Authentication setup</a:t>
            </a:r>
          </a:p>
          <a:p>
            <a:pPr lvl="1"/>
            <a:r>
              <a:rPr lang="en-US" sz="3000" dirty="0" smtClean="0"/>
              <a:t>Connect to existing user directory (LDAP)</a:t>
            </a:r>
          </a:p>
          <a:p>
            <a:pPr lvl="1"/>
            <a:r>
              <a:rPr lang="en-US" sz="3000" dirty="0" smtClean="0"/>
              <a:t>Federated authentication (</a:t>
            </a:r>
            <a:r>
              <a:rPr lang="en-US" sz="3000" dirty="0" err="1" smtClean="0"/>
              <a:t>CILogon</a:t>
            </a:r>
            <a:r>
              <a:rPr lang="en-US" sz="3000" dirty="0" smtClean="0"/>
              <a:t>)</a:t>
            </a:r>
          </a:p>
          <a:p>
            <a:pPr lvl="1"/>
            <a:r>
              <a:rPr lang="en-US" sz="3000" dirty="0" smtClean="0"/>
              <a:t>OpenID Connect (</a:t>
            </a:r>
            <a:r>
              <a:rPr lang="en-US" sz="3000" dirty="0" err="1" smtClean="0"/>
              <a:t>CILogon</a:t>
            </a:r>
            <a:r>
              <a:rPr lang="en-US" sz="3000" dirty="0" smtClean="0"/>
              <a:t>, </a:t>
            </a:r>
            <a:r>
              <a:rPr lang="en-US" sz="3000" dirty="0" err="1" smtClean="0"/>
              <a:t>Keycloak</a:t>
            </a:r>
            <a:r>
              <a:rPr lang="en-US" sz="3000" dirty="0" smtClean="0"/>
              <a:t>)</a:t>
            </a:r>
          </a:p>
          <a:p>
            <a:pPr lvl="1"/>
            <a:r>
              <a:rPr lang="en-US" sz="3000" dirty="0" smtClean="0"/>
              <a:t>Shibboleth</a:t>
            </a:r>
          </a:p>
          <a:p>
            <a:r>
              <a:rPr lang="en-US" sz="3200" dirty="0" smtClean="0"/>
              <a:t>Batch setup</a:t>
            </a:r>
          </a:p>
          <a:p>
            <a:pPr lvl="1"/>
            <a:r>
              <a:rPr lang="en-US" sz="2800" dirty="0" smtClean="0"/>
              <a:t>PBS/TORQUE</a:t>
            </a:r>
          </a:p>
          <a:p>
            <a:pPr lvl="1"/>
            <a:r>
              <a:rPr lang="en-US" sz="2800" dirty="0" smtClean="0"/>
              <a:t>SLURM and LSF sites needed, we want to work with you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6037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5591"/>
            <a:ext cx="10972800" cy="655638"/>
          </a:xfrm>
        </p:spPr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390" y="1667109"/>
            <a:ext cx="10972800" cy="390655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 smtClean="0"/>
              <a:t>About Open OnDemand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Using Apps</a:t>
            </a:r>
            <a:endParaRPr lang="en-US" sz="3200" dirty="0"/>
          </a:p>
          <a:p>
            <a:r>
              <a:rPr lang="en-US" sz="3200" dirty="0" smtClean="0"/>
              <a:t>How does it work?</a:t>
            </a:r>
            <a:endParaRPr lang="en-US" sz="3200" dirty="0"/>
          </a:p>
          <a:p>
            <a:r>
              <a:rPr lang="en-US" sz="3200" dirty="0" smtClean="0"/>
              <a:t>Installation Procedure</a:t>
            </a:r>
          </a:p>
          <a:p>
            <a:r>
              <a:rPr lang="en-US" sz="3200" dirty="0" smtClean="0"/>
              <a:t>Site Integration</a:t>
            </a:r>
          </a:p>
          <a:p>
            <a:r>
              <a:rPr lang="en-US" sz="3200" dirty="0" smtClean="0"/>
              <a:t>Extending the Platform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234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5591"/>
            <a:ext cx="10972800" cy="655638"/>
          </a:xfrm>
        </p:spPr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390" y="1667109"/>
            <a:ext cx="10972800" cy="390655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/>
              <a:t>About</a:t>
            </a:r>
            <a:r>
              <a:rPr lang="en-US" sz="3200" dirty="0" smtClean="0"/>
              <a:t> Open </a:t>
            </a:r>
            <a:r>
              <a:rPr lang="en-US" sz="3200" dirty="0" err="1" smtClean="0"/>
              <a:t>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/>
              <a:t>Using Apps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How does it work?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Installation Procedure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Site Integration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Extending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79278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Extending the Platform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11759973" cy="3906558"/>
          </a:xfrm>
        </p:spPr>
        <p:txBody>
          <a:bodyPr/>
          <a:lstStyle/>
          <a:p>
            <a:r>
              <a:rPr lang="en-US" dirty="0"/>
              <a:t>Vision: not just to provide these 6 apps, but to create a platform so any HPC user can build an app</a:t>
            </a:r>
          </a:p>
          <a:p>
            <a:r>
              <a:rPr lang="en-US" dirty="0" smtClean="0"/>
              <a:t>All apps in Open OnDemand are </a:t>
            </a:r>
            <a:r>
              <a:rPr lang="en-US" dirty="0" err="1" smtClean="0"/>
              <a:t>Phusion</a:t>
            </a:r>
            <a:r>
              <a:rPr lang="en-US" dirty="0" smtClean="0"/>
              <a:t> Passenger apps</a:t>
            </a:r>
          </a:p>
          <a:p>
            <a:pPr lvl="1"/>
            <a:r>
              <a:rPr lang="en-US" dirty="0" smtClean="0"/>
              <a:t>Using Passenger app server, Open OnDemand lets a developer drop a new app’s files into a directory and access it via a URL without requiring a manual server configuration or restart</a:t>
            </a:r>
          </a:p>
          <a:p>
            <a:pPr lvl="2"/>
            <a:r>
              <a:rPr lang="en-US" dirty="0" smtClean="0"/>
              <a:t>NOTE: certain app changes may require a user-initiated app restart</a:t>
            </a:r>
          </a:p>
          <a:p>
            <a:pPr lvl="1"/>
            <a:r>
              <a:rPr lang="en-US" dirty="0" smtClean="0"/>
              <a:t>Ruby, </a:t>
            </a:r>
            <a:r>
              <a:rPr lang="en-US" dirty="0" err="1" smtClean="0"/>
              <a:t>Node.js</a:t>
            </a:r>
            <a:r>
              <a:rPr lang="en-US" dirty="0" smtClean="0"/>
              <a:t>, Python-based apps are supported</a:t>
            </a:r>
          </a:p>
          <a:p>
            <a:r>
              <a:rPr lang="en-US" dirty="0" smtClean="0"/>
              <a:t>Any </a:t>
            </a:r>
            <a:r>
              <a:rPr lang="en-US" dirty="0"/>
              <a:t>user can write an app and use it without any help from the sys admin</a:t>
            </a:r>
          </a:p>
          <a:p>
            <a:r>
              <a:rPr lang="en-US" dirty="0"/>
              <a:t>Sys admin can deploy any app so that everyone can access it through the dashboard</a:t>
            </a:r>
          </a:p>
        </p:txBody>
      </p:sp>
    </p:spTree>
    <p:extLst>
      <p:ext uri="{BB962C8B-B14F-4D97-AF65-F5344CB8AC3E}">
        <p14:creationId xmlns:p14="http://schemas.microsoft.com/office/powerpoint/2010/main" val="78819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Extending the Platform: Creating an App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11759973" cy="3906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Drop an app in $HOME</a:t>
            </a:r>
          </a:p>
          <a:p>
            <a:pPr marL="914400" lvl="1" indent="-514350"/>
            <a:r>
              <a:rPr lang="en-US" sz="3000" dirty="0"/>
              <a:t>$HOME/</a:t>
            </a:r>
            <a:r>
              <a:rPr lang="en-US" sz="3000" dirty="0" err="1"/>
              <a:t>ondemand</a:t>
            </a:r>
            <a:r>
              <a:rPr lang="en-US" sz="3000" dirty="0"/>
              <a:t>/</a:t>
            </a:r>
            <a:r>
              <a:rPr lang="en-US" sz="3000" dirty="0" err="1"/>
              <a:t>dev</a:t>
            </a:r>
            <a:r>
              <a:rPr lang="en-US" sz="3000" dirty="0"/>
              <a:t>/</a:t>
            </a:r>
            <a:r>
              <a:rPr lang="en-US" sz="3000" b="1" dirty="0"/>
              <a:t>APP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Install app specific dependencies (if any) in app subdirectory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Access app via URL</a:t>
            </a:r>
          </a:p>
          <a:p>
            <a:pPr marL="914400" lvl="1" indent="-514350"/>
            <a:r>
              <a:rPr lang="en-US" sz="3000" dirty="0"/>
              <a:t>https:/</a:t>
            </a:r>
            <a:r>
              <a:rPr lang="en-US" sz="3000" dirty="0" smtClean="0"/>
              <a:t>/</a:t>
            </a:r>
            <a:r>
              <a:rPr lang="en-US" sz="3000" dirty="0" err="1" smtClean="0"/>
              <a:t>ondemand.xxx.edu</a:t>
            </a:r>
            <a:r>
              <a:rPr lang="en-US" sz="3000" dirty="0" smtClean="0"/>
              <a:t>/</a:t>
            </a:r>
            <a:r>
              <a:rPr lang="en-US" sz="3000" dirty="0"/>
              <a:t>pun/</a:t>
            </a:r>
            <a:r>
              <a:rPr lang="en-US" sz="3000" dirty="0" err="1"/>
              <a:t>dev</a:t>
            </a:r>
            <a:r>
              <a:rPr lang="en-US" sz="3000" dirty="0"/>
              <a:t>/</a:t>
            </a:r>
            <a:r>
              <a:rPr lang="en-US" sz="3000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63964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Extending the Platform: Publishing an App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11759973" cy="390655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Add dashboard configuration </a:t>
            </a:r>
            <a:r>
              <a:rPr lang="en-US" sz="3200" dirty="0" err="1"/>
              <a:t>manifest.yml</a:t>
            </a:r>
            <a:r>
              <a:rPr lang="en-US" sz="3200" dirty="0"/>
              <a:t> file</a:t>
            </a:r>
          </a:p>
          <a:p>
            <a:pPr marL="914400" lvl="1" indent="-514350"/>
            <a:r>
              <a:rPr lang="en-US" sz="3000" dirty="0"/>
              <a:t>$HOME/</a:t>
            </a:r>
            <a:r>
              <a:rPr lang="en-US" sz="3000" dirty="0" err="1"/>
              <a:t>ondemand</a:t>
            </a:r>
            <a:r>
              <a:rPr lang="en-US" sz="3000" dirty="0"/>
              <a:t>/</a:t>
            </a:r>
            <a:r>
              <a:rPr lang="en-US" sz="3000" dirty="0" err="1"/>
              <a:t>dev</a:t>
            </a:r>
            <a:r>
              <a:rPr lang="en-US" sz="3000" dirty="0"/>
              <a:t>/</a:t>
            </a:r>
            <a:r>
              <a:rPr lang="en-US" sz="3000" b="1" dirty="0"/>
              <a:t>APP/</a:t>
            </a:r>
            <a:r>
              <a:rPr lang="en-US" sz="3000" b="1" dirty="0" err="1"/>
              <a:t>manifest.yml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Copy app to production location</a:t>
            </a:r>
          </a:p>
          <a:p>
            <a:pPr marL="914400" lvl="1" indent="-514350"/>
            <a:r>
              <a:rPr lang="en-US" sz="3200" dirty="0"/>
              <a:t>/</a:t>
            </a:r>
            <a:r>
              <a:rPr lang="en-US" sz="3200" dirty="0" err="1"/>
              <a:t>var</a:t>
            </a:r>
            <a:r>
              <a:rPr lang="en-US" sz="3200" dirty="0"/>
              <a:t>/www/</a:t>
            </a:r>
            <a:r>
              <a:rPr lang="en-US" sz="3200" dirty="0" err="1"/>
              <a:t>ood</a:t>
            </a:r>
            <a:r>
              <a:rPr lang="en-US" sz="3200" dirty="0"/>
              <a:t>/apps/sys/</a:t>
            </a:r>
            <a:r>
              <a:rPr lang="en-US" sz="3200" b="1" dirty="0"/>
              <a:t>APP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Access dashboard (may require reload)</a:t>
            </a:r>
          </a:p>
        </p:txBody>
      </p:sp>
    </p:spTree>
    <p:extLst>
      <p:ext uri="{BB962C8B-B14F-4D97-AF65-F5344CB8AC3E}">
        <p14:creationId xmlns:p14="http://schemas.microsoft.com/office/powerpoint/2010/main" val="2073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Open OnDemand Installed at your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If your already run EL and PBS/TORQUE, you can download and install Open OnDemand now and try for yourself</a:t>
            </a:r>
          </a:p>
          <a:p>
            <a:r>
              <a:rPr lang="en-US" sz="3200" dirty="0" smtClean="0"/>
              <a:t>If not, then we can try to work with you to get Open OnDemand extended to support your setup</a:t>
            </a:r>
          </a:p>
          <a:p>
            <a:pPr lvl="1"/>
            <a:r>
              <a:rPr lang="en-US" sz="3000" dirty="0" smtClean="0"/>
              <a:t>Tell us how we can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10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Webinar/Staying in 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webinars are planned roughly quarterly</a:t>
            </a:r>
          </a:p>
          <a:p>
            <a:pPr lvl="1"/>
            <a:r>
              <a:rPr lang="en-US" dirty="0" smtClean="0"/>
              <a:t>Let us know what you’d like to learn about next</a:t>
            </a:r>
          </a:p>
          <a:p>
            <a:r>
              <a:rPr lang="en-US" dirty="0" smtClean="0"/>
              <a:t>Visit our website</a:t>
            </a:r>
          </a:p>
          <a:p>
            <a:pPr lvl="1"/>
            <a:r>
              <a:rPr lang="en-US" dirty="0">
                <a:hlinkClick r:id="rId2"/>
              </a:rPr>
              <a:t>https://osc.github.io/Open-OnDemand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Join our mailing list</a:t>
            </a:r>
          </a:p>
          <a:p>
            <a:pPr lvl="1"/>
            <a:r>
              <a:rPr lang="en-US" dirty="0">
                <a:hlinkClick r:id="rId3"/>
              </a:rPr>
              <a:t>https://lists.osu.edu/mailman/listinfo/ood-</a:t>
            </a:r>
            <a:r>
              <a:rPr lang="en-US" dirty="0" smtClean="0">
                <a:hlinkClick r:id="rId3"/>
              </a:rPr>
              <a:t>users</a:t>
            </a:r>
            <a:endParaRPr lang="en-US" dirty="0" smtClean="0"/>
          </a:p>
          <a:p>
            <a:r>
              <a:rPr lang="en-US" dirty="0" smtClean="0"/>
              <a:t>Get Open OnDemand!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github.com</a:t>
            </a:r>
            <a:r>
              <a:rPr lang="en-US" dirty="0">
                <a:hlinkClick r:id="rId4"/>
              </a:rPr>
              <a:t>/OSC/Open-OnDemand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91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5591"/>
            <a:ext cx="10972800" cy="655638"/>
          </a:xfrm>
        </p:spPr>
        <p:txBody>
          <a:bodyPr/>
          <a:lstStyle/>
          <a:p>
            <a:r>
              <a:rPr lang="en-US" sz="4000" dirty="0"/>
              <a:t>	Thank you!  Any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390" y="1667109"/>
            <a:ext cx="10972800" cy="390655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Basil Mohamed Gohar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Web and Interface Applications Manager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Ohio Supercomputer Center</a:t>
            </a: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bgohar@osc.edu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229836" y="5360811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go.osu.edu/</a:t>
            </a:r>
            <a:r>
              <a:rPr lang="en-US" sz="3200" dirty="0" err="1">
                <a:hlinkClick r:id="rId3"/>
              </a:rPr>
              <a:t>ood</a:t>
            </a:r>
            <a:r>
              <a:rPr lang="en-US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997" y="5360810"/>
            <a:ext cx="71875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hlinkClick r:id="rId4"/>
              </a:rPr>
              <a:t>https://osc.github.io/Open-OnDemand/</a:t>
            </a:r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345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About Open </a:t>
            </a:r>
            <a:r>
              <a:rPr lang="en-US" sz="4000" dirty="0" err="1" smtClean="0"/>
              <a:t>OnDemand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11759973" cy="3906558"/>
          </a:xfrm>
        </p:spPr>
        <p:txBody>
          <a:bodyPr/>
          <a:lstStyle/>
          <a:p>
            <a:r>
              <a:rPr lang="en-US" sz="3200" dirty="0"/>
              <a:t>O</a:t>
            </a:r>
            <a:r>
              <a:rPr lang="en-US" sz="3200" dirty="0" smtClean="0"/>
              <a:t>pen </a:t>
            </a:r>
            <a:r>
              <a:rPr lang="en-US" sz="3200" dirty="0"/>
              <a:t>source software </a:t>
            </a:r>
            <a:r>
              <a:rPr lang="en-US" sz="3200" dirty="0" smtClean="0"/>
              <a:t>project</a:t>
            </a:r>
          </a:p>
          <a:p>
            <a:r>
              <a:rPr lang="en-US" sz="3200" dirty="0" smtClean="0"/>
              <a:t>Installable for an HPC cluster (or clusters)</a:t>
            </a:r>
          </a:p>
          <a:p>
            <a:pPr lvl="1"/>
            <a:r>
              <a:rPr lang="en-US" sz="3000" dirty="0" smtClean="0"/>
              <a:t>Standalone system, Lab, Department</a:t>
            </a:r>
            <a:r>
              <a:rPr lang="en-US" sz="3000" dirty="0"/>
              <a:t>,</a:t>
            </a:r>
            <a:r>
              <a:rPr lang="en-US" sz="3000" dirty="0" smtClean="0"/>
              <a:t> University or National Resources</a:t>
            </a:r>
          </a:p>
          <a:p>
            <a:r>
              <a:rPr lang="en-US" sz="3200" dirty="0" smtClean="0"/>
              <a:t>More than just an “out of the box” solution</a:t>
            </a:r>
          </a:p>
          <a:p>
            <a:pPr lvl="1"/>
            <a:r>
              <a:rPr lang="en-US" sz="3000" dirty="0" smtClean="0"/>
              <a:t>OnDemand is a platform that can be extended </a:t>
            </a:r>
            <a:r>
              <a:rPr lang="en-US" sz="3000" dirty="0" smtClean="0"/>
              <a:t>through additional and custom apps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644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9561"/>
            <a:ext cx="115824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err="1" smtClean="0"/>
              <a:t>OnDemand</a:t>
            </a:r>
            <a:r>
              <a:rPr lang="en-US" sz="4000" dirty="0"/>
              <a:t> </a:t>
            </a:r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31876"/>
            <a:ext cx="11363325" cy="3906558"/>
          </a:xfrm>
        </p:spPr>
        <p:txBody>
          <a:bodyPr/>
          <a:lstStyle/>
          <a:p>
            <a:r>
              <a:rPr lang="en-US" sz="3600" u="sng" dirty="0" smtClean="0"/>
              <a:t>Single point of entry </a:t>
            </a:r>
            <a:r>
              <a:rPr lang="en-US" sz="3600" dirty="0" smtClean="0"/>
              <a:t>for HPC Center’s services</a:t>
            </a:r>
            <a:endParaRPr lang="en-US" sz="3600" dirty="0"/>
          </a:p>
          <a:p>
            <a:r>
              <a:rPr lang="en-US" sz="3600" u="sng" dirty="0" smtClean="0"/>
              <a:t>User needs three things</a:t>
            </a:r>
            <a:endParaRPr lang="en-US" sz="3600" dirty="0"/>
          </a:p>
          <a:p>
            <a:pPr lvl="1"/>
            <a:r>
              <a:rPr lang="en-US" sz="3200" dirty="0" smtClean="0"/>
              <a:t>URL:  </a:t>
            </a:r>
            <a:r>
              <a:rPr lang="en-US" sz="3200" dirty="0" err="1" smtClean="0"/>
              <a:t>ondemand.xxx.edu</a:t>
            </a:r>
            <a:endParaRPr lang="en-US" sz="3200" dirty="0"/>
          </a:p>
          <a:p>
            <a:pPr lvl="1"/>
            <a:r>
              <a:rPr lang="en-US" sz="3200" dirty="0" smtClean="0"/>
              <a:t>Username</a:t>
            </a:r>
          </a:p>
          <a:p>
            <a:pPr lvl="1"/>
            <a:r>
              <a:rPr lang="en-US" sz="3200" dirty="0" smtClean="0"/>
              <a:t>Password</a:t>
            </a:r>
            <a:endParaRPr lang="en-US" sz="3200" dirty="0"/>
          </a:p>
          <a:p>
            <a:r>
              <a:rPr lang="en-US" sz="3600" u="sng" dirty="0" smtClean="0"/>
              <a:t>Zero install </a:t>
            </a:r>
            <a:r>
              <a:rPr lang="en-US" sz="3600" dirty="0" smtClean="0"/>
              <a:t>(Completely browser based)</a:t>
            </a:r>
            <a:endParaRPr lang="en-US" sz="3600" dirty="0"/>
          </a:p>
          <a:p>
            <a:r>
              <a:rPr lang="en-US" sz="3600" u="sng" dirty="0" smtClean="0"/>
              <a:t>Single sign-on</a:t>
            </a:r>
          </a:p>
          <a:p>
            <a:r>
              <a:rPr lang="en-US" sz="3600" u="sng" dirty="0" smtClean="0"/>
              <a:t>Firewall friendly </a:t>
            </a:r>
            <a:r>
              <a:rPr lang="en-US" sz="3600" dirty="0" smtClean="0"/>
              <a:t>(Keep traffic on https port)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868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5591"/>
            <a:ext cx="10972800" cy="655638"/>
          </a:xfrm>
        </p:spPr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390" y="1667109"/>
            <a:ext cx="10972800" cy="390655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/>
              <a:t>About</a:t>
            </a:r>
            <a:r>
              <a:rPr lang="en-US" sz="3200" dirty="0" smtClean="0"/>
              <a:t> Open </a:t>
            </a:r>
            <a:r>
              <a:rPr lang="en-US" sz="3200" dirty="0" err="1" smtClean="0"/>
              <a:t>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/>
              <a:t>Using Apps</a:t>
            </a:r>
          </a:p>
          <a:p>
            <a:r>
              <a:rPr lang="en-US" sz="3200" dirty="0" smtClean="0"/>
              <a:t>How does it work?</a:t>
            </a:r>
            <a:endParaRPr lang="en-US" sz="3200" dirty="0"/>
          </a:p>
          <a:p>
            <a:r>
              <a:rPr lang="en-US" sz="3200" dirty="0" smtClean="0"/>
              <a:t>Installation Procedure</a:t>
            </a:r>
          </a:p>
          <a:p>
            <a:r>
              <a:rPr lang="en-US" sz="3200" dirty="0" smtClean="0"/>
              <a:t>Site Integration</a:t>
            </a:r>
          </a:p>
          <a:p>
            <a:r>
              <a:rPr lang="en-US" sz="3200" dirty="0" smtClean="0"/>
              <a:t>Extending the Platform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293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9561"/>
            <a:ext cx="115824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Open </a:t>
            </a:r>
            <a:r>
              <a:rPr lang="en-US" sz="4000" dirty="0" err="1" smtClean="0"/>
              <a:t>OnDemand</a:t>
            </a:r>
            <a:r>
              <a:rPr lang="en-US" sz="4000" dirty="0"/>
              <a:t> </a:t>
            </a:r>
            <a:r>
              <a:rPr lang="en-US" sz="4000" dirty="0" smtClean="0"/>
              <a:t>App Features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452348"/>
              </p:ext>
            </p:extLst>
          </p:nvPr>
        </p:nvGraphicFramePr>
        <p:xfrm>
          <a:off x="609600" y="1600200"/>
          <a:ext cx="109728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9286"/>
                <a:gridCol w="85235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App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Features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Dashboard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Browse</a:t>
                      </a:r>
                      <a:r>
                        <a:rPr lang="en-US" sz="2400" baseline="0" dirty="0" smtClean="0"/>
                        <a:t> and Launch Apps.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Browser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Browse directories.  Upload/Download.</a:t>
                      </a:r>
                      <a:r>
                        <a:rPr lang="en-US" sz="2400" baseline="0" dirty="0" smtClean="0"/>
                        <a:t>  Move and Rename.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 Editor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Multiple themes.</a:t>
                      </a:r>
                      <a:r>
                        <a:rPr lang="en-US" sz="2400" baseline="0" dirty="0" smtClean="0"/>
                        <a:t>  Key bindings.  Syntax highlighting.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Terminal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SSH</a:t>
                      </a:r>
                      <a:r>
                        <a:rPr lang="en-US" sz="2400" baseline="0" dirty="0" smtClean="0"/>
                        <a:t> session to login node.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</a:t>
                      </a:r>
                      <a:r>
                        <a:rPr lang="en-US" sz="2400" baseline="0" dirty="0" smtClean="0"/>
                        <a:t> Jobs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Create</a:t>
                      </a:r>
                      <a:r>
                        <a:rPr lang="en-US" sz="2400" baseline="0" dirty="0" smtClean="0"/>
                        <a:t> and submit jobs to cluster.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Active Jobs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Display</a:t>
                      </a:r>
                      <a:r>
                        <a:rPr lang="en-US" sz="2400" baseline="0" dirty="0" smtClean="0"/>
                        <a:t> job queue. 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8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9561"/>
            <a:ext cx="115824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Open </a:t>
            </a:r>
            <a:r>
              <a:rPr lang="en-US" sz="4000" dirty="0" err="1" smtClean="0"/>
              <a:t>OnDemand</a:t>
            </a:r>
            <a:r>
              <a:rPr lang="en-US" sz="4000"/>
              <a:t> </a:t>
            </a:r>
            <a:r>
              <a:rPr lang="en-US" sz="4000" smtClean="0"/>
              <a:t>App Features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18489" y="1634728"/>
            <a:ext cx="103420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Interactive Demo #1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39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15591"/>
            <a:ext cx="10972800" cy="655638"/>
          </a:xfrm>
        </p:spPr>
        <p:txBody>
          <a:bodyPr/>
          <a:lstStyle/>
          <a:p>
            <a:r>
              <a:rPr lang="en-US" sz="4000" dirty="0"/>
              <a:t>	Open </a:t>
            </a:r>
            <a:r>
              <a:rPr lang="en-US" sz="4000" dirty="0" err="1"/>
              <a:t>OnDemand</a:t>
            </a:r>
            <a:r>
              <a:rPr lang="en-US" sz="4000" dirty="0"/>
              <a:t>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390" y="1667109"/>
            <a:ext cx="10972800" cy="390655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3200" dirty="0"/>
              <a:t>About</a:t>
            </a:r>
            <a:r>
              <a:rPr lang="en-US" sz="3200" dirty="0" smtClean="0"/>
              <a:t> Open </a:t>
            </a:r>
            <a:r>
              <a:rPr lang="en-US" sz="3200" dirty="0" err="1" smtClean="0"/>
              <a:t>OnDemand</a:t>
            </a:r>
            <a:endParaRPr lang="en-US" sz="3200" dirty="0"/>
          </a:p>
          <a:p>
            <a:pPr>
              <a:buFont typeface="Wingdings" charset="2"/>
              <a:buChar char="ü"/>
            </a:pPr>
            <a:r>
              <a:rPr lang="en-US" sz="3200" dirty="0"/>
              <a:t>Using Apps</a:t>
            </a:r>
          </a:p>
          <a:p>
            <a:pPr>
              <a:buFont typeface="Wingdings" charset="2"/>
              <a:buChar char="ü"/>
            </a:pPr>
            <a:r>
              <a:rPr lang="en-US" sz="3200" dirty="0"/>
              <a:t>How does it work?</a:t>
            </a:r>
          </a:p>
          <a:p>
            <a:r>
              <a:rPr lang="en-US" sz="3200" dirty="0" smtClean="0"/>
              <a:t>Installation Procedure</a:t>
            </a:r>
          </a:p>
          <a:p>
            <a:r>
              <a:rPr lang="en-US" sz="3200" dirty="0" smtClean="0"/>
              <a:t>Site Integration</a:t>
            </a:r>
          </a:p>
          <a:p>
            <a:r>
              <a:rPr lang="en-US" sz="3200" dirty="0" smtClean="0"/>
              <a:t>Extending the Platform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627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0972800" cy="655638"/>
          </a:xfrm>
        </p:spPr>
        <p:txBody>
          <a:bodyPr/>
          <a:lstStyle/>
          <a:p>
            <a:r>
              <a:rPr lang="en-US" sz="4000" dirty="0"/>
              <a:t>	</a:t>
            </a:r>
            <a:r>
              <a:rPr lang="en-US" sz="4000" dirty="0" smtClean="0"/>
              <a:t>How does it work?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959383"/>
            <a:ext cx="4137251" cy="506586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Our View of the </a:t>
            </a:r>
            <a:r>
              <a:rPr lang="en-US" sz="2800" b="1" dirty="0" smtClean="0">
                <a:solidFill>
                  <a:schemeClr val="accent2"/>
                </a:solidFill>
              </a:rPr>
              <a:t>World</a:t>
            </a:r>
          </a:p>
          <a:p>
            <a:r>
              <a:rPr lang="en-US" sz="3200" dirty="0" smtClean="0"/>
              <a:t>Clients connect to login node through SSH</a:t>
            </a:r>
          </a:p>
          <a:p>
            <a:r>
              <a:rPr lang="en-US" sz="3200" dirty="0" smtClean="0"/>
              <a:t>Interact with batch system and shared file system through the “bash” user process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46" y="219075"/>
            <a:ext cx="7700487" cy="58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87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SC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OSC_PowerPoint_Template.pptx</Template>
  <TotalTime>12646</TotalTime>
  <Words>982</Words>
  <Application>Microsoft Macintosh PowerPoint</Application>
  <PresentationFormat>Custom</PresentationFormat>
  <Paragraphs>167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OSC_PowerPoint_Template</vt:lpstr>
      <vt:lpstr>Open OnDemand: Open Source General Purpose HPC Portal</vt:lpstr>
      <vt:lpstr> Open OnDemand Overview</vt:lpstr>
      <vt:lpstr> About Open OnDemand</vt:lpstr>
      <vt:lpstr> OnDemand Features</vt:lpstr>
      <vt:lpstr> Open OnDemand Overview</vt:lpstr>
      <vt:lpstr> Open OnDemand App Features</vt:lpstr>
      <vt:lpstr> Open OnDemand App Features</vt:lpstr>
      <vt:lpstr> Open OnDemand Overview</vt:lpstr>
      <vt:lpstr> How does it work?</vt:lpstr>
      <vt:lpstr> How does it work?</vt:lpstr>
      <vt:lpstr> How does it work?</vt:lpstr>
      <vt:lpstr> How does it work?</vt:lpstr>
      <vt:lpstr> How does it work?</vt:lpstr>
      <vt:lpstr> How does it work?</vt:lpstr>
      <vt:lpstr> How does it work?</vt:lpstr>
      <vt:lpstr> Open OnDemand Overview</vt:lpstr>
      <vt:lpstr> Installation Procedure</vt:lpstr>
      <vt:lpstr> Open OnDemand Overview</vt:lpstr>
      <vt:lpstr> Site Integration</vt:lpstr>
      <vt:lpstr> Open OnDemand Overview</vt:lpstr>
      <vt:lpstr> Extending the Platform</vt:lpstr>
      <vt:lpstr> Extending the Platform: Creating an App</vt:lpstr>
      <vt:lpstr> Extending the Platform: Publishing an App</vt:lpstr>
      <vt:lpstr>Getting Open OnDemand Installed at your Center</vt:lpstr>
      <vt:lpstr>Next Webinar/Staying in Touch</vt:lpstr>
      <vt:lpstr> Thank you!  Any questions?</vt:lpstr>
    </vt:vector>
  </TitlesOfParts>
  <Company>OSC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Rebecca Dolan</dc:creator>
  <cp:lastModifiedBy>Basil Gohar</cp:lastModifiedBy>
  <cp:revision>676</cp:revision>
  <dcterms:created xsi:type="dcterms:W3CDTF">2010-10-22T18:24:59Z</dcterms:created>
  <dcterms:modified xsi:type="dcterms:W3CDTF">2017-03-08T17:44:36Z</dcterms:modified>
</cp:coreProperties>
</file>