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30275213" cy="42803763"/>
  <p:notesSz cx="6858000" cy="9144000"/>
  <p:defaultTextStyle>
    <a:defPPr>
      <a:defRPr lang="de-DE"/>
    </a:defPPr>
    <a:lvl1pPr marL="0" algn="l" defTabSz="3660866" rtl="0" eaLnBrk="1" latinLnBrk="0" hangingPunct="1">
      <a:defRPr sz="7206" kern="1200">
        <a:solidFill>
          <a:schemeClr val="tx1"/>
        </a:solidFill>
        <a:latin typeface="+mn-lt"/>
        <a:ea typeface="+mn-ea"/>
        <a:cs typeface="+mn-cs"/>
      </a:defRPr>
    </a:lvl1pPr>
    <a:lvl2pPr marL="1830434" algn="l" defTabSz="3660866" rtl="0" eaLnBrk="1" latinLnBrk="0" hangingPunct="1">
      <a:defRPr sz="7206" kern="1200">
        <a:solidFill>
          <a:schemeClr val="tx1"/>
        </a:solidFill>
        <a:latin typeface="+mn-lt"/>
        <a:ea typeface="+mn-ea"/>
        <a:cs typeface="+mn-cs"/>
      </a:defRPr>
    </a:lvl2pPr>
    <a:lvl3pPr marL="3660866" algn="l" defTabSz="3660866" rtl="0" eaLnBrk="1" latinLnBrk="0" hangingPunct="1">
      <a:defRPr sz="7206" kern="1200">
        <a:solidFill>
          <a:schemeClr val="tx1"/>
        </a:solidFill>
        <a:latin typeface="+mn-lt"/>
        <a:ea typeface="+mn-ea"/>
        <a:cs typeface="+mn-cs"/>
      </a:defRPr>
    </a:lvl3pPr>
    <a:lvl4pPr marL="5491300" algn="l" defTabSz="3660866" rtl="0" eaLnBrk="1" latinLnBrk="0" hangingPunct="1">
      <a:defRPr sz="7206" kern="1200">
        <a:solidFill>
          <a:schemeClr val="tx1"/>
        </a:solidFill>
        <a:latin typeface="+mn-lt"/>
        <a:ea typeface="+mn-ea"/>
        <a:cs typeface="+mn-cs"/>
      </a:defRPr>
    </a:lvl4pPr>
    <a:lvl5pPr marL="7321733" algn="l" defTabSz="3660866" rtl="0" eaLnBrk="1" latinLnBrk="0" hangingPunct="1">
      <a:defRPr sz="7206" kern="1200">
        <a:solidFill>
          <a:schemeClr val="tx1"/>
        </a:solidFill>
        <a:latin typeface="+mn-lt"/>
        <a:ea typeface="+mn-ea"/>
        <a:cs typeface="+mn-cs"/>
      </a:defRPr>
    </a:lvl5pPr>
    <a:lvl6pPr marL="9152168" algn="l" defTabSz="3660866" rtl="0" eaLnBrk="1" latinLnBrk="0" hangingPunct="1">
      <a:defRPr sz="7206" kern="1200">
        <a:solidFill>
          <a:schemeClr val="tx1"/>
        </a:solidFill>
        <a:latin typeface="+mn-lt"/>
        <a:ea typeface="+mn-ea"/>
        <a:cs typeface="+mn-cs"/>
      </a:defRPr>
    </a:lvl6pPr>
    <a:lvl7pPr marL="10982599" algn="l" defTabSz="3660866" rtl="0" eaLnBrk="1" latinLnBrk="0" hangingPunct="1">
      <a:defRPr sz="7206" kern="1200">
        <a:solidFill>
          <a:schemeClr val="tx1"/>
        </a:solidFill>
        <a:latin typeface="+mn-lt"/>
        <a:ea typeface="+mn-ea"/>
        <a:cs typeface="+mn-cs"/>
      </a:defRPr>
    </a:lvl7pPr>
    <a:lvl8pPr marL="12813034" algn="l" defTabSz="3660866" rtl="0" eaLnBrk="1" latinLnBrk="0" hangingPunct="1">
      <a:defRPr sz="7206" kern="1200">
        <a:solidFill>
          <a:schemeClr val="tx1"/>
        </a:solidFill>
        <a:latin typeface="+mn-lt"/>
        <a:ea typeface="+mn-ea"/>
        <a:cs typeface="+mn-cs"/>
      </a:defRPr>
    </a:lvl8pPr>
    <a:lvl9pPr marL="14643465" algn="l" defTabSz="3660866" rtl="0" eaLnBrk="1" latinLnBrk="0" hangingPunct="1">
      <a:defRPr sz="72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1B3"/>
    <a:srgbClr val="F49F98"/>
    <a:srgbClr val="D45C65"/>
    <a:srgbClr val="FECF41"/>
    <a:srgbClr val="F8A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37076-A194-B3D9-48FA-794ECAC8B7AC}" v="2293" dt="2023-09-08T11:02:21.912"/>
    <p1510:client id="{50B2EE57-ABD2-C9DF-266B-1242F9CA9353}" v="4" dt="2023-09-14T11:30:36.813"/>
    <p1510:client id="{A8FFC9CC-FEB1-8CB2-B5D7-AB401BDCBF4B}" v="2" dt="2023-09-08T13:00:41.752"/>
    <p1510:client id="{B63E9710-47E8-A590-FC5B-32F23FB9B02C}" v="478" dt="2023-09-08T09:36:30.153"/>
    <p1510:client id="{E0D46F9F-A148-E53B-3403-0E359C2A6919}" v="27" dt="2023-09-08T13:08:00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C5E827F-AFFB-4521-937A-4A6CC48BEF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BD6053-A03A-44A9-A252-2AE4141F3C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AE3F3-D9BC-4026-9AA0-5E733025F96D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DA3799-5E67-47F8-B416-6B830744DC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1DC965-793F-40A9-8DDB-C2597918B9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E5A8-732E-4637-BF68-72F2A90CC8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45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A1EF9-338E-4566-BAB4-3E8ADC30C037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D628D-FC62-4541-A05E-E95D41248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44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60866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1pPr>
    <a:lvl2pPr marL="1830434" algn="l" defTabSz="3660866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2pPr>
    <a:lvl3pPr marL="3660866" algn="l" defTabSz="3660866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3pPr>
    <a:lvl4pPr marL="5491300" algn="l" defTabSz="3660866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4pPr>
    <a:lvl5pPr marL="7321733" algn="l" defTabSz="3660866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5pPr>
    <a:lvl6pPr marL="9152168" algn="l" defTabSz="3660866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6pPr>
    <a:lvl7pPr marL="10982599" algn="l" defTabSz="3660866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7pPr>
    <a:lvl8pPr marL="12813034" algn="l" defTabSz="3660866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8pPr>
    <a:lvl9pPr marL="14643465" algn="l" defTabSz="3660866" rtl="0" eaLnBrk="1" latinLnBrk="0" hangingPunct="1">
      <a:defRPr sz="48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D1036FD-DAB8-43C4-8303-60C5254E01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282621" y="1035006"/>
            <a:ext cx="4822111" cy="1176742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ts val="3900"/>
              </a:lnSpc>
              <a:defRPr sz="3000" spc="100" baseline="0">
                <a:latin typeface="+mj-lt"/>
              </a:defRPr>
            </a:lvl1pPr>
          </a:lstStyle>
          <a:p>
            <a:pPr lvl="0"/>
            <a:r>
              <a:rPr lang="de-DE"/>
              <a:t>Platzhalter Name </a:t>
            </a:r>
            <a:br>
              <a:rPr lang="de-DE"/>
            </a:br>
            <a:r>
              <a:rPr lang="de-DE"/>
              <a:t>des Instituts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A4B7EE7D-B28B-4452-AB10-2B211111EA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82621" y="2414629"/>
            <a:ext cx="4822112" cy="1671139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ts val="3000"/>
              </a:lnSpc>
              <a:defRPr sz="2200" spc="70" baseline="0">
                <a:latin typeface="+mn-lt"/>
              </a:defRPr>
            </a:lvl1pPr>
          </a:lstStyle>
          <a:p>
            <a:pPr lvl="0"/>
            <a:r>
              <a:rPr lang="de-DE"/>
              <a:t>Fachbereich 00</a:t>
            </a:r>
            <a:br>
              <a:rPr lang="de-DE"/>
            </a:br>
            <a:r>
              <a:rPr lang="de-DE"/>
              <a:t>Name des Fachbereichs</a:t>
            </a:r>
            <a:br>
              <a:rPr lang="de-DE"/>
            </a:br>
            <a:r>
              <a:rPr lang="de-DE"/>
              <a:t>auch zweizeilig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7F09D2F5-F39A-4712-8A79-5DF75CDE2D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0601" y="8546324"/>
            <a:ext cx="26723810" cy="12262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500"/>
              </a:lnSpc>
              <a:defRPr sz="6000" spc="180" baseline="0"/>
            </a:lvl1pPr>
          </a:lstStyle>
          <a:p>
            <a:pPr lvl="0"/>
            <a:r>
              <a:rPr lang="de-DE"/>
              <a:t>Dies ist der Blindtext einer Subheadline</a:t>
            </a: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3EC120D-8C5F-4D87-8ED4-BAC5D16C1C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0928" y="4948053"/>
            <a:ext cx="26723810" cy="34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Dies ist eine </a:t>
            </a:r>
            <a:br>
              <a:rPr lang="de-DE"/>
            </a:br>
            <a:r>
              <a:rPr lang="de-DE"/>
              <a:t>Headline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6CCF533E-A85C-44EA-B0C6-489CD9237F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42062" y="1035007"/>
            <a:ext cx="4714100" cy="1176742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ts val="3000"/>
              </a:lnSpc>
              <a:defRPr sz="2200" spc="70" baseline="0">
                <a:latin typeface="+mn-lt"/>
              </a:defRPr>
            </a:lvl1pPr>
          </a:lstStyle>
          <a:p>
            <a:pPr lvl="0"/>
            <a:r>
              <a:rPr lang="de-DE"/>
              <a:t>Vorname Nachname,</a:t>
            </a:r>
            <a:br>
              <a:rPr lang="de-DE"/>
            </a:br>
            <a:r>
              <a:rPr lang="de-DE"/>
              <a:t>Bremen 00.00.2021</a:t>
            </a:r>
          </a:p>
        </p:txBody>
      </p:sp>
      <p:pic>
        <p:nvPicPr>
          <p:cNvPr id="17" name="Grafik 16" descr="Universität Bremen Logo" title="Universität Bremen Logo">
            <a:extLst>
              <a:ext uri="{FF2B5EF4-FFF2-40B4-BE49-F238E27FC236}">
                <a16:creationId xmlns:a16="http://schemas.microsoft.com/office/drawing/2014/main" id="{B0AFFE45-EB73-41FB-BD5C-8159D0E78902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18863" y="1120153"/>
            <a:ext cx="5048257" cy="181675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4902535-24D9-4F04-92CE-644A92B69846}"/>
              </a:ext>
            </a:extLst>
          </p:cNvPr>
          <p:cNvSpPr/>
          <p:nvPr userDrawn="1"/>
        </p:nvSpPr>
        <p:spPr>
          <a:xfrm>
            <a:off x="1" y="41527413"/>
            <a:ext cx="30275212" cy="1274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63CA4B7-F7D5-47D2-B1E3-A8AF10E77BE3}"/>
              </a:ext>
            </a:extLst>
          </p:cNvPr>
          <p:cNvSpPr/>
          <p:nvPr userDrawn="1"/>
        </p:nvSpPr>
        <p:spPr>
          <a:xfrm>
            <a:off x="0" y="41527413"/>
            <a:ext cx="10047288" cy="1274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39675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>
            <a:extLst>
              <a:ext uri="{FF2B5EF4-FFF2-40B4-BE49-F238E27FC236}">
                <a16:creationId xmlns:a16="http://schemas.microsoft.com/office/drawing/2014/main" id="{23F1811E-5942-4805-9284-1D740693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28" y="4948053"/>
            <a:ext cx="26723810" cy="360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Dies ist eine </a:t>
            </a:r>
            <a:br>
              <a:rPr lang="de-DE"/>
            </a:br>
            <a:r>
              <a:rPr lang="de-DE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49684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5067333" rtl="0" eaLnBrk="1" latinLnBrk="0" hangingPunct="1">
        <a:lnSpc>
          <a:spcPct val="100000"/>
        </a:lnSpc>
        <a:spcBef>
          <a:spcPct val="0"/>
        </a:spcBef>
        <a:buNone/>
        <a:defRPr sz="11000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5067333" rtl="0" eaLnBrk="1" latinLnBrk="0" hangingPunct="1">
        <a:lnSpc>
          <a:spcPts val="9614"/>
        </a:lnSpc>
        <a:spcBef>
          <a:spcPts val="0"/>
        </a:spcBef>
        <a:buFont typeface="Wingdings 3" panose="05040102010807070707" pitchFamily="18" charset="2"/>
        <a:buNone/>
        <a:defRPr sz="6786" kern="1200" spc="161" baseline="0">
          <a:solidFill>
            <a:schemeClr val="tx1"/>
          </a:solidFill>
          <a:latin typeface="+mn-lt"/>
          <a:ea typeface="+mn-ea"/>
          <a:cs typeface="+mn-cs"/>
        </a:defRPr>
      </a:lvl1pPr>
      <a:lvl2pPr marL="754121" indent="-754121" algn="l" defTabSz="5067333" rtl="0" eaLnBrk="1" latinLnBrk="0" hangingPunct="1">
        <a:lnSpc>
          <a:spcPts val="9614"/>
        </a:lnSpc>
        <a:spcBef>
          <a:spcPts val="0"/>
        </a:spcBef>
        <a:buFont typeface="Arial" panose="020B0604020202020204" pitchFamily="34" charset="0"/>
        <a:buChar char="‒"/>
        <a:defRPr sz="6786" kern="1200" spc="161" baseline="0">
          <a:solidFill>
            <a:schemeClr val="tx1"/>
          </a:solidFill>
          <a:latin typeface="+mn-lt"/>
          <a:ea typeface="+mn-ea"/>
          <a:cs typeface="+mn-cs"/>
        </a:defRPr>
      </a:lvl2pPr>
      <a:lvl3pPr marL="1530687" indent="-776566" algn="l" defTabSz="5067333" rtl="0" eaLnBrk="1" latinLnBrk="0" hangingPunct="1">
        <a:lnSpc>
          <a:spcPts val="9614"/>
        </a:lnSpc>
        <a:spcBef>
          <a:spcPts val="0"/>
        </a:spcBef>
        <a:buFont typeface="Arial" panose="020B0604020202020204" pitchFamily="34" charset="0"/>
        <a:buChar char="‒"/>
        <a:defRPr sz="6786" kern="1200" spc="161" baseline="0">
          <a:solidFill>
            <a:schemeClr val="tx1"/>
          </a:solidFill>
          <a:latin typeface="+mn-lt"/>
          <a:ea typeface="+mn-ea"/>
          <a:cs typeface="+mn-cs"/>
        </a:defRPr>
      </a:lvl3pPr>
      <a:lvl4pPr marL="2284808" indent="-754121" algn="l" defTabSz="5067333" rtl="0" eaLnBrk="1" latinLnBrk="0" hangingPunct="1">
        <a:lnSpc>
          <a:spcPts val="9614"/>
        </a:lnSpc>
        <a:spcBef>
          <a:spcPts val="0"/>
        </a:spcBef>
        <a:buFont typeface="Arial" panose="020B0604020202020204" pitchFamily="34" charset="0"/>
        <a:buChar char="‒"/>
        <a:defRPr sz="6786" kern="1200" spc="161" baseline="0">
          <a:solidFill>
            <a:schemeClr val="tx1"/>
          </a:solidFill>
          <a:latin typeface="+mn-lt"/>
          <a:ea typeface="+mn-ea"/>
          <a:cs typeface="+mn-cs"/>
        </a:defRPr>
      </a:lvl4pPr>
      <a:lvl5pPr marL="3038929" indent="-754121" algn="l" defTabSz="5067333" rtl="0" eaLnBrk="1" latinLnBrk="0" hangingPunct="1">
        <a:lnSpc>
          <a:spcPts val="9614"/>
        </a:lnSpc>
        <a:spcBef>
          <a:spcPts val="0"/>
        </a:spcBef>
        <a:buFont typeface="Arial" panose="020B0604020202020204" pitchFamily="34" charset="0"/>
        <a:buChar char="‒"/>
        <a:defRPr sz="6786" kern="1200" spc="161" baseline="0">
          <a:solidFill>
            <a:schemeClr val="tx1"/>
          </a:solidFill>
          <a:latin typeface="+mn-lt"/>
          <a:ea typeface="+mn-ea"/>
          <a:cs typeface="+mn-cs"/>
        </a:defRPr>
      </a:lvl5pPr>
      <a:lvl6pPr marL="13935182" indent="-1266835" algn="l" defTabSz="5067333" rtl="0" eaLnBrk="1" latinLnBrk="0" hangingPunct="1">
        <a:lnSpc>
          <a:spcPct val="90000"/>
        </a:lnSpc>
        <a:spcBef>
          <a:spcPts val="2771"/>
        </a:spcBef>
        <a:buFont typeface="Arial" panose="020B0604020202020204" pitchFamily="34" charset="0"/>
        <a:buChar char="•"/>
        <a:defRPr sz="9981" kern="1200">
          <a:solidFill>
            <a:schemeClr val="tx1"/>
          </a:solidFill>
          <a:latin typeface="+mn-lt"/>
          <a:ea typeface="+mn-ea"/>
          <a:cs typeface="+mn-cs"/>
        </a:defRPr>
      </a:lvl6pPr>
      <a:lvl7pPr marL="16468853" indent="-1266835" algn="l" defTabSz="5067333" rtl="0" eaLnBrk="1" latinLnBrk="0" hangingPunct="1">
        <a:lnSpc>
          <a:spcPct val="90000"/>
        </a:lnSpc>
        <a:spcBef>
          <a:spcPts val="2771"/>
        </a:spcBef>
        <a:buFont typeface="Arial" panose="020B0604020202020204" pitchFamily="34" charset="0"/>
        <a:buChar char="•"/>
        <a:defRPr sz="9981" kern="1200">
          <a:solidFill>
            <a:schemeClr val="tx1"/>
          </a:solidFill>
          <a:latin typeface="+mn-lt"/>
          <a:ea typeface="+mn-ea"/>
          <a:cs typeface="+mn-cs"/>
        </a:defRPr>
      </a:lvl7pPr>
      <a:lvl8pPr marL="19002518" indent="-1266835" algn="l" defTabSz="5067333" rtl="0" eaLnBrk="1" latinLnBrk="0" hangingPunct="1">
        <a:lnSpc>
          <a:spcPct val="90000"/>
        </a:lnSpc>
        <a:spcBef>
          <a:spcPts val="2771"/>
        </a:spcBef>
        <a:buFont typeface="Arial" panose="020B0604020202020204" pitchFamily="34" charset="0"/>
        <a:buChar char="•"/>
        <a:defRPr sz="9981" kern="1200">
          <a:solidFill>
            <a:schemeClr val="tx1"/>
          </a:solidFill>
          <a:latin typeface="+mn-lt"/>
          <a:ea typeface="+mn-ea"/>
          <a:cs typeface="+mn-cs"/>
        </a:defRPr>
      </a:lvl8pPr>
      <a:lvl9pPr marL="21536181" indent="-1266835" algn="l" defTabSz="5067333" rtl="0" eaLnBrk="1" latinLnBrk="0" hangingPunct="1">
        <a:lnSpc>
          <a:spcPct val="90000"/>
        </a:lnSpc>
        <a:spcBef>
          <a:spcPts val="2771"/>
        </a:spcBef>
        <a:buFont typeface="Arial" panose="020B0604020202020204" pitchFamily="34" charset="0"/>
        <a:buChar char="•"/>
        <a:defRPr sz="99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067333" rtl="0" eaLnBrk="1" latinLnBrk="0" hangingPunct="1">
        <a:defRPr sz="9981" kern="1200">
          <a:solidFill>
            <a:schemeClr val="tx1"/>
          </a:solidFill>
          <a:latin typeface="+mn-lt"/>
          <a:ea typeface="+mn-ea"/>
          <a:cs typeface="+mn-cs"/>
        </a:defRPr>
      </a:lvl1pPr>
      <a:lvl2pPr marL="2533671" algn="l" defTabSz="5067333" rtl="0" eaLnBrk="1" latinLnBrk="0" hangingPunct="1">
        <a:defRPr sz="9981" kern="1200">
          <a:solidFill>
            <a:schemeClr val="tx1"/>
          </a:solidFill>
          <a:latin typeface="+mn-lt"/>
          <a:ea typeface="+mn-ea"/>
          <a:cs typeface="+mn-cs"/>
        </a:defRPr>
      </a:lvl2pPr>
      <a:lvl3pPr marL="5067333" algn="l" defTabSz="5067333" rtl="0" eaLnBrk="1" latinLnBrk="0" hangingPunct="1">
        <a:defRPr sz="9981" kern="1200">
          <a:solidFill>
            <a:schemeClr val="tx1"/>
          </a:solidFill>
          <a:latin typeface="+mn-lt"/>
          <a:ea typeface="+mn-ea"/>
          <a:cs typeface="+mn-cs"/>
        </a:defRPr>
      </a:lvl3pPr>
      <a:lvl4pPr marL="7601004" algn="l" defTabSz="5067333" rtl="0" eaLnBrk="1" latinLnBrk="0" hangingPunct="1">
        <a:defRPr sz="9981" kern="1200">
          <a:solidFill>
            <a:schemeClr val="tx1"/>
          </a:solidFill>
          <a:latin typeface="+mn-lt"/>
          <a:ea typeface="+mn-ea"/>
          <a:cs typeface="+mn-cs"/>
        </a:defRPr>
      </a:lvl4pPr>
      <a:lvl5pPr marL="10134675" algn="l" defTabSz="5067333" rtl="0" eaLnBrk="1" latinLnBrk="0" hangingPunct="1">
        <a:defRPr sz="9981" kern="1200">
          <a:solidFill>
            <a:schemeClr val="tx1"/>
          </a:solidFill>
          <a:latin typeface="+mn-lt"/>
          <a:ea typeface="+mn-ea"/>
          <a:cs typeface="+mn-cs"/>
        </a:defRPr>
      </a:lvl5pPr>
      <a:lvl6pPr marL="12668341" algn="l" defTabSz="5067333" rtl="0" eaLnBrk="1" latinLnBrk="0" hangingPunct="1">
        <a:defRPr sz="9981" kern="1200">
          <a:solidFill>
            <a:schemeClr val="tx1"/>
          </a:solidFill>
          <a:latin typeface="+mn-lt"/>
          <a:ea typeface="+mn-ea"/>
          <a:cs typeface="+mn-cs"/>
        </a:defRPr>
      </a:lvl6pPr>
      <a:lvl7pPr marL="15202009" algn="l" defTabSz="5067333" rtl="0" eaLnBrk="1" latinLnBrk="0" hangingPunct="1">
        <a:defRPr sz="9981" kern="1200">
          <a:solidFill>
            <a:schemeClr val="tx1"/>
          </a:solidFill>
          <a:latin typeface="+mn-lt"/>
          <a:ea typeface="+mn-ea"/>
          <a:cs typeface="+mn-cs"/>
        </a:defRPr>
      </a:lvl7pPr>
      <a:lvl8pPr marL="17735680" algn="l" defTabSz="5067333" rtl="0" eaLnBrk="1" latinLnBrk="0" hangingPunct="1">
        <a:defRPr sz="9981" kern="1200">
          <a:solidFill>
            <a:schemeClr val="tx1"/>
          </a:solidFill>
          <a:latin typeface="+mn-lt"/>
          <a:ea typeface="+mn-ea"/>
          <a:cs typeface="+mn-cs"/>
        </a:defRPr>
      </a:lvl8pPr>
      <a:lvl9pPr marL="20269351" algn="l" defTabSz="5067333" rtl="0" eaLnBrk="1" latinLnBrk="0" hangingPunct="1">
        <a:defRPr sz="99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9537" userDrawn="1">
          <p15:clr>
            <a:srgbClr val="F26B43"/>
          </p15:clr>
        </p15:guide>
        <p15:guide id="3" pos="11114" userDrawn="1">
          <p15:clr>
            <a:srgbClr val="F26B43"/>
          </p15:clr>
        </p15:guide>
        <p15:guide id="4" pos="7957" userDrawn="1">
          <p15:clr>
            <a:srgbClr val="F26B43"/>
          </p15:clr>
        </p15:guide>
        <p15:guide id="5" pos="6329" userDrawn="1">
          <p15:clr>
            <a:srgbClr val="F26B43"/>
          </p15:clr>
        </p15:guide>
        <p15:guide id="6" pos="12742" userDrawn="1">
          <p15:clr>
            <a:srgbClr val="F26B43"/>
          </p15:clr>
        </p15:guide>
        <p15:guide id="7" pos="14325" userDrawn="1">
          <p15:clr>
            <a:srgbClr val="F26B43"/>
          </p15:clr>
        </p15:guide>
        <p15:guide id="8" pos="4749" userDrawn="1">
          <p15:clr>
            <a:srgbClr val="F26B43"/>
          </p15:clr>
        </p15:guide>
        <p15:guide id="9" pos="3169" userDrawn="1">
          <p15:clr>
            <a:srgbClr val="F26B43"/>
          </p15:clr>
        </p15:guide>
        <p15:guide id="10" pos="15902" userDrawn="1">
          <p15:clr>
            <a:srgbClr val="F26B43"/>
          </p15:clr>
        </p15:guide>
        <p15:guide id="11" pos="17477" userDrawn="1">
          <p15:clr>
            <a:srgbClr val="F26B43"/>
          </p15:clr>
        </p15:guide>
        <p15:guide id="12" pos="1594" userDrawn="1">
          <p15:clr>
            <a:srgbClr val="F26B43"/>
          </p15:clr>
        </p15:guide>
        <p15:guide id="13" orient="horz" pos="6383" userDrawn="1">
          <p15:clr>
            <a:srgbClr val="F26B43"/>
          </p15:clr>
        </p15:guide>
        <p15:guide id="17" orient="horz" pos="261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F1B6528-3B59-4320-A422-37EA7AD5F9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82621" y="1035006"/>
            <a:ext cx="4822111" cy="1176742"/>
          </a:xfrm>
        </p:spPr>
        <p:txBody>
          <a:bodyPr/>
          <a:lstStyle/>
          <a:p>
            <a:r>
              <a:rPr lang="de-DE"/>
              <a:t>Arbeitsbereich Nachrichtentechnik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D7CF943-19DC-40BA-90BF-B74C10EA2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282621" y="2414629"/>
            <a:ext cx="4822112" cy="1671139"/>
          </a:xfrm>
        </p:spPr>
        <p:txBody>
          <a:bodyPr/>
          <a:lstStyle/>
          <a:p>
            <a:r>
              <a:rPr lang="de-DE" b="1">
                <a:latin typeface="Sharp Sans"/>
                <a:ea typeface="Sharp Sans" pitchFamily="50" charset="0"/>
                <a:cs typeface="Sharp Sans" pitchFamily="50" charset="0"/>
              </a:rPr>
              <a:t>Fachbereich 01</a:t>
            </a:r>
          </a:p>
          <a:p>
            <a:r>
              <a:rPr lang="de-DE"/>
              <a:t>Physik / Elektrotechnik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7188EE-F01E-4A70-8D06-48939C18A9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0601" y="6675409"/>
            <a:ext cx="26723810" cy="1226265"/>
          </a:xfrm>
        </p:spPr>
        <p:txBody>
          <a:bodyPr lIns="0" tIns="0" rIns="0" bIns="0" anchor="t"/>
          <a:lstStyle/>
          <a:p>
            <a:r>
              <a:rPr lang="de-DE"/>
              <a:t>Ressourcenverteilung in der</a:t>
            </a:r>
            <a:endParaRPr lang="en-US"/>
          </a:p>
          <a:p>
            <a:r>
              <a:rPr lang="de-DE"/>
              <a:t>Nachrichtentechnik</a:t>
            </a:r>
            <a:endParaRPr lang="en-US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154AD56-7B6C-49B4-BBD0-31A01AC0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28" y="4948053"/>
            <a:ext cx="26723810" cy="3456000"/>
          </a:xfrm>
        </p:spPr>
        <p:txBody>
          <a:bodyPr/>
          <a:lstStyle/>
          <a:p>
            <a:r>
              <a:rPr lang="de-DE"/>
              <a:t>Spiel gegen die KI!</a:t>
            </a:r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6387D60A-CD5F-339B-3858-0FD42CFDC7B4}"/>
              </a:ext>
            </a:extLst>
          </p:cNvPr>
          <p:cNvSpPr/>
          <p:nvPr/>
        </p:nvSpPr>
        <p:spPr>
          <a:xfrm>
            <a:off x="16528642" y="6523775"/>
            <a:ext cx="10345432" cy="4654533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9600">
                <a:solidFill>
                  <a:schemeClr val="tx1"/>
                </a:solidFill>
                <a:latin typeface="Arial"/>
                <a:cs typeface="Arial"/>
              </a:rPr>
              <a:t>❝</a:t>
            </a:r>
            <a:r>
              <a:rPr lang="de-DE" sz="7000">
                <a:solidFill>
                  <a:schemeClr val="accent4"/>
                </a:solidFill>
                <a:latin typeface="Arial"/>
                <a:cs typeface="Arial"/>
              </a:rPr>
              <a:t> </a:t>
            </a:r>
            <a:r>
              <a:rPr lang="de-DE" sz="5000">
                <a:solidFill>
                  <a:schemeClr val="bg1"/>
                </a:solidFill>
                <a:ea typeface="+mn-lt"/>
                <a:cs typeface="+mn-lt"/>
              </a:rPr>
              <a:t>Die Herausforderung ist nicht die Knappheit der Mittel, sondern wie clever man sie verteilt.</a:t>
            </a:r>
          </a:p>
          <a:p>
            <a:pPr algn="ctr"/>
            <a:endParaRPr lang="en-US" sz="3000">
              <a:ea typeface="+mn-lt"/>
              <a:cs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6DCD0A-C38F-5EB0-452A-19617C20AC73}"/>
              </a:ext>
            </a:extLst>
          </p:cNvPr>
          <p:cNvSpPr/>
          <p:nvPr/>
        </p:nvSpPr>
        <p:spPr>
          <a:xfrm>
            <a:off x="1535750" y="10088727"/>
            <a:ext cx="12034681" cy="175189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indent="457200"/>
            <a:endParaRPr lang="en-US" sz="6000" b="1">
              <a:solidFill>
                <a:schemeClr val="accent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6F5B94-6E70-0328-27D0-CFC929C05A94}"/>
              </a:ext>
            </a:extLst>
          </p:cNvPr>
          <p:cNvSpPr/>
          <p:nvPr/>
        </p:nvSpPr>
        <p:spPr>
          <a:xfrm>
            <a:off x="15829710" y="13158963"/>
            <a:ext cx="12034681" cy="175189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6E61DA-86E5-6FB6-BB08-67D7E90C9800}"/>
              </a:ext>
            </a:extLst>
          </p:cNvPr>
          <p:cNvSpPr/>
          <p:nvPr/>
        </p:nvSpPr>
        <p:spPr>
          <a:xfrm>
            <a:off x="1199845" y="31968566"/>
            <a:ext cx="27436174" cy="873550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CBB6908-208C-E310-5BAB-16A49FFB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39" y="32913703"/>
            <a:ext cx="12186714" cy="6841134"/>
          </a:xfrm>
          <a:prstGeom prst="rect">
            <a:avLst/>
          </a:prstGeom>
        </p:spPr>
      </p:pic>
      <p:pic>
        <p:nvPicPr>
          <p:cNvPr id="10" name="Graphic 9" descr="Cube with solid fill">
            <a:extLst>
              <a:ext uri="{FF2B5EF4-FFF2-40B4-BE49-F238E27FC236}">
                <a16:creationId xmlns:a16="http://schemas.microsoft.com/office/drawing/2014/main" id="{37E22E5F-5D1B-1332-B16F-3D0860341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2397" y="15397266"/>
            <a:ext cx="2321136" cy="2320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DB743-08EB-A310-EC29-B4EFCD4A3913}"/>
              </a:ext>
            </a:extLst>
          </p:cNvPr>
          <p:cNvSpPr txBox="1"/>
          <p:nvPr/>
        </p:nvSpPr>
        <p:spPr>
          <a:xfrm>
            <a:off x="1724487" y="10319806"/>
            <a:ext cx="78814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chemeClr val="accent4"/>
                </a:solidFill>
              </a:rPr>
              <a:t>Resource Allocation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FB203-EE81-B640-2AB4-76B45213B1AB}"/>
              </a:ext>
            </a:extLst>
          </p:cNvPr>
          <p:cNvSpPr txBox="1"/>
          <p:nvPr/>
        </p:nvSpPr>
        <p:spPr>
          <a:xfrm>
            <a:off x="16077597" y="13388391"/>
            <a:ext cx="78814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chemeClr val="accent4"/>
                </a:solidFill>
              </a:rPr>
              <a:t>Machine Learning</a:t>
            </a:r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BAFF9C-0515-AE5E-49BA-5BD249F0BE18}"/>
              </a:ext>
            </a:extLst>
          </p:cNvPr>
          <p:cNvCxnSpPr/>
          <p:nvPr/>
        </p:nvCxnSpPr>
        <p:spPr>
          <a:xfrm>
            <a:off x="13562833" y="18426873"/>
            <a:ext cx="2276209" cy="3717957"/>
          </a:xfrm>
          <a:prstGeom prst="bentConnector3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376399-88EE-61C2-D97F-FF303DDB2AB7}"/>
              </a:ext>
            </a:extLst>
          </p:cNvPr>
          <p:cNvCxnSpPr/>
          <p:nvPr/>
        </p:nvCxnSpPr>
        <p:spPr>
          <a:xfrm flipV="1">
            <a:off x="14609969" y="25797736"/>
            <a:ext cx="30917" cy="6184920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D5761F-1BBE-906A-A191-972BCD59B21C}"/>
              </a:ext>
            </a:extLst>
          </p:cNvPr>
          <p:cNvCxnSpPr>
            <a:cxnSpLocks/>
          </p:cNvCxnSpPr>
          <p:nvPr/>
        </p:nvCxnSpPr>
        <p:spPr>
          <a:xfrm>
            <a:off x="14611497" y="25818401"/>
            <a:ext cx="1201547" cy="3350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Cell Tower with solid fill">
            <a:extLst>
              <a:ext uri="{FF2B5EF4-FFF2-40B4-BE49-F238E27FC236}">
                <a16:creationId xmlns:a16="http://schemas.microsoft.com/office/drawing/2014/main" id="{156A09E7-0CF0-4300-458D-DCA34F69F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6112" y="11842768"/>
            <a:ext cx="2321137" cy="23209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8C0D0E-6AF9-98D0-30FC-E3E4ACB11B81}"/>
              </a:ext>
            </a:extLst>
          </p:cNvPr>
          <p:cNvSpPr txBox="1"/>
          <p:nvPr/>
        </p:nvSpPr>
        <p:spPr>
          <a:xfrm>
            <a:off x="2116697" y="15397416"/>
            <a:ext cx="802451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5000"/>
              <a:t>Ressourcen wie Zeitslots und Frequenzbandbreite sind begrenzt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6F8C9488-F032-DBED-87C9-FB39B2CDBEC5}"/>
              </a:ext>
            </a:extLst>
          </p:cNvPr>
          <p:cNvSpPr txBox="1"/>
          <p:nvPr/>
        </p:nvSpPr>
        <p:spPr>
          <a:xfrm>
            <a:off x="5041879" y="11751515"/>
            <a:ext cx="8024513" cy="240065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30434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60866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91300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21733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52168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82599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13034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43465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5000"/>
              <a:t>Eine Basisstation bedient viele verschiedene Nutzer gleichzeitig</a:t>
            </a:r>
            <a:endParaRPr lang="de-DE" sz="7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2DE3A-2D1C-7EF7-A408-9211AAA92777}"/>
              </a:ext>
            </a:extLst>
          </p:cNvPr>
          <p:cNvSpPr txBox="1"/>
          <p:nvPr/>
        </p:nvSpPr>
        <p:spPr>
          <a:xfrm>
            <a:off x="14357883" y="33869562"/>
            <a:ext cx="13729286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71600" indent="-685800">
              <a:buFont typeface="Wingdings"/>
              <a:buChar char="§"/>
            </a:pPr>
            <a:r>
              <a:rPr lang="de-DE" sz="5000"/>
              <a:t>Verteile die 10 Ressourcen an die 4 Nutzer durch Klick auf ihr Bild</a:t>
            </a:r>
            <a:endParaRPr lang="en-US"/>
          </a:p>
          <a:p>
            <a:pPr marL="1371600" indent="-685800">
              <a:buFont typeface="Wingdings"/>
              <a:buChar char="§"/>
            </a:pPr>
            <a:r>
              <a:rPr lang="de-DE" sz="5000"/>
              <a:t>Möchtest du maximale Daten senden? Oder möglichst fair verteilen? Aber vergiss nicht den Krankenwagen ;)</a:t>
            </a:r>
          </a:p>
          <a:p>
            <a:pPr marL="1371600" indent="-685800">
              <a:buFont typeface="Wingdings"/>
              <a:buChar char="§"/>
            </a:pPr>
            <a:r>
              <a:rPr lang="de-DE" sz="5000"/>
              <a:t>Wie schlägst du die "Overall" KI?</a:t>
            </a:r>
          </a:p>
          <a:p>
            <a:pPr marL="1371600" indent="-685800">
              <a:buFont typeface="Wingdings"/>
              <a:buChar char="§"/>
            </a:pPr>
            <a:r>
              <a:rPr lang="de-DE" sz="5000"/>
              <a:t>Zu einfach? Drück auf die Stoppuhr, um </a:t>
            </a:r>
            <a:r>
              <a:rPr lang="de-DE" sz="5000" err="1"/>
              <a:t>Timer</a:t>
            </a:r>
            <a:r>
              <a:rPr lang="de-DE" sz="5000">
                <a:solidFill>
                  <a:srgbClr val="000000"/>
                </a:solidFill>
              </a:rPr>
              <a:t> zu starten</a:t>
            </a:r>
          </a:p>
        </p:txBody>
      </p:sp>
      <p:pic>
        <p:nvPicPr>
          <p:cNvPr id="30" name="Graphic 29" descr="Dance with solid fill">
            <a:extLst>
              <a:ext uri="{FF2B5EF4-FFF2-40B4-BE49-F238E27FC236}">
                <a16:creationId xmlns:a16="http://schemas.microsoft.com/office/drawing/2014/main" id="{CD54A003-3827-436C-8395-6E96E4366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0887" y="18925199"/>
            <a:ext cx="1538010" cy="1490235"/>
          </a:xfrm>
          <a:prstGeom prst="rect">
            <a:avLst/>
          </a:prstGeom>
        </p:spPr>
      </p:pic>
      <p:pic>
        <p:nvPicPr>
          <p:cNvPr id="31" name="Graphic 30" descr="Ambulance with solid fill">
            <a:extLst>
              <a:ext uri="{FF2B5EF4-FFF2-40B4-BE49-F238E27FC236}">
                <a16:creationId xmlns:a16="http://schemas.microsoft.com/office/drawing/2014/main" id="{E6854F2A-0499-1258-E5BC-169D1A5139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0242" y="19788696"/>
            <a:ext cx="1729930" cy="18741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869AC29-95AB-A00F-68BD-3CE2F8943080}"/>
              </a:ext>
            </a:extLst>
          </p:cNvPr>
          <p:cNvSpPr txBox="1"/>
          <p:nvPr/>
        </p:nvSpPr>
        <p:spPr>
          <a:xfrm>
            <a:off x="5426649" y="18898718"/>
            <a:ext cx="8024513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5000"/>
              <a:t>Die Nutzer haben stark unterschiedliche Anforderungen, z.B. besonders schnell, viel, zuverlässig</a:t>
            </a:r>
          </a:p>
        </p:txBody>
      </p:sp>
      <p:pic>
        <p:nvPicPr>
          <p:cNvPr id="33" name="Graphic 32" descr="Television with solid fill">
            <a:extLst>
              <a:ext uri="{FF2B5EF4-FFF2-40B4-BE49-F238E27FC236}">
                <a16:creationId xmlns:a16="http://schemas.microsoft.com/office/drawing/2014/main" id="{122D8061-8B8D-90C8-4A00-E8FE8655C7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09025" y="21179891"/>
            <a:ext cx="1729930" cy="1634194"/>
          </a:xfrm>
          <a:prstGeom prst="rect">
            <a:avLst/>
          </a:prstGeom>
        </p:spPr>
      </p:pic>
      <p:pic>
        <p:nvPicPr>
          <p:cNvPr id="34" name="Graphic 33" descr="Alarm clock with solid fill">
            <a:extLst>
              <a:ext uri="{FF2B5EF4-FFF2-40B4-BE49-F238E27FC236}">
                <a16:creationId xmlns:a16="http://schemas.microsoft.com/office/drawing/2014/main" id="{1095E10F-5841-52F3-3D23-96B90BF88B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45368" y="24102350"/>
            <a:ext cx="2472382" cy="24730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641C15A-D64B-BF5C-690D-24D7548DD685}"/>
              </a:ext>
            </a:extLst>
          </p:cNvPr>
          <p:cNvSpPr txBox="1"/>
          <p:nvPr/>
        </p:nvSpPr>
        <p:spPr>
          <a:xfrm>
            <a:off x="2021846" y="23977318"/>
            <a:ext cx="802451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5000"/>
              <a:t>Moderne Kommunikation läuft in schnellem Takt, es bleibt nicht viel Zeit für Entscheidungen</a:t>
            </a:r>
          </a:p>
        </p:txBody>
      </p:sp>
      <p:pic>
        <p:nvPicPr>
          <p:cNvPr id="36" name="Graphic 35" descr="Head with gears with solid fill">
            <a:extLst>
              <a:ext uri="{FF2B5EF4-FFF2-40B4-BE49-F238E27FC236}">
                <a16:creationId xmlns:a16="http://schemas.microsoft.com/office/drawing/2014/main" id="{53D4E565-D007-5521-A19E-4BFCE106B0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415940" y="15293369"/>
            <a:ext cx="2308283" cy="2337187"/>
          </a:xfrm>
          <a:prstGeom prst="rect">
            <a:avLst/>
          </a:prstGeom>
        </p:spPr>
      </p:pic>
      <p:sp>
        <p:nvSpPr>
          <p:cNvPr id="37" name="TextBox 1">
            <a:extLst>
              <a:ext uri="{FF2B5EF4-FFF2-40B4-BE49-F238E27FC236}">
                <a16:creationId xmlns:a16="http://schemas.microsoft.com/office/drawing/2014/main" id="{1B70DEC2-0C84-58E6-8D77-A3EE9723601A}"/>
              </a:ext>
            </a:extLst>
          </p:cNvPr>
          <p:cNvSpPr txBox="1"/>
          <p:nvPr/>
        </p:nvSpPr>
        <p:spPr>
          <a:xfrm>
            <a:off x="19075044" y="14884029"/>
            <a:ext cx="8024513" cy="31700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30434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60866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91300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21733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52168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82599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13034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43465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5000"/>
              <a:t>Statt festen Vorschriften können Computer lernen, Zusammenhänge in Daten zu erkennen</a:t>
            </a:r>
          </a:p>
        </p:txBody>
      </p:sp>
      <p:pic>
        <p:nvPicPr>
          <p:cNvPr id="38" name="Graphic 37" descr="Maze with solid fill">
            <a:extLst>
              <a:ext uri="{FF2B5EF4-FFF2-40B4-BE49-F238E27FC236}">
                <a16:creationId xmlns:a16="http://schemas.microsoft.com/office/drawing/2014/main" id="{5C3EC48A-17C2-4390-7A23-EF2E1A48DC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405465" y="23178232"/>
            <a:ext cx="2321135" cy="2225042"/>
          </a:xfrm>
          <a:prstGeom prst="rect">
            <a:avLst/>
          </a:prstGeom>
        </p:spPr>
      </p:pic>
      <p:sp>
        <p:nvSpPr>
          <p:cNvPr id="39" name="TextBox 1">
            <a:extLst>
              <a:ext uri="{FF2B5EF4-FFF2-40B4-BE49-F238E27FC236}">
                <a16:creationId xmlns:a16="http://schemas.microsoft.com/office/drawing/2014/main" id="{7FD6BC8B-8B99-9014-6182-ADA953299FED}"/>
              </a:ext>
            </a:extLst>
          </p:cNvPr>
          <p:cNvSpPr txBox="1"/>
          <p:nvPr/>
        </p:nvSpPr>
        <p:spPr>
          <a:xfrm>
            <a:off x="18945576" y="22715335"/>
            <a:ext cx="8024513" cy="31700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30434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60866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91300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21733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52168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82599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13034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43465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5000"/>
              <a:t>Auch mathematisch komplexe Probleme können so näherungsweise gelöst werden</a:t>
            </a:r>
          </a:p>
        </p:txBody>
      </p:sp>
      <p:pic>
        <p:nvPicPr>
          <p:cNvPr id="40" name="Graphic 39" descr="Bullseye with solid fill">
            <a:extLst>
              <a:ext uri="{FF2B5EF4-FFF2-40B4-BE49-F238E27FC236}">
                <a16:creationId xmlns:a16="http://schemas.microsoft.com/office/drawing/2014/main" id="{6564AE53-CBDB-4DCD-69D0-1B4ADE0E01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812842" y="19086767"/>
            <a:ext cx="2321137" cy="2384880"/>
          </a:xfrm>
          <a:prstGeom prst="rect">
            <a:avLst/>
          </a:prstGeom>
        </p:spPr>
      </p:pic>
      <p:sp>
        <p:nvSpPr>
          <p:cNvPr id="41" name="TextBox 1">
            <a:extLst>
              <a:ext uri="{FF2B5EF4-FFF2-40B4-BE49-F238E27FC236}">
                <a16:creationId xmlns:a16="http://schemas.microsoft.com/office/drawing/2014/main" id="{4D50ECF8-BE6B-A871-7D0C-6D5F5850DD48}"/>
              </a:ext>
            </a:extLst>
          </p:cNvPr>
          <p:cNvSpPr txBox="1"/>
          <p:nvPr/>
        </p:nvSpPr>
        <p:spPr>
          <a:xfrm>
            <a:off x="16516042" y="18719749"/>
            <a:ext cx="8024513" cy="31700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30434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60866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91300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21733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52168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82599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13034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43465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5000"/>
              <a:t>Lernziele können frei definiert werden: Maximiere A, minimiere B, oder finde eine Balance aus Beidem</a:t>
            </a:r>
          </a:p>
        </p:txBody>
      </p:sp>
      <p:pic>
        <p:nvPicPr>
          <p:cNvPr id="42" name="Graphic 41" descr="Gauge with solid fill">
            <a:extLst>
              <a:ext uri="{FF2B5EF4-FFF2-40B4-BE49-F238E27FC236}">
                <a16:creationId xmlns:a16="http://schemas.microsoft.com/office/drawing/2014/main" id="{DEE56741-85F3-A8E6-4A08-4E65A8AC20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812833" y="27141839"/>
            <a:ext cx="2129320" cy="2257010"/>
          </a:xfrm>
          <a:prstGeom prst="rect">
            <a:avLst/>
          </a:prstGeom>
        </p:spPr>
      </p:pic>
      <p:sp>
        <p:nvSpPr>
          <p:cNvPr id="43" name="TextBox 1">
            <a:extLst>
              <a:ext uri="{FF2B5EF4-FFF2-40B4-BE49-F238E27FC236}">
                <a16:creationId xmlns:a16="http://schemas.microsoft.com/office/drawing/2014/main" id="{9BE06189-48C5-0202-A0D9-4ED73C98750B}"/>
              </a:ext>
            </a:extLst>
          </p:cNvPr>
          <p:cNvSpPr txBox="1"/>
          <p:nvPr/>
        </p:nvSpPr>
        <p:spPr>
          <a:xfrm>
            <a:off x="16610381" y="26551069"/>
            <a:ext cx="8024513" cy="31700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30434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60866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91300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21733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52168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82599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13034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43465" algn="l" defTabSz="3660866" rtl="0" eaLnBrk="1" latinLnBrk="0" hangingPunct="1">
              <a:defRPr sz="72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5000"/>
              <a:t>Nach dem Lernprozess können gelernte Algorithmen schnell Entscheidungen treffen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B46370-C507-F84D-5F4D-32C5F64CC1E3}"/>
              </a:ext>
            </a:extLst>
          </p:cNvPr>
          <p:cNvSpPr txBox="1"/>
          <p:nvPr/>
        </p:nvSpPr>
        <p:spPr>
          <a:xfrm>
            <a:off x="14832719" y="32433365"/>
            <a:ext cx="78814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chemeClr val="accent4"/>
                </a:solidFill>
              </a:rPr>
              <a:t>HOW TO PLAY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22102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ät Bremen">
  <a:themeElements>
    <a:clrScheme name="Benutzerdefiniert 105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872746"/>
      </a:accent1>
      <a:accent2>
        <a:srgbClr val="D51130"/>
      </a:accent2>
      <a:accent3>
        <a:srgbClr val="DE9BA7"/>
      </a:accent3>
      <a:accent4>
        <a:srgbClr val="1C356B"/>
      </a:accent4>
      <a:accent5>
        <a:srgbClr val="0D68B0"/>
      </a:accent5>
      <a:accent6>
        <a:srgbClr val="95B3DF"/>
      </a:accent6>
      <a:hlink>
        <a:srgbClr val="000000"/>
      </a:hlink>
      <a:folHlink>
        <a:srgbClr val="000000"/>
      </a:folHlink>
    </a:clrScheme>
    <a:fontScheme name="Benutzerdefiniert 80">
      <a:majorFont>
        <a:latin typeface="Sharp Sans Semibold"/>
        <a:ea typeface=""/>
        <a:cs typeface=""/>
      </a:majorFont>
      <a:minorFont>
        <a:latin typeface="Sharp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30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HB_Poster_2021_Wissenschaft_2021_DIN_A0_hoch.potx" id="{3BD62AF0-8C1E-44DC-82EF-CCD867C57DD7}" vid="{E22DB18D-4A04-439D-86B8-0E09023DE5A0}"/>
    </a:ext>
  </a:extLst>
</a:theme>
</file>

<file path=ppt/theme/theme2.xml><?xml version="1.0" encoding="utf-8"?>
<a:theme xmlns:a="http://schemas.openxmlformats.org/drawingml/2006/main" name="Office">
  <a:themeElements>
    <a:clrScheme name="Benutzerdefiniert 105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872746"/>
      </a:accent1>
      <a:accent2>
        <a:srgbClr val="D51130"/>
      </a:accent2>
      <a:accent3>
        <a:srgbClr val="DE9BA7"/>
      </a:accent3>
      <a:accent4>
        <a:srgbClr val="1C356B"/>
      </a:accent4>
      <a:accent5>
        <a:srgbClr val="0D68B0"/>
      </a:accent5>
      <a:accent6>
        <a:srgbClr val="95B3D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05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872746"/>
      </a:accent1>
      <a:accent2>
        <a:srgbClr val="D51130"/>
      </a:accent2>
      <a:accent3>
        <a:srgbClr val="DE9BA7"/>
      </a:accent3>
      <a:accent4>
        <a:srgbClr val="1C356B"/>
      </a:accent4>
      <a:accent5>
        <a:srgbClr val="0D68B0"/>
      </a:accent5>
      <a:accent6>
        <a:srgbClr val="95B3D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5843434E9AAC48A6EAE8DF1FEE94BC" ma:contentTypeVersion="13" ma:contentTypeDescription="Ein neues Dokument erstellen." ma:contentTypeScope="" ma:versionID="1aa8b056cd4c6239f91ffe447f6da4af">
  <xsd:schema xmlns:xsd="http://www.w3.org/2001/XMLSchema" xmlns:xs="http://www.w3.org/2001/XMLSchema" xmlns:p="http://schemas.microsoft.com/office/2006/metadata/properties" xmlns:ns2="29b72f8b-002e-4559-a81e-47a193a2d0d0" xmlns:ns3="1329f166-2d86-4e8a-8b1f-2487d159ea90" targetNamespace="http://schemas.microsoft.com/office/2006/metadata/properties" ma:root="true" ma:fieldsID="703854e14ca6a3fd9180f84e6fd81c1d" ns2:_="" ns3:_="">
    <xsd:import namespace="29b72f8b-002e-4559-a81e-47a193a2d0d0"/>
    <xsd:import namespace="1329f166-2d86-4e8a-8b1f-2487d159e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b72f8b-002e-4559-a81e-47a193a2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31b3ddd8-ca2a-458f-8bd2-560e3e7e1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9f166-2d86-4e8a-8b1f-2487d159ea9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05276d5-f3cf-4d3a-bd45-992461149313}" ma:internalName="TaxCatchAll" ma:showField="CatchAllData" ma:web="1329f166-2d86-4e8a-8b1f-2487d159ea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29f166-2d86-4e8a-8b1f-2487d159ea90">
      <UserInfo>
        <DisplayName/>
        <AccountId xsi:nil="true"/>
        <AccountType/>
      </UserInfo>
    </SharedWithUsers>
    <lcf76f155ced4ddcb4097134ff3c332f xmlns="29b72f8b-002e-4559-a81e-47a193a2d0d0">
      <Terms xmlns="http://schemas.microsoft.com/office/infopath/2007/PartnerControls"/>
    </lcf76f155ced4ddcb4097134ff3c332f>
    <TaxCatchAll xmlns="1329f166-2d86-4e8a-8b1f-2487d159ea90" xsi:nil="true"/>
  </documentManagement>
</p:properties>
</file>

<file path=customXml/itemProps1.xml><?xml version="1.0" encoding="utf-8"?>
<ds:datastoreItem xmlns:ds="http://schemas.openxmlformats.org/officeDocument/2006/customXml" ds:itemID="{47AD8519-2F78-49C2-AFB8-7D9127210B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55F0C2-3BCA-42BA-9713-91E73EE198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b72f8b-002e-4559-a81e-47a193a2d0d0"/>
    <ds:schemaRef ds:uri="1329f166-2d86-4e8a-8b1f-2487d159ea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F83A47-A9EF-4A8F-AE2C-A053A856B759}">
  <ds:schemaRefs>
    <ds:schemaRef ds:uri="http://schemas.microsoft.com/office/2006/metadata/properties"/>
    <ds:schemaRef ds:uri="http://schemas.microsoft.com/office/infopath/2007/PartnerControls"/>
    <ds:schemaRef ds:uri="1329f166-2d86-4e8a-8b1f-2487d159ea90"/>
    <ds:schemaRef ds:uri="29b72f8b-002e-4559-a81e-47a193a2d0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UHB_Poster_2021_Wissenschaft_2021_DIN_A0_hoch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Universität Bremen</vt:lpstr>
      <vt:lpstr>Spiel gegen die KI!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 gegen die KI!</dc:title>
  <dc:creator>Windows-Benutzer</dc:creator>
  <cp:revision>6</cp:revision>
  <dcterms:created xsi:type="dcterms:W3CDTF">2021-10-15T08:24:13Z</dcterms:created>
  <dcterms:modified xsi:type="dcterms:W3CDTF">2023-09-18T08:30:11Z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0x010100785843434E9AAC48A6EAE8DF1FEE94BC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