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50399950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" d="100"/>
          <a:sy n="19" d="100"/>
        </p:scale>
        <p:origin x="225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D86B5-F1CE-4811-86A3-753E6AA0071D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AA0F-4994-4ADF-BE4B-4A3A1A500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81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7070108"/>
            <a:ext cx="42839958" cy="15040222"/>
          </a:xfrm>
        </p:spPr>
        <p:txBody>
          <a:bodyPr anchor="b"/>
          <a:lstStyle>
            <a:lvl1pPr algn="ctr">
              <a:defRPr sz="3307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22690338"/>
            <a:ext cx="37799963" cy="10430151"/>
          </a:xfrm>
        </p:spPr>
        <p:txBody>
          <a:bodyPr/>
          <a:lstStyle>
            <a:lvl1pPr marL="0" indent="0" algn="ctr">
              <a:buNone/>
              <a:defRPr sz="13228"/>
            </a:lvl1pPr>
            <a:lvl2pPr marL="2519995" indent="0" algn="ctr">
              <a:buNone/>
              <a:defRPr sz="11024"/>
            </a:lvl2pPr>
            <a:lvl3pPr marL="5039990" indent="0" algn="ctr">
              <a:buNone/>
              <a:defRPr sz="9921"/>
            </a:lvl3pPr>
            <a:lvl4pPr marL="7559985" indent="0" algn="ctr">
              <a:buNone/>
              <a:defRPr sz="8819"/>
            </a:lvl4pPr>
            <a:lvl5pPr marL="10079980" indent="0" algn="ctr">
              <a:buNone/>
              <a:defRPr sz="8819"/>
            </a:lvl5pPr>
            <a:lvl6pPr marL="12599975" indent="0" algn="ctr">
              <a:buNone/>
              <a:defRPr sz="8819"/>
            </a:lvl6pPr>
            <a:lvl7pPr marL="15119970" indent="0" algn="ctr">
              <a:buNone/>
              <a:defRPr sz="8819"/>
            </a:lvl7pPr>
            <a:lvl8pPr marL="17639965" indent="0" algn="ctr">
              <a:buNone/>
              <a:defRPr sz="8819"/>
            </a:lvl8pPr>
            <a:lvl9pPr marL="20159960" indent="0" algn="ctr">
              <a:buNone/>
              <a:defRPr sz="881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F176-92EC-48CB-9593-8B6DE692F03F}" type="datetime1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von Antonio Rehwinkel, 13.1.2022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D41E-412E-4F7C-AA0E-7860C3E65C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07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2E3-1445-41F6-AD7C-309A0832E6E5}" type="datetime1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von Antonio Rehwinkel, 13.1.2022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D41E-412E-4F7C-AA0E-7860C3E65C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81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2300034"/>
            <a:ext cx="10867489" cy="366105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2300034"/>
            <a:ext cx="31972468" cy="366105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81F8-2D8F-4F2E-BE25-DEFBF71D10EF}" type="datetime1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von Antonio Rehwinkel, 13.1.2022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D41E-412E-4F7C-AA0E-7860C3E65C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21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21D1-7E97-4509-B2AC-0EE650A9A696}" type="datetime1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von Antonio Rehwinkel, 13.1.2022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D41E-412E-4F7C-AA0E-7860C3E65C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29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10770172"/>
            <a:ext cx="43469957" cy="17970262"/>
          </a:xfrm>
        </p:spPr>
        <p:txBody>
          <a:bodyPr anchor="b"/>
          <a:lstStyle>
            <a:lvl1pPr>
              <a:defRPr sz="3307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8910440"/>
            <a:ext cx="43469957" cy="9450136"/>
          </a:xfrm>
        </p:spPr>
        <p:txBody>
          <a:bodyPr/>
          <a:lstStyle>
            <a:lvl1pPr marL="0" indent="0">
              <a:buNone/>
              <a:defRPr sz="13228">
                <a:solidFill>
                  <a:schemeClr val="tx1"/>
                </a:solidFill>
              </a:defRPr>
            </a:lvl1pPr>
            <a:lvl2pPr marL="2519995" indent="0">
              <a:buNone/>
              <a:defRPr sz="11024">
                <a:solidFill>
                  <a:schemeClr val="tx1">
                    <a:tint val="75000"/>
                  </a:schemeClr>
                </a:solidFill>
              </a:defRPr>
            </a:lvl2pPr>
            <a:lvl3pPr marL="5039990" indent="0">
              <a:buNone/>
              <a:defRPr sz="9921">
                <a:solidFill>
                  <a:schemeClr val="tx1">
                    <a:tint val="75000"/>
                  </a:schemeClr>
                </a:solidFill>
              </a:defRPr>
            </a:lvl3pPr>
            <a:lvl4pPr marL="755998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4pPr>
            <a:lvl5pPr marL="1007998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5pPr>
            <a:lvl6pPr marL="1259997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6pPr>
            <a:lvl7pPr marL="1511997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7pPr>
            <a:lvl8pPr marL="1763996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8pPr>
            <a:lvl9pPr marL="2015996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4A4D-9E12-4651-B869-90A796FBE93F}" type="datetime1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von Antonio Rehwinkel, 13.1.2022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D41E-412E-4F7C-AA0E-7860C3E65C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56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11500170"/>
            <a:ext cx="21419979" cy="2741040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11500170"/>
            <a:ext cx="21419979" cy="2741040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E75C-7877-4917-9F82-486D7EAF60E1}" type="datetime1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von Antonio Rehwinkel, 13.1.2022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D41E-412E-4F7C-AA0E-7860C3E65C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08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00044"/>
            <a:ext cx="43469957" cy="835012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10590160"/>
            <a:ext cx="21321538" cy="5190073"/>
          </a:xfrm>
        </p:spPr>
        <p:txBody>
          <a:bodyPr anchor="b"/>
          <a:lstStyle>
            <a:lvl1pPr marL="0" indent="0">
              <a:buNone/>
              <a:defRPr sz="13228" b="1"/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5780233"/>
            <a:ext cx="21321538" cy="232103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10590160"/>
            <a:ext cx="21426543" cy="5190073"/>
          </a:xfrm>
        </p:spPr>
        <p:txBody>
          <a:bodyPr anchor="b"/>
          <a:lstStyle>
            <a:lvl1pPr marL="0" indent="0">
              <a:buNone/>
              <a:defRPr sz="13228" b="1"/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5780233"/>
            <a:ext cx="21426543" cy="232103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232-B1CF-47AD-B0F4-186D17F63E31}" type="datetime1">
              <a:rPr lang="en-GB" smtClean="0"/>
              <a:t>13/01/2022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von Antonio Rehwinkel, 13.1.2022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D41E-412E-4F7C-AA0E-7860C3E65C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40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E1F2-CB47-4CC2-8A6A-6093DA0F0DD1}" type="datetime1">
              <a:rPr lang="en-GB" smtClean="0"/>
              <a:t>13/01/2022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von Antonio Rehwinkel, 13.1.2022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D41E-412E-4F7C-AA0E-7860C3E65C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3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7067-D481-45A1-B569-A68BCBA7E797}" type="datetime1">
              <a:rPr lang="en-GB" smtClean="0"/>
              <a:t>13/01/2022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von Antonio Rehwinkel, 13.1.2022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D41E-412E-4F7C-AA0E-7860C3E65C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83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880042"/>
            <a:ext cx="16255296" cy="10080149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6220102"/>
            <a:ext cx="25514975" cy="30700453"/>
          </a:xfrm>
        </p:spPr>
        <p:txBody>
          <a:bodyPr/>
          <a:lstStyle>
            <a:lvl1pPr>
              <a:defRPr sz="17638"/>
            </a:lvl1pPr>
            <a:lvl2pPr>
              <a:defRPr sz="15433"/>
            </a:lvl2pPr>
            <a:lvl3pPr>
              <a:defRPr sz="13228"/>
            </a:lvl3pPr>
            <a:lvl4pPr>
              <a:defRPr sz="11024"/>
            </a:lvl4pPr>
            <a:lvl5pPr>
              <a:defRPr sz="11024"/>
            </a:lvl5pPr>
            <a:lvl6pPr>
              <a:defRPr sz="11024"/>
            </a:lvl6pPr>
            <a:lvl7pPr>
              <a:defRPr sz="11024"/>
            </a:lvl7pPr>
            <a:lvl8pPr>
              <a:defRPr sz="11024"/>
            </a:lvl8pPr>
            <a:lvl9pPr>
              <a:defRPr sz="1102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2960191"/>
            <a:ext cx="16255296" cy="24010358"/>
          </a:xfrm>
        </p:spPr>
        <p:txBody>
          <a:bodyPr/>
          <a:lstStyle>
            <a:lvl1pPr marL="0" indent="0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F24C-64CA-46DC-B5FF-3369A6610B23}" type="datetime1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von Antonio Rehwinkel, 13.1.2022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D41E-412E-4F7C-AA0E-7860C3E65C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05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880042"/>
            <a:ext cx="16255296" cy="10080149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6220102"/>
            <a:ext cx="25514975" cy="30700453"/>
          </a:xfrm>
        </p:spPr>
        <p:txBody>
          <a:bodyPr anchor="t"/>
          <a:lstStyle>
            <a:lvl1pPr marL="0" indent="0">
              <a:buNone/>
              <a:defRPr sz="17638"/>
            </a:lvl1pPr>
            <a:lvl2pPr marL="2519995" indent="0">
              <a:buNone/>
              <a:defRPr sz="15433"/>
            </a:lvl2pPr>
            <a:lvl3pPr marL="5039990" indent="0">
              <a:buNone/>
              <a:defRPr sz="13228"/>
            </a:lvl3pPr>
            <a:lvl4pPr marL="7559985" indent="0">
              <a:buNone/>
              <a:defRPr sz="11024"/>
            </a:lvl4pPr>
            <a:lvl5pPr marL="10079980" indent="0">
              <a:buNone/>
              <a:defRPr sz="11024"/>
            </a:lvl5pPr>
            <a:lvl6pPr marL="12599975" indent="0">
              <a:buNone/>
              <a:defRPr sz="11024"/>
            </a:lvl6pPr>
            <a:lvl7pPr marL="15119970" indent="0">
              <a:buNone/>
              <a:defRPr sz="11024"/>
            </a:lvl7pPr>
            <a:lvl8pPr marL="17639965" indent="0">
              <a:buNone/>
              <a:defRPr sz="11024"/>
            </a:lvl8pPr>
            <a:lvl9pPr marL="20159960" indent="0">
              <a:buNone/>
              <a:defRPr sz="1102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2960191"/>
            <a:ext cx="16255296" cy="24010358"/>
          </a:xfrm>
        </p:spPr>
        <p:txBody>
          <a:bodyPr/>
          <a:lstStyle>
            <a:lvl1pPr marL="0" indent="0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3161-F576-4F53-B94D-FF33A4880A3D}" type="datetime1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von Antonio Rehwinkel, 13.1.2022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D41E-412E-4F7C-AA0E-7860C3E65C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1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2300044"/>
            <a:ext cx="4346995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11500170"/>
            <a:ext cx="4346995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40040601"/>
            <a:ext cx="11339989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6A7AA-C797-45DD-A58B-ED2305B10C79}" type="datetime1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40040601"/>
            <a:ext cx="1700998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Projekt von Antonio Rehwinkel, 13.1.2022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40040601"/>
            <a:ext cx="11339989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4D41E-412E-4F7C-AA0E-7860C3E65C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41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5039990" rtl="0" eaLnBrk="1" latinLnBrk="0" hangingPunct="1">
        <a:lnSpc>
          <a:spcPct val="90000"/>
        </a:lnSpc>
        <a:spcBef>
          <a:spcPct val="0"/>
        </a:spcBef>
        <a:buNone/>
        <a:defRPr sz="24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9997" indent="-1259997" algn="l" defTabSz="5039990" rtl="0" eaLnBrk="1" latinLnBrk="0" hangingPunct="1">
        <a:lnSpc>
          <a:spcPct val="90000"/>
        </a:lnSpc>
        <a:spcBef>
          <a:spcPts val="5512"/>
        </a:spcBef>
        <a:buFont typeface="Arial" panose="020B0604020202020204" pitchFamily="34" charset="0"/>
        <a:buChar char="•"/>
        <a:defRPr sz="15433" kern="1200">
          <a:solidFill>
            <a:schemeClr val="tx1"/>
          </a:solidFill>
          <a:latin typeface="+mn-lt"/>
          <a:ea typeface="+mn-ea"/>
          <a:cs typeface="+mn-cs"/>
        </a:defRPr>
      </a:lvl1pPr>
      <a:lvl2pPr marL="377999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2pPr>
      <a:lvl3pPr marL="629998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3pPr>
      <a:lvl4pPr marL="881998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133997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385997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637996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889996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141995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51999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503999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3pPr>
      <a:lvl4pPr marL="755998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007998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259997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511997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763996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015996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EBC32-72CA-4477-BBFD-511980CDB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0073"/>
            <a:ext cx="50367834" cy="4441349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Archer-Tracker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8922C2-B91B-452E-90A4-3410E232F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06729"/>
            <a:ext cx="50399949" cy="3235591"/>
          </a:xfrm>
        </p:spPr>
        <p:txBody>
          <a:bodyPr/>
          <a:lstStyle/>
          <a:p>
            <a:r>
              <a:rPr lang="en-GB" dirty="0" err="1"/>
              <a:t>Schützenvermessung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DIY-Version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A2FABB-9617-4941-9A2B-6BE93B7B9B30}"/>
              </a:ext>
            </a:extLst>
          </p:cNvPr>
          <p:cNvSpPr txBox="1"/>
          <p:nvPr/>
        </p:nvSpPr>
        <p:spPr>
          <a:xfrm flipH="1">
            <a:off x="19270171" y="7819303"/>
            <a:ext cx="11827492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200" dirty="0"/>
              <a:t>Idee: </a:t>
            </a:r>
            <a:r>
              <a:rPr lang="en-GB" sz="7200" dirty="0" err="1"/>
              <a:t>Kostengünstiges</a:t>
            </a:r>
            <a:r>
              <a:rPr lang="en-GB" sz="7200" dirty="0"/>
              <a:t> 3D-Tracking für </a:t>
            </a:r>
            <a:r>
              <a:rPr lang="en-GB" sz="7200" dirty="0" err="1"/>
              <a:t>jeden</a:t>
            </a:r>
            <a:r>
              <a:rPr lang="en-GB" sz="7200" dirty="0"/>
              <a:t> </a:t>
            </a:r>
            <a:r>
              <a:rPr lang="en-GB" sz="7200" dirty="0" err="1"/>
              <a:t>bereit</a:t>
            </a:r>
            <a:r>
              <a:rPr lang="en-GB" sz="7200" dirty="0"/>
              <a:t> </a:t>
            </a:r>
            <a:r>
              <a:rPr lang="en-GB" sz="7200" dirty="0" err="1"/>
              <a:t>zu</a:t>
            </a:r>
            <a:r>
              <a:rPr lang="en-GB" sz="7200" dirty="0"/>
              <a:t> </a:t>
            </a:r>
            <a:r>
              <a:rPr lang="en-GB" sz="7200" dirty="0" err="1"/>
              <a:t>stellen</a:t>
            </a:r>
            <a:r>
              <a:rPr lang="en-GB" sz="7200" dirty="0"/>
              <a:t>, das </a:t>
            </a:r>
            <a:r>
              <a:rPr lang="en-GB" sz="7200" dirty="0" err="1"/>
              <a:t>Augenmerk</a:t>
            </a:r>
            <a:r>
              <a:rPr lang="en-GB" sz="7200" dirty="0"/>
              <a:t> lag </a:t>
            </a:r>
            <a:r>
              <a:rPr lang="en-GB" sz="7200" dirty="0" err="1"/>
              <a:t>hierbei</a:t>
            </a:r>
            <a:r>
              <a:rPr lang="en-GB" sz="7200" dirty="0"/>
              <a:t> auf </a:t>
            </a:r>
            <a:r>
              <a:rPr lang="en-GB" sz="7200" dirty="0" err="1"/>
              <a:t>dem</a:t>
            </a:r>
            <a:r>
              <a:rPr lang="en-GB" sz="7200" dirty="0"/>
              <a:t> Tracking von </a:t>
            </a:r>
            <a:r>
              <a:rPr lang="en-GB" sz="7200" dirty="0" err="1"/>
              <a:t>Bogenschützen</a:t>
            </a:r>
            <a:r>
              <a:rPr lang="en-GB" sz="7200" dirty="0"/>
              <a:t>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D90502C-71CA-487C-9F4F-242786220D3A}"/>
              </a:ext>
            </a:extLst>
          </p:cNvPr>
          <p:cNvSpPr txBox="1"/>
          <p:nvPr/>
        </p:nvSpPr>
        <p:spPr>
          <a:xfrm>
            <a:off x="292838" y="17789707"/>
            <a:ext cx="809728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7200" dirty="0"/>
              <a:t>Arduino Nano 33 BLE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5B37ED4-DDF3-4F7E-B694-F2352166D5BA}"/>
              </a:ext>
            </a:extLst>
          </p:cNvPr>
          <p:cNvSpPr txBox="1"/>
          <p:nvPr/>
        </p:nvSpPr>
        <p:spPr>
          <a:xfrm>
            <a:off x="3817936" y="12746170"/>
            <a:ext cx="1047082" cy="10156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6000" dirty="0"/>
              <a:t>I²C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7EE5D6B-8D69-404F-8ADA-635758F07AAF}"/>
              </a:ext>
            </a:extLst>
          </p:cNvPr>
          <p:cNvSpPr txBox="1"/>
          <p:nvPr/>
        </p:nvSpPr>
        <p:spPr>
          <a:xfrm>
            <a:off x="2695834" y="10127628"/>
            <a:ext cx="329128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6000" dirty="0"/>
              <a:t>MPU9250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BFC7B19-3287-4138-B810-1C4E97600853}"/>
              </a:ext>
            </a:extLst>
          </p:cNvPr>
          <p:cNvSpPr txBox="1"/>
          <p:nvPr/>
        </p:nvSpPr>
        <p:spPr>
          <a:xfrm>
            <a:off x="3690498" y="21231900"/>
            <a:ext cx="1301959" cy="10156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6000" dirty="0"/>
              <a:t>BLE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8B7896F-12D6-41B4-90F2-0002FF22222D}"/>
              </a:ext>
            </a:extLst>
          </p:cNvPr>
          <p:cNvSpPr txBox="1"/>
          <p:nvPr/>
        </p:nvSpPr>
        <p:spPr>
          <a:xfrm>
            <a:off x="2317526" y="26520754"/>
            <a:ext cx="404790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6000" dirty="0"/>
              <a:t>Smartphone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F3C8193-8CF2-429F-BE94-9329054B19C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41478" y="18990036"/>
            <a:ext cx="1" cy="224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78A724A-A758-448A-9D58-1EA90E77C0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341478" y="22247563"/>
            <a:ext cx="0" cy="427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17F3F13-E725-427F-A3B6-F939F08FB7A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341477" y="13761833"/>
            <a:ext cx="2" cy="402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E1CE731-FDB2-4E97-892E-8ED606B90F0C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4341477" y="11143291"/>
            <a:ext cx="0" cy="160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E562C57-8FEF-4C3C-A795-5FCAF7B5C4C1}"/>
              </a:ext>
            </a:extLst>
          </p:cNvPr>
          <p:cNvSpPr txBox="1"/>
          <p:nvPr/>
        </p:nvSpPr>
        <p:spPr>
          <a:xfrm>
            <a:off x="7266083" y="10208976"/>
            <a:ext cx="10548529" cy="47089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6000" dirty="0"/>
              <a:t>Multi-Chip | 3 Achsen pro Sensor</a:t>
            </a:r>
          </a:p>
          <a:p>
            <a:pPr marL="857250" indent="-857250">
              <a:buFont typeface="Symbol" panose="05050102010706020507" pitchFamily="18" charset="2"/>
              <a:buChar char="-"/>
            </a:pPr>
            <a:r>
              <a:rPr lang="de-DE" sz="6000" dirty="0"/>
              <a:t>Beschleunigungssensor</a:t>
            </a:r>
          </a:p>
          <a:p>
            <a:pPr marL="857250" indent="-857250">
              <a:buFont typeface="Symbol" panose="05050102010706020507" pitchFamily="18" charset="2"/>
              <a:buChar char="-"/>
            </a:pPr>
            <a:r>
              <a:rPr lang="de-DE" sz="6000" dirty="0"/>
              <a:t>Gyroskop</a:t>
            </a:r>
          </a:p>
          <a:p>
            <a:pPr marL="857250" indent="-857250">
              <a:buFont typeface="Symbol" panose="05050102010706020507" pitchFamily="18" charset="2"/>
              <a:buChar char="-"/>
            </a:pPr>
            <a:r>
              <a:rPr lang="de-DE" sz="6000" dirty="0"/>
              <a:t>Magnetometer</a:t>
            </a:r>
          </a:p>
          <a:p>
            <a:pPr marL="857250" indent="-857250">
              <a:buFont typeface="Symbol" panose="05050102010706020507" pitchFamily="18" charset="2"/>
              <a:buChar char="-"/>
            </a:pPr>
            <a:r>
              <a:rPr lang="de-DE" sz="6000" dirty="0"/>
              <a:t>Digital Motion </a:t>
            </a:r>
            <a:r>
              <a:rPr lang="de-DE" sz="6000" dirty="0" err="1"/>
              <a:t>Processor</a:t>
            </a:r>
            <a:endParaRPr lang="de-DE" sz="6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7F3325C-042A-4C7D-B1FC-3E7CA682A69F}"/>
              </a:ext>
            </a:extLst>
          </p:cNvPr>
          <p:cNvSpPr txBox="1"/>
          <p:nvPr/>
        </p:nvSpPr>
        <p:spPr>
          <a:xfrm>
            <a:off x="651909" y="12688516"/>
            <a:ext cx="2949846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7200" dirty="0"/>
              <a:t>400kHz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089B920-32C9-489C-B15C-BA6CA5620AB5}"/>
              </a:ext>
            </a:extLst>
          </p:cNvPr>
          <p:cNvSpPr txBox="1"/>
          <p:nvPr/>
        </p:nvSpPr>
        <p:spPr>
          <a:xfrm>
            <a:off x="9041099" y="16152777"/>
            <a:ext cx="8754891" cy="3785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57250" indent="-857250">
              <a:buFont typeface="Symbol" panose="05050102010706020507" pitchFamily="18" charset="2"/>
              <a:buChar char="-"/>
            </a:pPr>
            <a:r>
              <a:rPr lang="de-DE" sz="6000" dirty="0"/>
              <a:t>BLE-Chip eingebaut</a:t>
            </a:r>
          </a:p>
          <a:p>
            <a:pPr marL="857250" indent="-857250">
              <a:buFont typeface="Symbol" panose="05050102010706020507" pitchFamily="18" charset="2"/>
              <a:buChar char="-"/>
            </a:pPr>
            <a:r>
              <a:rPr lang="de-DE" sz="6000" dirty="0"/>
              <a:t>Rechenleistung für </a:t>
            </a:r>
            <a:r>
              <a:rPr lang="de-DE" sz="6000" dirty="0" err="1"/>
              <a:t>Machine</a:t>
            </a:r>
            <a:r>
              <a:rPr lang="de-DE" sz="6000" dirty="0"/>
              <a:t>-Learning</a:t>
            </a:r>
          </a:p>
          <a:p>
            <a:pPr marL="857250" indent="-857250">
              <a:buFont typeface="Symbol" panose="05050102010706020507" pitchFamily="18" charset="2"/>
              <a:buChar char="-"/>
            </a:pPr>
            <a:r>
              <a:rPr lang="de-DE" sz="6000" dirty="0"/>
              <a:t>Klein + leicht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EF39302-6BFF-4F7E-A552-96126235AED5}"/>
              </a:ext>
            </a:extLst>
          </p:cNvPr>
          <p:cNvSpPr txBox="1"/>
          <p:nvPr/>
        </p:nvSpPr>
        <p:spPr>
          <a:xfrm>
            <a:off x="7359180" y="20887920"/>
            <a:ext cx="10372904" cy="47089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857250" indent="-857250">
              <a:buFont typeface="Symbol" panose="05050102010706020507" pitchFamily="18" charset="2"/>
              <a:buChar char="-"/>
            </a:pPr>
            <a:r>
              <a:rPr lang="de-DE" sz="6000" dirty="0"/>
              <a:t>50Hz Übertragung</a:t>
            </a:r>
          </a:p>
          <a:p>
            <a:pPr marL="857250" indent="-857250">
              <a:buFont typeface="Symbol" panose="05050102010706020507" pitchFamily="18" charset="2"/>
              <a:buChar char="-"/>
            </a:pPr>
            <a:r>
              <a:rPr lang="de-DE" sz="6000" dirty="0"/>
              <a:t>Eine </a:t>
            </a:r>
            <a:r>
              <a:rPr lang="de-DE" sz="6000" i="1" dirty="0" err="1"/>
              <a:t>Characteristic</a:t>
            </a:r>
            <a:r>
              <a:rPr lang="de-DE" sz="6000" dirty="0"/>
              <a:t> pro Sensor</a:t>
            </a:r>
          </a:p>
          <a:p>
            <a:pPr marL="857250" indent="-857250">
              <a:buFont typeface="Symbol" panose="05050102010706020507" pitchFamily="18" charset="2"/>
              <a:buChar char="-"/>
            </a:pPr>
            <a:r>
              <a:rPr lang="de-DE" sz="6000" dirty="0"/>
              <a:t>Geringer Stromverbrauch</a:t>
            </a:r>
          </a:p>
          <a:p>
            <a:pPr marL="857250" indent="-857250">
              <a:buFont typeface="Symbol" panose="05050102010706020507" pitchFamily="18" charset="2"/>
              <a:buChar char="-"/>
            </a:pPr>
            <a:r>
              <a:rPr lang="de-DE" sz="6000" dirty="0"/>
              <a:t>Hohe Datenrate</a:t>
            </a:r>
          </a:p>
          <a:p>
            <a:pPr marL="857250" indent="-857250">
              <a:buFont typeface="Symbol" panose="05050102010706020507" pitchFamily="18" charset="2"/>
              <a:buChar char="-"/>
            </a:pPr>
            <a:r>
              <a:rPr lang="de-DE" sz="6000" dirty="0"/>
              <a:t>Starnetwork möglich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1F7D01-106D-4192-B325-74BBD5FE7EC4}"/>
              </a:ext>
            </a:extLst>
          </p:cNvPr>
          <p:cNvSpPr txBox="1"/>
          <p:nvPr/>
        </p:nvSpPr>
        <p:spPr>
          <a:xfrm>
            <a:off x="662072" y="28468651"/>
            <a:ext cx="8579091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7200" dirty="0"/>
              <a:t>Anzeige der Daten und Auswertung</a:t>
            </a:r>
          </a:p>
        </p:txBody>
      </p:sp>
      <p:pic>
        <p:nvPicPr>
          <p:cNvPr id="25" name="Grafik 2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0888331-FE23-4679-AB45-641EEB6FA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579" y="26520754"/>
            <a:ext cx="6681023" cy="14475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4F9DC7-AADA-4A9A-9BB3-A05C5CE5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709546" y="7721172"/>
            <a:ext cx="13994570" cy="90156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2" name="Grafik 111">
            <a:extLst>
              <a:ext uri="{FF2B5EF4-FFF2-40B4-BE49-F238E27FC236}">
                <a16:creationId xmlns:a16="http://schemas.microsoft.com/office/drawing/2014/main" id="{9CB5D4CB-BFCF-440C-8647-85DF155B2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9061" y="32070605"/>
            <a:ext cx="16733682" cy="79858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84E7FCD3-472A-46A0-98D3-09A6428BE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524" y="18990036"/>
            <a:ext cx="16606219" cy="80800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5A4753FA-BCD2-45F6-BD97-AEA7876F4C28}"/>
                  </a:ext>
                </a:extLst>
              </p:cNvPr>
              <p:cNvSpPr txBox="1"/>
              <p:nvPr/>
            </p:nvSpPr>
            <p:spPr>
              <a:xfrm>
                <a:off x="19905335" y="17199111"/>
                <a:ext cx="10557164" cy="99761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6000" b="1" dirty="0"/>
                  <a:t>Distanzberechnung</a:t>
                </a:r>
              </a:p>
              <a:p>
                <a:r>
                  <a:rPr lang="de-DE" sz="6000" dirty="0"/>
                  <a:t>Gleichmäßige Beschleunigung: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0" i="1" smtClean="0"/>
                        <m:t>𝑠</m:t>
                      </m:r>
                      <m:r>
                        <a:rPr lang="de-DE" sz="6000" b="0" i="1" smtClean="0"/>
                        <m:t>=</m:t>
                      </m:r>
                      <m:r>
                        <a:rPr lang="de-DE" sz="6000" b="0" i="1" smtClean="0"/>
                        <m:t>𝑠</m:t>
                      </m:r>
                      <m:r>
                        <a:rPr lang="de-DE" sz="6000" b="0" i="1" smtClean="0"/>
                        <m:t>+</m:t>
                      </m:r>
                      <m:r>
                        <a:rPr lang="de-DE" sz="6000" b="0" i="1" smtClean="0"/>
                        <m:t>𝑎</m:t>
                      </m:r>
                      <m:r>
                        <a:rPr lang="de-DE" sz="6000" b="0" i="1" smtClean="0"/>
                        <m:t> ∗</m:t>
                      </m:r>
                      <m:sSup>
                        <m:sSupPr>
                          <m:ctrlPr>
                            <a:rPr lang="de-DE" sz="6000" b="0" i="1" smtClean="0"/>
                          </m:ctrlPr>
                        </m:sSupPr>
                        <m:e>
                          <m:r>
                            <a:rPr lang="de-DE" sz="6000" b="0" i="1" smtClean="0"/>
                            <m:t>𝑡</m:t>
                          </m:r>
                        </m:e>
                        <m:sup>
                          <m:r>
                            <a:rPr lang="de-DE" sz="6000" b="0" i="1" smtClean="0"/>
                            <m:t>2</m:t>
                          </m:r>
                        </m:sup>
                      </m:sSup>
                      <m:r>
                        <a:rPr lang="de-DE" sz="6000" b="0" i="1" smtClean="0"/>
                        <m:t>∗</m:t>
                      </m:r>
                      <m:f>
                        <m:fPr>
                          <m:ctrlPr>
                            <a:rPr lang="de-DE" sz="6000" b="0" i="1" smtClean="0"/>
                          </m:ctrlPr>
                        </m:fPr>
                        <m:num>
                          <m:r>
                            <a:rPr lang="de-DE" sz="6000" b="0" i="1" smtClean="0"/>
                            <m:t>1</m:t>
                          </m:r>
                        </m:num>
                        <m:den>
                          <m:r>
                            <a:rPr lang="de-DE" sz="6000" b="0" i="1" smtClean="0"/>
                            <m:t>2</m:t>
                          </m:r>
                        </m:den>
                      </m:f>
                    </m:oMath>
                  </m:oMathPara>
                </a14:m>
                <a:endParaRPr lang="de-DE" sz="6000" dirty="0"/>
              </a:p>
              <a:p>
                <a:r>
                  <a:rPr lang="de-DE" sz="6000" dirty="0"/>
                  <a:t>Integrale:</a:t>
                </a:r>
              </a:p>
              <a:p>
                <a:endParaRPr lang="de-DE" sz="6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0" i="1" smtClean="0"/>
                        <m:t>𝑣</m:t>
                      </m:r>
                      <m:r>
                        <a:rPr lang="de-DE" sz="6000" b="0" i="1" smtClean="0"/>
                        <m:t>=</m:t>
                      </m:r>
                      <m:r>
                        <a:rPr lang="de-DE" sz="6000" b="0" i="1" smtClean="0"/>
                        <m:t>𝑡</m:t>
                      </m:r>
                      <m:r>
                        <a:rPr lang="de-DE" sz="6000" b="0" i="1" smtClean="0"/>
                        <m:t>∗</m:t>
                      </m:r>
                      <m:f>
                        <m:fPr>
                          <m:ctrlPr>
                            <a:rPr lang="de-DE" sz="6000" b="0" i="1" smtClean="0"/>
                          </m:ctrlPr>
                        </m:fPr>
                        <m:num>
                          <m:sSub>
                            <m:sSubPr>
                              <m:ctrlPr>
                                <a:rPr lang="de-DE" sz="6000" i="1"/>
                              </m:ctrlPr>
                            </m:sSubPr>
                            <m:e>
                              <m:r>
                                <a:rPr lang="de-DE" sz="6000" i="1"/>
                                <m:t>(</m:t>
                              </m:r>
                              <m:r>
                                <a:rPr lang="de-DE" sz="6000" i="1"/>
                                <m:t>𝑎</m:t>
                              </m:r>
                            </m:e>
                            <m:sub>
                              <m:r>
                                <a:rPr lang="de-DE" sz="6000" i="1"/>
                                <m:t>𝑛</m:t>
                              </m:r>
                            </m:sub>
                          </m:sSub>
                          <m:r>
                            <a:rPr lang="de-DE" sz="6000" i="1"/>
                            <m:t>+</m:t>
                          </m:r>
                          <m:sSub>
                            <m:sSubPr>
                              <m:ctrlPr>
                                <a:rPr lang="de-DE" sz="6000" i="1"/>
                              </m:ctrlPr>
                            </m:sSubPr>
                            <m:e>
                              <m:r>
                                <a:rPr lang="de-DE" sz="6000" i="1"/>
                                <m:t>𝑎</m:t>
                              </m:r>
                            </m:e>
                            <m:sub>
                              <m:r>
                                <a:rPr lang="de-DE" sz="6000" i="1"/>
                                <m:t>𝑛</m:t>
                              </m:r>
                              <m:r>
                                <a:rPr lang="de-DE" sz="6000" i="1"/>
                                <m:t>−1</m:t>
                              </m:r>
                            </m:sub>
                          </m:sSub>
                          <m:r>
                            <a:rPr lang="de-DE" sz="6000" i="1"/>
                            <m:t>)</m:t>
                          </m:r>
                        </m:num>
                        <m:den>
                          <m:r>
                            <a:rPr lang="de-DE" sz="6000" b="0" i="1" smtClean="0"/>
                            <m:t>2</m:t>
                          </m:r>
                        </m:den>
                      </m:f>
                      <m:r>
                        <a:rPr lang="de-DE" sz="6000" b="0" i="1" smtClean="0"/>
                        <m:t>+</m:t>
                      </m:r>
                      <m:r>
                        <a:rPr lang="de-DE" sz="6000" b="0" i="1" smtClean="0"/>
                        <m:t>𝑣</m:t>
                      </m:r>
                    </m:oMath>
                  </m:oMathPara>
                </a14:m>
                <a:endParaRPr lang="de-DE" sz="6000" dirty="0"/>
              </a:p>
              <a:p>
                <a:endParaRPr lang="de-DE" sz="6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0" i="1" smtClean="0"/>
                        <m:t>𝑠</m:t>
                      </m:r>
                      <m:r>
                        <a:rPr lang="de-DE" sz="6000" b="0" i="1" smtClean="0"/>
                        <m:t>=</m:t>
                      </m:r>
                      <m:r>
                        <a:rPr lang="de-DE" sz="6000" b="0" i="1" smtClean="0"/>
                        <m:t>𝑡</m:t>
                      </m:r>
                      <m:r>
                        <a:rPr lang="de-DE" sz="6000" b="0" i="1" smtClean="0"/>
                        <m:t> ∗</m:t>
                      </m:r>
                      <m:f>
                        <m:fPr>
                          <m:ctrlPr>
                            <a:rPr lang="de-DE" sz="6000" b="0" i="1" smtClean="0"/>
                          </m:ctrlPr>
                        </m:fPr>
                        <m:num>
                          <m:d>
                            <m:dPr>
                              <m:ctrlPr>
                                <a:rPr lang="de-DE" sz="6000" b="0" i="1" smtClean="0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6000" b="0" i="1" smtClean="0"/>
                                  </m:ctrlPr>
                                </m:sSubPr>
                                <m:e>
                                  <m:r>
                                    <a:rPr lang="de-DE" sz="6000" b="0" i="1" smtClean="0"/>
                                    <m:t>𝑣</m:t>
                                  </m:r>
                                </m:e>
                                <m:sub>
                                  <m:r>
                                    <a:rPr lang="de-DE" sz="6000" b="0" i="1" smtClean="0"/>
                                    <m:t>𝑛</m:t>
                                  </m:r>
                                </m:sub>
                              </m:sSub>
                              <m:r>
                                <a:rPr lang="de-DE" sz="6000" b="0" i="1" smtClean="0"/>
                                <m:t>+</m:t>
                              </m:r>
                              <m:sSub>
                                <m:sSubPr>
                                  <m:ctrlPr>
                                    <a:rPr lang="de-DE" sz="6000" b="0" i="1" smtClean="0"/>
                                  </m:ctrlPr>
                                </m:sSubPr>
                                <m:e>
                                  <m:r>
                                    <a:rPr lang="de-DE" sz="6000" b="0" i="1" smtClean="0"/>
                                    <m:t>𝑣</m:t>
                                  </m:r>
                                </m:e>
                                <m:sub>
                                  <m:r>
                                    <a:rPr lang="de-DE" sz="6000" b="0" i="1" smtClean="0"/>
                                    <m:t>𝑛</m:t>
                                  </m:r>
                                  <m:r>
                                    <a:rPr lang="de-DE" sz="6000" b="0" i="1" smtClean="0"/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DE" sz="6000" b="0" i="1" smtClean="0"/>
                            <m:t>2</m:t>
                          </m:r>
                        </m:den>
                      </m:f>
                      <m:r>
                        <a:rPr lang="de-DE" sz="6000" b="0" i="1" smtClean="0"/>
                        <m:t>+</m:t>
                      </m:r>
                      <m:r>
                        <a:rPr lang="de-DE" sz="6000" b="0" i="1" smtClean="0"/>
                        <m:t>𝑠</m:t>
                      </m:r>
                    </m:oMath>
                  </m:oMathPara>
                </a14:m>
                <a:endParaRPr lang="de-DE" sz="6000" dirty="0"/>
              </a:p>
            </p:txBody>
          </p:sp>
        </mc:Choice>
        <mc:Fallback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5A4753FA-BCD2-45F6-BD97-AEA7876F4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335" y="17199111"/>
                <a:ext cx="10557164" cy="9976129"/>
              </a:xfrm>
              <a:prstGeom prst="rect">
                <a:avLst/>
              </a:prstGeom>
              <a:blipFill>
                <a:blip r:embed="rId6"/>
                <a:stretch>
                  <a:fillRect l="-3403" t="-17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feld 116">
            <a:extLst>
              <a:ext uri="{FF2B5EF4-FFF2-40B4-BE49-F238E27FC236}">
                <a16:creationId xmlns:a16="http://schemas.microsoft.com/office/drawing/2014/main" id="{2EAEB407-ED45-4838-BFA1-12A6F6D43E3A}"/>
              </a:ext>
            </a:extLst>
          </p:cNvPr>
          <p:cNvSpPr txBox="1"/>
          <p:nvPr/>
        </p:nvSpPr>
        <p:spPr>
          <a:xfrm>
            <a:off x="19905336" y="30175200"/>
            <a:ext cx="10557164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6000" dirty="0"/>
              <a:t>Die Fehler steigen exponentiell, dies kann nicht vermieden, jedoch durch andere Sensoren, Kalibrierungen und Filtern verbessert werden.</a:t>
            </a:r>
          </a:p>
        </p:txBody>
      </p:sp>
      <p:sp>
        <p:nvSpPr>
          <p:cNvPr id="118" name="Fußzeilenplatzhalter 117">
            <a:extLst>
              <a:ext uri="{FF2B5EF4-FFF2-40B4-BE49-F238E27FC236}">
                <a16:creationId xmlns:a16="http://schemas.microsoft.com/office/drawing/2014/main" id="{6671F571-85AA-498B-B755-03BC631C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94982" y="40770140"/>
            <a:ext cx="17009983" cy="2300034"/>
          </a:xfrm>
        </p:spPr>
        <p:txBody>
          <a:bodyPr/>
          <a:lstStyle/>
          <a:p>
            <a:r>
              <a:rPr lang="de-DE" dirty="0"/>
              <a:t>Projekt von Antonio Rehwinkel, 13.1.2022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75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</Words>
  <Application>Microsoft Office PowerPoint</Application>
  <PresentationFormat>Benutzerdefiniert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</vt:lpstr>
      <vt:lpstr>Archer-Tracker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Archer-Tracker</dc:title>
  <dc:creator>Antonio Rehwinkel</dc:creator>
  <cp:lastModifiedBy>Antonio Rehwinkel</cp:lastModifiedBy>
  <cp:revision>3</cp:revision>
  <dcterms:created xsi:type="dcterms:W3CDTF">2022-01-12T20:33:28Z</dcterms:created>
  <dcterms:modified xsi:type="dcterms:W3CDTF">2022-01-13T11:13:17Z</dcterms:modified>
</cp:coreProperties>
</file>