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05" r:id="rId4"/>
    <p:sldId id="304" r:id="rId5"/>
    <p:sldId id="300" r:id="rId6"/>
    <p:sldId id="281" r:id="rId7"/>
    <p:sldId id="280" r:id="rId8"/>
    <p:sldId id="258" r:id="rId9"/>
    <p:sldId id="263" r:id="rId10"/>
    <p:sldId id="264" r:id="rId11"/>
    <p:sldId id="260" r:id="rId12"/>
    <p:sldId id="259" r:id="rId13"/>
    <p:sldId id="268" r:id="rId14"/>
    <p:sldId id="284" r:id="rId15"/>
    <p:sldId id="285" r:id="rId16"/>
    <p:sldId id="286" r:id="rId17"/>
    <p:sldId id="291" r:id="rId18"/>
    <p:sldId id="293" r:id="rId19"/>
    <p:sldId id="299" r:id="rId20"/>
    <p:sldId id="294" r:id="rId21"/>
    <p:sldId id="292" r:id="rId22"/>
    <p:sldId id="278" r:id="rId23"/>
    <p:sldId id="301" r:id="rId24"/>
    <p:sldId id="30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82A66D"/>
    <a:srgbClr val="FE9515"/>
    <a:srgbClr val="CABD75"/>
    <a:srgbClr val="23373B"/>
    <a:srgbClr val="9C075A"/>
    <a:srgbClr val="FFFFFF"/>
    <a:srgbClr val="FAFAFA"/>
    <a:srgbClr val="EEE7E8"/>
    <a:srgbClr val="D2D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2914-A189-417E-8CE1-3DE419680B7E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FCE6B-76E5-4610-8BE4-79B26F5AEF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0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73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4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19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9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43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441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7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8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92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41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13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3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8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867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CE6B-76E5-4610-8BE4-79B26F5AEF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95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1BC07-BF92-0C0A-0981-94EDC5EBC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E2BA26-2BB9-3630-AE24-B249CB20F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69C13-42C0-F093-D710-D36EDE7F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83F1-7BE0-49CC-A646-3C989056FCA8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7607D-8F12-8F88-CA7A-39B918F3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FFCCB-33A2-4DE0-AC74-7C33E43B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B1109-BBEF-BE8B-B32B-813AEA7B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1AA8A7-A906-6A6B-80EF-5008F3FD3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E6031-BCAB-B9B7-A094-A12C374F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6ED4-C49A-4703-BD87-A43486DB0506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83FD5-20A8-03D3-A3F9-8818CF90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8D5C1-FA06-871A-2C26-9D22E26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7B29C3-0691-E5D3-7FCF-8E9B46497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6D95C0-454D-4A45-2F4F-A35966C1E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D5B9B-617D-40B7-68AA-B4C1AC91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2844-AFC3-4F04-9BA3-095D584396B5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997A9-63A4-A1C9-01FF-E928D799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5AFE9-A0AD-F79A-39C8-8B6EEADE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7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6C5F-C38E-3CCA-538B-7590CD21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6A923-7EAF-52D4-5D6C-58A06721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99997-0BC2-E2E8-8B8A-402EDE27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C6E5-71F4-4B4C-BDF2-01E601A1EF68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ADF4D-4946-3236-0A85-7383766D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A82BF-DA17-B7BC-63B3-B581FCD6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6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7183E-F4E5-402D-23A3-E8E8D750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7920D-2104-C751-9DB3-2564F91A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E847F-BAA8-7DDF-AA0E-4717FE41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51FD-2D03-4D53-A3C6-447A4B9A253E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D2FF1-335B-1453-5B1D-EA9E3370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CF4BB-48F0-50BC-3BD4-F1C9101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5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4D544-28ED-BE1C-FEF1-848A19A2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7C46-A867-EDDE-0A28-54EF2F15A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FE898A-E858-C89B-6701-E96A5D25F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7EF80-2A70-5438-A2B9-B5E0F8B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6CED-D1E4-4665-B25C-870C194C3D2D}" type="datetime1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25CFE-4DF4-4E15-DF25-1ADCD9A8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CC468-B0B1-9726-5A00-C4FFB79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0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919A7-B4AC-3730-073C-803FD856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9319D-CEFE-5A99-0E4E-B61DFE6F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DC6EC1-9E44-0A2A-4AD3-A73CAE12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910496-87FD-4B76-A67F-1ECD1119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4022EB-75DF-B559-38AA-0C7F99EA7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15A969-04F8-A7E2-AF13-80082246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A0F3-1205-4614-B883-F0E9F63AB377}" type="datetime1">
              <a:rPr lang="de-DE" smtClean="0"/>
              <a:t>28.05.2024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4FA252-6A4C-03F2-A52E-1807739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67987-BC0F-7953-19C6-B17D5E82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0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9934C-D659-2429-4178-F76FCCC6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DBB309-B916-D2C0-4C21-A46203F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7BCB-901B-449C-B6AF-0B52AB795635}" type="datetime1">
              <a:rPr lang="de-DE" smtClean="0"/>
              <a:t>28.05.2024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97E452-1FA3-9E5A-86C5-1017C66D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C1EB5-70B6-DD5B-720A-A56BF053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13D5D9-7B1B-5C2E-D287-FE4E252C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BCB-B78A-4C7D-8266-4BD360643A9B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A4DFDE-94AC-0889-EC3B-32FBF96D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D2B08E-9A4E-E3AB-145A-5239716A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2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C3078-A9D6-B9E6-1370-9D8D58E7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51823-2744-5778-4976-B06ECC3F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1B9F47-9603-8DE0-78CF-930C447A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64A79-39A7-7A9B-9E02-66BFCCD3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2A17-9516-4695-AA6D-183030BC9B8F}" type="datetime1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4DC87-9CAF-0FDB-875C-4001CDEA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E9A267-AAC5-4C30-732F-DAAAB775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4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053B9-2BA4-7144-BE6F-376AD853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3571EE-BD3F-776E-55D5-95B10040F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09C9A5-C930-9FBC-9132-45142E8EC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253ED5-2623-B346-1D4D-98EA646D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7CDE-179D-4819-BC56-DD2DFDB2716D}" type="datetime1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C4370-DA6B-DD7C-D2E6-DDF78A75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733AAC-DEAC-9B81-7336-FDF96ACE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77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06A42C-2A65-F221-04B4-9F83AAC1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A2219B-BD5A-C0F5-2210-930BBC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C7086-D2FE-EC01-5877-882AB871C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98D9-A6F7-4C10-8FF5-625995F80EBD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A4B2A-5C24-D0D5-FC82-2DDA921B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2EA9B-1003-1BD1-656C-065EA087B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AB7B-8B59-48CC-8276-F1CDD901A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LPA/vignettes/Introduction_to_tidyLPA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oecd.org/pisa/data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x/OpenMx/blob/master/inst/models/passing/LCAlazarsfeld-rewrite.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view=Psychometrics" TargetMode="External"/><Relationship Id="rId2" Type="http://schemas.openxmlformats.org/officeDocument/2006/relationships/hyperlink" Target="https://maksimrudnev.com/2016/12/28/latent-class-analysis-in-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poLCA/poLCA.pdf" TargetMode="External"/><Relationship Id="rId5" Type="http://schemas.openxmlformats.org/officeDocument/2006/relationships/hyperlink" Target="https://doi.org/10.18637/jss.v042.i10" TargetMode="External"/><Relationship Id="rId4" Type="http://schemas.openxmlformats.org/officeDocument/2006/relationships/hyperlink" Target="https://doi.org/10.1007/978-3-031-08518-5_11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ndfonline.com/doi/suppl/10.1080/10705511.2023.2250920?scroll=top" TargetMode="External"/><Relationship Id="rId13" Type="http://schemas.openxmlformats.org/officeDocument/2006/relationships/hyperlink" Target="https://cran.r-project.org/web/packages/randomLCA/randomLCA.pdf" TargetMode="External"/><Relationship Id="rId3" Type="http://schemas.openxmlformats.org/officeDocument/2006/relationships/hyperlink" Target="https://cran.r-project.org/web/packages/tidyLPA/tidyLPA.pdf" TargetMode="External"/><Relationship Id="rId7" Type="http://schemas.openxmlformats.org/officeDocument/2006/relationships/hyperlink" Target="https://doi.org/10.1080/10705511.2023.2250920" TargetMode="External"/><Relationship Id="rId12" Type="http://schemas.openxmlformats.org/officeDocument/2006/relationships/hyperlink" Target="https://doi.org/10.18637/jss.v081.i13" TargetMode="External"/><Relationship Id="rId2" Type="http://schemas.openxmlformats.org/officeDocument/2006/relationships/hyperlink" Target="https://doi.org/10.21105/joss.009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depmixS4/depmixS4.pdf" TargetMode="External"/><Relationship Id="rId11" Type="http://schemas.openxmlformats.org/officeDocument/2006/relationships/hyperlink" Target="https://openmx.ssri.psu.edu/" TargetMode="External"/><Relationship Id="rId5" Type="http://schemas.openxmlformats.org/officeDocument/2006/relationships/hyperlink" Target="https://doi.org/10.18637/jss.v036.i07" TargetMode="External"/><Relationship Id="rId10" Type="http://schemas.openxmlformats.org/officeDocument/2006/relationships/hyperlink" Target="https://cran.r-project.org/web/packages/OpenMx/OpenMx.pdf" TargetMode="External"/><Relationship Id="rId4" Type="http://schemas.openxmlformats.org/officeDocument/2006/relationships/hyperlink" Target="https://cran.r-project.org/web/packages/tidyLPA/vignettes/Introduction_to_tidyLPA.html" TargetMode="External"/><Relationship Id="rId9" Type="http://schemas.openxmlformats.org/officeDocument/2006/relationships/hyperlink" Target="https://doi.org/10.1007/s11336-014-9435-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an.r-project.org/web/view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55721-312B-68F2-EBC5-C90A3C00F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2050"/>
            <a:ext cx="9144000" cy="1414463"/>
          </a:xfrm>
        </p:spPr>
        <p:txBody>
          <a:bodyPr>
            <a:normAutofit fontScale="90000"/>
          </a:bodyPr>
          <a:lstStyle/>
          <a:p>
            <a:r>
              <a:rPr lang="de-DE" sz="5400" b="1" dirty="0">
                <a:latin typeface="Arial Nova" panose="020B0504020202020204" pitchFamily="34" charset="0"/>
              </a:rPr>
              <a:t>Die Methode der latenten Klassenanalyse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B9872D-C355-00A6-6F52-DF7FA8663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372" y="3694112"/>
            <a:ext cx="7431315" cy="1655762"/>
          </a:xfrm>
        </p:spPr>
        <p:txBody>
          <a:bodyPr/>
          <a:lstStyle/>
          <a:p>
            <a:r>
              <a:rPr lang="de-DE" sz="2800" dirty="0">
                <a:latin typeface="Arial Nova" panose="020B0504020202020204" pitchFamily="34" charset="0"/>
              </a:rPr>
              <a:t>Marcel </a:t>
            </a:r>
            <a:r>
              <a:rPr lang="de-DE" sz="2800" dirty="0" err="1">
                <a:latin typeface="Arial Nova" panose="020B0504020202020204" pitchFamily="34" charset="0"/>
              </a:rPr>
              <a:t>Gumulak</a:t>
            </a:r>
            <a:r>
              <a:rPr lang="de-DE" sz="2800" dirty="0">
                <a:latin typeface="Arial Nova" panose="020B0504020202020204" pitchFamily="34" charset="0"/>
              </a:rPr>
              <a:t> - </a:t>
            </a:r>
            <a:r>
              <a:rPr lang="de-DE" sz="2800" dirty="0" err="1">
                <a:latin typeface="Arial Nova" panose="020B0504020202020204" pitchFamily="34" charset="0"/>
              </a:rPr>
              <a:t>SoSe</a:t>
            </a:r>
            <a:r>
              <a:rPr lang="de-DE" sz="2800" dirty="0">
                <a:latin typeface="Arial Nova" panose="020B0504020202020204" pitchFamily="34" charset="0"/>
              </a:rPr>
              <a:t> 2024</a:t>
            </a:r>
          </a:p>
          <a:p>
            <a:r>
              <a:rPr lang="de-DE" sz="2800" dirty="0">
                <a:latin typeface="Arial Nova" panose="020B0504020202020204" pitchFamily="34" charset="0"/>
              </a:rPr>
              <a:t>Universität Bielefeld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E447E47-F81E-DD0E-A3F1-6B9E7045DE36}"/>
              </a:ext>
            </a:extLst>
          </p:cNvPr>
          <p:cNvSpPr txBox="1">
            <a:spLocks/>
          </p:cNvSpPr>
          <p:nvPr/>
        </p:nvSpPr>
        <p:spPr>
          <a:xfrm>
            <a:off x="1524000" y="2279649"/>
            <a:ext cx="9144000" cy="976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Arial Nova" panose="020B0504020202020204" pitchFamily="34" charset="0"/>
              </a:rPr>
              <a:t>Pakete in R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8580C-2628-611A-BF63-33B7E7560CE4}"/>
              </a:ext>
            </a:extLst>
          </p:cNvPr>
          <p:cNvCxnSpPr>
            <a:cxnSpLocks/>
          </p:cNvCxnSpPr>
          <p:nvPr/>
        </p:nvCxnSpPr>
        <p:spPr>
          <a:xfrm>
            <a:off x="1981199" y="3433762"/>
            <a:ext cx="83116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Vor- und Nachteile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 </a:t>
            </a:r>
          </a:p>
          <a:p>
            <a:r>
              <a:rPr lang="de-DE" dirty="0"/>
              <a:t>Fehlen von konventionellen Funktionen (z.B. Ausgabe von </a:t>
            </a:r>
            <a:r>
              <a:rPr lang="de-DE" dirty="0" err="1"/>
              <a:t>class-means</a:t>
            </a:r>
            <a:r>
              <a:rPr lang="de-DE" dirty="0"/>
              <a:t>)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Nahezu keine (heutzutage zum Standard zählenden) Tests</a:t>
            </a:r>
            <a:endParaRPr lang="de-DE" sz="2400" dirty="0"/>
          </a:p>
          <a:p>
            <a:r>
              <a:rPr lang="de-DE" dirty="0"/>
              <a:t>Ausschließlich veraltete Schätzmethode: </a:t>
            </a:r>
            <a:r>
              <a:rPr lang="de-DE" dirty="0" err="1"/>
              <a:t>One-Step</a:t>
            </a:r>
            <a:r>
              <a:rPr lang="de-DE" dirty="0"/>
              <a:t> Verfahren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Bei Verwendung von </a:t>
            </a:r>
            <a:r>
              <a:rPr lang="de-DE" sz="2400" dirty="0" err="1">
                <a:sym typeface="Wingdings" panose="05000000000000000000" pitchFamily="2" charset="2"/>
              </a:rPr>
              <a:t>Kovariaten</a:t>
            </a:r>
            <a:r>
              <a:rPr lang="de-DE" sz="2400" dirty="0">
                <a:sym typeface="Wingdings" panose="05000000000000000000" pitchFamily="2" charset="2"/>
              </a:rPr>
              <a:t> hängt die Klassifikation nicht nur von den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    </a:t>
            </a:r>
            <a:r>
              <a:rPr lang="de-DE" sz="1100" dirty="0">
                <a:sym typeface="Wingdings" panose="05000000000000000000" pitchFamily="2" charset="2"/>
              </a:rPr>
              <a:t> </a:t>
            </a:r>
            <a:r>
              <a:rPr lang="de-DE" sz="2400" dirty="0">
                <a:sym typeface="Wingdings" panose="05000000000000000000" pitchFamily="2" charset="2"/>
              </a:rPr>
              <a:t>Indikatoren, sondern auch den </a:t>
            </a:r>
            <a:r>
              <a:rPr lang="de-DE" sz="2400" dirty="0" err="1">
                <a:sym typeface="Wingdings" panose="05000000000000000000" pitchFamily="2" charset="2"/>
              </a:rPr>
              <a:t>Kovariaten</a:t>
            </a:r>
            <a:r>
              <a:rPr lang="de-DE" sz="2400" dirty="0">
                <a:sym typeface="Wingdings" panose="05000000000000000000" pitchFamily="2" charset="2"/>
              </a:rPr>
              <a:t> ab (im Vgl. zu </a:t>
            </a:r>
            <a:r>
              <a:rPr lang="de-DE" sz="2400" dirty="0" err="1">
                <a:sym typeface="Wingdings" panose="05000000000000000000" pitchFamily="2" charset="2"/>
              </a:rPr>
              <a:t>Three-Step</a:t>
            </a:r>
            <a:r>
              <a:rPr lang="de-DE" sz="2400" dirty="0">
                <a:sym typeface="Wingdings" panose="05000000000000000000" pitchFamily="2" charset="2"/>
              </a:rPr>
              <a:t>)</a:t>
            </a:r>
            <a:endParaRPr lang="de-DE" sz="2400" dirty="0"/>
          </a:p>
          <a:p>
            <a:r>
              <a:rPr lang="de-DE" dirty="0"/>
              <a:t>Stark eingeschränkte Nutzungsmöglichkeiten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Schätzfunktion bietet gar keine Restriktionen und nur geringe Modifikation an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Kovariateneinfluss</a:t>
            </a:r>
            <a:r>
              <a:rPr lang="de-DE" sz="2400" dirty="0">
                <a:sym typeface="Wingdings" panose="05000000000000000000" pitchFamily="2" charset="2"/>
              </a:rPr>
              <a:t> kann nur auf Indikatoren modelliert werden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Ausschließlich dichotome und </a:t>
            </a:r>
            <a:r>
              <a:rPr lang="de-DE" sz="2400" dirty="0" err="1">
                <a:sym typeface="Wingdings" panose="05000000000000000000" pitchFamily="2" charset="2"/>
              </a:rPr>
              <a:t>polytome</a:t>
            </a:r>
            <a:r>
              <a:rPr lang="de-DE" sz="2400" dirty="0">
                <a:sym typeface="Wingdings" panose="05000000000000000000" pitchFamily="2" charset="2"/>
              </a:rPr>
              <a:t> Indikatoren verwendbar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D48873-28AA-3384-164A-5D4C9BFD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8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Variablenvoraussetzung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Damit Funktionen des Pakets fehlerfrei genutzt werden können, müssen bestimmte Voraussetzungen bzw. Eigenschaften bezüglich der genutzten Variablen im übergebenen Datensatz erfüllt sein</a:t>
            </a:r>
            <a:endParaRPr lang="de-DE" sz="300" dirty="0"/>
          </a:p>
          <a:p>
            <a:pPr marL="0" indent="0">
              <a:buNone/>
            </a:pPr>
            <a:endParaRPr lang="de-DE" sz="300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Indikatoren müssen integer-Werte (</a:t>
            </a:r>
            <a:r>
              <a:rPr lang="de-DE" dirty="0">
                <a:sym typeface="Wingdings" panose="05000000000000000000" pitchFamily="2" charset="2"/>
              </a:rPr>
              <a:t>aber nicht zwingend vom Typ integer im Datensatz)</a:t>
            </a:r>
            <a:r>
              <a:rPr lang="de-DE" dirty="0"/>
              <a:t> besitzen:</a:t>
            </a:r>
          </a:p>
          <a:p>
            <a:pPr lvl="1"/>
            <a:r>
              <a:rPr lang="de-DE" dirty="0"/>
              <a:t>Ganzzahlig und ab dem Wert 1 beginnend</a:t>
            </a:r>
          </a:p>
          <a:p>
            <a:pPr lvl="1"/>
            <a:r>
              <a:rPr lang="de-DE" dirty="0"/>
              <a:t>Nicht negativ und aufsteigend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Kovariaten</a:t>
            </a:r>
            <a:r>
              <a:rPr lang="de-DE" dirty="0"/>
              <a:t> haben keine (weiteren) Vorgaben (Handhabung wie bei üblichen Regressionen)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3ECC50-830C-7566-4FFA-84B99B79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6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Anwendungsbeispiel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Enthalten im Paket:</a:t>
            </a:r>
          </a:p>
          <a:p>
            <a:pPr marL="0" indent="0">
              <a:buNone/>
            </a:pPr>
            <a:r>
              <a:rPr lang="de-DE" b="1" dirty="0"/>
              <a:t>Quelle: </a:t>
            </a:r>
            <a:r>
              <a:rPr lang="en-US" dirty="0"/>
              <a:t>Dayton CM (1998). Latent Class Scaling Analysis. Sage Publications, Thousand Oaks, CA.</a:t>
            </a:r>
          </a:p>
          <a:p>
            <a:pPr marL="0" indent="0">
              <a:buNone/>
            </a:pPr>
            <a:r>
              <a:rPr lang="en-US" b="1" dirty="0" err="1"/>
              <a:t>Eigenschaften</a:t>
            </a:r>
            <a:r>
              <a:rPr lang="en-US" b="1" dirty="0"/>
              <a:t>:</a:t>
            </a:r>
          </a:p>
          <a:p>
            <a:r>
              <a:rPr lang="de-DE" dirty="0"/>
              <a:t>dichotome Antworten von 319 Studenten auf Fragen zum Betrugsverhalten und deren Notendurchschnitt</a:t>
            </a:r>
          </a:p>
          <a:p>
            <a:r>
              <a:rPr lang="de-DE" dirty="0"/>
              <a:t>4 Manifeste Variablen: LIEEXAM, LIEPAPER, FRAUD, COPYEXAM</a:t>
            </a:r>
          </a:p>
          <a:p>
            <a:r>
              <a:rPr lang="de-DE" dirty="0"/>
              <a:t>1 </a:t>
            </a:r>
            <a:r>
              <a:rPr lang="de-DE" dirty="0" err="1"/>
              <a:t>Kovariate</a:t>
            </a:r>
            <a:r>
              <a:rPr lang="de-DE" dirty="0"/>
              <a:t>: GPA</a:t>
            </a:r>
          </a:p>
          <a:p>
            <a:r>
              <a:rPr lang="de-DE" b="1" dirty="0"/>
              <a:t>Besonderheit: </a:t>
            </a:r>
            <a:r>
              <a:rPr lang="de-DE" dirty="0"/>
              <a:t>Datensatz erfüllt Variablenvoraussetzungen bereits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972870-826F-7E20-6677-961E547F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51" y="1854203"/>
            <a:ext cx="6268325" cy="37152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568D0F-EFF3-E9E9-A550-DA97CC05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79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9492D6-9B44-2C23-3058-60E160E6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513349"/>
            <a:ext cx="5055297" cy="31823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BAA94F-720D-B4D3-7A45-B7D0695C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05" y="4053817"/>
            <a:ext cx="10004989" cy="22171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E673E4-217E-ACCC-87C7-BC4A5138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339" y="1242084"/>
            <a:ext cx="5962562" cy="174142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33B052-A455-05D9-7068-922AFF94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31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</a:t>
            </a:r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endParaRPr lang="de-DE" sz="4800" b="1" dirty="0">
              <a:latin typeface="Arial Nova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Rosenberg, Joshua &amp; </a:t>
            </a:r>
            <a:r>
              <a:rPr lang="de-DE" dirty="0" err="1"/>
              <a:t>Beymer</a:t>
            </a:r>
            <a:r>
              <a:rPr lang="de-DE" dirty="0"/>
              <a:t>, Patrick &amp; Anderson, Daniel &amp; Schmidt, Jennifer am 10. Oktober, 2018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latent-profile Modellen für stetige (metrische) Klassifikationsvariablen (Indikatoren) unter Spezifikationen von ausgewählten Restriktionen und auf Basis von </a:t>
            </a:r>
            <a:r>
              <a:rPr lang="de-DE" b="1" dirty="0" err="1"/>
              <a:t>mclust</a:t>
            </a:r>
            <a:r>
              <a:rPr lang="de-DE" dirty="0"/>
              <a:t> bzw. </a:t>
            </a:r>
            <a:r>
              <a:rPr lang="de-DE" b="1" dirty="0" err="1"/>
              <a:t>MPlus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133693-0744-0558-AA5E-379D4C50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06400"/>
            <a:ext cx="4514850" cy="7260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60C449-767F-C571-925A-9DB4FAED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3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7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Extrem simple Oberfläche für Schätzung von LPA-Modellen (Wrapper)</a:t>
            </a:r>
          </a:p>
          <a:p>
            <a:r>
              <a:rPr lang="de-DE" dirty="0"/>
              <a:t>Erlaubt die Spezifikation von ausgewählten Restriktionen</a:t>
            </a:r>
          </a:p>
          <a:p>
            <a:r>
              <a:rPr lang="de-DE" dirty="0"/>
              <a:t>Umfassende und moderne Fit-Statistiken verfügbar, </a:t>
            </a:r>
            <a:r>
              <a:rPr lang="de-DE" dirty="0">
                <a:sym typeface="Wingdings" panose="05000000000000000000" pitchFamily="2" charset="2"/>
                <a:hlinkClick r:id="rId3"/>
              </a:rPr>
              <a:t>Link</a:t>
            </a:r>
            <a:r>
              <a:rPr lang="de-DE" dirty="0">
                <a:sym typeface="Wingdings" panose="05000000000000000000" pitchFamily="2" charset="2"/>
              </a:rPr>
              <a:t> (Weit unten)</a:t>
            </a:r>
            <a:endParaRPr lang="de-DE" dirty="0"/>
          </a:p>
          <a:p>
            <a:r>
              <a:rPr lang="de-DE" dirty="0"/>
              <a:t>Mehrere Modelle können zeitgleich geschätzt und verglichen werden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</a:t>
            </a:r>
          </a:p>
          <a:p>
            <a:r>
              <a:rPr lang="de-DE" dirty="0"/>
              <a:t>Nur metrisch skalierte Variablen (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Normalverteilung) verwendbar</a:t>
            </a:r>
          </a:p>
          <a:p>
            <a:r>
              <a:rPr lang="de-DE" dirty="0"/>
              <a:t>Keine großen zusätzlichen Funktionen (z.B. keine </a:t>
            </a:r>
            <a:r>
              <a:rPr lang="de-DE" dirty="0" err="1"/>
              <a:t>Kovariaten</a:t>
            </a:r>
            <a:r>
              <a:rPr lang="de-DE" dirty="0"/>
              <a:t> &amp; FIML)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559730-63F7-5B5B-E97D-85218860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47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Modellschätzung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Das Paket erlaubt es eines der folgenden 4 Modelle zu schätzen:</a:t>
            </a:r>
          </a:p>
          <a:p>
            <a:pPr marL="0" indent="0">
              <a:buNone/>
            </a:pPr>
            <a:endParaRPr lang="de-DE" sz="600" b="1" dirty="0"/>
          </a:p>
          <a:p>
            <a:r>
              <a:rPr lang="de-DE" dirty="0"/>
              <a:t>Identisch fixierte Varianzen &amp; auf 0 fixierte Kovarianzen (Model 1)</a:t>
            </a:r>
          </a:p>
          <a:p>
            <a:r>
              <a:rPr lang="de-DE" dirty="0"/>
              <a:t>Variierende Varianzen &amp; auf 0 fixierte Kovarianzen (Model 2)</a:t>
            </a:r>
          </a:p>
          <a:p>
            <a:r>
              <a:rPr lang="de-DE" dirty="0"/>
              <a:t>Identisch fixierte Varianzen &amp; Kovarianzen (Model 3)</a:t>
            </a:r>
          </a:p>
          <a:p>
            <a:r>
              <a:rPr lang="de-DE" dirty="0"/>
              <a:t>Variierende Varianzen &amp; Kovarianzen (Model 6)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Die </a:t>
            </a:r>
            <a:r>
              <a:rPr lang="de-DE" dirty="0" err="1">
                <a:sym typeface="Wingdings" panose="05000000000000000000" pitchFamily="2" charset="2"/>
              </a:rPr>
              <a:t>Modellparameterisierungen</a:t>
            </a:r>
            <a:r>
              <a:rPr lang="de-DE" dirty="0">
                <a:sym typeface="Wingdings" panose="05000000000000000000" pitchFamily="2" charset="2"/>
              </a:rPr>
              <a:t> 4 &amp; 5 sind ausschließlich unter Ver-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wendung</a:t>
            </a:r>
            <a:r>
              <a:rPr lang="de-DE" dirty="0">
                <a:sym typeface="Wingdings" panose="05000000000000000000" pitchFamily="2" charset="2"/>
              </a:rPr>
              <a:t> von </a:t>
            </a:r>
            <a:r>
              <a:rPr lang="de-DE" dirty="0" err="1">
                <a:sym typeface="Wingdings" panose="05000000000000000000" pitchFamily="2" charset="2"/>
              </a:rPr>
              <a:t>MPlus</a:t>
            </a:r>
            <a:r>
              <a:rPr lang="de-DE" dirty="0">
                <a:sym typeface="Wingdings" panose="05000000000000000000" pitchFamily="2" charset="2"/>
              </a:rPr>
              <a:t> verfügbar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268FC3-9D63-1A71-756E-C70A404F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97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18240-232D-B9BA-E3CC-C501BC50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tidyLPA</a:t>
            </a:r>
            <a:r>
              <a:rPr lang="de-DE" sz="4800" b="1" dirty="0">
                <a:latin typeface="Arial Nova" panose="020B0504020202020204" pitchFamily="34" charset="0"/>
              </a:rPr>
              <a:t>: Anwendungsbeispiel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11AD7-D339-760E-F021-A7C7FC83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Enthalten im Paket:</a:t>
            </a:r>
          </a:p>
          <a:p>
            <a:pPr marL="0" indent="0">
              <a:buNone/>
            </a:pPr>
            <a:r>
              <a:rPr lang="de-DE" b="1" dirty="0"/>
              <a:t>Quelle: </a:t>
            </a:r>
            <a:r>
              <a:rPr lang="en-US" dirty="0"/>
              <a:t>OECD PISA Studie 2015,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Eigenschaften</a:t>
            </a:r>
            <a:r>
              <a:rPr lang="en-US" b="1" dirty="0"/>
              <a:t>:</a:t>
            </a:r>
          </a:p>
          <a:p>
            <a:r>
              <a:rPr lang="de-DE" dirty="0"/>
              <a:t>Schülerfragebogendaten aus der PISA-Studie 2015 in den USA</a:t>
            </a:r>
          </a:p>
          <a:p>
            <a:r>
              <a:rPr lang="de-DE" dirty="0"/>
              <a:t>Manifeste Variablen </a:t>
            </a:r>
            <a:r>
              <a:rPr lang="de-DE" sz="2400" dirty="0"/>
              <a:t>(Bsp. auf Zeile 1:100, ohne NAs &amp; </a:t>
            </a:r>
            <a:r>
              <a:rPr lang="de-DE" sz="2400" dirty="0" err="1"/>
              <a:t>instrumental_mot</a:t>
            </a:r>
            <a:r>
              <a:rPr lang="de-DE" sz="2400" dirty="0"/>
              <a:t>):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broad_interest</a:t>
            </a:r>
            <a:r>
              <a:rPr lang="de-DE" dirty="0"/>
              <a:t>		Maß für allgemeines persönliche Interesse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enjoyment</a:t>
            </a:r>
            <a:r>
              <a:rPr lang="de-DE" dirty="0"/>
              <a:t>			Maß für persönlichen Spaß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instrumental_mot</a:t>
            </a:r>
            <a:r>
              <a:rPr lang="de-DE" dirty="0"/>
              <a:t>		Maß der pers. instrumentellen Motivation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self-efficacy</a:t>
            </a:r>
            <a:r>
              <a:rPr lang="de-DE" dirty="0"/>
              <a:t>			Maß für Selbstwirksamkeit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86E492-A929-A1B0-1174-F55CF0BE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25" y="1868981"/>
            <a:ext cx="6840015" cy="3662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1278AE-481A-F520-990D-70F68CE1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9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depmixS4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Visser, Ingmar and </a:t>
            </a:r>
            <a:r>
              <a:rPr lang="de-DE" dirty="0" err="1"/>
              <a:t>Speekenbrink</a:t>
            </a:r>
            <a:r>
              <a:rPr lang="de-DE" dirty="0"/>
              <a:t>, Maarten am 5. August, 2010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latent-transition Modellen (Hidden Markov Modellen) unter Spezifikationen von Restriktionen und jegliche Art von Indikatoren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Latent-</a:t>
            </a:r>
            <a:r>
              <a:rPr lang="de-DE" dirty="0" err="1">
                <a:sym typeface="Wingdings" panose="05000000000000000000" pitchFamily="2" charset="2"/>
              </a:rPr>
              <a:t>class</a:t>
            </a:r>
            <a:r>
              <a:rPr lang="de-DE" dirty="0">
                <a:sym typeface="Wingdings" panose="05000000000000000000" pitchFamily="2" charset="2"/>
              </a:rPr>
              <a:t> und latent-profile Modelle als Unterart schätzbar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B9EC18-F106-A0BB-E05C-FAF7D592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2260"/>
            <a:ext cx="4762024" cy="72604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E99A01-6FAE-F1AA-2BF0-C4CFFE6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3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depmixS4 (2)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BF2D27-3B9F-CE62-ED88-C98E43B454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6"/>
          <a:stretch/>
        </p:blipFill>
        <p:spPr>
          <a:xfrm>
            <a:off x="899746" y="1690688"/>
            <a:ext cx="10392508" cy="463473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AFA139D-A3DA-DB87-F787-AE0D1440EB5F}"/>
              </a:ext>
            </a:extLst>
          </p:cNvPr>
          <p:cNvSpPr/>
          <p:nvPr/>
        </p:nvSpPr>
        <p:spPr>
          <a:xfrm>
            <a:off x="3798277" y="5638800"/>
            <a:ext cx="3001108" cy="375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088AE3-A874-94C8-122D-1E6D7092AA51}"/>
              </a:ext>
            </a:extLst>
          </p:cNvPr>
          <p:cNvCxnSpPr>
            <a:cxnSpLocks/>
          </p:cNvCxnSpPr>
          <p:nvPr/>
        </p:nvCxnSpPr>
        <p:spPr>
          <a:xfrm flipH="1" flipV="1">
            <a:off x="6975231" y="5799221"/>
            <a:ext cx="586154" cy="214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F16E429-A60E-C2DB-33D8-06C3F0915E8C}"/>
              </a:ext>
            </a:extLst>
          </p:cNvPr>
          <p:cNvSpPr txBox="1"/>
          <p:nvPr/>
        </p:nvSpPr>
        <p:spPr>
          <a:xfrm>
            <a:off x="7558587" y="5752328"/>
            <a:ext cx="374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</a:rPr>
              <a:t>Wir sind eigentlich hier!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EB6DB2B-7791-F1A9-A6FF-D7E494355C13}"/>
              </a:ext>
            </a:extLst>
          </p:cNvPr>
          <p:cNvCxnSpPr>
            <a:cxnSpLocks/>
          </p:cNvCxnSpPr>
          <p:nvPr/>
        </p:nvCxnSpPr>
        <p:spPr>
          <a:xfrm flipV="1">
            <a:off x="5228492" y="4865077"/>
            <a:ext cx="0" cy="77372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AE90CC47-91E8-3E66-28E3-0B9A6248E049}"/>
              </a:ext>
            </a:extLst>
          </p:cNvPr>
          <p:cNvSpPr/>
          <p:nvPr/>
        </p:nvSpPr>
        <p:spPr>
          <a:xfrm>
            <a:off x="4067908" y="4384431"/>
            <a:ext cx="2403230" cy="36341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9F3210-3B44-2BBE-68FE-3342E80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36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71158-8C7D-B104-0050-B90DAEC3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1DC79-BFFE-38B8-3A2B-82D25F0E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Einleitung (S. 3 – 7)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 err="1"/>
              <a:t>poLCA</a:t>
            </a:r>
            <a:r>
              <a:rPr lang="de-DE" sz="3200" dirty="0"/>
              <a:t>-Paket (S. 8 – 11)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 err="1"/>
              <a:t>tidyLPA</a:t>
            </a:r>
            <a:r>
              <a:rPr lang="de-DE" sz="3200" dirty="0"/>
              <a:t>-Paket (S. 12 – 14)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</a:t>
            </a:r>
            <a:r>
              <a:rPr lang="de-DE" sz="3200" b="1" dirty="0"/>
              <a:t>depmixS4</a:t>
            </a:r>
            <a:r>
              <a:rPr lang="de-DE" sz="3200" dirty="0"/>
              <a:t>-Paket (S. 15 – 17)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de-DE" sz="3200" dirty="0"/>
              <a:t> Weitere Pakete </a:t>
            </a:r>
            <a:r>
              <a:rPr lang="de-DE" dirty="0"/>
              <a:t>(</a:t>
            </a:r>
            <a:r>
              <a:rPr lang="de-DE" b="1" dirty="0" err="1"/>
              <a:t>tidySEM</a:t>
            </a:r>
            <a:r>
              <a:rPr lang="de-DE" b="1" dirty="0"/>
              <a:t>, </a:t>
            </a:r>
            <a:r>
              <a:rPr lang="de-DE" b="1" dirty="0" err="1"/>
              <a:t>OpenMx</a:t>
            </a:r>
            <a:r>
              <a:rPr lang="de-DE" b="1" dirty="0"/>
              <a:t>, </a:t>
            </a:r>
            <a:r>
              <a:rPr lang="de-DE" b="1" dirty="0" err="1"/>
              <a:t>randomLCA</a:t>
            </a:r>
            <a:r>
              <a:rPr lang="de-DE" dirty="0"/>
              <a:t>)</a:t>
            </a:r>
            <a:r>
              <a:rPr lang="de-DE" b="1" dirty="0"/>
              <a:t> </a:t>
            </a:r>
            <a:r>
              <a:rPr lang="de-DE" sz="3200" dirty="0"/>
              <a:t>(S. 18 – 19)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BD141E-9D87-B5AF-AD43-F680A5D4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52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depmixS4: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075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Ermöglicht die Schätzung von Modellen mit fast jeder Variablenart und </a:t>
            </a:r>
            <a:r>
              <a:rPr lang="de-DE" dirty="0" err="1"/>
              <a:t>Kovariaten</a:t>
            </a:r>
            <a:r>
              <a:rPr lang="de-DE" dirty="0"/>
              <a:t> unter Spezifikation der zugrundeliegenden Verteilung</a:t>
            </a:r>
          </a:p>
          <a:p>
            <a:r>
              <a:rPr lang="de-DE" dirty="0"/>
              <a:t>Erlaubt die Spezifikation von Restriktionen auf Parameterebene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Nachteile:</a:t>
            </a:r>
          </a:p>
          <a:p>
            <a:r>
              <a:rPr lang="de-DE" dirty="0"/>
              <a:t>Keine Fit-Statistiken, Tests und ordinalen Variablen möglich</a:t>
            </a:r>
          </a:p>
          <a:p>
            <a:r>
              <a:rPr lang="de-DE" dirty="0"/>
              <a:t>Andere Terminologie als Grundlage (z.B. Classes = States)</a:t>
            </a:r>
          </a:p>
          <a:p>
            <a:r>
              <a:rPr lang="de-DE" dirty="0"/>
              <a:t>(Fast) Gar keine zusätzlichen Funktionen (Grafiken, Entropie, etc.)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B9E122-0C54-DB6B-C2E6-58BFB34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8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Weitere 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6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meisten Pakete sind im Zusammenhang mit spezifischen Studien entstanden. Allgemeinere Alternativen in Paketform sind hingegen:</a:t>
            </a:r>
            <a:endParaRPr lang="de-DE" dirty="0"/>
          </a:p>
          <a:p>
            <a:r>
              <a:rPr lang="de-DE" sz="2400" b="1" dirty="0" err="1"/>
              <a:t>tidySEM</a:t>
            </a:r>
            <a:r>
              <a:rPr lang="de-DE" sz="2400" b="1" dirty="0"/>
              <a:t>		</a:t>
            </a:r>
            <a:r>
              <a:rPr lang="de-DE" sz="2400" dirty="0"/>
              <a:t>Kann als Verallgemeinerung von </a:t>
            </a:r>
            <a:r>
              <a:rPr lang="de-DE" sz="2400" dirty="0" err="1"/>
              <a:t>tidyLPA</a:t>
            </a:r>
            <a:r>
              <a:rPr lang="de-DE" sz="2400" dirty="0"/>
              <a:t> angesehen werden</a:t>
            </a:r>
            <a:br>
              <a:rPr lang="de-DE" sz="2400" dirty="0"/>
            </a:br>
            <a:r>
              <a:rPr lang="de-DE" sz="2400" dirty="0"/>
              <a:t>			und ermöglicht LCA &amp; LPA auf ausschließlich einem von 				mehreren Variablentypen (z.B. nur ordinal)</a:t>
            </a:r>
            <a:endParaRPr lang="de-DE" sz="2400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Wrapper-Funktionen für leichtere Verwendung auf Basis von </a:t>
            </a:r>
            <a:r>
              <a:rPr lang="de-DE" sz="2400" dirty="0" err="1">
                <a:sym typeface="Wingdings" panose="05000000000000000000" pitchFamily="2" charset="2"/>
              </a:rPr>
              <a:t>OpenMX</a:t>
            </a:r>
            <a:endParaRPr lang="de-DE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Restriktionen wie in </a:t>
            </a:r>
            <a:r>
              <a:rPr lang="de-DE" sz="2400" dirty="0" err="1">
                <a:sym typeface="Wingdings" panose="05000000000000000000" pitchFamily="2" charset="2"/>
              </a:rPr>
              <a:t>tidyLPA</a:t>
            </a:r>
            <a:r>
              <a:rPr lang="de-DE" sz="2400" dirty="0">
                <a:sym typeface="Wingdings" panose="05000000000000000000" pitchFamily="2" charset="2"/>
              </a:rPr>
              <a:t> spezifizierbar &amp; allgemein mehr Umfang im Paket</a:t>
            </a:r>
            <a:endParaRPr lang="de-DE" sz="2400" dirty="0"/>
          </a:p>
          <a:p>
            <a:r>
              <a:rPr lang="de-DE" sz="2400" b="1" dirty="0" err="1"/>
              <a:t>OpenMX</a:t>
            </a:r>
            <a:r>
              <a:rPr lang="de-DE" sz="2400" dirty="0"/>
              <a:t>		Paket bietet (lediglich) einen Rahmen für die Erstellung von 			LCA &amp; LPA Modellen jeglicher Form &amp; Variablentypen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b="1" u="sng" dirty="0">
                <a:sym typeface="Wingdings" panose="05000000000000000000" pitchFamily="2" charset="2"/>
              </a:rPr>
              <a:t>Aber:</a:t>
            </a:r>
            <a:r>
              <a:rPr lang="de-DE" sz="2400" dirty="0">
                <a:sym typeface="Wingdings" panose="05000000000000000000" pitchFamily="2" charset="2"/>
              </a:rPr>
              <a:t> Algorithmus oder Programm praktisch selbst schreiben (</a:t>
            </a:r>
            <a:r>
              <a:rPr lang="de-DE" sz="2400" dirty="0">
                <a:sym typeface="Wingdings" panose="05000000000000000000" pitchFamily="2" charset="2"/>
                <a:hlinkClick r:id="rId3"/>
              </a:rPr>
              <a:t>High </a:t>
            </a:r>
            <a:r>
              <a:rPr lang="de-DE" sz="2400" dirty="0" err="1">
                <a:sym typeface="Wingdings" panose="05000000000000000000" pitchFamily="2" charset="2"/>
                <a:hlinkClick r:id="rId3"/>
              </a:rPr>
              <a:t>Know-How</a:t>
            </a:r>
            <a:r>
              <a:rPr lang="de-DE" sz="2400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7C1826-4A53-82FD-0019-0B22F7CC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099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Weitere Pakete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6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meisten Pakete sind im Zusammenhang mit spezifischen Studien entstanden. Allgemeinere Alternativen in Paketform sind hingegen:</a:t>
            </a:r>
            <a:endParaRPr lang="de-DE" dirty="0"/>
          </a:p>
          <a:p>
            <a:r>
              <a:rPr lang="de-DE" sz="2400" b="1" dirty="0" err="1"/>
              <a:t>randomLCA</a:t>
            </a:r>
            <a:r>
              <a:rPr lang="de-DE" sz="2400" dirty="0"/>
              <a:t>		Ermöglicht es LCA mit Random </a:t>
            </a:r>
            <a:r>
              <a:rPr lang="de-DE" sz="2400" dirty="0" err="1"/>
              <a:t>Effects</a:t>
            </a:r>
            <a:r>
              <a:rPr lang="de-DE" sz="2400" dirty="0"/>
              <a:t> und bis zu 					2 Ebenen zu modellieren, aber sehr eingeschränkt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Bei Verletzungen der lokalen Unabhängigkeit wird ein normalverteilter Random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Effect</a:t>
            </a:r>
            <a:r>
              <a:rPr lang="de-DE" sz="2400" dirty="0">
                <a:sym typeface="Wingdings" panose="05000000000000000000" pitchFamily="2" charset="2"/>
              </a:rPr>
              <a:t> anstelle von zusätzlichen Klassen modelliert, aber benötigt auch mehr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 Parameter und damit geringere Freiheitsgrade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Beinhaltet Bestrafungsterm bei der </a:t>
            </a:r>
            <a:r>
              <a:rPr lang="de-DE" sz="2400" dirty="0" err="1">
                <a:sym typeface="Wingdings" panose="05000000000000000000" pitchFamily="2" charset="2"/>
              </a:rPr>
              <a:t>Likelihood</a:t>
            </a:r>
            <a:r>
              <a:rPr lang="de-DE" sz="2400" dirty="0">
                <a:sym typeface="Wingdings" panose="05000000000000000000" pitchFamily="2" charset="2"/>
              </a:rPr>
              <a:t> der Wahrscheinlichkeiten für 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700" dirty="0">
                <a:sym typeface="Wingdings" panose="05000000000000000000" pitchFamily="2" charset="2"/>
              </a:rPr>
              <a:t> </a:t>
            </a:r>
            <a:r>
              <a:rPr lang="de-DE" sz="2400" dirty="0">
                <a:sym typeface="Wingdings" panose="05000000000000000000" pitchFamily="2" charset="2"/>
              </a:rPr>
              <a:t> bessere Standardfehlerberechnung und Bootstrap Standardfehler-Funktion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ym typeface="Wingdings" panose="05000000000000000000" pitchFamily="2" charset="2"/>
              </a:rPr>
              <a:t> Random </a:t>
            </a:r>
            <a:r>
              <a:rPr lang="de-DE" sz="2400" dirty="0" err="1">
                <a:sym typeface="Wingdings" panose="05000000000000000000" pitchFamily="2" charset="2"/>
              </a:rPr>
              <a:t>Effect</a:t>
            </a:r>
            <a:r>
              <a:rPr lang="de-DE" sz="2400" dirty="0">
                <a:sym typeface="Wingdings" panose="05000000000000000000" pitchFamily="2" charset="2"/>
              </a:rPr>
              <a:t>- und Standardmodell nicht genestet (Unvergleichbar)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924C23-EAA6-25EA-47EB-6958741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125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214-03D0-2629-F8AB-09EB858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Quellenangabe 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49367-3EAC-9779-5AFB-40CA4E40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effectLst/>
              </a:rPr>
              <a:t>Rudnev</a:t>
            </a:r>
            <a:r>
              <a:rPr lang="en-US" sz="2400" dirty="0">
                <a:effectLst/>
              </a:rPr>
              <a:t>, M. (2016, December 28). </a:t>
            </a:r>
            <a:r>
              <a:rPr lang="en-US" sz="2400" i="1" dirty="0">
                <a:effectLst/>
              </a:rPr>
              <a:t>Ways to do Latent Class Analysis in R</a:t>
            </a:r>
            <a:r>
              <a:rPr lang="en-US" sz="2400" dirty="0">
                <a:effectLst/>
              </a:rPr>
              <a:t>. Elements of Cross-cultural Research. </a:t>
            </a:r>
            <a:r>
              <a:rPr lang="en-US" sz="2400" dirty="0">
                <a:effectLst/>
                <a:hlinkClick r:id="rId2"/>
              </a:rPr>
              <a:t>Link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dirty="0">
                <a:effectLst/>
              </a:rPr>
              <a:t>Mair, </a:t>
            </a:r>
            <a:r>
              <a:rPr lang="en-US" sz="2400" dirty="0"/>
              <a:t>P</a:t>
            </a:r>
            <a:r>
              <a:rPr lang="en-US" sz="2400" dirty="0">
                <a:effectLst/>
              </a:rPr>
              <a:t>., </a:t>
            </a:r>
            <a:r>
              <a:rPr lang="en-US" sz="2400" dirty="0" err="1">
                <a:effectLst/>
              </a:rPr>
              <a:t>Rosseel</a:t>
            </a:r>
            <a:r>
              <a:rPr lang="en-US" sz="2400" dirty="0">
                <a:effectLst/>
              </a:rPr>
              <a:t>, Y., Gruber, K. (2023, December 15). </a:t>
            </a:r>
            <a:r>
              <a:rPr lang="en-US" sz="2400" i="1" dirty="0">
                <a:effectLst/>
              </a:rPr>
              <a:t>Latent Class and Profile Analysis</a:t>
            </a:r>
            <a:r>
              <a:rPr lang="en-US" sz="2400" dirty="0">
                <a:effectLst/>
              </a:rPr>
              <a:t>. CRAN TASK VIEW: Psychometric Models and Methods. </a:t>
            </a:r>
            <a:r>
              <a:rPr lang="en-US" sz="2400" dirty="0">
                <a:hlinkClick r:id="rId3"/>
              </a:rPr>
              <a:t>Link</a:t>
            </a:r>
            <a:endParaRPr lang="en-US" sz="2400" dirty="0">
              <a:effectLst/>
            </a:endParaRPr>
          </a:p>
          <a:p>
            <a:r>
              <a:rPr lang="de-DE" sz="2400" dirty="0">
                <a:effectLst/>
              </a:rPr>
              <a:t>Bacher, J.; Pöge, A.; </a:t>
            </a:r>
            <a:r>
              <a:rPr lang="de-DE" sz="2400" dirty="0" err="1">
                <a:effectLst/>
              </a:rPr>
              <a:t>Wenzig</a:t>
            </a:r>
            <a:r>
              <a:rPr lang="de-DE" sz="2400" dirty="0">
                <a:effectLst/>
              </a:rPr>
              <a:t>, K. (2010): Clusteranalyse. Anwendungsorientierte Einführung in Klassifikationsverfahren. 3. Aufl. München.</a:t>
            </a:r>
          </a:p>
          <a:p>
            <a:r>
              <a:rPr lang="en-US" sz="2400" dirty="0"/>
              <a:t>Bauer, J. (2022). A Primer to Latent Profile and Latent Class Analysis. In: </a:t>
            </a:r>
            <a:r>
              <a:rPr lang="en-US" sz="2400" dirty="0" err="1"/>
              <a:t>Goller</a:t>
            </a:r>
            <a:r>
              <a:rPr lang="en-US" sz="2400" dirty="0"/>
              <a:t>, M., </a:t>
            </a:r>
            <a:r>
              <a:rPr lang="en-US" sz="2400" dirty="0" err="1"/>
              <a:t>Kyndt</a:t>
            </a:r>
            <a:r>
              <a:rPr lang="en-US" sz="2400" dirty="0"/>
              <a:t>, E., </a:t>
            </a:r>
            <a:r>
              <a:rPr lang="en-US" sz="2400" dirty="0" err="1"/>
              <a:t>Paloniemi</a:t>
            </a:r>
            <a:r>
              <a:rPr lang="en-US" sz="2400" dirty="0"/>
              <a:t>, S., </a:t>
            </a:r>
            <a:r>
              <a:rPr lang="en-US" sz="2400" dirty="0" err="1"/>
              <a:t>Damşa</a:t>
            </a:r>
            <a:r>
              <a:rPr lang="en-US" sz="2400" dirty="0"/>
              <a:t>, C. (eds) Methods for Researching Professional Learning and Development. Professional and Practice-based Learning, vol 33. Springer, Cham. 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/>
              <a:t> </a:t>
            </a:r>
          </a:p>
          <a:p>
            <a:r>
              <a:rPr lang="en-US" sz="2400" dirty="0"/>
              <a:t>Linzer, D. A., &amp; Lewis, J. B. (2011). </a:t>
            </a:r>
            <a:r>
              <a:rPr lang="en-US" sz="2400" dirty="0" err="1"/>
              <a:t>poLCA</a:t>
            </a:r>
            <a:r>
              <a:rPr lang="en-US" sz="2400" dirty="0"/>
              <a:t>: An R Package for Polytomous Variable Latent Class Analysis. </a:t>
            </a:r>
            <a:r>
              <a:rPr lang="en-US" sz="2400" i="1" dirty="0"/>
              <a:t>Journal of Statistical Software</a:t>
            </a:r>
            <a:r>
              <a:rPr lang="en-US" sz="2400" dirty="0"/>
              <a:t>, </a:t>
            </a:r>
            <a:r>
              <a:rPr lang="en-US" sz="2400" i="1" dirty="0"/>
              <a:t>42</a:t>
            </a:r>
            <a:r>
              <a:rPr lang="en-US" sz="2400" dirty="0"/>
              <a:t>(10), 1–29. </a:t>
            </a:r>
            <a:r>
              <a:rPr lang="en-US" sz="2400" dirty="0">
                <a:hlinkClick r:id="rId5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6"/>
              </a:rPr>
              <a:t>R-Manual</a:t>
            </a:r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2902A-C880-361A-660A-EEB1C56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93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214-03D0-2629-F8AB-09EB858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Quellenangabe (2)</a:t>
            </a:r>
            <a:endParaRPr lang="de-DE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49367-3EAC-9779-5AFB-40CA4E40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effectLst/>
              </a:rPr>
              <a:t>Rosenberg et al., (2018). </a:t>
            </a:r>
            <a:r>
              <a:rPr lang="en-US" sz="2400" dirty="0" err="1">
                <a:effectLst/>
              </a:rPr>
              <a:t>tidyLPA</a:t>
            </a:r>
            <a:r>
              <a:rPr lang="en-US" sz="2400" dirty="0">
                <a:effectLst/>
              </a:rPr>
              <a:t>: An R Package to Easily Carry Out Latent Profile Analysis (LPA) Using Open-Source or Commercial Software. Journal of Open-Source Software, 3(30), 978, </a:t>
            </a:r>
            <a:r>
              <a:rPr lang="en-US" sz="2400" dirty="0">
                <a:effectLst/>
                <a:hlinkClick r:id="rId2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R-Manual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Supplemental Material</a:t>
            </a:r>
            <a:endParaRPr lang="en-US" sz="2400" dirty="0">
              <a:effectLst/>
            </a:endParaRPr>
          </a:p>
          <a:p>
            <a:r>
              <a:rPr lang="de-DE" sz="2400" dirty="0"/>
              <a:t>Visser, I., &amp; </a:t>
            </a:r>
            <a:r>
              <a:rPr lang="de-DE" sz="2400" dirty="0" err="1"/>
              <a:t>Speekenbrink</a:t>
            </a:r>
            <a:r>
              <a:rPr lang="de-DE" sz="2400" dirty="0"/>
              <a:t>, M. (2010). depmixS4: An R Package </a:t>
            </a:r>
            <a:r>
              <a:rPr lang="de-DE" sz="2400" dirty="0" err="1"/>
              <a:t>for</a:t>
            </a:r>
            <a:r>
              <a:rPr lang="de-DE" sz="2400" dirty="0"/>
              <a:t> Hidden Markov Models. </a:t>
            </a:r>
            <a:r>
              <a:rPr lang="de-DE" sz="2400" i="1" dirty="0"/>
              <a:t>Journal </a:t>
            </a:r>
            <a:r>
              <a:rPr lang="de-DE" sz="2400" i="1" dirty="0" err="1"/>
              <a:t>of</a:t>
            </a:r>
            <a:r>
              <a:rPr lang="de-DE" sz="2400" i="1" dirty="0"/>
              <a:t> Statistical Software</a:t>
            </a:r>
            <a:r>
              <a:rPr lang="de-DE" sz="2400" dirty="0"/>
              <a:t>, </a:t>
            </a:r>
            <a:r>
              <a:rPr lang="de-DE" sz="2400" i="1" dirty="0"/>
              <a:t>36</a:t>
            </a:r>
            <a:r>
              <a:rPr lang="de-DE" sz="2400" dirty="0"/>
              <a:t>(7), 1–21. </a:t>
            </a:r>
            <a:r>
              <a:rPr lang="de-DE" sz="2400" dirty="0">
                <a:hlinkClick r:id="rId5"/>
              </a:rPr>
              <a:t>Link</a:t>
            </a:r>
            <a:r>
              <a:rPr lang="de-DE" sz="2400" dirty="0"/>
              <a:t>, </a:t>
            </a:r>
            <a:r>
              <a:rPr lang="de-DE" sz="2400" dirty="0">
                <a:hlinkClick r:id="rId6"/>
              </a:rPr>
              <a:t>R-Manual</a:t>
            </a:r>
            <a:endParaRPr lang="de-DE" sz="2400" dirty="0"/>
          </a:p>
          <a:p>
            <a:r>
              <a:rPr lang="de-DE" sz="2400" dirty="0"/>
              <a:t>Van </a:t>
            </a:r>
            <a:r>
              <a:rPr lang="de-DE" sz="2400" dirty="0" err="1"/>
              <a:t>Lissa</a:t>
            </a:r>
            <a:r>
              <a:rPr lang="de-DE" sz="2400" dirty="0"/>
              <a:t>, C. J., Garnier-Villarreal, M., &amp; </a:t>
            </a:r>
            <a:r>
              <a:rPr lang="de-DE" sz="2400" dirty="0" err="1"/>
              <a:t>Anadria</a:t>
            </a:r>
            <a:r>
              <a:rPr lang="de-DE" sz="2400" dirty="0"/>
              <a:t>, D. (2024). Recommended Practices in Latent Class Analysis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Open-Source R-Package </a:t>
            </a:r>
            <a:r>
              <a:rPr lang="de-DE" sz="2400" dirty="0" err="1"/>
              <a:t>tidySEM</a:t>
            </a:r>
            <a:r>
              <a:rPr lang="de-DE" sz="2400" dirty="0"/>
              <a:t>. </a:t>
            </a:r>
            <a:r>
              <a:rPr lang="de-DE" sz="2400" i="1" dirty="0" err="1"/>
              <a:t>Structural</a:t>
            </a:r>
            <a:r>
              <a:rPr lang="de-DE" sz="2400" i="1" dirty="0"/>
              <a:t> </a:t>
            </a:r>
            <a:r>
              <a:rPr lang="de-DE" sz="2400" i="1" dirty="0" err="1"/>
              <a:t>Equation</a:t>
            </a:r>
            <a:r>
              <a:rPr lang="de-DE" sz="2400" i="1" dirty="0"/>
              <a:t> Modeling: A </a:t>
            </a:r>
            <a:r>
              <a:rPr lang="de-DE" sz="2400" i="1" dirty="0" err="1"/>
              <a:t>Multidisciplinary</a:t>
            </a:r>
            <a:r>
              <a:rPr lang="de-DE" sz="2400" i="1" dirty="0"/>
              <a:t> Journal</a:t>
            </a:r>
            <a:r>
              <a:rPr lang="de-DE" sz="2400" dirty="0"/>
              <a:t>, </a:t>
            </a:r>
            <a:r>
              <a:rPr lang="de-DE" sz="2400" i="1" dirty="0"/>
              <a:t>31</a:t>
            </a:r>
            <a:r>
              <a:rPr lang="de-DE" sz="2400" dirty="0"/>
              <a:t>(3), 526–534. </a:t>
            </a:r>
            <a:r>
              <a:rPr lang="de-DE" sz="2400" dirty="0">
                <a:hlinkClick r:id="rId7"/>
              </a:rPr>
              <a:t>Link</a:t>
            </a:r>
            <a:r>
              <a:rPr lang="de-DE" sz="2400" dirty="0"/>
              <a:t>, </a:t>
            </a:r>
            <a:r>
              <a:rPr lang="de-DE" sz="2400" dirty="0" err="1">
                <a:hlinkClick r:id="rId8"/>
              </a:rPr>
              <a:t>Supplemental</a:t>
            </a:r>
            <a:r>
              <a:rPr lang="de-DE" sz="2400" dirty="0">
                <a:hlinkClick r:id="rId8"/>
              </a:rPr>
              <a:t> Material </a:t>
            </a:r>
            <a:endParaRPr lang="de-DE" sz="2400" dirty="0"/>
          </a:p>
          <a:p>
            <a:r>
              <a:rPr lang="de-DE" sz="2400" dirty="0" err="1"/>
              <a:t>Neale</a:t>
            </a:r>
            <a:r>
              <a:rPr lang="de-DE" sz="2400" dirty="0"/>
              <a:t>, M.C., Hunter, M.D., </a:t>
            </a:r>
            <a:r>
              <a:rPr lang="de-DE" sz="2400" dirty="0" err="1"/>
              <a:t>Pritikin</a:t>
            </a:r>
            <a:r>
              <a:rPr lang="de-DE" sz="2400" dirty="0"/>
              <a:t>, J.N. </a:t>
            </a:r>
            <a:r>
              <a:rPr lang="de-DE" sz="2400" i="1" dirty="0"/>
              <a:t>et al.</a:t>
            </a:r>
            <a:r>
              <a:rPr lang="de-DE" sz="2400" dirty="0"/>
              <a:t> </a:t>
            </a:r>
            <a:r>
              <a:rPr lang="de-DE" sz="2400" dirty="0" err="1"/>
              <a:t>OpenMx</a:t>
            </a:r>
            <a:r>
              <a:rPr lang="de-DE" sz="2400" dirty="0"/>
              <a:t> 2.0: Extended </a:t>
            </a:r>
            <a:r>
              <a:rPr lang="de-DE" sz="2400" dirty="0" err="1"/>
              <a:t>Structural</a:t>
            </a:r>
            <a:r>
              <a:rPr lang="de-DE" sz="2400" dirty="0"/>
              <a:t> </a:t>
            </a:r>
            <a:r>
              <a:rPr lang="de-DE" sz="2400" dirty="0" err="1"/>
              <a:t>Equation</a:t>
            </a:r>
            <a:r>
              <a:rPr lang="de-DE" sz="2400" dirty="0"/>
              <a:t> and Statistical Modeling. </a:t>
            </a:r>
            <a:r>
              <a:rPr lang="de-DE" sz="2400" i="1" dirty="0" err="1"/>
              <a:t>Psychometrika</a:t>
            </a:r>
            <a:r>
              <a:rPr lang="de-DE" sz="2400" dirty="0"/>
              <a:t> 81, 535–549 (2016). </a:t>
            </a:r>
            <a:r>
              <a:rPr lang="de-DE" sz="2400" dirty="0">
                <a:hlinkClick r:id="rId9"/>
              </a:rPr>
              <a:t>Link</a:t>
            </a:r>
            <a:r>
              <a:rPr lang="de-DE" sz="2400" dirty="0"/>
              <a:t>, </a:t>
            </a:r>
            <a:r>
              <a:rPr lang="de-DE" sz="2400" dirty="0">
                <a:hlinkClick r:id="rId10"/>
              </a:rPr>
              <a:t>R-Manual</a:t>
            </a:r>
            <a:r>
              <a:rPr lang="de-DE" sz="2400" dirty="0"/>
              <a:t>, </a:t>
            </a:r>
            <a:r>
              <a:rPr lang="de-DE" sz="2400" dirty="0">
                <a:hlinkClick r:id="rId11"/>
              </a:rPr>
              <a:t>Website</a:t>
            </a:r>
            <a:endParaRPr lang="de-DE" sz="2400" dirty="0"/>
          </a:p>
          <a:p>
            <a:r>
              <a:rPr lang="en-US" sz="2400" dirty="0"/>
              <a:t>Beath, K. J. (2017). </a:t>
            </a:r>
            <a:r>
              <a:rPr lang="en-US" sz="2400" dirty="0" err="1"/>
              <a:t>randomLCA</a:t>
            </a:r>
            <a:r>
              <a:rPr lang="en-US" sz="2400" dirty="0"/>
              <a:t>: An R Package for Latent Class with Random Effects Analysis. </a:t>
            </a:r>
            <a:r>
              <a:rPr lang="en-US" sz="2400" i="1" dirty="0"/>
              <a:t>Journal of Statistical Software</a:t>
            </a:r>
            <a:r>
              <a:rPr lang="en-US" sz="2400" dirty="0"/>
              <a:t>, </a:t>
            </a:r>
            <a:r>
              <a:rPr lang="en-US" sz="2400" i="1" dirty="0"/>
              <a:t>81</a:t>
            </a:r>
            <a:r>
              <a:rPr lang="en-US" sz="2400" dirty="0"/>
              <a:t>(13), 1–25. </a:t>
            </a:r>
            <a:r>
              <a:rPr lang="en-US" sz="2400" dirty="0">
                <a:hlinkClick r:id="rId12"/>
              </a:rPr>
              <a:t>Link</a:t>
            </a:r>
            <a:r>
              <a:rPr lang="en-US" sz="2400" dirty="0"/>
              <a:t>, </a:t>
            </a:r>
            <a:r>
              <a:rPr lang="en-US" sz="2400" dirty="0">
                <a:hlinkClick r:id="rId13"/>
              </a:rPr>
              <a:t>R-Manual</a:t>
            </a:r>
            <a:r>
              <a:rPr lang="en-US" sz="2400" dirty="0"/>
              <a:t> </a:t>
            </a:r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2902A-C880-361A-660A-EEB1C56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8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Informationen vorweg…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70C0"/>
                </a:solidFill>
              </a:rPr>
              <a:t>Zu den hier vorgestellten R-Paketen:</a:t>
            </a:r>
          </a:p>
          <a:p>
            <a:r>
              <a:rPr lang="de-DE" dirty="0"/>
              <a:t>Allgemeine kurze Vorstellung der Pakete</a:t>
            </a:r>
          </a:p>
          <a:p>
            <a:r>
              <a:rPr lang="de-DE" dirty="0"/>
              <a:t>Besonderheiten und Vor- und Nachteile der einzelnen Pakete</a:t>
            </a:r>
          </a:p>
          <a:p>
            <a:r>
              <a:rPr lang="de-DE" dirty="0"/>
              <a:t>Allgemeine Veranschaulichung anhand von R-File </a:t>
            </a:r>
            <a:r>
              <a:rPr lang="de-DE" sz="2000" dirty="0"/>
              <a:t>(</a:t>
            </a:r>
            <a:r>
              <a:rPr lang="de-DE" sz="2000" dirty="0" err="1"/>
              <a:t>LernRaum</a:t>
            </a:r>
            <a:r>
              <a:rPr lang="de-DE" sz="2000" dirty="0"/>
              <a:t> | GitHub)</a:t>
            </a:r>
            <a:endParaRPr lang="de-DE" sz="200" dirty="0"/>
          </a:p>
          <a:p>
            <a:pPr marL="0" indent="0">
              <a:buNone/>
            </a:pPr>
            <a:endParaRPr lang="de-DE" sz="300" dirty="0"/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Hier nicht:</a:t>
            </a:r>
          </a:p>
          <a:p>
            <a:r>
              <a:rPr lang="de-DE" dirty="0"/>
              <a:t>Wie diese im Detail genutzt werden und was zu beachten ist</a:t>
            </a:r>
          </a:p>
          <a:p>
            <a:r>
              <a:rPr lang="de-DE" dirty="0"/>
              <a:t>Welche möglichen Funktionen in den Paketen existieren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u="sng" dirty="0">
                <a:sym typeface="Wingdings" panose="05000000000000000000" pitchFamily="2" charset="2"/>
              </a:rPr>
              <a:t>Interesse: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Längere Präsentation per folgenden Link </a:t>
            </a:r>
            <a:r>
              <a:rPr lang="de-DE" sz="2000" dirty="0"/>
              <a:t>(</a:t>
            </a:r>
            <a:r>
              <a:rPr lang="de-DE" sz="2000" dirty="0" err="1"/>
              <a:t>LernRaum</a:t>
            </a:r>
            <a:r>
              <a:rPr lang="de-DE" sz="2000" dirty="0"/>
              <a:t> | GitHub)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8510B-C14A-5EC3-AAE9-4FFBF1A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9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1611AD-1FFD-01BF-A842-83DFD0FFA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67"/>
          <a:stretch/>
        </p:blipFill>
        <p:spPr>
          <a:xfrm>
            <a:off x="5466043" y="1729282"/>
            <a:ext cx="6031207" cy="7152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R-Pakete schnell finden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Nutzung von </a:t>
            </a:r>
            <a:r>
              <a:rPr lang="de-DE" b="1" dirty="0">
                <a:hlinkClick r:id="rId4"/>
              </a:rPr>
              <a:t>CRAN </a:t>
            </a:r>
            <a:r>
              <a:rPr lang="de-DE" b="1" dirty="0" err="1">
                <a:hlinkClick r:id="rId4"/>
              </a:rPr>
              <a:t>task</a:t>
            </a:r>
            <a:r>
              <a:rPr lang="de-DE" b="1" dirty="0">
                <a:hlinkClick r:id="rId4"/>
              </a:rPr>
              <a:t> </a:t>
            </a:r>
            <a:r>
              <a:rPr lang="de-DE" b="1" dirty="0" err="1">
                <a:hlinkClick r:id="rId4"/>
              </a:rPr>
              <a:t>views</a:t>
            </a:r>
            <a:r>
              <a:rPr lang="de-DE" b="1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Orientierungshilfe, welche Pakete für Aufgaben relevant sind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u="sng" dirty="0"/>
              <a:t>Aber:</a:t>
            </a:r>
            <a:r>
              <a:rPr lang="de-DE" dirty="0"/>
              <a:t> Dort aufgeführte Pakete stellen nicht die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de-DE" dirty="0"/>
              <a:t>besten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de-DE" dirty="0"/>
              <a:t> Pakete dar</a:t>
            </a:r>
            <a:endParaRPr lang="de-DE" sz="2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b="1" dirty="0"/>
              <a:t>Suche nach Latent Class Analysis R-Paketen: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>
                <a:hlinkClick r:id="rId4"/>
              </a:rPr>
              <a:t>CRAN </a:t>
            </a:r>
            <a:r>
              <a:rPr lang="de-DE" b="1" dirty="0" err="1">
                <a:hlinkClick r:id="rId4"/>
              </a:rPr>
              <a:t>task</a:t>
            </a:r>
            <a:r>
              <a:rPr lang="de-DE" b="1" dirty="0">
                <a:hlinkClick r:id="rId4"/>
              </a:rPr>
              <a:t> </a:t>
            </a:r>
            <a:r>
              <a:rPr lang="de-DE" b="1" dirty="0" err="1">
                <a:hlinkClick r:id="rId4"/>
              </a:rPr>
              <a:t>views</a:t>
            </a:r>
            <a:r>
              <a:rPr lang="de-DE" b="1" dirty="0"/>
              <a:t> </a:t>
            </a:r>
            <a:r>
              <a:rPr lang="de-DE" dirty="0"/>
              <a:t>Website aufrufen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Topic: </a:t>
            </a:r>
            <a:r>
              <a:rPr lang="de-DE" dirty="0"/>
              <a:t>Unter</a:t>
            </a:r>
            <a:r>
              <a:rPr lang="de-DE" b="1" dirty="0"/>
              <a:t> </a:t>
            </a:r>
            <a:r>
              <a:rPr lang="de-DE" dirty="0" err="1"/>
              <a:t>Psychometrics</a:t>
            </a:r>
            <a:r>
              <a:rPr lang="de-DE" dirty="0"/>
              <a:t> (alternativ auch: Clustering) schauen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Unter </a:t>
            </a:r>
            <a:r>
              <a:rPr lang="de-DE" b="1" dirty="0" err="1"/>
              <a:t>Psychometrics</a:t>
            </a:r>
            <a:r>
              <a:rPr lang="de-DE" b="1" dirty="0"/>
              <a:t>: </a:t>
            </a:r>
            <a:r>
              <a:rPr lang="en-US" dirty="0"/>
              <a:t>Latent Class and Profile Analysis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Pakete</a:t>
            </a:r>
            <a:br>
              <a:rPr lang="en-US" dirty="0">
                <a:sym typeface="Wingdings" panose="05000000000000000000" pitchFamily="2" charset="2"/>
              </a:rPr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8510B-C14A-5EC3-AAE9-4FFBF1A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C41063-924F-56EF-4121-D55EA891CF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53"/>
          <a:stretch/>
        </p:blipFill>
        <p:spPr>
          <a:xfrm>
            <a:off x="10783398" y="2034942"/>
            <a:ext cx="254997" cy="40963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688E4C6-95F8-82BB-EF4C-4BF15737D644}"/>
              </a:ext>
            </a:extLst>
          </p:cNvPr>
          <p:cNvSpPr/>
          <p:nvPr/>
        </p:nvSpPr>
        <p:spPr>
          <a:xfrm>
            <a:off x="6740769" y="1825625"/>
            <a:ext cx="3927231" cy="409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62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 Problematik</a:t>
            </a:r>
          </a:p>
        </p:txBody>
      </p:sp>
      <p:pic>
        <p:nvPicPr>
          <p:cNvPr id="7" name="Grafik 6" descr="Ein Bild, das Gebäude, Himmel, draußen, Wolke enthält.&#10;&#10;Automatisch generierte Beschreibung">
            <a:extLst>
              <a:ext uri="{FF2B5EF4-FFF2-40B4-BE49-F238E27FC236}">
                <a16:creationId xmlns:a16="http://schemas.microsoft.com/office/drawing/2014/main" id="{BA6906A2-A58F-F40C-919E-E54A20178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2550500"/>
            <a:ext cx="7268308" cy="4088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4DF4F40-296F-A1D6-EF2D-98EBA842AE48}"/>
              </a:ext>
            </a:extLst>
          </p:cNvPr>
          <p:cNvSpPr txBox="1"/>
          <p:nvPr/>
        </p:nvSpPr>
        <p:spPr>
          <a:xfrm>
            <a:off x="1219200" y="1858984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Die Welt wenn man LCA schnell und leicht in R machen könnte: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CE6610-B770-3913-B04A-872CC602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5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Einleitung: R-Paket Problematik (2)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7D30713-863F-8803-1444-3F0B517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1" y="6109032"/>
            <a:ext cx="10438509" cy="33846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139A137-52CD-EBFC-072F-1EAEC9CC2A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2" b="83576"/>
          <a:stretch/>
        </p:blipFill>
        <p:spPr>
          <a:xfrm>
            <a:off x="838200" y="1823436"/>
            <a:ext cx="5803900" cy="334584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83AAF3D-C6E3-9A1B-6887-1051E12D137C}"/>
              </a:ext>
            </a:extLst>
          </p:cNvPr>
          <p:cNvCxnSpPr/>
          <p:nvPr/>
        </p:nvCxnSpPr>
        <p:spPr>
          <a:xfrm>
            <a:off x="6642100" y="2004646"/>
            <a:ext cx="37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01369E87-5426-3B0F-9F03-FF833F2CCF84}"/>
              </a:ext>
            </a:extLst>
          </p:cNvPr>
          <p:cNvSpPr txBox="1"/>
          <p:nvPr/>
        </p:nvSpPr>
        <p:spPr>
          <a:xfrm>
            <a:off x="7019214" y="1690688"/>
            <a:ext cx="400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Große Erweiterungen angekündigt, aber kein Update bis heute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405AAF-CE3E-841A-D126-5EFBD5DCF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416" y="2555699"/>
            <a:ext cx="7964011" cy="11717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170D0B-34E6-4B02-C6DC-FAF0175B4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91" y="4112371"/>
            <a:ext cx="6260166" cy="139610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3C6363-B23B-51ED-9A92-93907D728CCB}"/>
              </a:ext>
            </a:extLst>
          </p:cNvPr>
          <p:cNvCxnSpPr/>
          <p:nvPr/>
        </p:nvCxnSpPr>
        <p:spPr>
          <a:xfrm>
            <a:off x="7263423" y="4853354"/>
            <a:ext cx="375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A3D6061-552F-11B0-C548-81123E083178}"/>
              </a:ext>
            </a:extLst>
          </p:cNvPr>
          <p:cNvSpPr txBox="1"/>
          <p:nvPr/>
        </p:nvSpPr>
        <p:spPr>
          <a:xfrm>
            <a:off x="7726527" y="4564292"/>
            <a:ext cx="400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Modelle mit gleichem Namen, aber unterschiedlichem Modellansatz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9BF601D-93F5-FF54-FC20-602182FF3225}"/>
              </a:ext>
            </a:extLst>
          </p:cNvPr>
          <p:cNvCxnSpPr/>
          <p:nvPr/>
        </p:nvCxnSpPr>
        <p:spPr>
          <a:xfrm>
            <a:off x="2956560" y="3404485"/>
            <a:ext cx="75285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3D3927F-3376-6254-7E43-46A03071B4BE}"/>
              </a:ext>
            </a:extLst>
          </p:cNvPr>
          <p:cNvCxnSpPr>
            <a:cxnSpLocks/>
          </p:cNvCxnSpPr>
          <p:nvPr/>
        </p:nvCxnSpPr>
        <p:spPr>
          <a:xfrm>
            <a:off x="2519416" y="3727438"/>
            <a:ext cx="3576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5D3698F-250E-3DF1-1FB4-BDD78EE91751}"/>
              </a:ext>
            </a:extLst>
          </p:cNvPr>
          <p:cNvSpPr txBox="1"/>
          <p:nvPr/>
        </p:nvSpPr>
        <p:spPr>
          <a:xfrm>
            <a:off x="5057075" y="5740291"/>
            <a:ext cx="400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Der Bestseller: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BAC2DCE-5C41-773D-0401-5662768C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9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5682E9-58BF-321F-AC22-E6820B885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6"/>
          <a:stretch/>
        </p:blipFill>
        <p:spPr>
          <a:xfrm>
            <a:off x="899746" y="1690688"/>
            <a:ext cx="10392508" cy="463473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3BC9134-9011-738C-6E7A-E27D4556D13A}"/>
              </a:ext>
            </a:extLst>
          </p:cNvPr>
          <p:cNvSpPr/>
          <p:nvPr/>
        </p:nvSpPr>
        <p:spPr>
          <a:xfrm>
            <a:off x="3890703" y="3766290"/>
            <a:ext cx="2854712" cy="9875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5966F-8E2B-2861-AB5B-7C25360B4096}"/>
              </a:ext>
            </a:extLst>
          </p:cNvPr>
          <p:cNvSpPr/>
          <p:nvPr/>
        </p:nvSpPr>
        <p:spPr>
          <a:xfrm>
            <a:off x="7742115" y="3766290"/>
            <a:ext cx="3402674" cy="36988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2FD4F75D-A052-64F4-CB34-CE08B665E2DA}"/>
              </a:ext>
            </a:extLst>
          </p:cNvPr>
          <p:cNvCxnSpPr>
            <a:cxnSpLocks/>
          </p:cNvCxnSpPr>
          <p:nvPr/>
        </p:nvCxnSpPr>
        <p:spPr>
          <a:xfrm flipV="1">
            <a:off x="6966857" y="4276725"/>
            <a:ext cx="1948543" cy="324304"/>
          </a:xfrm>
          <a:prstGeom prst="bentConnector3">
            <a:avLst>
              <a:gd name="adj1" fmla="val 100349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8829511-F394-DF8B-57DF-F08C33F3C286}"/>
              </a:ext>
            </a:extLst>
          </p:cNvPr>
          <p:cNvSpPr txBox="1"/>
          <p:nvPr/>
        </p:nvSpPr>
        <p:spPr>
          <a:xfrm>
            <a:off x="8973105" y="4247086"/>
            <a:ext cx="3218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Oft selbe Bezeichnung, aber </a:t>
            </a:r>
          </a:p>
          <a:p>
            <a:pPr algn="ctr"/>
            <a:r>
              <a:rPr lang="de-DE" sz="2000" b="1" dirty="0">
                <a:solidFill>
                  <a:srgbClr val="FF0000"/>
                </a:solidFill>
              </a:rPr>
              <a:t>unterschiedliche Modelle!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40B33AB-433C-71AC-4DE9-E1059808C3C2}"/>
              </a:ext>
            </a:extLst>
          </p:cNvPr>
          <p:cNvSpPr txBox="1">
            <a:spLocks/>
          </p:cNvSpPr>
          <p:nvPr/>
        </p:nvSpPr>
        <p:spPr>
          <a:xfrm>
            <a:off x="835269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>
                <a:latin typeface="Arial Nova" panose="020B0504020202020204" pitchFamily="34" charset="0"/>
              </a:rPr>
              <a:t>Einleitung: R-Paket Problematik (3)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1341CC7-8F2B-BA9B-D438-B061466B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47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Nova" panose="020B0504020202020204" pitchFamily="34" charset="0"/>
              </a:rPr>
              <a:t>Übersicht – Paket: </a:t>
            </a:r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endParaRPr lang="de-DE" sz="4800" b="1" dirty="0">
              <a:latin typeface="Arial Nova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Veröffentlicht: </a:t>
            </a:r>
          </a:p>
          <a:p>
            <a:pPr marL="0" indent="0">
              <a:buNone/>
            </a:pPr>
            <a:r>
              <a:rPr lang="de-DE" dirty="0"/>
              <a:t>Drew A. Linzer, Jeffrey B. Lewis am 14. Juni, 2011</a:t>
            </a:r>
          </a:p>
          <a:p>
            <a:pPr marL="0" indent="0">
              <a:buNone/>
            </a:pPr>
            <a:r>
              <a:rPr lang="de-DE" b="1" dirty="0"/>
              <a:t>Ziel: </a:t>
            </a:r>
          </a:p>
          <a:p>
            <a:pPr marL="0" indent="0">
              <a:buNone/>
            </a:pPr>
            <a:r>
              <a:rPr lang="de-DE" dirty="0"/>
              <a:t>Schätzung von latent-</a:t>
            </a:r>
            <a:r>
              <a:rPr lang="de-DE" dirty="0" err="1"/>
              <a:t>class</a:t>
            </a:r>
            <a:r>
              <a:rPr lang="de-DE" dirty="0"/>
              <a:t> Modellen &amp; latent-</a:t>
            </a:r>
            <a:r>
              <a:rPr lang="de-DE" dirty="0" err="1"/>
              <a:t>class</a:t>
            </a:r>
            <a:r>
              <a:rPr lang="de-DE" dirty="0"/>
              <a:t>-Regressions-Modellen mit </a:t>
            </a:r>
            <a:r>
              <a:rPr lang="de-DE" dirty="0" err="1"/>
              <a:t>Kovariaten</a:t>
            </a:r>
            <a:r>
              <a:rPr lang="de-DE" dirty="0"/>
              <a:t> für dichotome und </a:t>
            </a:r>
            <a:r>
              <a:rPr lang="de-DE" dirty="0" err="1"/>
              <a:t>polytome</a:t>
            </a:r>
            <a:r>
              <a:rPr lang="de-DE" dirty="0"/>
              <a:t> Klassifikations-variablen (Indikatoren)</a:t>
            </a:r>
          </a:p>
          <a:p>
            <a:pPr marL="0" indent="0">
              <a:buNone/>
            </a:pPr>
            <a:r>
              <a:rPr lang="de-DE" b="1" dirty="0"/>
              <a:t>Verfügbar: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7CB7FC-C297-7BE0-F5D4-216E7BC2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178394"/>
            <a:ext cx="4394200" cy="69151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8510B-C14A-5EC3-AAE9-4FFBF1A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0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59974-D642-3318-3B37-FA07EE0A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>
                <a:latin typeface="Arial Nova" panose="020B0504020202020204" pitchFamily="34" charset="0"/>
              </a:rPr>
              <a:t>poLCA</a:t>
            </a:r>
            <a:r>
              <a:rPr lang="de-DE" sz="4800" b="1" dirty="0">
                <a:latin typeface="Arial Nova" panose="020B0504020202020204" pitchFamily="34" charset="0"/>
              </a:rPr>
              <a:t>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685F-0766-03DB-73AE-91174771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Vorteile: </a:t>
            </a:r>
          </a:p>
          <a:p>
            <a:r>
              <a:rPr lang="de-DE" dirty="0"/>
              <a:t>Verknüpft simple Bedienung mit brauchbaren Methoden</a:t>
            </a:r>
            <a:br>
              <a:rPr lang="de-DE" dirty="0"/>
            </a:br>
            <a:r>
              <a:rPr lang="de-DE" sz="2400" dirty="0">
                <a:sym typeface="Wingdings" panose="05000000000000000000" pitchFamily="2" charset="2"/>
              </a:rPr>
              <a:t> Gut zum Einsteigen und für schnelle/simple Analysen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 Bietet quasi alle grundlegend benötigten Funktionen</a:t>
            </a:r>
            <a:endParaRPr lang="de-DE" sz="2400" dirty="0"/>
          </a:p>
          <a:p>
            <a:r>
              <a:rPr lang="de-DE" dirty="0"/>
              <a:t>Bietet neben einfachen latenten Klassenanalysemodellen die Möglichkeit </a:t>
            </a:r>
            <a:r>
              <a:rPr lang="de-DE" dirty="0" err="1"/>
              <a:t>Kovariaten</a:t>
            </a:r>
            <a:r>
              <a:rPr lang="de-DE" dirty="0"/>
              <a:t> durch Regressionen einzubauen</a:t>
            </a:r>
          </a:p>
          <a:p>
            <a:r>
              <a:rPr lang="de-DE" dirty="0"/>
              <a:t>Überschaubar strukturierte Ergebnisausgabe &amp; </a:t>
            </a:r>
            <a:r>
              <a:rPr lang="de-DE" dirty="0" err="1"/>
              <a:t>Build</a:t>
            </a:r>
            <a:r>
              <a:rPr lang="de-DE" dirty="0"/>
              <a:t>-In Grafik</a:t>
            </a:r>
          </a:p>
          <a:p>
            <a:r>
              <a:rPr lang="de-DE" dirty="0"/>
              <a:t>Beinhaltet mehrere Modellprüfgrößen (AIC, BIC, 𝛘</a:t>
            </a:r>
            <a:r>
              <a:rPr lang="de-DE" baseline="30000" dirty="0"/>
              <a:t>2</a:t>
            </a:r>
            <a:r>
              <a:rPr lang="de-DE" dirty="0"/>
              <a:t>, </a:t>
            </a:r>
            <a:r>
              <a:rPr lang="de-DE" i="1" dirty="0"/>
              <a:t>G</a:t>
            </a:r>
            <a:r>
              <a:rPr lang="de-DE" baseline="30000" dirty="0"/>
              <a:t>2</a:t>
            </a:r>
            <a:r>
              <a:rPr lang="de-DE" dirty="0"/>
              <a:t>, allg. Entropie)</a:t>
            </a:r>
          </a:p>
          <a:p>
            <a:r>
              <a:rPr lang="de-DE" dirty="0"/>
              <a:t>Nach Modellschätzung erweiterbar durch zusätzliche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EBBB27-6D2F-5B09-E3EA-D8DFE365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AB7B-8B59-48CC-8276-F1CDD901AC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72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Microsoft Office PowerPoint</Application>
  <PresentationFormat>Breitbild</PresentationFormat>
  <Paragraphs>183</Paragraphs>
  <Slides>24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Arial Nova</vt:lpstr>
      <vt:lpstr>Calibri</vt:lpstr>
      <vt:lpstr>Calibri Light</vt:lpstr>
      <vt:lpstr>Times New Roman</vt:lpstr>
      <vt:lpstr>Wingdings</vt:lpstr>
      <vt:lpstr>Office</vt:lpstr>
      <vt:lpstr>Die Methode der latenten Klassenanalyse</vt:lpstr>
      <vt:lpstr>Inhaltsverzeichnis</vt:lpstr>
      <vt:lpstr>Einleitung: Informationen vorweg…</vt:lpstr>
      <vt:lpstr>Einleitung: R-Pakete schnell finden</vt:lpstr>
      <vt:lpstr>Einleitung: R-Paket Problematik</vt:lpstr>
      <vt:lpstr>Einleitung: R-Paket Problematik (2)</vt:lpstr>
      <vt:lpstr>PowerPoint-Präsentation</vt:lpstr>
      <vt:lpstr>Übersicht – Paket: poLCA</vt:lpstr>
      <vt:lpstr>poLCA: Vor- und Nachteile</vt:lpstr>
      <vt:lpstr>poLCA: Vor- und Nachteile (2)</vt:lpstr>
      <vt:lpstr>poLCA: Variablenvoraussetzung</vt:lpstr>
      <vt:lpstr>poLCA: Anwendungsbeispiel</vt:lpstr>
      <vt:lpstr>PowerPoint-Präsentation</vt:lpstr>
      <vt:lpstr>Übersicht – Paket: tidyLPA</vt:lpstr>
      <vt:lpstr>tidyLPA: Vor- und Nachteile</vt:lpstr>
      <vt:lpstr>tidyLPA: Modellschätzung</vt:lpstr>
      <vt:lpstr>tidyLPA: Anwendungsbeispiel</vt:lpstr>
      <vt:lpstr>Übersicht – Paket: depmixS4</vt:lpstr>
      <vt:lpstr>Übersicht – Paket: depmixS4 (2)</vt:lpstr>
      <vt:lpstr>depmixS4: Vor- und Nachteile</vt:lpstr>
      <vt:lpstr>Weitere Pakete</vt:lpstr>
      <vt:lpstr>Weitere Pakete (2)</vt:lpstr>
      <vt:lpstr>Quellenangabe </vt:lpstr>
      <vt:lpstr>Quellenangabe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Methode der latenten Klassenanalyse</dc:title>
  <dc:creator>marcelgumulak1@outlook.de</dc:creator>
  <cp:lastModifiedBy>marcelgumulak1@outlook.de</cp:lastModifiedBy>
  <cp:revision>198</cp:revision>
  <dcterms:created xsi:type="dcterms:W3CDTF">2024-05-02T11:20:25Z</dcterms:created>
  <dcterms:modified xsi:type="dcterms:W3CDTF">2024-05-28T19:16:33Z</dcterms:modified>
</cp:coreProperties>
</file>