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300" r:id="rId4"/>
    <p:sldId id="281" r:id="rId5"/>
    <p:sldId id="280" r:id="rId6"/>
    <p:sldId id="258" r:id="rId7"/>
    <p:sldId id="263" r:id="rId8"/>
    <p:sldId id="264" r:id="rId9"/>
    <p:sldId id="259" r:id="rId10"/>
    <p:sldId id="260" r:id="rId11"/>
    <p:sldId id="268" r:id="rId12"/>
    <p:sldId id="261" r:id="rId13"/>
    <p:sldId id="262" r:id="rId14"/>
    <p:sldId id="265" r:id="rId15"/>
    <p:sldId id="274" r:id="rId16"/>
    <p:sldId id="266" r:id="rId17"/>
    <p:sldId id="267" r:id="rId18"/>
    <p:sldId id="270" r:id="rId19"/>
    <p:sldId id="269" r:id="rId20"/>
    <p:sldId id="271" r:id="rId21"/>
    <p:sldId id="272" r:id="rId22"/>
    <p:sldId id="277" r:id="rId23"/>
    <p:sldId id="273" r:id="rId24"/>
    <p:sldId id="276" r:id="rId25"/>
    <p:sldId id="282" r:id="rId26"/>
    <p:sldId id="283" r:id="rId27"/>
    <p:sldId id="284" r:id="rId28"/>
    <p:sldId id="285" r:id="rId29"/>
    <p:sldId id="291" r:id="rId30"/>
    <p:sldId id="287" r:id="rId31"/>
    <p:sldId id="286" r:id="rId32"/>
    <p:sldId id="288" r:id="rId33"/>
    <p:sldId id="290" r:id="rId34"/>
    <p:sldId id="289" r:id="rId35"/>
    <p:sldId id="293" r:id="rId36"/>
    <p:sldId id="299" r:id="rId37"/>
    <p:sldId id="294" r:id="rId38"/>
    <p:sldId id="295" r:id="rId39"/>
    <p:sldId id="296" r:id="rId40"/>
    <p:sldId id="298" r:id="rId41"/>
    <p:sldId id="297" r:id="rId42"/>
    <p:sldId id="292" r:id="rId43"/>
    <p:sldId id="278" r:id="rId44"/>
    <p:sldId id="301" r:id="rId45"/>
    <p:sldId id="303" r:id="rId4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A66D"/>
    <a:srgbClr val="FE9515"/>
    <a:srgbClr val="CABD75"/>
    <a:srgbClr val="23373B"/>
    <a:srgbClr val="9C075A"/>
    <a:srgbClr val="FFFFFF"/>
    <a:srgbClr val="BC0000"/>
    <a:srgbClr val="FAFAFA"/>
    <a:srgbClr val="EEE7E8"/>
    <a:srgbClr val="D2D2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201" autoAdjust="0"/>
  </p:normalViewPr>
  <p:slideViewPr>
    <p:cSldViewPr snapToGrid="0">
      <p:cViewPr varScale="1">
        <p:scale>
          <a:sx n="82" d="100"/>
          <a:sy n="82" d="100"/>
        </p:scale>
        <p:origin x="894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F2914-A189-417E-8CE1-3DE419680B7E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FCE6B-76E5-4610-8BE4-79B26F5AEF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407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921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060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593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095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700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389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958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448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634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196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892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414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5435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4417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478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132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135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987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867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866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008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86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1BC07-BF92-0C0A-0981-94EDC5EBC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E2BA26-2BB9-3630-AE24-B249CB20F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069C13-42C0-F093-D710-D36EDE7F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83F1-7BE0-49CC-A646-3C989056FCA8}" type="datetime1">
              <a:rPr lang="de-DE" smtClean="0"/>
              <a:t>15.07.2024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C7607D-8F12-8F88-CA7A-39B918F3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6FFCCB-33A2-4DE0-AC74-7C33E43B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7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B1109-BBEF-BE8B-B32B-813AEA7B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1AA8A7-A906-6A6B-80EF-5008F3FD3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7E6031-BCAB-B9B7-A094-A12C374F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6ED4-C49A-4703-BD87-A43486DB0506}" type="datetime1">
              <a:rPr lang="de-DE" smtClean="0"/>
              <a:t>15.07.2024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083FD5-20A8-03D3-A3F9-8818CF90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E8D5C1-FA06-871A-2C26-9D22E26D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74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57B29C3-0691-E5D3-7FCF-8E9B46497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6D95C0-454D-4A45-2F4F-A35966C1E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BD5B9B-617D-40B7-68AA-B4C1AC91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2844-AFC3-4F04-9BA3-095D584396B5}" type="datetime1">
              <a:rPr lang="de-DE" smtClean="0"/>
              <a:t>15.07.2024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C997A9-63A4-A1C9-01FF-E928D799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75AFE9-A0AD-F79A-39C8-8B6EEADEB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67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26C5F-C38E-3CCA-538B-7590CD21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26A923-7EAF-52D4-5D6C-58A067216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199997-0BC2-E2E8-8B8A-402EDE270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C6E5-71F4-4B4C-BDF2-01E601A1EF68}" type="datetime1">
              <a:rPr lang="de-DE" smtClean="0"/>
              <a:t>15.07.2024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1ADF4D-4946-3236-0A85-7383766D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BA82BF-DA17-B7BC-63B3-B581FCD6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36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7183E-F4E5-402D-23A3-E8E8D7502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87920D-2104-C751-9DB3-2564F91AC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EE847F-BAA8-7DDF-AA0E-4717FE41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51FD-2D03-4D53-A3C6-447A4B9A253E}" type="datetime1">
              <a:rPr lang="de-DE" smtClean="0"/>
              <a:t>15.07.2024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1D2FF1-335B-1453-5B1D-EA9E3370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ECF4BB-48F0-50BC-3BD4-F1C91019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56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4D544-28ED-BE1C-FEF1-848A19A2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57C46-A867-EDDE-0A28-54EF2F15A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FE898A-E858-C89B-6701-E96A5D25F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D7EF80-2A70-5438-A2B9-B5E0F8BA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6CED-D1E4-4665-B25C-870C194C3D2D}" type="datetime1">
              <a:rPr lang="de-DE" smtClean="0"/>
              <a:t>15.07.2024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525CFE-4DF4-4E15-DF25-1ADCD9A8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BCC468-B0B1-9726-5A00-C4FFB799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03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919A7-B4AC-3730-073C-803FD856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29319D-CEFE-5A99-0E4E-B61DFE6FA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DC6EC1-9E44-0A2A-4AD3-A73CAE127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910496-87FD-4B76-A67F-1ECD11195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4022EB-75DF-B559-38AA-0C7F99EA7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15A969-04F8-A7E2-AF13-80082246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A0F3-1205-4614-B883-F0E9F63AB377}" type="datetime1">
              <a:rPr lang="de-DE" smtClean="0"/>
              <a:t>15.07.2024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64FA252-6A4C-03F2-A52E-18077398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867987-BC0F-7953-19C6-B17D5E82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00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9934C-D659-2429-4178-F76FCCC6B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CDBB309-B916-D2C0-4C21-A46203F2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7BCB-901B-449C-B6AF-0B52AB795635}" type="datetime1">
              <a:rPr lang="de-DE" smtClean="0"/>
              <a:t>15.07.2024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97E452-1FA3-9E5A-86C5-1017C66D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FC1EB5-70B6-DD5B-720A-A56BF053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13D5D9-7B1B-5C2E-D287-FE4E252C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2BCB-B78A-4C7D-8266-4BD360643A9B}" type="datetime1">
              <a:rPr lang="de-DE" smtClean="0"/>
              <a:t>15.07.2024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A4DFDE-94AC-0889-EC3B-32FBF96D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D2B08E-9A4E-E3AB-145A-5239716A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23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C3078-A9D6-B9E6-1370-9D8D58E7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F51823-2744-5778-4976-B06ECC3F6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1B9F47-9603-8DE0-78CF-930C447AC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F64A79-39A7-7A9B-9E02-66BFCCD3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2A17-9516-4695-AA6D-183030BC9B8F}" type="datetime1">
              <a:rPr lang="de-DE" smtClean="0"/>
              <a:t>15.07.2024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94DC87-9CAF-0FDB-875C-4001CDEA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E9A267-AAC5-4C30-732F-DAAAB775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94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053B9-2BA4-7144-BE6F-376AD853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3571EE-BD3F-776E-55D5-95B10040F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09C9A5-C930-9FBC-9132-45142E8EC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253ED5-2623-B346-1D4D-98EA646D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7CDE-179D-4819-BC56-DD2DFDB2716D}" type="datetime1">
              <a:rPr lang="de-DE" smtClean="0"/>
              <a:t>15.07.2024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1C4370-DA6B-DD7C-D2E6-DDF78A75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733AAC-DEAC-9B81-7336-FDF96ACE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77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06A42C-2A65-F221-04B4-9F83AAC14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A2219B-BD5A-C0F5-2210-930BBC22A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2C7086-D2FE-EC01-5877-882AB871C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F98D9-A6F7-4C10-8FF5-625995F80EBD}" type="datetime1">
              <a:rPr lang="de-DE" smtClean="0"/>
              <a:t>15.07.2024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7A4B2A-5C24-D0D5-FC82-2DDA921BC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C2EA9B-1003-1BD1-656C-065EA087B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63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0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www.oecd.org/pisa/dat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cran.r-project.org/web/packages/tidyLPA/vignettes/Introduction_to_tidyLPA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Mx/OpenMx/blob/master/inst/models/passing/LCAlazarsfeld-rewrite.R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maksimrudnev.com/2016/12/28/latent-class-analysis-in-r/" TargetMode="External"/><Relationship Id="rId2" Type="http://schemas.openxmlformats.org/officeDocument/2006/relationships/hyperlink" Target="https://doi.org/10.1007/978-3-031-08518-5_1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poLCA/poLCA.pdf" TargetMode="External"/><Relationship Id="rId5" Type="http://schemas.openxmlformats.org/officeDocument/2006/relationships/hyperlink" Target="https://doi.org/10.18637/jss.v042.i10" TargetMode="External"/><Relationship Id="rId4" Type="http://schemas.openxmlformats.org/officeDocument/2006/relationships/hyperlink" Target="https://cran.r-project.org/view=Psychometrics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andfonline.com/doi/suppl/10.1080/10705511.2023.2250920?scroll=top" TargetMode="External"/><Relationship Id="rId13" Type="http://schemas.openxmlformats.org/officeDocument/2006/relationships/hyperlink" Target="https://cran.r-project.org/web/packages/randomLCA/randomLCA.pdf" TargetMode="External"/><Relationship Id="rId3" Type="http://schemas.openxmlformats.org/officeDocument/2006/relationships/hyperlink" Target="https://cran.r-project.org/web/packages/tidyLPA/tidyLPA.pdf" TargetMode="External"/><Relationship Id="rId7" Type="http://schemas.openxmlformats.org/officeDocument/2006/relationships/hyperlink" Target="https://doi.org/10.1080/10705511.2023.2250920" TargetMode="External"/><Relationship Id="rId12" Type="http://schemas.openxmlformats.org/officeDocument/2006/relationships/hyperlink" Target="https://doi.org/10.18637/jss.v081.i13" TargetMode="External"/><Relationship Id="rId2" Type="http://schemas.openxmlformats.org/officeDocument/2006/relationships/hyperlink" Target="https://doi.org/10.21105/joss.0097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depmixS4/depmixS4.pdf" TargetMode="External"/><Relationship Id="rId11" Type="http://schemas.openxmlformats.org/officeDocument/2006/relationships/hyperlink" Target="https://openmx.ssri.psu.edu/" TargetMode="External"/><Relationship Id="rId5" Type="http://schemas.openxmlformats.org/officeDocument/2006/relationships/hyperlink" Target="https://doi.org/10.18637/jss.v036.i07" TargetMode="External"/><Relationship Id="rId10" Type="http://schemas.openxmlformats.org/officeDocument/2006/relationships/hyperlink" Target="https://cran.r-project.org/web/packages/OpenMx/OpenMx.pdf" TargetMode="External"/><Relationship Id="rId4" Type="http://schemas.openxmlformats.org/officeDocument/2006/relationships/hyperlink" Target="https://cran.r-project.org/web/packages/tidyLPA/vignettes/Introduction_to_tidyLPA.html" TargetMode="External"/><Relationship Id="rId9" Type="http://schemas.openxmlformats.org/officeDocument/2006/relationships/hyperlink" Target="https://doi.org/10.1007/s11336-014-9435-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255721-312B-68F2-EBC5-C90A3C00F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2050"/>
            <a:ext cx="9144000" cy="1414463"/>
          </a:xfrm>
        </p:spPr>
        <p:txBody>
          <a:bodyPr>
            <a:normAutofit fontScale="90000"/>
          </a:bodyPr>
          <a:lstStyle/>
          <a:p>
            <a:r>
              <a:rPr lang="de-DE" sz="5400" b="1" dirty="0">
                <a:latin typeface="Arial Nova" panose="020B0504020202020204" pitchFamily="34" charset="0"/>
              </a:rPr>
              <a:t>Die Methode der latenten Klassenanalyse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B9872D-C355-00A6-6F52-DF7FA8663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1372" y="3694112"/>
            <a:ext cx="7431315" cy="1655762"/>
          </a:xfrm>
        </p:spPr>
        <p:txBody>
          <a:bodyPr/>
          <a:lstStyle/>
          <a:p>
            <a:r>
              <a:rPr lang="de-DE" sz="2800" dirty="0">
                <a:latin typeface="Arial Nova" panose="020B0504020202020204" pitchFamily="34" charset="0"/>
              </a:rPr>
              <a:t>Marcel </a:t>
            </a:r>
            <a:r>
              <a:rPr lang="de-DE" sz="2800" dirty="0" err="1">
                <a:latin typeface="Arial Nova" panose="020B0504020202020204" pitchFamily="34" charset="0"/>
              </a:rPr>
              <a:t>Gumulak</a:t>
            </a:r>
            <a:r>
              <a:rPr lang="de-DE" sz="2800" dirty="0">
                <a:latin typeface="Arial Nova" panose="020B0504020202020204" pitchFamily="34" charset="0"/>
              </a:rPr>
              <a:t> - </a:t>
            </a:r>
            <a:r>
              <a:rPr lang="de-DE" sz="2800" dirty="0" err="1">
                <a:latin typeface="Arial Nova" panose="020B0504020202020204" pitchFamily="34" charset="0"/>
              </a:rPr>
              <a:t>SoSe</a:t>
            </a:r>
            <a:r>
              <a:rPr lang="de-DE" sz="2800" dirty="0">
                <a:latin typeface="Arial Nova" panose="020B0504020202020204" pitchFamily="34" charset="0"/>
              </a:rPr>
              <a:t> 2024</a:t>
            </a:r>
          </a:p>
          <a:p>
            <a:r>
              <a:rPr lang="de-DE" sz="2800" dirty="0">
                <a:latin typeface="Arial Nova" panose="020B0504020202020204" pitchFamily="34" charset="0"/>
              </a:rPr>
              <a:t>Universität Bielefeld</a:t>
            </a:r>
          </a:p>
          <a:p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7E447E47-F81E-DD0E-A3F1-6B9E7045DE36}"/>
              </a:ext>
            </a:extLst>
          </p:cNvPr>
          <p:cNvSpPr txBox="1">
            <a:spLocks/>
          </p:cNvSpPr>
          <p:nvPr/>
        </p:nvSpPr>
        <p:spPr>
          <a:xfrm>
            <a:off x="1524000" y="2279649"/>
            <a:ext cx="9144000" cy="9763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>
                <a:latin typeface="Arial Nova" panose="020B0504020202020204" pitchFamily="34" charset="0"/>
              </a:rPr>
              <a:t>Pakete in R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758580C-2628-611A-BF63-33B7E7560CE4}"/>
              </a:ext>
            </a:extLst>
          </p:cNvPr>
          <p:cNvCxnSpPr>
            <a:cxnSpLocks/>
          </p:cNvCxnSpPr>
          <p:nvPr/>
        </p:nvCxnSpPr>
        <p:spPr>
          <a:xfrm>
            <a:off x="1981199" y="3433762"/>
            <a:ext cx="83116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97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r>
              <a:rPr lang="de-DE" sz="4800" b="1" dirty="0">
                <a:latin typeface="Arial Nova" panose="020B0504020202020204" pitchFamily="34" charset="0"/>
              </a:rPr>
              <a:t>: Variablenvoraussetzung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Damit Funktionen des Pakets fehlerfrei genutzt werden können, müssen bestimmte Voraussetzungen bzw. Eigenschaften bezüglich der genutzten Variablen im übergebenen Datensatz erfüllt sein</a:t>
            </a:r>
            <a:endParaRPr lang="de-DE" sz="300" dirty="0"/>
          </a:p>
          <a:p>
            <a:pPr marL="0" indent="0">
              <a:buNone/>
            </a:pPr>
            <a:endParaRPr lang="de-DE" sz="300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Indikatoren müssen integer-Werte besitzen (</a:t>
            </a:r>
            <a:r>
              <a:rPr lang="de-DE" dirty="0">
                <a:sym typeface="Wingdings" panose="05000000000000000000" pitchFamily="2" charset="2"/>
              </a:rPr>
              <a:t>aber nicht zwingend vom Typ integer im Datensatz)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Ganzzahlig und ab dem Wert 1 beginnend</a:t>
            </a:r>
          </a:p>
          <a:p>
            <a:pPr lvl="1"/>
            <a:r>
              <a:rPr lang="de-DE" dirty="0"/>
              <a:t>Nicht negativ und aufsteigend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Kovariaten</a:t>
            </a:r>
            <a:r>
              <a:rPr lang="de-DE" dirty="0"/>
              <a:t> haben keine (weiteren) Vorgaben (Handhabung wie bei üblichen Regressionen)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3ECC50-830C-7566-4FFA-84B99B79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63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29492D6-9B44-2C23-3058-60E160E64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9" y="513349"/>
            <a:ext cx="5055297" cy="318235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0BAA94F-720D-B4D3-7A45-B7D0695C1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505" y="4053817"/>
            <a:ext cx="10004989" cy="22171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3E673E4-217E-ACCC-87C7-BC4A51387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339" y="1242084"/>
            <a:ext cx="5962562" cy="1741421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733B052-A455-05D9-7068-922AFF94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315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r>
              <a:rPr lang="de-DE" sz="4800" b="1" dirty="0">
                <a:latin typeface="Arial Nova" panose="020B0504020202020204" pitchFamily="34" charset="0"/>
              </a:rPr>
              <a:t>: Modellschätzung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Ein Vorteil des Pakets ist seine leichte Bedienung in 2 Schritten:</a:t>
            </a:r>
            <a:endParaRPr lang="de-DE" sz="600" b="1" dirty="0"/>
          </a:p>
          <a:p>
            <a:pPr marL="0" indent="0">
              <a:buNone/>
            </a:pPr>
            <a:endParaRPr lang="de-DE" sz="600" b="1" dirty="0"/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Formulierung einer Formel unter Verwendung von </a:t>
            </a:r>
            <a:r>
              <a:rPr lang="de-DE" b="1" dirty="0" err="1"/>
              <a:t>cbind</a:t>
            </a:r>
            <a:r>
              <a:rPr lang="de-DE" b="1" dirty="0"/>
              <a:t>()</a:t>
            </a:r>
          </a:p>
          <a:p>
            <a:pPr lvl="1"/>
            <a:r>
              <a:rPr lang="de-DE" dirty="0"/>
              <a:t>Latentes Klassenmodell: </a:t>
            </a:r>
          </a:p>
          <a:p>
            <a:pPr lvl="1"/>
            <a:r>
              <a:rPr lang="de-DE" dirty="0"/>
              <a:t>Mit </a:t>
            </a:r>
            <a:r>
              <a:rPr lang="de-DE" dirty="0" err="1"/>
              <a:t>Kovariaten</a:t>
            </a:r>
            <a:r>
              <a:rPr lang="de-DE" dirty="0"/>
              <a:t>:</a:t>
            </a:r>
            <a:endParaRPr lang="de-DE" sz="200" dirty="0"/>
          </a:p>
          <a:p>
            <a:pPr marL="0" indent="0">
              <a:buNone/>
            </a:pPr>
            <a:endParaRPr lang="de-DE" sz="200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cbind</a:t>
            </a:r>
            <a:r>
              <a:rPr lang="de-DE" dirty="0">
                <a:sym typeface="Wingdings" panose="05000000000000000000" pitchFamily="2" charset="2"/>
              </a:rPr>
              <a:t>(): Kombinieren von R-Objekten nach Spalten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Beispiel: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Ähnlichkeiten zur Formel einer linearen Regression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8A506E1-59A2-91E3-4394-540604BD8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003" y="3032747"/>
            <a:ext cx="6664819" cy="29013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230908C-F7B4-1D5F-B595-28C92713A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504" y="3414468"/>
            <a:ext cx="8081820" cy="27953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B710972-1FF8-9FDD-8986-1A3B9B710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4354" y="4593692"/>
            <a:ext cx="9093696" cy="29734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832A8C-CFB0-9410-C128-42A0606A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096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r>
              <a:rPr lang="de-DE" sz="4800" b="1" dirty="0">
                <a:latin typeface="Arial Nova" panose="020B0504020202020204" pitchFamily="34" charset="0"/>
              </a:rPr>
              <a:t>: Modellschätzung (2)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sz="7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b="1" dirty="0">
                <a:sym typeface="Wingdings" panose="05000000000000000000" pitchFamily="2" charset="2"/>
              </a:rPr>
              <a:t>2.   Schätzung des latenten Klassenmodells mithilfe von </a:t>
            </a:r>
            <a:r>
              <a:rPr lang="de-DE" b="1" dirty="0" err="1">
                <a:sym typeface="Wingdings" panose="05000000000000000000" pitchFamily="2" charset="2"/>
              </a:rPr>
              <a:t>poLCA</a:t>
            </a:r>
            <a:r>
              <a:rPr lang="de-DE" b="1" dirty="0"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r>
              <a:rPr lang="de-DE" b="1" dirty="0">
                <a:solidFill>
                  <a:srgbClr val="BC0000"/>
                </a:solidFill>
                <a:sym typeface="Wingdings" panose="05000000000000000000" pitchFamily="2" charset="2"/>
              </a:rPr>
              <a:t>Allgemein: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1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b="1" dirty="0">
                <a:sym typeface="Wingdings" panose="05000000000000000000" pitchFamily="2" charset="2"/>
              </a:rPr>
              <a:t> Muss mehrmals ausgeführt werden für unterschiedliche Modelle</a:t>
            </a:r>
            <a:endParaRPr lang="de-DE" sz="2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200" b="1" dirty="0">
              <a:solidFill>
                <a:srgbClr val="BC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b="1" dirty="0">
                <a:solidFill>
                  <a:srgbClr val="BC0000"/>
                </a:solidFill>
                <a:sym typeface="Wingdings" panose="05000000000000000000" pitchFamily="2" charset="2"/>
              </a:rPr>
              <a:t>Beispiel: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AD0C972-2952-2D0B-9E92-AA246B6BD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5585576"/>
            <a:ext cx="7988300" cy="56281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ADB7C28-1EF8-8A90-2458-E514FF05C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98005"/>
            <a:ext cx="9291452" cy="109404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B8242EB-93D6-D135-7FA4-AA7D1A2A07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70" t="2" r="36646" b="75403"/>
          <a:stretch/>
        </p:blipFill>
        <p:spPr>
          <a:xfrm>
            <a:off x="1724025" y="5834063"/>
            <a:ext cx="1076326" cy="269083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A186EC-2FCD-F674-C9BD-BED5E41F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134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r>
              <a:rPr lang="de-DE" sz="4800" b="1" dirty="0">
                <a:latin typeface="Arial Nova" panose="020B0504020202020204" pitchFamily="34" charset="0"/>
              </a:rPr>
              <a:t>: Modellschätzung (3)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149115" cy="4943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Übersicht der (relevanten) verfügbaren Argumente:</a:t>
            </a:r>
          </a:p>
          <a:p>
            <a:r>
              <a:rPr lang="de-DE" sz="2600" b="1" dirty="0" err="1">
                <a:solidFill>
                  <a:srgbClr val="9C075A"/>
                </a:solidFill>
                <a:sym typeface="Wingdings" panose="05000000000000000000" pitchFamily="2" charset="2"/>
              </a:rPr>
              <a:t>nclass</a:t>
            </a:r>
            <a:r>
              <a:rPr lang="de-DE" sz="2600" b="1" dirty="0">
                <a:sym typeface="Wingdings" panose="05000000000000000000" pitchFamily="2" charset="2"/>
              </a:rPr>
              <a:t>	</a:t>
            </a:r>
            <a:r>
              <a:rPr lang="de-DE" sz="2600" dirty="0">
                <a:sym typeface="Wingdings" panose="05000000000000000000" pitchFamily="2" charset="2"/>
              </a:rPr>
              <a:t>Anzahl latenter Klassen im Modell (Standard: 2)</a:t>
            </a:r>
            <a:br>
              <a:rPr lang="de-DE" sz="2600" dirty="0">
                <a:sym typeface="Wingdings" panose="05000000000000000000" pitchFamily="2" charset="2"/>
              </a:rPr>
            </a:br>
            <a:r>
              <a:rPr lang="de-DE" sz="2600" dirty="0">
                <a:sym typeface="Wingdings" panose="05000000000000000000" pitchFamily="2" charset="2"/>
              </a:rPr>
              <a:t>		 </a:t>
            </a:r>
            <a:r>
              <a:rPr lang="de-DE" sz="2600" dirty="0" err="1">
                <a:sym typeface="Wingdings" panose="05000000000000000000" pitchFamily="2" charset="2"/>
              </a:rPr>
              <a:t>nclass</a:t>
            </a:r>
            <a:r>
              <a:rPr lang="de-DE" sz="2600" dirty="0">
                <a:sym typeface="Wingdings" panose="05000000000000000000" pitchFamily="2" charset="2"/>
              </a:rPr>
              <a:t> = 1 für log-linear Independence Model, in dem 		     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2600" dirty="0">
                <a:sym typeface="Wingdings" panose="05000000000000000000" pitchFamily="2" charset="2"/>
              </a:rPr>
              <a:t>lediglich die wahren Klassenanteilswerte berechnet 		     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2600" dirty="0">
                <a:sym typeface="Wingdings" panose="05000000000000000000" pitchFamily="2" charset="2"/>
              </a:rPr>
              <a:t>werden</a:t>
            </a:r>
          </a:p>
          <a:p>
            <a:r>
              <a:rPr lang="de-DE" sz="2600" b="1" dirty="0" err="1">
                <a:solidFill>
                  <a:srgbClr val="9C075A"/>
                </a:solidFill>
                <a:sym typeface="Wingdings" panose="05000000000000000000" pitchFamily="2" charset="2"/>
              </a:rPr>
              <a:t>maxiter</a:t>
            </a:r>
            <a:r>
              <a:rPr lang="de-DE" sz="2600" dirty="0">
                <a:sym typeface="Wingdings" panose="05000000000000000000" pitchFamily="2" charset="2"/>
              </a:rPr>
              <a:t>	Maximale Anzahl an erlaubten Schätziterationen 	  		(Standard: 1000)</a:t>
            </a:r>
            <a:br>
              <a:rPr lang="de-DE" sz="2600" dirty="0">
                <a:sym typeface="Wingdings" panose="05000000000000000000" pitchFamily="2" charset="2"/>
              </a:rPr>
            </a:br>
            <a:r>
              <a:rPr lang="de-DE" sz="2600" dirty="0">
                <a:sym typeface="Wingdings" panose="05000000000000000000" pitchFamily="2" charset="2"/>
              </a:rPr>
              <a:t>		 Je mehr Parameter bzw. Klassen, desto mehr Iterationen 		    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2600" dirty="0">
                <a:sym typeface="Wingdings" panose="05000000000000000000" pitchFamily="2" charset="2"/>
              </a:rPr>
              <a:t>notwendig, um ein lokales oder globales Maximum zu 		     </a:t>
            </a:r>
            <a:r>
              <a:rPr lang="de-DE" sz="1100" dirty="0">
                <a:sym typeface="Wingdings" panose="05000000000000000000" pitchFamily="2" charset="2"/>
              </a:rPr>
              <a:t> </a:t>
            </a:r>
            <a:r>
              <a:rPr lang="de-DE" sz="2600" dirty="0">
                <a:sym typeface="Wingdings" panose="05000000000000000000" pitchFamily="2" charset="2"/>
              </a:rPr>
              <a:t>finden</a:t>
            </a:r>
          </a:p>
          <a:p>
            <a:r>
              <a:rPr lang="de-DE" sz="2600" b="1" dirty="0" err="1">
                <a:solidFill>
                  <a:srgbClr val="9C075A"/>
                </a:solidFill>
                <a:sym typeface="Wingdings" panose="05000000000000000000" pitchFamily="2" charset="2"/>
              </a:rPr>
              <a:t>graphs</a:t>
            </a:r>
            <a:r>
              <a:rPr lang="de-DE" sz="2600" dirty="0">
                <a:solidFill>
                  <a:srgbClr val="9C075A"/>
                </a:solidFill>
                <a:sym typeface="Wingdings" panose="05000000000000000000" pitchFamily="2" charset="2"/>
              </a:rPr>
              <a:t>	</a:t>
            </a:r>
            <a:r>
              <a:rPr lang="de-DE" sz="2600" dirty="0">
                <a:sym typeface="Wingdings" panose="05000000000000000000" pitchFamily="2" charset="2"/>
              </a:rPr>
              <a:t>Ob eine 3D-Grafik der geschätzten Parameter erstellt 			werden soll (Std.: FALSE)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AD1733B-87CD-B346-CD68-D210070A2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151" y="1941736"/>
            <a:ext cx="2432248" cy="269343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B9D2B1-91AB-54A7-6824-4F117823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220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r>
              <a:rPr lang="de-DE" sz="4800" b="1" dirty="0">
                <a:latin typeface="Arial Nova" panose="020B0504020202020204" pitchFamily="34" charset="0"/>
              </a:rPr>
              <a:t>: Modellschätzung (4)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207172" cy="49434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3000" b="1" dirty="0"/>
              <a:t>Übersicht der (relevanten) verfügbaren Argumente:</a:t>
            </a:r>
          </a:p>
          <a:p>
            <a:r>
              <a:rPr lang="de-DE" b="1" dirty="0">
                <a:solidFill>
                  <a:srgbClr val="9C075A"/>
                </a:solidFill>
                <a:sym typeface="Wingdings" panose="05000000000000000000" pitchFamily="2" charset="2"/>
              </a:rPr>
              <a:t>na.rm	</a:t>
            </a:r>
            <a:r>
              <a:rPr lang="de-DE" dirty="0">
                <a:sym typeface="Wingdings" panose="05000000000000000000" pitchFamily="2" charset="2"/>
              </a:rPr>
              <a:t>Mitberücksichtigung von fehlenden </a:t>
            </a:r>
            <a:r>
              <a:rPr lang="de-DE" b="1" dirty="0">
                <a:sym typeface="Wingdings" panose="05000000000000000000" pitchFamily="2" charset="2"/>
              </a:rPr>
              <a:t>Indikatorwerten </a:t>
            </a:r>
            <a:br>
              <a:rPr lang="de-DE" b="1" dirty="0">
                <a:sym typeface="Wingdings" panose="05000000000000000000" pitchFamily="2" charset="2"/>
              </a:rPr>
            </a:br>
            <a:r>
              <a:rPr lang="de-DE" b="1" dirty="0">
                <a:sym typeface="Wingdings" panose="05000000000000000000" pitchFamily="2" charset="2"/>
              </a:rPr>
              <a:t> 		</a:t>
            </a:r>
            <a:r>
              <a:rPr lang="de-DE" dirty="0">
                <a:sym typeface="Wingdings" panose="05000000000000000000" pitchFamily="2" charset="2"/>
              </a:rPr>
              <a:t>durch </a:t>
            </a:r>
            <a:r>
              <a:rPr lang="de-DE" dirty="0" err="1">
                <a:sym typeface="Wingdings" panose="05000000000000000000" pitchFamily="2" charset="2"/>
              </a:rPr>
              <a:t>Full</a:t>
            </a:r>
            <a:r>
              <a:rPr lang="de-DE" dirty="0">
                <a:sym typeface="Wingdings" panose="05000000000000000000" pitchFamily="2" charset="2"/>
              </a:rPr>
              <a:t> Information Maximum </a:t>
            </a:r>
            <a:r>
              <a:rPr lang="de-DE" dirty="0" err="1">
                <a:sym typeface="Wingdings" panose="05000000000000000000" pitchFamily="2" charset="2"/>
              </a:rPr>
              <a:t>Likelihood</a:t>
            </a:r>
            <a:r>
              <a:rPr lang="de-DE" dirty="0">
                <a:sym typeface="Wingdings" panose="05000000000000000000" pitchFamily="2" charset="2"/>
              </a:rPr>
              <a:t> (= FALSE); 		Ansonsten </a:t>
            </a:r>
            <a:r>
              <a:rPr lang="de-DE" dirty="0" err="1">
                <a:sym typeface="Wingdings" panose="05000000000000000000" pitchFamily="2" charset="2"/>
              </a:rPr>
              <a:t>listwise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deletion</a:t>
            </a:r>
            <a:r>
              <a:rPr lang="de-DE" dirty="0">
                <a:sym typeface="Wingdings" panose="05000000000000000000" pitchFamily="2" charset="2"/>
              </a:rPr>
              <a:t> (Standard: TRUE)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		</a:t>
            </a: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b="1" dirty="0">
                <a:sym typeface="Wingdings" panose="05000000000000000000" pitchFamily="2" charset="2"/>
              </a:rPr>
              <a:t>NAs in </a:t>
            </a:r>
            <a:r>
              <a:rPr lang="de-DE" sz="2400" b="1" dirty="0" err="1">
                <a:sym typeface="Wingdings" panose="05000000000000000000" pitchFamily="2" charset="2"/>
              </a:rPr>
              <a:t>Kovariaten</a:t>
            </a:r>
            <a:r>
              <a:rPr lang="de-DE" sz="2400" b="1" dirty="0">
                <a:sym typeface="Wingdings" panose="05000000000000000000" pitchFamily="2" charset="2"/>
              </a:rPr>
              <a:t> werden immer entfernt </a:t>
            </a:r>
            <a:r>
              <a:rPr lang="de-DE" sz="2400" dirty="0">
                <a:sym typeface="Wingdings" panose="05000000000000000000" pitchFamily="2" charset="2"/>
              </a:rPr>
              <a:t>(Keine Einstellung </a:t>
            </a:r>
            <a:br>
              <a:rPr lang="de-DE" sz="2400" dirty="0">
                <a:sym typeface="Wingdings" panose="05000000000000000000" pitchFamily="2" charset="2"/>
              </a:rPr>
            </a:br>
            <a:r>
              <a:rPr lang="de-DE" sz="2400" dirty="0">
                <a:sym typeface="Wingdings" panose="05000000000000000000" pitchFamily="2" charset="2"/>
              </a:rPr>
              <a:t>		     vorhanden)</a:t>
            </a:r>
          </a:p>
          <a:p>
            <a:r>
              <a:rPr lang="de-DE" b="1" dirty="0" err="1">
                <a:solidFill>
                  <a:srgbClr val="9C075A"/>
                </a:solidFill>
                <a:sym typeface="Wingdings" panose="05000000000000000000" pitchFamily="2" charset="2"/>
              </a:rPr>
              <a:t>nrep</a:t>
            </a:r>
            <a:r>
              <a:rPr lang="de-DE" b="1" dirty="0">
                <a:solidFill>
                  <a:srgbClr val="9C075A"/>
                </a:solidFill>
                <a:sym typeface="Wingdings" panose="05000000000000000000" pitchFamily="2" charset="2"/>
              </a:rPr>
              <a:t>	</a:t>
            </a:r>
            <a:r>
              <a:rPr lang="de-DE" b="1" dirty="0">
                <a:sym typeface="Wingdings" panose="05000000000000000000" pitchFamily="2" charset="2"/>
              </a:rPr>
              <a:t>	</a:t>
            </a:r>
            <a:r>
              <a:rPr lang="de-DE" dirty="0">
                <a:sym typeface="Wingdings" panose="05000000000000000000" pitchFamily="2" charset="2"/>
              </a:rPr>
              <a:t>Anzahl von Modellschätzungen unter unterschiedlichen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		zufälligen Startwerten für automatisierte Suche des globalen 		Maximums der Log-</a:t>
            </a:r>
            <a:r>
              <a:rPr lang="de-DE" dirty="0" err="1">
                <a:sym typeface="Wingdings" panose="05000000000000000000" pitchFamily="2" charset="2"/>
              </a:rPr>
              <a:t>Likelihood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		</a:t>
            </a:r>
            <a:r>
              <a:rPr lang="de-DE" sz="2400" dirty="0">
                <a:sym typeface="Wingdings" panose="05000000000000000000" pitchFamily="2" charset="2"/>
              </a:rPr>
              <a:t> Je mehr Parameter bzw. Klassen, desto mehr Durchläufe erforderlich, 		     um das beste Modell mit maximaler Log-</a:t>
            </a:r>
            <a:r>
              <a:rPr lang="de-DE" sz="2400" dirty="0" err="1">
                <a:sym typeface="Wingdings" panose="05000000000000000000" pitchFamily="2" charset="2"/>
              </a:rPr>
              <a:t>Likelihood</a:t>
            </a:r>
            <a:r>
              <a:rPr lang="de-DE" sz="2400" dirty="0">
                <a:sym typeface="Wingdings" panose="05000000000000000000" pitchFamily="2" charset="2"/>
              </a:rPr>
              <a:t> zu finden</a:t>
            </a:r>
          </a:p>
          <a:p>
            <a:r>
              <a:rPr lang="de-DE" b="1" dirty="0">
                <a:solidFill>
                  <a:srgbClr val="9C075A"/>
                </a:solidFill>
                <a:sym typeface="Wingdings" panose="05000000000000000000" pitchFamily="2" charset="2"/>
              </a:rPr>
              <a:t>verbose</a:t>
            </a:r>
            <a:r>
              <a:rPr lang="de-DE" b="1" dirty="0">
                <a:sym typeface="Wingdings" panose="05000000000000000000" pitchFamily="2" charset="2"/>
              </a:rPr>
              <a:t>	</a:t>
            </a:r>
            <a:r>
              <a:rPr lang="de-DE" dirty="0">
                <a:sym typeface="Wingdings" panose="05000000000000000000" pitchFamily="2" charset="2"/>
              </a:rPr>
              <a:t>Ob die Schätzungsergebnisse nach Durchlauf gezeigt werden 		sollen (Std.: TRUE)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41F04C-D884-ABE2-817F-F3ECED47D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151" y="1912708"/>
            <a:ext cx="2432248" cy="269343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5B613B-317F-3E08-DD71-1CE7DC01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173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84A4E718-F151-044D-22F3-2D2812ECA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20" y="3396436"/>
            <a:ext cx="8076358" cy="25910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r>
              <a:rPr lang="de-DE" sz="4800" b="1" dirty="0">
                <a:latin typeface="Arial Nova" panose="020B0504020202020204" pitchFamily="34" charset="0"/>
              </a:rPr>
              <a:t>: Modellergebnisse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solidFill>
                  <a:srgbClr val="BC0000"/>
                </a:solidFill>
                <a:sym typeface="Wingdings" panose="05000000000000000000" pitchFamily="2" charset="2"/>
              </a:rPr>
              <a:t>Beispiel: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FD9D49-2B80-3B8E-6F63-C7F71F996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49" y="2437321"/>
            <a:ext cx="7988300" cy="562812"/>
          </a:xfrm>
          <a:prstGeom prst="rect">
            <a:avLst/>
          </a:prstGeom>
        </p:spPr>
      </p:pic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D35F5C25-A0CD-10C7-786C-A3B6AF920506}"/>
              </a:ext>
            </a:extLst>
          </p:cNvPr>
          <p:cNvSpPr/>
          <p:nvPr/>
        </p:nvSpPr>
        <p:spPr>
          <a:xfrm>
            <a:off x="6721475" y="3778318"/>
            <a:ext cx="250825" cy="2271102"/>
          </a:xfrm>
          <a:prstGeom prst="rightBrace">
            <a:avLst>
              <a:gd name="adj1" fmla="val 89594"/>
              <a:gd name="adj2" fmla="val 5093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64F2E4F-A23F-F710-C04C-79D7DAC082A0}"/>
              </a:ext>
            </a:extLst>
          </p:cNvPr>
          <p:cNvSpPr txBox="1"/>
          <p:nvPr/>
        </p:nvSpPr>
        <p:spPr>
          <a:xfrm>
            <a:off x="7096717" y="4252149"/>
            <a:ext cx="42058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</a:rPr>
              <a:t>Das Modell ist hier mit 2 Klassen und keinen </a:t>
            </a:r>
            <a:r>
              <a:rPr lang="de-DE" sz="2000" dirty="0" err="1">
                <a:solidFill>
                  <a:srgbClr val="FF0000"/>
                </a:solidFill>
              </a:rPr>
              <a:t>Kovariaten</a:t>
            </a:r>
            <a:r>
              <a:rPr lang="de-DE" sz="2000" dirty="0">
                <a:solidFill>
                  <a:srgbClr val="FF0000"/>
                </a:solidFill>
              </a:rPr>
              <a:t> nicht sehr komplex</a:t>
            </a:r>
            <a:br>
              <a:rPr lang="de-DE" sz="2000" dirty="0">
                <a:solidFill>
                  <a:srgbClr val="FF0000"/>
                </a:solidFill>
              </a:rPr>
            </a:br>
            <a:r>
              <a:rPr lang="de-DE" sz="2000" dirty="0">
                <a:solidFill>
                  <a:srgbClr val="FF0000"/>
                </a:solidFill>
                <a:sym typeface="Wingdings" panose="05000000000000000000" pitchFamily="2" charset="2"/>
              </a:rPr>
              <a:t> Die </a:t>
            </a:r>
            <a:r>
              <a:rPr lang="de-DE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Likelihood</a:t>
            </a:r>
            <a:r>
              <a:rPr lang="de-DE" sz="2000" dirty="0">
                <a:solidFill>
                  <a:srgbClr val="FF0000"/>
                </a:solidFill>
                <a:sym typeface="Wingdings" panose="05000000000000000000" pitchFamily="2" charset="2"/>
              </a:rPr>
              <a:t>-Funktion ist konkav </a:t>
            </a:r>
            <a:br>
              <a:rPr lang="de-DE" sz="2000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de-DE" sz="2000" dirty="0">
                <a:solidFill>
                  <a:srgbClr val="FF0000"/>
                </a:solidFill>
                <a:sym typeface="Wingdings" panose="05000000000000000000" pitchFamily="2" charset="2"/>
              </a:rPr>
              <a:t>     </a:t>
            </a:r>
            <a:r>
              <a:rPr lang="de-DE" sz="9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sz="2000" dirty="0">
                <a:solidFill>
                  <a:srgbClr val="FF0000"/>
                </a:solidFill>
                <a:sym typeface="Wingdings" panose="05000000000000000000" pitchFamily="2" charset="2"/>
              </a:rPr>
              <a:t>und es existiert nur ein Maximum</a:t>
            </a:r>
            <a:endParaRPr lang="de-DE" sz="2000" dirty="0">
              <a:solidFill>
                <a:srgbClr val="FF0000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9A94769-3DF3-8676-CE99-9EA0C0983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7954" y="1948264"/>
            <a:ext cx="8076358" cy="264077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8DC76D-C7AA-DB23-CF2F-21EDB080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255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D209B6D-592E-6CCB-01F3-7D8D8E724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480" y="450362"/>
            <a:ext cx="6757035" cy="51449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30FAACD-0F7A-6099-0966-1AF451110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24" y="1176876"/>
            <a:ext cx="3391150" cy="257943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9EBAE3F-E831-AC79-0C41-6DD27907A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9228" y="1262889"/>
            <a:ext cx="3361226" cy="255706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9274892-0C95-981D-F25C-660952A41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4073" y="4546464"/>
            <a:ext cx="7943851" cy="139269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F366B4E-7EB0-F9A5-2423-66698D4A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793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7476A968-2E25-4EAA-1E50-6A72E7677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550"/>
            <a:ext cx="12098743" cy="62611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B34C1EF-5007-DF4F-D815-7E192C36C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074" y="469764"/>
            <a:ext cx="7943851" cy="139269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206A6AB-2C23-C316-9E53-EE41E6A8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191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82D68C92-7288-BF87-797C-3603A5C6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r>
              <a:rPr lang="de-DE" sz="4800" b="1" dirty="0">
                <a:latin typeface="Arial Nova" panose="020B0504020202020204" pitchFamily="34" charset="0"/>
              </a:rPr>
              <a:t>: Modellprüfgrößen</a:t>
            </a:r>
            <a:endParaRPr lang="de-DE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089E430E-AE5B-29BB-E67B-A85E839617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200000"/>
                  </a:lnSpc>
                  <a:buNone/>
                </a:pPr>
                <a:r>
                  <a:rPr lang="de-DE" b="1" dirty="0"/>
                  <a:t>AIC</a:t>
                </a:r>
                <a:r>
                  <a:rPr lang="de-DE" dirty="0"/>
                  <a:t>:                                                       </a:t>
                </a:r>
                <a:r>
                  <a:rPr lang="de-DE" b="1" dirty="0"/>
                  <a:t>BIC</a:t>
                </a:r>
                <a:r>
                  <a:rPr lang="de-DE" dirty="0"/>
                  <a:t>: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de-DE" dirty="0"/>
                  <a:t>𝛘</a:t>
                </a:r>
                <a:r>
                  <a:rPr lang="de-DE" baseline="30000" dirty="0"/>
                  <a:t>2</a:t>
                </a:r>
                <a:r>
                  <a:rPr lang="de-DE" dirty="0"/>
                  <a:t>-</a:t>
                </a:r>
                <a:r>
                  <a:rPr lang="de-DE" b="1" dirty="0"/>
                  <a:t>Teststatistik</a:t>
                </a:r>
                <a:r>
                  <a:rPr lang="de-DE" dirty="0"/>
                  <a:t>:                                          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de-DE" baseline="30000" dirty="0"/>
                  <a:t>2</a:t>
                </a:r>
                <a:r>
                  <a:rPr lang="de-DE" dirty="0"/>
                  <a:t>-</a:t>
                </a:r>
                <a:r>
                  <a:rPr lang="de-DE" b="1" dirty="0"/>
                  <a:t>Teststatistik</a:t>
                </a:r>
                <a:r>
                  <a:rPr lang="de-DE" dirty="0"/>
                  <a:t>:                                        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de-DE" sz="2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de-DE" dirty="0"/>
                  <a:t>erwartete Anzahl an Observationen in Zelle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de-DE" dirty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de-DE" dirty="0"/>
                  <a:t>Beobachtete Anzahl an Observationen in Zelle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de-DE" dirty="0"/>
                  <a:t>:</a:t>
                </a:r>
              </a:p>
            </p:txBody>
          </p:sp>
        </mc:Choice>
        <mc:Fallback xmlns="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089E430E-AE5B-29BB-E67B-A85E839617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>
            <a:extLst>
              <a:ext uri="{FF2B5EF4-FFF2-40B4-BE49-F238E27FC236}">
                <a16:creationId xmlns:a16="http://schemas.microsoft.com/office/drawing/2014/main" id="{6082E25F-1FFA-0269-2DA1-532C1E612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917" y="2204342"/>
            <a:ext cx="2648320" cy="3715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8EBD55C-AF4F-6DF3-543D-AE2961260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1803" y="2232920"/>
            <a:ext cx="3200847" cy="31436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647748E-19D8-6FA1-E945-83CACFE4DE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226" y="2865834"/>
            <a:ext cx="3096057" cy="990738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13720E54-09E8-E60B-8C3D-D6E96984D4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7033" y="4999571"/>
            <a:ext cx="1762371" cy="371527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14A1820-5CE6-2B90-4B02-0CFED5BF9C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3697" y="3888788"/>
            <a:ext cx="3181794" cy="943107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629B2EDA-E8E6-795B-4AF2-075576BCF5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02647" y="5664090"/>
            <a:ext cx="294706" cy="274381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ECC66C9-EE33-8F1E-7322-C7A7FEE7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25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71158-8C7D-B104-0050-B90DAEC3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  <a:cs typeface="Arial" panose="020B0604020202020204" pitchFamily="34" charset="0"/>
              </a:rPr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51DC79-BFFE-38B8-3A2B-82D25F0E5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7308" cy="435133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de-DE" sz="3200" dirty="0"/>
              <a:t> Einleitung (S. 3 – 5)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de-DE" sz="3200" dirty="0"/>
              <a:t> </a:t>
            </a:r>
            <a:r>
              <a:rPr lang="de-DE" sz="3200" b="1" dirty="0" err="1"/>
              <a:t>poLCA</a:t>
            </a:r>
            <a:r>
              <a:rPr lang="de-DE" sz="3200" dirty="0"/>
              <a:t>-Paket (S. 6 – 26)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de-DE" sz="3200" dirty="0"/>
              <a:t> </a:t>
            </a:r>
            <a:r>
              <a:rPr lang="de-DE" sz="3200" b="1" dirty="0" err="1"/>
              <a:t>tidyLPA</a:t>
            </a:r>
            <a:r>
              <a:rPr lang="de-DE" sz="3200" dirty="0"/>
              <a:t>-Paket (S. 27 – 34)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de-DE" sz="3200" dirty="0"/>
              <a:t> </a:t>
            </a:r>
            <a:r>
              <a:rPr lang="de-DE" sz="3200" b="1" dirty="0"/>
              <a:t>depmixS4</a:t>
            </a:r>
            <a:r>
              <a:rPr lang="de-DE" sz="3200" dirty="0"/>
              <a:t>-Paket (S. 35 – 41)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de-DE" sz="3200" dirty="0"/>
              <a:t> Weitere Pakete </a:t>
            </a:r>
            <a:r>
              <a:rPr lang="de-DE" dirty="0"/>
              <a:t>(</a:t>
            </a:r>
            <a:r>
              <a:rPr lang="de-DE" b="1" dirty="0" err="1"/>
              <a:t>tidySEM</a:t>
            </a:r>
            <a:r>
              <a:rPr lang="de-DE" b="1" dirty="0"/>
              <a:t>, </a:t>
            </a:r>
            <a:r>
              <a:rPr lang="de-DE" b="1" dirty="0" err="1"/>
              <a:t>OpenMx</a:t>
            </a:r>
            <a:r>
              <a:rPr lang="de-DE" b="1" dirty="0"/>
              <a:t>, </a:t>
            </a:r>
            <a:r>
              <a:rPr lang="de-DE" b="1" dirty="0" err="1"/>
              <a:t>randomLCA</a:t>
            </a:r>
            <a:r>
              <a:rPr lang="de-DE" dirty="0"/>
              <a:t>)</a:t>
            </a:r>
            <a:r>
              <a:rPr lang="de-DE" b="1" dirty="0"/>
              <a:t> </a:t>
            </a:r>
            <a:r>
              <a:rPr lang="de-DE" sz="3200" dirty="0"/>
              <a:t>(S. 41 – 43)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BD141E-9D87-B5AF-AD43-F680A5D4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8526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82D68C92-7288-BF87-797C-3603A5C6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r>
              <a:rPr lang="de-DE" sz="4800" b="1" dirty="0">
                <a:latin typeface="Arial Nova" panose="020B0504020202020204" pitchFamily="34" charset="0"/>
              </a:rPr>
              <a:t>: Modellprüfgrößen (2)</a:t>
            </a:r>
            <a:endParaRPr lang="de-DE" sz="48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89E430E-AE5B-29BB-E67B-A85E83961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90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3C58E3B-5F2D-87F1-656E-0D5D0DD20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86911"/>
            <a:ext cx="9104830" cy="3717064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3F06078C-0162-12AC-F408-EF26BF6A853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700" b="1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ym typeface="Wingdings" panose="05000000000000000000" pitchFamily="2" charset="2"/>
              </a:rPr>
              <a:t>Modellprüfgrößen für das 2-Klassenmodell: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ym typeface="Wingdings" panose="05000000000000000000" pitchFamily="2" charset="2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DF1A104-01BE-ABCC-7EBF-8A8E9C70DBA8}"/>
              </a:ext>
            </a:extLst>
          </p:cNvPr>
          <p:cNvCxnSpPr>
            <a:cxnSpLocks/>
          </p:cNvCxnSpPr>
          <p:nvPr/>
        </p:nvCxnSpPr>
        <p:spPr>
          <a:xfrm flipH="1">
            <a:off x="5746750" y="4343400"/>
            <a:ext cx="106362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BF267E1E-44FC-D250-85E6-AAB603D6E665}"/>
                  </a:ext>
                </a:extLst>
              </p:cNvPr>
              <p:cNvSpPr txBox="1"/>
              <p:nvPr/>
            </p:nvSpPr>
            <p:spPr>
              <a:xfrm>
                <a:off x="6810375" y="3927901"/>
                <a:ext cx="4699000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>
                    <a:solidFill>
                      <a:srgbClr val="FF0000"/>
                    </a:solidFill>
                  </a:rPr>
                  <a:t>Differenz aus Anzahl an Zellen </a:t>
                </a:r>
                <a:br>
                  <a:rPr lang="de-DE" sz="2400" dirty="0">
                    <a:solidFill>
                      <a:srgbClr val="FF0000"/>
                    </a:solidFill>
                  </a:rPr>
                </a:br>
                <a:r>
                  <a:rPr lang="de-DE" sz="2400" dirty="0">
                    <a:solidFill>
                      <a:srgbClr val="FF0000"/>
                    </a:solidFill>
                  </a:rPr>
                  <a:t>und geschätzten Parameter: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DE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𝐷𝑜𝐹</m:t>
                              </m:r>
                            </m:e>
                            <m:sub>
                              <m:r>
                                <a:rPr lang="de-DE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𝑅𝑒𝑠𝑖𝑑</m:t>
                              </m:r>
                            </m:sub>
                          </m:sSub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𝑍𝑒𝑙𝑙𝑒𝑛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𝑃𝑎𝑟𝑎𝑚𝑒𝑡𝑒𝑟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BF267E1E-44FC-D250-85E6-AAB603D6E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75" y="3927901"/>
                <a:ext cx="4699000" cy="1138773"/>
              </a:xfrm>
              <a:prstGeom prst="rect">
                <a:avLst/>
              </a:prstGeom>
              <a:blipFill>
                <a:blip r:embed="rId4"/>
                <a:stretch>
                  <a:fillRect l="-1946" t="-42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C41CE7-1ECA-046C-F3E7-A012DA88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346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82D68C92-7288-BF87-797C-3603A5C6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r>
              <a:rPr lang="de-DE" sz="4800" b="1" dirty="0">
                <a:latin typeface="Arial Nova" panose="020B0504020202020204" pitchFamily="34" charset="0"/>
              </a:rPr>
              <a:t>: Modellprüfgrößen (3)</a:t>
            </a:r>
            <a:endParaRPr lang="de-DE" sz="48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89E430E-AE5B-29BB-E67B-A85E83961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90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3C58E3B-5F2D-87F1-656E-0D5D0DD20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86911"/>
            <a:ext cx="9104830" cy="3717064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3F06078C-0162-12AC-F408-EF26BF6A853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700" b="1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ym typeface="Wingdings" panose="05000000000000000000" pitchFamily="2" charset="2"/>
              </a:rPr>
              <a:t>Modellprüfgrößen für das 2-Klassenmodell: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8615E5F-55ED-236F-86AB-69EBA94C9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750" y="3768253"/>
            <a:ext cx="3572374" cy="885949"/>
          </a:xfrm>
          <a:prstGeom prst="rect">
            <a:avLst/>
          </a:prstGeom>
        </p:spPr>
      </p:pic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41E64F60-1BE8-93E6-0A94-5FF8210DF6DE}"/>
              </a:ext>
            </a:extLst>
          </p:cNvPr>
          <p:cNvCxnSpPr>
            <a:cxnSpLocks/>
          </p:cNvCxnSpPr>
          <p:nvPr/>
        </p:nvCxnSpPr>
        <p:spPr>
          <a:xfrm rot="5400000">
            <a:off x="9533091" y="5547126"/>
            <a:ext cx="683658" cy="452190"/>
          </a:xfrm>
          <a:prstGeom prst="bentConnector3">
            <a:avLst>
              <a:gd name="adj1" fmla="val 10015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B12F141A-A969-F41D-1B11-F99B00FA5D7B}"/>
              </a:ext>
            </a:extLst>
          </p:cNvPr>
          <p:cNvSpPr txBox="1"/>
          <p:nvPr/>
        </p:nvSpPr>
        <p:spPr>
          <a:xfrm>
            <a:off x="10178339" y="5388679"/>
            <a:ext cx="15568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u="sng" dirty="0">
                <a:solidFill>
                  <a:srgbClr val="FF0000"/>
                </a:solidFill>
              </a:rPr>
              <a:t>Aber:</a:t>
            </a:r>
          </a:p>
          <a:p>
            <a:r>
              <a:rPr lang="de-DE" sz="2400" dirty="0">
                <a:solidFill>
                  <a:srgbClr val="FF0000"/>
                </a:solidFill>
              </a:rPr>
              <a:t>Annahmen</a:t>
            </a:r>
          </a:p>
          <a:p>
            <a:r>
              <a:rPr lang="de-DE" sz="2400" dirty="0">
                <a:solidFill>
                  <a:srgbClr val="FF0000"/>
                </a:solidFill>
              </a:rPr>
              <a:t>erfüllt?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DF34960-3A84-0EE6-E17C-991A334915A9}"/>
                  </a:ext>
                </a:extLst>
              </p:cNvPr>
              <p:cNvSpPr txBox="1"/>
              <p:nvPr/>
            </p:nvSpPr>
            <p:spPr>
              <a:xfrm>
                <a:off x="6986954" y="4680793"/>
                <a:ext cx="495281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2000" dirty="0">
                    <a:solidFill>
                      <a:srgbClr val="FF0000"/>
                    </a:solidFill>
                  </a:rPr>
                  <a:t> Falls darüber = Signifikant = Schlechter </a:t>
                </a:r>
                <a:br>
                  <a:rPr lang="de-DE" sz="2000" dirty="0">
                    <a:solidFill>
                      <a:srgbClr val="FF0000"/>
                    </a:solidFill>
                  </a:rPr>
                </a:br>
                <a:r>
                  <a:rPr lang="de-DE" sz="2000" dirty="0">
                    <a:solidFill>
                      <a:srgbClr val="FF0000"/>
                    </a:solidFill>
                  </a:rPr>
                  <a:t>                                                       </a:t>
                </a:r>
                <a:r>
                  <a:rPr lang="de-DE" sz="1000" dirty="0">
                    <a:solidFill>
                      <a:srgbClr val="FF0000"/>
                    </a:solidFill>
                  </a:rPr>
                  <a:t>   </a:t>
                </a:r>
                <a:r>
                  <a:rPr lang="de-DE" sz="2000" dirty="0">
                    <a:solidFill>
                      <a:srgbClr val="FF0000"/>
                    </a:solidFill>
                  </a:rPr>
                  <a:t>Modellfit</a:t>
                </a:r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DF34960-3A84-0EE6-E17C-991A33491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954" y="4680793"/>
                <a:ext cx="4952819" cy="707886"/>
              </a:xfrm>
              <a:prstGeom prst="rect">
                <a:avLst/>
              </a:prstGeom>
              <a:blipFill>
                <a:blip r:embed="rId5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72118CDF-8B63-1CAE-4499-8A055AE1087C}"/>
              </a:ext>
            </a:extLst>
          </p:cNvPr>
          <p:cNvCxnSpPr/>
          <p:nvPr/>
        </p:nvCxnSpPr>
        <p:spPr>
          <a:xfrm flipV="1">
            <a:off x="5791200" y="4001294"/>
            <a:ext cx="2152650" cy="342106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F12FFB-CBCB-CF0E-6360-4BDAD551B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622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82D68C92-7288-BF87-797C-3603A5C6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r>
              <a:rPr lang="de-DE" sz="4800" b="1" dirty="0">
                <a:latin typeface="Arial Nova" panose="020B0504020202020204" pitchFamily="34" charset="0"/>
              </a:rPr>
              <a:t>: Modellprüfgrößen (4)</a:t>
            </a:r>
            <a:endParaRPr lang="de-DE" sz="48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89E430E-AE5B-29BB-E67B-A85E83961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90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3F06078C-0162-12AC-F408-EF26BF6A853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700" b="1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ym typeface="Wingdings" panose="05000000000000000000" pitchFamily="2" charset="2"/>
              </a:rPr>
              <a:t>Sind die Annahmen für den Chi-Quadrat- und LR-Test erfüllt?</a:t>
            </a:r>
          </a:p>
          <a:p>
            <a:pPr marL="0" indent="0">
              <a:buNone/>
            </a:pPr>
            <a:r>
              <a:rPr lang="de-DE" b="1" dirty="0">
                <a:sym typeface="Wingdings" panose="05000000000000000000" pitchFamily="2" charset="2"/>
              </a:rPr>
              <a:t>   </a:t>
            </a:r>
            <a:r>
              <a:rPr lang="de-DE" b="1" dirty="0">
                <a:solidFill>
                  <a:srgbClr val="FF0000"/>
                </a:solidFill>
                <a:sym typeface="Wingdings" panose="05000000000000000000" pitchFamily="2" charset="2"/>
              </a:rPr>
              <a:t>Faustregel:</a:t>
            </a:r>
            <a:r>
              <a:rPr lang="de-DE" b="1" dirty="0">
                <a:sym typeface="Wingdings" panose="05000000000000000000" pitchFamily="2" charset="2"/>
              </a:rPr>
              <a:t>	</a:t>
            </a:r>
            <a:r>
              <a:rPr lang="de-DE" dirty="0">
                <a:sym typeface="Wingdings" panose="05000000000000000000" pitchFamily="2" charset="2"/>
              </a:rPr>
              <a:t>Nicht mehr als 10-20% der Zellen beinhalten 				weniger als 5 Beobachtungen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7418ACF-A18C-30EC-C561-AA4DC4B00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4796715" cy="3225937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80338A38-E0CD-151F-53A9-884E93F1AB26}"/>
              </a:ext>
            </a:extLst>
          </p:cNvPr>
          <p:cNvSpPr/>
          <p:nvPr/>
        </p:nvSpPr>
        <p:spPr>
          <a:xfrm>
            <a:off x="6010507" y="4694663"/>
            <a:ext cx="1115122" cy="89209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6033F1B-98EB-FAEE-B58F-233FC6BDFE91}"/>
              </a:ext>
            </a:extLst>
          </p:cNvPr>
          <p:cNvSpPr txBox="1"/>
          <p:nvPr/>
        </p:nvSpPr>
        <p:spPr>
          <a:xfrm>
            <a:off x="7262232" y="4355882"/>
            <a:ext cx="41371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9 von 16 Zellen (56.25%) beinhalten weniger als 5 Beobachtungen</a:t>
            </a:r>
            <a:br>
              <a:rPr lang="de-DE" sz="2400" dirty="0">
                <a:solidFill>
                  <a:srgbClr val="FF0000"/>
                </a:solidFill>
              </a:rPr>
            </a:br>
            <a:r>
              <a:rPr lang="de-DE" sz="2400" dirty="0">
                <a:solidFill>
                  <a:srgbClr val="FF0000"/>
                </a:solidFill>
                <a:sym typeface="Wingdings" panose="05000000000000000000" pitchFamily="2" charset="2"/>
              </a:rPr>
              <a:t> T</a:t>
            </a:r>
            <a:r>
              <a:rPr lang="de-DE" sz="2400" dirty="0">
                <a:solidFill>
                  <a:srgbClr val="FF0000"/>
                </a:solidFill>
              </a:rPr>
              <a:t>est hier nicht aussagekräftig </a:t>
            </a:r>
            <a:br>
              <a:rPr lang="de-DE" sz="2400" dirty="0">
                <a:solidFill>
                  <a:srgbClr val="FF0000"/>
                </a:solidFill>
              </a:rPr>
            </a:br>
            <a:r>
              <a:rPr lang="de-DE" sz="2400" dirty="0">
                <a:solidFill>
                  <a:srgbClr val="FF0000"/>
                </a:solidFill>
              </a:rPr>
              <a:t>     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2400" dirty="0">
                <a:solidFill>
                  <a:srgbClr val="FF0000"/>
                </a:solidFill>
              </a:rPr>
              <a:t>und daher nicht verwendbar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5BCE47-E606-9D27-1C48-EB9AEA5EE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744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r>
              <a:rPr lang="de-DE" sz="4800" b="1" dirty="0">
                <a:latin typeface="Arial Nova" panose="020B0504020202020204" pitchFamily="34" charset="0"/>
              </a:rPr>
              <a:t>: Verfügbare Outputs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8714" cy="4531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Verfügbare Outputs zu Klassenhäufigkeiten auf Basis von </a:t>
            </a:r>
            <a:r>
              <a:rPr lang="de-DE" b="1" dirty="0" err="1"/>
              <a:t>poLCA</a:t>
            </a:r>
            <a:r>
              <a:rPr lang="de-DE" b="1" dirty="0"/>
              <a:t>():</a:t>
            </a:r>
            <a:endParaRPr lang="de-DE" sz="3600" dirty="0"/>
          </a:p>
          <a:p>
            <a:pPr marL="0" indent="0">
              <a:buNone/>
            </a:pPr>
            <a:endParaRPr lang="de-DE" sz="3600" dirty="0"/>
          </a:p>
          <a:p>
            <a:endParaRPr lang="de-DE" sz="2400" dirty="0"/>
          </a:p>
          <a:p>
            <a:r>
              <a:rPr lang="de-DE" sz="2600" b="1" dirty="0">
                <a:solidFill>
                  <a:schemeClr val="accent2">
                    <a:lumMod val="75000"/>
                  </a:schemeClr>
                </a:solidFill>
              </a:rPr>
              <a:t>mod2$P</a:t>
            </a:r>
            <a:r>
              <a:rPr lang="de-DE" sz="26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de-DE" sz="2600" dirty="0"/>
              <a:t>	   (tatsächliche) latente Modellklassenanteile</a:t>
            </a:r>
          </a:p>
          <a:p>
            <a:r>
              <a:rPr lang="de-DE" sz="2600" b="1" dirty="0">
                <a:solidFill>
                  <a:schemeClr val="accent2">
                    <a:lumMod val="75000"/>
                  </a:schemeClr>
                </a:solidFill>
              </a:rPr>
              <a:t>mod2$predcell</a:t>
            </a:r>
            <a:r>
              <a:rPr lang="de-DE" sz="2600" dirty="0"/>
              <a:t>	   (tatsächliche) latente Modellklassenhäufigkeiten vs. 				   Erwartete Häufigkeiten</a:t>
            </a:r>
            <a:br>
              <a:rPr lang="de-DE" sz="2600" dirty="0"/>
            </a:br>
            <a:r>
              <a:rPr lang="de-DE" sz="2600" dirty="0"/>
              <a:t>			   </a:t>
            </a:r>
            <a:r>
              <a:rPr lang="de-DE" sz="2600" dirty="0">
                <a:sym typeface="Wingdings" panose="05000000000000000000" pitchFamily="2" charset="2"/>
              </a:rPr>
              <a:t> </a:t>
            </a:r>
            <a:r>
              <a:rPr lang="de-DE" sz="2600" u="sng" dirty="0">
                <a:sym typeface="Wingdings" panose="05000000000000000000" pitchFamily="2" charset="2"/>
              </a:rPr>
              <a:t>Wichtig:</a:t>
            </a:r>
            <a:r>
              <a:rPr lang="de-DE" sz="2600" dirty="0">
                <a:sym typeface="Wingdings" panose="05000000000000000000" pitchFamily="2" charset="2"/>
              </a:rPr>
              <a:t> Nur Häufigkeiten größer 1 werden gelistet</a:t>
            </a:r>
            <a:endParaRPr lang="de-DE" sz="2600" dirty="0"/>
          </a:p>
          <a:p>
            <a:r>
              <a:rPr lang="de-DE" sz="2600" b="1" dirty="0">
                <a:solidFill>
                  <a:schemeClr val="accent2">
                    <a:lumMod val="75000"/>
                  </a:schemeClr>
                </a:solidFill>
              </a:rPr>
              <a:t>mod2$predclass</a:t>
            </a:r>
            <a:r>
              <a:rPr lang="de-DE" sz="2600" dirty="0">
                <a:solidFill>
                  <a:srgbClr val="FE9515"/>
                </a:solidFill>
              </a:rPr>
              <a:t>	   </a:t>
            </a:r>
            <a:r>
              <a:rPr lang="de-DE" sz="2600" dirty="0"/>
              <a:t>Deterministische Klassenzugehörigkeiten</a:t>
            </a:r>
          </a:p>
          <a:p>
            <a:r>
              <a:rPr lang="de-DE" sz="2600" b="1" dirty="0" err="1">
                <a:solidFill>
                  <a:schemeClr val="accent2">
                    <a:lumMod val="75000"/>
                  </a:schemeClr>
                </a:solidFill>
              </a:rPr>
              <a:t>poLCA.predcell</a:t>
            </a:r>
            <a:r>
              <a:rPr lang="de-DE" sz="2600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de-DE" sz="2600" b="1" dirty="0" err="1">
                <a:solidFill>
                  <a:schemeClr val="accent2">
                    <a:lumMod val="75000"/>
                  </a:schemeClr>
                </a:solidFill>
              </a:rPr>
              <a:t>lc</a:t>
            </a:r>
            <a:r>
              <a:rPr lang="de-DE" sz="2600" b="1" dirty="0">
                <a:solidFill>
                  <a:schemeClr val="accent2">
                    <a:lumMod val="75000"/>
                  </a:schemeClr>
                </a:solidFill>
              </a:rPr>
              <a:t> = mod2, </a:t>
            </a:r>
            <a:r>
              <a:rPr lang="de-DE" sz="3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2600" b="1" dirty="0"/>
              <a:t>		</a:t>
            </a:r>
            <a:r>
              <a:rPr lang="de-DE" sz="2600" dirty="0"/>
              <a:t>erwartete Anteil an Observationen</a:t>
            </a:r>
            <a:br>
              <a:rPr lang="de-DE" sz="2600" b="1" dirty="0"/>
            </a:br>
            <a:r>
              <a:rPr lang="de-DE" sz="2600" b="1" dirty="0"/>
              <a:t>		        </a:t>
            </a:r>
            <a:r>
              <a:rPr lang="de-DE" sz="2600" b="1" dirty="0">
                <a:solidFill>
                  <a:schemeClr val="accent2">
                    <a:lumMod val="75000"/>
                  </a:schemeClr>
                </a:solidFill>
              </a:rPr>
              <a:t>y = c(1, 2, 1, 2)) </a:t>
            </a:r>
            <a:r>
              <a:rPr lang="de-DE" sz="2600" b="1" dirty="0"/>
              <a:t>		</a:t>
            </a:r>
            <a:r>
              <a:rPr lang="de-DE" sz="2600" dirty="0"/>
              <a:t>für die Ausprägung </a:t>
            </a:r>
            <a:r>
              <a:rPr lang="de-DE" sz="2400" b="1" dirty="0"/>
              <a:t>c(1, 2, 1, 2)</a:t>
            </a:r>
            <a:br>
              <a:rPr lang="de-DE" sz="2400" b="1" i="1" dirty="0"/>
            </a:br>
            <a:endParaRPr lang="de-DE" sz="2400" b="1" i="1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735DD5B-408B-C79D-EFDA-700B8E86CB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779"/>
          <a:stretch/>
        </p:blipFill>
        <p:spPr>
          <a:xfrm>
            <a:off x="838200" y="2429422"/>
            <a:ext cx="10407839" cy="575036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762871-FFD6-7E7A-ECCA-6F70CD77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927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r>
              <a:rPr lang="de-DE" sz="4800" b="1" dirty="0">
                <a:latin typeface="Arial Nova" panose="020B0504020202020204" pitchFamily="34" charset="0"/>
              </a:rPr>
              <a:t>: Verfügbare Outputs (2)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1286" cy="453163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sz="3000" b="1" dirty="0"/>
              <a:t>Verfügbare Outputs zu Wahrscheinlichkeiten auf Basis von </a:t>
            </a:r>
            <a:r>
              <a:rPr lang="de-DE" sz="3000" b="1" dirty="0" err="1"/>
              <a:t>poLCA</a:t>
            </a:r>
            <a:r>
              <a:rPr lang="de-DE" sz="3000" b="1" dirty="0"/>
              <a:t>():</a:t>
            </a:r>
            <a:endParaRPr lang="de-DE" sz="3000" dirty="0"/>
          </a:p>
          <a:p>
            <a:pPr marL="0" indent="0">
              <a:buNone/>
            </a:pPr>
            <a:endParaRPr lang="de-DE" dirty="0"/>
          </a:p>
          <a:p>
            <a:endParaRPr lang="de-DE" sz="1800" dirty="0"/>
          </a:p>
          <a:p>
            <a:r>
              <a:rPr lang="de-DE" sz="2600" b="1" dirty="0">
                <a:solidFill>
                  <a:schemeClr val="accent2">
                    <a:lumMod val="75000"/>
                  </a:schemeClr>
                </a:solidFill>
              </a:rPr>
              <a:t>mod2$probs</a:t>
            </a:r>
            <a:r>
              <a:rPr lang="de-DE" sz="2600" dirty="0">
                <a:solidFill>
                  <a:schemeClr val="accent2">
                    <a:lumMod val="75000"/>
                  </a:schemeClr>
                </a:solidFill>
              </a:rPr>
              <a:t>	   </a:t>
            </a:r>
            <a:r>
              <a:rPr lang="de-DE" sz="2600" dirty="0"/>
              <a:t>	   Liste von geschätzten klassenbedingten Ausprägungs-</a:t>
            </a:r>
            <a:br>
              <a:rPr lang="de-DE" sz="2600" dirty="0"/>
            </a:br>
            <a:r>
              <a:rPr lang="de-DE" sz="2600" dirty="0"/>
              <a:t>			   </a:t>
            </a:r>
            <a:r>
              <a:rPr lang="de-DE" sz="2600" dirty="0" err="1"/>
              <a:t>wahrscheinlichkeiten</a:t>
            </a:r>
            <a:r>
              <a:rPr lang="de-DE" sz="2600" dirty="0"/>
              <a:t> </a:t>
            </a:r>
          </a:p>
          <a:p>
            <a:r>
              <a:rPr lang="de-DE" sz="2600" b="1" dirty="0">
                <a:solidFill>
                  <a:schemeClr val="accent2">
                    <a:lumMod val="75000"/>
                  </a:schemeClr>
                </a:solidFill>
              </a:rPr>
              <a:t>mod2$probs.se</a:t>
            </a:r>
            <a:r>
              <a:rPr lang="de-DE" sz="2600" dirty="0"/>
              <a:t>	   Standardfehler von geschätzten klassenbedingten 				   Ausprägungswahrscheinlichkeiten </a:t>
            </a:r>
          </a:p>
          <a:p>
            <a:r>
              <a:rPr lang="de-DE" sz="2600" b="1" dirty="0">
                <a:solidFill>
                  <a:schemeClr val="accent2">
                    <a:lumMod val="75000"/>
                  </a:schemeClr>
                </a:solidFill>
              </a:rPr>
              <a:t>mod2$posterior</a:t>
            </a:r>
            <a:r>
              <a:rPr lang="de-DE" sz="2600" dirty="0"/>
              <a:t>	   Matrix der posteriori Klassenwahrscheinlichkeiten</a:t>
            </a:r>
          </a:p>
          <a:p>
            <a:r>
              <a:rPr lang="de-DE" sz="2600" b="1" dirty="0" err="1">
                <a:solidFill>
                  <a:schemeClr val="accent2">
                    <a:lumMod val="75000"/>
                  </a:schemeClr>
                </a:solidFill>
              </a:rPr>
              <a:t>poLCA.posterior</a:t>
            </a:r>
            <a:r>
              <a:rPr lang="de-DE" sz="2600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de-DE" sz="2600" b="1" dirty="0" err="1">
                <a:solidFill>
                  <a:schemeClr val="accent2">
                    <a:lumMod val="75000"/>
                  </a:schemeClr>
                </a:solidFill>
              </a:rPr>
              <a:t>lc</a:t>
            </a:r>
            <a:r>
              <a:rPr lang="de-DE" sz="2600" b="1" dirty="0">
                <a:solidFill>
                  <a:schemeClr val="accent2">
                    <a:lumMod val="75000"/>
                  </a:schemeClr>
                </a:solidFill>
              </a:rPr>
              <a:t> = mod2, </a:t>
            </a:r>
            <a:r>
              <a:rPr lang="de-DE" sz="2600" b="1" dirty="0"/>
              <a:t>		</a:t>
            </a:r>
            <a:r>
              <a:rPr lang="de-DE" sz="2600" dirty="0"/>
              <a:t>Posteriori Klassenwahrscheinlichkeiten</a:t>
            </a:r>
            <a:br>
              <a:rPr lang="de-DE" sz="2600" b="1" dirty="0"/>
            </a:br>
            <a:r>
              <a:rPr lang="de-DE" sz="2600" b="1" dirty="0"/>
              <a:t>		</a:t>
            </a:r>
            <a:r>
              <a:rPr lang="de-DE" sz="2600" b="1" dirty="0">
                <a:solidFill>
                  <a:schemeClr val="accent2">
                    <a:lumMod val="75000"/>
                  </a:schemeClr>
                </a:solidFill>
              </a:rPr>
              <a:t>        y = c(1, 2, 1, 2)) </a:t>
            </a:r>
            <a:r>
              <a:rPr lang="de-DE" sz="2600" b="1" dirty="0"/>
              <a:t>		</a:t>
            </a:r>
            <a:r>
              <a:rPr lang="de-DE" sz="2600" dirty="0"/>
              <a:t>für die Ausprägung </a:t>
            </a:r>
            <a:r>
              <a:rPr lang="de-DE" sz="2400" b="1" dirty="0"/>
              <a:t>c(1, 2, 1, 2)</a:t>
            </a:r>
            <a:br>
              <a:rPr lang="de-DE" sz="2400" b="1" i="1" dirty="0"/>
            </a:br>
            <a:endParaRPr lang="de-DE" sz="2400" b="1" i="1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735DD5B-408B-C79D-EFDA-700B8E86CB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779"/>
          <a:stretch/>
        </p:blipFill>
        <p:spPr>
          <a:xfrm>
            <a:off x="838200" y="2429422"/>
            <a:ext cx="10407839" cy="575036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79D84-1A57-847F-C909-555ECA059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434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r>
              <a:rPr lang="de-DE" sz="4800" b="1" dirty="0">
                <a:latin typeface="Arial Nova" panose="020B0504020202020204" pitchFamily="34" charset="0"/>
              </a:rPr>
              <a:t>: Erweiterungen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u="sng" dirty="0"/>
              <a:t>Problem:</a:t>
            </a:r>
            <a:r>
              <a:rPr lang="de-DE" b="1" dirty="0"/>
              <a:t> 	</a:t>
            </a:r>
            <a:r>
              <a:rPr lang="de-DE" dirty="0"/>
              <a:t>Fehlen von konventionellen Funktionen</a:t>
            </a:r>
            <a:endParaRPr lang="de-DE" sz="200" dirty="0"/>
          </a:p>
          <a:p>
            <a:pPr marL="0" indent="0">
              <a:buNone/>
            </a:pPr>
            <a:endParaRPr lang="de-DE" sz="200" dirty="0"/>
          </a:p>
          <a:p>
            <a:pPr marL="0" indent="0">
              <a:buNone/>
            </a:pPr>
            <a:r>
              <a:rPr lang="de-DE" b="1" u="sng" dirty="0"/>
              <a:t>Lösung:</a:t>
            </a:r>
            <a:r>
              <a:rPr lang="de-DE" b="1" dirty="0"/>
              <a:t> 	</a:t>
            </a:r>
            <a:r>
              <a:rPr lang="de-DE" dirty="0"/>
              <a:t>Eigene Erweiterungen auf Basis des Pakets entwickeln</a:t>
            </a:r>
            <a:endParaRPr lang="de-DE" sz="1100" dirty="0"/>
          </a:p>
          <a:p>
            <a:pPr marL="0" indent="0">
              <a:buNone/>
            </a:pPr>
            <a:endParaRPr lang="de-DE" sz="1100" dirty="0"/>
          </a:p>
          <a:p>
            <a:pPr marL="0" indent="0">
              <a:buNone/>
            </a:pPr>
            <a:r>
              <a:rPr lang="de-DE" b="1" dirty="0"/>
              <a:t>Beispiele (im R-File):</a:t>
            </a:r>
          </a:p>
          <a:p>
            <a:r>
              <a:rPr lang="de-DE" b="1" dirty="0" err="1">
                <a:solidFill>
                  <a:srgbClr val="82A66D"/>
                </a:solidFill>
              </a:rPr>
              <a:t>pruefgroeßen</a:t>
            </a:r>
            <a:r>
              <a:rPr lang="de-DE" b="1" dirty="0">
                <a:solidFill>
                  <a:srgbClr val="82A66D"/>
                </a:solidFill>
              </a:rPr>
              <a:t>(</a:t>
            </a:r>
            <a:r>
              <a:rPr lang="de-DE" b="1" dirty="0" err="1">
                <a:solidFill>
                  <a:srgbClr val="82A66D"/>
                </a:solidFill>
              </a:rPr>
              <a:t>mod</a:t>
            </a:r>
            <a:r>
              <a:rPr lang="de-DE" b="1" dirty="0">
                <a:solidFill>
                  <a:srgbClr val="82A66D"/>
                </a:solidFill>
              </a:rPr>
              <a:t>)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CEF8740-029B-69BC-F928-2791775F2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1" y="4570325"/>
            <a:ext cx="11345858" cy="1247949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F29F4A-9CB5-C7CE-E438-4E13C509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675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r>
              <a:rPr lang="de-DE" sz="4800" b="1" dirty="0">
                <a:latin typeface="Arial Nova" panose="020B0504020202020204" pitchFamily="34" charset="0"/>
              </a:rPr>
              <a:t>: Erweiterungen (2)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578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Weitere Beispiele (im R-File):</a:t>
            </a:r>
          </a:p>
          <a:p>
            <a:r>
              <a:rPr lang="de-DE" b="1" dirty="0" err="1">
                <a:solidFill>
                  <a:srgbClr val="82A66D"/>
                </a:solidFill>
              </a:rPr>
              <a:t>calc.class.means</a:t>
            </a:r>
            <a:r>
              <a:rPr lang="de-DE" b="1" dirty="0">
                <a:solidFill>
                  <a:srgbClr val="82A66D"/>
                </a:solidFill>
              </a:rPr>
              <a:t>(mod2)</a:t>
            </a:r>
          </a:p>
          <a:p>
            <a:endParaRPr lang="de-DE" dirty="0"/>
          </a:p>
          <a:p>
            <a:endParaRPr lang="de-DE" dirty="0"/>
          </a:p>
          <a:p>
            <a:pPr>
              <a:lnSpc>
                <a:spcPct val="150000"/>
              </a:lnSpc>
            </a:pPr>
            <a:r>
              <a:rPr lang="de-DE" b="1" dirty="0" err="1">
                <a:solidFill>
                  <a:srgbClr val="82A66D"/>
                </a:solidFill>
              </a:rPr>
              <a:t>overlap.rough</a:t>
            </a:r>
            <a:r>
              <a:rPr lang="de-DE" b="1" dirty="0">
                <a:solidFill>
                  <a:srgbClr val="82A66D"/>
                </a:solidFill>
              </a:rPr>
              <a:t>(mod2 &amp; mod3)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7DF284-2AC2-1831-CB1B-0937EECC8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7249"/>
          </a:xfrm>
        </p:spPr>
        <p:txBody>
          <a:bodyPr/>
          <a:lstStyle/>
          <a:p>
            <a:r>
              <a:rPr lang="de-DE" b="1" dirty="0" err="1">
                <a:solidFill>
                  <a:srgbClr val="82A66D"/>
                </a:solidFill>
              </a:rPr>
              <a:t>overlap.dunn</a:t>
            </a:r>
            <a:r>
              <a:rPr lang="de-DE" b="1" dirty="0">
                <a:solidFill>
                  <a:srgbClr val="82A66D"/>
                </a:solidFill>
              </a:rPr>
              <a:t>(mod2)*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>
              <a:lnSpc>
                <a:spcPct val="150000"/>
              </a:lnSpc>
            </a:pPr>
            <a:r>
              <a:rPr lang="de-DE" b="1" dirty="0" err="1">
                <a:solidFill>
                  <a:srgbClr val="82A66D"/>
                </a:solidFill>
              </a:rPr>
              <a:t>overlap.backer</a:t>
            </a:r>
            <a:r>
              <a:rPr lang="de-DE" b="1" dirty="0">
                <a:solidFill>
                  <a:srgbClr val="82A66D"/>
                </a:solidFill>
              </a:rPr>
              <a:t>(mod2)*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DF3E01D-E827-22FA-4333-DD7968C0D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98" y="4587540"/>
            <a:ext cx="1195111" cy="9906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19FEC27-F29F-E6C4-8071-45182848F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100" y="5437819"/>
            <a:ext cx="3530600" cy="61228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CC7B98B-2665-8EB3-173C-32292F289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3906" y="2303037"/>
            <a:ext cx="4554787" cy="81986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7920B59-D5C0-9A5B-2290-8B25A07290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7001" y="4568741"/>
            <a:ext cx="6533428" cy="69787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1458D5F-6A65-5CBB-1B8D-F8306E3803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7955" y="3245474"/>
            <a:ext cx="3246687" cy="59975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41858F0-6D24-E2BA-81D8-33E558E163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2933657"/>
            <a:ext cx="4372893" cy="99068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F44D823B-C6B8-C6F6-98BF-E82D525935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66942" y="4568490"/>
            <a:ext cx="1590708" cy="1500867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152A36-86CB-5F15-4AEA-314FFF44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615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Übersicht – Paket: </a:t>
            </a:r>
            <a:r>
              <a:rPr lang="de-DE" sz="4800" b="1" dirty="0" err="1">
                <a:latin typeface="Arial Nova" panose="020B0504020202020204" pitchFamily="34" charset="0"/>
              </a:rPr>
              <a:t>tidyLPA</a:t>
            </a:r>
            <a:endParaRPr lang="de-DE" sz="4800" b="1" dirty="0">
              <a:latin typeface="Arial Nova" panose="020B05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1685F-0766-03DB-73AE-911747711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Veröffentlicht: </a:t>
            </a:r>
          </a:p>
          <a:p>
            <a:pPr marL="0" indent="0">
              <a:buNone/>
            </a:pPr>
            <a:r>
              <a:rPr lang="de-DE" dirty="0"/>
              <a:t>Rosenberg, Joshua &amp; </a:t>
            </a:r>
            <a:r>
              <a:rPr lang="de-DE" dirty="0" err="1"/>
              <a:t>Beymer</a:t>
            </a:r>
            <a:r>
              <a:rPr lang="de-DE" dirty="0"/>
              <a:t>, Patrick &amp; Anderson, Daniel &amp; Schmidt, Jennifer am 10. Oktober, 2018</a:t>
            </a:r>
          </a:p>
          <a:p>
            <a:pPr marL="0" indent="0">
              <a:buNone/>
            </a:pPr>
            <a:r>
              <a:rPr lang="de-DE" b="1" dirty="0"/>
              <a:t>Ziel: </a:t>
            </a:r>
          </a:p>
          <a:p>
            <a:pPr marL="0" indent="0">
              <a:buNone/>
            </a:pPr>
            <a:r>
              <a:rPr lang="de-DE" dirty="0"/>
              <a:t>Schätzung von latent-profile Modellen für stetige (metrische) Klassifikationsvariablen (Indikatoren) unter Spezifikationen von ausgewählten Restriktionen und auf Basis von </a:t>
            </a:r>
            <a:r>
              <a:rPr lang="de-DE" b="1" dirty="0" err="1"/>
              <a:t>mclust</a:t>
            </a:r>
            <a:r>
              <a:rPr lang="de-DE" dirty="0"/>
              <a:t> bzw. </a:t>
            </a:r>
            <a:r>
              <a:rPr lang="de-DE" b="1" dirty="0" err="1"/>
              <a:t>MPlus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Verfügbar: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3133693-0744-0558-AA5E-379D4C50A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506400"/>
            <a:ext cx="4514850" cy="72604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60C449-767F-C571-925A-9DB4FAED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237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tidyLPA</a:t>
            </a:r>
            <a:r>
              <a:rPr lang="de-DE" sz="4800" b="1" dirty="0">
                <a:latin typeface="Arial Nova" panose="020B0504020202020204" pitchFamily="34" charset="0"/>
              </a:rPr>
              <a:t>: Vor- und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1685F-0766-03DB-73AE-91174771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7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chemeClr val="accent1"/>
                </a:solidFill>
              </a:rPr>
              <a:t>Vorteile: </a:t>
            </a:r>
          </a:p>
          <a:p>
            <a:r>
              <a:rPr lang="de-DE" dirty="0"/>
              <a:t>Extrem simple Oberfläche für Schätzung von LPA-Modellen (Wrapper)</a:t>
            </a:r>
          </a:p>
          <a:p>
            <a:r>
              <a:rPr lang="de-DE" dirty="0"/>
              <a:t>Erlaubt die Spezifikation von ausgewählten Restriktionen</a:t>
            </a:r>
          </a:p>
          <a:p>
            <a:r>
              <a:rPr lang="de-DE" dirty="0"/>
              <a:t>Umfassende und moderne Fit-Statistiken verfügbar </a:t>
            </a:r>
          </a:p>
          <a:p>
            <a:r>
              <a:rPr lang="de-DE" dirty="0"/>
              <a:t>Mehrere Modelle können zeitgleich geschätzt und verglichen werden</a:t>
            </a:r>
          </a:p>
          <a:p>
            <a:pPr marL="0" indent="0">
              <a:buNone/>
            </a:pPr>
            <a:r>
              <a:rPr lang="de-DE" b="1" dirty="0">
                <a:solidFill>
                  <a:srgbClr val="FF0000"/>
                </a:solidFill>
              </a:rPr>
              <a:t>Nachteile:</a:t>
            </a:r>
          </a:p>
          <a:p>
            <a:r>
              <a:rPr lang="de-DE" dirty="0"/>
              <a:t>Nur metrisch skalierte Variablen (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Normalverteilung) verwendbar</a:t>
            </a:r>
          </a:p>
          <a:p>
            <a:r>
              <a:rPr lang="de-DE" dirty="0"/>
              <a:t>Keine großen zusätzlichen Funktionen (z.B. keine </a:t>
            </a:r>
            <a:r>
              <a:rPr lang="de-DE" dirty="0" err="1"/>
              <a:t>Kovariaten</a:t>
            </a:r>
            <a:r>
              <a:rPr lang="de-DE" dirty="0"/>
              <a:t> &amp; FIML)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559730-63F7-5B5B-E97D-85218860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476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tidyLPA</a:t>
            </a:r>
            <a:r>
              <a:rPr lang="de-DE" sz="4800" b="1" dirty="0">
                <a:latin typeface="Arial Nova" panose="020B0504020202020204" pitchFamily="34" charset="0"/>
              </a:rPr>
              <a:t>: Anwendungsbeispiel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Enthalten im Paket:</a:t>
            </a:r>
          </a:p>
          <a:p>
            <a:pPr marL="0" indent="0">
              <a:buNone/>
            </a:pPr>
            <a:r>
              <a:rPr lang="de-DE" b="1" dirty="0"/>
              <a:t>Quelle: </a:t>
            </a:r>
            <a:r>
              <a:rPr lang="en-US" dirty="0"/>
              <a:t>OECD PISA Studie 2015,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Eigenschaften</a:t>
            </a:r>
            <a:r>
              <a:rPr lang="en-US" b="1" dirty="0"/>
              <a:t>:</a:t>
            </a:r>
          </a:p>
          <a:p>
            <a:r>
              <a:rPr lang="de-DE" dirty="0"/>
              <a:t>Schülerfragebogendaten aus der PISA-Studie 2015 in den USA</a:t>
            </a:r>
          </a:p>
          <a:p>
            <a:r>
              <a:rPr lang="de-DE" dirty="0"/>
              <a:t>Manifeste Variablen </a:t>
            </a:r>
            <a:r>
              <a:rPr lang="de-DE" sz="2400" dirty="0"/>
              <a:t>(Bsp. auf Zeile 1:100, ohne NAs &amp; </a:t>
            </a:r>
            <a:r>
              <a:rPr lang="de-DE" sz="2400" dirty="0" err="1"/>
              <a:t>instrumental_mot</a:t>
            </a:r>
            <a:r>
              <a:rPr lang="de-DE" sz="2400" dirty="0"/>
              <a:t>):</a:t>
            </a:r>
            <a:endParaRPr lang="de-DE" dirty="0"/>
          </a:p>
          <a:p>
            <a:pPr marL="971550" lvl="1" indent="-514350">
              <a:buFont typeface="+mj-lt"/>
              <a:buAutoNum type="arabicPeriod"/>
            </a:pPr>
            <a:r>
              <a:rPr lang="de-DE" dirty="0" err="1"/>
              <a:t>broad_interest</a:t>
            </a:r>
            <a:r>
              <a:rPr lang="de-DE" dirty="0"/>
              <a:t>		Maß für allgemeines persönliche Interesse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err="1"/>
              <a:t>enjoyment</a:t>
            </a:r>
            <a:r>
              <a:rPr lang="de-DE" dirty="0"/>
              <a:t>			Maß für persönlichen Spaß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err="1"/>
              <a:t>instrumental_mot</a:t>
            </a:r>
            <a:r>
              <a:rPr lang="de-DE" dirty="0"/>
              <a:t>		Maß der pers. instrumentellen Motivation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err="1"/>
              <a:t>self-efficacy</a:t>
            </a:r>
            <a:r>
              <a:rPr lang="de-DE" dirty="0"/>
              <a:t>			Maß für Selbstwirksamkeit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886E492-A929-A1B0-1174-F55CF0BE5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525" y="1868981"/>
            <a:ext cx="6840015" cy="36621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1278AE-481A-F520-990D-70F68CE1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49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Einleitung: R-Paket Problematik</a:t>
            </a:r>
          </a:p>
        </p:txBody>
      </p:sp>
      <p:pic>
        <p:nvPicPr>
          <p:cNvPr id="7" name="Grafik 6" descr="Ein Bild, das Gebäude, Himmel, draußen, Wolke enthält.&#10;&#10;Automatisch generierte Beschreibung">
            <a:extLst>
              <a:ext uri="{FF2B5EF4-FFF2-40B4-BE49-F238E27FC236}">
                <a16:creationId xmlns:a16="http://schemas.microsoft.com/office/drawing/2014/main" id="{BA6906A2-A58F-F40C-919E-E54A20178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46" y="2550500"/>
            <a:ext cx="7268308" cy="408842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4DF4F40-296F-A1D6-EF2D-98EBA842AE48}"/>
              </a:ext>
            </a:extLst>
          </p:cNvPr>
          <p:cNvSpPr txBox="1"/>
          <p:nvPr/>
        </p:nvSpPr>
        <p:spPr>
          <a:xfrm>
            <a:off x="1219200" y="1858984"/>
            <a:ext cx="975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Die Welt wenn man LCA schnell und leicht in R machen könnte: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CCE6610-B770-3913-B04A-872CC602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456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tidyLPA</a:t>
            </a:r>
            <a:r>
              <a:rPr lang="de-DE" sz="4800" b="1" dirty="0">
                <a:latin typeface="Arial Nova" panose="020B0504020202020204" pitchFamily="34" charset="0"/>
              </a:rPr>
              <a:t>: Modellschätzung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Die Nutzung des Pakets erfolgt durch einen Befehl:</a:t>
            </a:r>
            <a:endParaRPr lang="de-DE" sz="600" b="1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dirty="0"/>
              <a:t> Die Modellschätzung durch </a:t>
            </a:r>
            <a:r>
              <a:rPr lang="de-DE" dirty="0" err="1"/>
              <a:t>estimate_profiles</a:t>
            </a:r>
            <a:r>
              <a:rPr lang="de-DE" dirty="0"/>
              <a:t>() erlaubt die </a:t>
            </a:r>
            <a:br>
              <a:rPr lang="de-DE" dirty="0"/>
            </a:br>
            <a:r>
              <a:rPr lang="de-DE" dirty="0"/>
              <a:t>  </a:t>
            </a:r>
            <a:r>
              <a:rPr lang="de-DE" sz="1100" dirty="0"/>
              <a:t> </a:t>
            </a:r>
            <a:r>
              <a:rPr lang="de-DE" dirty="0"/>
              <a:t>Schätzung von mehreren unterschiedlichen Modellen gleichzeitig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/>
              <a:t> Weitere Argumente anhand von </a:t>
            </a:r>
            <a:r>
              <a:rPr lang="de-DE" sz="2400" dirty="0"/>
              <a:t>?</a:t>
            </a:r>
            <a:r>
              <a:rPr lang="de-DE" dirty="0" err="1"/>
              <a:t>mclust</a:t>
            </a:r>
            <a:r>
              <a:rPr lang="de-DE" dirty="0"/>
              <a:t>::</a:t>
            </a:r>
            <a:r>
              <a:rPr lang="de-DE" dirty="0" err="1"/>
              <a:t>mclust</a:t>
            </a:r>
            <a:r>
              <a:rPr lang="de-DE" dirty="0"/>
              <a:t>() spezifizierbar</a:t>
            </a:r>
          </a:p>
          <a:p>
            <a:pPr marL="0" indent="0">
              <a:buNone/>
            </a:pPr>
            <a:endParaRPr lang="de-DE" sz="200" dirty="0"/>
          </a:p>
          <a:p>
            <a:pPr marL="0" indent="0">
              <a:buNone/>
            </a:pPr>
            <a:r>
              <a:rPr lang="de-DE" b="1" dirty="0">
                <a:solidFill>
                  <a:srgbClr val="C00000"/>
                </a:solidFill>
              </a:rPr>
              <a:t>Allgemein: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b="1" dirty="0">
                <a:solidFill>
                  <a:srgbClr val="C00000"/>
                </a:solidFill>
              </a:rPr>
              <a:t>Beispiel: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EC627E-3A08-D803-F251-14A7412E7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57" y="4361981"/>
            <a:ext cx="10602805" cy="68589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71EE405-7E45-7B20-B5BC-7F9628DB0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957" y="5705648"/>
            <a:ext cx="10505206" cy="60625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1FEE81-4EAA-ABC5-1B6F-8EE34713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00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tidyLPA</a:t>
            </a:r>
            <a:r>
              <a:rPr lang="de-DE" sz="4800" b="1" dirty="0">
                <a:latin typeface="Arial Nova" panose="020B0504020202020204" pitchFamily="34" charset="0"/>
              </a:rPr>
              <a:t>: Modellschätzung (2)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6100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Das Paket erlaubt es eines der folgenden 4 Modelle zu schätzen:</a:t>
            </a:r>
          </a:p>
          <a:p>
            <a:pPr marL="0" indent="0">
              <a:buNone/>
            </a:pPr>
            <a:endParaRPr lang="de-DE" sz="600" b="1" dirty="0"/>
          </a:p>
          <a:p>
            <a:r>
              <a:rPr lang="de-DE" dirty="0"/>
              <a:t>Identisch fixierte Varianzen &amp; auf 0 fixierte Kovarianzen (Model 1)</a:t>
            </a:r>
          </a:p>
          <a:p>
            <a:r>
              <a:rPr lang="de-DE" dirty="0"/>
              <a:t>Variierende Varianzen &amp; auf 0 fixierte Kovarianzen (Model 2)</a:t>
            </a:r>
          </a:p>
          <a:p>
            <a:r>
              <a:rPr lang="de-DE" dirty="0"/>
              <a:t>Identisch fixierte Varianzen &amp; Kovarianzen (Model 3)</a:t>
            </a:r>
          </a:p>
          <a:p>
            <a:r>
              <a:rPr lang="de-DE" dirty="0"/>
              <a:t>Variierende Varianzen &amp; Kovarianzen (Model 6)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Die </a:t>
            </a:r>
            <a:r>
              <a:rPr lang="de-DE" dirty="0" err="1">
                <a:sym typeface="Wingdings" panose="05000000000000000000" pitchFamily="2" charset="2"/>
              </a:rPr>
              <a:t>Modellparameterisierungen</a:t>
            </a:r>
            <a:r>
              <a:rPr lang="de-DE" dirty="0">
                <a:sym typeface="Wingdings" panose="05000000000000000000" pitchFamily="2" charset="2"/>
              </a:rPr>
              <a:t> 4 &amp; 5 sind ausschließlich unter Ver-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     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wendung</a:t>
            </a:r>
            <a:r>
              <a:rPr lang="de-DE" dirty="0">
                <a:sym typeface="Wingdings" panose="05000000000000000000" pitchFamily="2" charset="2"/>
              </a:rPr>
              <a:t> von </a:t>
            </a:r>
            <a:r>
              <a:rPr lang="de-DE" dirty="0" err="1">
                <a:sym typeface="Wingdings" panose="05000000000000000000" pitchFamily="2" charset="2"/>
              </a:rPr>
              <a:t>MPlus</a:t>
            </a:r>
            <a:r>
              <a:rPr lang="de-DE" dirty="0">
                <a:sym typeface="Wingdings" panose="05000000000000000000" pitchFamily="2" charset="2"/>
              </a:rPr>
              <a:t> verfügbar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268FC3-9D63-1A71-756E-C70A404F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976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tidyLPA</a:t>
            </a:r>
            <a:r>
              <a:rPr lang="de-DE" sz="4800" b="1" dirty="0">
                <a:latin typeface="Arial Nova" panose="020B0504020202020204" pitchFamily="34" charset="0"/>
              </a:rPr>
              <a:t>: Verfügbare Outputs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b="1" dirty="0" err="1">
                <a:solidFill>
                  <a:srgbClr val="82A66D"/>
                </a:solidFill>
              </a:rPr>
              <a:t>get_fit</a:t>
            </a:r>
            <a:r>
              <a:rPr lang="de-DE" b="1" dirty="0">
                <a:solidFill>
                  <a:srgbClr val="82A66D"/>
                </a:solidFill>
              </a:rPr>
              <a:t>(</a:t>
            </a:r>
            <a:r>
              <a:rPr lang="de-DE" b="1" dirty="0" err="1">
                <a:solidFill>
                  <a:srgbClr val="82A66D"/>
                </a:solidFill>
              </a:rPr>
              <a:t>mod</a:t>
            </a:r>
            <a:r>
              <a:rPr lang="de-DE" b="1" dirty="0">
                <a:solidFill>
                  <a:srgbClr val="82A66D"/>
                </a:solidFill>
              </a:rPr>
              <a:t>)</a:t>
            </a:r>
            <a:r>
              <a:rPr lang="de-DE" dirty="0">
                <a:solidFill>
                  <a:srgbClr val="92D050"/>
                </a:solidFill>
              </a:rPr>
              <a:t>	</a:t>
            </a:r>
            <a:r>
              <a:rPr lang="de-DE" dirty="0"/>
              <a:t>	</a:t>
            </a:r>
          </a:p>
          <a:p>
            <a:pPr marL="0" indent="0">
              <a:buNone/>
            </a:pPr>
            <a:r>
              <a:rPr lang="de-DE" dirty="0"/>
              <a:t>Umfangreiche Liste an </a:t>
            </a:r>
            <a:r>
              <a:rPr lang="de-DE" dirty="0" err="1"/>
              <a:t>ver</a:t>
            </a:r>
            <a:r>
              <a:rPr lang="de-DE" dirty="0"/>
              <a:t>-</a:t>
            </a:r>
            <a:br>
              <a:rPr lang="de-DE" dirty="0"/>
            </a:br>
            <a:r>
              <a:rPr lang="de-DE" dirty="0" err="1"/>
              <a:t>schiedenen</a:t>
            </a:r>
            <a:r>
              <a:rPr lang="de-DE" dirty="0"/>
              <a:t> Fit Indizes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Für Details: </a:t>
            </a:r>
            <a:r>
              <a:rPr lang="de-DE" dirty="0">
                <a:sym typeface="Wingdings" panose="05000000000000000000" pitchFamily="2" charset="2"/>
                <a:hlinkClick r:id="rId2"/>
              </a:rPr>
              <a:t>Link</a:t>
            </a:r>
            <a:r>
              <a:rPr lang="de-DE" dirty="0">
                <a:sym typeface="Wingdings" panose="05000000000000000000" pitchFamily="2" charset="2"/>
              </a:rPr>
              <a:t> (Unten)</a:t>
            </a:r>
            <a:endParaRPr lang="de-DE" dirty="0"/>
          </a:p>
          <a:p>
            <a:r>
              <a:rPr lang="de-DE" b="1" dirty="0" err="1">
                <a:solidFill>
                  <a:srgbClr val="82A66D"/>
                </a:solidFill>
              </a:rPr>
              <a:t>compare_solutions</a:t>
            </a:r>
            <a:r>
              <a:rPr lang="de-DE" b="1" dirty="0">
                <a:solidFill>
                  <a:srgbClr val="82A66D"/>
                </a:solidFill>
              </a:rPr>
              <a:t>(</a:t>
            </a:r>
            <a:r>
              <a:rPr lang="de-DE" b="1" dirty="0" err="1">
                <a:solidFill>
                  <a:srgbClr val="82A66D"/>
                </a:solidFill>
              </a:rPr>
              <a:t>mod</a:t>
            </a:r>
            <a:r>
              <a:rPr lang="de-DE" b="1" dirty="0">
                <a:solidFill>
                  <a:srgbClr val="82A66D"/>
                </a:solidFill>
              </a:rPr>
              <a:t>)</a:t>
            </a:r>
          </a:p>
          <a:p>
            <a:pPr marL="0" indent="0">
              <a:buNone/>
            </a:pPr>
            <a:r>
              <a:rPr lang="de-DE" dirty="0"/>
              <a:t>Automatisierter </a:t>
            </a:r>
            <a:r>
              <a:rPr lang="de-DE" dirty="0" err="1"/>
              <a:t>Modellver</a:t>
            </a:r>
            <a:r>
              <a:rPr lang="de-DE" dirty="0"/>
              <a:t>-</a:t>
            </a:r>
          </a:p>
          <a:p>
            <a:pPr marL="0" indent="0">
              <a:buNone/>
            </a:pPr>
            <a:r>
              <a:rPr lang="de-DE" dirty="0"/>
              <a:t>gleich anhand Fit Indizes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68BE8D1-3747-B8DB-5F4C-83E326FDD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292" y="1690688"/>
            <a:ext cx="6684337" cy="202154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4AC8890-A6DC-1C37-96F0-23629FBCE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017" y="3874465"/>
            <a:ext cx="4499823" cy="2741807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8DC976-EF0B-F096-E1A8-DA6D6127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83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tidyLPA</a:t>
            </a:r>
            <a:r>
              <a:rPr lang="de-DE" sz="4800" b="1" dirty="0">
                <a:latin typeface="Arial Nova" panose="020B0504020202020204" pitchFamily="34" charset="0"/>
              </a:rPr>
              <a:t>: Verfügbare Outputs (2)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err="1">
                <a:solidFill>
                  <a:srgbClr val="82A66D"/>
                </a:solidFill>
              </a:rPr>
              <a:t>get_data</a:t>
            </a:r>
            <a:r>
              <a:rPr lang="de-DE" b="1" dirty="0">
                <a:solidFill>
                  <a:srgbClr val="82A66D"/>
                </a:solidFill>
              </a:rPr>
              <a:t>(</a:t>
            </a:r>
            <a:r>
              <a:rPr lang="de-DE" b="1" dirty="0" err="1">
                <a:solidFill>
                  <a:srgbClr val="82A66D"/>
                </a:solidFill>
              </a:rPr>
              <a:t>mod</a:t>
            </a:r>
            <a:r>
              <a:rPr lang="de-DE" b="1" dirty="0">
                <a:solidFill>
                  <a:srgbClr val="82A66D"/>
                </a:solidFill>
              </a:rPr>
              <a:t>)</a:t>
            </a:r>
            <a:r>
              <a:rPr lang="de-DE" dirty="0"/>
              <a:t>			Datensatz samt Klassenwahrscheinlich-</a:t>
            </a:r>
            <a:br>
              <a:rPr lang="de-DE" dirty="0"/>
            </a:br>
            <a:r>
              <a:rPr lang="de-DE" dirty="0"/>
              <a:t>					</a:t>
            </a:r>
            <a:r>
              <a:rPr lang="de-DE" dirty="0" err="1"/>
              <a:t>keiten</a:t>
            </a:r>
            <a:r>
              <a:rPr lang="de-DE" dirty="0"/>
              <a:t> und </a:t>
            </a:r>
            <a:r>
              <a:rPr lang="de-DE" dirty="0" err="1"/>
              <a:t>det</a:t>
            </a:r>
            <a:r>
              <a:rPr lang="de-DE" dirty="0"/>
              <a:t>. Klassenzugehörigkeiten</a:t>
            </a:r>
          </a:p>
          <a:p>
            <a:r>
              <a:rPr lang="de-DE" b="1" dirty="0" err="1">
                <a:solidFill>
                  <a:srgbClr val="82A66D"/>
                </a:solidFill>
              </a:rPr>
              <a:t>get_estimates</a:t>
            </a:r>
            <a:r>
              <a:rPr lang="de-DE" b="1" dirty="0">
                <a:solidFill>
                  <a:srgbClr val="82A66D"/>
                </a:solidFill>
              </a:rPr>
              <a:t>(</a:t>
            </a:r>
            <a:r>
              <a:rPr lang="de-DE" b="1" dirty="0" err="1">
                <a:solidFill>
                  <a:srgbClr val="82A66D"/>
                </a:solidFill>
              </a:rPr>
              <a:t>mod</a:t>
            </a:r>
            <a:r>
              <a:rPr lang="de-DE" b="1" dirty="0">
                <a:solidFill>
                  <a:srgbClr val="82A66D"/>
                </a:solidFill>
              </a:rPr>
              <a:t>)</a:t>
            </a:r>
            <a:r>
              <a:rPr lang="de-DE" b="1" dirty="0"/>
              <a:t>		</a:t>
            </a:r>
            <a:r>
              <a:rPr lang="de-DE" dirty="0"/>
              <a:t>Übersicht der Schätzwerte</a:t>
            </a:r>
          </a:p>
          <a:p>
            <a:r>
              <a:rPr lang="de-DE" b="1" dirty="0" err="1">
                <a:solidFill>
                  <a:srgbClr val="82A66D"/>
                </a:solidFill>
              </a:rPr>
              <a:t>plot</a:t>
            </a:r>
            <a:r>
              <a:rPr lang="de-DE" b="1" dirty="0">
                <a:solidFill>
                  <a:srgbClr val="82A66D"/>
                </a:solidFill>
              </a:rPr>
              <a:t>(</a:t>
            </a:r>
            <a:r>
              <a:rPr lang="de-DE" b="1" dirty="0" err="1">
                <a:solidFill>
                  <a:srgbClr val="82A66D"/>
                </a:solidFill>
              </a:rPr>
              <a:t>mod</a:t>
            </a:r>
            <a:r>
              <a:rPr lang="de-DE" b="1" dirty="0">
                <a:solidFill>
                  <a:srgbClr val="82A66D"/>
                </a:solidFill>
              </a:rPr>
              <a:t>)</a:t>
            </a:r>
            <a:r>
              <a:rPr lang="de-DE" b="1" dirty="0"/>
              <a:t>				</a:t>
            </a:r>
            <a:r>
              <a:rPr lang="de-DE" dirty="0"/>
              <a:t>Grafik einer Vergleichsgröße nach Wahl</a:t>
            </a:r>
            <a:br>
              <a:rPr lang="de-DE" dirty="0"/>
            </a:br>
            <a:r>
              <a:rPr lang="de-DE" dirty="0"/>
              <a:t>					für alle modellierten Modelle</a:t>
            </a:r>
          </a:p>
          <a:p>
            <a:r>
              <a:rPr lang="de-DE" b="1" dirty="0" err="1">
                <a:solidFill>
                  <a:srgbClr val="82A66D"/>
                </a:solidFill>
              </a:rPr>
              <a:t>plot_profiles</a:t>
            </a:r>
            <a:r>
              <a:rPr lang="de-DE" b="1" dirty="0">
                <a:solidFill>
                  <a:srgbClr val="82A66D"/>
                </a:solidFill>
              </a:rPr>
              <a:t>(</a:t>
            </a:r>
            <a:r>
              <a:rPr lang="de-DE" b="1" dirty="0" err="1">
                <a:solidFill>
                  <a:srgbClr val="82A66D"/>
                </a:solidFill>
              </a:rPr>
              <a:t>mod</a:t>
            </a:r>
            <a:r>
              <a:rPr lang="de-DE" b="1" dirty="0">
                <a:solidFill>
                  <a:srgbClr val="82A66D"/>
                </a:solidFill>
              </a:rPr>
              <a:t>)</a:t>
            </a:r>
            <a:r>
              <a:rPr lang="de-DE" b="1" dirty="0"/>
              <a:t>		</a:t>
            </a:r>
            <a:r>
              <a:rPr lang="de-DE" dirty="0"/>
              <a:t>Boxplot-Grafik der klassenspezifischen </a:t>
            </a:r>
            <a:br>
              <a:rPr lang="de-DE" dirty="0"/>
            </a:br>
            <a:r>
              <a:rPr lang="de-DE" dirty="0"/>
              <a:t>					</a:t>
            </a:r>
            <a:r>
              <a:rPr lang="de-DE" sz="1100" dirty="0"/>
              <a:t> </a:t>
            </a:r>
            <a:r>
              <a:rPr lang="de-DE" dirty="0"/>
              <a:t>Variablenausprägungen</a:t>
            </a:r>
          </a:p>
          <a:p>
            <a:r>
              <a:rPr lang="de-DE" b="1" dirty="0" err="1">
                <a:solidFill>
                  <a:srgbClr val="82A66D"/>
                </a:solidFill>
              </a:rPr>
              <a:t>plot_density</a:t>
            </a:r>
            <a:r>
              <a:rPr lang="de-DE" b="1" dirty="0">
                <a:solidFill>
                  <a:srgbClr val="82A66D"/>
                </a:solidFill>
              </a:rPr>
              <a:t>(</a:t>
            </a:r>
            <a:r>
              <a:rPr lang="de-DE" b="1" dirty="0" err="1">
                <a:solidFill>
                  <a:srgbClr val="82A66D"/>
                </a:solidFill>
              </a:rPr>
              <a:t>mod</a:t>
            </a:r>
            <a:r>
              <a:rPr lang="de-DE" b="1" dirty="0">
                <a:solidFill>
                  <a:srgbClr val="82A66D"/>
                </a:solidFill>
              </a:rPr>
              <a:t>)</a:t>
            </a:r>
            <a:r>
              <a:rPr lang="de-DE" b="1" dirty="0"/>
              <a:t>		</a:t>
            </a:r>
            <a:r>
              <a:rPr lang="de-DE" dirty="0"/>
              <a:t>Grafiken zur klassenbedingten Dichte </a:t>
            </a:r>
          </a:p>
          <a:p>
            <a:r>
              <a:rPr lang="de-DE" b="1" dirty="0" err="1">
                <a:solidFill>
                  <a:srgbClr val="82A66D"/>
                </a:solidFill>
              </a:rPr>
              <a:t>plot_bivariate</a:t>
            </a:r>
            <a:r>
              <a:rPr lang="de-DE" b="1" dirty="0">
                <a:solidFill>
                  <a:srgbClr val="82A66D"/>
                </a:solidFill>
              </a:rPr>
              <a:t>(</a:t>
            </a:r>
            <a:r>
              <a:rPr lang="de-DE" b="1" dirty="0" err="1">
                <a:solidFill>
                  <a:srgbClr val="82A66D"/>
                </a:solidFill>
              </a:rPr>
              <a:t>mod</a:t>
            </a:r>
            <a:r>
              <a:rPr lang="de-DE" b="1" dirty="0">
                <a:solidFill>
                  <a:srgbClr val="82A66D"/>
                </a:solidFill>
              </a:rPr>
              <a:t>)	</a:t>
            </a:r>
            <a:r>
              <a:rPr lang="de-DE" b="1" dirty="0"/>
              <a:t>	</a:t>
            </a:r>
            <a:r>
              <a:rPr lang="de-DE" dirty="0"/>
              <a:t>2-dim.</a:t>
            </a:r>
            <a:r>
              <a:rPr lang="de-DE" b="1" dirty="0"/>
              <a:t> </a:t>
            </a:r>
            <a:r>
              <a:rPr lang="de-DE" dirty="0"/>
              <a:t>Grafiken zu Korrelation &amp; Dichte</a:t>
            </a:r>
            <a:endParaRPr lang="de-DE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BCA574-AAA1-8772-E44F-9E0DF43A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315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92CB440-E6D3-FC73-00B9-6AA6368F5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050"/>
            <a:ext cx="12192000" cy="614956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C61328A-6FF1-1461-797D-137AA8838413}"/>
              </a:ext>
            </a:extLst>
          </p:cNvPr>
          <p:cNvSpPr txBox="1"/>
          <p:nvPr/>
        </p:nvSpPr>
        <p:spPr>
          <a:xfrm>
            <a:off x="433754" y="539262"/>
            <a:ext cx="6307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rgbClr val="C00000"/>
                </a:solidFill>
              </a:rPr>
              <a:t>Beispiel: </a:t>
            </a:r>
            <a:r>
              <a:rPr lang="de-DE" sz="3200" b="1" dirty="0" err="1">
                <a:solidFill>
                  <a:srgbClr val="82A66D"/>
                </a:solidFill>
              </a:rPr>
              <a:t>plot_profiles</a:t>
            </a:r>
            <a:r>
              <a:rPr lang="de-DE" sz="3200" b="1" dirty="0">
                <a:solidFill>
                  <a:srgbClr val="82A66D"/>
                </a:solidFill>
              </a:rPr>
              <a:t>(</a:t>
            </a:r>
            <a:r>
              <a:rPr lang="de-DE" sz="3200" b="1" dirty="0" err="1">
                <a:solidFill>
                  <a:srgbClr val="82A66D"/>
                </a:solidFill>
              </a:rPr>
              <a:t>mod</a:t>
            </a:r>
            <a:r>
              <a:rPr lang="de-DE" sz="3200" b="1" dirty="0">
                <a:solidFill>
                  <a:srgbClr val="82A66D"/>
                </a:solidFill>
              </a:rPr>
              <a:t>)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B650A3D-B474-3E44-7EBD-2D769C9F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913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Übersicht – Paket: depmixS4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1685F-0766-03DB-73AE-91174771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8950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Veröffentlicht: </a:t>
            </a:r>
          </a:p>
          <a:p>
            <a:pPr marL="0" indent="0">
              <a:buNone/>
            </a:pPr>
            <a:r>
              <a:rPr lang="de-DE" dirty="0"/>
              <a:t>Visser, Ingmar and </a:t>
            </a:r>
            <a:r>
              <a:rPr lang="de-DE" dirty="0" err="1"/>
              <a:t>Speekenbrink</a:t>
            </a:r>
            <a:r>
              <a:rPr lang="de-DE" dirty="0"/>
              <a:t>, Maarten am 5. August, 2010</a:t>
            </a:r>
          </a:p>
          <a:p>
            <a:pPr marL="0" indent="0">
              <a:buNone/>
            </a:pPr>
            <a:r>
              <a:rPr lang="de-DE" b="1" dirty="0"/>
              <a:t>Ziel: </a:t>
            </a:r>
          </a:p>
          <a:p>
            <a:pPr marL="0" indent="0">
              <a:buNone/>
            </a:pPr>
            <a:r>
              <a:rPr lang="de-DE" dirty="0"/>
              <a:t>Schätzung von latent-transition Modellen (Hidden Markov Modellen) unter Spezifikationen von Restriktionen und jegliche Art von Indikatoren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Latent-</a:t>
            </a:r>
            <a:r>
              <a:rPr lang="de-DE" dirty="0" err="1">
                <a:sym typeface="Wingdings" panose="05000000000000000000" pitchFamily="2" charset="2"/>
              </a:rPr>
              <a:t>class</a:t>
            </a:r>
            <a:r>
              <a:rPr lang="de-DE" dirty="0">
                <a:sym typeface="Wingdings" panose="05000000000000000000" pitchFamily="2" charset="2"/>
              </a:rPr>
              <a:t> und latent-profile Modelle als Unterart schätzbar</a:t>
            </a:r>
            <a:endParaRPr lang="de-DE" dirty="0"/>
          </a:p>
          <a:p>
            <a:pPr marL="0" indent="0">
              <a:buNone/>
            </a:pPr>
            <a:r>
              <a:rPr lang="de-DE" b="1" dirty="0"/>
              <a:t>Verfügbar: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8B9EC18-F106-A0BB-E05C-FAF7D592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92260"/>
            <a:ext cx="4762024" cy="72604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E99A01-6FAE-F1AA-2BF0-C4CFFE6A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633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Übersicht – Paket: depmixS4 (2)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DBF2D27-3B9F-CE62-ED88-C98E43B454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96"/>
          <a:stretch/>
        </p:blipFill>
        <p:spPr>
          <a:xfrm>
            <a:off x="899746" y="1690688"/>
            <a:ext cx="10392508" cy="4634739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AFA139D-A3DA-DB87-F787-AE0D1440EB5F}"/>
              </a:ext>
            </a:extLst>
          </p:cNvPr>
          <p:cNvSpPr/>
          <p:nvPr/>
        </p:nvSpPr>
        <p:spPr>
          <a:xfrm>
            <a:off x="3798277" y="5638800"/>
            <a:ext cx="3001108" cy="3751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2088AE3-A874-94C8-122D-1E6D7092AA51}"/>
              </a:ext>
            </a:extLst>
          </p:cNvPr>
          <p:cNvCxnSpPr>
            <a:cxnSpLocks/>
          </p:cNvCxnSpPr>
          <p:nvPr/>
        </p:nvCxnSpPr>
        <p:spPr>
          <a:xfrm flipH="1" flipV="1">
            <a:off x="6975231" y="5799221"/>
            <a:ext cx="586154" cy="2147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F16E429-A60E-C2DB-33D8-06C3F0915E8C}"/>
              </a:ext>
            </a:extLst>
          </p:cNvPr>
          <p:cNvSpPr txBox="1"/>
          <p:nvPr/>
        </p:nvSpPr>
        <p:spPr>
          <a:xfrm>
            <a:off x="7558587" y="5752328"/>
            <a:ext cx="3744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FF0000"/>
                </a:solidFill>
              </a:rPr>
              <a:t>Wir sind eigentlich hier!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EB6DB2B-7791-F1A9-A6FF-D7E494355C13}"/>
              </a:ext>
            </a:extLst>
          </p:cNvPr>
          <p:cNvCxnSpPr>
            <a:cxnSpLocks/>
          </p:cNvCxnSpPr>
          <p:nvPr/>
        </p:nvCxnSpPr>
        <p:spPr>
          <a:xfrm flipV="1">
            <a:off x="5228492" y="4865077"/>
            <a:ext cx="0" cy="77372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AE90CC47-91E8-3E66-28E3-0B9A6248E049}"/>
              </a:ext>
            </a:extLst>
          </p:cNvPr>
          <p:cNvSpPr/>
          <p:nvPr/>
        </p:nvSpPr>
        <p:spPr>
          <a:xfrm>
            <a:off x="4067908" y="4384431"/>
            <a:ext cx="2403230" cy="363415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29F3210-3B44-2BBE-68FE-3342E80C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3696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depmixS4: Vor- und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1685F-0766-03DB-73AE-91174771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20754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chemeClr val="accent1"/>
                </a:solidFill>
              </a:rPr>
              <a:t>Vorteile: </a:t>
            </a:r>
          </a:p>
          <a:p>
            <a:r>
              <a:rPr lang="de-DE" dirty="0"/>
              <a:t>Ermöglicht die Schätzung von Modellen mit fast jeder Variablenart und </a:t>
            </a:r>
            <a:r>
              <a:rPr lang="de-DE" dirty="0" err="1"/>
              <a:t>Kovariaten</a:t>
            </a:r>
            <a:r>
              <a:rPr lang="de-DE" dirty="0"/>
              <a:t> unter Spezifikation der zugrundeliegenden Verteilung</a:t>
            </a:r>
          </a:p>
          <a:p>
            <a:r>
              <a:rPr lang="de-DE" dirty="0"/>
              <a:t>Erlaubt die Spezifikation von Restriktionen auf Parameterebene</a:t>
            </a:r>
          </a:p>
          <a:p>
            <a:pPr marL="0" indent="0">
              <a:buNone/>
            </a:pPr>
            <a:r>
              <a:rPr lang="de-DE" b="1" dirty="0">
                <a:solidFill>
                  <a:srgbClr val="FF0000"/>
                </a:solidFill>
              </a:rPr>
              <a:t>Nachteile:</a:t>
            </a:r>
          </a:p>
          <a:p>
            <a:r>
              <a:rPr lang="de-DE" dirty="0"/>
              <a:t>Keine Fit-Statistiken, Tests und ordinalen Variablen möglich</a:t>
            </a:r>
          </a:p>
          <a:p>
            <a:r>
              <a:rPr lang="de-DE" dirty="0"/>
              <a:t>Andere Terminologie als Grundlage (z.B. Classes = States)</a:t>
            </a:r>
          </a:p>
          <a:p>
            <a:r>
              <a:rPr lang="de-DE" dirty="0"/>
              <a:t>(Fast) Gar keine zusätzlichen Funktionen (Grafiken, Entropie, etc.)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B9E122-0C54-DB6B-C2E6-58BFB344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887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depmixS4: Modellschätzung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21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Zur Nutzung werden 2 Befehle benötigt:</a:t>
            </a:r>
            <a:endParaRPr lang="de-DE" sz="600" b="1" dirty="0"/>
          </a:p>
          <a:p>
            <a:pPr marL="0" indent="0">
              <a:buNone/>
            </a:pPr>
            <a:endParaRPr lang="de-DE" sz="600" b="1" dirty="0"/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Konstruktion eines Modells mithilfe der Funktion mix()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b="1" dirty="0">
                <a:solidFill>
                  <a:srgbClr val="C00000"/>
                </a:solidFill>
                <a:sym typeface="Wingdings" panose="05000000000000000000" pitchFamily="2" charset="2"/>
              </a:rPr>
              <a:t>Beispiel: 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b="1" dirty="0">
                <a:sym typeface="Wingdings" panose="05000000000000000000" pitchFamily="2" charset="2"/>
              </a:rPr>
              <a:t> Es lassen sich eigene Verteilungs- und Link-Funktionen spezifizieren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57FA060-1715-A90F-FFBD-001160FA5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777" y="3145627"/>
            <a:ext cx="8078207" cy="2352307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627B12-C514-91E9-6015-C1789BCFC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735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depmixS4: Modellschätzung (2)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sz="7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b="1" dirty="0"/>
              <a:t>2.   Starten der Modellschätzung mithilfe der Funktion fit()</a:t>
            </a:r>
          </a:p>
          <a:p>
            <a:pPr marL="0" indent="0">
              <a:buNone/>
            </a:pPr>
            <a:r>
              <a:rPr lang="de-DE" b="1" dirty="0">
                <a:solidFill>
                  <a:srgbClr val="BC0000"/>
                </a:solidFill>
                <a:sym typeface="Wingdings" panose="05000000000000000000" pitchFamily="2" charset="2"/>
              </a:rPr>
              <a:t>Allgemein: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1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200" b="1" dirty="0">
              <a:solidFill>
                <a:srgbClr val="BC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200" b="1" dirty="0">
              <a:solidFill>
                <a:srgbClr val="BC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200" b="1" dirty="0">
              <a:solidFill>
                <a:srgbClr val="BC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200" b="1" dirty="0">
              <a:solidFill>
                <a:srgbClr val="BC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200" b="1" dirty="0">
              <a:solidFill>
                <a:srgbClr val="BC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200" b="1" dirty="0">
              <a:solidFill>
                <a:srgbClr val="BC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200" b="1" dirty="0">
              <a:solidFill>
                <a:srgbClr val="BC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200" b="1" dirty="0">
              <a:solidFill>
                <a:srgbClr val="BC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b="1" dirty="0">
                <a:solidFill>
                  <a:srgbClr val="BC0000"/>
                </a:solidFill>
                <a:sym typeface="Wingdings" panose="05000000000000000000" pitchFamily="2" charset="2"/>
              </a:rPr>
              <a:t>Beispiel: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BBC2BA9-D12F-6D3B-C16E-4A67E89A4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71444"/>
            <a:ext cx="7347007" cy="228263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50CE9F9-8524-D573-9DE8-278C72243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19" y="5737319"/>
            <a:ext cx="5394235" cy="551135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F567D3-F28D-4BF7-49EF-B1857F37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92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Einleitung: R-Paket Problematik (2)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7D30713-863F-8803-1444-3F0B5178F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91" y="6109032"/>
            <a:ext cx="10438509" cy="33846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0139A137-52CD-EBFC-072F-1EAEC9CC2A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92" b="83576"/>
          <a:stretch/>
        </p:blipFill>
        <p:spPr>
          <a:xfrm>
            <a:off x="838200" y="1823436"/>
            <a:ext cx="5803900" cy="334584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E83AAF3D-C6E3-9A1B-6887-1051E12D137C}"/>
              </a:ext>
            </a:extLst>
          </p:cNvPr>
          <p:cNvCxnSpPr/>
          <p:nvPr/>
        </p:nvCxnSpPr>
        <p:spPr>
          <a:xfrm>
            <a:off x="6642100" y="2004646"/>
            <a:ext cx="3751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01369E87-5426-3B0F-9F03-FF833F2CCF84}"/>
              </a:ext>
            </a:extLst>
          </p:cNvPr>
          <p:cNvSpPr txBox="1"/>
          <p:nvPr/>
        </p:nvSpPr>
        <p:spPr>
          <a:xfrm>
            <a:off x="7019214" y="1690688"/>
            <a:ext cx="4000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</a:rPr>
              <a:t>Große Erweiterungen angekündigt, aber kein Update bis heute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D405AAF-CE3E-841A-D126-5EFBD5DCF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9416" y="2555699"/>
            <a:ext cx="7964011" cy="117173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9170D0B-34E6-4B02-C6DC-FAF0175B44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291" y="4112371"/>
            <a:ext cx="6260166" cy="1396106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33C6363-B23B-51ED-9A92-93907D728CCB}"/>
              </a:ext>
            </a:extLst>
          </p:cNvPr>
          <p:cNvCxnSpPr/>
          <p:nvPr/>
        </p:nvCxnSpPr>
        <p:spPr>
          <a:xfrm>
            <a:off x="7263423" y="4853354"/>
            <a:ext cx="3751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2A3D6061-552F-11B0-C548-81123E083178}"/>
              </a:ext>
            </a:extLst>
          </p:cNvPr>
          <p:cNvSpPr txBox="1"/>
          <p:nvPr/>
        </p:nvSpPr>
        <p:spPr>
          <a:xfrm>
            <a:off x="7726527" y="4564292"/>
            <a:ext cx="4000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</a:rPr>
              <a:t>Modelle mit gleichem Namen, aber unterschiedlichem Modellansatz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9BF601D-93F5-FF54-FC20-602182FF3225}"/>
              </a:ext>
            </a:extLst>
          </p:cNvPr>
          <p:cNvCxnSpPr/>
          <p:nvPr/>
        </p:nvCxnSpPr>
        <p:spPr>
          <a:xfrm>
            <a:off x="2956560" y="3404485"/>
            <a:ext cx="75285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3D3927F-3376-6254-7E43-46A03071B4BE}"/>
              </a:ext>
            </a:extLst>
          </p:cNvPr>
          <p:cNvCxnSpPr>
            <a:cxnSpLocks/>
          </p:cNvCxnSpPr>
          <p:nvPr/>
        </p:nvCxnSpPr>
        <p:spPr>
          <a:xfrm>
            <a:off x="2519416" y="3727438"/>
            <a:ext cx="35765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A5D3698F-250E-3DF1-1FB4-BDD78EE91751}"/>
              </a:ext>
            </a:extLst>
          </p:cNvPr>
          <p:cNvSpPr txBox="1"/>
          <p:nvPr/>
        </p:nvSpPr>
        <p:spPr>
          <a:xfrm>
            <a:off x="5057075" y="5740291"/>
            <a:ext cx="4000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</a:rPr>
              <a:t>Der Bestseller: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FBAC2DCE-5C41-773D-0401-5662768C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2996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depmixS4: Verfügbare Outputs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8714" cy="4531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Der allgemeine Output erfolgt durch den </a:t>
            </a:r>
            <a:r>
              <a:rPr lang="de-DE" b="1" dirty="0" err="1"/>
              <a:t>summary</a:t>
            </a:r>
            <a:r>
              <a:rPr lang="de-DE" b="1" dirty="0"/>
              <a:t>()-Befehl:</a:t>
            </a:r>
            <a:endParaRPr lang="de-DE" sz="3600" dirty="0"/>
          </a:p>
          <a:p>
            <a:pPr marL="0" indent="0">
              <a:buNone/>
            </a:pPr>
            <a:endParaRPr lang="de-DE" sz="3600" dirty="0"/>
          </a:p>
          <a:p>
            <a:pPr marL="0" indent="0">
              <a:buNone/>
            </a:pPr>
            <a:br>
              <a:rPr lang="de-DE" sz="2400" b="1" i="1" dirty="0"/>
            </a:br>
            <a:endParaRPr lang="de-DE" sz="2400" b="1" i="1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4BA8EAE-9BAF-D711-231A-53072925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73" y="2443694"/>
            <a:ext cx="11259549" cy="337219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9BE54A-84BA-94AD-82FD-6372F077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7406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depmixS4: Verfügbare Outputs (2)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8714" cy="4531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Der allgemeine Output erfolgt durch den </a:t>
            </a:r>
            <a:r>
              <a:rPr lang="de-DE" b="1" dirty="0" err="1"/>
              <a:t>summary</a:t>
            </a:r>
            <a:r>
              <a:rPr lang="de-DE" b="1" dirty="0"/>
              <a:t>()-Befehl:</a:t>
            </a:r>
            <a:endParaRPr lang="de-DE" sz="3600" dirty="0"/>
          </a:p>
          <a:p>
            <a:pPr marL="0" indent="0">
              <a:buNone/>
            </a:pPr>
            <a:r>
              <a:rPr lang="de-DE" b="1" dirty="0"/>
              <a:t>:</a:t>
            </a:r>
            <a:endParaRPr lang="de-DE" sz="3600" dirty="0"/>
          </a:p>
          <a:p>
            <a:pPr marL="0" indent="0">
              <a:buNone/>
            </a:pPr>
            <a:endParaRPr lang="de-DE" sz="3600" dirty="0"/>
          </a:p>
          <a:p>
            <a:pPr marL="0" indent="0">
              <a:buNone/>
            </a:pPr>
            <a:br>
              <a:rPr lang="de-DE" sz="2400" b="1" i="1" dirty="0"/>
            </a:br>
            <a:endParaRPr lang="de-DE" sz="2400" b="1" i="1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4BA8EAE-9BAF-D711-231A-53072925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73" y="2443694"/>
            <a:ext cx="11259549" cy="3372191"/>
          </a:xfrm>
          <a:prstGeom prst="rect">
            <a:avLst/>
          </a:prstGeom>
        </p:spPr>
      </p:pic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9D03DF62-DCAC-F557-AAAA-8095874BF14C}"/>
              </a:ext>
            </a:extLst>
          </p:cNvPr>
          <p:cNvSpPr/>
          <p:nvPr/>
        </p:nvSpPr>
        <p:spPr>
          <a:xfrm rot="5400000">
            <a:off x="2270209" y="4536897"/>
            <a:ext cx="134937" cy="2692916"/>
          </a:xfrm>
          <a:prstGeom prst="rightBrace">
            <a:avLst>
              <a:gd name="adj1" fmla="val 69500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3168E0E-4C46-3FC7-F288-EB6E88973B82}"/>
              </a:ext>
            </a:extLst>
          </p:cNvPr>
          <p:cNvSpPr txBox="1"/>
          <p:nvPr/>
        </p:nvSpPr>
        <p:spPr>
          <a:xfrm>
            <a:off x="991219" y="5883355"/>
            <a:ext cx="27499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</a:rPr>
              <a:t>Erste definierte Variable</a:t>
            </a:r>
          </a:p>
          <a:p>
            <a:pPr algn="ctr"/>
            <a:r>
              <a:rPr lang="de-DE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 Re</a:t>
            </a:r>
            <a:r>
              <a:rPr lang="de-DE" sz="2000" b="1" u="sng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de-DE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.1 und Re</a:t>
            </a:r>
            <a:r>
              <a:rPr lang="de-DE" sz="2000" b="1" u="sng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de-DE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.2</a:t>
            </a:r>
            <a:endParaRPr lang="de-DE" sz="2000" b="1" dirty="0">
              <a:solidFill>
                <a:srgbClr val="FF0000"/>
              </a:solidFill>
            </a:endParaRPr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75C62399-3B66-4464-C441-F35AC875A47C}"/>
              </a:ext>
            </a:extLst>
          </p:cNvPr>
          <p:cNvSpPr/>
          <p:nvPr/>
        </p:nvSpPr>
        <p:spPr>
          <a:xfrm rot="5400000">
            <a:off x="519355" y="5783508"/>
            <a:ext cx="343614" cy="408376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81FC926-42C7-91E2-3E3D-EEC421773B1F}"/>
              </a:ext>
            </a:extLst>
          </p:cNvPr>
          <p:cNvSpPr txBox="1"/>
          <p:nvPr/>
        </p:nvSpPr>
        <p:spPr>
          <a:xfrm>
            <a:off x="246002" y="611204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Klassen</a:t>
            </a: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C0B859C2-D05A-A140-34DF-BD595DE8CC36}"/>
              </a:ext>
            </a:extLst>
          </p:cNvPr>
          <p:cNvSpPr/>
          <p:nvPr/>
        </p:nvSpPr>
        <p:spPr>
          <a:xfrm rot="16200000">
            <a:off x="5712008" y="4325381"/>
            <a:ext cx="134938" cy="1328287"/>
          </a:xfrm>
          <a:prstGeom prst="rightBrace">
            <a:avLst>
              <a:gd name="adj1" fmla="val 69500"/>
              <a:gd name="adj2" fmla="val 50000"/>
            </a:avLst>
          </a:prstGeom>
          <a:noFill/>
          <a:ln w="38100">
            <a:solidFill>
              <a:srgbClr val="FE9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F91943F-5247-BBDE-F365-061C274EAB6C}"/>
              </a:ext>
            </a:extLst>
          </p:cNvPr>
          <p:cNvSpPr txBox="1"/>
          <p:nvPr/>
        </p:nvSpPr>
        <p:spPr>
          <a:xfrm>
            <a:off x="4727640" y="3872851"/>
            <a:ext cx="2103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rgbClr val="FE9515"/>
                </a:solidFill>
                <a:sym typeface="Wingdings" panose="05000000000000000000" pitchFamily="2" charset="2"/>
              </a:rPr>
              <a:t> Re2.</a:t>
            </a:r>
            <a:r>
              <a:rPr lang="de-DE" sz="2000" b="1" u="sng" dirty="0">
                <a:solidFill>
                  <a:srgbClr val="FE9515"/>
                </a:solidFill>
                <a:sym typeface="Wingdings" panose="05000000000000000000" pitchFamily="2" charset="2"/>
              </a:rPr>
              <a:t>2</a:t>
            </a:r>
            <a:endParaRPr lang="de-DE" sz="2000" b="1" u="sng" dirty="0">
              <a:solidFill>
                <a:srgbClr val="FE9515"/>
              </a:solidFill>
            </a:endParaRPr>
          </a:p>
          <a:p>
            <a:pPr algn="ctr"/>
            <a:r>
              <a:rPr lang="de-DE" sz="2000" b="1" dirty="0">
                <a:solidFill>
                  <a:srgbClr val="FE9515"/>
                </a:solidFill>
              </a:rPr>
              <a:t>Ausprägung 2 der zweiten Variable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5897D95-A29C-AECA-5574-521D38D0EE78}"/>
              </a:ext>
            </a:extLst>
          </p:cNvPr>
          <p:cNvSpPr txBox="1"/>
          <p:nvPr/>
        </p:nvSpPr>
        <p:spPr>
          <a:xfrm>
            <a:off x="8288215" y="2977662"/>
            <a:ext cx="34619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Sonstiges (bei anderen Verteilungen):</a:t>
            </a:r>
          </a:p>
          <a:p>
            <a:r>
              <a:rPr lang="de-DE" sz="2000" b="1" dirty="0"/>
              <a:t>Re1.Intercept = Mittelwert</a:t>
            </a:r>
          </a:p>
          <a:p>
            <a:r>
              <a:rPr lang="de-DE" sz="2000" b="1" dirty="0"/>
              <a:t>Re1.sd = Standardabweichung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3EDC24-0B41-88D8-AC01-5658B71E3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3084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Weitere Pakete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1685F-0766-03DB-73AE-91174771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576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Die meisten Pakete sind im Zusammenhang mit spezifischen Studien entstanden. Allgemeinere Alternativen in Paketform sind hingegen:</a:t>
            </a:r>
            <a:endParaRPr lang="de-DE" dirty="0"/>
          </a:p>
          <a:p>
            <a:r>
              <a:rPr lang="de-DE" sz="2400" b="1" dirty="0" err="1"/>
              <a:t>tidySEM</a:t>
            </a:r>
            <a:r>
              <a:rPr lang="de-DE" sz="2400" b="1" dirty="0"/>
              <a:t>		</a:t>
            </a:r>
            <a:r>
              <a:rPr lang="de-DE" sz="2400" dirty="0"/>
              <a:t>Kann als Verallgemeinerung von </a:t>
            </a:r>
            <a:r>
              <a:rPr lang="de-DE" sz="2400" dirty="0" err="1"/>
              <a:t>tidyLPA</a:t>
            </a:r>
            <a:r>
              <a:rPr lang="de-DE" sz="2400" dirty="0"/>
              <a:t> angesehen werden</a:t>
            </a:r>
            <a:br>
              <a:rPr lang="de-DE" sz="2400" dirty="0"/>
            </a:br>
            <a:r>
              <a:rPr lang="de-DE" sz="2400" dirty="0"/>
              <a:t>			und ermöglicht LCA &amp; LPA auf ausschließlich einem von 				mehreren Variablentypen (z.B. nur ordinal)</a:t>
            </a:r>
            <a:endParaRPr lang="de-DE" sz="2400" b="1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sz="2400" dirty="0">
                <a:sym typeface="Wingdings" panose="05000000000000000000" pitchFamily="2" charset="2"/>
              </a:rPr>
              <a:t> Wrapper-Funktionen für leichtere Verwendung auf Basis von </a:t>
            </a:r>
            <a:r>
              <a:rPr lang="de-DE" sz="2400" dirty="0" err="1">
                <a:sym typeface="Wingdings" panose="05000000000000000000" pitchFamily="2" charset="2"/>
              </a:rPr>
              <a:t>OpenMX</a:t>
            </a:r>
            <a:endParaRPr lang="de-DE" sz="24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sz="2400" dirty="0">
                <a:sym typeface="Wingdings" panose="05000000000000000000" pitchFamily="2" charset="2"/>
              </a:rPr>
              <a:t> Restriktionen wie in </a:t>
            </a:r>
            <a:r>
              <a:rPr lang="de-DE" sz="2400" dirty="0" err="1">
                <a:sym typeface="Wingdings" panose="05000000000000000000" pitchFamily="2" charset="2"/>
              </a:rPr>
              <a:t>tidyLPA</a:t>
            </a:r>
            <a:r>
              <a:rPr lang="de-DE" sz="2400" dirty="0">
                <a:sym typeface="Wingdings" panose="05000000000000000000" pitchFamily="2" charset="2"/>
              </a:rPr>
              <a:t> spezifizierbar &amp; allgemein mehr Umfang im Paket</a:t>
            </a:r>
            <a:endParaRPr lang="de-DE" sz="2400" dirty="0"/>
          </a:p>
          <a:p>
            <a:r>
              <a:rPr lang="de-DE" sz="2400" b="1" dirty="0" err="1"/>
              <a:t>OpenMX</a:t>
            </a:r>
            <a:r>
              <a:rPr lang="de-DE" sz="2400" dirty="0"/>
              <a:t>		Paket bietet (lediglich) einen Rahmen für die Erstellung von 			LCA &amp; LPA Modellen jeglicher Form &amp; Variablentypen</a:t>
            </a:r>
          </a:p>
          <a:p>
            <a:pPr marL="0" indent="0">
              <a:buNone/>
            </a:pP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b="1" u="sng" dirty="0">
                <a:sym typeface="Wingdings" panose="05000000000000000000" pitchFamily="2" charset="2"/>
              </a:rPr>
              <a:t>Aber:</a:t>
            </a:r>
            <a:r>
              <a:rPr lang="de-DE" sz="2400" dirty="0">
                <a:sym typeface="Wingdings" panose="05000000000000000000" pitchFamily="2" charset="2"/>
              </a:rPr>
              <a:t> Algorithmus oder Programm praktisch selbst schreiben (</a:t>
            </a:r>
            <a:r>
              <a:rPr lang="de-DE" sz="2400" dirty="0">
                <a:sym typeface="Wingdings" panose="05000000000000000000" pitchFamily="2" charset="2"/>
                <a:hlinkClick r:id="rId3"/>
              </a:rPr>
              <a:t>High </a:t>
            </a:r>
            <a:r>
              <a:rPr lang="de-DE" sz="2400" dirty="0" err="1">
                <a:sym typeface="Wingdings" panose="05000000000000000000" pitchFamily="2" charset="2"/>
                <a:hlinkClick r:id="rId3"/>
              </a:rPr>
              <a:t>Know-How</a:t>
            </a:r>
            <a:r>
              <a:rPr lang="de-DE" sz="2400" dirty="0">
                <a:sym typeface="Wingdings" panose="05000000000000000000" pitchFamily="2" charset="2"/>
              </a:rPr>
              <a:t>)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7C1826-4A53-82FD-0019-0B22F7CC0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0992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Weitere Pakete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1685F-0766-03DB-73AE-91174771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57624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Die meisten Pakete sind im Zusammenhang mit spezifischen Studien entstanden. Allgemeinere Alternativen in Paketform sind hingegen:</a:t>
            </a:r>
            <a:endParaRPr lang="de-DE" dirty="0"/>
          </a:p>
          <a:p>
            <a:r>
              <a:rPr lang="de-DE" sz="2400" b="1" dirty="0" err="1"/>
              <a:t>randomLCA</a:t>
            </a:r>
            <a:r>
              <a:rPr lang="de-DE" sz="2400" dirty="0"/>
              <a:t>		Ermöglicht es LCA mit Random </a:t>
            </a:r>
            <a:r>
              <a:rPr lang="de-DE" sz="2400" dirty="0" err="1"/>
              <a:t>Effects</a:t>
            </a:r>
            <a:r>
              <a:rPr lang="de-DE" sz="2400" dirty="0"/>
              <a:t> und bis zu 					2 Ebenen zu modellieren, aber sehr eingeschränkt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>
                <a:sym typeface="Wingdings" panose="05000000000000000000" pitchFamily="2" charset="2"/>
              </a:rPr>
              <a:t> Bei Verletzungen der lokalen Unabhängigkeit wird ein normalverteilter Random </a:t>
            </a:r>
            <a:br>
              <a:rPr lang="de-DE" sz="2400" dirty="0">
                <a:sym typeface="Wingdings" panose="05000000000000000000" pitchFamily="2" charset="2"/>
              </a:rPr>
            </a:b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Effect</a:t>
            </a:r>
            <a:r>
              <a:rPr lang="de-DE" sz="2400" dirty="0">
                <a:sym typeface="Wingdings" panose="05000000000000000000" pitchFamily="2" charset="2"/>
              </a:rPr>
              <a:t> anstelle von zusätzlichen Klassen modelliert, aber benötigt auch mehr </a:t>
            </a:r>
            <a:br>
              <a:rPr lang="de-DE" sz="2400" dirty="0">
                <a:sym typeface="Wingdings" panose="05000000000000000000" pitchFamily="2" charset="2"/>
              </a:rPr>
            </a:br>
            <a:r>
              <a:rPr lang="de-DE" sz="2400" dirty="0">
                <a:sym typeface="Wingdings" panose="05000000000000000000" pitchFamily="2" charset="2"/>
              </a:rPr>
              <a:t> Parameter und damit geringere Freiheitsgrade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>
                <a:sym typeface="Wingdings" panose="05000000000000000000" pitchFamily="2" charset="2"/>
              </a:rPr>
              <a:t> Beinhaltet Bestrafungsterm bei der </a:t>
            </a:r>
            <a:r>
              <a:rPr lang="de-DE" sz="2400" dirty="0" err="1">
                <a:sym typeface="Wingdings" panose="05000000000000000000" pitchFamily="2" charset="2"/>
              </a:rPr>
              <a:t>Likelihood</a:t>
            </a:r>
            <a:r>
              <a:rPr lang="de-DE" sz="2400" dirty="0">
                <a:sym typeface="Wingdings" panose="05000000000000000000" pitchFamily="2" charset="2"/>
              </a:rPr>
              <a:t> der Wahrscheinlichkeiten für </a:t>
            </a:r>
            <a:br>
              <a:rPr lang="de-DE" sz="2400" dirty="0">
                <a:sym typeface="Wingdings" panose="05000000000000000000" pitchFamily="2" charset="2"/>
              </a:rPr>
            </a:br>
            <a:r>
              <a:rPr lang="de-DE" sz="700" dirty="0">
                <a:sym typeface="Wingdings" panose="05000000000000000000" pitchFamily="2" charset="2"/>
              </a:rPr>
              <a:t> </a:t>
            </a:r>
            <a:r>
              <a:rPr lang="de-DE" sz="2400" dirty="0">
                <a:sym typeface="Wingdings" panose="05000000000000000000" pitchFamily="2" charset="2"/>
              </a:rPr>
              <a:t> bessere Standardfehlerberechnung und Bootstrap Standardfehler-Funktion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>
                <a:sym typeface="Wingdings" panose="05000000000000000000" pitchFamily="2" charset="2"/>
              </a:rPr>
              <a:t> Random </a:t>
            </a:r>
            <a:r>
              <a:rPr lang="de-DE" sz="2400" dirty="0" err="1">
                <a:sym typeface="Wingdings" panose="05000000000000000000" pitchFamily="2" charset="2"/>
              </a:rPr>
              <a:t>Effect</a:t>
            </a:r>
            <a:r>
              <a:rPr lang="de-DE" sz="2400" dirty="0">
                <a:sym typeface="Wingdings" panose="05000000000000000000" pitchFamily="2" charset="2"/>
              </a:rPr>
              <a:t>- und Standardmodell nicht genestet (Unvergleichbar)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>
                <a:sym typeface="Wingdings" panose="05000000000000000000" pitchFamily="2" charset="2"/>
              </a:rPr>
              <a:t> Es lassen sich lediglich manifeste Variablen mit 2 Ausprägungen modellieren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924C23-EAA6-25EA-47EB-69587410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1259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CF214-03D0-2629-F8AB-09EB858B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Quellenangabe 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F49367-3EAC-9779-5AFB-40CA4E40B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Bauer, J. (2022). A Primer to Latent Profile and Latent Class Analysis. In: </a:t>
            </a:r>
            <a:r>
              <a:rPr lang="en-US" sz="2400" dirty="0" err="1"/>
              <a:t>Goller</a:t>
            </a:r>
            <a:r>
              <a:rPr lang="en-US" sz="2400" dirty="0"/>
              <a:t>, M., </a:t>
            </a:r>
            <a:r>
              <a:rPr lang="en-US" sz="2400" dirty="0" err="1"/>
              <a:t>Kyndt</a:t>
            </a:r>
            <a:r>
              <a:rPr lang="en-US" sz="2400" dirty="0"/>
              <a:t>, E., </a:t>
            </a:r>
            <a:r>
              <a:rPr lang="en-US" sz="2400" dirty="0" err="1"/>
              <a:t>Paloniemi</a:t>
            </a:r>
            <a:r>
              <a:rPr lang="en-US" sz="2400" dirty="0"/>
              <a:t>, S., </a:t>
            </a:r>
            <a:r>
              <a:rPr lang="en-US" sz="2400" dirty="0" err="1"/>
              <a:t>Damşa</a:t>
            </a:r>
            <a:r>
              <a:rPr lang="en-US" sz="2400" dirty="0"/>
              <a:t>, C. (eds) Methods for Researching Professional Learning and Development. Professional and Practice-based Learning, vol 33. Springer, Cham. </a:t>
            </a:r>
            <a:r>
              <a:rPr lang="en-US" sz="2400" dirty="0">
                <a:hlinkClick r:id="rId2"/>
              </a:rPr>
              <a:t>Link</a:t>
            </a:r>
            <a:r>
              <a:rPr lang="en-US" sz="2400" dirty="0"/>
              <a:t> </a:t>
            </a:r>
            <a:endParaRPr lang="en-US" sz="2400" dirty="0">
              <a:effectLst/>
            </a:endParaRPr>
          </a:p>
          <a:p>
            <a:r>
              <a:rPr lang="en-US" sz="2400" dirty="0" err="1">
                <a:effectLst/>
              </a:rPr>
              <a:t>Rudnev</a:t>
            </a:r>
            <a:r>
              <a:rPr lang="en-US" sz="2400" dirty="0">
                <a:effectLst/>
              </a:rPr>
              <a:t>, M. (2016, December 28). </a:t>
            </a:r>
            <a:r>
              <a:rPr lang="en-US" sz="2400" i="1" dirty="0">
                <a:effectLst/>
              </a:rPr>
              <a:t>Ways to do Latent Class Analysis in R</a:t>
            </a:r>
            <a:r>
              <a:rPr lang="en-US" sz="2400" dirty="0">
                <a:effectLst/>
              </a:rPr>
              <a:t>. Elements of Cross-cultural Research. </a:t>
            </a:r>
            <a:r>
              <a:rPr lang="en-US" sz="2400" dirty="0">
                <a:effectLst/>
                <a:hlinkClick r:id="rId3"/>
              </a:rPr>
              <a:t>Link</a:t>
            </a:r>
            <a:r>
              <a:rPr lang="en-US" sz="2400" dirty="0">
                <a:effectLst/>
              </a:rPr>
              <a:t> </a:t>
            </a:r>
          </a:p>
          <a:p>
            <a:r>
              <a:rPr lang="en-US" sz="2400" dirty="0">
                <a:effectLst/>
              </a:rPr>
              <a:t>Mair, </a:t>
            </a:r>
            <a:r>
              <a:rPr lang="en-US" sz="2400" dirty="0"/>
              <a:t>P</a:t>
            </a:r>
            <a:r>
              <a:rPr lang="en-US" sz="2400" dirty="0">
                <a:effectLst/>
              </a:rPr>
              <a:t>., </a:t>
            </a:r>
            <a:r>
              <a:rPr lang="en-US" sz="2400" dirty="0" err="1">
                <a:effectLst/>
              </a:rPr>
              <a:t>Rosseel</a:t>
            </a:r>
            <a:r>
              <a:rPr lang="en-US" sz="2400" dirty="0">
                <a:effectLst/>
              </a:rPr>
              <a:t>, Y., Gruber, K. (2023, December 15). </a:t>
            </a:r>
            <a:r>
              <a:rPr lang="en-US" sz="2400" i="1" dirty="0">
                <a:effectLst/>
              </a:rPr>
              <a:t>Latent Class and Profile Analysis</a:t>
            </a:r>
            <a:r>
              <a:rPr lang="en-US" sz="2400" dirty="0">
                <a:effectLst/>
              </a:rPr>
              <a:t>. CRAN TASK VIEW: Psychometric Models and Methods. </a:t>
            </a:r>
            <a:r>
              <a:rPr lang="en-US" sz="2400" dirty="0">
                <a:hlinkClick r:id="rId4"/>
              </a:rPr>
              <a:t>Link</a:t>
            </a:r>
            <a:endParaRPr lang="en-US" sz="2400" dirty="0">
              <a:effectLst/>
            </a:endParaRPr>
          </a:p>
          <a:p>
            <a:r>
              <a:rPr lang="de-DE" sz="2400" b="1" dirty="0">
                <a:effectLst/>
              </a:rPr>
              <a:t>*</a:t>
            </a:r>
            <a:r>
              <a:rPr lang="de-DE" sz="2400" dirty="0">
                <a:effectLst/>
              </a:rPr>
              <a:t>Bacher, J.; Pöge, A.; </a:t>
            </a:r>
            <a:r>
              <a:rPr lang="de-DE" sz="2400" dirty="0" err="1">
                <a:effectLst/>
              </a:rPr>
              <a:t>Wenzig</a:t>
            </a:r>
            <a:r>
              <a:rPr lang="de-DE" sz="2400" dirty="0">
                <a:effectLst/>
              </a:rPr>
              <a:t>, K. (2010): Clusteranalyse. Anwendungsorientierte Einführung in Klassifikationsverfahren. 3. Aufl. München.</a:t>
            </a:r>
            <a:r>
              <a:rPr lang="de-DE" sz="2400" b="1" dirty="0">
                <a:effectLst/>
              </a:rPr>
              <a:t>*</a:t>
            </a:r>
          </a:p>
          <a:p>
            <a:r>
              <a:rPr lang="en-US" sz="2400" dirty="0"/>
              <a:t>Linzer, D. A., &amp; Lewis, J. B. (2011). </a:t>
            </a:r>
            <a:r>
              <a:rPr lang="en-US" sz="2400" dirty="0" err="1"/>
              <a:t>poLCA</a:t>
            </a:r>
            <a:r>
              <a:rPr lang="en-US" sz="2400" dirty="0"/>
              <a:t>: An R Package for Polytomous Variable Latent Class Analysis. </a:t>
            </a:r>
            <a:r>
              <a:rPr lang="en-US" sz="2400" i="1" dirty="0"/>
              <a:t>Journal of Statistical Software</a:t>
            </a:r>
            <a:r>
              <a:rPr lang="en-US" sz="2400" dirty="0"/>
              <a:t>, </a:t>
            </a:r>
            <a:r>
              <a:rPr lang="en-US" sz="2400" i="1" dirty="0"/>
              <a:t>42</a:t>
            </a:r>
            <a:r>
              <a:rPr lang="en-US" sz="2400" dirty="0"/>
              <a:t>(10), 1–29. </a:t>
            </a:r>
            <a:r>
              <a:rPr lang="en-US" sz="2400" dirty="0">
                <a:hlinkClick r:id="rId5"/>
              </a:rPr>
              <a:t>Link</a:t>
            </a:r>
            <a:r>
              <a:rPr lang="en-US" sz="2400" dirty="0"/>
              <a:t>, </a:t>
            </a:r>
            <a:r>
              <a:rPr lang="en-US" sz="2400" dirty="0">
                <a:hlinkClick r:id="rId6"/>
              </a:rPr>
              <a:t>R-Manual</a:t>
            </a:r>
            <a:endParaRPr lang="en-US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92902A-C880-361A-660A-EEB1C564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937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CF214-03D0-2629-F8AB-09EB858B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Quellenangabe (2)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F49367-3EAC-9779-5AFB-40CA4E40B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>
                <a:effectLst/>
              </a:rPr>
              <a:t>Rosenberg et al., (2018). </a:t>
            </a:r>
            <a:r>
              <a:rPr lang="en-US" sz="2400" dirty="0" err="1">
                <a:effectLst/>
              </a:rPr>
              <a:t>tidyLPA</a:t>
            </a:r>
            <a:r>
              <a:rPr lang="en-US" sz="2400" dirty="0">
                <a:effectLst/>
              </a:rPr>
              <a:t>: An R Package to Easily Carry Out Latent Profile Analysis (LPA) Using Open-Source or Commercial Software. Journal of Open-Source Software, 3(30), 978, </a:t>
            </a:r>
            <a:r>
              <a:rPr lang="en-US" sz="2400" dirty="0">
                <a:effectLst/>
                <a:hlinkClick r:id="rId2"/>
              </a:rPr>
              <a:t>Link</a:t>
            </a:r>
            <a:r>
              <a:rPr lang="en-US" sz="2400" dirty="0"/>
              <a:t>, </a:t>
            </a:r>
            <a:r>
              <a:rPr lang="en-US" sz="2400" dirty="0">
                <a:hlinkClick r:id="rId3"/>
              </a:rPr>
              <a:t>R-Manual</a:t>
            </a:r>
            <a:r>
              <a:rPr lang="en-US" sz="2400" dirty="0"/>
              <a:t>, </a:t>
            </a:r>
            <a:r>
              <a:rPr lang="en-US" sz="2400" dirty="0">
                <a:hlinkClick r:id="rId4"/>
              </a:rPr>
              <a:t>Supplemental Material</a:t>
            </a:r>
            <a:endParaRPr lang="en-US" sz="2400" dirty="0">
              <a:effectLst/>
            </a:endParaRPr>
          </a:p>
          <a:p>
            <a:r>
              <a:rPr lang="de-DE" sz="2400" dirty="0"/>
              <a:t>Visser, I., &amp; </a:t>
            </a:r>
            <a:r>
              <a:rPr lang="de-DE" sz="2400" dirty="0" err="1"/>
              <a:t>Speekenbrink</a:t>
            </a:r>
            <a:r>
              <a:rPr lang="de-DE" sz="2400" dirty="0"/>
              <a:t>, M. (2010). depmixS4: An R Package </a:t>
            </a:r>
            <a:r>
              <a:rPr lang="de-DE" sz="2400" dirty="0" err="1"/>
              <a:t>for</a:t>
            </a:r>
            <a:r>
              <a:rPr lang="de-DE" sz="2400" dirty="0"/>
              <a:t> Hidden Markov Models. </a:t>
            </a:r>
            <a:r>
              <a:rPr lang="de-DE" sz="2400" i="1" dirty="0"/>
              <a:t>Journal </a:t>
            </a:r>
            <a:r>
              <a:rPr lang="de-DE" sz="2400" i="1" dirty="0" err="1"/>
              <a:t>of</a:t>
            </a:r>
            <a:r>
              <a:rPr lang="de-DE" sz="2400" i="1" dirty="0"/>
              <a:t> Statistical Software</a:t>
            </a:r>
            <a:r>
              <a:rPr lang="de-DE" sz="2400" dirty="0"/>
              <a:t>, </a:t>
            </a:r>
            <a:r>
              <a:rPr lang="de-DE" sz="2400" i="1" dirty="0"/>
              <a:t>36</a:t>
            </a:r>
            <a:r>
              <a:rPr lang="de-DE" sz="2400" dirty="0"/>
              <a:t>(7), 1–21. </a:t>
            </a:r>
            <a:r>
              <a:rPr lang="de-DE" sz="2400" dirty="0">
                <a:hlinkClick r:id="rId5"/>
              </a:rPr>
              <a:t>Link</a:t>
            </a:r>
            <a:r>
              <a:rPr lang="de-DE" sz="2400" dirty="0"/>
              <a:t>, </a:t>
            </a:r>
            <a:r>
              <a:rPr lang="de-DE" sz="2400" dirty="0">
                <a:hlinkClick r:id="rId6"/>
              </a:rPr>
              <a:t>R-Manual</a:t>
            </a:r>
            <a:endParaRPr lang="de-DE" sz="2400" dirty="0"/>
          </a:p>
          <a:p>
            <a:r>
              <a:rPr lang="de-DE" sz="2400" dirty="0"/>
              <a:t>Van </a:t>
            </a:r>
            <a:r>
              <a:rPr lang="de-DE" sz="2400" dirty="0" err="1"/>
              <a:t>Lissa</a:t>
            </a:r>
            <a:r>
              <a:rPr lang="de-DE" sz="2400" dirty="0"/>
              <a:t>, C. J., Garnier-Villarreal, M., &amp; </a:t>
            </a:r>
            <a:r>
              <a:rPr lang="de-DE" sz="2400" dirty="0" err="1"/>
              <a:t>Anadria</a:t>
            </a:r>
            <a:r>
              <a:rPr lang="de-DE" sz="2400" dirty="0"/>
              <a:t>, D. (2024). Recommended Practices in Latent Class Analysis </a:t>
            </a:r>
            <a:r>
              <a:rPr lang="de-DE" sz="2400" dirty="0" err="1"/>
              <a:t>Using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Open-Source R-Package </a:t>
            </a:r>
            <a:r>
              <a:rPr lang="de-DE" sz="2400" dirty="0" err="1"/>
              <a:t>tidySEM</a:t>
            </a:r>
            <a:r>
              <a:rPr lang="de-DE" sz="2400" dirty="0"/>
              <a:t>. </a:t>
            </a:r>
            <a:r>
              <a:rPr lang="de-DE" sz="2400" i="1" dirty="0" err="1"/>
              <a:t>Structural</a:t>
            </a:r>
            <a:r>
              <a:rPr lang="de-DE" sz="2400" i="1" dirty="0"/>
              <a:t> </a:t>
            </a:r>
            <a:r>
              <a:rPr lang="de-DE" sz="2400" i="1" dirty="0" err="1"/>
              <a:t>Equation</a:t>
            </a:r>
            <a:r>
              <a:rPr lang="de-DE" sz="2400" i="1" dirty="0"/>
              <a:t> Modeling: A </a:t>
            </a:r>
            <a:r>
              <a:rPr lang="de-DE" sz="2400" i="1" dirty="0" err="1"/>
              <a:t>Multidisciplinary</a:t>
            </a:r>
            <a:r>
              <a:rPr lang="de-DE" sz="2400" i="1" dirty="0"/>
              <a:t> Journal</a:t>
            </a:r>
            <a:r>
              <a:rPr lang="de-DE" sz="2400" dirty="0"/>
              <a:t>, </a:t>
            </a:r>
            <a:r>
              <a:rPr lang="de-DE" sz="2400" i="1" dirty="0"/>
              <a:t>31</a:t>
            </a:r>
            <a:r>
              <a:rPr lang="de-DE" sz="2400" dirty="0"/>
              <a:t>(3), 526–534. </a:t>
            </a:r>
            <a:r>
              <a:rPr lang="de-DE" sz="2400" dirty="0">
                <a:hlinkClick r:id="rId7"/>
              </a:rPr>
              <a:t>Link</a:t>
            </a:r>
            <a:r>
              <a:rPr lang="de-DE" sz="2400" dirty="0"/>
              <a:t>, </a:t>
            </a:r>
            <a:r>
              <a:rPr lang="de-DE" sz="2400" dirty="0" err="1">
                <a:hlinkClick r:id="rId8"/>
              </a:rPr>
              <a:t>Supplemental</a:t>
            </a:r>
            <a:r>
              <a:rPr lang="de-DE" sz="2400" dirty="0">
                <a:hlinkClick r:id="rId8"/>
              </a:rPr>
              <a:t> Material </a:t>
            </a:r>
            <a:endParaRPr lang="de-DE" sz="2400" dirty="0"/>
          </a:p>
          <a:p>
            <a:r>
              <a:rPr lang="de-DE" sz="2400" dirty="0" err="1"/>
              <a:t>Neale</a:t>
            </a:r>
            <a:r>
              <a:rPr lang="de-DE" sz="2400" dirty="0"/>
              <a:t>, M.C., Hunter, M.D., </a:t>
            </a:r>
            <a:r>
              <a:rPr lang="de-DE" sz="2400" dirty="0" err="1"/>
              <a:t>Pritikin</a:t>
            </a:r>
            <a:r>
              <a:rPr lang="de-DE" sz="2400" dirty="0"/>
              <a:t>, J.N. </a:t>
            </a:r>
            <a:r>
              <a:rPr lang="de-DE" sz="2400" i="1" dirty="0"/>
              <a:t>et al.</a:t>
            </a:r>
            <a:r>
              <a:rPr lang="de-DE" sz="2400" dirty="0"/>
              <a:t> </a:t>
            </a:r>
            <a:r>
              <a:rPr lang="de-DE" sz="2400" dirty="0" err="1"/>
              <a:t>OpenMx</a:t>
            </a:r>
            <a:r>
              <a:rPr lang="de-DE" sz="2400" dirty="0"/>
              <a:t> 2.0: Extended </a:t>
            </a:r>
            <a:r>
              <a:rPr lang="de-DE" sz="2400" dirty="0" err="1"/>
              <a:t>Structural</a:t>
            </a:r>
            <a:r>
              <a:rPr lang="de-DE" sz="2400" dirty="0"/>
              <a:t> </a:t>
            </a:r>
            <a:r>
              <a:rPr lang="de-DE" sz="2400" dirty="0" err="1"/>
              <a:t>Equation</a:t>
            </a:r>
            <a:r>
              <a:rPr lang="de-DE" sz="2400" dirty="0"/>
              <a:t> and Statistical Modeling. </a:t>
            </a:r>
            <a:r>
              <a:rPr lang="de-DE" sz="2400" i="1" dirty="0" err="1"/>
              <a:t>Psychometrika</a:t>
            </a:r>
            <a:r>
              <a:rPr lang="de-DE" sz="2400" dirty="0"/>
              <a:t> 81, 535–549 (2016). </a:t>
            </a:r>
            <a:r>
              <a:rPr lang="de-DE" sz="2400" dirty="0">
                <a:hlinkClick r:id="rId9"/>
              </a:rPr>
              <a:t>Link</a:t>
            </a:r>
            <a:r>
              <a:rPr lang="de-DE" sz="2400" dirty="0"/>
              <a:t>, </a:t>
            </a:r>
            <a:r>
              <a:rPr lang="de-DE" sz="2400" dirty="0">
                <a:hlinkClick r:id="rId10"/>
              </a:rPr>
              <a:t>R-Manual</a:t>
            </a:r>
            <a:r>
              <a:rPr lang="de-DE" sz="2400" dirty="0"/>
              <a:t>, </a:t>
            </a:r>
            <a:r>
              <a:rPr lang="de-DE" sz="2400" dirty="0">
                <a:hlinkClick r:id="rId11"/>
              </a:rPr>
              <a:t>Website</a:t>
            </a:r>
            <a:endParaRPr lang="de-DE" sz="2400" dirty="0"/>
          </a:p>
          <a:p>
            <a:r>
              <a:rPr lang="en-US" sz="2400" dirty="0"/>
              <a:t>Beath, K. J. (2017). </a:t>
            </a:r>
            <a:r>
              <a:rPr lang="en-US" sz="2400" dirty="0" err="1"/>
              <a:t>randomLCA</a:t>
            </a:r>
            <a:r>
              <a:rPr lang="en-US" sz="2400" dirty="0"/>
              <a:t>: An R Package for Latent Class with Random Effects Analysis. </a:t>
            </a:r>
            <a:r>
              <a:rPr lang="en-US" sz="2400" i="1" dirty="0"/>
              <a:t>Journal of Statistical Software</a:t>
            </a:r>
            <a:r>
              <a:rPr lang="en-US" sz="2400" dirty="0"/>
              <a:t>, </a:t>
            </a:r>
            <a:r>
              <a:rPr lang="en-US" sz="2400" i="1" dirty="0"/>
              <a:t>81</a:t>
            </a:r>
            <a:r>
              <a:rPr lang="en-US" sz="2400" dirty="0"/>
              <a:t>(13), 1–25. </a:t>
            </a:r>
            <a:r>
              <a:rPr lang="en-US" sz="2400" dirty="0">
                <a:hlinkClick r:id="rId12"/>
              </a:rPr>
              <a:t>Link</a:t>
            </a:r>
            <a:r>
              <a:rPr lang="en-US" sz="2400" dirty="0"/>
              <a:t>, </a:t>
            </a:r>
            <a:r>
              <a:rPr lang="en-US" sz="2400" dirty="0">
                <a:hlinkClick r:id="rId13"/>
              </a:rPr>
              <a:t>R-Manual</a:t>
            </a:r>
            <a:r>
              <a:rPr lang="en-US" sz="2400" dirty="0"/>
              <a:t> </a:t>
            </a: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92902A-C880-361A-660A-EEB1C564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38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85682E9-58BF-321F-AC22-E6820B8853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96"/>
          <a:stretch/>
        </p:blipFill>
        <p:spPr>
          <a:xfrm>
            <a:off x="899746" y="1690688"/>
            <a:ext cx="10392508" cy="4634739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3BC9134-9011-738C-6E7A-E27D4556D13A}"/>
              </a:ext>
            </a:extLst>
          </p:cNvPr>
          <p:cNvSpPr/>
          <p:nvPr/>
        </p:nvSpPr>
        <p:spPr>
          <a:xfrm>
            <a:off x="3890703" y="3766290"/>
            <a:ext cx="2854712" cy="9875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EE5966F-8E2B-2861-AB5B-7C25360B4096}"/>
              </a:ext>
            </a:extLst>
          </p:cNvPr>
          <p:cNvSpPr/>
          <p:nvPr/>
        </p:nvSpPr>
        <p:spPr>
          <a:xfrm>
            <a:off x="7742115" y="3766290"/>
            <a:ext cx="3402674" cy="36988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2FD4F75D-A052-64F4-CB34-CE08B665E2DA}"/>
              </a:ext>
            </a:extLst>
          </p:cNvPr>
          <p:cNvCxnSpPr>
            <a:cxnSpLocks/>
          </p:cNvCxnSpPr>
          <p:nvPr/>
        </p:nvCxnSpPr>
        <p:spPr>
          <a:xfrm flipV="1">
            <a:off x="6966857" y="4276725"/>
            <a:ext cx="1948543" cy="324304"/>
          </a:xfrm>
          <a:prstGeom prst="bentConnector3">
            <a:avLst>
              <a:gd name="adj1" fmla="val 100349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88829511-F394-DF8B-57DF-F08C33F3C286}"/>
              </a:ext>
            </a:extLst>
          </p:cNvPr>
          <p:cNvSpPr txBox="1"/>
          <p:nvPr/>
        </p:nvSpPr>
        <p:spPr>
          <a:xfrm>
            <a:off x="8973105" y="4247086"/>
            <a:ext cx="3218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rgbClr val="FF0000"/>
                </a:solidFill>
              </a:rPr>
              <a:t>Oft selbe Bezeichnung, aber </a:t>
            </a:r>
          </a:p>
          <a:p>
            <a:pPr algn="ctr"/>
            <a:r>
              <a:rPr lang="de-DE" sz="2000" b="1" dirty="0">
                <a:solidFill>
                  <a:srgbClr val="FF0000"/>
                </a:solidFill>
              </a:rPr>
              <a:t>unterschiedliche Modelle!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E40B33AB-433C-71AC-4DE9-E1059808C3C2}"/>
              </a:ext>
            </a:extLst>
          </p:cNvPr>
          <p:cNvSpPr txBox="1">
            <a:spLocks/>
          </p:cNvSpPr>
          <p:nvPr/>
        </p:nvSpPr>
        <p:spPr>
          <a:xfrm>
            <a:off x="835269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>
                <a:latin typeface="Arial Nova" panose="020B0504020202020204" pitchFamily="34" charset="0"/>
              </a:rPr>
              <a:t>Einleitung: R-Paket Problematik (3)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31341CC7-8F2B-BA9B-D438-B061466B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47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Übersicht – Paket: </a:t>
            </a:r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endParaRPr lang="de-DE" sz="4800" b="1" dirty="0">
              <a:latin typeface="Arial Nova" panose="020B05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1685F-0766-03DB-73AE-911747711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Veröffentlicht: </a:t>
            </a:r>
          </a:p>
          <a:p>
            <a:pPr marL="0" indent="0">
              <a:buNone/>
            </a:pPr>
            <a:r>
              <a:rPr lang="de-DE" dirty="0"/>
              <a:t>Drew A. Linzer, Jeffrey B. Lewis am 14. Juni, 2011</a:t>
            </a:r>
          </a:p>
          <a:p>
            <a:pPr marL="0" indent="0">
              <a:buNone/>
            </a:pPr>
            <a:r>
              <a:rPr lang="de-DE" b="1" dirty="0"/>
              <a:t>Ziel: </a:t>
            </a:r>
          </a:p>
          <a:p>
            <a:pPr marL="0" indent="0">
              <a:buNone/>
            </a:pPr>
            <a:r>
              <a:rPr lang="de-DE" dirty="0"/>
              <a:t>Schätzung von latent-</a:t>
            </a:r>
            <a:r>
              <a:rPr lang="de-DE" dirty="0" err="1"/>
              <a:t>class</a:t>
            </a:r>
            <a:r>
              <a:rPr lang="de-DE" dirty="0"/>
              <a:t> Modellen &amp; latent-</a:t>
            </a:r>
            <a:r>
              <a:rPr lang="de-DE" dirty="0" err="1"/>
              <a:t>class</a:t>
            </a:r>
            <a:r>
              <a:rPr lang="de-DE" dirty="0"/>
              <a:t>-Regressions-Modellen mit </a:t>
            </a:r>
            <a:r>
              <a:rPr lang="de-DE" dirty="0" err="1"/>
              <a:t>Kovariaten</a:t>
            </a:r>
            <a:r>
              <a:rPr lang="de-DE" dirty="0"/>
              <a:t> für dichotome und </a:t>
            </a:r>
            <a:r>
              <a:rPr lang="de-DE" dirty="0" err="1"/>
              <a:t>polytome</a:t>
            </a:r>
            <a:r>
              <a:rPr lang="de-DE" dirty="0"/>
              <a:t> Klassifikations-variablen (Indikatoren)</a:t>
            </a:r>
          </a:p>
          <a:p>
            <a:pPr marL="0" indent="0">
              <a:buNone/>
            </a:pPr>
            <a:r>
              <a:rPr lang="de-DE" b="1" dirty="0"/>
              <a:t>Verfügbar: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47CB7FC-C297-7BE0-F5D4-216E7BC2B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5178394"/>
            <a:ext cx="4394200" cy="69151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78510B-C14A-5EC3-AAE9-4FFBF1A8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0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r>
              <a:rPr lang="de-DE" sz="4800" b="1" dirty="0">
                <a:latin typeface="Arial Nova" panose="020B0504020202020204" pitchFamily="34" charset="0"/>
              </a:rPr>
              <a:t>: Vor- und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1685F-0766-03DB-73AE-911747711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chemeClr val="accent1"/>
                </a:solidFill>
              </a:rPr>
              <a:t>Vorteile: </a:t>
            </a:r>
          </a:p>
          <a:p>
            <a:r>
              <a:rPr lang="de-DE" dirty="0"/>
              <a:t>Verknüpft simple Bedienung mit brauchbaren Methoden</a:t>
            </a:r>
            <a:br>
              <a:rPr lang="de-DE" dirty="0"/>
            </a:br>
            <a:r>
              <a:rPr lang="de-DE" sz="2400" dirty="0">
                <a:sym typeface="Wingdings" panose="05000000000000000000" pitchFamily="2" charset="2"/>
              </a:rPr>
              <a:t> Gut zum Einsteigen und für schnelle/simple Analysen</a:t>
            </a:r>
            <a:br>
              <a:rPr lang="de-DE" sz="2400" dirty="0">
                <a:sym typeface="Wingdings" panose="05000000000000000000" pitchFamily="2" charset="2"/>
              </a:rPr>
            </a:br>
            <a:r>
              <a:rPr lang="de-DE" sz="2400" dirty="0">
                <a:sym typeface="Wingdings" panose="05000000000000000000" pitchFamily="2" charset="2"/>
              </a:rPr>
              <a:t> Bietet quasi alle grundlegend benötigten Funktionen</a:t>
            </a:r>
            <a:endParaRPr lang="de-DE" sz="2400" dirty="0"/>
          </a:p>
          <a:p>
            <a:r>
              <a:rPr lang="de-DE" dirty="0"/>
              <a:t>Bietet neben einfachen latenten Klassenanalysemodellen die Möglichkeit </a:t>
            </a:r>
            <a:r>
              <a:rPr lang="de-DE" dirty="0" err="1"/>
              <a:t>Kovariaten</a:t>
            </a:r>
            <a:r>
              <a:rPr lang="de-DE" dirty="0"/>
              <a:t> durch Regressionen einzubauen</a:t>
            </a:r>
          </a:p>
          <a:p>
            <a:r>
              <a:rPr lang="de-DE" dirty="0"/>
              <a:t>Überschaubar strukturierte Ergebnisausgabe &amp; </a:t>
            </a:r>
            <a:r>
              <a:rPr lang="de-DE" dirty="0" err="1"/>
              <a:t>Build</a:t>
            </a:r>
            <a:r>
              <a:rPr lang="de-DE" dirty="0"/>
              <a:t>-In Grafik</a:t>
            </a:r>
          </a:p>
          <a:p>
            <a:r>
              <a:rPr lang="de-DE" dirty="0"/>
              <a:t>Beinhaltet mehrere Modellprüfgrößen (AIC, BIC, 𝛘</a:t>
            </a:r>
            <a:r>
              <a:rPr lang="de-DE" baseline="30000" dirty="0"/>
              <a:t>2</a:t>
            </a:r>
            <a:r>
              <a:rPr lang="de-DE" dirty="0"/>
              <a:t>, </a:t>
            </a:r>
            <a:r>
              <a:rPr lang="de-DE" i="1" dirty="0"/>
              <a:t>G</a:t>
            </a:r>
            <a:r>
              <a:rPr lang="de-DE" baseline="30000" dirty="0"/>
              <a:t>2</a:t>
            </a:r>
            <a:r>
              <a:rPr lang="de-DE" dirty="0"/>
              <a:t>, allg. Entropie)</a:t>
            </a:r>
          </a:p>
          <a:p>
            <a:r>
              <a:rPr lang="de-DE" dirty="0"/>
              <a:t>Nach Modellschätzung erweiterbar durch zusätzliche Funktionen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EBBB27-6D2F-5B09-E3EA-D8DFE365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72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r>
              <a:rPr lang="de-DE" sz="4800" b="1" dirty="0">
                <a:latin typeface="Arial Nova" panose="020B0504020202020204" pitchFamily="34" charset="0"/>
              </a:rPr>
              <a:t>: Vor- und Nachteile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1685F-0766-03DB-73AE-91174771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32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FF0000"/>
                </a:solidFill>
              </a:rPr>
              <a:t>Nachteile: </a:t>
            </a:r>
          </a:p>
          <a:p>
            <a:r>
              <a:rPr lang="de-DE" dirty="0"/>
              <a:t>Fehlen von konventionellen Funktionen (z.B. Ausgabe von </a:t>
            </a:r>
            <a:r>
              <a:rPr lang="de-DE" dirty="0" err="1"/>
              <a:t>class-means</a:t>
            </a:r>
            <a:r>
              <a:rPr lang="de-DE" dirty="0"/>
              <a:t>) </a:t>
            </a:r>
            <a:br>
              <a:rPr lang="de-DE" sz="2400" dirty="0">
                <a:sym typeface="Wingdings" panose="05000000000000000000" pitchFamily="2" charset="2"/>
              </a:rPr>
            </a:br>
            <a:r>
              <a:rPr lang="de-DE" sz="2400" dirty="0">
                <a:sym typeface="Wingdings" panose="05000000000000000000" pitchFamily="2" charset="2"/>
              </a:rPr>
              <a:t> Nahezu keine (heutzutage zum Standard zählenden) Tests</a:t>
            </a:r>
            <a:endParaRPr lang="de-DE" sz="2400" dirty="0"/>
          </a:p>
          <a:p>
            <a:r>
              <a:rPr lang="de-DE" dirty="0"/>
              <a:t>Ausschließlich veraltete Schätzmethode: </a:t>
            </a:r>
            <a:r>
              <a:rPr lang="de-DE" dirty="0" err="1"/>
              <a:t>One-Step</a:t>
            </a:r>
            <a:r>
              <a:rPr lang="de-DE" dirty="0"/>
              <a:t> Verfahren</a:t>
            </a:r>
            <a:br>
              <a:rPr lang="de-DE" dirty="0"/>
            </a:br>
            <a:r>
              <a:rPr lang="de-DE" sz="2400" dirty="0">
                <a:sym typeface="Wingdings" panose="05000000000000000000" pitchFamily="2" charset="2"/>
              </a:rPr>
              <a:t> Bei Verwendung von </a:t>
            </a:r>
            <a:r>
              <a:rPr lang="de-DE" sz="2400" dirty="0" err="1">
                <a:sym typeface="Wingdings" panose="05000000000000000000" pitchFamily="2" charset="2"/>
              </a:rPr>
              <a:t>Kovariaten</a:t>
            </a:r>
            <a:r>
              <a:rPr lang="de-DE" sz="2400" dirty="0">
                <a:sym typeface="Wingdings" panose="05000000000000000000" pitchFamily="2" charset="2"/>
              </a:rPr>
              <a:t> hängt die Klassifikation nicht nur von den </a:t>
            </a:r>
            <a:br>
              <a:rPr lang="de-DE" sz="2400" dirty="0">
                <a:sym typeface="Wingdings" panose="05000000000000000000" pitchFamily="2" charset="2"/>
              </a:rPr>
            </a:br>
            <a:r>
              <a:rPr lang="de-DE" sz="2400" dirty="0">
                <a:sym typeface="Wingdings" panose="05000000000000000000" pitchFamily="2" charset="2"/>
              </a:rPr>
              <a:t>     </a:t>
            </a:r>
            <a:r>
              <a:rPr lang="de-DE" sz="1100" dirty="0">
                <a:sym typeface="Wingdings" panose="05000000000000000000" pitchFamily="2" charset="2"/>
              </a:rPr>
              <a:t> </a:t>
            </a:r>
            <a:r>
              <a:rPr lang="de-DE" sz="2400" dirty="0">
                <a:sym typeface="Wingdings" panose="05000000000000000000" pitchFamily="2" charset="2"/>
              </a:rPr>
              <a:t>Indikatoren, sondern auch den </a:t>
            </a:r>
            <a:r>
              <a:rPr lang="de-DE" sz="2400" dirty="0" err="1">
                <a:sym typeface="Wingdings" panose="05000000000000000000" pitchFamily="2" charset="2"/>
              </a:rPr>
              <a:t>Kovariaten</a:t>
            </a:r>
            <a:r>
              <a:rPr lang="de-DE" sz="2400" dirty="0">
                <a:sym typeface="Wingdings" panose="05000000000000000000" pitchFamily="2" charset="2"/>
              </a:rPr>
              <a:t> ab (im Vgl. zu </a:t>
            </a:r>
            <a:r>
              <a:rPr lang="de-DE" sz="2400" dirty="0" err="1">
                <a:sym typeface="Wingdings" panose="05000000000000000000" pitchFamily="2" charset="2"/>
              </a:rPr>
              <a:t>Three-Step</a:t>
            </a:r>
            <a:r>
              <a:rPr lang="de-DE" sz="2400" dirty="0">
                <a:sym typeface="Wingdings" panose="05000000000000000000" pitchFamily="2" charset="2"/>
              </a:rPr>
              <a:t>)</a:t>
            </a:r>
            <a:endParaRPr lang="de-DE" sz="2400" dirty="0"/>
          </a:p>
          <a:p>
            <a:r>
              <a:rPr lang="de-DE" dirty="0"/>
              <a:t>Stark eingeschränkte Nutzungsmöglichkeiten</a:t>
            </a:r>
            <a:br>
              <a:rPr lang="de-DE" dirty="0"/>
            </a:br>
            <a:r>
              <a:rPr lang="de-DE" sz="2400" dirty="0">
                <a:sym typeface="Wingdings" panose="05000000000000000000" pitchFamily="2" charset="2"/>
              </a:rPr>
              <a:t> Schätzfunktion bietet gar keine Restriktionen und nur geringe Modifikation an</a:t>
            </a:r>
            <a:br>
              <a:rPr lang="de-DE" sz="2400" dirty="0">
                <a:sym typeface="Wingdings" panose="05000000000000000000" pitchFamily="2" charset="2"/>
              </a:rPr>
            </a:b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dirty="0" err="1">
                <a:sym typeface="Wingdings" panose="05000000000000000000" pitchFamily="2" charset="2"/>
              </a:rPr>
              <a:t>Kovariateneinfluss</a:t>
            </a:r>
            <a:r>
              <a:rPr lang="de-DE" sz="2400" dirty="0">
                <a:sym typeface="Wingdings" panose="05000000000000000000" pitchFamily="2" charset="2"/>
              </a:rPr>
              <a:t> kann nur auf Indikatoren modelliert werden</a:t>
            </a:r>
            <a:br>
              <a:rPr lang="de-DE" sz="2400" dirty="0">
                <a:sym typeface="Wingdings" panose="05000000000000000000" pitchFamily="2" charset="2"/>
              </a:rPr>
            </a:br>
            <a:r>
              <a:rPr lang="de-DE" sz="2400" dirty="0">
                <a:sym typeface="Wingdings" panose="05000000000000000000" pitchFamily="2" charset="2"/>
              </a:rPr>
              <a:t> Ausschließlich dichotome und </a:t>
            </a:r>
            <a:r>
              <a:rPr lang="de-DE" sz="2400" dirty="0" err="1">
                <a:sym typeface="Wingdings" panose="05000000000000000000" pitchFamily="2" charset="2"/>
              </a:rPr>
              <a:t>polytome</a:t>
            </a:r>
            <a:r>
              <a:rPr lang="de-DE" sz="2400" dirty="0">
                <a:sym typeface="Wingdings" panose="05000000000000000000" pitchFamily="2" charset="2"/>
              </a:rPr>
              <a:t> Indikatoren verwendbar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D48873-28AA-3384-164A-5D4C9BFD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484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r>
              <a:rPr lang="de-DE" sz="4800" b="1" dirty="0">
                <a:latin typeface="Arial Nova" panose="020B0504020202020204" pitchFamily="34" charset="0"/>
              </a:rPr>
              <a:t>: Anwendungsbeispiel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Enthalten im Paket:</a:t>
            </a:r>
          </a:p>
          <a:p>
            <a:pPr marL="0" indent="0">
              <a:buNone/>
            </a:pPr>
            <a:r>
              <a:rPr lang="de-DE" b="1" dirty="0"/>
              <a:t>Quelle: </a:t>
            </a:r>
            <a:r>
              <a:rPr lang="en-US" dirty="0"/>
              <a:t>Dayton CM (1998). Latent Class Scaling Analysis. Sage Publications, Thousand Oaks, CA.</a:t>
            </a:r>
          </a:p>
          <a:p>
            <a:pPr marL="0" indent="0">
              <a:buNone/>
            </a:pPr>
            <a:r>
              <a:rPr lang="en-US" b="1" dirty="0" err="1"/>
              <a:t>Eigenschaften</a:t>
            </a:r>
            <a:r>
              <a:rPr lang="en-US" b="1" dirty="0"/>
              <a:t>:</a:t>
            </a:r>
          </a:p>
          <a:p>
            <a:r>
              <a:rPr lang="de-DE" dirty="0"/>
              <a:t>dichotome Antworten von 319 Studenten auf Fragen zum Betrugsverhalten und deren Notendurchschnitt</a:t>
            </a:r>
          </a:p>
          <a:p>
            <a:r>
              <a:rPr lang="de-DE" dirty="0"/>
              <a:t>4 Manifeste Variablen: LIEEXAM, LIEPAPER, FRAUD, COPYEXAM</a:t>
            </a:r>
          </a:p>
          <a:p>
            <a:r>
              <a:rPr lang="de-DE" dirty="0"/>
              <a:t>1 </a:t>
            </a:r>
            <a:r>
              <a:rPr lang="de-DE" dirty="0" err="1"/>
              <a:t>Kovariate</a:t>
            </a:r>
            <a:r>
              <a:rPr lang="de-DE" dirty="0"/>
              <a:t>: GPA</a:t>
            </a:r>
          </a:p>
          <a:p>
            <a:r>
              <a:rPr lang="de-DE" b="1" dirty="0"/>
              <a:t>Besonderheit: </a:t>
            </a:r>
            <a:r>
              <a:rPr lang="de-DE" dirty="0"/>
              <a:t>Datensatz erfüllt Variablenvoraussetzungen bereits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6972870-826F-7E20-6677-961E547FC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951" y="1854203"/>
            <a:ext cx="6268325" cy="371527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568D0F-EFF3-E9E9-A550-DA97CC05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79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2660</Words>
  <Application>Microsoft Office PowerPoint</Application>
  <PresentationFormat>Breitbild</PresentationFormat>
  <Paragraphs>366</Paragraphs>
  <Slides>45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52" baseType="lpstr">
      <vt:lpstr>Arial</vt:lpstr>
      <vt:lpstr>Arial Nova</vt:lpstr>
      <vt:lpstr>Calibri</vt:lpstr>
      <vt:lpstr>Calibri Light</vt:lpstr>
      <vt:lpstr>Cambria Math</vt:lpstr>
      <vt:lpstr>Wingdings</vt:lpstr>
      <vt:lpstr>Office</vt:lpstr>
      <vt:lpstr>Die Methode der latenten Klassenanalyse</vt:lpstr>
      <vt:lpstr>Inhaltsverzeichnis</vt:lpstr>
      <vt:lpstr>Einleitung: R-Paket Problematik</vt:lpstr>
      <vt:lpstr>Einleitung: R-Paket Problematik (2)</vt:lpstr>
      <vt:lpstr>PowerPoint-Präsentation</vt:lpstr>
      <vt:lpstr>Übersicht – Paket: poLCA</vt:lpstr>
      <vt:lpstr>poLCA: Vor- und Nachteile</vt:lpstr>
      <vt:lpstr>poLCA: Vor- und Nachteile (2)</vt:lpstr>
      <vt:lpstr>poLCA: Anwendungsbeispiel</vt:lpstr>
      <vt:lpstr>poLCA: Variablenvoraussetzung</vt:lpstr>
      <vt:lpstr>PowerPoint-Präsentation</vt:lpstr>
      <vt:lpstr>poLCA: Modellschätzung</vt:lpstr>
      <vt:lpstr>poLCA: Modellschätzung (2)</vt:lpstr>
      <vt:lpstr>poLCA: Modellschätzung (3)</vt:lpstr>
      <vt:lpstr>poLCA: Modellschätzung (4)</vt:lpstr>
      <vt:lpstr>poLCA: Modellergebnisse</vt:lpstr>
      <vt:lpstr>PowerPoint-Präsentation</vt:lpstr>
      <vt:lpstr>PowerPoint-Präsentation</vt:lpstr>
      <vt:lpstr>poLCA: Modellprüfgrößen</vt:lpstr>
      <vt:lpstr>poLCA: Modellprüfgrößen (2)</vt:lpstr>
      <vt:lpstr>poLCA: Modellprüfgrößen (3)</vt:lpstr>
      <vt:lpstr>poLCA: Modellprüfgrößen (4)</vt:lpstr>
      <vt:lpstr>poLCA: Verfügbare Outputs</vt:lpstr>
      <vt:lpstr>poLCA: Verfügbare Outputs (2)</vt:lpstr>
      <vt:lpstr>poLCA: Erweiterungen</vt:lpstr>
      <vt:lpstr>poLCA: Erweiterungen (2)</vt:lpstr>
      <vt:lpstr>Übersicht – Paket: tidyLPA</vt:lpstr>
      <vt:lpstr>tidyLPA: Vor- und Nachteile</vt:lpstr>
      <vt:lpstr>tidyLPA: Anwendungsbeispiel</vt:lpstr>
      <vt:lpstr>tidyLPA: Modellschätzung</vt:lpstr>
      <vt:lpstr>tidyLPA: Modellschätzung (2)</vt:lpstr>
      <vt:lpstr>tidyLPA: Verfügbare Outputs</vt:lpstr>
      <vt:lpstr>tidyLPA: Verfügbare Outputs (2)</vt:lpstr>
      <vt:lpstr>PowerPoint-Präsentation</vt:lpstr>
      <vt:lpstr>Übersicht – Paket: depmixS4</vt:lpstr>
      <vt:lpstr>Übersicht – Paket: depmixS4 (2)</vt:lpstr>
      <vt:lpstr>depmixS4: Vor- und Nachteile</vt:lpstr>
      <vt:lpstr>depmixS4: Modellschätzung</vt:lpstr>
      <vt:lpstr>depmixS4: Modellschätzung (2)</vt:lpstr>
      <vt:lpstr>depmixS4: Verfügbare Outputs</vt:lpstr>
      <vt:lpstr>depmixS4: Verfügbare Outputs (2)</vt:lpstr>
      <vt:lpstr>Weitere Pakete</vt:lpstr>
      <vt:lpstr>Weitere Pakete (2)</vt:lpstr>
      <vt:lpstr>Quellenangabe </vt:lpstr>
      <vt:lpstr>Quellenangabe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Methode der latenten Klassenanalyse</dc:title>
  <dc:creator>marcelgumulak1@outlook.de</dc:creator>
  <cp:lastModifiedBy>marcelgumulak1@outlook.de</cp:lastModifiedBy>
  <cp:revision>186</cp:revision>
  <dcterms:created xsi:type="dcterms:W3CDTF">2024-05-02T11:20:25Z</dcterms:created>
  <dcterms:modified xsi:type="dcterms:W3CDTF">2024-07-15T10:12:46Z</dcterms:modified>
</cp:coreProperties>
</file>