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19"/>
  </p:notesMasterIdLst>
  <p:handoutMasterIdLst>
    <p:handoutMasterId r:id="rId20"/>
  </p:handoutMasterIdLst>
  <p:sldIdLst>
    <p:sldId id="289" r:id="rId5"/>
    <p:sldId id="291" r:id="rId6"/>
    <p:sldId id="277" r:id="rId7"/>
    <p:sldId id="278" r:id="rId8"/>
    <p:sldId id="279" r:id="rId9"/>
    <p:sldId id="280" r:id="rId10"/>
    <p:sldId id="281" r:id="rId11"/>
    <p:sldId id="283" r:id="rId12"/>
    <p:sldId id="284" r:id="rId13"/>
    <p:sldId id="288" r:id="rId14"/>
    <p:sldId id="286" r:id="rId15"/>
    <p:sldId id="293" r:id="rId16"/>
    <p:sldId id="294" r:id="rId17"/>
    <p:sldId id="290"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ECE"/>
    <a:srgbClr val="6B92BC"/>
    <a:srgbClr val="5F89B0"/>
    <a:srgbClr val="EFAE3D"/>
    <a:srgbClr val="8B8B8B"/>
    <a:srgbClr val="00529C"/>
    <a:srgbClr val="0B060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736" autoAdjust="0"/>
  </p:normalViewPr>
  <p:slideViewPr>
    <p:cSldViewPr snapToGrid="0">
      <p:cViewPr varScale="1">
        <p:scale>
          <a:sx n="71" d="100"/>
          <a:sy n="71" d="100"/>
        </p:scale>
        <p:origin x="696"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40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B638F09-7FA4-4763-A8AB-025BBEDEF30C}" type="datetime1">
              <a:rPr lang="es-MX" smtClean="0"/>
              <a:t>23/05/2023</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s-MX" smtClean="0"/>
              <a:t>‹Nº›</a:t>
            </a:fld>
            <a:endParaRPr lang="es-MX"/>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D018D0D-AAF8-4B45-975E-5F43F733A508}" type="datetime1">
              <a:rPr lang="es-MX" noProof="0" smtClean="0"/>
              <a:t>23/05/2023</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es-MX" noProof="0" smtClean="0"/>
              <a:t>‹Nº›</a:t>
            </a:fld>
            <a:endParaRPr lang="es-MX"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MX" smtClean="0"/>
              <a:t>1</a:t>
            </a:fld>
            <a:endParaRPr lang="es-MX"/>
          </a:p>
        </p:txBody>
      </p:sp>
    </p:spTree>
    <p:extLst>
      <p:ext uri="{BB962C8B-B14F-4D97-AF65-F5344CB8AC3E}">
        <p14:creationId xmlns:p14="http://schemas.microsoft.com/office/powerpoint/2010/main" val="94810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MX" smtClean="0"/>
              <a:t>2</a:t>
            </a:fld>
            <a:endParaRPr lang="es-MX"/>
          </a:p>
        </p:txBody>
      </p:sp>
    </p:spTree>
    <p:extLst>
      <p:ext uri="{BB962C8B-B14F-4D97-AF65-F5344CB8AC3E}">
        <p14:creationId xmlns:p14="http://schemas.microsoft.com/office/powerpoint/2010/main" val="103119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MX" smtClean="0"/>
              <a:t>3</a:t>
            </a:fld>
            <a:endParaRPr lang="es-MX"/>
          </a:p>
        </p:txBody>
      </p:sp>
    </p:spTree>
    <p:extLst>
      <p:ext uri="{BB962C8B-B14F-4D97-AF65-F5344CB8AC3E}">
        <p14:creationId xmlns:p14="http://schemas.microsoft.com/office/powerpoint/2010/main" val="39598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MX" smtClean="0"/>
              <a:t>9</a:t>
            </a:fld>
            <a:endParaRPr lang="es-MX"/>
          </a:p>
        </p:txBody>
      </p:sp>
    </p:spTree>
    <p:extLst>
      <p:ext uri="{BB962C8B-B14F-4D97-AF65-F5344CB8AC3E}">
        <p14:creationId xmlns:p14="http://schemas.microsoft.com/office/powerpoint/2010/main" val="325971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24F02B-D192-42DE-8F0C-23A2DE4B971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0DEF55B-6962-4704-AF2F-284E7A44D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FD9B52C1-453F-459F-98AC-939954C7EAE1}"/>
              </a:ext>
            </a:extLst>
          </p:cNvPr>
          <p:cNvSpPr>
            <a:spLocks noGrp="1"/>
          </p:cNvSpPr>
          <p:nvPr>
            <p:ph type="dt" sz="half" idx="10"/>
          </p:nvPr>
        </p:nvSpPr>
        <p:spPr/>
        <p:txBody>
          <a:bodyPr/>
          <a:lstStyle/>
          <a:p>
            <a:pPr rtl="0"/>
            <a:fld id="{5D1A5072-AC14-4146-B464-F33EDC94DFCA}" type="datetime1">
              <a:rPr lang="es-MX" noProof="0" smtClean="0"/>
              <a:t>23/05/2023</a:t>
            </a:fld>
            <a:endParaRPr lang="es-MX" noProof="0"/>
          </a:p>
        </p:txBody>
      </p:sp>
      <p:sp>
        <p:nvSpPr>
          <p:cNvPr id="5" name="Marcador de pie de página 4">
            <a:extLst>
              <a:ext uri="{FF2B5EF4-FFF2-40B4-BE49-F238E27FC236}">
                <a16:creationId xmlns:a16="http://schemas.microsoft.com/office/drawing/2014/main" id="{922C8BC2-FAB6-4C34-ABFC-036FAEB55B89}"/>
              </a:ext>
            </a:extLst>
          </p:cNvPr>
          <p:cNvSpPr>
            <a:spLocks noGrp="1"/>
          </p:cNvSpPr>
          <p:nvPr>
            <p:ph type="ftr" sz="quarter" idx="11"/>
          </p:nvPr>
        </p:nvSpPr>
        <p:spPr/>
        <p:txBody>
          <a:bodyPr/>
          <a:lstStyle/>
          <a:p>
            <a:pPr rtl="0"/>
            <a:endParaRPr lang="es-MX" noProof="0"/>
          </a:p>
        </p:txBody>
      </p:sp>
      <p:sp>
        <p:nvSpPr>
          <p:cNvPr id="6" name="Marcador de número de diapositiva 5">
            <a:extLst>
              <a:ext uri="{FF2B5EF4-FFF2-40B4-BE49-F238E27FC236}">
                <a16:creationId xmlns:a16="http://schemas.microsoft.com/office/drawing/2014/main" id="{9CA389A5-85C8-4D57-A666-6BC1DD273DA9}"/>
              </a:ext>
            </a:extLst>
          </p:cNvPr>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1879731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856A5-2D95-4F54-B4B0-A7FED7FA9FF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CD0CD1-2B50-47B0-9CB1-9C9BDE5DBE7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34ECA33-FB73-4880-B8C6-15E42159A3B7}"/>
              </a:ext>
            </a:extLst>
          </p:cNvPr>
          <p:cNvSpPr>
            <a:spLocks noGrp="1"/>
          </p:cNvSpPr>
          <p:nvPr>
            <p:ph type="dt" sz="half" idx="10"/>
          </p:nvPr>
        </p:nvSpPr>
        <p:spPr/>
        <p:txBody>
          <a:bodyPr/>
          <a:lstStyle/>
          <a:p>
            <a:pPr rtl="0"/>
            <a:fld id="{CDAE0109-A0A3-4825-88D7-65E73C0BC11B}" type="datetime1">
              <a:rPr lang="es-MX" noProof="0" smtClean="0"/>
              <a:t>23/05/2023</a:t>
            </a:fld>
            <a:endParaRPr lang="es-MX" noProof="0"/>
          </a:p>
        </p:txBody>
      </p:sp>
      <p:sp>
        <p:nvSpPr>
          <p:cNvPr id="5" name="Marcador de pie de página 4">
            <a:extLst>
              <a:ext uri="{FF2B5EF4-FFF2-40B4-BE49-F238E27FC236}">
                <a16:creationId xmlns:a16="http://schemas.microsoft.com/office/drawing/2014/main" id="{6810E65D-49F9-4FDB-AFF2-47B287BE2186}"/>
              </a:ext>
            </a:extLst>
          </p:cNvPr>
          <p:cNvSpPr>
            <a:spLocks noGrp="1"/>
          </p:cNvSpPr>
          <p:nvPr>
            <p:ph type="ftr" sz="quarter" idx="11"/>
          </p:nvPr>
        </p:nvSpPr>
        <p:spPr/>
        <p:txBody>
          <a:bodyPr/>
          <a:lstStyle/>
          <a:p>
            <a:pPr rtl="0"/>
            <a:endParaRPr lang="es-MX" noProof="0"/>
          </a:p>
        </p:txBody>
      </p:sp>
      <p:sp>
        <p:nvSpPr>
          <p:cNvPr id="6" name="Marcador de número de diapositiva 5">
            <a:extLst>
              <a:ext uri="{FF2B5EF4-FFF2-40B4-BE49-F238E27FC236}">
                <a16:creationId xmlns:a16="http://schemas.microsoft.com/office/drawing/2014/main" id="{26FE726D-8FF9-49EC-82E1-6B65B0969744}"/>
              </a:ext>
            </a:extLst>
          </p:cNvPr>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333604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6A229C-29AC-4376-A31E-5B605A998FB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8969712-D8CB-4A27-911D-3804A550D70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410DB59-02CB-407A-8FBB-0739FBC1924C}"/>
              </a:ext>
            </a:extLst>
          </p:cNvPr>
          <p:cNvSpPr>
            <a:spLocks noGrp="1"/>
          </p:cNvSpPr>
          <p:nvPr>
            <p:ph type="dt" sz="half" idx="10"/>
          </p:nvPr>
        </p:nvSpPr>
        <p:spPr/>
        <p:txBody>
          <a:bodyPr/>
          <a:lstStyle/>
          <a:p>
            <a:pPr rtl="0"/>
            <a:fld id="{720D7BBE-E161-4F71-B154-340B207F3A83}" type="datetime1">
              <a:rPr lang="es-MX" noProof="0" smtClean="0"/>
              <a:t>23/05/2023</a:t>
            </a:fld>
            <a:endParaRPr lang="es-MX" noProof="0"/>
          </a:p>
        </p:txBody>
      </p:sp>
      <p:sp>
        <p:nvSpPr>
          <p:cNvPr id="5" name="Marcador de pie de página 4">
            <a:extLst>
              <a:ext uri="{FF2B5EF4-FFF2-40B4-BE49-F238E27FC236}">
                <a16:creationId xmlns:a16="http://schemas.microsoft.com/office/drawing/2014/main" id="{9D23F5FF-B2B7-49DE-85DE-6E0605F4F12C}"/>
              </a:ext>
            </a:extLst>
          </p:cNvPr>
          <p:cNvSpPr>
            <a:spLocks noGrp="1"/>
          </p:cNvSpPr>
          <p:nvPr>
            <p:ph type="ftr" sz="quarter" idx="11"/>
          </p:nvPr>
        </p:nvSpPr>
        <p:spPr/>
        <p:txBody>
          <a:bodyPr/>
          <a:lstStyle/>
          <a:p>
            <a:pPr rtl="0"/>
            <a:endParaRPr lang="es-MX" noProof="0"/>
          </a:p>
        </p:txBody>
      </p:sp>
      <p:sp>
        <p:nvSpPr>
          <p:cNvPr id="6" name="Marcador de número de diapositiva 5">
            <a:extLst>
              <a:ext uri="{FF2B5EF4-FFF2-40B4-BE49-F238E27FC236}">
                <a16:creationId xmlns:a16="http://schemas.microsoft.com/office/drawing/2014/main" id="{B4E976C2-1B1F-4BC9-ACC1-7DAEA5D60B71}"/>
              </a:ext>
            </a:extLst>
          </p:cNvPr>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313619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1700E-D221-4727-8807-522B1E53AA4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FE9D416-7EEA-46D7-94B9-2E8E4F02678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2708BE-605E-405B-9878-D3B5EDDA9A99}"/>
              </a:ext>
            </a:extLst>
          </p:cNvPr>
          <p:cNvSpPr>
            <a:spLocks noGrp="1"/>
          </p:cNvSpPr>
          <p:nvPr>
            <p:ph type="dt" sz="half" idx="10"/>
          </p:nvPr>
        </p:nvSpPr>
        <p:spPr/>
        <p:txBody>
          <a:bodyPr/>
          <a:lstStyle/>
          <a:p>
            <a:pPr rtl="0"/>
            <a:fld id="{1672922D-C4DC-4CE3-96EB-8469A8748B16}" type="datetime1">
              <a:rPr lang="es-MX" noProof="0" smtClean="0"/>
              <a:t>23/05/2023</a:t>
            </a:fld>
            <a:endParaRPr lang="es-MX" noProof="0"/>
          </a:p>
        </p:txBody>
      </p:sp>
      <p:sp>
        <p:nvSpPr>
          <p:cNvPr id="5" name="Marcador de pie de página 4">
            <a:extLst>
              <a:ext uri="{FF2B5EF4-FFF2-40B4-BE49-F238E27FC236}">
                <a16:creationId xmlns:a16="http://schemas.microsoft.com/office/drawing/2014/main" id="{9F39F053-92A4-4163-B8FC-3DA8E30D51C2}"/>
              </a:ext>
            </a:extLst>
          </p:cNvPr>
          <p:cNvSpPr>
            <a:spLocks noGrp="1"/>
          </p:cNvSpPr>
          <p:nvPr>
            <p:ph type="ftr" sz="quarter" idx="11"/>
          </p:nvPr>
        </p:nvSpPr>
        <p:spPr/>
        <p:txBody>
          <a:bodyPr/>
          <a:lstStyle/>
          <a:p>
            <a:pPr rtl="0"/>
            <a:endParaRPr lang="es-MX" noProof="0"/>
          </a:p>
        </p:txBody>
      </p:sp>
      <p:sp>
        <p:nvSpPr>
          <p:cNvPr id="6" name="Marcador de número de diapositiva 5">
            <a:extLst>
              <a:ext uri="{FF2B5EF4-FFF2-40B4-BE49-F238E27FC236}">
                <a16:creationId xmlns:a16="http://schemas.microsoft.com/office/drawing/2014/main" id="{A11F2B17-EB8B-4275-A766-5F251419EC93}"/>
              </a:ext>
            </a:extLst>
          </p:cNvPr>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5169077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09A23-1512-4F7C-B692-CD2351A629A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A84E585-82F0-467C-992A-7F08CEFE76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E0F0BDC-2AF6-4E91-8A15-9AE95535FF34}"/>
              </a:ext>
            </a:extLst>
          </p:cNvPr>
          <p:cNvSpPr>
            <a:spLocks noGrp="1"/>
          </p:cNvSpPr>
          <p:nvPr>
            <p:ph type="dt" sz="half" idx="10"/>
          </p:nvPr>
        </p:nvSpPr>
        <p:spPr/>
        <p:txBody>
          <a:bodyPr/>
          <a:lstStyle/>
          <a:p>
            <a:pPr rtl="0"/>
            <a:fld id="{1ADADCE0-A396-4BBE-93C6-2BD2B62B2754}" type="datetime1">
              <a:rPr lang="es-MX" noProof="0" smtClean="0"/>
              <a:t>23/05/2023</a:t>
            </a:fld>
            <a:endParaRPr lang="es-MX" noProof="0"/>
          </a:p>
        </p:txBody>
      </p:sp>
      <p:sp>
        <p:nvSpPr>
          <p:cNvPr id="5" name="Marcador de pie de página 4">
            <a:extLst>
              <a:ext uri="{FF2B5EF4-FFF2-40B4-BE49-F238E27FC236}">
                <a16:creationId xmlns:a16="http://schemas.microsoft.com/office/drawing/2014/main" id="{997F1854-983E-461B-8F16-FB697E04EF6B}"/>
              </a:ext>
            </a:extLst>
          </p:cNvPr>
          <p:cNvSpPr>
            <a:spLocks noGrp="1"/>
          </p:cNvSpPr>
          <p:nvPr>
            <p:ph type="ftr" sz="quarter" idx="11"/>
          </p:nvPr>
        </p:nvSpPr>
        <p:spPr/>
        <p:txBody>
          <a:bodyPr/>
          <a:lstStyle/>
          <a:p>
            <a:pPr rtl="0"/>
            <a:endParaRPr lang="es-MX" noProof="0"/>
          </a:p>
        </p:txBody>
      </p:sp>
      <p:sp>
        <p:nvSpPr>
          <p:cNvPr id="6" name="Marcador de número de diapositiva 5">
            <a:extLst>
              <a:ext uri="{FF2B5EF4-FFF2-40B4-BE49-F238E27FC236}">
                <a16:creationId xmlns:a16="http://schemas.microsoft.com/office/drawing/2014/main" id="{68074463-5235-42E0-8484-6B29472697B9}"/>
              </a:ext>
            </a:extLst>
          </p:cNvPr>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373825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D603D-9021-4D71-A479-868158B6B2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2A54F11-1B04-49E7-86DC-B8FE50FA535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D9B117E-141C-49A1-A541-E88C819C15F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1AEACF3-36A0-445B-A904-481BEFB68266}"/>
              </a:ext>
            </a:extLst>
          </p:cNvPr>
          <p:cNvSpPr>
            <a:spLocks noGrp="1"/>
          </p:cNvSpPr>
          <p:nvPr>
            <p:ph type="dt" sz="half" idx="10"/>
          </p:nvPr>
        </p:nvSpPr>
        <p:spPr/>
        <p:txBody>
          <a:bodyPr/>
          <a:lstStyle/>
          <a:p>
            <a:pPr rtl="0"/>
            <a:fld id="{0CE80C1F-0E0B-4730-B051-CAF6E288905A}" type="datetime1">
              <a:rPr lang="es-MX" noProof="0" smtClean="0"/>
              <a:t>23/05/2023</a:t>
            </a:fld>
            <a:endParaRPr lang="es-MX" noProof="0"/>
          </a:p>
        </p:txBody>
      </p:sp>
      <p:sp>
        <p:nvSpPr>
          <p:cNvPr id="6" name="Marcador de pie de página 5">
            <a:extLst>
              <a:ext uri="{FF2B5EF4-FFF2-40B4-BE49-F238E27FC236}">
                <a16:creationId xmlns:a16="http://schemas.microsoft.com/office/drawing/2014/main" id="{8FA423EB-F4B5-49C3-B18B-1B9D9653B7BD}"/>
              </a:ext>
            </a:extLst>
          </p:cNvPr>
          <p:cNvSpPr>
            <a:spLocks noGrp="1"/>
          </p:cNvSpPr>
          <p:nvPr>
            <p:ph type="ftr" sz="quarter" idx="11"/>
          </p:nvPr>
        </p:nvSpPr>
        <p:spPr/>
        <p:txBody>
          <a:bodyPr/>
          <a:lstStyle/>
          <a:p>
            <a:pPr rtl="0"/>
            <a:endParaRPr lang="es-MX" noProof="0"/>
          </a:p>
        </p:txBody>
      </p:sp>
      <p:sp>
        <p:nvSpPr>
          <p:cNvPr id="7" name="Marcador de número de diapositiva 6">
            <a:extLst>
              <a:ext uri="{FF2B5EF4-FFF2-40B4-BE49-F238E27FC236}">
                <a16:creationId xmlns:a16="http://schemas.microsoft.com/office/drawing/2014/main" id="{4D340C5E-0F74-4E87-81D7-ABCAFD53536E}"/>
              </a:ext>
            </a:extLst>
          </p:cNvPr>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54192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749A3-9122-49DC-8669-04E5261970E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2F00AC8-9615-4AFC-BC35-CB9DB2FC2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CB746CA-FBCF-4547-BB8D-84A665318544}"/>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823E0E2-7CEA-4610-9D9F-B7FA84CB4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F74E114-6756-4385-9433-57E069F2FCD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9848F41-082A-4B13-8F2E-08B5CF17F072}"/>
              </a:ext>
            </a:extLst>
          </p:cNvPr>
          <p:cNvSpPr>
            <a:spLocks noGrp="1"/>
          </p:cNvSpPr>
          <p:nvPr>
            <p:ph type="dt" sz="half" idx="10"/>
          </p:nvPr>
        </p:nvSpPr>
        <p:spPr/>
        <p:txBody>
          <a:bodyPr/>
          <a:lstStyle/>
          <a:p>
            <a:pPr rtl="0"/>
            <a:fld id="{95CDE703-E27A-4E03-BE7E-7A7444A2316F}" type="datetime1">
              <a:rPr lang="es-MX" noProof="0" smtClean="0"/>
              <a:t>23/05/2023</a:t>
            </a:fld>
            <a:endParaRPr lang="es-MX" noProof="0"/>
          </a:p>
        </p:txBody>
      </p:sp>
      <p:sp>
        <p:nvSpPr>
          <p:cNvPr id="8" name="Marcador de pie de página 7">
            <a:extLst>
              <a:ext uri="{FF2B5EF4-FFF2-40B4-BE49-F238E27FC236}">
                <a16:creationId xmlns:a16="http://schemas.microsoft.com/office/drawing/2014/main" id="{813B7496-00B5-44A2-80F4-55C60E3E816C}"/>
              </a:ext>
            </a:extLst>
          </p:cNvPr>
          <p:cNvSpPr>
            <a:spLocks noGrp="1"/>
          </p:cNvSpPr>
          <p:nvPr>
            <p:ph type="ftr" sz="quarter" idx="11"/>
          </p:nvPr>
        </p:nvSpPr>
        <p:spPr/>
        <p:txBody>
          <a:bodyPr/>
          <a:lstStyle/>
          <a:p>
            <a:pPr rtl="0"/>
            <a:endParaRPr lang="es-MX" noProof="0"/>
          </a:p>
        </p:txBody>
      </p:sp>
      <p:sp>
        <p:nvSpPr>
          <p:cNvPr id="9" name="Marcador de número de diapositiva 8">
            <a:extLst>
              <a:ext uri="{FF2B5EF4-FFF2-40B4-BE49-F238E27FC236}">
                <a16:creationId xmlns:a16="http://schemas.microsoft.com/office/drawing/2014/main" id="{644775D1-612B-49C1-8B4E-CAFCC67661E1}"/>
              </a:ext>
            </a:extLst>
          </p:cNvPr>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246367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02091-060D-431A-95F7-4DBE13DAC58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B5183F1-4176-4364-95AE-B428CAC4FECB}"/>
              </a:ext>
            </a:extLst>
          </p:cNvPr>
          <p:cNvSpPr>
            <a:spLocks noGrp="1"/>
          </p:cNvSpPr>
          <p:nvPr>
            <p:ph type="dt" sz="half" idx="10"/>
          </p:nvPr>
        </p:nvSpPr>
        <p:spPr/>
        <p:txBody>
          <a:bodyPr/>
          <a:lstStyle/>
          <a:p>
            <a:pPr rtl="0"/>
            <a:fld id="{9793D201-2AA6-4D39-AF02-6BBA6D50BCC0}" type="datetime1">
              <a:rPr lang="es-MX" noProof="0" smtClean="0"/>
              <a:t>23/05/2023</a:t>
            </a:fld>
            <a:endParaRPr lang="es-MX" noProof="0"/>
          </a:p>
        </p:txBody>
      </p:sp>
      <p:sp>
        <p:nvSpPr>
          <p:cNvPr id="4" name="Marcador de pie de página 3">
            <a:extLst>
              <a:ext uri="{FF2B5EF4-FFF2-40B4-BE49-F238E27FC236}">
                <a16:creationId xmlns:a16="http://schemas.microsoft.com/office/drawing/2014/main" id="{B8CE2CFC-4310-46CD-B6A1-D493E41FBB1D}"/>
              </a:ext>
            </a:extLst>
          </p:cNvPr>
          <p:cNvSpPr>
            <a:spLocks noGrp="1"/>
          </p:cNvSpPr>
          <p:nvPr>
            <p:ph type="ftr" sz="quarter" idx="11"/>
          </p:nvPr>
        </p:nvSpPr>
        <p:spPr/>
        <p:txBody>
          <a:bodyPr/>
          <a:lstStyle/>
          <a:p>
            <a:pPr rtl="0"/>
            <a:endParaRPr lang="es-MX" noProof="0"/>
          </a:p>
        </p:txBody>
      </p:sp>
      <p:sp>
        <p:nvSpPr>
          <p:cNvPr id="5" name="Marcador de número de diapositiva 4">
            <a:extLst>
              <a:ext uri="{FF2B5EF4-FFF2-40B4-BE49-F238E27FC236}">
                <a16:creationId xmlns:a16="http://schemas.microsoft.com/office/drawing/2014/main" id="{C73333D4-70BA-46CA-BDA7-E8F893D9DF72}"/>
              </a:ext>
            </a:extLst>
          </p:cNvPr>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42302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13A28B7-B2AD-4CD5-ABAD-EB4097B92E74}"/>
              </a:ext>
            </a:extLst>
          </p:cNvPr>
          <p:cNvSpPr>
            <a:spLocks noGrp="1"/>
          </p:cNvSpPr>
          <p:nvPr>
            <p:ph type="dt" sz="half" idx="10"/>
          </p:nvPr>
        </p:nvSpPr>
        <p:spPr/>
        <p:txBody>
          <a:bodyPr/>
          <a:lstStyle/>
          <a:p>
            <a:pPr rtl="0"/>
            <a:fld id="{AEDE4D9F-A4C9-4B0E-81F8-7B3004EE6066}" type="datetime1">
              <a:rPr lang="es-MX" noProof="0" smtClean="0"/>
              <a:t>23/05/2023</a:t>
            </a:fld>
            <a:endParaRPr lang="es-MX" noProof="0"/>
          </a:p>
        </p:txBody>
      </p:sp>
      <p:sp>
        <p:nvSpPr>
          <p:cNvPr id="3" name="Marcador de pie de página 2">
            <a:extLst>
              <a:ext uri="{FF2B5EF4-FFF2-40B4-BE49-F238E27FC236}">
                <a16:creationId xmlns:a16="http://schemas.microsoft.com/office/drawing/2014/main" id="{08E8A96F-6132-412F-B1E5-A331F81575F7}"/>
              </a:ext>
            </a:extLst>
          </p:cNvPr>
          <p:cNvSpPr>
            <a:spLocks noGrp="1"/>
          </p:cNvSpPr>
          <p:nvPr>
            <p:ph type="ftr" sz="quarter" idx="11"/>
          </p:nvPr>
        </p:nvSpPr>
        <p:spPr/>
        <p:txBody>
          <a:bodyPr/>
          <a:lstStyle/>
          <a:p>
            <a:pPr rtl="0"/>
            <a:endParaRPr lang="es-MX" noProof="0"/>
          </a:p>
        </p:txBody>
      </p:sp>
      <p:sp>
        <p:nvSpPr>
          <p:cNvPr id="4" name="Marcador de número de diapositiva 3">
            <a:extLst>
              <a:ext uri="{FF2B5EF4-FFF2-40B4-BE49-F238E27FC236}">
                <a16:creationId xmlns:a16="http://schemas.microsoft.com/office/drawing/2014/main" id="{7C1C8B81-E33E-4985-870C-D3FD9A506CB6}"/>
              </a:ext>
            </a:extLst>
          </p:cNvPr>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396896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590D7-47C5-4348-83D0-382BA38BD8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64B6826-DEB2-40FD-AFF5-F79819FDE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116B661-70EA-449F-A05D-4028133B8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6DF0180-40AE-41C5-8C78-9F1153986EB3}"/>
              </a:ext>
            </a:extLst>
          </p:cNvPr>
          <p:cNvSpPr>
            <a:spLocks noGrp="1"/>
          </p:cNvSpPr>
          <p:nvPr>
            <p:ph type="dt" sz="half" idx="10"/>
          </p:nvPr>
        </p:nvSpPr>
        <p:spPr/>
        <p:txBody>
          <a:bodyPr/>
          <a:lstStyle/>
          <a:p>
            <a:pPr rtl="0"/>
            <a:fld id="{C8D8EC43-3511-4EE1-8126-11E8FD3F6B30}" type="datetime1">
              <a:rPr lang="es-MX" noProof="0" smtClean="0"/>
              <a:t>23/05/2023</a:t>
            </a:fld>
            <a:endParaRPr lang="es-MX" noProof="0"/>
          </a:p>
        </p:txBody>
      </p:sp>
      <p:sp>
        <p:nvSpPr>
          <p:cNvPr id="6" name="Marcador de pie de página 5">
            <a:extLst>
              <a:ext uri="{FF2B5EF4-FFF2-40B4-BE49-F238E27FC236}">
                <a16:creationId xmlns:a16="http://schemas.microsoft.com/office/drawing/2014/main" id="{17B09B0C-6F4B-4317-A443-E3BB64BA1FF8}"/>
              </a:ext>
            </a:extLst>
          </p:cNvPr>
          <p:cNvSpPr>
            <a:spLocks noGrp="1"/>
          </p:cNvSpPr>
          <p:nvPr>
            <p:ph type="ftr" sz="quarter" idx="11"/>
          </p:nvPr>
        </p:nvSpPr>
        <p:spPr/>
        <p:txBody>
          <a:bodyPr/>
          <a:lstStyle/>
          <a:p>
            <a:pPr rtl="0"/>
            <a:endParaRPr lang="es-MX" noProof="0"/>
          </a:p>
        </p:txBody>
      </p:sp>
      <p:sp>
        <p:nvSpPr>
          <p:cNvPr id="7" name="Marcador de número de diapositiva 6">
            <a:extLst>
              <a:ext uri="{FF2B5EF4-FFF2-40B4-BE49-F238E27FC236}">
                <a16:creationId xmlns:a16="http://schemas.microsoft.com/office/drawing/2014/main" id="{4333CD37-327A-4481-A8FD-28F8750101D1}"/>
              </a:ext>
            </a:extLst>
          </p:cNvPr>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252859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5C89B-8DB7-4824-85C6-EE0EF30CB3D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A5C1D16-EB5D-48E2-838C-9ACF48C47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8E4EB88-DCDD-4F3F-BCF8-DF359B87A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2CC052D-4CD3-4D2A-8E4A-3647C38FAC8C}"/>
              </a:ext>
            </a:extLst>
          </p:cNvPr>
          <p:cNvSpPr>
            <a:spLocks noGrp="1"/>
          </p:cNvSpPr>
          <p:nvPr>
            <p:ph type="dt" sz="half" idx="10"/>
          </p:nvPr>
        </p:nvSpPr>
        <p:spPr/>
        <p:txBody>
          <a:bodyPr/>
          <a:lstStyle/>
          <a:p>
            <a:pPr rtl="0"/>
            <a:fld id="{1672922D-C4DC-4CE3-96EB-8469A8748B16}" type="datetime1">
              <a:rPr lang="es-MX" noProof="0" smtClean="0"/>
              <a:t>23/05/2023</a:t>
            </a:fld>
            <a:endParaRPr lang="es-MX" noProof="0"/>
          </a:p>
        </p:txBody>
      </p:sp>
      <p:sp>
        <p:nvSpPr>
          <p:cNvPr id="6" name="Marcador de pie de página 5">
            <a:extLst>
              <a:ext uri="{FF2B5EF4-FFF2-40B4-BE49-F238E27FC236}">
                <a16:creationId xmlns:a16="http://schemas.microsoft.com/office/drawing/2014/main" id="{E662E5BF-4049-43E6-90C0-DB7E9F8F40A6}"/>
              </a:ext>
            </a:extLst>
          </p:cNvPr>
          <p:cNvSpPr>
            <a:spLocks noGrp="1"/>
          </p:cNvSpPr>
          <p:nvPr>
            <p:ph type="ftr" sz="quarter" idx="11"/>
          </p:nvPr>
        </p:nvSpPr>
        <p:spPr/>
        <p:txBody>
          <a:bodyPr/>
          <a:lstStyle/>
          <a:p>
            <a:pPr rtl="0"/>
            <a:endParaRPr lang="es-MX" noProof="0"/>
          </a:p>
        </p:txBody>
      </p:sp>
      <p:sp>
        <p:nvSpPr>
          <p:cNvPr id="7" name="Marcador de número de diapositiva 6">
            <a:extLst>
              <a:ext uri="{FF2B5EF4-FFF2-40B4-BE49-F238E27FC236}">
                <a16:creationId xmlns:a16="http://schemas.microsoft.com/office/drawing/2014/main" id="{0F91983E-1FAD-465A-8764-D3F9D55D6191}"/>
              </a:ext>
            </a:extLst>
          </p:cNvPr>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37395030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DDCD2CF-78EC-4620-A733-8C3ADFFBE9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83CE3AC-89CC-4902-92DB-F0F31F2B3F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1169FD1-C101-4E20-B5EA-97AA91E91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1672922D-C4DC-4CE3-96EB-8469A8748B16}" type="datetime1">
              <a:rPr lang="es-MX" noProof="0" smtClean="0"/>
              <a:t>23/05/2023</a:t>
            </a:fld>
            <a:endParaRPr lang="es-MX" noProof="0"/>
          </a:p>
        </p:txBody>
      </p:sp>
      <p:sp>
        <p:nvSpPr>
          <p:cNvPr id="5" name="Marcador de pie de página 4">
            <a:extLst>
              <a:ext uri="{FF2B5EF4-FFF2-40B4-BE49-F238E27FC236}">
                <a16:creationId xmlns:a16="http://schemas.microsoft.com/office/drawing/2014/main" id="{114859C5-FCE2-42D7-8981-7B7B9A8318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MX" noProof="0"/>
          </a:p>
        </p:txBody>
      </p:sp>
      <p:sp>
        <p:nvSpPr>
          <p:cNvPr id="6" name="Marcador de número de diapositiva 5">
            <a:extLst>
              <a:ext uri="{FF2B5EF4-FFF2-40B4-BE49-F238E27FC236}">
                <a16:creationId xmlns:a16="http://schemas.microsoft.com/office/drawing/2014/main" id="{6835C428-CEB1-4FAF-852A-050C5332D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28452136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9F6641D-ADF3-40BD-9BA3-E740E77C8826}"/>
              </a:ext>
            </a:extLst>
          </p:cNvPr>
          <p:cNvSpPr>
            <a:spLocks noGrp="1"/>
          </p:cNvSpPr>
          <p:nvPr>
            <p:ph type="body" sz="half" idx="4294967295"/>
          </p:nvPr>
        </p:nvSpPr>
        <p:spPr>
          <a:xfrm>
            <a:off x="8991600" y="4959350"/>
            <a:ext cx="3200400" cy="1463675"/>
          </a:xfrm>
        </p:spPr>
        <p:txBody>
          <a:bodyPr rtlCol="0" anchor="t">
            <a:normAutofit/>
          </a:bodyPr>
          <a:lstStyle/>
          <a:p>
            <a:pPr rtl="0"/>
            <a:r>
              <a:rPr lang="es-MX" dirty="0">
                <a:solidFill>
                  <a:srgbClr val="FFFFFF"/>
                </a:solidFill>
              </a:rPr>
              <a:t>Factor 12:  </a:t>
            </a:r>
            <a:r>
              <a:rPr lang="es-CO" dirty="0">
                <a:solidFill>
                  <a:srgbClr val="FFFFFF"/>
                </a:solidFill>
              </a:rPr>
              <a:t>Recursos físicos y tecnológicos. </a:t>
            </a:r>
            <a:endParaRPr lang="es-MX" dirty="0">
              <a:solidFill>
                <a:srgbClr val="FFFFFF"/>
              </a:solidFill>
            </a:endParaRPr>
          </a:p>
        </p:txBody>
      </p:sp>
      <p:pic>
        <p:nvPicPr>
          <p:cNvPr id="12" name="Imagen 11">
            <a:extLst>
              <a:ext uri="{FF2B5EF4-FFF2-40B4-BE49-F238E27FC236}">
                <a16:creationId xmlns:a16="http://schemas.microsoft.com/office/drawing/2014/main" id="{DA6A8474-FE5B-48C6-A0AD-4FB88599548E}"/>
              </a:ext>
            </a:extLst>
          </p:cNvPr>
          <p:cNvPicPr>
            <a:picLocks noChangeAspect="1"/>
          </p:cNvPicPr>
          <p:nvPr/>
        </p:nvPicPr>
        <p:blipFill>
          <a:blip r:embed="rId3"/>
          <a:stretch>
            <a:fillRect/>
          </a:stretch>
        </p:blipFill>
        <p:spPr>
          <a:xfrm>
            <a:off x="8687545" y="0"/>
            <a:ext cx="3504455" cy="6857999"/>
          </a:xfrm>
          <a:prstGeom prst="rect">
            <a:avLst/>
          </a:prstGeom>
        </p:spPr>
      </p:pic>
      <p:pic>
        <p:nvPicPr>
          <p:cNvPr id="14" name="Imagen 13">
            <a:extLst>
              <a:ext uri="{FF2B5EF4-FFF2-40B4-BE49-F238E27FC236}">
                <a16:creationId xmlns:a16="http://schemas.microsoft.com/office/drawing/2014/main" id="{F999AF8C-2A59-4BAE-BB38-61B3A1445146}"/>
              </a:ext>
            </a:extLst>
          </p:cNvPr>
          <p:cNvPicPr>
            <a:picLocks noChangeAspect="1"/>
          </p:cNvPicPr>
          <p:nvPr/>
        </p:nvPicPr>
        <p:blipFill>
          <a:blip r:embed="rId4"/>
          <a:stretch>
            <a:fillRect/>
          </a:stretch>
        </p:blipFill>
        <p:spPr>
          <a:xfrm>
            <a:off x="0" y="0"/>
            <a:ext cx="3411299" cy="6858000"/>
          </a:xfrm>
          <a:prstGeom prst="rect">
            <a:avLst/>
          </a:prstGeom>
        </p:spPr>
      </p:pic>
      <p:sp>
        <p:nvSpPr>
          <p:cNvPr id="18" name="Título 1">
            <a:extLst>
              <a:ext uri="{FF2B5EF4-FFF2-40B4-BE49-F238E27FC236}">
                <a16:creationId xmlns:a16="http://schemas.microsoft.com/office/drawing/2014/main" id="{9B2C639A-4CEF-419D-824E-CFC6FDB52CF1}"/>
              </a:ext>
            </a:extLst>
          </p:cNvPr>
          <p:cNvSpPr txBox="1">
            <a:spLocks/>
          </p:cNvSpPr>
          <p:nvPr/>
        </p:nvSpPr>
        <p:spPr>
          <a:xfrm>
            <a:off x="3953170" y="162126"/>
            <a:ext cx="4285656" cy="3266871"/>
          </a:xfrm>
          <a:prstGeom prst="rect">
            <a:avLst/>
          </a:prstGeom>
        </p:spPr>
        <p:txBody>
          <a:bodyPr rtlCol="0" anchor="b">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s-MX" sz="4800" cap="none" dirty="0">
                <a:solidFill>
                  <a:schemeClr val="tx1"/>
                </a:solidFill>
                <a:effectLst>
                  <a:outerShdw blurRad="38100" dist="38100" dir="2700000" algn="tl">
                    <a:srgbClr val="000000">
                      <a:alpha val="43137"/>
                    </a:srgbClr>
                  </a:outerShdw>
                </a:effectLst>
                <a:latin typeface="Footlight MT Light" panose="0204060206030A020304" pitchFamily="18" charset="0"/>
                <a:ea typeface="Roboto" panose="02000000000000000000" pitchFamily="2" charset="0"/>
                <a:cs typeface="Helvetica" panose="020B0604020202020204" pitchFamily="34" charset="0"/>
              </a:rPr>
              <a:t>PROYECTO INTEGRADOR</a:t>
            </a:r>
          </a:p>
        </p:txBody>
      </p:sp>
      <p:sp>
        <p:nvSpPr>
          <p:cNvPr id="20" name="Subtítulo 2">
            <a:extLst>
              <a:ext uri="{FF2B5EF4-FFF2-40B4-BE49-F238E27FC236}">
                <a16:creationId xmlns:a16="http://schemas.microsoft.com/office/drawing/2014/main" id="{198A74AB-0AF8-4E2E-950D-72415A3DC3E6}"/>
              </a:ext>
            </a:extLst>
          </p:cNvPr>
          <p:cNvSpPr txBox="1">
            <a:spLocks/>
          </p:cNvSpPr>
          <p:nvPr/>
        </p:nvSpPr>
        <p:spPr>
          <a:xfrm>
            <a:off x="3955858" y="3317641"/>
            <a:ext cx="4285657" cy="1787759"/>
          </a:xfrm>
          <a:prstGeom prst="rect">
            <a:avLst/>
          </a:prstGeom>
        </p:spPr>
        <p:txBody>
          <a:bodyPr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s-MX" sz="1400" dirty="0">
                <a:solidFill>
                  <a:schemeClr val="tx1">
                    <a:lumMod val="65000"/>
                    <a:lumOff val="35000"/>
                  </a:schemeClr>
                </a:solidFill>
                <a:latin typeface="Garamond" panose="02020404030301010803" pitchFamily="18" charset="0"/>
                <a:ea typeface="Cambria" panose="02040503050406030204" pitchFamily="18" charset="0"/>
              </a:rPr>
              <a:t>Factor 12:  </a:t>
            </a:r>
            <a:r>
              <a:rPr lang="es-CO" sz="1400" dirty="0">
                <a:solidFill>
                  <a:schemeClr val="tx1">
                    <a:lumMod val="65000"/>
                    <a:lumOff val="35000"/>
                  </a:schemeClr>
                </a:solidFill>
                <a:latin typeface="Garamond" panose="02020404030301010803" pitchFamily="18" charset="0"/>
                <a:ea typeface="Cambria" panose="02040503050406030204" pitchFamily="18" charset="0"/>
              </a:rPr>
              <a:t>Recursos físicos y tecnológicos</a:t>
            </a:r>
            <a:endParaRPr lang="es-MX" sz="1400" dirty="0">
              <a:solidFill>
                <a:schemeClr val="tx1">
                  <a:lumMod val="65000"/>
                  <a:lumOff val="35000"/>
                </a:schemeClr>
              </a:solidFill>
              <a:latin typeface="Garamond" panose="02020404030301010803" pitchFamily="18" charset="0"/>
              <a:ea typeface="Cambria" panose="02040503050406030204" pitchFamily="18" charset="0"/>
            </a:endParaRPr>
          </a:p>
        </p:txBody>
      </p:sp>
      <p:pic>
        <p:nvPicPr>
          <p:cNvPr id="1026" name="Picture 2" descr="https://cdn.discordapp.com/attachments/952386035688558622/1110256749224677396/logoUNIAJC.png">
            <a:extLst>
              <a:ext uri="{FF2B5EF4-FFF2-40B4-BE49-F238E27FC236}">
                <a16:creationId xmlns:a16="http://schemas.microsoft.com/office/drawing/2014/main" id="{46D3B3FC-5036-4D20-8089-D202EB3062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5370" y="5517017"/>
            <a:ext cx="261257" cy="348340"/>
          </a:xfrm>
          <a:prstGeom prst="rect">
            <a:avLst/>
          </a:prstGeom>
          <a:noFill/>
          <a:extLst>
            <a:ext uri="{909E8E84-426E-40DD-AFC4-6F175D3DCCD1}">
              <a14:hiddenFill xmlns:a14="http://schemas.microsoft.com/office/drawing/2010/main">
                <a:solidFill>
                  <a:srgbClr val="FFFFFF"/>
                </a:solidFill>
              </a14:hiddenFill>
            </a:ext>
          </a:extLst>
        </p:spPr>
      </p:pic>
      <p:sp>
        <p:nvSpPr>
          <p:cNvPr id="26" name="Rectángulo 25">
            <a:extLst>
              <a:ext uri="{FF2B5EF4-FFF2-40B4-BE49-F238E27FC236}">
                <a16:creationId xmlns:a16="http://schemas.microsoft.com/office/drawing/2014/main" id="{7EDB2E1B-6AE8-4D34-AC1D-E9701688148B}"/>
              </a:ext>
            </a:extLst>
          </p:cNvPr>
          <p:cNvSpPr/>
          <p:nvPr/>
        </p:nvSpPr>
        <p:spPr>
          <a:xfrm>
            <a:off x="3393339" y="-2"/>
            <a:ext cx="93154" cy="685799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9EA93AD2-0356-40D5-AF93-ADA7F4E180DE}"/>
              </a:ext>
            </a:extLst>
          </p:cNvPr>
          <p:cNvSpPr/>
          <p:nvPr/>
        </p:nvSpPr>
        <p:spPr>
          <a:xfrm>
            <a:off x="8614337" y="-1"/>
            <a:ext cx="93154" cy="685799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esquinas redondeadas 3">
            <a:extLst>
              <a:ext uri="{FF2B5EF4-FFF2-40B4-BE49-F238E27FC236}">
                <a16:creationId xmlns:a16="http://schemas.microsoft.com/office/drawing/2014/main" id="{F09B4BEC-3D75-4681-B186-7707E1516F7C}"/>
              </a:ext>
            </a:extLst>
          </p:cNvPr>
          <p:cNvSpPr/>
          <p:nvPr/>
        </p:nvSpPr>
        <p:spPr>
          <a:xfrm>
            <a:off x="4993888" y="4547834"/>
            <a:ext cx="862628" cy="278783"/>
          </a:xfrm>
          <a:prstGeom prst="round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Subtítulo 2">
            <a:extLst>
              <a:ext uri="{FF2B5EF4-FFF2-40B4-BE49-F238E27FC236}">
                <a16:creationId xmlns:a16="http://schemas.microsoft.com/office/drawing/2014/main" id="{721FCC81-75D1-41F2-9221-C87096C09853}"/>
              </a:ext>
            </a:extLst>
          </p:cNvPr>
          <p:cNvSpPr txBox="1">
            <a:spLocks/>
          </p:cNvSpPr>
          <p:nvPr/>
        </p:nvSpPr>
        <p:spPr>
          <a:xfrm>
            <a:off x="4791850" y="4547834"/>
            <a:ext cx="1166161" cy="292100"/>
          </a:xfrm>
          <a:prstGeom prst="rect">
            <a:avLst/>
          </a:prstGeom>
        </p:spPr>
        <p:txBody>
          <a:bodyPr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s-CO" sz="1400" dirty="0">
                <a:solidFill>
                  <a:schemeClr val="bg1">
                    <a:lumMod val="50000"/>
                  </a:schemeClr>
                </a:solidFill>
                <a:latin typeface="Garamond" panose="02020404030301010803" pitchFamily="18" charset="0"/>
                <a:ea typeface="Cambria" panose="02040503050406030204" pitchFamily="18" charset="0"/>
              </a:rPr>
              <a:t>Terminar</a:t>
            </a:r>
            <a:endParaRPr lang="es-MX" sz="1400" dirty="0">
              <a:solidFill>
                <a:schemeClr val="bg1">
                  <a:lumMod val="50000"/>
                </a:schemeClr>
              </a:solidFill>
              <a:latin typeface="Garamond" panose="02020404030301010803" pitchFamily="18" charset="0"/>
              <a:ea typeface="Cambria" panose="02040503050406030204" pitchFamily="18" charset="0"/>
            </a:endParaRPr>
          </a:p>
        </p:txBody>
      </p:sp>
      <p:sp>
        <p:nvSpPr>
          <p:cNvPr id="21" name="Rectángulo: esquinas redondeadas 20">
            <a:extLst>
              <a:ext uri="{FF2B5EF4-FFF2-40B4-BE49-F238E27FC236}">
                <a16:creationId xmlns:a16="http://schemas.microsoft.com/office/drawing/2014/main" id="{7704BB0F-664D-480A-BAFF-CC7AEF7C2E49}"/>
              </a:ext>
            </a:extLst>
          </p:cNvPr>
          <p:cNvSpPr/>
          <p:nvPr/>
        </p:nvSpPr>
        <p:spPr>
          <a:xfrm>
            <a:off x="6373324" y="4072128"/>
            <a:ext cx="862628" cy="278783"/>
          </a:xfrm>
          <a:prstGeom prst="round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Subtítulo 2">
            <a:extLst>
              <a:ext uri="{FF2B5EF4-FFF2-40B4-BE49-F238E27FC236}">
                <a16:creationId xmlns:a16="http://schemas.microsoft.com/office/drawing/2014/main" id="{C3BCF526-9D4C-4390-B107-E52D77708D7D}"/>
              </a:ext>
            </a:extLst>
          </p:cNvPr>
          <p:cNvSpPr txBox="1">
            <a:spLocks/>
          </p:cNvSpPr>
          <p:nvPr/>
        </p:nvSpPr>
        <p:spPr>
          <a:xfrm>
            <a:off x="6221557" y="4072128"/>
            <a:ext cx="1166161" cy="292100"/>
          </a:xfrm>
          <a:prstGeom prst="rect">
            <a:avLst/>
          </a:prstGeom>
        </p:spPr>
        <p:txBody>
          <a:bodyPr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buNone/>
            </a:pPr>
            <a:r>
              <a:rPr lang="es-CO" sz="1400" dirty="0">
                <a:solidFill>
                  <a:schemeClr val="bg1">
                    <a:lumMod val="50000"/>
                  </a:schemeClr>
                </a:solidFill>
                <a:latin typeface="Garamond" panose="02020404030301010803" pitchFamily="18" charset="0"/>
                <a:ea typeface="Cambria" panose="02040503050406030204" pitchFamily="18" charset="0"/>
              </a:rPr>
              <a:t>Continuar</a:t>
            </a:r>
            <a:endParaRPr lang="es-MX" sz="1400" dirty="0">
              <a:solidFill>
                <a:schemeClr val="bg1">
                  <a:lumMod val="50000"/>
                </a:schemeClr>
              </a:solidFill>
              <a:latin typeface="Garamond" panose="02020404030301010803" pitchFamily="18" charset="0"/>
              <a:ea typeface="Cambria" panose="02040503050406030204" pitchFamily="18" charset="0"/>
            </a:endParaRPr>
          </a:p>
        </p:txBody>
      </p:sp>
    </p:spTree>
    <p:extLst>
      <p:ext uri="{BB962C8B-B14F-4D97-AF65-F5344CB8AC3E}">
        <p14:creationId xmlns:p14="http://schemas.microsoft.com/office/powerpoint/2010/main" val="11229750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9546D21-7E09-486C-BC0F-88AF8C865268}"/>
              </a:ext>
            </a:extLst>
          </p:cNvPr>
          <p:cNvPicPr>
            <a:picLocks noChangeAspect="1"/>
          </p:cNvPicPr>
          <p:nvPr/>
        </p:nvPicPr>
        <p:blipFill rotWithShape="1">
          <a:blip r:embed="rId2"/>
          <a:srcRect t="18824" b="30392"/>
          <a:stretch/>
        </p:blipFill>
        <p:spPr>
          <a:xfrm>
            <a:off x="1321448" y="0"/>
            <a:ext cx="9549103" cy="6858000"/>
          </a:xfrm>
          <a:prstGeom prst="rect">
            <a:avLst/>
          </a:prstGeom>
        </p:spPr>
      </p:pic>
    </p:spTree>
    <p:extLst>
      <p:ext uri="{BB962C8B-B14F-4D97-AF65-F5344CB8AC3E}">
        <p14:creationId xmlns:p14="http://schemas.microsoft.com/office/powerpoint/2010/main" val="4782573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1A0E19-335A-4E04-AB9E-6BED019642F4}"/>
              </a:ext>
            </a:extLst>
          </p:cNvPr>
          <p:cNvPicPr>
            <a:picLocks noChangeAspect="1"/>
          </p:cNvPicPr>
          <p:nvPr/>
        </p:nvPicPr>
        <p:blipFill>
          <a:blip r:embed="rId2"/>
          <a:stretch>
            <a:fillRect/>
          </a:stretch>
        </p:blipFill>
        <p:spPr>
          <a:xfrm>
            <a:off x="4345849" y="0"/>
            <a:ext cx="3500302" cy="6858000"/>
          </a:xfrm>
          <a:prstGeom prst="rect">
            <a:avLst/>
          </a:prstGeom>
          <a:ln>
            <a:noFill/>
          </a:ln>
          <a:effectLst>
            <a:outerShdw blurRad="190500" algn="tl" rotWithShape="0">
              <a:srgbClr val="000000">
                <a:alpha val="70000"/>
              </a:srgbClr>
            </a:outerShdw>
          </a:effectLst>
        </p:spPr>
      </p:pic>
      <p:sp>
        <p:nvSpPr>
          <p:cNvPr id="2" name="CuadroTexto 1">
            <a:extLst>
              <a:ext uri="{FF2B5EF4-FFF2-40B4-BE49-F238E27FC236}">
                <a16:creationId xmlns:a16="http://schemas.microsoft.com/office/drawing/2014/main" id="{81936E79-228F-4428-83E3-1264EC84B427}"/>
              </a:ext>
            </a:extLst>
          </p:cNvPr>
          <p:cNvSpPr txBox="1"/>
          <p:nvPr/>
        </p:nvSpPr>
        <p:spPr>
          <a:xfrm>
            <a:off x="7846151" y="3213847"/>
            <a:ext cx="1304366" cy="430306"/>
          </a:xfrm>
          <a:prstGeom prst="rect">
            <a:avLst/>
          </a:prstGeom>
          <a:noFill/>
          <a:ln>
            <a:solidFill>
              <a:schemeClr val="bg1">
                <a:lumMod val="50000"/>
              </a:schemeClr>
            </a:solidFill>
          </a:ln>
        </p:spPr>
        <p:txBody>
          <a:bodyPr wrap="square" rtlCol="0">
            <a:spAutoFit/>
          </a:bodyPr>
          <a:lstStyle/>
          <a:p>
            <a:pPr algn="ctr"/>
            <a:r>
              <a:rPr lang="es-CO" sz="1050" dirty="0"/>
              <a:t>Calificación</a:t>
            </a:r>
          </a:p>
          <a:p>
            <a:pPr algn="ctr"/>
            <a:r>
              <a:rPr lang="es-CO" sz="1050" dirty="0"/>
              <a:t>-</a:t>
            </a:r>
            <a:r>
              <a:rPr lang="es-CO" sz="1050" dirty="0" err="1"/>
              <a:t>calcularpromedio</a:t>
            </a:r>
            <a:r>
              <a:rPr lang="es-CO" sz="1050" dirty="0"/>
              <a:t>()</a:t>
            </a:r>
          </a:p>
        </p:txBody>
      </p:sp>
    </p:spTree>
    <p:extLst>
      <p:ext uri="{BB962C8B-B14F-4D97-AF65-F5344CB8AC3E}">
        <p14:creationId xmlns:p14="http://schemas.microsoft.com/office/powerpoint/2010/main" val="378183675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952386035688558622/1110614451566162051/Capturaprincipal.PNG">
            <a:extLst>
              <a:ext uri="{FF2B5EF4-FFF2-40B4-BE49-F238E27FC236}">
                <a16:creationId xmlns:a16="http://schemas.microsoft.com/office/drawing/2014/main" id="{9E8C0261-4C86-4D35-A191-A399AEFD5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57" y="127087"/>
            <a:ext cx="5075760" cy="3193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discordapp.com/attachments/952386035688558622/1110614451285147740/Capturaaspectos.PNG">
            <a:extLst>
              <a:ext uri="{FF2B5EF4-FFF2-40B4-BE49-F238E27FC236}">
                <a16:creationId xmlns:a16="http://schemas.microsoft.com/office/drawing/2014/main" id="{16C844CA-9EC0-497F-BD22-84BBAF0AD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799" y="372569"/>
            <a:ext cx="5075760" cy="27249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discordapp.com/attachments/952386035688558622/1110615144800727090/Capturaseleccion.PNG">
            <a:extLst>
              <a:ext uri="{FF2B5EF4-FFF2-40B4-BE49-F238E27FC236}">
                <a16:creationId xmlns:a16="http://schemas.microsoft.com/office/drawing/2014/main" id="{BFC18503-967A-4BB1-8B47-EFAAC02447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332" y="3429000"/>
            <a:ext cx="3992610" cy="32047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dn.discordapp.com/attachments/952386035688558622/1110615161707954340/Capturaaspectoadmin.PNG">
            <a:extLst>
              <a:ext uri="{FF2B5EF4-FFF2-40B4-BE49-F238E27FC236}">
                <a16:creationId xmlns:a16="http://schemas.microsoft.com/office/drawing/2014/main" id="{BB70633D-FAC6-4441-B830-7901F48F28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034" y="3579970"/>
            <a:ext cx="4838525" cy="309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356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E342D-A8B1-421F-B2DD-6308E208BAA3}"/>
              </a:ext>
            </a:extLst>
          </p:cNvPr>
          <p:cNvSpPr>
            <a:spLocks noGrp="1"/>
          </p:cNvSpPr>
          <p:nvPr>
            <p:ph type="title"/>
          </p:nvPr>
        </p:nvSpPr>
        <p:spPr/>
        <p:txBody>
          <a:bodyPr/>
          <a:lstStyle/>
          <a:p>
            <a:r>
              <a:rPr lang="es-CO" dirty="0"/>
              <a:t>CONCLUSIÓN:</a:t>
            </a:r>
          </a:p>
        </p:txBody>
      </p:sp>
      <p:sp>
        <p:nvSpPr>
          <p:cNvPr id="3" name="Marcador de contenido 2">
            <a:extLst>
              <a:ext uri="{FF2B5EF4-FFF2-40B4-BE49-F238E27FC236}">
                <a16:creationId xmlns:a16="http://schemas.microsoft.com/office/drawing/2014/main" id="{01E3690C-DB53-4AD1-AEC5-C1073E6D7C04}"/>
              </a:ext>
            </a:extLst>
          </p:cNvPr>
          <p:cNvSpPr>
            <a:spLocks noGrp="1"/>
          </p:cNvSpPr>
          <p:nvPr>
            <p:ph idx="1"/>
          </p:nvPr>
        </p:nvSpPr>
        <p:spPr/>
        <p:txBody>
          <a:bodyPr vert="horz" lIns="91440" tIns="45720" rIns="91440" bIns="45720" rtlCol="0">
            <a:normAutofit/>
          </a:bodyPr>
          <a:lstStyle/>
          <a:p>
            <a:pPr marL="0" indent="0" algn="just">
              <a:lnSpc>
                <a:spcPct val="200000"/>
              </a:lnSpc>
              <a:buNone/>
            </a:pPr>
            <a:r>
              <a:rPr lang="es-MX" sz="1800" dirty="0">
                <a:latin typeface="Times New Roman" panose="02020603050405020304" pitchFamily="18" charset="0"/>
                <a:ea typeface="Calibri" panose="020F0502020204030204" pitchFamily="34" charset="0"/>
                <a:cs typeface="Times New Roman" panose="02020603050405020304" pitchFamily="18" charset="0"/>
              </a:rPr>
              <a:t>En conclusión, el proyecto determinó que el programa de Tecnología en Sistemas de la Universidad Antonio José Camacho cumple con los estándares de acreditación, pero requiere mejoras específicas identificadas a partir de las opiniones de los estudiantes. Aunque se alcanzaron los requisitos mínimos en general, se recomienda implementar acciones para elevar la calidad en áreas específicas. En resumen, el programa cumple con los estándares, pero se necesitan mejoras para beneficiar a los estudiantes y fortalecer el proceso de enseñanza-aprendizaje.</a:t>
            </a:r>
            <a:endParaRPr lang="es-CO" sz="1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2" descr="https://cdn.discordapp.com/attachments/952386035688558622/1110256749224677396/logoUNIAJC.png">
            <a:extLst>
              <a:ext uri="{FF2B5EF4-FFF2-40B4-BE49-F238E27FC236}">
                <a16:creationId xmlns:a16="http://schemas.microsoft.com/office/drawing/2014/main" id="{7E0F1B2E-1261-4D83-8DB5-F1A084BBD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371" y="318784"/>
            <a:ext cx="261257" cy="3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6984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D9E2E729-1182-488F-B9A0-47E11A01EA92}"/>
              </a:ext>
            </a:extLst>
          </p:cNvPr>
          <p:cNvSpPr txBox="1"/>
          <p:nvPr/>
        </p:nvSpPr>
        <p:spPr>
          <a:xfrm>
            <a:off x="643468" y="18245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atin typeface="+mj-lt"/>
                <a:ea typeface="+mj-ea"/>
                <a:cs typeface="+mj-cs"/>
              </a:rPr>
              <a:t>GRACIAS.</a:t>
            </a:r>
          </a:p>
        </p:txBody>
      </p:sp>
      <p:pic>
        <p:nvPicPr>
          <p:cNvPr id="9" name="Picture 2" descr="https://cdn.discordapp.com/attachments/952386035688558622/1110256749224677396/logoUNIAJC.png">
            <a:extLst>
              <a:ext uri="{FF2B5EF4-FFF2-40B4-BE49-F238E27FC236}">
                <a16:creationId xmlns:a16="http://schemas.microsoft.com/office/drawing/2014/main" id="{61364C50-41A1-409E-ADCD-F3452A8F1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371" y="318784"/>
            <a:ext cx="261257" cy="3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345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9" y="897220"/>
            <a:ext cx="9720072" cy="1499616"/>
          </a:xfrm>
        </p:spPr>
        <p:txBody>
          <a:bodyPr rtlCol="0">
            <a:normAutofit/>
          </a:bodyPr>
          <a:lstStyle/>
          <a:p>
            <a:r>
              <a:rPr lang="es-MX" sz="4000" cap="none" dirty="0">
                <a:cs typeface="Times New Roman" panose="02020603050405020304" pitchFamily="18" charset="0"/>
              </a:rPr>
              <a:t>INTEGRANTES:</a:t>
            </a:r>
          </a:p>
        </p:txBody>
      </p:sp>
      <p:sp>
        <p:nvSpPr>
          <p:cNvPr id="7" name="Marcador de contenido 6">
            <a:extLst>
              <a:ext uri="{FF2B5EF4-FFF2-40B4-BE49-F238E27FC236}">
                <a16:creationId xmlns:a16="http://schemas.microsoft.com/office/drawing/2014/main" id="{96216152-AB52-2216-2FDD-99E707A0030B}"/>
              </a:ext>
            </a:extLst>
          </p:cNvPr>
          <p:cNvSpPr>
            <a:spLocks noGrp="1"/>
          </p:cNvSpPr>
          <p:nvPr>
            <p:ph idx="1"/>
          </p:nvPr>
        </p:nvSpPr>
        <p:spPr>
          <a:xfrm>
            <a:off x="1024129" y="2997200"/>
            <a:ext cx="10037571" cy="1881525"/>
          </a:xfrm>
        </p:spPr>
        <p:txBody>
          <a:bodyPr>
            <a:normAutofit lnSpcReduction="10000"/>
          </a:bodyPr>
          <a:lstStyle/>
          <a:p>
            <a:pPr marL="0" indent="0" algn="just">
              <a:buNone/>
            </a:pPr>
            <a:r>
              <a:rPr lang="es-VE" sz="2000" dirty="0">
                <a:latin typeface="Times New Roman" panose="02020603050405020304" pitchFamily="18" charset="0"/>
                <a:cs typeface="Times New Roman" panose="02020603050405020304" pitchFamily="18" charset="0"/>
              </a:rPr>
              <a:t>Sebastián Guarín Gutiérrez.</a:t>
            </a:r>
          </a:p>
          <a:p>
            <a:pPr marL="0" indent="0" algn="just">
              <a:buNone/>
            </a:pPr>
            <a:r>
              <a:rPr lang="es-MX" sz="2000" dirty="0">
                <a:latin typeface="Times New Roman" panose="02020603050405020304" pitchFamily="18" charset="0"/>
                <a:cs typeface="Times New Roman" panose="02020603050405020304" pitchFamily="18" charset="0"/>
              </a:rPr>
              <a:t>Jemssy Jarelly Escobar Gómez.</a:t>
            </a:r>
          </a:p>
          <a:p>
            <a:pPr marL="0" indent="0" algn="just">
              <a:buNone/>
            </a:pPr>
            <a:r>
              <a:rPr lang="es-MX" sz="2000" dirty="0">
                <a:latin typeface="Times New Roman" panose="02020603050405020304" pitchFamily="18" charset="0"/>
                <a:cs typeface="Times New Roman" panose="02020603050405020304" pitchFamily="18" charset="0"/>
              </a:rPr>
              <a:t>Daniela Londoño García.</a:t>
            </a:r>
          </a:p>
          <a:p>
            <a:pPr marL="0" indent="0" algn="just">
              <a:buNone/>
            </a:pPr>
            <a:r>
              <a:rPr lang="es-MX" sz="2000" dirty="0">
                <a:latin typeface="Times New Roman" panose="02020603050405020304" pitchFamily="18" charset="0"/>
                <a:cs typeface="Times New Roman" panose="02020603050405020304" pitchFamily="18" charset="0"/>
              </a:rPr>
              <a:t>Daniela Alexandra Caicedo Enríquez.</a:t>
            </a:r>
          </a:p>
          <a:p>
            <a:pPr marL="0" indent="0" algn="just">
              <a:buNone/>
            </a:pPr>
            <a:r>
              <a:rPr lang="es-MX" sz="2000" dirty="0">
                <a:latin typeface="Times New Roman" panose="02020603050405020304" pitchFamily="18" charset="0"/>
                <a:cs typeface="Times New Roman" panose="02020603050405020304" pitchFamily="18" charset="0"/>
              </a:rPr>
              <a:t>Alejandro Rojas Barona.</a:t>
            </a:r>
          </a:p>
        </p:txBody>
      </p:sp>
      <p:cxnSp>
        <p:nvCxnSpPr>
          <p:cNvPr id="9" name="Conector recto 8">
            <a:extLst>
              <a:ext uri="{FF2B5EF4-FFF2-40B4-BE49-F238E27FC236}">
                <a16:creationId xmlns:a16="http://schemas.microsoft.com/office/drawing/2014/main" id="{A5CBCAD7-0272-2DDD-83D3-D7D7A16B7F6E}"/>
              </a:ext>
            </a:extLst>
          </p:cNvPr>
          <p:cNvCxnSpPr>
            <a:cxnSpLocks/>
          </p:cNvCxnSpPr>
          <p:nvPr/>
        </p:nvCxnSpPr>
        <p:spPr>
          <a:xfrm>
            <a:off x="886691" y="845127"/>
            <a:ext cx="0" cy="1551709"/>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descr="https://cdn.discordapp.com/attachments/952386035688558622/1110256749224677396/logoUNIAJC.png">
            <a:extLst>
              <a:ext uri="{FF2B5EF4-FFF2-40B4-BE49-F238E27FC236}">
                <a16:creationId xmlns:a16="http://schemas.microsoft.com/office/drawing/2014/main" id="{7B5AE8C9-C8E5-4BAA-8971-FC9FDC9E0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371" y="318784"/>
            <a:ext cx="261257" cy="3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3673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9" y="698437"/>
            <a:ext cx="9720072" cy="1499616"/>
          </a:xfrm>
        </p:spPr>
        <p:txBody>
          <a:bodyPr rtlCol="0">
            <a:normAutofit/>
          </a:bodyPr>
          <a:lstStyle/>
          <a:p>
            <a:r>
              <a:rPr lang="es-MX" sz="4000" cap="none" dirty="0">
                <a:cs typeface="Times New Roman" panose="02020603050405020304" pitchFamily="18" charset="0"/>
              </a:rPr>
              <a:t>PLANTEAMIENTO:</a:t>
            </a:r>
          </a:p>
        </p:txBody>
      </p:sp>
      <p:sp>
        <p:nvSpPr>
          <p:cNvPr id="7" name="Marcador de contenido 6">
            <a:extLst>
              <a:ext uri="{FF2B5EF4-FFF2-40B4-BE49-F238E27FC236}">
                <a16:creationId xmlns:a16="http://schemas.microsoft.com/office/drawing/2014/main" id="{96216152-AB52-2216-2FDD-99E707A0030B}"/>
              </a:ext>
            </a:extLst>
          </p:cNvPr>
          <p:cNvSpPr>
            <a:spLocks noGrp="1"/>
          </p:cNvSpPr>
          <p:nvPr>
            <p:ph idx="1"/>
          </p:nvPr>
        </p:nvSpPr>
        <p:spPr>
          <a:xfrm>
            <a:off x="1024129" y="2198053"/>
            <a:ext cx="10037571" cy="1881525"/>
          </a:xfrm>
        </p:spPr>
        <p:txBody>
          <a:bodyPr vert="horz" lIns="91440" tIns="45720" rIns="91440" bIns="45720" rtlCol="0">
            <a:noAutofit/>
          </a:bodyPr>
          <a:lstStyle/>
          <a:p>
            <a:pPr marL="0" indent="0" algn="just">
              <a:lnSpc>
                <a:spcPct val="200000"/>
              </a:lnSpc>
              <a:buNone/>
            </a:pPr>
            <a:r>
              <a:rPr lang="es-MX" sz="1800" dirty="0"/>
              <a:t>El problema se enfoca en determinar si la Universidad Antonio José Camacho cumple con los estándares de calidad en recursos físicos y tecnológicos para los estudiantes de Tecnología en Sistemas con el propósito de proporcionar información precisa a los futuros aspirantes al programa, por lo tanto, surge la siguiente problemática ¿La Universidad Antonio José Camacho cuenta con recursos físicos y tecnológicos de calidad para los estudiantes de Tecnología en Sistemas? Para abordar esto, se evaluará la percepción de calidad sobre los recursos disponibles tomando como población la opinión estudiantil del programa Tecnología en Sistemas grupo 327B.</a:t>
            </a:r>
            <a:endParaRPr lang="es-VE" sz="1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9" name="Conector recto 8">
            <a:extLst>
              <a:ext uri="{FF2B5EF4-FFF2-40B4-BE49-F238E27FC236}">
                <a16:creationId xmlns:a16="http://schemas.microsoft.com/office/drawing/2014/main" id="{A5CBCAD7-0272-2DDD-83D3-D7D7A16B7F6E}"/>
              </a:ext>
            </a:extLst>
          </p:cNvPr>
          <p:cNvCxnSpPr>
            <a:cxnSpLocks/>
          </p:cNvCxnSpPr>
          <p:nvPr/>
        </p:nvCxnSpPr>
        <p:spPr>
          <a:xfrm>
            <a:off x="886691" y="845127"/>
            <a:ext cx="0" cy="1551709"/>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descr="https://cdn.discordapp.com/attachments/952386035688558622/1110256749224677396/logoUNIAJC.png">
            <a:extLst>
              <a:ext uri="{FF2B5EF4-FFF2-40B4-BE49-F238E27FC236}">
                <a16:creationId xmlns:a16="http://schemas.microsoft.com/office/drawing/2014/main" id="{7B5AE8C9-C8E5-4BAA-8971-FC9FDC9E0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371" y="318784"/>
            <a:ext cx="261257" cy="3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4155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2A79D-4435-716A-38B4-A83F81DE4F58}"/>
              </a:ext>
            </a:extLst>
          </p:cNvPr>
          <p:cNvSpPr>
            <a:spLocks noGrp="1"/>
          </p:cNvSpPr>
          <p:nvPr>
            <p:ph type="title"/>
          </p:nvPr>
        </p:nvSpPr>
        <p:spPr>
          <a:xfrm>
            <a:off x="1001013" y="871173"/>
            <a:ext cx="9720072" cy="1499616"/>
          </a:xfrm>
        </p:spPr>
        <p:txBody>
          <a:bodyPr>
            <a:normAutofit/>
          </a:bodyPr>
          <a:lstStyle/>
          <a:p>
            <a:r>
              <a:rPr lang="es-MX" sz="4000" cap="none" dirty="0"/>
              <a:t>OBJETIVO GENERAL: </a:t>
            </a:r>
          </a:p>
        </p:txBody>
      </p:sp>
      <p:sp>
        <p:nvSpPr>
          <p:cNvPr id="3" name="Marcador de contenido 2">
            <a:extLst>
              <a:ext uri="{FF2B5EF4-FFF2-40B4-BE49-F238E27FC236}">
                <a16:creationId xmlns:a16="http://schemas.microsoft.com/office/drawing/2014/main" id="{D4148EC0-9052-A3D1-EF88-454A5C475EC4}"/>
              </a:ext>
            </a:extLst>
          </p:cNvPr>
          <p:cNvSpPr>
            <a:spLocks noGrp="1"/>
          </p:cNvSpPr>
          <p:nvPr>
            <p:ph idx="1"/>
          </p:nvPr>
        </p:nvSpPr>
        <p:spPr>
          <a:xfrm>
            <a:off x="1001013" y="3102001"/>
            <a:ext cx="10189971" cy="1499617"/>
          </a:xfrm>
        </p:spPr>
        <p:txBody>
          <a:bodyPr>
            <a:noAutofit/>
          </a:bodyPr>
          <a:lstStyle/>
          <a:p>
            <a:pPr indent="0">
              <a:lnSpc>
                <a:spcPct val="200000"/>
              </a:lnSpc>
              <a:spcAft>
                <a:spcPts val="800"/>
              </a:spcAft>
              <a:buNone/>
            </a:pPr>
            <a:r>
              <a:rPr lang="es-MX" sz="1800" b="1" dirty="0">
                <a:latin typeface="Times New Roman" panose="02020603050405020304" pitchFamily="18" charset="0"/>
                <a:ea typeface="Calibri" panose="020F0502020204030204" pitchFamily="34" charset="0"/>
                <a:cs typeface="Times New Roman" panose="02020603050405020304" pitchFamily="18" charset="0"/>
              </a:rPr>
              <a:t>Desarrollar </a:t>
            </a:r>
            <a:r>
              <a:rPr lang="es-MX" sz="1800" dirty="0">
                <a:latin typeface="Times New Roman" panose="02020603050405020304" pitchFamily="18" charset="0"/>
                <a:ea typeface="Calibri" panose="020F0502020204030204" pitchFamily="34" charset="0"/>
                <a:cs typeface="Times New Roman" panose="02020603050405020304" pitchFamily="18" charset="0"/>
              </a:rPr>
              <a:t>una aplicación de escritorio que permita </a:t>
            </a:r>
            <a:r>
              <a:rPr lang="es-MX" sz="1800" b="1" dirty="0">
                <a:latin typeface="Times New Roman" panose="02020603050405020304" pitchFamily="18" charset="0"/>
                <a:ea typeface="Calibri" panose="020F0502020204030204" pitchFamily="34" charset="0"/>
                <a:cs typeface="Times New Roman" panose="02020603050405020304" pitchFamily="18" charset="0"/>
              </a:rPr>
              <a:t>gestionar</a:t>
            </a:r>
            <a:r>
              <a:rPr lang="es-MX" sz="1800" dirty="0">
                <a:latin typeface="Times New Roman" panose="02020603050405020304" pitchFamily="18" charset="0"/>
                <a:ea typeface="Calibri" panose="020F0502020204030204" pitchFamily="34" charset="0"/>
                <a:cs typeface="Times New Roman" panose="02020603050405020304" pitchFamily="18" charset="0"/>
              </a:rPr>
              <a:t> de manera integra la información sobre las condiciones de calidad de los recursos físicos y tecnológicos, siguiendo un modelo de acreditación.</a:t>
            </a:r>
            <a:endParaRPr lang="es-CO" sz="18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Conector recto 4">
            <a:extLst>
              <a:ext uri="{FF2B5EF4-FFF2-40B4-BE49-F238E27FC236}">
                <a16:creationId xmlns:a16="http://schemas.microsoft.com/office/drawing/2014/main" id="{E89AC5DC-227F-9719-9DAD-E4C66FFCC310}"/>
              </a:ext>
            </a:extLst>
          </p:cNvPr>
          <p:cNvCxnSpPr>
            <a:cxnSpLocks/>
          </p:cNvCxnSpPr>
          <p:nvPr/>
        </p:nvCxnSpPr>
        <p:spPr>
          <a:xfrm>
            <a:off x="886691" y="845127"/>
            <a:ext cx="0" cy="1551709"/>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https://cdn.discordapp.com/attachments/952386035688558622/1110256749224677396/logoUNIAJC.png">
            <a:extLst>
              <a:ext uri="{FF2B5EF4-FFF2-40B4-BE49-F238E27FC236}">
                <a16:creationId xmlns:a16="http://schemas.microsoft.com/office/drawing/2014/main" id="{2D033C38-E6B6-42F6-A439-65A2D9A8D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371" y="318784"/>
            <a:ext cx="261257" cy="3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01465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DDDD3-3AFA-FF0F-296B-117E1D4D7116}"/>
              </a:ext>
            </a:extLst>
          </p:cNvPr>
          <p:cNvSpPr>
            <a:spLocks noGrp="1"/>
          </p:cNvSpPr>
          <p:nvPr>
            <p:ph type="title"/>
          </p:nvPr>
        </p:nvSpPr>
        <p:spPr>
          <a:xfrm>
            <a:off x="1024127" y="897220"/>
            <a:ext cx="9720072" cy="1499616"/>
          </a:xfrm>
        </p:spPr>
        <p:txBody>
          <a:bodyPr>
            <a:normAutofit/>
          </a:bodyPr>
          <a:lstStyle/>
          <a:p>
            <a:r>
              <a:rPr lang="es-MX" sz="4000" dirty="0"/>
              <a:t>OBJETIVOS ESPECIFICOS: </a:t>
            </a:r>
          </a:p>
        </p:txBody>
      </p:sp>
      <p:sp>
        <p:nvSpPr>
          <p:cNvPr id="3" name="Marcador de contenido 2">
            <a:extLst>
              <a:ext uri="{FF2B5EF4-FFF2-40B4-BE49-F238E27FC236}">
                <a16:creationId xmlns:a16="http://schemas.microsoft.com/office/drawing/2014/main" id="{A66DF100-1A13-F028-8DB6-37C34CAD1AF9}"/>
              </a:ext>
            </a:extLst>
          </p:cNvPr>
          <p:cNvSpPr>
            <a:spLocks noGrp="1"/>
          </p:cNvSpPr>
          <p:nvPr>
            <p:ph idx="1"/>
          </p:nvPr>
        </p:nvSpPr>
        <p:spPr>
          <a:xfrm>
            <a:off x="1024127" y="2985546"/>
            <a:ext cx="10101073" cy="4023360"/>
          </a:xfrm>
        </p:spPr>
        <p:txBody>
          <a:bodyPr>
            <a:normAutofit/>
          </a:bodyPr>
          <a:lstStyle/>
          <a:p>
            <a:pPr marL="342900" lvl="0" indent="-342900">
              <a:lnSpc>
                <a:spcPct val="200000"/>
              </a:lnSpc>
              <a:spcAft>
                <a:spcPts val="0"/>
              </a:spcAft>
              <a:buFont typeface="Calibri" panose="020F0502020204030204" pitchFamily="34" charset="0"/>
              <a:buChar char="-"/>
            </a:pPr>
            <a:r>
              <a:rPr lang="es-CO" sz="1800" b="1" dirty="0">
                <a:latin typeface="Times New Roman" panose="02020603050405020304" pitchFamily="18" charset="0"/>
                <a:ea typeface="Calibri" panose="020F0502020204030204" pitchFamily="34" charset="0"/>
                <a:cs typeface="Times New Roman" panose="02020603050405020304" pitchFamily="18" charset="0"/>
              </a:rPr>
              <a:t>Evaluar </a:t>
            </a:r>
            <a:r>
              <a:rPr lang="es-CO" sz="1800" dirty="0">
                <a:latin typeface="Times New Roman" panose="02020603050405020304" pitchFamily="18" charset="0"/>
                <a:ea typeface="Calibri" panose="020F0502020204030204" pitchFamily="34" charset="0"/>
                <a:cs typeface="Times New Roman" panose="02020603050405020304" pitchFamily="18" charset="0"/>
              </a:rPr>
              <a:t>mediante encuestas la opinión estudiantil mencionada sobre el estado y utilidad de las instalaciones y servicios.</a:t>
            </a: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Calibri" panose="020F0502020204030204" pitchFamily="34" charset="0"/>
              <a:buChar char="-"/>
            </a:pPr>
            <a:r>
              <a:rPr lang="es-CO" sz="1800" b="1" dirty="0">
                <a:latin typeface="Times New Roman" panose="02020603050405020304" pitchFamily="18" charset="0"/>
                <a:ea typeface="Calibri" panose="020F0502020204030204" pitchFamily="34" charset="0"/>
                <a:cs typeface="Times New Roman" panose="02020603050405020304" pitchFamily="18" charset="0"/>
              </a:rPr>
              <a:t>Analizar </a:t>
            </a:r>
            <a:r>
              <a:rPr lang="es-CO" sz="1800" dirty="0">
                <a:latin typeface="Times New Roman" panose="02020603050405020304" pitchFamily="18" charset="0"/>
                <a:ea typeface="Calibri" panose="020F0502020204030204" pitchFamily="34" charset="0"/>
                <a:cs typeface="Times New Roman" panose="02020603050405020304" pitchFamily="18" charset="0"/>
              </a:rPr>
              <a:t>los datos de las encuestas a promediar con el fin de dar un reporte de valoración.</a:t>
            </a:r>
            <a:endParaRPr lang="es-CO" sz="18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Conector recto 4">
            <a:extLst>
              <a:ext uri="{FF2B5EF4-FFF2-40B4-BE49-F238E27FC236}">
                <a16:creationId xmlns:a16="http://schemas.microsoft.com/office/drawing/2014/main" id="{C214FFA1-6391-CE36-F40C-2A376B6743A6}"/>
              </a:ext>
            </a:extLst>
          </p:cNvPr>
          <p:cNvCxnSpPr>
            <a:cxnSpLocks/>
          </p:cNvCxnSpPr>
          <p:nvPr/>
        </p:nvCxnSpPr>
        <p:spPr>
          <a:xfrm>
            <a:off x="886691" y="845127"/>
            <a:ext cx="0" cy="1551709"/>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descr="https://cdn.discordapp.com/attachments/952386035688558622/1110256749224677396/logoUNIAJC.png">
            <a:extLst>
              <a:ext uri="{FF2B5EF4-FFF2-40B4-BE49-F238E27FC236}">
                <a16:creationId xmlns:a16="http://schemas.microsoft.com/office/drawing/2014/main" id="{A6BBA596-137B-4119-BBBA-E7E64BCE4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371" y="318784"/>
            <a:ext cx="261257" cy="3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4108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4B416-DBA9-07C2-E912-11207C4BFAFC}"/>
              </a:ext>
            </a:extLst>
          </p:cNvPr>
          <p:cNvSpPr>
            <a:spLocks noGrp="1"/>
          </p:cNvSpPr>
          <p:nvPr>
            <p:ph type="title"/>
          </p:nvPr>
        </p:nvSpPr>
        <p:spPr>
          <a:xfrm>
            <a:off x="955413" y="492954"/>
            <a:ext cx="9720072" cy="1499616"/>
          </a:xfrm>
        </p:spPr>
        <p:txBody>
          <a:bodyPr>
            <a:normAutofit/>
          </a:bodyPr>
          <a:lstStyle/>
          <a:p>
            <a:r>
              <a:rPr lang="es-MX" sz="4000" dirty="0"/>
              <a:t>JUSTIFICACIÓN:</a:t>
            </a:r>
          </a:p>
        </p:txBody>
      </p:sp>
      <p:sp>
        <p:nvSpPr>
          <p:cNvPr id="3" name="Marcador de contenido 2">
            <a:extLst>
              <a:ext uri="{FF2B5EF4-FFF2-40B4-BE49-F238E27FC236}">
                <a16:creationId xmlns:a16="http://schemas.microsoft.com/office/drawing/2014/main" id="{95AD767D-AC85-B78D-2657-3525958D456E}"/>
              </a:ext>
            </a:extLst>
          </p:cNvPr>
          <p:cNvSpPr>
            <a:spLocks noGrp="1"/>
          </p:cNvSpPr>
          <p:nvPr>
            <p:ph idx="1"/>
          </p:nvPr>
        </p:nvSpPr>
        <p:spPr>
          <a:xfrm>
            <a:off x="955413" y="2037840"/>
            <a:ext cx="10281171" cy="5060040"/>
          </a:xfrm>
        </p:spPr>
        <p:txBody>
          <a:bodyPr vert="horz" lIns="91440" tIns="45720" rIns="91440" bIns="45720" rtlCol="0">
            <a:normAutofit/>
          </a:bodyPr>
          <a:lstStyle/>
          <a:p>
            <a:pPr marL="0" indent="0" algn="just">
              <a:lnSpc>
                <a:spcPct val="200000"/>
              </a:lnSpc>
              <a:buNone/>
            </a:pPr>
            <a:r>
              <a:rPr lang="es-MX" sz="1800" dirty="0">
                <a:latin typeface="Times New Roman" panose="02020603050405020304" pitchFamily="18" charset="0"/>
                <a:ea typeface="Calibri" panose="020F0502020204030204" pitchFamily="34" charset="0"/>
                <a:cs typeface="Times New Roman" panose="02020603050405020304" pitchFamily="18" charset="0"/>
              </a:rPr>
              <a:t>El proyecto tiene como objetivo brindar confiabilidad y exposición pública sobre el estado de los recursos disponibles en la Universidad Antonio José Camacho, con el fin de impulsar la confianza entre la institución y los futuros estudiantes de Tecnología en Sistemas. Utilizando los lenguajes de programación Java y SQL, se identificarán y evaluarán los recursos físicos y tecnológicos de la universidad, proporcionando información relevante a la comunidad estudiantil para tomar decisiones informadas. Esto contribuirá a mejorar la calidad del proceso de enseñanza-aprendizaje y promoverá una relación sólida entre la universidad y los estudiantes potenciales.</a:t>
            </a:r>
          </a:p>
          <a:p>
            <a:pPr marL="0" indent="0">
              <a:lnSpc>
                <a:spcPct val="200000"/>
              </a:lnSpc>
              <a:buNone/>
            </a:pPr>
            <a:endParaRPr lang="es-MX" sz="20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Conector recto 3">
            <a:extLst>
              <a:ext uri="{FF2B5EF4-FFF2-40B4-BE49-F238E27FC236}">
                <a16:creationId xmlns:a16="http://schemas.microsoft.com/office/drawing/2014/main" id="{DD7031CC-3504-EDBE-6666-81E33076EE43}"/>
              </a:ext>
            </a:extLst>
          </p:cNvPr>
          <p:cNvCxnSpPr>
            <a:cxnSpLocks/>
          </p:cNvCxnSpPr>
          <p:nvPr/>
        </p:nvCxnSpPr>
        <p:spPr>
          <a:xfrm>
            <a:off x="886691" y="845127"/>
            <a:ext cx="0" cy="1551709"/>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https://cdn.discordapp.com/attachments/952386035688558622/1110256749224677396/logoUNIAJC.png">
            <a:extLst>
              <a:ext uri="{FF2B5EF4-FFF2-40B4-BE49-F238E27FC236}">
                <a16:creationId xmlns:a16="http://schemas.microsoft.com/office/drawing/2014/main" id="{DE1FC591-66CF-4A6D-B479-E080B8718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371" y="318784"/>
            <a:ext cx="261257" cy="3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72900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BB68A-1CB4-F12E-26AF-B84AF6514F54}"/>
              </a:ext>
            </a:extLst>
          </p:cNvPr>
          <p:cNvSpPr>
            <a:spLocks noGrp="1"/>
          </p:cNvSpPr>
          <p:nvPr>
            <p:ph type="title"/>
          </p:nvPr>
        </p:nvSpPr>
        <p:spPr>
          <a:xfrm>
            <a:off x="968828" y="430306"/>
            <a:ext cx="10515600" cy="1325563"/>
          </a:xfrm>
        </p:spPr>
        <p:txBody>
          <a:bodyPr>
            <a:normAutofit/>
          </a:bodyPr>
          <a:lstStyle/>
          <a:p>
            <a:r>
              <a:rPr lang="es-MX" sz="4000" dirty="0"/>
              <a:t>REQUERIMIENTOS: </a:t>
            </a:r>
          </a:p>
        </p:txBody>
      </p:sp>
      <p:sp>
        <p:nvSpPr>
          <p:cNvPr id="3" name="Marcador de contenido 2">
            <a:extLst>
              <a:ext uri="{FF2B5EF4-FFF2-40B4-BE49-F238E27FC236}">
                <a16:creationId xmlns:a16="http://schemas.microsoft.com/office/drawing/2014/main" id="{4FFCCB80-987F-5F2A-A0E1-A8ABA0F92E36}"/>
              </a:ext>
            </a:extLst>
          </p:cNvPr>
          <p:cNvSpPr>
            <a:spLocks noGrp="1"/>
          </p:cNvSpPr>
          <p:nvPr>
            <p:ph idx="1"/>
          </p:nvPr>
        </p:nvSpPr>
        <p:spPr>
          <a:xfrm>
            <a:off x="1024126" y="1532965"/>
            <a:ext cx="10460302" cy="4894729"/>
          </a:xfrm>
        </p:spPr>
        <p:txBody>
          <a:bodyPr vert="horz" lIns="91440" tIns="45720" rIns="91440" bIns="45720" rtlCol="0">
            <a:normAutofit fontScale="62500" lnSpcReduction="20000"/>
          </a:bodyPr>
          <a:lstStyle/>
          <a:p>
            <a:pPr marL="342900" indent="-342900" algn="just">
              <a:lnSpc>
                <a:spcPct val="200000"/>
              </a:lnSpc>
              <a:buFont typeface="Calibri" panose="020F0502020204030204" pitchFamily="34" charset="0"/>
              <a:buChar char="-"/>
            </a:pPr>
            <a:r>
              <a:rPr lang="es-MX" sz="2600" dirty="0">
                <a:latin typeface="Times New Roman" panose="02020603050405020304" pitchFamily="18" charset="0"/>
                <a:ea typeface="Calibri" panose="020F0502020204030204" pitchFamily="34" charset="0"/>
                <a:cs typeface="Times New Roman" panose="02020603050405020304" pitchFamily="18" charset="0"/>
              </a:rPr>
              <a:t> Población a evaluar: Estudiantes del grupo 327B </a:t>
            </a:r>
            <a:r>
              <a:rPr lang="es-VE" sz="2600" dirty="0">
                <a:latin typeface="Times New Roman" panose="02020603050405020304" pitchFamily="18" charset="0"/>
                <a:ea typeface="Calibri" panose="020F0502020204030204" pitchFamily="34" charset="0"/>
                <a:cs typeface="Times New Roman" panose="02020603050405020304" pitchFamily="18" charset="0"/>
              </a:rPr>
              <a:t>los cuales actualmente están cursando el tercer semestre de la tecnología en sistemas. </a:t>
            </a:r>
          </a:p>
          <a:p>
            <a:pPr marL="342900" indent="-342900" algn="just">
              <a:lnSpc>
                <a:spcPct val="200000"/>
              </a:lnSpc>
              <a:buFont typeface="Calibri" panose="020F0502020204030204" pitchFamily="34" charset="0"/>
              <a:buChar char="-"/>
            </a:pPr>
            <a:r>
              <a:rPr lang="es-VE" sz="2600" dirty="0">
                <a:latin typeface="Times New Roman" panose="02020603050405020304" pitchFamily="18" charset="0"/>
                <a:ea typeface="Calibri" panose="020F0502020204030204" pitchFamily="34" charset="0"/>
                <a:cs typeface="Times New Roman" panose="02020603050405020304" pitchFamily="18" charset="0"/>
              </a:rPr>
              <a:t> Alcance: Se necesita cubrir la información de manera veraz y complementar la proporcionada actualmente. </a:t>
            </a:r>
          </a:p>
          <a:p>
            <a:pPr marL="342900" indent="-342900" algn="just">
              <a:lnSpc>
                <a:spcPct val="200000"/>
              </a:lnSpc>
              <a:buFont typeface="Calibri" panose="020F0502020204030204" pitchFamily="34" charset="0"/>
              <a:buChar char="-"/>
            </a:pPr>
            <a:r>
              <a:rPr lang="es-VE" sz="2600" dirty="0">
                <a:latin typeface="Times New Roman" panose="02020603050405020304" pitchFamily="18" charset="0"/>
                <a:ea typeface="Calibri" panose="020F0502020204030204" pitchFamily="34" charset="0"/>
                <a:cs typeface="Times New Roman" panose="02020603050405020304" pitchFamily="18" charset="0"/>
              </a:rPr>
              <a:t> Herramienta: Se requiere una aplicación para trabajar con lenguaje de programación Java, en este caso NetBeans.</a:t>
            </a:r>
          </a:p>
          <a:p>
            <a:pPr marL="342900" indent="-342900" algn="just">
              <a:lnSpc>
                <a:spcPct val="200000"/>
              </a:lnSpc>
              <a:buFont typeface="Calibri" panose="020F0502020204030204" pitchFamily="34" charset="0"/>
              <a:buChar char="-"/>
            </a:pPr>
            <a:r>
              <a:rPr lang="es-VE" sz="2600" dirty="0">
                <a:latin typeface="Times New Roman" panose="02020603050405020304" pitchFamily="18" charset="0"/>
                <a:ea typeface="Calibri" panose="020F0502020204030204" pitchFamily="34" charset="0"/>
                <a:cs typeface="Times New Roman" panose="02020603050405020304" pitchFamily="18" charset="0"/>
              </a:rPr>
              <a:t> Encuestas: Se necesitan encuestas concisas para conocer la opinión de la población mencionada. </a:t>
            </a:r>
          </a:p>
          <a:p>
            <a:pPr marL="342900" indent="-342900" algn="just">
              <a:lnSpc>
                <a:spcPct val="200000"/>
              </a:lnSpc>
              <a:buFont typeface="Calibri" panose="020F0502020204030204" pitchFamily="34" charset="0"/>
              <a:buChar char="-"/>
            </a:pPr>
            <a:r>
              <a:rPr lang="es-VE" sz="2600" dirty="0">
                <a:latin typeface="Times New Roman" panose="02020603050405020304" pitchFamily="18" charset="0"/>
                <a:ea typeface="Calibri" panose="020F0502020204030204" pitchFamily="34" charset="0"/>
                <a:cs typeface="Times New Roman" panose="02020603050405020304" pitchFamily="18" charset="0"/>
              </a:rPr>
              <a:t> Aplicación: Hace falta una aplicación la cual cuente con una base de datos para manejar la información. ?</a:t>
            </a:r>
          </a:p>
          <a:p>
            <a:pPr marL="342900" indent="-342900" algn="just">
              <a:lnSpc>
                <a:spcPct val="200000"/>
              </a:lnSpc>
              <a:buFont typeface="Calibri" panose="020F0502020204030204" pitchFamily="34" charset="0"/>
              <a:buChar char="-"/>
            </a:pPr>
            <a:r>
              <a:rPr lang="es-VE" sz="2600" dirty="0">
                <a:latin typeface="Times New Roman" panose="02020603050405020304" pitchFamily="18" charset="0"/>
                <a:ea typeface="Calibri" panose="020F0502020204030204" pitchFamily="34" charset="0"/>
                <a:cs typeface="Times New Roman" panose="02020603050405020304" pitchFamily="18" charset="0"/>
              </a:rPr>
              <a:t> Interfaz: Se necesita una interfaz clara y fácil de usar para la comodidad. </a:t>
            </a:r>
          </a:p>
          <a:p>
            <a:pPr marL="342900" indent="-342900" algn="just">
              <a:lnSpc>
                <a:spcPct val="200000"/>
              </a:lnSpc>
              <a:buFont typeface="Calibri" panose="020F0502020204030204" pitchFamily="34" charset="0"/>
              <a:buChar char="-"/>
            </a:pPr>
            <a:r>
              <a:rPr lang="es-VE" sz="2600" dirty="0">
                <a:latin typeface="Times New Roman" panose="02020603050405020304" pitchFamily="18" charset="0"/>
                <a:ea typeface="Calibri" panose="020F0502020204030204" pitchFamily="34" charset="0"/>
                <a:cs typeface="Times New Roman" panose="02020603050405020304" pitchFamily="18" charset="0"/>
              </a:rPr>
              <a:t> Base de datos: Hace falta una base de datos eficiente que nos permita contener la información, es necesario que se desarrolle en MySQL.</a:t>
            </a:r>
            <a:endParaRPr lang="es-MX" sz="2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200000"/>
              </a:lnSpc>
              <a:buFont typeface="Calibri" panose="020F0502020204030204" pitchFamily="34" charset="0"/>
              <a:buChar char="-"/>
            </a:pPr>
            <a:endParaRPr lang="es-MX" sz="20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Conector recto 3">
            <a:extLst>
              <a:ext uri="{FF2B5EF4-FFF2-40B4-BE49-F238E27FC236}">
                <a16:creationId xmlns:a16="http://schemas.microsoft.com/office/drawing/2014/main" id="{E659C37B-F750-6FBB-300F-0C73E96D7E8E}"/>
              </a:ext>
            </a:extLst>
          </p:cNvPr>
          <p:cNvCxnSpPr>
            <a:cxnSpLocks/>
          </p:cNvCxnSpPr>
          <p:nvPr/>
        </p:nvCxnSpPr>
        <p:spPr>
          <a:xfrm>
            <a:off x="886691" y="845127"/>
            <a:ext cx="0" cy="1551709"/>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https://cdn.discordapp.com/attachments/952386035688558622/1110256749224677396/logoUNIAJC.png">
            <a:extLst>
              <a:ext uri="{FF2B5EF4-FFF2-40B4-BE49-F238E27FC236}">
                <a16:creationId xmlns:a16="http://schemas.microsoft.com/office/drawing/2014/main" id="{658E84B6-6AC6-41E2-AA88-BA2713E75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371" y="318784"/>
            <a:ext cx="261257" cy="3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3514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1BC22-2C07-5578-38CB-FF3CF6DAAB5D}"/>
              </a:ext>
            </a:extLst>
          </p:cNvPr>
          <p:cNvSpPr>
            <a:spLocks noGrp="1"/>
          </p:cNvSpPr>
          <p:nvPr>
            <p:ph type="title"/>
          </p:nvPr>
        </p:nvSpPr>
        <p:spPr>
          <a:xfrm>
            <a:off x="968828" y="853987"/>
            <a:ext cx="10515600" cy="1325563"/>
          </a:xfrm>
        </p:spPr>
        <p:txBody>
          <a:bodyPr>
            <a:normAutofit/>
          </a:bodyPr>
          <a:lstStyle/>
          <a:p>
            <a:r>
              <a:rPr lang="es-MX" sz="4000" dirty="0"/>
              <a:t>METODOLOGÍA:</a:t>
            </a:r>
          </a:p>
        </p:txBody>
      </p:sp>
      <p:sp>
        <p:nvSpPr>
          <p:cNvPr id="3" name="Marcador de contenido 2">
            <a:extLst>
              <a:ext uri="{FF2B5EF4-FFF2-40B4-BE49-F238E27FC236}">
                <a16:creationId xmlns:a16="http://schemas.microsoft.com/office/drawing/2014/main" id="{2D8B4803-3F64-3922-F647-50CD1760AB72}"/>
              </a:ext>
            </a:extLst>
          </p:cNvPr>
          <p:cNvSpPr>
            <a:spLocks noGrp="1"/>
          </p:cNvSpPr>
          <p:nvPr>
            <p:ph idx="1"/>
          </p:nvPr>
        </p:nvSpPr>
        <p:spPr>
          <a:xfrm>
            <a:off x="968828" y="2592049"/>
            <a:ext cx="10515600" cy="4838785"/>
          </a:xfrm>
        </p:spPr>
        <p:txBody>
          <a:bodyPr vert="horz" lIns="91440" tIns="45720" rIns="91440" bIns="45720" rtlCol="0">
            <a:normAutofit/>
          </a:bodyPr>
          <a:lstStyle/>
          <a:p>
            <a:pPr marL="342900" indent="-342900" algn="just">
              <a:lnSpc>
                <a:spcPct val="200000"/>
              </a:lnSpc>
              <a:buFont typeface="Calibri" panose="020F0502020204030204" pitchFamily="34" charset="0"/>
              <a:buChar char="-"/>
            </a:pPr>
            <a:r>
              <a:rPr lang="es-VE" sz="2000" b="1" dirty="0">
                <a:latin typeface="Times New Roman" panose="02020603050405020304" pitchFamily="18" charset="0"/>
                <a:ea typeface="Calibri" panose="020F0502020204030204" pitchFamily="34" charset="0"/>
                <a:cs typeface="Times New Roman" panose="02020603050405020304" pitchFamily="18" charset="0"/>
              </a:rPr>
              <a:t>Diseñar y crear </a:t>
            </a:r>
            <a:r>
              <a:rPr lang="es-VE" sz="2000" dirty="0">
                <a:latin typeface="Times New Roman" panose="02020603050405020304" pitchFamily="18" charset="0"/>
                <a:ea typeface="Calibri" panose="020F0502020204030204" pitchFamily="34" charset="0"/>
                <a:cs typeface="Times New Roman" panose="02020603050405020304" pitchFamily="18" charset="0"/>
              </a:rPr>
              <a:t>una base de datos relacional que siga el modelo de acreditación</a:t>
            </a:r>
            <a:r>
              <a:rPr lang="es-VE" sz="2000" b="1" dirty="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200000"/>
              </a:lnSpc>
              <a:buFont typeface="Calibri" panose="020F0502020204030204" pitchFamily="34" charset="0"/>
              <a:buChar char="-"/>
            </a:pPr>
            <a:r>
              <a:rPr lang="es-VE" sz="2000" b="1" dirty="0">
                <a:latin typeface="Times New Roman" panose="02020603050405020304" pitchFamily="18" charset="0"/>
                <a:ea typeface="Calibri" panose="020F0502020204030204" pitchFamily="34" charset="0"/>
                <a:cs typeface="Times New Roman" panose="02020603050405020304" pitchFamily="18" charset="0"/>
              </a:rPr>
              <a:t>Realizar</a:t>
            </a:r>
            <a:r>
              <a:rPr lang="es-VE" sz="2000" dirty="0">
                <a:latin typeface="Times New Roman" panose="02020603050405020304" pitchFamily="18" charset="0"/>
                <a:ea typeface="Calibri" panose="020F0502020204030204" pitchFamily="34" charset="0"/>
                <a:cs typeface="Times New Roman" panose="02020603050405020304" pitchFamily="18" charset="0"/>
              </a:rPr>
              <a:t> las encuestas de los aspectos pertenecientes a las características del factor elegido.</a:t>
            </a:r>
            <a:endParaRPr lang="es-VE" sz="20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200000"/>
              </a:lnSpc>
              <a:buFont typeface="Calibri" panose="020F0502020204030204" pitchFamily="34" charset="0"/>
              <a:buChar char="-"/>
            </a:pPr>
            <a:r>
              <a:rPr lang="es-VE" sz="2000" b="1" dirty="0">
                <a:latin typeface="Times New Roman" panose="02020603050405020304" pitchFamily="18" charset="0"/>
                <a:ea typeface="Calibri" panose="020F0502020204030204" pitchFamily="34" charset="0"/>
                <a:cs typeface="Times New Roman" panose="02020603050405020304" pitchFamily="18" charset="0"/>
              </a:rPr>
              <a:t>Desarrollar</a:t>
            </a:r>
            <a:r>
              <a:rPr lang="es-VE" sz="2000" dirty="0">
                <a:latin typeface="Times New Roman" panose="02020603050405020304" pitchFamily="18" charset="0"/>
                <a:ea typeface="Calibri" panose="020F0502020204030204" pitchFamily="34" charset="0"/>
                <a:cs typeface="Times New Roman" panose="02020603050405020304" pitchFamily="18" charset="0"/>
              </a:rPr>
              <a:t> un software que se conecte con la base de datos para consultar y añadir información pertinente al modelo de acreditación.</a:t>
            </a:r>
          </a:p>
          <a:p>
            <a:pPr marL="0" indent="0">
              <a:lnSpc>
                <a:spcPct val="200000"/>
              </a:lnSpc>
              <a:buNone/>
            </a:pPr>
            <a:endParaRPr lang="es-VE" sz="20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 name="Conector recto 4">
            <a:extLst>
              <a:ext uri="{FF2B5EF4-FFF2-40B4-BE49-F238E27FC236}">
                <a16:creationId xmlns:a16="http://schemas.microsoft.com/office/drawing/2014/main" id="{F55B9174-571C-99D8-2341-EA16AC3878A1}"/>
              </a:ext>
            </a:extLst>
          </p:cNvPr>
          <p:cNvCxnSpPr>
            <a:cxnSpLocks/>
          </p:cNvCxnSpPr>
          <p:nvPr/>
        </p:nvCxnSpPr>
        <p:spPr>
          <a:xfrm>
            <a:off x="886691" y="845127"/>
            <a:ext cx="0" cy="1551709"/>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https://cdn.discordapp.com/attachments/952386035688558622/1110256749224677396/logoUNIAJC.png">
            <a:extLst>
              <a:ext uri="{FF2B5EF4-FFF2-40B4-BE49-F238E27FC236}">
                <a16:creationId xmlns:a16="http://schemas.microsoft.com/office/drawing/2014/main" id="{324474AC-F5F5-4512-BC5B-077786927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371" y="318784"/>
            <a:ext cx="261257" cy="3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4870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6" name="Rectangle 205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3385" y="13128"/>
            <a:ext cx="3620802" cy="6844872"/>
          </a:xfrm>
          <a:prstGeom prst="rect">
            <a:avLst/>
          </a:prstGeom>
          <a:gradFill>
            <a:gsLst>
              <a:gs pos="0">
                <a:srgbClr val="000000">
                  <a:alpha val="72000"/>
                </a:srgbClr>
              </a:gs>
              <a:gs pos="98000">
                <a:schemeClr val="accent1">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8" name="Rectangle 2062">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7414" y="0"/>
            <a:ext cx="8584585" cy="6400798"/>
          </a:xfrm>
          <a:prstGeom prst="rect">
            <a:avLst/>
          </a:prstGeom>
          <a:gradFill>
            <a:gsLst>
              <a:gs pos="0">
                <a:schemeClr val="accent1">
                  <a:lumMod val="75000"/>
                  <a:alpha val="50000"/>
                </a:schemeClr>
              </a:gs>
              <a:gs pos="99000">
                <a:srgbClr val="000000">
                  <a:alpha val="65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Freeform: Shape 2064">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accent1">
                  <a:lumMod val="60000"/>
                  <a:lumOff val="40000"/>
                  <a:alpha val="0"/>
                </a:schemeClr>
              </a:gs>
              <a:gs pos="100000">
                <a:schemeClr val="accent1">
                  <a:alpha val="2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209103" y="1605279"/>
            <a:ext cx="6598597" cy="2336483"/>
          </a:xfrm>
        </p:spPr>
        <p:txBody>
          <a:bodyPr rtlCol="0">
            <a:normAutofit/>
          </a:bodyPr>
          <a:lstStyle/>
          <a:p>
            <a:pPr algn="l"/>
            <a:r>
              <a:rPr lang="es-MX" sz="4800" dirty="0">
                <a:solidFill>
                  <a:schemeClr val="bg1">
                    <a:lumMod val="75000"/>
                  </a:schemeClr>
                </a:solidFill>
                <a:latin typeface="Footlight MT Light" panose="0204060206030A020304" pitchFamily="18" charset="0"/>
              </a:rPr>
              <a:t>RESULTADOS</a:t>
            </a:r>
          </a:p>
        </p:txBody>
      </p:sp>
      <p:sp>
        <p:nvSpPr>
          <p:cNvPr id="2067" name="Rectangle 2066">
            <a:extLst>
              <a:ext uri="{FF2B5EF4-FFF2-40B4-BE49-F238E27FC236}">
                <a16:creationId xmlns:a16="http://schemas.microsoft.com/office/drawing/2014/main" id="{1F0DF0F3-0179-4A8A-92E0-932C473DA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89" y="13127"/>
            <a:ext cx="3620804" cy="6387672"/>
          </a:xfrm>
          <a:prstGeom prst="rect">
            <a:avLst/>
          </a:prstGeom>
          <a:gradFill>
            <a:gsLst>
              <a:gs pos="25000">
                <a:schemeClr val="accent1">
                  <a:lumMod val="75000"/>
                  <a:alpha val="0"/>
                </a:schemeClr>
              </a:gs>
              <a:gs pos="100000">
                <a:srgbClr val="000000">
                  <a:alpha val="50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4" name="Picture 6" descr="https://cdn.discordapp.com/attachments/952386035688558622/1110387968843186326/IMG-20230522-WA0053.jpg">
            <a:extLst>
              <a:ext uri="{FF2B5EF4-FFF2-40B4-BE49-F238E27FC236}">
                <a16:creationId xmlns:a16="http://schemas.microsoft.com/office/drawing/2014/main" id="{D0E46C74-67C4-48A0-B455-27D4638E55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06"/>
          <a:stretch/>
        </p:blipFill>
        <p:spPr bwMode="auto">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97620"/>
      </p:ext>
    </p:extLst>
  </p:cSld>
  <p:clrMapOvr>
    <a:masterClrMapping/>
  </p:clrMapOvr>
  <p:transition spd="slow">
    <p:push dir="u"/>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8927a67-a789-4613-a2f3-4e67e4ccbbe2" xsi:nil="true"/>
    <_activity xmlns="a8927a67-a789-4613-a2f3-4e67e4ccbb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1FA7D5347A9504A8C2599750B9E68D1" ma:contentTypeVersion="14" ma:contentTypeDescription="Create a new document." ma:contentTypeScope="" ma:versionID="0af9fbed1b4fa854bb6a9fea23311d39">
  <xsd:schema xmlns:xsd="http://www.w3.org/2001/XMLSchema" xmlns:xs="http://www.w3.org/2001/XMLSchema" xmlns:p="http://schemas.microsoft.com/office/2006/metadata/properties" xmlns:ns3="a8927a67-a789-4613-a2f3-4e67e4ccbbe2" xmlns:ns4="d1e13135-503d-4805-9a9c-c8c5d6b3f6f7" targetNamespace="http://schemas.microsoft.com/office/2006/metadata/properties" ma:root="true" ma:fieldsID="fb332784c2324c5f171ed3bc50fc0b35" ns3:_="" ns4:_="">
    <xsd:import namespace="a8927a67-a789-4613-a2f3-4e67e4ccbbe2"/>
    <xsd:import namespace="d1e13135-503d-4805-9a9c-c8c5d6b3f6f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27a67-a789-4613-a2f3-4e67e4ccb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e13135-503d-4805-9a9c-c8c5d6b3f6f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purl.org/dc/terms/"/>
    <ds:schemaRef ds:uri="http://purl.org/dc/dcmitype/"/>
    <ds:schemaRef ds:uri="d1e13135-503d-4805-9a9c-c8c5d6b3f6f7"/>
    <ds:schemaRef ds:uri="http://schemas.microsoft.com/office/2006/metadata/properties"/>
    <ds:schemaRef ds:uri="http://purl.org/dc/elements/1.1/"/>
    <ds:schemaRef ds:uri="a8927a67-a789-4613-a2f3-4e67e4ccbbe2"/>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5B2E6432-7706-4197-9012-2D3DAEBF0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27a67-a789-4613-a2f3-4e67e4ccbbe2"/>
    <ds:schemaRef ds:uri="d1e13135-503d-4805-9a9c-c8c5d6b3f6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793</TotalTime>
  <Words>617</Words>
  <Application>Microsoft Office PowerPoint</Application>
  <PresentationFormat>Panorámica</PresentationFormat>
  <Paragraphs>42</Paragraphs>
  <Slides>14</Slides>
  <Notes>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14</vt:i4>
      </vt:variant>
    </vt:vector>
  </HeadingPairs>
  <TitlesOfParts>
    <vt:vector size="25" baseType="lpstr">
      <vt:lpstr>Arial</vt:lpstr>
      <vt:lpstr>Calibri</vt:lpstr>
      <vt:lpstr>Calibri Light</vt:lpstr>
      <vt:lpstr>Cambria</vt:lpstr>
      <vt:lpstr>Footlight MT Light</vt:lpstr>
      <vt:lpstr>Garamond</vt:lpstr>
      <vt:lpstr>Helvetica</vt:lpstr>
      <vt:lpstr>Roboto</vt:lpstr>
      <vt:lpstr>Times New Roman</vt:lpstr>
      <vt:lpstr>Tw Cen MT</vt:lpstr>
      <vt:lpstr>Tema de Office</vt:lpstr>
      <vt:lpstr>Presentación de PowerPoint</vt:lpstr>
      <vt:lpstr>INTEGRANTES:</vt:lpstr>
      <vt:lpstr>PLANTEAMIENTO:</vt:lpstr>
      <vt:lpstr>OBJETIVO GENERAL: </vt:lpstr>
      <vt:lpstr>OBJETIVOS ESPECIFICOS: </vt:lpstr>
      <vt:lpstr>JUSTIFICACIÓN:</vt:lpstr>
      <vt:lpstr>REQUERIMIENTOS: </vt:lpstr>
      <vt:lpstr>METODOLOGÍA:</vt:lpstr>
      <vt:lpstr>RESULTADOS</vt:lpstr>
      <vt:lpstr>Presentación de PowerPoint</vt:lpstr>
      <vt:lpstr>Presentación de PowerPoint</vt:lpstr>
      <vt:lpstr>Presentación de PowerPoint</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Jemssy Jarelly Escobar Gomez</dc:creator>
  <cp:lastModifiedBy>Jemssy Jarelly Escobar Gomez</cp:lastModifiedBy>
  <cp:revision>27</cp:revision>
  <dcterms:created xsi:type="dcterms:W3CDTF">2023-05-23T03:17:43Z</dcterms:created>
  <dcterms:modified xsi:type="dcterms:W3CDTF">2023-05-24T04:22:34Z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0x010100C1FA7D5347A9504A8C2599750B9E68D1</vt:lpwstr>
  </property>
</Properties>
</file>