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73" r:id="rId2"/>
    <p:sldId id="257" r:id="rId3"/>
    <p:sldId id="259" r:id="rId4"/>
    <p:sldId id="272" r:id="rId5"/>
    <p:sldId id="267" r:id="rId6"/>
    <p:sldId id="270" r:id="rId7"/>
    <p:sldId id="261" r:id="rId8"/>
    <p:sldId id="262" r:id="rId9"/>
    <p:sldId id="269" r:id="rId10"/>
    <p:sldId id="268" r:id="rId11"/>
    <p:sldId id="263" r:id="rId12"/>
    <p:sldId id="264" r:id="rId13"/>
    <p:sldId id="265" r:id="rId14"/>
    <p:sldId id="266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. Aman Srivastava" userId="1291d689-d0e1-4beb-b824-de45427e33d6" providerId="ADAL" clId="{F89BFD6B-162A-4610-A062-C9173AACBB9A}"/>
    <pc:docChg chg="undo redo custSel addSld delSld modSld sldOrd">
      <pc:chgData name="Mr. Aman Srivastava" userId="1291d689-d0e1-4beb-b824-de45427e33d6" providerId="ADAL" clId="{F89BFD6B-162A-4610-A062-C9173AACBB9A}" dt="2023-06-05T04:54:56.144" v="865" actId="20577"/>
      <pc:docMkLst>
        <pc:docMk/>
      </pc:docMkLst>
      <pc:sldChg chg="addSp modSp mod">
        <pc:chgData name="Mr. Aman Srivastava" userId="1291d689-d0e1-4beb-b824-de45427e33d6" providerId="ADAL" clId="{F89BFD6B-162A-4610-A062-C9173AACBB9A}" dt="2023-05-21T17:25:03.180" v="757" actId="1582"/>
        <pc:sldMkLst>
          <pc:docMk/>
          <pc:sldMk cId="141839608" sldId="259"/>
        </pc:sldMkLst>
        <pc:cxnChg chg="add mod">
          <ac:chgData name="Mr. Aman Srivastava" userId="1291d689-d0e1-4beb-b824-de45427e33d6" providerId="ADAL" clId="{F89BFD6B-162A-4610-A062-C9173AACBB9A}" dt="2023-05-21T17:25:03.180" v="757" actId="1582"/>
          <ac:cxnSpMkLst>
            <pc:docMk/>
            <pc:sldMk cId="141839608" sldId="259"/>
            <ac:cxnSpMk id="3" creationId="{47664A67-5660-0DE8-D019-E719F8BEA6BE}"/>
          </ac:cxnSpMkLst>
        </pc:cxnChg>
      </pc:sldChg>
      <pc:sldChg chg="addSp delSp modSp mod ord">
        <pc:chgData name="Mr. Aman Srivastava" userId="1291d689-d0e1-4beb-b824-de45427e33d6" providerId="ADAL" clId="{F89BFD6B-162A-4610-A062-C9173AACBB9A}" dt="2023-05-21T17:07:24.028" v="555" actId="1076"/>
        <pc:sldMkLst>
          <pc:docMk/>
          <pc:sldMk cId="1365990887" sldId="267"/>
        </pc:sldMkLst>
        <pc:spChg chg="mod">
          <ac:chgData name="Mr. Aman Srivastava" userId="1291d689-d0e1-4beb-b824-de45427e33d6" providerId="ADAL" clId="{F89BFD6B-162A-4610-A062-C9173AACBB9A}" dt="2023-05-21T17:06:29.715" v="551" actId="114"/>
          <ac:spMkLst>
            <pc:docMk/>
            <pc:sldMk cId="1365990887" sldId="267"/>
            <ac:spMk id="4" creationId="{56187A21-B7EC-74C6-26E7-FCC0B47A5778}"/>
          </ac:spMkLst>
        </pc:spChg>
        <pc:spChg chg="mod">
          <ac:chgData name="Mr. Aman Srivastava" userId="1291d689-d0e1-4beb-b824-de45427e33d6" providerId="ADAL" clId="{F89BFD6B-162A-4610-A062-C9173AACBB9A}" dt="2023-05-21T17:07:24.028" v="555" actId="1076"/>
          <ac:spMkLst>
            <pc:docMk/>
            <pc:sldMk cId="1365990887" sldId="267"/>
            <ac:spMk id="13" creationId="{DE0519E6-6907-738F-B5CA-33E8F9120450}"/>
          </ac:spMkLst>
        </pc:spChg>
        <pc:spChg chg="mod">
          <ac:chgData name="Mr. Aman Srivastava" userId="1291d689-d0e1-4beb-b824-de45427e33d6" providerId="ADAL" clId="{F89BFD6B-162A-4610-A062-C9173AACBB9A}" dt="2023-05-20T10:18:56.647" v="179" actId="20577"/>
          <ac:spMkLst>
            <pc:docMk/>
            <pc:sldMk cId="1365990887" sldId="267"/>
            <ac:spMk id="17" creationId="{2F76A6A9-63B0-C4D3-BE9F-BA83B3E78FE5}"/>
          </ac:spMkLst>
        </pc:spChg>
        <pc:spChg chg="add del">
          <ac:chgData name="Mr. Aman Srivastava" userId="1291d689-d0e1-4beb-b824-de45427e33d6" providerId="ADAL" clId="{F89BFD6B-162A-4610-A062-C9173AACBB9A}" dt="2023-05-20T10:11:15.954" v="17"/>
          <ac:spMkLst>
            <pc:docMk/>
            <pc:sldMk cId="1365990887" sldId="267"/>
            <ac:spMk id="18" creationId="{AA37A0FC-0DD4-1649-90AA-1F6A5F8727D1}"/>
          </ac:spMkLst>
        </pc:spChg>
        <pc:spChg chg="add del">
          <ac:chgData name="Mr. Aman Srivastava" userId="1291d689-d0e1-4beb-b824-de45427e33d6" providerId="ADAL" clId="{F89BFD6B-162A-4610-A062-C9173AACBB9A}" dt="2023-05-20T10:14:31.289" v="70"/>
          <ac:spMkLst>
            <pc:docMk/>
            <pc:sldMk cId="1365990887" sldId="267"/>
            <ac:spMk id="19" creationId="{675885A2-A45D-2A87-1131-C4E98236D405}"/>
          </ac:spMkLst>
        </pc:spChg>
        <pc:spChg chg="add mod">
          <ac:chgData name="Mr. Aman Srivastava" userId="1291d689-d0e1-4beb-b824-de45427e33d6" providerId="ADAL" clId="{F89BFD6B-162A-4610-A062-C9173AACBB9A}" dt="2023-05-21T17:04:02.675" v="472" actId="1076"/>
          <ac:spMkLst>
            <pc:docMk/>
            <pc:sldMk cId="1365990887" sldId="267"/>
            <ac:spMk id="20" creationId="{68213C9C-440F-A71F-1EA5-9170AF8DC3FC}"/>
          </ac:spMkLst>
        </pc:spChg>
        <pc:cxnChg chg="mod">
          <ac:chgData name="Mr. Aman Srivastava" userId="1291d689-d0e1-4beb-b824-de45427e33d6" providerId="ADAL" clId="{F89BFD6B-162A-4610-A062-C9173AACBB9A}" dt="2023-05-21T17:07:20.735" v="554" actId="1076"/>
          <ac:cxnSpMkLst>
            <pc:docMk/>
            <pc:sldMk cId="1365990887" sldId="267"/>
            <ac:cxnSpMk id="15" creationId="{7DE8321E-5262-2816-D798-ADDD42C0FAB9}"/>
          </ac:cxnSpMkLst>
        </pc:cxnChg>
      </pc:sldChg>
      <pc:sldChg chg="modSp mod">
        <pc:chgData name="Mr. Aman Srivastava" userId="1291d689-d0e1-4beb-b824-de45427e33d6" providerId="ADAL" clId="{F89BFD6B-162A-4610-A062-C9173AACBB9A}" dt="2023-05-21T17:12:57.176" v="753" actId="2711"/>
        <pc:sldMkLst>
          <pc:docMk/>
          <pc:sldMk cId="362214412" sldId="270"/>
        </pc:sldMkLst>
        <pc:spChg chg="mod">
          <ac:chgData name="Mr. Aman Srivastava" userId="1291d689-d0e1-4beb-b824-de45427e33d6" providerId="ADAL" clId="{F89BFD6B-162A-4610-A062-C9173AACBB9A}" dt="2023-05-21T17:12:57.176" v="753" actId="2711"/>
          <ac:spMkLst>
            <pc:docMk/>
            <pc:sldMk cId="362214412" sldId="270"/>
            <ac:spMk id="3" creationId="{AE7CE393-54D0-15C4-8B30-E9E0505FF296}"/>
          </ac:spMkLst>
        </pc:spChg>
      </pc:sldChg>
      <pc:sldChg chg="new del">
        <pc:chgData name="Mr. Aman Srivastava" userId="1291d689-d0e1-4beb-b824-de45427e33d6" providerId="ADAL" clId="{F89BFD6B-162A-4610-A062-C9173AACBB9A}" dt="2023-05-20T10:09:10.477" v="1" actId="47"/>
        <pc:sldMkLst>
          <pc:docMk/>
          <pc:sldMk cId="388246360" sldId="272"/>
        </pc:sldMkLst>
      </pc:sldChg>
      <pc:sldChg chg="addSp modSp new mod">
        <pc:chgData name="Mr. Aman Srivastava" userId="1291d689-d0e1-4beb-b824-de45427e33d6" providerId="ADAL" clId="{F89BFD6B-162A-4610-A062-C9173AACBB9A}" dt="2023-06-05T04:54:56.144" v="865" actId="20577"/>
        <pc:sldMkLst>
          <pc:docMk/>
          <pc:sldMk cId="1354634235" sldId="272"/>
        </pc:sldMkLst>
        <pc:spChg chg="add mod">
          <ac:chgData name="Mr. Aman Srivastava" userId="1291d689-d0e1-4beb-b824-de45427e33d6" providerId="ADAL" clId="{F89BFD6B-162A-4610-A062-C9173AACBB9A}" dt="2023-05-21T17:11:39.530" v="742" actId="1076"/>
          <ac:spMkLst>
            <pc:docMk/>
            <pc:sldMk cId="1354634235" sldId="272"/>
            <ac:spMk id="2" creationId="{6648CEA2-1832-7040-5DFE-E92790974C0E}"/>
          </ac:spMkLst>
        </pc:spChg>
        <pc:spChg chg="add mod">
          <ac:chgData name="Mr. Aman Srivastava" userId="1291d689-d0e1-4beb-b824-de45427e33d6" providerId="ADAL" clId="{F89BFD6B-162A-4610-A062-C9173AACBB9A}" dt="2023-06-05T04:54:56.144" v="865" actId="20577"/>
          <ac:spMkLst>
            <pc:docMk/>
            <pc:sldMk cId="1354634235" sldId="272"/>
            <ac:spMk id="4" creationId="{F37A36C3-38B0-2843-EB83-7038CC378F0A}"/>
          </ac:spMkLst>
        </pc:spChg>
        <pc:spChg chg="add mod">
          <ac:chgData name="Mr. Aman Srivastava" userId="1291d689-d0e1-4beb-b824-de45427e33d6" providerId="ADAL" clId="{F89BFD6B-162A-4610-A062-C9173AACBB9A}" dt="2023-05-21T17:11:56.091" v="747" actId="1076"/>
          <ac:spMkLst>
            <pc:docMk/>
            <pc:sldMk cId="1354634235" sldId="272"/>
            <ac:spMk id="5" creationId="{90CCE5E2-2B56-7E66-8508-2EE253E59384}"/>
          </ac:spMkLst>
        </pc:spChg>
        <pc:cxnChg chg="add mod">
          <ac:chgData name="Mr. Aman Srivastava" userId="1291d689-d0e1-4beb-b824-de45427e33d6" providerId="ADAL" clId="{F89BFD6B-162A-4610-A062-C9173AACBB9A}" dt="2023-05-21T17:12:20.194" v="751" actId="1582"/>
          <ac:cxnSpMkLst>
            <pc:docMk/>
            <pc:sldMk cId="1354634235" sldId="272"/>
            <ac:cxnSpMk id="7" creationId="{E967176C-5D70-E582-2023-085D124FE522}"/>
          </ac:cxnSpMkLst>
        </pc:cxnChg>
      </pc:sldChg>
      <pc:sldChg chg="addSp delSp modSp new mod modClrScheme chgLayout">
        <pc:chgData name="Mr. Aman Srivastava" userId="1291d689-d0e1-4beb-b824-de45427e33d6" providerId="ADAL" clId="{F89BFD6B-162A-4610-A062-C9173AACBB9A}" dt="2023-05-27T11:30:03.075" v="854" actId="20577"/>
        <pc:sldMkLst>
          <pc:docMk/>
          <pc:sldMk cId="3878701929" sldId="273"/>
        </pc:sldMkLst>
        <pc:spChg chg="del mod ord">
          <ac:chgData name="Mr. Aman Srivastava" userId="1291d689-d0e1-4beb-b824-de45427e33d6" providerId="ADAL" clId="{F89BFD6B-162A-4610-A062-C9173AACBB9A}" dt="2023-05-27T11:28:05.762" v="759" actId="700"/>
          <ac:spMkLst>
            <pc:docMk/>
            <pc:sldMk cId="3878701929" sldId="273"/>
            <ac:spMk id="2" creationId="{2F6043A7-8799-E1DF-8ED2-D2A88A1AC1A8}"/>
          </ac:spMkLst>
        </pc:spChg>
        <pc:spChg chg="del mod ord">
          <ac:chgData name="Mr. Aman Srivastava" userId="1291d689-d0e1-4beb-b824-de45427e33d6" providerId="ADAL" clId="{F89BFD6B-162A-4610-A062-C9173AACBB9A}" dt="2023-05-27T11:28:05.762" v="759" actId="700"/>
          <ac:spMkLst>
            <pc:docMk/>
            <pc:sldMk cId="3878701929" sldId="273"/>
            <ac:spMk id="3" creationId="{C9712735-DF88-7CBD-2163-DF79E0030963}"/>
          </ac:spMkLst>
        </pc:spChg>
        <pc:spChg chg="add mod ord">
          <ac:chgData name="Mr. Aman Srivastava" userId="1291d689-d0e1-4beb-b824-de45427e33d6" providerId="ADAL" clId="{F89BFD6B-162A-4610-A062-C9173AACBB9A}" dt="2023-05-27T11:28:29.841" v="818" actId="20577"/>
          <ac:spMkLst>
            <pc:docMk/>
            <pc:sldMk cId="3878701929" sldId="273"/>
            <ac:spMk id="4" creationId="{C59C9B5C-2C6D-740B-968E-4E55F38BB604}"/>
          </ac:spMkLst>
        </pc:spChg>
        <pc:spChg chg="add mod ord">
          <ac:chgData name="Mr. Aman Srivastava" userId="1291d689-d0e1-4beb-b824-de45427e33d6" providerId="ADAL" clId="{F89BFD6B-162A-4610-A062-C9173AACBB9A}" dt="2023-05-27T11:30:03.075" v="854" actId="20577"/>
          <ac:spMkLst>
            <pc:docMk/>
            <pc:sldMk cId="3878701929" sldId="273"/>
            <ac:spMk id="5" creationId="{18AFBA23-BD15-B8A4-9083-3373D246DC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9C9B5C-2C6D-740B-968E-4E55F38BB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My Objectives for this Intern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AFBA23-BD15-B8A4-9083-3373D246D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collection of participant driver’s gaze, physiological, and kinematic parameters based on field operation tests at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TiHAN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CAV testbed.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Gaze data extraction and analysis utilising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Imotions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and other coding approaches.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analysis of driver perception data, collected using questionnaire surveys.</a:t>
            </a:r>
          </a:p>
        </p:txBody>
      </p:sp>
    </p:spTree>
    <p:extLst>
      <p:ext uri="{BB962C8B-B14F-4D97-AF65-F5344CB8AC3E}">
        <p14:creationId xmlns:p14="http://schemas.microsoft.com/office/powerpoint/2010/main" val="3878701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E41CCC-7EF7-78EB-F2B8-C61212FF2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11" y="1956594"/>
            <a:ext cx="5604615" cy="35118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128B7C-522B-ECE6-8863-B57E57B4D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035" y="1956594"/>
            <a:ext cx="5604616" cy="35215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165269-CCA2-C212-5A8C-423411542A29}"/>
              </a:ext>
            </a:extLst>
          </p:cNvPr>
          <p:cNvSpPr txBox="1"/>
          <p:nvPr/>
        </p:nvSpPr>
        <p:spPr>
          <a:xfrm>
            <a:off x="3138035" y="60871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for supporting Conclusion 4</a:t>
            </a:r>
          </a:p>
        </p:txBody>
      </p:sp>
    </p:spTree>
    <p:extLst>
      <p:ext uri="{BB962C8B-B14F-4D97-AF65-F5344CB8AC3E}">
        <p14:creationId xmlns:p14="http://schemas.microsoft.com/office/powerpoint/2010/main" val="1831770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D67847-DD24-C41F-ADA8-10286E1CB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614" y="1792941"/>
            <a:ext cx="6044147" cy="37606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E1B30B-2E80-736D-1BB0-906057FD3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39" y="1954305"/>
            <a:ext cx="5644239" cy="34379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43D904-AC0D-12DE-EAA3-CF763F440F1C}"/>
              </a:ext>
            </a:extLst>
          </p:cNvPr>
          <p:cNvSpPr txBox="1"/>
          <p:nvPr/>
        </p:nvSpPr>
        <p:spPr>
          <a:xfrm>
            <a:off x="2775478" y="77904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for supporting Conclusion 5</a:t>
            </a:r>
          </a:p>
        </p:txBody>
      </p:sp>
    </p:spTree>
    <p:extLst>
      <p:ext uri="{BB962C8B-B14F-4D97-AF65-F5344CB8AC3E}">
        <p14:creationId xmlns:p14="http://schemas.microsoft.com/office/powerpoint/2010/main" val="3141462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BE63B4-AE13-BC88-C779-8A7DFF605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1" y="2086521"/>
            <a:ext cx="5729626" cy="34626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42C5B8-82B5-A82B-DA32-13EA975B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772" y="2215222"/>
            <a:ext cx="5612933" cy="33922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254722-8838-1FE8-B2EC-79ABF19C3B21}"/>
              </a:ext>
            </a:extLst>
          </p:cNvPr>
          <p:cNvSpPr txBox="1"/>
          <p:nvPr/>
        </p:nvSpPr>
        <p:spPr>
          <a:xfrm>
            <a:off x="2926770" y="73421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for supporting Conclusion 6</a:t>
            </a:r>
          </a:p>
        </p:txBody>
      </p:sp>
    </p:spTree>
    <p:extLst>
      <p:ext uri="{BB962C8B-B14F-4D97-AF65-F5344CB8AC3E}">
        <p14:creationId xmlns:p14="http://schemas.microsoft.com/office/powerpoint/2010/main" val="2039427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595EAC-9C79-82A5-E705-B0B459ED8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120" y="1367922"/>
            <a:ext cx="6334008" cy="37814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FB0711-9669-F5DE-6ED7-D752B5B43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72" y="1633012"/>
            <a:ext cx="5741583" cy="34320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AF99BC-7FDC-2939-2B7B-E7913D070D5C}"/>
              </a:ext>
            </a:extLst>
          </p:cNvPr>
          <p:cNvSpPr txBox="1"/>
          <p:nvPr/>
        </p:nvSpPr>
        <p:spPr>
          <a:xfrm>
            <a:off x="2675472" y="53699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for supporting Conclusion 7</a:t>
            </a:r>
          </a:p>
        </p:txBody>
      </p:sp>
    </p:spTree>
    <p:extLst>
      <p:ext uri="{BB962C8B-B14F-4D97-AF65-F5344CB8AC3E}">
        <p14:creationId xmlns:p14="http://schemas.microsoft.com/office/powerpoint/2010/main" val="966006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13B636-631E-91CD-1BF1-E7E80272D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00" y="2037863"/>
            <a:ext cx="5924423" cy="353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2D2F19-F1DF-B94C-26BF-C2B6C76D6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22174"/>
            <a:ext cx="6074232" cy="36490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C52201-F937-5028-2B0A-418B4DFAB411}"/>
              </a:ext>
            </a:extLst>
          </p:cNvPr>
          <p:cNvSpPr txBox="1"/>
          <p:nvPr/>
        </p:nvSpPr>
        <p:spPr>
          <a:xfrm>
            <a:off x="3004623" y="82386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for supporting Conclusion 8</a:t>
            </a:r>
          </a:p>
        </p:txBody>
      </p:sp>
    </p:spTree>
    <p:extLst>
      <p:ext uri="{BB962C8B-B14F-4D97-AF65-F5344CB8AC3E}">
        <p14:creationId xmlns:p14="http://schemas.microsoft.com/office/powerpoint/2010/main" val="2696704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98EFD1-3DCA-0D34-5755-1B006C1AB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17" y="1676248"/>
            <a:ext cx="10684166" cy="3505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7099C3-8E03-BD30-DB45-92BCD586F2F5}"/>
              </a:ext>
            </a:extLst>
          </p:cNvPr>
          <p:cNvSpPr txBox="1"/>
          <p:nvPr/>
        </p:nvSpPr>
        <p:spPr>
          <a:xfrm>
            <a:off x="2877671" y="573741"/>
            <a:ext cx="6445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Two-way ANOVA interaction plots</a:t>
            </a:r>
          </a:p>
        </p:txBody>
      </p:sp>
    </p:spTree>
    <p:extLst>
      <p:ext uri="{BB962C8B-B14F-4D97-AF65-F5344CB8AC3E}">
        <p14:creationId xmlns:p14="http://schemas.microsoft.com/office/powerpoint/2010/main" val="108570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600" dirty="0"/>
              <a:t>Questionnaire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Perception survey regarding USE OF AUTONOMOUS VEHICLES in campus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ITH Logo Design">
            <a:extLst>
              <a:ext uri="{FF2B5EF4-FFF2-40B4-BE49-F238E27FC236}">
                <a16:creationId xmlns:a16="http://schemas.microsoft.com/office/drawing/2014/main" id="{FDE758A1-F1F6-811F-C612-5A850797D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035" y="246006"/>
            <a:ext cx="1192306" cy="120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riving autonomous vehicles forward with intelligent infrastructure - Smart  Cities World">
            <a:extLst>
              <a:ext uri="{FF2B5EF4-FFF2-40B4-BE49-F238E27FC236}">
                <a16:creationId xmlns:a16="http://schemas.microsoft.com/office/drawing/2014/main" id="{353A6868-1356-0DA4-0AE0-898A7A7A9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59" y="383994"/>
            <a:ext cx="3688324" cy="245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earch in Autonomous Driving – A Historic Bibliometric View of the  Research Development in Autonomous Driving - Research leap">
            <a:extLst>
              <a:ext uri="{FF2B5EF4-FFF2-40B4-BE49-F238E27FC236}">
                <a16:creationId xmlns:a16="http://schemas.microsoft.com/office/drawing/2014/main" id="{F4B0E138-F697-3B23-357B-5E28CA119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230" y="2124636"/>
            <a:ext cx="3676684" cy="207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Future Of Autonomous Vehicles: Product Or Service?">
            <a:extLst>
              <a:ext uri="{FF2B5EF4-FFF2-40B4-BE49-F238E27FC236}">
                <a16:creationId xmlns:a16="http://schemas.microsoft.com/office/drawing/2014/main" id="{D9661AC2-08F2-9297-AB99-C0A6B9314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33" y="3622922"/>
            <a:ext cx="4062181" cy="19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4 new advances on the road to autonomous driving">
            <a:extLst>
              <a:ext uri="{FF2B5EF4-FFF2-40B4-BE49-F238E27FC236}">
                <a16:creationId xmlns:a16="http://schemas.microsoft.com/office/drawing/2014/main" id="{39C3AB2D-1A15-2BC3-BFAA-D151D0971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85" y="4672739"/>
            <a:ext cx="2765299" cy="207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utonomous Vehicles – What Do We Think About Them? - Kitchener Personal  Injury Lawyer">
            <a:extLst>
              <a:ext uri="{FF2B5EF4-FFF2-40B4-BE49-F238E27FC236}">
                <a16:creationId xmlns:a16="http://schemas.microsoft.com/office/drawing/2014/main" id="{E83BCBFA-4F76-F1DE-5D5F-C385B9B5D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873" y="159836"/>
            <a:ext cx="5336892" cy="225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8D9832-9956-DD51-84B7-AF2CC20EC58D}"/>
              </a:ext>
            </a:extLst>
          </p:cNvPr>
          <p:cNvSpPr txBox="1"/>
          <p:nvPr/>
        </p:nvSpPr>
        <p:spPr>
          <a:xfrm>
            <a:off x="125505" y="1028343"/>
            <a:ext cx="1194098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Response0=What is your gender identity?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Response1=Age Group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Response2 =Highest qualification/pursuing degree type    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Response3= How familiar are you with autonomous vehicles (AV)?  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Response4=Have you ever taken a ride in an AV (that has self-driving features)    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Response5=Select one statement representing your perception on the safety of AV.    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Response6=How comfortable are you with the idea of riding in an AV?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Response7=Have you ever met with an accident, caused due to human error?   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Response8=Do you think AV can eliminate the human errors causing vehicle accidents.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Response9=What is the total time on average that you spend traveling on campus buses/EV in a day?   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Response11=How much do you trust the technology used in AV to be reliable?   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Response12=I have concerns about the possibility of accidents between regular cars and AV.     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Response13=I have concerns about securing the autonomous driving system from computer hackers.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Response14=I have concerns about the performance of AV in harsh environmental conditions (such as during raining weather condition)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Response15=Overall, after considering advantages &amp; disadvantages of using AV, would you like to commute in an autonomous vehicle in-place of campus buses?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7D02F-A101-8473-95A3-480F3391EE29}"/>
              </a:ext>
            </a:extLst>
          </p:cNvPr>
          <p:cNvSpPr txBox="1"/>
          <p:nvPr/>
        </p:nvSpPr>
        <p:spPr>
          <a:xfrm>
            <a:off x="457200" y="304800"/>
            <a:ext cx="11116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Assigned Responses from Survey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664A67-5660-0DE8-D019-E719F8BEA6BE}"/>
              </a:ext>
            </a:extLst>
          </p:cNvPr>
          <p:cNvCxnSpPr>
            <a:cxnSpLocks/>
          </p:cNvCxnSpPr>
          <p:nvPr/>
        </p:nvCxnSpPr>
        <p:spPr>
          <a:xfrm>
            <a:off x="2809875" y="742950"/>
            <a:ext cx="64579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39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48CEA2-1832-7040-5DFE-E92790974C0E}"/>
              </a:ext>
            </a:extLst>
          </p:cNvPr>
          <p:cNvSpPr txBox="1"/>
          <p:nvPr/>
        </p:nvSpPr>
        <p:spPr>
          <a:xfrm>
            <a:off x="1562100" y="1343025"/>
            <a:ext cx="301942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7A36C3-38B0-2843-EB83-7038CC378F0A}"/>
              </a:ext>
            </a:extLst>
          </p:cNvPr>
          <p:cNvSpPr txBox="1"/>
          <p:nvPr/>
        </p:nvSpPr>
        <p:spPr>
          <a:xfrm>
            <a:off x="6905627" y="1343025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Variables(Categorical)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CE5E2-2B56-7E66-8508-2EE253E59384}"/>
              </a:ext>
            </a:extLst>
          </p:cNvPr>
          <p:cNvSpPr txBox="1"/>
          <p:nvPr/>
        </p:nvSpPr>
        <p:spPr>
          <a:xfrm>
            <a:off x="2838451" y="371475"/>
            <a:ext cx="7115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 of variables on basis of controllability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67176C-5D70-E582-2023-085D124FE522}"/>
              </a:ext>
            </a:extLst>
          </p:cNvPr>
          <p:cNvCxnSpPr/>
          <p:nvPr/>
        </p:nvCxnSpPr>
        <p:spPr>
          <a:xfrm>
            <a:off x="2495552" y="875645"/>
            <a:ext cx="745807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634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9D9BF3-8103-00B1-BCD1-BBFC157BB374}"/>
              </a:ext>
            </a:extLst>
          </p:cNvPr>
          <p:cNvSpPr txBox="1"/>
          <p:nvPr/>
        </p:nvSpPr>
        <p:spPr>
          <a:xfrm>
            <a:off x="3917577" y="59814"/>
            <a:ext cx="4921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One-Way ANOVA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187A21-B7EC-74C6-26E7-FCC0B47A5778}"/>
              </a:ext>
            </a:extLst>
          </p:cNvPr>
          <p:cNvSpPr txBox="1"/>
          <p:nvPr/>
        </p:nvSpPr>
        <p:spPr>
          <a:xfrm>
            <a:off x="161365" y="887505"/>
            <a:ext cx="1173479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4 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[F(1,95)=4.912, </a:t>
            </a:r>
            <a:r>
              <a:rPr lang="en-I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IN" sz="16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0.0491, p=0.0291]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Response15 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[F(1,95)=7.017,  </a:t>
            </a:r>
            <a:r>
              <a:rPr lang="en-I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IN" sz="16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0.0687, p=0.00946]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statistically significant to Response5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15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[F(1,95)=15.24 , </a:t>
            </a:r>
            <a:r>
              <a:rPr lang="en-I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IN" sz="16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0.1382 ,p=0.00177]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Response7 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[F(1,95)=3.926 , </a:t>
            </a:r>
            <a:r>
              <a:rPr lang="en-I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IN" sz="16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0.0396 ,p=0.0504]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statistically significant to Response8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15 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[F(1,95)=28.72 , </a:t>
            </a:r>
            <a:r>
              <a:rPr lang="en-I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IN" sz="16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0.232 ,p=5.85e-07]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statically statistically to Response11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15 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[F(1,95)=11.41 , </a:t>
            </a:r>
            <a:r>
              <a:rPr lang="en-I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IN" sz="16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0.1071 ,p=0.00106]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statically statistically to Response12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4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F(1,95)=4.504, </a:t>
            </a:r>
            <a:r>
              <a:rPr lang="en-I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IN" sz="16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0.04526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,p=0.0364]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Response15 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[F(1,95)=3.682 , </a:t>
            </a:r>
            <a:r>
              <a:rPr lang="en-I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IN" sz="16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0.0373 ,p=0.058]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statistically significant to Response14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9AEC8D-8C6A-D6B1-2254-D5330CF402AC}"/>
              </a:ext>
            </a:extLst>
          </p:cNvPr>
          <p:cNvCxnSpPr>
            <a:cxnSpLocks/>
          </p:cNvCxnSpPr>
          <p:nvPr/>
        </p:nvCxnSpPr>
        <p:spPr>
          <a:xfrm>
            <a:off x="3917577" y="574070"/>
            <a:ext cx="410583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0519E6-6907-738F-B5CA-33E8F9120450}"/>
              </a:ext>
            </a:extLst>
          </p:cNvPr>
          <p:cNvSpPr txBox="1"/>
          <p:nvPr/>
        </p:nvSpPr>
        <p:spPr>
          <a:xfrm>
            <a:off x="4003302" y="3699155"/>
            <a:ext cx="4921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Two-Way ANOVA analysis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E8321E-5262-2816-D798-ADDD42C0FAB9}"/>
              </a:ext>
            </a:extLst>
          </p:cNvPr>
          <p:cNvCxnSpPr>
            <a:cxnSpLocks/>
          </p:cNvCxnSpPr>
          <p:nvPr/>
        </p:nvCxnSpPr>
        <p:spPr>
          <a:xfrm>
            <a:off x="3917577" y="4222376"/>
            <a:ext cx="42492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F76A6A9-63B0-C4D3-BE9F-BA83B3E78FE5}"/>
              </a:ext>
            </a:extLst>
          </p:cNvPr>
          <p:cNvSpPr txBox="1"/>
          <p:nvPr/>
        </p:nvSpPr>
        <p:spPr>
          <a:xfrm>
            <a:off x="286871" y="4222376"/>
            <a:ext cx="116092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r>
              <a:rPr lang="en-IN" dirty="0"/>
              <a:t>Interaction of Response 4 and Response 15 combined (Response4*Response15)(p=0.029,p=0.00817) is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statistically significant to Response 5 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213C9C-440F-A71F-1EA5-9170AF8DC3FC}"/>
              </a:ext>
            </a:extLst>
          </p:cNvPr>
          <p:cNvSpPr txBox="1"/>
          <p:nvPr/>
        </p:nvSpPr>
        <p:spPr>
          <a:xfrm>
            <a:off x="9701650" y="241174"/>
            <a:ext cx="2328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NOTE</a:t>
            </a:r>
          </a:p>
          <a:p>
            <a:pPr algn="ctr"/>
            <a:r>
              <a:rPr lang="en-IN" dirty="0"/>
              <a:t>Alpha Value = 0.05</a:t>
            </a:r>
          </a:p>
        </p:txBody>
      </p:sp>
    </p:spTree>
    <p:extLst>
      <p:ext uri="{BB962C8B-B14F-4D97-AF65-F5344CB8AC3E}">
        <p14:creationId xmlns:p14="http://schemas.microsoft.com/office/powerpoint/2010/main" val="136599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7CE393-54D0-15C4-8B30-E9E0505FF296}"/>
              </a:ext>
            </a:extLst>
          </p:cNvPr>
          <p:cNvSpPr txBox="1"/>
          <p:nvPr/>
        </p:nvSpPr>
        <p:spPr>
          <a:xfrm>
            <a:off x="125505" y="134471"/>
            <a:ext cx="11932023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who have taken ride in AV have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mean rating of safety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people who have not.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 who would like to use AV services in campus have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mean rating of safety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people who would not like.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 who would like to use AV services in campus have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mean of rating of trust in AV’s for eliminating human errors causing accidents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 people who would not like to use.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who have met with accidents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almost equal mean of rating of trust in AV’s for eliminating human errors causing accidents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people who have not.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 who would like to use AV services in campus have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 rating of trust on reliability of AV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who would not like to use.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 who would like to use AV services in campus have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mean rating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concerns of having accidents between regular cars and AVs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who would not like to use.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 who would like to use AV services in campus have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mean rating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concerns of performance of AV in harsh environmental conditions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who would not like to use.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who have taken ride in AV have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mean rating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concerns of performance of AV in harsh environmental conditions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who have not taken ride.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14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449608A-6A80-876F-E345-FBB783BEA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8" y="1855695"/>
            <a:ext cx="5798580" cy="35589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065A30-54A3-E24D-3C5B-9EC10DC29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733" y="1855696"/>
            <a:ext cx="5701033" cy="35589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99AD08-086B-69D3-2E4C-1269D970F3A5}"/>
              </a:ext>
            </a:extLst>
          </p:cNvPr>
          <p:cNvSpPr txBox="1"/>
          <p:nvPr/>
        </p:nvSpPr>
        <p:spPr>
          <a:xfrm>
            <a:off x="1652295" y="493060"/>
            <a:ext cx="8615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for supporting Conclusion 1</a:t>
            </a:r>
          </a:p>
        </p:txBody>
      </p:sp>
    </p:spTree>
    <p:extLst>
      <p:ext uri="{BB962C8B-B14F-4D97-AF65-F5344CB8AC3E}">
        <p14:creationId xmlns:p14="http://schemas.microsoft.com/office/powerpoint/2010/main" val="97178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29D9B9-7EDF-385F-B85B-4E40FF1CE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46" y="1426332"/>
            <a:ext cx="5943647" cy="3710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B83772-C666-1C98-2F3E-DED5527DC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439" y="1507015"/>
            <a:ext cx="5855561" cy="36160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9396BC-8C62-0C68-974D-318ACAD5E682}"/>
              </a:ext>
            </a:extLst>
          </p:cNvPr>
          <p:cNvSpPr txBox="1"/>
          <p:nvPr/>
        </p:nvSpPr>
        <p:spPr>
          <a:xfrm>
            <a:off x="3027087" y="456311"/>
            <a:ext cx="63470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for supporting Conclusion 2</a:t>
            </a:r>
          </a:p>
        </p:txBody>
      </p:sp>
    </p:spTree>
    <p:extLst>
      <p:ext uri="{BB962C8B-B14F-4D97-AF65-F5344CB8AC3E}">
        <p14:creationId xmlns:p14="http://schemas.microsoft.com/office/powerpoint/2010/main" val="2314509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64D393-9BB5-F43A-B211-F65548697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100" y="1602648"/>
            <a:ext cx="5829359" cy="36527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BFDC41-5CA4-A36A-8ED7-0BB771950A03}"/>
              </a:ext>
            </a:extLst>
          </p:cNvPr>
          <p:cNvSpPr txBox="1"/>
          <p:nvPr/>
        </p:nvSpPr>
        <p:spPr>
          <a:xfrm>
            <a:off x="2922495" y="59974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for supporting Conclusion 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5EEAE8-EC2F-1904-B34A-75989FB8B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41" y="1602648"/>
            <a:ext cx="5892059" cy="373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0651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{49CF051C-A925-48DA-94EC-8661242140E7}tf56160789_win32</Template>
  <TotalTime>656</TotalTime>
  <Words>811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Bookman Old Style</vt:lpstr>
      <vt:lpstr>Calibri</vt:lpstr>
      <vt:lpstr>Franklin Gothic Book</vt:lpstr>
      <vt:lpstr>Times New Roman</vt:lpstr>
      <vt:lpstr>1_RetrospectVTI</vt:lpstr>
      <vt:lpstr>My Objectives for this Intern</vt:lpstr>
      <vt:lpstr>Questionnaire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Questionnaire Analysis</dc:title>
  <dc:creator>Mr. Aman Srivastava</dc:creator>
  <cp:lastModifiedBy>Mr. Aman Srivastava</cp:lastModifiedBy>
  <cp:revision>1</cp:revision>
  <dcterms:created xsi:type="dcterms:W3CDTF">2023-05-20T05:02:31Z</dcterms:created>
  <dcterms:modified xsi:type="dcterms:W3CDTF">2023-06-05T06:15:09Z</dcterms:modified>
</cp:coreProperties>
</file>