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770" r:id="rId2"/>
    <p:sldId id="771" r:id="rId3"/>
    <p:sldId id="772" r:id="rId4"/>
    <p:sldId id="882" r:id="rId5"/>
    <p:sldId id="924" r:id="rId6"/>
    <p:sldId id="843" r:id="rId7"/>
    <p:sldId id="883" r:id="rId8"/>
    <p:sldId id="884" r:id="rId9"/>
    <p:sldId id="885" r:id="rId10"/>
    <p:sldId id="923" r:id="rId11"/>
    <p:sldId id="887" r:id="rId12"/>
    <p:sldId id="931" r:id="rId13"/>
    <p:sldId id="950" r:id="rId14"/>
  </p:sldIdLst>
  <p:sldSz cx="9144000" cy="6858000" type="screen4x3"/>
  <p:notesSz cx="6670675" cy="99298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800" b="1" kern="1200">
        <a:solidFill>
          <a:srgbClr val="3366FF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900CC"/>
    <a:srgbClr val="0033CC"/>
    <a:srgbClr val="3366FF"/>
    <a:srgbClr val="880000"/>
    <a:srgbClr val="669900"/>
    <a:srgbClr val="FF9900"/>
    <a:srgbClr val="996600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9" autoAdjust="0"/>
    <p:restoredTop sz="86219" autoAdjust="0"/>
  </p:normalViewPr>
  <p:slideViewPr>
    <p:cSldViewPr>
      <p:cViewPr varScale="1">
        <p:scale>
          <a:sx n="98" d="100"/>
          <a:sy n="98" d="100"/>
        </p:scale>
        <p:origin x="8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665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46" d="100"/>
          <a:sy n="46" d="100"/>
        </p:scale>
        <p:origin x="-2082" y="-90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90838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 b="0">
                <a:solidFill>
                  <a:schemeClr val="tx1"/>
                </a:solidFill>
                <a:effectLst/>
                <a:latin typeface="Times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31338"/>
            <a:ext cx="2890838" cy="496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  <a:latin typeface="Times" panose="02020603050405020304" pitchFamily="18" charset="0"/>
              </a:defRPr>
            </a:lvl1pPr>
          </a:lstStyle>
          <a:p>
            <a:pPr>
              <a:defRPr/>
            </a:pPr>
            <a:fld id="{E14CC5C5-B4B5-471A-9F33-D7E0FF91EFA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586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173014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29836510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852488" y="744538"/>
            <a:ext cx="4965700" cy="3724275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68338" y="4716463"/>
            <a:ext cx="5335587" cy="44688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  <p:extLst>
      <p:ext uri="{BB962C8B-B14F-4D97-AF65-F5344CB8AC3E}">
        <p14:creationId xmlns:p14="http://schemas.microsoft.com/office/powerpoint/2010/main" val="1097449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569597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60255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34658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5635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101725" y="1241425"/>
            <a:ext cx="4467225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>
          <a:xfrm>
            <a:off x="666750" y="4778375"/>
            <a:ext cx="5337175" cy="3910013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4043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ctrTitle" sz="quarter"/>
          </p:nvPr>
        </p:nvSpPr>
        <p:spPr>
          <a:xfrm>
            <a:off x="665163" y="2203450"/>
            <a:ext cx="7813675" cy="1295400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937000"/>
            <a:ext cx="7696200" cy="2032000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>
            <a:lvl1pPr marL="0" indent="0" algn="ctr">
              <a:buFont typeface="Monotype Sorts" pitchFamily="2" charset="2"/>
              <a:buNone/>
              <a:defRPr sz="3600"/>
            </a:lvl1pPr>
          </a:lstStyle>
          <a:p>
            <a:r>
              <a:rPr lang="en-US" altLang="zh-CN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fld id="{209BEFC7-83E3-4129-B41C-8B446D27790E}" type="datetime1">
              <a:rPr lang="zh-CN" altLang="en-US"/>
              <a:pPr>
                <a:defRPr/>
              </a:pPr>
              <a:t>2022/12/19</a:t>
            </a:fld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400" b="0">
                <a:solidFill>
                  <a:schemeClr val="bg1"/>
                </a:solidFill>
                <a:effectLst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none" lIns="92075" tIns="46037" rIns="92075" bIns="46037" numCol="1" anchor="ctr" anchorCtr="0" compatLnSpc="1">
            <a:prstTxWarp prst="textNoShape">
              <a:avLst/>
            </a:prstTxWarp>
          </a:bodyPr>
          <a:lstStyle>
            <a:lvl1pPr algn="r">
              <a:defRPr sz="1400" b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AF0710-9F2C-4550-B154-33A4E56C621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70799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9654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29388" y="333375"/>
            <a:ext cx="1949450" cy="57626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1038" y="333375"/>
            <a:ext cx="5695950" cy="57626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198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1038" y="333375"/>
            <a:ext cx="7797800" cy="839788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484313"/>
            <a:ext cx="7772400" cy="4611687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</p:spTree>
    <p:extLst>
      <p:ext uri="{BB962C8B-B14F-4D97-AF65-F5344CB8AC3E}">
        <p14:creationId xmlns:p14="http://schemas.microsoft.com/office/powerpoint/2010/main" val="1195165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6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817104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4843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4313"/>
            <a:ext cx="3810000" cy="46116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170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9837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483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055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78050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70027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81038" y="333375"/>
            <a:ext cx="7797800" cy="83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vert="horz" wrap="square" lIns="92075" tIns="46037" rIns="92075" bIns="4603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484313"/>
            <a:ext cx="7772400" cy="461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7" rIns="92075" bIns="4603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2" name="Rectangle 8"/>
          <p:cNvSpPr>
            <a:spLocks noChangeArrowheads="1"/>
          </p:cNvSpPr>
          <p:nvPr/>
        </p:nvSpPr>
        <p:spPr bwMode="auto">
          <a:xfrm>
            <a:off x="457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fld id="{B465DEEE-18DE-471C-AF58-4FED8095E863}" type="datetime1">
              <a:rPr lang="zh-CN" altLang="en-US" sz="1400" b="0" smtClean="0">
                <a:solidFill>
                  <a:schemeClr val="tx1"/>
                </a:solidFill>
                <a:latin typeface="Times" panose="02020603050405020304" pitchFamily="18" charset="0"/>
              </a:rPr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2022/12/19</a:t>
            </a:fld>
            <a:endParaRPr lang="en-US" altLang="zh-CN" sz="1400" b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6553200" y="6337300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>
              <a:defRPr/>
            </a:pPr>
            <a:fld id="{38635153-91AA-4189-92BC-936775C727E6}" type="slidenum">
              <a:rPr lang="zh-CN" altLang="en-US" sz="1400" b="0" smtClean="0">
                <a:solidFill>
                  <a:schemeClr val="tx1"/>
                </a:solidFill>
                <a:latin typeface="Times" panose="02020603050405020304" pitchFamily="18" charset="0"/>
              </a:rPr>
              <a:pPr algn="r">
                <a:defRPr/>
              </a:pPr>
              <a:t>‹#›</a:t>
            </a:fld>
            <a:endParaRPr lang="en-US" altLang="zh-CN" sz="1400" b="0" smtClean="0">
              <a:solidFill>
                <a:schemeClr val="tx1"/>
              </a:solidFill>
              <a:latin typeface="Times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36" r:id="rId1"/>
    <p:sldLayoutId id="2147484925" r:id="rId2"/>
    <p:sldLayoutId id="2147484926" r:id="rId3"/>
    <p:sldLayoutId id="2147484927" r:id="rId4"/>
    <p:sldLayoutId id="2147484928" r:id="rId5"/>
    <p:sldLayoutId id="2147484929" r:id="rId6"/>
    <p:sldLayoutId id="2147484930" r:id="rId7"/>
    <p:sldLayoutId id="2147484931" r:id="rId8"/>
    <p:sldLayoutId id="2147484932" r:id="rId9"/>
    <p:sldLayoutId id="2147484933" r:id="rId10"/>
    <p:sldLayoutId id="2147484934" r:id="rId11"/>
    <p:sldLayoutId id="2147484935" r:id="rId12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2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2pPr>
      <a:lvl3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3pPr>
      <a:lvl4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4pPr>
      <a:lvl5pPr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5pPr>
      <a:lvl6pPr marL="4572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6pPr>
      <a:lvl7pPr marL="9144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7pPr>
      <a:lvl8pPr marL="13716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8pPr>
      <a:lvl9pPr marL="1828800" algn="ct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4400" b="1" i="1">
          <a:solidFill>
            <a:srgbClr val="0000FF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黑体" pitchFamily="2" charset="-122"/>
        </a:defRPr>
      </a:lvl9pPr>
    </p:titleStyle>
    <p:bodyStyle>
      <a:lvl1pPr marL="374650" indent="-3746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sz="2800" b="1">
          <a:solidFill>
            <a:srgbClr val="3366FF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85090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400" b="1">
          <a:solidFill>
            <a:srgbClr val="CC00CC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2pPr>
      <a:lvl3pPr marL="1333500" indent="-2921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3pPr>
      <a:lvl4pPr marL="1752600" indent="-22860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115000"/>
        <a:buChar char="–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4pPr>
      <a:lvl5pPr marL="22288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sz="2000"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5pPr>
      <a:lvl6pPr marL="26860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6pPr>
      <a:lvl7pPr marL="31432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7pPr>
      <a:lvl8pPr marL="36004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8pPr>
      <a:lvl9pPr marL="4057650" indent="-285750" algn="l" rtl="0" eaLnBrk="0" fontAlgn="base" hangingPunct="0">
        <a:lnSpc>
          <a:spcPct val="95000"/>
        </a:lnSpc>
        <a:spcBef>
          <a:spcPct val="20000"/>
        </a:spcBef>
        <a:spcAft>
          <a:spcPct val="0"/>
        </a:spcAft>
        <a:buClr>
          <a:srgbClr val="FFCC66"/>
        </a:buClr>
        <a:buSzPct val="80000"/>
        <a:buFont typeface="Monotype Sorts" pitchFamily="2" charset="2"/>
        <a:buChar char=""/>
        <a:defRPr b="1">
          <a:solidFill>
            <a:schemeClr val="tx1"/>
          </a:solidFill>
          <a:effectLst>
            <a:outerShdw blurRad="38100" dist="38100" dir="2700000" algn="tl">
              <a:srgbClr val="C0C0C0"/>
            </a:outerShdw>
          </a:effectLst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3"/>
          <p:cNvSpPr txBox="1">
            <a:spLocks noChangeArrowheads="1"/>
          </p:cNvSpPr>
          <p:nvPr/>
        </p:nvSpPr>
        <p:spPr bwMode="auto">
          <a:xfrm>
            <a:off x="1835150" y="5157788"/>
            <a:ext cx="5761038" cy="1030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800" b="1">
                <a:solidFill>
                  <a:srgbClr val="3366FF"/>
                </a:solidFill>
                <a:latin typeface="Times New Roman" panose="02020603050405020304" pitchFamily="18" charset="0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400" b="1">
                <a:solidFill>
                  <a:srgbClr val="CC00CC"/>
                </a:solidFill>
                <a:latin typeface="Times New Roman" panose="02020603050405020304" pitchFamily="18" charset="0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115000"/>
              <a:buChar char="–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defRPr sz="20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谭晓华</a:t>
            </a:r>
            <a:endParaRPr lang="en-US" altLang="zh-CN">
              <a:solidFill>
                <a:schemeClr val="tx1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algn="ctr">
              <a:lnSpc>
                <a:spcPct val="100000"/>
              </a:lnSpc>
              <a:spcBef>
                <a:spcPts val="600"/>
              </a:spcBef>
              <a:buClrTx/>
              <a:buSzTx/>
              <a:buFontTx/>
              <a:buNone/>
            </a:pPr>
            <a:r>
              <a:rPr lang="zh-CN" altLang="en-US">
                <a:solidFill>
                  <a:schemeClr val="tx1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计算机科学与技术学院 </a:t>
            </a:r>
            <a:endParaRPr lang="en-US" altLang="zh-CN" sz="2400" u="sng">
              <a:solidFill>
                <a:schemeClr val="hlink"/>
              </a:solidFill>
            </a:endParaRPr>
          </a:p>
        </p:txBody>
      </p:sp>
      <p:sp>
        <p:nvSpPr>
          <p:cNvPr id="5123" name="WordArt 5"/>
          <p:cNvSpPr>
            <a:spLocks noChangeArrowheads="1" noChangeShapeType="1" noTextEdit="1"/>
          </p:cNvSpPr>
          <p:nvPr/>
        </p:nvSpPr>
        <p:spPr bwMode="auto">
          <a:xfrm>
            <a:off x="827088" y="1831975"/>
            <a:ext cx="7561262" cy="1668463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zh-CN" altLang="en-US" sz="3600" kern="10" dirty="0" smtClean="0">
                <a:ln w="12700">
                  <a:solidFill>
                    <a:srgbClr val="EAEAEA"/>
                  </a:solidFill>
                  <a:round/>
                  <a:headEnd type="none" w="sm" len="sm"/>
                  <a:tailEnd type="none" w="sm" len="sm"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高级语言程序设计</a:t>
            </a:r>
            <a:endParaRPr lang="zh-CN" altLang="en-US" sz="3600" kern="10" dirty="0">
              <a:ln w="12700">
                <a:solidFill>
                  <a:srgbClr val="EAEAEA"/>
                </a:solidFill>
                <a:round/>
                <a:headEnd type="none" w="sm" len="sm"/>
                <a:tailEnd type="none" w="sm" len="sm"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4041927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802038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文件的打开和关闭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827583" y="2132856"/>
            <a:ext cx="7560841" cy="30536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文件名字符串</a:t>
            </a:r>
            <a:endParaRPr lang="en-US" altLang="zh-CN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indent="-534988" algn="just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9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如果文件与当前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文件在同一目录下，采用如</a:t>
            </a:r>
            <a:r>
              <a:rPr lang="en-US" altLang="zh-CN" sz="2400" dirty="0">
                <a:solidFill>
                  <a:srgbClr val="1DB41D"/>
                </a:solidFill>
                <a:latin typeface="+mn-ea"/>
                <a:sym typeface="Gill Sans" charset="0"/>
              </a:rPr>
              <a:t>"f.txt</a:t>
            </a:r>
            <a:r>
              <a:rPr lang="en-US" altLang="zh-CN" sz="2400" dirty="0" smtClean="0">
                <a:solidFill>
                  <a:srgbClr val="1DB41D"/>
                </a:solidFill>
                <a:latin typeface="+mn-ea"/>
                <a:sym typeface="Gill Sans" charset="0"/>
              </a:rPr>
              <a:t>"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的相对路径形式；</a:t>
            </a:r>
            <a:endParaRPr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719138" indent="-534988" algn="just" eaLnBrk="1" hangingPunct="1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rgbClr val="99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如果文件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与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当前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文件不在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同一目录下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，采用如</a:t>
            </a:r>
            <a:r>
              <a:rPr lang="en-US" altLang="zh-CN" sz="2400" dirty="0">
                <a:solidFill>
                  <a:srgbClr val="1DB41D"/>
                </a:solidFill>
                <a:latin typeface="+mn-ea"/>
                <a:sym typeface="Gill Sans" charset="0"/>
              </a:rPr>
              <a:t>" </a:t>
            </a:r>
            <a:r>
              <a:rPr lang="en-US" altLang="zh-CN" sz="2400" dirty="0" smtClean="0">
                <a:solidFill>
                  <a:srgbClr val="1DB41D"/>
                </a:solidFill>
                <a:latin typeface="+mn-ea"/>
              </a:rPr>
              <a:t>D:</a:t>
            </a:r>
            <a:r>
              <a:rPr lang="en-US" altLang="zh-CN" sz="2400" dirty="0" smtClean="0">
                <a:solidFill>
                  <a:srgbClr val="FF0000"/>
                </a:solidFill>
                <a:latin typeface="+mn-ea"/>
              </a:rPr>
              <a:t>\\</a:t>
            </a:r>
            <a:r>
              <a:rPr lang="en-US" altLang="zh-CN" sz="2400" dirty="0" smtClean="0">
                <a:solidFill>
                  <a:srgbClr val="1DB41D"/>
                </a:solidFill>
                <a:latin typeface="+mn-ea"/>
              </a:rPr>
              <a:t>f.txt</a:t>
            </a:r>
            <a:r>
              <a:rPr lang="en-US" altLang="zh-CN" sz="2400" dirty="0">
                <a:solidFill>
                  <a:srgbClr val="1DB41D"/>
                </a:solidFill>
                <a:latin typeface="+mn-ea"/>
                <a:sym typeface="Gill Sans" charset="0"/>
              </a:rPr>
              <a:t> "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Gill Sans" charset="0"/>
              </a:rPr>
              <a:t>的绝对路径形式（第一个“</a:t>
            </a:r>
            <a:r>
              <a:rPr lang="en-US" altLang="zh-CN" sz="2400" dirty="0" smtClean="0">
                <a:solidFill>
                  <a:schemeClr val="tx1"/>
                </a:solidFill>
                <a:latin typeface="+mn-ea"/>
                <a:sym typeface="Gill Sans" charset="0"/>
              </a:rPr>
              <a:t>\</a:t>
            </a:r>
            <a:r>
              <a:rPr lang="zh-CN" altLang="en-US" sz="2400" dirty="0" smtClean="0">
                <a:solidFill>
                  <a:schemeClr val="tx1"/>
                </a:solidFill>
                <a:latin typeface="+mn-ea"/>
                <a:sym typeface="Gill Sans" charset="0"/>
              </a:rPr>
              <a:t>”是转义字符）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2251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5738142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文件的读写</a:t>
            </a:r>
            <a:r>
              <a:rPr lang="en-US" altLang="zh-CN" sz="4000" dirty="0" smtClean="0">
                <a:solidFill>
                  <a:srgbClr val="0033CC"/>
                </a:solidFill>
              </a:rPr>
              <a:t>—</a:t>
            </a:r>
            <a:r>
              <a:rPr lang="zh-CN" altLang="en-US" sz="4000" dirty="0" smtClean="0">
                <a:solidFill>
                  <a:srgbClr val="0033CC"/>
                </a:solidFill>
              </a:rPr>
              <a:t>二进制读写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539750" y="1872382"/>
            <a:ext cx="8353425" cy="1532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4000" b="1" dirty="0">
                <a:solidFill>
                  <a:srgbClr val="660066"/>
                </a:solidFill>
              </a:rPr>
              <a:t> </a:t>
            </a:r>
            <a:r>
              <a:rPr kumimoji="1" lang="en-US" altLang="zh-CN" sz="3200" b="1" dirty="0" err="1">
                <a:solidFill>
                  <a:srgbClr val="660066"/>
                </a:solidFill>
              </a:rPr>
              <a:t>fread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(buffer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size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count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 err="1">
                <a:solidFill>
                  <a:srgbClr val="660066"/>
                </a:solidFill>
              </a:rPr>
              <a:t>fp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);</a:t>
            </a:r>
          </a:p>
          <a:p>
            <a:pPr lvl="1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3200" b="1" dirty="0" smtClean="0">
                <a:solidFill>
                  <a:srgbClr val="660066"/>
                </a:solidFill>
              </a:rPr>
              <a:t> </a:t>
            </a:r>
            <a:r>
              <a:rPr kumimoji="1" lang="en-US" altLang="zh-CN" sz="3200" b="1" dirty="0" err="1" smtClean="0">
                <a:solidFill>
                  <a:srgbClr val="660066"/>
                </a:solidFill>
              </a:rPr>
              <a:t>fwrite</a:t>
            </a:r>
            <a:r>
              <a:rPr kumimoji="1" lang="en-US" altLang="zh-CN" sz="3200" b="1" dirty="0" smtClean="0">
                <a:solidFill>
                  <a:srgbClr val="660066"/>
                </a:solidFill>
              </a:rPr>
              <a:t>(buffer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size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count</a:t>
            </a:r>
            <a:r>
              <a:rPr kumimoji="1" lang="zh-CN" altLang="zh-CN" sz="3200" b="1" dirty="0">
                <a:solidFill>
                  <a:srgbClr val="660066"/>
                </a:solidFill>
              </a:rPr>
              <a:t>，</a:t>
            </a:r>
            <a:r>
              <a:rPr kumimoji="1" lang="en-US" altLang="zh-CN" sz="3200" b="1" dirty="0" err="1">
                <a:solidFill>
                  <a:srgbClr val="660066"/>
                </a:solidFill>
              </a:rPr>
              <a:t>fp</a:t>
            </a:r>
            <a:r>
              <a:rPr kumimoji="1" lang="en-US" altLang="zh-CN" sz="3200" b="1" dirty="0">
                <a:solidFill>
                  <a:srgbClr val="660066"/>
                </a:solidFill>
              </a:rPr>
              <a:t>);</a:t>
            </a:r>
            <a:endParaRPr kumimoji="1" lang="zh-CN" altLang="zh-CN" sz="3200" b="1" dirty="0">
              <a:solidFill>
                <a:srgbClr val="660066"/>
              </a:solidFill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 rot="-5400000">
            <a:off x="1627189" y="4070933"/>
            <a:ext cx="2571750" cy="846410"/>
          </a:xfrm>
          <a:prstGeom prst="homePlate">
            <a:avLst>
              <a:gd name="adj" fmla="val 63942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读</a:t>
            </a:r>
            <a:r>
              <a:rPr lang="en-US" altLang="zh-CN" sz="2400" b="1" dirty="0">
                <a:solidFill>
                  <a:srgbClr val="0000CC"/>
                </a:solidFill>
              </a:rPr>
              <a:t>/</a:t>
            </a:r>
            <a:r>
              <a:rPr lang="zh-CN" altLang="en-US" sz="2400" b="1" dirty="0">
                <a:solidFill>
                  <a:srgbClr val="0000CC"/>
                </a:solidFill>
              </a:rPr>
              <a:t>写数据的首地址</a:t>
            </a:r>
          </a:p>
        </p:txBody>
      </p:sp>
      <p:sp>
        <p:nvSpPr>
          <p:cNvPr id="18" name="AutoShape 9"/>
          <p:cNvSpPr>
            <a:spLocks noChangeArrowheads="1"/>
          </p:cNvSpPr>
          <p:nvPr/>
        </p:nvSpPr>
        <p:spPr bwMode="auto">
          <a:xfrm rot="-5400000">
            <a:off x="3108102" y="4136379"/>
            <a:ext cx="2428875" cy="786953"/>
          </a:xfrm>
          <a:prstGeom prst="homePlate">
            <a:avLst>
              <a:gd name="adj" fmla="val 72006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读</a:t>
            </a:r>
            <a:r>
              <a:rPr lang="en-US" altLang="zh-CN" sz="2400" b="1" dirty="0">
                <a:solidFill>
                  <a:srgbClr val="0000CC"/>
                </a:solidFill>
              </a:rPr>
              <a:t>/</a:t>
            </a:r>
            <a:r>
              <a:rPr lang="zh-CN" altLang="en-US" sz="2400" b="1" dirty="0">
                <a:solidFill>
                  <a:srgbClr val="0000CC"/>
                </a:solidFill>
              </a:rPr>
              <a:t>写的字节数</a:t>
            </a:r>
          </a:p>
        </p:txBody>
      </p:sp>
      <p:sp>
        <p:nvSpPr>
          <p:cNvPr id="19" name="AutoShape 10"/>
          <p:cNvSpPr>
            <a:spLocks noChangeArrowheads="1"/>
          </p:cNvSpPr>
          <p:nvPr/>
        </p:nvSpPr>
        <p:spPr bwMode="auto">
          <a:xfrm rot="-5400000">
            <a:off x="4399114" y="4131245"/>
            <a:ext cx="2500312" cy="725786"/>
          </a:xfrm>
          <a:prstGeom prst="homePlate">
            <a:avLst>
              <a:gd name="adj" fmla="val 7188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读</a:t>
            </a:r>
            <a:r>
              <a:rPr lang="en-US" altLang="zh-CN" sz="2400" b="1" dirty="0">
                <a:solidFill>
                  <a:srgbClr val="0000CC"/>
                </a:solidFill>
              </a:rPr>
              <a:t>/</a:t>
            </a:r>
            <a:r>
              <a:rPr lang="zh-CN" altLang="en-US" sz="2400" b="1" dirty="0">
                <a:solidFill>
                  <a:srgbClr val="0000CC"/>
                </a:solidFill>
              </a:rPr>
              <a:t>写的数据项数</a:t>
            </a:r>
          </a:p>
        </p:txBody>
      </p:sp>
      <p:sp>
        <p:nvSpPr>
          <p:cNvPr id="20" name="AutoShape 11"/>
          <p:cNvSpPr>
            <a:spLocks noChangeArrowheads="1"/>
          </p:cNvSpPr>
          <p:nvPr/>
        </p:nvSpPr>
        <p:spPr bwMode="auto">
          <a:xfrm rot="-5400000">
            <a:off x="5557837" y="4258395"/>
            <a:ext cx="2500313" cy="614362"/>
          </a:xfrm>
          <a:prstGeom prst="homePlate">
            <a:avLst>
              <a:gd name="adj" fmla="val 115159"/>
            </a:avLst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anchor="ctr"/>
          <a:lstStyle>
            <a:lvl1pPr>
              <a:spcBef>
                <a:spcPct val="20000"/>
              </a:spcBef>
              <a:buClr>
                <a:schemeClr val="tx2"/>
              </a:buClr>
              <a:buSzPct val="70000"/>
              <a:buFont typeface="Wingdings" panose="05000000000000000000" pitchFamily="2" charset="2"/>
              <a:buChar char="l"/>
              <a:defRPr sz="3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l"/>
              <a:defRPr sz="2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80000"/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00CC"/>
                </a:solidFill>
              </a:rPr>
              <a:t>文件指针</a:t>
            </a:r>
          </a:p>
        </p:txBody>
      </p:sp>
    </p:spTree>
    <p:extLst>
      <p:ext uri="{BB962C8B-B14F-4D97-AF65-F5344CB8AC3E}">
        <p14:creationId xmlns:p14="http://schemas.microsoft.com/office/powerpoint/2010/main" val="3960299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 animBg="1"/>
      <p:bldP spid="18" grpId="0" animBg="1"/>
      <p:bldP spid="19" grpId="0" animBg="1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7865" y="1628775"/>
            <a:ext cx="5875536" cy="5036012"/>
          </a:xfrm>
          <a:prstGeom prst="rect">
            <a:avLst/>
          </a:prstGeom>
        </p:spPr>
      </p:pic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5738142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文件的读写</a:t>
            </a:r>
            <a:r>
              <a:rPr lang="en-US" altLang="zh-CN" sz="4000" dirty="0" smtClean="0">
                <a:solidFill>
                  <a:srgbClr val="0033CC"/>
                </a:solidFill>
              </a:rPr>
              <a:t>—</a:t>
            </a:r>
            <a:r>
              <a:rPr lang="zh-CN" altLang="en-US" sz="4000" dirty="0" smtClean="0">
                <a:solidFill>
                  <a:srgbClr val="0033CC"/>
                </a:solidFill>
              </a:rPr>
              <a:t>二进制读写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635896" y="3501009"/>
            <a:ext cx="4661037" cy="624880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4220456" y="5497020"/>
            <a:ext cx="4202727" cy="288032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864846" y="2372358"/>
            <a:ext cx="2086658" cy="1013407"/>
          </a:xfrm>
          <a:prstGeom prst="borderCallout2">
            <a:avLst>
              <a:gd name="adj1" fmla="val 100659"/>
              <a:gd name="adj2" fmla="val 50730"/>
              <a:gd name="adj3" fmla="val 149899"/>
              <a:gd name="adj4" fmla="val 75164"/>
              <a:gd name="adj5" fmla="val 152473"/>
              <a:gd name="adj6" fmla="val 131974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输入文件名，并以只读方式打开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3731931" y="4164195"/>
            <a:ext cx="3136222" cy="929617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374650" marR="0" indent="-3746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tabLst/>
            </a:pPr>
            <a:endParaRPr kumimoji="0" lang="zh-CN" altLang="en-US" sz="2800" b="1" i="0" u="none" strike="noStrike" cap="none" normalizeH="0" baseline="0" smtClean="0">
              <a:ln w="28575">
                <a:solidFill>
                  <a:srgbClr val="0033CC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AutoShape 8"/>
          <p:cNvSpPr>
            <a:spLocks/>
          </p:cNvSpPr>
          <p:nvPr/>
        </p:nvSpPr>
        <p:spPr bwMode="auto">
          <a:xfrm>
            <a:off x="864846" y="4077941"/>
            <a:ext cx="1657140" cy="858776"/>
          </a:xfrm>
          <a:prstGeom prst="borderCallout2">
            <a:avLst>
              <a:gd name="adj1" fmla="val 50744"/>
              <a:gd name="adj2" fmla="val 99699"/>
              <a:gd name="adj3" fmla="val 68308"/>
              <a:gd name="adj4" fmla="val 119685"/>
              <a:gd name="adj5" fmla="val 74625"/>
              <a:gd name="adj6" fmla="val 171017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文件不存在，退出程序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3" name="AutoShape 8"/>
          <p:cNvSpPr>
            <a:spLocks/>
          </p:cNvSpPr>
          <p:nvPr/>
        </p:nvSpPr>
        <p:spPr bwMode="auto">
          <a:xfrm>
            <a:off x="539552" y="5142755"/>
            <a:ext cx="1946746" cy="806525"/>
          </a:xfrm>
          <a:prstGeom prst="borderCallout2">
            <a:avLst>
              <a:gd name="adj1" fmla="val 50744"/>
              <a:gd name="adj2" fmla="val 99699"/>
              <a:gd name="adj3" fmla="val 50071"/>
              <a:gd name="adj4" fmla="val 126632"/>
              <a:gd name="adj5" fmla="val 61041"/>
              <a:gd name="adj6" fmla="val 187274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读入数据存入结构体变量中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713912" y="6075386"/>
            <a:ext cx="1438995" cy="186193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6239177" y="6246630"/>
            <a:ext cx="1257953" cy="405396"/>
          </a:xfrm>
          <a:prstGeom prst="borderCallout2">
            <a:avLst>
              <a:gd name="adj1" fmla="val 46759"/>
              <a:gd name="adj2" fmla="val -2037"/>
              <a:gd name="adj3" fmla="val 49903"/>
              <a:gd name="adj4" fmla="val -16667"/>
              <a:gd name="adj5" fmla="val 2340"/>
              <a:gd name="adj6" fmla="val -91084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关闭文件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13" name="Oval 9"/>
          <p:cNvSpPr>
            <a:spLocks noChangeArrowheads="1"/>
          </p:cNvSpPr>
          <p:nvPr/>
        </p:nvSpPr>
        <p:spPr bwMode="auto">
          <a:xfrm>
            <a:off x="5141577" y="5035442"/>
            <a:ext cx="1097600" cy="3303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endParaRPr lang="zh-CN" altLang="en-US"/>
          </a:p>
        </p:txBody>
      </p:sp>
      <p:sp>
        <p:nvSpPr>
          <p:cNvPr id="14" name="AutoShape 8"/>
          <p:cNvSpPr>
            <a:spLocks/>
          </p:cNvSpPr>
          <p:nvPr/>
        </p:nvSpPr>
        <p:spPr bwMode="auto">
          <a:xfrm>
            <a:off x="7202270" y="4257123"/>
            <a:ext cx="1595569" cy="865196"/>
          </a:xfrm>
          <a:prstGeom prst="borderCallout2">
            <a:avLst>
              <a:gd name="adj1" fmla="val 53548"/>
              <a:gd name="adj2" fmla="val -235"/>
              <a:gd name="adj3" fmla="val 64542"/>
              <a:gd name="adj4" fmla="val -29031"/>
              <a:gd name="adj5" fmla="val 97352"/>
              <a:gd name="adj6" fmla="val -67071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rgbClr val="FF0000"/>
                </a:solidFill>
              </a:rPr>
              <a:t>判断是否已到文件结尾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15" name="Oval 9"/>
          <p:cNvSpPr>
            <a:spLocks noChangeArrowheads="1"/>
          </p:cNvSpPr>
          <p:nvPr/>
        </p:nvSpPr>
        <p:spPr bwMode="auto">
          <a:xfrm>
            <a:off x="3183130" y="1953750"/>
            <a:ext cx="1460877" cy="330344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endParaRPr lang="zh-CN" altLang="en-US"/>
          </a:p>
        </p:txBody>
      </p:sp>
      <p:sp>
        <p:nvSpPr>
          <p:cNvPr id="18" name="AutoShape 8"/>
          <p:cNvSpPr>
            <a:spLocks/>
          </p:cNvSpPr>
          <p:nvPr/>
        </p:nvSpPr>
        <p:spPr bwMode="auto">
          <a:xfrm>
            <a:off x="5856485" y="1921798"/>
            <a:ext cx="1345785" cy="436126"/>
          </a:xfrm>
          <a:prstGeom prst="borderCallout2">
            <a:avLst>
              <a:gd name="adj1" fmla="val 53548"/>
              <a:gd name="adj2" fmla="val -235"/>
              <a:gd name="adj3" fmla="val 64542"/>
              <a:gd name="adj4" fmla="val -29031"/>
              <a:gd name="adj5" fmla="val 41590"/>
              <a:gd name="adj6" fmla="val -88756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文件指针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372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 autoUpdateAnimBg="0"/>
      <p:bldP spid="21" grpId="0" animBg="1"/>
      <p:bldP spid="22" grpId="0" animBg="1" autoUpdateAnimBg="0"/>
      <p:bldP spid="23" grpId="0" animBg="1" autoUpdateAnimBg="0"/>
      <p:bldP spid="24" grpId="0" animBg="1"/>
      <p:bldP spid="25" grpId="0" animBg="1" autoUpdateAnimBg="0"/>
      <p:bldP spid="13" grpId="0" animBg="1"/>
      <p:bldP spid="14" grpId="0" animBg="1" autoUpdateAnimBg="0"/>
      <p:bldP spid="15" grpId="0" animBg="1"/>
      <p:bldP spid="18" grpId="0" animBg="1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4302" y="1808246"/>
            <a:ext cx="6178138" cy="4840053"/>
          </a:xfrm>
          <a:prstGeom prst="rect">
            <a:avLst/>
          </a:prstGeom>
        </p:spPr>
      </p:pic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16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5738142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文件的读写</a:t>
            </a:r>
            <a:r>
              <a:rPr lang="en-US" altLang="zh-CN" sz="4000" dirty="0" smtClean="0">
                <a:solidFill>
                  <a:srgbClr val="0033CC"/>
                </a:solidFill>
              </a:rPr>
              <a:t>—</a:t>
            </a:r>
            <a:r>
              <a:rPr lang="zh-CN" altLang="en-US" sz="4000" dirty="0" smtClean="0">
                <a:solidFill>
                  <a:srgbClr val="0033CC"/>
                </a:solidFill>
              </a:rPr>
              <a:t>二进制读写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771801" y="3128841"/>
            <a:ext cx="4032448" cy="731424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3347864" y="5565222"/>
            <a:ext cx="5487105" cy="311611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0" name="AutoShape 8"/>
          <p:cNvSpPr>
            <a:spLocks/>
          </p:cNvSpPr>
          <p:nvPr/>
        </p:nvSpPr>
        <p:spPr bwMode="auto">
          <a:xfrm>
            <a:off x="546215" y="2310087"/>
            <a:ext cx="2086658" cy="1013407"/>
          </a:xfrm>
          <a:prstGeom prst="borderCallout2">
            <a:avLst>
              <a:gd name="adj1" fmla="val 100659"/>
              <a:gd name="adj2" fmla="val 50730"/>
              <a:gd name="adj3" fmla="val 149899"/>
              <a:gd name="adj4" fmla="val 75164"/>
              <a:gd name="adj5" fmla="val 152473"/>
              <a:gd name="adj6" fmla="val 131974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输入文件名，并以只写方式打开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1" name="圆角矩形 20"/>
          <p:cNvSpPr/>
          <p:nvPr/>
        </p:nvSpPr>
        <p:spPr bwMode="auto">
          <a:xfrm>
            <a:off x="2843807" y="3895251"/>
            <a:ext cx="3960441" cy="1188436"/>
          </a:xfrm>
          <a:prstGeom prst="roundRect">
            <a:avLst/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7" rIns="92075" bIns="46037" numCol="1" rtlCol="0" anchor="t" anchorCtr="0" compatLnSpc="1">
            <a:prstTxWarp prst="textNoShape">
              <a:avLst/>
            </a:prstTxWarp>
          </a:bodyPr>
          <a:lstStyle/>
          <a:p>
            <a:pPr marL="374650" marR="0" indent="-374650" algn="l" defTabSz="914400" rtl="0" eaLnBrk="0" fontAlgn="base" latinLnBrk="0" hangingPunct="0">
              <a:lnSpc>
                <a:spcPct val="95000"/>
              </a:lnSpc>
              <a:spcBef>
                <a:spcPct val="20000"/>
              </a:spcBef>
              <a:spcAft>
                <a:spcPct val="0"/>
              </a:spcAft>
              <a:buClr>
                <a:srgbClr val="FFCC66"/>
              </a:buClr>
              <a:buSzPct val="80000"/>
              <a:buFont typeface="Monotype Sorts" pitchFamily="2" charset="2"/>
              <a:buChar char=""/>
              <a:tabLst/>
            </a:pPr>
            <a:endParaRPr kumimoji="0" lang="zh-CN" altLang="en-US" sz="2800" b="1" i="0" u="none" strike="noStrike" cap="none" normalizeH="0" baseline="0" smtClean="0">
              <a:ln w="28575">
                <a:solidFill>
                  <a:srgbClr val="0033CC"/>
                </a:solidFill>
              </a:ln>
              <a:noFill/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22" name="AutoShape 8"/>
          <p:cNvSpPr>
            <a:spLocks/>
          </p:cNvSpPr>
          <p:nvPr/>
        </p:nvSpPr>
        <p:spPr bwMode="auto">
          <a:xfrm>
            <a:off x="681038" y="3938377"/>
            <a:ext cx="1657140" cy="858776"/>
          </a:xfrm>
          <a:prstGeom prst="borderCallout2">
            <a:avLst>
              <a:gd name="adj1" fmla="val 50744"/>
              <a:gd name="adj2" fmla="val 99699"/>
              <a:gd name="adj3" fmla="val 66043"/>
              <a:gd name="adj4" fmla="val 111467"/>
              <a:gd name="adj5" fmla="val 68962"/>
              <a:gd name="adj6" fmla="val 128752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打开失败，退出程序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3" name="AutoShape 8"/>
          <p:cNvSpPr>
            <a:spLocks/>
          </p:cNvSpPr>
          <p:nvPr/>
        </p:nvSpPr>
        <p:spPr bwMode="auto">
          <a:xfrm>
            <a:off x="395536" y="5142755"/>
            <a:ext cx="2090762" cy="806525"/>
          </a:xfrm>
          <a:prstGeom prst="borderCallout2">
            <a:avLst>
              <a:gd name="adj1" fmla="val 50744"/>
              <a:gd name="adj2" fmla="val 99699"/>
              <a:gd name="adj3" fmla="val 50071"/>
              <a:gd name="adj4" fmla="val 126632"/>
              <a:gd name="adj5" fmla="val 79132"/>
              <a:gd name="adj6" fmla="val 141525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把</a:t>
            </a:r>
            <a:r>
              <a:rPr lang="zh-CN" altLang="en-US" sz="2000" i="1" dirty="0">
                <a:solidFill>
                  <a:schemeClr val="accent2"/>
                </a:solidFill>
              </a:rPr>
              <a:t>结构体变量</a:t>
            </a:r>
            <a:r>
              <a:rPr lang="zh-CN" altLang="en-US" sz="2000" i="1" dirty="0" smtClean="0">
                <a:solidFill>
                  <a:schemeClr val="accent2"/>
                </a:solidFill>
              </a:rPr>
              <a:t>中的数据存入文件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2905809" y="6052026"/>
            <a:ext cx="1851529" cy="306342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AutoShape 8"/>
          <p:cNvSpPr>
            <a:spLocks/>
          </p:cNvSpPr>
          <p:nvPr/>
        </p:nvSpPr>
        <p:spPr bwMode="auto">
          <a:xfrm>
            <a:off x="5940152" y="6358368"/>
            <a:ext cx="1257953" cy="405396"/>
          </a:xfrm>
          <a:prstGeom prst="borderCallout2">
            <a:avLst>
              <a:gd name="adj1" fmla="val 46759"/>
              <a:gd name="adj2" fmla="val -2037"/>
              <a:gd name="adj3" fmla="val 49903"/>
              <a:gd name="adj4" fmla="val -16667"/>
              <a:gd name="adj5" fmla="val 2340"/>
              <a:gd name="adj6" fmla="val -91084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Bef>
                <a:spcPts val="6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000" i="1" dirty="0" smtClean="0">
                <a:solidFill>
                  <a:schemeClr val="accent2"/>
                </a:solidFill>
              </a:rPr>
              <a:t>关闭文件</a:t>
            </a:r>
            <a:endParaRPr lang="zh-CN" altLang="en-US" sz="20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512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9" grpId="0" animBg="1"/>
      <p:bldP spid="20" grpId="0" animBg="1" autoUpdateAnimBg="0"/>
      <p:bldP spid="21" grpId="0" animBg="1"/>
      <p:bldP spid="22" grpId="0" animBg="1" autoUpdateAnimBg="0"/>
      <p:bldP spid="23" grpId="0" animBg="1" autoUpdateAnimBg="0"/>
      <p:bldP spid="24" grpId="0" animBg="1"/>
      <p:bldP spid="25" grpId="0" animBg="1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611560" y="2780928"/>
            <a:ext cx="7848872" cy="792038"/>
          </a:xfrm>
          <a:effectLst>
            <a:outerShdw dist="35921" dir="2700000" algn="ctr" rotWithShape="0">
              <a:schemeClr val="tx1"/>
            </a:outerShdw>
          </a:effectLst>
        </p:spPr>
        <p:txBody>
          <a:bodyPr/>
          <a:lstStyle/>
          <a:p>
            <a:pPr marL="0" indent="0" algn="ctr">
              <a:lnSpc>
                <a:spcPct val="85000"/>
              </a:lnSpc>
              <a:buFont typeface="Monotype Sorts" pitchFamily="2" charset="2"/>
              <a:buNone/>
              <a:defRPr/>
            </a:pPr>
            <a:r>
              <a:rPr lang="zh-CN" altLang="en-US" sz="7200" dirty="0" smtClean="0">
                <a:latin typeface="隶书" pitchFamily="49" charset="-122"/>
                <a:ea typeface="隶书" pitchFamily="49" charset="-122"/>
              </a:rPr>
              <a:t>第</a:t>
            </a:r>
            <a:r>
              <a:rPr lang="zh-CN" altLang="en-US" sz="7200" dirty="0">
                <a:latin typeface="隶书" pitchFamily="49" charset="-122"/>
                <a:ea typeface="隶书" pitchFamily="49" charset="-122"/>
              </a:rPr>
              <a:t>六</a:t>
            </a:r>
            <a:r>
              <a:rPr lang="zh-CN" altLang="en-US" sz="7200" dirty="0" smtClean="0">
                <a:latin typeface="隶书" pitchFamily="49" charset="-122"/>
                <a:ea typeface="隶书" pitchFamily="49" charset="-122"/>
              </a:rPr>
              <a:t>章 文件</a:t>
            </a:r>
            <a:endParaRPr lang="zh-CN" altLang="en-US" sz="72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2342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917575" y="692696"/>
            <a:ext cx="7797800" cy="839788"/>
          </a:xfrm>
          <a:prstGeom prst="rect">
            <a:avLst/>
          </a:prstGeom>
        </p:spPr>
        <p:txBody>
          <a:bodyPr/>
          <a:lstStyle/>
          <a:p>
            <a:pPr algn="ctr"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  <a:defRPr/>
            </a:pPr>
            <a:r>
              <a:rPr lang="zh-CN" altLang="en-US" sz="44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第六章</a:t>
            </a:r>
            <a:r>
              <a:rPr lang="zh-CN" altLang="en-US" sz="44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2" charset="-122"/>
                <a:ea typeface="黑体" pitchFamily="2" charset="-122"/>
              </a:rPr>
              <a:t>内容介绍</a:t>
            </a: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785813" y="1988840"/>
            <a:ext cx="7602611" cy="415478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lIns="182562" tIns="46038" rIns="182562" bIns="46038"/>
          <a:lstStyle/>
          <a:p>
            <a:pPr indent="62865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本章主要介绍文件的概念及用法。包括：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79500" indent="-52705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文件的定义和分类；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79500" indent="-52705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文件的打开、关闭</a:t>
            </a:r>
            <a:endParaRPr lang="en-US" altLang="zh-CN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079500" indent="-527050" algn="just">
              <a:lnSpc>
                <a:spcPct val="120000"/>
              </a:lnSpc>
              <a:spcBef>
                <a:spcPct val="20000"/>
              </a:spcBef>
              <a:spcAft>
                <a:spcPts val="600"/>
              </a:spcAft>
              <a:buClr>
                <a:srgbClr val="FF9900"/>
              </a:buClr>
              <a:buSzPct val="75000"/>
              <a:buFont typeface="Wingdings" panose="05000000000000000000" pitchFamily="2" charset="2"/>
              <a:buChar char="n"/>
              <a:defRPr/>
            </a:pPr>
            <a:r>
              <a:rPr lang="zh-CN" altLang="en-US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文件的读写操作</a:t>
            </a:r>
            <a:endParaRPr lang="zh-CN" altLang="en-US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302773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utoUpdateAnimBg="0" advAuto="100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2785814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定义和分类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55576" y="2013742"/>
            <a:ext cx="7632848" cy="4457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定义</a:t>
            </a:r>
            <a:endParaRPr lang="en-US" altLang="zh-CN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文件是一个存储在辅助存储器上的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数据序列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，可以包含任何数据内容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endParaRPr lang="en-US" altLang="zh-CN" sz="2400" dirty="0" smtClean="0">
              <a:latin typeface="+mn-ea"/>
              <a:ea typeface="+mn-ea"/>
              <a:cs typeface="Courier New"/>
            </a:endParaRPr>
          </a:p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分类</a:t>
            </a:r>
            <a:endParaRPr lang="en-US" altLang="zh-CN" sz="2400" dirty="0" smtClean="0">
              <a:solidFill>
                <a:schemeClr val="tx1"/>
              </a:solidFill>
              <a:latin typeface="Noto Sans CJK JP Regular"/>
              <a:cs typeface="Noto Sans CJK JP Regular"/>
            </a:endParaRPr>
          </a:p>
          <a:p>
            <a:pPr marL="719138" indent="-342900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文本文件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由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单一特定编码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的字符组成（如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ASCII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编码、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UNICODE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编码），可以被看作是存储在磁盘上的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长字符串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。如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.txt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文件、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.c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等。</a:t>
            </a:r>
          </a:p>
          <a:p>
            <a:pPr marL="808038" indent="-447675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9900CC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 smtClean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二进制</a:t>
            </a:r>
            <a:r>
              <a:rPr lang="zh-CN" altLang="en-US" sz="2400" kern="0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直接由比特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和比特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组成，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没有统一字符</a:t>
            </a: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编码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如，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.</a:t>
            </a:r>
            <a:r>
              <a:rPr lang="en-US" altLang="zh-CN" sz="2400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png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文件、</a:t>
            </a:r>
            <a:r>
              <a:rPr lang="en-US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.</a:t>
            </a:r>
            <a:r>
              <a:rPr lang="en-US" altLang="zh-CN" sz="2400" kern="0" dirty="0" err="1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avi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Gill Sans" charset="0"/>
              </a:rPr>
              <a:t>等。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876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009950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数据的来源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FFBA0611-5044-4ECB-9428-A456DF852D76}"/>
              </a:ext>
            </a:extLst>
          </p:cNvPr>
          <p:cNvSpPr/>
          <p:nvPr/>
        </p:nvSpPr>
        <p:spPr>
          <a:xfrm>
            <a:off x="1124540" y="2096281"/>
            <a:ext cx="57331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lnSpc>
                <a:spcPct val="150000"/>
              </a:lnSpc>
              <a:defRPr/>
            </a:pPr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程序 </a:t>
            </a:r>
            <a:r>
              <a:rPr lang="en-US" altLang="zh-CN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= </a:t>
            </a:r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数据结构 </a:t>
            </a:r>
            <a:r>
              <a:rPr lang="en-US" altLang="zh-CN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+ </a:t>
            </a:r>
            <a:r>
              <a:rPr lang="zh-CN" altLang="en-US" sz="320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  <a:sym typeface="Bebas Neue" charset="0"/>
              </a:rPr>
              <a:t>算法</a:t>
            </a:r>
            <a:endParaRPr lang="en-US" altLang="zh-CN" sz="32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charset="0"/>
              <a:sym typeface="Bebas Neue" charset="0"/>
            </a:endParaRPr>
          </a:p>
        </p:txBody>
      </p:sp>
      <p:sp>
        <p:nvSpPr>
          <p:cNvPr id="14" name="任意多边形 13"/>
          <p:cNvSpPr/>
          <p:nvPr/>
        </p:nvSpPr>
        <p:spPr bwMode="auto">
          <a:xfrm>
            <a:off x="2537357" y="3826494"/>
            <a:ext cx="1620000" cy="231660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19" name="任意多边形 18"/>
          <p:cNvSpPr/>
          <p:nvPr/>
        </p:nvSpPr>
        <p:spPr bwMode="auto">
          <a:xfrm>
            <a:off x="4524893" y="3857252"/>
            <a:ext cx="1620000" cy="231660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787440" y="4046724"/>
            <a:ext cx="5135672" cy="1858545"/>
            <a:chOff x="1878024" y="3433206"/>
            <a:chExt cx="5135672" cy="1858545"/>
          </a:xfrm>
        </p:grpSpPr>
        <p:sp>
          <p:nvSpPr>
            <p:cNvPr id="10" name="椭圆 9"/>
            <p:cNvSpPr/>
            <p:nvPr/>
          </p:nvSpPr>
          <p:spPr bwMode="auto">
            <a:xfrm>
              <a:off x="1976716" y="3438648"/>
              <a:ext cx="1008112" cy="1046282"/>
            </a:xfrm>
            <a:prstGeom prst="ellips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zh-CN" altLang="en-US" sz="5600" b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1922637" y="3800182"/>
              <a:ext cx="1116271" cy="351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rPr>
                <a:t>数据存储</a:t>
              </a:r>
              <a:endParaRPr lang="zh-CN" altLang="en-US" sz="1800" b="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3859963" y="3800182"/>
              <a:ext cx="1116271" cy="351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 smtClean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rPr>
                <a:t>数据表示</a:t>
              </a:r>
              <a:endParaRPr lang="zh-CN" altLang="en-US" sz="1800" b="0" dirty="0">
                <a:solidFill>
                  <a:srgbClr val="C00000"/>
                </a:solidFill>
                <a:sym typeface="Gill Sans" charset="0"/>
              </a:endParaRPr>
            </a:p>
          </p:txBody>
        </p:sp>
        <p:sp>
          <p:nvSpPr>
            <p:cNvPr id="13" name="椭圆 12"/>
            <p:cNvSpPr/>
            <p:nvPr/>
          </p:nvSpPr>
          <p:spPr bwMode="auto">
            <a:xfrm>
              <a:off x="3902690" y="3438647"/>
              <a:ext cx="1008112" cy="1046282"/>
            </a:xfrm>
            <a:prstGeom prst="ellips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zh-CN" altLang="en-US" sz="5600" b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878024" y="4908435"/>
              <a:ext cx="1205494" cy="383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rial" charset="0"/>
                  <a:sym typeface="Gill Sans" charset="0"/>
                </a:rPr>
                <a:t>存储格式</a:t>
              </a:r>
              <a:endPara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5897425" y="3794741"/>
              <a:ext cx="1116271" cy="35137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60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  <a:sym typeface="Gill Sans" charset="0"/>
                </a:rPr>
                <a:t>数据操作</a:t>
              </a:r>
              <a:endParaRPr lang="zh-CN" altLang="en-US" sz="1800" b="0" dirty="0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椭圆 17"/>
            <p:cNvSpPr/>
            <p:nvPr/>
          </p:nvSpPr>
          <p:spPr bwMode="auto">
            <a:xfrm>
              <a:off x="5940152" y="3433206"/>
              <a:ext cx="1008112" cy="1046282"/>
            </a:xfrm>
            <a:prstGeom prst="ellips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>
                <a:defRPr/>
              </a:pPr>
              <a:endParaRPr lang="zh-CN" altLang="en-US" sz="5600" b="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753224" y="4908435"/>
              <a:ext cx="1205494" cy="3833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rial" charset="0"/>
                  <a:sym typeface="Gill Sans" charset="0"/>
                </a:rPr>
                <a:t>数据</a:t>
              </a:r>
              <a:r>
                <a:rPr lang="zh-CN" altLang="en-US" sz="1800" dirty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rial" charset="0"/>
                  <a:sym typeface="Gill Sans" charset="0"/>
                </a:rPr>
                <a:t>结构</a:t>
              </a:r>
              <a:endPara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endParaRPr>
            </a:p>
          </p:txBody>
        </p:sp>
        <p:sp>
          <p:nvSpPr>
            <p:cNvPr id="22" name="矩形 21"/>
            <p:cNvSpPr/>
            <p:nvPr/>
          </p:nvSpPr>
          <p:spPr>
            <a:xfrm>
              <a:off x="5808201" y="4908435"/>
              <a:ext cx="120549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eaLnBrk="1" hangingPunct="1">
                <a:defRPr/>
              </a:pPr>
              <a:r>
                <a:rPr lang="zh-CN" altLang="en-US" sz="1800" dirty="0" smtClean="0">
                  <a:solidFill>
                    <a:srgbClr val="000000"/>
                  </a:solidFill>
                  <a:latin typeface="Consolas" panose="020B0609020204030204" pitchFamily="49" charset="0"/>
                  <a:ea typeface="微软雅黑" panose="020B0503020204020204" pitchFamily="34" charset="-122"/>
                  <a:cs typeface="Arial" charset="0"/>
                  <a:sym typeface="Gill Sans" charset="0"/>
                </a:rPr>
                <a:t>算法</a:t>
              </a:r>
              <a:endParaRPr lang="zh-CN" altLang="en-US" sz="2000" b="0" dirty="0">
                <a:solidFill>
                  <a:srgbClr val="000000"/>
                </a:solidFill>
                <a:latin typeface="Consolas" panose="020B0609020204030204" pitchFamily="49" charset="0"/>
                <a:sym typeface="Gill Sans" charset="0"/>
              </a:endParaRPr>
            </a:p>
          </p:txBody>
        </p:sp>
      </p:grpSp>
      <p:sp>
        <p:nvSpPr>
          <p:cNvPr id="29" name="矩形 28"/>
          <p:cNvSpPr/>
          <p:nvPr/>
        </p:nvSpPr>
        <p:spPr>
          <a:xfrm>
            <a:off x="2585065" y="3953366"/>
            <a:ext cx="145786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打开、读（输入）</a:t>
            </a:r>
            <a:endParaRPr lang="zh-CN" altLang="en-US" sz="2000" b="0" dirty="0">
              <a:solidFill>
                <a:srgbClr val="0033CC"/>
              </a:solidFill>
              <a:latin typeface="Consolas" panose="020B0609020204030204" pitchFamily="49" charset="0"/>
              <a:sym typeface="Gill Sans" charset="0"/>
            </a:endParaRPr>
          </a:p>
        </p:txBody>
      </p:sp>
      <p:sp>
        <p:nvSpPr>
          <p:cNvPr id="30" name="Rectangle 3"/>
          <p:cNvSpPr txBox="1">
            <a:spLocks noChangeArrowheads="1"/>
          </p:cNvSpPr>
          <p:nvPr/>
        </p:nvSpPr>
        <p:spPr bwMode="auto">
          <a:xfrm>
            <a:off x="6444208" y="2328182"/>
            <a:ext cx="2185742" cy="482697"/>
          </a:xfrm>
          <a:prstGeom prst="rect">
            <a:avLst/>
          </a:prstGeom>
          <a:solidFill>
            <a:srgbClr val="993366"/>
          </a:solidFill>
          <a:ln w="190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just" eaLnBrk="1" hangingPunct="1">
              <a:lnSpc>
                <a:spcPts val="3500"/>
              </a:lnSpc>
              <a:spcBef>
                <a:spcPts val="6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数据从哪来？</a:t>
            </a:r>
            <a:endParaRPr lang="en-US" altLang="zh-CN" sz="2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12160" y="3165726"/>
            <a:ext cx="2376264" cy="482697"/>
          </a:xfrm>
          <a:prstGeom prst="rect">
            <a:avLst/>
          </a:prstGeom>
          <a:solidFill>
            <a:srgbClr val="993366"/>
          </a:solidFill>
          <a:ln w="190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just" eaLnBrk="1" hangingPunct="1">
              <a:lnSpc>
                <a:spcPts val="3500"/>
              </a:lnSpc>
              <a:spcBef>
                <a:spcPts val="6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用户，随机产生</a:t>
            </a:r>
            <a:endParaRPr lang="en-US" altLang="zh-CN" sz="2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24319" y="3087529"/>
            <a:ext cx="895353" cy="482697"/>
          </a:xfrm>
          <a:prstGeom prst="rect">
            <a:avLst/>
          </a:prstGeom>
          <a:solidFill>
            <a:srgbClr val="993366"/>
          </a:solidFill>
          <a:ln w="19050">
            <a:solidFill>
              <a:srgbClr val="FF6600"/>
            </a:solidFill>
            <a:miter lim="800000"/>
            <a:headEnd/>
            <a:tailEnd/>
          </a:ln>
          <a:effectLst/>
        </p:spPr>
        <p:txBody>
          <a:bodyPr lIns="92075" tIns="46037" rIns="92075" bIns="46037" anchor="ctr"/>
          <a:lstStyle/>
          <a:p>
            <a:pPr algn="just" eaLnBrk="1" hangingPunct="1">
              <a:lnSpc>
                <a:spcPts val="3500"/>
              </a:lnSpc>
              <a:spcBef>
                <a:spcPts val="600"/>
              </a:spcBef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宋体" panose="02010600030101010101" pitchFamily="2" charset="-122"/>
              </a:rPr>
              <a:t>文件</a:t>
            </a:r>
            <a:endParaRPr lang="en-US" altLang="zh-CN" sz="2400" kern="0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宋体" panose="02010600030101010101" pitchFamily="2" charset="-122"/>
            </a:endParaRPr>
          </a:p>
        </p:txBody>
      </p:sp>
      <p:sp>
        <p:nvSpPr>
          <p:cNvPr id="34" name="任意多边形 33"/>
          <p:cNvSpPr/>
          <p:nvPr/>
        </p:nvSpPr>
        <p:spPr bwMode="auto">
          <a:xfrm rot="10800000" flipH="1">
            <a:off x="2535522" y="5932972"/>
            <a:ext cx="1620000" cy="316407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665005" y="5597353"/>
            <a:ext cx="145786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转换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="" xmlns:a16="http://schemas.microsoft.com/office/drawing/2014/main" id="{3E8778F1-6F2C-458E-8E48-0125EB2AE1E3}"/>
              </a:ext>
            </a:extLst>
          </p:cNvPr>
          <p:cNvSpPr/>
          <p:nvPr/>
        </p:nvSpPr>
        <p:spPr bwMode="auto">
          <a:xfrm>
            <a:off x="1598442" y="3739790"/>
            <a:ext cx="3406388" cy="2569530"/>
          </a:xfrm>
          <a:prstGeom prst="rect">
            <a:avLst/>
          </a:prstGeom>
          <a:noFill/>
          <a:ln w="38100" cap="flat" cmpd="sng" algn="ctr">
            <a:solidFill>
              <a:srgbClr val="FF931A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56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任意多边形 36"/>
          <p:cNvSpPr/>
          <p:nvPr/>
        </p:nvSpPr>
        <p:spPr bwMode="auto">
          <a:xfrm flipH="1">
            <a:off x="2568153" y="5324118"/>
            <a:ext cx="1620000" cy="273235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8" name="任意多边形 37"/>
          <p:cNvSpPr/>
          <p:nvPr/>
        </p:nvSpPr>
        <p:spPr bwMode="auto">
          <a:xfrm flipH="1" flipV="1">
            <a:off x="2516135" y="5093007"/>
            <a:ext cx="1620000" cy="231660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591056" y="4673017"/>
            <a:ext cx="149553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写</a:t>
            </a:r>
            <a:r>
              <a:rPr lang="zh-CN" altLang="en-US" sz="1800" dirty="0" smtClean="0">
                <a:solidFill>
                  <a:srgbClr val="0033C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、关闭</a:t>
            </a:r>
            <a:endParaRPr lang="en-US" altLang="zh-CN" sz="1800" dirty="0" smtClean="0">
              <a:solidFill>
                <a:srgbClr val="0033CC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  <a:sym typeface="Gill Sans" charset="0"/>
            </a:endParaRPr>
          </a:p>
          <a:p>
            <a:pPr algn="ctr" eaLnBrk="1" hangingPunct="1">
              <a:defRPr/>
            </a:pPr>
            <a:r>
              <a:rPr lang="zh-CN" altLang="en-US" sz="1800" dirty="0">
                <a:solidFill>
                  <a:srgbClr val="0033CC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  <a:sym typeface="Gill Sans" charset="0"/>
              </a:rPr>
              <a:t>（输出）</a:t>
            </a:r>
          </a:p>
        </p:txBody>
      </p:sp>
      <p:sp>
        <p:nvSpPr>
          <p:cNvPr id="27" name="任意多边形 26"/>
          <p:cNvSpPr/>
          <p:nvPr/>
        </p:nvSpPr>
        <p:spPr bwMode="auto">
          <a:xfrm flipH="1" flipV="1">
            <a:off x="4518058" y="5078978"/>
            <a:ext cx="1620000" cy="231660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eaLnBrk="1" hangingPunct="1">
              <a:defRPr/>
            </a:pPr>
            <a:endParaRPr lang="zh-CN" altLang="en-US" sz="5600" b="0">
              <a:solidFill>
                <a:srgbClr val="000000"/>
              </a:solidFill>
              <a:latin typeface="Gill Sans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533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 animBg="1"/>
      <p:bldP spid="19" grpId="0" animBg="1"/>
      <p:bldP spid="29" grpId="0"/>
      <p:bldP spid="30" grpId="0" build="p" animBg="1"/>
      <p:bldP spid="31" grpId="0" build="p" animBg="1"/>
      <p:bldP spid="32" grpId="0" build="p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任意多边形 16"/>
          <p:cNvSpPr/>
          <p:nvPr/>
        </p:nvSpPr>
        <p:spPr bwMode="auto">
          <a:xfrm>
            <a:off x="1501892" y="4218584"/>
            <a:ext cx="1620000" cy="226403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8" name="任意多边形 17"/>
          <p:cNvSpPr/>
          <p:nvPr/>
        </p:nvSpPr>
        <p:spPr bwMode="auto">
          <a:xfrm flipH="1" flipV="1">
            <a:off x="1480670" y="5456356"/>
            <a:ext cx="1620000" cy="226403"/>
          </a:xfrm>
          <a:custGeom>
            <a:avLst/>
            <a:gdLst>
              <a:gd name="connsiteX0" fmla="*/ 0 w 1620000"/>
              <a:gd name="connsiteY0" fmla="*/ 216009 h 223209"/>
              <a:gd name="connsiteX1" fmla="*/ 828000 w 1620000"/>
              <a:gd name="connsiteY1" fmla="*/ 9 h 223209"/>
              <a:gd name="connsiteX2" fmla="*/ 1620000 w 1620000"/>
              <a:gd name="connsiteY2" fmla="*/ 223209 h 223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20000" h="223209">
                <a:moveTo>
                  <a:pt x="0" y="216009"/>
                </a:moveTo>
                <a:cubicBezTo>
                  <a:pt x="279000" y="107409"/>
                  <a:pt x="558000" y="-1191"/>
                  <a:pt x="828000" y="9"/>
                </a:cubicBezTo>
                <a:cubicBezTo>
                  <a:pt x="1098000" y="1209"/>
                  <a:pt x="1359000" y="112209"/>
                  <a:pt x="1620000" y="223209"/>
                </a:cubicBezTo>
              </a:path>
            </a:pathLst>
          </a:custGeom>
          <a:noFill/>
          <a:ln w="25400" cap="flat" cmpd="sng" algn="ctr">
            <a:solidFill>
              <a:srgbClr val="FF7700"/>
            </a:solidFill>
            <a:prstDash val="solid"/>
            <a:round/>
            <a:headEnd type="none" w="med" len="med"/>
            <a:tailEnd type="stealth" w="lg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zh-CN" altLang="en-US" sz="5600"/>
          </a:p>
        </p:txBody>
      </p:sp>
      <p:sp>
        <p:nvSpPr>
          <p:cNvPr id="19" name="矩形 18"/>
          <p:cNvSpPr/>
          <p:nvPr/>
        </p:nvSpPr>
        <p:spPr>
          <a:xfrm>
            <a:off x="1758837" y="3796727"/>
            <a:ext cx="110610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 smtClean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</a:t>
            </a:r>
            <a:r>
              <a:rPr lang="en-US" altLang="zh-CN" sz="1800" b="1" dirty="0" err="1" smtClean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open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1794842" y="5740891"/>
            <a:ext cx="1200327" cy="3746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fc</a:t>
            </a:r>
            <a:r>
              <a:rPr lang="en-US" altLang="zh-CN" sz="1800" b="1" dirty="0" err="1" smtClean="0">
                <a:solidFill>
                  <a:srgbClr val="90009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lose</a:t>
            </a:r>
            <a:r>
              <a:rPr lang="en-US" altLang="zh-CN" sz="1800" b="1" dirty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4061530" y="5107898"/>
            <a:ext cx="2670710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fputc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()//</a:t>
            </a:r>
            <a:r>
              <a:rPr lang="zh-CN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写字符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fputs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()//</a:t>
            </a:r>
            <a:r>
              <a:rPr lang="zh-CN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写字符串</a:t>
            </a:r>
            <a:endParaRPr lang="en-US" altLang="zh-CN" sz="1800" b="1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fprintf</a:t>
            </a:r>
            <a:r>
              <a:rPr lang="en-US" altLang="zh-CN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格式化写</a:t>
            </a:r>
            <a:endParaRPr lang="en-US" altLang="zh-CN" sz="1800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fwrite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二进制写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4054218" y="3391653"/>
            <a:ext cx="2517674" cy="1572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fgetc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()//</a:t>
            </a:r>
            <a:r>
              <a:rPr lang="zh-CN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读字符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 err="1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</a:t>
            </a:r>
            <a:r>
              <a:rPr lang="en-US" altLang="zh-CN" sz="18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gets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读字符串</a:t>
            </a:r>
            <a:endParaRPr lang="en-US" altLang="zh-CN" sz="1800" b="1" dirty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b="1" dirty="0" err="1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fcanf</a:t>
            </a:r>
            <a:r>
              <a:rPr lang="en-US" altLang="zh-CN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()//</a:t>
            </a:r>
            <a:r>
              <a:rPr lang="zh-CN" altLang="en-US" sz="1800" b="1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格式化读</a:t>
            </a:r>
            <a:endParaRPr lang="en-US" altLang="zh-CN" sz="1800" b="1" dirty="0" smtClean="0">
              <a:solidFill>
                <a:schemeClr val="tx1"/>
              </a:solidFill>
              <a:latin typeface="Consolas" panose="020B0609020204030204" pitchFamily="49" charset="0"/>
              <a:ea typeface="微软雅黑" panose="020B0503020204020204" pitchFamily="34" charset="-122"/>
              <a:cs typeface="Arial" charset="0"/>
            </a:endParaRPr>
          </a:p>
          <a:p>
            <a:pPr algn="l">
              <a:lnSpc>
                <a:spcPct val="130000"/>
              </a:lnSpc>
            </a:pPr>
            <a:r>
              <a:rPr lang="en-US" altLang="zh-CN" sz="1800" dirty="0" err="1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fread</a:t>
            </a:r>
            <a:r>
              <a:rPr lang="en-US" altLang="zh-CN" sz="1800" dirty="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()</a:t>
            </a:r>
            <a:r>
              <a:rPr lang="en-US" altLang="zh-CN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//</a:t>
            </a:r>
            <a:r>
              <a:rPr lang="zh-CN" altLang="en-US" sz="1800" dirty="0" smtClean="0">
                <a:solidFill>
                  <a:schemeClr val="tx1"/>
                </a:solidFill>
                <a:latin typeface="Consolas" panose="020B0609020204030204" pitchFamily="49" charset="0"/>
                <a:ea typeface="微软雅黑" panose="020B0503020204020204" pitchFamily="34" charset="-122"/>
                <a:cs typeface="Arial" charset="0"/>
              </a:rPr>
              <a:t>二进制读</a:t>
            </a:r>
            <a:endParaRPr lang="zh-CN" altLang="en-US" sz="20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776081" y="4097812"/>
            <a:ext cx="7591837" cy="1643079"/>
            <a:chOff x="0" y="3736404"/>
            <a:chExt cx="7591837" cy="1643079"/>
          </a:xfrm>
        </p:grpSpPr>
        <p:sp>
          <p:nvSpPr>
            <p:cNvPr id="13" name="椭圆 12"/>
            <p:cNvSpPr/>
            <p:nvPr/>
          </p:nvSpPr>
          <p:spPr bwMode="auto">
            <a:xfrm>
              <a:off x="54080" y="4096667"/>
              <a:ext cx="1008112" cy="1022539"/>
            </a:xfrm>
            <a:prstGeom prst="ellips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4311364"/>
              <a:ext cx="1116271" cy="593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文件的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存储状态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925974" y="4311364"/>
              <a:ext cx="1116271" cy="59314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文件的</a:t>
              </a:r>
              <a:endPara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charset="0"/>
              </a:endParaRPr>
            </a:p>
            <a:p>
              <a:r>
                <a:rPr lang="zh-CN" altLang="en-US" sz="16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charset="0"/>
                </a:rPr>
                <a:t>占用状态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6" name="椭圆 15"/>
            <p:cNvSpPr/>
            <p:nvPr/>
          </p:nvSpPr>
          <p:spPr bwMode="auto">
            <a:xfrm>
              <a:off x="1980054" y="4096666"/>
              <a:ext cx="1008112" cy="1022539"/>
            </a:xfrm>
            <a:prstGeom prst="ellipse">
              <a:avLst/>
            </a:prstGeom>
            <a:noFill/>
            <a:ln w="25400" cap="flat" cmpd="sng" algn="ctr">
              <a:solidFill>
                <a:schemeClr val="tx1">
                  <a:lumMod val="65000"/>
                  <a:lumOff val="3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en-US" sz="5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endParaRPr>
            </a:p>
          </p:txBody>
        </p:sp>
        <p:cxnSp>
          <p:nvCxnSpPr>
            <p:cNvPr id="21" name="直接连接符 20"/>
            <p:cNvCxnSpPr/>
            <p:nvPr/>
          </p:nvCxnSpPr>
          <p:spPr bwMode="auto">
            <a:xfrm>
              <a:off x="3350951" y="4655520"/>
              <a:ext cx="2016224" cy="0"/>
            </a:xfrm>
            <a:prstGeom prst="line">
              <a:avLst/>
            </a:prstGeom>
            <a:blipFill dpi="0" rotWithShape="0">
              <a:blip r:embed="rId3"/>
              <a:srcRect/>
              <a:tile tx="0" ty="0" sx="100000" sy="100000" flip="none" algn="tl"/>
            </a:blipFill>
            <a:ln w="19050" cap="flat" cmpd="sng" algn="ctr">
              <a:solidFill>
                <a:srgbClr val="FF77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  <p:pic>
          <p:nvPicPr>
            <p:cNvPr id="26" name="图片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75295" y="3736404"/>
              <a:ext cx="1216542" cy="1643079"/>
            </a:xfrm>
            <a:prstGeom prst="rect">
              <a:avLst/>
            </a:prstGeom>
          </p:spPr>
        </p:pic>
      </p:grpSp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5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658022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文件的打开和关闭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55576" y="2013742"/>
            <a:ext cx="7632848" cy="134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indent="622300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从文件进行输入输出，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无论是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文本文件，还是二进制文件，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语言采用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统一的操作步骤，即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“ 打开</a:t>
            </a:r>
            <a:r>
              <a:rPr lang="en-US" altLang="zh-CN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操作</a:t>
            </a:r>
            <a:r>
              <a:rPr lang="en-US" altLang="zh-CN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-</a:t>
            </a:r>
            <a:r>
              <a:rPr lang="zh-CN" altLang="en-US" sz="2400" kern="0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关闭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”。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0" name="AutoShape 8"/>
          <p:cNvSpPr>
            <a:spLocks/>
          </p:cNvSpPr>
          <p:nvPr/>
        </p:nvSpPr>
        <p:spPr bwMode="auto">
          <a:xfrm>
            <a:off x="6586303" y="3429662"/>
            <a:ext cx="1728192" cy="591005"/>
          </a:xfrm>
          <a:prstGeom prst="borderCallout2">
            <a:avLst>
              <a:gd name="adj1" fmla="val 46759"/>
              <a:gd name="adj2" fmla="val -2037"/>
              <a:gd name="adj3" fmla="val 49903"/>
              <a:gd name="adj4" fmla="val -16667"/>
              <a:gd name="adj5" fmla="val 89613"/>
              <a:gd name="adj6" fmla="val -43605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400" i="1" dirty="0" smtClean="0">
                <a:solidFill>
                  <a:schemeClr val="accent2"/>
                </a:solidFill>
              </a:rPr>
              <a:t>读文件操作</a:t>
            </a:r>
            <a:endParaRPr lang="zh-CN" altLang="en-US" sz="2400" i="1" dirty="0">
              <a:solidFill>
                <a:schemeClr val="accent2"/>
              </a:solidFill>
            </a:endParaRPr>
          </a:p>
        </p:txBody>
      </p:sp>
      <p:sp>
        <p:nvSpPr>
          <p:cNvPr id="27" name="AutoShape 8"/>
          <p:cNvSpPr>
            <a:spLocks/>
          </p:cNvSpPr>
          <p:nvPr/>
        </p:nvSpPr>
        <p:spPr bwMode="auto">
          <a:xfrm>
            <a:off x="6571892" y="5907118"/>
            <a:ext cx="1728192" cy="591005"/>
          </a:xfrm>
          <a:prstGeom prst="borderCallout2">
            <a:avLst>
              <a:gd name="adj1" fmla="val 46759"/>
              <a:gd name="adj2" fmla="val -2037"/>
              <a:gd name="adj3" fmla="val 49903"/>
              <a:gd name="adj4" fmla="val -16667"/>
              <a:gd name="adj5" fmla="val 7315"/>
              <a:gd name="adj6" fmla="val -43043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400" i="1" dirty="0" smtClean="0">
                <a:solidFill>
                  <a:schemeClr val="accent2"/>
                </a:solidFill>
              </a:rPr>
              <a:t>写文件操作</a:t>
            </a:r>
            <a:endParaRPr lang="zh-CN" altLang="en-US" sz="2400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332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/>
      <p:bldP spid="20" grpId="0"/>
      <p:bldP spid="24" grpId="0"/>
      <p:bldP spid="25" grpId="0"/>
      <p:bldP spid="10" grpId="0" animBg="1" autoUpdateAnimBg="0"/>
      <p:bldP spid="27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802038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文件的打开和关闭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55576" y="2013742"/>
            <a:ext cx="7704856" cy="41524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打开文件</a:t>
            </a:r>
            <a:endParaRPr lang="en-US" altLang="zh-CN" sz="2400" kern="0" dirty="0" smtClean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30000"/>
              </a:lnSpc>
              <a:spcBef>
                <a:spcPct val="20000"/>
              </a:spcBef>
              <a:spcAft>
                <a:spcPts val="600"/>
              </a:spcAft>
              <a:buClr>
                <a:srgbClr val="FFCC66"/>
              </a:buClr>
              <a:buSzPct val="80000"/>
              <a:defRPr/>
            </a:pP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语言通过</a:t>
            </a:r>
            <a:r>
              <a:rPr lang="en-US" altLang="zh-CN" sz="2400" kern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fopen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函数打开一个文件，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通常</a:t>
            </a:r>
            <a:r>
              <a:rPr lang="zh-CN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指定一</a:t>
            </a:r>
            <a:r>
              <a:rPr lang="zh-CN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个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lang="zh-CN" altLang="zh-CN" sz="2400" kern="0" dirty="0" smtClean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</a:t>
            </a:r>
            <a:r>
              <a:rPr lang="zh-CN" altLang="zh-CN" sz="2400" kern="0" dirty="0">
                <a:solidFill>
                  <a:srgbClr val="9900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变量</a:t>
            </a:r>
            <a:r>
              <a:rPr lang="zh-CN" altLang="zh-CN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指向该</a:t>
            </a:r>
            <a:r>
              <a:rPr lang="zh-CN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。</a:t>
            </a:r>
            <a:r>
              <a:rPr lang="en-US" altLang="zh-CN" sz="2400" kern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fopen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函数格式如下：</a:t>
            </a:r>
            <a:endParaRPr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文件名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可以</a:t>
            </a:r>
            <a:r>
              <a:rPr lang="zh-CN" altLang="en-US" sz="24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是文件的实际名字，也可以是包含完整路径的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名字。</a:t>
            </a:r>
            <a:endParaRPr lang="en-US" altLang="zh-CN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r>
              <a:rPr lang="zh-CN" altLang="en-US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使用文件方式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常用的有：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08" y="3700074"/>
            <a:ext cx="7347346" cy="77975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ts val="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指针变量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名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=</a:t>
            </a:r>
            <a:r>
              <a:rPr lang="zh-CN" altLang="en-US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kern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fopen</a:t>
            </a:r>
            <a:r>
              <a:rPr lang="en-US" altLang="zh-CN" sz="2000" kern="0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(&lt;</a:t>
            </a:r>
            <a:r>
              <a:rPr lang="zh-CN" alt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文件名字符串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&gt;,</a:t>
            </a:r>
            <a:r>
              <a:rPr lang="zh-CN" altLang="en-US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&lt;</a:t>
            </a:r>
            <a:r>
              <a:rPr lang="zh-CN" altLang="en-US" sz="20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使用文件方式字符串</a:t>
            </a:r>
            <a:r>
              <a:rPr lang="en-US" altLang="zh-CN" sz="20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&gt;)</a:t>
            </a:r>
            <a:endParaRPr lang="en-US" altLang="zh-CN" sz="20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6364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802038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文件的打开和关闭</a:t>
            </a:r>
            <a:endParaRPr sz="4000" dirty="0">
              <a:solidFill>
                <a:srgbClr val="0033CC"/>
              </a:solidFill>
            </a:endParaRPr>
          </a:p>
        </p:txBody>
      </p:sp>
      <p:graphicFrame>
        <p:nvGraphicFramePr>
          <p:cNvPr id="10" name="表格 9">
            <a:extLst>
              <a:ext uri="{FF2B5EF4-FFF2-40B4-BE49-F238E27FC236}">
                <a16:creationId xmlns="" xmlns:a16="http://schemas.microsoft.com/office/drawing/2014/main" id="{E165D8FE-D378-4867-AD89-FFF539B0A5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123656"/>
              </p:ext>
            </p:extLst>
          </p:nvPr>
        </p:nvGraphicFramePr>
        <p:xfrm>
          <a:off x="539552" y="2276872"/>
          <a:ext cx="8352928" cy="3480754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769688">
                  <a:extLst>
                    <a:ext uri="{9D8B030D-6E8A-4147-A177-3AD203B41FA5}">
                      <a16:colId xmlns="" xmlns:a16="http://schemas.microsoft.com/office/drawing/2014/main" val="2350269296"/>
                    </a:ext>
                  </a:extLst>
                </a:gridCol>
                <a:gridCol w="6583240">
                  <a:extLst>
                    <a:ext uri="{9D8B030D-6E8A-4147-A177-3AD203B41FA5}">
                      <a16:colId xmlns="" xmlns:a16="http://schemas.microsoft.com/office/drawing/2014/main" val="204217230"/>
                    </a:ext>
                  </a:extLst>
                </a:gridCol>
              </a:tblGrid>
              <a:tr h="3946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文件使用方式</a:t>
                      </a:r>
                      <a:endParaRPr lang="zh-CN" altLang="en-US" sz="18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ctr" defTabSz="182843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描述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3421306199"/>
                  </a:ext>
                </a:extLst>
              </a:tr>
              <a:tr h="42437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"r"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只读方式，如果文件不存在，出错</a:t>
                      </a:r>
                      <a:endParaRPr lang="en-US" altLang="zh-CN" sz="18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1116778412"/>
                  </a:ext>
                </a:extLst>
              </a:tr>
              <a:tr h="424374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"w"</a:t>
                      </a:r>
                      <a:endParaRPr lang="zh-CN" altLang="en-US" sz="20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覆盖</a:t>
                      </a:r>
                      <a:r>
                        <a:rPr lang="zh-CN" altLang="en-US" sz="1800" dirty="0" smtClean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写方式</a:t>
                      </a:r>
                      <a:r>
                        <a:rPr lang="zh-CN" altLang="en-US" sz="18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，文件不存在则创建，存在则完全覆盖</a:t>
                      </a:r>
                      <a:endParaRPr lang="zh-CN" altLang="en-US" sz="1800" b="0" kern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3720683144"/>
                  </a:ext>
                </a:extLst>
              </a:tr>
              <a:tr h="427542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"a"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 追加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写方式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，文件不存在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则出错，</a:t>
                      </a:r>
                      <a:r>
                        <a:rPr lang="zh-CN" altLang="en-US" sz="1800" kern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存在则在文件最后追加内容</a:t>
                      </a: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2748021781"/>
                  </a:ext>
                </a:extLst>
              </a:tr>
              <a:tr h="427542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r>
                        <a:rPr lang="en-US" altLang="zh-CN" sz="2000" b="1" dirty="0" err="1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rb</a:t>
                      </a:r>
                      <a:r>
                        <a:rPr lang="en-US" altLang="zh-CN" sz="2000" b="1" dirty="0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</a:t>
                      </a: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二进制只读方式，如果文件不存在，出错</a:t>
                      </a:r>
                      <a:endParaRPr lang="zh-CN" altLang="en-US" sz="1800" b="0" kern="1200" dirty="0">
                        <a:solidFill>
                          <a:srgbClr val="C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2428116572"/>
                  </a:ext>
                </a:extLst>
              </a:tr>
              <a:tr h="427542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kern="1200" dirty="0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"w+"</a:t>
                      </a:r>
                      <a:endParaRPr lang="zh-CN" altLang="en-US" sz="2000" b="1" kern="1200" dirty="0">
                        <a:solidFill>
                          <a:srgbClr val="1DB41D"/>
                        </a:solidFill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 读写方式，创建一个新文本文件</a:t>
                      </a:r>
                      <a:endParaRPr lang="zh-CN" altLang="en-US" sz="1800" b="0" kern="1200" dirty="0" smtClean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</a:tr>
              <a:tr h="427542">
                <a:tc>
                  <a:txBody>
                    <a:bodyPr/>
                    <a:lstStyle/>
                    <a:p>
                      <a:pPr marL="0" marR="0" lvl="0" indent="0" algn="ctr" defTabSz="17145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smtClean="0">
                          <a:solidFill>
                            <a:srgbClr val="1DB41D"/>
                          </a:solidFill>
                          <a:latin typeface="Consolas" panose="020B0609020204030204" pitchFamily="49" charset="0"/>
                        </a:rPr>
                        <a:t>"ab"</a:t>
                      </a:r>
                      <a:endParaRPr lang="zh-CN" altLang="en-US" sz="20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4290" marR="34290" marT="17145" marB="17145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zh-CN" altLang="en-US" sz="1800" dirty="0" smtClean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二进制追加写方式，</a:t>
                      </a:r>
                      <a:r>
                        <a:rPr lang="zh-CN" altLang="en-US" sz="18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文件不存在则出错，</a:t>
                      </a:r>
                      <a:r>
                        <a:rPr lang="zh-CN" altLang="en-US" sz="1800" kern="1200" dirty="0" smtClean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存在则在文件最后追加内容</a:t>
                      </a:r>
                      <a:endParaRPr lang="zh-CN" altLang="en-US" sz="1800" kern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marL="34290" marR="34290" marT="17145" marB="17145" anchor="ctr"/>
                </a:tc>
                <a:extLst>
                  <a:ext uri="{0D108BD9-81ED-4DB2-BD59-A6C34878D82A}">
                    <a16:rowId xmlns="" xmlns:a16="http://schemas.microsoft.com/office/drawing/2014/main" val="753852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4948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3"/>
          <p:cNvSpPr>
            <a:spLocks noChangeArrowheads="1"/>
          </p:cNvSpPr>
          <p:nvPr/>
        </p:nvSpPr>
        <p:spPr bwMode="auto">
          <a:xfrm>
            <a:off x="681038" y="396875"/>
            <a:ext cx="1227137" cy="12319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endParaRPr lang="zh-CN" altLang="zh-CN"/>
          </a:p>
        </p:txBody>
      </p:sp>
      <p:sp>
        <p:nvSpPr>
          <p:cNvPr id="9" name="object 5"/>
          <p:cNvSpPr txBox="1">
            <a:spLocks noGrp="1"/>
          </p:cNvSpPr>
          <p:nvPr>
            <p:ph type="title"/>
          </p:nvPr>
        </p:nvSpPr>
        <p:spPr>
          <a:xfrm>
            <a:off x="1354138" y="795001"/>
            <a:ext cx="4802038" cy="627736"/>
          </a:xfrm>
        </p:spPr>
        <p:txBody>
          <a:bodyPr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defRPr/>
            </a:pPr>
            <a:r>
              <a:rPr lang="zh-CN" altLang="en-US" sz="4000" dirty="0" smtClean="0">
                <a:solidFill>
                  <a:srgbClr val="0033CC"/>
                </a:solidFill>
              </a:rPr>
              <a:t>文件的打开和关闭</a:t>
            </a:r>
            <a:endParaRPr sz="4000" dirty="0">
              <a:solidFill>
                <a:srgbClr val="0033CC"/>
              </a:solidFill>
            </a:endParaRPr>
          </a:p>
        </p:txBody>
      </p:sp>
      <p:sp>
        <p:nvSpPr>
          <p:cNvPr id="5" name="object 4"/>
          <p:cNvSpPr txBox="1"/>
          <p:nvPr/>
        </p:nvSpPr>
        <p:spPr>
          <a:xfrm>
            <a:off x="755576" y="2013742"/>
            <a:ext cx="7632848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关闭文件</a:t>
            </a:r>
            <a:endParaRPr lang="en-US" altLang="zh-CN" sz="2400" kern="0" dirty="0" smtClean="0">
              <a:solidFill>
                <a:srgbClr val="9900CC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语言通过</a:t>
            </a:r>
            <a:r>
              <a:rPr lang="en-US" altLang="zh-CN" sz="2400" kern="0" dirty="0" err="1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fclose</a:t>
            </a:r>
            <a:r>
              <a:rPr lang="en-US" altLang="zh-CN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r>
              <a:rPr lang="zh-CN" altLang="en-US" sz="2400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函数关闭文件。其格式如下：</a:t>
            </a:r>
            <a:endParaRPr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indent="71913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defRPr/>
            </a:pPr>
            <a:endParaRPr lang="en-US" altLang="zh-CN" sz="2400" kern="0" dirty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marL="534988" indent="-534988" algn="just" eaLnBrk="1" hangingPunct="1">
              <a:lnSpc>
                <a:spcPct val="120000"/>
              </a:lnSpc>
              <a:spcBef>
                <a:spcPct val="20000"/>
              </a:spcBef>
              <a:spcAft>
                <a:spcPts val="0"/>
              </a:spcAft>
              <a:buClr>
                <a:srgbClr val="FFCC66"/>
              </a:buClr>
              <a:buSzPct val="80000"/>
              <a:buFont typeface="Wingdings" panose="05000000000000000000" pitchFamily="2" charset="2"/>
              <a:buChar char="n"/>
              <a:defRPr/>
            </a:pPr>
            <a:r>
              <a:rPr lang="zh-CN" altLang="en-US" kern="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举例</a:t>
            </a:r>
            <a:endParaRPr lang="zh-CN" altLang="en-US" sz="2400" kern="0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2699792" y="3097372"/>
            <a:ext cx="2592288" cy="7143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lnSpc>
                <a:spcPct val="95000"/>
              </a:lnSpc>
              <a:spcBef>
                <a:spcPts val="0"/>
              </a:spcBef>
              <a:buClr>
                <a:srgbClr val="FFCC66"/>
              </a:buClr>
              <a:buSzPct val="80000"/>
              <a:defRPr/>
            </a:pPr>
            <a:r>
              <a:rPr lang="en-US" altLang="zh-CN" sz="2400" kern="0" dirty="0" err="1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fclose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</a:t>
            </a:r>
            <a:r>
              <a:rPr lang="zh-CN" altLang="zh-CN" sz="2400" dirty="0">
                <a:solidFill>
                  <a:srgbClr val="0000CC"/>
                </a:solidFill>
              </a:rPr>
              <a:t>文件指针</a:t>
            </a:r>
            <a:r>
              <a:rPr lang="en-US" altLang="zh-CN" sz="2400" kern="0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)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Arial Unicode MS" pitchFamily="34" charset="-122"/>
              <a:cs typeface="Arial Unicode MS" pitchFamily="34" charset="-122"/>
            </a:endParaRP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271026" y="4220516"/>
            <a:ext cx="3001549" cy="2088232"/>
          </a:xfrm>
          <a:prstGeom prst="rect">
            <a:avLst/>
          </a:prstGeom>
          <a:noFill/>
          <a:ln w="6350" cmpd="thickThin">
            <a:noFill/>
          </a:ln>
          <a:effectLst/>
          <a:ex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#</a:t>
            </a:r>
            <a:r>
              <a:rPr lang="zh-CN" altLang="en-US" sz="2000" b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文本形式打开文件</a:t>
            </a:r>
            <a:endParaRPr lang="en-US" altLang="zh-CN" sz="2000" b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FILE *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fp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 smtClean="0">
                <a:latin typeface="+mn-ea"/>
                <a:ea typeface="+mn-ea"/>
              </a:rPr>
              <a:t>fp</a:t>
            </a:r>
            <a:r>
              <a:rPr lang="en-US" altLang="zh-CN" sz="2000" b="1" dirty="0" smtClean="0">
                <a:latin typeface="+mn-ea"/>
                <a:ea typeface="+mn-ea"/>
              </a:rPr>
              <a:t>= </a:t>
            </a:r>
            <a:r>
              <a:rPr lang="en-US" altLang="zh-CN" sz="2000" b="1" dirty="0" err="1" smtClean="0">
                <a:latin typeface="+mn-ea"/>
                <a:ea typeface="+mn-ea"/>
              </a:rPr>
              <a:t>fopen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smtClean="0">
                <a:solidFill>
                  <a:srgbClr val="1DB41D"/>
                </a:solidFill>
                <a:latin typeface="+mn-ea"/>
                <a:ea typeface="+mn-ea"/>
              </a:rPr>
              <a:t>"f.txt</a:t>
            </a:r>
            <a:r>
              <a:rPr lang="en-US" altLang="zh-CN" sz="2000" b="1" dirty="0">
                <a:solidFill>
                  <a:srgbClr val="1DB41D"/>
                </a:solidFill>
                <a:latin typeface="+mn-ea"/>
                <a:ea typeface="+mn-ea"/>
              </a:rPr>
              <a:t>"</a:t>
            </a:r>
            <a:r>
              <a:rPr lang="en-US" altLang="zh-CN" sz="2000" b="1" dirty="0">
                <a:latin typeface="+mn-ea"/>
                <a:ea typeface="+mn-ea"/>
              </a:rPr>
              <a:t>, </a:t>
            </a:r>
            <a:r>
              <a:rPr lang="en-US" altLang="zh-CN" sz="2000" b="1" dirty="0">
                <a:solidFill>
                  <a:srgbClr val="1DB41D"/>
                </a:solidFill>
                <a:latin typeface="+mn-ea"/>
                <a:ea typeface="+mn-ea"/>
              </a:rPr>
              <a:t>"</a:t>
            </a:r>
            <a:r>
              <a:rPr lang="en-US" altLang="zh-CN" sz="2000" b="1" dirty="0" smtClean="0">
                <a:solidFill>
                  <a:srgbClr val="1DB41D"/>
                </a:solidFill>
                <a:latin typeface="+mn-ea"/>
                <a:ea typeface="+mn-ea"/>
              </a:rPr>
              <a:t>r"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  <a:p>
            <a:pPr lvl="0" algn="l" eaLnBrk="0" hangingPunct="0">
              <a:lnSpc>
                <a:spcPct val="150000"/>
              </a:lnSpc>
              <a:defRPr/>
            </a:pPr>
            <a:r>
              <a:rPr lang="en-US" altLang="zh-CN" sz="2000" b="1" dirty="0" err="1" smtClean="0">
                <a:latin typeface="+mn-ea"/>
                <a:ea typeface="+mn-ea"/>
              </a:rPr>
              <a:t>fclose</a:t>
            </a:r>
            <a:r>
              <a:rPr lang="en-US" altLang="zh-CN" sz="2000" b="1" dirty="0" smtClean="0">
                <a:latin typeface="+mn-ea"/>
                <a:ea typeface="+mn-ea"/>
              </a:rPr>
              <a:t>(</a:t>
            </a:r>
            <a:r>
              <a:rPr lang="en-US" altLang="zh-CN" sz="2000" b="1" dirty="0" err="1" smtClean="0">
                <a:latin typeface="+mn-ea"/>
                <a:ea typeface="+mn-ea"/>
              </a:rPr>
              <a:t>fp</a:t>
            </a:r>
            <a:r>
              <a:rPr lang="en-US" altLang="zh-CN" sz="2000" b="1" dirty="0" smtClean="0">
                <a:latin typeface="+mn-ea"/>
                <a:ea typeface="+mn-ea"/>
              </a:rPr>
              <a:t>)</a:t>
            </a:r>
            <a:endParaRPr lang="en-US" altLang="zh-CN" sz="2000" b="1" dirty="0">
              <a:latin typeface="+mn-ea"/>
              <a:ea typeface="+mn-ea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788024" y="4169383"/>
            <a:ext cx="311165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Gill Sans" charset="0"/>
              </a:rPr>
              <a:t>#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onsolas" panose="020B0609020204030204" pitchFamily="49" charset="0"/>
                <a:sym typeface="Gill Sans" charset="0"/>
              </a:rPr>
              <a:t>二进制形式打开文件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onsolas" panose="020B0609020204030204" pitchFamily="49" charset="0"/>
              <a:sym typeface="Gill Sans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zh-CN" sz="2000" dirty="0">
                <a:cs typeface="Times New Roman" panose="02020603050405020304" pitchFamily="18" charset="0"/>
              </a:rPr>
              <a:t>FILE *</a:t>
            </a:r>
            <a:r>
              <a:rPr lang="en-US" altLang="zh-CN" sz="2000" dirty="0" err="1">
                <a:solidFill>
                  <a:srgbClr val="FF0000"/>
                </a:solidFill>
                <a:cs typeface="Times New Roman" panose="02020603050405020304" pitchFamily="18" charset="0"/>
              </a:rPr>
              <a:t>fp</a:t>
            </a:r>
            <a:r>
              <a:rPr lang="en-US" altLang="zh-CN" sz="2000" dirty="0"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fp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= 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fopen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f.dat"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, </a:t>
            </a:r>
            <a:r>
              <a:rPr lang="en-US" altLang="zh-CN" sz="2000" dirty="0" smtClean="0">
                <a:solidFill>
                  <a:srgbClr val="1DB41D"/>
                </a:solidFill>
                <a:latin typeface="+mn-ea"/>
                <a:ea typeface="+mn-ea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wb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1DB41D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"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Gill Sans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fclose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(</a:t>
            </a:r>
            <a:r>
              <a:rPr kumimoji="0" lang="en-US" altLang="zh-CN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fp</a:t>
            </a: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ea"/>
                <a:ea typeface="+mn-ea"/>
                <a:sym typeface="Gill Sans" charset="0"/>
              </a:rPr>
              <a:t>)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ea"/>
              <a:ea typeface="+mn-ea"/>
              <a:sym typeface="Gill Sans" charset="0"/>
            </a:endParaRPr>
          </a:p>
        </p:txBody>
      </p:sp>
      <p:sp>
        <p:nvSpPr>
          <p:cNvPr id="13" name="AutoShape 8"/>
          <p:cNvSpPr>
            <a:spLocks/>
          </p:cNvSpPr>
          <p:nvPr/>
        </p:nvSpPr>
        <p:spPr bwMode="auto">
          <a:xfrm>
            <a:off x="2267744" y="6022157"/>
            <a:ext cx="2160240" cy="573181"/>
          </a:xfrm>
          <a:prstGeom prst="borderCallout2">
            <a:avLst>
              <a:gd name="adj1" fmla="val 2634"/>
              <a:gd name="adj2" fmla="val 52000"/>
              <a:gd name="adj3" fmla="val -41573"/>
              <a:gd name="adj4" fmla="val 44601"/>
              <a:gd name="adj5" fmla="val -65555"/>
              <a:gd name="adj6" fmla="val 51990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400" i="1" dirty="0" smtClean="0">
                <a:solidFill>
                  <a:schemeClr val="accent2"/>
                </a:solidFill>
              </a:rPr>
              <a:t>文本只读方式</a:t>
            </a:r>
            <a:endParaRPr lang="zh-CN" altLang="en-US" sz="2400" i="1" dirty="0">
              <a:solidFill>
                <a:schemeClr val="accent2"/>
              </a:solidFill>
            </a:endParaRPr>
          </a:p>
        </p:txBody>
      </p:sp>
      <p:sp>
        <p:nvSpPr>
          <p:cNvPr id="14" name="Oval 9"/>
          <p:cNvSpPr>
            <a:spLocks noChangeArrowheads="1"/>
          </p:cNvSpPr>
          <p:nvPr/>
        </p:nvSpPr>
        <p:spPr bwMode="auto">
          <a:xfrm>
            <a:off x="3275856" y="5264632"/>
            <a:ext cx="504056" cy="38179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endParaRPr lang="zh-CN" altLang="en-US"/>
          </a:p>
        </p:txBody>
      </p:sp>
      <p:sp>
        <p:nvSpPr>
          <p:cNvPr id="15" name="AutoShape 8"/>
          <p:cNvSpPr>
            <a:spLocks/>
          </p:cNvSpPr>
          <p:nvPr/>
        </p:nvSpPr>
        <p:spPr bwMode="auto">
          <a:xfrm>
            <a:off x="5424702" y="6022157"/>
            <a:ext cx="2474974" cy="573181"/>
          </a:xfrm>
          <a:prstGeom prst="borderCallout2">
            <a:avLst>
              <a:gd name="adj1" fmla="val 2634"/>
              <a:gd name="adj2" fmla="val 52000"/>
              <a:gd name="adj3" fmla="val -41573"/>
              <a:gd name="adj4" fmla="val 44601"/>
              <a:gd name="adj5" fmla="val -85921"/>
              <a:gd name="adj6" fmla="val 60298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zh-CN" altLang="en-US" sz="2400" i="1" dirty="0" smtClean="0">
                <a:solidFill>
                  <a:schemeClr val="accent2"/>
                </a:solidFill>
              </a:rPr>
              <a:t>二进制只写方式</a:t>
            </a:r>
            <a:endParaRPr lang="zh-CN" altLang="en-US" sz="2400" i="1" dirty="0">
              <a:solidFill>
                <a:schemeClr val="accent2"/>
              </a:solidFill>
            </a:endParaRPr>
          </a:p>
        </p:txBody>
      </p:sp>
      <p:sp>
        <p:nvSpPr>
          <p:cNvPr id="16" name="Oval 9"/>
          <p:cNvSpPr>
            <a:spLocks noChangeArrowheads="1"/>
          </p:cNvSpPr>
          <p:nvPr/>
        </p:nvSpPr>
        <p:spPr bwMode="auto">
          <a:xfrm>
            <a:off x="6804248" y="5178814"/>
            <a:ext cx="663380" cy="38179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endParaRPr lang="zh-CN" altLang="en-US"/>
          </a:p>
        </p:txBody>
      </p:sp>
      <p:sp>
        <p:nvSpPr>
          <p:cNvPr id="12" name="Oval 9"/>
          <p:cNvSpPr>
            <a:spLocks noChangeArrowheads="1"/>
          </p:cNvSpPr>
          <p:nvPr/>
        </p:nvSpPr>
        <p:spPr bwMode="auto">
          <a:xfrm>
            <a:off x="1354138" y="4775399"/>
            <a:ext cx="625574" cy="381793"/>
          </a:xfrm>
          <a:prstGeom prst="ellipse">
            <a:avLst/>
          </a:prstGeom>
          <a:noFill/>
          <a:ln w="317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5000"/>
              </a:lnSpc>
              <a:spcBef>
                <a:spcPct val="20000"/>
              </a:spcBef>
              <a:buClr>
                <a:srgbClr val="FFCC66"/>
              </a:buClr>
              <a:buSzPct val="80000"/>
              <a:buFont typeface="Monotype Sorts" pitchFamily="2" charset="2"/>
              <a:buChar char=""/>
            </a:pPr>
            <a:endParaRPr lang="zh-CN" altLang="en-US"/>
          </a:p>
        </p:txBody>
      </p:sp>
      <p:sp>
        <p:nvSpPr>
          <p:cNvPr id="17" name="AutoShape 8"/>
          <p:cNvSpPr>
            <a:spLocks/>
          </p:cNvSpPr>
          <p:nvPr/>
        </p:nvSpPr>
        <p:spPr bwMode="auto">
          <a:xfrm>
            <a:off x="5568719" y="3212745"/>
            <a:ext cx="2736304" cy="1045491"/>
          </a:xfrm>
          <a:prstGeom prst="borderCallout2">
            <a:avLst>
              <a:gd name="adj1" fmla="val 53548"/>
              <a:gd name="adj2" fmla="val -235"/>
              <a:gd name="adj3" fmla="val 64542"/>
              <a:gd name="adj4" fmla="val -29031"/>
              <a:gd name="adj5" fmla="val 155817"/>
              <a:gd name="adj6" fmla="val -131086"/>
            </a:avLst>
          </a:prstGeom>
          <a:solidFill>
            <a:srgbClr val="F5F6FD"/>
          </a:solidFill>
          <a:ln w="25400" cap="sq">
            <a:solidFill>
              <a:srgbClr val="FF3300"/>
            </a:solidFill>
            <a:miter lim="800000"/>
            <a:headEnd type="none" w="sm" len="sm"/>
            <a:tailEnd type="none" w="sm" len="sm"/>
          </a:ln>
        </p:spPr>
        <p:txBody>
          <a:bodyPr/>
          <a:lstStyle>
            <a:lvl1pPr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 b="1">
                <a:solidFill>
                  <a:srgbClr val="3366FF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30000"/>
              </a:lnSpc>
              <a:spcBef>
                <a:spcPct val="50000"/>
              </a:spcBef>
              <a:buClr>
                <a:srgbClr val="FFCC66"/>
              </a:buClr>
              <a:buSzPct val="80000"/>
              <a:buFont typeface="Monotype Sorts" pitchFamily="2" charset="2"/>
              <a:buNone/>
            </a:pPr>
            <a:r>
              <a:rPr lang="en-US" altLang="zh-CN" sz="2400" i="1" dirty="0" smtClean="0">
                <a:solidFill>
                  <a:srgbClr val="FF0000"/>
                </a:solidFill>
              </a:rPr>
              <a:t>FILE</a:t>
            </a:r>
            <a:r>
              <a:rPr lang="zh-CN" altLang="en-US" sz="2400" i="1" dirty="0" smtClean="0">
                <a:solidFill>
                  <a:schemeClr val="accent2"/>
                </a:solidFill>
              </a:rPr>
              <a:t>是</a:t>
            </a:r>
            <a:r>
              <a:rPr lang="zh-CN" altLang="zh-CN" sz="2400" i="1" dirty="0">
                <a:solidFill>
                  <a:schemeClr val="accent2"/>
                </a:solidFill>
              </a:rPr>
              <a:t>存放</a:t>
            </a:r>
            <a:r>
              <a:rPr lang="zh-CN" altLang="zh-CN" sz="2400" i="1" dirty="0" smtClean="0">
                <a:solidFill>
                  <a:schemeClr val="accent2"/>
                </a:solidFill>
              </a:rPr>
              <a:t>文件信息</a:t>
            </a:r>
            <a:r>
              <a:rPr lang="zh-CN" altLang="en-US" sz="2400" i="1" dirty="0">
                <a:solidFill>
                  <a:schemeClr val="accent2"/>
                </a:solidFill>
              </a:rPr>
              <a:t>的结构体类型</a:t>
            </a:r>
          </a:p>
        </p:txBody>
      </p:sp>
    </p:spTree>
    <p:extLst>
      <p:ext uri="{BB962C8B-B14F-4D97-AF65-F5344CB8AC3E}">
        <p14:creationId xmlns:p14="http://schemas.microsoft.com/office/powerpoint/2010/main" val="713730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6" presetClass="entr" presetSubtype="4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0" grpId="0"/>
      <p:bldP spid="11" grpId="0"/>
      <p:bldP spid="13" grpId="0" animBg="1" autoUpdateAnimBg="0"/>
      <p:bldP spid="14" grpId="0" animBg="1"/>
      <p:bldP spid="15" grpId="0" animBg="1" autoUpdateAnimBg="0"/>
      <p:bldP spid="16" grpId="0" animBg="1"/>
      <p:bldP spid="12" grpId="0" animBg="1"/>
      <p:bldP spid="17" grpId="0" animBg="1" autoUpdateAnimBg="0"/>
    </p:bldLst>
  </p:timing>
</p:sld>
</file>

<file path=ppt/theme/theme1.xml><?xml version="1.0" encoding="utf-8"?>
<a:theme xmlns:a="http://schemas.openxmlformats.org/drawingml/2006/main" name="bluedb">
  <a:themeElements>
    <a:clrScheme name="bluedb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bluedb">
      <a:majorFont>
        <a:latin typeface="Times New Roman"/>
        <a:ea typeface="黑体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374650" marR="0" indent="-374650" algn="l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pitchFamily="2" charset="2"/>
          <a:buChar char="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7" rIns="92075" bIns="46037" numCol="1" anchor="t" anchorCtr="0" compatLnSpc="1">
        <a:prstTxWarp prst="textNoShape">
          <a:avLst/>
        </a:prstTxWarp>
      </a:bodyPr>
      <a:lstStyle>
        <a:defPPr marL="374650" marR="0" indent="-374650" algn="l" defTabSz="914400" rtl="0" eaLnBrk="0" fontAlgn="base" latinLnBrk="0" hangingPunct="0">
          <a:lnSpc>
            <a:spcPct val="95000"/>
          </a:lnSpc>
          <a:spcBef>
            <a:spcPct val="20000"/>
          </a:spcBef>
          <a:spcAft>
            <a:spcPct val="0"/>
          </a:spcAft>
          <a:buClr>
            <a:srgbClr val="FFCC66"/>
          </a:buClr>
          <a:buSzPct val="80000"/>
          <a:buFont typeface="Monotype Sorts" pitchFamily="2" charset="2"/>
          <a:buChar char=""/>
          <a:tabLst/>
          <a:defRPr kumimoji="0" lang="en-US" altLang="en-US" sz="2800" b="1" i="0" u="none" strike="noStrike" cap="none" normalizeH="0" baseline="0" smtClean="0">
            <a:ln>
              <a:noFill/>
            </a:ln>
            <a:solidFill>
              <a:srgbClr val="3366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bluedb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db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db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CDESIGNJ</Template>
  <TotalTime>31116</TotalTime>
  <Words>691</Words>
  <Application>Microsoft Office PowerPoint</Application>
  <PresentationFormat>全屏显示(4:3)</PresentationFormat>
  <Paragraphs>111</Paragraphs>
  <Slides>13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30" baseType="lpstr">
      <vt:lpstr>Arial Unicode MS</vt:lpstr>
      <vt:lpstr>Bebas Neue</vt:lpstr>
      <vt:lpstr>Gill Sans</vt:lpstr>
      <vt:lpstr>Monotype Sorts</vt:lpstr>
      <vt:lpstr>Noto Sans CJK JP Regular</vt:lpstr>
      <vt:lpstr>ヒラギノ角ゴ ProN W3</vt:lpstr>
      <vt:lpstr>黑体</vt:lpstr>
      <vt:lpstr>隶书</vt:lpstr>
      <vt:lpstr>宋体</vt:lpstr>
      <vt:lpstr>微软雅黑</vt:lpstr>
      <vt:lpstr>Arial</vt:lpstr>
      <vt:lpstr>Consolas</vt:lpstr>
      <vt:lpstr>Courier New</vt:lpstr>
      <vt:lpstr>Times</vt:lpstr>
      <vt:lpstr>Times New Roman</vt:lpstr>
      <vt:lpstr>Wingdings</vt:lpstr>
      <vt:lpstr>bluedb</vt:lpstr>
      <vt:lpstr>PowerPoint 演示文稿</vt:lpstr>
      <vt:lpstr>PowerPoint 演示文稿</vt:lpstr>
      <vt:lpstr>PowerPoint 演示文稿</vt:lpstr>
      <vt:lpstr>定义和分类</vt:lpstr>
      <vt:lpstr>数据的来源</vt:lpstr>
      <vt:lpstr>文件的打开和关闭</vt:lpstr>
      <vt:lpstr>文件的打开和关闭</vt:lpstr>
      <vt:lpstr>文件的打开和关闭</vt:lpstr>
      <vt:lpstr>文件的打开和关闭</vt:lpstr>
      <vt:lpstr>文件的打开和关闭</vt:lpstr>
      <vt:lpstr>文件的读写—二进制读写</vt:lpstr>
      <vt:lpstr>文件的读写—二进制读写</vt:lpstr>
      <vt:lpstr>文件的读写—二进制读写</vt:lpstr>
    </vt:vector>
  </TitlesOfParts>
  <Company>HIT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第2章</dc:title>
  <dc:creator>谭晓华</dc:creator>
  <cp:lastModifiedBy>Mr.Bao</cp:lastModifiedBy>
  <cp:revision>1218</cp:revision>
  <dcterms:created xsi:type="dcterms:W3CDTF">2003-08-29T03:23:54Z</dcterms:created>
  <dcterms:modified xsi:type="dcterms:W3CDTF">2022-12-19T03:12:13Z</dcterms:modified>
</cp:coreProperties>
</file>