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notesMasterIdLst>
    <p:notesMasterId r:id="rId32"/>
  </p:notesMasterIdLst>
  <p:sldIdLst>
    <p:sldId id="256" r:id="rId2"/>
    <p:sldId id="257" r:id="rId3"/>
    <p:sldId id="260" r:id="rId4"/>
    <p:sldId id="261" r:id="rId5"/>
    <p:sldId id="322" r:id="rId6"/>
    <p:sldId id="324" r:id="rId7"/>
    <p:sldId id="274" r:id="rId8"/>
    <p:sldId id="275" r:id="rId9"/>
    <p:sldId id="276" r:id="rId10"/>
    <p:sldId id="277" r:id="rId11"/>
    <p:sldId id="323" r:id="rId12"/>
    <p:sldId id="278" r:id="rId13"/>
    <p:sldId id="280" r:id="rId14"/>
    <p:sldId id="281" r:id="rId15"/>
    <p:sldId id="282" r:id="rId16"/>
    <p:sldId id="284" r:id="rId17"/>
    <p:sldId id="288" r:id="rId18"/>
    <p:sldId id="289" r:id="rId19"/>
    <p:sldId id="290" r:id="rId20"/>
    <p:sldId id="291" r:id="rId21"/>
    <p:sldId id="292" r:id="rId22"/>
    <p:sldId id="293" r:id="rId23"/>
    <p:sldId id="294" r:id="rId24"/>
    <p:sldId id="295" r:id="rId25"/>
    <p:sldId id="325" r:id="rId26"/>
    <p:sldId id="307" r:id="rId27"/>
    <p:sldId id="308" r:id="rId28"/>
    <p:sldId id="309" r:id="rId29"/>
    <p:sldId id="310" r:id="rId30"/>
    <p:sldId id="326"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1" d="100"/>
          <a:sy n="71" d="100"/>
        </p:scale>
        <p:origin x="399" y="3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A36843-A1E6-4169-96D1-A777EEAE9AA8}" type="datetimeFigureOut">
              <a:rPr lang="zh-CN" altLang="en-US" smtClean="0"/>
              <a:t>2025/2/25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7F81AF-A4F7-429D-95F3-160EF899D06C}" type="slidenum">
              <a:rPr lang="zh-CN" altLang="en-US" smtClean="0"/>
              <a:t>‹#›</a:t>
            </a:fld>
            <a:endParaRPr lang="zh-CN" altLang="en-US"/>
          </a:p>
        </p:txBody>
      </p:sp>
    </p:spTree>
    <p:extLst>
      <p:ext uri="{BB962C8B-B14F-4D97-AF65-F5344CB8AC3E}">
        <p14:creationId xmlns:p14="http://schemas.microsoft.com/office/powerpoint/2010/main" val="1222264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4</a:t>
            </a:fld>
            <a:endParaRPr lang="zh-CN" altLang="en-US"/>
          </a:p>
        </p:txBody>
      </p:sp>
    </p:spTree>
    <p:extLst>
      <p:ext uri="{BB962C8B-B14F-4D97-AF65-F5344CB8AC3E}">
        <p14:creationId xmlns:p14="http://schemas.microsoft.com/office/powerpoint/2010/main" val="2724794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非结构化数据：没有组织的自由格式数据，这些数据无法直接使用，通常需要进行数据转换才能使用，如文字、网页内容、原始信号和音效等</a:t>
            </a:r>
            <a:endParaRPr lang="en-US" altLang="zh-CN" dirty="0"/>
          </a:p>
          <a:p>
            <a:r>
              <a:rPr lang="zh-CN" altLang="en-US" dirty="0"/>
              <a:t>半结构化数据：结构没有规则且变化迅速的结构，</a:t>
            </a:r>
          </a:p>
        </p:txBody>
      </p:sp>
      <p:sp>
        <p:nvSpPr>
          <p:cNvPr id="4" name="灯片编号占位符 3"/>
          <p:cNvSpPr>
            <a:spLocks noGrp="1"/>
          </p:cNvSpPr>
          <p:nvPr>
            <p:ph type="sldNum" sz="quarter" idx="5"/>
          </p:nvPr>
        </p:nvSpPr>
        <p:spPr/>
        <p:txBody>
          <a:bodyPr/>
          <a:lstStyle/>
          <a:p>
            <a:fld id="{407F81AF-A4F7-429D-95F3-160EF899D06C}" type="slidenum">
              <a:rPr lang="zh-CN" altLang="en-US" smtClean="0"/>
              <a:t>5</a:t>
            </a:fld>
            <a:endParaRPr lang="zh-CN" altLang="en-US"/>
          </a:p>
        </p:txBody>
      </p:sp>
    </p:spTree>
    <p:extLst>
      <p:ext uri="{BB962C8B-B14F-4D97-AF65-F5344CB8AC3E}">
        <p14:creationId xmlns:p14="http://schemas.microsoft.com/office/powerpoint/2010/main" val="2364546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10</a:t>
            </a:fld>
            <a:endParaRPr lang="zh-CN" altLang="en-US"/>
          </a:p>
        </p:txBody>
      </p:sp>
    </p:spTree>
    <p:extLst>
      <p:ext uri="{BB962C8B-B14F-4D97-AF65-F5344CB8AC3E}">
        <p14:creationId xmlns:p14="http://schemas.microsoft.com/office/powerpoint/2010/main" val="2390316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12</a:t>
            </a:fld>
            <a:endParaRPr lang="zh-CN" altLang="en-US"/>
          </a:p>
        </p:txBody>
      </p:sp>
    </p:spTree>
    <p:extLst>
      <p:ext uri="{BB962C8B-B14F-4D97-AF65-F5344CB8AC3E}">
        <p14:creationId xmlns:p14="http://schemas.microsoft.com/office/powerpoint/2010/main" val="3818405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数据检索花费的大部分开销是磁盘读写，没有索引就需要从磁盘上读表的每一个数据页，如果有索引，则只需查找索引页面就可以了。所以建立合理的索引，就能加速数据的检索过程 。</a:t>
            </a:r>
          </a:p>
        </p:txBody>
      </p:sp>
      <p:sp>
        <p:nvSpPr>
          <p:cNvPr id="4" name="灯片编号占位符 3"/>
          <p:cNvSpPr>
            <a:spLocks noGrp="1"/>
          </p:cNvSpPr>
          <p:nvPr>
            <p:ph type="sldNum" sz="quarter" idx="5"/>
          </p:nvPr>
        </p:nvSpPr>
        <p:spPr/>
        <p:txBody>
          <a:bodyPr/>
          <a:lstStyle/>
          <a:p>
            <a:fld id="{407F81AF-A4F7-429D-95F3-160EF899D06C}" type="slidenum">
              <a:rPr lang="zh-CN" altLang="en-US" smtClean="0"/>
              <a:t>16</a:t>
            </a:fld>
            <a:endParaRPr lang="zh-CN" altLang="en-US"/>
          </a:p>
        </p:txBody>
      </p:sp>
    </p:spTree>
    <p:extLst>
      <p:ext uri="{BB962C8B-B14F-4D97-AF65-F5344CB8AC3E}">
        <p14:creationId xmlns:p14="http://schemas.microsoft.com/office/powerpoint/2010/main" val="7243115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当前使用的很多系统仍然是使用的布尔模型</a:t>
            </a:r>
          </a:p>
          <a:p>
            <a:r>
              <a:rPr lang="en-US" altLang="zh-CN" dirty="0"/>
              <a:t>• </a:t>
            </a:r>
            <a:r>
              <a:rPr lang="zh-CN" altLang="en-US" dirty="0"/>
              <a:t>电子邮件，图书馆分类系统，</a:t>
            </a:r>
            <a:r>
              <a:rPr lang="en-US" altLang="zh-CN" dirty="0"/>
              <a:t>mac </a:t>
            </a:r>
            <a:r>
              <a:rPr lang="en-US" altLang="zh-CN" dirty="0" err="1"/>
              <a:t>osx</a:t>
            </a:r>
            <a:r>
              <a:rPr lang="en-US" altLang="zh-CN" dirty="0"/>
              <a:t> </a:t>
            </a:r>
            <a:r>
              <a:rPr lang="zh-CN" altLang="en-US" dirty="0"/>
              <a:t>的</a:t>
            </a:r>
            <a:r>
              <a:rPr lang="en-US" altLang="zh-CN" dirty="0"/>
              <a:t>spotlight</a:t>
            </a:r>
          </a:p>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22</a:t>
            </a:fld>
            <a:endParaRPr lang="zh-CN" altLang="en-US"/>
          </a:p>
        </p:txBody>
      </p:sp>
    </p:spTree>
    <p:extLst>
      <p:ext uri="{BB962C8B-B14F-4D97-AF65-F5344CB8AC3E}">
        <p14:creationId xmlns:p14="http://schemas.microsoft.com/office/powerpoint/2010/main" val="1652915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7E9CA855-E894-4FF1-A2E1-70E4E01E791A}" type="datetimeFigureOut">
              <a:rPr lang="zh-CN" altLang="en-US" smtClean="0"/>
              <a:t>2025/2/25</a:t>
            </a:fld>
            <a:endParaRPr lang="zh-CN" alt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zh-CN" alt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6B89B0C-0A42-4820-82D0-DB0F0DBAF0C0}" type="slidenum">
              <a:rPr lang="zh-CN" altLang="en-US" smtClean="0"/>
              <a:t>‹#›</a:t>
            </a:fld>
            <a:endParaRPr lang="zh-CN" alt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5023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E9CA855-E894-4FF1-A2E1-70E4E01E791A}" type="datetimeFigureOut">
              <a:rPr lang="zh-CN" altLang="en-US" smtClean="0"/>
              <a:t>2025/2/25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B89B0C-0A42-4820-82D0-DB0F0DBAF0C0}" type="slidenum">
              <a:rPr lang="zh-CN" altLang="en-US" smtClean="0"/>
              <a:t>‹#›</a:t>
            </a:fld>
            <a:endParaRPr lang="zh-CN" altLang="en-US"/>
          </a:p>
        </p:txBody>
      </p:sp>
    </p:spTree>
    <p:extLst>
      <p:ext uri="{BB962C8B-B14F-4D97-AF65-F5344CB8AC3E}">
        <p14:creationId xmlns:p14="http://schemas.microsoft.com/office/powerpoint/2010/main" val="929639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E9CA855-E894-4FF1-A2E1-70E4E01E791A}" type="datetimeFigureOut">
              <a:rPr lang="zh-CN" altLang="en-US" smtClean="0"/>
              <a:t>2025/2/25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B89B0C-0A42-4820-82D0-DB0F0DBAF0C0}" type="slidenum">
              <a:rPr lang="zh-CN" altLang="en-US" smtClean="0"/>
              <a:t>‹#›</a:t>
            </a:fld>
            <a:endParaRPr lang="zh-CN" altLang="en-US"/>
          </a:p>
        </p:txBody>
      </p:sp>
    </p:spTree>
    <p:extLst>
      <p:ext uri="{BB962C8B-B14F-4D97-AF65-F5344CB8AC3E}">
        <p14:creationId xmlns:p14="http://schemas.microsoft.com/office/powerpoint/2010/main" val="2383776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E9CA855-E894-4FF1-A2E1-70E4E01E791A}" type="datetimeFigureOut">
              <a:rPr lang="zh-CN" altLang="en-US" smtClean="0"/>
              <a:t>2025/2/25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B89B0C-0A42-4820-82D0-DB0F0DBAF0C0}" type="slidenum">
              <a:rPr lang="zh-CN" altLang="en-US" smtClean="0"/>
              <a:t>‹#›</a:t>
            </a:fld>
            <a:endParaRPr lang="zh-CN" altLang="en-US"/>
          </a:p>
        </p:txBody>
      </p:sp>
    </p:spTree>
    <p:extLst>
      <p:ext uri="{BB962C8B-B14F-4D97-AF65-F5344CB8AC3E}">
        <p14:creationId xmlns:p14="http://schemas.microsoft.com/office/powerpoint/2010/main" val="1864470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7E9CA855-E894-4FF1-A2E1-70E4E01E791A}" type="datetimeFigureOut">
              <a:rPr lang="zh-CN" altLang="en-US" smtClean="0"/>
              <a:t>2025/2/25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B89B0C-0A42-4820-82D0-DB0F0DBAF0C0}" type="slidenum">
              <a:rPr lang="zh-CN" altLang="en-US" smtClean="0"/>
              <a:t>‹#›</a:t>
            </a:fld>
            <a:endParaRPr lang="zh-CN" alt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8723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7E9CA855-E894-4FF1-A2E1-70E4E01E791A}" type="datetimeFigureOut">
              <a:rPr lang="zh-CN" altLang="en-US" smtClean="0"/>
              <a:t>2025/2/25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6B89B0C-0A42-4820-82D0-DB0F0DBAF0C0}" type="slidenum">
              <a:rPr lang="zh-CN" altLang="en-US" smtClean="0"/>
              <a:t>‹#›</a:t>
            </a:fld>
            <a:endParaRPr lang="zh-CN" altLang="en-US"/>
          </a:p>
        </p:txBody>
      </p:sp>
    </p:spTree>
    <p:extLst>
      <p:ext uri="{BB962C8B-B14F-4D97-AF65-F5344CB8AC3E}">
        <p14:creationId xmlns:p14="http://schemas.microsoft.com/office/powerpoint/2010/main" val="83413563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7E9CA855-E894-4FF1-A2E1-70E4E01E791A}" type="datetimeFigureOut">
              <a:rPr lang="zh-CN" altLang="en-US" smtClean="0"/>
              <a:t>2025/2/25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6B89B0C-0A42-4820-82D0-DB0F0DBAF0C0}" type="slidenum">
              <a:rPr lang="zh-CN" altLang="en-US" smtClean="0"/>
              <a:t>‹#›</a:t>
            </a:fld>
            <a:endParaRPr lang="zh-CN" altLang="en-US"/>
          </a:p>
        </p:txBody>
      </p:sp>
    </p:spTree>
    <p:extLst>
      <p:ext uri="{BB962C8B-B14F-4D97-AF65-F5344CB8AC3E}">
        <p14:creationId xmlns:p14="http://schemas.microsoft.com/office/powerpoint/2010/main" val="103603411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E9CA855-E894-4FF1-A2E1-70E4E01E791A}" type="datetimeFigureOut">
              <a:rPr lang="zh-CN" altLang="en-US" smtClean="0"/>
              <a:t>2025/2/25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6B89B0C-0A42-4820-82D0-DB0F0DBAF0C0}" type="slidenum">
              <a:rPr lang="zh-CN" altLang="en-US" smtClean="0"/>
              <a:t>‹#›</a:t>
            </a:fld>
            <a:endParaRPr lang="zh-CN" altLang="en-US"/>
          </a:p>
        </p:txBody>
      </p:sp>
    </p:spTree>
    <p:extLst>
      <p:ext uri="{BB962C8B-B14F-4D97-AF65-F5344CB8AC3E}">
        <p14:creationId xmlns:p14="http://schemas.microsoft.com/office/powerpoint/2010/main" val="2300644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9CA855-E894-4FF1-A2E1-70E4E01E791A}" type="datetimeFigureOut">
              <a:rPr lang="zh-CN" altLang="en-US" smtClean="0"/>
              <a:t>2025/2/25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6B89B0C-0A42-4820-82D0-DB0F0DBAF0C0}" type="slidenum">
              <a:rPr lang="zh-CN" altLang="en-US" smtClean="0"/>
              <a:t>‹#›</a:t>
            </a:fld>
            <a:endParaRPr lang="zh-CN" altLang="en-US"/>
          </a:p>
        </p:txBody>
      </p:sp>
    </p:spTree>
    <p:extLst>
      <p:ext uri="{BB962C8B-B14F-4D97-AF65-F5344CB8AC3E}">
        <p14:creationId xmlns:p14="http://schemas.microsoft.com/office/powerpoint/2010/main" val="3261368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zh-CN" altLang="en-US"/>
              <a:t>单击此处编辑母版标题样式</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7E9CA855-E894-4FF1-A2E1-70E4E01E791A}" type="datetimeFigureOut">
              <a:rPr lang="zh-CN" altLang="en-US" smtClean="0"/>
              <a:t>2025/2/25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6B89B0C-0A42-4820-82D0-DB0F0DBAF0C0}" type="slidenum">
              <a:rPr lang="zh-CN" altLang="en-US" smtClean="0"/>
              <a:t>‹#›</a:t>
            </a:fld>
            <a:endParaRPr lang="zh-CN" altLang="en-US"/>
          </a:p>
        </p:txBody>
      </p:sp>
    </p:spTree>
    <p:extLst>
      <p:ext uri="{BB962C8B-B14F-4D97-AF65-F5344CB8AC3E}">
        <p14:creationId xmlns:p14="http://schemas.microsoft.com/office/powerpoint/2010/main" val="116824921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7E9CA855-E894-4FF1-A2E1-70E4E01E791A}" type="datetimeFigureOut">
              <a:rPr lang="zh-CN" altLang="en-US" smtClean="0"/>
              <a:t>2025/2/25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6B89B0C-0A42-4820-82D0-DB0F0DBAF0C0}" type="slidenum">
              <a:rPr lang="zh-CN" altLang="en-US" smtClean="0"/>
              <a:t>‹#›</a:t>
            </a:fld>
            <a:endParaRPr lang="zh-CN" altLang="en-US"/>
          </a:p>
        </p:txBody>
      </p:sp>
    </p:spTree>
    <p:extLst>
      <p:ext uri="{BB962C8B-B14F-4D97-AF65-F5344CB8AC3E}">
        <p14:creationId xmlns:p14="http://schemas.microsoft.com/office/powerpoint/2010/main" val="1244565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7E9CA855-E894-4FF1-A2E1-70E4E01E791A}" type="datetimeFigureOut">
              <a:rPr lang="zh-CN" altLang="en-US" smtClean="0"/>
              <a:t>2025/2/25</a:t>
            </a:fld>
            <a:endParaRPr lang="zh-CN" alt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zh-CN" alt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66B89B0C-0A42-4820-82D0-DB0F0DBAF0C0}" type="slidenum">
              <a:rPr lang="zh-CN" altLang="en-US" smtClean="0"/>
              <a:t>‹#›</a:t>
            </a:fld>
            <a:endParaRPr lang="zh-CN" altLang="en-US"/>
          </a:p>
        </p:txBody>
      </p:sp>
    </p:spTree>
    <p:extLst>
      <p:ext uri="{BB962C8B-B14F-4D97-AF65-F5344CB8AC3E}">
        <p14:creationId xmlns:p14="http://schemas.microsoft.com/office/powerpoint/2010/main" val="2280948919"/>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771830-86A3-44F4-A5C6-0E99C75A4C37}"/>
              </a:ext>
            </a:extLst>
          </p:cNvPr>
          <p:cNvSpPr>
            <a:spLocks noGrp="1"/>
          </p:cNvSpPr>
          <p:nvPr>
            <p:ph type="ctrTitle"/>
          </p:nvPr>
        </p:nvSpPr>
        <p:spPr/>
        <p:txBody>
          <a:bodyPr/>
          <a:lstStyle/>
          <a:p>
            <a:r>
              <a:rPr lang="zh-CN" altLang="en-US" dirty="0"/>
              <a:t>信息检索与数据挖掘</a:t>
            </a:r>
          </a:p>
        </p:txBody>
      </p:sp>
      <p:sp>
        <p:nvSpPr>
          <p:cNvPr id="3" name="副标题 2">
            <a:extLst>
              <a:ext uri="{FF2B5EF4-FFF2-40B4-BE49-F238E27FC236}">
                <a16:creationId xmlns:a16="http://schemas.microsoft.com/office/drawing/2014/main" id="{6180116E-58B9-44D3-AF27-5E1ED9BC1B1E}"/>
              </a:ext>
            </a:extLst>
          </p:cNvPr>
          <p:cNvSpPr>
            <a:spLocks noGrp="1"/>
          </p:cNvSpPr>
          <p:nvPr>
            <p:ph type="subTitle" idx="1"/>
          </p:nvPr>
        </p:nvSpPr>
        <p:spPr>
          <a:xfrm>
            <a:off x="1709530" y="4198374"/>
            <a:ext cx="8767860" cy="1059425"/>
          </a:xfrm>
        </p:spPr>
        <p:txBody>
          <a:bodyPr>
            <a:normAutofit/>
          </a:bodyPr>
          <a:lstStyle/>
          <a:p>
            <a:r>
              <a:rPr lang="zh-CN" altLang="en-US" sz="4400" dirty="0">
                <a:latin typeface="+mn-ea"/>
              </a:rPr>
              <a:t>第</a:t>
            </a:r>
            <a:r>
              <a:rPr lang="en-US" altLang="zh-CN" sz="4400" dirty="0">
                <a:latin typeface="+mn-ea"/>
              </a:rPr>
              <a:t>1</a:t>
            </a:r>
            <a:r>
              <a:rPr lang="zh-CN" altLang="en-US" sz="4400" dirty="0">
                <a:latin typeface="+mn-ea"/>
              </a:rPr>
              <a:t>章 布尔检索和倒排索引</a:t>
            </a:r>
          </a:p>
        </p:txBody>
      </p:sp>
    </p:spTree>
    <p:extLst>
      <p:ext uri="{BB962C8B-B14F-4D97-AF65-F5344CB8AC3E}">
        <p14:creationId xmlns:p14="http://schemas.microsoft.com/office/powerpoint/2010/main" val="762507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297424" y="347816"/>
            <a:ext cx="11599607" cy="5590868"/>
          </a:xfrm>
        </p:spPr>
        <p:txBody>
          <a:bodyPr>
            <a:normAutofit/>
          </a:bodyPr>
          <a:lstStyle/>
          <a:p>
            <a:pPr marL="44450" indent="-44450">
              <a:buNone/>
            </a:pPr>
            <a:r>
              <a:rPr lang="zh-CN" altLang="en-US" sz="3600" dirty="0">
                <a:solidFill>
                  <a:schemeClr val="tx1"/>
                </a:solidFill>
                <a:latin typeface="+mn-ea"/>
              </a:rPr>
              <a:t>处理查询的过程</a:t>
            </a:r>
          </a:p>
          <a:p>
            <a:pPr marL="44450" indent="-44450">
              <a:lnSpc>
                <a:spcPct val="170000"/>
              </a:lnSpc>
              <a:spcBef>
                <a:spcPts val="600"/>
              </a:spcBef>
              <a:buNone/>
            </a:pPr>
            <a:r>
              <a:rPr lang="en-US" altLang="zh-CN" sz="3600" dirty="0">
                <a:solidFill>
                  <a:schemeClr val="tx1"/>
                </a:solidFill>
                <a:latin typeface="+mn-ea"/>
              </a:rPr>
              <a:t>• </a:t>
            </a:r>
            <a:r>
              <a:rPr lang="zh-CN" altLang="en-US" sz="2800" dirty="0">
                <a:solidFill>
                  <a:schemeClr val="tx1"/>
                </a:solidFill>
                <a:latin typeface="+mn-ea"/>
              </a:rPr>
              <a:t>分别取出</a:t>
            </a:r>
            <a:r>
              <a:rPr lang="en-US" altLang="zh-CN" sz="2800" dirty="0">
                <a:solidFill>
                  <a:schemeClr val="tx1"/>
                </a:solidFill>
                <a:latin typeface="+mn-ea"/>
              </a:rPr>
              <a:t>Brutus\Caesar </a:t>
            </a:r>
            <a:r>
              <a:rPr lang="zh-CN" altLang="en-US" sz="2800" dirty="0">
                <a:solidFill>
                  <a:schemeClr val="tx1"/>
                </a:solidFill>
                <a:latin typeface="+mn-ea"/>
              </a:rPr>
              <a:t>以及</a:t>
            </a:r>
            <a:r>
              <a:rPr lang="en-US" altLang="zh-CN" sz="2800" dirty="0">
                <a:solidFill>
                  <a:schemeClr val="tx1"/>
                </a:solidFill>
                <a:latin typeface="+mn-ea"/>
              </a:rPr>
              <a:t>Calpurnia </a:t>
            </a:r>
            <a:r>
              <a:rPr lang="zh-CN" altLang="en-US" sz="2800" dirty="0">
                <a:solidFill>
                  <a:schemeClr val="tx1"/>
                </a:solidFill>
                <a:latin typeface="+mn-ea"/>
              </a:rPr>
              <a:t>对应的行向量，并对</a:t>
            </a:r>
            <a:r>
              <a:rPr lang="en-US" altLang="zh-CN" sz="2800" dirty="0">
                <a:solidFill>
                  <a:schemeClr val="tx1"/>
                </a:solidFill>
                <a:latin typeface="+mn-ea"/>
              </a:rPr>
              <a:t>Calpurnia </a:t>
            </a:r>
            <a:r>
              <a:rPr lang="zh-CN" altLang="en-US" sz="2800" dirty="0">
                <a:solidFill>
                  <a:schemeClr val="tx1"/>
                </a:solidFill>
                <a:latin typeface="+mn-ea"/>
              </a:rPr>
              <a:t>对应的向量求反。</a:t>
            </a:r>
          </a:p>
          <a:p>
            <a:pPr marL="44450" indent="-44450">
              <a:lnSpc>
                <a:spcPct val="170000"/>
              </a:lnSpc>
              <a:spcBef>
                <a:spcPts val="600"/>
              </a:spcBef>
              <a:buNone/>
            </a:pPr>
            <a:r>
              <a:rPr lang="en-US" altLang="zh-CN" sz="2800" dirty="0">
                <a:solidFill>
                  <a:schemeClr val="tx1"/>
                </a:solidFill>
                <a:latin typeface="+mn-ea"/>
              </a:rPr>
              <a:t>• </a:t>
            </a:r>
            <a:r>
              <a:rPr lang="zh-CN" altLang="en-US" sz="2800" dirty="0">
                <a:solidFill>
                  <a:schemeClr val="tx1"/>
                </a:solidFill>
                <a:latin typeface="+mn-ea"/>
              </a:rPr>
              <a:t>进行按位与操作</a:t>
            </a:r>
          </a:p>
          <a:p>
            <a:pPr marL="44450" indent="-44450">
              <a:lnSpc>
                <a:spcPct val="170000"/>
              </a:lnSpc>
              <a:spcBef>
                <a:spcPts val="600"/>
              </a:spcBef>
              <a:buNone/>
            </a:pPr>
            <a:r>
              <a:rPr lang="en-US" altLang="zh-CN" sz="2800" dirty="0">
                <a:solidFill>
                  <a:schemeClr val="tx1"/>
                </a:solidFill>
                <a:latin typeface="+mn-ea"/>
              </a:rPr>
              <a:t>110100 AND 110111 AND 101111 = 100100.</a:t>
            </a:r>
          </a:p>
          <a:p>
            <a:pPr marL="44450" indent="-44450">
              <a:lnSpc>
                <a:spcPct val="170000"/>
              </a:lnSpc>
              <a:spcBef>
                <a:spcPts val="600"/>
              </a:spcBef>
              <a:buNone/>
            </a:pPr>
            <a:r>
              <a:rPr lang="en-US" altLang="zh-CN" sz="2800" dirty="0">
                <a:solidFill>
                  <a:schemeClr val="tx1"/>
                </a:solidFill>
                <a:latin typeface="+mn-ea"/>
              </a:rPr>
              <a:t>• </a:t>
            </a:r>
            <a:r>
              <a:rPr lang="zh-CN" altLang="en-US" sz="2800" dirty="0">
                <a:solidFill>
                  <a:schemeClr val="tx1"/>
                </a:solidFill>
                <a:latin typeface="+mn-ea"/>
              </a:rPr>
              <a:t>结果向量中</a:t>
            </a:r>
            <a:r>
              <a:rPr lang="zh-CN" altLang="en-US" sz="2800" dirty="0">
                <a:solidFill>
                  <a:srgbClr val="00B050"/>
                </a:solidFill>
                <a:latin typeface="+mn-ea"/>
              </a:rPr>
              <a:t>第一个</a:t>
            </a:r>
            <a:r>
              <a:rPr lang="zh-CN" altLang="en-US" sz="2800" dirty="0">
                <a:solidFill>
                  <a:schemeClr val="tx1"/>
                </a:solidFill>
                <a:latin typeface="+mn-ea"/>
              </a:rPr>
              <a:t>和</a:t>
            </a:r>
            <a:r>
              <a:rPr lang="zh-CN" altLang="en-US" sz="2800" dirty="0">
                <a:solidFill>
                  <a:srgbClr val="00B050"/>
                </a:solidFill>
                <a:latin typeface="+mn-ea"/>
              </a:rPr>
              <a:t>第四个</a:t>
            </a:r>
            <a:r>
              <a:rPr lang="zh-CN" altLang="en-US" sz="2800" dirty="0">
                <a:solidFill>
                  <a:schemeClr val="tx1"/>
                </a:solidFill>
                <a:latin typeface="+mn-ea"/>
              </a:rPr>
              <a:t>元素为</a:t>
            </a:r>
            <a:r>
              <a:rPr lang="en-US" altLang="zh-CN" sz="2800" dirty="0">
                <a:solidFill>
                  <a:schemeClr val="tx1"/>
                </a:solidFill>
                <a:latin typeface="+mn-ea"/>
              </a:rPr>
              <a:t>1 </a:t>
            </a:r>
            <a:r>
              <a:rPr lang="zh-CN" altLang="en-US" sz="2800" dirty="0">
                <a:solidFill>
                  <a:schemeClr val="tx1"/>
                </a:solidFill>
                <a:latin typeface="+mn-ea"/>
              </a:rPr>
              <a:t>，表明查询结是果对应的剧本是</a:t>
            </a:r>
            <a:r>
              <a:rPr lang="en-US" altLang="zh-CN" sz="2800" dirty="0">
                <a:solidFill>
                  <a:schemeClr val="tx1"/>
                </a:solidFill>
                <a:latin typeface="+mn-ea"/>
              </a:rPr>
              <a:t>Antony and Cleopatra</a:t>
            </a:r>
            <a:r>
              <a:rPr lang="zh-CN" altLang="en-US" sz="2800" dirty="0">
                <a:solidFill>
                  <a:schemeClr val="tx1"/>
                </a:solidFill>
                <a:latin typeface="+mn-ea"/>
              </a:rPr>
              <a:t>和</a:t>
            </a:r>
            <a:r>
              <a:rPr lang="en-US" altLang="zh-CN" sz="2800" dirty="0">
                <a:solidFill>
                  <a:schemeClr val="tx1"/>
                </a:solidFill>
                <a:latin typeface="+mn-ea"/>
              </a:rPr>
              <a:t>Hamlet</a:t>
            </a:r>
            <a:endParaRPr lang="zh-CN" altLang="en-US" sz="2800" dirty="0">
              <a:solidFill>
                <a:schemeClr val="tx1"/>
              </a:solidFill>
              <a:latin typeface="+mn-ea"/>
            </a:endParaRPr>
          </a:p>
        </p:txBody>
      </p:sp>
    </p:spTree>
    <p:extLst>
      <p:ext uri="{BB962C8B-B14F-4D97-AF65-F5344CB8AC3E}">
        <p14:creationId xmlns:p14="http://schemas.microsoft.com/office/powerpoint/2010/main" val="104774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584486-B58B-44A9-9A88-F4D14720D3E6}"/>
              </a:ext>
            </a:extLst>
          </p:cNvPr>
          <p:cNvSpPr>
            <a:spLocks noGrp="1"/>
          </p:cNvSpPr>
          <p:nvPr>
            <p:ph type="title"/>
          </p:nvPr>
        </p:nvSpPr>
        <p:spPr/>
        <p:txBody>
          <a:bodyPr/>
          <a:lstStyle/>
          <a:p>
            <a:r>
              <a:rPr lang="zh-CN" altLang="en-US" dirty="0"/>
              <a:t>布尔检索模型</a:t>
            </a:r>
          </a:p>
        </p:txBody>
      </p:sp>
      <p:sp>
        <p:nvSpPr>
          <p:cNvPr id="3" name="内容占位符 2">
            <a:extLst>
              <a:ext uri="{FF2B5EF4-FFF2-40B4-BE49-F238E27FC236}">
                <a16:creationId xmlns:a16="http://schemas.microsoft.com/office/drawing/2014/main" id="{729F06BF-1C1B-49C2-97AE-F8B50E623DC2}"/>
              </a:ext>
            </a:extLst>
          </p:cNvPr>
          <p:cNvSpPr>
            <a:spLocks noGrp="1"/>
          </p:cNvSpPr>
          <p:nvPr>
            <p:ph idx="1"/>
          </p:nvPr>
        </p:nvSpPr>
        <p:spPr>
          <a:xfrm>
            <a:off x="1143000" y="1600200"/>
            <a:ext cx="10394576" cy="4807324"/>
          </a:xfrm>
        </p:spPr>
        <p:txBody>
          <a:bodyPr>
            <a:normAutofit fontScale="92500" lnSpcReduction="10000"/>
          </a:bodyPr>
          <a:lstStyle/>
          <a:p>
            <a:pPr>
              <a:lnSpc>
                <a:spcPct val="150000"/>
              </a:lnSpc>
            </a:pPr>
            <a:r>
              <a:rPr lang="zh-CN" altLang="en-US" sz="3200" b="1" dirty="0">
                <a:solidFill>
                  <a:srgbClr val="0070C0"/>
                </a:solidFill>
              </a:rPr>
              <a:t>布尔检索模型</a:t>
            </a:r>
            <a:r>
              <a:rPr lang="zh-CN" altLang="en-US" sz="3200" dirty="0"/>
              <a:t>接受布尔表达式查询，即通过</a:t>
            </a:r>
            <a:r>
              <a:rPr lang="en-US" altLang="zh-CN" sz="3200" dirty="0"/>
              <a:t>AND</a:t>
            </a:r>
            <a:r>
              <a:rPr lang="zh-CN" altLang="en-US" sz="3200" dirty="0"/>
              <a:t>、</a:t>
            </a:r>
            <a:r>
              <a:rPr lang="en-US" altLang="zh-CN" sz="3200" dirty="0"/>
              <a:t>OR</a:t>
            </a:r>
            <a:r>
              <a:rPr lang="zh-CN" altLang="en-US" sz="3200" dirty="0"/>
              <a:t>及</a:t>
            </a:r>
            <a:r>
              <a:rPr lang="en-US" altLang="zh-CN" sz="3200" dirty="0"/>
              <a:t>NOT</a:t>
            </a:r>
            <a:r>
              <a:rPr lang="zh-CN" altLang="en-US" sz="3200" dirty="0"/>
              <a:t>等逻辑操作符将词项连接起来的查询。在该模型下，每篇文档只被看成是一系列词的集合。</a:t>
            </a:r>
            <a:endParaRPr lang="en-US" altLang="zh-CN" sz="3200" dirty="0"/>
          </a:p>
          <a:p>
            <a:pPr>
              <a:lnSpc>
                <a:spcPct val="150000"/>
              </a:lnSpc>
            </a:pPr>
            <a:r>
              <a:rPr lang="zh-CN" altLang="en-US" sz="3200" dirty="0"/>
              <a:t>布尔检索模型：建立文档集索引，即构建词项文档关联矩阵，基于建立的索引，将查询词和文档中的关键词进行逻辑匹配（接受布尔表达式查询），满足查询条件的文档被标记为匹配文档。</a:t>
            </a:r>
          </a:p>
          <a:p>
            <a:pPr>
              <a:lnSpc>
                <a:spcPct val="150000"/>
              </a:lnSpc>
            </a:pPr>
            <a:endParaRPr lang="zh-CN" altLang="en-US" sz="3200" dirty="0"/>
          </a:p>
        </p:txBody>
      </p:sp>
    </p:spTree>
    <p:extLst>
      <p:ext uri="{BB962C8B-B14F-4D97-AF65-F5344CB8AC3E}">
        <p14:creationId xmlns:p14="http://schemas.microsoft.com/office/powerpoint/2010/main" val="2020230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297424" y="347815"/>
            <a:ext cx="11589775" cy="6397113"/>
          </a:xfrm>
        </p:spPr>
        <p:txBody>
          <a:bodyPr>
            <a:normAutofit fontScale="92500" lnSpcReduction="10000"/>
          </a:bodyPr>
          <a:lstStyle/>
          <a:p>
            <a:pPr marL="44450" indent="-44450">
              <a:lnSpc>
                <a:spcPct val="120000"/>
              </a:lnSpc>
              <a:buNone/>
            </a:pPr>
            <a:r>
              <a:rPr lang="en-US" altLang="zh-CN" sz="4600" dirty="0">
                <a:solidFill>
                  <a:schemeClr val="tx1"/>
                </a:solidFill>
                <a:latin typeface="+mn-ea"/>
              </a:rPr>
              <a:t>1.3</a:t>
            </a:r>
            <a:r>
              <a:rPr lang="zh-CN" altLang="en-US" sz="4600" dirty="0">
                <a:solidFill>
                  <a:schemeClr val="tx1"/>
                </a:solidFill>
                <a:latin typeface="+mn-ea"/>
              </a:rPr>
              <a:t>信息检索的相关概念</a:t>
            </a:r>
          </a:p>
          <a:p>
            <a:pPr marL="44450" indent="-44450">
              <a:lnSpc>
                <a:spcPct val="120000"/>
              </a:lnSpc>
              <a:buNone/>
            </a:pPr>
            <a:r>
              <a:rPr lang="en-US" altLang="zh-CN" sz="3600" dirty="0">
                <a:solidFill>
                  <a:schemeClr val="tx1"/>
                </a:solidFill>
                <a:latin typeface="+mn-ea"/>
              </a:rPr>
              <a:t>• </a:t>
            </a:r>
            <a:r>
              <a:rPr lang="zh-CN" altLang="en-US" sz="3300" b="1" dirty="0">
                <a:solidFill>
                  <a:schemeClr val="tx1"/>
                </a:solidFill>
                <a:latin typeface="+mn-ea"/>
              </a:rPr>
              <a:t>文档：检索系统的检索对象</a:t>
            </a:r>
            <a:r>
              <a:rPr lang="en-US" altLang="zh-CN" sz="3300" b="1" dirty="0">
                <a:solidFill>
                  <a:schemeClr val="tx1"/>
                </a:solidFill>
                <a:latin typeface="+mn-ea"/>
              </a:rPr>
              <a:t>(</a:t>
            </a:r>
            <a:r>
              <a:rPr lang="zh-CN" altLang="en-US" sz="3300" dirty="0">
                <a:solidFill>
                  <a:schemeClr val="tx1"/>
                </a:solidFill>
                <a:latin typeface="+mn-ea"/>
              </a:rPr>
              <a:t>一个文档用一个序列号</a:t>
            </a:r>
            <a:r>
              <a:rPr lang="en-US" altLang="zh-CN" sz="3300" dirty="0" err="1">
                <a:solidFill>
                  <a:schemeClr val="tx1"/>
                </a:solidFill>
                <a:latin typeface="+mn-ea"/>
              </a:rPr>
              <a:t>docID</a:t>
            </a:r>
            <a:r>
              <a:rPr lang="en-US" altLang="zh-CN" sz="3300" dirty="0">
                <a:solidFill>
                  <a:schemeClr val="tx1"/>
                </a:solidFill>
                <a:latin typeface="+mn-ea"/>
              </a:rPr>
              <a:t> </a:t>
            </a:r>
            <a:r>
              <a:rPr lang="zh-CN" altLang="en-US" sz="3300" dirty="0">
                <a:solidFill>
                  <a:schemeClr val="tx1"/>
                </a:solidFill>
                <a:latin typeface="+mn-ea"/>
              </a:rPr>
              <a:t>来表示。</a:t>
            </a:r>
            <a:r>
              <a:rPr lang="en-US" altLang="zh-CN" sz="3300" b="1" dirty="0">
                <a:solidFill>
                  <a:schemeClr val="tx1"/>
                </a:solidFill>
                <a:latin typeface="+mn-ea"/>
              </a:rPr>
              <a:t>)</a:t>
            </a:r>
          </a:p>
          <a:p>
            <a:pPr marL="44450" indent="-44450">
              <a:lnSpc>
                <a:spcPct val="120000"/>
              </a:lnSpc>
              <a:buNone/>
            </a:pPr>
            <a:r>
              <a:rPr lang="en-US" altLang="zh-CN" sz="3200" dirty="0">
                <a:solidFill>
                  <a:schemeClr val="tx1"/>
                </a:solidFill>
                <a:latin typeface="+mn-ea"/>
              </a:rPr>
              <a:t>• </a:t>
            </a:r>
            <a:r>
              <a:rPr lang="zh-CN" altLang="en-US" sz="3300" b="1" dirty="0">
                <a:solidFill>
                  <a:schemeClr val="tx1"/>
                </a:solidFill>
                <a:latin typeface="+mn-ea"/>
              </a:rPr>
              <a:t>文档集</a:t>
            </a:r>
            <a:r>
              <a:rPr lang="en-US" altLang="zh-CN" sz="3300" b="1" dirty="0">
                <a:solidFill>
                  <a:schemeClr val="tx1"/>
                </a:solidFill>
                <a:latin typeface="+mn-ea"/>
              </a:rPr>
              <a:t>(</a:t>
            </a:r>
            <a:r>
              <a:rPr lang="zh-CN" altLang="en-US" sz="3300" b="1" dirty="0">
                <a:solidFill>
                  <a:schemeClr val="tx1"/>
                </a:solidFill>
                <a:latin typeface="+mn-ea"/>
              </a:rPr>
              <a:t>语料库</a:t>
            </a:r>
            <a:r>
              <a:rPr lang="en-US" altLang="zh-CN" sz="3300" b="1" dirty="0">
                <a:solidFill>
                  <a:schemeClr val="tx1"/>
                </a:solidFill>
                <a:latin typeface="+mn-ea"/>
              </a:rPr>
              <a:t>)</a:t>
            </a:r>
            <a:r>
              <a:rPr lang="zh-CN" altLang="en-US" sz="3300" b="1" dirty="0">
                <a:solidFill>
                  <a:schemeClr val="tx1"/>
                </a:solidFill>
                <a:latin typeface="+mn-ea"/>
              </a:rPr>
              <a:t>：所有文档的有限集合</a:t>
            </a:r>
          </a:p>
          <a:p>
            <a:pPr marL="44450" indent="-44450">
              <a:lnSpc>
                <a:spcPct val="120000"/>
              </a:lnSpc>
              <a:buNone/>
            </a:pPr>
            <a:r>
              <a:rPr lang="en-US" altLang="zh-CN" sz="3300" dirty="0">
                <a:solidFill>
                  <a:schemeClr val="tx1"/>
                </a:solidFill>
                <a:latin typeface="+mn-ea"/>
              </a:rPr>
              <a:t>• </a:t>
            </a:r>
            <a:r>
              <a:rPr lang="zh-CN" altLang="en-US" sz="3300" b="1" dirty="0">
                <a:solidFill>
                  <a:schemeClr val="tx1"/>
                </a:solidFill>
                <a:latin typeface="+mn-ea"/>
              </a:rPr>
              <a:t>信息需求：用户想查找的信息主题，注意和</a:t>
            </a:r>
            <a:r>
              <a:rPr lang="zh-CN" altLang="en-US" sz="3300" b="1" dirty="0">
                <a:solidFill>
                  <a:srgbClr val="FF0000"/>
                </a:solidFill>
                <a:latin typeface="+mn-ea"/>
              </a:rPr>
              <a:t>查询</a:t>
            </a:r>
            <a:r>
              <a:rPr lang="zh-CN" altLang="en-US" sz="3300" b="1" dirty="0">
                <a:solidFill>
                  <a:schemeClr val="tx1"/>
                </a:solidFill>
                <a:latin typeface="+mn-ea"/>
              </a:rPr>
              <a:t>的区别。</a:t>
            </a:r>
            <a:endParaRPr lang="en-US" altLang="zh-CN" sz="3300" b="1" dirty="0">
              <a:solidFill>
                <a:schemeClr val="tx1"/>
              </a:solidFill>
              <a:latin typeface="+mn-ea"/>
            </a:endParaRPr>
          </a:p>
          <a:p>
            <a:pPr marL="44450" indent="673100">
              <a:lnSpc>
                <a:spcPct val="170000"/>
              </a:lnSpc>
              <a:spcBef>
                <a:spcPts val="600"/>
              </a:spcBef>
              <a:buNone/>
            </a:pPr>
            <a:r>
              <a:rPr lang="en-US" altLang="zh-CN" sz="3000" dirty="0">
                <a:solidFill>
                  <a:srgbClr val="FF0000"/>
                </a:solidFill>
                <a:latin typeface="+mn-ea"/>
              </a:rPr>
              <a:t>ad hoc </a:t>
            </a:r>
            <a:r>
              <a:rPr lang="zh-CN" altLang="en-US" sz="3000" dirty="0">
                <a:solidFill>
                  <a:srgbClr val="FF0000"/>
                </a:solidFill>
                <a:latin typeface="+mn-ea"/>
              </a:rPr>
              <a:t>检索（</a:t>
            </a:r>
            <a:r>
              <a:rPr lang="en-US" altLang="zh-CN" sz="3000" dirty="0">
                <a:solidFill>
                  <a:srgbClr val="FF0000"/>
                </a:solidFill>
                <a:latin typeface="+mn-ea"/>
              </a:rPr>
              <a:t>ad hoc retrieval</a:t>
            </a:r>
            <a:r>
              <a:rPr lang="zh-CN" altLang="en-US" sz="3000" dirty="0">
                <a:solidFill>
                  <a:srgbClr val="FF0000"/>
                </a:solidFill>
                <a:latin typeface="+mn-ea"/>
              </a:rPr>
              <a:t>）</a:t>
            </a:r>
            <a:r>
              <a:rPr lang="zh-CN" altLang="en-US" sz="3000" dirty="0">
                <a:solidFill>
                  <a:schemeClr val="tx1"/>
                </a:solidFill>
                <a:latin typeface="+mn-ea"/>
              </a:rPr>
              <a:t>：数据库（语料库）在一段时间内变化不大，不同用户的查询是千变万化的。</a:t>
            </a:r>
          </a:p>
          <a:p>
            <a:pPr marL="44450" indent="673100">
              <a:lnSpc>
                <a:spcPct val="150000"/>
              </a:lnSpc>
              <a:spcBef>
                <a:spcPts val="600"/>
              </a:spcBef>
              <a:buNone/>
            </a:pPr>
            <a:r>
              <a:rPr lang="en-US" altLang="zh-CN" sz="3000" dirty="0">
                <a:solidFill>
                  <a:srgbClr val="FF0000"/>
                </a:solidFill>
                <a:latin typeface="+mn-ea"/>
              </a:rPr>
              <a:t>Routing</a:t>
            </a:r>
            <a:r>
              <a:rPr lang="zh-CN" altLang="en-US" sz="3000" dirty="0">
                <a:solidFill>
                  <a:srgbClr val="FF0000"/>
                </a:solidFill>
                <a:latin typeface="+mn-ea"/>
              </a:rPr>
              <a:t>检索</a:t>
            </a:r>
            <a:r>
              <a:rPr lang="zh-CN" altLang="en-US" sz="3000" dirty="0">
                <a:solidFill>
                  <a:schemeClr val="tx1"/>
                </a:solidFill>
                <a:latin typeface="+mn-ea"/>
              </a:rPr>
              <a:t>：在</a:t>
            </a:r>
            <a:r>
              <a:rPr lang="en-US" altLang="zh-CN" sz="3000" dirty="0">
                <a:solidFill>
                  <a:schemeClr val="tx1"/>
                </a:solidFill>
                <a:latin typeface="+mn-ea"/>
              </a:rPr>
              <a:t>Routing</a:t>
            </a:r>
            <a:r>
              <a:rPr lang="zh-CN" altLang="en-US" sz="3000" dirty="0">
                <a:solidFill>
                  <a:schemeClr val="tx1"/>
                </a:solidFill>
                <a:latin typeface="+mn-ea"/>
              </a:rPr>
              <a:t>检索任务中，信息需求在一段时间内保持不变，而文档集则变化频繁。</a:t>
            </a:r>
            <a:r>
              <a:rPr lang="en-US" altLang="zh-CN" sz="3000" dirty="0">
                <a:solidFill>
                  <a:schemeClr val="tx1"/>
                </a:solidFill>
                <a:latin typeface="+mn-ea"/>
              </a:rPr>
              <a:t>routing</a:t>
            </a:r>
            <a:r>
              <a:rPr lang="zh-CN" altLang="en-US" sz="3000" dirty="0">
                <a:solidFill>
                  <a:schemeClr val="tx1"/>
                </a:solidFill>
                <a:latin typeface="+mn-ea"/>
              </a:rPr>
              <a:t>任务的一个典型应用是信息订阅。</a:t>
            </a:r>
          </a:p>
        </p:txBody>
      </p:sp>
    </p:spTree>
    <p:extLst>
      <p:ext uri="{BB962C8B-B14F-4D97-AF65-F5344CB8AC3E}">
        <p14:creationId xmlns:p14="http://schemas.microsoft.com/office/powerpoint/2010/main" val="144465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297425" y="347816"/>
            <a:ext cx="11245646" cy="5984158"/>
          </a:xfrm>
        </p:spPr>
        <p:txBody>
          <a:bodyPr>
            <a:normAutofit/>
          </a:bodyPr>
          <a:lstStyle/>
          <a:p>
            <a:pPr marL="44450" indent="-44450">
              <a:lnSpc>
                <a:spcPct val="150000"/>
              </a:lnSpc>
              <a:buNone/>
            </a:pPr>
            <a:r>
              <a:rPr lang="zh-CN" altLang="en-US" sz="3100" b="1" dirty="0">
                <a:solidFill>
                  <a:schemeClr val="tx1"/>
                </a:solidFill>
                <a:latin typeface="+mn-ea"/>
              </a:rPr>
              <a:t>相关：一篇文档中包含对用户需求有价值的信息，则认为该片文档与用户需求是相关的。</a:t>
            </a:r>
            <a:endParaRPr lang="en-US" altLang="zh-CN" sz="3100" b="1" dirty="0">
              <a:solidFill>
                <a:schemeClr val="tx1"/>
              </a:solidFill>
              <a:latin typeface="+mn-ea"/>
            </a:endParaRPr>
          </a:p>
          <a:p>
            <a:pPr marL="273050" lvl="1" indent="-44450">
              <a:lnSpc>
                <a:spcPct val="150000"/>
              </a:lnSpc>
              <a:buNone/>
            </a:pPr>
            <a:r>
              <a:rPr lang="zh-CN" altLang="en-US" sz="2800" dirty="0">
                <a:solidFill>
                  <a:schemeClr val="tx1"/>
                </a:solidFill>
                <a:latin typeface="+mn-ea"/>
              </a:rPr>
              <a:t>对检索系统的效果评价</a:t>
            </a:r>
            <a:endParaRPr lang="en-US" altLang="zh-CN" sz="2800" dirty="0">
              <a:solidFill>
                <a:schemeClr val="tx1"/>
              </a:solidFill>
              <a:latin typeface="+mn-ea"/>
            </a:endParaRPr>
          </a:p>
          <a:p>
            <a:pPr marL="273050" lvl="1" indent="-44450">
              <a:lnSpc>
                <a:spcPct val="150000"/>
              </a:lnSpc>
              <a:buNone/>
            </a:pPr>
            <a:r>
              <a:rPr lang="en-US" altLang="zh-CN" sz="2800" dirty="0">
                <a:solidFill>
                  <a:schemeClr val="tx1"/>
                </a:solidFill>
                <a:latin typeface="+mn-ea"/>
              </a:rPr>
              <a:t>• </a:t>
            </a:r>
            <a:r>
              <a:rPr lang="zh-CN" altLang="en-US" sz="2800" b="1" dirty="0">
                <a:solidFill>
                  <a:srgbClr val="FF0000"/>
                </a:solidFill>
                <a:latin typeface="+mn-ea"/>
              </a:rPr>
              <a:t>查准率：</a:t>
            </a:r>
            <a:r>
              <a:rPr lang="zh-CN" altLang="en-US" sz="2800" dirty="0">
                <a:solidFill>
                  <a:schemeClr val="tx1"/>
                </a:solidFill>
                <a:latin typeface="+mn-ea"/>
              </a:rPr>
              <a:t> 返回的能满足用户信息需求的文档占总的返回文档的百分比</a:t>
            </a:r>
          </a:p>
          <a:p>
            <a:pPr marL="273050" lvl="1" indent="-44450">
              <a:lnSpc>
                <a:spcPct val="150000"/>
              </a:lnSpc>
              <a:buNone/>
            </a:pPr>
            <a:r>
              <a:rPr lang="en-US" altLang="zh-CN" sz="2800" dirty="0">
                <a:solidFill>
                  <a:schemeClr val="tx1"/>
                </a:solidFill>
                <a:latin typeface="+mn-ea"/>
              </a:rPr>
              <a:t>• </a:t>
            </a:r>
            <a:r>
              <a:rPr lang="zh-CN" altLang="en-US" sz="2800" b="1" dirty="0">
                <a:solidFill>
                  <a:srgbClr val="FF0000"/>
                </a:solidFill>
                <a:latin typeface="+mn-ea"/>
              </a:rPr>
              <a:t>召回率：</a:t>
            </a:r>
            <a:r>
              <a:rPr lang="zh-CN" altLang="en-US" sz="2800" dirty="0">
                <a:solidFill>
                  <a:schemeClr val="tx1"/>
                </a:solidFill>
                <a:latin typeface="+mn-ea"/>
              </a:rPr>
              <a:t> 返回的能满足用户信息需求的文档占总的能满足用户信息需求的文档的百分比</a:t>
            </a:r>
          </a:p>
        </p:txBody>
      </p:sp>
    </p:spTree>
    <p:extLst>
      <p:ext uri="{BB962C8B-B14F-4D97-AF65-F5344CB8AC3E}">
        <p14:creationId xmlns:p14="http://schemas.microsoft.com/office/powerpoint/2010/main" val="1823794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297425" y="347816"/>
            <a:ext cx="11245646" cy="5984158"/>
          </a:xfrm>
        </p:spPr>
        <p:txBody>
          <a:bodyPr>
            <a:normAutofit/>
          </a:bodyPr>
          <a:lstStyle/>
          <a:p>
            <a:pPr marL="44450" indent="-44450">
              <a:lnSpc>
                <a:spcPct val="120000"/>
              </a:lnSpc>
              <a:buNone/>
            </a:pPr>
            <a:r>
              <a:rPr lang="zh-CN" altLang="en-US" sz="3600" dirty="0">
                <a:solidFill>
                  <a:schemeClr val="tx1"/>
                </a:solidFill>
                <a:latin typeface="+mn-ea"/>
              </a:rPr>
              <a:t>更大的数据集</a:t>
            </a:r>
          </a:p>
          <a:p>
            <a:pPr marL="44450" indent="-44450">
              <a:lnSpc>
                <a:spcPct val="120000"/>
              </a:lnSpc>
              <a:buNone/>
            </a:pPr>
            <a:r>
              <a:rPr lang="en-US" altLang="zh-CN" sz="3600" dirty="0">
                <a:solidFill>
                  <a:schemeClr val="tx1"/>
                </a:solidFill>
                <a:latin typeface="+mn-ea"/>
              </a:rPr>
              <a:t>• </a:t>
            </a:r>
            <a:r>
              <a:rPr lang="zh-CN" altLang="en-US" sz="2800" dirty="0">
                <a:solidFill>
                  <a:schemeClr val="tx1"/>
                </a:solidFill>
                <a:latin typeface="+mn-ea"/>
              </a:rPr>
              <a:t>假设有一个更大的数据集：共有</a:t>
            </a:r>
            <a:r>
              <a:rPr lang="en-US" altLang="zh-CN" sz="2800" dirty="0">
                <a:solidFill>
                  <a:schemeClr val="tx1"/>
                </a:solidFill>
                <a:latin typeface="+mn-ea"/>
              </a:rPr>
              <a:t>N=100 </a:t>
            </a:r>
            <a:r>
              <a:rPr lang="zh-CN" altLang="en-US" sz="2800" dirty="0">
                <a:solidFill>
                  <a:schemeClr val="tx1"/>
                </a:solidFill>
                <a:latin typeface="+mn-ea"/>
              </a:rPr>
              <a:t>万个文档，每个文档包含大概</a:t>
            </a:r>
            <a:r>
              <a:rPr lang="en-US" altLang="zh-CN" sz="2800" dirty="0">
                <a:solidFill>
                  <a:schemeClr val="tx1"/>
                </a:solidFill>
                <a:latin typeface="+mn-ea"/>
              </a:rPr>
              <a:t>1000 </a:t>
            </a:r>
            <a:r>
              <a:rPr lang="zh-CN" altLang="en-US" sz="2800" dirty="0">
                <a:solidFill>
                  <a:schemeClr val="tx1"/>
                </a:solidFill>
                <a:latin typeface="+mn-ea"/>
              </a:rPr>
              <a:t>个词汇</a:t>
            </a:r>
          </a:p>
          <a:p>
            <a:pPr marL="44450" indent="-44450">
              <a:lnSpc>
                <a:spcPct val="120000"/>
              </a:lnSpc>
              <a:buNone/>
            </a:pPr>
            <a:r>
              <a:rPr lang="en-US" altLang="zh-CN" sz="2800" dirty="0">
                <a:solidFill>
                  <a:schemeClr val="tx1"/>
                </a:solidFill>
                <a:latin typeface="+mn-ea"/>
              </a:rPr>
              <a:t>• </a:t>
            </a:r>
            <a:r>
              <a:rPr lang="zh-CN" altLang="en-US" sz="2800" dirty="0">
                <a:solidFill>
                  <a:schemeClr val="tx1"/>
                </a:solidFill>
                <a:latin typeface="+mn-ea"/>
              </a:rPr>
              <a:t>假设一个词汇需要</a:t>
            </a:r>
            <a:r>
              <a:rPr lang="en-US" altLang="zh-CN" sz="2800" dirty="0">
                <a:solidFill>
                  <a:schemeClr val="tx1"/>
                </a:solidFill>
                <a:latin typeface="+mn-ea"/>
              </a:rPr>
              <a:t>6</a:t>
            </a:r>
            <a:r>
              <a:rPr lang="zh-CN" altLang="en-US" sz="2800" dirty="0">
                <a:solidFill>
                  <a:schemeClr val="tx1"/>
                </a:solidFill>
                <a:latin typeface="+mn-ea"/>
              </a:rPr>
              <a:t>个字节（将空格和标点计算在内），则这些文档共有</a:t>
            </a:r>
            <a:r>
              <a:rPr lang="en-US" altLang="zh-CN" sz="2800" dirty="0">
                <a:solidFill>
                  <a:schemeClr val="tx1"/>
                </a:solidFill>
                <a:latin typeface="+mn-ea"/>
              </a:rPr>
              <a:t>6G</a:t>
            </a:r>
          </a:p>
          <a:p>
            <a:pPr marL="44450" indent="-44450">
              <a:lnSpc>
                <a:spcPct val="120000"/>
              </a:lnSpc>
              <a:buNone/>
            </a:pPr>
            <a:r>
              <a:rPr lang="en-US" altLang="zh-CN" sz="2800" dirty="0">
                <a:solidFill>
                  <a:schemeClr val="tx1"/>
                </a:solidFill>
                <a:latin typeface="+mn-ea"/>
              </a:rPr>
              <a:t>• </a:t>
            </a:r>
            <a:r>
              <a:rPr lang="zh-CN" altLang="en-US" sz="2800" dirty="0">
                <a:solidFill>
                  <a:schemeClr val="tx1"/>
                </a:solidFill>
                <a:latin typeface="+mn-ea"/>
              </a:rPr>
              <a:t>假设其中共有</a:t>
            </a:r>
            <a:r>
              <a:rPr lang="en-US" altLang="zh-CN" sz="2800" dirty="0">
                <a:solidFill>
                  <a:schemeClr val="tx1"/>
                </a:solidFill>
                <a:latin typeface="+mn-ea"/>
              </a:rPr>
              <a:t>500k </a:t>
            </a:r>
            <a:r>
              <a:rPr lang="zh-CN" altLang="en-US" sz="2800" dirty="0">
                <a:solidFill>
                  <a:schemeClr val="tx1"/>
                </a:solidFill>
                <a:latin typeface="+mn-ea"/>
              </a:rPr>
              <a:t>个唯一的不重复的词汇</a:t>
            </a:r>
          </a:p>
          <a:p>
            <a:pPr marL="44450" indent="-44450">
              <a:lnSpc>
                <a:spcPct val="120000"/>
              </a:lnSpc>
              <a:buNone/>
            </a:pPr>
            <a:r>
              <a:rPr lang="en-US" altLang="zh-CN" sz="2800" dirty="0">
                <a:solidFill>
                  <a:schemeClr val="tx1"/>
                </a:solidFill>
                <a:latin typeface="+mn-ea"/>
              </a:rPr>
              <a:t>• </a:t>
            </a:r>
            <a:r>
              <a:rPr lang="zh-CN" altLang="en-US" sz="2800" dirty="0">
                <a:solidFill>
                  <a:schemeClr val="tx1"/>
                </a:solidFill>
                <a:latin typeface="+mn-ea"/>
              </a:rPr>
              <a:t>在这种情况下， 前面所使用的词项文档矩阵会如何？</a:t>
            </a:r>
          </a:p>
        </p:txBody>
      </p:sp>
    </p:spTree>
    <p:extLst>
      <p:ext uri="{BB962C8B-B14F-4D97-AF65-F5344CB8AC3E}">
        <p14:creationId xmlns:p14="http://schemas.microsoft.com/office/powerpoint/2010/main" val="3528336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297425" y="347816"/>
            <a:ext cx="11245646" cy="5984158"/>
          </a:xfrm>
        </p:spPr>
        <p:txBody>
          <a:bodyPr>
            <a:normAutofit/>
          </a:bodyPr>
          <a:lstStyle/>
          <a:p>
            <a:pPr marL="44450" indent="-44450">
              <a:lnSpc>
                <a:spcPct val="120000"/>
              </a:lnSpc>
              <a:buNone/>
            </a:pPr>
            <a:r>
              <a:rPr lang="zh-CN" altLang="en-US" sz="3200" dirty="0">
                <a:solidFill>
                  <a:schemeClr val="tx1"/>
                </a:solidFill>
                <a:latin typeface="+mn-ea"/>
              </a:rPr>
              <a:t>无法构建矩阵</a:t>
            </a:r>
          </a:p>
          <a:p>
            <a:pPr marL="44450" indent="-44450">
              <a:lnSpc>
                <a:spcPct val="120000"/>
              </a:lnSpc>
              <a:buNone/>
            </a:pPr>
            <a:r>
              <a:rPr lang="en-US" altLang="zh-CN" sz="3200" dirty="0">
                <a:solidFill>
                  <a:schemeClr val="tx1"/>
                </a:solidFill>
                <a:latin typeface="+mn-ea"/>
              </a:rPr>
              <a:t>• </a:t>
            </a:r>
            <a:r>
              <a:rPr lang="zh-CN" altLang="en-US" sz="3200" dirty="0">
                <a:solidFill>
                  <a:schemeClr val="tx1"/>
                </a:solidFill>
                <a:latin typeface="+mn-ea"/>
              </a:rPr>
              <a:t>矩阵中有 </a:t>
            </a:r>
            <a:r>
              <a:rPr lang="en-US" altLang="zh-CN" sz="3200" dirty="0">
                <a:solidFill>
                  <a:schemeClr val="tx1"/>
                </a:solidFill>
                <a:latin typeface="+mn-ea"/>
              </a:rPr>
              <a:t>500K * 1M = 0.5T</a:t>
            </a:r>
            <a:r>
              <a:rPr lang="zh-CN" altLang="en-US" sz="3200" dirty="0">
                <a:solidFill>
                  <a:schemeClr val="tx1"/>
                </a:solidFill>
                <a:latin typeface="+mn-ea"/>
              </a:rPr>
              <a:t>个</a:t>
            </a:r>
            <a:r>
              <a:rPr lang="en-US" altLang="zh-CN" sz="3200" dirty="0">
                <a:solidFill>
                  <a:schemeClr val="tx1"/>
                </a:solidFill>
                <a:latin typeface="+mn-ea"/>
              </a:rPr>
              <a:t>0</a:t>
            </a:r>
            <a:r>
              <a:rPr lang="zh-CN" altLang="en-US" sz="3200" dirty="0">
                <a:solidFill>
                  <a:schemeClr val="tx1"/>
                </a:solidFill>
                <a:latin typeface="+mn-ea"/>
              </a:rPr>
              <a:t>和</a:t>
            </a:r>
            <a:r>
              <a:rPr lang="en-US" altLang="zh-CN" sz="3200" dirty="0">
                <a:solidFill>
                  <a:schemeClr val="tx1"/>
                </a:solidFill>
                <a:latin typeface="+mn-ea"/>
              </a:rPr>
              <a:t>1</a:t>
            </a:r>
          </a:p>
          <a:p>
            <a:pPr marL="44450" indent="-44450">
              <a:lnSpc>
                <a:spcPct val="120000"/>
              </a:lnSpc>
              <a:buNone/>
            </a:pPr>
            <a:r>
              <a:rPr lang="en-US" altLang="zh-CN" sz="3200" dirty="0">
                <a:solidFill>
                  <a:schemeClr val="tx1"/>
                </a:solidFill>
                <a:latin typeface="+mn-ea"/>
              </a:rPr>
              <a:t>• </a:t>
            </a:r>
            <a:r>
              <a:rPr lang="zh-CN" altLang="en-US" sz="3200" dirty="0">
                <a:solidFill>
                  <a:schemeClr val="tx1"/>
                </a:solidFill>
                <a:latin typeface="+mn-ea"/>
              </a:rPr>
              <a:t>但是其中只有不到</a:t>
            </a:r>
            <a:r>
              <a:rPr lang="en-US" altLang="zh-CN" sz="3200" dirty="0">
                <a:solidFill>
                  <a:schemeClr val="tx1"/>
                </a:solidFill>
                <a:latin typeface="+mn-ea"/>
              </a:rPr>
              <a:t>10</a:t>
            </a:r>
            <a:r>
              <a:rPr lang="zh-CN" altLang="en-US" sz="3200" dirty="0">
                <a:solidFill>
                  <a:schemeClr val="tx1"/>
                </a:solidFill>
                <a:latin typeface="+mn-ea"/>
              </a:rPr>
              <a:t>亿个</a:t>
            </a:r>
            <a:r>
              <a:rPr lang="en-US" altLang="zh-CN" sz="3200" dirty="0">
                <a:solidFill>
                  <a:schemeClr val="tx1"/>
                </a:solidFill>
                <a:latin typeface="+mn-ea"/>
              </a:rPr>
              <a:t>1 </a:t>
            </a:r>
            <a:r>
              <a:rPr lang="zh-CN" altLang="en-US" sz="3200" dirty="0">
                <a:solidFill>
                  <a:schemeClr val="tx1"/>
                </a:solidFill>
                <a:latin typeface="+mn-ea"/>
              </a:rPr>
              <a:t>，其他都是</a:t>
            </a:r>
            <a:r>
              <a:rPr lang="en-US" altLang="zh-CN" sz="3200" dirty="0">
                <a:solidFill>
                  <a:schemeClr val="tx1"/>
                </a:solidFill>
                <a:latin typeface="+mn-ea"/>
              </a:rPr>
              <a:t>0. </a:t>
            </a:r>
            <a:r>
              <a:rPr lang="zh-CN" altLang="en-US" sz="3200" dirty="0">
                <a:solidFill>
                  <a:schemeClr val="tx1"/>
                </a:solidFill>
                <a:latin typeface="+mn-ea"/>
              </a:rPr>
              <a:t>这个矩阵十分稀疏。</a:t>
            </a:r>
          </a:p>
          <a:p>
            <a:pPr marL="44450" indent="-44450">
              <a:lnSpc>
                <a:spcPct val="120000"/>
              </a:lnSpc>
              <a:buNone/>
            </a:pPr>
            <a:r>
              <a:rPr lang="en-US" altLang="zh-CN" sz="3200" dirty="0">
                <a:solidFill>
                  <a:schemeClr val="tx1"/>
                </a:solidFill>
                <a:latin typeface="+mn-ea"/>
              </a:rPr>
              <a:t>• </a:t>
            </a:r>
            <a:r>
              <a:rPr lang="zh-CN" altLang="en-US" sz="3200" dirty="0">
                <a:solidFill>
                  <a:schemeClr val="tx1"/>
                </a:solidFill>
                <a:latin typeface="+mn-ea"/>
              </a:rPr>
              <a:t>更好的索引表示方法是？</a:t>
            </a:r>
          </a:p>
          <a:p>
            <a:pPr marL="44450" indent="-44450">
              <a:lnSpc>
                <a:spcPct val="120000"/>
              </a:lnSpc>
              <a:buNone/>
            </a:pPr>
            <a:r>
              <a:rPr lang="en-US" altLang="zh-CN" sz="3200" dirty="0">
                <a:solidFill>
                  <a:schemeClr val="tx1"/>
                </a:solidFill>
                <a:latin typeface="+mn-ea"/>
              </a:rPr>
              <a:t>• </a:t>
            </a:r>
            <a:r>
              <a:rPr lang="zh-CN" altLang="en-US" sz="3200" b="1" dirty="0">
                <a:solidFill>
                  <a:srgbClr val="FF0000"/>
                </a:solidFill>
                <a:latin typeface="+mn-ea"/>
              </a:rPr>
              <a:t>只记录</a:t>
            </a:r>
            <a:r>
              <a:rPr lang="en-US" altLang="zh-CN" sz="3200" b="1" dirty="0">
                <a:solidFill>
                  <a:srgbClr val="FF0000"/>
                </a:solidFill>
                <a:latin typeface="+mn-ea"/>
              </a:rPr>
              <a:t>1 </a:t>
            </a:r>
            <a:r>
              <a:rPr lang="zh-CN" altLang="en-US" sz="3200" b="1" dirty="0">
                <a:solidFill>
                  <a:srgbClr val="FF0000"/>
                </a:solidFill>
                <a:latin typeface="+mn-ea"/>
              </a:rPr>
              <a:t>的位置</a:t>
            </a:r>
          </a:p>
        </p:txBody>
      </p:sp>
      <p:pic>
        <p:nvPicPr>
          <p:cNvPr id="4" name="图片 3">
            <a:extLst>
              <a:ext uri="{FF2B5EF4-FFF2-40B4-BE49-F238E27FC236}">
                <a16:creationId xmlns:a16="http://schemas.microsoft.com/office/drawing/2014/main" id="{83056D89-E6F0-4057-87C9-2D318EFAC6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4423" y="2906200"/>
            <a:ext cx="4391025" cy="3248025"/>
          </a:xfrm>
          <a:prstGeom prst="rect">
            <a:avLst/>
          </a:prstGeom>
        </p:spPr>
      </p:pic>
    </p:spTree>
    <p:extLst>
      <p:ext uri="{BB962C8B-B14F-4D97-AF65-F5344CB8AC3E}">
        <p14:creationId xmlns:p14="http://schemas.microsoft.com/office/powerpoint/2010/main" val="539249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395748" y="383459"/>
            <a:ext cx="9875520" cy="1022555"/>
          </a:xfrm>
        </p:spPr>
        <p:txBody>
          <a:bodyPr/>
          <a:lstStyle/>
          <a:p>
            <a:r>
              <a:rPr lang="en-US" altLang="zh-CN" dirty="0">
                <a:latin typeface="+mn-ea"/>
                <a:ea typeface="+mn-ea"/>
              </a:rPr>
              <a:t>1.3 </a:t>
            </a:r>
            <a:r>
              <a:rPr lang="zh-CN" altLang="en-US" dirty="0">
                <a:latin typeface="+mn-ea"/>
                <a:ea typeface="+mn-ea"/>
              </a:rPr>
              <a:t>倒排索引</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395748" y="1409699"/>
            <a:ext cx="11245646" cy="5448301"/>
          </a:xfrm>
        </p:spPr>
        <p:txBody>
          <a:bodyPr>
            <a:normAutofit fontScale="85000" lnSpcReduction="10000"/>
          </a:bodyPr>
          <a:lstStyle/>
          <a:p>
            <a:pPr marL="44450" indent="-44450">
              <a:lnSpc>
                <a:spcPct val="120000"/>
              </a:lnSpc>
              <a:buNone/>
            </a:pPr>
            <a:r>
              <a:rPr lang="zh-CN" altLang="en-US" sz="3200" b="1" dirty="0">
                <a:solidFill>
                  <a:srgbClr val="FF0000"/>
                </a:solidFill>
                <a:latin typeface="+mn-ea"/>
              </a:rPr>
              <a:t>倒排索引</a:t>
            </a:r>
            <a:r>
              <a:rPr lang="zh-CN" altLang="en-US" sz="3200" dirty="0">
                <a:solidFill>
                  <a:schemeClr val="tx1"/>
                </a:solidFill>
                <a:latin typeface="+mn-ea"/>
              </a:rPr>
              <a:t>：指的是信息检索系统中将词项反向映射到文档的索引结构。</a:t>
            </a:r>
            <a:endParaRPr lang="en-US" altLang="zh-CN" sz="3200" dirty="0">
              <a:solidFill>
                <a:schemeClr val="tx1"/>
              </a:solidFill>
              <a:latin typeface="+mn-ea"/>
            </a:endParaRPr>
          </a:p>
          <a:p>
            <a:pPr marL="44450" indent="-44450">
              <a:lnSpc>
                <a:spcPct val="160000"/>
              </a:lnSpc>
              <a:spcBef>
                <a:spcPts val="600"/>
              </a:spcBef>
              <a:buNone/>
            </a:pPr>
            <a:r>
              <a:rPr lang="zh-CN" altLang="en-US" sz="3300" b="1" dirty="0">
                <a:solidFill>
                  <a:srgbClr val="FF0000"/>
                </a:solidFill>
                <a:latin typeface="+mn-ea"/>
              </a:rPr>
              <a:t>词条：</a:t>
            </a:r>
            <a:r>
              <a:rPr lang="zh-CN" altLang="en-US" sz="3300" dirty="0">
                <a:solidFill>
                  <a:schemeClr val="tx1"/>
                </a:solidFill>
                <a:latin typeface="+mn-ea"/>
              </a:rPr>
              <a:t>将文档进行简单划分得到的一系列独立的单词</a:t>
            </a:r>
            <a:endParaRPr lang="en-US" altLang="zh-CN" sz="3300" dirty="0">
              <a:solidFill>
                <a:schemeClr val="tx1"/>
              </a:solidFill>
              <a:latin typeface="+mn-ea"/>
            </a:endParaRPr>
          </a:p>
          <a:p>
            <a:pPr marL="44450" indent="-44450">
              <a:lnSpc>
                <a:spcPct val="160000"/>
              </a:lnSpc>
              <a:spcBef>
                <a:spcPts val="600"/>
              </a:spcBef>
              <a:buNone/>
            </a:pPr>
            <a:r>
              <a:rPr lang="zh-CN" altLang="en-US" sz="3300" b="1" dirty="0">
                <a:solidFill>
                  <a:srgbClr val="FF0000"/>
                </a:solidFill>
                <a:latin typeface="+mn-ea"/>
              </a:rPr>
              <a:t>词项：</a:t>
            </a:r>
            <a:r>
              <a:rPr lang="zh-CN" altLang="en-US" sz="3300" dirty="0">
                <a:solidFill>
                  <a:schemeClr val="tx1"/>
                </a:solidFill>
                <a:latin typeface="+mn-ea"/>
              </a:rPr>
              <a:t>对词条进行归一化</a:t>
            </a:r>
            <a:r>
              <a:rPr lang="en-US" altLang="zh-CN" sz="3300" dirty="0">
                <a:solidFill>
                  <a:schemeClr val="tx1"/>
                </a:solidFill>
                <a:latin typeface="+mn-ea"/>
              </a:rPr>
              <a:t>(</a:t>
            </a:r>
            <a:r>
              <a:rPr lang="zh-CN" altLang="en-US" sz="3300" dirty="0">
                <a:solidFill>
                  <a:schemeClr val="tx1"/>
                </a:solidFill>
                <a:latin typeface="+mn-ea"/>
              </a:rPr>
              <a:t>语言学处理</a:t>
            </a:r>
            <a:r>
              <a:rPr lang="en-US" altLang="zh-CN" sz="3300" dirty="0">
                <a:solidFill>
                  <a:schemeClr val="tx1"/>
                </a:solidFill>
                <a:latin typeface="+mn-ea"/>
              </a:rPr>
              <a:t>)</a:t>
            </a:r>
            <a:r>
              <a:rPr lang="zh-CN" altLang="en-US" sz="3300" dirty="0">
                <a:solidFill>
                  <a:schemeClr val="tx1"/>
                </a:solidFill>
                <a:latin typeface="+mn-ea"/>
              </a:rPr>
              <a:t>得到的词典中的项，是词条化的结果。</a:t>
            </a:r>
            <a:endParaRPr lang="en-US" altLang="zh-CN" sz="3300" dirty="0">
              <a:solidFill>
                <a:schemeClr val="tx1"/>
              </a:solidFill>
              <a:latin typeface="+mn-ea"/>
            </a:endParaRPr>
          </a:p>
          <a:p>
            <a:pPr marL="44450" indent="-44450">
              <a:lnSpc>
                <a:spcPct val="160000"/>
              </a:lnSpc>
              <a:spcBef>
                <a:spcPts val="600"/>
              </a:spcBef>
              <a:buNone/>
            </a:pPr>
            <a:r>
              <a:rPr lang="zh-CN" altLang="en-US" sz="3300" b="1" dirty="0">
                <a:solidFill>
                  <a:srgbClr val="FF0000"/>
                </a:solidFill>
                <a:latin typeface="+mn-ea"/>
              </a:rPr>
              <a:t>倒排记录表：</a:t>
            </a:r>
            <a:r>
              <a:rPr lang="zh-CN" altLang="en-US" sz="3300" dirty="0">
                <a:solidFill>
                  <a:schemeClr val="tx1"/>
                </a:solidFill>
                <a:latin typeface="+mn-ea"/>
              </a:rPr>
              <a:t>每个词项对应的一个记录出现该词项的所有文档的列表。</a:t>
            </a:r>
            <a:endParaRPr lang="en-US" altLang="zh-CN" sz="3300" dirty="0">
              <a:solidFill>
                <a:schemeClr val="tx1"/>
              </a:solidFill>
              <a:latin typeface="+mn-ea"/>
            </a:endParaRPr>
          </a:p>
          <a:p>
            <a:pPr marL="44450" indent="-44450">
              <a:lnSpc>
                <a:spcPct val="160000"/>
              </a:lnSpc>
              <a:spcBef>
                <a:spcPts val="600"/>
              </a:spcBef>
              <a:buNone/>
            </a:pPr>
            <a:r>
              <a:rPr lang="zh-CN" altLang="en-US" sz="3300" b="1" dirty="0">
                <a:solidFill>
                  <a:srgbClr val="FF0000"/>
                </a:solidFill>
                <a:latin typeface="+mn-ea"/>
              </a:rPr>
              <a:t>倒排记录：</a:t>
            </a:r>
            <a:r>
              <a:rPr lang="zh-CN" altLang="en-US" sz="3300" dirty="0">
                <a:solidFill>
                  <a:schemeClr val="tx1"/>
                </a:solidFill>
                <a:latin typeface="+mn-ea"/>
              </a:rPr>
              <a:t>词项在某文档中一次出现信息（即倒排记录中的每个元素）</a:t>
            </a:r>
            <a:endParaRPr lang="en-US" altLang="zh-CN" sz="3300" dirty="0">
              <a:solidFill>
                <a:schemeClr val="tx1"/>
              </a:solidFill>
              <a:latin typeface="+mn-ea"/>
            </a:endParaRPr>
          </a:p>
          <a:p>
            <a:pPr marL="44450" indent="-44450">
              <a:lnSpc>
                <a:spcPct val="160000"/>
              </a:lnSpc>
              <a:spcBef>
                <a:spcPts val="600"/>
              </a:spcBef>
              <a:buNone/>
            </a:pPr>
            <a:r>
              <a:rPr lang="zh-CN" altLang="en-US" sz="3300" b="1" dirty="0">
                <a:solidFill>
                  <a:srgbClr val="FF0000"/>
                </a:solidFill>
                <a:latin typeface="+mn-ea"/>
              </a:rPr>
              <a:t>全体倒排记录表：</a:t>
            </a:r>
            <a:r>
              <a:rPr lang="zh-CN" altLang="en-US" sz="3300" dirty="0">
                <a:solidFill>
                  <a:schemeClr val="tx1"/>
                </a:solidFill>
                <a:latin typeface="+mn-ea"/>
              </a:rPr>
              <a:t>所有词项的倒排记录表</a:t>
            </a:r>
            <a:endParaRPr lang="en-US" altLang="zh-CN" sz="3300" dirty="0">
              <a:solidFill>
                <a:schemeClr val="tx1"/>
              </a:solidFill>
              <a:latin typeface="+mn-ea"/>
            </a:endParaRPr>
          </a:p>
          <a:p>
            <a:pPr marL="44450" indent="-44450">
              <a:lnSpc>
                <a:spcPct val="120000"/>
              </a:lnSpc>
              <a:buNone/>
            </a:pPr>
            <a:endParaRPr lang="zh-CN" altLang="en-US" sz="3200" dirty="0">
              <a:solidFill>
                <a:schemeClr val="tx1"/>
              </a:solidFill>
              <a:latin typeface="+mn-ea"/>
            </a:endParaRPr>
          </a:p>
        </p:txBody>
      </p:sp>
    </p:spTree>
    <p:extLst>
      <p:ext uri="{BB962C8B-B14F-4D97-AF65-F5344CB8AC3E}">
        <p14:creationId xmlns:p14="http://schemas.microsoft.com/office/powerpoint/2010/main" val="30245566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395748" y="383459"/>
            <a:ext cx="9875520" cy="1022555"/>
          </a:xfrm>
        </p:spPr>
        <p:txBody>
          <a:bodyPr/>
          <a:lstStyle/>
          <a:p>
            <a:r>
              <a:rPr lang="zh-CN" altLang="en-US" dirty="0">
                <a:latin typeface="+mn-ea"/>
                <a:ea typeface="+mn-ea"/>
              </a:rPr>
              <a:t>倒排索引的建立</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395748" y="1409699"/>
            <a:ext cx="11245646" cy="5227075"/>
          </a:xfrm>
        </p:spPr>
        <p:txBody>
          <a:bodyPr>
            <a:normAutofit/>
          </a:bodyPr>
          <a:lstStyle/>
          <a:p>
            <a:pPr marL="44450" indent="-44450">
              <a:lnSpc>
                <a:spcPct val="120000"/>
              </a:lnSpc>
              <a:buNone/>
            </a:pPr>
            <a:r>
              <a:rPr lang="en-US" altLang="zh-CN" sz="2800" dirty="0">
                <a:solidFill>
                  <a:schemeClr val="tx1"/>
                </a:solidFill>
                <a:latin typeface="+mn-ea"/>
              </a:rPr>
              <a:t>•</a:t>
            </a:r>
            <a:endParaRPr lang="zh-CN" altLang="en-US" sz="2800" dirty="0">
              <a:solidFill>
                <a:schemeClr val="tx1"/>
              </a:solidFill>
              <a:latin typeface="+mn-ea"/>
            </a:endParaRPr>
          </a:p>
        </p:txBody>
      </p:sp>
      <p:pic>
        <p:nvPicPr>
          <p:cNvPr id="5" name="图片 4">
            <a:extLst>
              <a:ext uri="{FF2B5EF4-FFF2-40B4-BE49-F238E27FC236}">
                <a16:creationId xmlns:a16="http://schemas.microsoft.com/office/drawing/2014/main" id="{1D337618-B7D7-43F7-8E1A-A30B4BF138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174" y="1457814"/>
            <a:ext cx="8910667" cy="5130844"/>
          </a:xfrm>
          <a:prstGeom prst="rect">
            <a:avLst/>
          </a:prstGeom>
        </p:spPr>
      </p:pic>
      <p:sp>
        <p:nvSpPr>
          <p:cNvPr id="4" name="矩形 3">
            <a:extLst>
              <a:ext uri="{FF2B5EF4-FFF2-40B4-BE49-F238E27FC236}">
                <a16:creationId xmlns:a16="http://schemas.microsoft.com/office/drawing/2014/main" id="{F0B58EFC-510D-4544-85A9-593DBCBA98C5}"/>
              </a:ext>
            </a:extLst>
          </p:cNvPr>
          <p:cNvSpPr/>
          <p:nvPr/>
        </p:nvSpPr>
        <p:spPr>
          <a:xfrm>
            <a:off x="715617" y="1540565"/>
            <a:ext cx="1033670" cy="2970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收集</a:t>
            </a:r>
          </a:p>
        </p:txBody>
      </p:sp>
    </p:spTree>
    <p:extLst>
      <p:ext uri="{BB962C8B-B14F-4D97-AF65-F5344CB8AC3E}">
        <p14:creationId xmlns:p14="http://schemas.microsoft.com/office/powerpoint/2010/main" val="661114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297425" y="406809"/>
            <a:ext cx="11245646" cy="5227075"/>
          </a:xfrm>
        </p:spPr>
        <p:txBody>
          <a:bodyPr>
            <a:normAutofit/>
          </a:bodyPr>
          <a:lstStyle/>
          <a:p>
            <a:pPr marL="44450" indent="-44450">
              <a:lnSpc>
                <a:spcPct val="120000"/>
              </a:lnSpc>
              <a:buNone/>
            </a:pPr>
            <a:r>
              <a:rPr lang="en-US" altLang="zh-CN" sz="2800" dirty="0">
                <a:solidFill>
                  <a:schemeClr val="tx1"/>
                </a:solidFill>
                <a:latin typeface="+mn-ea"/>
              </a:rPr>
              <a:t>•</a:t>
            </a:r>
            <a:r>
              <a:rPr lang="zh-CN" altLang="en-US" sz="3200" dirty="0">
                <a:solidFill>
                  <a:schemeClr val="tx1"/>
                </a:solidFill>
                <a:latin typeface="+mn-ea"/>
              </a:rPr>
              <a:t>建立索引的步骤：（</a:t>
            </a:r>
            <a:r>
              <a:rPr lang="en-US" altLang="zh-CN" sz="3200" dirty="0">
                <a:solidFill>
                  <a:schemeClr val="tx1"/>
                </a:solidFill>
                <a:latin typeface="+mn-ea"/>
              </a:rPr>
              <a:t>4</a:t>
            </a:r>
            <a:r>
              <a:rPr lang="zh-CN" altLang="en-US" sz="3200" dirty="0">
                <a:solidFill>
                  <a:schemeClr val="tx1"/>
                </a:solidFill>
                <a:latin typeface="+mn-ea"/>
              </a:rPr>
              <a:t>）建立倒排索引</a:t>
            </a:r>
          </a:p>
          <a:p>
            <a:pPr marL="0" indent="0">
              <a:lnSpc>
                <a:spcPct val="120000"/>
              </a:lnSpc>
              <a:buNone/>
            </a:pPr>
            <a:r>
              <a:rPr lang="en-US" altLang="zh-CN" sz="2800" b="1" dirty="0">
                <a:solidFill>
                  <a:schemeClr val="tx1"/>
                </a:solidFill>
                <a:latin typeface="+mn-ea"/>
              </a:rPr>
              <a:t>1)</a:t>
            </a:r>
            <a:r>
              <a:rPr lang="zh-CN" altLang="en-US" sz="2800" b="1" dirty="0">
                <a:solidFill>
                  <a:schemeClr val="tx1"/>
                </a:solidFill>
                <a:latin typeface="+mn-ea"/>
              </a:rPr>
              <a:t>建立</a:t>
            </a:r>
            <a:r>
              <a:rPr lang="en-US" altLang="zh-CN" sz="2800" b="1" dirty="0">
                <a:solidFill>
                  <a:schemeClr val="tx1"/>
                </a:solidFill>
                <a:latin typeface="+mn-ea"/>
              </a:rPr>
              <a:t>(</a:t>
            </a:r>
            <a:r>
              <a:rPr lang="zh-CN" altLang="en-US" sz="2800" b="1" dirty="0">
                <a:solidFill>
                  <a:schemeClr val="tx1"/>
                </a:solidFill>
                <a:latin typeface="+mn-ea"/>
              </a:rPr>
              <a:t>修改过的</a:t>
            </a:r>
            <a:r>
              <a:rPr lang="en-US" altLang="zh-CN" sz="2800" b="1" dirty="0">
                <a:solidFill>
                  <a:schemeClr val="tx1"/>
                </a:solidFill>
                <a:latin typeface="+mn-ea"/>
              </a:rPr>
              <a:t>)</a:t>
            </a:r>
            <a:r>
              <a:rPr lang="zh-CN" altLang="en-US" sz="2800" b="1" dirty="0">
                <a:solidFill>
                  <a:schemeClr val="tx1"/>
                </a:solidFill>
                <a:latin typeface="+mn-ea"/>
              </a:rPr>
              <a:t>词项与文档</a:t>
            </a:r>
            <a:r>
              <a:rPr lang="en-US" altLang="zh-CN" sz="2800" b="1" dirty="0">
                <a:solidFill>
                  <a:schemeClr val="tx1"/>
                </a:solidFill>
                <a:latin typeface="+mn-ea"/>
              </a:rPr>
              <a:t>ID </a:t>
            </a:r>
            <a:r>
              <a:rPr lang="zh-CN" altLang="en-US" sz="2800" b="1" dirty="0">
                <a:solidFill>
                  <a:schemeClr val="tx1"/>
                </a:solidFill>
                <a:latin typeface="+mn-ea"/>
              </a:rPr>
              <a:t>对应序列</a:t>
            </a:r>
            <a:endParaRPr lang="en-US" altLang="zh-CN" sz="2800" b="1" dirty="0">
              <a:solidFill>
                <a:schemeClr val="tx1"/>
              </a:solidFill>
              <a:latin typeface="+mn-ea"/>
            </a:endParaRPr>
          </a:p>
          <a:p>
            <a:pPr marL="44450" indent="-44450">
              <a:lnSpc>
                <a:spcPct val="120000"/>
              </a:lnSpc>
              <a:buNone/>
            </a:pPr>
            <a:r>
              <a:rPr lang="zh-CN" altLang="en-US" sz="2400" dirty="0">
                <a:solidFill>
                  <a:srgbClr val="00B050"/>
                </a:solidFill>
                <a:latin typeface="+mn-ea"/>
              </a:rPr>
              <a:t>文档</a:t>
            </a:r>
            <a:r>
              <a:rPr lang="en-US" altLang="zh-CN" sz="2400" dirty="0">
                <a:solidFill>
                  <a:srgbClr val="00B050"/>
                </a:solidFill>
                <a:latin typeface="+mn-ea"/>
              </a:rPr>
              <a:t>ID</a:t>
            </a:r>
            <a:r>
              <a:rPr lang="zh-CN" altLang="en-US" sz="2400" dirty="0">
                <a:solidFill>
                  <a:srgbClr val="00B050"/>
                </a:solidFill>
                <a:latin typeface="+mn-ea"/>
              </a:rPr>
              <a:t>（</a:t>
            </a:r>
            <a:r>
              <a:rPr lang="en-US" altLang="zh-CN" sz="2400" dirty="0" err="1">
                <a:solidFill>
                  <a:srgbClr val="00B050"/>
                </a:solidFill>
                <a:latin typeface="+mn-ea"/>
              </a:rPr>
              <a:t>docID</a:t>
            </a:r>
            <a:r>
              <a:rPr lang="zh-CN" altLang="en-US" sz="2400" dirty="0">
                <a:solidFill>
                  <a:srgbClr val="00B050"/>
                </a:solidFill>
                <a:latin typeface="+mn-ea"/>
              </a:rPr>
              <a:t>）：给每篇新出现的文档赋一个连续的整数编号</a:t>
            </a:r>
          </a:p>
        </p:txBody>
      </p:sp>
      <p:pic>
        <p:nvPicPr>
          <p:cNvPr id="8" name="图片 7">
            <a:extLst>
              <a:ext uri="{FF2B5EF4-FFF2-40B4-BE49-F238E27FC236}">
                <a16:creationId xmlns:a16="http://schemas.microsoft.com/office/drawing/2014/main" id="{F1308209-FA84-4E20-A4AB-3601F4F292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3895" y="2957359"/>
            <a:ext cx="7610475" cy="2676525"/>
          </a:xfrm>
          <a:prstGeom prst="rect">
            <a:avLst/>
          </a:prstGeom>
        </p:spPr>
      </p:pic>
      <p:pic>
        <p:nvPicPr>
          <p:cNvPr id="10" name="图片 9">
            <a:extLst>
              <a:ext uri="{FF2B5EF4-FFF2-40B4-BE49-F238E27FC236}">
                <a16:creationId xmlns:a16="http://schemas.microsoft.com/office/drawing/2014/main" id="{4032CA53-9607-4B76-B028-3B8A0BD1B2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61448" y="79513"/>
            <a:ext cx="1886657" cy="6858000"/>
          </a:xfrm>
          <a:prstGeom prst="rect">
            <a:avLst/>
          </a:prstGeom>
        </p:spPr>
      </p:pic>
    </p:spTree>
    <p:extLst>
      <p:ext uri="{BB962C8B-B14F-4D97-AF65-F5344CB8AC3E}">
        <p14:creationId xmlns:p14="http://schemas.microsoft.com/office/powerpoint/2010/main" val="23416968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297425" y="406809"/>
            <a:ext cx="11245646" cy="5227075"/>
          </a:xfrm>
        </p:spPr>
        <p:txBody>
          <a:bodyPr>
            <a:normAutofit/>
          </a:bodyPr>
          <a:lstStyle/>
          <a:p>
            <a:pPr marL="0" indent="0">
              <a:lnSpc>
                <a:spcPct val="120000"/>
              </a:lnSpc>
              <a:buNone/>
            </a:pPr>
            <a:r>
              <a:rPr lang="en-US" altLang="zh-CN" sz="2800" dirty="0">
                <a:solidFill>
                  <a:schemeClr val="tx1"/>
                </a:solidFill>
                <a:latin typeface="+mn-ea"/>
              </a:rPr>
              <a:t>2)</a:t>
            </a:r>
            <a:r>
              <a:rPr lang="zh-CN" altLang="en-US" sz="2800" dirty="0">
                <a:solidFill>
                  <a:schemeClr val="tx1"/>
                </a:solidFill>
                <a:latin typeface="+mn-ea"/>
              </a:rPr>
              <a:t>建立索引的步骤：排序</a:t>
            </a:r>
            <a:endParaRPr lang="en-US" altLang="zh-CN" sz="2800" dirty="0">
              <a:solidFill>
                <a:schemeClr val="tx1"/>
              </a:solidFill>
              <a:latin typeface="+mn-ea"/>
            </a:endParaRPr>
          </a:p>
          <a:p>
            <a:pPr marL="44450" indent="-44450">
              <a:lnSpc>
                <a:spcPct val="120000"/>
              </a:lnSpc>
              <a:buNone/>
            </a:pPr>
            <a:endParaRPr lang="en-US" altLang="zh-CN" sz="2800" dirty="0">
              <a:solidFill>
                <a:schemeClr val="tx1"/>
              </a:solidFill>
              <a:latin typeface="+mn-ea"/>
            </a:endParaRPr>
          </a:p>
          <a:p>
            <a:pPr marL="44450" indent="-44450">
              <a:lnSpc>
                <a:spcPct val="120000"/>
              </a:lnSpc>
              <a:buNone/>
            </a:pPr>
            <a:r>
              <a:rPr lang="zh-CN" altLang="en-US" sz="2800" dirty="0">
                <a:solidFill>
                  <a:schemeClr val="tx1"/>
                </a:solidFill>
                <a:latin typeface="+mn-ea"/>
              </a:rPr>
              <a:t>建立索引的核心步骤</a:t>
            </a:r>
            <a:r>
              <a:rPr lang="en-US" altLang="zh-CN" sz="2800" dirty="0">
                <a:solidFill>
                  <a:schemeClr val="tx1"/>
                </a:solidFill>
                <a:latin typeface="+mn-ea"/>
              </a:rPr>
              <a:t>:</a:t>
            </a:r>
          </a:p>
          <a:p>
            <a:pPr marL="44450" indent="-44450">
              <a:lnSpc>
                <a:spcPct val="120000"/>
              </a:lnSpc>
              <a:buNone/>
            </a:pPr>
            <a:r>
              <a:rPr lang="zh-CN" altLang="en-US" sz="2800" dirty="0">
                <a:solidFill>
                  <a:schemeClr val="tx1"/>
                </a:solidFill>
                <a:latin typeface="+mn-ea"/>
              </a:rPr>
              <a:t>先按照词项的字母顺序进行排序，</a:t>
            </a:r>
            <a:endParaRPr lang="en-US" altLang="zh-CN" sz="2800" dirty="0">
              <a:solidFill>
                <a:schemeClr val="tx1"/>
              </a:solidFill>
              <a:latin typeface="+mn-ea"/>
            </a:endParaRPr>
          </a:p>
          <a:p>
            <a:pPr marL="44450" indent="-44450">
              <a:lnSpc>
                <a:spcPct val="120000"/>
              </a:lnSpc>
              <a:buNone/>
            </a:pPr>
            <a:r>
              <a:rPr lang="zh-CN" altLang="en-US" sz="2800" dirty="0">
                <a:solidFill>
                  <a:schemeClr val="tx1"/>
                </a:solidFill>
                <a:latin typeface="+mn-ea"/>
              </a:rPr>
              <a:t>再按照</a:t>
            </a:r>
            <a:r>
              <a:rPr lang="en-US" altLang="zh-CN" sz="2800" dirty="0" err="1">
                <a:solidFill>
                  <a:schemeClr val="tx1"/>
                </a:solidFill>
                <a:latin typeface="+mn-ea"/>
              </a:rPr>
              <a:t>docID</a:t>
            </a:r>
            <a:r>
              <a:rPr lang="zh-CN" altLang="en-US" sz="2800" dirty="0">
                <a:solidFill>
                  <a:schemeClr val="tx1"/>
                </a:solidFill>
                <a:latin typeface="+mn-ea"/>
              </a:rPr>
              <a:t>排序</a:t>
            </a:r>
            <a:endParaRPr lang="en-US" altLang="zh-CN" sz="2800" dirty="0">
              <a:solidFill>
                <a:schemeClr val="tx1"/>
              </a:solidFill>
              <a:latin typeface="+mn-ea"/>
            </a:endParaRPr>
          </a:p>
          <a:p>
            <a:pPr marL="273050" lvl="1" indent="-44450">
              <a:lnSpc>
                <a:spcPct val="120000"/>
              </a:lnSpc>
              <a:buNone/>
            </a:pPr>
            <a:r>
              <a:rPr lang="zh-CN" altLang="en-US" sz="2600" dirty="0">
                <a:solidFill>
                  <a:srgbClr val="00B050"/>
                </a:solidFill>
                <a:latin typeface="+mn-ea"/>
              </a:rPr>
              <a:t>同一词项同一</a:t>
            </a:r>
            <a:r>
              <a:rPr lang="en-US" altLang="zh-CN" sz="2600" dirty="0" err="1">
                <a:solidFill>
                  <a:srgbClr val="00B050"/>
                </a:solidFill>
                <a:latin typeface="+mn-ea"/>
              </a:rPr>
              <a:t>docID</a:t>
            </a:r>
            <a:endParaRPr lang="en-US" altLang="zh-CN" sz="2600" dirty="0">
              <a:solidFill>
                <a:srgbClr val="00B050"/>
              </a:solidFill>
              <a:latin typeface="+mn-ea"/>
            </a:endParaRPr>
          </a:p>
          <a:p>
            <a:pPr marL="273050" lvl="1" indent="-44450">
              <a:lnSpc>
                <a:spcPct val="120000"/>
              </a:lnSpc>
              <a:buNone/>
            </a:pPr>
            <a:r>
              <a:rPr lang="zh-CN" altLang="en-US" sz="2600" dirty="0">
                <a:solidFill>
                  <a:srgbClr val="00B050"/>
                </a:solidFill>
                <a:latin typeface="+mn-ea"/>
              </a:rPr>
              <a:t>同一词项不同</a:t>
            </a:r>
            <a:r>
              <a:rPr lang="en-US" altLang="zh-CN" sz="2600" dirty="0" err="1">
                <a:solidFill>
                  <a:srgbClr val="00B050"/>
                </a:solidFill>
                <a:latin typeface="+mn-ea"/>
              </a:rPr>
              <a:t>docID</a:t>
            </a:r>
            <a:endParaRPr lang="en-US" altLang="zh-CN" sz="2600" dirty="0">
              <a:solidFill>
                <a:srgbClr val="00B050"/>
              </a:solidFill>
              <a:latin typeface="+mn-ea"/>
            </a:endParaRPr>
          </a:p>
          <a:p>
            <a:pPr marL="44450" indent="-44450">
              <a:lnSpc>
                <a:spcPct val="120000"/>
              </a:lnSpc>
              <a:buNone/>
            </a:pPr>
            <a:endParaRPr lang="zh-CN" altLang="en-US" sz="2800" dirty="0">
              <a:solidFill>
                <a:schemeClr val="tx1"/>
              </a:solidFill>
              <a:latin typeface="+mn-ea"/>
            </a:endParaRPr>
          </a:p>
        </p:txBody>
      </p:sp>
      <p:pic>
        <p:nvPicPr>
          <p:cNvPr id="4" name="图片 3">
            <a:extLst>
              <a:ext uri="{FF2B5EF4-FFF2-40B4-BE49-F238E27FC236}">
                <a16:creationId xmlns:a16="http://schemas.microsoft.com/office/drawing/2014/main" id="{F0E0D0B3-4168-4A97-8332-6069BBB912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4628" y="0"/>
            <a:ext cx="3789947" cy="6858000"/>
          </a:xfrm>
          <a:prstGeom prst="rect">
            <a:avLst/>
          </a:prstGeom>
        </p:spPr>
      </p:pic>
    </p:spTree>
    <p:extLst>
      <p:ext uri="{BB962C8B-B14F-4D97-AF65-F5344CB8AC3E}">
        <p14:creationId xmlns:p14="http://schemas.microsoft.com/office/powerpoint/2010/main" val="4051567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749709" y="516193"/>
            <a:ext cx="9875520" cy="1022555"/>
          </a:xfrm>
        </p:spPr>
        <p:txBody>
          <a:bodyPr/>
          <a:lstStyle/>
          <a:p>
            <a:r>
              <a:rPr lang="zh-CN" altLang="en-US" dirty="0"/>
              <a:t>本章课程内容</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1159564" y="1791929"/>
            <a:ext cx="9872871" cy="4038600"/>
          </a:xfrm>
        </p:spPr>
        <p:txBody>
          <a:bodyPr>
            <a:normAutofit/>
          </a:bodyPr>
          <a:lstStyle/>
          <a:p>
            <a:pPr marL="45720" indent="0">
              <a:buNone/>
            </a:pPr>
            <a:r>
              <a:rPr lang="en-US" altLang="zh-CN" sz="3200" dirty="0">
                <a:latin typeface="+mn-ea"/>
              </a:rPr>
              <a:t>1.1 </a:t>
            </a:r>
            <a:r>
              <a:rPr lang="zh-CN" altLang="en-US" sz="3200" dirty="0">
                <a:latin typeface="+mn-ea"/>
              </a:rPr>
              <a:t>信息检索模型概述</a:t>
            </a:r>
          </a:p>
          <a:p>
            <a:pPr marL="45720" indent="0">
              <a:buNone/>
            </a:pPr>
            <a:r>
              <a:rPr lang="en-US" altLang="zh-CN" sz="3200" dirty="0">
                <a:latin typeface="+mn-ea"/>
              </a:rPr>
              <a:t>1.2 </a:t>
            </a:r>
            <a:r>
              <a:rPr lang="zh-CN" altLang="en-US" sz="3200" dirty="0">
                <a:latin typeface="+mn-ea"/>
              </a:rPr>
              <a:t>一个简单的搜索示例</a:t>
            </a:r>
          </a:p>
          <a:p>
            <a:pPr marL="45720" indent="0">
              <a:buNone/>
            </a:pPr>
            <a:r>
              <a:rPr lang="en-US" altLang="zh-CN" sz="3200" dirty="0">
                <a:latin typeface="+mn-ea"/>
              </a:rPr>
              <a:t>1.3 </a:t>
            </a:r>
            <a:r>
              <a:rPr lang="zh-CN" altLang="en-US" sz="3200" dirty="0">
                <a:latin typeface="+mn-ea"/>
              </a:rPr>
              <a:t>倒排索引</a:t>
            </a:r>
          </a:p>
          <a:p>
            <a:pPr marL="45720" indent="0">
              <a:buNone/>
            </a:pPr>
            <a:r>
              <a:rPr lang="en-US" altLang="zh-CN" sz="3200" dirty="0">
                <a:latin typeface="+mn-ea"/>
              </a:rPr>
              <a:t>1.4 </a:t>
            </a:r>
            <a:r>
              <a:rPr lang="zh-CN" altLang="en-US" sz="3200" dirty="0">
                <a:latin typeface="+mn-ea"/>
              </a:rPr>
              <a:t>布尔检索模型的优化与扩展</a:t>
            </a:r>
          </a:p>
        </p:txBody>
      </p:sp>
    </p:spTree>
    <p:extLst>
      <p:ext uri="{BB962C8B-B14F-4D97-AF65-F5344CB8AC3E}">
        <p14:creationId xmlns:p14="http://schemas.microsoft.com/office/powerpoint/2010/main" val="26105865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297425" y="406809"/>
            <a:ext cx="11245646" cy="5227075"/>
          </a:xfrm>
        </p:spPr>
        <p:txBody>
          <a:bodyPr>
            <a:normAutofit/>
          </a:bodyPr>
          <a:lstStyle/>
          <a:p>
            <a:pPr marL="44450" indent="-44450">
              <a:lnSpc>
                <a:spcPct val="120000"/>
              </a:lnSpc>
              <a:buNone/>
            </a:pPr>
            <a:r>
              <a:rPr lang="en-US" altLang="zh-CN" sz="2800" dirty="0">
                <a:solidFill>
                  <a:schemeClr val="tx1"/>
                </a:solidFill>
                <a:latin typeface="+mn-ea"/>
              </a:rPr>
              <a:t>3</a:t>
            </a:r>
            <a:r>
              <a:rPr lang="zh-CN" altLang="en-US" sz="2800" dirty="0">
                <a:solidFill>
                  <a:schemeClr val="tx1"/>
                </a:solidFill>
                <a:latin typeface="+mn-ea"/>
              </a:rPr>
              <a:t>）建立索引的步骤：词典和倒排表建立</a:t>
            </a:r>
          </a:p>
          <a:p>
            <a:pPr marL="44450" indent="-44450">
              <a:lnSpc>
                <a:spcPct val="120000"/>
              </a:lnSpc>
              <a:buNone/>
            </a:pPr>
            <a:r>
              <a:rPr lang="en-US" altLang="zh-CN" sz="2800" dirty="0">
                <a:solidFill>
                  <a:schemeClr val="tx1"/>
                </a:solidFill>
                <a:latin typeface="+mn-ea"/>
              </a:rPr>
              <a:t>• </a:t>
            </a:r>
            <a:r>
              <a:rPr lang="zh-CN" altLang="en-US" sz="2800" dirty="0">
                <a:solidFill>
                  <a:schemeClr val="tx1"/>
                </a:solidFill>
                <a:latin typeface="+mn-ea"/>
              </a:rPr>
              <a:t>同一篇文档中多次出现的词被合并</a:t>
            </a:r>
          </a:p>
          <a:p>
            <a:pPr marL="44450" indent="-44450">
              <a:lnSpc>
                <a:spcPct val="120000"/>
              </a:lnSpc>
              <a:buNone/>
            </a:pPr>
            <a:r>
              <a:rPr lang="en-US" altLang="zh-CN" sz="2800" dirty="0">
                <a:solidFill>
                  <a:schemeClr val="tx1"/>
                </a:solidFill>
                <a:latin typeface="+mn-ea"/>
              </a:rPr>
              <a:t>• </a:t>
            </a:r>
            <a:r>
              <a:rPr lang="zh-CN" altLang="en-US" sz="2800" dirty="0">
                <a:solidFill>
                  <a:schemeClr val="tx1"/>
                </a:solidFill>
                <a:latin typeface="+mn-ea"/>
              </a:rPr>
              <a:t>同一词不同文档</a:t>
            </a:r>
            <a:endParaRPr lang="en-US" altLang="zh-CN" sz="2800" dirty="0">
              <a:solidFill>
                <a:schemeClr val="tx1"/>
              </a:solidFill>
              <a:latin typeface="+mn-ea"/>
            </a:endParaRPr>
          </a:p>
          <a:p>
            <a:pPr marL="685800" lvl="1" indent="-457200">
              <a:lnSpc>
                <a:spcPct val="120000"/>
              </a:lnSpc>
              <a:buFont typeface="Wingdings" panose="05000000000000000000" pitchFamily="2" charset="2"/>
              <a:buChar char="Ø"/>
            </a:pPr>
            <a:r>
              <a:rPr lang="zh-CN" altLang="en-US" sz="2600" dirty="0">
                <a:solidFill>
                  <a:srgbClr val="00B050"/>
                </a:solidFill>
                <a:latin typeface="+mn-ea"/>
              </a:rPr>
              <a:t>倒排记录表按照</a:t>
            </a:r>
            <a:r>
              <a:rPr lang="en-US" altLang="zh-CN" sz="2600" dirty="0" err="1">
                <a:solidFill>
                  <a:srgbClr val="00B050"/>
                </a:solidFill>
                <a:latin typeface="+mn-ea"/>
              </a:rPr>
              <a:t>docID</a:t>
            </a:r>
            <a:r>
              <a:rPr lang="zh-CN" altLang="en-US" sz="2600" dirty="0">
                <a:solidFill>
                  <a:srgbClr val="00B050"/>
                </a:solidFill>
                <a:latin typeface="+mn-ea"/>
              </a:rPr>
              <a:t>排序</a:t>
            </a:r>
            <a:r>
              <a:rPr lang="en-US" altLang="zh-CN" sz="2600" dirty="0">
                <a:solidFill>
                  <a:srgbClr val="00B050"/>
                </a:solidFill>
                <a:latin typeface="+mn-ea"/>
              </a:rPr>
              <a:t>(</a:t>
            </a:r>
            <a:r>
              <a:rPr lang="zh-CN" altLang="en-US" sz="2600" dirty="0">
                <a:solidFill>
                  <a:srgbClr val="00B050"/>
                </a:solidFill>
                <a:latin typeface="+mn-ea"/>
              </a:rPr>
              <a:t>从小到大</a:t>
            </a:r>
            <a:r>
              <a:rPr lang="en-US" altLang="zh-CN" sz="2600" dirty="0">
                <a:solidFill>
                  <a:srgbClr val="00B050"/>
                </a:solidFill>
                <a:latin typeface="+mn-ea"/>
              </a:rPr>
              <a:t>)</a:t>
            </a:r>
          </a:p>
          <a:p>
            <a:pPr marL="685800" lvl="1" indent="-457200">
              <a:lnSpc>
                <a:spcPct val="120000"/>
              </a:lnSpc>
              <a:buFont typeface="Wingdings" panose="05000000000000000000" pitchFamily="2" charset="2"/>
              <a:buChar char="Ø"/>
            </a:pPr>
            <a:r>
              <a:rPr lang="zh-CN" altLang="en-US" sz="2600" dirty="0">
                <a:solidFill>
                  <a:srgbClr val="00B050"/>
                </a:solidFill>
                <a:latin typeface="+mn-ea"/>
              </a:rPr>
              <a:t>根据不同文档个数作为文档频率</a:t>
            </a:r>
            <a:endParaRPr lang="en-US" altLang="zh-CN" sz="2600" dirty="0">
              <a:solidFill>
                <a:srgbClr val="00B050"/>
              </a:solidFill>
              <a:latin typeface="+mn-ea"/>
            </a:endParaRPr>
          </a:p>
          <a:p>
            <a:pPr marL="44450" indent="-44450">
              <a:lnSpc>
                <a:spcPct val="120000"/>
              </a:lnSpc>
              <a:buNone/>
            </a:pPr>
            <a:endParaRPr lang="en-US" altLang="zh-CN" sz="2800" dirty="0">
              <a:solidFill>
                <a:schemeClr val="tx1"/>
              </a:solidFill>
              <a:latin typeface="+mn-ea"/>
            </a:endParaRPr>
          </a:p>
          <a:p>
            <a:pPr marL="44450" indent="-44450">
              <a:lnSpc>
                <a:spcPct val="120000"/>
              </a:lnSpc>
              <a:buNone/>
            </a:pPr>
            <a:r>
              <a:rPr lang="zh-CN" altLang="en-US" sz="2800" dirty="0">
                <a:solidFill>
                  <a:srgbClr val="FF0000"/>
                </a:solidFill>
                <a:latin typeface="+mn-ea"/>
              </a:rPr>
              <a:t>文档频率</a:t>
            </a:r>
            <a:endParaRPr lang="en-US" altLang="zh-CN" sz="2800" dirty="0">
              <a:solidFill>
                <a:srgbClr val="FF0000"/>
              </a:solidFill>
              <a:latin typeface="+mn-ea"/>
            </a:endParaRPr>
          </a:p>
          <a:p>
            <a:pPr marL="44450" indent="-44450">
              <a:lnSpc>
                <a:spcPct val="120000"/>
              </a:lnSpc>
              <a:buNone/>
            </a:pPr>
            <a:r>
              <a:rPr lang="zh-CN" altLang="en-US" sz="2800" dirty="0">
                <a:solidFill>
                  <a:srgbClr val="FF0000"/>
                </a:solidFill>
                <a:latin typeface="+mn-ea"/>
              </a:rPr>
              <a:t>词项频率</a:t>
            </a:r>
          </a:p>
          <a:p>
            <a:pPr marL="44450" indent="-44450">
              <a:lnSpc>
                <a:spcPct val="120000"/>
              </a:lnSpc>
              <a:buNone/>
            </a:pPr>
            <a:endParaRPr lang="zh-CN" altLang="en-US" sz="2800" dirty="0">
              <a:solidFill>
                <a:schemeClr val="tx1"/>
              </a:solidFill>
              <a:latin typeface="+mn-ea"/>
            </a:endParaRPr>
          </a:p>
        </p:txBody>
      </p:sp>
      <p:pic>
        <p:nvPicPr>
          <p:cNvPr id="5" name="图片 4">
            <a:extLst>
              <a:ext uri="{FF2B5EF4-FFF2-40B4-BE49-F238E27FC236}">
                <a16:creationId xmlns:a16="http://schemas.microsoft.com/office/drawing/2014/main" id="{2FEA336F-C7D9-4CA3-A6AE-285AB3E0E6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1284" y="202791"/>
            <a:ext cx="5581650" cy="6248400"/>
          </a:xfrm>
          <a:prstGeom prst="rect">
            <a:avLst/>
          </a:prstGeom>
        </p:spPr>
      </p:pic>
    </p:spTree>
    <p:extLst>
      <p:ext uri="{BB962C8B-B14F-4D97-AF65-F5344CB8AC3E}">
        <p14:creationId xmlns:p14="http://schemas.microsoft.com/office/powerpoint/2010/main" val="16025553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297425" y="406809"/>
            <a:ext cx="11245646" cy="5227075"/>
          </a:xfrm>
        </p:spPr>
        <p:txBody>
          <a:bodyPr>
            <a:normAutofit/>
          </a:bodyPr>
          <a:lstStyle/>
          <a:p>
            <a:pPr marL="44450" indent="-44450">
              <a:lnSpc>
                <a:spcPct val="120000"/>
              </a:lnSpc>
              <a:buNone/>
            </a:pPr>
            <a:r>
              <a:rPr lang="zh-CN" altLang="en-US" sz="2800" dirty="0">
                <a:solidFill>
                  <a:schemeClr val="tx1"/>
                </a:solidFill>
                <a:latin typeface="+mn-ea"/>
              </a:rPr>
              <a:t>存储开销</a:t>
            </a:r>
            <a:endParaRPr lang="en-US" altLang="zh-CN" sz="2800" dirty="0">
              <a:solidFill>
                <a:schemeClr val="tx1"/>
              </a:solidFill>
              <a:latin typeface="+mn-ea"/>
            </a:endParaRPr>
          </a:p>
          <a:p>
            <a:pPr marL="44450" indent="-44450">
              <a:lnSpc>
                <a:spcPct val="120000"/>
              </a:lnSpc>
              <a:buNone/>
            </a:pPr>
            <a:r>
              <a:rPr lang="zh-CN" altLang="en-US" sz="2800" dirty="0">
                <a:solidFill>
                  <a:schemeClr val="tx1"/>
                </a:solidFill>
                <a:latin typeface="+mn-ea"/>
              </a:rPr>
              <a:t>存储：单链表</a:t>
            </a:r>
            <a:endParaRPr lang="en-US" altLang="zh-CN" sz="2800" dirty="0">
              <a:solidFill>
                <a:schemeClr val="tx1"/>
              </a:solidFill>
              <a:latin typeface="+mn-ea"/>
            </a:endParaRPr>
          </a:p>
          <a:p>
            <a:pPr marL="44450" indent="-44450">
              <a:lnSpc>
                <a:spcPct val="120000"/>
              </a:lnSpc>
              <a:buNone/>
            </a:pPr>
            <a:r>
              <a:rPr lang="en-US" altLang="zh-CN" sz="2800" dirty="0">
                <a:solidFill>
                  <a:schemeClr val="tx1"/>
                </a:solidFill>
                <a:latin typeface="+mn-ea"/>
              </a:rPr>
              <a:t>       </a:t>
            </a:r>
            <a:r>
              <a:rPr lang="zh-CN" altLang="en-US" sz="2800" dirty="0">
                <a:solidFill>
                  <a:schemeClr val="tx1"/>
                </a:solidFill>
                <a:latin typeface="+mn-ea"/>
              </a:rPr>
              <a:t>变长数组</a:t>
            </a:r>
          </a:p>
        </p:txBody>
      </p:sp>
      <p:pic>
        <p:nvPicPr>
          <p:cNvPr id="2" name="图片 1">
            <a:extLst>
              <a:ext uri="{FF2B5EF4-FFF2-40B4-BE49-F238E27FC236}">
                <a16:creationId xmlns:a16="http://schemas.microsoft.com/office/drawing/2014/main" id="{54600787-0A60-4F5A-B825-6AAE158322FA}"/>
              </a:ext>
            </a:extLst>
          </p:cNvPr>
          <p:cNvPicPr>
            <a:picLocks noChangeAspect="1"/>
          </p:cNvPicPr>
          <p:nvPr/>
        </p:nvPicPr>
        <p:blipFill>
          <a:blip r:embed="rId2"/>
          <a:stretch>
            <a:fillRect/>
          </a:stretch>
        </p:blipFill>
        <p:spPr>
          <a:xfrm>
            <a:off x="4213850" y="0"/>
            <a:ext cx="3764300" cy="6858000"/>
          </a:xfrm>
          <a:prstGeom prst="rect">
            <a:avLst/>
          </a:prstGeom>
        </p:spPr>
      </p:pic>
      <p:sp>
        <p:nvSpPr>
          <p:cNvPr id="6" name="对话气泡: 矩形 5">
            <a:extLst>
              <a:ext uri="{FF2B5EF4-FFF2-40B4-BE49-F238E27FC236}">
                <a16:creationId xmlns:a16="http://schemas.microsoft.com/office/drawing/2014/main" id="{67497477-C574-477D-B5D2-6A420C0D0487}"/>
              </a:ext>
            </a:extLst>
          </p:cNvPr>
          <p:cNvSpPr/>
          <p:nvPr/>
        </p:nvSpPr>
        <p:spPr>
          <a:xfrm>
            <a:off x="7978150" y="838036"/>
            <a:ext cx="1293669" cy="707923"/>
          </a:xfrm>
          <a:prstGeom prst="wedgeRectCallout">
            <a:avLst>
              <a:gd name="adj1" fmla="val -81635"/>
              <a:gd name="adj2" fmla="val -222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docID</a:t>
            </a:r>
            <a:r>
              <a:rPr lang="zh-CN" altLang="en-US" dirty="0"/>
              <a:t>的列</a:t>
            </a:r>
          </a:p>
          <a:p>
            <a:pPr algn="ctr"/>
            <a:r>
              <a:rPr lang="zh-CN" altLang="en-US" dirty="0"/>
              <a:t>表</a:t>
            </a:r>
          </a:p>
        </p:txBody>
      </p:sp>
      <p:sp>
        <p:nvSpPr>
          <p:cNvPr id="7" name="对话气泡: 圆角矩形 6">
            <a:extLst>
              <a:ext uri="{FF2B5EF4-FFF2-40B4-BE49-F238E27FC236}">
                <a16:creationId xmlns:a16="http://schemas.microsoft.com/office/drawing/2014/main" id="{D0817039-38A0-4AE8-9313-67AA30DAB9CB}"/>
              </a:ext>
            </a:extLst>
          </p:cNvPr>
          <p:cNvSpPr/>
          <p:nvPr/>
        </p:nvSpPr>
        <p:spPr>
          <a:xfrm>
            <a:off x="1524748" y="5068529"/>
            <a:ext cx="1966452" cy="1130710"/>
          </a:xfrm>
          <a:prstGeom prst="wedgeRoundRectCallout">
            <a:avLst>
              <a:gd name="adj1" fmla="val 77667"/>
              <a:gd name="adj2" fmla="val -1228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词条和</a:t>
            </a:r>
          </a:p>
          <a:p>
            <a:pPr algn="ctr"/>
            <a:r>
              <a:rPr lang="zh-CN" altLang="en-US" dirty="0"/>
              <a:t>文档频</a:t>
            </a:r>
          </a:p>
          <a:p>
            <a:pPr algn="ctr"/>
            <a:r>
              <a:rPr lang="zh-CN" altLang="en-US" dirty="0"/>
              <a:t>率 </a:t>
            </a:r>
          </a:p>
        </p:txBody>
      </p:sp>
      <p:sp>
        <p:nvSpPr>
          <p:cNvPr id="8" name="对话气泡: 椭圆形 7">
            <a:extLst>
              <a:ext uri="{FF2B5EF4-FFF2-40B4-BE49-F238E27FC236}">
                <a16:creationId xmlns:a16="http://schemas.microsoft.com/office/drawing/2014/main" id="{190D80C4-2FEE-495D-85B7-31C8F70FF891}"/>
              </a:ext>
            </a:extLst>
          </p:cNvPr>
          <p:cNvSpPr/>
          <p:nvPr/>
        </p:nvSpPr>
        <p:spPr>
          <a:xfrm>
            <a:off x="5329084" y="6312310"/>
            <a:ext cx="924232" cy="545690"/>
          </a:xfrm>
          <a:prstGeom prst="wedgeEllipseCallout">
            <a:avLst>
              <a:gd name="adj1" fmla="val 45982"/>
              <a:gd name="adj2" fmla="val -1950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指针</a:t>
            </a:r>
          </a:p>
        </p:txBody>
      </p:sp>
      <p:sp>
        <p:nvSpPr>
          <p:cNvPr id="9" name="矩形 8">
            <a:extLst>
              <a:ext uri="{FF2B5EF4-FFF2-40B4-BE49-F238E27FC236}">
                <a16:creationId xmlns:a16="http://schemas.microsoft.com/office/drawing/2014/main" id="{7861D0F2-22C1-4B7C-A760-FB68E43475A6}"/>
              </a:ext>
            </a:extLst>
          </p:cNvPr>
          <p:cNvSpPr/>
          <p:nvPr/>
        </p:nvSpPr>
        <p:spPr>
          <a:xfrm>
            <a:off x="7777317" y="2685109"/>
            <a:ext cx="3264309" cy="1200329"/>
          </a:xfrm>
          <a:prstGeom prst="rect">
            <a:avLst/>
          </a:prstGeom>
        </p:spPr>
        <p:txBody>
          <a:bodyPr wrap="square">
            <a:spAutoFit/>
          </a:bodyPr>
          <a:lstStyle/>
          <a:p>
            <a:r>
              <a:rPr lang="zh-CN" altLang="en-US" sz="2400" dirty="0"/>
              <a:t>稍后的课程会讨论</a:t>
            </a:r>
            <a:r>
              <a:rPr lang="en-US" altLang="zh-CN" sz="2400" dirty="0"/>
              <a:t>:</a:t>
            </a:r>
          </a:p>
          <a:p>
            <a:r>
              <a:rPr lang="en-US" altLang="zh-CN" sz="2400" dirty="0"/>
              <a:t>•</a:t>
            </a:r>
            <a:r>
              <a:rPr lang="zh-CN" altLang="en-US" sz="2400" dirty="0"/>
              <a:t>如何高效地建立索引</a:t>
            </a:r>
            <a:r>
              <a:rPr lang="en-US" altLang="zh-CN" sz="2400" dirty="0"/>
              <a:t>?</a:t>
            </a:r>
          </a:p>
          <a:p>
            <a:r>
              <a:rPr lang="en-US" altLang="zh-CN" sz="2400" dirty="0"/>
              <a:t>•</a:t>
            </a:r>
            <a:r>
              <a:rPr lang="zh-CN" altLang="en-US" sz="2400" dirty="0"/>
              <a:t>需要多少存储空间？</a:t>
            </a:r>
          </a:p>
        </p:txBody>
      </p:sp>
    </p:spTree>
    <p:extLst>
      <p:ext uri="{BB962C8B-B14F-4D97-AF65-F5344CB8AC3E}">
        <p14:creationId xmlns:p14="http://schemas.microsoft.com/office/powerpoint/2010/main" val="12885894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297425" y="406809"/>
            <a:ext cx="11245646" cy="5227075"/>
          </a:xfrm>
        </p:spPr>
        <p:txBody>
          <a:bodyPr>
            <a:normAutofit/>
          </a:bodyPr>
          <a:lstStyle/>
          <a:p>
            <a:pPr marL="44450" indent="-44450">
              <a:lnSpc>
                <a:spcPct val="120000"/>
              </a:lnSpc>
              <a:buNone/>
            </a:pPr>
            <a:r>
              <a:rPr lang="en-US" altLang="zh-CN" sz="3200" b="1" dirty="0">
                <a:solidFill>
                  <a:srgbClr val="00B050"/>
                </a:solidFill>
                <a:latin typeface="+mn-ea"/>
              </a:rPr>
              <a:t>1.4 </a:t>
            </a:r>
            <a:r>
              <a:rPr lang="zh-CN" altLang="en-US" sz="3200" b="1" dirty="0">
                <a:solidFill>
                  <a:srgbClr val="00B050"/>
                </a:solidFill>
                <a:latin typeface="+mn-ea"/>
              </a:rPr>
              <a:t>查询的处理：</a:t>
            </a:r>
            <a:r>
              <a:rPr lang="en-US" altLang="zh-CN" sz="3200" b="1" dirty="0">
                <a:solidFill>
                  <a:srgbClr val="00B050"/>
                </a:solidFill>
                <a:latin typeface="+mn-ea"/>
              </a:rPr>
              <a:t>AND</a:t>
            </a:r>
          </a:p>
          <a:p>
            <a:pPr marL="44450" indent="-44450">
              <a:lnSpc>
                <a:spcPct val="120000"/>
              </a:lnSpc>
              <a:buNone/>
            </a:pPr>
            <a:r>
              <a:rPr lang="en-US" altLang="zh-CN" sz="2800" dirty="0">
                <a:solidFill>
                  <a:schemeClr val="tx1"/>
                </a:solidFill>
                <a:latin typeface="+mn-ea"/>
              </a:rPr>
              <a:t>• </a:t>
            </a:r>
            <a:r>
              <a:rPr lang="zh-CN" altLang="en-US" sz="2800" dirty="0">
                <a:solidFill>
                  <a:schemeClr val="tx1"/>
                </a:solidFill>
                <a:latin typeface="+mn-ea"/>
              </a:rPr>
              <a:t>考虑处理这样的查询：</a:t>
            </a:r>
          </a:p>
          <a:p>
            <a:pPr marL="44450" indent="-44450">
              <a:lnSpc>
                <a:spcPct val="120000"/>
              </a:lnSpc>
              <a:buNone/>
            </a:pPr>
            <a:r>
              <a:rPr lang="en-US" altLang="zh-CN" sz="2800" dirty="0">
                <a:solidFill>
                  <a:schemeClr val="tx1"/>
                </a:solidFill>
                <a:latin typeface="+mn-ea"/>
              </a:rPr>
              <a:t>Brutus AND Caesar</a:t>
            </a:r>
          </a:p>
          <a:p>
            <a:pPr marL="44450" indent="-44450">
              <a:lnSpc>
                <a:spcPct val="120000"/>
              </a:lnSpc>
              <a:buNone/>
            </a:pPr>
            <a:r>
              <a:rPr lang="en-US" altLang="zh-CN" sz="2800" dirty="0">
                <a:solidFill>
                  <a:schemeClr val="tx1"/>
                </a:solidFill>
                <a:latin typeface="+mn-ea"/>
              </a:rPr>
              <a:t>• </a:t>
            </a:r>
            <a:r>
              <a:rPr lang="zh-CN" altLang="en-US" sz="2800" dirty="0">
                <a:solidFill>
                  <a:schemeClr val="tx1"/>
                </a:solidFill>
                <a:latin typeface="+mn-ea"/>
              </a:rPr>
              <a:t>在字典中找到 </a:t>
            </a:r>
            <a:r>
              <a:rPr lang="en-US" altLang="zh-CN" sz="2800" dirty="0">
                <a:solidFill>
                  <a:schemeClr val="tx1"/>
                </a:solidFill>
                <a:latin typeface="+mn-ea"/>
              </a:rPr>
              <a:t>Brutus </a:t>
            </a:r>
            <a:r>
              <a:rPr lang="zh-CN" altLang="en-US" sz="2800" dirty="0">
                <a:solidFill>
                  <a:schemeClr val="tx1"/>
                </a:solidFill>
                <a:latin typeface="+mn-ea"/>
              </a:rPr>
              <a:t>，得到它的倒排记录表</a:t>
            </a:r>
          </a:p>
          <a:p>
            <a:pPr marL="44450" indent="-44450">
              <a:lnSpc>
                <a:spcPct val="120000"/>
              </a:lnSpc>
              <a:buNone/>
            </a:pPr>
            <a:r>
              <a:rPr lang="en-US" altLang="zh-CN" sz="2800" dirty="0">
                <a:solidFill>
                  <a:schemeClr val="tx1"/>
                </a:solidFill>
                <a:latin typeface="+mn-ea"/>
              </a:rPr>
              <a:t>• </a:t>
            </a:r>
            <a:r>
              <a:rPr lang="zh-CN" altLang="en-US" sz="2800" dirty="0">
                <a:solidFill>
                  <a:schemeClr val="tx1"/>
                </a:solidFill>
                <a:latin typeface="+mn-ea"/>
              </a:rPr>
              <a:t>在字典中找到 </a:t>
            </a:r>
            <a:r>
              <a:rPr lang="en-US" altLang="zh-CN" sz="2800" dirty="0">
                <a:solidFill>
                  <a:schemeClr val="tx1"/>
                </a:solidFill>
                <a:latin typeface="+mn-ea"/>
              </a:rPr>
              <a:t>Caesar </a:t>
            </a:r>
            <a:r>
              <a:rPr lang="zh-CN" altLang="en-US" sz="2800" dirty="0">
                <a:solidFill>
                  <a:schemeClr val="tx1"/>
                </a:solidFill>
                <a:latin typeface="+mn-ea"/>
              </a:rPr>
              <a:t>，得到它的倒排记录表</a:t>
            </a:r>
          </a:p>
          <a:p>
            <a:pPr marL="44450" indent="-44450">
              <a:lnSpc>
                <a:spcPct val="120000"/>
              </a:lnSpc>
              <a:buNone/>
            </a:pPr>
            <a:r>
              <a:rPr lang="en-US" altLang="zh-CN" sz="2800" dirty="0">
                <a:solidFill>
                  <a:schemeClr val="tx1"/>
                </a:solidFill>
                <a:latin typeface="+mn-ea"/>
              </a:rPr>
              <a:t>• </a:t>
            </a:r>
            <a:r>
              <a:rPr lang="zh-CN" altLang="en-US" sz="2800" dirty="0">
                <a:solidFill>
                  <a:schemeClr val="tx1"/>
                </a:solidFill>
                <a:latin typeface="+mn-ea"/>
              </a:rPr>
              <a:t>合并两个倒排列表（</a:t>
            </a:r>
            <a:r>
              <a:rPr lang="zh-CN" altLang="en-US" sz="2800" dirty="0">
                <a:solidFill>
                  <a:srgbClr val="FF0000"/>
                </a:solidFill>
                <a:latin typeface="+mn-ea"/>
              </a:rPr>
              <a:t>逻辑“与”运算</a:t>
            </a:r>
            <a:r>
              <a:rPr lang="zh-CN" altLang="en-US" sz="2800" dirty="0">
                <a:solidFill>
                  <a:schemeClr val="tx1"/>
                </a:solidFill>
                <a:latin typeface="+mn-ea"/>
              </a:rPr>
              <a:t>）</a:t>
            </a:r>
          </a:p>
          <a:p>
            <a:pPr marL="44450" indent="-44450">
              <a:lnSpc>
                <a:spcPct val="120000"/>
              </a:lnSpc>
              <a:buNone/>
            </a:pPr>
            <a:endParaRPr lang="zh-CN" altLang="en-US" sz="2800" dirty="0">
              <a:solidFill>
                <a:schemeClr val="tx1"/>
              </a:solidFill>
              <a:latin typeface="+mn-ea"/>
            </a:endParaRPr>
          </a:p>
        </p:txBody>
      </p:sp>
      <p:pic>
        <p:nvPicPr>
          <p:cNvPr id="4" name="图片 3">
            <a:extLst>
              <a:ext uri="{FF2B5EF4-FFF2-40B4-BE49-F238E27FC236}">
                <a16:creationId xmlns:a16="http://schemas.microsoft.com/office/drawing/2014/main" id="{280271E4-7421-4AA0-B842-7BB2BDDB3F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6324" y="4689988"/>
            <a:ext cx="8324850" cy="1371600"/>
          </a:xfrm>
          <a:prstGeom prst="rect">
            <a:avLst/>
          </a:prstGeom>
        </p:spPr>
      </p:pic>
    </p:spTree>
    <p:extLst>
      <p:ext uri="{BB962C8B-B14F-4D97-AF65-F5344CB8AC3E}">
        <p14:creationId xmlns:p14="http://schemas.microsoft.com/office/powerpoint/2010/main" val="33601908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297425" y="406809"/>
            <a:ext cx="11245646" cy="5227075"/>
          </a:xfrm>
        </p:spPr>
        <p:txBody>
          <a:bodyPr>
            <a:normAutofit/>
          </a:bodyPr>
          <a:lstStyle/>
          <a:p>
            <a:pPr marL="44450" indent="-44450">
              <a:lnSpc>
                <a:spcPct val="120000"/>
              </a:lnSpc>
              <a:buNone/>
            </a:pPr>
            <a:r>
              <a:rPr lang="zh-CN" altLang="en-US" sz="2800" dirty="0">
                <a:solidFill>
                  <a:schemeClr val="tx1"/>
                </a:solidFill>
                <a:latin typeface="+mn-ea"/>
              </a:rPr>
              <a:t>倒排记录表的“合并”</a:t>
            </a:r>
          </a:p>
          <a:p>
            <a:pPr marL="44450" indent="-44450">
              <a:lnSpc>
                <a:spcPct val="120000"/>
              </a:lnSpc>
              <a:buNone/>
            </a:pPr>
            <a:r>
              <a:rPr lang="en-US" altLang="zh-CN" sz="2800" dirty="0">
                <a:solidFill>
                  <a:schemeClr val="tx1"/>
                </a:solidFill>
                <a:latin typeface="+mn-ea"/>
              </a:rPr>
              <a:t>• </a:t>
            </a:r>
            <a:r>
              <a:rPr lang="zh-CN" altLang="en-US" sz="2800" dirty="0">
                <a:solidFill>
                  <a:schemeClr val="tx1"/>
                </a:solidFill>
                <a:latin typeface="+mn-ea"/>
              </a:rPr>
              <a:t>同时扫描两个倒排记录表，所需时间和倒排记录的数量呈线性关系。</a:t>
            </a:r>
            <a:endParaRPr lang="en-US" altLang="zh-CN" sz="2800" dirty="0">
              <a:solidFill>
                <a:schemeClr val="tx1"/>
              </a:solidFill>
              <a:latin typeface="+mn-ea"/>
            </a:endParaRPr>
          </a:p>
          <a:p>
            <a:pPr marL="44450" indent="-44450">
              <a:lnSpc>
                <a:spcPct val="120000"/>
              </a:lnSpc>
              <a:buNone/>
            </a:pPr>
            <a:endParaRPr lang="en-US" altLang="zh-CN" sz="2800" dirty="0">
              <a:solidFill>
                <a:schemeClr val="tx1"/>
              </a:solidFill>
              <a:latin typeface="+mn-ea"/>
            </a:endParaRPr>
          </a:p>
          <a:p>
            <a:pPr marL="44450" indent="-44450">
              <a:lnSpc>
                <a:spcPct val="120000"/>
              </a:lnSpc>
              <a:buNone/>
            </a:pPr>
            <a:endParaRPr lang="en-US" altLang="zh-CN" sz="2800" dirty="0">
              <a:solidFill>
                <a:schemeClr val="tx1"/>
              </a:solidFill>
              <a:latin typeface="+mn-ea"/>
            </a:endParaRPr>
          </a:p>
          <a:p>
            <a:pPr marL="44450" indent="-44450">
              <a:lnSpc>
                <a:spcPct val="120000"/>
              </a:lnSpc>
              <a:buNone/>
            </a:pPr>
            <a:endParaRPr lang="en-US" altLang="zh-CN" sz="2800" dirty="0">
              <a:solidFill>
                <a:schemeClr val="tx1"/>
              </a:solidFill>
              <a:latin typeface="+mn-ea"/>
            </a:endParaRPr>
          </a:p>
          <a:p>
            <a:pPr marL="44450" indent="-44450">
              <a:lnSpc>
                <a:spcPct val="120000"/>
              </a:lnSpc>
              <a:buNone/>
            </a:pPr>
            <a:r>
              <a:rPr lang="zh-CN" altLang="en-US" sz="2800" dirty="0">
                <a:solidFill>
                  <a:schemeClr val="tx1"/>
                </a:solidFill>
                <a:latin typeface="+mn-ea"/>
              </a:rPr>
              <a:t>如果倒排记录表的长度分别为</a:t>
            </a:r>
            <a:r>
              <a:rPr lang="en-US" altLang="zh-CN" sz="2800" dirty="0">
                <a:solidFill>
                  <a:schemeClr val="tx1"/>
                </a:solidFill>
                <a:latin typeface="+mn-ea"/>
              </a:rPr>
              <a:t>x</a:t>
            </a:r>
            <a:r>
              <a:rPr lang="zh-CN" altLang="en-US" sz="2800" dirty="0">
                <a:solidFill>
                  <a:schemeClr val="tx1"/>
                </a:solidFill>
                <a:latin typeface="+mn-ea"/>
              </a:rPr>
              <a:t>和</a:t>
            </a:r>
            <a:r>
              <a:rPr lang="en-US" altLang="zh-CN" sz="2800" dirty="0">
                <a:solidFill>
                  <a:schemeClr val="tx1"/>
                </a:solidFill>
                <a:latin typeface="+mn-ea"/>
              </a:rPr>
              <a:t>y, </a:t>
            </a:r>
            <a:r>
              <a:rPr lang="zh-CN" altLang="en-US" sz="2800" dirty="0">
                <a:solidFill>
                  <a:schemeClr val="tx1"/>
                </a:solidFill>
                <a:latin typeface="+mn-ea"/>
              </a:rPr>
              <a:t>则合并共需 </a:t>
            </a:r>
            <a:r>
              <a:rPr lang="en-US" altLang="zh-CN" sz="2800" dirty="0">
                <a:solidFill>
                  <a:schemeClr val="tx1"/>
                </a:solidFill>
                <a:latin typeface="+mn-ea"/>
              </a:rPr>
              <a:t>O(</a:t>
            </a:r>
            <a:r>
              <a:rPr lang="en-US" altLang="zh-CN" sz="2800" dirty="0" err="1">
                <a:solidFill>
                  <a:schemeClr val="tx1"/>
                </a:solidFill>
                <a:latin typeface="+mn-ea"/>
              </a:rPr>
              <a:t>x+y</a:t>
            </a:r>
            <a:r>
              <a:rPr lang="en-US" altLang="zh-CN" sz="2800" dirty="0">
                <a:solidFill>
                  <a:schemeClr val="tx1"/>
                </a:solidFill>
                <a:latin typeface="+mn-ea"/>
              </a:rPr>
              <a:t>)</a:t>
            </a:r>
            <a:r>
              <a:rPr lang="zh-CN" altLang="en-US" sz="2800" dirty="0">
                <a:solidFill>
                  <a:schemeClr val="tx1"/>
                </a:solidFill>
                <a:latin typeface="+mn-ea"/>
              </a:rPr>
              <a:t>次操作</a:t>
            </a:r>
          </a:p>
          <a:p>
            <a:pPr marL="44450" indent="-44450">
              <a:lnSpc>
                <a:spcPct val="120000"/>
              </a:lnSpc>
              <a:buNone/>
            </a:pPr>
            <a:r>
              <a:rPr lang="zh-CN" altLang="en-US" sz="2800" dirty="0">
                <a:solidFill>
                  <a:schemeClr val="tx1"/>
                </a:solidFill>
                <a:latin typeface="+mn-ea"/>
              </a:rPr>
              <a:t>注意：倒排记录已经按照</a:t>
            </a:r>
            <a:r>
              <a:rPr lang="en-US" altLang="zh-CN" sz="2800" dirty="0" err="1">
                <a:solidFill>
                  <a:schemeClr val="tx1"/>
                </a:solidFill>
                <a:latin typeface="+mn-ea"/>
              </a:rPr>
              <a:t>docID</a:t>
            </a:r>
            <a:r>
              <a:rPr lang="zh-CN" altLang="en-US" sz="2800" dirty="0">
                <a:solidFill>
                  <a:schemeClr val="tx1"/>
                </a:solidFill>
                <a:latin typeface="+mn-ea"/>
              </a:rPr>
              <a:t>排练好了</a:t>
            </a:r>
          </a:p>
          <a:p>
            <a:pPr marL="44450" indent="-44450">
              <a:lnSpc>
                <a:spcPct val="120000"/>
              </a:lnSpc>
              <a:buNone/>
            </a:pPr>
            <a:endParaRPr lang="zh-CN" altLang="en-US" sz="2800" dirty="0">
              <a:solidFill>
                <a:schemeClr val="tx1"/>
              </a:solidFill>
              <a:latin typeface="+mn-ea"/>
            </a:endParaRPr>
          </a:p>
        </p:txBody>
      </p:sp>
      <p:pic>
        <p:nvPicPr>
          <p:cNvPr id="5" name="图片 4">
            <a:extLst>
              <a:ext uri="{FF2B5EF4-FFF2-40B4-BE49-F238E27FC236}">
                <a16:creationId xmlns:a16="http://schemas.microsoft.com/office/drawing/2014/main" id="{84084999-6F87-4956-BD88-5426E43030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785" y="1924511"/>
            <a:ext cx="9686925" cy="1247775"/>
          </a:xfrm>
          <a:prstGeom prst="rect">
            <a:avLst/>
          </a:prstGeom>
        </p:spPr>
      </p:pic>
    </p:spTree>
    <p:extLst>
      <p:ext uri="{BB962C8B-B14F-4D97-AF65-F5344CB8AC3E}">
        <p14:creationId xmlns:p14="http://schemas.microsoft.com/office/powerpoint/2010/main" val="27959977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297425" y="406809"/>
            <a:ext cx="11245646" cy="5227075"/>
          </a:xfrm>
        </p:spPr>
        <p:txBody>
          <a:bodyPr>
            <a:normAutofit/>
          </a:bodyPr>
          <a:lstStyle/>
          <a:p>
            <a:pPr marL="44450" indent="-44450">
              <a:lnSpc>
                <a:spcPct val="120000"/>
              </a:lnSpc>
              <a:buNone/>
            </a:pPr>
            <a:r>
              <a:rPr lang="zh-CN" altLang="en-US" sz="2800" dirty="0">
                <a:solidFill>
                  <a:schemeClr val="tx1"/>
                </a:solidFill>
                <a:latin typeface="+mn-ea"/>
              </a:rPr>
              <a:t>倒排记录表的“合并”算法（求交集）</a:t>
            </a:r>
          </a:p>
          <a:p>
            <a:pPr marL="44450" indent="-44450">
              <a:lnSpc>
                <a:spcPct val="120000"/>
              </a:lnSpc>
              <a:buNone/>
            </a:pPr>
            <a:endParaRPr lang="en-US" altLang="zh-CN" sz="2800" dirty="0">
              <a:solidFill>
                <a:schemeClr val="tx1"/>
              </a:solidFill>
              <a:latin typeface="+mn-ea"/>
            </a:endParaRPr>
          </a:p>
          <a:p>
            <a:pPr marL="44450" indent="-44450">
              <a:lnSpc>
                <a:spcPct val="120000"/>
              </a:lnSpc>
              <a:buNone/>
            </a:pPr>
            <a:endParaRPr lang="en-US" altLang="zh-CN" sz="2800" dirty="0">
              <a:solidFill>
                <a:schemeClr val="tx1"/>
              </a:solidFill>
              <a:latin typeface="+mn-ea"/>
            </a:endParaRPr>
          </a:p>
          <a:p>
            <a:pPr marL="44450" indent="-44450">
              <a:lnSpc>
                <a:spcPct val="120000"/>
              </a:lnSpc>
              <a:buNone/>
            </a:pPr>
            <a:endParaRPr lang="en-US" altLang="zh-CN" sz="2800" dirty="0">
              <a:solidFill>
                <a:schemeClr val="tx1"/>
              </a:solidFill>
              <a:latin typeface="+mn-ea"/>
            </a:endParaRPr>
          </a:p>
          <a:p>
            <a:pPr marL="44450" indent="-44450">
              <a:lnSpc>
                <a:spcPct val="120000"/>
              </a:lnSpc>
              <a:buNone/>
            </a:pPr>
            <a:endParaRPr lang="zh-CN" altLang="en-US" sz="2800" dirty="0">
              <a:solidFill>
                <a:schemeClr val="tx1"/>
              </a:solidFill>
              <a:latin typeface="+mn-ea"/>
            </a:endParaRPr>
          </a:p>
        </p:txBody>
      </p:sp>
      <p:pic>
        <p:nvPicPr>
          <p:cNvPr id="4" name="图片 3">
            <a:extLst>
              <a:ext uri="{FF2B5EF4-FFF2-40B4-BE49-F238E27FC236}">
                <a16:creationId xmlns:a16="http://schemas.microsoft.com/office/drawing/2014/main" id="{37FB903E-1EAF-4E15-A52E-8F59DCE339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0995" y="967070"/>
            <a:ext cx="7448550" cy="5591175"/>
          </a:xfrm>
          <a:prstGeom prst="rect">
            <a:avLst/>
          </a:prstGeom>
        </p:spPr>
      </p:pic>
    </p:spTree>
    <p:extLst>
      <p:ext uri="{BB962C8B-B14F-4D97-AF65-F5344CB8AC3E}">
        <p14:creationId xmlns:p14="http://schemas.microsoft.com/office/powerpoint/2010/main" val="40107366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297424" y="406809"/>
            <a:ext cx="11589775" cy="6200468"/>
          </a:xfrm>
        </p:spPr>
        <p:txBody>
          <a:bodyPr>
            <a:normAutofit/>
          </a:bodyPr>
          <a:lstStyle/>
          <a:p>
            <a:pPr marL="44450" indent="-44450">
              <a:lnSpc>
                <a:spcPct val="120000"/>
              </a:lnSpc>
              <a:buNone/>
            </a:pPr>
            <a:r>
              <a:rPr lang="zh-CN" altLang="en-US" sz="3200" b="1" dirty="0">
                <a:solidFill>
                  <a:srgbClr val="002060"/>
                </a:solidFill>
                <a:latin typeface="+mn-ea"/>
              </a:rPr>
              <a:t>布尔检索模型：定义</a:t>
            </a:r>
            <a:endParaRPr lang="en-US" altLang="zh-CN" sz="3200" b="1" dirty="0">
              <a:solidFill>
                <a:srgbClr val="002060"/>
              </a:solidFill>
              <a:latin typeface="+mn-ea"/>
            </a:endParaRPr>
          </a:p>
          <a:p>
            <a:pPr marL="44450" indent="-44450">
              <a:lnSpc>
                <a:spcPct val="120000"/>
              </a:lnSpc>
              <a:buNone/>
            </a:pPr>
            <a:r>
              <a:rPr lang="en-US" altLang="zh-CN" sz="2800" dirty="0">
                <a:solidFill>
                  <a:schemeClr val="tx1"/>
                </a:solidFill>
                <a:latin typeface="+mn-ea"/>
              </a:rPr>
              <a:t>•</a:t>
            </a:r>
            <a:r>
              <a:rPr lang="zh-CN" altLang="en-US" sz="2800" b="1" dirty="0">
                <a:solidFill>
                  <a:schemeClr val="tx1"/>
                </a:solidFill>
                <a:latin typeface="+mn-ea"/>
              </a:rPr>
              <a:t>文档表示</a:t>
            </a:r>
          </a:p>
          <a:p>
            <a:pPr marL="44450" indent="309563">
              <a:lnSpc>
                <a:spcPct val="120000"/>
              </a:lnSpc>
              <a:buNone/>
            </a:pPr>
            <a:r>
              <a:rPr lang="en-US" altLang="zh-CN" sz="2800" dirty="0">
                <a:solidFill>
                  <a:schemeClr val="tx1"/>
                </a:solidFill>
                <a:latin typeface="+mn-ea"/>
              </a:rPr>
              <a:t> </a:t>
            </a:r>
            <a:r>
              <a:rPr lang="zh-CN" altLang="en-US" sz="2800" dirty="0">
                <a:solidFill>
                  <a:schemeClr val="tx1"/>
                </a:solidFill>
                <a:latin typeface="+mn-ea"/>
              </a:rPr>
              <a:t>一个文档被表示为</a:t>
            </a:r>
            <a:r>
              <a:rPr lang="zh-CN" altLang="en-US" sz="2800" dirty="0">
                <a:solidFill>
                  <a:srgbClr val="FF0000"/>
                </a:solidFill>
                <a:latin typeface="+mn-ea"/>
              </a:rPr>
              <a:t>关键词的集合</a:t>
            </a:r>
          </a:p>
          <a:p>
            <a:pPr marL="44450" indent="-44450">
              <a:lnSpc>
                <a:spcPct val="120000"/>
              </a:lnSpc>
              <a:buNone/>
            </a:pPr>
            <a:r>
              <a:rPr lang="en-US" altLang="zh-CN" sz="2800" dirty="0">
                <a:solidFill>
                  <a:schemeClr val="tx1"/>
                </a:solidFill>
                <a:latin typeface="+mn-ea"/>
              </a:rPr>
              <a:t>• </a:t>
            </a:r>
            <a:r>
              <a:rPr lang="zh-CN" altLang="en-US" sz="2800" b="1" dirty="0">
                <a:solidFill>
                  <a:schemeClr val="tx1"/>
                </a:solidFill>
                <a:latin typeface="+mn-ea"/>
              </a:rPr>
              <a:t>查询表示</a:t>
            </a:r>
          </a:p>
          <a:p>
            <a:pPr marL="354013" indent="0">
              <a:lnSpc>
                <a:spcPct val="120000"/>
              </a:lnSpc>
              <a:buNone/>
            </a:pPr>
            <a:r>
              <a:rPr lang="zh-CN" altLang="en-US" sz="2800" dirty="0">
                <a:solidFill>
                  <a:schemeClr val="tx1"/>
                </a:solidFill>
                <a:latin typeface="+mn-ea"/>
              </a:rPr>
              <a:t>查询式</a:t>
            </a:r>
            <a:r>
              <a:rPr lang="en-US" altLang="zh-CN" sz="2800" dirty="0">
                <a:solidFill>
                  <a:schemeClr val="tx1"/>
                </a:solidFill>
                <a:latin typeface="+mn-ea"/>
              </a:rPr>
              <a:t>(Queries) </a:t>
            </a:r>
            <a:r>
              <a:rPr lang="zh-CN" altLang="en-US" sz="2800" dirty="0">
                <a:solidFill>
                  <a:schemeClr val="tx1"/>
                </a:solidFill>
                <a:latin typeface="+mn-ea"/>
              </a:rPr>
              <a:t>被表示为</a:t>
            </a:r>
            <a:r>
              <a:rPr lang="zh-CN" altLang="en-US" sz="2800" dirty="0">
                <a:solidFill>
                  <a:srgbClr val="FF0000"/>
                </a:solidFill>
                <a:latin typeface="+mn-ea"/>
              </a:rPr>
              <a:t>关键词的布尔组合</a:t>
            </a:r>
            <a:r>
              <a:rPr lang="zh-CN" altLang="en-US" sz="2800" dirty="0">
                <a:solidFill>
                  <a:schemeClr val="tx1"/>
                </a:solidFill>
                <a:latin typeface="+mn-ea"/>
              </a:rPr>
              <a:t>，用 “ 与、或、非 ” 连接起来</a:t>
            </a:r>
          </a:p>
          <a:p>
            <a:pPr marL="44450" indent="-44450">
              <a:lnSpc>
                <a:spcPct val="120000"/>
              </a:lnSpc>
              <a:buNone/>
            </a:pPr>
            <a:r>
              <a:rPr lang="en-US" altLang="zh-CN" sz="2800" dirty="0">
                <a:solidFill>
                  <a:schemeClr val="tx1"/>
                </a:solidFill>
                <a:latin typeface="+mn-ea"/>
              </a:rPr>
              <a:t>• </a:t>
            </a:r>
            <a:r>
              <a:rPr lang="zh-CN" altLang="en-US" sz="2800" b="1" dirty="0">
                <a:solidFill>
                  <a:schemeClr val="tx1"/>
                </a:solidFill>
                <a:latin typeface="+mn-ea"/>
              </a:rPr>
              <a:t>相关度计算</a:t>
            </a:r>
          </a:p>
          <a:p>
            <a:pPr marL="44450" indent="407988">
              <a:lnSpc>
                <a:spcPct val="120000"/>
              </a:lnSpc>
              <a:buNone/>
            </a:pPr>
            <a:r>
              <a:rPr lang="zh-CN" altLang="en-US" sz="2800" dirty="0">
                <a:solidFill>
                  <a:schemeClr val="tx1"/>
                </a:solidFill>
                <a:latin typeface="+mn-ea"/>
              </a:rPr>
              <a:t>一个文档当且仅当它能够满足布尔查询式时，才将其检索出来。</a:t>
            </a:r>
          </a:p>
          <a:p>
            <a:pPr marL="44450" indent="-44450">
              <a:lnSpc>
                <a:spcPct val="120000"/>
              </a:lnSpc>
              <a:buNone/>
            </a:pPr>
            <a:r>
              <a:rPr lang="en-US" altLang="zh-CN" sz="2800" dirty="0">
                <a:solidFill>
                  <a:schemeClr val="tx1"/>
                </a:solidFill>
                <a:latin typeface="+mn-ea"/>
              </a:rPr>
              <a:t>• </a:t>
            </a:r>
            <a:r>
              <a:rPr lang="zh-CN" altLang="en-US" sz="2800" b="1" dirty="0">
                <a:solidFill>
                  <a:schemeClr val="tx1"/>
                </a:solidFill>
                <a:latin typeface="+mn-ea"/>
              </a:rPr>
              <a:t>检索策略是</a:t>
            </a:r>
            <a:r>
              <a:rPr lang="zh-CN" altLang="en-US" sz="2800" b="1" dirty="0">
                <a:solidFill>
                  <a:srgbClr val="FF0000"/>
                </a:solidFill>
                <a:latin typeface="+mn-ea"/>
              </a:rPr>
              <a:t>二值匹配</a:t>
            </a:r>
            <a:endParaRPr lang="en-US" altLang="zh-CN" sz="2800" b="1" dirty="0">
              <a:solidFill>
                <a:srgbClr val="FF0000"/>
              </a:solidFill>
              <a:latin typeface="+mn-ea"/>
            </a:endParaRPr>
          </a:p>
          <a:p>
            <a:pPr marL="44450" indent="-44450">
              <a:lnSpc>
                <a:spcPct val="120000"/>
              </a:lnSpc>
              <a:buNone/>
            </a:pPr>
            <a:endParaRPr lang="en-US" altLang="zh-CN" sz="2800" dirty="0">
              <a:solidFill>
                <a:schemeClr val="tx1"/>
              </a:solidFill>
              <a:latin typeface="+mn-ea"/>
            </a:endParaRPr>
          </a:p>
          <a:p>
            <a:pPr marL="44450" indent="-44450">
              <a:lnSpc>
                <a:spcPct val="120000"/>
              </a:lnSpc>
              <a:buNone/>
            </a:pPr>
            <a:endParaRPr lang="en-US" altLang="zh-CN" sz="2800" dirty="0">
              <a:solidFill>
                <a:schemeClr val="tx1"/>
              </a:solidFill>
              <a:latin typeface="+mn-ea"/>
            </a:endParaRPr>
          </a:p>
          <a:p>
            <a:pPr marL="44450" indent="-44450">
              <a:lnSpc>
                <a:spcPct val="120000"/>
              </a:lnSpc>
              <a:buNone/>
            </a:pPr>
            <a:endParaRPr lang="zh-CN" altLang="en-US" sz="2800" dirty="0">
              <a:solidFill>
                <a:schemeClr val="tx1"/>
              </a:solidFill>
              <a:latin typeface="+mn-ea"/>
            </a:endParaRPr>
          </a:p>
        </p:txBody>
      </p:sp>
    </p:spTree>
    <p:extLst>
      <p:ext uri="{BB962C8B-B14F-4D97-AF65-F5344CB8AC3E}">
        <p14:creationId xmlns:p14="http://schemas.microsoft.com/office/powerpoint/2010/main" val="6910696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52610B8-B448-46D8-9C79-0E589CB7D074}"/>
              </a:ext>
            </a:extLst>
          </p:cNvPr>
          <p:cNvSpPr>
            <a:spLocks noGrp="1"/>
          </p:cNvSpPr>
          <p:nvPr>
            <p:ph idx="1"/>
          </p:nvPr>
        </p:nvSpPr>
        <p:spPr>
          <a:xfrm>
            <a:off x="307258" y="1327354"/>
            <a:ext cx="11577484" cy="5171769"/>
          </a:xfrm>
        </p:spPr>
        <p:txBody>
          <a:bodyPr>
            <a:normAutofit/>
          </a:bodyPr>
          <a:lstStyle/>
          <a:p>
            <a:pPr marL="45720" indent="0">
              <a:buNone/>
            </a:pPr>
            <a:r>
              <a:rPr lang="zh-CN" altLang="en-US" sz="2800" dirty="0"/>
              <a:t>布尔查询：更宽泛的合并算法</a:t>
            </a:r>
          </a:p>
          <a:p>
            <a:pPr marL="44450" indent="309563">
              <a:buNone/>
            </a:pPr>
            <a:r>
              <a:rPr lang="zh-CN" altLang="en-US" sz="2800" dirty="0"/>
              <a:t>思考：修改合并的算法，处理一下的查询</a:t>
            </a:r>
          </a:p>
          <a:p>
            <a:pPr marL="44450" indent="309563">
              <a:buNone/>
            </a:pPr>
            <a:r>
              <a:rPr lang="en-US" altLang="zh-CN" sz="2800" dirty="0"/>
              <a:t>• Brutus AND NOT Caesar</a:t>
            </a:r>
          </a:p>
          <a:p>
            <a:pPr marL="44450" indent="309563">
              <a:buNone/>
            </a:pPr>
            <a:r>
              <a:rPr lang="en-US" altLang="zh-CN" sz="2800" dirty="0"/>
              <a:t>• Brutus OR NOT Caesar</a:t>
            </a:r>
          </a:p>
          <a:p>
            <a:pPr marL="44450" indent="309563">
              <a:buNone/>
            </a:pPr>
            <a:r>
              <a:rPr lang="zh-CN" altLang="en-US" sz="2800" dirty="0"/>
              <a:t>在这种情况之下，合并依然能够在</a:t>
            </a:r>
            <a:r>
              <a:rPr lang="en-US" altLang="zh-CN" sz="2800" dirty="0"/>
              <a:t>O(</a:t>
            </a:r>
            <a:r>
              <a:rPr lang="en-US" altLang="zh-CN" sz="2800" dirty="0" err="1"/>
              <a:t>x+y</a:t>
            </a:r>
            <a:r>
              <a:rPr lang="en-US" altLang="zh-CN" sz="2800" dirty="0"/>
              <a:t>) </a:t>
            </a:r>
            <a:r>
              <a:rPr lang="zh-CN" altLang="en-US" sz="2800" dirty="0"/>
              <a:t>的时间内完成吗？</a:t>
            </a:r>
            <a:endParaRPr lang="en-US" altLang="zh-CN" sz="2800" dirty="0"/>
          </a:p>
          <a:p>
            <a:pPr marL="45720" indent="0">
              <a:buNone/>
            </a:pPr>
            <a:r>
              <a:rPr lang="en-US" altLang="zh-CN" sz="2800" dirty="0"/>
              <a:t>• </a:t>
            </a:r>
            <a:r>
              <a:rPr lang="zh-CN" altLang="en-US" sz="2800" dirty="0"/>
              <a:t>对于任意的布尔查询组合怎么做？</a:t>
            </a:r>
          </a:p>
          <a:p>
            <a:pPr marL="45720" indent="0">
              <a:buNone/>
            </a:pPr>
            <a:r>
              <a:rPr lang="en-US" altLang="zh-CN" sz="2800" dirty="0"/>
              <a:t>(Brutus OR Caesar) AND NOT (Antony OR Cleopatra)</a:t>
            </a:r>
          </a:p>
          <a:p>
            <a:pPr marL="45720" indent="0">
              <a:buNone/>
            </a:pPr>
            <a:r>
              <a:rPr lang="en-US" altLang="zh-CN" sz="2800" dirty="0"/>
              <a:t>• </a:t>
            </a:r>
            <a:r>
              <a:rPr lang="zh-CN" altLang="en-US" sz="2800" dirty="0"/>
              <a:t>能否做得更好？</a:t>
            </a:r>
          </a:p>
        </p:txBody>
      </p:sp>
      <p:sp>
        <p:nvSpPr>
          <p:cNvPr id="4" name="标题 1">
            <a:extLst>
              <a:ext uri="{FF2B5EF4-FFF2-40B4-BE49-F238E27FC236}">
                <a16:creationId xmlns:a16="http://schemas.microsoft.com/office/drawing/2014/main" id="{AB4D0A91-8766-410D-A683-F9D364670E78}"/>
              </a:ext>
            </a:extLst>
          </p:cNvPr>
          <p:cNvSpPr>
            <a:spLocks noGrp="1"/>
          </p:cNvSpPr>
          <p:nvPr>
            <p:ph type="title"/>
          </p:nvPr>
        </p:nvSpPr>
        <p:spPr>
          <a:xfrm>
            <a:off x="395748" y="383459"/>
            <a:ext cx="9875520" cy="1022555"/>
          </a:xfrm>
        </p:spPr>
        <p:txBody>
          <a:bodyPr/>
          <a:lstStyle/>
          <a:p>
            <a:r>
              <a:rPr lang="en-US" altLang="zh-CN" dirty="0">
                <a:latin typeface="+mn-ea"/>
                <a:ea typeface="+mn-ea"/>
              </a:rPr>
              <a:t>1.4 </a:t>
            </a:r>
            <a:r>
              <a:rPr lang="zh-CN" altLang="en-US" dirty="0">
                <a:latin typeface="+mn-ea"/>
                <a:ea typeface="+mn-ea"/>
              </a:rPr>
              <a:t>布尔检索模型的优化与扩展</a:t>
            </a:r>
          </a:p>
        </p:txBody>
      </p:sp>
    </p:spTree>
    <p:extLst>
      <p:ext uri="{BB962C8B-B14F-4D97-AF65-F5344CB8AC3E}">
        <p14:creationId xmlns:p14="http://schemas.microsoft.com/office/powerpoint/2010/main" val="40104824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52610B8-B448-46D8-9C79-0E589CB7D074}"/>
              </a:ext>
            </a:extLst>
          </p:cNvPr>
          <p:cNvSpPr>
            <a:spLocks noGrp="1"/>
          </p:cNvSpPr>
          <p:nvPr>
            <p:ph idx="1"/>
          </p:nvPr>
        </p:nvSpPr>
        <p:spPr>
          <a:xfrm>
            <a:off x="307258" y="1242392"/>
            <a:ext cx="11577484" cy="5256732"/>
          </a:xfrm>
        </p:spPr>
        <p:txBody>
          <a:bodyPr>
            <a:normAutofit/>
          </a:bodyPr>
          <a:lstStyle/>
          <a:p>
            <a:pPr marL="45720" indent="0">
              <a:lnSpc>
                <a:spcPct val="150000"/>
              </a:lnSpc>
              <a:spcBef>
                <a:spcPts val="600"/>
              </a:spcBef>
              <a:buNone/>
            </a:pPr>
            <a:r>
              <a:rPr lang="zh-CN" altLang="en-US" sz="2800" b="1" dirty="0"/>
              <a:t>处理查询的最佳顺序是什么？</a:t>
            </a:r>
          </a:p>
          <a:p>
            <a:pPr marL="45720" indent="0">
              <a:lnSpc>
                <a:spcPct val="150000"/>
              </a:lnSpc>
              <a:spcBef>
                <a:spcPts val="600"/>
              </a:spcBef>
              <a:buNone/>
            </a:pPr>
            <a:r>
              <a:rPr lang="en-US" altLang="zh-CN" sz="2800" dirty="0"/>
              <a:t>• </a:t>
            </a:r>
            <a:r>
              <a:rPr lang="zh-CN" altLang="en-US" sz="2800" dirty="0"/>
              <a:t>考虑一个使用</a:t>
            </a:r>
            <a:r>
              <a:rPr lang="en-US" altLang="zh-CN" sz="2800" dirty="0"/>
              <a:t>AND </a:t>
            </a:r>
            <a:r>
              <a:rPr lang="zh-CN" altLang="en-US" sz="2800" dirty="0"/>
              <a:t>连接</a:t>
            </a:r>
            <a:r>
              <a:rPr lang="en-US" altLang="zh-CN" sz="2800" dirty="0"/>
              <a:t>n </a:t>
            </a:r>
            <a:r>
              <a:rPr lang="zh-CN" altLang="en-US" sz="2800" dirty="0"/>
              <a:t>个词汇的查询</a:t>
            </a:r>
          </a:p>
          <a:p>
            <a:pPr marL="45720" indent="0">
              <a:lnSpc>
                <a:spcPct val="150000"/>
              </a:lnSpc>
              <a:spcBef>
                <a:spcPts val="600"/>
              </a:spcBef>
              <a:buNone/>
            </a:pPr>
            <a:r>
              <a:rPr lang="en-US" altLang="zh-CN" sz="2800" dirty="0"/>
              <a:t>• </a:t>
            </a:r>
            <a:r>
              <a:rPr lang="zh-CN" altLang="en-US" sz="2800" dirty="0"/>
              <a:t>对于每一个词汇，都得到它的倒排记录表，然后进行“合并”操作</a:t>
            </a:r>
            <a:endParaRPr lang="en-US" altLang="zh-CN" sz="2800" dirty="0"/>
          </a:p>
          <a:p>
            <a:pPr marL="45720" indent="0">
              <a:buNone/>
            </a:pPr>
            <a:r>
              <a:rPr lang="zh-CN" altLang="en-US" sz="2800" b="1" dirty="0"/>
              <a:t>                         查询：</a:t>
            </a:r>
            <a:r>
              <a:rPr lang="en-US" altLang="zh-CN" sz="2800" b="1" dirty="0">
                <a:solidFill>
                  <a:schemeClr val="tx1"/>
                </a:solidFill>
              </a:rPr>
              <a:t>Brutus AND Caesar  AND Calpurnia</a:t>
            </a:r>
            <a:endParaRPr lang="zh-CN" altLang="en-US" sz="2800" b="1" dirty="0">
              <a:solidFill>
                <a:schemeClr val="tx1"/>
              </a:solidFill>
            </a:endParaRPr>
          </a:p>
        </p:txBody>
      </p:sp>
      <p:sp>
        <p:nvSpPr>
          <p:cNvPr id="4" name="标题 1">
            <a:extLst>
              <a:ext uri="{FF2B5EF4-FFF2-40B4-BE49-F238E27FC236}">
                <a16:creationId xmlns:a16="http://schemas.microsoft.com/office/drawing/2014/main" id="{AB4D0A91-8766-410D-A683-F9D364670E78}"/>
              </a:ext>
            </a:extLst>
          </p:cNvPr>
          <p:cNvSpPr>
            <a:spLocks noGrp="1"/>
          </p:cNvSpPr>
          <p:nvPr>
            <p:ph type="title"/>
          </p:nvPr>
        </p:nvSpPr>
        <p:spPr>
          <a:xfrm>
            <a:off x="395748" y="383459"/>
            <a:ext cx="9875520" cy="1022555"/>
          </a:xfrm>
        </p:spPr>
        <p:txBody>
          <a:bodyPr>
            <a:normAutofit/>
          </a:bodyPr>
          <a:lstStyle/>
          <a:p>
            <a:r>
              <a:rPr lang="zh-CN" altLang="en-US" dirty="0">
                <a:latin typeface="+mn-ea"/>
                <a:ea typeface="+mn-ea"/>
              </a:rPr>
              <a:t>查询的优化</a:t>
            </a:r>
          </a:p>
        </p:txBody>
      </p:sp>
      <p:pic>
        <p:nvPicPr>
          <p:cNvPr id="5" name="图片 4">
            <a:extLst>
              <a:ext uri="{FF2B5EF4-FFF2-40B4-BE49-F238E27FC236}">
                <a16:creationId xmlns:a16="http://schemas.microsoft.com/office/drawing/2014/main" id="{CEE48C52-7C7B-499E-ABE6-444B4DC624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123" y="3917849"/>
            <a:ext cx="8696325" cy="2581275"/>
          </a:xfrm>
          <a:prstGeom prst="rect">
            <a:avLst/>
          </a:prstGeom>
        </p:spPr>
      </p:pic>
    </p:spTree>
    <p:extLst>
      <p:ext uri="{BB962C8B-B14F-4D97-AF65-F5344CB8AC3E}">
        <p14:creationId xmlns:p14="http://schemas.microsoft.com/office/powerpoint/2010/main" val="2603287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52610B8-B448-46D8-9C79-0E589CB7D074}"/>
              </a:ext>
            </a:extLst>
          </p:cNvPr>
          <p:cNvSpPr>
            <a:spLocks noGrp="1"/>
          </p:cNvSpPr>
          <p:nvPr>
            <p:ph idx="1"/>
          </p:nvPr>
        </p:nvSpPr>
        <p:spPr>
          <a:xfrm>
            <a:off x="307258" y="1242392"/>
            <a:ext cx="11577484" cy="5256732"/>
          </a:xfrm>
        </p:spPr>
        <p:txBody>
          <a:bodyPr>
            <a:normAutofit/>
          </a:bodyPr>
          <a:lstStyle/>
          <a:p>
            <a:pPr marL="45720" indent="0">
              <a:lnSpc>
                <a:spcPct val="150000"/>
              </a:lnSpc>
              <a:spcBef>
                <a:spcPts val="600"/>
              </a:spcBef>
              <a:buNone/>
            </a:pPr>
            <a:r>
              <a:rPr lang="en-US" altLang="zh-CN" dirty="0"/>
              <a:t>• </a:t>
            </a:r>
            <a:r>
              <a:rPr lang="zh-CN" altLang="en-US" sz="2800" b="1" dirty="0"/>
              <a:t>按照文档频率的顺序进行处理：</a:t>
            </a:r>
          </a:p>
          <a:p>
            <a:pPr marL="45720" indent="0">
              <a:lnSpc>
                <a:spcPct val="150000"/>
              </a:lnSpc>
              <a:spcBef>
                <a:spcPts val="600"/>
              </a:spcBef>
              <a:buNone/>
            </a:pPr>
            <a:r>
              <a:rPr lang="en-US" altLang="zh-CN" sz="2800" b="1" dirty="0"/>
              <a:t>• </a:t>
            </a:r>
            <a:r>
              <a:rPr lang="zh-CN" altLang="en-US" sz="2800" b="1" dirty="0"/>
              <a:t>先处理文档频率小的，再处理大的</a:t>
            </a:r>
          </a:p>
        </p:txBody>
      </p:sp>
      <p:sp>
        <p:nvSpPr>
          <p:cNvPr id="4" name="标题 1">
            <a:extLst>
              <a:ext uri="{FF2B5EF4-FFF2-40B4-BE49-F238E27FC236}">
                <a16:creationId xmlns:a16="http://schemas.microsoft.com/office/drawing/2014/main" id="{AB4D0A91-8766-410D-A683-F9D364670E78}"/>
              </a:ext>
            </a:extLst>
          </p:cNvPr>
          <p:cNvSpPr>
            <a:spLocks noGrp="1"/>
          </p:cNvSpPr>
          <p:nvPr>
            <p:ph type="title"/>
          </p:nvPr>
        </p:nvSpPr>
        <p:spPr>
          <a:xfrm>
            <a:off x="395748" y="383459"/>
            <a:ext cx="9875520" cy="1022555"/>
          </a:xfrm>
        </p:spPr>
        <p:txBody>
          <a:bodyPr>
            <a:normAutofit fontScale="90000"/>
          </a:bodyPr>
          <a:lstStyle/>
          <a:p>
            <a:r>
              <a:rPr lang="zh-CN" altLang="en-US" dirty="0">
                <a:latin typeface="+mn-ea"/>
                <a:ea typeface="+mn-ea"/>
              </a:rPr>
              <a:t>查询优化的例子</a:t>
            </a:r>
            <a:br>
              <a:rPr lang="zh-CN" altLang="en-US" dirty="0">
                <a:latin typeface="+mn-ea"/>
                <a:ea typeface="+mn-ea"/>
              </a:rPr>
            </a:br>
            <a:endParaRPr lang="zh-CN" altLang="en-US" dirty="0">
              <a:latin typeface="+mn-ea"/>
              <a:ea typeface="+mn-ea"/>
            </a:endParaRPr>
          </a:p>
        </p:txBody>
      </p:sp>
      <p:sp>
        <p:nvSpPr>
          <p:cNvPr id="2" name="矩形: 圆角 1">
            <a:extLst>
              <a:ext uri="{FF2B5EF4-FFF2-40B4-BE49-F238E27FC236}">
                <a16:creationId xmlns:a16="http://schemas.microsoft.com/office/drawing/2014/main" id="{5A2D33B4-F60C-48FD-A528-AE43C9B30CA0}"/>
              </a:ext>
            </a:extLst>
          </p:cNvPr>
          <p:cNvSpPr/>
          <p:nvPr/>
        </p:nvSpPr>
        <p:spPr>
          <a:xfrm>
            <a:off x="7084035" y="1238544"/>
            <a:ext cx="4641574" cy="121257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这就是为什么我们前面提到要</a:t>
            </a:r>
          </a:p>
          <a:p>
            <a:pPr algn="ctr"/>
            <a:r>
              <a:rPr lang="zh-CN" altLang="en-US" sz="2400" dirty="0">
                <a:solidFill>
                  <a:schemeClr val="tx1"/>
                </a:solidFill>
              </a:rPr>
              <a:t>存储词条的文档频率</a:t>
            </a:r>
          </a:p>
        </p:txBody>
      </p:sp>
      <p:pic>
        <p:nvPicPr>
          <p:cNvPr id="8" name="图片 7">
            <a:extLst>
              <a:ext uri="{FF2B5EF4-FFF2-40B4-BE49-F238E27FC236}">
                <a16:creationId xmlns:a16="http://schemas.microsoft.com/office/drawing/2014/main" id="{02AEB10D-B6E6-4A8D-BAD0-F1B05CA089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0974" y="2887891"/>
            <a:ext cx="8791575" cy="2447925"/>
          </a:xfrm>
          <a:prstGeom prst="rect">
            <a:avLst/>
          </a:prstGeom>
        </p:spPr>
      </p:pic>
    </p:spTree>
    <p:extLst>
      <p:ext uri="{BB962C8B-B14F-4D97-AF65-F5344CB8AC3E}">
        <p14:creationId xmlns:p14="http://schemas.microsoft.com/office/powerpoint/2010/main" val="23823970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52610B8-B448-46D8-9C79-0E589CB7D074}"/>
              </a:ext>
            </a:extLst>
          </p:cNvPr>
          <p:cNvSpPr>
            <a:spLocks noGrp="1"/>
          </p:cNvSpPr>
          <p:nvPr>
            <p:ph idx="1"/>
          </p:nvPr>
        </p:nvSpPr>
        <p:spPr>
          <a:xfrm>
            <a:off x="307258" y="1242392"/>
            <a:ext cx="11577484" cy="5256732"/>
          </a:xfrm>
        </p:spPr>
        <p:txBody>
          <a:bodyPr>
            <a:normAutofit/>
          </a:bodyPr>
          <a:lstStyle/>
          <a:p>
            <a:pPr marL="45720" indent="0">
              <a:lnSpc>
                <a:spcPct val="150000"/>
              </a:lnSpc>
              <a:spcBef>
                <a:spcPts val="600"/>
              </a:spcBef>
              <a:buNone/>
            </a:pPr>
            <a:r>
              <a:rPr lang="zh-CN" altLang="en-US" sz="3200" b="1" dirty="0"/>
              <a:t>更一般的优化</a:t>
            </a:r>
          </a:p>
          <a:p>
            <a:pPr marL="45720" indent="0">
              <a:lnSpc>
                <a:spcPct val="150000"/>
              </a:lnSpc>
              <a:spcBef>
                <a:spcPts val="600"/>
              </a:spcBef>
              <a:buNone/>
            </a:pPr>
            <a:r>
              <a:rPr lang="en-US" altLang="zh-CN" sz="2800" dirty="0"/>
              <a:t>• e.g., (madding OR crowd) AND (ignoble OR strife)AND (killed OR slain)</a:t>
            </a:r>
          </a:p>
          <a:p>
            <a:pPr marL="742950" lvl="1" indent="-514350">
              <a:lnSpc>
                <a:spcPct val="150000"/>
              </a:lnSpc>
              <a:spcBef>
                <a:spcPts val="600"/>
              </a:spcBef>
              <a:buFont typeface="+mj-ea"/>
              <a:buAutoNum type="circleNumDbPlain"/>
            </a:pPr>
            <a:r>
              <a:rPr lang="en-US" altLang="zh-CN" sz="3200" dirty="0"/>
              <a:t> </a:t>
            </a:r>
            <a:r>
              <a:rPr lang="zh-CN" altLang="en-US" sz="3200" dirty="0"/>
              <a:t>获得所有词项的文档频率</a:t>
            </a:r>
          </a:p>
          <a:p>
            <a:pPr marL="787400" lvl="1" indent="-514350">
              <a:lnSpc>
                <a:spcPct val="150000"/>
              </a:lnSpc>
              <a:spcBef>
                <a:spcPts val="600"/>
              </a:spcBef>
              <a:buFont typeface="+mj-ea"/>
              <a:buAutoNum type="circleNumDbPlain"/>
            </a:pPr>
            <a:r>
              <a:rPr lang="zh-CN" altLang="en-US" sz="3200" dirty="0"/>
              <a:t>先估计出每个</a:t>
            </a:r>
            <a:r>
              <a:rPr lang="en-US" altLang="zh-CN" sz="3200" dirty="0"/>
              <a:t>OR </a:t>
            </a:r>
            <a:r>
              <a:rPr lang="zh-CN" altLang="en-US" sz="3200" dirty="0"/>
              <a:t>操作后的结果大小</a:t>
            </a:r>
          </a:p>
          <a:p>
            <a:pPr marL="787400" lvl="1" indent="-514350">
              <a:lnSpc>
                <a:spcPct val="150000"/>
              </a:lnSpc>
              <a:spcBef>
                <a:spcPts val="600"/>
              </a:spcBef>
              <a:buFont typeface="+mj-ea"/>
              <a:buAutoNum type="circleNumDbPlain"/>
            </a:pPr>
            <a:r>
              <a:rPr lang="zh-CN" altLang="en-US" sz="3200" dirty="0"/>
              <a:t>按照结果从小到大的顺序执行</a:t>
            </a:r>
            <a:r>
              <a:rPr lang="en-US" altLang="zh-CN" sz="3200" dirty="0"/>
              <a:t>AND</a:t>
            </a:r>
            <a:endParaRPr lang="zh-CN" altLang="en-US" sz="3200" dirty="0"/>
          </a:p>
        </p:txBody>
      </p:sp>
    </p:spTree>
    <p:extLst>
      <p:ext uri="{BB962C8B-B14F-4D97-AF65-F5344CB8AC3E}">
        <p14:creationId xmlns:p14="http://schemas.microsoft.com/office/powerpoint/2010/main" val="3164160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395748" y="383459"/>
            <a:ext cx="9875520" cy="1022555"/>
          </a:xfrm>
        </p:spPr>
        <p:txBody>
          <a:bodyPr/>
          <a:lstStyle/>
          <a:p>
            <a:r>
              <a:rPr lang="en-US" altLang="zh-CN" dirty="0">
                <a:latin typeface="+mn-ea"/>
                <a:ea typeface="+mn-ea"/>
              </a:rPr>
              <a:t>1.1 </a:t>
            </a:r>
            <a:r>
              <a:rPr lang="zh-CN" altLang="en-US" dirty="0">
                <a:latin typeface="+mn-ea"/>
                <a:ea typeface="+mn-ea"/>
              </a:rPr>
              <a:t>信息检索模型概述</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854764" y="1409700"/>
            <a:ext cx="10786630" cy="4038600"/>
          </a:xfrm>
        </p:spPr>
        <p:txBody>
          <a:bodyPr>
            <a:normAutofit/>
          </a:bodyPr>
          <a:lstStyle/>
          <a:p>
            <a:pPr marL="44450" indent="-44450">
              <a:buNone/>
            </a:pPr>
            <a:r>
              <a:rPr lang="zh-CN" altLang="en-US" sz="3600" dirty="0">
                <a:solidFill>
                  <a:srgbClr val="00B050"/>
                </a:solidFill>
                <a:latin typeface="+mn-ea"/>
              </a:rPr>
              <a:t>检索模型的定义</a:t>
            </a:r>
          </a:p>
          <a:p>
            <a:pPr marL="44450" indent="-44450">
              <a:lnSpc>
                <a:spcPct val="150000"/>
              </a:lnSpc>
              <a:spcBef>
                <a:spcPts val="600"/>
              </a:spcBef>
              <a:buNone/>
            </a:pPr>
            <a:r>
              <a:rPr lang="en-US" altLang="zh-CN" sz="3200" dirty="0">
                <a:latin typeface="+mn-ea"/>
              </a:rPr>
              <a:t>•</a:t>
            </a:r>
            <a:r>
              <a:rPr lang="en-US" altLang="zh-CN" sz="3600" dirty="0">
                <a:solidFill>
                  <a:srgbClr val="00B050"/>
                </a:solidFill>
                <a:latin typeface="+mn-ea"/>
              </a:rPr>
              <a:t> </a:t>
            </a:r>
            <a:r>
              <a:rPr lang="zh-CN" altLang="en-US" sz="3200" dirty="0">
                <a:latin typeface="+mn-ea"/>
              </a:rPr>
              <a:t>信息检索模型是描述信息检索中的文档、查询和它们之间的关系</a:t>
            </a:r>
            <a:r>
              <a:rPr lang="en-US" altLang="zh-CN" sz="3200" dirty="0">
                <a:latin typeface="+mn-ea"/>
              </a:rPr>
              <a:t>( </a:t>
            </a:r>
            <a:r>
              <a:rPr lang="zh-CN" altLang="en-US" sz="3200" dirty="0">
                <a:latin typeface="+mn-ea"/>
              </a:rPr>
              <a:t>匹配函数</a:t>
            </a:r>
            <a:r>
              <a:rPr lang="en-US" altLang="zh-CN" sz="3200" dirty="0">
                <a:latin typeface="+mn-ea"/>
              </a:rPr>
              <a:t>) </a:t>
            </a:r>
            <a:r>
              <a:rPr lang="zh-CN" altLang="en-US" sz="3200" dirty="0">
                <a:latin typeface="+mn-ea"/>
              </a:rPr>
              <a:t>的数学模型。</a:t>
            </a:r>
          </a:p>
        </p:txBody>
      </p:sp>
      <p:pic>
        <p:nvPicPr>
          <p:cNvPr id="8" name="图片 7">
            <a:extLst>
              <a:ext uri="{FF2B5EF4-FFF2-40B4-BE49-F238E27FC236}">
                <a16:creationId xmlns:a16="http://schemas.microsoft.com/office/drawing/2014/main" id="{1EF27211-3E1C-4712-BC41-DB385F7A50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2853" y="2887748"/>
            <a:ext cx="3691090" cy="3380777"/>
          </a:xfrm>
          <a:prstGeom prst="rect">
            <a:avLst/>
          </a:prstGeom>
        </p:spPr>
      </p:pic>
    </p:spTree>
    <p:extLst>
      <p:ext uri="{BB962C8B-B14F-4D97-AF65-F5344CB8AC3E}">
        <p14:creationId xmlns:p14="http://schemas.microsoft.com/office/powerpoint/2010/main" val="17045227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52610B8-B448-46D8-9C79-0E589CB7D074}"/>
              </a:ext>
            </a:extLst>
          </p:cNvPr>
          <p:cNvSpPr>
            <a:spLocks noGrp="1"/>
          </p:cNvSpPr>
          <p:nvPr>
            <p:ph idx="1"/>
          </p:nvPr>
        </p:nvSpPr>
        <p:spPr>
          <a:xfrm>
            <a:off x="307258" y="1242392"/>
            <a:ext cx="11577484" cy="5256732"/>
          </a:xfrm>
        </p:spPr>
        <p:txBody>
          <a:bodyPr>
            <a:normAutofit/>
          </a:bodyPr>
          <a:lstStyle/>
          <a:p>
            <a:pPr marL="45720" indent="0">
              <a:lnSpc>
                <a:spcPct val="150000"/>
              </a:lnSpc>
              <a:spcBef>
                <a:spcPts val="600"/>
              </a:spcBef>
              <a:buNone/>
            </a:pPr>
            <a:r>
              <a:rPr lang="zh-CN" altLang="en-US" sz="3200" b="1" dirty="0"/>
              <a:t>第</a:t>
            </a:r>
            <a:r>
              <a:rPr lang="en-US" altLang="zh-CN" sz="3200" b="1" dirty="0"/>
              <a:t>3</a:t>
            </a:r>
            <a:r>
              <a:rPr lang="zh-CN" altLang="en-US" sz="3200" b="1" dirty="0"/>
              <a:t>周作业</a:t>
            </a:r>
          </a:p>
          <a:p>
            <a:pPr marL="45720" indent="0">
              <a:lnSpc>
                <a:spcPct val="150000"/>
              </a:lnSpc>
              <a:spcBef>
                <a:spcPts val="600"/>
              </a:spcBef>
              <a:buNone/>
            </a:pPr>
            <a:r>
              <a:rPr lang="en-US" altLang="zh-CN" sz="2800" dirty="0"/>
              <a:t>•  </a:t>
            </a:r>
            <a:r>
              <a:rPr lang="zh-CN" altLang="en-US" sz="2800" dirty="0"/>
              <a:t>习题</a:t>
            </a:r>
            <a:r>
              <a:rPr lang="en-US" altLang="zh-CN" sz="2800" dirty="0"/>
              <a:t>1-1</a:t>
            </a:r>
          </a:p>
          <a:p>
            <a:pPr marL="45720" indent="0">
              <a:lnSpc>
                <a:spcPct val="150000"/>
              </a:lnSpc>
              <a:spcBef>
                <a:spcPts val="600"/>
              </a:spcBef>
              <a:buNone/>
            </a:pPr>
            <a:r>
              <a:rPr lang="en-US" altLang="zh-CN" sz="2800" dirty="0"/>
              <a:t>•  </a:t>
            </a:r>
            <a:r>
              <a:rPr lang="zh-CN" altLang="en-US" sz="2800" dirty="0"/>
              <a:t>习题</a:t>
            </a:r>
            <a:r>
              <a:rPr lang="en-US" altLang="zh-CN" sz="2800" dirty="0"/>
              <a:t>1-2</a:t>
            </a:r>
          </a:p>
          <a:p>
            <a:pPr marL="45720" indent="0">
              <a:lnSpc>
                <a:spcPct val="150000"/>
              </a:lnSpc>
              <a:spcBef>
                <a:spcPts val="600"/>
              </a:spcBef>
              <a:buNone/>
            </a:pPr>
            <a:r>
              <a:rPr lang="en-US" altLang="zh-CN" sz="2800" dirty="0"/>
              <a:t>•  </a:t>
            </a:r>
            <a:r>
              <a:rPr lang="zh-CN" altLang="en-US" sz="2800" dirty="0"/>
              <a:t>习题</a:t>
            </a:r>
            <a:r>
              <a:rPr lang="en-US" altLang="zh-CN" sz="2800" dirty="0"/>
              <a:t>1-3</a:t>
            </a:r>
            <a:r>
              <a:rPr lang="zh-CN" altLang="en-US" sz="2800" dirty="0"/>
              <a:t>（</a:t>
            </a:r>
            <a:r>
              <a:rPr lang="en-US" altLang="zh-CN" sz="2800" dirty="0"/>
              <a:t>a</a:t>
            </a:r>
            <a:r>
              <a:rPr lang="zh-CN" altLang="en-US" sz="2800" dirty="0"/>
              <a:t>）</a:t>
            </a:r>
            <a:endParaRPr lang="zh-CN" altLang="en-US" sz="3200" dirty="0"/>
          </a:p>
        </p:txBody>
      </p:sp>
    </p:spTree>
    <p:extLst>
      <p:ext uri="{BB962C8B-B14F-4D97-AF65-F5344CB8AC3E}">
        <p14:creationId xmlns:p14="http://schemas.microsoft.com/office/powerpoint/2010/main" val="375032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353961" y="393290"/>
            <a:ext cx="11287433" cy="6390968"/>
          </a:xfrm>
        </p:spPr>
        <p:txBody>
          <a:bodyPr>
            <a:normAutofit/>
          </a:bodyPr>
          <a:lstStyle/>
          <a:p>
            <a:pPr marL="44450" indent="-44450">
              <a:buNone/>
            </a:pPr>
            <a:r>
              <a:rPr lang="zh-CN" altLang="en-US" sz="3600" dirty="0">
                <a:solidFill>
                  <a:srgbClr val="00B050"/>
                </a:solidFill>
                <a:latin typeface="+mn-ea"/>
              </a:rPr>
              <a:t>两大类信息检索模型</a:t>
            </a:r>
          </a:p>
          <a:p>
            <a:pPr marL="571500" indent="-571500">
              <a:buFont typeface="Wingdings" panose="05000000000000000000" pitchFamily="2" charset="2"/>
              <a:buChar char="Ø"/>
            </a:pPr>
            <a:r>
              <a:rPr lang="zh-CN" altLang="en-US" sz="3600" dirty="0">
                <a:solidFill>
                  <a:srgbClr val="00B050"/>
                </a:solidFill>
                <a:latin typeface="+mn-ea"/>
              </a:rPr>
              <a:t>基于文本内容的检索模型</a:t>
            </a:r>
          </a:p>
          <a:p>
            <a:pPr marL="273050" lvl="1" indent="-44450">
              <a:buNone/>
            </a:pPr>
            <a:r>
              <a:rPr lang="en-US" altLang="zh-CN" sz="3200" dirty="0">
                <a:latin typeface="+mn-ea"/>
              </a:rPr>
              <a:t>• </a:t>
            </a:r>
            <a:r>
              <a:rPr lang="zh-CN" altLang="en-US" sz="3200" dirty="0">
                <a:latin typeface="+mn-ea"/>
              </a:rPr>
              <a:t>布尔模型      第</a:t>
            </a:r>
            <a:r>
              <a:rPr lang="en-US" altLang="zh-CN" sz="3200" dirty="0">
                <a:latin typeface="+mn-ea"/>
              </a:rPr>
              <a:t>1</a:t>
            </a:r>
            <a:r>
              <a:rPr lang="zh-CN" altLang="en-US" sz="3200" dirty="0">
                <a:latin typeface="+mn-ea"/>
              </a:rPr>
              <a:t>章  布尔检索及倒排索引</a:t>
            </a:r>
          </a:p>
          <a:p>
            <a:pPr marL="273050" lvl="1" indent="-44450">
              <a:buNone/>
            </a:pPr>
            <a:r>
              <a:rPr lang="en-US" altLang="zh-CN" sz="3200" dirty="0">
                <a:latin typeface="+mn-ea"/>
              </a:rPr>
              <a:t>• </a:t>
            </a:r>
            <a:r>
              <a:rPr lang="zh-CN" altLang="en-US" sz="3200" dirty="0">
                <a:latin typeface="+mn-ea"/>
              </a:rPr>
              <a:t>向量空间模型  第</a:t>
            </a:r>
            <a:r>
              <a:rPr lang="en-US" altLang="zh-CN" sz="3200" dirty="0">
                <a:latin typeface="+mn-ea"/>
              </a:rPr>
              <a:t>6</a:t>
            </a:r>
            <a:r>
              <a:rPr lang="zh-CN" altLang="en-US" sz="3200" dirty="0">
                <a:latin typeface="+mn-ea"/>
              </a:rPr>
              <a:t>章  向量模型及检索系统</a:t>
            </a:r>
          </a:p>
          <a:p>
            <a:pPr marL="273050" lvl="1" indent="-44450">
              <a:buNone/>
            </a:pPr>
            <a:r>
              <a:rPr lang="en-US" altLang="zh-CN" sz="3200" dirty="0">
                <a:latin typeface="+mn-ea"/>
              </a:rPr>
              <a:t>• </a:t>
            </a:r>
            <a:r>
              <a:rPr lang="zh-CN" altLang="en-US" sz="3200" dirty="0">
                <a:latin typeface="+mn-ea"/>
              </a:rPr>
              <a:t>概率模型      第</a:t>
            </a:r>
            <a:r>
              <a:rPr lang="en-US" altLang="zh-CN" sz="3200" dirty="0">
                <a:latin typeface="+mn-ea"/>
              </a:rPr>
              <a:t>11</a:t>
            </a:r>
            <a:r>
              <a:rPr lang="zh-CN" altLang="en-US" sz="3200" dirty="0">
                <a:latin typeface="+mn-ea"/>
              </a:rPr>
              <a:t>章  概率模型</a:t>
            </a:r>
          </a:p>
          <a:p>
            <a:pPr marL="273050" lvl="1" indent="-44450">
              <a:buNone/>
            </a:pPr>
            <a:r>
              <a:rPr lang="en-US" altLang="zh-CN" sz="3200" dirty="0">
                <a:latin typeface="+mn-ea"/>
              </a:rPr>
              <a:t>• </a:t>
            </a:r>
            <a:r>
              <a:rPr lang="zh-CN" altLang="en-US" sz="3200" dirty="0">
                <a:latin typeface="+mn-ea"/>
              </a:rPr>
              <a:t>统计语言模型  第</a:t>
            </a:r>
            <a:r>
              <a:rPr lang="en-US" altLang="zh-CN" sz="3200" dirty="0">
                <a:latin typeface="+mn-ea"/>
              </a:rPr>
              <a:t>12</a:t>
            </a:r>
            <a:r>
              <a:rPr lang="zh-CN" altLang="en-US" sz="3200" dirty="0">
                <a:latin typeface="+mn-ea"/>
              </a:rPr>
              <a:t>章  基于语言建模的检索模型</a:t>
            </a:r>
          </a:p>
          <a:p>
            <a:pPr marL="571500" indent="-571500">
              <a:buFont typeface="Wingdings" panose="05000000000000000000" pitchFamily="2" charset="2"/>
              <a:buChar char="Ø"/>
            </a:pPr>
            <a:r>
              <a:rPr lang="zh-CN" altLang="en-US" sz="3600" dirty="0">
                <a:solidFill>
                  <a:srgbClr val="00B050"/>
                </a:solidFill>
                <a:latin typeface="+mn-ea"/>
              </a:rPr>
              <a:t>与内容无关的其他检索模型</a:t>
            </a:r>
          </a:p>
          <a:p>
            <a:pPr marL="273050" lvl="1" indent="-44450">
              <a:buNone/>
            </a:pPr>
            <a:r>
              <a:rPr lang="en-US" altLang="zh-CN" sz="3200" dirty="0">
                <a:latin typeface="+mn-ea"/>
              </a:rPr>
              <a:t>• </a:t>
            </a:r>
            <a:r>
              <a:rPr lang="zh-CN" altLang="en-US" sz="3200" dirty="0">
                <a:latin typeface="+mn-ea"/>
              </a:rPr>
              <a:t>基于链接分析的模型  第</a:t>
            </a:r>
            <a:r>
              <a:rPr lang="en-US" altLang="zh-CN" sz="3200" dirty="0">
                <a:latin typeface="+mn-ea"/>
              </a:rPr>
              <a:t>19</a:t>
            </a:r>
            <a:r>
              <a:rPr lang="zh-CN" altLang="en-US" sz="3200" dirty="0">
                <a:latin typeface="+mn-ea"/>
              </a:rPr>
              <a:t>章 </a:t>
            </a:r>
            <a:r>
              <a:rPr lang="en-US" altLang="zh-CN" sz="3200" dirty="0">
                <a:latin typeface="+mn-ea"/>
              </a:rPr>
              <a:t>Web </a:t>
            </a:r>
            <a:r>
              <a:rPr lang="zh-CN" altLang="en-US" sz="3200" dirty="0">
                <a:latin typeface="+mn-ea"/>
              </a:rPr>
              <a:t>搜索</a:t>
            </a:r>
          </a:p>
          <a:p>
            <a:pPr marL="273050" lvl="1" indent="-44450">
              <a:buNone/>
            </a:pPr>
            <a:r>
              <a:rPr lang="en-US" altLang="zh-CN" sz="3200" dirty="0">
                <a:latin typeface="+mn-ea"/>
              </a:rPr>
              <a:t>• </a:t>
            </a:r>
            <a:r>
              <a:rPr lang="zh-CN" altLang="en-US" sz="3200" dirty="0">
                <a:latin typeface="+mn-ea"/>
              </a:rPr>
              <a:t>基于关联的模型      第</a:t>
            </a:r>
            <a:r>
              <a:rPr lang="en-US" altLang="zh-CN" sz="3200" dirty="0">
                <a:latin typeface="+mn-ea"/>
              </a:rPr>
              <a:t>13</a:t>
            </a:r>
            <a:r>
              <a:rPr lang="zh-CN" altLang="en-US" sz="3200" dirty="0">
                <a:latin typeface="+mn-ea"/>
              </a:rPr>
              <a:t>章  文本分类</a:t>
            </a:r>
          </a:p>
          <a:p>
            <a:pPr marL="273050" lvl="1" indent="-44450">
              <a:buNone/>
            </a:pPr>
            <a:r>
              <a:rPr lang="en-US" altLang="zh-CN" sz="3200" dirty="0">
                <a:latin typeface="+mn-ea"/>
              </a:rPr>
              <a:t>• ……</a:t>
            </a:r>
            <a:endParaRPr lang="zh-CN" altLang="en-US" sz="3200" dirty="0">
              <a:latin typeface="+mn-ea"/>
            </a:endParaRPr>
          </a:p>
        </p:txBody>
      </p:sp>
    </p:spTree>
    <p:extLst>
      <p:ext uri="{BB962C8B-B14F-4D97-AF65-F5344CB8AC3E}">
        <p14:creationId xmlns:p14="http://schemas.microsoft.com/office/powerpoint/2010/main" val="24220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395748" y="383459"/>
            <a:ext cx="9875520" cy="1022555"/>
          </a:xfrm>
        </p:spPr>
        <p:txBody>
          <a:bodyPr>
            <a:normAutofit/>
          </a:bodyPr>
          <a:lstStyle/>
          <a:p>
            <a:r>
              <a:rPr lang="en-US" altLang="zh-CN" dirty="0">
                <a:latin typeface="+mn-ea"/>
                <a:ea typeface="+mn-ea"/>
                <a:cs typeface="+mn-cs"/>
              </a:rPr>
              <a:t>1.1</a:t>
            </a:r>
            <a:r>
              <a:rPr lang="en-US" altLang="zh-CN" dirty="0">
                <a:solidFill>
                  <a:srgbClr val="FF0000"/>
                </a:solidFill>
                <a:latin typeface="+mn-ea"/>
                <a:ea typeface="+mn-ea"/>
              </a:rPr>
              <a:t> </a:t>
            </a:r>
            <a:r>
              <a:rPr lang="zh-CN" altLang="en-US" dirty="0">
                <a:latin typeface="+mn-ea"/>
                <a:ea typeface="+mn-ea"/>
                <a:cs typeface="+mn-cs"/>
              </a:rPr>
              <a:t>信息检索</a:t>
            </a:r>
            <a:r>
              <a:rPr lang="en-US" altLang="zh-CN" dirty="0">
                <a:latin typeface="+mn-ea"/>
                <a:ea typeface="+mn-ea"/>
                <a:cs typeface="+mn-cs"/>
              </a:rPr>
              <a:t>-</a:t>
            </a:r>
            <a:r>
              <a:rPr lang="zh-CN" altLang="en-US" dirty="0">
                <a:latin typeface="+mn-ea"/>
                <a:ea typeface="+mn-ea"/>
                <a:cs typeface="+mn-cs"/>
              </a:rPr>
              <a:t>基本术语</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854764" y="1409700"/>
            <a:ext cx="10786630" cy="5269396"/>
          </a:xfrm>
        </p:spPr>
        <p:txBody>
          <a:bodyPr>
            <a:normAutofit/>
          </a:bodyPr>
          <a:lstStyle/>
          <a:p>
            <a:pPr marL="44450" indent="-44450">
              <a:lnSpc>
                <a:spcPct val="150000"/>
              </a:lnSpc>
              <a:spcBef>
                <a:spcPts val="600"/>
              </a:spcBef>
              <a:buNone/>
            </a:pPr>
            <a:r>
              <a:rPr lang="en-US" altLang="zh-CN" sz="3200" dirty="0">
                <a:latin typeface="+mn-ea"/>
              </a:rPr>
              <a:t>•</a:t>
            </a:r>
            <a:r>
              <a:rPr lang="zh-CN" altLang="en-US" sz="3200" b="1" dirty="0">
                <a:solidFill>
                  <a:srgbClr val="002060"/>
                </a:solidFill>
                <a:latin typeface="+mn-ea"/>
              </a:rPr>
              <a:t>信息检索 </a:t>
            </a:r>
            <a:r>
              <a:rPr lang="en-US" altLang="zh-CN" sz="3200" b="1" dirty="0">
                <a:solidFill>
                  <a:srgbClr val="002060"/>
                </a:solidFill>
                <a:latin typeface="+mn-ea"/>
              </a:rPr>
              <a:t>(IR)</a:t>
            </a:r>
            <a:r>
              <a:rPr lang="en-US" altLang="zh-CN" sz="2800" dirty="0">
                <a:solidFill>
                  <a:srgbClr val="002060"/>
                </a:solidFill>
                <a:latin typeface="+mn-ea"/>
              </a:rPr>
              <a:t> </a:t>
            </a:r>
            <a:r>
              <a:rPr lang="zh-CN" altLang="en-US" sz="2800" dirty="0">
                <a:solidFill>
                  <a:srgbClr val="002060"/>
                </a:solidFill>
                <a:latin typeface="+mn-ea"/>
              </a:rPr>
              <a:t>： 从</a:t>
            </a:r>
            <a:r>
              <a:rPr lang="zh-CN" altLang="en-US" sz="2800" b="1" dirty="0">
                <a:solidFill>
                  <a:srgbClr val="FF0000"/>
                </a:solidFill>
                <a:latin typeface="+mn-ea"/>
              </a:rPr>
              <a:t>大规模非结构化数据</a:t>
            </a:r>
            <a:r>
              <a:rPr lang="zh-CN" altLang="en-US" sz="2800" dirty="0">
                <a:solidFill>
                  <a:srgbClr val="002060"/>
                </a:solidFill>
                <a:latin typeface="+mn-ea"/>
              </a:rPr>
              <a:t> （通常是文本）的集合（通常保存在计算机上）中找出满足</a:t>
            </a:r>
            <a:r>
              <a:rPr lang="zh-CN" altLang="en-US" sz="2800" b="1" dirty="0">
                <a:solidFill>
                  <a:srgbClr val="FF0000"/>
                </a:solidFill>
                <a:latin typeface="+mn-ea"/>
              </a:rPr>
              <a:t>用户信息需求</a:t>
            </a:r>
            <a:r>
              <a:rPr lang="zh-CN" altLang="en-US" sz="2800" dirty="0">
                <a:solidFill>
                  <a:srgbClr val="002060"/>
                </a:solidFill>
                <a:latin typeface="+mn-ea"/>
              </a:rPr>
              <a:t>的资料（通常是文档）的</a:t>
            </a:r>
            <a:r>
              <a:rPr lang="zh-CN" altLang="en-US" sz="2800" dirty="0">
                <a:solidFill>
                  <a:srgbClr val="00B050"/>
                </a:solidFill>
                <a:latin typeface="+mn-ea"/>
              </a:rPr>
              <a:t>过程</a:t>
            </a:r>
            <a:r>
              <a:rPr lang="zh-CN" altLang="en-US" sz="2800" dirty="0">
                <a:solidFill>
                  <a:srgbClr val="002060"/>
                </a:solidFill>
                <a:latin typeface="+mn-ea"/>
              </a:rPr>
              <a:t>。</a:t>
            </a:r>
            <a:endParaRPr lang="en-US" altLang="zh-CN" sz="2800" dirty="0">
              <a:solidFill>
                <a:srgbClr val="002060"/>
              </a:solidFill>
              <a:latin typeface="+mn-ea"/>
            </a:endParaRPr>
          </a:p>
          <a:p>
            <a:pPr marL="44450" indent="-44450">
              <a:lnSpc>
                <a:spcPct val="150000"/>
              </a:lnSpc>
              <a:spcBef>
                <a:spcPts val="600"/>
              </a:spcBef>
              <a:buNone/>
            </a:pPr>
            <a:r>
              <a:rPr lang="en-US" altLang="zh-CN" sz="3200" dirty="0">
                <a:latin typeface="+mn-ea"/>
              </a:rPr>
              <a:t>•</a:t>
            </a:r>
            <a:r>
              <a:rPr lang="zh-CN" altLang="en-US" sz="3200" b="1" dirty="0">
                <a:solidFill>
                  <a:srgbClr val="002060"/>
                </a:solidFill>
                <a:latin typeface="+mn-ea"/>
              </a:rPr>
              <a:t>数据</a:t>
            </a:r>
            <a:endParaRPr lang="en-US" altLang="zh-CN" sz="3200" b="1" dirty="0">
              <a:solidFill>
                <a:srgbClr val="002060"/>
              </a:solidFill>
              <a:latin typeface="+mn-ea"/>
            </a:endParaRPr>
          </a:p>
          <a:p>
            <a:pPr marL="685800" lvl="1" indent="-457200">
              <a:lnSpc>
                <a:spcPct val="150000"/>
              </a:lnSpc>
              <a:spcBef>
                <a:spcPts val="600"/>
              </a:spcBef>
              <a:buFont typeface="Wingdings" panose="05000000000000000000" pitchFamily="2" charset="2"/>
              <a:buChar char="Ø"/>
            </a:pPr>
            <a:r>
              <a:rPr lang="zh-CN" altLang="en-US" sz="2600" dirty="0">
                <a:solidFill>
                  <a:srgbClr val="002060"/>
                </a:solidFill>
                <a:latin typeface="+mn-ea"/>
              </a:rPr>
              <a:t>非结构化数据：没有清晰和明显的语义结构的数据</a:t>
            </a:r>
            <a:endParaRPr lang="en-US" altLang="zh-CN" sz="2600" dirty="0">
              <a:solidFill>
                <a:srgbClr val="002060"/>
              </a:solidFill>
              <a:latin typeface="+mn-ea"/>
            </a:endParaRPr>
          </a:p>
          <a:p>
            <a:pPr marL="685800" lvl="1" indent="-457200">
              <a:lnSpc>
                <a:spcPct val="150000"/>
              </a:lnSpc>
              <a:spcBef>
                <a:spcPts val="600"/>
              </a:spcBef>
              <a:buFont typeface="Wingdings" panose="05000000000000000000" pitchFamily="2" charset="2"/>
              <a:buChar char="Ø"/>
            </a:pPr>
            <a:r>
              <a:rPr lang="zh-CN" altLang="en-US" sz="2600" dirty="0">
                <a:solidFill>
                  <a:srgbClr val="002060"/>
                </a:solidFill>
                <a:latin typeface="+mn-ea"/>
              </a:rPr>
              <a:t>结构化数据：关系数据库</a:t>
            </a:r>
            <a:endParaRPr lang="en-US" altLang="zh-CN" sz="2600" dirty="0">
              <a:solidFill>
                <a:srgbClr val="002060"/>
              </a:solidFill>
              <a:latin typeface="+mn-ea"/>
            </a:endParaRPr>
          </a:p>
          <a:p>
            <a:pPr marL="685800" lvl="1" indent="-457200">
              <a:lnSpc>
                <a:spcPct val="150000"/>
              </a:lnSpc>
              <a:spcBef>
                <a:spcPts val="600"/>
              </a:spcBef>
              <a:buFont typeface="Wingdings" panose="05000000000000000000" pitchFamily="2" charset="2"/>
              <a:buChar char="Ø"/>
            </a:pPr>
            <a:r>
              <a:rPr lang="zh-CN" altLang="en-US" sz="2600" dirty="0">
                <a:solidFill>
                  <a:srgbClr val="002060"/>
                </a:solidFill>
                <a:latin typeface="+mn-ea"/>
              </a:rPr>
              <a:t>半结构数据：具有格式标记的数据的网页</a:t>
            </a:r>
          </a:p>
          <a:p>
            <a:pPr marL="44450" indent="-44450">
              <a:lnSpc>
                <a:spcPct val="150000"/>
              </a:lnSpc>
              <a:spcBef>
                <a:spcPts val="600"/>
              </a:spcBef>
              <a:buNone/>
            </a:pPr>
            <a:endParaRPr lang="zh-CN" altLang="en-US" sz="3200" dirty="0">
              <a:latin typeface="+mn-ea"/>
            </a:endParaRPr>
          </a:p>
        </p:txBody>
      </p:sp>
    </p:spTree>
    <p:extLst>
      <p:ext uri="{BB962C8B-B14F-4D97-AF65-F5344CB8AC3E}">
        <p14:creationId xmlns:p14="http://schemas.microsoft.com/office/powerpoint/2010/main" val="418888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395748" y="383459"/>
            <a:ext cx="9875520" cy="1022555"/>
          </a:xfrm>
        </p:spPr>
        <p:txBody>
          <a:bodyPr>
            <a:normAutofit/>
          </a:bodyPr>
          <a:lstStyle/>
          <a:p>
            <a:r>
              <a:rPr lang="en-US" altLang="zh-CN" dirty="0">
                <a:latin typeface="+mn-ea"/>
                <a:ea typeface="+mn-ea"/>
                <a:cs typeface="+mn-cs"/>
              </a:rPr>
              <a:t>1.1</a:t>
            </a:r>
            <a:r>
              <a:rPr lang="en-US" altLang="zh-CN" dirty="0">
                <a:solidFill>
                  <a:srgbClr val="FF0000"/>
                </a:solidFill>
                <a:latin typeface="+mn-ea"/>
                <a:ea typeface="+mn-ea"/>
              </a:rPr>
              <a:t> </a:t>
            </a:r>
            <a:r>
              <a:rPr lang="zh-CN" altLang="en-US" dirty="0">
                <a:latin typeface="+mn-ea"/>
                <a:ea typeface="+mn-ea"/>
                <a:cs typeface="+mn-cs"/>
              </a:rPr>
              <a:t>信息检索</a:t>
            </a:r>
            <a:r>
              <a:rPr lang="en-US" altLang="zh-CN" dirty="0">
                <a:latin typeface="+mn-ea"/>
                <a:ea typeface="+mn-ea"/>
                <a:cs typeface="+mn-cs"/>
              </a:rPr>
              <a:t>-</a:t>
            </a:r>
            <a:r>
              <a:rPr lang="zh-CN" altLang="en-US" dirty="0">
                <a:latin typeface="+mn-ea"/>
                <a:ea typeface="+mn-ea"/>
                <a:cs typeface="+mn-cs"/>
              </a:rPr>
              <a:t>基本术语</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854764" y="1409700"/>
            <a:ext cx="10786630" cy="5269396"/>
          </a:xfrm>
        </p:spPr>
        <p:txBody>
          <a:bodyPr>
            <a:normAutofit/>
          </a:bodyPr>
          <a:lstStyle/>
          <a:p>
            <a:pPr marL="44450" indent="-44450">
              <a:lnSpc>
                <a:spcPct val="150000"/>
              </a:lnSpc>
              <a:spcBef>
                <a:spcPts val="600"/>
              </a:spcBef>
              <a:buNone/>
            </a:pPr>
            <a:r>
              <a:rPr lang="en-US" altLang="zh-CN" sz="3200" dirty="0">
                <a:latin typeface="+mn-ea"/>
              </a:rPr>
              <a:t>•</a:t>
            </a:r>
            <a:r>
              <a:rPr lang="zh-CN" altLang="en-US" sz="3200" b="1" dirty="0">
                <a:solidFill>
                  <a:srgbClr val="002060"/>
                </a:solidFill>
                <a:latin typeface="+mn-ea"/>
              </a:rPr>
              <a:t>过程</a:t>
            </a:r>
            <a:endParaRPr lang="en-US" altLang="zh-CN" sz="3200" b="1" dirty="0">
              <a:solidFill>
                <a:srgbClr val="002060"/>
              </a:solidFill>
              <a:latin typeface="+mn-ea"/>
            </a:endParaRPr>
          </a:p>
          <a:p>
            <a:pPr marL="685800" lvl="1" indent="-457200">
              <a:lnSpc>
                <a:spcPct val="150000"/>
              </a:lnSpc>
              <a:spcBef>
                <a:spcPts val="600"/>
              </a:spcBef>
              <a:buFont typeface="Wingdings" panose="05000000000000000000" pitchFamily="2" charset="2"/>
              <a:buChar char="Ø"/>
            </a:pPr>
            <a:r>
              <a:rPr lang="zh-CN" altLang="en-US" sz="2600" dirty="0">
                <a:solidFill>
                  <a:srgbClr val="002060"/>
                </a:solidFill>
                <a:latin typeface="+mn-ea"/>
              </a:rPr>
              <a:t>浏览</a:t>
            </a:r>
            <a:r>
              <a:rPr lang="en-US" altLang="zh-CN" sz="2600" dirty="0">
                <a:solidFill>
                  <a:srgbClr val="002060"/>
                </a:solidFill>
                <a:latin typeface="+mn-ea"/>
                <a:sym typeface="Wingdings" panose="05000000000000000000" pitchFamily="2" charset="2"/>
              </a:rPr>
              <a:t>        </a:t>
            </a:r>
            <a:r>
              <a:rPr lang="zh-CN" altLang="en-US" sz="2600" dirty="0">
                <a:solidFill>
                  <a:srgbClr val="002060"/>
                </a:solidFill>
                <a:latin typeface="+mn-ea"/>
                <a:sym typeface="Wingdings" panose="05000000000000000000" pitchFamily="2" charset="2"/>
              </a:rPr>
              <a:t>过滤</a:t>
            </a:r>
            <a:r>
              <a:rPr lang="en-US" altLang="zh-CN" sz="2600" dirty="0">
                <a:solidFill>
                  <a:srgbClr val="002060"/>
                </a:solidFill>
                <a:latin typeface="+mn-ea"/>
                <a:sym typeface="Wingdings" panose="05000000000000000000" pitchFamily="2" charset="2"/>
              </a:rPr>
              <a:t></a:t>
            </a:r>
            <a:r>
              <a:rPr lang="zh-CN" altLang="en-US" sz="2600" dirty="0">
                <a:solidFill>
                  <a:srgbClr val="002060"/>
                </a:solidFill>
                <a:latin typeface="+mn-ea"/>
                <a:sym typeface="Wingdings" panose="05000000000000000000" pitchFamily="2" charset="2"/>
              </a:rPr>
              <a:t>对返回结果进行处理</a:t>
            </a:r>
            <a:r>
              <a:rPr lang="en-US" altLang="zh-CN" sz="2600" dirty="0">
                <a:solidFill>
                  <a:srgbClr val="002060"/>
                </a:solidFill>
                <a:latin typeface="+mn-ea"/>
                <a:sym typeface="Wingdings" panose="05000000000000000000" pitchFamily="2" charset="2"/>
              </a:rPr>
              <a:t></a:t>
            </a:r>
            <a:r>
              <a:rPr lang="zh-CN" altLang="en-US" sz="2600" dirty="0">
                <a:solidFill>
                  <a:srgbClr val="002060"/>
                </a:solidFill>
                <a:latin typeface="+mn-ea"/>
                <a:sym typeface="Wingdings" panose="05000000000000000000" pitchFamily="2" charset="2"/>
              </a:rPr>
              <a:t>存储</a:t>
            </a:r>
            <a:endParaRPr lang="en-US" altLang="zh-CN" sz="2600" dirty="0">
              <a:solidFill>
                <a:srgbClr val="002060"/>
              </a:solidFill>
              <a:latin typeface="+mn-ea"/>
              <a:sym typeface="Wingdings" panose="05000000000000000000" pitchFamily="2" charset="2"/>
            </a:endParaRPr>
          </a:p>
          <a:p>
            <a:pPr marL="0" indent="0">
              <a:lnSpc>
                <a:spcPct val="150000"/>
              </a:lnSpc>
              <a:spcBef>
                <a:spcPts val="600"/>
              </a:spcBef>
              <a:buNone/>
            </a:pPr>
            <a:r>
              <a:rPr lang="en-US" altLang="zh-CN" sz="3400" dirty="0">
                <a:latin typeface="+mn-ea"/>
              </a:rPr>
              <a:t>•</a:t>
            </a:r>
            <a:r>
              <a:rPr lang="zh-CN" altLang="en-US" sz="3400" dirty="0">
                <a:solidFill>
                  <a:srgbClr val="002060"/>
                </a:solidFill>
                <a:latin typeface="+mn-ea"/>
              </a:rPr>
              <a:t>数据规模</a:t>
            </a:r>
            <a:endParaRPr lang="en-US" altLang="zh-CN" sz="3400" dirty="0">
              <a:solidFill>
                <a:srgbClr val="002060"/>
              </a:solidFill>
              <a:latin typeface="+mn-ea"/>
            </a:endParaRPr>
          </a:p>
          <a:p>
            <a:pPr marL="571500" lvl="1" indent="-342900">
              <a:lnSpc>
                <a:spcPct val="150000"/>
              </a:lnSpc>
              <a:spcBef>
                <a:spcPts val="600"/>
              </a:spcBef>
              <a:buFont typeface="Wingdings" panose="05000000000000000000" pitchFamily="2" charset="2"/>
              <a:buChar char="Ø"/>
            </a:pPr>
            <a:r>
              <a:rPr lang="zh-CN" altLang="en-US" sz="2400" dirty="0">
                <a:latin typeface="+mn-ea"/>
              </a:rPr>
              <a:t>大规模：</a:t>
            </a:r>
            <a:r>
              <a:rPr lang="en-US" altLang="zh-CN" sz="2400" dirty="0">
                <a:latin typeface="+mn-ea"/>
              </a:rPr>
              <a:t>web</a:t>
            </a:r>
            <a:r>
              <a:rPr lang="zh-CN" altLang="en-US" sz="2400" dirty="0">
                <a:latin typeface="+mn-ea"/>
              </a:rPr>
              <a:t>搜索（公司）</a:t>
            </a:r>
            <a:endParaRPr lang="en-US" altLang="zh-CN" sz="2400" dirty="0">
              <a:latin typeface="+mn-ea"/>
            </a:endParaRPr>
          </a:p>
          <a:p>
            <a:pPr marL="571500" lvl="1" indent="-342900">
              <a:lnSpc>
                <a:spcPct val="150000"/>
              </a:lnSpc>
              <a:spcBef>
                <a:spcPts val="600"/>
              </a:spcBef>
              <a:buFont typeface="Wingdings" panose="05000000000000000000" pitchFamily="2" charset="2"/>
              <a:buChar char="Ø"/>
            </a:pPr>
            <a:r>
              <a:rPr lang="zh-CN" altLang="en-US" sz="2400" dirty="0">
                <a:latin typeface="+mn-ea"/>
              </a:rPr>
              <a:t>小规模：个人信息检索（电脑</a:t>
            </a:r>
            <a:r>
              <a:rPr lang="en-US" altLang="zh-CN" sz="2400" dirty="0">
                <a:latin typeface="+mn-ea"/>
              </a:rPr>
              <a:t>OS</a:t>
            </a:r>
            <a:r>
              <a:rPr lang="zh-CN" altLang="en-US" sz="2400" dirty="0">
                <a:latin typeface="+mn-ea"/>
              </a:rPr>
              <a:t>、邮件系统）</a:t>
            </a:r>
            <a:endParaRPr lang="en-US" altLang="zh-CN" sz="2400" dirty="0">
              <a:latin typeface="+mn-ea"/>
            </a:endParaRPr>
          </a:p>
          <a:p>
            <a:pPr marL="571500" lvl="1" indent="-342900">
              <a:lnSpc>
                <a:spcPct val="150000"/>
              </a:lnSpc>
              <a:spcBef>
                <a:spcPts val="600"/>
              </a:spcBef>
              <a:buFont typeface="Wingdings" panose="05000000000000000000" pitchFamily="2" charset="2"/>
              <a:buChar char="Ø"/>
            </a:pPr>
            <a:r>
              <a:rPr lang="zh-CN" altLang="en-US" sz="2400" dirty="0">
                <a:latin typeface="+mn-ea"/>
              </a:rPr>
              <a:t>中等企业：企业机构或特定领域</a:t>
            </a:r>
          </a:p>
        </p:txBody>
      </p:sp>
      <p:cxnSp>
        <p:nvCxnSpPr>
          <p:cNvPr id="5" name="直接箭头连接符 4">
            <a:extLst>
              <a:ext uri="{FF2B5EF4-FFF2-40B4-BE49-F238E27FC236}">
                <a16:creationId xmlns:a16="http://schemas.microsoft.com/office/drawing/2014/main" id="{D94AC7CA-BF66-47E9-BAAA-FB99646D0AE5}"/>
              </a:ext>
            </a:extLst>
          </p:cNvPr>
          <p:cNvCxnSpPr>
            <a:cxnSpLocks/>
          </p:cNvCxnSpPr>
          <p:nvPr/>
        </p:nvCxnSpPr>
        <p:spPr>
          <a:xfrm>
            <a:off x="2315817" y="2554357"/>
            <a:ext cx="12324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D523B46D-7EF1-4A71-A4B3-77E624D121C8}"/>
              </a:ext>
            </a:extLst>
          </p:cNvPr>
          <p:cNvSpPr txBox="1"/>
          <p:nvPr/>
        </p:nvSpPr>
        <p:spPr>
          <a:xfrm>
            <a:off x="2315817" y="2185025"/>
            <a:ext cx="1118153" cy="369332"/>
          </a:xfrm>
          <a:prstGeom prst="rect">
            <a:avLst/>
          </a:prstGeom>
          <a:noFill/>
        </p:spPr>
        <p:txBody>
          <a:bodyPr wrap="square" rtlCol="0">
            <a:spAutoFit/>
          </a:bodyPr>
          <a:lstStyle/>
          <a:p>
            <a:r>
              <a:rPr lang="zh-CN" altLang="en-US" b="1" dirty="0"/>
              <a:t>基于分类</a:t>
            </a:r>
          </a:p>
        </p:txBody>
      </p:sp>
    </p:spTree>
    <p:extLst>
      <p:ext uri="{BB962C8B-B14F-4D97-AF65-F5344CB8AC3E}">
        <p14:creationId xmlns:p14="http://schemas.microsoft.com/office/powerpoint/2010/main" val="3067916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395748" y="383459"/>
            <a:ext cx="9875520" cy="1022555"/>
          </a:xfrm>
        </p:spPr>
        <p:txBody>
          <a:bodyPr/>
          <a:lstStyle/>
          <a:p>
            <a:r>
              <a:rPr lang="en-US" altLang="zh-CN" dirty="0">
                <a:latin typeface="+mn-ea"/>
                <a:ea typeface="+mn-ea"/>
              </a:rPr>
              <a:t>1.2 </a:t>
            </a:r>
            <a:r>
              <a:rPr lang="zh-CN" altLang="en-US" dirty="0">
                <a:latin typeface="+mn-ea"/>
                <a:ea typeface="+mn-ea"/>
              </a:rPr>
              <a:t>一个简单的搜索示例</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395748" y="1409700"/>
            <a:ext cx="11245646" cy="5448300"/>
          </a:xfrm>
        </p:spPr>
        <p:txBody>
          <a:bodyPr>
            <a:normAutofit fontScale="77500" lnSpcReduction="20000"/>
          </a:bodyPr>
          <a:lstStyle/>
          <a:p>
            <a:pPr marL="44450" indent="-44450">
              <a:lnSpc>
                <a:spcPct val="160000"/>
              </a:lnSpc>
              <a:spcBef>
                <a:spcPts val="600"/>
              </a:spcBef>
              <a:buNone/>
            </a:pPr>
            <a:r>
              <a:rPr lang="zh-CN" altLang="en-US" sz="3600" dirty="0">
                <a:solidFill>
                  <a:schemeClr val="tx1"/>
                </a:solidFill>
                <a:latin typeface="+mn-ea"/>
              </a:rPr>
              <a:t>一个信息检索的例子</a:t>
            </a:r>
          </a:p>
          <a:p>
            <a:pPr marL="44450" indent="-44450">
              <a:lnSpc>
                <a:spcPct val="160000"/>
              </a:lnSpc>
              <a:spcBef>
                <a:spcPts val="600"/>
              </a:spcBef>
              <a:buNone/>
            </a:pPr>
            <a:r>
              <a:rPr lang="en-US" altLang="zh-CN" sz="3600" dirty="0">
                <a:solidFill>
                  <a:schemeClr val="tx1"/>
                </a:solidFill>
                <a:latin typeface="+mn-ea"/>
              </a:rPr>
              <a:t>• </a:t>
            </a:r>
            <a:r>
              <a:rPr lang="zh-CN" altLang="en-US" sz="3600" dirty="0">
                <a:solidFill>
                  <a:schemeClr val="tx1"/>
                </a:solidFill>
                <a:latin typeface="+mn-ea"/>
              </a:rPr>
              <a:t>很多人都有</a:t>
            </a:r>
            <a:r>
              <a:rPr lang="en-US" altLang="zh-CN" sz="3600" dirty="0">
                <a:solidFill>
                  <a:schemeClr val="tx1"/>
                </a:solidFill>
                <a:latin typeface="+mn-ea"/>
              </a:rPr>
              <a:t>《</a:t>
            </a:r>
            <a:r>
              <a:rPr lang="zh-CN" altLang="en-US" sz="3600" dirty="0">
                <a:solidFill>
                  <a:schemeClr val="tx1"/>
                </a:solidFill>
                <a:latin typeface="+mn-ea"/>
              </a:rPr>
              <a:t>莎士比亚全集</a:t>
            </a:r>
            <a:r>
              <a:rPr lang="en-US" altLang="zh-CN" sz="3600" dirty="0">
                <a:solidFill>
                  <a:schemeClr val="tx1"/>
                </a:solidFill>
                <a:latin typeface="+mn-ea"/>
              </a:rPr>
              <a:t>》</a:t>
            </a:r>
            <a:r>
              <a:rPr lang="zh-CN" altLang="en-US" sz="3600" dirty="0">
                <a:solidFill>
                  <a:schemeClr val="tx1"/>
                </a:solidFill>
                <a:latin typeface="+mn-ea"/>
              </a:rPr>
              <a:t>这本大部头的书。问题：哪些剧本包含</a:t>
            </a:r>
            <a:r>
              <a:rPr lang="en-US" altLang="zh-CN" sz="3600" dirty="0">
                <a:solidFill>
                  <a:schemeClr val="tx1"/>
                </a:solidFill>
                <a:latin typeface="+mn-ea"/>
              </a:rPr>
              <a:t>Brutus </a:t>
            </a:r>
            <a:r>
              <a:rPr lang="zh-CN" altLang="en-US" sz="3600" dirty="0">
                <a:solidFill>
                  <a:schemeClr val="tx1"/>
                </a:solidFill>
                <a:latin typeface="+mn-ea"/>
              </a:rPr>
              <a:t>和</a:t>
            </a:r>
            <a:r>
              <a:rPr lang="en-US" altLang="zh-CN" sz="3600" dirty="0">
                <a:solidFill>
                  <a:schemeClr val="tx1"/>
                </a:solidFill>
                <a:latin typeface="+mn-ea"/>
              </a:rPr>
              <a:t>Caesar </a:t>
            </a:r>
            <a:r>
              <a:rPr lang="zh-CN" altLang="en-US" sz="3600" dirty="0">
                <a:solidFill>
                  <a:schemeClr val="tx1"/>
                </a:solidFill>
                <a:latin typeface="+mn-ea"/>
              </a:rPr>
              <a:t>但是不包含</a:t>
            </a:r>
            <a:r>
              <a:rPr lang="en-US" altLang="zh-CN" sz="3600" dirty="0">
                <a:solidFill>
                  <a:schemeClr val="tx1"/>
                </a:solidFill>
                <a:latin typeface="+mn-ea"/>
              </a:rPr>
              <a:t>Calpurnia</a:t>
            </a:r>
            <a:r>
              <a:rPr lang="zh-CN" altLang="en-US" sz="3600" dirty="0">
                <a:solidFill>
                  <a:schemeClr val="tx1"/>
                </a:solidFill>
                <a:latin typeface="+mn-ea"/>
              </a:rPr>
              <a:t>？</a:t>
            </a:r>
          </a:p>
          <a:p>
            <a:pPr marL="44450" indent="-44450">
              <a:lnSpc>
                <a:spcPct val="160000"/>
              </a:lnSpc>
              <a:spcBef>
                <a:spcPts val="600"/>
              </a:spcBef>
              <a:buNone/>
            </a:pPr>
            <a:r>
              <a:rPr lang="en-US" altLang="zh-CN" sz="3600" dirty="0">
                <a:solidFill>
                  <a:schemeClr val="tx1"/>
                </a:solidFill>
                <a:latin typeface="+mn-ea"/>
              </a:rPr>
              <a:t>• </a:t>
            </a:r>
            <a:r>
              <a:rPr lang="zh-CN" altLang="en-US" sz="3600" dirty="0">
                <a:solidFill>
                  <a:schemeClr val="tx1"/>
                </a:solidFill>
                <a:latin typeface="+mn-ea"/>
              </a:rPr>
              <a:t>一种方式是采用</a:t>
            </a:r>
            <a:r>
              <a:rPr lang="en-US" altLang="zh-CN" sz="3600" dirty="0">
                <a:solidFill>
                  <a:schemeClr val="tx1"/>
                </a:solidFill>
                <a:latin typeface="+mn-ea"/>
              </a:rPr>
              <a:t>Unix </a:t>
            </a:r>
            <a:r>
              <a:rPr lang="zh-CN" altLang="en-US" sz="3600" dirty="0">
                <a:solidFill>
                  <a:schemeClr val="tx1"/>
                </a:solidFill>
                <a:latin typeface="+mn-ea"/>
              </a:rPr>
              <a:t>下的</a:t>
            </a:r>
            <a:r>
              <a:rPr lang="en-US" altLang="zh-CN" sz="3600" dirty="0">
                <a:solidFill>
                  <a:schemeClr val="tx1"/>
                </a:solidFill>
                <a:latin typeface="+mn-ea"/>
              </a:rPr>
              <a:t>grepping </a:t>
            </a:r>
            <a:r>
              <a:rPr lang="zh-CN" altLang="en-US" sz="3600" dirty="0">
                <a:solidFill>
                  <a:schemeClr val="tx1"/>
                </a:solidFill>
                <a:latin typeface="+mn-ea"/>
              </a:rPr>
              <a:t>程序，先找出所有包含</a:t>
            </a:r>
            <a:r>
              <a:rPr lang="en-US" altLang="zh-CN" sz="3600" dirty="0">
                <a:solidFill>
                  <a:schemeClr val="tx1"/>
                </a:solidFill>
                <a:latin typeface="+mn-ea"/>
              </a:rPr>
              <a:t>Brutus </a:t>
            </a:r>
            <a:r>
              <a:rPr lang="zh-CN" altLang="en-US" sz="3600" dirty="0">
                <a:solidFill>
                  <a:schemeClr val="tx1"/>
                </a:solidFill>
                <a:latin typeface="+mn-ea"/>
              </a:rPr>
              <a:t>和</a:t>
            </a:r>
            <a:r>
              <a:rPr lang="en-US" altLang="zh-CN" sz="3600" dirty="0">
                <a:solidFill>
                  <a:schemeClr val="tx1"/>
                </a:solidFill>
                <a:latin typeface="+mn-ea"/>
              </a:rPr>
              <a:t>Caesar </a:t>
            </a:r>
            <a:r>
              <a:rPr lang="zh-CN" altLang="en-US" sz="3600" dirty="0">
                <a:solidFill>
                  <a:schemeClr val="tx1"/>
                </a:solidFill>
                <a:latin typeface="+mn-ea"/>
              </a:rPr>
              <a:t>的剧本，然后在将包含</a:t>
            </a:r>
            <a:r>
              <a:rPr lang="en-US" altLang="zh-CN" sz="3600" dirty="0">
                <a:solidFill>
                  <a:schemeClr val="tx1"/>
                </a:solidFill>
                <a:latin typeface="+mn-ea"/>
              </a:rPr>
              <a:t>Calpurnia </a:t>
            </a:r>
            <a:r>
              <a:rPr lang="zh-CN" altLang="en-US" sz="3600" dirty="0">
                <a:solidFill>
                  <a:schemeClr val="tx1"/>
                </a:solidFill>
                <a:latin typeface="+mn-ea"/>
              </a:rPr>
              <a:t>的剧本排除</a:t>
            </a:r>
          </a:p>
          <a:p>
            <a:pPr marL="44450" indent="-44450">
              <a:lnSpc>
                <a:spcPct val="160000"/>
              </a:lnSpc>
              <a:spcBef>
                <a:spcPts val="600"/>
              </a:spcBef>
              <a:buNone/>
            </a:pPr>
            <a:r>
              <a:rPr lang="en-US" altLang="zh-CN" sz="3600" dirty="0">
                <a:solidFill>
                  <a:schemeClr val="tx1"/>
                </a:solidFill>
                <a:latin typeface="+mn-ea"/>
              </a:rPr>
              <a:t>• </a:t>
            </a:r>
            <a:r>
              <a:rPr lang="zh-CN" altLang="en-US" sz="3600" dirty="0">
                <a:solidFill>
                  <a:schemeClr val="tx1"/>
                </a:solidFill>
                <a:latin typeface="+mn-ea"/>
              </a:rPr>
              <a:t>但是很多情况下，采用上述线性扫描的方式是远远不够的。为什么？</a:t>
            </a:r>
            <a:endParaRPr lang="zh-CN" altLang="en-US" sz="3200" dirty="0">
              <a:solidFill>
                <a:schemeClr val="tx1"/>
              </a:solidFill>
              <a:latin typeface="+mn-ea"/>
            </a:endParaRPr>
          </a:p>
        </p:txBody>
      </p:sp>
    </p:spTree>
    <p:extLst>
      <p:ext uri="{BB962C8B-B14F-4D97-AF65-F5344CB8AC3E}">
        <p14:creationId xmlns:p14="http://schemas.microsoft.com/office/powerpoint/2010/main" val="881046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395748" y="383459"/>
            <a:ext cx="9875520" cy="1022555"/>
          </a:xfrm>
        </p:spPr>
        <p:txBody>
          <a:bodyPr/>
          <a:lstStyle/>
          <a:p>
            <a:r>
              <a:rPr lang="en-US" altLang="zh-CN" dirty="0">
                <a:latin typeface="+mn-ea"/>
                <a:ea typeface="+mn-ea"/>
              </a:rPr>
              <a:t>1.2 </a:t>
            </a:r>
            <a:r>
              <a:rPr lang="zh-CN" altLang="en-US" dirty="0">
                <a:latin typeface="+mn-ea"/>
                <a:ea typeface="+mn-ea"/>
              </a:rPr>
              <a:t>一个简单的搜索示例</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395748" y="1409700"/>
            <a:ext cx="11245646" cy="4922274"/>
          </a:xfrm>
        </p:spPr>
        <p:txBody>
          <a:bodyPr>
            <a:normAutofit/>
          </a:bodyPr>
          <a:lstStyle/>
          <a:p>
            <a:pPr marL="44450" indent="-44450">
              <a:lnSpc>
                <a:spcPct val="150000"/>
              </a:lnSpc>
              <a:buNone/>
            </a:pPr>
            <a:r>
              <a:rPr lang="zh-CN" altLang="en-US" sz="2800" dirty="0">
                <a:solidFill>
                  <a:schemeClr val="tx1"/>
                </a:solidFill>
                <a:latin typeface="+mn-ea"/>
              </a:rPr>
              <a:t>上述方式不合适的原因：</a:t>
            </a:r>
          </a:p>
          <a:p>
            <a:pPr marL="44450" indent="-44450">
              <a:lnSpc>
                <a:spcPct val="150000"/>
              </a:lnSpc>
              <a:buNone/>
            </a:pPr>
            <a:r>
              <a:rPr lang="en-US" altLang="zh-CN" sz="2800" dirty="0">
                <a:solidFill>
                  <a:schemeClr val="tx1"/>
                </a:solidFill>
                <a:latin typeface="+mn-ea"/>
              </a:rPr>
              <a:t>1. </a:t>
            </a:r>
            <a:r>
              <a:rPr lang="zh-CN" altLang="en-US" sz="2800" dirty="0">
                <a:solidFill>
                  <a:schemeClr val="tx1"/>
                </a:solidFill>
                <a:latin typeface="+mn-ea"/>
              </a:rPr>
              <a:t>对于大规模文档的搜索太慢</a:t>
            </a:r>
          </a:p>
          <a:p>
            <a:pPr marL="44450" indent="-44450">
              <a:lnSpc>
                <a:spcPct val="150000"/>
              </a:lnSpc>
              <a:buNone/>
            </a:pPr>
            <a:r>
              <a:rPr lang="en-US" altLang="zh-CN" sz="2800" dirty="0">
                <a:solidFill>
                  <a:schemeClr val="tx1"/>
                </a:solidFill>
                <a:latin typeface="+mn-ea"/>
              </a:rPr>
              <a:t>2. </a:t>
            </a:r>
            <a:r>
              <a:rPr lang="zh-CN" altLang="en-US" sz="2800" dirty="0">
                <a:solidFill>
                  <a:schemeClr val="tx1"/>
                </a:solidFill>
                <a:latin typeface="+mn-ea"/>
              </a:rPr>
              <a:t>有时我们需要更灵活的匹配方式。比如，要求查找</a:t>
            </a:r>
            <a:r>
              <a:rPr lang="en-US" altLang="zh-CN" sz="2800" dirty="0">
                <a:solidFill>
                  <a:schemeClr val="tx1"/>
                </a:solidFill>
                <a:latin typeface="+mn-ea"/>
              </a:rPr>
              <a:t>countrymen</a:t>
            </a:r>
            <a:r>
              <a:rPr lang="zh-CN" altLang="en-US" sz="2800" dirty="0">
                <a:solidFill>
                  <a:schemeClr val="tx1"/>
                </a:solidFill>
                <a:latin typeface="+mn-ea"/>
              </a:rPr>
              <a:t>附近的</a:t>
            </a:r>
            <a:r>
              <a:rPr lang="en-US" altLang="zh-CN" sz="2800" dirty="0">
                <a:solidFill>
                  <a:schemeClr val="tx1"/>
                </a:solidFill>
                <a:latin typeface="+mn-ea"/>
              </a:rPr>
              <a:t>Romans</a:t>
            </a:r>
            <a:r>
              <a:rPr lang="zh-CN" altLang="en-US" sz="2800" dirty="0">
                <a:solidFill>
                  <a:schemeClr val="tx1"/>
                </a:solidFill>
                <a:latin typeface="+mn-ea"/>
              </a:rPr>
              <a:t> 。</a:t>
            </a:r>
          </a:p>
          <a:p>
            <a:pPr marL="44450" indent="-44450">
              <a:lnSpc>
                <a:spcPct val="150000"/>
              </a:lnSpc>
              <a:buNone/>
            </a:pPr>
            <a:r>
              <a:rPr lang="en-US" altLang="zh-CN" sz="2800" dirty="0">
                <a:solidFill>
                  <a:schemeClr val="tx1"/>
                </a:solidFill>
                <a:latin typeface="+mn-ea"/>
              </a:rPr>
              <a:t>3. </a:t>
            </a:r>
            <a:r>
              <a:rPr lang="zh-CN" altLang="en-US" sz="2800" dirty="0">
                <a:solidFill>
                  <a:schemeClr val="tx1"/>
                </a:solidFill>
                <a:latin typeface="+mn-ea"/>
              </a:rPr>
              <a:t>我们需要对结果进行排序。用户希望能在多个能满足自己要求的文档中得到最佳答案。</a:t>
            </a:r>
          </a:p>
        </p:txBody>
      </p:sp>
    </p:spTree>
    <p:extLst>
      <p:ext uri="{BB962C8B-B14F-4D97-AF65-F5344CB8AC3E}">
        <p14:creationId xmlns:p14="http://schemas.microsoft.com/office/powerpoint/2010/main" val="3543091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258095" y="239661"/>
            <a:ext cx="11727427" cy="4038600"/>
          </a:xfrm>
        </p:spPr>
        <p:txBody>
          <a:bodyPr>
            <a:normAutofit/>
          </a:bodyPr>
          <a:lstStyle/>
          <a:p>
            <a:pPr marL="44450" indent="-44450">
              <a:buNone/>
            </a:pPr>
            <a:r>
              <a:rPr lang="zh-CN" altLang="en-US" sz="2800" dirty="0">
                <a:solidFill>
                  <a:schemeClr val="tx1"/>
                </a:solidFill>
                <a:latin typeface="+mn-ea"/>
              </a:rPr>
              <a:t>词项文档索引</a:t>
            </a:r>
          </a:p>
          <a:p>
            <a:pPr marL="44450" indent="-44450">
              <a:buNone/>
            </a:pPr>
            <a:r>
              <a:rPr lang="zh-CN" altLang="en-US" sz="2800" dirty="0">
                <a:solidFill>
                  <a:schemeClr val="tx1"/>
                </a:solidFill>
                <a:latin typeface="+mn-ea"/>
              </a:rPr>
              <a:t>词项</a:t>
            </a:r>
            <a:r>
              <a:rPr lang="en-US" altLang="zh-CN" sz="2800" dirty="0">
                <a:solidFill>
                  <a:schemeClr val="tx1"/>
                </a:solidFill>
                <a:latin typeface="+mn-ea"/>
              </a:rPr>
              <a:t>—</a:t>
            </a:r>
            <a:r>
              <a:rPr lang="zh-CN" altLang="en-US" sz="2800" dirty="0">
                <a:solidFill>
                  <a:schemeClr val="tx1"/>
                </a:solidFill>
                <a:latin typeface="+mn-ea"/>
              </a:rPr>
              <a:t>文档关联矩阵（</a:t>
            </a:r>
            <a:r>
              <a:rPr lang="en-US" altLang="zh-CN" sz="2800" dirty="0">
                <a:solidFill>
                  <a:schemeClr val="tx1"/>
                </a:solidFill>
                <a:latin typeface="+mn-ea"/>
              </a:rPr>
              <a:t>incidence matrix</a:t>
            </a:r>
            <a:r>
              <a:rPr lang="zh-CN" altLang="en-US" sz="2800" dirty="0">
                <a:solidFill>
                  <a:schemeClr val="tx1"/>
                </a:solidFill>
                <a:latin typeface="+mn-ea"/>
              </a:rPr>
              <a:t>）</a:t>
            </a:r>
          </a:p>
          <a:p>
            <a:pPr marL="44450" indent="-44450">
              <a:buNone/>
            </a:pPr>
            <a:r>
              <a:rPr lang="en-US" altLang="zh-CN" sz="2800" dirty="0">
                <a:solidFill>
                  <a:schemeClr val="tx1"/>
                </a:solidFill>
                <a:latin typeface="+mn-ea"/>
              </a:rPr>
              <a:t>• </a:t>
            </a:r>
            <a:r>
              <a:rPr lang="zh-CN" altLang="en-US" sz="2800" dirty="0">
                <a:solidFill>
                  <a:schemeClr val="tx1"/>
                </a:solidFill>
                <a:latin typeface="+mn-ea"/>
              </a:rPr>
              <a:t>解决方法是采用非线性的扫描方式，一种方法就是事先给文档建立索引（</a:t>
            </a:r>
            <a:r>
              <a:rPr lang="en-US" altLang="zh-CN" sz="2800" dirty="0">
                <a:solidFill>
                  <a:schemeClr val="tx1"/>
                </a:solidFill>
                <a:latin typeface="+mn-ea"/>
              </a:rPr>
              <a:t>index</a:t>
            </a:r>
            <a:r>
              <a:rPr lang="zh-CN" altLang="en-US" sz="2800" dirty="0">
                <a:solidFill>
                  <a:schemeClr val="tx1"/>
                </a:solidFill>
                <a:latin typeface="+mn-ea"/>
              </a:rPr>
              <a:t>）</a:t>
            </a:r>
          </a:p>
        </p:txBody>
      </p:sp>
      <p:pic>
        <p:nvPicPr>
          <p:cNvPr id="5" name="图片 4">
            <a:extLst>
              <a:ext uri="{FF2B5EF4-FFF2-40B4-BE49-F238E27FC236}">
                <a16:creationId xmlns:a16="http://schemas.microsoft.com/office/drawing/2014/main" id="{42C27CC9-56B3-4E1A-8895-1F02CB09DF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4619" y="2460361"/>
            <a:ext cx="9488129" cy="3974464"/>
          </a:xfrm>
          <a:prstGeom prst="rect">
            <a:avLst/>
          </a:prstGeom>
        </p:spPr>
      </p:pic>
    </p:spTree>
    <p:extLst>
      <p:ext uri="{BB962C8B-B14F-4D97-AF65-F5344CB8AC3E}">
        <p14:creationId xmlns:p14="http://schemas.microsoft.com/office/powerpoint/2010/main" val="3031825917"/>
      </p:ext>
    </p:extLst>
  </p:cSld>
  <p:clrMapOvr>
    <a:masterClrMapping/>
  </p:clrMapOvr>
</p:sld>
</file>

<file path=ppt/theme/theme1.xml><?xml version="1.0" encoding="utf-8"?>
<a:theme xmlns:a="http://schemas.openxmlformats.org/drawingml/2006/main" name="基础">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基础">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基础">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TM03457444[[fn=基础]]</Template>
  <TotalTime>1419</TotalTime>
  <Words>1814</Words>
  <Application>Microsoft Office PowerPoint</Application>
  <PresentationFormat>宽屏</PresentationFormat>
  <Paragraphs>179</Paragraphs>
  <Slides>30</Slides>
  <Notes>6</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30</vt:i4>
      </vt:variant>
    </vt:vector>
  </HeadingPairs>
  <TitlesOfParts>
    <vt:vector size="35" baseType="lpstr">
      <vt:lpstr>等线</vt:lpstr>
      <vt:lpstr>宋体</vt:lpstr>
      <vt:lpstr>Corbel</vt:lpstr>
      <vt:lpstr>Wingdings</vt:lpstr>
      <vt:lpstr>基础</vt:lpstr>
      <vt:lpstr>信息检索与数据挖掘</vt:lpstr>
      <vt:lpstr>本章课程内容</vt:lpstr>
      <vt:lpstr>1.1 信息检索模型概述</vt:lpstr>
      <vt:lpstr>PowerPoint 演示文稿</vt:lpstr>
      <vt:lpstr>1.1 信息检索-基本术语</vt:lpstr>
      <vt:lpstr>1.1 信息检索-基本术语</vt:lpstr>
      <vt:lpstr>1.2 一个简单的搜索示例</vt:lpstr>
      <vt:lpstr>1.2 一个简单的搜索示例</vt:lpstr>
      <vt:lpstr>PowerPoint 演示文稿</vt:lpstr>
      <vt:lpstr>PowerPoint 演示文稿</vt:lpstr>
      <vt:lpstr>布尔检索模型</vt:lpstr>
      <vt:lpstr>PowerPoint 演示文稿</vt:lpstr>
      <vt:lpstr>PowerPoint 演示文稿</vt:lpstr>
      <vt:lpstr>PowerPoint 演示文稿</vt:lpstr>
      <vt:lpstr>PowerPoint 演示文稿</vt:lpstr>
      <vt:lpstr>1.3 倒排索引</vt:lpstr>
      <vt:lpstr>倒排索引的建立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1.4 布尔检索模型的优化与扩展</vt:lpstr>
      <vt:lpstr>查询的优化</vt:lpstr>
      <vt:lpstr>查询优化的例子 </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信息检索与数据挖掘</dc:title>
  <dc:creator>lch</dc:creator>
  <cp:lastModifiedBy>云朵 云朵</cp:lastModifiedBy>
  <cp:revision>59</cp:revision>
  <dcterms:created xsi:type="dcterms:W3CDTF">2022-02-10T03:07:19Z</dcterms:created>
  <dcterms:modified xsi:type="dcterms:W3CDTF">2025-02-25T03:28:49Z</dcterms:modified>
</cp:coreProperties>
</file>