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34"/>
  </p:notesMasterIdLst>
  <p:sldIdLst>
    <p:sldId id="256" r:id="rId2"/>
    <p:sldId id="258" r:id="rId3"/>
    <p:sldId id="284" r:id="rId4"/>
    <p:sldId id="260" r:id="rId5"/>
    <p:sldId id="286" r:id="rId6"/>
    <p:sldId id="287" r:id="rId7"/>
    <p:sldId id="288" r:id="rId8"/>
    <p:sldId id="261" r:id="rId9"/>
    <p:sldId id="262" r:id="rId10"/>
    <p:sldId id="263" r:id="rId11"/>
    <p:sldId id="265" r:id="rId12"/>
    <p:sldId id="266" r:id="rId13"/>
    <p:sldId id="267" r:id="rId14"/>
    <p:sldId id="268" r:id="rId15"/>
    <p:sldId id="269" r:id="rId16"/>
    <p:sldId id="291" r:id="rId17"/>
    <p:sldId id="270" r:id="rId18"/>
    <p:sldId id="271" r:id="rId19"/>
    <p:sldId id="272" r:id="rId20"/>
    <p:sldId id="273" r:id="rId21"/>
    <p:sldId id="292" r:id="rId22"/>
    <p:sldId id="275" r:id="rId23"/>
    <p:sldId id="276" r:id="rId24"/>
    <p:sldId id="277" r:id="rId25"/>
    <p:sldId id="278" r:id="rId26"/>
    <p:sldId id="279" r:id="rId27"/>
    <p:sldId id="280" r:id="rId28"/>
    <p:sldId id="281" r:id="rId29"/>
    <p:sldId id="282" r:id="rId30"/>
    <p:sldId id="283" r:id="rId31"/>
    <p:sldId id="289" r:id="rId32"/>
    <p:sldId id="290"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134" autoAdjust="0"/>
  </p:normalViewPr>
  <p:slideViewPr>
    <p:cSldViewPr snapToGrid="0">
      <p:cViewPr varScale="1">
        <p:scale>
          <a:sx n="70" d="100"/>
          <a:sy n="70" d="100"/>
        </p:scale>
        <p:origin x="438"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A36843-A1E6-4169-96D1-A777EEAE9AA8}" type="datetimeFigureOut">
              <a:rPr lang="zh-CN" altLang="en-US" smtClean="0"/>
              <a:t>2025/5/12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7F81AF-A4F7-429D-95F3-160EF899D06C}" type="slidenum">
              <a:rPr lang="zh-CN" altLang="en-US" smtClean="0"/>
              <a:t>‹#›</a:t>
            </a:fld>
            <a:endParaRPr lang="zh-CN" altLang="en-US"/>
          </a:p>
        </p:txBody>
      </p:sp>
    </p:spTree>
    <p:extLst>
      <p:ext uri="{BB962C8B-B14F-4D97-AF65-F5344CB8AC3E}">
        <p14:creationId xmlns:p14="http://schemas.microsoft.com/office/powerpoint/2010/main" val="1222264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5</a:t>
            </a:fld>
            <a:endParaRPr lang="zh-CN" altLang="en-US"/>
          </a:p>
        </p:txBody>
      </p:sp>
    </p:spTree>
    <p:extLst>
      <p:ext uri="{BB962C8B-B14F-4D97-AF65-F5344CB8AC3E}">
        <p14:creationId xmlns:p14="http://schemas.microsoft.com/office/powerpoint/2010/main" val="8981629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XML</a:t>
            </a:r>
            <a:r>
              <a:rPr lang="zh-CN" altLang="en-US" dirty="0"/>
              <a:t>检索评估计划</a:t>
            </a:r>
          </a:p>
        </p:txBody>
      </p:sp>
      <p:sp>
        <p:nvSpPr>
          <p:cNvPr id="4" name="灯片编号占位符 3"/>
          <p:cNvSpPr>
            <a:spLocks noGrp="1"/>
          </p:cNvSpPr>
          <p:nvPr>
            <p:ph type="sldNum" sz="quarter" idx="5"/>
          </p:nvPr>
        </p:nvSpPr>
        <p:spPr/>
        <p:txBody>
          <a:bodyPr/>
          <a:lstStyle/>
          <a:p>
            <a:fld id="{407F81AF-A4F7-429D-95F3-160EF899D06C}" type="slidenum">
              <a:rPr lang="zh-CN" altLang="en-US" smtClean="0"/>
              <a:t>28</a:t>
            </a:fld>
            <a:endParaRPr lang="zh-CN" altLang="en-US"/>
          </a:p>
        </p:txBody>
      </p:sp>
    </p:spTree>
    <p:extLst>
      <p:ext uri="{BB962C8B-B14F-4D97-AF65-F5344CB8AC3E}">
        <p14:creationId xmlns:p14="http://schemas.microsoft.com/office/powerpoint/2010/main" val="2068604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XML</a:t>
            </a:r>
            <a:r>
              <a:rPr lang="zh-CN" altLang="en-US" dirty="0"/>
              <a:t>检索评估计划</a:t>
            </a:r>
          </a:p>
        </p:txBody>
      </p:sp>
      <p:sp>
        <p:nvSpPr>
          <p:cNvPr id="4" name="灯片编号占位符 3"/>
          <p:cNvSpPr>
            <a:spLocks noGrp="1"/>
          </p:cNvSpPr>
          <p:nvPr>
            <p:ph type="sldNum" sz="quarter" idx="5"/>
          </p:nvPr>
        </p:nvSpPr>
        <p:spPr/>
        <p:txBody>
          <a:bodyPr/>
          <a:lstStyle/>
          <a:p>
            <a:fld id="{407F81AF-A4F7-429D-95F3-160EF899D06C}" type="slidenum">
              <a:rPr lang="zh-CN" altLang="en-US" smtClean="0"/>
              <a:t>29</a:t>
            </a:fld>
            <a:endParaRPr lang="zh-CN" altLang="en-US"/>
          </a:p>
        </p:txBody>
      </p:sp>
    </p:spTree>
    <p:extLst>
      <p:ext uri="{BB962C8B-B14F-4D97-AF65-F5344CB8AC3E}">
        <p14:creationId xmlns:p14="http://schemas.microsoft.com/office/powerpoint/2010/main" val="392408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XML</a:t>
            </a:r>
            <a:r>
              <a:rPr lang="zh-CN" altLang="en-US" dirty="0"/>
              <a:t>检索评估计划</a:t>
            </a:r>
          </a:p>
        </p:txBody>
      </p:sp>
      <p:sp>
        <p:nvSpPr>
          <p:cNvPr id="4" name="灯片编号占位符 3"/>
          <p:cNvSpPr>
            <a:spLocks noGrp="1"/>
          </p:cNvSpPr>
          <p:nvPr>
            <p:ph type="sldNum" sz="quarter" idx="5"/>
          </p:nvPr>
        </p:nvSpPr>
        <p:spPr/>
        <p:txBody>
          <a:bodyPr/>
          <a:lstStyle/>
          <a:p>
            <a:fld id="{407F81AF-A4F7-429D-95F3-160EF899D06C}" type="slidenum">
              <a:rPr lang="zh-CN" altLang="en-US" smtClean="0"/>
              <a:t>30</a:t>
            </a:fld>
            <a:endParaRPr lang="zh-CN" altLang="en-US"/>
          </a:p>
        </p:txBody>
      </p:sp>
    </p:spTree>
    <p:extLst>
      <p:ext uri="{BB962C8B-B14F-4D97-AF65-F5344CB8AC3E}">
        <p14:creationId xmlns:p14="http://schemas.microsoft.com/office/powerpoint/2010/main" val="2067913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XML</a:t>
            </a:r>
            <a:r>
              <a:rPr lang="zh-CN" altLang="en-US" dirty="0"/>
              <a:t>检索评估计划</a:t>
            </a:r>
          </a:p>
        </p:txBody>
      </p:sp>
      <p:sp>
        <p:nvSpPr>
          <p:cNvPr id="4" name="灯片编号占位符 3"/>
          <p:cNvSpPr>
            <a:spLocks noGrp="1"/>
          </p:cNvSpPr>
          <p:nvPr>
            <p:ph type="sldNum" sz="quarter" idx="5"/>
          </p:nvPr>
        </p:nvSpPr>
        <p:spPr/>
        <p:txBody>
          <a:bodyPr/>
          <a:lstStyle/>
          <a:p>
            <a:fld id="{407F81AF-A4F7-429D-95F3-160EF899D06C}" type="slidenum">
              <a:rPr lang="zh-CN" altLang="en-US" smtClean="0"/>
              <a:t>31</a:t>
            </a:fld>
            <a:endParaRPr lang="zh-CN" altLang="en-US"/>
          </a:p>
        </p:txBody>
      </p:sp>
    </p:spTree>
    <p:extLst>
      <p:ext uri="{BB962C8B-B14F-4D97-AF65-F5344CB8AC3E}">
        <p14:creationId xmlns:p14="http://schemas.microsoft.com/office/powerpoint/2010/main" val="27578403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XML</a:t>
            </a:r>
            <a:r>
              <a:rPr lang="zh-CN" altLang="en-US" dirty="0"/>
              <a:t>检索评估计划</a:t>
            </a:r>
          </a:p>
        </p:txBody>
      </p:sp>
      <p:sp>
        <p:nvSpPr>
          <p:cNvPr id="4" name="灯片编号占位符 3"/>
          <p:cNvSpPr>
            <a:spLocks noGrp="1"/>
          </p:cNvSpPr>
          <p:nvPr>
            <p:ph type="sldNum" sz="quarter" idx="5"/>
          </p:nvPr>
        </p:nvSpPr>
        <p:spPr/>
        <p:txBody>
          <a:bodyPr/>
          <a:lstStyle/>
          <a:p>
            <a:fld id="{407F81AF-A4F7-429D-95F3-160EF899D06C}" type="slidenum">
              <a:rPr lang="zh-CN" altLang="en-US" smtClean="0"/>
              <a:t>32</a:t>
            </a:fld>
            <a:endParaRPr lang="zh-CN" altLang="en-US"/>
          </a:p>
        </p:txBody>
      </p:sp>
    </p:spTree>
    <p:extLst>
      <p:ext uri="{BB962C8B-B14F-4D97-AF65-F5344CB8AC3E}">
        <p14:creationId xmlns:p14="http://schemas.microsoft.com/office/powerpoint/2010/main" val="1080180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7</a:t>
            </a:fld>
            <a:endParaRPr lang="zh-CN" altLang="en-US"/>
          </a:p>
        </p:txBody>
      </p:sp>
    </p:spTree>
    <p:extLst>
      <p:ext uri="{BB962C8B-B14F-4D97-AF65-F5344CB8AC3E}">
        <p14:creationId xmlns:p14="http://schemas.microsoft.com/office/powerpoint/2010/main" val="1057331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13</a:t>
            </a:fld>
            <a:endParaRPr lang="zh-CN" altLang="en-US"/>
          </a:p>
        </p:txBody>
      </p:sp>
    </p:spTree>
    <p:extLst>
      <p:ext uri="{BB962C8B-B14F-4D97-AF65-F5344CB8AC3E}">
        <p14:creationId xmlns:p14="http://schemas.microsoft.com/office/powerpoint/2010/main" val="3451825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在非结构化检索中，词项 </a:t>
            </a:r>
            <a:r>
              <a:rPr lang="en-US" altLang="zh-CN" dirty="0"/>
              <a:t>Caesar </a:t>
            </a:r>
            <a:r>
              <a:rPr lang="zh-CN" altLang="en-US" dirty="0"/>
              <a:t>本身就会对应单独的一维</a:t>
            </a:r>
          </a:p>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22</a:t>
            </a:fld>
            <a:endParaRPr lang="zh-CN" altLang="en-US"/>
          </a:p>
        </p:txBody>
      </p:sp>
    </p:spTree>
    <p:extLst>
      <p:ext uri="{BB962C8B-B14F-4D97-AF65-F5344CB8AC3E}">
        <p14:creationId xmlns:p14="http://schemas.microsoft.com/office/powerpoint/2010/main" val="4024843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23</a:t>
            </a:fld>
            <a:endParaRPr lang="zh-CN" altLang="en-US"/>
          </a:p>
        </p:txBody>
      </p:sp>
    </p:spTree>
    <p:extLst>
      <p:ext uri="{BB962C8B-B14F-4D97-AF65-F5344CB8AC3E}">
        <p14:creationId xmlns:p14="http://schemas.microsoft.com/office/powerpoint/2010/main" val="4292480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24</a:t>
            </a:fld>
            <a:endParaRPr lang="zh-CN" altLang="en-US"/>
          </a:p>
        </p:txBody>
      </p:sp>
    </p:spTree>
    <p:extLst>
      <p:ext uri="{BB962C8B-B14F-4D97-AF65-F5344CB8AC3E}">
        <p14:creationId xmlns:p14="http://schemas.microsoft.com/office/powerpoint/2010/main" val="1476021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25</a:t>
            </a:fld>
            <a:endParaRPr lang="zh-CN" altLang="en-US"/>
          </a:p>
        </p:txBody>
      </p:sp>
    </p:spTree>
    <p:extLst>
      <p:ext uri="{BB962C8B-B14F-4D97-AF65-F5344CB8AC3E}">
        <p14:creationId xmlns:p14="http://schemas.microsoft.com/office/powerpoint/2010/main" val="607745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26</a:t>
            </a:fld>
            <a:endParaRPr lang="zh-CN" altLang="en-US"/>
          </a:p>
        </p:txBody>
      </p:sp>
    </p:spTree>
    <p:extLst>
      <p:ext uri="{BB962C8B-B14F-4D97-AF65-F5344CB8AC3E}">
        <p14:creationId xmlns:p14="http://schemas.microsoft.com/office/powerpoint/2010/main" val="1344220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27</a:t>
            </a:fld>
            <a:endParaRPr lang="zh-CN" altLang="en-US"/>
          </a:p>
        </p:txBody>
      </p:sp>
    </p:spTree>
    <p:extLst>
      <p:ext uri="{BB962C8B-B14F-4D97-AF65-F5344CB8AC3E}">
        <p14:creationId xmlns:p14="http://schemas.microsoft.com/office/powerpoint/2010/main" val="706890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7E9CA855-E894-4FF1-A2E1-70E4E01E791A}" type="datetimeFigureOut">
              <a:rPr lang="zh-CN" altLang="en-US" smtClean="0"/>
              <a:t>2025/5/12</a:t>
            </a:fld>
            <a:endParaRPr lang="zh-CN" alt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6B89B0C-0A42-4820-82D0-DB0F0DBAF0C0}" type="slidenum">
              <a:rPr lang="zh-CN" altLang="en-US" smtClean="0"/>
              <a:t>‹#›</a:t>
            </a:fld>
            <a:endParaRPr lang="zh-CN" alt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5023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E9CA855-E894-4FF1-A2E1-70E4E01E791A}" type="datetimeFigureOut">
              <a:rPr lang="zh-CN" altLang="en-US" smtClean="0"/>
              <a:t>2025/5/12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929639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E9CA855-E894-4FF1-A2E1-70E4E01E791A}" type="datetimeFigureOut">
              <a:rPr lang="zh-CN" altLang="en-US" smtClean="0"/>
              <a:t>2025/5/12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2383776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E9CA855-E894-4FF1-A2E1-70E4E01E791A}" type="datetimeFigureOut">
              <a:rPr lang="zh-CN" altLang="en-US" smtClean="0"/>
              <a:t>2025/5/12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1864470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E9CA855-E894-4FF1-A2E1-70E4E01E791A}" type="datetimeFigureOut">
              <a:rPr lang="zh-CN" altLang="en-US" smtClean="0"/>
              <a:t>2025/5/12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B89B0C-0A42-4820-82D0-DB0F0DBAF0C0}" type="slidenum">
              <a:rPr lang="zh-CN" altLang="en-US" smtClean="0"/>
              <a:t>‹#›</a:t>
            </a:fld>
            <a:endParaRPr lang="zh-CN" alt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8723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E9CA855-E894-4FF1-A2E1-70E4E01E791A}" type="datetimeFigureOut">
              <a:rPr lang="zh-CN" altLang="en-US" smtClean="0"/>
              <a:t>2025/5/12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83413563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E9CA855-E894-4FF1-A2E1-70E4E01E791A}" type="datetimeFigureOut">
              <a:rPr lang="zh-CN" altLang="en-US" smtClean="0"/>
              <a:t>2025/5/12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103603411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E9CA855-E894-4FF1-A2E1-70E4E01E791A}" type="datetimeFigureOut">
              <a:rPr lang="zh-CN" altLang="en-US" smtClean="0"/>
              <a:t>2025/5/12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2300644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9CA855-E894-4FF1-A2E1-70E4E01E791A}" type="datetimeFigureOut">
              <a:rPr lang="zh-CN" altLang="en-US" smtClean="0"/>
              <a:t>2025/5/12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3261368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zh-CN" altLang="en-US"/>
              <a:t>单击此处编辑母版标题样式</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7E9CA855-E894-4FF1-A2E1-70E4E01E791A}" type="datetimeFigureOut">
              <a:rPr lang="zh-CN" altLang="en-US" smtClean="0"/>
              <a:t>2025/5/12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116824921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7E9CA855-E894-4FF1-A2E1-70E4E01E791A}" type="datetimeFigureOut">
              <a:rPr lang="zh-CN" altLang="en-US" smtClean="0"/>
              <a:t>2025/5/12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1244565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7E9CA855-E894-4FF1-A2E1-70E4E01E791A}" type="datetimeFigureOut">
              <a:rPr lang="zh-CN" altLang="en-US" smtClean="0"/>
              <a:t>2025/5/12</a:t>
            </a:fld>
            <a:endParaRPr lang="zh-CN" alt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zh-CN" alt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2280948919"/>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771830-86A3-44F4-A5C6-0E99C75A4C37}"/>
              </a:ext>
            </a:extLst>
          </p:cNvPr>
          <p:cNvSpPr>
            <a:spLocks noGrp="1"/>
          </p:cNvSpPr>
          <p:nvPr>
            <p:ph type="ctrTitle"/>
          </p:nvPr>
        </p:nvSpPr>
        <p:spPr/>
        <p:txBody>
          <a:bodyPr/>
          <a:lstStyle/>
          <a:p>
            <a:r>
              <a:rPr lang="zh-CN" altLang="en-US" dirty="0"/>
              <a:t>信息检索与数据挖掘</a:t>
            </a:r>
          </a:p>
        </p:txBody>
      </p:sp>
      <p:sp>
        <p:nvSpPr>
          <p:cNvPr id="3" name="副标题 2">
            <a:extLst>
              <a:ext uri="{FF2B5EF4-FFF2-40B4-BE49-F238E27FC236}">
                <a16:creationId xmlns:a16="http://schemas.microsoft.com/office/drawing/2014/main" id="{6180116E-58B9-44D3-AF27-5E1ED9BC1B1E}"/>
              </a:ext>
            </a:extLst>
          </p:cNvPr>
          <p:cNvSpPr>
            <a:spLocks noGrp="1"/>
          </p:cNvSpPr>
          <p:nvPr>
            <p:ph type="subTitle" idx="1"/>
          </p:nvPr>
        </p:nvSpPr>
        <p:spPr>
          <a:xfrm>
            <a:off x="516835" y="4198374"/>
            <a:ext cx="11159653" cy="1059425"/>
          </a:xfrm>
        </p:spPr>
        <p:txBody>
          <a:bodyPr>
            <a:normAutofit/>
          </a:bodyPr>
          <a:lstStyle/>
          <a:p>
            <a:r>
              <a:rPr lang="zh-CN" altLang="en-US" sz="4400" dirty="0">
                <a:latin typeface="+mn-ea"/>
              </a:rPr>
              <a:t>第</a:t>
            </a:r>
            <a:r>
              <a:rPr lang="en-US" altLang="zh-CN" sz="4400" dirty="0">
                <a:latin typeface="+mn-ea"/>
              </a:rPr>
              <a:t>10</a:t>
            </a:r>
            <a:r>
              <a:rPr lang="zh-CN" altLang="en-US" sz="4400" dirty="0">
                <a:latin typeface="+mn-ea"/>
              </a:rPr>
              <a:t>章 </a:t>
            </a:r>
            <a:r>
              <a:rPr lang="en-US" altLang="zh-CN" sz="4400" dirty="0">
                <a:latin typeface="+mn-ea"/>
              </a:rPr>
              <a:t>XML</a:t>
            </a:r>
            <a:r>
              <a:rPr lang="zh-CN" altLang="en-US" sz="4400" dirty="0">
                <a:latin typeface="+mn-ea"/>
              </a:rPr>
              <a:t>检索</a:t>
            </a:r>
          </a:p>
        </p:txBody>
      </p:sp>
    </p:spTree>
    <p:extLst>
      <p:ext uri="{BB962C8B-B14F-4D97-AF65-F5344CB8AC3E}">
        <p14:creationId xmlns:p14="http://schemas.microsoft.com/office/powerpoint/2010/main" val="762507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49880" y="213577"/>
            <a:ext cx="10991275" cy="855407"/>
          </a:xfrm>
        </p:spPr>
        <p:txBody>
          <a:bodyPr>
            <a:normAutofit/>
          </a:bodyPr>
          <a:lstStyle/>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XML</a:t>
            </a:r>
            <a:r>
              <a:rPr lang="zh-CN" altLang="en-US" dirty="0">
                <a:latin typeface="Times New Roman" panose="02020603050405020304" pitchFamily="18" charset="0"/>
                <a:cs typeface="Times New Roman" panose="02020603050405020304" pitchFamily="18" charset="0"/>
              </a:rPr>
              <a:t>的基本概念</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617629" y="1068985"/>
            <a:ext cx="10414807" cy="5461024"/>
          </a:xfrm>
        </p:spPr>
        <p:txBody>
          <a:bodyPr>
            <a:normAutofit/>
          </a:bodyPr>
          <a:lstStyle/>
          <a:p>
            <a:pPr marL="0" lvl="0" indent="0" defTabSz="457200" fontAlgn="base">
              <a:lnSpc>
                <a:spcPct val="150000"/>
              </a:lnSpc>
              <a:spcBef>
                <a:spcPct val="0"/>
              </a:spcBef>
              <a:spcAft>
                <a:spcPts val="600"/>
              </a:spcAft>
              <a:buClr>
                <a:srgbClr val="437085"/>
              </a:buClr>
              <a:buSzTx/>
              <a:buNone/>
            </a:pPr>
            <a:r>
              <a:rPr lang="zh-CN" altLang="en-US" sz="2800" dirty="0">
                <a:solidFill>
                  <a:srgbClr val="002060"/>
                </a:solidFill>
                <a:latin typeface="Lucida Sans" panose="020B0602040502020204" pitchFamily="34" charset="0"/>
                <a:ea typeface="MS PGothic" panose="020B0600070205080204" pitchFamily="34" charset="-128"/>
              </a:rPr>
              <a:t>（</a:t>
            </a:r>
            <a:r>
              <a:rPr lang="en-US" altLang="zh-CN" sz="2800" dirty="0">
                <a:solidFill>
                  <a:srgbClr val="002060"/>
                </a:solidFill>
                <a:latin typeface="Lucida Sans" panose="020B0602040502020204" pitchFamily="34" charset="0"/>
                <a:ea typeface="MS PGothic" panose="020B0600070205080204" pitchFamily="34" charset="-128"/>
              </a:rPr>
              <a:t>2</a:t>
            </a:r>
            <a:r>
              <a:rPr lang="zh-CN" altLang="en-US" sz="2800" dirty="0">
                <a:solidFill>
                  <a:srgbClr val="002060"/>
                </a:solidFill>
                <a:latin typeface="Lucida Sans" panose="020B0602040502020204" pitchFamily="34" charset="0"/>
                <a:ea typeface="MS PGothic" panose="020B0600070205080204" pitchFamily="34" charset="-128"/>
              </a:rPr>
              <a:t>）访问和处理</a:t>
            </a:r>
            <a:r>
              <a:rPr lang="en-US" altLang="zh-CN" sz="2800" dirty="0">
                <a:solidFill>
                  <a:srgbClr val="002060"/>
                </a:solidFill>
                <a:latin typeface="Lucida Sans" panose="020B0602040502020204" pitchFamily="34" charset="0"/>
                <a:ea typeface="MS PGothic" panose="020B0600070205080204" pitchFamily="34" charset="-128"/>
              </a:rPr>
              <a:t>XML</a:t>
            </a:r>
            <a:r>
              <a:rPr lang="zh-CN" altLang="en-US" sz="2800" dirty="0">
                <a:solidFill>
                  <a:srgbClr val="002060"/>
                </a:solidFill>
                <a:latin typeface="Lucida Sans" panose="020B0602040502020204" pitchFamily="34" charset="0"/>
                <a:ea typeface="MS PGothic" panose="020B0600070205080204" pitchFamily="34" charset="-128"/>
              </a:rPr>
              <a:t>文档的标准</a:t>
            </a:r>
            <a:endParaRPr lang="en-US" altLang="zh-CN" sz="2800" dirty="0">
              <a:solidFill>
                <a:srgbClr val="002060"/>
              </a:solidFill>
              <a:latin typeface="Lucida Sans" panose="020B0602040502020204" pitchFamily="34" charset="0"/>
              <a:ea typeface="MS PGothic" panose="020B0600070205080204" pitchFamily="34" charset="-128"/>
            </a:endParaRPr>
          </a:p>
          <a:p>
            <a:pPr marL="0" lvl="0" indent="0" defTabSz="457200" fontAlgn="base">
              <a:lnSpc>
                <a:spcPct val="150000"/>
              </a:lnSpc>
              <a:spcBef>
                <a:spcPct val="0"/>
              </a:spcBef>
              <a:spcAft>
                <a:spcPts val="600"/>
              </a:spcAft>
              <a:buClr>
                <a:srgbClr val="437085"/>
              </a:buClr>
              <a:buSzTx/>
              <a:buNone/>
            </a:pPr>
            <a:r>
              <a:rPr lang="zh-CN" altLang="en-US" sz="2800" dirty="0">
                <a:solidFill>
                  <a:srgbClr val="002060"/>
                </a:solidFill>
                <a:latin typeface="Lucida Sans" panose="020B0602040502020204" pitchFamily="34" charset="0"/>
                <a:ea typeface="MS PGothic" panose="020B0600070205080204" pitchFamily="34" charset="-128"/>
              </a:rPr>
              <a:t>是</a:t>
            </a:r>
            <a:r>
              <a:rPr lang="en-US" altLang="zh-CN" sz="2800" dirty="0">
                <a:solidFill>
                  <a:srgbClr val="FF0000"/>
                </a:solidFill>
                <a:latin typeface="Lucida Sans" panose="020B0602040502020204" pitchFamily="34" charset="0"/>
                <a:ea typeface="MS PGothic" panose="020B0600070205080204" pitchFamily="34" charset="-128"/>
              </a:rPr>
              <a:t>XML DOM</a:t>
            </a:r>
            <a:r>
              <a:rPr lang="zh-CN" altLang="en-US" sz="2800" dirty="0">
                <a:solidFill>
                  <a:srgbClr val="FF0000"/>
                </a:solidFill>
                <a:latin typeface="Lucida Sans" panose="020B0602040502020204" pitchFamily="34" charset="0"/>
                <a:ea typeface="MS PGothic" panose="020B0600070205080204" pitchFamily="34" charset="-128"/>
              </a:rPr>
              <a:t>（文档对象模型）</a:t>
            </a:r>
            <a:endParaRPr lang="en-US" altLang="zh-CN" sz="2800" dirty="0">
              <a:solidFill>
                <a:srgbClr val="FF0000"/>
              </a:solidFill>
              <a:latin typeface="Lucida Sans" panose="020B0602040502020204" pitchFamily="34" charset="0"/>
              <a:ea typeface="MS PGothic" panose="020B0600070205080204" pitchFamily="34" charset="-128"/>
            </a:endParaRPr>
          </a:p>
          <a:p>
            <a:pPr marL="0" lvl="0" indent="0" defTabSz="457200" fontAlgn="base">
              <a:lnSpc>
                <a:spcPct val="150000"/>
              </a:lnSpc>
              <a:spcBef>
                <a:spcPct val="0"/>
              </a:spcBef>
              <a:spcAft>
                <a:spcPts val="600"/>
              </a:spcAft>
              <a:buClr>
                <a:srgbClr val="437085"/>
              </a:buClr>
              <a:buSzTx/>
              <a:buNone/>
            </a:pPr>
            <a:r>
              <a:rPr lang="en-US" altLang="zh-CN" sz="2800" dirty="0">
                <a:solidFill>
                  <a:schemeClr val="tx1"/>
                </a:solidFill>
                <a:latin typeface="+mn-ea"/>
              </a:rPr>
              <a:t>DOM</a:t>
            </a:r>
            <a:r>
              <a:rPr lang="zh-CN" altLang="en-US" sz="2800" dirty="0">
                <a:solidFill>
                  <a:schemeClr val="tx1"/>
                </a:solidFill>
                <a:latin typeface="+mn-ea"/>
              </a:rPr>
              <a:t>将元素、属性及元素内部的文本</a:t>
            </a:r>
            <a:endParaRPr lang="en-US" altLang="zh-CN" sz="2800" dirty="0">
              <a:solidFill>
                <a:schemeClr val="tx1"/>
              </a:solidFill>
              <a:latin typeface="+mn-ea"/>
            </a:endParaRPr>
          </a:p>
          <a:p>
            <a:pPr marL="0" lvl="0" indent="0" defTabSz="457200" fontAlgn="base">
              <a:lnSpc>
                <a:spcPct val="150000"/>
              </a:lnSpc>
              <a:spcBef>
                <a:spcPct val="0"/>
              </a:spcBef>
              <a:spcAft>
                <a:spcPts val="600"/>
              </a:spcAft>
              <a:buClr>
                <a:srgbClr val="437085"/>
              </a:buClr>
              <a:buSzTx/>
              <a:buNone/>
            </a:pPr>
            <a:r>
              <a:rPr lang="zh-CN" altLang="en-US" sz="2800" dirty="0">
                <a:solidFill>
                  <a:schemeClr val="tx1"/>
                </a:solidFill>
                <a:latin typeface="+mn-ea"/>
              </a:rPr>
              <a:t>表示成</a:t>
            </a:r>
            <a:r>
              <a:rPr lang="zh-CN" altLang="en-US" sz="2800" b="1" dirty="0">
                <a:solidFill>
                  <a:srgbClr val="FF0000"/>
                </a:solidFill>
                <a:latin typeface="+mn-ea"/>
              </a:rPr>
              <a:t>树中的节点</a:t>
            </a:r>
            <a:endParaRPr lang="en-US" altLang="zh-CN" sz="2800" b="1" dirty="0">
              <a:solidFill>
                <a:srgbClr val="FF0000"/>
              </a:solidFill>
              <a:latin typeface="+mn-ea"/>
            </a:endParaRPr>
          </a:p>
          <a:p>
            <a:pPr marL="0" lvl="0" indent="0" defTabSz="457200" fontAlgn="base">
              <a:lnSpc>
                <a:spcPct val="150000"/>
              </a:lnSpc>
              <a:spcBef>
                <a:spcPct val="0"/>
              </a:spcBef>
              <a:spcAft>
                <a:spcPts val="600"/>
              </a:spcAft>
              <a:buClr>
                <a:srgbClr val="437085"/>
              </a:buClr>
              <a:buSzTx/>
              <a:buNone/>
            </a:pPr>
            <a:r>
              <a:rPr lang="zh-CN" altLang="en-US" sz="2800" dirty="0">
                <a:solidFill>
                  <a:schemeClr val="tx1"/>
                </a:solidFill>
                <a:latin typeface="+mn-ea"/>
              </a:rPr>
              <a:t>节点：元素、属性、文本表示</a:t>
            </a:r>
            <a:endParaRPr lang="en-US" altLang="zh-CN" sz="2800" dirty="0">
              <a:solidFill>
                <a:schemeClr val="tx1"/>
              </a:solidFill>
              <a:latin typeface="+mn-ea"/>
            </a:endParaRPr>
          </a:p>
          <a:p>
            <a:pPr marL="457200" lvl="0" indent="-457200" defTabSz="457200" fontAlgn="base">
              <a:lnSpc>
                <a:spcPct val="150000"/>
              </a:lnSpc>
              <a:spcBef>
                <a:spcPct val="0"/>
              </a:spcBef>
              <a:spcAft>
                <a:spcPts val="600"/>
              </a:spcAft>
              <a:buClr>
                <a:srgbClr val="437085"/>
              </a:buClr>
              <a:buSzTx/>
            </a:pPr>
            <a:endParaRPr lang="en-US" altLang="zh-CN" sz="28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zh-CN" altLang="en-US" sz="3200" dirty="0">
              <a:solidFill>
                <a:srgbClr val="002060"/>
              </a:solidFill>
              <a:latin typeface="Lucida Sans" panose="020B0602040502020204" pitchFamily="34" charset="0"/>
              <a:ea typeface="MS PGothic" panose="020B0600070205080204" pitchFamily="34" charset="-128"/>
            </a:endParaRPr>
          </a:p>
        </p:txBody>
      </p:sp>
      <p:pic>
        <p:nvPicPr>
          <p:cNvPr id="8" name="图片 7">
            <a:extLst>
              <a:ext uri="{FF2B5EF4-FFF2-40B4-BE49-F238E27FC236}">
                <a16:creationId xmlns:a16="http://schemas.microsoft.com/office/drawing/2014/main" id="{2B0D4AD1-EB54-45AC-9827-919E82A2B2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6787" y="675861"/>
            <a:ext cx="4575333" cy="5829714"/>
          </a:xfrm>
          <a:prstGeom prst="rect">
            <a:avLst/>
          </a:prstGeom>
        </p:spPr>
      </p:pic>
    </p:spTree>
    <p:extLst>
      <p:ext uri="{BB962C8B-B14F-4D97-AF65-F5344CB8AC3E}">
        <p14:creationId xmlns:p14="http://schemas.microsoft.com/office/powerpoint/2010/main" val="1267654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49880" y="213577"/>
            <a:ext cx="10991275" cy="855407"/>
          </a:xfrm>
        </p:spPr>
        <p:txBody>
          <a:bodyPr>
            <a:normAutofit/>
          </a:bodyPr>
          <a:lstStyle/>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XML</a:t>
            </a:r>
            <a:r>
              <a:rPr lang="zh-CN" altLang="en-US" dirty="0">
                <a:latin typeface="Times New Roman" panose="02020603050405020304" pitchFamily="18" charset="0"/>
                <a:cs typeface="Times New Roman" panose="02020603050405020304" pitchFamily="18" charset="0"/>
              </a:rPr>
              <a:t>的基本概念</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49881" y="1068985"/>
            <a:ext cx="8128806" cy="5461024"/>
          </a:xfrm>
        </p:spPr>
        <p:txBody>
          <a:bodyPr>
            <a:normAutofit lnSpcReduction="10000"/>
          </a:bodyPr>
          <a:lstStyle/>
          <a:p>
            <a:pPr marL="0" lvl="0" indent="0" defTabSz="457200" fontAlgn="base">
              <a:lnSpc>
                <a:spcPct val="150000"/>
              </a:lnSpc>
              <a:spcBef>
                <a:spcPct val="0"/>
              </a:spcBef>
              <a:spcAft>
                <a:spcPts val="600"/>
              </a:spcAft>
              <a:buClr>
                <a:srgbClr val="437085"/>
              </a:buClr>
              <a:buSzTx/>
              <a:buNone/>
            </a:pPr>
            <a:r>
              <a:rPr lang="zh-CN" altLang="en-US" sz="2800" dirty="0">
                <a:solidFill>
                  <a:srgbClr val="002060"/>
                </a:solidFill>
                <a:latin typeface="+mn-ea"/>
              </a:rPr>
              <a:t>（</a:t>
            </a:r>
            <a:r>
              <a:rPr lang="en-US" altLang="zh-CN" sz="2800" dirty="0">
                <a:solidFill>
                  <a:srgbClr val="002060"/>
                </a:solidFill>
                <a:latin typeface="+mn-ea"/>
              </a:rPr>
              <a:t>3</a:t>
            </a:r>
            <a:r>
              <a:rPr lang="zh-CN" altLang="en-US" sz="2800" dirty="0">
                <a:solidFill>
                  <a:srgbClr val="002060"/>
                </a:solidFill>
                <a:latin typeface="+mn-ea"/>
              </a:rPr>
              <a:t>）</a:t>
            </a:r>
            <a:r>
              <a:rPr lang="en-US" altLang="zh-CN" sz="2800" b="1" dirty="0">
                <a:solidFill>
                  <a:srgbClr val="FF0000"/>
                </a:solidFill>
                <a:latin typeface="+mn-ea"/>
              </a:rPr>
              <a:t>XPath</a:t>
            </a:r>
            <a:r>
              <a:rPr lang="zh-CN" altLang="en-US" sz="2800" dirty="0">
                <a:solidFill>
                  <a:srgbClr val="002060"/>
                </a:solidFill>
                <a:latin typeface="+mn-ea"/>
              </a:rPr>
              <a:t>：</a:t>
            </a:r>
            <a:r>
              <a:rPr lang="en-US" altLang="zh-CN" sz="2800" dirty="0">
                <a:solidFill>
                  <a:srgbClr val="002060"/>
                </a:solidFill>
                <a:latin typeface="+mn-ea"/>
              </a:rPr>
              <a:t>XML</a:t>
            </a:r>
            <a:r>
              <a:rPr lang="zh-CN" altLang="en-US" sz="2800" dirty="0">
                <a:solidFill>
                  <a:srgbClr val="002060"/>
                </a:solidFill>
                <a:latin typeface="+mn-ea"/>
              </a:rPr>
              <a:t>文档集中的</a:t>
            </a:r>
            <a:r>
              <a:rPr lang="zh-CN" altLang="en-US" sz="2800" dirty="0">
                <a:solidFill>
                  <a:srgbClr val="FF0000"/>
                </a:solidFill>
                <a:latin typeface="+mn-ea"/>
              </a:rPr>
              <a:t>路径表达式</a:t>
            </a:r>
            <a:r>
              <a:rPr lang="zh-CN" altLang="en-US" sz="2800" dirty="0">
                <a:solidFill>
                  <a:srgbClr val="002060"/>
                </a:solidFill>
                <a:latin typeface="+mn-ea"/>
              </a:rPr>
              <a:t>描述标准</a:t>
            </a:r>
            <a:endParaRPr lang="en-US" altLang="zh-CN" sz="2800" dirty="0">
              <a:solidFill>
                <a:srgbClr val="002060"/>
              </a:solidFill>
              <a:latin typeface="+mn-ea"/>
            </a:endParaRPr>
          </a:p>
          <a:p>
            <a:pPr marL="457200" lvl="0" indent="-457200" defTabSz="457200" fontAlgn="base">
              <a:lnSpc>
                <a:spcPct val="150000"/>
              </a:lnSpc>
              <a:spcBef>
                <a:spcPct val="0"/>
              </a:spcBef>
              <a:spcAft>
                <a:spcPts val="600"/>
              </a:spcAft>
              <a:buClr>
                <a:srgbClr val="437085"/>
              </a:buClr>
              <a:buSzTx/>
            </a:pPr>
            <a:r>
              <a:rPr lang="zh-CN" altLang="en-US" sz="2400" b="1" dirty="0">
                <a:solidFill>
                  <a:srgbClr val="002060"/>
                </a:solidFill>
                <a:latin typeface="+mn-ea"/>
              </a:rPr>
              <a:t>路径</a:t>
            </a:r>
            <a:r>
              <a:rPr lang="zh-CN" altLang="en-US" sz="2400" dirty="0">
                <a:solidFill>
                  <a:srgbClr val="002060"/>
                </a:solidFill>
                <a:latin typeface="+mn-ea"/>
              </a:rPr>
              <a:t>：又称为</a:t>
            </a:r>
            <a:r>
              <a:rPr lang="en-US" altLang="zh-CN" sz="2400" dirty="0">
                <a:solidFill>
                  <a:srgbClr val="002060"/>
                </a:solidFill>
                <a:latin typeface="+mn-ea"/>
              </a:rPr>
              <a:t>XML</a:t>
            </a:r>
            <a:r>
              <a:rPr lang="zh-CN" altLang="en-US" sz="2400" dirty="0">
                <a:solidFill>
                  <a:srgbClr val="002060"/>
                </a:solidFill>
                <a:latin typeface="+mn-ea"/>
              </a:rPr>
              <a:t>上下文（</a:t>
            </a:r>
            <a:r>
              <a:rPr lang="en-US" altLang="zh-CN" sz="2400" dirty="0">
                <a:solidFill>
                  <a:srgbClr val="002060"/>
                </a:solidFill>
                <a:latin typeface="+mn-ea"/>
              </a:rPr>
              <a:t>XML context</a:t>
            </a:r>
            <a:r>
              <a:rPr lang="zh-CN" altLang="en-US" sz="2400" dirty="0">
                <a:solidFill>
                  <a:srgbClr val="002060"/>
                </a:solidFill>
                <a:latin typeface="+mn-ea"/>
              </a:rPr>
              <a:t>）或上下文</a:t>
            </a:r>
            <a:endParaRPr lang="en-US" altLang="zh-CN" sz="2400" dirty="0">
              <a:solidFill>
                <a:srgbClr val="002060"/>
              </a:solidFill>
              <a:latin typeface="+mn-ea"/>
            </a:endParaRPr>
          </a:p>
          <a:p>
            <a:pPr marL="457200" lvl="0" indent="-457200" defTabSz="457200" fontAlgn="base">
              <a:lnSpc>
                <a:spcPct val="150000"/>
              </a:lnSpc>
              <a:spcBef>
                <a:spcPct val="0"/>
              </a:spcBef>
              <a:spcAft>
                <a:spcPts val="600"/>
              </a:spcAft>
              <a:buClr>
                <a:srgbClr val="437085"/>
              </a:buClr>
              <a:buSzTx/>
            </a:pPr>
            <a:r>
              <a:rPr lang="en-US" altLang="zh-CN" sz="2400" dirty="0">
                <a:solidFill>
                  <a:srgbClr val="002060"/>
                </a:solidFill>
                <a:latin typeface="+mn-ea"/>
              </a:rPr>
              <a:t>XPath</a:t>
            </a:r>
            <a:r>
              <a:rPr lang="zh-CN" altLang="en-US" sz="2400" dirty="0">
                <a:solidFill>
                  <a:srgbClr val="002060"/>
                </a:solidFill>
                <a:latin typeface="+mn-ea"/>
              </a:rPr>
              <a:t>表达式中的</a:t>
            </a:r>
            <a:r>
              <a:rPr lang="en-US" altLang="zh-CN" sz="2400" dirty="0">
                <a:solidFill>
                  <a:srgbClr val="002060"/>
                </a:solidFill>
                <a:latin typeface="+mn-ea"/>
              </a:rPr>
              <a:t>node</a:t>
            </a:r>
            <a:r>
              <a:rPr lang="zh-CN" altLang="en-US" sz="2400" dirty="0">
                <a:solidFill>
                  <a:srgbClr val="002060"/>
                </a:solidFill>
                <a:latin typeface="+mn-ea"/>
              </a:rPr>
              <a:t>节点表示选择满足该表达式的所有节点，</a:t>
            </a:r>
            <a:r>
              <a:rPr lang="zh-CN" altLang="en-US" sz="2400" b="1" dirty="0">
                <a:solidFill>
                  <a:srgbClr val="002060"/>
                </a:solidFill>
                <a:latin typeface="+mn-ea"/>
              </a:rPr>
              <a:t>前后元素间用‘</a:t>
            </a:r>
            <a:r>
              <a:rPr lang="en-US" altLang="zh-CN" sz="2400" b="1" dirty="0">
                <a:solidFill>
                  <a:srgbClr val="002060"/>
                </a:solidFill>
                <a:latin typeface="+mn-ea"/>
              </a:rPr>
              <a:t>/</a:t>
            </a:r>
            <a:r>
              <a:rPr lang="zh-CN" altLang="en-US" sz="2400" b="1" dirty="0">
                <a:solidFill>
                  <a:srgbClr val="002060"/>
                </a:solidFill>
                <a:latin typeface="+mn-ea"/>
              </a:rPr>
              <a:t>’分隔</a:t>
            </a:r>
            <a:r>
              <a:rPr lang="zh-CN" altLang="en-US" sz="2400" dirty="0">
                <a:solidFill>
                  <a:srgbClr val="002060"/>
                </a:solidFill>
                <a:latin typeface="+mn-ea"/>
              </a:rPr>
              <a:t>，</a:t>
            </a:r>
            <a:endParaRPr lang="en-US" altLang="zh-CN" sz="2400" dirty="0">
              <a:solidFill>
                <a:srgbClr val="002060"/>
              </a:solidFill>
              <a:latin typeface="+mn-ea"/>
            </a:endParaRPr>
          </a:p>
          <a:p>
            <a:pPr marL="457200" lvl="0" indent="-9525" defTabSz="457200" fontAlgn="base">
              <a:lnSpc>
                <a:spcPct val="150000"/>
              </a:lnSpc>
              <a:spcBef>
                <a:spcPct val="0"/>
              </a:spcBef>
              <a:spcAft>
                <a:spcPts val="600"/>
              </a:spcAft>
              <a:buClr>
                <a:srgbClr val="437085"/>
              </a:buClr>
              <a:buSzTx/>
            </a:pPr>
            <a:r>
              <a:rPr lang="en-US" altLang="zh-CN" sz="2400" dirty="0">
                <a:solidFill>
                  <a:srgbClr val="002060"/>
                </a:solidFill>
                <a:latin typeface="+mn-ea"/>
              </a:rPr>
              <a:t>  act/scene </a:t>
            </a:r>
            <a:r>
              <a:rPr lang="zh-CN" altLang="en-US" sz="2400" dirty="0">
                <a:solidFill>
                  <a:srgbClr val="002060"/>
                </a:solidFill>
                <a:latin typeface="+mn-ea"/>
              </a:rPr>
              <a:t>表示选择所有父节点为 </a:t>
            </a:r>
            <a:r>
              <a:rPr lang="en-US" altLang="zh-CN" sz="2400" dirty="0">
                <a:solidFill>
                  <a:srgbClr val="002060"/>
                </a:solidFill>
                <a:latin typeface="+mn-ea"/>
              </a:rPr>
              <a:t>act </a:t>
            </a:r>
            <a:r>
              <a:rPr lang="zh-CN" altLang="en-US" sz="2400" dirty="0">
                <a:solidFill>
                  <a:srgbClr val="002060"/>
                </a:solidFill>
                <a:latin typeface="+mn-ea"/>
              </a:rPr>
              <a:t>元素的 </a:t>
            </a:r>
            <a:r>
              <a:rPr lang="en-US" altLang="zh-CN" sz="2400" dirty="0">
                <a:solidFill>
                  <a:srgbClr val="002060"/>
                </a:solidFill>
                <a:latin typeface="+mn-ea"/>
              </a:rPr>
              <a:t>scene </a:t>
            </a:r>
            <a:r>
              <a:rPr lang="zh-CN" altLang="en-US" sz="2400" dirty="0">
                <a:solidFill>
                  <a:srgbClr val="002060"/>
                </a:solidFill>
                <a:latin typeface="+mn-ea"/>
              </a:rPr>
              <a:t>元素</a:t>
            </a:r>
            <a:endParaRPr lang="en-US" altLang="zh-CN" sz="2400" dirty="0">
              <a:solidFill>
                <a:srgbClr val="002060"/>
              </a:solidFill>
              <a:latin typeface="+mn-ea"/>
            </a:endParaRPr>
          </a:p>
          <a:p>
            <a:pPr marL="457200" lvl="0" indent="-457200" defTabSz="457200" fontAlgn="base">
              <a:lnSpc>
                <a:spcPct val="150000"/>
              </a:lnSpc>
              <a:spcBef>
                <a:spcPct val="0"/>
              </a:spcBef>
              <a:spcAft>
                <a:spcPts val="600"/>
              </a:spcAft>
              <a:buClr>
                <a:srgbClr val="437085"/>
              </a:buClr>
              <a:buSzTx/>
            </a:pPr>
            <a:r>
              <a:rPr lang="zh-CN" altLang="en-US" sz="2400" dirty="0">
                <a:solidFill>
                  <a:srgbClr val="002060"/>
                </a:solidFill>
                <a:latin typeface="+mn-ea"/>
              </a:rPr>
              <a:t>‘</a:t>
            </a:r>
            <a:r>
              <a:rPr lang="en-US" altLang="zh-CN" sz="2400" b="1" dirty="0">
                <a:solidFill>
                  <a:srgbClr val="002060"/>
                </a:solidFill>
                <a:latin typeface="+mn-ea"/>
              </a:rPr>
              <a:t>//</a:t>
            </a:r>
            <a:r>
              <a:rPr lang="zh-CN" altLang="en-US" sz="2400" b="1" dirty="0">
                <a:solidFill>
                  <a:srgbClr val="002060"/>
                </a:solidFill>
                <a:latin typeface="+mn-ea"/>
              </a:rPr>
              <a:t>’表示路径中可以插入任意多个元素</a:t>
            </a:r>
            <a:endParaRPr lang="en-US" altLang="zh-CN" sz="2400" b="1" dirty="0">
              <a:solidFill>
                <a:srgbClr val="002060"/>
              </a:solidFill>
              <a:latin typeface="+mn-ea"/>
            </a:endParaRPr>
          </a:p>
          <a:p>
            <a:pPr marL="457200" lvl="0" indent="-9525" defTabSz="457200" fontAlgn="base">
              <a:lnSpc>
                <a:spcPct val="150000"/>
              </a:lnSpc>
              <a:spcBef>
                <a:spcPct val="0"/>
              </a:spcBef>
              <a:spcAft>
                <a:spcPts val="600"/>
              </a:spcAft>
              <a:buClr>
                <a:srgbClr val="437085"/>
              </a:buClr>
              <a:buSzTx/>
            </a:pPr>
            <a:r>
              <a:rPr lang="en-US" altLang="zh-CN" sz="2400" dirty="0">
                <a:solidFill>
                  <a:srgbClr val="002060"/>
                </a:solidFill>
                <a:latin typeface="+mn-ea"/>
              </a:rPr>
              <a:t>  play//scene</a:t>
            </a:r>
            <a:r>
              <a:rPr lang="zh-CN" altLang="en-US" sz="2400" dirty="0">
                <a:solidFill>
                  <a:srgbClr val="002060"/>
                </a:solidFill>
                <a:latin typeface="+mn-ea"/>
              </a:rPr>
              <a:t>表示选择出现在</a:t>
            </a:r>
            <a:r>
              <a:rPr lang="en-US" altLang="zh-CN" sz="2400" dirty="0">
                <a:solidFill>
                  <a:srgbClr val="002060"/>
                </a:solidFill>
                <a:latin typeface="+mn-ea"/>
              </a:rPr>
              <a:t>play</a:t>
            </a:r>
            <a:r>
              <a:rPr lang="zh-CN" altLang="en-US" sz="2400" dirty="0">
                <a:solidFill>
                  <a:srgbClr val="002060"/>
                </a:solidFill>
                <a:latin typeface="+mn-ea"/>
              </a:rPr>
              <a:t>元素下的所有</a:t>
            </a:r>
            <a:r>
              <a:rPr lang="en-US" altLang="zh-CN" sz="2400" dirty="0">
                <a:solidFill>
                  <a:srgbClr val="002060"/>
                </a:solidFill>
                <a:latin typeface="+mn-ea"/>
              </a:rPr>
              <a:t>scene</a:t>
            </a:r>
            <a:r>
              <a:rPr lang="zh-CN" altLang="en-US" sz="2400" dirty="0">
                <a:solidFill>
                  <a:srgbClr val="002060"/>
                </a:solidFill>
                <a:latin typeface="+mn-ea"/>
              </a:rPr>
              <a:t>元素</a:t>
            </a:r>
            <a:endParaRPr lang="en-US" altLang="zh-CN" sz="2400" dirty="0">
              <a:solidFill>
                <a:srgbClr val="002060"/>
              </a:solidFill>
              <a:latin typeface="+mn-ea"/>
            </a:endParaRPr>
          </a:p>
          <a:p>
            <a:pPr marL="457200" lvl="0" indent="-457200" defTabSz="457200" fontAlgn="base">
              <a:lnSpc>
                <a:spcPct val="150000"/>
              </a:lnSpc>
              <a:spcBef>
                <a:spcPct val="0"/>
              </a:spcBef>
              <a:spcAft>
                <a:spcPts val="600"/>
              </a:spcAft>
              <a:buClr>
                <a:srgbClr val="437085"/>
              </a:buClr>
              <a:buSzTx/>
            </a:pPr>
            <a:endParaRPr lang="zh-CN" altLang="en-US" sz="3200" dirty="0">
              <a:solidFill>
                <a:srgbClr val="002060"/>
              </a:solidFill>
              <a:latin typeface="Lucida Sans" panose="020B0602040502020204" pitchFamily="34" charset="0"/>
              <a:ea typeface="MS PGothic" panose="020B0600070205080204" pitchFamily="34" charset="-128"/>
            </a:endParaRPr>
          </a:p>
        </p:txBody>
      </p:sp>
      <p:pic>
        <p:nvPicPr>
          <p:cNvPr id="4" name="图片 3">
            <a:extLst>
              <a:ext uri="{FF2B5EF4-FFF2-40B4-BE49-F238E27FC236}">
                <a16:creationId xmlns:a16="http://schemas.microsoft.com/office/drawing/2014/main" id="{EF56A6EC-B08D-4E03-B1F8-2A4FA24F7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3522" y="805069"/>
            <a:ext cx="3319449" cy="4229515"/>
          </a:xfrm>
          <a:prstGeom prst="rect">
            <a:avLst/>
          </a:prstGeom>
        </p:spPr>
      </p:pic>
    </p:spTree>
    <p:extLst>
      <p:ext uri="{BB962C8B-B14F-4D97-AF65-F5344CB8AC3E}">
        <p14:creationId xmlns:p14="http://schemas.microsoft.com/office/powerpoint/2010/main" val="2029854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49880" y="213577"/>
            <a:ext cx="10991275" cy="855407"/>
          </a:xfrm>
        </p:spPr>
        <p:txBody>
          <a:bodyPr>
            <a:normAutofit/>
          </a:bodyPr>
          <a:lstStyle/>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XML</a:t>
            </a:r>
            <a:r>
              <a:rPr lang="zh-CN" altLang="en-US" dirty="0">
                <a:latin typeface="Times New Roman" panose="02020603050405020304" pitchFamily="18" charset="0"/>
                <a:cs typeface="Times New Roman" panose="02020603050405020304" pitchFamily="18" charset="0"/>
              </a:rPr>
              <a:t>的基本概念</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49881" y="1068985"/>
            <a:ext cx="8128806" cy="5461024"/>
          </a:xfrm>
        </p:spPr>
        <p:txBody>
          <a:bodyPr>
            <a:normAutofit lnSpcReduction="10000"/>
          </a:bodyPr>
          <a:lstStyle/>
          <a:p>
            <a:pPr marL="0" lvl="0" indent="0" defTabSz="457200" fontAlgn="base">
              <a:lnSpc>
                <a:spcPct val="150000"/>
              </a:lnSpc>
              <a:spcBef>
                <a:spcPct val="0"/>
              </a:spcBef>
              <a:spcAft>
                <a:spcPts val="600"/>
              </a:spcAft>
              <a:buClr>
                <a:srgbClr val="437085"/>
              </a:buClr>
              <a:buSzTx/>
              <a:buNone/>
            </a:pPr>
            <a:r>
              <a:rPr lang="zh-CN" altLang="en-US" sz="2800" dirty="0">
                <a:solidFill>
                  <a:srgbClr val="002060"/>
                </a:solidFill>
                <a:latin typeface="+mn-ea"/>
              </a:rPr>
              <a:t>（</a:t>
            </a:r>
            <a:r>
              <a:rPr lang="en-US" altLang="zh-CN" sz="2800" dirty="0">
                <a:solidFill>
                  <a:srgbClr val="002060"/>
                </a:solidFill>
                <a:latin typeface="+mn-ea"/>
              </a:rPr>
              <a:t>3</a:t>
            </a:r>
            <a:r>
              <a:rPr lang="zh-CN" altLang="en-US" sz="2800" dirty="0">
                <a:solidFill>
                  <a:srgbClr val="002060"/>
                </a:solidFill>
                <a:latin typeface="+mn-ea"/>
              </a:rPr>
              <a:t>）</a:t>
            </a:r>
            <a:r>
              <a:rPr lang="en-US" altLang="zh-CN" sz="2800" dirty="0">
                <a:solidFill>
                  <a:srgbClr val="002060"/>
                </a:solidFill>
                <a:latin typeface="+mn-ea"/>
              </a:rPr>
              <a:t>XPath</a:t>
            </a:r>
            <a:r>
              <a:rPr lang="zh-CN" altLang="en-US" sz="2800" dirty="0">
                <a:solidFill>
                  <a:srgbClr val="002060"/>
                </a:solidFill>
                <a:latin typeface="+mn-ea"/>
              </a:rPr>
              <a:t>：</a:t>
            </a:r>
            <a:r>
              <a:rPr lang="en-US" altLang="zh-CN" sz="2800" dirty="0">
                <a:solidFill>
                  <a:srgbClr val="002060"/>
                </a:solidFill>
                <a:latin typeface="+mn-ea"/>
              </a:rPr>
              <a:t>XML</a:t>
            </a:r>
            <a:r>
              <a:rPr lang="zh-CN" altLang="en-US" sz="2800" dirty="0">
                <a:solidFill>
                  <a:srgbClr val="002060"/>
                </a:solidFill>
                <a:latin typeface="+mn-ea"/>
              </a:rPr>
              <a:t>文档集中的</a:t>
            </a:r>
            <a:r>
              <a:rPr lang="zh-CN" altLang="en-US" sz="2800" dirty="0">
                <a:solidFill>
                  <a:srgbClr val="FF0000"/>
                </a:solidFill>
                <a:latin typeface="+mn-ea"/>
              </a:rPr>
              <a:t>路径表达式</a:t>
            </a:r>
            <a:r>
              <a:rPr lang="zh-CN" altLang="en-US" sz="2800" dirty="0">
                <a:solidFill>
                  <a:srgbClr val="002060"/>
                </a:solidFill>
                <a:latin typeface="+mn-ea"/>
              </a:rPr>
              <a:t>描述标准</a:t>
            </a:r>
            <a:endParaRPr lang="en-US" altLang="zh-CN" sz="2800" dirty="0">
              <a:solidFill>
                <a:srgbClr val="002060"/>
              </a:solidFill>
              <a:latin typeface="+mn-ea"/>
            </a:endParaRPr>
          </a:p>
          <a:p>
            <a:pPr marL="457200" lvl="0" indent="-457200" defTabSz="457200" fontAlgn="base">
              <a:lnSpc>
                <a:spcPct val="150000"/>
              </a:lnSpc>
              <a:spcBef>
                <a:spcPct val="0"/>
              </a:spcBef>
              <a:spcAft>
                <a:spcPts val="600"/>
              </a:spcAft>
              <a:buClr>
                <a:srgbClr val="437085"/>
              </a:buClr>
              <a:buSzTx/>
            </a:pPr>
            <a:r>
              <a:rPr lang="zh-CN" altLang="en-US" sz="2400" dirty="0">
                <a:solidFill>
                  <a:srgbClr val="002060"/>
                </a:solidFill>
                <a:latin typeface="+mn-ea"/>
              </a:rPr>
              <a:t>路径若</a:t>
            </a:r>
            <a:r>
              <a:rPr lang="zh-CN" altLang="en-US" sz="2400" b="1" dirty="0">
                <a:solidFill>
                  <a:srgbClr val="002060"/>
                </a:solidFill>
                <a:latin typeface="+mn-ea"/>
              </a:rPr>
              <a:t>以斜杠开始则表示从该路径起始于根元素</a:t>
            </a:r>
            <a:endParaRPr lang="en-US" altLang="zh-CN" sz="2400" b="1" dirty="0">
              <a:solidFill>
                <a:srgbClr val="002060"/>
              </a:solidFill>
              <a:latin typeface="+mn-ea"/>
            </a:endParaRPr>
          </a:p>
          <a:p>
            <a:pPr marL="457200" indent="436563" defTabSz="457200" fontAlgn="base">
              <a:lnSpc>
                <a:spcPct val="150000"/>
              </a:lnSpc>
              <a:spcBef>
                <a:spcPct val="0"/>
              </a:spcBef>
              <a:spcAft>
                <a:spcPts val="600"/>
              </a:spcAft>
              <a:buClr>
                <a:srgbClr val="437085"/>
              </a:buClr>
              <a:buSzTx/>
            </a:pPr>
            <a:r>
              <a:rPr lang="en-US" altLang="zh-CN" sz="2400" dirty="0">
                <a:solidFill>
                  <a:srgbClr val="002060"/>
                </a:solidFill>
                <a:latin typeface="+mn-ea"/>
              </a:rPr>
              <a:t>/play/title </a:t>
            </a:r>
            <a:r>
              <a:rPr lang="zh-CN" altLang="en-US" sz="2400" dirty="0">
                <a:solidFill>
                  <a:srgbClr val="002060"/>
                </a:solidFill>
                <a:latin typeface="+mn-ea"/>
              </a:rPr>
              <a:t>表示选择剧本的标题，</a:t>
            </a:r>
            <a:endParaRPr lang="en-US" altLang="zh-CN" sz="2400" dirty="0">
              <a:solidFill>
                <a:srgbClr val="002060"/>
              </a:solidFill>
              <a:latin typeface="+mn-ea"/>
            </a:endParaRPr>
          </a:p>
          <a:p>
            <a:pPr marL="457200" indent="436563" defTabSz="457200" fontAlgn="base">
              <a:lnSpc>
                <a:spcPct val="150000"/>
              </a:lnSpc>
              <a:spcBef>
                <a:spcPct val="0"/>
              </a:spcBef>
              <a:spcAft>
                <a:spcPts val="600"/>
              </a:spcAft>
              <a:buClr>
                <a:srgbClr val="437085"/>
              </a:buClr>
              <a:buSzTx/>
            </a:pPr>
            <a:r>
              <a:rPr lang="en-US" altLang="zh-CN" sz="2400" dirty="0">
                <a:solidFill>
                  <a:srgbClr val="002060"/>
                </a:solidFill>
                <a:latin typeface="+mn-ea"/>
              </a:rPr>
              <a:t>/play//title </a:t>
            </a:r>
            <a:r>
              <a:rPr lang="zh-CN" altLang="en-US" sz="2400" dirty="0">
                <a:solidFill>
                  <a:srgbClr val="002060"/>
                </a:solidFill>
                <a:latin typeface="+mn-ea"/>
              </a:rPr>
              <a:t>则会选出 </a:t>
            </a:r>
            <a:r>
              <a:rPr lang="en-US" altLang="zh-CN" sz="2400" dirty="0">
                <a:solidFill>
                  <a:srgbClr val="002060"/>
                </a:solidFill>
                <a:latin typeface="+mn-ea"/>
              </a:rPr>
              <a:t>2 </a:t>
            </a:r>
            <a:r>
              <a:rPr lang="zh-CN" altLang="en-US" sz="2400" dirty="0">
                <a:solidFill>
                  <a:srgbClr val="002060"/>
                </a:solidFill>
                <a:latin typeface="+mn-ea"/>
              </a:rPr>
              <a:t>个元素</a:t>
            </a:r>
            <a:endParaRPr lang="en-US" altLang="zh-CN" sz="2400" dirty="0">
              <a:solidFill>
                <a:srgbClr val="002060"/>
              </a:solidFill>
              <a:latin typeface="+mn-ea"/>
            </a:endParaRPr>
          </a:p>
          <a:p>
            <a:pPr marL="457200" indent="436563" defTabSz="457200" fontAlgn="base">
              <a:lnSpc>
                <a:spcPct val="150000"/>
              </a:lnSpc>
              <a:spcBef>
                <a:spcPct val="0"/>
              </a:spcBef>
              <a:spcAft>
                <a:spcPts val="600"/>
              </a:spcAft>
              <a:buClr>
                <a:srgbClr val="437085"/>
              </a:buClr>
              <a:buSzTx/>
            </a:pPr>
            <a:r>
              <a:rPr lang="en-US" altLang="zh-CN" sz="2400" dirty="0">
                <a:solidFill>
                  <a:srgbClr val="002060"/>
                </a:solidFill>
                <a:latin typeface="+mn-ea"/>
              </a:rPr>
              <a:t>/scene/title </a:t>
            </a:r>
            <a:r>
              <a:rPr lang="zh-CN" altLang="en-US" sz="2400" dirty="0">
                <a:solidFill>
                  <a:srgbClr val="002060"/>
                </a:solidFill>
                <a:latin typeface="+mn-ea"/>
              </a:rPr>
              <a:t>不会选出任何元素</a:t>
            </a:r>
            <a:r>
              <a:rPr lang="zh-CN" altLang="en-US" sz="2400" dirty="0">
                <a:solidFill>
                  <a:srgbClr val="FF0000"/>
                </a:solidFill>
                <a:latin typeface="+mn-ea"/>
              </a:rPr>
              <a:t>？</a:t>
            </a:r>
            <a:endParaRPr lang="en-US" altLang="zh-CN" sz="2400" dirty="0">
              <a:solidFill>
                <a:srgbClr val="FF0000"/>
              </a:solidFill>
              <a:latin typeface="+mn-ea"/>
            </a:endParaRPr>
          </a:p>
          <a:p>
            <a:pPr marL="457200" indent="-457200" defTabSz="457200" fontAlgn="base">
              <a:lnSpc>
                <a:spcPct val="150000"/>
              </a:lnSpc>
              <a:spcBef>
                <a:spcPct val="0"/>
              </a:spcBef>
              <a:spcAft>
                <a:spcPts val="600"/>
              </a:spcAft>
              <a:buClr>
                <a:srgbClr val="437085"/>
              </a:buClr>
              <a:buSzTx/>
            </a:pPr>
            <a:r>
              <a:rPr lang="zh-CN" altLang="en-US" sz="2400" dirty="0">
                <a:solidFill>
                  <a:srgbClr val="002060"/>
                </a:solidFill>
                <a:latin typeface="+mn-ea"/>
              </a:rPr>
              <a:t>路径上的</a:t>
            </a:r>
            <a:r>
              <a:rPr lang="zh-CN" altLang="en-US" sz="2400" b="1" dirty="0">
                <a:solidFill>
                  <a:srgbClr val="002060"/>
                </a:solidFill>
                <a:latin typeface="+mn-ea"/>
              </a:rPr>
              <a:t>最后的元素是词汇表中的一个词项</a:t>
            </a:r>
            <a:r>
              <a:rPr lang="zh-CN" altLang="en-US" sz="2400" dirty="0">
                <a:solidFill>
                  <a:srgbClr val="002060"/>
                </a:solidFill>
                <a:latin typeface="+mn-ea"/>
              </a:rPr>
              <a:t>，并利用</a:t>
            </a:r>
            <a:r>
              <a:rPr lang="zh-CN" altLang="en-US" sz="2400" b="1" dirty="0">
                <a:solidFill>
                  <a:srgbClr val="002060"/>
                </a:solidFill>
                <a:latin typeface="+mn-ea"/>
              </a:rPr>
              <a:t>“ </a:t>
            </a:r>
            <a:r>
              <a:rPr lang="en-US" altLang="zh-CN" sz="2400" b="1" dirty="0">
                <a:solidFill>
                  <a:srgbClr val="002060"/>
                </a:solidFill>
                <a:latin typeface="+mn-ea"/>
              </a:rPr>
              <a:t>#” </a:t>
            </a:r>
            <a:r>
              <a:rPr lang="zh-CN" altLang="en-US" sz="2400" b="1" dirty="0">
                <a:solidFill>
                  <a:srgbClr val="002060"/>
                </a:solidFill>
                <a:latin typeface="+mn-ea"/>
              </a:rPr>
              <a:t>号</a:t>
            </a:r>
            <a:r>
              <a:rPr lang="zh-CN" altLang="en-US" sz="2400" dirty="0">
                <a:solidFill>
                  <a:srgbClr val="002060"/>
                </a:solidFill>
                <a:latin typeface="+mn-ea"/>
              </a:rPr>
              <a:t>将其与前面的路径分隔开来</a:t>
            </a:r>
            <a:endParaRPr lang="en-US" altLang="zh-CN" sz="2400" dirty="0">
              <a:solidFill>
                <a:srgbClr val="002060"/>
              </a:solidFill>
              <a:latin typeface="+mn-ea"/>
            </a:endParaRPr>
          </a:p>
          <a:p>
            <a:pPr marL="457200" indent="436563" defTabSz="457200" fontAlgn="base">
              <a:lnSpc>
                <a:spcPct val="160000"/>
              </a:lnSpc>
              <a:spcBef>
                <a:spcPct val="0"/>
              </a:spcBef>
              <a:spcAft>
                <a:spcPts val="600"/>
              </a:spcAft>
              <a:buClr>
                <a:srgbClr val="437085"/>
              </a:buClr>
              <a:buSzTx/>
            </a:pPr>
            <a:r>
              <a:rPr lang="en-US" altLang="zh-CN" sz="2400" dirty="0">
                <a:solidFill>
                  <a:srgbClr val="002060"/>
                </a:solidFill>
                <a:latin typeface="+mn-ea"/>
              </a:rPr>
              <a:t>title#“ Macbeth” </a:t>
            </a:r>
            <a:r>
              <a:rPr lang="zh-CN" altLang="en-US" sz="2400" dirty="0">
                <a:solidFill>
                  <a:srgbClr val="002060"/>
                </a:solidFill>
                <a:latin typeface="+mn-ea"/>
              </a:rPr>
              <a:t>表示选择标题中包含词项 </a:t>
            </a:r>
            <a:r>
              <a:rPr lang="en-US" altLang="zh-CN" sz="2400" dirty="0">
                <a:solidFill>
                  <a:srgbClr val="002060"/>
                </a:solidFill>
                <a:latin typeface="+mn-ea"/>
              </a:rPr>
              <a:t>Macbeth </a:t>
            </a:r>
            <a:r>
              <a:rPr lang="zh-CN" altLang="en-US" sz="2400" dirty="0">
                <a:solidFill>
                  <a:srgbClr val="002060"/>
                </a:solidFill>
                <a:latin typeface="+mn-ea"/>
              </a:rPr>
              <a:t>的文档</a:t>
            </a:r>
            <a:endParaRPr lang="en-US" altLang="zh-CN" sz="2400" dirty="0">
              <a:solidFill>
                <a:srgbClr val="002060"/>
              </a:solidFill>
              <a:latin typeface="+mn-ea"/>
            </a:endParaRPr>
          </a:p>
        </p:txBody>
      </p:sp>
      <p:pic>
        <p:nvPicPr>
          <p:cNvPr id="4" name="图片 3">
            <a:extLst>
              <a:ext uri="{FF2B5EF4-FFF2-40B4-BE49-F238E27FC236}">
                <a16:creationId xmlns:a16="http://schemas.microsoft.com/office/drawing/2014/main" id="{EF56A6EC-B08D-4E03-B1F8-2A4FA24F7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3522" y="805069"/>
            <a:ext cx="3319449" cy="4229515"/>
          </a:xfrm>
          <a:prstGeom prst="rect">
            <a:avLst/>
          </a:prstGeom>
        </p:spPr>
      </p:pic>
    </p:spTree>
    <p:extLst>
      <p:ext uri="{BB962C8B-B14F-4D97-AF65-F5344CB8AC3E}">
        <p14:creationId xmlns:p14="http://schemas.microsoft.com/office/powerpoint/2010/main" val="4083005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49880" y="213577"/>
            <a:ext cx="10991275" cy="855407"/>
          </a:xfrm>
        </p:spPr>
        <p:txBody>
          <a:bodyPr>
            <a:normAutofit/>
          </a:bodyPr>
          <a:lstStyle/>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XML</a:t>
            </a:r>
            <a:r>
              <a:rPr lang="zh-CN" altLang="en-US" dirty="0">
                <a:latin typeface="Times New Roman" panose="02020603050405020304" pitchFamily="18" charset="0"/>
                <a:cs typeface="Times New Roman" panose="02020603050405020304" pitchFamily="18" charset="0"/>
              </a:rPr>
              <a:t>的基本概念</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49880" y="993913"/>
            <a:ext cx="5942197" cy="5536096"/>
          </a:xfrm>
        </p:spPr>
        <p:txBody>
          <a:bodyPr>
            <a:normAutofit/>
          </a:bodyPr>
          <a:lstStyle/>
          <a:p>
            <a:pPr marL="0" lvl="0" indent="0" defTabSz="457200" fontAlgn="base">
              <a:lnSpc>
                <a:spcPct val="150000"/>
              </a:lnSpc>
              <a:spcBef>
                <a:spcPct val="0"/>
              </a:spcBef>
              <a:spcAft>
                <a:spcPts val="600"/>
              </a:spcAft>
              <a:buClr>
                <a:srgbClr val="437085"/>
              </a:buClr>
              <a:buSzTx/>
              <a:buNone/>
            </a:pPr>
            <a:r>
              <a:rPr lang="zh-CN" altLang="en-US" sz="2800" dirty="0">
                <a:solidFill>
                  <a:srgbClr val="002060"/>
                </a:solidFill>
                <a:latin typeface="+mn-ea"/>
              </a:rPr>
              <a:t>（</a:t>
            </a:r>
            <a:r>
              <a:rPr lang="en-US" altLang="zh-CN" sz="2800" dirty="0">
                <a:solidFill>
                  <a:srgbClr val="002060"/>
                </a:solidFill>
                <a:latin typeface="+mn-ea"/>
              </a:rPr>
              <a:t>4</a:t>
            </a:r>
            <a:r>
              <a:rPr lang="zh-CN" altLang="en-US" sz="2800" dirty="0">
                <a:solidFill>
                  <a:srgbClr val="002060"/>
                </a:solidFill>
                <a:latin typeface="+mn-ea"/>
              </a:rPr>
              <a:t>）</a:t>
            </a:r>
            <a:r>
              <a:rPr lang="en-US" altLang="zh-CN" sz="2800" b="1" dirty="0">
                <a:solidFill>
                  <a:srgbClr val="FF0000"/>
                </a:solidFill>
                <a:latin typeface="+mn-ea"/>
              </a:rPr>
              <a:t>XML</a:t>
            </a:r>
            <a:r>
              <a:rPr lang="zh-CN" altLang="en-US" sz="2800" b="1" dirty="0">
                <a:solidFill>
                  <a:srgbClr val="FF0000"/>
                </a:solidFill>
                <a:latin typeface="+mn-ea"/>
              </a:rPr>
              <a:t>查询的常用格式为</a:t>
            </a:r>
            <a:r>
              <a:rPr lang="en-US" altLang="zh-CN" sz="2800" b="1" dirty="0">
                <a:solidFill>
                  <a:srgbClr val="FF0000"/>
                </a:solidFill>
                <a:latin typeface="+mn-ea"/>
              </a:rPr>
              <a:t>NEXI</a:t>
            </a:r>
          </a:p>
          <a:p>
            <a:pPr marL="0" lvl="0" indent="0" defTabSz="457200" fontAlgn="base">
              <a:lnSpc>
                <a:spcPct val="150000"/>
              </a:lnSpc>
              <a:spcBef>
                <a:spcPct val="0"/>
              </a:spcBef>
              <a:spcAft>
                <a:spcPts val="600"/>
              </a:spcAft>
              <a:buClr>
                <a:srgbClr val="437085"/>
              </a:buClr>
              <a:buSzTx/>
              <a:buNone/>
            </a:pPr>
            <a:r>
              <a:rPr lang="zh-CN" altLang="en-US" sz="2400" dirty="0">
                <a:solidFill>
                  <a:srgbClr val="002060"/>
                </a:solidFill>
                <a:latin typeface="+mn-ea"/>
              </a:rPr>
              <a:t>该查询为：查询搜索的是 </a:t>
            </a:r>
            <a:r>
              <a:rPr lang="en-US" altLang="zh-CN" sz="2400" dirty="0">
                <a:solidFill>
                  <a:srgbClr val="002060"/>
                </a:solidFill>
                <a:latin typeface="+mn-ea"/>
              </a:rPr>
              <a:t>2001 </a:t>
            </a:r>
            <a:r>
              <a:rPr lang="zh-CN" altLang="en-US" sz="2400" dirty="0">
                <a:solidFill>
                  <a:srgbClr val="002060"/>
                </a:solidFill>
                <a:latin typeface="+mn-ea"/>
              </a:rPr>
              <a:t>年到 </a:t>
            </a:r>
            <a:r>
              <a:rPr lang="en-US" altLang="zh-CN" sz="2400" dirty="0">
                <a:solidFill>
                  <a:srgbClr val="002060"/>
                </a:solidFill>
                <a:latin typeface="+mn-ea"/>
              </a:rPr>
              <a:t>2002</a:t>
            </a:r>
            <a:r>
              <a:rPr lang="zh-CN" altLang="en-US" sz="2400" dirty="0">
                <a:solidFill>
                  <a:srgbClr val="002060"/>
                </a:solidFill>
                <a:latin typeface="+mn-ea"/>
              </a:rPr>
              <a:t>年间有关暑假的文章小节（</a:t>
            </a:r>
            <a:r>
              <a:rPr lang="en-US" altLang="zh-CN" sz="2400" dirty="0">
                <a:solidFill>
                  <a:srgbClr val="002060"/>
                </a:solidFill>
                <a:latin typeface="+mn-ea"/>
              </a:rPr>
              <a:t>section</a:t>
            </a:r>
            <a:r>
              <a:rPr lang="zh-CN" altLang="en-US" sz="2400" dirty="0">
                <a:solidFill>
                  <a:srgbClr val="002060"/>
                </a:solidFill>
                <a:latin typeface="+mn-ea"/>
              </a:rPr>
              <a:t>）。</a:t>
            </a:r>
            <a:endParaRPr lang="en-US" altLang="zh-CN"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r>
              <a:rPr lang="zh-CN" altLang="en-US" sz="2400" b="1" dirty="0">
                <a:solidFill>
                  <a:srgbClr val="FF0000"/>
                </a:solidFill>
                <a:latin typeface="+mn-ea"/>
              </a:rPr>
              <a:t>双斜杠</a:t>
            </a:r>
            <a:r>
              <a:rPr lang="zh-CN" altLang="en-US" sz="2400" dirty="0">
                <a:solidFill>
                  <a:srgbClr val="002060"/>
                </a:solidFill>
                <a:latin typeface="+mn-ea"/>
              </a:rPr>
              <a:t>表示路径中可以插入任意多个元素，而方括号中的</a:t>
            </a:r>
            <a:r>
              <a:rPr lang="zh-CN" altLang="en-US" sz="2400" b="1" dirty="0">
                <a:solidFill>
                  <a:srgbClr val="C00000"/>
                </a:solidFill>
                <a:latin typeface="+mn-ea"/>
              </a:rPr>
              <a:t>句点</a:t>
            </a:r>
            <a:r>
              <a:rPr lang="zh-CN" altLang="en-US" sz="2400" dirty="0">
                <a:solidFill>
                  <a:srgbClr val="002060"/>
                </a:solidFill>
                <a:latin typeface="+mn-ea"/>
              </a:rPr>
              <a:t>表示的是该查询子句所修饰的元素</a:t>
            </a:r>
            <a:r>
              <a:rPr lang="zh-CN" altLang="en-US" sz="2800" dirty="0">
                <a:solidFill>
                  <a:srgbClr val="002060"/>
                </a:solidFill>
                <a:latin typeface="+mn-ea"/>
              </a:rPr>
              <a:t>。</a:t>
            </a:r>
            <a:endParaRPr lang="en-US" altLang="zh-CN" sz="2800" dirty="0">
              <a:solidFill>
                <a:srgbClr val="002060"/>
              </a:solidFill>
              <a:latin typeface="+mn-ea"/>
            </a:endParaRPr>
          </a:p>
          <a:p>
            <a:pPr marL="457200" indent="-457200" defTabSz="457200" fontAlgn="base">
              <a:lnSpc>
                <a:spcPct val="150000"/>
              </a:lnSpc>
              <a:spcBef>
                <a:spcPct val="0"/>
              </a:spcBef>
              <a:spcAft>
                <a:spcPts val="600"/>
              </a:spcAft>
              <a:buClr>
                <a:srgbClr val="437085"/>
              </a:buClr>
              <a:buSzTx/>
            </a:pPr>
            <a:r>
              <a:rPr lang="zh-CN" altLang="en-US" sz="2400" dirty="0">
                <a:solidFill>
                  <a:srgbClr val="002060"/>
                </a:solidFill>
                <a:latin typeface="+mn-ea"/>
              </a:rPr>
              <a:t>两个</a:t>
            </a:r>
            <a:r>
              <a:rPr lang="en-US" altLang="zh-CN" sz="2400" dirty="0" err="1">
                <a:solidFill>
                  <a:srgbClr val="002060"/>
                </a:solidFill>
                <a:latin typeface="+mn-ea"/>
              </a:rPr>
              <a:t>yr</a:t>
            </a:r>
            <a:r>
              <a:rPr lang="zh-CN" altLang="en-US" sz="2400" dirty="0">
                <a:solidFill>
                  <a:srgbClr val="002060"/>
                </a:solidFill>
                <a:latin typeface="+mn-ea"/>
              </a:rPr>
              <a:t>为属性限制条件</a:t>
            </a:r>
            <a:r>
              <a:rPr lang="en-US" altLang="zh-CN" sz="2400" dirty="0">
                <a:solidFill>
                  <a:srgbClr val="002060"/>
                </a:solidFill>
                <a:latin typeface="+mn-ea"/>
              </a:rPr>
              <a:t>:</a:t>
            </a:r>
          </a:p>
          <a:p>
            <a:pPr marL="457200" indent="-457200" defTabSz="457200" fontAlgn="base">
              <a:lnSpc>
                <a:spcPct val="150000"/>
              </a:lnSpc>
              <a:spcBef>
                <a:spcPct val="0"/>
              </a:spcBef>
              <a:spcAft>
                <a:spcPts val="600"/>
              </a:spcAft>
              <a:buClr>
                <a:srgbClr val="437085"/>
              </a:buClr>
              <a:buSzTx/>
            </a:pPr>
            <a:r>
              <a:rPr lang="en-US" altLang="zh-CN" sz="2400" dirty="0">
                <a:solidFill>
                  <a:srgbClr val="002060"/>
                </a:solidFill>
                <a:latin typeface="+mn-ea"/>
              </a:rPr>
              <a:t>about</a:t>
            </a:r>
            <a:r>
              <a:rPr lang="zh-CN" altLang="en-US" sz="2400" dirty="0">
                <a:solidFill>
                  <a:srgbClr val="002060"/>
                </a:solidFill>
                <a:latin typeface="+mn-ea"/>
              </a:rPr>
              <a:t>子句是排序限制条件</a:t>
            </a:r>
            <a:r>
              <a:rPr lang="en-US" altLang="zh-CN" sz="2400" dirty="0">
                <a:solidFill>
                  <a:srgbClr val="002060"/>
                </a:solidFill>
                <a:latin typeface="+mn-ea"/>
              </a:rPr>
              <a:t>:</a:t>
            </a:r>
            <a:endParaRPr lang="zh-CN" altLang="en-US"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zh-CN" altLang="en-US" sz="28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en-US" altLang="zh-CN" sz="2400" dirty="0">
              <a:solidFill>
                <a:srgbClr val="002060"/>
              </a:solidFill>
              <a:latin typeface="+mn-ea"/>
            </a:endParaRPr>
          </a:p>
        </p:txBody>
      </p:sp>
      <p:pic>
        <p:nvPicPr>
          <p:cNvPr id="6" name="图片 5">
            <a:extLst>
              <a:ext uri="{FF2B5EF4-FFF2-40B4-BE49-F238E27FC236}">
                <a16:creationId xmlns:a16="http://schemas.microsoft.com/office/drawing/2014/main" id="{8D53E003-CF60-41F6-917C-6D350328C4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9204" y="884583"/>
            <a:ext cx="5422915" cy="2748376"/>
          </a:xfrm>
          <a:prstGeom prst="rect">
            <a:avLst/>
          </a:prstGeom>
        </p:spPr>
      </p:pic>
      <p:sp>
        <p:nvSpPr>
          <p:cNvPr id="7" name="矩形 6">
            <a:extLst>
              <a:ext uri="{FF2B5EF4-FFF2-40B4-BE49-F238E27FC236}">
                <a16:creationId xmlns:a16="http://schemas.microsoft.com/office/drawing/2014/main" id="{9965576B-E796-4ED9-B27C-4C21E1A33754}"/>
              </a:ext>
            </a:extLst>
          </p:cNvPr>
          <p:cNvSpPr/>
          <p:nvPr/>
        </p:nvSpPr>
        <p:spPr>
          <a:xfrm>
            <a:off x="4399721" y="5435072"/>
            <a:ext cx="7792279" cy="707886"/>
          </a:xfrm>
          <a:prstGeom prst="rect">
            <a:avLst/>
          </a:prstGeom>
        </p:spPr>
        <p:txBody>
          <a:bodyPr wrap="square">
            <a:spAutoFit/>
          </a:bodyPr>
          <a:lstStyle/>
          <a:p>
            <a:r>
              <a:rPr lang="zh-CN" altLang="en-US" sz="2000" dirty="0"/>
              <a:t>符合属性限制条件的文档中，各小节会按照它们与 </a:t>
            </a:r>
            <a:r>
              <a:rPr lang="en-US" altLang="zh-CN" sz="2000" dirty="0"/>
              <a:t>summer holidays</a:t>
            </a:r>
            <a:r>
              <a:rPr lang="zh-CN" altLang="en-US" sz="2000" dirty="0"/>
              <a:t>这个主题的相关度进行排序</a:t>
            </a:r>
          </a:p>
        </p:txBody>
      </p:sp>
      <p:sp>
        <p:nvSpPr>
          <p:cNvPr id="8" name="矩形 7">
            <a:extLst>
              <a:ext uri="{FF2B5EF4-FFF2-40B4-BE49-F238E27FC236}">
                <a16:creationId xmlns:a16="http://schemas.microsoft.com/office/drawing/2014/main" id="{31F0A895-D5B2-49DB-A726-3BBE09E772E8}"/>
              </a:ext>
            </a:extLst>
          </p:cNvPr>
          <p:cNvSpPr/>
          <p:nvPr/>
        </p:nvSpPr>
        <p:spPr>
          <a:xfrm>
            <a:off x="3986349" y="4844849"/>
            <a:ext cx="5495581" cy="400110"/>
          </a:xfrm>
          <a:prstGeom prst="rect">
            <a:avLst/>
          </a:prstGeom>
        </p:spPr>
        <p:txBody>
          <a:bodyPr wrap="square">
            <a:spAutoFit/>
          </a:bodyPr>
          <a:lstStyle/>
          <a:p>
            <a:r>
              <a:rPr lang="zh-CN" altLang="en-US" sz="2000" dirty="0"/>
              <a:t>通过预过滤或者后过滤来处理属性限制条件</a:t>
            </a:r>
          </a:p>
        </p:txBody>
      </p:sp>
      <p:sp>
        <p:nvSpPr>
          <p:cNvPr id="9" name="矩形 8">
            <a:extLst>
              <a:ext uri="{FF2B5EF4-FFF2-40B4-BE49-F238E27FC236}">
                <a16:creationId xmlns:a16="http://schemas.microsoft.com/office/drawing/2014/main" id="{DEB709C2-9E55-4864-B0CF-A7F45093927C}"/>
              </a:ext>
            </a:extLst>
          </p:cNvPr>
          <p:cNvSpPr/>
          <p:nvPr/>
        </p:nvSpPr>
        <p:spPr>
          <a:xfrm>
            <a:off x="139147" y="6211366"/>
            <a:ext cx="11917017" cy="400110"/>
          </a:xfrm>
          <a:prstGeom prst="rect">
            <a:avLst/>
          </a:prstGeom>
        </p:spPr>
        <p:txBody>
          <a:bodyPr wrap="square">
            <a:spAutoFit/>
          </a:bodyPr>
          <a:lstStyle/>
          <a:p>
            <a:r>
              <a:rPr lang="en-US" altLang="zh-CN" sz="2000" dirty="0">
                <a:solidFill>
                  <a:srgbClr val="FF0000"/>
                </a:solidFill>
              </a:rPr>
              <a:t>XML </a:t>
            </a:r>
            <a:r>
              <a:rPr lang="zh-CN" altLang="en-US" sz="2000" dirty="0">
                <a:solidFill>
                  <a:srgbClr val="FF0000"/>
                </a:solidFill>
              </a:rPr>
              <a:t>检索中的核心信息检索问题</a:t>
            </a:r>
            <a:r>
              <a:rPr lang="en-US" altLang="zh-CN" sz="2000" dirty="0">
                <a:solidFill>
                  <a:srgbClr val="FF0000"/>
                </a:solidFill>
              </a:rPr>
              <a:t>:</a:t>
            </a:r>
            <a:r>
              <a:rPr lang="zh-CN" altLang="en-US" sz="2000" dirty="0">
                <a:solidFill>
                  <a:srgbClr val="FF0000"/>
                </a:solidFill>
              </a:rPr>
              <a:t>如何按照 </a:t>
            </a:r>
            <a:r>
              <a:rPr lang="en-US" altLang="zh-CN" sz="2000" dirty="0">
                <a:solidFill>
                  <a:srgbClr val="FF0000"/>
                </a:solidFill>
              </a:rPr>
              <a:t>NEXI</a:t>
            </a:r>
            <a:r>
              <a:rPr lang="zh-CN" altLang="en-US" sz="2000" dirty="0">
                <a:solidFill>
                  <a:srgbClr val="FF0000"/>
                </a:solidFill>
              </a:rPr>
              <a:t>查询中</a:t>
            </a:r>
            <a:r>
              <a:rPr lang="en-US" altLang="zh-CN" sz="2000" dirty="0">
                <a:solidFill>
                  <a:srgbClr val="FF0000"/>
                </a:solidFill>
              </a:rPr>
              <a:t>about</a:t>
            </a:r>
            <a:r>
              <a:rPr lang="zh-CN" altLang="en-US" sz="2000" dirty="0">
                <a:solidFill>
                  <a:srgbClr val="FF0000"/>
                </a:solidFill>
              </a:rPr>
              <a:t>子句所表达的相关性限制条件对文档进行排序</a:t>
            </a:r>
            <a:r>
              <a:rPr lang="zh-CN" altLang="en-US" sz="2000" dirty="0">
                <a:solidFill>
                  <a:srgbClr val="C00000"/>
                </a:solidFill>
              </a:rPr>
              <a:t>。</a:t>
            </a:r>
          </a:p>
        </p:txBody>
      </p:sp>
    </p:spTree>
    <p:extLst>
      <p:ext uri="{BB962C8B-B14F-4D97-AF65-F5344CB8AC3E}">
        <p14:creationId xmlns:p14="http://schemas.microsoft.com/office/powerpoint/2010/main" val="2436170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49880" y="213577"/>
            <a:ext cx="10991275" cy="855407"/>
          </a:xfrm>
        </p:spPr>
        <p:txBody>
          <a:bodyPr>
            <a:normAutofit/>
          </a:bodyPr>
          <a:lstStyle/>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XML</a:t>
            </a:r>
            <a:r>
              <a:rPr lang="zh-CN" altLang="en-US" dirty="0">
                <a:latin typeface="Times New Roman" panose="02020603050405020304" pitchFamily="18" charset="0"/>
                <a:cs typeface="Times New Roman" panose="02020603050405020304" pitchFamily="18" charset="0"/>
              </a:rPr>
              <a:t>的基本概念</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49880" y="993913"/>
            <a:ext cx="11587624" cy="5536096"/>
          </a:xfrm>
        </p:spPr>
        <p:txBody>
          <a:bodyPr>
            <a:normAutofit/>
          </a:bodyPr>
          <a:lstStyle/>
          <a:p>
            <a:pPr marL="0" lvl="0" indent="0" defTabSz="457200" fontAlgn="base">
              <a:lnSpc>
                <a:spcPct val="150000"/>
              </a:lnSpc>
              <a:spcBef>
                <a:spcPct val="0"/>
              </a:spcBef>
              <a:spcAft>
                <a:spcPts val="600"/>
              </a:spcAft>
              <a:buClr>
                <a:srgbClr val="437085"/>
              </a:buClr>
              <a:buSzTx/>
              <a:buNone/>
            </a:pPr>
            <a:r>
              <a:rPr lang="zh-CN" altLang="en-US" sz="2800" dirty="0">
                <a:solidFill>
                  <a:srgbClr val="002060"/>
                </a:solidFill>
                <a:latin typeface="+mn-ea"/>
              </a:rPr>
              <a:t>（</a:t>
            </a:r>
            <a:r>
              <a:rPr lang="en-US" altLang="zh-CN" sz="2800" dirty="0">
                <a:solidFill>
                  <a:srgbClr val="002060"/>
                </a:solidFill>
                <a:latin typeface="+mn-ea"/>
              </a:rPr>
              <a:t>4</a:t>
            </a:r>
            <a:r>
              <a:rPr lang="zh-CN" altLang="en-US" sz="2800" dirty="0">
                <a:solidFill>
                  <a:srgbClr val="002060"/>
                </a:solidFill>
                <a:latin typeface="+mn-ea"/>
              </a:rPr>
              <a:t>）</a:t>
            </a:r>
            <a:r>
              <a:rPr lang="en-US" altLang="zh-CN" sz="2800" dirty="0">
                <a:solidFill>
                  <a:srgbClr val="002060"/>
                </a:solidFill>
                <a:latin typeface="+mn-ea"/>
              </a:rPr>
              <a:t>XML</a:t>
            </a:r>
            <a:r>
              <a:rPr lang="zh-CN" altLang="en-US" sz="2800" dirty="0">
                <a:solidFill>
                  <a:srgbClr val="002060"/>
                </a:solidFill>
                <a:latin typeface="+mn-ea"/>
              </a:rPr>
              <a:t>查询的常用格式为</a:t>
            </a:r>
            <a:r>
              <a:rPr lang="en-US" altLang="zh-CN" sz="2800" dirty="0">
                <a:solidFill>
                  <a:srgbClr val="002060"/>
                </a:solidFill>
                <a:latin typeface="+mn-ea"/>
              </a:rPr>
              <a:t>NEXI</a:t>
            </a:r>
          </a:p>
          <a:p>
            <a:pPr marL="0" lvl="0" indent="0" defTabSz="457200" fontAlgn="base">
              <a:lnSpc>
                <a:spcPct val="150000"/>
              </a:lnSpc>
              <a:spcBef>
                <a:spcPct val="0"/>
              </a:spcBef>
              <a:spcAft>
                <a:spcPts val="600"/>
              </a:spcAft>
              <a:buClr>
                <a:srgbClr val="437085"/>
              </a:buClr>
              <a:buSzTx/>
              <a:buNone/>
            </a:pPr>
            <a:r>
              <a:rPr lang="zh-CN" altLang="en-US" sz="2400" dirty="0">
                <a:solidFill>
                  <a:srgbClr val="002060"/>
                </a:solidFill>
                <a:latin typeface="+mn-ea"/>
              </a:rPr>
              <a:t>去掉 </a:t>
            </a:r>
            <a:r>
              <a:rPr lang="en-US" altLang="zh-CN" sz="2400" dirty="0">
                <a:solidFill>
                  <a:srgbClr val="002060"/>
                </a:solidFill>
                <a:latin typeface="+mn-ea"/>
              </a:rPr>
              <a:t>XML </a:t>
            </a:r>
            <a:r>
              <a:rPr lang="zh-CN" altLang="en-US" sz="2400" dirty="0">
                <a:solidFill>
                  <a:srgbClr val="002060"/>
                </a:solidFill>
                <a:latin typeface="+mn-ea"/>
              </a:rPr>
              <a:t>文档中所有属性节点就可以将 </a:t>
            </a:r>
            <a:r>
              <a:rPr lang="en-US" altLang="zh-CN" sz="2400" dirty="0">
                <a:solidFill>
                  <a:srgbClr val="002060"/>
                </a:solidFill>
                <a:latin typeface="+mn-ea"/>
              </a:rPr>
              <a:t>XML </a:t>
            </a:r>
            <a:r>
              <a:rPr lang="zh-CN" altLang="en-US" sz="2400" dirty="0">
                <a:solidFill>
                  <a:srgbClr val="002060"/>
                </a:solidFill>
                <a:latin typeface="+mn-ea"/>
              </a:rPr>
              <a:t>文档表示成只包含元素这一种类型节点的树结构。</a:t>
            </a:r>
            <a:endParaRPr lang="en-US" altLang="zh-CN"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r>
              <a:rPr lang="zh-CN" altLang="en-US" sz="2400" dirty="0">
                <a:solidFill>
                  <a:srgbClr val="002060"/>
                </a:solidFill>
                <a:latin typeface="+mn-ea"/>
              </a:rPr>
              <a:t>基于样例的查询方法</a:t>
            </a:r>
            <a:r>
              <a:rPr lang="en-US" altLang="zh-CN" sz="2400" dirty="0">
                <a:solidFill>
                  <a:srgbClr val="002060"/>
                </a:solidFill>
                <a:latin typeface="+mn-ea"/>
              </a:rPr>
              <a:t>:</a:t>
            </a:r>
            <a:r>
              <a:rPr lang="zh-CN" altLang="en-US" sz="2400" dirty="0">
                <a:solidFill>
                  <a:srgbClr val="002060"/>
                </a:solidFill>
                <a:latin typeface="+mn-ea"/>
              </a:rPr>
              <a:t>采用同样的办法将查询表示成树</a:t>
            </a:r>
            <a:r>
              <a:rPr lang="en-US" altLang="zh-CN" sz="2400" dirty="0">
                <a:solidFill>
                  <a:srgbClr val="002060"/>
                </a:solidFill>
                <a:latin typeface="+mn-ea"/>
              </a:rPr>
              <a:t>,</a:t>
            </a:r>
            <a:r>
              <a:rPr lang="zh-CN" altLang="en-US" sz="2400" dirty="0">
                <a:solidFill>
                  <a:srgbClr val="002060"/>
                </a:solidFill>
                <a:latin typeface="+mn-ea"/>
              </a:rPr>
              <a:t>构建的查询满足和文档一样的形式化描述</a:t>
            </a:r>
            <a:r>
              <a:rPr lang="en-US" altLang="zh-CN" sz="2400" dirty="0">
                <a:solidFill>
                  <a:srgbClr val="002060"/>
                </a:solidFill>
                <a:latin typeface="+mn-ea"/>
              </a:rPr>
              <a:t>.</a:t>
            </a:r>
            <a:endParaRPr lang="zh-CN" altLang="en-US"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en-US" altLang="zh-CN" sz="2400" dirty="0">
              <a:solidFill>
                <a:srgbClr val="002060"/>
              </a:solidFill>
              <a:latin typeface="+mn-ea"/>
            </a:endParaRPr>
          </a:p>
        </p:txBody>
      </p:sp>
      <p:pic>
        <p:nvPicPr>
          <p:cNvPr id="5" name="图片 4">
            <a:extLst>
              <a:ext uri="{FF2B5EF4-FFF2-40B4-BE49-F238E27FC236}">
                <a16:creationId xmlns:a16="http://schemas.microsoft.com/office/drawing/2014/main" id="{EB92DF10-30EE-48E9-99FC-64635B0A10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9967" y="3520223"/>
            <a:ext cx="6267450" cy="3124200"/>
          </a:xfrm>
          <a:prstGeom prst="rect">
            <a:avLst/>
          </a:prstGeom>
        </p:spPr>
      </p:pic>
    </p:spTree>
    <p:extLst>
      <p:ext uri="{BB962C8B-B14F-4D97-AF65-F5344CB8AC3E}">
        <p14:creationId xmlns:p14="http://schemas.microsoft.com/office/powerpoint/2010/main" val="2604657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49880" y="213577"/>
            <a:ext cx="10991275" cy="855407"/>
          </a:xfrm>
        </p:spPr>
        <p:txBody>
          <a:bodyPr>
            <a:normAutofit/>
          </a:bodyPr>
          <a:lstStyle/>
          <a:p>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XML</a:t>
            </a:r>
            <a:r>
              <a:rPr lang="zh-CN" altLang="en-US" dirty="0">
                <a:latin typeface="Times New Roman" panose="02020603050405020304" pitchFamily="18" charset="0"/>
                <a:cs typeface="Times New Roman" panose="02020603050405020304" pitchFamily="18" charset="0"/>
              </a:rPr>
              <a:t>检索中的挑战性问题</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49880" y="993913"/>
            <a:ext cx="11587624" cy="5536096"/>
          </a:xfrm>
        </p:spPr>
        <p:txBody>
          <a:bodyPr>
            <a:normAutofit/>
          </a:bodyPr>
          <a:lstStyle/>
          <a:p>
            <a:pPr marL="0" lvl="0" indent="0" defTabSz="457200" fontAlgn="base">
              <a:lnSpc>
                <a:spcPct val="150000"/>
              </a:lnSpc>
              <a:spcBef>
                <a:spcPct val="0"/>
              </a:spcBef>
              <a:spcAft>
                <a:spcPts val="600"/>
              </a:spcAft>
              <a:buClr>
                <a:srgbClr val="437085"/>
              </a:buClr>
              <a:buSzTx/>
              <a:buNone/>
            </a:pPr>
            <a:r>
              <a:rPr lang="zh-CN" altLang="en-US" sz="2800" dirty="0">
                <a:solidFill>
                  <a:srgbClr val="002060"/>
                </a:solidFill>
                <a:latin typeface="+mn-ea"/>
              </a:rPr>
              <a:t>前提：假定结构化检索中的基本配置是：文档集包含的是结构化文档，而查询既可以是结构化的也可以是非结构化的（图</a:t>
            </a:r>
            <a:r>
              <a:rPr lang="en-US" altLang="zh-CN" sz="2800" dirty="0">
                <a:solidFill>
                  <a:srgbClr val="002060"/>
                </a:solidFill>
                <a:latin typeface="+mn-ea"/>
              </a:rPr>
              <a:t>10-3</a:t>
            </a:r>
            <a:r>
              <a:rPr lang="zh-CN" altLang="en-US" sz="2800" dirty="0">
                <a:solidFill>
                  <a:srgbClr val="002060"/>
                </a:solidFill>
                <a:latin typeface="+mn-ea"/>
              </a:rPr>
              <a:t>）。</a:t>
            </a:r>
            <a:endParaRPr lang="en-US" altLang="zh-CN" sz="28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r>
              <a:rPr lang="zh-CN" altLang="en-US" sz="2400" dirty="0">
                <a:solidFill>
                  <a:srgbClr val="002060"/>
                </a:solidFill>
                <a:latin typeface="+mn-ea"/>
              </a:rPr>
              <a:t>（</a:t>
            </a:r>
            <a:r>
              <a:rPr lang="en-US" altLang="zh-CN" sz="2400" dirty="0">
                <a:solidFill>
                  <a:srgbClr val="002060"/>
                </a:solidFill>
                <a:latin typeface="+mn-ea"/>
              </a:rPr>
              <a:t>1</a:t>
            </a:r>
            <a:r>
              <a:rPr lang="zh-CN" altLang="en-US" sz="2400" dirty="0">
                <a:solidFill>
                  <a:srgbClr val="002060"/>
                </a:solidFill>
                <a:latin typeface="+mn-ea"/>
              </a:rPr>
              <a:t>）用户希望返回文档的一部分（即 </a:t>
            </a:r>
            <a:r>
              <a:rPr lang="en-US" altLang="zh-CN" sz="2400" dirty="0">
                <a:solidFill>
                  <a:srgbClr val="002060"/>
                </a:solidFill>
                <a:latin typeface="+mn-ea"/>
              </a:rPr>
              <a:t>XML</a:t>
            </a:r>
            <a:r>
              <a:rPr lang="zh-CN" altLang="en-US" sz="2400" dirty="0">
                <a:solidFill>
                  <a:srgbClr val="002060"/>
                </a:solidFill>
                <a:latin typeface="+mn-ea"/>
              </a:rPr>
              <a:t>元素），而不像非结构化检索那样往往返回整个文档。如何选择最合适的文档部分？</a:t>
            </a:r>
            <a:endParaRPr lang="en-US" altLang="zh-CN"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r>
              <a:rPr lang="zh-CN" altLang="en-US" sz="2400" dirty="0">
                <a:solidFill>
                  <a:srgbClr val="002060"/>
                </a:solidFill>
                <a:latin typeface="+mn-ea"/>
              </a:rPr>
              <a:t>结构化文档检索原理：</a:t>
            </a:r>
            <a:r>
              <a:rPr lang="zh-CN" altLang="en-US" sz="2400" dirty="0">
                <a:solidFill>
                  <a:srgbClr val="FF0000"/>
                </a:solidFill>
                <a:latin typeface="+mn-ea"/>
              </a:rPr>
              <a:t>系统应该总是检索出回答查询的最明确最具体的文档部分</a:t>
            </a:r>
            <a:endParaRPr lang="en-US" altLang="zh-CN" sz="2400" dirty="0">
              <a:solidFill>
                <a:srgbClr val="FF0000"/>
              </a:solidFill>
              <a:latin typeface="+mn-ea"/>
            </a:endParaRPr>
          </a:p>
          <a:p>
            <a:pPr marL="0" lvl="0" indent="0" defTabSz="457200" fontAlgn="base">
              <a:lnSpc>
                <a:spcPct val="150000"/>
              </a:lnSpc>
              <a:spcBef>
                <a:spcPct val="0"/>
              </a:spcBef>
              <a:spcAft>
                <a:spcPts val="600"/>
              </a:spcAft>
              <a:buClr>
                <a:srgbClr val="437085"/>
              </a:buClr>
              <a:buSzTx/>
              <a:buNone/>
            </a:pPr>
            <a:r>
              <a:rPr lang="zh-CN" altLang="en-US" sz="2400" dirty="0">
                <a:solidFill>
                  <a:srgbClr val="002060"/>
                </a:solidFill>
                <a:latin typeface="+mn-ea"/>
              </a:rPr>
              <a:t>其对应的检索策略</a:t>
            </a:r>
            <a:r>
              <a:rPr lang="zh-CN" altLang="en-US" sz="2400" dirty="0">
                <a:solidFill>
                  <a:srgbClr val="FF0000"/>
                </a:solidFill>
                <a:latin typeface="+mn-ea"/>
              </a:rPr>
              <a:t>即为返回包含信息需求的最小单位。</a:t>
            </a:r>
            <a:endParaRPr lang="en-US" altLang="zh-CN" sz="2400" dirty="0">
              <a:solidFill>
                <a:srgbClr val="FF0000"/>
              </a:solidFill>
              <a:latin typeface="+mn-ea"/>
            </a:endParaRPr>
          </a:p>
          <a:p>
            <a:pPr marL="0" lvl="0" indent="0" defTabSz="457200" fontAlgn="base">
              <a:lnSpc>
                <a:spcPct val="150000"/>
              </a:lnSpc>
              <a:spcBef>
                <a:spcPct val="0"/>
              </a:spcBef>
              <a:spcAft>
                <a:spcPts val="600"/>
              </a:spcAft>
              <a:buClr>
                <a:srgbClr val="437085"/>
              </a:buClr>
              <a:buSzTx/>
              <a:buNone/>
            </a:pPr>
            <a:endParaRPr lang="en-US" altLang="zh-CN"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en-US" altLang="zh-CN" sz="2400" dirty="0">
              <a:solidFill>
                <a:srgbClr val="002060"/>
              </a:solidFill>
              <a:latin typeface="+mn-ea"/>
            </a:endParaRPr>
          </a:p>
        </p:txBody>
      </p:sp>
    </p:spTree>
    <p:extLst>
      <p:ext uri="{BB962C8B-B14F-4D97-AF65-F5344CB8AC3E}">
        <p14:creationId xmlns:p14="http://schemas.microsoft.com/office/powerpoint/2010/main" val="4135757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49880" y="213577"/>
            <a:ext cx="10991275" cy="855407"/>
          </a:xfrm>
        </p:spPr>
        <p:txBody>
          <a:bodyPr>
            <a:normAutofit/>
          </a:bodyPr>
          <a:lstStyle/>
          <a:p>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XML</a:t>
            </a:r>
            <a:r>
              <a:rPr lang="zh-CN" altLang="en-US" dirty="0">
                <a:latin typeface="Times New Roman" panose="02020603050405020304" pitchFamily="18" charset="0"/>
                <a:cs typeface="Times New Roman" panose="02020603050405020304" pitchFamily="18" charset="0"/>
              </a:rPr>
              <a:t>检索中的挑战性问题</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49880" y="993913"/>
            <a:ext cx="11587624" cy="5536096"/>
          </a:xfrm>
        </p:spPr>
        <p:txBody>
          <a:bodyPr>
            <a:normAutofit/>
          </a:bodyPr>
          <a:lstStyle/>
          <a:p>
            <a:pPr marL="0" lvl="0" indent="0" defTabSz="457200" fontAlgn="base">
              <a:lnSpc>
                <a:spcPct val="150000"/>
              </a:lnSpc>
              <a:spcBef>
                <a:spcPct val="0"/>
              </a:spcBef>
              <a:spcAft>
                <a:spcPts val="600"/>
              </a:spcAft>
              <a:buClr>
                <a:srgbClr val="437085"/>
              </a:buClr>
              <a:buSzTx/>
              <a:buNone/>
            </a:pPr>
            <a:r>
              <a:rPr lang="zh-CN" altLang="en-US" sz="2400" dirty="0">
                <a:solidFill>
                  <a:srgbClr val="002060"/>
                </a:solidFill>
                <a:latin typeface="+mn-ea"/>
              </a:rPr>
              <a:t>（</a:t>
            </a:r>
            <a:r>
              <a:rPr lang="en-US" altLang="zh-CN" sz="2400" dirty="0">
                <a:solidFill>
                  <a:srgbClr val="002060"/>
                </a:solidFill>
                <a:latin typeface="+mn-ea"/>
              </a:rPr>
              <a:t>2</a:t>
            </a:r>
            <a:r>
              <a:rPr lang="zh-CN" altLang="en-US" sz="2400" dirty="0">
                <a:solidFill>
                  <a:srgbClr val="002060"/>
                </a:solidFill>
                <a:latin typeface="+mn-ea"/>
              </a:rPr>
              <a:t>）与“返回文档的哪些部分给用户”对应的问题是“对文档的哪些部分进行索引”，即</a:t>
            </a:r>
            <a:r>
              <a:rPr lang="zh-CN" altLang="en-US" sz="2400" dirty="0">
                <a:solidFill>
                  <a:srgbClr val="FF0000"/>
                </a:solidFill>
                <a:latin typeface="+mn-ea"/>
              </a:rPr>
              <a:t>文档单位（或索引单位）的选择</a:t>
            </a:r>
            <a:r>
              <a:rPr lang="zh-CN" altLang="en-US" sz="2400" dirty="0">
                <a:solidFill>
                  <a:srgbClr val="002060"/>
                </a:solidFill>
                <a:latin typeface="+mn-ea"/>
              </a:rPr>
              <a:t>。</a:t>
            </a:r>
            <a:endParaRPr lang="en-US" altLang="zh-CN" sz="2400" dirty="0">
              <a:solidFill>
                <a:srgbClr val="002060"/>
              </a:solidFill>
              <a:latin typeface="+mn-ea"/>
            </a:endParaRPr>
          </a:p>
          <a:p>
            <a:pPr marL="342900" indent="-342900" defTabSz="457200" fontAlgn="base">
              <a:lnSpc>
                <a:spcPct val="150000"/>
              </a:lnSpc>
              <a:spcBef>
                <a:spcPct val="0"/>
              </a:spcBef>
              <a:spcAft>
                <a:spcPts val="600"/>
              </a:spcAft>
              <a:buClr>
                <a:srgbClr val="437085"/>
              </a:buClr>
              <a:buSzTx/>
            </a:pPr>
            <a:r>
              <a:rPr lang="zh-CN" altLang="en-US" sz="2400" dirty="0">
                <a:solidFill>
                  <a:srgbClr val="002060"/>
                </a:solidFill>
                <a:latin typeface="+mn-ea"/>
              </a:rPr>
              <a:t>将节点分组，形成多个互不重叠的伪文档。</a:t>
            </a:r>
            <a:endParaRPr lang="en-US" altLang="zh-CN" sz="2400" dirty="0">
              <a:solidFill>
                <a:srgbClr val="002060"/>
              </a:solidFill>
              <a:latin typeface="+mn-ea"/>
            </a:endParaRPr>
          </a:p>
          <a:p>
            <a:pPr marL="0" indent="0" defTabSz="457200" fontAlgn="base">
              <a:lnSpc>
                <a:spcPct val="150000"/>
              </a:lnSpc>
              <a:spcBef>
                <a:spcPct val="0"/>
              </a:spcBef>
              <a:spcAft>
                <a:spcPts val="600"/>
              </a:spcAft>
              <a:buClr>
                <a:srgbClr val="437085"/>
              </a:buClr>
              <a:buSzTx/>
              <a:buNone/>
            </a:pPr>
            <a:endParaRPr lang="en-US" altLang="zh-CN" sz="2400" dirty="0">
              <a:solidFill>
                <a:srgbClr val="002060"/>
              </a:solidFill>
              <a:latin typeface="+mn-ea"/>
            </a:endParaRPr>
          </a:p>
        </p:txBody>
      </p:sp>
      <p:pic>
        <p:nvPicPr>
          <p:cNvPr id="5" name="图片 4">
            <a:extLst>
              <a:ext uri="{FF2B5EF4-FFF2-40B4-BE49-F238E27FC236}">
                <a16:creationId xmlns:a16="http://schemas.microsoft.com/office/drawing/2014/main" id="{7FE70E30-67B9-CC94-F52F-AA9C1DC3E45E}"/>
              </a:ext>
            </a:extLst>
          </p:cNvPr>
          <p:cNvPicPr>
            <a:picLocks noChangeAspect="1"/>
          </p:cNvPicPr>
          <p:nvPr/>
        </p:nvPicPr>
        <p:blipFill>
          <a:blip r:embed="rId2"/>
          <a:stretch>
            <a:fillRect/>
          </a:stretch>
        </p:blipFill>
        <p:spPr>
          <a:xfrm>
            <a:off x="1466006" y="2815305"/>
            <a:ext cx="7370920" cy="3038932"/>
          </a:xfrm>
          <a:prstGeom prst="rect">
            <a:avLst/>
          </a:prstGeom>
        </p:spPr>
      </p:pic>
      <p:sp>
        <p:nvSpPr>
          <p:cNvPr id="6" name="文本框 5">
            <a:extLst>
              <a:ext uri="{FF2B5EF4-FFF2-40B4-BE49-F238E27FC236}">
                <a16:creationId xmlns:a16="http://schemas.microsoft.com/office/drawing/2014/main" id="{209945B3-4CE8-4377-8FF6-1293F36C1D9B}"/>
              </a:ext>
            </a:extLst>
          </p:cNvPr>
          <p:cNvSpPr txBox="1"/>
          <p:nvPr/>
        </p:nvSpPr>
        <p:spPr>
          <a:xfrm>
            <a:off x="7499774" y="2283043"/>
            <a:ext cx="4442346" cy="1667764"/>
          </a:xfrm>
          <a:prstGeom prst="rect">
            <a:avLst/>
          </a:prstGeom>
          <a:noFill/>
        </p:spPr>
        <p:txBody>
          <a:bodyPr wrap="square" rtlCol="0">
            <a:spAutoFit/>
          </a:bodyPr>
          <a:lstStyle/>
          <a:p>
            <a:pPr marL="342900" indent="-342900" fontAlgn="base">
              <a:lnSpc>
                <a:spcPct val="150000"/>
              </a:lnSpc>
              <a:spcBef>
                <a:spcPct val="0"/>
              </a:spcBef>
              <a:spcAft>
                <a:spcPts val="600"/>
              </a:spcAft>
              <a:buClr>
                <a:srgbClr val="437085"/>
              </a:buClr>
              <a:buFont typeface="Corbel" pitchFamily="34" charset="0"/>
              <a:buChar char="•"/>
            </a:pPr>
            <a:r>
              <a:rPr lang="zh-CN" altLang="en-US" sz="2400" dirty="0">
                <a:solidFill>
                  <a:srgbClr val="002060"/>
                </a:solidFill>
                <a:latin typeface="+mn-ea"/>
              </a:rPr>
              <a:t>此方法的缺点是：各部分之间并不重叠。文档内容不连贯，对用户来说意义不大。</a:t>
            </a:r>
          </a:p>
        </p:txBody>
      </p:sp>
    </p:spTree>
    <p:extLst>
      <p:ext uri="{BB962C8B-B14F-4D97-AF65-F5344CB8AC3E}">
        <p14:creationId xmlns:p14="http://schemas.microsoft.com/office/powerpoint/2010/main" val="2010717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49880" y="213577"/>
            <a:ext cx="10991275" cy="855407"/>
          </a:xfrm>
        </p:spPr>
        <p:txBody>
          <a:bodyPr>
            <a:normAutofit/>
          </a:bodyPr>
          <a:lstStyle/>
          <a:p>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XML</a:t>
            </a:r>
            <a:r>
              <a:rPr lang="zh-CN" altLang="en-US" dirty="0">
                <a:latin typeface="Times New Roman" panose="02020603050405020304" pitchFamily="18" charset="0"/>
                <a:cs typeface="Times New Roman" panose="02020603050405020304" pitchFamily="18" charset="0"/>
              </a:rPr>
              <a:t>检索中的挑战性问题</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49880" y="993913"/>
            <a:ext cx="11587624" cy="5536096"/>
          </a:xfrm>
        </p:spPr>
        <p:txBody>
          <a:bodyPr>
            <a:normAutofit fontScale="92500" lnSpcReduction="10000"/>
          </a:bodyPr>
          <a:lstStyle/>
          <a:p>
            <a:pPr marL="0" lvl="0" indent="0" defTabSz="457200" fontAlgn="base">
              <a:lnSpc>
                <a:spcPct val="150000"/>
              </a:lnSpc>
              <a:spcBef>
                <a:spcPct val="0"/>
              </a:spcBef>
              <a:spcAft>
                <a:spcPts val="600"/>
              </a:spcAft>
              <a:buClr>
                <a:srgbClr val="437085"/>
              </a:buClr>
              <a:buSzTx/>
              <a:buNone/>
            </a:pPr>
            <a:r>
              <a:rPr lang="zh-CN" altLang="en-US" sz="2400" dirty="0">
                <a:solidFill>
                  <a:srgbClr val="002060"/>
                </a:solidFill>
                <a:latin typeface="+mn-ea"/>
              </a:rPr>
              <a:t>（</a:t>
            </a:r>
            <a:r>
              <a:rPr lang="en-US" altLang="zh-CN" sz="2400" dirty="0">
                <a:solidFill>
                  <a:srgbClr val="002060"/>
                </a:solidFill>
                <a:latin typeface="+mn-ea"/>
              </a:rPr>
              <a:t>2</a:t>
            </a:r>
            <a:r>
              <a:rPr lang="zh-CN" altLang="en-US" sz="2400" dirty="0">
                <a:solidFill>
                  <a:srgbClr val="002060"/>
                </a:solidFill>
                <a:latin typeface="+mn-ea"/>
              </a:rPr>
              <a:t>）索引单位</a:t>
            </a:r>
            <a:endParaRPr lang="en-US" altLang="zh-CN"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r>
              <a:rPr lang="zh-CN" altLang="en-US" sz="2400" dirty="0">
                <a:solidFill>
                  <a:srgbClr val="002060"/>
                </a:solidFill>
                <a:latin typeface="+mn-ea"/>
              </a:rPr>
              <a:t>   “返回文档的哪些部分给用户”？</a:t>
            </a:r>
            <a:r>
              <a:rPr lang="en-US" altLang="zh-CN" sz="2400" dirty="0">
                <a:solidFill>
                  <a:srgbClr val="002060"/>
                </a:solidFill>
                <a:latin typeface="+mn-ea"/>
                <a:sym typeface="Wingdings" panose="05000000000000000000" pitchFamily="2" charset="2"/>
              </a:rPr>
              <a:t></a:t>
            </a:r>
            <a:r>
              <a:rPr lang="zh-CN" altLang="en-US" sz="2400" dirty="0">
                <a:solidFill>
                  <a:srgbClr val="002060"/>
                </a:solidFill>
                <a:latin typeface="+mn-ea"/>
              </a:rPr>
              <a:t>“ 对文档的哪些部分进行索引”</a:t>
            </a:r>
            <a:r>
              <a:rPr lang="en-US" altLang="zh-CN" sz="2400" dirty="0">
                <a:solidFill>
                  <a:srgbClr val="002060"/>
                </a:solidFill>
                <a:latin typeface="+mn-ea"/>
                <a:sym typeface="Wingdings" panose="05000000000000000000" pitchFamily="2" charset="2"/>
              </a:rPr>
              <a:t></a:t>
            </a:r>
            <a:r>
              <a:rPr lang="zh-CN" altLang="en-US" sz="2400" dirty="0">
                <a:solidFill>
                  <a:srgbClr val="002060"/>
                </a:solidFill>
                <a:latin typeface="+mn-ea"/>
                <a:sym typeface="Wingdings" panose="05000000000000000000" pitchFamily="2" charset="2"/>
              </a:rPr>
              <a:t>索引单位</a:t>
            </a:r>
            <a:endParaRPr lang="en-US" altLang="zh-CN" sz="2400" dirty="0">
              <a:solidFill>
                <a:srgbClr val="002060"/>
              </a:solidFill>
              <a:latin typeface="+mn-ea"/>
              <a:sym typeface="Wingdings" panose="05000000000000000000" pitchFamily="2" charset="2"/>
            </a:endParaRPr>
          </a:p>
          <a:p>
            <a:pPr marL="0" lvl="0" indent="0" defTabSz="457200" fontAlgn="base">
              <a:lnSpc>
                <a:spcPct val="150000"/>
              </a:lnSpc>
              <a:spcBef>
                <a:spcPct val="0"/>
              </a:spcBef>
              <a:spcAft>
                <a:spcPts val="600"/>
              </a:spcAft>
              <a:buClr>
                <a:srgbClr val="437085"/>
              </a:buClr>
              <a:buSzTx/>
              <a:buNone/>
            </a:pPr>
            <a:r>
              <a:rPr lang="zh-CN" altLang="en-US" sz="2400" dirty="0">
                <a:solidFill>
                  <a:srgbClr val="002060"/>
                </a:solidFill>
                <a:latin typeface="+mn-ea"/>
                <a:sym typeface="Wingdings" panose="05000000000000000000" pitchFamily="2" charset="2"/>
              </a:rPr>
              <a:t>索引单位：书、章、小节、元素</a:t>
            </a:r>
            <a:endParaRPr lang="en-US" altLang="zh-CN" sz="2400" dirty="0">
              <a:solidFill>
                <a:srgbClr val="002060"/>
              </a:solidFill>
              <a:latin typeface="+mn-ea"/>
              <a:sym typeface="Wingdings" panose="05000000000000000000" pitchFamily="2" charset="2"/>
            </a:endParaRPr>
          </a:p>
          <a:p>
            <a:pPr marL="0" lvl="0" indent="0" defTabSz="457200" fontAlgn="base">
              <a:lnSpc>
                <a:spcPct val="150000"/>
              </a:lnSpc>
              <a:spcBef>
                <a:spcPct val="0"/>
              </a:spcBef>
              <a:spcAft>
                <a:spcPts val="600"/>
              </a:spcAft>
              <a:buClr>
                <a:srgbClr val="437085"/>
              </a:buClr>
              <a:buSzTx/>
              <a:buNone/>
            </a:pPr>
            <a:r>
              <a:rPr lang="zh-CN" altLang="en-US" sz="2400" dirty="0">
                <a:solidFill>
                  <a:srgbClr val="002060"/>
                </a:solidFill>
                <a:latin typeface="+mn-ea"/>
                <a:sym typeface="Wingdings" panose="05000000000000000000" pitchFamily="2" charset="2"/>
              </a:rPr>
              <a:t>元素：自顶向下、自底向上</a:t>
            </a:r>
            <a:endParaRPr lang="en-US" altLang="zh-CN"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r>
              <a:rPr lang="zh-CN" altLang="en-US" sz="2400" b="1" dirty="0">
                <a:solidFill>
                  <a:srgbClr val="002060"/>
                </a:solidFill>
                <a:latin typeface="+mn-ea"/>
              </a:rPr>
              <a:t>自顶向下</a:t>
            </a:r>
            <a:r>
              <a:rPr lang="zh-CN" altLang="en-US" sz="2400" dirty="0">
                <a:solidFill>
                  <a:srgbClr val="002060"/>
                </a:solidFill>
                <a:latin typeface="+mn-ea"/>
              </a:rPr>
              <a:t>：使用最大的一个元素作为索引单位，接着对结果后处理，在元素中搜索最匹配的子元素。</a:t>
            </a:r>
            <a:endParaRPr lang="en-US" altLang="zh-CN"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r>
              <a:rPr lang="zh-CN" altLang="en-US" sz="2400" b="1" dirty="0">
                <a:solidFill>
                  <a:srgbClr val="002060"/>
                </a:solidFill>
                <a:latin typeface="+mn-ea"/>
              </a:rPr>
              <a:t>自底向上</a:t>
            </a:r>
            <a:r>
              <a:rPr lang="zh-CN" altLang="en-US" sz="2400" dirty="0">
                <a:solidFill>
                  <a:srgbClr val="002060"/>
                </a:solidFill>
                <a:latin typeface="+mn-ea"/>
              </a:rPr>
              <a:t>：对叶节点进行搜索，第二步将其扩展成更大的单位。此方法的问题是，经过第一步筛选后，第二步得到的最终结果并不一定是全局最优匹配结果。</a:t>
            </a:r>
          </a:p>
          <a:p>
            <a:pPr marL="0" lvl="0" indent="0" defTabSz="457200" fontAlgn="base">
              <a:lnSpc>
                <a:spcPct val="150000"/>
              </a:lnSpc>
              <a:spcBef>
                <a:spcPct val="0"/>
              </a:spcBef>
              <a:spcAft>
                <a:spcPts val="600"/>
              </a:spcAft>
              <a:buClr>
                <a:srgbClr val="437085"/>
              </a:buClr>
              <a:buSzTx/>
              <a:buNone/>
            </a:pPr>
            <a:r>
              <a:rPr lang="zh-CN" altLang="en-US" sz="2400" dirty="0">
                <a:solidFill>
                  <a:srgbClr val="002060"/>
                </a:solidFill>
                <a:latin typeface="+mn-ea"/>
              </a:rPr>
              <a:t>限制最少的方法是对所有元素建立索引。其缺点是很多</a:t>
            </a:r>
            <a:r>
              <a:rPr lang="en-US" altLang="zh-CN" sz="2400" dirty="0">
                <a:solidFill>
                  <a:srgbClr val="002060"/>
                </a:solidFill>
                <a:latin typeface="+mn-ea"/>
              </a:rPr>
              <a:t>XML</a:t>
            </a:r>
            <a:r>
              <a:rPr lang="zh-CN" altLang="en-US" sz="2400" dirty="0">
                <a:solidFill>
                  <a:srgbClr val="002060"/>
                </a:solidFill>
                <a:latin typeface="+mn-ea"/>
              </a:rPr>
              <a:t>元素并没有实际意义。而且这样做会导致搜索结果具有高度的冗余性，容易返回包含冗余的嵌套元素</a:t>
            </a:r>
            <a:endParaRPr lang="en-US" altLang="zh-CN"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en-US" altLang="zh-CN" sz="2400" dirty="0">
              <a:solidFill>
                <a:srgbClr val="002060"/>
              </a:solidFill>
              <a:latin typeface="+mn-ea"/>
            </a:endParaRPr>
          </a:p>
        </p:txBody>
      </p:sp>
    </p:spTree>
    <p:extLst>
      <p:ext uri="{BB962C8B-B14F-4D97-AF65-F5344CB8AC3E}">
        <p14:creationId xmlns:p14="http://schemas.microsoft.com/office/powerpoint/2010/main" val="127001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49880" y="213577"/>
            <a:ext cx="10991275" cy="855407"/>
          </a:xfrm>
        </p:spPr>
        <p:txBody>
          <a:bodyPr>
            <a:normAutofit/>
          </a:bodyPr>
          <a:lstStyle/>
          <a:p>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XML</a:t>
            </a:r>
            <a:r>
              <a:rPr lang="zh-CN" altLang="en-US" dirty="0">
                <a:latin typeface="Times New Roman" panose="02020603050405020304" pitchFamily="18" charset="0"/>
                <a:cs typeface="Times New Roman" panose="02020603050405020304" pitchFamily="18" charset="0"/>
              </a:rPr>
              <a:t>检索中的挑战性问题</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49880" y="993913"/>
            <a:ext cx="11587624" cy="5536096"/>
          </a:xfrm>
        </p:spPr>
        <p:txBody>
          <a:bodyPr>
            <a:normAutofit/>
          </a:bodyPr>
          <a:lstStyle/>
          <a:p>
            <a:pPr marL="0" lvl="0" indent="0" defTabSz="457200" fontAlgn="base">
              <a:lnSpc>
                <a:spcPct val="150000"/>
              </a:lnSpc>
              <a:spcBef>
                <a:spcPct val="0"/>
              </a:spcBef>
              <a:spcAft>
                <a:spcPts val="600"/>
              </a:spcAft>
              <a:buClr>
                <a:srgbClr val="437085"/>
              </a:buClr>
              <a:buSzTx/>
              <a:buNone/>
            </a:pPr>
            <a:r>
              <a:rPr lang="zh-CN" altLang="en-US" sz="2400" dirty="0">
                <a:solidFill>
                  <a:srgbClr val="002060"/>
                </a:solidFill>
                <a:latin typeface="+mn-ea"/>
              </a:rPr>
              <a:t>（</a:t>
            </a:r>
            <a:r>
              <a:rPr lang="en-US" altLang="zh-CN" sz="2400" dirty="0">
                <a:solidFill>
                  <a:srgbClr val="002060"/>
                </a:solidFill>
                <a:latin typeface="+mn-ea"/>
              </a:rPr>
              <a:t>3</a:t>
            </a:r>
            <a:r>
              <a:rPr lang="zh-CN" altLang="en-US" sz="2400" dirty="0">
                <a:solidFill>
                  <a:srgbClr val="002060"/>
                </a:solidFill>
                <a:latin typeface="+mn-ea"/>
              </a:rPr>
              <a:t>）元素嵌套所造成的冗余性</a:t>
            </a:r>
            <a:endParaRPr lang="en-US" altLang="zh-CN"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r>
              <a:rPr lang="zh-CN" altLang="en-US" sz="2400" dirty="0">
                <a:solidFill>
                  <a:srgbClr val="002060"/>
                </a:solidFill>
                <a:latin typeface="+mn-ea"/>
              </a:rPr>
              <a:t>     元素之间互相包含的关系称为嵌套（</a:t>
            </a:r>
            <a:r>
              <a:rPr lang="en-US" altLang="zh-CN" sz="2400" dirty="0">
                <a:solidFill>
                  <a:srgbClr val="002060"/>
                </a:solidFill>
                <a:latin typeface="+mn-ea"/>
              </a:rPr>
              <a:t>nested</a:t>
            </a:r>
            <a:r>
              <a:rPr lang="zh-CN" altLang="en-US" sz="2400" dirty="0">
                <a:solidFill>
                  <a:srgbClr val="002060"/>
                </a:solidFill>
                <a:latin typeface="+mn-ea"/>
              </a:rPr>
              <a:t>）</a:t>
            </a:r>
            <a:endParaRPr lang="en-US" altLang="zh-CN"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r>
              <a:rPr lang="zh-CN" altLang="en-US" sz="2400" dirty="0">
                <a:solidFill>
                  <a:srgbClr val="002060"/>
                </a:solidFill>
                <a:latin typeface="+mn-ea"/>
              </a:rPr>
              <a:t>（</a:t>
            </a:r>
            <a:r>
              <a:rPr lang="en-US" altLang="zh-CN" sz="2400" dirty="0">
                <a:solidFill>
                  <a:srgbClr val="002060"/>
                </a:solidFill>
                <a:latin typeface="+mn-ea"/>
              </a:rPr>
              <a:t>4</a:t>
            </a:r>
            <a:r>
              <a:rPr lang="zh-CN" altLang="en-US" sz="2400" dirty="0">
                <a:solidFill>
                  <a:srgbClr val="002060"/>
                </a:solidFill>
                <a:latin typeface="+mn-ea"/>
              </a:rPr>
              <a:t>）由于元素之间嵌套关系的存在，在结果排序中计算词项统计信息时，必须要区分词项的不同上下文。</a:t>
            </a:r>
            <a:endParaRPr lang="en-US" altLang="zh-CN"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r>
              <a:rPr lang="zh-CN" altLang="en-US" sz="2400" dirty="0">
                <a:solidFill>
                  <a:srgbClr val="002060"/>
                </a:solidFill>
                <a:latin typeface="+mn-ea"/>
              </a:rPr>
              <a:t>      一种解决的办法是为 </a:t>
            </a:r>
            <a:r>
              <a:rPr lang="en-US" altLang="zh-CN" sz="2400" dirty="0">
                <a:solidFill>
                  <a:srgbClr val="002060"/>
                </a:solidFill>
                <a:latin typeface="+mn-ea"/>
              </a:rPr>
              <a:t>XML</a:t>
            </a:r>
            <a:r>
              <a:rPr lang="zh-CN" altLang="en-US" sz="2400" dirty="0">
                <a:solidFill>
                  <a:srgbClr val="002060"/>
                </a:solidFill>
                <a:latin typeface="+mn-ea"/>
              </a:rPr>
              <a:t>的每个上下文</a:t>
            </a:r>
            <a:r>
              <a:rPr lang="en-US" altLang="zh-CN" sz="2400" dirty="0">
                <a:solidFill>
                  <a:srgbClr val="002060"/>
                </a:solidFill>
                <a:latin typeface="+mn-ea"/>
              </a:rPr>
              <a:t>-</a:t>
            </a:r>
            <a:r>
              <a:rPr lang="zh-CN" altLang="en-US" sz="2400" dirty="0">
                <a:solidFill>
                  <a:srgbClr val="002060"/>
                </a:solidFill>
                <a:latin typeface="+mn-ea"/>
              </a:rPr>
              <a:t>词项对计算 </a:t>
            </a:r>
            <a:r>
              <a:rPr lang="en-US" altLang="zh-CN" sz="2400" dirty="0" err="1">
                <a:solidFill>
                  <a:srgbClr val="002060"/>
                </a:solidFill>
                <a:latin typeface="+mn-ea"/>
              </a:rPr>
              <a:t>idf</a:t>
            </a:r>
            <a:r>
              <a:rPr lang="zh-CN" altLang="en-US" sz="2400" dirty="0">
                <a:solidFill>
                  <a:srgbClr val="002060"/>
                </a:solidFill>
                <a:latin typeface="+mn-ea"/>
              </a:rPr>
              <a:t>值，比如分别计算 </a:t>
            </a:r>
            <a:r>
              <a:rPr lang="en-US" altLang="zh-CN" sz="2400" dirty="0" err="1">
                <a:solidFill>
                  <a:srgbClr val="002060"/>
                </a:solidFill>
                <a:latin typeface="+mn-ea"/>
              </a:rPr>
              <a:t>author#“Gates</a:t>
            </a:r>
            <a:r>
              <a:rPr lang="en-US" altLang="zh-CN" sz="2400" dirty="0">
                <a:solidFill>
                  <a:srgbClr val="002060"/>
                </a:solidFill>
                <a:latin typeface="+mn-ea"/>
              </a:rPr>
              <a:t>”</a:t>
            </a:r>
            <a:r>
              <a:rPr lang="zh-CN" altLang="en-US" sz="2400" dirty="0">
                <a:solidFill>
                  <a:srgbClr val="002060"/>
                </a:solidFill>
                <a:latin typeface="+mn-ea"/>
              </a:rPr>
              <a:t>和 </a:t>
            </a:r>
            <a:r>
              <a:rPr lang="en-US" altLang="zh-CN" sz="2400" dirty="0" err="1">
                <a:solidFill>
                  <a:srgbClr val="002060"/>
                </a:solidFill>
                <a:latin typeface="+mn-ea"/>
              </a:rPr>
              <a:t>section#“Gates</a:t>
            </a:r>
            <a:r>
              <a:rPr lang="en-US" altLang="zh-CN" sz="2400" dirty="0">
                <a:solidFill>
                  <a:srgbClr val="002060"/>
                </a:solidFill>
                <a:latin typeface="+mn-ea"/>
              </a:rPr>
              <a:t>”</a:t>
            </a:r>
            <a:r>
              <a:rPr lang="zh-CN" altLang="en-US" sz="2400" dirty="0">
                <a:solidFill>
                  <a:srgbClr val="002060"/>
                </a:solidFill>
                <a:latin typeface="+mn-ea"/>
              </a:rPr>
              <a:t>的 </a:t>
            </a:r>
            <a:r>
              <a:rPr lang="en-US" altLang="zh-CN" sz="2400" dirty="0" err="1">
                <a:solidFill>
                  <a:srgbClr val="002060"/>
                </a:solidFill>
                <a:latin typeface="+mn-ea"/>
              </a:rPr>
              <a:t>idf</a:t>
            </a:r>
            <a:r>
              <a:rPr lang="zh-CN" altLang="en-US" sz="2400" dirty="0">
                <a:solidFill>
                  <a:srgbClr val="002060"/>
                </a:solidFill>
                <a:latin typeface="+mn-ea"/>
              </a:rPr>
              <a:t>值。</a:t>
            </a:r>
          </a:p>
          <a:p>
            <a:pPr marL="0" lvl="0" indent="0" defTabSz="457200" fontAlgn="base">
              <a:lnSpc>
                <a:spcPct val="150000"/>
              </a:lnSpc>
              <a:spcBef>
                <a:spcPct val="0"/>
              </a:spcBef>
              <a:spcAft>
                <a:spcPts val="600"/>
              </a:spcAft>
              <a:buClr>
                <a:srgbClr val="437085"/>
              </a:buClr>
              <a:buSzTx/>
              <a:buNone/>
            </a:pPr>
            <a:endParaRPr lang="zh-CN" altLang="en-US"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en-US" altLang="zh-CN"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en-US" altLang="zh-CN" sz="2400" dirty="0">
              <a:solidFill>
                <a:srgbClr val="002060"/>
              </a:solidFill>
              <a:latin typeface="+mn-ea"/>
            </a:endParaRPr>
          </a:p>
        </p:txBody>
      </p:sp>
    </p:spTree>
    <p:extLst>
      <p:ext uri="{BB962C8B-B14F-4D97-AF65-F5344CB8AC3E}">
        <p14:creationId xmlns:p14="http://schemas.microsoft.com/office/powerpoint/2010/main" val="2854750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49880" y="213577"/>
            <a:ext cx="10991275" cy="855407"/>
          </a:xfrm>
        </p:spPr>
        <p:txBody>
          <a:bodyPr>
            <a:normAutofit/>
          </a:bodyPr>
          <a:lstStyle/>
          <a:p>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XML</a:t>
            </a:r>
            <a:r>
              <a:rPr lang="zh-CN" altLang="en-US" dirty="0">
                <a:latin typeface="Times New Roman" panose="02020603050405020304" pitchFamily="18" charset="0"/>
                <a:cs typeface="Times New Roman" panose="02020603050405020304" pitchFamily="18" charset="0"/>
              </a:rPr>
              <a:t>检索中的挑战性问题</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49880" y="993913"/>
            <a:ext cx="11587624" cy="5536096"/>
          </a:xfrm>
        </p:spPr>
        <p:txBody>
          <a:bodyPr>
            <a:normAutofit lnSpcReduction="10000"/>
          </a:bodyPr>
          <a:lstStyle/>
          <a:p>
            <a:pPr marL="0" lvl="0" indent="0" defTabSz="457200" fontAlgn="base">
              <a:lnSpc>
                <a:spcPct val="150000"/>
              </a:lnSpc>
              <a:spcBef>
                <a:spcPct val="0"/>
              </a:spcBef>
              <a:spcAft>
                <a:spcPts val="600"/>
              </a:spcAft>
              <a:buClr>
                <a:srgbClr val="437085"/>
              </a:buClr>
              <a:buSzTx/>
              <a:buNone/>
            </a:pPr>
            <a:r>
              <a:rPr lang="zh-CN" altLang="en-US" sz="2400" dirty="0">
                <a:solidFill>
                  <a:srgbClr val="002060"/>
                </a:solidFill>
                <a:latin typeface="+mn-ea"/>
              </a:rPr>
              <a:t>（</a:t>
            </a:r>
            <a:r>
              <a:rPr lang="en-US" altLang="zh-CN" sz="2400" dirty="0">
                <a:solidFill>
                  <a:srgbClr val="002060"/>
                </a:solidFill>
                <a:latin typeface="+mn-ea"/>
              </a:rPr>
              <a:t>5</a:t>
            </a:r>
            <a:r>
              <a:rPr lang="zh-CN" altLang="en-US" sz="2400" dirty="0">
                <a:solidFill>
                  <a:srgbClr val="002060"/>
                </a:solidFill>
                <a:latin typeface="+mn-ea"/>
              </a:rPr>
              <a:t>）</a:t>
            </a:r>
            <a:r>
              <a:rPr lang="en-US" altLang="zh-CN" sz="2400" dirty="0">
                <a:solidFill>
                  <a:srgbClr val="002060"/>
                </a:solidFill>
                <a:latin typeface="+mn-ea"/>
              </a:rPr>
              <a:t> schema </a:t>
            </a:r>
            <a:r>
              <a:rPr lang="zh-CN" altLang="en-US" sz="2400" dirty="0">
                <a:solidFill>
                  <a:srgbClr val="002060"/>
                </a:solidFill>
                <a:latin typeface="+mn-ea"/>
              </a:rPr>
              <a:t>异构性（多样性）：</a:t>
            </a:r>
            <a:r>
              <a:rPr lang="en-US" altLang="zh-CN" sz="2400" dirty="0">
                <a:solidFill>
                  <a:srgbClr val="002060"/>
                </a:solidFill>
                <a:latin typeface="+mn-ea"/>
              </a:rPr>
              <a:t> IR</a:t>
            </a:r>
            <a:r>
              <a:rPr lang="zh-CN" altLang="en-US" sz="2400" dirty="0">
                <a:solidFill>
                  <a:srgbClr val="002060"/>
                </a:solidFill>
                <a:latin typeface="+mn-ea"/>
              </a:rPr>
              <a:t>应用中的 </a:t>
            </a:r>
            <a:r>
              <a:rPr lang="en-US" altLang="zh-CN" sz="2400" dirty="0">
                <a:solidFill>
                  <a:srgbClr val="002060"/>
                </a:solidFill>
                <a:latin typeface="+mn-ea"/>
              </a:rPr>
              <a:t>XML</a:t>
            </a:r>
            <a:r>
              <a:rPr lang="zh-CN" altLang="en-US" sz="2400" dirty="0">
                <a:solidFill>
                  <a:srgbClr val="002060"/>
                </a:solidFill>
                <a:latin typeface="+mn-ea"/>
              </a:rPr>
              <a:t>文档往往有多个来源，所以在文档集中可能存在多个不同的 </a:t>
            </a:r>
            <a:r>
              <a:rPr lang="en-US" altLang="zh-CN" sz="2400" dirty="0">
                <a:solidFill>
                  <a:srgbClr val="002060"/>
                </a:solidFill>
                <a:latin typeface="+mn-ea"/>
              </a:rPr>
              <a:t>XML schema</a:t>
            </a:r>
            <a:r>
              <a:rPr lang="zh-CN" altLang="en-US" sz="2400" dirty="0">
                <a:solidFill>
                  <a:srgbClr val="002060"/>
                </a:solidFill>
                <a:latin typeface="+mn-ea"/>
              </a:rPr>
              <a:t>。</a:t>
            </a:r>
            <a:endParaRPr lang="en-US" altLang="zh-CN"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en-US" altLang="zh-CN"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en-US" altLang="zh-CN"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en-US" altLang="zh-CN"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en-US" altLang="zh-CN"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en-US" altLang="zh-CN"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r>
              <a:rPr lang="zh-CN" altLang="en-US" sz="2400" dirty="0">
                <a:solidFill>
                  <a:srgbClr val="002060"/>
                </a:solidFill>
                <a:latin typeface="+mn-ea"/>
              </a:rPr>
              <a:t>异构性的一种体现是有可对比性的元素可能具有不同名称，</a:t>
            </a:r>
            <a:r>
              <a:rPr lang="en-US" altLang="zh-CN" sz="2400" dirty="0">
                <a:solidFill>
                  <a:srgbClr val="002060"/>
                </a:solidFill>
                <a:latin typeface="+mn-ea"/>
              </a:rPr>
              <a:t>d2</a:t>
            </a:r>
            <a:r>
              <a:rPr lang="zh-CN" altLang="en-US" sz="2400" dirty="0">
                <a:solidFill>
                  <a:srgbClr val="002060"/>
                </a:solidFill>
                <a:latin typeface="+mn-ea"/>
              </a:rPr>
              <a:t>的</a:t>
            </a:r>
            <a:r>
              <a:rPr lang="en-US" altLang="zh-CN" sz="2400" dirty="0">
                <a:solidFill>
                  <a:srgbClr val="002060"/>
                </a:solidFill>
                <a:latin typeface="+mn-ea"/>
              </a:rPr>
              <a:t>creator</a:t>
            </a:r>
            <a:r>
              <a:rPr lang="zh-CN" altLang="en-US" sz="2400" dirty="0">
                <a:solidFill>
                  <a:srgbClr val="002060"/>
                </a:solidFill>
                <a:latin typeface="+mn-ea"/>
              </a:rPr>
              <a:t>与</a:t>
            </a:r>
            <a:r>
              <a:rPr lang="en-US" altLang="zh-CN" sz="2400" dirty="0">
                <a:solidFill>
                  <a:srgbClr val="002060"/>
                </a:solidFill>
                <a:latin typeface="+mn-ea"/>
              </a:rPr>
              <a:t>d3</a:t>
            </a:r>
            <a:r>
              <a:rPr lang="zh-CN" altLang="en-US" sz="2400" dirty="0">
                <a:solidFill>
                  <a:srgbClr val="002060"/>
                </a:solidFill>
                <a:latin typeface="+mn-ea"/>
              </a:rPr>
              <a:t>中的</a:t>
            </a:r>
            <a:r>
              <a:rPr lang="en-US" altLang="zh-CN" sz="2400" dirty="0">
                <a:solidFill>
                  <a:srgbClr val="002060"/>
                </a:solidFill>
                <a:latin typeface="+mn-ea"/>
              </a:rPr>
              <a:t>author</a:t>
            </a:r>
            <a:r>
              <a:rPr lang="zh-CN" altLang="en-US" sz="2400" dirty="0">
                <a:solidFill>
                  <a:srgbClr val="002060"/>
                </a:solidFill>
                <a:latin typeface="+mn-ea"/>
              </a:rPr>
              <a:t>；另一种情况是，不同</a:t>
            </a:r>
            <a:r>
              <a:rPr lang="en-US" altLang="zh-CN" sz="2400" dirty="0">
                <a:solidFill>
                  <a:srgbClr val="002060"/>
                </a:solidFill>
                <a:latin typeface="+mn-ea"/>
              </a:rPr>
              <a:t>schema</a:t>
            </a:r>
            <a:r>
              <a:rPr lang="zh-CN" altLang="en-US" sz="2400" dirty="0">
                <a:solidFill>
                  <a:srgbClr val="002060"/>
                </a:solidFill>
                <a:latin typeface="+mn-ea"/>
              </a:rPr>
              <a:t>可能采取不同的结构化组织方式，如</a:t>
            </a:r>
            <a:r>
              <a:rPr lang="en-US" altLang="zh-CN" sz="2400" dirty="0">
                <a:solidFill>
                  <a:srgbClr val="002060"/>
                </a:solidFill>
                <a:latin typeface="+mn-ea"/>
              </a:rPr>
              <a:t>q3</a:t>
            </a:r>
            <a:r>
              <a:rPr lang="zh-CN" altLang="en-US" sz="2400" dirty="0">
                <a:solidFill>
                  <a:srgbClr val="002060"/>
                </a:solidFill>
                <a:latin typeface="+mn-ea"/>
              </a:rPr>
              <a:t>与</a:t>
            </a:r>
            <a:r>
              <a:rPr lang="en-US" altLang="zh-CN" sz="2400" dirty="0">
                <a:solidFill>
                  <a:srgbClr val="002060"/>
                </a:solidFill>
                <a:latin typeface="+mn-ea"/>
              </a:rPr>
              <a:t>d3</a:t>
            </a:r>
            <a:r>
              <a:rPr lang="zh-CN" altLang="en-US" sz="2400" dirty="0">
                <a:solidFill>
                  <a:srgbClr val="002060"/>
                </a:solidFill>
                <a:latin typeface="+mn-ea"/>
              </a:rPr>
              <a:t>。</a:t>
            </a:r>
            <a:endParaRPr lang="en-US" altLang="zh-CN"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en-US" altLang="zh-CN"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zh-CN" altLang="en-US"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en-US" altLang="zh-CN"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en-US" altLang="zh-CN" sz="2400" dirty="0">
              <a:solidFill>
                <a:srgbClr val="002060"/>
              </a:solidFill>
              <a:latin typeface="+mn-ea"/>
            </a:endParaRPr>
          </a:p>
        </p:txBody>
      </p:sp>
      <p:pic>
        <p:nvPicPr>
          <p:cNvPr id="5" name="图片 4">
            <a:extLst>
              <a:ext uri="{FF2B5EF4-FFF2-40B4-BE49-F238E27FC236}">
                <a16:creationId xmlns:a16="http://schemas.microsoft.com/office/drawing/2014/main" id="{AD933EC4-EE89-4185-8533-E993361118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0294" y="2001627"/>
            <a:ext cx="6275190" cy="3004580"/>
          </a:xfrm>
          <a:prstGeom prst="rect">
            <a:avLst/>
          </a:prstGeom>
        </p:spPr>
      </p:pic>
    </p:spTree>
    <p:extLst>
      <p:ext uri="{BB962C8B-B14F-4D97-AF65-F5344CB8AC3E}">
        <p14:creationId xmlns:p14="http://schemas.microsoft.com/office/powerpoint/2010/main" val="4283468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617629" y="221553"/>
            <a:ext cx="9875520" cy="855407"/>
          </a:xfrm>
        </p:spPr>
        <p:txBody>
          <a:bodyPr/>
          <a:lstStyle/>
          <a:p>
            <a:r>
              <a:rPr lang="zh-CN" altLang="en-US" dirty="0"/>
              <a:t>本节内容</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617629" y="1311965"/>
            <a:ext cx="10414807" cy="5019261"/>
          </a:xfrm>
        </p:spPr>
        <p:txBody>
          <a:bodyPr>
            <a:normAutofit/>
          </a:bodyPr>
          <a:lstStyle/>
          <a:p>
            <a:pPr marL="0" lvl="0" indent="0" defTabSz="457200" fontAlgn="base">
              <a:lnSpc>
                <a:spcPct val="150000"/>
              </a:lnSpc>
              <a:spcBef>
                <a:spcPct val="0"/>
              </a:spcBef>
              <a:spcAft>
                <a:spcPts val="600"/>
              </a:spcAft>
              <a:buClr>
                <a:srgbClr val="437085"/>
              </a:buClr>
              <a:buSzTx/>
              <a:buNone/>
            </a:pPr>
            <a:r>
              <a:rPr lang="zh-CN" altLang="en-US" sz="3200" dirty="0">
                <a:solidFill>
                  <a:srgbClr val="002060"/>
                </a:solidFill>
                <a:latin typeface="Lucida Sans" panose="020B0602040502020204" pitchFamily="34" charset="0"/>
                <a:ea typeface="MS PGothic" panose="020B0600070205080204" pitchFamily="34" charset="-128"/>
              </a:rPr>
              <a:t>❶ 信息检索概念回顾</a:t>
            </a:r>
          </a:p>
          <a:p>
            <a:pPr marL="0" lvl="0" indent="0" defTabSz="457200" fontAlgn="base">
              <a:lnSpc>
                <a:spcPct val="150000"/>
              </a:lnSpc>
              <a:spcBef>
                <a:spcPct val="0"/>
              </a:spcBef>
              <a:spcAft>
                <a:spcPts val="600"/>
              </a:spcAft>
              <a:buClr>
                <a:srgbClr val="437085"/>
              </a:buClr>
              <a:buSzTx/>
              <a:buNone/>
            </a:pPr>
            <a:r>
              <a:rPr lang="zh-CN" altLang="en-US" sz="3200" dirty="0">
                <a:solidFill>
                  <a:srgbClr val="002060"/>
                </a:solidFill>
                <a:latin typeface="Lucida Sans" panose="020B0602040502020204" pitchFamily="34" charset="0"/>
                <a:ea typeface="MS PGothic" panose="020B0600070205080204" pitchFamily="34" charset="-128"/>
              </a:rPr>
              <a:t>❷ 关系型数据搜索、非结构化</a:t>
            </a:r>
            <a:r>
              <a:rPr lang="en-US" altLang="zh-CN" sz="3200" dirty="0">
                <a:solidFill>
                  <a:srgbClr val="002060"/>
                </a:solidFill>
                <a:latin typeface="Lucida Sans" panose="020B0602040502020204" pitchFamily="34" charset="0"/>
                <a:ea typeface="MS PGothic" panose="020B0600070205080204" pitchFamily="34" charset="-128"/>
              </a:rPr>
              <a:t>IR</a:t>
            </a:r>
            <a:r>
              <a:rPr lang="zh-CN" altLang="en-US" sz="3200" dirty="0">
                <a:solidFill>
                  <a:srgbClr val="002060"/>
                </a:solidFill>
                <a:latin typeface="Lucida Sans" panose="020B0602040502020204" pitchFamily="34" charset="0"/>
                <a:ea typeface="MS PGothic" panose="020B0600070205080204" pitchFamily="34" charset="-128"/>
              </a:rPr>
              <a:t>、结构化检索</a:t>
            </a:r>
            <a:endParaRPr lang="en-US" altLang="zh-CN" sz="3200" dirty="0">
              <a:solidFill>
                <a:srgbClr val="002060"/>
              </a:solidFill>
              <a:latin typeface="Lucida Sans" panose="020B0602040502020204" pitchFamily="34" charset="0"/>
              <a:ea typeface="MS PGothic" panose="020B0600070205080204" pitchFamily="34" charset="-128"/>
            </a:endParaRPr>
          </a:p>
          <a:p>
            <a:pPr marL="0" lvl="0" indent="0" defTabSz="457200" fontAlgn="base">
              <a:lnSpc>
                <a:spcPct val="150000"/>
              </a:lnSpc>
              <a:spcBef>
                <a:spcPct val="0"/>
              </a:spcBef>
              <a:spcAft>
                <a:spcPts val="600"/>
              </a:spcAft>
              <a:buClr>
                <a:srgbClr val="437085"/>
              </a:buClr>
              <a:buSzTx/>
              <a:buNone/>
            </a:pPr>
            <a:r>
              <a:rPr lang="zh-CN" altLang="en-US" sz="3200" dirty="0">
                <a:solidFill>
                  <a:srgbClr val="002060"/>
                </a:solidFill>
                <a:latin typeface="Lucida Sans" panose="020B0602040502020204" pitchFamily="34" charset="0"/>
                <a:ea typeface="MS PGothic" panose="020B0600070205080204" pitchFamily="34" charset="-128"/>
              </a:rPr>
              <a:t>❸ </a:t>
            </a:r>
            <a:r>
              <a:rPr lang="en-US" altLang="zh-CN" sz="3200" dirty="0">
                <a:solidFill>
                  <a:srgbClr val="002060"/>
                </a:solidFill>
                <a:latin typeface="Lucida Sans" panose="020B0602040502020204" pitchFamily="34" charset="0"/>
                <a:ea typeface="MS PGothic" panose="020B0600070205080204" pitchFamily="34" charset="-128"/>
              </a:rPr>
              <a:t>XML</a:t>
            </a:r>
            <a:r>
              <a:rPr lang="zh-CN" altLang="en-US" sz="3200" dirty="0">
                <a:solidFill>
                  <a:srgbClr val="002060"/>
                </a:solidFill>
                <a:latin typeface="Lucida Sans" panose="020B0602040502020204" pitchFamily="34" charset="0"/>
                <a:ea typeface="MS PGothic" panose="020B0600070205080204" pitchFamily="34" charset="-128"/>
              </a:rPr>
              <a:t>的基本概念</a:t>
            </a:r>
          </a:p>
          <a:p>
            <a:pPr marL="0" lvl="0" indent="0" defTabSz="457200" fontAlgn="base">
              <a:lnSpc>
                <a:spcPct val="150000"/>
              </a:lnSpc>
              <a:spcBef>
                <a:spcPct val="0"/>
              </a:spcBef>
              <a:spcAft>
                <a:spcPts val="600"/>
              </a:spcAft>
              <a:buClr>
                <a:srgbClr val="437085"/>
              </a:buClr>
              <a:buSzTx/>
              <a:buNone/>
            </a:pPr>
            <a:r>
              <a:rPr lang="zh-CN" altLang="en-US" sz="3200" dirty="0">
                <a:solidFill>
                  <a:srgbClr val="002060"/>
                </a:solidFill>
                <a:latin typeface="Lucida Sans" panose="020B0602040502020204" pitchFamily="34" charset="0"/>
                <a:ea typeface="MS PGothic" panose="020B0600070205080204" pitchFamily="34" charset="-128"/>
              </a:rPr>
              <a:t>❹ </a:t>
            </a:r>
            <a:r>
              <a:rPr lang="en-US" altLang="zh-CN" sz="3200" dirty="0">
                <a:solidFill>
                  <a:srgbClr val="002060"/>
                </a:solidFill>
                <a:latin typeface="Lucida Sans" panose="020B0602040502020204" pitchFamily="34" charset="0"/>
                <a:ea typeface="MS PGothic" panose="020B0600070205080204" pitchFamily="34" charset="-128"/>
              </a:rPr>
              <a:t>XML</a:t>
            </a:r>
            <a:r>
              <a:rPr lang="zh-CN" altLang="en-US" sz="3200" dirty="0">
                <a:solidFill>
                  <a:srgbClr val="002060"/>
                </a:solidFill>
                <a:latin typeface="Lucida Sans" panose="020B0602040502020204" pitchFamily="34" charset="0"/>
                <a:ea typeface="MS PGothic" panose="020B0600070205080204" pitchFamily="34" charset="-128"/>
              </a:rPr>
              <a:t>检索的挑战性问题</a:t>
            </a:r>
          </a:p>
          <a:p>
            <a:pPr marL="0" lvl="0" indent="0" defTabSz="457200" fontAlgn="base">
              <a:lnSpc>
                <a:spcPct val="150000"/>
              </a:lnSpc>
              <a:spcBef>
                <a:spcPct val="0"/>
              </a:spcBef>
              <a:spcAft>
                <a:spcPts val="600"/>
              </a:spcAft>
              <a:buClr>
                <a:srgbClr val="437085"/>
              </a:buClr>
              <a:buSzTx/>
              <a:buNone/>
            </a:pPr>
            <a:r>
              <a:rPr lang="zh-CN" altLang="en-US" sz="3200" dirty="0">
                <a:solidFill>
                  <a:srgbClr val="002060"/>
                </a:solidFill>
                <a:latin typeface="Lucida Sans" panose="020B0602040502020204" pitchFamily="34" charset="0"/>
                <a:ea typeface="MS PGothic" panose="020B0600070205080204" pitchFamily="34" charset="-128"/>
              </a:rPr>
              <a:t>❺ 基于向量空间模型的</a:t>
            </a:r>
            <a:r>
              <a:rPr lang="en-US" altLang="zh-CN" sz="3200" dirty="0">
                <a:solidFill>
                  <a:srgbClr val="002060"/>
                </a:solidFill>
                <a:latin typeface="Lucida Sans" panose="020B0602040502020204" pitchFamily="34" charset="0"/>
                <a:ea typeface="MS PGothic" panose="020B0600070205080204" pitchFamily="34" charset="-128"/>
              </a:rPr>
              <a:t>XML</a:t>
            </a:r>
            <a:r>
              <a:rPr lang="zh-CN" altLang="en-US" sz="3200" dirty="0">
                <a:solidFill>
                  <a:srgbClr val="002060"/>
                </a:solidFill>
                <a:latin typeface="Lucida Sans" panose="020B0602040502020204" pitchFamily="34" charset="0"/>
                <a:ea typeface="MS PGothic" panose="020B0600070205080204" pitchFamily="34" charset="-128"/>
              </a:rPr>
              <a:t>检索</a:t>
            </a:r>
            <a:endParaRPr lang="en-US" altLang="zh-CN" sz="3200" dirty="0">
              <a:solidFill>
                <a:srgbClr val="002060"/>
              </a:solidFill>
              <a:latin typeface="Lucida Sans" panose="020B0602040502020204" pitchFamily="34" charset="0"/>
              <a:ea typeface="MS PGothic" panose="020B0600070205080204" pitchFamily="34" charset="-128"/>
            </a:endParaRPr>
          </a:p>
          <a:p>
            <a:pPr marL="0" lvl="0" indent="0" defTabSz="457200" fontAlgn="base">
              <a:lnSpc>
                <a:spcPct val="150000"/>
              </a:lnSpc>
              <a:spcBef>
                <a:spcPct val="0"/>
              </a:spcBef>
              <a:spcAft>
                <a:spcPts val="600"/>
              </a:spcAft>
              <a:buClr>
                <a:srgbClr val="437085"/>
              </a:buClr>
              <a:buSzTx/>
              <a:buNone/>
            </a:pPr>
            <a:r>
              <a:rPr lang="zh-CN" altLang="en-US" sz="3200" dirty="0">
                <a:solidFill>
                  <a:srgbClr val="002060"/>
                </a:solidFill>
                <a:latin typeface="Lucida Sans" panose="020B0602040502020204" pitchFamily="34" charset="0"/>
                <a:ea typeface="MS PGothic" panose="020B0600070205080204" pitchFamily="34" charset="-128"/>
              </a:rPr>
              <a:t>❻ </a:t>
            </a:r>
            <a:r>
              <a:rPr lang="en-US" altLang="zh-CN" sz="3200" dirty="0">
                <a:solidFill>
                  <a:srgbClr val="002060"/>
                </a:solidFill>
                <a:latin typeface="Lucida Sans" panose="020B0602040502020204" pitchFamily="34" charset="0"/>
                <a:ea typeface="MS PGothic" panose="020B0600070205080204" pitchFamily="34" charset="-128"/>
              </a:rPr>
              <a:t>XML</a:t>
            </a:r>
            <a:r>
              <a:rPr lang="zh-CN" altLang="en-US" sz="3200" dirty="0">
                <a:solidFill>
                  <a:srgbClr val="002060"/>
                </a:solidFill>
                <a:latin typeface="Lucida Sans" panose="020B0602040502020204" pitchFamily="34" charset="0"/>
                <a:ea typeface="MS PGothic" panose="020B0600070205080204" pitchFamily="34" charset="-128"/>
              </a:rPr>
              <a:t>检索的评价</a:t>
            </a:r>
          </a:p>
        </p:txBody>
      </p:sp>
    </p:spTree>
    <p:extLst>
      <p:ext uri="{BB962C8B-B14F-4D97-AF65-F5344CB8AC3E}">
        <p14:creationId xmlns:p14="http://schemas.microsoft.com/office/powerpoint/2010/main" val="1124445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49880" y="213577"/>
            <a:ext cx="10991275" cy="855407"/>
          </a:xfrm>
        </p:spPr>
        <p:txBody>
          <a:bodyPr>
            <a:normAutofit/>
          </a:bodyPr>
          <a:lstStyle/>
          <a:p>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XML</a:t>
            </a:r>
            <a:r>
              <a:rPr lang="zh-CN" altLang="en-US" dirty="0">
                <a:latin typeface="Times New Roman" panose="02020603050405020304" pitchFamily="18" charset="0"/>
                <a:cs typeface="Times New Roman" panose="02020603050405020304" pitchFamily="18" charset="0"/>
              </a:rPr>
              <a:t>检索中的挑战性问题</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49880" y="993913"/>
            <a:ext cx="11587624" cy="5536096"/>
          </a:xfrm>
        </p:spPr>
        <p:txBody>
          <a:bodyPr>
            <a:normAutofit/>
          </a:bodyPr>
          <a:lstStyle/>
          <a:p>
            <a:pPr marL="0" lvl="0" indent="0" defTabSz="457200" fontAlgn="base">
              <a:lnSpc>
                <a:spcPct val="150000"/>
              </a:lnSpc>
              <a:spcBef>
                <a:spcPct val="0"/>
              </a:spcBef>
              <a:spcAft>
                <a:spcPts val="600"/>
              </a:spcAft>
              <a:buClr>
                <a:srgbClr val="437085"/>
              </a:buClr>
              <a:buSzTx/>
              <a:buNone/>
            </a:pPr>
            <a:r>
              <a:rPr lang="zh-CN" altLang="en-US" sz="2400" dirty="0">
                <a:solidFill>
                  <a:srgbClr val="002060"/>
                </a:solidFill>
                <a:latin typeface="+mn-ea"/>
              </a:rPr>
              <a:t>异构性的解决办法：</a:t>
            </a:r>
            <a:endParaRPr lang="en-US" altLang="zh-CN"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r>
              <a:rPr lang="zh-CN" altLang="en-US" sz="2400" dirty="0">
                <a:solidFill>
                  <a:srgbClr val="002060"/>
                </a:solidFill>
                <a:latin typeface="+mn-ea"/>
              </a:rPr>
              <a:t>（</a:t>
            </a:r>
            <a:r>
              <a:rPr lang="en-US" altLang="zh-CN" sz="2400" dirty="0">
                <a:solidFill>
                  <a:srgbClr val="002060"/>
                </a:solidFill>
                <a:latin typeface="+mn-ea"/>
              </a:rPr>
              <a:t>1</a:t>
            </a:r>
            <a:r>
              <a:rPr lang="zh-CN" altLang="en-US" sz="2400" dirty="0">
                <a:solidFill>
                  <a:srgbClr val="002060"/>
                </a:solidFill>
                <a:latin typeface="+mn-ea"/>
              </a:rPr>
              <a:t>）对元素名进行某种形式的近似匹配，再结合文档结构的便自动匹配，对解决上述问题是有帮助的。</a:t>
            </a:r>
          </a:p>
          <a:p>
            <a:pPr marL="0" lvl="0" indent="0" defTabSz="457200" fontAlgn="base">
              <a:lnSpc>
                <a:spcPct val="150000"/>
              </a:lnSpc>
              <a:spcBef>
                <a:spcPct val="0"/>
              </a:spcBef>
              <a:spcAft>
                <a:spcPts val="600"/>
              </a:spcAft>
              <a:buClr>
                <a:srgbClr val="437085"/>
              </a:buClr>
              <a:buSzTx/>
              <a:buNone/>
            </a:pPr>
            <a:r>
              <a:rPr lang="zh-CN" altLang="en-US" sz="2400" dirty="0">
                <a:solidFill>
                  <a:srgbClr val="002060"/>
                </a:solidFill>
                <a:latin typeface="+mn-ea"/>
              </a:rPr>
              <a:t>（</a:t>
            </a:r>
            <a:r>
              <a:rPr lang="en-US" altLang="zh-CN" sz="2400" dirty="0">
                <a:solidFill>
                  <a:srgbClr val="002060"/>
                </a:solidFill>
                <a:latin typeface="+mn-ea"/>
              </a:rPr>
              <a:t>2</a:t>
            </a:r>
            <a:r>
              <a:rPr lang="zh-CN" altLang="en-US" sz="2400" dirty="0">
                <a:solidFill>
                  <a:srgbClr val="002060"/>
                </a:solidFill>
                <a:latin typeface="+mn-ea"/>
              </a:rPr>
              <a:t>）也可以支持用户将查询中的所有父子关系解释成包含多个中介节点的后裔关系，这类查询称为扩展查询（</a:t>
            </a:r>
            <a:r>
              <a:rPr lang="en-US" altLang="zh-CN" sz="2400" dirty="0">
                <a:solidFill>
                  <a:srgbClr val="002060"/>
                </a:solidFill>
                <a:latin typeface="+mn-ea"/>
              </a:rPr>
              <a:t>extended query</a:t>
            </a:r>
            <a:r>
              <a:rPr lang="zh-CN" altLang="en-US" sz="2400" dirty="0">
                <a:solidFill>
                  <a:srgbClr val="002060"/>
                </a:solidFill>
                <a:latin typeface="+mn-ea"/>
              </a:rPr>
              <a:t>）。</a:t>
            </a:r>
            <a:endParaRPr lang="en-US" altLang="zh-CN"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r>
              <a:rPr lang="en-US" altLang="zh-CN" sz="2400" dirty="0">
                <a:solidFill>
                  <a:srgbClr val="002060"/>
                </a:solidFill>
                <a:latin typeface="+mn-ea"/>
              </a:rPr>
              <a:t>q4 </a:t>
            </a:r>
            <a:r>
              <a:rPr lang="zh-CN" altLang="en-US" sz="2400" dirty="0">
                <a:solidFill>
                  <a:srgbClr val="002060"/>
                </a:solidFill>
                <a:latin typeface="+mn-ea"/>
              </a:rPr>
              <a:t>是两个扩展查询的例子。</a:t>
            </a:r>
          </a:p>
          <a:p>
            <a:pPr marL="0" lvl="0" indent="0" defTabSz="457200" fontAlgn="base">
              <a:lnSpc>
                <a:spcPct val="150000"/>
              </a:lnSpc>
              <a:spcBef>
                <a:spcPct val="0"/>
              </a:spcBef>
              <a:spcAft>
                <a:spcPts val="600"/>
              </a:spcAft>
              <a:buClr>
                <a:srgbClr val="437085"/>
              </a:buClr>
              <a:buSzTx/>
              <a:buNone/>
            </a:pPr>
            <a:r>
              <a:rPr lang="zh-CN" altLang="en-US" sz="2400" dirty="0">
                <a:solidFill>
                  <a:srgbClr val="002060"/>
                </a:solidFill>
                <a:latin typeface="+mn-ea"/>
              </a:rPr>
              <a:t>其中后裔关系表示成虚线箭头。</a:t>
            </a:r>
          </a:p>
          <a:p>
            <a:pPr marL="0" lvl="0" indent="0" defTabSz="457200" fontAlgn="base">
              <a:lnSpc>
                <a:spcPct val="150000"/>
              </a:lnSpc>
              <a:spcBef>
                <a:spcPct val="0"/>
              </a:spcBef>
              <a:spcAft>
                <a:spcPts val="600"/>
              </a:spcAft>
              <a:buClr>
                <a:srgbClr val="437085"/>
              </a:buClr>
              <a:buSzTx/>
              <a:buNone/>
            </a:pPr>
            <a:r>
              <a:rPr lang="en-US" altLang="zh-CN" sz="2400" dirty="0">
                <a:solidFill>
                  <a:srgbClr val="002060"/>
                </a:solidFill>
                <a:latin typeface="+mn-ea"/>
              </a:rPr>
              <a:t> book//#"Gates"</a:t>
            </a:r>
          </a:p>
          <a:p>
            <a:pPr marL="0" lvl="0" indent="0" defTabSz="457200" fontAlgn="base">
              <a:lnSpc>
                <a:spcPct val="150000"/>
              </a:lnSpc>
              <a:spcBef>
                <a:spcPct val="0"/>
              </a:spcBef>
              <a:spcAft>
                <a:spcPts val="600"/>
              </a:spcAft>
              <a:buClr>
                <a:srgbClr val="437085"/>
              </a:buClr>
              <a:buSzTx/>
              <a:buNone/>
            </a:pPr>
            <a:endParaRPr lang="zh-CN" altLang="en-US"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en-US" altLang="zh-CN"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zh-CN" altLang="en-US"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en-US" altLang="zh-CN"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en-US" altLang="zh-CN" sz="2400" dirty="0">
              <a:solidFill>
                <a:srgbClr val="002060"/>
              </a:solidFill>
              <a:latin typeface="+mn-ea"/>
            </a:endParaRPr>
          </a:p>
        </p:txBody>
      </p:sp>
      <p:pic>
        <p:nvPicPr>
          <p:cNvPr id="5" name="图片 4">
            <a:extLst>
              <a:ext uri="{FF2B5EF4-FFF2-40B4-BE49-F238E27FC236}">
                <a16:creationId xmlns:a16="http://schemas.microsoft.com/office/drawing/2014/main" id="{AD933EC4-EE89-4185-8533-E993361118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1713" y="3861266"/>
            <a:ext cx="5249788" cy="2513614"/>
          </a:xfrm>
          <a:prstGeom prst="rect">
            <a:avLst/>
          </a:prstGeom>
        </p:spPr>
      </p:pic>
    </p:spTree>
    <p:extLst>
      <p:ext uri="{BB962C8B-B14F-4D97-AF65-F5344CB8AC3E}">
        <p14:creationId xmlns:p14="http://schemas.microsoft.com/office/powerpoint/2010/main" val="83911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49880" y="213577"/>
            <a:ext cx="10991275" cy="855407"/>
          </a:xfrm>
        </p:spPr>
        <p:txBody>
          <a:bodyPr>
            <a:normAutofit/>
          </a:bodyPr>
          <a:lstStyle/>
          <a:p>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XML</a:t>
            </a:r>
            <a:r>
              <a:rPr lang="zh-CN" altLang="en-US" dirty="0">
                <a:latin typeface="Times New Roman" panose="02020603050405020304" pitchFamily="18" charset="0"/>
                <a:cs typeface="Times New Roman" panose="02020603050405020304" pitchFamily="18" charset="0"/>
              </a:rPr>
              <a:t>检索中的挑战性问题</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49880" y="993913"/>
            <a:ext cx="11587624" cy="5536096"/>
          </a:xfrm>
        </p:spPr>
        <p:txBody>
          <a:bodyPr>
            <a:normAutofit/>
          </a:bodyPr>
          <a:lstStyle/>
          <a:p>
            <a:pPr marL="0" lvl="0" indent="0" defTabSz="457200" fontAlgn="base">
              <a:lnSpc>
                <a:spcPct val="150000"/>
              </a:lnSpc>
              <a:spcBef>
                <a:spcPct val="0"/>
              </a:spcBef>
              <a:spcAft>
                <a:spcPts val="600"/>
              </a:spcAft>
              <a:buClr>
                <a:srgbClr val="437085"/>
              </a:buClr>
              <a:buSzTx/>
              <a:buNone/>
            </a:pPr>
            <a:r>
              <a:rPr lang="zh-CN" altLang="en-US" sz="2400" dirty="0">
                <a:solidFill>
                  <a:srgbClr val="002060"/>
                </a:solidFill>
                <a:latin typeface="+mn-ea"/>
              </a:rPr>
              <a:t>（</a:t>
            </a:r>
            <a:r>
              <a:rPr lang="en-US" altLang="zh-CN" sz="2400" dirty="0">
                <a:solidFill>
                  <a:srgbClr val="002060"/>
                </a:solidFill>
                <a:latin typeface="+mn-ea"/>
              </a:rPr>
              <a:t>6</a:t>
            </a:r>
            <a:r>
              <a:rPr lang="zh-CN" altLang="en-US" sz="2400" dirty="0">
                <a:solidFill>
                  <a:srgbClr val="002060"/>
                </a:solidFill>
                <a:latin typeface="+mn-ea"/>
              </a:rPr>
              <a:t>）查询和文档间结构失配</a:t>
            </a:r>
            <a:endParaRPr lang="en-US" altLang="zh-CN"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r>
              <a:rPr lang="zh-CN" altLang="en-US" sz="2400" dirty="0">
                <a:solidFill>
                  <a:srgbClr val="002060"/>
                </a:solidFill>
                <a:latin typeface="+mn-ea"/>
              </a:rPr>
              <a:t>  此时，扩展查询也起不到什么作用，比如扩展查询</a:t>
            </a:r>
            <a:r>
              <a:rPr lang="en-US" altLang="zh-CN" sz="2400" dirty="0">
                <a:solidFill>
                  <a:srgbClr val="002060"/>
                </a:solidFill>
                <a:latin typeface="+mn-ea"/>
              </a:rPr>
              <a:t>q6 </a:t>
            </a:r>
            <a:r>
              <a:rPr lang="zh-CN" altLang="en-US" sz="2400" dirty="0">
                <a:solidFill>
                  <a:srgbClr val="002060"/>
                </a:solidFill>
                <a:latin typeface="+mn-ea"/>
              </a:rPr>
              <a:t>不会返回任何结果。这种情况下，我们希望将查询中指定的结构限制条件解释成一些提示线索而不是严格的限制条件</a:t>
            </a:r>
            <a:r>
              <a:rPr lang="en-US" altLang="zh-CN" sz="2400" dirty="0">
                <a:solidFill>
                  <a:srgbClr val="002060"/>
                </a:solidFill>
                <a:latin typeface="+mn-ea"/>
              </a:rPr>
              <a:t>.</a:t>
            </a:r>
          </a:p>
          <a:p>
            <a:pPr marL="0" lvl="0" indent="0" defTabSz="457200" fontAlgn="base">
              <a:lnSpc>
                <a:spcPct val="150000"/>
              </a:lnSpc>
              <a:spcBef>
                <a:spcPct val="0"/>
              </a:spcBef>
              <a:spcAft>
                <a:spcPts val="600"/>
              </a:spcAft>
              <a:buClr>
                <a:srgbClr val="437085"/>
              </a:buClr>
              <a:buSzTx/>
              <a:buNone/>
            </a:pPr>
            <a:r>
              <a:rPr lang="zh-CN" altLang="en-US" sz="2400" dirty="0">
                <a:solidFill>
                  <a:srgbClr val="002060"/>
                </a:solidFill>
                <a:latin typeface="+mn-ea"/>
              </a:rPr>
              <a:t>   </a:t>
            </a:r>
          </a:p>
          <a:p>
            <a:pPr marL="0" lvl="0" indent="0" defTabSz="457200" fontAlgn="base">
              <a:lnSpc>
                <a:spcPct val="150000"/>
              </a:lnSpc>
              <a:spcBef>
                <a:spcPct val="0"/>
              </a:spcBef>
              <a:spcAft>
                <a:spcPts val="600"/>
              </a:spcAft>
              <a:buClr>
                <a:srgbClr val="437085"/>
              </a:buClr>
              <a:buSzTx/>
              <a:buNone/>
            </a:pPr>
            <a:endParaRPr lang="en-US" altLang="zh-CN"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zh-CN" altLang="en-US"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en-US" altLang="zh-CN"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en-US" altLang="zh-CN" sz="2400" dirty="0">
              <a:solidFill>
                <a:srgbClr val="002060"/>
              </a:solidFill>
              <a:latin typeface="+mn-ea"/>
            </a:endParaRPr>
          </a:p>
        </p:txBody>
      </p:sp>
      <p:pic>
        <p:nvPicPr>
          <p:cNvPr id="6" name="图片 5">
            <a:extLst>
              <a:ext uri="{FF2B5EF4-FFF2-40B4-BE49-F238E27FC236}">
                <a16:creationId xmlns:a16="http://schemas.microsoft.com/office/drawing/2014/main" id="{347C73CD-8C17-3ACA-0471-08C73FE325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1343" y="2825087"/>
            <a:ext cx="4535080" cy="3591919"/>
          </a:xfrm>
          <a:prstGeom prst="rect">
            <a:avLst/>
          </a:prstGeom>
        </p:spPr>
      </p:pic>
    </p:spTree>
    <p:extLst>
      <p:ext uri="{BB962C8B-B14F-4D97-AF65-F5344CB8AC3E}">
        <p14:creationId xmlns:p14="http://schemas.microsoft.com/office/powerpoint/2010/main" val="3557049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49880" y="213577"/>
            <a:ext cx="10991275" cy="855407"/>
          </a:xfrm>
        </p:spPr>
        <p:txBody>
          <a:bodyPr>
            <a:normAutofit/>
          </a:bodyPr>
          <a:lstStyle/>
          <a:p>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、基于向量空间模型的</a:t>
            </a:r>
            <a:r>
              <a:rPr lang="en-US" altLang="zh-CN" dirty="0">
                <a:latin typeface="Times New Roman" panose="02020603050405020304" pitchFamily="18" charset="0"/>
                <a:cs typeface="Times New Roman" panose="02020603050405020304" pitchFamily="18" charset="0"/>
              </a:rPr>
              <a:t>XML</a:t>
            </a:r>
            <a:r>
              <a:rPr lang="zh-CN" altLang="en-US" dirty="0">
                <a:latin typeface="Times New Roman" panose="02020603050405020304" pitchFamily="18" charset="0"/>
                <a:cs typeface="Times New Roman" panose="02020603050405020304" pitchFamily="18" charset="0"/>
              </a:rPr>
              <a:t>检索</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49880" y="993913"/>
            <a:ext cx="11587624" cy="5536096"/>
          </a:xfrm>
        </p:spPr>
        <p:txBody>
          <a:bodyPr>
            <a:normAutofit/>
          </a:bodyPr>
          <a:lstStyle/>
          <a:p>
            <a:pPr marL="0" lvl="0" indent="0" defTabSz="457200" fontAlgn="base">
              <a:lnSpc>
                <a:spcPct val="150000"/>
              </a:lnSpc>
              <a:spcBef>
                <a:spcPct val="0"/>
              </a:spcBef>
              <a:spcAft>
                <a:spcPts val="600"/>
              </a:spcAft>
              <a:buClr>
                <a:srgbClr val="437085"/>
              </a:buClr>
              <a:buSzTx/>
              <a:buNone/>
            </a:pPr>
            <a:r>
              <a:rPr lang="zh-CN" altLang="en-US" sz="2800" dirty="0">
                <a:solidFill>
                  <a:srgbClr val="002060"/>
                </a:solidFill>
                <a:latin typeface="+mn-ea"/>
              </a:rPr>
              <a:t>前提：我们的目的并不是完整而全面地介绍当前最新的 </a:t>
            </a:r>
            <a:r>
              <a:rPr lang="en-US" altLang="zh-CN" sz="2800" dirty="0">
                <a:solidFill>
                  <a:srgbClr val="002060"/>
                </a:solidFill>
                <a:latin typeface="+mn-ea"/>
              </a:rPr>
              <a:t>XML</a:t>
            </a:r>
            <a:r>
              <a:rPr lang="zh-CN" altLang="en-US" sz="2800" dirty="0">
                <a:solidFill>
                  <a:srgbClr val="002060"/>
                </a:solidFill>
                <a:latin typeface="+mn-ea"/>
              </a:rPr>
              <a:t>检索系统。只希望对 </a:t>
            </a:r>
            <a:r>
              <a:rPr lang="en-US" altLang="zh-CN" sz="2800" dirty="0">
                <a:solidFill>
                  <a:schemeClr val="tx1"/>
                </a:solidFill>
                <a:latin typeface="+mn-ea"/>
              </a:rPr>
              <a:t>XML</a:t>
            </a:r>
            <a:r>
              <a:rPr lang="zh-CN" altLang="en-US" sz="2800" dirty="0">
                <a:solidFill>
                  <a:schemeClr val="tx1"/>
                </a:solidFill>
                <a:latin typeface="+mn-ea"/>
              </a:rPr>
              <a:t>检索中文档的表示和检索有</a:t>
            </a:r>
            <a:r>
              <a:rPr lang="zh-CN" altLang="en-US" sz="2800" dirty="0">
                <a:solidFill>
                  <a:srgbClr val="002060"/>
                </a:solidFill>
                <a:latin typeface="+mn-ea"/>
              </a:rPr>
              <a:t>所了解。</a:t>
            </a:r>
            <a:endParaRPr lang="zh-CN" altLang="en-US"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r>
              <a:rPr lang="zh-CN" altLang="en-US" sz="2400" dirty="0">
                <a:solidFill>
                  <a:srgbClr val="002060"/>
                </a:solidFill>
                <a:latin typeface="+mn-ea"/>
              </a:rPr>
              <a:t>要求：希望书 </a:t>
            </a:r>
            <a:r>
              <a:rPr lang="en-US" altLang="zh-CN" sz="2400" dirty="0">
                <a:solidFill>
                  <a:srgbClr val="002060"/>
                </a:solidFill>
                <a:latin typeface="+mn-ea"/>
              </a:rPr>
              <a:t>Julius Caesar </a:t>
            </a:r>
            <a:r>
              <a:rPr lang="zh-CN" altLang="en-US" sz="2400" dirty="0">
                <a:solidFill>
                  <a:srgbClr val="002060"/>
                </a:solidFill>
                <a:latin typeface="+mn-ea"/>
              </a:rPr>
              <a:t>和查询 </a:t>
            </a:r>
            <a:r>
              <a:rPr lang="en-US" altLang="zh-CN" sz="2400" dirty="0">
                <a:solidFill>
                  <a:srgbClr val="002060"/>
                </a:solidFill>
                <a:latin typeface="+mn-ea"/>
              </a:rPr>
              <a:t>q1 </a:t>
            </a:r>
            <a:r>
              <a:rPr lang="zh-CN" altLang="en-US" sz="2400" dirty="0">
                <a:solidFill>
                  <a:srgbClr val="002060"/>
                </a:solidFill>
                <a:latin typeface="+mn-ea"/>
              </a:rPr>
              <a:t>匹配而和 </a:t>
            </a:r>
            <a:r>
              <a:rPr lang="en-US" altLang="zh-CN" sz="2400" dirty="0">
                <a:solidFill>
                  <a:srgbClr val="002060"/>
                </a:solidFill>
                <a:latin typeface="+mn-ea"/>
              </a:rPr>
              <a:t>q2 </a:t>
            </a:r>
            <a:r>
              <a:rPr lang="zh-CN" altLang="en-US" sz="2400" dirty="0">
                <a:solidFill>
                  <a:srgbClr val="002060"/>
                </a:solidFill>
                <a:latin typeface="+mn-ea"/>
              </a:rPr>
              <a:t>不匹配或匹配得分很低</a:t>
            </a:r>
          </a:p>
          <a:p>
            <a:pPr marL="0" lvl="0" indent="0" defTabSz="457200" fontAlgn="base">
              <a:lnSpc>
                <a:spcPct val="150000"/>
              </a:lnSpc>
              <a:spcBef>
                <a:spcPct val="0"/>
              </a:spcBef>
              <a:spcAft>
                <a:spcPts val="600"/>
              </a:spcAft>
              <a:buClr>
                <a:srgbClr val="437085"/>
              </a:buClr>
              <a:buSzTx/>
              <a:buNone/>
            </a:pPr>
            <a:r>
              <a:rPr lang="zh-CN" altLang="en-US" sz="2400" dirty="0">
                <a:solidFill>
                  <a:srgbClr val="002060"/>
                </a:solidFill>
                <a:latin typeface="+mn-ea"/>
              </a:rPr>
              <a:t>问题：在</a:t>
            </a:r>
            <a:r>
              <a:rPr lang="en-US" altLang="zh-CN" sz="2400" dirty="0">
                <a:solidFill>
                  <a:srgbClr val="002060"/>
                </a:solidFill>
                <a:latin typeface="+mn-ea"/>
              </a:rPr>
              <a:t>XML</a:t>
            </a:r>
            <a:r>
              <a:rPr lang="zh-CN" altLang="en-US" sz="2400" dirty="0">
                <a:solidFill>
                  <a:srgbClr val="002060"/>
                </a:solidFill>
                <a:latin typeface="+mn-ea"/>
              </a:rPr>
              <a:t>检索中将 </a:t>
            </a:r>
            <a:r>
              <a:rPr lang="en-US" altLang="zh-CN" sz="2400" dirty="0">
                <a:solidFill>
                  <a:srgbClr val="002060"/>
                </a:solidFill>
                <a:latin typeface="+mn-ea"/>
              </a:rPr>
              <a:t>title </a:t>
            </a:r>
            <a:r>
              <a:rPr lang="zh-CN" altLang="en-US" sz="2400" dirty="0">
                <a:solidFill>
                  <a:srgbClr val="002060"/>
                </a:solidFill>
                <a:latin typeface="+mn-ea"/>
              </a:rPr>
              <a:t>中的 </a:t>
            </a:r>
            <a:r>
              <a:rPr lang="en-US" altLang="zh-CN" sz="2400" dirty="0">
                <a:solidFill>
                  <a:srgbClr val="002060"/>
                </a:solidFill>
                <a:latin typeface="+mn-ea"/>
              </a:rPr>
              <a:t>Caesar</a:t>
            </a:r>
            <a:r>
              <a:rPr lang="zh-CN" altLang="en-US" sz="2400" dirty="0">
                <a:solidFill>
                  <a:srgbClr val="002060"/>
                </a:solidFill>
                <a:latin typeface="+mn-ea"/>
              </a:rPr>
              <a:t>和 </a:t>
            </a:r>
            <a:r>
              <a:rPr lang="en-US" altLang="zh-CN" sz="2400" dirty="0">
                <a:solidFill>
                  <a:srgbClr val="002060"/>
                </a:solidFill>
                <a:latin typeface="+mn-ea"/>
              </a:rPr>
              <a:t>author</a:t>
            </a:r>
            <a:r>
              <a:rPr lang="zh-CN" altLang="en-US" sz="2400" dirty="0">
                <a:solidFill>
                  <a:srgbClr val="002060"/>
                </a:solidFill>
                <a:latin typeface="+mn-ea"/>
              </a:rPr>
              <a:t>中的 </a:t>
            </a:r>
            <a:r>
              <a:rPr lang="en-US" altLang="zh-CN" sz="2400" dirty="0">
                <a:solidFill>
                  <a:srgbClr val="002060"/>
                </a:solidFill>
                <a:latin typeface="+mn-ea"/>
              </a:rPr>
              <a:t>Caesar</a:t>
            </a:r>
            <a:r>
              <a:rPr lang="zh-CN" altLang="en-US" sz="2400" dirty="0">
                <a:solidFill>
                  <a:srgbClr val="002060"/>
                </a:solidFill>
                <a:latin typeface="+mn-ea"/>
              </a:rPr>
              <a:t>区分开</a:t>
            </a:r>
            <a:endParaRPr lang="en-US" altLang="zh-CN"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zh-CN" altLang="en-US"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en-US" altLang="zh-CN"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en-US" altLang="zh-CN" sz="2400" dirty="0">
              <a:solidFill>
                <a:srgbClr val="002060"/>
              </a:solidFill>
              <a:latin typeface="+mn-ea"/>
            </a:endParaRPr>
          </a:p>
        </p:txBody>
      </p:sp>
      <p:pic>
        <p:nvPicPr>
          <p:cNvPr id="5" name="图片 4">
            <a:extLst>
              <a:ext uri="{FF2B5EF4-FFF2-40B4-BE49-F238E27FC236}">
                <a16:creationId xmlns:a16="http://schemas.microsoft.com/office/drawing/2014/main" id="{A8604B4D-9160-4DAD-BEFF-D1537B4A4A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8872" y="3520223"/>
            <a:ext cx="6267450" cy="3124200"/>
          </a:xfrm>
          <a:prstGeom prst="rect">
            <a:avLst/>
          </a:prstGeom>
        </p:spPr>
      </p:pic>
    </p:spTree>
    <p:extLst>
      <p:ext uri="{BB962C8B-B14F-4D97-AF65-F5344CB8AC3E}">
        <p14:creationId xmlns:p14="http://schemas.microsoft.com/office/powerpoint/2010/main" val="1268531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49880" y="213577"/>
            <a:ext cx="10991275" cy="855407"/>
          </a:xfrm>
        </p:spPr>
        <p:txBody>
          <a:bodyPr>
            <a:normAutofit/>
          </a:bodyPr>
          <a:lstStyle/>
          <a:p>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、基于向量空间模型的</a:t>
            </a:r>
            <a:r>
              <a:rPr lang="en-US" altLang="zh-CN" dirty="0">
                <a:latin typeface="Times New Roman" panose="02020603050405020304" pitchFamily="18" charset="0"/>
                <a:cs typeface="Times New Roman" panose="02020603050405020304" pitchFamily="18" charset="0"/>
              </a:rPr>
              <a:t>XML</a:t>
            </a:r>
            <a:r>
              <a:rPr lang="zh-CN" altLang="en-US" dirty="0">
                <a:latin typeface="Times New Roman" panose="02020603050405020304" pitchFamily="18" charset="0"/>
                <a:cs typeface="Times New Roman" panose="02020603050405020304" pitchFamily="18" charset="0"/>
              </a:rPr>
              <a:t>检索</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49880" y="993913"/>
            <a:ext cx="11692240" cy="5650510"/>
          </a:xfrm>
        </p:spPr>
        <p:txBody>
          <a:bodyPr>
            <a:normAutofit lnSpcReduction="10000"/>
          </a:bodyPr>
          <a:lstStyle/>
          <a:p>
            <a:pPr marL="0" lvl="0" indent="0" defTabSz="457200" fontAlgn="base">
              <a:lnSpc>
                <a:spcPct val="150000"/>
              </a:lnSpc>
              <a:spcBef>
                <a:spcPct val="0"/>
              </a:spcBef>
              <a:spcAft>
                <a:spcPts val="600"/>
              </a:spcAft>
              <a:buClr>
                <a:srgbClr val="437085"/>
              </a:buClr>
              <a:buSzTx/>
              <a:buNone/>
            </a:pPr>
            <a:r>
              <a:rPr lang="zh-CN" altLang="en-US" sz="2800" dirty="0">
                <a:solidFill>
                  <a:srgbClr val="002060"/>
                </a:solidFill>
                <a:latin typeface="+mn-ea"/>
              </a:rPr>
              <a:t>方法：对向量空间中的</a:t>
            </a:r>
            <a:r>
              <a:rPr lang="zh-CN" altLang="en-US" sz="2800" dirty="0">
                <a:solidFill>
                  <a:srgbClr val="FF0000"/>
                </a:solidFill>
                <a:latin typeface="+mn-ea"/>
              </a:rPr>
              <a:t>每一维都同时考虑单词及其在</a:t>
            </a:r>
            <a:r>
              <a:rPr lang="en-US" altLang="zh-CN" sz="2800" dirty="0">
                <a:solidFill>
                  <a:srgbClr val="FF0000"/>
                </a:solidFill>
                <a:latin typeface="+mn-ea"/>
              </a:rPr>
              <a:t>XML</a:t>
            </a:r>
            <a:r>
              <a:rPr lang="zh-CN" altLang="en-US" sz="2800" dirty="0">
                <a:solidFill>
                  <a:srgbClr val="FF0000"/>
                </a:solidFill>
                <a:latin typeface="+mn-ea"/>
              </a:rPr>
              <a:t>树中的位置信息</a:t>
            </a:r>
            <a:r>
              <a:rPr lang="zh-CN" altLang="en-US" sz="2800" dirty="0">
                <a:solidFill>
                  <a:srgbClr val="002060"/>
                </a:solidFill>
                <a:latin typeface="+mn-ea"/>
              </a:rPr>
              <a:t>。</a:t>
            </a:r>
            <a:endParaRPr lang="en-US" altLang="zh-CN" sz="28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r>
              <a:rPr lang="zh-CN" altLang="en-US" sz="2400" dirty="0">
                <a:solidFill>
                  <a:srgbClr val="002060"/>
                </a:solidFill>
                <a:latin typeface="+mn-ea"/>
              </a:rPr>
              <a:t>具体：（</a:t>
            </a:r>
            <a:r>
              <a:rPr lang="en-US" altLang="zh-CN" sz="2400" dirty="0">
                <a:solidFill>
                  <a:srgbClr val="002060"/>
                </a:solidFill>
                <a:latin typeface="+mn-ea"/>
              </a:rPr>
              <a:t>1</a:t>
            </a:r>
            <a:r>
              <a:rPr lang="zh-CN" altLang="en-US" sz="2400" dirty="0">
                <a:solidFill>
                  <a:srgbClr val="002060"/>
                </a:solidFill>
                <a:latin typeface="+mn-ea"/>
              </a:rPr>
              <a:t>）首先我们考虑每个文本节点（叶节点）并将它们分裂成多个节点，每个节点对应一个词。</a:t>
            </a:r>
            <a:endParaRPr lang="en-US" altLang="zh-CN"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r>
              <a:rPr lang="zh-CN" altLang="en-US" sz="2400" dirty="0">
                <a:solidFill>
                  <a:srgbClr val="002060"/>
                </a:solidFill>
                <a:latin typeface="+mn-ea"/>
              </a:rPr>
              <a:t>（</a:t>
            </a:r>
            <a:r>
              <a:rPr lang="en-US" altLang="zh-CN" sz="2400" dirty="0">
                <a:solidFill>
                  <a:srgbClr val="002060"/>
                </a:solidFill>
                <a:latin typeface="+mn-ea"/>
              </a:rPr>
              <a:t>2</a:t>
            </a:r>
            <a:r>
              <a:rPr lang="zh-CN" altLang="en-US" sz="2400" dirty="0">
                <a:solidFill>
                  <a:srgbClr val="002060"/>
                </a:solidFill>
                <a:latin typeface="+mn-ea"/>
              </a:rPr>
              <a:t>）我们将向量空间的每一维定义</a:t>
            </a:r>
            <a:endParaRPr lang="en-US" altLang="zh-CN"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r>
              <a:rPr lang="zh-CN" altLang="en-US" sz="2400" dirty="0">
                <a:solidFill>
                  <a:srgbClr val="002060"/>
                </a:solidFill>
                <a:latin typeface="+mn-ea"/>
              </a:rPr>
              <a:t>为文档的</a:t>
            </a:r>
            <a:r>
              <a:rPr lang="zh-CN" altLang="en-US" sz="2400" b="1" dirty="0">
                <a:solidFill>
                  <a:srgbClr val="FF0000"/>
                </a:solidFill>
                <a:latin typeface="+mn-ea"/>
              </a:rPr>
              <a:t>词汇化子树</a:t>
            </a:r>
            <a:r>
              <a:rPr lang="zh-CN" altLang="en-US" sz="2400" dirty="0">
                <a:solidFill>
                  <a:srgbClr val="002060"/>
                </a:solidFill>
                <a:latin typeface="+mn-ea"/>
              </a:rPr>
              <a:t>，</a:t>
            </a:r>
            <a:r>
              <a:rPr lang="zh-CN" altLang="en-US" sz="2400" dirty="0">
                <a:solidFill>
                  <a:srgbClr val="FF0000"/>
                </a:solidFill>
                <a:latin typeface="+mn-ea"/>
              </a:rPr>
              <a:t>这些子树至少</a:t>
            </a:r>
            <a:endParaRPr lang="en-US" altLang="zh-CN" sz="2400" dirty="0">
              <a:solidFill>
                <a:srgbClr val="FF0000"/>
              </a:solidFill>
              <a:latin typeface="+mn-ea"/>
            </a:endParaRPr>
          </a:p>
          <a:p>
            <a:pPr marL="0" lvl="0" indent="0" defTabSz="457200" fontAlgn="base">
              <a:lnSpc>
                <a:spcPct val="150000"/>
              </a:lnSpc>
              <a:spcBef>
                <a:spcPct val="0"/>
              </a:spcBef>
              <a:spcAft>
                <a:spcPts val="600"/>
              </a:spcAft>
              <a:buClr>
                <a:srgbClr val="437085"/>
              </a:buClr>
              <a:buSzTx/>
              <a:buNone/>
            </a:pPr>
            <a:r>
              <a:rPr lang="zh-CN" altLang="en-US" sz="2400" dirty="0">
                <a:solidFill>
                  <a:srgbClr val="FF0000"/>
                </a:solidFill>
                <a:latin typeface="+mn-ea"/>
              </a:rPr>
              <a:t>包含词汇表中的一个词项</a:t>
            </a:r>
            <a:r>
              <a:rPr lang="zh-CN" altLang="en-US" sz="2400" dirty="0">
                <a:solidFill>
                  <a:srgbClr val="002060"/>
                </a:solidFill>
                <a:latin typeface="+mn-ea"/>
              </a:rPr>
              <a:t>。</a:t>
            </a:r>
            <a:endParaRPr lang="en-US" altLang="zh-CN"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r>
              <a:rPr lang="zh-CN" altLang="en-US" sz="2400" dirty="0">
                <a:solidFill>
                  <a:srgbClr val="002060"/>
                </a:solidFill>
                <a:latin typeface="+mn-ea"/>
              </a:rPr>
              <a:t>（</a:t>
            </a:r>
            <a:r>
              <a:rPr lang="en-US" altLang="zh-CN" sz="2400" dirty="0">
                <a:solidFill>
                  <a:srgbClr val="002060"/>
                </a:solidFill>
                <a:latin typeface="+mn-ea"/>
              </a:rPr>
              <a:t>3</a:t>
            </a:r>
            <a:r>
              <a:rPr lang="zh-CN" altLang="en-US" sz="2400" dirty="0">
                <a:solidFill>
                  <a:srgbClr val="002060"/>
                </a:solidFill>
                <a:latin typeface="+mn-ea"/>
              </a:rPr>
              <a:t>）</a:t>
            </a:r>
            <a:r>
              <a:rPr lang="zh-CN" altLang="en-US" sz="2400" dirty="0">
                <a:solidFill>
                  <a:srgbClr val="FF0000"/>
                </a:solidFill>
                <a:latin typeface="+mn-ea"/>
              </a:rPr>
              <a:t>将查询和文档表示成这些词汇</a:t>
            </a:r>
            <a:endParaRPr lang="en-US" altLang="zh-CN" sz="2400" dirty="0">
              <a:solidFill>
                <a:srgbClr val="FF0000"/>
              </a:solidFill>
              <a:latin typeface="+mn-ea"/>
            </a:endParaRPr>
          </a:p>
          <a:p>
            <a:pPr marL="0" lvl="0" indent="0" defTabSz="457200" fontAlgn="base">
              <a:lnSpc>
                <a:spcPct val="150000"/>
              </a:lnSpc>
              <a:spcBef>
                <a:spcPct val="0"/>
              </a:spcBef>
              <a:spcAft>
                <a:spcPts val="600"/>
              </a:spcAft>
              <a:buClr>
                <a:srgbClr val="437085"/>
              </a:buClr>
              <a:buSzTx/>
              <a:buNone/>
            </a:pPr>
            <a:r>
              <a:rPr lang="zh-CN" altLang="en-US" sz="2400" dirty="0">
                <a:solidFill>
                  <a:srgbClr val="FF0000"/>
                </a:solidFill>
                <a:latin typeface="+mn-ea"/>
              </a:rPr>
              <a:t>化子树空间上的向量，并进行</a:t>
            </a:r>
            <a:endParaRPr lang="en-US" altLang="zh-CN" sz="2400" dirty="0">
              <a:solidFill>
                <a:srgbClr val="FF0000"/>
              </a:solidFill>
              <a:latin typeface="+mn-ea"/>
            </a:endParaRPr>
          </a:p>
          <a:p>
            <a:pPr marL="0" lvl="0" indent="0" defTabSz="457200" fontAlgn="base">
              <a:lnSpc>
                <a:spcPct val="150000"/>
              </a:lnSpc>
              <a:spcBef>
                <a:spcPct val="0"/>
              </a:spcBef>
              <a:spcAft>
                <a:spcPts val="600"/>
              </a:spcAft>
              <a:buClr>
                <a:srgbClr val="437085"/>
              </a:buClr>
              <a:buSzTx/>
              <a:buNone/>
            </a:pPr>
            <a:r>
              <a:rPr lang="zh-CN" altLang="en-US" sz="2400" dirty="0">
                <a:solidFill>
                  <a:srgbClr val="FF0000"/>
                </a:solidFill>
                <a:latin typeface="+mn-ea"/>
              </a:rPr>
              <a:t>相似度计算</a:t>
            </a:r>
            <a:r>
              <a:rPr lang="zh-CN" altLang="en-US" sz="2400" dirty="0">
                <a:solidFill>
                  <a:srgbClr val="002060"/>
                </a:solidFill>
                <a:latin typeface="+mn-ea"/>
              </a:rPr>
              <a:t>。</a:t>
            </a:r>
          </a:p>
          <a:p>
            <a:pPr marL="0" lvl="0" indent="0" defTabSz="457200" fontAlgn="base">
              <a:lnSpc>
                <a:spcPct val="150000"/>
              </a:lnSpc>
              <a:spcBef>
                <a:spcPct val="0"/>
              </a:spcBef>
              <a:spcAft>
                <a:spcPts val="600"/>
              </a:spcAft>
              <a:buClr>
                <a:srgbClr val="437085"/>
              </a:buClr>
              <a:buSzTx/>
              <a:buNone/>
            </a:pPr>
            <a:endParaRPr lang="zh-CN" altLang="en-US"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zh-CN" altLang="en-US"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zh-CN" altLang="en-US"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en-US" altLang="zh-CN"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en-US" altLang="zh-CN" sz="2400" dirty="0">
              <a:solidFill>
                <a:srgbClr val="002060"/>
              </a:solidFill>
              <a:latin typeface="+mn-ea"/>
            </a:endParaRPr>
          </a:p>
        </p:txBody>
      </p:sp>
      <p:pic>
        <p:nvPicPr>
          <p:cNvPr id="6" name="图片 5">
            <a:extLst>
              <a:ext uri="{FF2B5EF4-FFF2-40B4-BE49-F238E27FC236}">
                <a16:creationId xmlns:a16="http://schemas.microsoft.com/office/drawing/2014/main" id="{2B5E2DFB-5004-41FC-B8A9-0FDC1095D2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6520" y="2579205"/>
            <a:ext cx="6705600" cy="3543300"/>
          </a:xfrm>
          <a:prstGeom prst="rect">
            <a:avLst/>
          </a:prstGeom>
        </p:spPr>
      </p:pic>
    </p:spTree>
    <p:extLst>
      <p:ext uri="{BB962C8B-B14F-4D97-AF65-F5344CB8AC3E}">
        <p14:creationId xmlns:p14="http://schemas.microsoft.com/office/powerpoint/2010/main" val="329065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49880" y="213577"/>
            <a:ext cx="10991275" cy="855407"/>
          </a:xfrm>
        </p:spPr>
        <p:txBody>
          <a:bodyPr>
            <a:normAutofit/>
          </a:bodyPr>
          <a:lstStyle/>
          <a:p>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、基于向量空间模型的</a:t>
            </a:r>
            <a:r>
              <a:rPr lang="en-US" altLang="zh-CN" dirty="0">
                <a:latin typeface="Times New Roman" panose="02020603050405020304" pitchFamily="18" charset="0"/>
                <a:cs typeface="Times New Roman" panose="02020603050405020304" pitchFamily="18" charset="0"/>
              </a:rPr>
              <a:t>XML</a:t>
            </a:r>
            <a:r>
              <a:rPr lang="zh-CN" altLang="en-US" dirty="0">
                <a:latin typeface="Times New Roman" panose="02020603050405020304" pitchFamily="18" charset="0"/>
                <a:cs typeface="Times New Roman" panose="02020603050405020304" pitchFamily="18" charset="0"/>
              </a:rPr>
              <a:t>检索</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49880" y="993913"/>
            <a:ext cx="11692240" cy="5650510"/>
          </a:xfrm>
        </p:spPr>
        <p:txBody>
          <a:bodyPr>
            <a:normAutofit/>
          </a:bodyPr>
          <a:lstStyle/>
          <a:p>
            <a:pPr marL="0" lvl="0" indent="0" defTabSz="457200" fontAlgn="base">
              <a:lnSpc>
                <a:spcPct val="150000"/>
              </a:lnSpc>
              <a:spcBef>
                <a:spcPct val="0"/>
              </a:spcBef>
              <a:spcAft>
                <a:spcPts val="600"/>
              </a:spcAft>
              <a:buClr>
                <a:srgbClr val="437085"/>
              </a:buClr>
              <a:buSzTx/>
              <a:buNone/>
            </a:pPr>
            <a:r>
              <a:rPr lang="zh-CN" altLang="en-US" sz="2400" dirty="0">
                <a:solidFill>
                  <a:srgbClr val="002060"/>
                </a:solidFill>
                <a:latin typeface="+mn-ea"/>
              </a:rPr>
              <a:t>考虑向量空间的维数和查询结果的精度，一个折中建立索引的方法是</a:t>
            </a:r>
            <a:r>
              <a:rPr lang="zh-CN" altLang="en-US" sz="2400" dirty="0">
                <a:solidFill>
                  <a:srgbClr val="FF0000"/>
                </a:solidFill>
                <a:latin typeface="+mn-ea"/>
              </a:rPr>
              <a:t>对所有的最终以单个词项结束的路径建立索引，即对所有的 </a:t>
            </a:r>
            <a:r>
              <a:rPr lang="en-US" altLang="zh-CN" sz="2400" dirty="0">
                <a:solidFill>
                  <a:srgbClr val="FF0000"/>
                </a:solidFill>
                <a:latin typeface="+mn-ea"/>
              </a:rPr>
              <a:t>XML </a:t>
            </a:r>
            <a:r>
              <a:rPr lang="zh-CN" altLang="en-US" sz="2400" dirty="0">
                <a:solidFill>
                  <a:srgbClr val="FF0000"/>
                </a:solidFill>
                <a:latin typeface="+mn-ea"/>
              </a:rPr>
              <a:t>上下文</a:t>
            </a:r>
            <a:r>
              <a:rPr lang="en-US" altLang="zh-CN" sz="2400" dirty="0">
                <a:solidFill>
                  <a:srgbClr val="FF0000"/>
                </a:solidFill>
                <a:latin typeface="+mn-ea"/>
              </a:rPr>
              <a:t>-</a:t>
            </a:r>
            <a:r>
              <a:rPr lang="zh-CN" altLang="en-US" sz="2400" dirty="0">
                <a:solidFill>
                  <a:srgbClr val="FF0000"/>
                </a:solidFill>
                <a:latin typeface="+mn-ea"/>
              </a:rPr>
              <a:t>词项对建立索引</a:t>
            </a:r>
            <a:r>
              <a:rPr lang="zh-CN" altLang="en-US" sz="2400" dirty="0">
                <a:solidFill>
                  <a:srgbClr val="002060"/>
                </a:solidFill>
                <a:latin typeface="+mn-ea"/>
              </a:rPr>
              <a:t>。</a:t>
            </a:r>
            <a:endParaRPr lang="en-US" altLang="zh-CN" sz="2400" dirty="0">
              <a:solidFill>
                <a:srgbClr val="FF0000"/>
              </a:solidFill>
              <a:latin typeface="+mn-ea"/>
            </a:endParaRPr>
          </a:p>
          <a:p>
            <a:pPr marL="0" lvl="0" indent="0" defTabSz="457200" fontAlgn="base">
              <a:lnSpc>
                <a:spcPct val="150000"/>
              </a:lnSpc>
              <a:spcBef>
                <a:spcPct val="0"/>
              </a:spcBef>
              <a:spcAft>
                <a:spcPts val="600"/>
              </a:spcAft>
              <a:buClr>
                <a:srgbClr val="437085"/>
              </a:buClr>
              <a:buSzTx/>
              <a:buNone/>
            </a:pPr>
            <a:r>
              <a:rPr lang="zh-CN" altLang="en-US" sz="2400" b="1" dirty="0">
                <a:solidFill>
                  <a:srgbClr val="FF0000"/>
                </a:solidFill>
                <a:latin typeface="+mn-ea"/>
              </a:rPr>
              <a:t>结构化词项</a:t>
            </a:r>
            <a:r>
              <a:rPr lang="zh-CN" altLang="en-US" sz="2400" dirty="0">
                <a:solidFill>
                  <a:srgbClr val="002060"/>
                </a:solidFill>
                <a:latin typeface="+mn-ea"/>
              </a:rPr>
              <a:t>：</a:t>
            </a:r>
            <a:r>
              <a:rPr lang="en-US" altLang="zh-CN" sz="2400" dirty="0">
                <a:solidFill>
                  <a:srgbClr val="002060"/>
                </a:solidFill>
                <a:latin typeface="+mn-ea"/>
              </a:rPr>
              <a:t>XML</a:t>
            </a:r>
            <a:r>
              <a:rPr lang="zh-CN" altLang="en-US" sz="2400" dirty="0">
                <a:solidFill>
                  <a:srgbClr val="002060"/>
                </a:solidFill>
                <a:latin typeface="+mn-ea"/>
              </a:rPr>
              <a:t>上下文</a:t>
            </a:r>
            <a:r>
              <a:rPr lang="en-US" altLang="zh-CN" sz="2400" dirty="0">
                <a:solidFill>
                  <a:srgbClr val="002060"/>
                </a:solidFill>
                <a:latin typeface="+mn-ea"/>
              </a:rPr>
              <a:t>-</a:t>
            </a:r>
            <a:r>
              <a:rPr lang="zh-CN" altLang="en-US" sz="2400" dirty="0">
                <a:solidFill>
                  <a:srgbClr val="002060"/>
                </a:solidFill>
                <a:latin typeface="+mn-ea"/>
              </a:rPr>
              <a:t>词项对，记为</a:t>
            </a:r>
            <a:r>
              <a:rPr lang="en-US" altLang="zh-CN" sz="2400" dirty="0">
                <a:solidFill>
                  <a:srgbClr val="002060"/>
                </a:solidFill>
                <a:latin typeface="+mn-ea"/>
              </a:rPr>
              <a:t>&lt;</a:t>
            </a:r>
            <a:r>
              <a:rPr lang="en-US" altLang="zh-CN" sz="2400" dirty="0" err="1">
                <a:solidFill>
                  <a:srgbClr val="002060"/>
                </a:solidFill>
                <a:latin typeface="+mn-ea"/>
              </a:rPr>
              <a:t>c,t</a:t>
            </a:r>
            <a:r>
              <a:rPr lang="en-US" altLang="zh-CN" sz="2400" dirty="0">
                <a:solidFill>
                  <a:srgbClr val="002060"/>
                </a:solidFill>
                <a:latin typeface="+mn-ea"/>
              </a:rPr>
              <a:t>&gt;</a:t>
            </a:r>
            <a:r>
              <a:rPr lang="zh-CN" altLang="en-US" sz="2400" dirty="0">
                <a:solidFill>
                  <a:srgbClr val="002060"/>
                </a:solidFill>
                <a:latin typeface="+mn-ea"/>
              </a:rPr>
              <a:t>，其中 </a:t>
            </a:r>
            <a:r>
              <a:rPr lang="en-US" altLang="zh-CN" sz="2400" dirty="0">
                <a:solidFill>
                  <a:srgbClr val="002060"/>
                </a:solidFill>
                <a:latin typeface="+mn-ea"/>
              </a:rPr>
              <a:t>c</a:t>
            </a:r>
            <a:r>
              <a:rPr lang="zh-CN" altLang="en-US" sz="2400" dirty="0">
                <a:solidFill>
                  <a:srgbClr val="002060"/>
                </a:solidFill>
                <a:latin typeface="+mn-ea"/>
              </a:rPr>
              <a:t>是 </a:t>
            </a:r>
            <a:r>
              <a:rPr lang="en-US" altLang="zh-CN" sz="2400" dirty="0">
                <a:solidFill>
                  <a:srgbClr val="002060"/>
                </a:solidFill>
                <a:latin typeface="+mn-ea"/>
              </a:rPr>
              <a:t>XML</a:t>
            </a:r>
            <a:r>
              <a:rPr lang="zh-CN" altLang="en-US" sz="2400" dirty="0">
                <a:solidFill>
                  <a:srgbClr val="002060"/>
                </a:solidFill>
                <a:latin typeface="+mn-ea"/>
              </a:rPr>
              <a:t>上下文（路径），</a:t>
            </a:r>
            <a:r>
              <a:rPr lang="en-US" altLang="zh-CN" sz="2400" dirty="0">
                <a:solidFill>
                  <a:srgbClr val="002060"/>
                </a:solidFill>
                <a:latin typeface="+mn-ea"/>
              </a:rPr>
              <a:t>t</a:t>
            </a:r>
          </a:p>
          <a:p>
            <a:pPr marL="0" lvl="0" indent="0" defTabSz="457200" fontAlgn="base">
              <a:lnSpc>
                <a:spcPct val="150000"/>
              </a:lnSpc>
              <a:spcBef>
                <a:spcPct val="0"/>
              </a:spcBef>
              <a:spcAft>
                <a:spcPts val="600"/>
              </a:spcAft>
              <a:buClr>
                <a:srgbClr val="437085"/>
              </a:buClr>
              <a:buSzTx/>
              <a:buNone/>
            </a:pPr>
            <a:r>
              <a:rPr lang="zh-CN" altLang="en-US" sz="2400" dirty="0">
                <a:solidFill>
                  <a:srgbClr val="002060"/>
                </a:solidFill>
                <a:latin typeface="+mn-ea"/>
              </a:rPr>
              <a:t>是词项。</a:t>
            </a:r>
            <a:endParaRPr lang="en-US" altLang="zh-CN"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zh-CN" altLang="en-US"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zh-CN" altLang="en-US"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zh-CN" altLang="en-US"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zh-CN" altLang="en-US"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zh-CN" altLang="en-US"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en-US" altLang="zh-CN"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en-US" altLang="zh-CN" sz="2400" dirty="0">
              <a:solidFill>
                <a:srgbClr val="002060"/>
              </a:solidFill>
              <a:latin typeface="+mn-ea"/>
            </a:endParaRPr>
          </a:p>
        </p:txBody>
      </p:sp>
      <p:pic>
        <p:nvPicPr>
          <p:cNvPr id="5" name="图片 4">
            <a:extLst>
              <a:ext uri="{FF2B5EF4-FFF2-40B4-BE49-F238E27FC236}">
                <a16:creationId xmlns:a16="http://schemas.microsoft.com/office/drawing/2014/main" id="{BAD49270-A4F1-45B2-B35B-022A0F88FD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2650" y="2927074"/>
            <a:ext cx="6705600" cy="3543300"/>
          </a:xfrm>
          <a:prstGeom prst="rect">
            <a:avLst/>
          </a:prstGeom>
        </p:spPr>
      </p:pic>
    </p:spTree>
    <p:extLst>
      <p:ext uri="{BB962C8B-B14F-4D97-AF65-F5344CB8AC3E}">
        <p14:creationId xmlns:p14="http://schemas.microsoft.com/office/powerpoint/2010/main" val="234019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49880" y="213577"/>
            <a:ext cx="10991275" cy="855407"/>
          </a:xfrm>
        </p:spPr>
        <p:txBody>
          <a:bodyPr>
            <a:normAutofit/>
          </a:bodyPr>
          <a:lstStyle/>
          <a:p>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、基于向量空间模型的</a:t>
            </a:r>
            <a:r>
              <a:rPr lang="en-US" altLang="zh-CN" dirty="0">
                <a:latin typeface="Times New Roman" panose="02020603050405020304" pitchFamily="18" charset="0"/>
                <a:cs typeface="Times New Roman" panose="02020603050405020304" pitchFamily="18" charset="0"/>
              </a:rPr>
              <a:t>XML</a:t>
            </a:r>
            <a:r>
              <a:rPr lang="zh-CN" altLang="en-US" dirty="0">
                <a:latin typeface="Times New Roman" panose="02020603050405020304" pitchFamily="18" charset="0"/>
                <a:cs typeface="Times New Roman" panose="02020603050405020304" pitchFamily="18" charset="0"/>
              </a:rPr>
              <a:t>检索</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49880" y="993913"/>
            <a:ext cx="11692240" cy="5650510"/>
          </a:xfrm>
        </p:spPr>
        <p:txBody>
          <a:bodyPr>
            <a:normAutofit/>
          </a:bodyPr>
          <a:lstStyle/>
          <a:p>
            <a:pPr marL="0" lvl="0" indent="0" defTabSz="457200" fontAlgn="base">
              <a:lnSpc>
                <a:spcPct val="150000"/>
              </a:lnSpc>
              <a:spcBef>
                <a:spcPct val="0"/>
              </a:spcBef>
              <a:spcAft>
                <a:spcPts val="600"/>
              </a:spcAft>
              <a:buClr>
                <a:srgbClr val="437085"/>
              </a:buClr>
              <a:buSzTx/>
              <a:buNone/>
            </a:pPr>
            <a:r>
              <a:rPr lang="zh-CN" altLang="en-US" sz="2400" dirty="0">
                <a:solidFill>
                  <a:srgbClr val="002060"/>
                </a:solidFill>
                <a:latin typeface="+mn-ea"/>
              </a:rPr>
              <a:t>查询解释为扩展查询：</a:t>
            </a:r>
            <a:r>
              <a:rPr lang="zh-CN" altLang="en-US" sz="2400" dirty="0">
                <a:solidFill>
                  <a:srgbClr val="FF0000"/>
                </a:solidFill>
                <a:latin typeface="+mn-ea"/>
              </a:rPr>
              <a:t>优先考虑那些与查询结构相匹配且中间节点数量较少的文档</a:t>
            </a:r>
            <a:r>
              <a:rPr lang="zh-CN" altLang="en-US" sz="2400" dirty="0">
                <a:solidFill>
                  <a:srgbClr val="002060"/>
                </a:solidFill>
                <a:latin typeface="+mn-ea"/>
              </a:rPr>
              <a:t>。</a:t>
            </a:r>
            <a:endParaRPr lang="en-US" altLang="zh-CN"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r>
              <a:rPr lang="zh-CN" altLang="en-US" sz="2400" dirty="0">
                <a:solidFill>
                  <a:srgbClr val="002060"/>
                </a:solidFill>
                <a:latin typeface="+mn-ea"/>
              </a:rPr>
              <a:t>为了保证检索结果遵守这种优先级，对每个匹配计算一个权重。</a:t>
            </a:r>
            <a:endParaRPr lang="en-US" altLang="zh-CN"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r>
              <a:rPr lang="zh-CN" altLang="en-US" sz="2400" dirty="0">
                <a:solidFill>
                  <a:srgbClr val="002060"/>
                </a:solidFill>
                <a:latin typeface="+mn-ea"/>
              </a:rPr>
              <a:t>一个简单的度量</a:t>
            </a:r>
            <a:r>
              <a:rPr lang="zh-CN" altLang="en-US" sz="2400" dirty="0">
                <a:solidFill>
                  <a:srgbClr val="FF0000"/>
                </a:solidFill>
                <a:latin typeface="+mn-ea"/>
              </a:rPr>
              <a:t>查询中路径</a:t>
            </a:r>
            <a:r>
              <a:rPr lang="en-US" altLang="zh-CN" sz="2400" dirty="0" err="1">
                <a:solidFill>
                  <a:srgbClr val="FF0000"/>
                </a:solidFill>
                <a:latin typeface="+mn-ea"/>
              </a:rPr>
              <a:t>c</a:t>
            </a:r>
            <a:r>
              <a:rPr lang="en-US" altLang="zh-CN" sz="2400" baseline="-25000" dirty="0" err="1">
                <a:solidFill>
                  <a:srgbClr val="FF0000"/>
                </a:solidFill>
                <a:latin typeface="+mn-ea"/>
              </a:rPr>
              <a:t>q</a:t>
            </a:r>
            <a:r>
              <a:rPr lang="zh-CN" altLang="en-US" sz="2400" dirty="0">
                <a:solidFill>
                  <a:srgbClr val="002060"/>
                </a:solidFill>
                <a:latin typeface="+mn-ea"/>
              </a:rPr>
              <a:t>和</a:t>
            </a:r>
            <a:r>
              <a:rPr lang="zh-CN" altLang="en-US" sz="2400" dirty="0">
                <a:solidFill>
                  <a:srgbClr val="FF0000"/>
                </a:solidFill>
                <a:latin typeface="+mn-ea"/>
              </a:rPr>
              <a:t>文档中路径</a:t>
            </a:r>
            <a:r>
              <a:rPr lang="en-US" altLang="zh-CN" sz="2400" dirty="0">
                <a:solidFill>
                  <a:srgbClr val="FF0000"/>
                </a:solidFill>
                <a:latin typeface="+mn-ea"/>
              </a:rPr>
              <a:t>c</a:t>
            </a:r>
            <a:r>
              <a:rPr lang="en-US" altLang="zh-CN" sz="2400" baseline="-25000" dirty="0">
                <a:solidFill>
                  <a:srgbClr val="FF0000"/>
                </a:solidFill>
                <a:latin typeface="+mn-ea"/>
              </a:rPr>
              <a:t>d</a:t>
            </a:r>
            <a:r>
              <a:rPr lang="en-US" altLang="zh-CN" sz="2400" dirty="0">
                <a:solidFill>
                  <a:srgbClr val="FF0000"/>
                </a:solidFill>
                <a:latin typeface="+mn-ea"/>
              </a:rPr>
              <a:t> </a:t>
            </a:r>
            <a:r>
              <a:rPr lang="zh-CN" altLang="en-US" sz="2400" dirty="0">
                <a:solidFill>
                  <a:srgbClr val="002060"/>
                </a:solidFill>
                <a:latin typeface="+mn-ea"/>
              </a:rPr>
              <a:t>相似度的指标是上下文相似度（</a:t>
            </a:r>
            <a:r>
              <a:rPr lang="en-US" altLang="zh-CN" sz="2400" dirty="0">
                <a:solidFill>
                  <a:srgbClr val="002060"/>
                </a:solidFill>
                <a:latin typeface="+mn-ea"/>
              </a:rPr>
              <a:t>context resemblance</a:t>
            </a:r>
            <a:r>
              <a:rPr lang="zh-CN" altLang="en-US" sz="2400" dirty="0">
                <a:solidFill>
                  <a:srgbClr val="002060"/>
                </a:solidFill>
                <a:latin typeface="+mn-ea"/>
              </a:rPr>
              <a:t>）函数</a:t>
            </a:r>
            <a:r>
              <a:rPr lang="en-US" altLang="zh-CN" sz="2400" dirty="0">
                <a:solidFill>
                  <a:srgbClr val="002060"/>
                </a:solidFill>
                <a:latin typeface="+mn-ea"/>
              </a:rPr>
              <a:t>C</a:t>
            </a:r>
            <a:r>
              <a:rPr lang="en-US" altLang="zh-CN" sz="2400" baseline="-25000" dirty="0">
                <a:solidFill>
                  <a:srgbClr val="002060"/>
                </a:solidFill>
                <a:latin typeface="+mn-ea"/>
              </a:rPr>
              <a:t>R</a:t>
            </a:r>
            <a:r>
              <a:rPr lang="en-US" altLang="zh-CN" sz="2400" dirty="0">
                <a:solidFill>
                  <a:srgbClr val="002060"/>
                </a:solidFill>
                <a:latin typeface="+mn-ea"/>
              </a:rPr>
              <a:t> </a:t>
            </a:r>
            <a:r>
              <a:rPr lang="zh-CN" altLang="en-US" sz="2400" dirty="0">
                <a:solidFill>
                  <a:srgbClr val="002060"/>
                </a:solidFill>
                <a:latin typeface="+mn-ea"/>
              </a:rPr>
              <a:t>，其定义如下：</a:t>
            </a:r>
          </a:p>
          <a:p>
            <a:pPr marL="0" lvl="0" indent="0" defTabSz="457200" fontAlgn="base">
              <a:lnSpc>
                <a:spcPct val="150000"/>
              </a:lnSpc>
              <a:spcBef>
                <a:spcPct val="0"/>
              </a:spcBef>
              <a:spcAft>
                <a:spcPts val="600"/>
              </a:spcAft>
              <a:buClr>
                <a:srgbClr val="437085"/>
              </a:buClr>
              <a:buSzTx/>
              <a:buNone/>
            </a:pPr>
            <a:endParaRPr lang="en-US" altLang="zh-CN"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zh-CN" altLang="en-US"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zh-CN" altLang="en-US"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zh-CN" altLang="en-US"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zh-CN" altLang="en-US"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zh-CN" altLang="en-US"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en-US" altLang="zh-CN"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en-US" altLang="zh-CN" sz="2400" dirty="0">
              <a:solidFill>
                <a:srgbClr val="002060"/>
              </a:solidFill>
              <a:latin typeface="+mn-ea"/>
            </a:endParaRPr>
          </a:p>
        </p:txBody>
      </p:sp>
      <p:pic>
        <p:nvPicPr>
          <p:cNvPr id="7" name="图片 6">
            <a:extLst>
              <a:ext uri="{FF2B5EF4-FFF2-40B4-BE49-F238E27FC236}">
                <a16:creationId xmlns:a16="http://schemas.microsoft.com/office/drawing/2014/main" id="{3DE2EC75-24D5-4C0D-8E80-D9E6D34C11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9004" y="3654222"/>
            <a:ext cx="4467225" cy="1085850"/>
          </a:xfrm>
          <a:prstGeom prst="rect">
            <a:avLst/>
          </a:prstGeom>
        </p:spPr>
      </p:pic>
      <p:pic>
        <p:nvPicPr>
          <p:cNvPr id="9" name="图片 8">
            <a:extLst>
              <a:ext uri="{FF2B5EF4-FFF2-40B4-BE49-F238E27FC236}">
                <a16:creationId xmlns:a16="http://schemas.microsoft.com/office/drawing/2014/main" id="{0F2BAD57-FC6D-40D6-B61C-E71221F334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880" y="4881973"/>
            <a:ext cx="9934575" cy="1809750"/>
          </a:xfrm>
          <a:prstGeom prst="rect">
            <a:avLst/>
          </a:prstGeom>
        </p:spPr>
      </p:pic>
      <p:pic>
        <p:nvPicPr>
          <p:cNvPr id="4" name="图片 3">
            <a:extLst>
              <a:ext uri="{FF2B5EF4-FFF2-40B4-BE49-F238E27FC236}">
                <a16:creationId xmlns:a16="http://schemas.microsoft.com/office/drawing/2014/main" id="{8BE13161-F763-1109-5012-8284A79AE9D2}"/>
              </a:ext>
            </a:extLst>
          </p:cNvPr>
          <p:cNvPicPr>
            <a:picLocks noChangeAspect="1"/>
          </p:cNvPicPr>
          <p:nvPr/>
        </p:nvPicPr>
        <p:blipFill>
          <a:blip r:embed="rId5"/>
          <a:stretch>
            <a:fillRect/>
          </a:stretch>
        </p:blipFill>
        <p:spPr>
          <a:xfrm>
            <a:off x="7226294" y="2800611"/>
            <a:ext cx="3541790" cy="2034062"/>
          </a:xfrm>
          <a:prstGeom prst="rect">
            <a:avLst/>
          </a:prstGeom>
        </p:spPr>
      </p:pic>
    </p:spTree>
    <p:extLst>
      <p:ext uri="{BB962C8B-B14F-4D97-AF65-F5344CB8AC3E}">
        <p14:creationId xmlns:p14="http://schemas.microsoft.com/office/powerpoint/2010/main" val="3995049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49880" y="213577"/>
            <a:ext cx="10991275" cy="855407"/>
          </a:xfrm>
        </p:spPr>
        <p:txBody>
          <a:bodyPr>
            <a:normAutofit/>
          </a:bodyPr>
          <a:lstStyle/>
          <a:p>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、基于向量空间模型的</a:t>
            </a:r>
            <a:r>
              <a:rPr lang="en-US" altLang="zh-CN" dirty="0">
                <a:latin typeface="Times New Roman" panose="02020603050405020304" pitchFamily="18" charset="0"/>
                <a:cs typeface="Times New Roman" panose="02020603050405020304" pitchFamily="18" charset="0"/>
              </a:rPr>
              <a:t>XML</a:t>
            </a:r>
            <a:r>
              <a:rPr lang="zh-CN" altLang="en-US" dirty="0">
                <a:latin typeface="Times New Roman" panose="02020603050405020304" pitchFamily="18" charset="0"/>
                <a:cs typeface="Times New Roman" panose="02020603050405020304" pitchFamily="18" charset="0"/>
              </a:rPr>
              <a:t>检索</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49880" y="993913"/>
            <a:ext cx="11692240" cy="5650510"/>
          </a:xfrm>
        </p:spPr>
        <p:txBody>
          <a:bodyPr>
            <a:normAutofit/>
          </a:bodyPr>
          <a:lstStyle/>
          <a:p>
            <a:pPr marL="0" lvl="0" indent="0" defTabSz="457200" fontAlgn="base">
              <a:lnSpc>
                <a:spcPct val="150000"/>
              </a:lnSpc>
              <a:spcBef>
                <a:spcPct val="0"/>
              </a:spcBef>
              <a:spcAft>
                <a:spcPts val="600"/>
              </a:spcAft>
              <a:buClr>
                <a:srgbClr val="437085"/>
              </a:buClr>
              <a:buSzTx/>
              <a:buNone/>
            </a:pPr>
            <a:r>
              <a:rPr lang="zh-CN" altLang="en-US" sz="2400" dirty="0">
                <a:solidFill>
                  <a:srgbClr val="002060"/>
                </a:solidFill>
                <a:latin typeface="+mn-ea"/>
              </a:rPr>
              <a:t>最终文档得分计算公式为</a:t>
            </a:r>
            <a:r>
              <a:rPr lang="en-US" altLang="zh-CN" sz="2400" dirty="0" err="1">
                <a:solidFill>
                  <a:srgbClr val="002060"/>
                </a:solidFill>
                <a:latin typeface="+mn-ea"/>
              </a:rPr>
              <a:t>SimNoMerge</a:t>
            </a:r>
            <a:r>
              <a:rPr lang="zh-CN" altLang="en-US" sz="2400" dirty="0">
                <a:solidFill>
                  <a:srgbClr val="002060"/>
                </a:solidFill>
                <a:latin typeface="+mn-ea"/>
              </a:rPr>
              <a:t>：</a:t>
            </a:r>
            <a:endParaRPr lang="en-US" altLang="zh-CN"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en-US" altLang="zh-CN"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en-US" altLang="zh-CN"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en-US" altLang="zh-CN"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r>
              <a:rPr lang="zh-CN" altLang="en-US" sz="2400" dirty="0">
                <a:solidFill>
                  <a:srgbClr val="002060"/>
                </a:solidFill>
                <a:latin typeface="+mn-ea"/>
              </a:rPr>
              <a:t>其中，</a:t>
            </a:r>
            <a:r>
              <a:rPr lang="en-US" altLang="zh-CN" sz="2400" dirty="0">
                <a:solidFill>
                  <a:srgbClr val="002060"/>
                </a:solidFill>
                <a:latin typeface="+mn-ea"/>
              </a:rPr>
              <a:t>V</a:t>
            </a:r>
            <a:r>
              <a:rPr lang="zh-CN" altLang="en-US" sz="2400" dirty="0">
                <a:solidFill>
                  <a:srgbClr val="002060"/>
                </a:solidFill>
                <a:latin typeface="+mn-ea"/>
              </a:rPr>
              <a:t>是非结构化词项的词汇表，</a:t>
            </a:r>
            <a:r>
              <a:rPr lang="en-US" altLang="zh-CN" sz="2400" dirty="0">
                <a:solidFill>
                  <a:srgbClr val="002060"/>
                </a:solidFill>
                <a:latin typeface="+mn-ea"/>
              </a:rPr>
              <a:t>B</a:t>
            </a:r>
            <a:r>
              <a:rPr lang="zh-CN" altLang="en-US" sz="2400" dirty="0">
                <a:solidFill>
                  <a:srgbClr val="002060"/>
                </a:solidFill>
                <a:latin typeface="+mn-ea"/>
              </a:rPr>
              <a:t>是所有 </a:t>
            </a:r>
            <a:r>
              <a:rPr lang="en-US" altLang="zh-CN" sz="2400" dirty="0">
                <a:solidFill>
                  <a:srgbClr val="002060"/>
                </a:solidFill>
                <a:latin typeface="+mn-ea"/>
              </a:rPr>
              <a:t>XML</a:t>
            </a:r>
            <a:r>
              <a:rPr lang="zh-CN" altLang="en-US" sz="2400" dirty="0">
                <a:solidFill>
                  <a:srgbClr val="002060"/>
                </a:solidFill>
                <a:latin typeface="+mn-ea"/>
              </a:rPr>
              <a:t>上下文的集合。</a:t>
            </a:r>
            <a:r>
              <a:rPr lang="en-US" altLang="zh-CN" sz="2400" dirty="0">
                <a:solidFill>
                  <a:srgbClr val="002060"/>
                </a:solidFill>
                <a:latin typeface="+mn-ea"/>
              </a:rPr>
              <a:t>weight </a:t>
            </a:r>
            <a:r>
              <a:rPr lang="zh-CN" altLang="en-US" sz="2400" dirty="0">
                <a:solidFill>
                  <a:srgbClr val="002060"/>
                </a:solidFill>
                <a:latin typeface="+mn-ea"/>
              </a:rPr>
              <a:t>（</a:t>
            </a:r>
            <a:r>
              <a:rPr lang="en-US" altLang="zh-CN" sz="2400" dirty="0" err="1">
                <a:solidFill>
                  <a:srgbClr val="002060"/>
                </a:solidFill>
                <a:latin typeface="+mn-ea"/>
              </a:rPr>
              <a:t>q,t,c</a:t>
            </a:r>
            <a:r>
              <a:rPr lang="zh-CN" altLang="en-US" sz="2400" dirty="0">
                <a:solidFill>
                  <a:srgbClr val="002060"/>
                </a:solidFill>
                <a:latin typeface="+mn-ea"/>
              </a:rPr>
              <a:t>）和 </a:t>
            </a:r>
            <a:r>
              <a:rPr lang="en-US" altLang="zh-CN" sz="2400" dirty="0">
                <a:solidFill>
                  <a:srgbClr val="002060"/>
                </a:solidFill>
                <a:latin typeface="+mn-ea"/>
              </a:rPr>
              <a:t>weight </a:t>
            </a:r>
            <a:r>
              <a:rPr lang="zh-CN" altLang="en-US" sz="2400" dirty="0">
                <a:solidFill>
                  <a:srgbClr val="002060"/>
                </a:solidFill>
                <a:latin typeface="+mn-ea"/>
              </a:rPr>
              <a:t>（</a:t>
            </a:r>
            <a:r>
              <a:rPr lang="en-US" altLang="zh-CN" sz="2400" dirty="0" err="1">
                <a:solidFill>
                  <a:srgbClr val="002060"/>
                </a:solidFill>
                <a:latin typeface="+mn-ea"/>
              </a:rPr>
              <a:t>d,t,c</a:t>
            </a:r>
            <a:r>
              <a:rPr lang="zh-CN" altLang="en-US" sz="2400" dirty="0">
                <a:solidFill>
                  <a:srgbClr val="002060"/>
                </a:solidFill>
                <a:latin typeface="+mn-ea"/>
              </a:rPr>
              <a:t>）分别是</a:t>
            </a:r>
            <a:r>
              <a:rPr lang="zh-CN" altLang="en-US" sz="2400" dirty="0">
                <a:solidFill>
                  <a:srgbClr val="FF0000"/>
                </a:solidFill>
                <a:latin typeface="+mn-ea"/>
              </a:rPr>
              <a:t>词项 </a:t>
            </a:r>
            <a:r>
              <a:rPr lang="en-US" altLang="zh-CN" sz="2400" dirty="0">
                <a:solidFill>
                  <a:srgbClr val="FF0000"/>
                </a:solidFill>
                <a:latin typeface="+mn-ea"/>
              </a:rPr>
              <a:t>t</a:t>
            </a:r>
            <a:r>
              <a:rPr lang="zh-CN" altLang="en-US" sz="2400" dirty="0">
                <a:solidFill>
                  <a:srgbClr val="FF0000"/>
                </a:solidFill>
                <a:latin typeface="+mn-ea"/>
              </a:rPr>
              <a:t>在查询 </a:t>
            </a:r>
            <a:r>
              <a:rPr lang="en-US" altLang="zh-CN" sz="2400" dirty="0">
                <a:solidFill>
                  <a:srgbClr val="FF0000"/>
                </a:solidFill>
                <a:latin typeface="+mn-ea"/>
              </a:rPr>
              <a:t>q </a:t>
            </a:r>
            <a:r>
              <a:rPr lang="zh-CN" altLang="en-US" sz="2400" dirty="0">
                <a:solidFill>
                  <a:srgbClr val="FF0000"/>
                </a:solidFill>
                <a:latin typeface="+mn-ea"/>
              </a:rPr>
              <a:t>和文档 </a:t>
            </a:r>
            <a:r>
              <a:rPr lang="en-US" altLang="zh-CN" sz="2400" dirty="0">
                <a:solidFill>
                  <a:srgbClr val="FF0000"/>
                </a:solidFill>
                <a:latin typeface="+mn-ea"/>
              </a:rPr>
              <a:t>d </a:t>
            </a:r>
            <a:r>
              <a:rPr lang="zh-CN" altLang="en-US" sz="2400" dirty="0">
                <a:solidFill>
                  <a:srgbClr val="FF0000"/>
                </a:solidFill>
                <a:latin typeface="+mn-ea"/>
              </a:rPr>
              <a:t>的上下文 </a:t>
            </a:r>
            <a:r>
              <a:rPr lang="en-US" altLang="zh-CN" sz="2400" dirty="0">
                <a:solidFill>
                  <a:srgbClr val="FF0000"/>
                </a:solidFill>
                <a:latin typeface="+mn-ea"/>
              </a:rPr>
              <a:t>c</a:t>
            </a:r>
            <a:r>
              <a:rPr lang="zh-CN" altLang="en-US" sz="2400" dirty="0">
                <a:solidFill>
                  <a:srgbClr val="FF0000"/>
                </a:solidFill>
                <a:latin typeface="+mn-ea"/>
              </a:rPr>
              <a:t>中的权重</a:t>
            </a:r>
            <a:r>
              <a:rPr lang="zh-CN" altLang="en-US" sz="2400" dirty="0">
                <a:solidFill>
                  <a:srgbClr val="002060"/>
                </a:solidFill>
                <a:latin typeface="+mn-ea"/>
              </a:rPr>
              <a:t>。</a:t>
            </a:r>
          </a:p>
          <a:p>
            <a:pPr marL="0" lvl="0" indent="0" defTabSz="457200" fontAlgn="base">
              <a:lnSpc>
                <a:spcPct val="150000"/>
              </a:lnSpc>
              <a:spcBef>
                <a:spcPct val="0"/>
              </a:spcBef>
              <a:spcAft>
                <a:spcPts val="600"/>
              </a:spcAft>
              <a:buClr>
                <a:srgbClr val="437085"/>
              </a:buClr>
              <a:buSzTx/>
              <a:buNone/>
            </a:pPr>
            <a:endParaRPr lang="en-US" altLang="zh-CN"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zh-CN" altLang="en-US"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zh-CN" altLang="en-US"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zh-CN" altLang="en-US"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zh-CN" altLang="en-US"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zh-CN" altLang="en-US"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en-US" altLang="zh-CN"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en-US" altLang="zh-CN" sz="2400" dirty="0">
              <a:solidFill>
                <a:srgbClr val="002060"/>
              </a:solidFill>
              <a:latin typeface="+mn-ea"/>
            </a:endParaRPr>
          </a:p>
        </p:txBody>
      </p:sp>
      <p:pic>
        <p:nvPicPr>
          <p:cNvPr id="5" name="图片 4">
            <a:extLst>
              <a:ext uri="{FF2B5EF4-FFF2-40B4-BE49-F238E27FC236}">
                <a16:creationId xmlns:a16="http://schemas.microsoft.com/office/drawing/2014/main" id="{D1F9E2DC-B679-4C42-B6B6-A50D5072AD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8886" y="1849320"/>
            <a:ext cx="5848350" cy="1162050"/>
          </a:xfrm>
          <a:prstGeom prst="rect">
            <a:avLst/>
          </a:prstGeom>
        </p:spPr>
      </p:pic>
    </p:spTree>
    <p:extLst>
      <p:ext uri="{BB962C8B-B14F-4D97-AF65-F5344CB8AC3E}">
        <p14:creationId xmlns:p14="http://schemas.microsoft.com/office/powerpoint/2010/main" val="35838102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49880" y="213577"/>
            <a:ext cx="10991275" cy="855407"/>
          </a:xfrm>
        </p:spPr>
        <p:txBody>
          <a:bodyPr>
            <a:normAutofit/>
          </a:bodyPr>
          <a:lstStyle/>
          <a:p>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、基于向量空间模型的</a:t>
            </a:r>
            <a:r>
              <a:rPr lang="en-US" altLang="zh-CN" dirty="0">
                <a:latin typeface="Times New Roman" panose="02020603050405020304" pitchFamily="18" charset="0"/>
                <a:cs typeface="Times New Roman" panose="02020603050405020304" pitchFamily="18" charset="0"/>
              </a:rPr>
              <a:t>XML</a:t>
            </a:r>
            <a:r>
              <a:rPr lang="zh-CN" altLang="en-US" dirty="0">
                <a:latin typeface="Times New Roman" panose="02020603050405020304" pitchFamily="18" charset="0"/>
                <a:cs typeface="Times New Roman" panose="02020603050405020304" pitchFamily="18" charset="0"/>
              </a:rPr>
              <a:t>检索</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49880" y="993913"/>
            <a:ext cx="11692240" cy="5650510"/>
          </a:xfrm>
        </p:spPr>
        <p:txBody>
          <a:bodyPr>
            <a:normAutofit/>
          </a:bodyPr>
          <a:lstStyle/>
          <a:p>
            <a:pPr marL="0" lvl="0" indent="0" defTabSz="457200" fontAlgn="base">
              <a:lnSpc>
                <a:spcPct val="150000"/>
              </a:lnSpc>
              <a:spcBef>
                <a:spcPct val="0"/>
              </a:spcBef>
              <a:spcAft>
                <a:spcPts val="600"/>
              </a:spcAft>
              <a:buClr>
                <a:srgbClr val="437085"/>
              </a:buClr>
              <a:buSzTx/>
              <a:buNone/>
            </a:pPr>
            <a:r>
              <a:rPr lang="zh-CN" altLang="en-US" sz="2400" dirty="0">
                <a:solidFill>
                  <a:srgbClr val="002060"/>
                </a:solidFill>
                <a:latin typeface="+mn-ea"/>
              </a:rPr>
              <a:t>计算查询和</a:t>
            </a:r>
            <a:r>
              <a:rPr lang="en-US" altLang="zh-CN" sz="2400" dirty="0">
                <a:solidFill>
                  <a:srgbClr val="002060"/>
                </a:solidFill>
                <a:latin typeface="+mn-ea"/>
              </a:rPr>
              <a:t>XML</a:t>
            </a:r>
            <a:r>
              <a:rPr lang="zh-CN" altLang="en-US" sz="2400" dirty="0">
                <a:solidFill>
                  <a:srgbClr val="002060"/>
                </a:solidFill>
                <a:latin typeface="+mn-ea"/>
              </a:rPr>
              <a:t>文档</a:t>
            </a:r>
            <a:r>
              <a:rPr lang="en-US" altLang="zh-CN" sz="2400" dirty="0" err="1">
                <a:solidFill>
                  <a:srgbClr val="002060"/>
                </a:solidFill>
                <a:latin typeface="+mn-ea"/>
              </a:rPr>
              <a:t>SimNoMerge</a:t>
            </a:r>
            <a:r>
              <a:rPr lang="zh-CN" altLang="en-US" sz="2400" dirty="0">
                <a:solidFill>
                  <a:srgbClr val="002060"/>
                </a:solidFill>
                <a:latin typeface="+mn-ea"/>
              </a:rPr>
              <a:t>值的例子</a:t>
            </a:r>
            <a:endParaRPr lang="en-US" altLang="zh-CN"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zh-CN" altLang="en-US"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zh-CN" altLang="en-US"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zh-CN" altLang="en-US"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zh-CN" altLang="en-US"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zh-CN" altLang="en-US"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en-US" altLang="zh-CN"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en-US" altLang="zh-CN" sz="2400" dirty="0">
              <a:solidFill>
                <a:srgbClr val="002060"/>
              </a:solidFill>
              <a:latin typeface="+mn-ea"/>
            </a:endParaRPr>
          </a:p>
        </p:txBody>
      </p:sp>
      <p:pic>
        <p:nvPicPr>
          <p:cNvPr id="8" name="图片 7">
            <a:extLst>
              <a:ext uri="{FF2B5EF4-FFF2-40B4-BE49-F238E27FC236}">
                <a16:creationId xmlns:a16="http://schemas.microsoft.com/office/drawing/2014/main" id="{806B7F74-1189-4C0F-97F2-B01B5AED75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9129" y="1957387"/>
            <a:ext cx="7038975" cy="2943225"/>
          </a:xfrm>
          <a:prstGeom prst="rect">
            <a:avLst/>
          </a:prstGeom>
        </p:spPr>
      </p:pic>
    </p:spTree>
    <p:extLst>
      <p:ext uri="{BB962C8B-B14F-4D97-AF65-F5344CB8AC3E}">
        <p14:creationId xmlns:p14="http://schemas.microsoft.com/office/powerpoint/2010/main" val="2873853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49880" y="213577"/>
            <a:ext cx="10991275" cy="855407"/>
          </a:xfrm>
        </p:spPr>
        <p:txBody>
          <a:bodyPr>
            <a:normAutofit/>
          </a:bodyPr>
          <a:lstStyle/>
          <a:p>
            <a:r>
              <a:rPr lang="en-US" altLang="zh-CN" dirty="0">
                <a:latin typeface="Times New Roman" panose="02020603050405020304" pitchFamily="18" charset="0"/>
                <a:cs typeface="Times New Roman" panose="02020603050405020304" pitchFamily="18" charset="0"/>
              </a:rPr>
              <a:t>5</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XML</a:t>
            </a:r>
            <a:r>
              <a:rPr lang="zh-CN" altLang="en-US" dirty="0">
                <a:latin typeface="Times New Roman" panose="02020603050405020304" pitchFamily="18" charset="0"/>
                <a:cs typeface="Times New Roman" panose="02020603050405020304" pitchFamily="18" charset="0"/>
              </a:rPr>
              <a:t>检索的评价</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49880" y="993913"/>
            <a:ext cx="11692240" cy="5650510"/>
          </a:xfrm>
        </p:spPr>
        <p:txBody>
          <a:bodyPr>
            <a:normAutofit/>
          </a:bodyPr>
          <a:lstStyle/>
          <a:p>
            <a:pPr marL="0" lvl="0" indent="0" defTabSz="457200" fontAlgn="base">
              <a:lnSpc>
                <a:spcPct val="150000"/>
              </a:lnSpc>
              <a:spcBef>
                <a:spcPct val="0"/>
              </a:spcBef>
              <a:spcAft>
                <a:spcPts val="600"/>
              </a:spcAft>
              <a:buClr>
                <a:srgbClr val="437085"/>
              </a:buClr>
              <a:buSzTx/>
              <a:buNone/>
            </a:pPr>
            <a:r>
              <a:rPr lang="en-US" altLang="zh-CN" sz="2400" dirty="0">
                <a:solidFill>
                  <a:srgbClr val="002060"/>
                </a:solidFill>
                <a:latin typeface="+mn-ea"/>
              </a:rPr>
              <a:t>INEX </a:t>
            </a:r>
            <a:r>
              <a:rPr lang="zh-CN" altLang="en-US" sz="2400" dirty="0">
                <a:solidFill>
                  <a:srgbClr val="002060"/>
                </a:solidFill>
                <a:latin typeface="+mn-ea"/>
              </a:rPr>
              <a:t>（ </a:t>
            </a:r>
            <a:r>
              <a:rPr lang="en-US" altLang="zh-CN" sz="2400" dirty="0" err="1">
                <a:solidFill>
                  <a:srgbClr val="002060"/>
                </a:solidFill>
                <a:latin typeface="+mn-ea"/>
              </a:rPr>
              <a:t>INitiative</a:t>
            </a:r>
            <a:r>
              <a:rPr lang="en-US" altLang="zh-CN" sz="2400" dirty="0">
                <a:solidFill>
                  <a:srgbClr val="002060"/>
                </a:solidFill>
                <a:latin typeface="+mn-ea"/>
              </a:rPr>
              <a:t> for the Evaluation of XML retrieval </a:t>
            </a:r>
            <a:r>
              <a:rPr lang="zh-CN" altLang="en-US" sz="2400" dirty="0">
                <a:solidFill>
                  <a:srgbClr val="002060"/>
                </a:solidFill>
                <a:latin typeface="+mn-ea"/>
              </a:rPr>
              <a:t>）计划是</a:t>
            </a:r>
            <a:r>
              <a:rPr lang="en-US" altLang="zh-CN" sz="2400" dirty="0">
                <a:solidFill>
                  <a:srgbClr val="002060"/>
                </a:solidFill>
                <a:latin typeface="+mn-ea"/>
              </a:rPr>
              <a:t>XML</a:t>
            </a:r>
            <a:r>
              <a:rPr lang="zh-CN" altLang="en-US" sz="2400" dirty="0">
                <a:solidFill>
                  <a:srgbClr val="002060"/>
                </a:solidFill>
                <a:latin typeface="+mn-ea"/>
              </a:rPr>
              <a:t>检索研究中的首要评测平台，它通过大家的协作产生参考文档集、查询集及相关性判断。</a:t>
            </a:r>
          </a:p>
          <a:p>
            <a:pPr marL="0" lvl="0" indent="0" defTabSz="457200" fontAlgn="base">
              <a:lnSpc>
                <a:spcPct val="150000"/>
              </a:lnSpc>
              <a:spcBef>
                <a:spcPct val="0"/>
              </a:spcBef>
              <a:spcAft>
                <a:spcPts val="600"/>
              </a:spcAft>
              <a:buClr>
                <a:srgbClr val="437085"/>
              </a:buClr>
              <a:buSzTx/>
              <a:buNone/>
            </a:pPr>
            <a:r>
              <a:rPr lang="en-US" altLang="zh-CN" sz="2400" dirty="0">
                <a:solidFill>
                  <a:srgbClr val="002060"/>
                </a:solidFill>
                <a:latin typeface="+mn-ea"/>
              </a:rPr>
              <a:t>INEX </a:t>
            </a:r>
            <a:r>
              <a:rPr lang="zh-CN" altLang="en-US" sz="2400" dirty="0">
                <a:solidFill>
                  <a:srgbClr val="002060"/>
                </a:solidFill>
                <a:latin typeface="+mn-ea"/>
              </a:rPr>
              <a:t>中有两种信息需求或者说是主题类型：</a:t>
            </a:r>
            <a:endParaRPr lang="en-US" altLang="zh-CN" sz="2400" dirty="0">
              <a:solidFill>
                <a:srgbClr val="002060"/>
              </a:solidFill>
              <a:latin typeface="+mn-ea"/>
            </a:endParaRPr>
          </a:p>
          <a:p>
            <a:pPr marL="0" lvl="0" indent="357188" defTabSz="457200" fontAlgn="base">
              <a:lnSpc>
                <a:spcPct val="150000"/>
              </a:lnSpc>
              <a:spcBef>
                <a:spcPct val="0"/>
              </a:spcBef>
              <a:spcAft>
                <a:spcPts val="600"/>
              </a:spcAft>
              <a:buClr>
                <a:srgbClr val="437085"/>
              </a:buClr>
              <a:buSzTx/>
              <a:buNone/>
            </a:pPr>
            <a:r>
              <a:rPr lang="en-US" altLang="zh-CN" sz="2400" dirty="0">
                <a:solidFill>
                  <a:srgbClr val="002060"/>
                </a:solidFill>
                <a:latin typeface="+mn-ea"/>
              </a:rPr>
              <a:t>CO </a:t>
            </a:r>
            <a:r>
              <a:rPr lang="zh-CN" altLang="en-US" sz="2400" dirty="0">
                <a:solidFill>
                  <a:srgbClr val="002060"/>
                </a:solidFill>
                <a:latin typeface="+mn-ea"/>
              </a:rPr>
              <a:t>（</a:t>
            </a:r>
            <a:r>
              <a:rPr lang="en-US" altLang="zh-CN" sz="2400" dirty="0">
                <a:solidFill>
                  <a:srgbClr val="002060"/>
                </a:solidFill>
                <a:latin typeface="+mn-ea"/>
              </a:rPr>
              <a:t>content-only</a:t>
            </a:r>
            <a:r>
              <a:rPr lang="zh-CN" altLang="en-US" sz="2400" dirty="0">
                <a:solidFill>
                  <a:srgbClr val="002060"/>
                </a:solidFill>
                <a:latin typeface="+mn-ea"/>
              </a:rPr>
              <a:t>，</a:t>
            </a:r>
            <a:r>
              <a:rPr lang="zh-CN" altLang="en-US" sz="2400" dirty="0">
                <a:solidFill>
                  <a:srgbClr val="FF0000"/>
                </a:solidFill>
                <a:latin typeface="+mn-ea"/>
              </a:rPr>
              <a:t>仅基于内容的</a:t>
            </a:r>
            <a:r>
              <a:rPr lang="zh-CN" altLang="en-US" sz="2400" dirty="0">
                <a:solidFill>
                  <a:srgbClr val="002060"/>
                </a:solidFill>
                <a:latin typeface="+mn-ea"/>
              </a:rPr>
              <a:t>）主题：</a:t>
            </a:r>
            <a:r>
              <a:rPr lang="en-US" altLang="zh-CN" sz="2400" dirty="0">
                <a:solidFill>
                  <a:srgbClr val="002060"/>
                </a:solidFill>
                <a:latin typeface="+mn-ea"/>
              </a:rPr>
              <a:t>CO </a:t>
            </a:r>
            <a:r>
              <a:rPr lang="zh-CN" altLang="en-US" sz="2400" dirty="0">
                <a:solidFill>
                  <a:srgbClr val="002060"/>
                </a:solidFill>
                <a:latin typeface="+mn-ea"/>
              </a:rPr>
              <a:t>主题即是常规的关键词查询，这与非结构化信息检索中的查询一样。 </a:t>
            </a:r>
            <a:endParaRPr lang="en-US" altLang="zh-CN" sz="2400" dirty="0">
              <a:solidFill>
                <a:srgbClr val="002060"/>
              </a:solidFill>
              <a:latin typeface="+mn-ea"/>
            </a:endParaRPr>
          </a:p>
          <a:p>
            <a:pPr marL="0" lvl="0" indent="357188" defTabSz="457200" fontAlgn="base">
              <a:lnSpc>
                <a:spcPct val="150000"/>
              </a:lnSpc>
              <a:spcBef>
                <a:spcPct val="0"/>
              </a:spcBef>
              <a:spcAft>
                <a:spcPts val="600"/>
              </a:spcAft>
              <a:buClr>
                <a:srgbClr val="437085"/>
              </a:buClr>
              <a:buSzTx/>
              <a:buNone/>
            </a:pPr>
            <a:r>
              <a:rPr lang="en-US" altLang="zh-CN" sz="2400" dirty="0">
                <a:solidFill>
                  <a:srgbClr val="002060"/>
                </a:solidFill>
                <a:latin typeface="+mn-ea"/>
              </a:rPr>
              <a:t>CAS</a:t>
            </a:r>
            <a:r>
              <a:rPr lang="zh-CN" altLang="en-US" sz="2400" dirty="0">
                <a:solidFill>
                  <a:srgbClr val="002060"/>
                </a:solidFill>
                <a:latin typeface="+mn-ea"/>
              </a:rPr>
              <a:t>（</a:t>
            </a:r>
            <a:r>
              <a:rPr lang="en-US" altLang="zh-CN" sz="2400" dirty="0">
                <a:solidFill>
                  <a:srgbClr val="002060"/>
                </a:solidFill>
                <a:latin typeface="+mn-ea"/>
              </a:rPr>
              <a:t>content-and-structure </a:t>
            </a:r>
            <a:r>
              <a:rPr lang="zh-CN" altLang="en-US" sz="2400" dirty="0">
                <a:solidFill>
                  <a:srgbClr val="002060"/>
                </a:solidFill>
                <a:latin typeface="+mn-ea"/>
              </a:rPr>
              <a:t>，</a:t>
            </a:r>
            <a:r>
              <a:rPr lang="zh-CN" altLang="en-US" sz="2400" dirty="0">
                <a:solidFill>
                  <a:srgbClr val="FF0000"/>
                </a:solidFill>
                <a:latin typeface="+mn-ea"/>
              </a:rPr>
              <a:t>内容结构相结合的</a:t>
            </a:r>
            <a:r>
              <a:rPr lang="zh-CN" altLang="en-US" sz="2400" dirty="0">
                <a:solidFill>
                  <a:srgbClr val="002060"/>
                </a:solidFill>
                <a:latin typeface="+mn-ea"/>
              </a:rPr>
              <a:t>）主题，</a:t>
            </a:r>
            <a:r>
              <a:rPr lang="en-US" altLang="zh-CN" sz="2400" dirty="0">
                <a:solidFill>
                  <a:srgbClr val="002060"/>
                </a:solidFill>
                <a:latin typeface="+mn-ea"/>
              </a:rPr>
              <a:t>CAS </a:t>
            </a:r>
            <a:r>
              <a:rPr lang="zh-CN" altLang="en-US" sz="2400" dirty="0">
                <a:solidFill>
                  <a:srgbClr val="002060"/>
                </a:solidFill>
                <a:latin typeface="+mn-ea"/>
              </a:rPr>
              <a:t>主题在关键词基础上增加了结构化限制。</a:t>
            </a:r>
          </a:p>
          <a:p>
            <a:pPr marL="0" lvl="0" indent="0" defTabSz="457200" fontAlgn="base">
              <a:lnSpc>
                <a:spcPct val="150000"/>
              </a:lnSpc>
              <a:spcBef>
                <a:spcPct val="0"/>
              </a:spcBef>
              <a:spcAft>
                <a:spcPts val="600"/>
              </a:spcAft>
              <a:buClr>
                <a:srgbClr val="437085"/>
              </a:buClr>
              <a:buSzTx/>
              <a:buNone/>
            </a:pPr>
            <a:endParaRPr lang="zh-CN" altLang="en-US"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zh-CN" altLang="en-US"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zh-CN" altLang="en-US"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en-US" altLang="zh-CN"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en-US" altLang="zh-CN" sz="2400" dirty="0">
              <a:solidFill>
                <a:srgbClr val="002060"/>
              </a:solidFill>
              <a:latin typeface="+mn-ea"/>
            </a:endParaRPr>
          </a:p>
        </p:txBody>
      </p:sp>
    </p:spTree>
    <p:extLst>
      <p:ext uri="{BB962C8B-B14F-4D97-AF65-F5344CB8AC3E}">
        <p14:creationId xmlns:p14="http://schemas.microsoft.com/office/powerpoint/2010/main" val="4738439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49880" y="213577"/>
            <a:ext cx="10991275" cy="855407"/>
          </a:xfrm>
        </p:spPr>
        <p:txBody>
          <a:bodyPr>
            <a:normAutofit/>
          </a:bodyPr>
          <a:lstStyle/>
          <a:p>
            <a:r>
              <a:rPr lang="en-US" altLang="zh-CN" dirty="0">
                <a:latin typeface="Times New Roman" panose="02020603050405020304" pitchFamily="18" charset="0"/>
                <a:cs typeface="Times New Roman" panose="02020603050405020304" pitchFamily="18" charset="0"/>
              </a:rPr>
              <a:t>5</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XML</a:t>
            </a:r>
            <a:r>
              <a:rPr lang="zh-CN" altLang="en-US" dirty="0">
                <a:latin typeface="Times New Roman" panose="02020603050405020304" pitchFamily="18" charset="0"/>
                <a:cs typeface="Times New Roman" panose="02020603050405020304" pitchFamily="18" charset="0"/>
              </a:rPr>
              <a:t>检索的评价</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49880" y="993913"/>
            <a:ext cx="11692240" cy="5650510"/>
          </a:xfrm>
        </p:spPr>
        <p:txBody>
          <a:bodyPr>
            <a:normAutofit/>
          </a:bodyPr>
          <a:lstStyle/>
          <a:p>
            <a:pPr marL="0" lvl="0" indent="0" defTabSz="457200" fontAlgn="base">
              <a:lnSpc>
                <a:spcPct val="150000"/>
              </a:lnSpc>
              <a:spcBef>
                <a:spcPct val="0"/>
              </a:spcBef>
              <a:spcAft>
                <a:spcPts val="600"/>
              </a:spcAft>
              <a:buClr>
                <a:srgbClr val="437085"/>
              </a:buClr>
              <a:buSzTx/>
              <a:buNone/>
            </a:pPr>
            <a:r>
              <a:rPr lang="zh-CN" altLang="en-US" sz="2400" dirty="0">
                <a:solidFill>
                  <a:srgbClr val="002060"/>
                </a:solidFill>
                <a:latin typeface="+mn-ea"/>
              </a:rPr>
              <a:t> </a:t>
            </a:r>
            <a:r>
              <a:rPr lang="en-US" altLang="zh-CN" sz="2400" dirty="0">
                <a:solidFill>
                  <a:srgbClr val="002060"/>
                </a:solidFill>
                <a:latin typeface="+mn-ea"/>
              </a:rPr>
              <a:t>INEX 2002 </a:t>
            </a:r>
            <a:r>
              <a:rPr lang="zh-CN" altLang="en-US" sz="2400" dirty="0">
                <a:solidFill>
                  <a:srgbClr val="002060"/>
                </a:solidFill>
                <a:latin typeface="+mn-ea"/>
              </a:rPr>
              <a:t>定义了</a:t>
            </a:r>
            <a:r>
              <a:rPr lang="zh-CN" altLang="en-US" sz="2400" dirty="0">
                <a:solidFill>
                  <a:srgbClr val="FF0000"/>
                </a:solidFill>
                <a:latin typeface="+mn-ea"/>
              </a:rPr>
              <a:t>部件覆盖度</a:t>
            </a:r>
            <a:r>
              <a:rPr lang="zh-CN" altLang="en-US" sz="2400" dirty="0">
                <a:solidFill>
                  <a:srgbClr val="002060"/>
                </a:solidFill>
                <a:latin typeface="+mn-ea"/>
              </a:rPr>
              <a:t>和</a:t>
            </a:r>
            <a:r>
              <a:rPr lang="zh-CN" altLang="en-US" sz="2400" dirty="0">
                <a:solidFill>
                  <a:srgbClr val="FF0000"/>
                </a:solidFill>
                <a:latin typeface="+mn-ea"/>
              </a:rPr>
              <a:t>主题相关性</a:t>
            </a:r>
            <a:r>
              <a:rPr lang="zh-CN" altLang="en-US" sz="2400" dirty="0">
                <a:solidFill>
                  <a:srgbClr val="002060"/>
                </a:solidFill>
                <a:latin typeface="+mn-ea"/>
              </a:rPr>
              <a:t>作为相关性判断的两个方面。</a:t>
            </a:r>
            <a:endParaRPr lang="en-US" altLang="zh-CN"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r>
              <a:rPr lang="zh-CN" altLang="en-US" sz="2400" dirty="0">
                <a:solidFill>
                  <a:srgbClr val="002060"/>
                </a:solidFill>
                <a:latin typeface="+mn-ea"/>
              </a:rPr>
              <a:t>（</a:t>
            </a:r>
            <a:r>
              <a:rPr lang="en-US" altLang="zh-CN" sz="2400" dirty="0">
                <a:solidFill>
                  <a:srgbClr val="002060"/>
                </a:solidFill>
                <a:latin typeface="+mn-ea"/>
              </a:rPr>
              <a:t>1</a:t>
            </a:r>
            <a:r>
              <a:rPr lang="zh-CN" altLang="en-US" sz="2400" dirty="0">
                <a:solidFill>
                  <a:srgbClr val="002060"/>
                </a:solidFill>
                <a:latin typeface="+mn-ea"/>
              </a:rPr>
              <a:t>）部件覆盖度评价的是返回元素在</a:t>
            </a:r>
            <a:r>
              <a:rPr lang="zh-CN" altLang="en-US" sz="2400" dirty="0">
                <a:solidFill>
                  <a:srgbClr val="FF0000"/>
                </a:solidFill>
                <a:latin typeface="+mn-ea"/>
              </a:rPr>
              <a:t>结构上</a:t>
            </a:r>
            <a:r>
              <a:rPr lang="zh-CN" altLang="en-US" sz="2400" dirty="0">
                <a:solidFill>
                  <a:srgbClr val="002060"/>
                </a:solidFill>
                <a:latin typeface="+mn-ea"/>
              </a:rPr>
              <a:t>是否正确，</a:t>
            </a:r>
            <a:r>
              <a:rPr lang="zh-CN" altLang="en-US" sz="2400" dirty="0">
                <a:solidFill>
                  <a:srgbClr val="FF0000"/>
                </a:solidFill>
                <a:latin typeface="+mn-ea"/>
              </a:rPr>
              <a:t>即在树中的层次既不太高也不太低。</a:t>
            </a:r>
            <a:endParaRPr lang="en-US" altLang="zh-CN" sz="2400" dirty="0">
              <a:solidFill>
                <a:srgbClr val="FF0000"/>
              </a:solidFill>
              <a:latin typeface="+mn-ea"/>
            </a:endParaRPr>
          </a:p>
          <a:p>
            <a:pPr marL="342900" indent="373063" defTabSz="457200" fontAlgn="base">
              <a:lnSpc>
                <a:spcPct val="150000"/>
              </a:lnSpc>
              <a:spcBef>
                <a:spcPct val="0"/>
              </a:spcBef>
              <a:spcAft>
                <a:spcPts val="600"/>
              </a:spcAft>
              <a:buClr>
                <a:srgbClr val="437085"/>
              </a:buClr>
              <a:buSzTx/>
            </a:pPr>
            <a:r>
              <a:rPr lang="zh-CN" altLang="en-US" sz="2400" dirty="0">
                <a:solidFill>
                  <a:srgbClr val="002060"/>
                </a:solidFill>
                <a:latin typeface="+mn-ea"/>
              </a:rPr>
              <a:t>精确覆盖（ </a:t>
            </a:r>
            <a:r>
              <a:rPr lang="en-US" altLang="zh-CN" sz="2400" dirty="0">
                <a:solidFill>
                  <a:srgbClr val="002060"/>
                </a:solidFill>
                <a:latin typeface="+mn-ea"/>
              </a:rPr>
              <a:t>E </a:t>
            </a:r>
            <a:r>
              <a:rPr lang="zh-CN" altLang="en-US" sz="2400" dirty="0">
                <a:solidFill>
                  <a:srgbClr val="002060"/>
                </a:solidFill>
                <a:latin typeface="+mn-ea"/>
              </a:rPr>
              <a:t>）：所需求的信息是部件的主要主题，并且该部件是一个有意义的信息单位。</a:t>
            </a:r>
          </a:p>
          <a:p>
            <a:pPr marL="342900" indent="373063" defTabSz="457200" fontAlgn="base">
              <a:lnSpc>
                <a:spcPct val="150000"/>
              </a:lnSpc>
              <a:spcBef>
                <a:spcPct val="0"/>
              </a:spcBef>
              <a:spcAft>
                <a:spcPts val="600"/>
              </a:spcAft>
              <a:buClr>
                <a:srgbClr val="437085"/>
              </a:buClr>
              <a:buSzTx/>
            </a:pPr>
            <a:r>
              <a:rPr lang="zh-CN" altLang="en-US" sz="2400" dirty="0">
                <a:solidFill>
                  <a:srgbClr val="002060"/>
                </a:solidFill>
                <a:latin typeface="+mn-ea"/>
              </a:rPr>
              <a:t>覆盖度太小（ </a:t>
            </a:r>
            <a:r>
              <a:rPr lang="en-US" altLang="zh-CN" sz="2400" dirty="0">
                <a:solidFill>
                  <a:srgbClr val="002060"/>
                </a:solidFill>
                <a:latin typeface="+mn-ea"/>
              </a:rPr>
              <a:t>S </a:t>
            </a:r>
            <a:r>
              <a:rPr lang="zh-CN" altLang="en-US" sz="2400" dirty="0">
                <a:solidFill>
                  <a:srgbClr val="002060"/>
                </a:solidFill>
                <a:latin typeface="+mn-ea"/>
              </a:rPr>
              <a:t>）：所需求的信息是部件的主要主题，但是该部件不是一个有意义（自包含）的信息单位。</a:t>
            </a:r>
          </a:p>
          <a:p>
            <a:pPr marL="342900" indent="373063" defTabSz="457200" fontAlgn="base">
              <a:lnSpc>
                <a:spcPct val="150000"/>
              </a:lnSpc>
              <a:spcBef>
                <a:spcPct val="0"/>
              </a:spcBef>
              <a:spcAft>
                <a:spcPts val="600"/>
              </a:spcAft>
              <a:buClr>
                <a:srgbClr val="437085"/>
              </a:buClr>
              <a:buSzTx/>
            </a:pPr>
            <a:r>
              <a:rPr lang="zh-CN" altLang="en-US" sz="2400" dirty="0">
                <a:solidFill>
                  <a:srgbClr val="002060"/>
                </a:solidFill>
                <a:latin typeface="+mn-ea"/>
              </a:rPr>
              <a:t>覆盖度太大（ </a:t>
            </a:r>
            <a:r>
              <a:rPr lang="en-US" altLang="zh-CN" sz="2400" dirty="0">
                <a:solidFill>
                  <a:srgbClr val="002060"/>
                </a:solidFill>
                <a:latin typeface="+mn-ea"/>
              </a:rPr>
              <a:t>L </a:t>
            </a:r>
            <a:r>
              <a:rPr lang="zh-CN" altLang="en-US" sz="2400" dirty="0">
                <a:solidFill>
                  <a:srgbClr val="002060"/>
                </a:solidFill>
                <a:latin typeface="+mn-ea"/>
              </a:rPr>
              <a:t>）：所需求的信息在部件中，但不是主要主题。</a:t>
            </a:r>
          </a:p>
          <a:p>
            <a:pPr marL="342900" indent="373063" defTabSz="457200" fontAlgn="base">
              <a:lnSpc>
                <a:spcPct val="150000"/>
              </a:lnSpc>
              <a:spcBef>
                <a:spcPct val="0"/>
              </a:spcBef>
              <a:spcAft>
                <a:spcPts val="600"/>
              </a:spcAft>
              <a:buClr>
                <a:srgbClr val="437085"/>
              </a:buClr>
              <a:buSzTx/>
            </a:pPr>
            <a:r>
              <a:rPr lang="zh-CN" altLang="en-US" sz="2400" dirty="0">
                <a:solidFill>
                  <a:srgbClr val="002060"/>
                </a:solidFill>
                <a:latin typeface="+mn-ea"/>
              </a:rPr>
              <a:t>无覆盖（ </a:t>
            </a:r>
            <a:r>
              <a:rPr lang="en-US" altLang="zh-CN" sz="2400" dirty="0">
                <a:solidFill>
                  <a:srgbClr val="002060"/>
                </a:solidFill>
                <a:latin typeface="+mn-ea"/>
              </a:rPr>
              <a:t>N </a:t>
            </a:r>
            <a:r>
              <a:rPr lang="zh-CN" altLang="en-US" sz="2400" dirty="0">
                <a:solidFill>
                  <a:srgbClr val="002060"/>
                </a:solidFill>
                <a:latin typeface="+mn-ea"/>
              </a:rPr>
              <a:t>）：所需求的信息不是部件的主题。</a:t>
            </a:r>
            <a:endParaRPr lang="en-US" altLang="zh-CN"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zh-CN" altLang="en-US"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zh-CN" altLang="en-US"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zh-CN" altLang="en-US"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zh-CN" altLang="en-US"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zh-CN" altLang="en-US"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en-US" altLang="zh-CN"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en-US" altLang="zh-CN" sz="2400" dirty="0">
              <a:solidFill>
                <a:srgbClr val="002060"/>
              </a:solidFill>
              <a:latin typeface="+mn-ea"/>
            </a:endParaRPr>
          </a:p>
        </p:txBody>
      </p:sp>
    </p:spTree>
    <p:extLst>
      <p:ext uri="{BB962C8B-B14F-4D97-AF65-F5344CB8AC3E}">
        <p14:creationId xmlns:p14="http://schemas.microsoft.com/office/powerpoint/2010/main" val="906031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617629" y="221553"/>
            <a:ext cx="9875520" cy="855407"/>
          </a:xfrm>
        </p:spPr>
        <p:txBody>
          <a:bodyPr/>
          <a:lstStyle/>
          <a:p>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、信息检索的概念</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467139" y="1076960"/>
            <a:ext cx="10565297" cy="5482865"/>
          </a:xfrm>
        </p:spPr>
        <p:txBody>
          <a:bodyPr>
            <a:normAutofit/>
          </a:bodyPr>
          <a:lstStyle/>
          <a:p>
            <a:pPr marL="457200" lvl="0" indent="-457200" defTabSz="457200" fontAlgn="base">
              <a:lnSpc>
                <a:spcPct val="150000"/>
              </a:lnSpc>
              <a:spcBef>
                <a:spcPct val="0"/>
              </a:spcBef>
              <a:spcAft>
                <a:spcPts val="600"/>
              </a:spcAft>
              <a:buClr>
                <a:srgbClr val="437085"/>
              </a:buClr>
              <a:buSzTx/>
            </a:pPr>
            <a:r>
              <a:rPr lang="zh-CN" altLang="en-US" sz="3200" dirty="0">
                <a:solidFill>
                  <a:srgbClr val="002060"/>
                </a:solidFill>
                <a:latin typeface="Lucida Sans" panose="020B0602040502020204" pitchFamily="34" charset="0"/>
                <a:ea typeface="MS PGothic" panose="020B0600070205080204" pitchFamily="34" charset="-128"/>
              </a:rPr>
              <a:t>信息检索是从大规模</a:t>
            </a:r>
            <a:r>
              <a:rPr lang="zh-CN" altLang="en-US" sz="3200" dirty="0">
                <a:solidFill>
                  <a:srgbClr val="FF0000"/>
                </a:solidFill>
                <a:latin typeface="Lucida Sans" panose="020B0602040502020204" pitchFamily="34" charset="0"/>
                <a:ea typeface="MS PGothic" panose="020B0600070205080204" pitchFamily="34" charset="-128"/>
              </a:rPr>
              <a:t>非结构化数据</a:t>
            </a:r>
            <a:r>
              <a:rPr lang="zh-CN" altLang="en-US" sz="3200" dirty="0">
                <a:solidFill>
                  <a:srgbClr val="002060"/>
                </a:solidFill>
                <a:latin typeface="Lucida Sans" panose="020B0602040502020204" pitchFamily="34" charset="0"/>
                <a:ea typeface="MS PGothic" panose="020B0600070205080204" pitchFamily="34" charset="-128"/>
              </a:rPr>
              <a:t>（通常是文本）的集合（通常保存在计算机上）中找出满足用户信息需求的资料（通常是文档）的过程。</a:t>
            </a:r>
            <a:endParaRPr lang="en-US" altLang="zh-CN" sz="3200" dirty="0">
              <a:solidFill>
                <a:srgbClr val="002060"/>
              </a:solidFill>
              <a:latin typeface="Lucida Sans" panose="020B0602040502020204" pitchFamily="34" charset="0"/>
              <a:ea typeface="MS PGothic" panose="020B0600070205080204" pitchFamily="34" charset="-128"/>
            </a:endParaRPr>
          </a:p>
          <a:p>
            <a:pPr marL="457200" lvl="0" indent="436563" defTabSz="457200" fontAlgn="base">
              <a:lnSpc>
                <a:spcPct val="150000"/>
              </a:lnSpc>
              <a:spcBef>
                <a:spcPct val="0"/>
              </a:spcBef>
              <a:spcAft>
                <a:spcPts val="600"/>
              </a:spcAft>
              <a:buClr>
                <a:srgbClr val="437085"/>
              </a:buClr>
              <a:buSzTx/>
            </a:pPr>
            <a:r>
              <a:rPr lang="zh-CN" altLang="en-US" sz="3200" dirty="0">
                <a:solidFill>
                  <a:srgbClr val="002060"/>
                </a:solidFill>
                <a:latin typeface="Lucida Sans" panose="020B0602040502020204" pitchFamily="34" charset="0"/>
                <a:ea typeface="MS PGothic" panose="020B0600070205080204" pitchFamily="34" charset="-128"/>
              </a:rPr>
              <a:t>结构化数据</a:t>
            </a:r>
            <a:endParaRPr lang="en-US" altLang="zh-CN" sz="3200" dirty="0">
              <a:solidFill>
                <a:srgbClr val="002060"/>
              </a:solidFill>
              <a:latin typeface="Lucida Sans" panose="020B0602040502020204" pitchFamily="34" charset="0"/>
              <a:ea typeface="MS PGothic" panose="020B0600070205080204" pitchFamily="34" charset="-128"/>
            </a:endParaRPr>
          </a:p>
          <a:p>
            <a:pPr marL="457200" lvl="0" indent="436563" defTabSz="457200" fontAlgn="base">
              <a:lnSpc>
                <a:spcPct val="150000"/>
              </a:lnSpc>
              <a:spcBef>
                <a:spcPct val="0"/>
              </a:spcBef>
              <a:spcAft>
                <a:spcPts val="600"/>
              </a:spcAft>
              <a:buClr>
                <a:srgbClr val="437085"/>
              </a:buClr>
              <a:buSzTx/>
            </a:pPr>
            <a:r>
              <a:rPr lang="zh-CN" altLang="en-US" sz="3200" dirty="0">
                <a:solidFill>
                  <a:srgbClr val="002060"/>
                </a:solidFill>
                <a:latin typeface="Lucida Sans" panose="020B0602040502020204" pitchFamily="34" charset="0"/>
                <a:ea typeface="MS PGothic" panose="020B0600070205080204" pitchFamily="34" charset="-128"/>
              </a:rPr>
              <a:t>非结构数据</a:t>
            </a:r>
            <a:endParaRPr lang="en-US" altLang="zh-CN" sz="3200" dirty="0">
              <a:solidFill>
                <a:srgbClr val="002060"/>
              </a:solidFill>
              <a:latin typeface="Lucida Sans" panose="020B0602040502020204" pitchFamily="34" charset="0"/>
              <a:ea typeface="MS PGothic" panose="020B0600070205080204" pitchFamily="34" charset="-128"/>
            </a:endParaRPr>
          </a:p>
          <a:p>
            <a:pPr marL="457200" lvl="0" indent="436563" defTabSz="457200" fontAlgn="base">
              <a:lnSpc>
                <a:spcPct val="150000"/>
              </a:lnSpc>
              <a:spcBef>
                <a:spcPct val="0"/>
              </a:spcBef>
              <a:spcAft>
                <a:spcPts val="600"/>
              </a:spcAft>
              <a:buClr>
                <a:srgbClr val="437085"/>
              </a:buClr>
              <a:buSzTx/>
            </a:pPr>
            <a:r>
              <a:rPr lang="zh-CN" altLang="en-US" sz="3200" dirty="0">
                <a:solidFill>
                  <a:srgbClr val="002060"/>
                </a:solidFill>
                <a:latin typeface="Lucida Sans" panose="020B0602040502020204" pitchFamily="34" charset="0"/>
                <a:ea typeface="MS PGothic" panose="020B0600070205080204" pitchFamily="34" charset="-128"/>
              </a:rPr>
              <a:t>半结构化数据</a:t>
            </a:r>
            <a:endParaRPr lang="en-US" altLang="zh-CN" sz="32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zh-CN" altLang="en-US" sz="3200" dirty="0">
              <a:solidFill>
                <a:srgbClr val="002060"/>
              </a:solidFill>
              <a:latin typeface="Lucida Sans" panose="020B0602040502020204" pitchFamily="34" charset="0"/>
              <a:ea typeface="MS PGothic" panose="020B0600070205080204" pitchFamily="34" charset="-128"/>
            </a:endParaRPr>
          </a:p>
        </p:txBody>
      </p:sp>
    </p:spTree>
    <p:extLst>
      <p:ext uri="{BB962C8B-B14F-4D97-AF65-F5344CB8AC3E}">
        <p14:creationId xmlns:p14="http://schemas.microsoft.com/office/powerpoint/2010/main" val="38173879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49880" y="213577"/>
            <a:ext cx="10991275" cy="855407"/>
          </a:xfrm>
        </p:spPr>
        <p:txBody>
          <a:bodyPr>
            <a:normAutofit/>
          </a:bodyPr>
          <a:lstStyle/>
          <a:p>
            <a:r>
              <a:rPr lang="en-US" altLang="zh-CN" dirty="0">
                <a:latin typeface="Times New Roman" panose="02020603050405020304" pitchFamily="18" charset="0"/>
                <a:cs typeface="Times New Roman" panose="02020603050405020304" pitchFamily="18" charset="0"/>
              </a:rPr>
              <a:t>5</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XML</a:t>
            </a:r>
            <a:r>
              <a:rPr lang="zh-CN" altLang="en-US" dirty="0">
                <a:latin typeface="Times New Roman" panose="02020603050405020304" pitchFamily="18" charset="0"/>
                <a:cs typeface="Times New Roman" panose="02020603050405020304" pitchFamily="18" charset="0"/>
              </a:rPr>
              <a:t>检索的评价</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49880" y="993913"/>
            <a:ext cx="11692240" cy="5650510"/>
          </a:xfrm>
        </p:spPr>
        <p:txBody>
          <a:bodyPr>
            <a:normAutofit/>
          </a:bodyPr>
          <a:lstStyle/>
          <a:p>
            <a:pPr marL="0" lvl="0" indent="0" defTabSz="457200" fontAlgn="base">
              <a:lnSpc>
                <a:spcPct val="150000"/>
              </a:lnSpc>
              <a:spcBef>
                <a:spcPct val="0"/>
              </a:spcBef>
              <a:spcAft>
                <a:spcPts val="600"/>
              </a:spcAft>
              <a:buClr>
                <a:srgbClr val="437085"/>
              </a:buClr>
              <a:buSzTx/>
              <a:buNone/>
            </a:pPr>
            <a:r>
              <a:rPr lang="zh-CN" altLang="en-US" sz="2400" dirty="0">
                <a:solidFill>
                  <a:srgbClr val="002060"/>
                </a:solidFill>
                <a:latin typeface="+mn-ea"/>
              </a:rPr>
              <a:t> </a:t>
            </a:r>
            <a:r>
              <a:rPr lang="en-US" altLang="zh-CN" sz="2400" dirty="0">
                <a:solidFill>
                  <a:srgbClr val="002060"/>
                </a:solidFill>
                <a:latin typeface="+mn-ea"/>
              </a:rPr>
              <a:t>INEX 2002 </a:t>
            </a:r>
            <a:r>
              <a:rPr lang="zh-CN" altLang="en-US" sz="2400" dirty="0">
                <a:solidFill>
                  <a:srgbClr val="002060"/>
                </a:solidFill>
                <a:latin typeface="+mn-ea"/>
              </a:rPr>
              <a:t>定义了</a:t>
            </a:r>
            <a:r>
              <a:rPr lang="zh-CN" altLang="en-US" sz="2400" dirty="0">
                <a:solidFill>
                  <a:srgbClr val="FF0000"/>
                </a:solidFill>
                <a:latin typeface="+mn-ea"/>
              </a:rPr>
              <a:t>部件覆盖度</a:t>
            </a:r>
            <a:r>
              <a:rPr lang="zh-CN" altLang="en-US" sz="2400" dirty="0">
                <a:solidFill>
                  <a:srgbClr val="002060"/>
                </a:solidFill>
                <a:latin typeface="+mn-ea"/>
              </a:rPr>
              <a:t>和</a:t>
            </a:r>
            <a:r>
              <a:rPr lang="zh-CN" altLang="en-US" sz="2400" dirty="0">
                <a:solidFill>
                  <a:srgbClr val="FF0000"/>
                </a:solidFill>
                <a:latin typeface="+mn-ea"/>
              </a:rPr>
              <a:t>主题相关性</a:t>
            </a:r>
            <a:r>
              <a:rPr lang="zh-CN" altLang="en-US" sz="2400" dirty="0">
                <a:solidFill>
                  <a:srgbClr val="002060"/>
                </a:solidFill>
                <a:latin typeface="+mn-ea"/>
              </a:rPr>
              <a:t>作为相关性判断的两个方面。</a:t>
            </a:r>
            <a:endParaRPr lang="en-US" altLang="zh-CN"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r>
              <a:rPr lang="zh-CN" altLang="en-US" sz="2400" dirty="0">
                <a:solidFill>
                  <a:srgbClr val="002060"/>
                </a:solidFill>
                <a:latin typeface="+mn-ea"/>
              </a:rPr>
              <a:t>（</a:t>
            </a:r>
            <a:r>
              <a:rPr lang="en-US" altLang="zh-CN" sz="2400" dirty="0">
                <a:solidFill>
                  <a:srgbClr val="002060"/>
                </a:solidFill>
                <a:latin typeface="+mn-ea"/>
              </a:rPr>
              <a:t>2</a:t>
            </a:r>
            <a:r>
              <a:rPr lang="zh-CN" altLang="en-US" sz="2400" dirty="0">
                <a:solidFill>
                  <a:srgbClr val="002060"/>
                </a:solidFill>
                <a:latin typeface="+mn-ea"/>
              </a:rPr>
              <a:t>）主题相关性也有 </a:t>
            </a:r>
            <a:r>
              <a:rPr lang="en-US" altLang="zh-CN" sz="2400" dirty="0">
                <a:solidFill>
                  <a:srgbClr val="002060"/>
                </a:solidFill>
                <a:latin typeface="+mn-ea"/>
              </a:rPr>
              <a:t>4 </a:t>
            </a:r>
            <a:r>
              <a:rPr lang="zh-CN" altLang="en-US" sz="2400" dirty="0">
                <a:solidFill>
                  <a:srgbClr val="002060"/>
                </a:solidFill>
                <a:latin typeface="+mn-ea"/>
              </a:rPr>
              <a:t>个层次：</a:t>
            </a:r>
            <a:r>
              <a:rPr lang="zh-CN" altLang="en-US" sz="2400" b="1" dirty="0">
                <a:solidFill>
                  <a:srgbClr val="FF0000"/>
                </a:solidFill>
                <a:latin typeface="+mn-ea"/>
              </a:rPr>
              <a:t>强相关（ </a:t>
            </a:r>
            <a:r>
              <a:rPr lang="en-US" altLang="zh-CN" sz="2400" b="1" dirty="0">
                <a:solidFill>
                  <a:srgbClr val="FF0000"/>
                </a:solidFill>
                <a:latin typeface="+mn-ea"/>
              </a:rPr>
              <a:t>3 </a:t>
            </a:r>
            <a:r>
              <a:rPr lang="zh-CN" altLang="en-US" sz="2400" b="1" dirty="0">
                <a:solidFill>
                  <a:srgbClr val="FF0000"/>
                </a:solidFill>
                <a:latin typeface="+mn-ea"/>
              </a:rPr>
              <a:t>）、较相关（ </a:t>
            </a:r>
            <a:r>
              <a:rPr lang="en-US" altLang="zh-CN" sz="2400" b="1" dirty="0">
                <a:solidFill>
                  <a:srgbClr val="FF0000"/>
                </a:solidFill>
                <a:latin typeface="+mn-ea"/>
              </a:rPr>
              <a:t>2 </a:t>
            </a:r>
            <a:r>
              <a:rPr lang="zh-CN" altLang="en-US" sz="2400" b="1" dirty="0">
                <a:solidFill>
                  <a:srgbClr val="FF0000"/>
                </a:solidFill>
                <a:latin typeface="+mn-ea"/>
              </a:rPr>
              <a:t>）、弱相关（ </a:t>
            </a:r>
            <a:r>
              <a:rPr lang="en-US" altLang="zh-CN" sz="2400" b="1" dirty="0">
                <a:solidFill>
                  <a:srgbClr val="FF0000"/>
                </a:solidFill>
                <a:latin typeface="+mn-ea"/>
              </a:rPr>
              <a:t>1 </a:t>
            </a:r>
            <a:r>
              <a:rPr lang="zh-CN" altLang="en-US" sz="2400" b="1" dirty="0">
                <a:solidFill>
                  <a:srgbClr val="FF0000"/>
                </a:solidFill>
                <a:latin typeface="+mn-ea"/>
              </a:rPr>
              <a:t>）和不相关（ </a:t>
            </a:r>
            <a:r>
              <a:rPr lang="en-US" altLang="zh-CN" sz="2400" b="1" dirty="0">
                <a:solidFill>
                  <a:srgbClr val="FF0000"/>
                </a:solidFill>
                <a:latin typeface="+mn-ea"/>
              </a:rPr>
              <a:t>0 </a:t>
            </a:r>
            <a:r>
              <a:rPr lang="zh-CN" altLang="en-US" sz="2400" b="1" dirty="0">
                <a:solidFill>
                  <a:srgbClr val="FF0000"/>
                </a:solidFill>
                <a:latin typeface="+mn-ea"/>
              </a:rPr>
              <a:t>）</a:t>
            </a:r>
            <a:r>
              <a:rPr lang="zh-CN" altLang="en-US" sz="2400" dirty="0">
                <a:solidFill>
                  <a:srgbClr val="002060"/>
                </a:solidFill>
                <a:latin typeface="+mn-ea"/>
              </a:rPr>
              <a:t>。</a:t>
            </a:r>
            <a:endParaRPr lang="en-US" altLang="zh-CN" sz="2400" dirty="0">
              <a:solidFill>
                <a:srgbClr val="002060"/>
              </a:solidFill>
              <a:latin typeface="+mn-ea"/>
            </a:endParaRPr>
          </a:p>
          <a:p>
            <a:pPr marL="0" lvl="0" indent="357188" defTabSz="457200" fontAlgn="base">
              <a:lnSpc>
                <a:spcPct val="150000"/>
              </a:lnSpc>
              <a:spcBef>
                <a:spcPct val="0"/>
              </a:spcBef>
              <a:spcAft>
                <a:spcPts val="600"/>
              </a:spcAft>
              <a:buClr>
                <a:srgbClr val="437085"/>
              </a:buClr>
              <a:buSzTx/>
              <a:buNone/>
            </a:pPr>
            <a:r>
              <a:rPr lang="zh-CN" altLang="en-US" sz="2400" dirty="0">
                <a:solidFill>
                  <a:srgbClr val="002060"/>
                </a:solidFill>
                <a:latin typeface="+mn-ea"/>
              </a:rPr>
              <a:t>每个部件在覆盖度和主题相关性两个方面都要进行判断，然后将判断结果组合成一个数字</a:t>
            </a:r>
            <a:r>
              <a:rPr lang="en-US" altLang="zh-CN" sz="2400" dirty="0">
                <a:solidFill>
                  <a:srgbClr val="002060"/>
                </a:solidFill>
                <a:latin typeface="+mn-ea"/>
              </a:rPr>
              <a:t>-</a:t>
            </a:r>
            <a:r>
              <a:rPr lang="zh-CN" altLang="en-US" sz="2400" dirty="0">
                <a:solidFill>
                  <a:srgbClr val="002060"/>
                </a:solidFill>
                <a:latin typeface="+mn-ea"/>
              </a:rPr>
              <a:t>字母编码，比如</a:t>
            </a:r>
            <a:r>
              <a:rPr lang="en-US" altLang="zh-CN" sz="2400" dirty="0">
                <a:solidFill>
                  <a:srgbClr val="002060"/>
                </a:solidFill>
                <a:latin typeface="+mn-ea"/>
              </a:rPr>
              <a:t>2S</a:t>
            </a:r>
          </a:p>
          <a:p>
            <a:pPr marL="0" lvl="0" indent="0" defTabSz="457200" fontAlgn="base">
              <a:lnSpc>
                <a:spcPct val="150000"/>
              </a:lnSpc>
              <a:spcBef>
                <a:spcPct val="0"/>
              </a:spcBef>
              <a:spcAft>
                <a:spcPts val="600"/>
              </a:spcAft>
              <a:buClr>
                <a:srgbClr val="437085"/>
              </a:buClr>
              <a:buSzTx/>
              <a:buNone/>
            </a:pPr>
            <a:r>
              <a:rPr lang="zh-CN" altLang="en-US" sz="2400" dirty="0">
                <a:solidFill>
                  <a:srgbClr val="002060"/>
                </a:solidFill>
                <a:latin typeface="+mn-ea"/>
              </a:rPr>
              <a:t>相关度 </a:t>
            </a:r>
            <a:r>
              <a:rPr lang="en-US" altLang="zh-CN" sz="2400" dirty="0">
                <a:solidFill>
                  <a:srgbClr val="002060"/>
                </a:solidFill>
                <a:latin typeface="+mn-ea"/>
              </a:rPr>
              <a:t>— </a:t>
            </a:r>
            <a:r>
              <a:rPr lang="zh-CN" altLang="en-US" sz="2400" dirty="0">
                <a:solidFill>
                  <a:srgbClr val="002060"/>
                </a:solidFill>
                <a:latin typeface="+mn-ea"/>
              </a:rPr>
              <a:t>覆盖度组合可以采用如下量化方法：</a:t>
            </a:r>
          </a:p>
          <a:p>
            <a:pPr marL="0" lvl="0" indent="0" defTabSz="457200" fontAlgn="base">
              <a:lnSpc>
                <a:spcPct val="150000"/>
              </a:lnSpc>
              <a:spcBef>
                <a:spcPct val="0"/>
              </a:spcBef>
              <a:spcAft>
                <a:spcPts val="600"/>
              </a:spcAft>
              <a:buClr>
                <a:srgbClr val="437085"/>
              </a:buClr>
              <a:buSzTx/>
              <a:buNone/>
            </a:pPr>
            <a:endParaRPr lang="zh-CN" altLang="en-US"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zh-CN" altLang="en-US"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zh-CN" altLang="en-US"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zh-CN" altLang="en-US"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zh-CN" altLang="en-US"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en-US" altLang="zh-CN"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en-US" altLang="zh-CN" sz="2400" dirty="0">
              <a:solidFill>
                <a:srgbClr val="002060"/>
              </a:solidFill>
              <a:latin typeface="+mn-ea"/>
            </a:endParaRPr>
          </a:p>
        </p:txBody>
      </p:sp>
      <p:pic>
        <p:nvPicPr>
          <p:cNvPr id="5" name="图片 4">
            <a:extLst>
              <a:ext uri="{FF2B5EF4-FFF2-40B4-BE49-F238E27FC236}">
                <a16:creationId xmlns:a16="http://schemas.microsoft.com/office/drawing/2014/main" id="{229C3DA9-8ECF-41C0-A20F-6502E08B43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5112" y="4640745"/>
            <a:ext cx="4752975" cy="1790700"/>
          </a:xfrm>
          <a:prstGeom prst="rect">
            <a:avLst/>
          </a:prstGeom>
        </p:spPr>
      </p:pic>
    </p:spTree>
    <p:extLst>
      <p:ext uri="{BB962C8B-B14F-4D97-AF65-F5344CB8AC3E}">
        <p14:creationId xmlns:p14="http://schemas.microsoft.com/office/powerpoint/2010/main" val="9754907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49880" y="213577"/>
            <a:ext cx="10991275" cy="855407"/>
          </a:xfrm>
        </p:spPr>
        <p:txBody>
          <a:bodyPr>
            <a:normAutofit/>
          </a:bodyPr>
          <a:lstStyle/>
          <a:p>
            <a:r>
              <a:rPr lang="en-US" altLang="zh-CN" dirty="0">
                <a:latin typeface="Times New Roman" panose="02020603050405020304" pitchFamily="18" charset="0"/>
                <a:cs typeface="Times New Roman" panose="02020603050405020304" pitchFamily="18" charset="0"/>
              </a:rPr>
              <a:t>6</a:t>
            </a:r>
            <a:r>
              <a:rPr lang="zh-CN" altLang="en-US" dirty="0">
                <a:latin typeface="Times New Roman" panose="02020603050405020304" pitchFamily="18" charset="0"/>
                <a:cs typeface="Times New Roman" panose="02020603050405020304" pitchFamily="18" charset="0"/>
              </a:rPr>
              <a:t>、以文本为中心与以数据为中心的对比</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49880" y="993913"/>
            <a:ext cx="11692240" cy="5650510"/>
          </a:xfrm>
        </p:spPr>
        <p:txBody>
          <a:bodyPr>
            <a:normAutofit fontScale="92500"/>
          </a:bodyPr>
          <a:lstStyle/>
          <a:p>
            <a:pPr marL="0" lvl="0" indent="0" defTabSz="457200" fontAlgn="base">
              <a:lnSpc>
                <a:spcPct val="150000"/>
              </a:lnSpc>
              <a:spcBef>
                <a:spcPct val="0"/>
              </a:spcBef>
              <a:spcAft>
                <a:spcPts val="600"/>
              </a:spcAft>
              <a:buClr>
                <a:srgbClr val="437085"/>
              </a:buClr>
              <a:buSzTx/>
              <a:buNone/>
            </a:pPr>
            <a:r>
              <a:rPr lang="zh-CN" altLang="en-US" sz="2400" dirty="0">
                <a:solidFill>
                  <a:srgbClr val="002060"/>
                </a:solidFill>
                <a:latin typeface="+mn-ea"/>
              </a:rPr>
              <a:t>以</a:t>
            </a:r>
            <a:r>
              <a:rPr lang="zh-CN" altLang="en-US" sz="2400" dirty="0">
                <a:solidFill>
                  <a:srgbClr val="FF0000"/>
                </a:solidFill>
                <a:latin typeface="+mn-ea"/>
              </a:rPr>
              <a:t>文本为中心</a:t>
            </a:r>
            <a:r>
              <a:rPr lang="zh-CN" altLang="en-US" sz="2400" dirty="0">
                <a:solidFill>
                  <a:srgbClr val="002060"/>
                </a:solidFill>
                <a:latin typeface="+mn-ea"/>
              </a:rPr>
              <a:t>的 </a:t>
            </a:r>
            <a:r>
              <a:rPr lang="en-US" altLang="zh-CN" sz="2400" dirty="0">
                <a:solidFill>
                  <a:srgbClr val="002060"/>
                </a:solidFill>
                <a:latin typeface="+mn-ea"/>
              </a:rPr>
              <a:t>XML</a:t>
            </a:r>
            <a:r>
              <a:rPr lang="zh-CN" altLang="en-US" sz="2400" dirty="0">
                <a:solidFill>
                  <a:srgbClr val="002060"/>
                </a:solidFill>
                <a:latin typeface="+mn-ea"/>
              </a:rPr>
              <a:t>（</a:t>
            </a:r>
            <a:r>
              <a:rPr lang="en-US" altLang="zh-CN" sz="2400" dirty="0">
                <a:solidFill>
                  <a:srgbClr val="002060"/>
                </a:solidFill>
                <a:latin typeface="+mn-ea"/>
              </a:rPr>
              <a:t>text-centric XML</a:t>
            </a:r>
            <a:r>
              <a:rPr lang="zh-CN" altLang="en-US" sz="2400" dirty="0">
                <a:solidFill>
                  <a:srgbClr val="002060"/>
                </a:solidFill>
                <a:latin typeface="+mn-ea"/>
              </a:rPr>
              <a:t>）检索，给文本赋予了更高的优先级。具体的实现方式是通过对非结构化检索方法进行调整，使之能够处理额外的结构化限制。这里的 </a:t>
            </a:r>
            <a:r>
              <a:rPr lang="en-US" altLang="zh-CN" sz="2400" dirty="0">
                <a:solidFill>
                  <a:srgbClr val="002060"/>
                </a:solidFill>
                <a:latin typeface="+mn-ea"/>
              </a:rPr>
              <a:t>XML</a:t>
            </a:r>
            <a:r>
              <a:rPr lang="zh-CN" altLang="en-US" sz="2400" dirty="0">
                <a:solidFill>
                  <a:srgbClr val="002060"/>
                </a:solidFill>
                <a:latin typeface="+mn-ea"/>
              </a:rPr>
              <a:t>文档检索方法存在若干前提假设：</a:t>
            </a:r>
            <a:endParaRPr lang="en-US" altLang="zh-CN" sz="2400" dirty="0">
              <a:solidFill>
                <a:srgbClr val="002060"/>
              </a:solidFill>
              <a:latin typeface="+mn-ea"/>
            </a:endParaRPr>
          </a:p>
          <a:p>
            <a:pPr marL="514350" lvl="0" indent="-514350" defTabSz="457200" fontAlgn="base">
              <a:lnSpc>
                <a:spcPct val="150000"/>
              </a:lnSpc>
              <a:spcBef>
                <a:spcPct val="0"/>
              </a:spcBef>
              <a:spcAft>
                <a:spcPts val="600"/>
              </a:spcAft>
              <a:buClr>
                <a:srgbClr val="437085"/>
              </a:buClr>
              <a:buSzTx/>
              <a:buAutoNum type="romanLcParenBoth"/>
            </a:pPr>
            <a:r>
              <a:rPr lang="zh-CN" altLang="en-US" sz="2400" dirty="0">
                <a:solidFill>
                  <a:srgbClr val="002060"/>
                </a:solidFill>
                <a:latin typeface="+mn-ea"/>
              </a:rPr>
              <a:t>长文本字段</a:t>
            </a:r>
            <a:r>
              <a:rPr lang="en-US" altLang="zh-CN" sz="2400" dirty="0">
                <a:solidFill>
                  <a:srgbClr val="002060"/>
                </a:solidFill>
                <a:latin typeface="+mn-ea"/>
              </a:rPr>
              <a:t>(</a:t>
            </a:r>
            <a:r>
              <a:rPr lang="zh-CN" altLang="en-US" sz="2400" dirty="0">
                <a:solidFill>
                  <a:srgbClr val="002060"/>
                </a:solidFill>
                <a:latin typeface="+mn-ea"/>
              </a:rPr>
              <a:t>如文档的 </a:t>
            </a:r>
            <a:r>
              <a:rPr lang="en-US" altLang="zh-CN" sz="2400" dirty="0">
                <a:solidFill>
                  <a:srgbClr val="002060"/>
                </a:solidFill>
                <a:latin typeface="+mn-ea"/>
              </a:rPr>
              <a:t>section)</a:t>
            </a:r>
            <a:r>
              <a:rPr lang="zh-CN" altLang="en-US" sz="2400" dirty="0">
                <a:solidFill>
                  <a:srgbClr val="002060"/>
                </a:solidFill>
                <a:latin typeface="+mn-ea"/>
              </a:rPr>
              <a:t>；</a:t>
            </a:r>
            <a:endParaRPr lang="en-US" altLang="zh-CN" sz="2400" dirty="0">
              <a:solidFill>
                <a:srgbClr val="002060"/>
              </a:solidFill>
              <a:latin typeface="+mn-ea"/>
            </a:endParaRPr>
          </a:p>
          <a:p>
            <a:pPr marL="514350" lvl="0" indent="-514350" defTabSz="457200" fontAlgn="base">
              <a:lnSpc>
                <a:spcPct val="150000"/>
              </a:lnSpc>
              <a:spcBef>
                <a:spcPct val="0"/>
              </a:spcBef>
              <a:spcAft>
                <a:spcPts val="600"/>
              </a:spcAft>
              <a:buClr>
                <a:srgbClr val="437085"/>
              </a:buClr>
              <a:buSzTx/>
              <a:buAutoNum type="romanLcParenBoth"/>
            </a:pPr>
            <a:r>
              <a:rPr lang="zh-CN" altLang="en-US" sz="2400" dirty="0">
                <a:solidFill>
                  <a:srgbClr val="002060"/>
                </a:solidFill>
                <a:latin typeface="+mn-ea"/>
              </a:rPr>
              <a:t>非精确匹配； </a:t>
            </a:r>
            <a:endParaRPr lang="en-US" altLang="zh-CN" sz="2400" dirty="0">
              <a:solidFill>
                <a:srgbClr val="002060"/>
              </a:solidFill>
              <a:latin typeface="+mn-ea"/>
            </a:endParaRPr>
          </a:p>
          <a:p>
            <a:pPr marL="514350" lvl="0" indent="-514350" defTabSz="457200" fontAlgn="base">
              <a:lnSpc>
                <a:spcPct val="150000"/>
              </a:lnSpc>
              <a:spcBef>
                <a:spcPct val="0"/>
              </a:spcBef>
              <a:spcAft>
                <a:spcPts val="600"/>
              </a:spcAft>
              <a:buClr>
                <a:srgbClr val="437085"/>
              </a:buClr>
              <a:buSzTx/>
              <a:buAutoNum type="romanLcParenBoth"/>
            </a:pPr>
            <a:r>
              <a:rPr lang="zh-CN" altLang="en-US" sz="2400" dirty="0">
                <a:solidFill>
                  <a:srgbClr val="002060"/>
                </a:solidFill>
                <a:latin typeface="+mn-ea"/>
              </a:rPr>
              <a:t>按相关度对结果排序。</a:t>
            </a:r>
          </a:p>
          <a:p>
            <a:pPr marL="0" lvl="0" indent="0" defTabSz="457200" fontAlgn="base">
              <a:lnSpc>
                <a:spcPct val="150000"/>
              </a:lnSpc>
              <a:spcBef>
                <a:spcPct val="0"/>
              </a:spcBef>
              <a:spcAft>
                <a:spcPts val="600"/>
              </a:spcAft>
              <a:buClr>
                <a:srgbClr val="437085"/>
              </a:buClr>
              <a:buSzTx/>
              <a:buNone/>
            </a:pPr>
            <a:r>
              <a:rPr lang="zh-CN" altLang="en-US" sz="2400" dirty="0">
                <a:solidFill>
                  <a:srgbClr val="002060"/>
                </a:solidFill>
                <a:latin typeface="+mn-ea"/>
              </a:rPr>
              <a:t>与之相反，以</a:t>
            </a:r>
            <a:r>
              <a:rPr lang="zh-CN" altLang="en-US" sz="2400" dirty="0">
                <a:solidFill>
                  <a:srgbClr val="FF0000"/>
                </a:solidFill>
                <a:latin typeface="+mn-ea"/>
              </a:rPr>
              <a:t>数据为中心</a:t>
            </a:r>
            <a:r>
              <a:rPr lang="zh-CN" altLang="en-US" sz="2400" dirty="0">
                <a:solidFill>
                  <a:srgbClr val="002060"/>
                </a:solidFill>
                <a:latin typeface="+mn-ea"/>
              </a:rPr>
              <a:t>的 </a:t>
            </a:r>
            <a:r>
              <a:rPr lang="en-US" altLang="zh-CN" sz="2400" dirty="0">
                <a:solidFill>
                  <a:srgbClr val="002060"/>
                </a:solidFill>
                <a:latin typeface="+mn-ea"/>
              </a:rPr>
              <a:t>XML</a:t>
            </a:r>
            <a:r>
              <a:rPr lang="zh-CN" altLang="en-US" sz="2400" dirty="0">
                <a:solidFill>
                  <a:srgbClr val="002060"/>
                </a:solidFill>
                <a:latin typeface="+mn-ea"/>
              </a:rPr>
              <a:t>（</a:t>
            </a:r>
            <a:r>
              <a:rPr lang="en-US" altLang="zh-CN" sz="2400" dirty="0">
                <a:solidFill>
                  <a:srgbClr val="002060"/>
                </a:solidFill>
                <a:latin typeface="+mn-ea"/>
              </a:rPr>
              <a:t>data-centric XML</a:t>
            </a:r>
            <a:r>
              <a:rPr lang="zh-CN" altLang="en-US" sz="2400" dirty="0">
                <a:solidFill>
                  <a:srgbClr val="002060"/>
                </a:solidFill>
                <a:latin typeface="+mn-ea"/>
              </a:rPr>
              <a:t>）主要对数值型和非文本的属性值数据进行编码。当对这类 </a:t>
            </a:r>
            <a:r>
              <a:rPr lang="en-US" altLang="zh-CN" sz="2400" dirty="0">
                <a:solidFill>
                  <a:srgbClr val="002060"/>
                </a:solidFill>
                <a:latin typeface="+mn-ea"/>
              </a:rPr>
              <a:t>XML </a:t>
            </a:r>
            <a:r>
              <a:rPr lang="zh-CN" altLang="en-US" sz="2400" dirty="0">
                <a:solidFill>
                  <a:srgbClr val="002060"/>
                </a:solidFill>
                <a:latin typeface="+mn-ea"/>
              </a:rPr>
              <a:t>数据进行查询时，很多情况下都需要给出精确的匹配条件。这也将重点转移到了 </a:t>
            </a:r>
            <a:r>
              <a:rPr lang="en-US" altLang="zh-CN" sz="2400" dirty="0">
                <a:solidFill>
                  <a:srgbClr val="002060"/>
                </a:solidFill>
                <a:latin typeface="+mn-ea"/>
              </a:rPr>
              <a:t>XML</a:t>
            </a:r>
            <a:r>
              <a:rPr lang="zh-CN" altLang="en-US" sz="2400" dirty="0">
                <a:solidFill>
                  <a:srgbClr val="002060"/>
                </a:solidFill>
                <a:latin typeface="+mn-ea"/>
              </a:rPr>
              <a:t>文档及查询的结构方面。</a:t>
            </a:r>
            <a:endParaRPr lang="en-US" altLang="zh-CN"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r>
              <a:rPr lang="zh-CN" altLang="en-US" sz="2400" dirty="0">
                <a:solidFill>
                  <a:srgbClr val="002060"/>
                </a:solidFill>
                <a:latin typeface="+mn-ea"/>
              </a:rPr>
              <a:t> </a:t>
            </a:r>
            <a:endParaRPr lang="en-US" altLang="zh-CN"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en-US" altLang="zh-CN" sz="2400" dirty="0">
              <a:solidFill>
                <a:srgbClr val="002060"/>
              </a:solidFill>
              <a:latin typeface="+mn-ea"/>
            </a:endParaRPr>
          </a:p>
        </p:txBody>
      </p:sp>
    </p:spTree>
    <p:extLst>
      <p:ext uri="{BB962C8B-B14F-4D97-AF65-F5344CB8AC3E}">
        <p14:creationId xmlns:p14="http://schemas.microsoft.com/office/powerpoint/2010/main" val="26480902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49880" y="213577"/>
            <a:ext cx="10991275" cy="855407"/>
          </a:xfrm>
        </p:spPr>
        <p:txBody>
          <a:bodyPr>
            <a:normAutofit/>
          </a:bodyPr>
          <a:lstStyle/>
          <a:p>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49880" y="993913"/>
            <a:ext cx="11692240" cy="5650510"/>
          </a:xfrm>
        </p:spPr>
        <p:txBody>
          <a:bodyPr>
            <a:normAutofit/>
          </a:bodyPr>
          <a:lstStyle/>
          <a:p>
            <a:pPr marL="0" lvl="0" indent="0" defTabSz="457200" fontAlgn="base">
              <a:lnSpc>
                <a:spcPct val="150000"/>
              </a:lnSpc>
              <a:spcBef>
                <a:spcPct val="0"/>
              </a:spcBef>
              <a:spcAft>
                <a:spcPts val="600"/>
              </a:spcAft>
              <a:buClr>
                <a:srgbClr val="437085"/>
              </a:buClr>
              <a:buSzTx/>
              <a:buNone/>
            </a:pPr>
            <a:r>
              <a:rPr lang="zh-CN" altLang="en-US" sz="2400" dirty="0">
                <a:solidFill>
                  <a:srgbClr val="002060"/>
                </a:solidFill>
                <a:latin typeface="+mn-ea"/>
              </a:rPr>
              <a:t> </a:t>
            </a:r>
          </a:p>
          <a:p>
            <a:pPr marL="0" lvl="0" indent="0" defTabSz="457200" fontAlgn="base">
              <a:lnSpc>
                <a:spcPct val="150000"/>
              </a:lnSpc>
              <a:spcBef>
                <a:spcPct val="0"/>
              </a:spcBef>
              <a:spcAft>
                <a:spcPts val="600"/>
              </a:spcAft>
              <a:buClr>
                <a:srgbClr val="437085"/>
              </a:buClr>
              <a:buSzTx/>
              <a:buNone/>
            </a:pPr>
            <a:endParaRPr lang="zh-CN" altLang="en-US"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en-US" altLang="zh-CN"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en-US" altLang="zh-CN" sz="2400" dirty="0">
              <a:solidFill>
                <a:srgbClr val="002060"/>
              </a:solidFill>
              <a:latin typeface="+mn-ea"/>
            </a:endParaRPr>
          </a:p>
        </p:txBody>
      </p:sp>
      <p:pic>
        <p:nvPicPr>
          <p:cNvPr id="4" name="图片 3">
            <a:extLst>
              <a:ext uri="{FF2B5EF4-FFF2-40B4-BE49-F238E27FC236}">
                <a16:creationId xmlns:a16="http://schemas.microsoft.com/office/drawing/2014/main" id="{95267C3F-1A3D-7C7E-F780-93AF7DCDE0CF}"/>
              </a:ext>
            </a:extLst>
          </p:cNvPr>
          <p:cNvPicPr>
            <a:picLocks noChangeAspect="1"/>
          </p:cNvPicPr>
          <p:nvPr/>
        </p:nvPicPr>
        <p:blipFill>
          <a:blip r:embed="rId3"/>
          <a:stretch>
            <a:fillRect/>
          </a:stretch>
        </p:blipFill>
        <p:spPr>
          <a:xfrm>
            <a:off x="1760220" y="0"/>
            <a:ext cx="8671560" cy="6858000"/>
          </a:xfrm>
          <a:prstGeom prst="rect">
            <a:avLst/>
          </a:prstGeom>
        </p:spPr>
      </p:pic>
      <p:sp>
        <p:nvSpPr>
          <p:cNvPr id="6" name="矩形 5">
            <a:extLst>
              <a:ext uri="{FF2B5EF4-FFF2-40B4-BE49-F238E27FC236}">
                <a16:creationId xmlns:a16="http://schemas.microsoft.com/office/drawing/2014/main" id="{D2CB17AF-B67B-A7AC-D6F6-293C2E15AFCA}"/>
              </a:ext>
            </a:extLst>
          </p:cNvPr>
          <p:cNvSpPr/>
          <p:nvPr/>
        </p:nvSpPr>
        <p:spPr>
          <a:xfrm>
            <a:off x="7873792" y="6114196"/>
            <a:ext cx="2557988" cy="614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Tree>
    <p:extLst>
      <p:ext uri="{BB962C8B-B14F-4D97-AF65-F5344CB8AC3E}">
        <p14:creationId xmlns:p14="http://schemas.microsoft.com/office/powerpoint/2010/main" val="2175808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49880" y="213577"/>
            <a:ext cx="10991275" cy="855407"/>
          </a:xfrm>
        </p:spPr>
        <p:txBody>
          <a:bodyPr>
            <a:normAutofit fontScale="90000"/>
          </a:bodyPr>
          <a:lstStyle/>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、关系型数据搜索、非结构化</a:t>
            </a:r>
            <a:r>
              <a:rPr lang="en-US" altLang="zh-CN" dirty="0">
                <a:latin typeface="Times New Roman" panose="02020603050405020304" pitchFamily="18" charset="0"/>
                <a:cs typeface="Times New Roman" panose="02020603050405020304" pitchFamily="18" charset="0"/>
              </a:rPr>
              <a:t>IR</a:t>
            </a:r>
            <a:r>
              <a:rPr lang="zh-CN" altLang="en-US" dirty="0">
                <a:latin typeface="Times New Roman" panose="02020603050405020304" pitchFamily="18" charset="0"/>
                <a:cs typeface="Times New Roman" panose="02020603050405020304" pitchFamily="18" charset="0"/>
              </a:rPr>
              <a:t>、结构化检索</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617629" y="1068985"/>
            <a:ext cx="10414807" cy="5461024"/>
          </a:xfrm>
        </p:spPr>
        <p:txBody>
          <a:bodyPr>
            <a:normAutofit/>
          </a:bodyPr>
          <a:lstStyle/>
          <a:p>
            <a:pPr marL="457200" lvl="0" indent="-457200" defTabSz="457200" fontAlgn="base">
              <a:lnSpc>
                <a:spcPct val="150000"/>
              </a:lnSpc>
              <a:spcBef>
                <a:spcPct val="0"/>
              </a:spcBef>
              <a:spcAft>
                <a:spcPts val="600"/>
              </a:spcAft>
              <a:buClr>
                <a:srgbClr val="437085"/>
              </a:buClr>
              <a:buSzTx/>
            </a:pPr>
            <a:r>
              <a:rPr lang="zh-CN" altLang="en-US" sz="2800" dirty="0">
                <a:solidFill>
                  <a:srgbClr val="002060"/>
                </a:solidFill>
                <a:latin typeface="Lucida Sans" panose="020B0602040502020204" pitchFamily="34" charset="0"/>
                <a:ea typeface="MS PGothic" panose="020B0600070205080204" pitchFamily="34" charset="-128"/>
              </a:rPr>
              <a:t>非结构文档、非结构化检索</a:t>
            </a:r>
            <a:endParaRPr lang="en-US" altLang="zh-CN" sz="28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r>
              <a:rPr lang="zh-CN" altLang="en-US" sz="2800" dirty="0">
                <a:solidFill>
                  <a:srgbClr val="002060"/>
                </a:solidFill>
                <a:latin typeface="Lucida Sans" panose="020B0602040502020204" pitchFamily="34" charset="0"/>
                <a:ea typeface="MS PGothic" panose="020B0600070205080204" pitchFamily="34" charset="-128"/>
              </a:rPr>
              <a:t>结构化文档、结构化检索、结构化查询</a:t>
            </a:r>
            <a:endParaRPr lang="en-US" altLang="zh-CN" sz="28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en-US" altLang="zh-CN" sz="28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en-US" altLang="zh-CN" sz="28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en-US" altLang="zh-CN" sz="28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en-US" altLang="zh-CN" sz="28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zh-CN" altLang="en-US" sz="3200" dirty="0">
              <a:solidFill>
                <a:srgbClr val="002060"/>
              </a:solidFill>
              <a:latin typeface="Lucida Sans" panose="020B0602040502020204" pitchFamily="34" charset="0"/>
              <a:ea typeface="MS PGothic" panose="020B0600070205080204" pitchFamily="34" charset="-128"/>
            </a:endParaRPr>
          </a:p>
        </p:txBody>
      </p:sp>
      <p:pic>
        <p:nvPicPr>
          <p:cNvPr id="5" name="图片 4">
            <a:extLst>
              <a:ext uri="{FF2B5EF4-FFF2-40B4-BE49-F238E27FC236}">
                <a16:creationId xmlns:a16="http://schemas.microsoft.com/office/drawing/2014/main" id="{C300765E-CA3A-4B7B-B9DD-BC0A6B93C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861" y="2894622"/>
            <a:ext cx="9934575" cy="2724150"/>
          </a:xfrm>
          <a:prstGeom prst="rect">
            <a:avLst/>
          </a:prstGeom>
        </p:spPr>
      </p:pic>
    </p:spTree>
    <p:extLst>
      <p:ext uri="{BB962C8B-B14F-4D97-AF65-F5344CB8AC3E}">
        <p14:creationId xmlns:p14="http://schemas.microsoft.com/office/powerpoint/2010/main" val="944806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49880" y="213577"/>
            <a:ext cx="10991275" cy="855407"/>
          </a:xfrm>
        </p:spPr>
        <p:txBody>
          <a:bodyPr>
            <a:normAutofit fontScale="90000"/>
          </a:bodyPr>
          <a:lstStyle/>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、关系型数据搜索、非结构化</a:t>
            </a:r>
            <a:r>
              <a:rPr lang="en-US" altLang="zh-CN" dirty="0">
                <a:latin typeface="Times New Roman" panose="02020603050405020304" pitchFamily="18" charset="0"/>
                <a:cs typeface="Times New Roman" panose="02020603050405020304" pitchFamily="18" charset="0"/>
              </a:rPr>
              <a:t>IR</a:t>
            </a:r>
            <a:r>
              <a:rPr lang="zh-CN" altLang="en-US" dirty="0">
                <a:latin typeface="Times New Roman" panose="02020603050405020304" pitchFamily="18" charset="0"/>
                <a:cs typeface="Times New Roman" panose="02020603050405020304" pitchFamily="18" charset="0"/>
              </a:rPr>
              <a:t>、结构化检索</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617629" y="1068985"/>
            <a:ext cx="10414807" cy="5461024"/>
          </a:xfrm>
        </p:spPr>
        <p:txBody>
          <a:bodyPr>
            <a:normAutofit/>
          </a:bodyPr>
          <a:lstStyle/>
          <a:p>
            <a:pPr marL="457200" lvl="0" indent="-457200" defTabSz="457200" fontAlgn="base">
              <a:lnSpc>
                <a:spcPct val="150000"/>
              </a:lnSpc>
              <a:spcBef>
                <a:spcPct val="0"/>
              </a:spcBef>
              <a:spcAft>
                <a:spcPts val="600"/>
              </a:spcAft>
              <a:buClr>
                <a:srgbClr val="437085"/>
              </a:buClr>
              <a:buSzTx/>
            </a:pPr>
            <a:r>
              <a:rPr lang="zh-CN" altLang="en-US" sz="2400" b="1" dirty="0">
                <a:solidFill>
                  <a:srgbClr val="002060"/>
                </a:solidFill>
                <a:latin typeface="Lucida Sans" panose="020B0602040502020204" pitchFamily="34" charset="0"/>
                <a:ea typeface="MS PGothic" panose="020B0600070205080204" pitchFamily="34" charset="-128"/>
              </a:rPr>
              <a:t>非结构文档</a:t>
            </a:r>
            <a:r>
              <a:rPr lang="zh-CN" altLang="en-US" sz="2400" dirty="0">
                <a:solidFill>
                  <a:srgbClr val="002060"/>
                </a:solidFill>
                <a:latin typeface="Lucida Sans" panose="020B0602040502020204" pitchFamily="34" charset="0"/>
                <a:ea typeface="MS PGothic" panose="020B0600070205080204" pitchFamily="34" charset="-128"/>
              </a:rPr>
              <a:t>：不带任何标记的原始文本文档</a:t>
            </a:r>
            <a:endParaRPr lang="en-US" altLang="zh-CN" sz="24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r>
              <a:rPr lang="zh-CN" altLang="en-US" sz="2400" b="1" dirty="0">
                <a:solidFill>
                  <a:srgbClr val="002060"/>
                </a:solidFill>
                <a:latin typeface="Lucida Sans" panose="020B0602040502020204" pitchFamily="34" charset="0"/>
                <a:ea typeface="MS PGothic" panose="020B0600070205080204" pitchFamily="34" charset="-128"/>
              </a:rPr>
              <a:t>非结构化检索</a:t>
            </a:r>
            <a:r>
              <a:rPr lang="zh-CN" altLang="en-US" sz="2400" dirty="0">
                <a:solidFill>
                  <a:srgbClr val="002060"/>
                </a:solidFill>
                <a:latin typeface="Lucida Sans" panose="020B0602040502020204" pitchFamily="34" charset="0"/>
                <a:ea typeface="MS PGothic" panose="020B0600070205080204" pitchFamily="34" charset="-128"/>
              </a:rPr>
              <a:t>：基于非结构文档的检索</a:t>
            </a:r>
            <a:r>
              <a:rPr lang="en-US" altLang="zh-CN" sz="2400" dirty="0">
                <a:solidFill>
                  <a:srgbClr val="002060"/>
                </a:solidFill>
                <a:latin typeface="Lucida Sans" panose="020B0602040502020204" pitchFamily="34" charset="0"/>
                <a:ea typeface="MS PGothic" panose="020B0600070205080204" pitchFamily="34" charset="-128"/>
              </a:rPr>
              <a:t>(</a:t>
            </a:r>
            <a:r>
              <a:rPr lang="zh-CN" altLang="en-US" sz="2400" dirty="0">
                <a:solidFill>
                  <a:srgbClr val="002060"/>
                </a:solidFill>
                <a:latin typeface="Lucida Sans" panose="020B0602040502020204" pitchFamily="34" charset="0"/>
                <a:ea typeface="MS PGothic" panose="020B0600070205080204" pitchFamily="34" charset="-128"/>
              </a:rPr>
              <a:t>向量空间模型，倒排索引、布尔检索、自由文本检索</a:t>
            </a:r>
            <a:r>
              <a:rPr lang="en-US" altLang="zh-CN" sz="2400" dirty="0">
                <a:solidFill>
                  <a:srgbClr val="002060"/>
                </a:solidFill>
                <a:latin typeface="Lucida Sans" panose="020B0602040502020204" pitchFamily="34" charset="0"/>
                <a:ea typeface="MS PGothic" panose="020B0600070205080204" pitchFamily="34" charset="-128"/>
              </a:rPr>
              <a:t>)</a:t>
            </a:r>
          </a:p>
          <a:p>
            <a:pPr marL="457200" lvl="0" indent="-457200" defTabSz="457200" fontAlgn="base">
              <a:lnSpc>
                <a:spcPct val="150000"/>
              </a:lnSpc>
              <a:spcBef>
                <a:spcPct val="0"/>
              </a:spcBef>
              <a:spcAft>
                <a:spcPts val="600"/>
              </a:spcAft>
              <a:buClr>
                <a:srgbClr val="437085"/>
              </a:buClr>
              <a:buSzTx/>
            </a:pPr>
            <a:r>
              <a:rPr lang="zh-CN" altLang="en-US" sz="2400" b="1" dirty="0">
                <a:solidFill>
                  <a:srgbClr val="002060"/>
                </a:solidFill>
                <a:latin typeface="Lucida Sans" panose="020B0602040502020204" pitchFamily="34" charset="0"/>
                <a:ea typeface="MS PGothic" panose="020B0600070205080204" pitchFamily="34" charset="-128"/>
              </a:rPr>
              <a:t>结构化文档</a:t>
            </a:r>
            <a:r>
              <a:rPr lang="zh-CN" altLang="en-US" sz="2400" dirty="0">
                <a:solidFill>
                  <a:srgbClr val="002060"/>
                </a:solidFill>
                <a:latin typeface="Lucida Sans" panose="020B0602040502020204" pitchFamily="34" charset="0"/>
                <a:ea typeface="MS PGothic" panose="020B0600070205080204" pitchFamily="34" charset="-128"/>
              </a:rPr>
              <a:t>：带有标记的文本</a:t>
            </a:r>
            <a:endParaRPr lang="en-US" altLang="zh-CN" sz="24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r>
              <a:rPr lang="zh-CN" altLang="en-US" sz="2400" b="1" dirty="0">
                <a:solidFill>
                  <a:srgbClr val="002060"/>
                </a:solidFill>
                <a:latin typeface="Lucida Sans" panose="020B0602040502020204" pitchFamily="34" charset="0"/>
                <a:ea typeface="MS PGothic" panose="020B0600070205080204" pitchFamily="34" charset="-128"/>
              </a:rPr>
              <a:t>结构化检索</a:t>
            </a:r>
            <a:r>
              <a:rPr lang="zh-CN" altLang="en-US" sz="2400" dirty="0">
                <a:solidFill>
                  <a:srgbClr val="002060"/>
                </a:solidFill>
                <a:latin typeface="Lucida Sans" panose="020B0602040502020204" pitchFamily="34" charset="0"/>
                <a:ea typeface="MS PGothic" panose="020B0600070205080204" pitchFamily="34" charset="-128"/>
              </a:rPr>
              <a:t>：基于结构化文档的搜索</a:t>
            </a:r>
            <a:endParaRPr lang="en-US" altLang="zh-CN" sz="24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r>
              <a:rPr lang="zh-CN" altLang="en-US" sz="2400" b="1" dirty="0">
                <a:solidFill>
                  <a:srgbClr val="002060"/>
                </a:solidFill>
                <a:latin typeface="Lucida Sans" panose="020B0602040502020204" pitchFamily="34" charset="0"/>
                <a:ea typeface="MS PGothic" panose="020B0600070205080204" pitchFamily="34" charset="-128"/>
              </a:rPr>
              <a:t>结构化查询</a:t>
            </a:r>
            <a:r>
              <a:rPr lang="zh-CN" altLang="en-US" sz="2400" dirty="0">
                <a:solidFill>
                  <a:srgbClr val="002060"/>
                </a:solidFill>
                <a:latin typeface="Lucida Sans" panose="020B0602040502020204" pitchFamily="34" charset="0"/>
                <a:ea typeface="MS PGothic" panose="020B0600070205080204" pitchFamily="34" charset="-128"/>
              </a:rPr>
              <a:t>：将内容需求和结构需求相结合的查询</a:t>
            </a:r>
            <a:endParaRPr lang="en-US" altLang="zh-CN" sz="24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zh-CN" altLang="en-US" sz="3200" dirty="0">
              <a:solidFill>
                <a:srgbClr val="002060"/>
              </a:solidFill>
              <a:latin typeface="Lucida Sans" panose="020B0602040502020204" pitchFamily="34" charset="0"/>
              <a:ea typeface="MS PGothic" panose="020B0600070205080204" pitchFamily="34" charset="-128"/>
            </a:endParaRPr>
          </a:p>
        </p:txBody>
      </p:sp>
    </p:spTree>
    <p:extLst>
      <p:ext uri="{BB962C8B-B14F-4D97-AF65-F5344CB8AC3E}">
        <p14:creationId xmlns:p14="http://schemas.microsoft.com/office/powerpoint/2010/main" val="2187220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49880" y="213577"/>
            <a:ext cx="10991275" cy="855407"/>
          </a:xfrm>
        </p:spPr>
        <p:txBody>
          <a:bodyPr>
            <a:normAutofit fontScale="90000"/>
          </a:bodyPr>
          <a:lstStyle/>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、关系型数据搜索、非结构化</a:t>
            </a:r>
            <a:r>
              <a:rPr lang="en-US" altLang="zh-CN" dirty="0">
                <a:latin typeface="Times New Roman" panose="02020603050405020304" pitchFamily="18" charset="0"/>
                <a:cs typeface="Times New Roman" panose="02020603050405020304" pitchFamily="18" charset="0"/>
              </a:rPr>
              <a:t>IR</a:t>
            </a:r>
            <a:r>
              <a:rPr lang="zh-CN" altLang="en-US" dirty="0">
                <a:latin typeface="Times New Roman" panose="02020603050405020304" pitchFamily="18" charset="0"/>
                <a:cs typeface="Times New Roman" panose="02020603050405020304" pitchFamily="18" charset="0"/>
              </a:rPr>
              <a:t>、结构化检索</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617629" y="1068985"/>
            <a:ext cx="11180861" cy="5461024"/>
          </a:xfrm>
        </p:spPr>
        <p:txBody>
          <a:bodyPr>
            <a:normAutofit/>
          </a:bodyPr>
          <a:lstStyle/>
          <a:p>
            <a:pPr marL="457200" lvl="0" indent="-457200" defTabSz="457200" fontAlgn="base">
              <a:lnSpc>
                <a:spcPct val="150000"/>
              </a:lnSpc>
              <a:spcBef>
                <a:spcPct val="0"/>
              </a:spcBef>
              <a:spcAft>
                <a:spcPts val="600"/>
              </a:spcAft>
              <a:buClr>
                <a:srgbClr val="437085"/>
              </a:buClr>
              <a:buSzTx/>
            </a:pPr>
            <a:r>
              <a:rPr lang="zh-CN" altLang="en-US" sz="2400" b="1" dirty="0">
                <a:solidFill>
                  <a:srgbClr val="002060"/>
                </a:solidFill>
                <a:latin typeface="+mn-ea"/>
              </a:rPr>
              <a:t>结构化查询实例</a:t>
            </a:r>
            <a:endParaRPr lang="en-US" altLang="zh-CN" sz="2200" dirty="0">
              <a:solidFill>
                <a:srgbClr val="002060"/>
              </a:solidFill>
              <a:latin typeface="+mn-ea"/>
            </a:endParaRPr>
          </a:p>
          <a:p>
            <a:pPr marL="457200" lvl="0" indent="-457200" defTabSz="457200" fontAlgn="base">
              <a:lnSpc>
                <a:spcPct val="150000"/>
              </a:lnSpc>
              <a:spcBef>
                <a:spcPct val="0"/>
              </a:spcBef>
              <a:spcAft>
                <a:spcPts val="600"/>
              </a:spcAft>
              <a:buClr>
                <a:srgbClr val="437085"/>
              </a:buClr>
              <a:buSzTx/>
            </a:pPr>
            <a:r>
              <a:rPr lang="zh-CN" altLang="en-US" dirty="0">
                <a:solidFill>
                  <a:srgbClr val="002060"/>
                </a:solidFill>
                <a:latin typeface="+mn-ea"/>
              </a:rPr>
              <a:t>数字图书馆中的查询</a:t>
            </a:r>
            <a:r>
              <a:rPr lang="en-US" altLang="zh-CN" dirty="0">
                <a:solidFill>
                  <a:srgbClr val="002060"/>
                </a:solidFill>
                <a:latin typeface="+mn-ea"/>
              </a:rPr>
              <a:t>give me a full-length article on fast </a:t>
            </a:r>
            <a:r>
              <a:rPr lang="en-US" altLang="zh-CN" dirty="0" err="1">
                <a:solidFill>
                  <a:srgbClr val="002060"/>
                </a:solidFill>
                <a:latin typeface="+mn-ea"/>
              </a:rPr>
              <a:t>fourier</a:t>
            </a:r>
            <a:r>
              <a:rPr lang="en-US" altLang="zh-CN" dirty="0">
                <a:solidFill>
                  <a:srgbClr val="002060"/>
                </a:solidFill>
                <a:latin typeface="+mn-ea"/>
              </a:rPr>
              <a:t> transforms</a:t>
            </a:r>
            <a:r>
              <a:rPr lang="zh-CN" altLang="en-US" dirty="0">
                <a:solidFill>
                  <a:srgbClr val="002060"/>
                </a:solidFill>
                <a:latin typeface="+mn-ea"/>
              </a:rPr>
              <a:t>（查找关于快速傅立叶变换的完整论文）、专利搜索中的查询</a:t>
            </a:r>
            <a:r>
              <a:rPr lang="en-US" altLang="zh-CN" dirty="0">
                <a:solidFill>
                  <a:srgbClr val="002060"/>
                </a:solidFill>
                <a:latin typeface="+mn-ea"/>
              </a:rPr>
              <a:t>give me patents whose claims mention RSA public key encryption and that cite US patent 4,405,829</a:t>
            </a:r>
            <a:r>
              <a:rPr lang="zh-CN" altLang="en-US" dirty="0">
                <a:solidFill>
                  <a:srgbClr val="002060"/>
                </a:solidFill>
                <a:latin typeface="+mn-ea"/>
              </a:rPr>
              <a:t>（在专利权利要求中提到</a:t>
            </a:r>
            <a:r>
              <a:rPr lang="en-US" altLang="zh-CN" dirty="0">
                <a:solidFill>
                  <a:srgbClr val="002060"/>
                </a:solidFill>
                <a:latin typeface="+mn-ea"/>
              </a:rPr>
              <a:t>RSA </a:t>
            </a:r>
            <a:r>
              <a:rPr lang="zh-CN" altLang="en-US" dirty="0">
                <a:solidFill>
                  <a:srgbClr val="002060"/>
                </a:solidFill>
                <a:latin typeface="+mn-ea"/>
              </a:rPr>
              <a:t>公钥密码并且引用了专利号为</a:t>
            </a:r>
            <a:r>
              <a:rPr lang="en-US" altLang="zh-CN" dirty="0">
                <a:solidFill>
                  <a:srgbClr val="002060"/>
                </a:solidFill>
                <a:latin typeface="+mn-ea"/>
              </a:rPr>
              <a:t>4 405 829 </a:t>
            </a:r>
            <a:r>
              <a:rPr lang="zh-CN" altLang="en-US" dirty="0">
                <a:solidFill>
                  <a:srgbClr val="002060"/>
                </a:solidFill>
                <a:latin typeface="+mn-ea"/>
              </a:rPr>
              <a:t>的美国专利的专利）及针对已标注命名实体的文本所进行的查询</a:t>
            </a:r>
            <a:r>
              <a:rPr lang="en-US" altLang="zh-CN" dirty="0">
                <a:solidFill>
                  <a:srgbClr val="002060"/>
                </a:solidFill>
                <a:latin typeface="+mn-ea"/>
              </a:rPr>
              <a:t>give me articles about sightseeing tours of the Vatican and the Coliseum</a:t>
            </a:r>
            <a:r>
              <a:rPr lang="zh-CN" altLang="en-US" dirty="0">
                <a:solidFill>
                  <a:srgbClr val="002060"/>
                </a:solidFill>
                <a:latin typeface="+mn-ea"/>
              </a:rPr>
              <a:t>（查找关于梵蒂冈和古罗马竞技场观光旅游的文章）</a:t>
            </a:r>
            <a:endParaRPr lang="en-US" altLang="zh-CN" dirty="0">
              <a:solidFill>
                <a:srgbClr val="002060"/>
              </a:solidFill>
              <a:latin typeface="+mn-ea"/>
            </a:endParaRPr>
          </a:p>
          <a:p>
            <a:pPr marL="457200" lvl="0" indent="-457200" defTabSz="457200" fontAlgn="base">
              <a:lnSpc>
                <a:spcPct val="150000"/>
              </a:lnSpc>
              <a:spcBef>
                <a:spcPct val="0"/>
              </a:spcBef>
              <a:spcAft>
                <a:spcPts val="600"/>
              </a:spcAft>
              <a:buClr>
                <a:srgbClr val="437085"/>
              </a:buClr>
              <a:buSzTx/>
            </a:pPr>
            <a:r>
              <a:rPr lang="zh-CN" altLang="en-US" dirty="0">
                <a:solidFill>
                  <a:srgbClr val="002060"/>
                </a:solidFill>
                <a:latin typeface="+mn-ea"/>
              </a:rPr>
              <a:t>如果使用布尔检索模型很难精确描述结构化的限制条件</a:t>
            </a:r>
            <a:endParaRPr lang="en-US" altLang="zh-CN" dirty="0">
              <a:solidFill>
                <a:srgbClr val="002060"/>
              </a:solidFill>
              <a:latin typeface="+mn-ea"/>
            </a:endParaRPr>
          </a:p>
          <a:p>
            <a:pPr marL="457200" indent="-457200" defTabSz="457200" fontAlgn="base">
              <a:lnSpc>
                <a:spcPct val="150000"/>
              </a:lnSpc>
              <a:spcBef>
                <a:spcPct val="0"/>
              </a:spcBef>
              <a:spcAft>
                <a:spcPts val="600"/>
              </a:spcAft>
              <a:buClr>
                <a:srgbClr val="437085"/>
              </a:buClr>
              <a:buSzTx/>
            </a:pPr>
            <a:r>
              <a:rPr lang="zh-CN" altLang="en-US" sz="2400" b="1" dirty="0">
                <a:solidFill>
                  <a:srgbClr val="002060"/>
                </a:solidFill>
                <a:latin typeface="+mn-ea"/>
              </a:rPr>
              <a:t>本章主要问题：</a:t>
            </a:r>
            <a:r>
              <a:rPr lang="zh-CN" altLang="en-US" sz="2400" b="1" dirty="0">
                <a:solidFill>
                  <a:srgbClr val="FF0000"/>
                </a:solidFill>
                <a:latin typeface="+mn-ea"/>
              </a:rPr>
              <a:t>如何将排序检索模型用于结构化文档搜索来解决上述问题</a:t>
            </a:r>
            <a:endParaRPr lang="zh-CN" altLang="en-US" sz="2400" dirty="0">
              <a:solidFill>
                <a:srgbClr val="FF0000"/>
              </a:solidFill>
              <a:latin typeface="+mn-ea"/>
            </a:endParaRPr>
          </a:p>
        </p:txBody>
      </p:sp>
    </p:spTree>
    <p:extLst>
      <p:ext uri="{BB962C8B-B14F-4D97-AF65-F5344CB8AC3E}">
        <p14:creationId xmlns:p14="http://schemas.microsoft.com/office/powerpoint/2010/main" val="3917204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49880" y="213577"/>
            <a:ext cx="10991275" cy="855407"/>
          </a:xfrm>
        </p:spPr>
        <p:txBody>
          <a:bodyPr>
            <a:normAutofit fontScale="90000"/>
          </a:bodyPr>
          <a:lstStyle/>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、关系型数据搜索、非结构化</a:t>
            </a:r>
            <a:r>
              <a:rPr lang="en-US" altLang="zh-CN" dirty="0">
                <a:latin typeface="Times New Roman" panose="02020603050405020304" pitchFamily="18" charset="0"/>
                <a:cs typeface="Times New Roman" panose="02020603050405020304" pitchFamily="18" charset="0"/>
              </a:rPr>
              <a:t>IR</a:t>
            </a:r>
            <a:r>
              <a:rPr lang="zh-CN" altLang="en-US" dirty="0">
                <a:latin typeface="Times New Roman" panose="02020603050405020304" pitchFamily="18" charset="0"/>
                <a:cs typeface="Times New Roman" panose="02020603050405020304" pitchFamily="18" charset="0"/>
              </a:rPr>
              <a:t>、结构化检索</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617629" y="1068985"/>
            <a:ext cx="10414807" cy="5461024"/>
          </a:xfrm>
        </p:spPr>
        <p:txBody>
          <a:bodyPr>
            <a:normAutofit/>
          </a:bodyPr>
          <a:lstStyle/>
          <a:p>
            <a:pPr marL="457200" lvl="0" indent="-457200" defTabSz="457200" fontAlgn="base">
              <a:lnSpc>
                <a:spcPct val="150000"/>
              </a:lnSpc>
              <a:spcBef>
                <a:spcPct val="0"/>
              </a:spcBef>
              <a:spcAft>
                <a:spcPts val="600"/>
              </a:spcAft>
              <a:buClr>
                <a:srgbClr val="437085"/>
              </a:buClr>
              <a:buSzTx/>
            </a:pPr>
            <a:r>
              <a:rPr lang="zh-CN" altLang="en-US" sz="2800" dirty="0">
                <a:solidFill>
                  <a:schemeClr val="tx1"/>
                </a:solidFill>
                <a:latin typeface="Lucida Sans" panose="020B0602040502020204" pitchFamily="34" charset="0"/>
                <a:ea typeface="MS PGothic" panose="020B0600070205080204" pitchFamily="34" charset="-128"/>
              </a:rPr>
              <a:t>结构化文档的典型代表：</a:t>
            </a:r>
            <a:r>
              <a:rPr lang="en-US" altLang="zh-CN" sz="2800" dirty="0">
                <a:solidFill>
                  <a:schemeClr val="tx1"/>
                </a:solidFill>
                <a:latin typeface="Lucida Sans" panose="020B0602040502020204" pitchFamily="34" charset="0"/>
                <a:ea typeface="MS PGothic" panose="020B0600070205080204" pitchFamily="34" charset="-128"/>
              </a:rPr>
              <a:t>XML</a:t>
            </a:r>
          </a:p>
          <a:p>
            <a:pPr marL="228600" lvl="1" indent="0" defTabSz="457200" fontAlgn="base">
              <a:lnSpc>
                <a:spcPct val="150000"/>
              </a:lnSpc>
              <a:spcBef>
                <a:spcPct val="0"/>
              </a:spcBef>
              <a:spcAft>
                <a:spcPts val="600"/>
              </a:spcAft>
              <a:buClr>
                <a:srgbClr val="437085"/>
              </a:buClr>
              <a:buSzTx/>
              <a:buNone/>
            </a:pPr>
            <a:r>
              <a:rPr lang="en-US" altLang="zh-CN" sz="2800" dirty="0">
                <a:solidFill>
                  <a:schemeClr val="tx1"/>
                </a:solidFill>
                <a:latin typeface="Lucida Sans" panose="020B0602040502020204" pitchFamily="34" charset="0"/>
                <a:ea typeface="MS PGothic" panose="020B0600070205080204" pitchFamily="34" charset="-128"/>
              </a:rPr>
              <a:t>   XML</a:t>
            </a:r>
            <a:r>
              <a:rPr lang="zh-CN" altLang="en-US" sz="2800" dirty="0">
                <a:solidFill>
                  <a:schemeClr val="tx1"/>
                </a:solidFill>
                <a:latin typeface="Lucida Sans" panose="020B0602040502020204" pitchFamily="34" charset="0"/>
                <a:ea typeface="MS PGothic" panose="020B0600070205080204" pitchFamily="34" charset="-128"/>
              </a:rPr>
              <a:t>：扩展标记语言</a:t>
            </a:r>
            <a:endParaRPr lang="en-US" altLang="zh-CN" sz="2800" dirty="0">
              <a:solidFill>
                <a:schemeClr val="tx1"/>
              </a:solidFill>
              <a:latin typeface="Lucida Sans" panose="020B0602040502020204" pitchFamily="34" charset="0"/>
              <a:ea typeface="MS PGothic" panose="020B0600070205080204" pitchFamily="34" charset="-128"/>
            </a:endParaRPr>
          </a:p>
          <a:p>
            <a:pPr marL="228600" lvl="1" indent="0" defTabSz="457200" fontAlgn="base">
              <a:lnSpc>
                <a:spcPct val="150000"/>
              </a:lnSpc>
              <a:spcBef>
                <a:spcPct val="0"/>
              </a:spcBef>
              <a:spcAft>
                <a:spcPts val="600"/>
              </a:spcAft>
              <a:buClr>
                <a:srgbClr val="437085"/>
              </a:buClr>
              <a:buSzTx/>
              <a:buNone/>
            </a:pPr>
            <a:r>
              <a:rPr lang="en-US" altLang="zh-CN" sz="2800" dirty="0">
                <a:solidFill>
                  <a:schemeClr val="tx1"/>
                </a:solidFill>
                <a:latin typeface="Lucida Sans" panose="020B0602040502020204" pitchFamily="34" charset="0"/>
                <a:ea typeface="MS PGothic" panose="020B0600070205080204" pitchFamily="34" charset="-128"/>
              </a:rPr>
              <a:t>   XML</a:t>
            </a:r>
            <a:r>
              <a:rPr lang="zh-CN" altLang="en-US" sz="2800" dirty="0">
                <a:solidFill>
                  <a:schemeClr val="tx1"/>
                </a:solidFill>
                <a:latin typeface="Lucida Sans" panose="020B0602040502020204" pitchFamily="34" charset="0"/>
                <a:ea typeface="MS PGothic" panose="020B0600070205080204" pitchFamily="34" charset="-128"/>
              </a:rPr>
              <a:t>检索：结构化检索（半结构化检索）</a:t>
            </a:r>
            <a:endParaRPr lang="en-US" altLang="zh-CN" sz="2800" dirty="0">
              <a:solidFill>
                <a:schemeClr val="tx1"/>
              </a:solidFill>
              <a:latin typeface="Lucida Sans" panose="020B0602040502020204" pitchFamily="34" charset="0"/>
              <a:ea typeface="MS PGothic" panose="020B0600070205080204" pitchFamily="34" charset="-128"/>
            </a:endParaRPr>
          </a:p>
          <a:p>
            <a:pPr marL="228600" lvl="1" indent="0" defTabSz="457200" fontAlgn="base">
              <a:lnSpc>
                <a:spcPct val="150000"/>
              </a:lnSpc>
              <a:spcBef>
                <a:spcPct val="0"/>
              </a:spcBef>
              <a:spcAft>
                <a:spcPts val="600"/>
              </a:spcAft>
              <a:buClr>
                <a:srgbClr val="437085"/>
              </a:buClr>
              <a:buSzTx/>
              <a:buNone/>
            </a:pPr>
            <a:r>
              <a:rPr lang="zh-CN" altLang="en-US" sz="2800" dirty="0">
                <a:solidFill>
                  <a:schemeClr val="tx1"/>
                </a:solidFill>
                <a:latin typeface="Lucida Sans" panose="020B0602040502020204" pitchFamily="34" charset="0"/>
                <a:ea typeface="MS PGothic" panose="020B0600070205080204" pitchFamily="34" charset="-128"/>
              </a:rPr>
              <a:t>本章中的</a:t>
            </a:r>
            <a:r>
              <a:rPr lang="en-US" altLang="zh-CN" sz="2800" dirty="0">
                <a:solidFill>
                  <a:srgbClr val="FF0000"/>
                </a:solidFill>
                <a:latin typeface="Lucida Sans" panose="020B0602040502020204" pitchFamily="34" charset="0"/>
                <a:ea typeface="MS PGothic" panose="020B0600070205080204" pitchFamily="34" charset="-128"/>
              </a:rPr>
              <a:t>XML</a:t>
            </a:r>
            <a:r>
              <a:rPr lang="zh-CN" altLang="en-US" sz="2800" dirty="0">
                <a:solidFill>
                  <a:srgbClr val="FF0000"/>
                </a:solidFill>
                <a:latin typeface="Lucida Sans" panose="020B0602040502020204" pitchFamily="34" charset="0"/>
                <a:ea typeface="MS PGothic" panose="020B0600070205080204" pitchFamily="34" charset="-128"/>
              </a:rPr>
              <a:t>检索</a:t>
            </a:r>
            <a:r>
              <a:rPr lang="zh-CN" altLang="en-US" sz="2800" dirty="0">
                <a:solidFill>
                  <a:schemeClr val="tx1"/>
                </a:solidFill>
                <a:latin typeface="Lucida Sans" panose="020B0602040502020204" pitchFamily="34" charset="0"/>
                <a:ea typeface="MS PGothic" panose="020B0600070205080204" pitchFamily="34" charset="-128"/>
              </a:rPr>
              <a:t>统称为</a:t>
            </a:r>
            <a:r>
              <a:rPr lang="zh-CN" altLang="en-US" sz="2800" dirty="0">
                <a:solidFill>
                  <a:srgbClr val="FF0000"/>
                </a:solidFill>
                <a:latin typeface="Lucida Sans" panose="020B0602040502020204" pitchFamily="34" charset="0"/>
                <a:ea typeface="MS PGothic" panose="020B0600070205080204" pitchFamily="34" charset="-128"/>
              </a:rPr>
              <a:t>结构化检索</a:t>
            </a:r>
            <a:r>
              <a:rPr lang="zh-CN" altLang="en-US" sz="2800" dirty="0">
                <a:solidFill>
                  <a:schemeClr val="tx1"/>
                </a:solidFill>
                <a:latin typeface="Lucida Sans" panose="020B0602040502020204" pitchFamily="34" charset="0"/>
                <a:ea typeface="MS PGothic" panose="020B0600070205080204" pitchFamily="34" charset="-128"/>
              </a:rPr>
              <a:t>、</a:t>
            </a:r>
            <a:r>
              <a:rPr lang="en-US" altLang="zh-CN" sz="2800" dirty="0">
                <a:solidFill>
                  <a:srgbClr val="FF0000"/>
                </a:solidFill>
                <a:latin typeface="Lucida Sans" panose="020B0602040502020204" pitchFamily="34" charset="0"/>
                <a:ea typeface="MS PGothic" panose="020B0600070205080204" pitchFamily="34" charset="-128"/>
              </a:rPr>
              <a:t>XML</a:t>
            </a:r>
            <a:r>
              <a:rPr lang="zh-CN" altLang="en-US" sz="2800" dirty="0">
                <a:solidFill>
                  <a:srgbClr val="FF0000"/>
                </a:solidFill>
                <a:latin typeface="Lucida Sans" panose="020B0602040502020204" pitchFamily="34" charset="0"/>
                <a:ea typeface="MS PGothic" panose="020B0600070205080204" pitchFamily="34" charset="-128"/>
              </a:rPr>
              <a:t>查询</a:t>
            </a:r>
            <a:r>
              <a:rPr lang="zh-CN" altLang="en-US" sz="2800" dirty="0">
                <a:solidFill>
                  <a:schemeClr val="tx1"/>
                </a:solidFill>
                <a:latin typeface="Lucida Sans" panose="020B0602040502020204" pitchFamily="34" charset="0"/>
                <a:ea typeface="MS PGothic" panose="020B0600070205080204" pitchFamily="34" charset="-128"/>
              </a:rPr>
              <a:t>称为</a:t>
            </a:r>
            <a:r>
              <a:rPr lang="zh-CN" altLang="en-US" sz="2800" dirty="0">
                <a:solidFill>
                  <a:srgbClr val="FF0000"/>
                </a:solidFill>
                <a:latin typeface="Lucida Sans" panose="020B0602040502020204" pitchFamily="34" charset="0"/>
                <a:ea typeface="MS PGothic" panose="020B0600070205080204" pitchFamily="34" charset="-128"/>
              </a:rPr>
              <a:t>结构化查询</a:t>
            </a:r>
            <a:endParaRPr lang="en-US" altLang="zh-CN" sz="2800" dirty="0">
              <a:solidFill>
                <a:srgbClr val="FF000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zh-CN" altLang="en-US" sz="3200" dirty="0">
              <a:solidFill>
                <a:srgbClr val="002060"/>
              </a:solidFill>
              <a:latin typeface="Lucida Sans" panose="020B0602040502020204" pitchFamily="34" charset="0"/>
              <a:ea typeface="MS PGothic" panose="020B0600070205080204" pitchFamily="34" charset="-128"/>
            </a:endParaRPr>
          </a:p>
        </p:txBody>
      </p:sp>
    </p:spTree>
    <p:extLst>
      <p:ext uri="{BB962C8B-B14F-4D97-AF65-F5344CB8AC3E}">
        <p14:creationId xmlns:p14="http://schemas.microsoft.com/office/powerpoint/2010/main" val="4108938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49880" y="213577"/>
            <a:ext cx="10991275" cy="855407"/>
          </a:xfrm>
        </p:spPr>
        <p:txBody>
          <a:bodyPr>
            <a:normAutofit/>
          </a:bodyPr>
          <a:lstStyle/>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XML</a:t>
            </a:r>
            <a:r>
              <a:rPr lang="zh-CN" altLang="en-US" dirty="0">
                <a:latin typeface="Times New Roman" panose="02020603050405020304" pitchFamily="18" charset="0"/>
                <a:cs typeface="Times New Roman" panose="02020603050405020304" pitchFamily="18" charset="0"/>
              </a:rPr>
              <a:t>的基本概念</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617629" y="1068985"/>
            <a:ext cx="10414807" cy="5461024"/>
          </a:xfrm>
        </p:spPr>
        <p:txBody>
          <a:bodyPr>
            <a:normAutofit/>
          </a:bodyPr>
          <a:lstStyle/>
          <a:p>
            <a:pPr marL="0" lvl="0" indent="0" defTabSz="457200" fontAlgn="base">
              <a:lnSpc>
                <a:spcPct val="150000"/>
              </a:lnSpc>
              <a:spcBef>
                <a:spcPct val="0"/>
              </a:spcBef>
              <a:spcAft>
                <a:spcPts val="600"/>
              </a:spcAft>
              <a:buClr>
                <a:srgbClr val="437085"/>
              </a:buClr>
              <a:buSzTx/>
              <a:buNone/>
            </a:pPr>
            <a:r>
              <a:rPr lang="zh-CN" altLang="en-US" sz="2800" dirty="0">
                <a:solidFill>
                  <a:srgbClr val="002060"/>
                </a:solidFill>
                <a:latin typeface="Lucida Sans" panose="020B0602040502020204" pitchFamily="34" charset="0"/>
                <a:ea typeface="MS PGothic" panose="020B0600070205080204" pitchFamily="34" charset="-128"/>
              </a:rPr>
              <a:t>（</a:t>
            </a:r>
            <a:r>
              <a:rPr lang="en-US" altLang="zh-CN" sz="2800" dirty="0">
                <a:solidFill>
                  <a:srgbClr val="002060"/>
                </a:solidFill>
                <a:latin typeface="Lucida Sans" panose="020B0602040502020204" pitchFamily="34" charset="0"/>
                <a:ea typeface="MS PGothic" panose="020B0600070205080204" pitchFamily="34" charset="-128"/>
              </a:rPr>
              <a:t>1</a:t>
            </a:r>
            <a:r>
              <a:rPr lang="zh-CN" altLang="en-US" sz="2800" dirty="0">
                <a:solidFill>
                  <a:srgbClr val="002060"/>
                </a:solidFill>
                <a:latin typeface="Lucida Sans" panose="020B0602040502020204" pitchFamily="34" charset="0"/>
                <a:ea typeface="MS PGothic" panose="020B0600070205080204" pitchFamily="34" charset="-128"/>
              </a:rPr>
              <a:t>）一篇</a:t>
            </a:r>
            <a:r>
              <a:rPr lang="en-US" altLang="zh-CN" sz="2800" dirty="0">
                <a:solidFill>
                  <a:srgbClr val="002060"/>
                </a:solidFill>
                <a:latin typeface="Lucida Sans" panose="020B0602040502020204" pitchFamily="34" charset="0"/>
                <a:ea typeface="MS PGothic" panose="020B0600070205080204" pitchFamily="34" charset="-128"/>
              </a:rPr>
              <a:t>XML</a:t>
            </a:r>
            <a:r>
              <a:rPr lang="zh-CN" altLang="en-US" sz="2800" dirty="0">
                <a:solidFill>
                  <a:srgbClr val="002060"/>
                </a:solidFill>
                <a:latin typeface="Lucida Sans" panose="020B0602040502020204" pitchFamily="34" charset="0"/>
                <a:ea typeface="MS PGothic" panose="020B0600070205080204" pitchFamily="34" charset="-128"/>
              </a:rPr>
              <a:t>文档是一个有序的带标签树</a:t>
            </a:r>
            <a:endParaRPr lang="en-US" altLang="zh-CN" sz="2800" dirty="0">
              <a:solidFill>
                <a:srgbClr val="002060"/>
              </a:solidFill>
              <a:latin typeface="Lucida Sans" panose="020B0602040502020204" pitchFamily="34" charset="0"/>
              <a:ea typeface="MS PGothic" panose="020B0600070205080204" pitchFamily="34" charset="-128"/>
            </a:endParaRPr>
          </a:p>
          <a:p>
            <a:pPr marL="0" lvl="0" indent="0" defTabSz="457200" fontAlgn="base">
              <a:lnSpc>
                <a:spcPct val="150000"/>
              </a:lnSpc>
              <a:spcBef>
                <a:spcPct val="0"/>
              </a:spcBef>
              <a:spcAft>
                <a:spcPts val="600"/>
              </a:spcAft>
              <a:buClr>
                <a:srgbClr val="437085"/>
              </a:buClr>
              <a:buSzTx/>
              <a:buNone/>
            </a:pPr>
            <a:r>
              <a:rPr lang="zh-CN" altLang="en-US" sz="2400" dirty="0">
                <a:solidFill>
                  <a:srgbClr val="002060"/>
                </a:solidFill>
                <a:latin typeface="Lucida Sans" panose="020B0602040502020204" pitchFamily="34" charset="0"/>
                <a:ea typeface="MS PGothic" panose="020B0600070205080204" pitchFamily="34" charset="-128"/>
              </a:rPr>
              <a:t>树上的每个节点都是一个</a:t>
            </a:r>
            <a:r>
              <a:rPr lang="en-US" altLang="zh-CN" sz="2400" dirty="0">
                <a:solidFill>
                  <a:srgbClr val="002060"/>
                </a:solidFill>
                <a:latin typeface="Lucida Sans" panose="020B0602040502020204" pitchFamily="34" charset="0"/>
                <a:ea typeface="MS PGothic" panose="020B0600070205080204" pitchFamily="34" charset="-128"/>
              </a:rPr>
              <a:t>XML</a:t>
            </a:r>
            <a:r>
              <a:rPr lang="zh-CN" altLang="en-US" sz="2400" dirty="0">
                <a:solidFill>
                  <a:srgbClr val="002060"/>
                </a:solidFill>
                <a:latin typeface="Lucida Sans" panose="020B0602040502020204" pitchFamily="34" charset="0"/>
                <a:ea typeface="MS PGothic" panose="020B0600070205080204" pitchFamily="34" charset="-128"/>
              </a:rPr>
              <a:t>元素</a:t>
            </a:r>
            <a:endParaRPr lang="en-US" altLang="zh-CN" sz="2400" dirty="0">
              <a:solidFill>
                <a:srgbClr val="002060"/>
              </a:solidFill>
              <a:latin typeface="Lucida Sans" panose="020B0602040502020204" pitchFamily="34" charset="0"/>
              <a:ea typeface="MS PGothic" panose="020B0600070205080204" pitchFamily="34" charset="-128"/>
            </a:endParaRPr>
          </a:p>
          <a:p>
            <a:pPr marL="0" lvl="0" indent="0" defTabSz="457200" fontAlgn="base">
              <a:lnSpc>
                <a:spcPct val="150000"/>
              </a:lnSpc>
              <a:spcBef>
                <a:spcPct val="0"/>
              </a:spcBef>
              <a:spcAft>
                <a:spcPts val="600"/>
              </a:spcAft>
              <a:buClr>
                <a:srgbClr val="437085"/>
              </a:buClr>
              <a:buSzTx/>
              <a:buNone/>
            </a:pPr>
            <a:r>
              <a:rPr lang="en-US" altLang="zh-CN" sz="2400" dirty="0">
                <a:solidFill>
                  <a:srgbClr val="002060"/>
                </a:solidFill>
                <a:latin typeface="Lucida Sans" panose="020B0602040502020204" pitchFamily="34" charset="0"/>
                <a:ea typeface="MS PGothic" panose="020B0600070205080204" pitchFamily="34" charset="-128"/>
              </a:rPr>
              <a:t>XML</a:t>
            </a:r>
            <a:r>
              <a:rPr lang="zh-CN" altLang="en-US" sz="2400" dirty="0">
                <a:solidFill>
                  <a:srgbClr val="002060"/>
                </a:solidFill>
                <a:latin typeface="Lucida Sans" panose="020B0602040502020204" pitchFamily="34" charset="0"/>
                <a:ea typeface="MS PGothic" panose="020B0600070205080204" pitchFamily="34" charset="-128"/>
              </a:rPr>
              <a:t>元素：一对起始标签</a:t>
            </a:r>
            <a:r>
              <a:rPr lang="en-US" altLang="zh-CN" sz="2400" dirty="0">
                <a:solidFill>
                  <a:srgbClr val="002060"/>
                </a:solidFill>
                <a:latin typeface="Lucida Sans" panose="020B0602040502020204" pitchFamily="34" charset="0"/>
                <a:ea typeface="MS PGothic" panose="020B0600070205080204" pitchFamily="34" charset="-128"/>
              </a:rPr>
              <a:t>&lt;tag&gt;&lt;/tag&gt;</a:t>
            </a:r>
          </a:p>
          <a:p>
            <a:pPr marL="0" lvl="0" indent="0" defTabSz="457200" fontAlgn="base">
              <a:lnSpc>
                <a:spcPct val="150000"/>
              </a:lnSpc>
              <a:spcBef>
                <a:spcPct val="0"/>
              </a:spcBef>
              <a:spcAft>
                <a:spcPts val="600"/>
              </a:spcAft>
              <a:buClr>
                <a:srgbClr val="437085"/>
              </a:buClr>
              <a:buSzTx/>
              <a:buNone/>
            </a:pPr>
            <a:r>
              <a:rPr lang="en-US" altLang="zh-CN" sz="2400" dirty="0">
                <a:solidFill>
                  <a:srgbClr val="002060"/>
                </a:solidFill>
                <a:latin typeface="Lucida Sans" panose="020B0602040502020204" pitchFamily="34" charset="0"/>
                <a:ea typeface="MS PGothic" panose="020B0600070205080204" pitchFamily="34" charset="-128"/>
              </a:rPr>
              <a:t>               </a:t>
            </a:r>
            <a:r>
              <a:rPr lang="zh-CN" altLang="en-US" sz="2400" dirty="0">
                <a:solidFill>
                  <a:srgbClr val="002060"/>
                </a:solidFill>
                <a:latin typeface="Lucida Sans" panose="020B0602040502020204" pitchFamily="34" charset="0"/>
                <a:ea typeface="MS PGothic" panose="020B0600070205080204" pitchFamily="34" charset="-128"/>
              </a:rPr>
              <a:t>一个或多个</a:t>
            </a:r>
            <a:r>
              <a:rPr lang="en-US" altLang="zh-CN" sz="2400" dirty="0">
                <a:solidFill>
                  <a:srgbClr val="002060"/>
                </a:solidFill>
                <a:latin typeface="Lucida Sans" panose="020B0602040502020204" pitchFamily="34" charset="0"/>
                <a:ea typeface="MS PGothic" panose="020B0600070205080204" pitchFamily="34" charset="-128"/>
              </a:rPr>
              <a:t>XML</a:t>
            </a:r>
            <a:r>
              <a:rPr lang="zh-CN" altLang="en-US" sz="2400" dirty="0">
                <a:solidFill>
                  <a:srgbClr val="002060"/>
                </a:solidFill>
                <a:latin typeface="Lucida Sans" panose="020B0602040502020204" pitchFamily="34" charset="0"/>
                <a:ea typeface="MS PGothic" panose="020B0600070205080204" pitchFamily="34" charset="-128"/>
              </a:rPr>
              <a:t>属性“</a:t>
            </a:r>
            <a:r>
              <a:rPr lang="en-US" altLang="zh-CN" sz="2400" dirty="0">
                <a:solidFill>
                  <a:srgbClr val="002060"/>
                </a:solidFill>
                <a:latin typeface="Lucida Sans" panose="020B0602040502020204" pitchFamily="34" charset="0"/>
                <a:ea typeface="MS PGothic" panose="020B0600070205080204" pitchFamily="34" charset="-128"/>
              </a:rPr>
              <a:t>=</a:t>
            </a:r>
            <a:r>
              <a:rPr lang="zh-CN" altLang="en-US" sz="2400" dirty="0">
                <a:solidFill>
                  <a:srgbClr val="002060"/>
                </a:solidFill>
                <a:latin typeface="Lucida Sans" panose="020B0602040502020204" pitchFamily="34" charset="0"/>
                <a:ea typeface="MS PGothic" panose="020B0600070205080204" pitchFamily="34" charset="-128"/>
              </a:rPr>
              <a:t>”</a:t>
            </a:r>
            <a:endParaRPr lang="en-US" altLang="zh-CN" sz="2400" dirty="0">
              <a:solidFill>
                <a:srgbClr val="002060"/>
              </a:solidFill>
              <a:latin typeface="Lucida Sans" panose="020B0602040502020204" pitchFamily="34" charset="0"/>
              <a:ea typeface="MS PGothic" panose="020B0600070205080204" pitchFamily="34" charset="-128"/>
            </a:endParaRPr>
          </a:p>
          <a:p>
            <a:pPr marL="0" lvl="0" indent="0" defTabSz="457200" fontAlgn="base">
              <a:lnSpc>
                <a:spcPct val="150000"/>
              </a:lnSpc>
              <a:spcBef>
                <a:spcPct val="0"/>
              </a:spcBef>
              <a:spcAft>
                <a:spcPts val="600"/>
              </a:spcAft>
              <a:buClr>
                <a:srgbClr val="437085"/>
              </a:buClr>
              <a:buSzTx/>
              <a:buNone/>
            </a:pPr>
            <a:r>
              <a:rPr lang="en-US" altLang="zh-CN" sz="2400" dirty="0">
                <a:solidFill>
                  <a:srgbClr val="002060"/>
                </a:solidFill>
                <a:latin typeface="Lucida Sans" panose="020B0602040502020204" pitchFamily="34" charset="0"/>
                <a:ea typeface="MS PGothic" panose="020B0600070205080204" pitchFamily="34" charset="-128"/>
              </a:rPr>
              <a:t>                </a:t>
            </a:r>
            <a:r>
              <a:rPr lang="zh-CN" altLang="en-US" sz="2400" dirty="0">
                <a:solidFill>
                  <a:srgbClr val="002060"/>
                </a:solidFill>
                <a:latin typeface="Lucida Sans" panose="020B0602040502020204" pitchFamily="34" charset="0"/>
                <a:ea typeface="MS PGothic" panose="020B0600070205080204" pitchFamily="34" charset="-128"/>
              </a:rPr>
              <a:t>其他子元素</a:t>
            </a:r>
            <a:endParaRPr lang="en-US" altLang="zh-CN" sz="24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en-US" altLang="zh-CN" sz="28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en-US" altLang="zh-CN" sz="28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en-US" altLang="zh-CN" sz="28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zh-CN" altLang="en-US" sz="3200" dirty="0">
              <a:solidFill>
                <a:srgbClr val="002060"/>
              </a:solidFill>
              <a:latin typeface="Lucida Sans" panose="020B0602040502020204" pitchFamily="34" charset="0"/>
              <a:ea typeface="MS PGothic" panose="020B0600070205080204" pitchFamily="34" charset="-128"/>
            </a:endParaRPr>
          </a:p>
        </p:txBody>
      </p:sp>
      <p:pic>
        <p:nvPicPr>
          <p:cNvPr id="6" name="图片 5">
            <a:extLst>
              <a:ext uri="{FF2B5EF4-FFF2-40B4-BE49-F238E27FC236}">
                <a16:creationId xmlns:a16="http://schemas.microsoft.com/office/drawing/2014/main" id="{808F36E5-83F3-402C-BF85-23D9E5DD6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925" y="3662984"/>
            <a:ext cx="5172075" cy="2867025"/>
          </a:xfrm>
          <a:prstGeom prst="rect">
            <a:avLst/>
          </a:prstGeom>
        </p:spPr>
      </p:pic>
      <p:pic>
        <p:nvPicPr>
          <p:cNvPr id="8" name="图片 7">
            <a:extLst>
              <a:ext uri="{FF2B5EF4-FFF2-40B4-BE49-F238E27FC236}">
                <a16:creationId xmlns:a16="http://schemas.microsoft.com/office/drawing/2014/main" id="{2B0D4AD1-EB54-45AC-9827-919E82A2B2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6787" y="675861"/>
            <a:ext cx="4575333" cy="5829714"/>
          </a:xfrm>
          <a:prstGeom prst="rect">
            <a:avLst/>
          </a:prstGeom>
        </p:spPr>
      </p:pic>
    </p:spTree>
    <p:extLst>
      <p:ext uri="{BB962C8B-B14F-4D97-AF65-F5344CB8AC3E}">
        <p14:creationId xmlns:p14="http://schemas.microsoft.com/office/powerpoint/2010/main" val="1106823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49880" y="213577"/>
            <a:ext cx="10991275" cy="855407"/>
          </a:xfrm>
        </p:spPr>
        <p:txBody>
          <a:bodyPr>
            <a:normAutofit/>
          </a:bodyPr>
          <a:lstStyle/>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XML</a:t>
            </a:r>
            <a:r>
              <a:rPr lang="zh-CN" altLang="en-US" dirty="0">
                <a:latin typeface="Times New Roman" panose="02020603050405020304" pitchFamily="18" charset="0"/>
                <a:cs typeface="Times New Roman" panose="02020603050405020304" pitchFamily="18" charset="0"/>
              </a:rPr>
              <a:t>的基本概念</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617629" y="1068985"/>
            <a:ext cx="10414807" cy="5461024"/>
          </a:xfrm>
        </p:spPr>
        <p:txBody>
          <a:bodyPr>
            <a:normAutofit/>
          </a:bodyPr>
          <a:lstStyle/>
          <a:p>
            <a:pPr marL="0" lvl="0" indent="0" defTabSz="457200" fontAlgn="base">
              <a:lnSpc>
                <a:spcPct val="150000"/>
              </a:lnSpc>
              <a:spcBef>
                <a:spcPct val="0"/>
              </a:spcBef>
              <a:spcAft>
                <a:spcPts val="600"/>
              </a:spcAft>
              <a:buClr>
                <a:srgbClr val="437085"/>
              </a:buClr>
              <a:buSzTx/>
              <a:buNone/>
            </a:pPr>
            <a:r>
              <a:rPr lang="zh-CN" altLang="en-US" sz="2800" dirty="0">
                <a:solidFill>
                  <a:srgbClr val="002060"/>
                </a:solidFill>
                <a:latin typeface="Lucida Sans" panose="020B0602040502020204" pitchFamily="34" charset="0"/>
                <a:ea typeface="MS PGothic" panose="020B0600070205080204" pitchFamily="34" charset="-128"/>
              </a:rPr>
              <a:t>（</a:t>
            </a:r>
            <a:r>
              <a:rPr lang="en-US" altLang="zh-CN" sz="2800" dirty="0">
                <a:solidFill>
                  <a:srgbClr val="002060"/>
                </a:solidFill>
                <a:latin typeface="Lucida Sans" panose="020B0602040502020204" pitchFamily="34" charset="0"/>
                <a:ea typeface="MS PGothic" panose="020B0600070205080204" pitchFamily="34" charset="-128"/>
              </a:rPr>
              <a:t>1</a:t>
            </a:r>
            <a:r>
              <a:rPr lang="zh-CN" altLang="en-US" sz="2800" dirty="0">
                <a:solidFill>
                  <a:srgbClr val="002060"/>
                </a:solidFill>
                <a:latin typeface="Lucida Sans" panose="020B0602040502020204" pitchFamily="34" charset="0"/>
                <a:ea typeface="MS PGothic" panose="020B0600070205080204" pitchFamily="34" charset="-128"/>
              </a:rPr>
              <a:t>）一篇</a:t>
            </a:r>
            <a:r>
              <a:rPr lang="en-US" altLang="zh-CN" sz="2800" dirty="0">
                <a:solidFill>
                  <a:srgbClr val="002060"/>
                </a:solidFill>
                <a:latin typeface="Lucida Sans" panose="020B0602040502020204" pitchFamily="34" charset="0"/>
                <a:ea typeface="MS PGothic" panose="020B0600070205080204" pitchFamily="34" charset="-128"/>
              </a:rPr>
              <a:t>XML</a:t>
            </a:r>
            <a:r>
              <a:rPr lang="zh-CN" altLang="en-US" sz="2800" dirty="0">
                <a:solidFill>
                  <a:srgbClr val="002060"/>
                </a:solidFill>
                <a:latin typeface="Lucida Sans" panose="020B0602040502020204" pitchFamily="34" charset="0"/>
                <a:ea typeface="MS PGothic" panose="020B0600070205080204" pitchFamily="34" charset="-128"/>
              </a:rPr>
              <a:t>文档是一个有序的带标签树</a:t>
            </a:r>
            <a:endParaRPr lang="en-US" altLang="zh-CN" sz="2800" dirty="0">
              <a:solidFill>
                <a:srgbClr val="002060"/>
              </a:solidFill>
              <a:latin typeface="Lucida Sans" panose="020B0602040502020204" pitchFamily="34" charset="0"/>
              <a:ea typeface="MS PGothic" panose="020B0600070205080204" pitchFamily="34" charset="-128"/>
            </a:endParaRPr>
          </a:p>
          <a:p>
            <a:pPr marL="0" lvl="0" indent="0" defTabSz="457200" fontAlgn="base">
              <a:lnSpc>
                <a:spcPct val="150000"/>
              </a:lnSpc>
              <a:spcBef>
                <a:spcPct val="0"/>
              </a:spcBef>
              <a:spcAft>
                <a:spcPts val="600"/>
              </a:spcAft>
              <a:buClr>
                <a:srgbClr val="437085"/>
              </a:buClr>
              <a:buSzTx/>
              <a:buNone/>
            </a:pPr>
            <a:r>
              <a:rPr lang="en-US" altLang="zh-CN" sz="2400" dirty="0">
                <a:solidFill>
                  <a:srgbClr val="002060"/>
                </a:solidFill>
                <a:latin typeface="Lucida Sans" panose="020B0602040502020204" pitchFamily="34" charset="0"/>
                <a:ea typeface="MS PGothic" panose="020B0600070205080204" pitchFamily="34" charset="-128"/>
              </a:rPr>
              <a:t>XML</a:t>
            </a:r>
            <a:r>
              <a:rPr lang="zh-CN" altLang="en-US" sz="2400" dirty="0">
                <a:solidFill>
                  <a:srgbClr val="002060"/>
                </a:solidFill>
                <a:latin typeface="Lucida Sans" panose="020B0602040502020204" pitchFamily="34" charset="0"/>
                <a:ea typeface="MS PGothic" panose="020B0600070205080204" pitchFamily="34" charset="-128"/>
              </a:rPr>
              <a:t>文档的树型表示：内部节点：元素</a:t>
            </a:r>
            <a:endParaRPr lang="en-US" altLang="zh-CN" sz="2400" dirty="0">
              <a:solidFill>
                <a:srgbClr val="002060"/>
              </a:solidFill>
              <a:latin typeface="Lucida Sans" panose="020B0602040502020204" pitchFamily="34" charset="0"/>
              <a:ea typeface="MS PGothic" panose="020B0600070205080204" pitchFamily="34" charset="-128"/>
            </a:endParaRPr>
          </a:p>
          <a:p>
            <a:pPr marL="0" lvl="0" indent="0" defTabSz="457200" fontAlgn="base">
              <a:lnSpc>
                <a:spcPct val="150000"/>
              </a:lnSpc>
              <a:spcBef>
                <a:spcPct val="0"/>
              </a:spcBef>
              <a:spcAft>
                <a:spcPts val="600"/>
              </a:spcAft>
              <a:buClr>
                <a:srgbClr val="437085"/>
              </a:buClr>
              <a:buSzTx/>
              <a:buNone/>
            </a:pPr>
            <a:r>
              <a:rPr lang="zh-CN" altLang="en-US" sz="2400" dirty="0">
                <a:solidFill>
                  <a:srgbClr val="002060"/>
                </a:solidFill>
                <a:latin typeface="Lucida Sans" panose="020B0602040502020204" pitchFamily="34" charset="0"/>
                <a:ea typeface="MS PGothic" panose="020B0600070205080204" pitchFamily="34" charset="-128"/>
              </a:rPr>
              <a:t>                               叶节点：属性、文本</a:t>
            </a:r>
            <a:endParaRPr lang="en-US" altLang="zh-CN" sz="28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en-US" altLang="zh-CN" sz="28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en-US" altLang="zh-CN" sz="28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zh-CN" altLang="en-US" sz="3200" dirty="0">
              <a:solidFill>
                <a:srgbClr val="002060"/>
              </a:solidFill>
              <a:latin typeface="Lucida Sans" panose="020B0602040502020204" pitchFamily="34" charset="0"/>
              <a:ea typeface="MS PGothic" panose="020B0600070205080204" pitchFamily="34" charset="-128"/>
            </a:endParaRPr>
          </a:p>
        </p:txBody>
      </p:sp>
      <p:pic>
        <p:nvPicPr>
          <p:cNvPr id="8" name="图片 7">
            <a:extLst>
              <a:ext uri="{FF2B5EF4-FFF2-40B4-BE49-F238E27FC236}">
                <a16:creationId xmlns:a16="http://schemas.microsoft.com/office/drawing/2014/main" id="{2B0D4AD1-EB54-45AC-9827-919E82A2B2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6787" y="675861"/>
            <a:ext cx="4575333" cy="5829714"/>
          </a:xfrm>
          <a:prstGeom prst="rect">
            <a:avLst/>
          </a:prstGeom>
        </p:spPr>
      </p:pic>
    </p:spTree>
    <p:extLst>
      <p:ext uri="{BB962C8B-B14F-4D97-AF65-F5344CB8AC3E}">
        <p14:creationId xmlns:p14="http://schemas.microsoft.com/office/powerpoint/2010/main" val="2366129629"/>
      </p:ext>
    </p:extLst>
  </p:cSld>
  <p:clrMapOvr>
    <a:masterClrMapping/>
  </p:clrMapOvr>
</p:sld>
</file>

<file path=ppt/theme/theme1.xml><?xml version="1.0" encoding="utf-8"?>
<a:theme xmlns:a="http://schemas.openxmlformats.org/drawingml/2006/main" name="基础">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基础">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基础">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spDef>
      <a:spPr/>
      <a:bodyPr rtlCol="0" anchor="ctr"/>
      <a:lstStyle>
        <a:defPPr algn="ctr">
          <a:defRPr>
            <a:no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TM03457444[[fn=基础]]</Template>
  <TotalTime>9273</TotalTime>
  <Words>2685</Words>
  <Application>Microsoft Office PowerPoint</Application>
  <PresentationFormat>宽屏</PresentationFormat>
  <Paragraphs>246</Paragraphs>
  <Slides>32</Slides>
  <Notes>14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32</vt:i4>
      </vt:variant>
    </vt:vector>
  </HeadingPairs>
  <TitlesOfParts>
    <vt:vector size="38" baseType="lpstr">
      <vt:lpstr>等线</vt:lpstr>
      <vt:lpstr>宋体</vt:lpstr>
      <vt:lpstr>Corbel</vt:lpstr>
      <vt:lpstr>Lucida Sans</vt:lpstr>
      <vt:lpstr>Times New Roman</vt:lpstr>
      <vt:lpstr>基础</vt:lpstr>
      <vt:lpstr>信息检索与数据挖掘</vt:lpstr>
      <vt:lpstr>本节内容</vt:lpstr>
      <vt:lpstr>1、信息检索的概念</vt:lpstr>
      <vt:lpstr>2、关系型数据搜索、非结构化IR、结构化检索</vt:lpstr>
      <vt:lpstr>2、关系型数据搜索、非结构化IR、结构化检索</vt:lpstr>
      <vt:lpstr>2、关系型数据搜索、非结构化IR、结构化检索</vt:lpstr>
      <vt:lpstr>2、关系型数据搜索、非结构化IR、结构化检索</vt:lpstr>
      <vt:lpstr>2、XML的基本概念</vt:lpstr>
      <vt:lpstr>2、XML的基本概念</vt:lpstr>
      <vt:lpstr>2、XML的基本概念</vt:lpstr>
      <vt:lpstr>2、XML的基本概念</vt:lpstr>
      <vt:lpstr>2、XML的基本概念</vt:lpstr>
      <vt:lpstr>2、XML的基本概念</vt:lpstr>
      <vt:lpstr>2、XML的基本概念</vt:lpstr>
      <vt:lpstr>3、XML检索中的挑战性问题</vt:lpstr>
      <vt:lpstr>3、XML检索中的挑战性问题</vt:lpstr>
      <vt:lpstr>3、XML检索中的挑战性问题</vt:lpstr>
      <vt:lpstr>3、XML检索中的挑战性问题</vt:lpstr>
      <vt:lpstr>3、XML检索中的挑战性问题</vt:lpstr>
      <vt:lpstr>3、XML检索中的挑战性问题</vt:lpstr>
      <vt:lpstr>3、XML检索中的挑战性问题</vt:lpstr>
      <vt:lpstr>4、基于向量空间模型的XML检索</vt:lpstr>
      <vt:lpstr>4、基于向量空间模型的XML检索</vt:lpstr>
      <vt:lpstr>4、基于向量空间模型的XML检索</vt:lpstr>
      <vt:lpstr>4、基于向量空间模型的XML检索</vt:lpstr>
      <vt:lpstr>4、基于向量空间模型的XML检索</vt:lpstr>
      <vt:lpstr>4、基于向量空间模型的XML检索</vt:lpstr>
      <vt:lpstr>5、XML检索的评价</vt:lpstr>
      <vt:lpstr>5、XML检索的评价</vt:lpstr>
      <vt:lpstr>5、XML检索的评价</vt:lpstr>
      <vt:lpstr>6、以文本为中心与以数据为中心的对比</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信息检索与数据挖掘</dc:title>
  <dc:creator>lch</dc:creator>
  <cp:lastModifiedBy>云朵 云朵</cp:lastModifiedBy>
  <cp:revision>460</cp:revision>
  <dcterms:created xsi:type="dcterms:W3CDTF">2022-02-10T03:07:19Z</dcterms:created>
  <dcterms:modified xsi:type="dcterms:W3CDTF">2025-05-12T15:01:45Z</dcterms:modified>
</cp:coreProperties>
</file>