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6" r:id="rId1"/>
  </p:sldMasterIdLst>
  <p:notesMasterIdLst>
    <p:notesMasterId r:id="rId37"/>
  </p:notesMasterIdLst>
  <p:sldIdLst>
    <p:sldId id="256" r:id="rId2"/>
    <p:sldId id="258" r:id="rId3"/>
    <p:sldId id="259" r:id="rId4"/>
    <p:sldId id="260" r:id="rId5"/>
    <p:sldId id="261" r:id="rId6"/>
    <p:sldId id="262" r:id="rId7"/>
    <p:sldId id="263" r:id="rId8"/>
    <p:sldId id="264" r:id="rId9"/>
    <p:sldId id="265" r:id="rId10"/>
    <p:sldId id="266" r:id="rId11"/>
    <p:sldId id="268" r:id="rId12"/>
    <p:sldId id="300" r:id="rId13"/>
    <p:sldId id="274" r:id="rId14"/>
    <p:sldId id="275" r:id="rId15"/>
    <p:sldId id="280" r:id="rId16"/>
    <p:sldId id="282" r:id="rId17"/>
    <p:sldId id="283" r:id="rId18"/>
    <p:sldId id="284" r:id="rId19"/>
    <p:sldId id="301" r:id="rId20"/>
    <p:sldId id="285" r:id="rId21"/>
    <p:sldId id="286" r:id="rId22"/>
    <p:sldId id="287" r:id="rId23"/>
    <p:sldId id="288" r:id="rId24"/>
    <p:sldId id="289" r:id="rId25"/>
    <p:sldId id="290" r:id="rId26"/>
    <p:sldId id="291" r:id="rId27"/>
    <p:sldId id="292" r:id="rId28"/>
    <p:sldId id="293" r:id="rId29"/>
    <p:sldId id="302" r:id="rId30"/>
    <p:sldId id="294" r:id="rId31"/>
    <p:sldId id="295" r:id="rId32"/>
    <p:sldId id="296" r:id="rId33"/>
    <p:sldId id="297" r:id="rId34"/>
    <p:sldId id="298" r:id="rId35"/>
    <p:sldId id="299"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134" autoAdjust="0"/>
  </p:normalViewPr>
  <p:slideViewPr>
    <p:cSldViewPr snapToGrid="0">
      <p:cViewPr varScale="1">
        <p:scale>
          <a:sx n="70" d="100"/>
          <a:sy n="70" d="100"/>
        </p:scale>
        <p:origin x="438" y="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36843-A1E6-4169-96D1-A777EEAE9AA8}" type="datetimeFigureOut">
              <a:rPr lang="zh-CN" altLang="en-US" smtClean="0"/>
              <a:t>2024/5/10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F81AF-A4F7-429D-95F3-160EF899D06C}" type="slidenum">
              <a:rPr lang="zh-CN" altLang="en-US" smtClean="0"/>
              <a:t>‹#›</a:t>
            </a:fld>
            <a:endParaRPr lang="zh-CN" altLang="en-US"/>
          </a:p>
        </p:txBody>
      </p:sp>
    </p:spTree>
    <p:extLst>
      <p:ext uri="{BB962C8B-B14F-4D97-AF65-F5344CB8AC3E}">
        <p14:creationId xmlns:p14="http://schemas.microsoft.com/office/powerpoint/2010/main" val="12222646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11</a:t>
            </a:fld>
            <a:endParaRPr lang="zh-CN" altLang="en-US"/>
          </a:p>
        </p:txBody>
      </p:sp>
    </p:spTree>
    <p:extLst>
      <p:ext uri="{BB962C8B-B14F-4D97-AF65-F5344CB8AC3E}">
        <p14:creationId xmlns:p14="http://schemas.microsoft.com/office/powerpoint/2010/main" val="30430581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20</a:t>
            </a:fld>
            <a:endParaRPr lang="zh-CN" altLang="en-US"/>
          </a:p>
        </p:txBody>
      </p:sp>
    </p:spTree>
    <p:extLst>
      <p:ext uri="{BB962C8B-B14F-4D97-AF65-F5344CB8AC3E}">
        <p14:creationId xmlns:p14="http://schemas.microsoft.com/office/powerpoint/2010/main" val="37102130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21</a:t>
            </a:fld>
            <a:endParaRPr lang="zh-CN" altLang="en-US"/>
          </a:p>
        </p:txBody>
      </p:sp>
    </p:spTree>
    <p:extLst>
      <p:ext uri="{BB962C8B-B14F-4D97-AF65-F5344CB8AC3E}">
        <p14:creationId xmlns:p14="http://schemas.microsoft.com/office/powerpoint/2010/main" val="18875090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22</a:t>
            </a:fld>
            <a:endParaRPr lang="zh-CN" altLang="en-US"/>
          </a:p>
        </p:txBody>
      </p:sp>
    </p:spTree>
    <p:extLst>
      <p:ext uri="{BB962C8B-B14F-4D97-AF65-F5344CB8AC3E}">
        <p14:creationId xmlns:p14="http://schemas.microsoft.com/office/powerpoint/2010/main" val="239109701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23</a:t>
            </a:fld>
            <a:endParaRPr lang="zh-CN" altLang="en-US"/>
          </a:p>
        </p:txBody>
      </p:sp>
    </p:spTree>
    <p:extLst>
      <p:ext uri="{BB962C8B-B14F-4D97-AF65-F5344CB8AC3E}">
        <p14:creationId xmlns:p14="http://schemas.microsoft.com/office/powerpoint/2010/main" val="2015491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为了避免可能出现的</a:t>
            </a:r>
            <a:r>
              <a:rPr lang="en-US" altLang="zh-CN" dirty="0"/>
              <a:t>0</a:t>
            </a:r>
            <a:r>
              <a:rPr lang="zh-CN" altLang="en-US" dirty="0"/>
              <a:t>概率（比如所有的相关文档都包含或不包含某个特定的词项），一种很常规的做法是在公式</a:t>
            </a:r>
            <a:r>
              <a:rPr lang="en-US" altLang="zh-CN" dirty="0"/>
              <a:t>(11-19)</a:t>
            </a:r>
            <a:r>
              <a:rPr lang="zh-CN" altLang="en-US" dirty="0"/>
              <a:t>中的每个量的基础是都假设</a:t>
            </a:r>
            <a:r>
              <a:rPr lang="en-US" altLang="zh-CN" dirty="0"/>
              <a:t>1/2</a:t>
            </a:r>
            <a:r>
              <a:rPr lang="zh-CN" altLang="en-US" dirty="0"/>
              <a:t>，总数也相应地改变（比如上述表格右下角的总数也会变成</a:t>
            </a:r>
            <a:r>
              <a:rPr lang="en-US" altLang="zh-CN" dirty="0"/>
              <a:t>N+2</a:t>
            </a:r>
            <a:r>
              <a:rPr lang="zh-CN" altLang="en-US" dirty="0"/>
              <a:t>）</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24</a:t>
            </a:fld>
            <a:endParaRPr lang="zh-CN" altLang="en-US"/>
          </a:p>
        </p:txBody>
      </p:sp>
    </p:spTree>
    <p:extLst>
      <p:ext uri="{BB962C8B-B14F-4D97-AF65-F5344CB8AC3E}">
        <p14:creationId xmlns:p14="http://schemas.microsoft.com/office/powerpoint/2010/main" val="3996173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相关文档只占所有文档的极小一部分，也就是说不相关文档约等于所有文档，可以用整个文档集的统计数字来计算与不相关文档有关的量。基于这个假设，在给定</a:t>
            </a:r>
            <a:r>
              <a:rPr lang="en-US" altLang="zh-CN" dirty="0"/>
              <a:t>q</a:t>
            </a:r>
            <a:r>
              <a:rPr lang="zh-CN" altLang="en-US" dirty="0"/>
              <a:t>，不相关文档中出现词项</a:t>
            </a:r>
            <a:r>
              <a:rPr lang="en-US" altLang="zh-CN" dirty="0"/>
              <a:t>t</a:t>
            </a:r>
            <a:r>
              <a:rPr lang="zh-CN" altLang="en-US" dirty="0"/>
              <a:t>的概率时</a:t>
            </a:r>
            <a:r>
              <a:rPr lang="en-US" altLang="zh-CN" dirty="0" err="1"/>
              <a:t>dft</a:t>
            </a:r>
            <a:r>
              <a:rPr lang="en-US" altLang="zh-CN" dirty="0"/>
              <a:t>/N</a:t>
            </a:r>
            <a:r>
              <a:rPr lang="zh-CN" altLang="en-US" dirty="0"/>
              <a:t>，于是有</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25</a:t>
            </a:fld>
            <a:endParaRPr lang="zh-CN" altLang="en-US"/>
          </a:p>
        </p:txBody>
      </p:sp>
    </p:spTree>
    <p:extLst>
      <p:ext uri="{BB962C8B-B14F-4D97-AF65-F5344CB8AC3E}">
        <p14:creationId xmlns:p14="http://schemas.microsoft.com/office/powerpoint/2010/main" val="16192006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26</a:t>
            </a:fld>
            <a:endParaRPr lang="zh-CN" altLang="en-US"/>
          </a:p>
        </p:txBody>
      </p:sp>
    </p:spTree>
    <p:extLst>
      <p:ext uri="{BB962C8B-B14F-4D97-AF65-F5344CB8AC3E}">
        <p14:creationId xmlns:p14="http://schemas.microsoft.com/office/powerpoint/2010/main" val="1266995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27</a:t>
            </a:fld>
            <a:endParaRPr lang="zh-CN" altLang="en-US"/>
          </a:p>
        </p:txBody>
      </p:sp>
    </p:spTree>
    <p:extLst>
      <p:ext uri="{BB962C8B-B14F-4D97-AF65-F5344CB8AC3E}">
        <p14:creationId xmlns:p14="http://schemas.microsoft.com/office/powerpoint/2010/main" val="128511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28</a:t>
            </a:fld>
            <a:endParaRPr lang="zh-CN" altLang="en-US"/>
          </a:p>
        </p:txBody>
      </p:sp>
    </p:spTree>
    <p:extLst>
      <p:ext uri="{BB962C8B-B14F-4D97-AF65-F5344CB8AC3E}">
        <p14:creationId xmlns:p14="http://schemas.microsoft.com/office/powerpoint/2010/main" val="30522512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29</a:t>
            </a:fld>
            <a:endParaRPr lang="zh-CN" altLang="en-US"/>
          </a:p>
        </p:txBody>
      </p:sp>
    </p:spTree>
    <p:extLst>
      <p:ext uri="{BB962C8B-B14F-4D97-AF65-F5344CB8AC3E}">
        <p14:creationId xmlns:p14="http://schemas.microsoft.com/office/powerpoint/2010/main" val="40197215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12</a:t>
            </a:fld>
            <a:endParaRPr lang="zh-CN" altLang="en-US"/>
          </a:p>
        </p:txBody>
      </p:sp>
    </p:spTree>
    <p:extLst>
      <p:ext uri="{BB962C8B-B14F-4D97-AF65-F5344CB8AC3E}">
        <p14:creationId xmlns:p14="http://schemas.microsoft.com/office/powerpoint/2010/main" val="9006101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30</a:t>
            </a:fld>
            <a:endParaRPr lang="zh-CN" altLang="en-US"/>
          </a:p>
        </p:txBody>
      </p:sp>
    </p:spTree>
    <p:extLst>
      <p:ext uri="{BB962C8B-B14F-4D97-AF65-F5344CB8AC3E}">
        <p14:creationId xmlns:p14="http://schemas.microsoft.com/office/powerpoint/2010/main" val="29262754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31</a:t>
            </a:fld>
            <a:endParaRPr lang="zh-CN" altLang="en-US"/>
          </a:p>
        </p:txBody>
      </p:sp>
    </p:spTree>
    <p:extLst>
      <p:ext uri="{BB962C8B-B14F-4D97-AF65-F5344CB8AC3E}">
        <p14:creationId xmlns:p14="http://schemas.microsoft.com/office/powerpoint/2010/main" val="7186017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32</a:t>
            </a:fld>
            <a:endParaRPr lang="zh-CN" altLang="en-US"/>
          </a:p>
        </p:txBody>
      </p:sp>
    </p:spTree>
    <p:extLst>
      <p:ext uri="{BB962C8B-B14F-4D97-AF65-F5344CB8AC3E}">
        <p14:creationId xmlns:p14="http://schemas.microsoft.com/office/powerpoint/2010/main" val="242952384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33</a:t>
            </a:fld>
            <a:endParaRPr lang="zh-CN" altLang="en-US"/>
          </a:p>
        </p:txBody>
      </p:sp>
    </p:spTree>
    <p:extLst>
      <p:ext uri="{BB962C8B-B14F-4D97-AF65-F5344CB8AC3E}">
        <p14:creationId xmlns:p14="http://schemas.microsoft.com/office/powerpoint/2010/main" val="298741145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34</a:t>
            </a:fld>
            <a:endParaRPr lang="zh-CN" altLang="en-US"/>
          </a:p>
        </p:txBody>
      </p:sp>
    </p:spTree>
    <p:extLst>
      <p:ext uri="{BB962C8B-B14F-4D97-AF65-F5344CB8AC3E}">
        <p14:creationId xmlns:p14="http://schemas.microsoft.com/office/powerpoint/2010/main" val="39285667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35</a:t>
            </a:fld>
            <a:endParaRPr lang="zh-CN" altLang="en-US"/>
          </a:p>
        </p:txBody>
      </p:sp>
    </p:spTree>
    <p:extLst>
      <p:ext uri="{BB962C8B-B14F-4D97-AF65-F5344CB8AC3E}">
        <p14:creationId xmlns:p14="http://schemas.microsoft.com/office/powerpoint/2010/main" val="25909671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13</a:t>
            </a:fld>
            <a:endParaRPr lang="zh-CN" altLang="en-US"/>
          </a:p>
        </p:txBody>
      </p:sp>
    </p:spTree>
    <p:extLst>
      <p:ext uri="{BB962C8B-B14F-4D97-AF65-F5344CB8AC3E}">
        <p14:creationId xmlns:p14="http://schemas.microsoft.com/office/powerpoint/2010/main" val="22308780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公式的含义是选取代价函数最小的文档，</a:t>
            </a:r>
          </a:p>
        </p:txBody>
      </p:sp>
      <p:sp>
        <p:nvSpPr>
          <p:cNvPr id="4" name="灯片编号占位符 3"/>
          <p:cNvSpPr>
            <a:spLocks noGrp="1"/>
          </p:cNvSpPr>
          <p:nvPr>
            <p:ph type="sldNum" sz="quarter" idx="5"/>
          </p:nvPr>
        </p:nvSpPr>
        <p:spPr/>
        <p:txBody>
          <a:bodyPr/>
          <a:lstStyle/>
          <a:p>
            <a:fld id="{407F81AF-A4F7-429D-95F3-160EF899D06C}" type="slidenum">
              <a:rPr lang="zh-CN" altLang="en-US" smtClean="0"/>
              <a:t>14</a:t>
            </a:fld>
            <a:endParaRPr lang="zh-CN" altLang="en-US"/>
          </a:p>
        </p:txBody>
      </p:sp>
    </p:spTree>
    <p:extLst>
      <p:ext uri="{BB962C8B-B14F-4D97-AF65-F5344CB8AC3E}">
        <p14:creationId xmlns:p14="http://schemas.microsoft.com/office/powerpoint/2010/main" val="3696673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15</a:t>
            </a:fld>
            <a:endParaRPr lang="zh-CN" altLang="en-US"/>
          </a:p>
        </p:txBody>
      </p:sp>
    </p:spTree>
    <p:extLst>
      <p:ext uri="{BB962C8B-B14F-4D97-AF65-F5344CB8AC3E}">
        <p14:creationId xmlns:p14="http://schemas.microsoft.com/office/powerpoint/2010/main" val="32188632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16</a:t>
            </a:fld>
            <a:endParaRPr lang="zh-CN" altLang="en-US"/>
          </a:p>
        </p:txBody>
      </p:sp>
    </p:spTree>
    <p:extLst>
      <p:ext uri="{BB962C8B-B14F-4D97-AF65-F5344CB8AC3E}">
        <p14:creationId xmlns:p14="http://schemas.microsoft.com/office/powerpoint/2010/main" val="7789064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17</a:t>
            </a:fld>
            <a:endParaRPr lang="zh-CN" altLang="en-US"/>
          </a:p>
        </p:txBody>
      </p:sp>
    </p:spTree>
    <p:extLst>
      <p:ext uri="{BB962C8B-B14F-4D97-AF65-F5344CB8AC3E}">
        <p14:creationId xmlns:p14="http://schemas.microsoft.com/office/powerpoint/2010/main" val="2405657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18</a:t>
            </a:fld>
            <a:endParaRPr lang="zh-CN" altLang="en-US"/>
          </a:p>
        </p:txBody>
      </p:sp>
    </p:spTree>
    <p:extLst>
      <p:ext uri="{BB962C8B-B14F-4D97-AF65-F5344CB8AC3E}">
        <p14:creationId xmlns:p14="http://schemas.microsoft.com/office/powerpoint/2010/main" val="348246803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07F81AF-A4F7-429D-95F3-160EF899D06C}" type="slidenum">
              <a:rPr lang="zh-CN" altLang="en-US" smtClean="0"/>
              <a:t>19</a:t>
            </a:fld>
            <a:endParaRPr lang="zh-CN" altLang="en-US"/>
          </a:p>
        </p:txBody>
      </p:sp>
    </p:spTree>
    <p:extLst>
      <p:ext uri="{BB962C8B-B14F-4D97-AF65-F5344CB8AC3E}">
        <p14:creationId xmlns:p14="http://schemas.microsoft.com/office/powerpoint/2010/main" val="18477229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7E9CA855-E894-4FF1-A2E1-70E4E01E791A}" type="datetimeFigureOut">
              <a:rPr lang="zh-CN" altLang="en-US" smtClean="0"/>
              <a:t>2024/5/10</a:t>
            </a:fld>
            <a:endParaRPr lang="zh-CN" altLang="en-US"/>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zh-CN" alt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6B89B0C-0A42-4820-82D0-DB0F0DBAF0C0}" type="slidenum">
              <a:rPr lang="zh-CN" altLang="en-US" smtClean="0"/>
              <a:t>‹#›</a:t>
            </a:fld>
            <a:endParaRPr lang="zh-CN" altLang="en-US"/>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5023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9296395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8377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8644706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zh-CN" altLang="en-US"/>
              <a:t>单击此处编辑母版标题样式</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66B89B0C-0A42-4820-82D0-DB0F0DBAF0C0}" type="slidenum">
              <a:rPr lang="zh-CN" altLang="en-US" smtClean="0"/>
              <a:t>‹#›</a:t>
            </a:fld>
            <a:endParaRPr lang="zh-CN" altLang="en-US"/>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87234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834135639"/>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036034117"/>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300644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32613686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16824921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7E9CA855-E894-4FF1-A2E1-70E4E01E791A}" type="datetimeFigureOut">
              <a:rPr lang="zh-CN" altLang="en-US" smtClean="0"/>
              <a:t>2024/5/10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1244565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7E9CA855-E894-4FF1-A2E1-70E4E01E791A}" type="datetimeFigureOut">
              <a:rPr lang="zh-CN" altLang="en-US" smtClean="0"/>
              <a:t>2024/5/10</a:t>
            </a:fld>
            <a:endParaRPr lang="zh-CN" altLang="en-US"/>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zh-CN" altLang="en-US"/>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6B89B0C-0A42-4820-82D0-DB0F0DBAF0C0}" type="slidenum">
              <a:rPr lang="zh-CN" altLang="en-US" smtClean="0"/>
              <a:t>‹#›</a:t>
            </a:fld>
            <a:endParaRPr lang="zh-CN" altLang="en-US"/>
          </a:p>
        </p:txBody>
      </p:sp>
    </p:spTree>
    <p:extLst>
      <p:ext uri="{BB962C8B-B14F-4D97-AF65-F5344CB8AC3E}">
        <p14:creationId xmlns:p14="http://schemas.microsoft.com/office/powerpoint/2010/main" val="2280948919"/>
      </p:ext>
    </p:extLst>
  </p:cSld>
  <p:clrMap bg1="lt1" tx1="dk1" bg2="lt2" tx2="dk2" accent1="accent1" accent2="accent2" accent3="accent3" accent4="accent4" accent5="accent5" accent6="accent6" hlink="hlink" folHlink="folHlink"/>
  <p:sldLayoutIdLst>
    <p:sldLayoutId id="2147483787" r:id="rId1"/>
    <p:sldLayoutId id="2147483788" r:id="rId2"/>
    <p:sldLayoutId id="2147483789" r:id="rId3"/>
    <p:sldLayoutId id="2147483790" r:id="rId4"/>
    <p:sldLayoutId id="2147483791" r:id="rId5"/>
    <p:sldLayoutId id="2147483792" r:id="rId6"/>
    <p:sldLayoutId id="2147483793" r:id="rId7"/>
    <p:sldLayoutId id="2147483794" r:id="rId8"/>
    <p:sldLayoutId id="2147483795" r:id="rId9"/>
    <p:sldLayoutId id="2147483796" r:id="rId10"/>
    <p:sldLayoutId id="2147483797"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7"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1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36.png"/><Relationship Id="rId4" Type="http://schemas.openxmlformats.org/officeDocument/2006/relationships/image" Target="../media/image35.png"/></Relationships>
</file>

<file path=ppt/slides/_rels/slide2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771830-86A3-44F4-A5C6-0E99C75A4C37}"/>
              </a:ext>
            </a:extLst>
          </p:cNvPr>
          <p:cNvSpPr>
            <a:spLocks noGrp="1"/>
          </p:cNvSpPr>
          <p:nvPr>
            <p:ph type="ctrTitle"/>
          </p:nvPr>
        </p:nvSpPr>
        <p:spPr/>
        <p:txBody>
          <a:bodyPr/>
          <a:lstStyle/>
          <a:p>
            <a:r>
              <a:rPr lang="zh-CN" altLang="en-US" dirty="0"/>
              <a:t>信息检索与数据挖掘</a:t>
            </a:r>
          </a:p>
        </p:txBody>
      </p:sp>
      <p:sp>
        <p:nvSpPr>
          <p:cNvPr id="3" name="副标题 2">
            <a:extLst>
              <a:ext uri="{FF2B5EF4-FFF2-40B4-BE49-F238E27FC236}">
                <a16:creationId xmlns:a16="http://schemas.microsoft.com/office/drawing/2014/main" id="{6180116E-58B9-44D3-AF27-5E1ED9BC1B1E}"/>
              </a:ext>
            </a:extLst>
          </p:cNvPr>
          <p:cNvSpPr>
            <a:spLocks noGrp="1"/>
          </p:cNvSpPr>
          <p:nvPr>
            <p:ph type="subTitle" idx="1"/>
          </p:nvPr>
        </p:nvSpPr>
        <p:spPr>
          <a:xfrm>
            <a:off x="516835" y="4198374"/>
            <a:ext cx="11159653" cy="1059425"/>
          </a:xfrm>
        </p:spPr>
        <p:txBody>
          <a:bodyPr>
            <a:normAutofit/>
          </a:bodyPr>
          <a:lstStyle/>
          <a:p>
            <a:r>
              <a:rPr lang="zh-CN" altLang="en-US" sz="4400" dirty="0">
                <a:latin typeface="+mn-ea"/>
              </a:rPr>
              <a:t>第</a:t>
            </a:r>
            <a:r>
              <a:rPr lang="en-US" altLang="zh-CN" sz="4400" dirty="0">
                <a:latin typeface="+mn-ea"/>
              </a:rPr>
              <a:t>11</a:t>
            </a:r>
            <a:r>
              <a:rPr lang="zh-CN" altLang="en-US" sz="4400" dirty="0">
                <a:latin typeface="+mn-ea"/>
              </a:rPr>
              <a:t>章 概率检索模型</a:t>
            </a:r>
          </a:p>
        </p:txBody>
      </p:sp>
    </p:spTree>
    <p:extLst>
      <p:ext uri="{BB962C8B-B14F-4D97-AF65-F5344CB8AC3E}">
        <p14:creationId xmlns:p14="http://schemas.microsoft.com/office/powerpoint/2010/main" val="76250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、概率基础知识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b="1" dirty="0">
                <a:solidFill>
                  <a:srgbClr val="002060"/>
                </a:solidFill>
                <a:latin typeface="Lucida Sans" panose="020B0602040502020204" pitchFamily="34" charset="0"/>
                <a:ea typeface="MS PGothic" panose="020B0600070205080204" pitchFamily="34" charset="-128"/>
              </a:rPr>
              <a:t>乘法公式、全概率公式和贝叶斯公式</a:t>
            </a:r>
            <a:endParaRPr lang="en-US" altLang="zh-CN" sz="2800" b="1"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4A598E6A-9EDD-45F0-9400-60DFA5E2CC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627" y="1783359"/>
            <a:ext cx="8638967" cy="4776467"/>
          </a:xfrm>
          <a:prstGeom prst="rect">
            <a:avLst/>
          </a:prstGeom>
        </p:spPr>
      </p:pic>
    </p:spTree>
    <p:extLst>
      <p:ext uri="{BB962C8B-B14F-4D97-AF65-F5344CB8AC3E}">
        <p14:creationId xmlns:p14="http://schemas.microsoft.com/office/powerpoint/2010/main" val="19244307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76639" y="337932"/>
            <a:ext cx="11638722" cy="558579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b="1" dirty="0">
                <a:solidFill>
                  <a:srgbClr val="002060"/>
                </a:solidFill>
                <a:latin typeface="Lucida Sans" panose="020B0602040502020204" pitchFamily="34" charset="0"/>
                <a:ea typeface="MS PGothic" panose="020B0600070205080204" pitchFamily="34" charset="-128"/>
              </a:rPr>
              <a:t>概率检索模型</a:t>
            </a:r>
            <a:endParaRPr lang="en-US" altLang="zh-CN" sz="2800" b="1" dirty="0">
              <a:solidFill>
                <a:srgbClr val="002060"/>
              </a:solidFill>
              <a:latin typeface="Lucida Sans" panose="020B0602040502020204" pitchFamily="34" charset="0"/>
              <a:ea typeface="MS PGothic" panose="020B0600070205080204" pitchFamily="34" charset="-128"/>
            </a:endParaRPr>
          </a:p>
          <a:p>
            <a:pPr mar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概率检索模型是</a:t>
            </a:r>
            <a:r>
              <a:rPr lang="en-US" altLang="zh-CN" sz="2800" dirty="0">
                <a:solidFill>
                  <a:srgbClr val="002060"/>
                </a:solidFill>
                <a:latin typeface="+mn-ea"/>
              </a:rPr>
              <a:t>:</a:t>
            </a:r>
            <a:r>
              <a:rPr lang="zh-CN" altLang="en-US" sz="2800" dirty="0">
                <a:solidFill>
                  <a:srgbClr val="002060"/>
                </a:solidFill>
                <a:latin typeface="+mn-ea"/>
              </a:rPr>
              <a:t>通过</a:t>
            </a:r>
            <a:r>
              <a:rPr lang="zh-CN" altLang="en-US" sz="2800" b="1" dirty="0">
                <a:solidFill>
                  <a:srgbClr val="FF0000"/>
                </a:solidFill>
                <a:latin typeface="+mn-ea"/>
              </a:rPr>
              <a:t>概率的方法将查询和文档联系起来</a:t>
            </a:r>
          </a:p>
          <a:p>
            <a:pPr mar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定义</a:t>
            </a:r>
            <a:r>
              <a:rPr lang="en-US" altLang="zh-CN" sz="2800" dirty="0">
                <a:solidFill>
                  <a:srgbClr val="002060"/>
                </a:solidFill>
                <a:latin typeface="+mn-ea"/>
              </a:rPr>
              <a:t>3</a:t>
            </a:r>
            <a:r>
              <a:rPr lang="zh-CN" altLang="en-US" sz="2800" dirty="0">
                <a:solidFill>
                  <a:srgbClr val="002060"/>
                </a:solidFill>
                <a:latin typeface="+mn-ea"/>
              </a:rPr>
              <a:t>个随机变量</a:t>
            </a:r>
            <a:r>
              <a:rPr lang="en-US" altLang="zh-CN" sz="2800" dirty="0">
                <a:solidFill>
                  <a:srgbClr val="002060"/>
                </a:solidFill>
                <a:latin typeface="+mn-ea"/>
              </a:rPr>
              <a:t>R</a:t>
            </a:r>
            <a:r>
              <a:rPr lang="zh-CN" altLang="en-US" sz="2800" dirty="0">
                <a:solidFill>
                  <a:srgbClr val="002060"/>
                </a:solidFill>
                <a:latin typeface="+mn-ea"/>
              </a:rPr>
              <a:t>、</a:t>
            </a:r>
            <a:r>
              <a:rPr lang="en-US" altLang="zh-CN" sz="2800" dirty="0">
                <a:solidFill>
                  <a:srgbClr val="002060"/>
                </a:solidFill>
                <a:latin typeface="+mn-ea"/>
              </a:rPr>
              <a:t>Q </a:t>
            </a:r>
            <a:r>
              <a:rPr lang="zh-CN" altLang="en-US" sz="2800" dirty="0">
                <a:solidFill>
                  <a:srgbClr val="002060"/>
                </a:solidFill>
                <a:latin typeface="+mn-ea"/>
              </a:rPr>
              <a:t>、</a:t>
            </a:r>
            <a:r>
              <a:rPr lang="en-US" altLang="zh-CN" sz="2800" dirty="0">
                <a:solidFill>
                  <a:srgbClr val="002060"/>
                </a:solidFill>
                <a:latin typeface="+mn-ea"/>
              </a:rPr>
              <a:t>D</a:t>
            </a:r>
            <a:r>
              <a:rPr lang="zh-CN" altLang="en-US" sz="2800" dirty="0">
                <a:solidFill>
                  <a:srgbClr val="002060"/>
                </a:solidFill>
                <a:latin typeface="+mn-ea"/>
              </a:rPr>
              <a:t>： 相关度</a:t>
            </a:r>
            <a:r>
              <a:rPr lang="en-US" altLang="zh-CN" sz="2800" dirty="0">
                <a:solidFill>
                  <a:srgbClr val="002060"/>
                </a:solidFill>
                <a:latin typeface="+mn-ea"/>
              </a:rPr>
              <a:t>R={0,1}</a:t>
            </a:r>
            <a:r>
              <a:rPr lang="zh-CN" altLang="en-US" sz="2800" dirty="0">
                <a:solidFill>
                  <a:srgbClr val="002060"/>
                </a:solidFill>
                <a:latin typeface="+mn-ea"/>
              </a:rPr>
              <a:t>， 查询</a:t>
            </a:r>
            <a:r>
              <a:rPr lang="en-US" altLang="zh-CN" sz="2800" dirty="0">
                <a:solidFill>
                  <a:srgbClr val="002060"/>
                </a:solidFill>
                <a:latin typeface="+mn-ea"/>
              </a:rPr>
              <a:t>Q={q1,q2,…},</a:t>
            </a:r>
            <a:r>
              <a:rPr lang="zh-CN" altLang="en-US" sz="2800" dirty="0">
                <a:solidFill>
                  <a:srgbClr val="002060"/>
                </a:solidFill>
                <a:latin typeface="+mn-ea"/>
              </a:rPr>
              <a:t> 文档</a:t>
            </a:r>
            <a:r>
              <a:rPr lang="en-US" altLang="zh-CN" sz="2800" dirty="0">
                <a:solidFill>
                  <a:srgbClr val="002060"/>
                </a:solidFill>
                <a:latin typeface="+mn-ea"/>
              </a:rPr>
              <a:t>D={d1,d2,…} </a:t>
            </a:r>
            <a:r>
              <a:rPr lang="zh-CN" altLang="en-US" sz="2800" dirty="0">
                <a:solidFill>
                  <a:srgbClr val="002060"/>
                </a:solidFill>
                <a:latin typeface="+mn-ea"/>
              </a:rPr>
              <a:t>，则可以通过计算条件概率</a:t>
            </a:r>
            <a:r>
              <a:rPr lang="en-US" altLang="zh-CN" sz="2800" dirty="0">
                <a:solidFill>
                  <a:srgbClr val="002060"/>
                </a:solidFill>
                <a:latin typeface="+mn-ea"/>
              </a:rPr>
              <a:t>P(R=1|Q=</a:t>
            </a:r>
            <a:r>
              <a:rPr lang="en-US" altLang="zh-CN" sz="2800" dirty="0" err="1">
                <a:solidFill>
                  <a:srgbClr val="002060"/>
                </a:solidFill>
                <a:latin typeface="+mn-ea"/>
              </a:rPr>
              <a:t>q,D</a:t>
            </a:r>
            <a:r>
              <a:rPr lang="en-US" altLang="zh-CN" sz="2800" dirty="0">
                <a:solidFill>
                  <a:srgbClr val="002060"/>
                </a:solidFill>
                <a:latin typeface="+mn-ea"/>
              </a:rPr>
              <a:t>=d)</a:t>
            </a:r>
            <a:r>
              <a:rPr lang="zh-CN" altLang="en-US" sz="2800" dirty="0">
                <a:solidFill>
                  <a:srgbClr val="002060"/>
                </a:solidFill>
                <a:latin typeface="+mn-ea"/>
              </a:rPr>
              <a:t>来度量文档和查询的相关度。</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概率模型包括 一系列模型 ，如</a:t>
            </a:r>
            <a:r>
              <a:rPr lang="en-US" altLang="zh-CN" sz="2800" dirty="0">
                <a:solidFill>
                  <a:srgbClr val="002060"/>
                </a:solidFill>
                <a:latin typeface="+mn-ea"/>
              </a:rPr>
              <a:t>Logistic Regression(</a:t>
            </a:r>
            <a:r>
              <a:rPr lang="zh-CN" altLang="en-US" sz="2800" dirty="0">
                <a:solidFill>
                  <a:srgbClr val="002060"/>
                </a:solidFill>
                <a:latin typeface="+mn-ea"/>
              </a:rPr>
              <a:t>回归</a:t>
            </a:r>
            <a:r>
              <a:rPr lang="en-US" altLang="zh-CN" sz="2800" dirty="0">
                <a:solidFill>
                  <a:srgbClr val="002060"/>
                </a:solidFill>
                <a:latin typeface="+mn-ea"/>
              </a:rPr>
              <a:t>) </a:t>
            </a:r>
            <a:r>
              <a:rPr lang="zh-CN" altLang="en-US" sz="2800" dirty="0">
                <a:solidFill>
                  <a:srgbClr val="002060"/>
                </a:solidFill>
                <a:latin typeface="+mn-ea"/>
              </a:rPr>
              <a:t>模型及最经典的</a:t>
            </a:r>
            <a:r>
              <a:rPr lang="zh-CN" altLang="en-US" sz="2800" b="1" dirty="0">
                <a:solidFill>
                  <a:srgbClr val="FF0000"/>
                </a:solidFill>
                <a:latin typeface="+mn-ea"/>
              </a:rPr>
              <a:t>二值独立概率模型</a:t>
            </a:r>
            <a:r>
              <a:rPr lang="en-US" altLang="zh-CN" sz="2800" b="1" dirty="0">
                <a:solidFill>
                  <a:srgbClr val="FF0000"/>
                </a:solidFill>
                <a:latin typeface="+mn-ea"/>
              </a:rPr>
              <a:t>BIM</a:t>
            </a:r>
            <a:r>
              <a:rPr lang="zh-CN" altLang="en-US" sz="2800" dirty="0">
                <a:solidFill>
                  <a:srgbClr val="002060"/>
                </a:solidFill>
                <a:latin typeface="+mn-ea"/>
              </a:rPr>
              <a:t>、</a:t>
            </a:r>
            <a:r>
              <a:rPr lang="en-US" altLang="zh-CN" sz="2800" dirty="0">
                <a:solidFill>
                  <a:srgbClr val="002060"/>
                </a:solidFill>
                <a:latin typeface="+mn-ea"/>
              </a:rPr>
              <a:t>BM25 </a:t>
            </a:r>
            <a:r>
              <a:rPr lang="zh-CN" altLang="en-US" sz="2800" dirty="0">
                <a:solidFill>
                  <a:srgbClr val="002060"/>
                </a:solidFill>
                <a:latin typeface="+mn-ea"/>
              </a:rPr>
              <a:t>模型等等</a:t>
            </a:r>
            <a:r>
              <a:rPr lang="en-US" altLang="zh-CN" sz="2800" dirty="0">
                <a:solidFill>
                  <a:srgbClr val="002060"/>
                </a:solidFill>
                <a:latin typeface="+mn-ea"/>
              </a:rPr>
              <a:t>( </a:t>
            </a:r>
            <a:r>
              <a:rPr lang="zh-CN" altLang="en-US" sz="2800" dirty="0">
                <a:solidFill>
                  <a:srgbClr val="002060"/>
                </a:solidFill>
                <a:latin typeface="+mn-ea"/>
              </a:rPr>
              <a:t>还有贝叶斯网络模型</a:t>
            </a:r>
            <a:r>
              <a:rPr lang="en-US" altLang="zh-CN" sz="2800" dirty="0">
                <a:solidFill>
                  <a:srgbClr val="002060"/>
                </a:solidFill>
                <a:latin typeface="+mn-ea"/>
              </a:rPr>
              <a:t>)</a:t>
            </a:r>
            <a:r>
              <a:rPr lang="zh-CN" altLang="en-US" sz="2800" dirty="0">
                <a:solidFill>
                  <a:srgbClr val="002060"/>
                </a:solidFill>
                <a:latin typeface="+mn-ea"/>
              </a:rPr>
              <a:t>。</a:t>
            </a:r>
          </a:p>
        </p:txBody>
      </p:sp>
    </p:spTree>
    <p:extLst>
      <p:ext uri="{BB962C8B-B14F-4D97-AF65-F5344CB8AC3E}">
        <p14:creationId xmlns:p14="http://schemas.microsoft.com/office/powerpoint/2010/main" val="1159117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、概率排序原理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fontScale="92500"/>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概率排序原理</a:t>
            </a:r>
            <a:r>
              <a:rPr lang="en-US" altLang="zh-CN" sz="2800" dirty="0">
                <a:solidFill>
                  <a:srgbClr val="002060"/>
                </a:solidFill>
                <a:latin typeface="Lucida Sans" panose="020B0602040502020204" pitchFamily="34" charset="0"/>
                <a:ea typeface="MS PGothic" panose="020B0600070205080204" pitchFamily="34" charset="-128"/>
              </a:rPr>
              <a:t>PRP</a:t>
            </a: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probability ranking principle</a:t>
            </a: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mn-ea"/>
              </a:rPr>
              <a:t>利用</a:t>
            </a:r>
            <a:r>
              <a:rPr lang="zh-CN" altLang="en-US" sz="2800" dirty="0">
                <a:solidFill>
                  <a:srgbClr val="FF0000"/>
                </a:solidFill>
                <a:latin typeface="+mn-ea"/>
              </a:rPr>
              <a:t>概率模型来估计每篇文档和需求的相关概率</a:t>
            </a:r>
            <a:r>
              <a:rPr lang="en-US" altLang="zh-CN" sz="2800" dirty="0">
                <a:solidFill>
                  <a:srgbClr val="FF0000"/>
                </a:solidFill>
                <a:latin typeface="+mn-ea"/>
              </a:rPr>
              <a:t>P(R=1|d,q)</a:t>
            </a:r>
            <a:r>
              <a:rPr lang="zh-CN" altLang="en-US" sz="2800" dirty="0">
                <a:solidFill>
                  <a:srgbClr val="FF0000"/>
                </a:solidFill>
                <a:latin typeface="+mn-ea"/>
              </a:rPr>
              <a:t>，然后对结果进行排序</a:t>
            </a:r>
            <a:r>
              <a:rPr lang="zh-CN" altLang="en-US" sz="2800" dirty="0">
                <a:solidFill>
                  <a:srgbClr val="002060"/>
                </a:solidFill>
                <a:latin typeface="+mn-ea"/>
              </a:rPr>
              <a:t>。</a:t>
            </a:r>
          </a:p>
          <a:p>
            <a:pPr mar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b="1" dirty="0">
                <a:solidFill>
                  <a:srgbClr val="002060"/>
                </a:solidFill>
                <a:latin typeface="+mn-ea"/>
              </a:rPr>
              <a:t>检索的目标：</a:t>
            </a:r>
            <a:r>
              <a:rPr lang="zh-CN" altLang="en-US" sz="2800" dirty="0">
                <a:solidFill>
                  <a:srgbClr val="002060"/>
                </a:solidFill>
                <a:latin typeface="+mn-ea"/>
              </a:rPr>
              <a:t>是对于用户任意给定的</a:t>
            </a:r>
            <a:r>
              <a:rPr lang="en-US" altLang="zh-CN" sz="2800" dirty="0">
                <a:solidFill>
                  <a:srgbClr val="002060"/>
                </a:solidFill>
                <a:latin typeface="+mn-ea"/>
              </a:rPr>
              <a:t>k</a:t>
            </a:r>
            <a:r>
              <a:rPr lang="zh-CN" altLang="en-US" sz="2800" dirty="0">
                <a:solidFill>
                  <a:srgbClr val="002060"/>
                </a:solidFill>
                <a:latin typeface="+mn-ea"/>
              </a:rPr>
              <a:t>值，返回可能性最高的文档前</a:t>
            </a:r>
            <a:r>
              <a:rPr lang="en-US" altLang="zh-CN" sz="2800" dirty="0">
                <a:solidFill>
                  <a:srgbClr val="002060"/>
                </a:solidFill>
                <a:latin typeface="+mn-ea"/>
              </a:rPr>
              <a:t>k</a:t>
            </a:r>
            <a:r>
              <a:rPr lang="zh-CN" altLang="en-US" sz="2800" dirty="0">
                <a:solidFill>
                  <a:srgbClr val="002060"/>
                </a:solidFill>
                <a:latin typeface="+mn-ea"/>
              </a:rPr>
              <a:t>篇作为结果输出。即：</a:t>
            </a:r>
            <a:r>
              <a:rPr lang="en-US" altLang="zh-CN" sz="2800" dirty="0">
                <a:solidFill>
                  <a:srgbClr val="FF0000"/>
                </a:solidFill>
                <a:latin typeface="+mn-ea"/>
              </a:rPr>
              <a:t>PRP </a:t>
            </a:r>
            <a:r>
              <a:rPr lang="zh-CN" altLang="en-US" sz="2800" dirty="0">
                <a:solidFill>
                  <a:srgbClr val="FF0000"/>
                </a:solidFill>
                <a:latin typeface="+mn-ea"/>
              </a:rPr>
              <a:t>希望可以按照</a:t>
            </a:r>
            <a:r>
              <a:rPr lang="en-US" altLang="zh-CN" sz="2800" dirty="0">
                <a:solidFill>
                  <a:srgbClr val="FF0000"/>
                </a:solidFill>
                <a:latin typeface="+mn-ea"/>
              </a:rPr>
              <a:t>P(R=1|d,q)</a:t>
            </a:r>
            <a:r>
              <a:rPr lang="zh-CN" altLang="en-US" sz="2800" dirty="0">
                <a:solidFill>
                  <a:srgbClr val="FF0000"/>
                </a:solidFill>
                <a:latin typeface="+mn-ea"/>
              </a:rPr>
              <a:t>值的降序来排列所有文档。</a:t>
            </a: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a:t>
            </a:r>
            <a:r>
              <a:rPr lang="en-US" altLang="zh-CN" sz="2800" dirty="0">
                <a:solidFill>
                  <a:srgbClr val="002060"/>
                </a:solidFill>
                <a:latin typeface="+mn-ea"/>
              </a:rPr>
              <a:t>1</a:t>
            </a:r>
            <a:r>
              <a:rPr lang="zh-CN" altLang="en-US" sz="2800" dirty="0">
                <a:solidFill>
                  <a:srgbClr val="002060"/>
                </a:solidFill>
                <a:latin typeface="+mn-ea"/>
              </a:rPr>
              <a:t>）</a:t>
            </a:r>
            <a:r>
              <a:rPr lang="en-US" altLang="zh-CN" sz="2800" b="1" dirty="0">
                <a:solidFill>
                  <a:srgbClr val="FF0000"/>
                </a:solidFill>
                <a:latin typeface="+mn-ea"/>
              </a:rPr>
              <a:t>1/0</a:t>
            </a:r>
            <a:r>
              <a:rPr lang="zh-CN" altLang="en-US" sz="2800" b="1" dirty="0">
                <a:solidFill>
                  <a:srgbClr val="FF0000"/>
                </a:solidFill>
                <a:latin typeface="+mn-ea"/>
              </a:rPr>
              <a:t>损失</a:t>
            </a:r>
            <a:r>
              <a:rPr lang="zh-CN" altLang="en-US" sz="2800" b="1" dirty="0">
                <a:solidFill>
                  <a:srgbClr val="002060"/>
                </a:solidFill>
                <a:latin typeface="+mn-ea"/>
              </a:rPr>
              <a:t>：</a:t>
            </a:r>
            <a:r>
              <a:rPr lang="zh-CN" altLang="en-US" sz="2800" dirty="0">
                <a:solidFill>
                  <a:srgbClr val="002060"/>
                </a:solidFill>
                <a:latin typeface="+mn-ea"/>
              </a:rPr>
              <a:t>在返回一篇不相关文档或者返回一篇相关文档不成功的情况下，将失去</a:t>
            </a:r>
            <a:r>
              <a:rPr lang="en-US" altLang="zh-CN" sz="2800" dirty="0">
                <a:solidFill>
                  <a:srgbClr val="002060"/>
                </a:solidFill>
                <a:latin typeface="+mn-ea"/>
              </a:rPr>
              <a:t>1</a:t>
            </a:r>
            <a:r>
              <a:rPr lang="zh-CN" altLang="en-US" sz="2800" dirty="0">
                <a:solidFill>
                  <a:srgbClr val="002060"/>
                </a:solidFill>
                <a:latin typeface="+mn-ea"/>
              </a:rPr>
              <a:t>分（在计算精确率时这种基于二值的情形也往往称为</a:t>
            </a:r>
            <a:r>
              <a:rPr lang="en-US" altLang="zh-CN" sz="2800" dirty="0">
                <a:solidFill>
                  <a:srgbClr val="002060"/>
                </a:solidFill>
                <a:latin typeface="+mn-ea"/>
              </a:rPr>
              <a:t>1/0 </a:t>
            </a:r>
            <a:r>
              <a:rPr lang="zh-CN" altLang="en-US" sz="2800" dirty="0">
                <a:solidFill>
                  <a:srgbClr val="002060"/>
                </a:solidFill>
                <a:latin typeface="+mn-ea"/>
              </a:rPr>
              <a:t>风险）。</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        即不考虑风险因子</a:t>
            </a:r>
            <a:r>
              <a:rPr lang="en-US" altLang="zh-CN" sz="2800" dirty="0">
                <a:solidFill>
                  <a:srgbClr val="002060"/>
                </a:solidFill>
                <a:latin typeface="+mn-ea"/>
              </a:rPr>
              <a:t>(</a:t>
            </a:r>
            <a:r>
              <a:rPr lang="zh-CN" altLang="en-US" sz="2800" dirty="0">
                <a:solidFill>
                  <a:srgbClr val="002060"/>
                </a:solidFill>
                <a:latin typeface="+mn-ea"/>
              </a:rPr>
              <a:t>不会对产生错误采用不同的权重</a:t>
            </a:r>
            <a:r>
              <a:rPr lang="en-US" altLang="zh-CN" sz="2800" dirty="0">
                <a:solidFill>
                  <a:srgbClr val="002060"/>
                </a:solidFill>
                <a:latin typeface="+mn-ea"/>
              </a:rPr>
              <a:t>)</a:t>
            </a:r>
          </a:p>
        </p:txBody>
      </p:sp>
    </p:spTree>
    <p:extLst>
      <p:ext uri="{BB962C8B-B14F-4D97-AF65-F5344CB8AC3E}">
        <p14:creationId xmlns:p14="http://schemas.microsoft.com/office/powerpoint/2010/main" val="1710904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、概率排序原理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dirty="0">
                <a:solidFill>
                  <a:srgbClr val="002060"/>
                </a:solidFill>
                <a:latin typeface="+mn-ea"/>
              </a:rPr>
              <a:t>当返回一个无序文档集而不是排序的结果时，可以通过贝叶斯最优决策</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原理来基于最小损失风险作出决策，即返回相关的可能性大于不相关的可能性的文档：</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b="1" dirty="0">
                <a:solidFill>
                  <a:srgbClr val="002060"/>
                </a:solidFill>
                <a:latin typeface="+mn-ea"/>
              </a:rPr>
              <a:t>定理 </a:t>
            </a:r>
            <a:r>
              <a:rPr lang="en-US" altLang="zh-CN" sz="2800" b="1" dirty="0">
                <a:solidFill>
                  <a:srgbClr val="002060"/>
                </a:solidFill>
                <a:latin typeface="+mn-ea"/>
              </a:rPr>
              <a:t>11-1</a:t>
            </a:r>
            <a:r>
              <a:rPr lang="zh-CN" altLang="en-US" sz="2800" b="1" dirty="0">
                <a:solidFill>
                  <a:srgbClr val="002060"/>
                </a:solidFill>
                <a:latin typeface="+mn-ea"/>
              </a:rPr>
              <a:t>：</a:t>
            </a:r>
            <a:r>
              <a:rPr lang="zh-CN" altLang="en-US" sz="2800" dirty="0">
                <a:solidFill>
                  <a:srgbClr val="002060"/>
                </a:solidFill>
                <a:latin typeface="+mn-ea"/>
              </a:rPr>
              <a:t>在</a:t>
            </a:r>
            <a:r>
              <a:rPr lang="en-US" altLang="zh-CN" sz="2800" dirty="0">
                <a:solidFill>
                  <a:srgbClr val="002060"/>
                </a:solidFill>
                <a:latin typeface="+mn-ea"/>
              </a:rPr>
              <a:t>1/0 </a:t>
            </a:r>
            <a:r>
              <a:rPr lang="zh-CN" altLang="en-US" sz="2800" dirty="0">
                <a:solidFill>
                  <a:srgbClr val="002060"/>
                </a:solidFill>
                <a:latin typeface="+mn-ea"/>
              </a:rPr>
              <a:t>损失的情况下，</a:t>
            </a:r>
            <a:r>
              <a:rPr lang="en-US" altLang="zh-CN" sz="2800" dirty="0">
                <a:solidFill>
                  <a:srgbClr val="002060"/>
                </a:solidFill>
                <a:latin typeface="+mn-ea"/>
              </a:rPr>
              <a:t>PRP</a:t>
            </a:r>
            <a:r>
              <a:rPr lang="zh-CN" altLang="en-US" sz="2800" dirty="0">
                <a:solidFill>
                  <a:srgbClr val="002060"/>
                </a:solidFill>
                <a:latin typeface="+mn-ea"/>
              </a:rPr>
              <a:t>对于最小化期望损失（也称为贝叶斯风险）而言是最优的。</a:t>
            </a:r>
            <a:endParaRPr lang="en-US" altLang="zh-CN" sz="2800" dirty="0">
              <a:solidFill>
                <a:srgbClr val="002060"/>
              </a:solidFill>
              <a:latin typeface="+mn-ea"/>
            </a:endParaRPr>
          </a:p>
        </p:txBody>
      </p:sp>
      <p:pic>
        <p:nvPicPr>
          <p:cNvPr id="5" name="图片 4">
            <a:extLst>
              <a:ext uri="{FF2B5EF4-FFF2-40B4-BE49-F238E27FC236}">
                <a16:creationId xmlns:a16="http://schemas.microsoft.com/office/drawing/2014/main" id="{1594A944-E34E-49F4-BB84-47942901CB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1848" y="2564617"/>
            <a:ext cx="7047161" cy="755053"/>
          </a:xfrm>
          <a:prstGeom prst="rect">
            <a:avLst/>
          </a:prstGeom>
        </p:spPr>
      </p:pic>
    </p:spTree>
    <p:extLst>
      <p:ext uri="{BB962C8B-B14F-4D97-AF65-F5344CB8AC3E}">
        <p14:creationId xmlns:p14="http://schemas.microsoft.com/office/powerpoint/2010/main" val="3734330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2</a:t>
            </a:r>
            <a:r>
              <a:rPr lang="zh-CN" altLang="en-US" dirty="0">
                <a:latin typeface="Times New Roman" panose="02020603050405020304" pitchFamily="18" charset="0"/>
                <a:cs typeface="Times New Roman" panose="02020603050405020304" pitchFamily="18" charset="0"/>
              </a:rPr>
              <a:t>、概率排序原理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2</a:t>
            </a:r>
            <a:r>
              <a:rPr lang="zh-CN" altLang="en-US"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mn-ea"/>
              </a:rPr>
              <a:t>基于检索代价的概率排序原理</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 C1 </a:t>
            </a:r>
            <a:r>
              <a:rPr lang="zh-CN" altLang="en-US" sz="2600" dirty="0">
                <a:solidFill>
                  <a:srgbClr val="002060"/>
                </a:solidFill>
                <a:latin typeface="+mn-ea"/>
              </a:rPr>
              <a:t>表示一篇相关文档未返回所发生的代价</a:t>
            </a: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 C0 </a:t>
            </a:r>
            <a:r>
              <a:rPr lang="zh-CN" altLang="en-US" sz="2600" dirty="0">
                <a:solidFill>
                  <a:srgbClr val="002060"/>
                </a:solidFill>
                <a:latin typeface="+mn-ea"/>
              </a:rPr>
              <a:t>表示返回一篇不相关文档发生的代价</a:t>
            </a:r>
            <a:endParaRPr lang="en-US" altLang="zh-CN" sz="26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PRP </a:t>
            </a:r>
            <a:r>
              <a:rPr lang="zh-CN" altLang="en-US" sz="2600" dirty="0">
                <a:solidFill>
                  <a:srgbClr val="002060"/>
                </a:solidFill>
                <a:latin typeface="+mn-ea"/>
              </a:rPr>
              <a:t>认为，如果对于一篇特定的文档</a:t>
            </a:r>
            <a:r>
              <a:rPr lang="en-US" altLang="zh-CN" sz="2600" dirty="0">
                <a:solidFill>
                  <a:srgbClr val="002060"/>
                </a:solidFill>
                <a:latin typeface="+mn-ea"/>
              </a:rPr>
              <a:t>d </a:t>
            </a:r>
            <a:r>
              <a:rPr lang="zh-CN" altLang="en-US" sz="2600" dirty="0">
                <a:solidFill>
                  <a:srgbClr val="002060"/>
                </a:solidFill>
                <a:latin typeface="+mn-ea"/>
              </a:rPr>
              <a:t>及所有其他未返回的文档</a:t>
            </a:r>
            <a:r>
              <a:rPr lang="en-US" altLang="zh-CN" sz="2600" dirty="0">
                <a:solidFill>
                  <a:srgbClr val="002060"/>
                </a:solidFill>
                <a:latin typeface="+mn-ea"/>
              </a:rPr>
              <a:t>d′ </a:t>
            </a:r>
            <a:r>
              <a:rPr lang="zh-CN" altLang="en-US" sz="2600" dirty="0">
                <a:solidFill>
                  <a:srgbClr val="002060"/>
                </a:solidFill>
                <a:latin typeface="+mn-ea"/>
              </a:rPr>
              <a:t>都满足</a:t>
            </a:r>
            <a:endParaRPr lang="en-US" altLang="zh-CN" sz="26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indent="0" defTabSz="457200" fontAlgn="base">
              <a:lnSpc>
                <a:spcPct val="150000"/>
              </a:lnSpc>
              <a:spcBef>
                <a:spcPct val="0"/>
              </a:spcBef>
              <a:spcAft>
                <a:spcPts val="600"/>
              </a:spcAft>
              <a:buClr>
                <a:srgbClr val="437085"/>
              </a:buClr>
              <a:buSzTx/>
              <a:buNone/>
            </a:pPr>
            <a:r>
              <a:rPr lang="zh-CN" altLang="en-US" sz="2600" dirty="0">
                <a:solidFill>
                  <a:srgbClr val="002060"/>
                </a:solidFill>
                <a:latin typeface="+mn-ea"/>
              </a:rPr>
              <a:t>那么</a:t>
            </a:r>
            <a:r>
              <a:rPr lang="en-US" altLang="zh-CN" sz="2600" dirty="0">
                <a:solidFill>
                  <a:srgbClr val="002060"/>
                </a:solidFill>
                <a:latin typeface="+mn-ea"/>
              </a:rPr>
              <a:t>d </a:t>
            </a:r>
            <a:r>
              <a:rPr lang="zh-CN" altLang="en-US" sz="2600" dirty="0">
                <a:solidFill>
                  <a:srgbClr val="002060"/>
                </a:solidFill>
                <a:latin typeface="+mn-ea"/>
              </a:rPr>
              <a:t>就应该是下一篇被返回的文档。</a:t>
            </a:r>
            <a:endParaRPr lang="en-US" altLang="zh-CN" sz="2600" dirty="0">
              <a:solidFill>
                <a:srgbClr val="002060"/>
              </a:solidFill>
              <a:latin typeface="+mn-ea"/>
            </a:endParaRPr>
          </a:p>
          <a:p>
            <a:pPr marL="0" indent="0" defTabSz="457200" fontAlgn="base">
              <a:lnSpc>
                <a:spcPct val="150000"/>
              </a:lnSpc>
              <a:spcBef>
                <a:spcPct val="0"/>
              </a:spcBef>
              <a:spcAft>
                <a:spcPts val="600"/>
              </a:spcAft>
              <a:buClr>
                <a:srgbClr val="437085"/>
              </a:buClr>
              <a:buSzTx/>
              <a:buNone/>
            </a:pPr>
            <a:r>
              <a:rPr lang="zh-CN" altLang="en-US" sz="2600" dirty="0">
                <a:solidFill>
                  <a:srgbClr val="002060"/>
                </a:solidFill>
                <a:latin typeface="+mn-ea"/>
              </a:rPr>
              <a:t>公式左边：返回文档</a:t>
            </a:r>
            <a:r>
              <a:rPr lang="en-US" altLang="zh-CN" sz="2600" dirty="0">
                <a:solidFill>
                  <a:srgbClr val="002060"/>
                </a:solidFill>
                <a:latin typeface="+mn-ea"/>
              </a:rPr>
              <a:t>d</a:t>
            </a:r>
            <a:r>
              <a:rPr lang="zh-CN" altLang="en-US" sz="2600" dirty="0">
                <a:solidFill>
                  <a:srgbClr val="002060"/>
                </a:solidFill>
                <a:latin typeface="+mn-ea"/>
              </a:rPr>
              <a:t>的代价函数</a:t>
            </a:r>
            <a:r>
              <a:rPr lang="en-US" altLang="zh-CN" sz="2600" dirty="0">
                <a:solidFill>
                  <a:srgbClr val="002060"/>
                </a:solidFill>
                <a:latin typeface="+mn-ea"/>
              </a:rPr>
              <a:t>=</a:t>
            </a:r>
            <a:r>
              <a:rPr lang="zh-CN" altLang="en-US" sz="2600" dirty="0">
                <a:solidFill>
                  <a:srgbClr val="002060"/>
                </a:solidFill>
                <a:latin typeface="+mn-ea"/>
              </a:rPr>
              <a:t>不相关却返回的错误</a:t>
            </a:r>
            <a:r>
              <a:rPr lang="en-US" altLang="zh-CN" sz="2600" dirty="0">
                <a:solidFill>
                  <a:srgbClr val="002060"/>
                </a:solidFill>
                <a:latin typeface="+mn-ea"/>
              </a:rPr>
              <a:t>—</a:t>
            </a:r>
            <a:r>
              <a:rPr lang="zh-CN" altLang="en-US" sz="2600" dirty="0">
                <a:solidFill>
                  <a:srgbClr val="002060"/>
                </a:solidFill>
                <a:latin typeface="+mn-ea"/>
              </a:rPr>
              <a:t>相关未返回的错误</a:t>
            </a:r>
            <a:endParaRPr lang="en-US" altLang="zh-CN" sz="2600" dirty="0">
              <a:solidFill>
                <a:srgbClr val="002060"/>
              </a:solidFill>
              <a:latin typeface="+mn-ea"/>
            </a:endParaRPr>
          </a:p>
          <a:p>
            <a:pPr marL="0" indent="0" defTabSz="457200" fontAlgn="base">
              <a:lnSpc>
                <a:spcPct val="150000"/>
              </a:lnSpc>
              <a:spcBef>
                <a:spcPct val="0"/>
              </a:spcBef>
              <a:spcAft>
                <a:spcPts val="600"/>
              </a:spcAft>
              <a:buClr>
                <a:srgbClr val="437085"/>
              </a:buClr>
              <a:buSzTx/>
              <a:buNone/>
            </a:pPr>
            <a:r>
              <a:rPr lang="zh-CN" altLang="en-US" sz="2600" dirty="0">
                <a:solidFill>
                  <a:srgbClr val="002060"/>
                </a:solidFill>
                <a:latin typeface="+mn-ea"/>
              </a:rPr>
              <a:t>           越小越好</a:t>
            </a:r>
          </a:p>
        </p:txBody>
      </p:sp>
      <p:pic>
        <p:nvPicPr>
          <p:cNvPr id="5" name="图片 4">
            <a:extLst>
              <a:ext uri="{FF2B5EF4-FFF2-40B4-BE49-F238E27FC236}">
                <a16:creationId xmlns:a16="http://schemas.microsoft.com/office/drawing/2014/main" id="{B3A3D8A4-61B4-4C65-8060-863E4547750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2462" y="3766931"/>
            <a:ext cx="9972675" cy="676275"/>
          </a:xfrm>
          <a:prstGeom prst="rect">
            <a:avLst/>
          </a:prstGeom>
        </p:spPr>
      </p:pic>
    </p:spTree>
    <p:extLst>
      <p:ext uri="{BB962C8B-B14F-4D97-AF65-F5344CB8AC3E}">
        <p14:creationId xmlns:p14="http://schemas.microsoft.com/office/powerpoint/2010/main" val="1663085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a:bodyPr>
              <a:lstStyle/>
              <a:p>
                <a:pPr mar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(1)</a:t>
                </a:r>
                <a:r>
                  <a:rPr lang="zh-CN" altLang="en-US" sz="2800" dirty="0">
                    <a:solidFill>
                      <a:srgbClr val="002060"/>
                    </a:solidFill>
                    <a:latin typeface="Lucida Sans" panose="020B0602040502020204" pitchFamily="34" charset="0"/>
                    <a:ea typeface="MS PGothic" panose="020B0600070205080204" pitchFamily="34" charset="-128"/>
                  </a:rPr>
                  <a:t>二值独立概率模型</a:t>
                </a:r>
                <a:r>
                  <a:rPr lang="en-US" altLang="zh-CN" sz="2800" dirty="0">
                    <a:solidFill>
                      <a:srgbClr val="002060"/>
                    </a:solidFill>
                    <a:latin typeface="Lucida Sans" panose="020B0602040502020204" pitchFamily="34" charset="0"/>
                    <a:ea typeface="MS PGothic" panose="020B0600070205080204" pitchFamily="34" charset="-128"/>
                  </a:rPr>
                  <a:t>BIM</a:t>
                </a:r>
                <a:r>
                  <a:rPr lang="en-US" altLang="zh-CN" sz="2800" dirty="0">
                    <a:solidFill>
                      <a:srgbClr val="002060"/>
                    </a:solidFill>
                    <a:latin typeface="+mn-ea"/>
                  </a:rPr>
                  <a:t>(Binary Independence Model </a:t>
                </a:r>
                <a:r>
                  <a:rPr lang="zh-CN" altLang="en-US" sz="2800" dirty="0">
                    <a:solidFill>
                      <a:srgbClr val="002060"/>
                    </a:solidFill>
                    <a:latin typeface="+mn-ea"/>
                  </a:rPr>
                  <a:t>，简称</a:t>
                </a:r>
                <a:r>
                  <a:rPr lang="en-US" altLang="zh-CN" sz="2800" dirty="0">
                    <a:solidFill>
                      <a:srgbClr val="002060"/>
                    </a:solidFill>
                    <a:latin typeface="+mn-ea"/>
                  </a:rPr>
                  <a:t>BIM)</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 </a:t>
                </a:r>
                <a:r>
                  <a:rPr lang="zh-CN" altLang="en-US" sz="2400" dirty="0">
                    <a:solidFill>
                      <a:srgbClr val="002060"/>
                    </a:solidFill>
                    <a:latin typeface="+mn-ea"/>
                  </a:rPr>
                  <a:t>为了能够在实际中对概率函数 </a:t>
                </a:r>
                <a:r>
                  <a:rPr lang="en-US" altLang="zh-CN" sz="2400" dirty="0">
                    <a:solidFill>
                      <a:srgbClr val="002060"/>
                    </a:solidFill>
                    <a:latin typeface="+mn-ea"/>
                  </a:rPr>
                  <a:t>P</a:t>
                </a:r>
                <a:r>
                  <a:rPr lang="zh-CN" altLang="en-US" sz="2400" dirty="0">
                    <a:solidFill>
                      <a:srgbClr val="002060"/>
                    </a:solidFill>
                    <a:latin typeface="+mn-ea"/>
                  </a:rPr>
                  <a:t>（</a:t>
                </a:r>
                <a:r>
                  <a:rPr lang="en-US" altLang="zh-CN" sz="2400" dirty="0" err="1">
                    <a:solidFill>
                      <a:srgbClr val="002060"/>
                    </a:solidFill>
                    <a:latin typeface="+mn-ea"/>
                  </a:rPr>
                  <a:t>R|d,q</a:t>
                </a:r>
                <a:r>
                  <a:rPr lang="zh-CN" altLang="en-US" sz="2400" dirty="0">
                    <a:solidFill>
                      <a:srgbClr val="002060"/>
                    </a:solidFill>
                    <a:latin typeface="+mn-ea"/>
                  </a:rPr>
                  <a:t>）进行估计，该模型中引入了一些简单的假设。</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a:t>
                </a:r>
                <a:r>
                  <a:rPr lang="zh-CN" altLang="en-US" sz="2400" b="1" dirty="0">
                    <a:solidFill>
                      <a:srgbClr val="FF0000"/>
                    </a:solidFill>
                    <a:latin typeface="+mn-ea"/>
                  </a:rPr>
                  <a:t>“二值”</a:t>
                </a:r>
                <a:r>
                  <a:rPr lang="zh-CN" altLang="en-US" sz="2400" dirty="0">
                    <a:solidFill>
                      <a:srgbClr val="002060"/>
                    </a:solidFill>
                    <a:latin typeface="+mn-ea"/>
                  </a:rPr>
                  <a:t> 等价于布尔值：文档和查询都表示为词项出现与否的布尔向量。也就是说，文档</a:t>
                </a:r>
                <a:r>
                  <a:rPr lang="en-US" altLang="zh-CN" sz="2400" dirty="0">
                    <a:solidFill>
                      <a:srgbClr val="002060"/>
                    </a:solidFill>
                    <a:latin typeface="+mn-ea"/>
                  </a:rPr>
                  <a:t>d</a:t>
                </a:r>
                <a:r>
                  <a:rPr lang="zh-CN" altLang="en-US" sz="2400" dirty="0">
                    <a:solidFill>
                      <a:srgbClr val="002060"/>
                    </a:solidFill>
                    <a:latin typeface="+mn-ea"/>
                  </a:rPr>
                  <a:t>表示为向量</a:t>
                </a:r>
                <a14:m>
                  <m:oMath xmlns:m="http://schemas.openxmlformats.org/officeDocument/2006/math">
                    <m:acc>
                      <m:accPr>
                        <m:chr m:val="⃗"/>
                        <m:ctrlPr>
                          <a:rPr lang="zh-CN" altLang="en-US" sz="2400" i="1" dirty="0" smtClean="0">
                            <a:solidFill>
                              <a:srgbClr val="002060"/>
                            </a:solidFill>
                            <a:latin typeface="Cambria Math" panose="02040503050406030204" pitchFamily="18" charset="0"/>
                          </a:rPr>
                        </m:ctrlPr>
                      </m:accPr>
                      <m:e>
                        <m:r>
                          <a:rPr lang="en-US" altLang="zh-CN" sz="2400" b="0" i="1" dirty="0" smtClean="0">
                            <a:solidFill>
                              <a:srgbClr val="002060"/>
                            </a:solidFill>
                            <a:latin typeface="Cambria Math" panose="02040503050406030204" pitchFamily="18" charset="0"/>
                          </a:rPr>
                          <m:t>𝑥</m:t>
                        </m:r>
                      </m:e>
                    </m:acc>
                  </m:oMath>
                </a14:m>
                <a:r>
                  <a:rPr lang="en-US" altLang="zh-CN" sz="2400" dirty="0">
                    <a:solidFill>
                      <a:srgbClr val="002060"/>
                    </a:solidFill>
                    <a:latin typeface="+mn-ea"/>
                  </a:rPr>
                  <a:t>=(x</a:t>
                </a:r>
                <a:r>
                  <a:rPr lang="en-US" altLang="zh-CN" sz="2400" baseline="-25000" dirty="0">
                    <a:solidFill>
                      <a:srgbClr val="002060"/>
                    </a:solidFill>
                    <a:latin typeface="+mn-ea"/>
                  </a:rPr>
                  <a:t>1</a:t>
                </a:r>
                <a:r>
                  <a:rPr lang="en-US" altLang="zh-CN" sz="2400" dirty="0">
                    <a:solidFill>
                      <a:srgbClr val="002060"/>
                    </a:solidFill>
                    <a:latin typeface="+mn-ea"/>
                  </a:rPr>
                  <a:t>, …, </a:t>
                </a:r>
                <a:r>
                  <a:rPr lang="en-US" altLang="zh-CN" sz="2400" dirty="0" err="1">
                    <a:solidFill>
                      <a:srgbClr val="002060"/>
                    </a:solidFill>
                    <a:latin typeface="+mn-ea"/>
                  </a:rPr>
                  <a:t>x</a:t>
                </a:r>
                <a:r>
                  <a:rPr lang="en-US" altLang="zh-CN" sz="2400" baseline="-25000" dirty="0" err="1">
                    <a:solidFill>
                      <a:srgbClr val="002060"/>
                    </a:solidFill>
                    <a:latin typeface="+mn-ea"/>
                  </a:rPr>
                  <a:t>M</a:t>
                </a:r>
                <a:r>
                  <a:rPr lang="en-US" altLang="zh-CN" sz="2400" dirty="0">
                    <a:solidFill>
                      <a:srgbClr val="002060"/>
                    </a:solidFill>
                    <a:latin typeface="+mn-ea"/>
                  </a:rPr>
                  <a:t> ) </a:t>
                </a:r>
                <a:r>
                  <a:rPr lang="zh-CN" altLang="en-US" sz="2400" dirty="0">
                    <a:solidFill>
                      <a:srgbClr val="002060"/>
                    </a:solidFill>
                    <a:latin typeface="+mn-ea"/>
                  </a:rPr>
                  <a:t>，其中当词项</a:t>
                </a:r>
                <a:r>
                  <a:rPr lang="en-US" altLang="zh-CN" sz="2400" dirty="0">
                    <a:solidFill>
                      <a:srgbClr val="002060"/>
                    </a:solidFill>
                    <a:latin typeface="+mn-ea"/>
                  </a:rPr>
                  <a:t>t</a:t>
                </a:r>
                <a:r>
                  <a:rPr lang="zh-CN" altLang="en-US" sz="2400" dirty="0">
                    <a:solidFill>
                      <a:srgbClr val="002060"/>
                    </a:solidFill>
                    <a:latin typeface="+mn-ea"/>
                  </a:rPr>
                  <a:t>出现在文档</a:t>
                </a:r>
                <a:r>
                  <a:rPr lang="en-US" altLang="zh-CN" sz="2400" dirty="0">
                    <a:solidFill>
                      <a:srgbClr val="002060"/>
                    </a:solidFill>
                    <a:latin typeface="+mn-ea"/>
                  </a:rPr>
                  <a:t>d</a:t>
                </a:r>
                <a:r>
                  <a:rPr lang="zh-CN" altLang="en-US" sz="2400" dirty="0">
                    <a:solidFill>
                      <a:srgbClr val="002060"/>
                    </a:solidFill>
                    <a:latin typeface="+mn-ea"/>
                  </a:rPr>
                  <a:t>中时，</a:t>
                </a:r>
                <a:r>
                  <a:rPr lang="en-US" altLang="zh-CN" sz="2400" dirty="0" err="1">
                    <a:solidFill>
                      <a:srgbClr val="002060"/>
                    </a:solidFill>
                    <a:latin typeface="+mn-ea"/>
                  </a:rPr>
                  <a:t>x</a:t>
                </a:r>
                <a:r>
                  <a:rPr lang="en-US" altLang="zh-CN" sz="2400" baseline="-25000" dirty="0" err="1">
                    <a:solidFill>
                      <a:srgbClr val="002060"/>
                    </a:solidFill>
                    <a:latin typeface="+mn-ea"/>
                  </a:rPr>
                  <a:t>t</a:t>
                </a:r>
                <a:r>
                  <a:rPr lang="en-US" altLang="zh-CN" sz="2400" dirty="0">
                    <a:solidFill>
                      <a:srgbClr val="002060"/>
                    </a:solidFill>
                    <a:latin typeface="+mn-ea"/>
                  </a:rPr>
                  <a:t> =1 </a:t>
                </a:r>
                <a:r>
                  <a:rPr lang="zh-CN" altLang="en-US" sz="2400" dirty="0">
                    <a:solidFill>
                      <a:srgbClr val="002060"/>
                    </a:solidFill>
                    <a:latin typeface="+mn-ea"/>
                  </a:rPr>
                  <a:t>，否则</a:t>
                </a:r>
                <a:r>
                  <a:rPr lang="en-US" altLang="zh-CN" sz="2400" dirty="0" err="1">
                    <a:solidFill>
                      <a:srgbClr val="002060"/>
                    </a:solidFill>
                    <a:latin typeface="+mn-ea"/>
                  </a:rPr>
                  <a:t>x</a:t>
                </a:r>
                <a:r>
                  <a:rPr lang="en-US" altLang="zh-CN" sz="2400" baseline="-25000" dirty="0" err="1">
                    <a:solidFill>
                      <a:srgbClr val="002060"/>
                    </a:solidFill>
                    <a:latin typeface="+mn-ea"/>
                  </a:rPr>
                  <a:t>t</a:t>
                </a:r>
                <a:r>
                  <a:rPr lang="en-US" altLang="zh-CN" sz="2400" dirty="0">
                    <a:solidFill>
                      <a:srgbClr val="002060"/>
                    </a:solidFill>
                    <a:latin typeface="+mn-ea"/>
                  </a:rPr>
                  <a:t> =0</a:t>
                </a:r>
                <a:r>
                  <a:rPr lang="zh-CN" altLang="en-US" sz="2400" dirty="0">
                    <a:solidFill>
                      <a:srgbClr val="002060"/>
                    </a:solidFill>
                    <a:latin typeface="+mn-ea"/>
                  </a:rPr>
                  <a:t>。类似地，我们将查询</a:t>
                </a:r>
                <a:r>
                  <a:rPr lang="en-US" altLang="zh-CN" sz="2400" dirty="0">
                    <a:solidFill>
                      <a:srgbClr val="002060"/>
                    </a:solidFill>
                    <a:latin typeface="+mn-ea"/>
                  </a:rPr>
                  <a:t>q </a:t>
                </a:r>
                <a:r>
                  <a:rPr lang="zh-CN" altLang="en-US" sz="2400" dirty="0">
                    <a:solidFill>
                      <a:srgbClr val="002060"/>
                    </a:solidFill>
                    <a:latin typeface="+mn-ea"/>
                  </a:rPr>
                  <a:t>表示成词项出现向量</a:t>
                </a:r>
                <a14:m>
                  <m:oMath xmlns:m="http://schemas.openxmlformats.org/officeDocument/2006/math">
                    <m:acc>
                      <m:accPr>
                        <m:chr m:val="⃗"/>
                        <m:ctrlPr>
                          <a:rPr lang="zh-CN" altLang="en-US" sz="2400" i="1" dirty="0">
                            <a:solidFill>
                              <a:srgbClr val="002060"/>
                            </a:solidFill>
                            <a:latin typeface="Cambria Math" panose="02040503050406030204" pitchFamily="18" charset="0"/>
                          </a:rPr>
                        </m:ctrlPr>
                      </m:accPr>
                      <m:e>
                        <m:r>
                          <a:rPr lang="en-US" altLang="zh-CN" sz="2400" b="0" i="1" dirty="0" smtClean="0">
                            <a:solidFill>
                              <a:srgbClr val="002060"/>
                            </a:solidFill>
                            <a:latin typeface="Cambria Math" panose="02040503050406030204" pitchFamily="18" charset="0"/>
                          </a:rPr>
                          <m:t>𝑞</m:t>
                        </m:r>
                      </m:e>
                    </m:acc>
                  </m:oMath>
                </a14:m>
                <a:r>
                  <a:rPr lang="zh-CN" altLang="en-US" sz="24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 </a:t>
                </a:r>
                <a:r>
                  <a:rPr lang="en-US" altLang="zh-CN" sz="2400" b="1" dirty="0">
                    <a:solidFill>
                      <a:srgbClr val="FF0000"/>
                    </a:solidFill>
                    <a:latin typeface="+mn-ea"/>
                  </a:rPr>
                  <a:t>“ </a:t>
                </a:r>
                <a:r>
                  <a:rPr lang="zh-CN" altLang="en-US" sz="2400" b="1" dirty="0">
                    <a:solidFill>
                      <a:srgbClr val="FF0000"/>
                    </a:solidFill>
                    <a:latin typeface="+mn-ea"/>
                  </a:rPr>
                  <a:t>独立性” </a:t>
                </a:r>
                <a:r>
                  <a:rPr lang="zh-CN" altLang="en-US" sz="2400" dirty="0">
                    <a:solidFill>
                      <a:srgbClr val="002060"/>
                    </a:solidFill>
                    <a:latin typeface="+mn-ea"/>
                  </a:rPr>
                  <a:t>指的是词项在文档中的出现是互相独立的，</a:t>
                </a:r>
                <a:r>
                  <a:rPr lang="en-US" altLang="zh-CN" sz="2400" dirty="0">
                    <a:solidFill>
                      <a:srgbClr val="002060"/>
                    </a:solidFill>
                    <a:latin typeface="+mn-ea"/>
                  </a:rPr>
                  <a:t>BIM </a:t>
                </a:r>
                <a:r>
                  <a:rPr lang="zh-CN" altLang="en-US" sz="2400" dirty="0">
                    <a:solidFill>
                      <a:srgbClr val="002060"/>
                    </a:solidFill>
                    <a:latin typeface="+mn-ea"/>
                  </a:rPr>
                  <a:t>并不识别词项之间的关联。</a:t>
                </a:r>
                <a:endParaRPr lang="en-US" altLang="zh-CN" sz="2400" dirty="0">
                  <a:solidFill>
                    <a:srgbClr val="002060"/>
                  </a:solidFill>
                  <a:latin typeface="+mn-ea"/>
                </a:endParaRPr>
              </a:p>
            </p:txBody>
          </p:sp>
        </mc:Choice>
        <mc:Fallback xmlns="">
          <p:sp>
            <p:nvSpPr>
              <p:cNvPr id="3" name="内容占位符 2">
                <a:extLst>
                  <a:ext uri="{FF2B5EF4-FFF2-40B4-BE49-F238E27FC236}">
                    <a16:creationId xmlns:a16="http://schemas.microsoft.com/office/drawing/2014/main" id="{996CE9A6-C61E-4A16-825B-75AF5AA5E7F6}"/>
                  </a:ext>
                </a:extLst>
              </p:cNvPr>
              <p:cNvSpPr>
                <a:spLocks noGrp="1" noRot="1" noChangeAspect="1" noMove="1" noResize="1" noEditPoints="1" noAdjustHandles="1" noChangeArrowheads="1" noChangeShapeType="1" noTextEdit="1"/>
              </p:cNvSpPr>
              <p:nvPr>
                <p:ph idx="1"/>
              </p:nvPr>
            </p:nvSpPr>
            <p:spPr>
              <a:xfrm>
                <a:off x="288235" y="974036"/>
                <a:ext cx="11638722" cy="5585790"/>
              </a:xfrm>
              <a:blipFill>
                <a:blip r:embed="rId3"/>
                <a:stretch>
                  <a:fillRect l="-1047" r="-193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1548674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(2) BIM</a:t>
            </a:r>
            <a:r>
              <a:rPr lang="zh-CN" altLang="en-US" sz="2800" dirty="0">
                <a:solidFill>
                  <a:srgbClr val="002060"/>
                </a:solidFill>
                <a:latin typeface="Lucida Sans" panose="020B0602040502020204" pitchFamily="34" charset="0"/>
                <a:ea typeface="MS PGothic" panose="020B0600070205080204" pitchFamily="34" charset="-128"/>
              </a:rPr>
              <a:t>模型的核心思想</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600" b="1" dirty="0">
                <a:solidFill>
                  <a:srgbClr val="FF0000"/>
                </a:solidFill>
                <a:latin typeface="+mn-ea"/>
              </a:rPr>
              <a:t>任务：</a:t>
            </a:r>
            <a:r>
              <a:rPr lang="zh-CN" altLang="en-US" sz="2600" dirty="0">
                <a:solidFill>
                  <a:srgbClr val="FF0000"/>
                </a:solidFill>
                <a:latin typeface="+mn-ea"/>
              </a:rPr>
              <a:t>估计</a:t>
            </a:r>
            <a:r>
              <a:rPr lang="zh-CN" altLang="en-US" sz="2600" b="1" dirty="0">
                <a:solidFill>
                  <a:srgbClr val="FF0000"/>
                </a:solidFill>
                <a:latin typeface="+mn-ea"/>
              </a:rPr>
              <a:t>文档中的词项如何影响相关性</a:t>
            </a:r>
            <a:endParaRPr lang="en-US" altLang="zh-CN" sz="2600" b="1" dirty="0">
              <a:solidFill>
                <a:srgbClr val="FF0000"/>
              </a:solidFill>
              <a:latin typeface="+mn-ea"/>
            </a:endParaRPr>
          </a:p>
          <a:p>
            <a:pPr marL="0" lvl="0" indent="0" defTabSz="457200" fontAlgn="base">
              <a:lnSpc>
                <a:spcPct val="150000"/>
              </a:lnSpc>
              <a:spcBef>
                <a:spcPct val="0"/>
              </a:spcBef>
              <a:spcAft>
                <a:spcPts val="600"/>
              </a:spcAft>
              <a:buClr>
                <a:srgbClr val="437085"/>
              </a:buClr>
              <a:buSzTx/>
              <a:buNone/>
            </a:pPr>
            <a:r>
              <a:rPr lang="zh-CN" altLang="en-US" sz="2600" b="1" dirty="0">
                <a:solidFill>
                  <a:srgbClr val="002060"/>
                </a:solidFill>
                <a:latin typeface="+mn-ea"/>
              </a:rPr>
              <a:t>具体：</a:t>
            </a:r>
            <a:r>
              <a:rPr lang="zh-CN" altLang="en-US" sz="2600" dirty="0">
                <a:solidFill>
                  <a:srgbClr val="002060"/>
                </a:solidFill>
                <a:latin typeface="+mn-ea"/>
              </a:rPr>
              <a:t>想看下</a:t>
            </a:r>
            <a:r>
              <a:rPr lang="en-US" altLang="zh-CN" sz="2600" dirty="0">
                <a:solidFill>
                  <a:srgbClr val="002060"/>
                </a:solidFill>
                <a:latin typeface="+mn-ea"/>
              </a:rPr>
              <a:t>【</a:t>
            </a:r>
            <a:r>
              <a:rPr lang="zh-CN" altLang="en-US" sz="2600" dirty="0">
                <a:solidFill>
                  <a:srgbClr val="002060"/>
                </a:solidFill>
                <a:latin typeface="+mn-ea"/>
              </a:rPr>
              <a:t>词项频率</a:t>
            </a:r>
            <a:r>
              <a:rPr lang="en-US" altLang="zh-CN" sz="2600" dirty="0">
                <a:solidFill>
                  <a:srgbClr val="002060"/>
                </a:solidFill>
                <a:latin typeface="+mn-ea"/>
              </a:rPr>
              <a:t>】</a:t>
            </a:r>
            <a:r>
              <a:rPr lang="zh-CN" altLang="en-US" sz="2600" dirty="0">
                <a:solidFill>
                  <a:srgbClr val="002060"/>
                </a:solidFill>
                <a:latin typeface="+mn-ea"/>
              </a:rPr>
              <a:t>、</a:t>
            </a:r>
            <a:r>
              <a:rPr lang="en-US" altLang="zh-CN" sz="2600" dirty="0">
                <a:solidFill>
                  <a:srgbClr val="002060"/>
                </a:solidFill>
                <a:latin typeface="+mn-ea"/>
              </a:rPr>
              <a:t>【</a:t>
            </a:r>
            <a:r>
              <a:rPr lang="zh-CN" altLang="en-US" sz="2600" dirty="0">
                <a:solidFill>
                  <a:srgbClr val="002060"/>
                </a:solidFill>
                <a:latin typeface="+mn-ea"/>
              </a:rPr>
              <a:t>文档频率</a:t>
            </a:r>
            <a:r>
              <a:rPr lang="en-US" altLang="zh-CN" sz="2600" dirty="0">
                <a:solidFill>
                  <a:srgbClr val="002060"/>
                </a:solidFill>
                <a:latin typeface="+mn-ea"/>
              </a:rPr>
              <a:t>】</a:t>
            </a:r>
            <a:r>
              <a:rPr lang="zh-CN" altLang="en-US" sz="2600" dirty="0">
                <a:solidFill>
                  <a:srgbClr val="002060"/>
                </a:solidFill>
                <a:latin typeface="+mn-ea"/>
              </a:rPr>
              <a:t>、</a:t>
            </a:r>
            <a:r>
              <a:rPr lang="en-US" altLang="zh-CN" sz="2600" dirty="0">
                <a:solidFill>
                  <a:srgbClr val="002060"/>
                </a:solidFill>
                <a:latin typeface="+mn-ea"/>
              </a:rPr>
              <a:t>【</a:t>
            </a:r>
            <a:r>
              <a:rPr lang="zh-CN" altLang="en-US" sz="2600" dirty="0">
                <a:solidFill>
                  <a:srgbClr val="002060"/>
                </a:solidFill>
                <a:latin typeface="+mn-ea"/>
              </a:rPr>
              <a:t>文档长度</a:t>
            </a:r>
            <a:r>
              <a:rPr lang="en-US" altLang="zh-CN" sz="2600" dirty="0">
                <a:solidFill>
                  <a:srgbClr val="002060"/>
                </a:solidFill>
                <a:latin typeface="+mn-ea"/>
              </a:rPr>
              <a:t>】</a:t>
            </a:r>
            <a:r>
              <a:rPr lang="zh-CN" altLang="en-US" sz="2600" dirty="0">
                <a:solidFill>
                  <a:srgbClr val="002060"/>
                </a:solidFill>
                <a:latin typeface="+mn-ea"/>
              </a:rPr>
              <a:t>和</a:t>
            </a:r>
            <a:r>
              <a:rPr lang="en-US" altLang="zh-CN" sz="2600" dirty="0">
                <a:solidFill>
                  <a:srgbClr val="002060"/>
                </a:solidFill>
                <a:latin typeface="+mn-ea"/>
              </a:rPr>
              <a:t>【</a:t>
            </a:r>
            <a:r>
              <a:rPr lang="zh-CN" altLang="en-US" sz="2600" dirty="0">
                <a:solidFill>
                  <a:srgbClr val="002060"/>
                </a:solidFill>
                <a:latin typeface="+mn-ea"/>
              </a:rPr>
              <a:t>其他能够计算出的统计特性</a:t>
            </a:r>
            <a:r>
              <a:rPr lang="en-US" altLang="zh-CN" sz="2600" dirty="0">
                <a:solidFill>
                  <a:srgbClr val="002060"/>
                </a:solidFill>
                <a:latin typeface="+mn-ea"/>
              </a:rPr>
              <a:t>】</a:t>
            </a:r>
            <a:r>
              <a:rPr lang="zh-CN" altLang="en-US" sz="2600" dirty="0">
                <a:solidFill>
                  <a:srgbClr val="002060"/>
                </a:solidFill>
                <a:latin typeface="+mn-ea"/>
              </a:rPr>
              <a:t>，这些我们熟悉的</a:t>
            </a:r>
            <a:r>
              <a:rPr lang="zh-CN" altLang="en-US" sz="2600" dirty="0">
                <a:solidFill>
                  <a:srgbClr val="FF0000"/>
                </a:solidFill>
                <a:latin typeface="+mn-ea"/>
              </a:rPr>
              <a:t>指标</a:t>
            </a:r>
            <a:r>
              <a:rPr lang="zh-CN" altLang="en-US" sz="2600" dirty="0">
                <a:solidFill>
                  <a:srgbClr val="002060"/>
                </a:solidFill>
                <a:latin typeface="+mn-ea"/>
              </a:rPr>
              <a:t>，</a:t>
            </a:r>
            <a:r>
              <a:rPr lang="zh-CN" altLang="en-US" sz="2600" dirty="0">
                <a:solidFill>
                  <a:srgbClr val="FF0000"/>
                </a:solidFill>
                <a:latin typeface="+mn-ea"/>
              </a:rPr>
              <a:t>是怎样影响文档相关性的判断</a:t>
            </a:r>
            <a:r>
              <a:rPr lang="zh-CN" altLang="en-US" sz="2600" dirty="0">
                <a:solidFill>
                  <a:srgbClr val="002060"/>
                </a:solidFill>
                <a:latin typeface="+mn-ea"/>
              </a:rPr>
              <a:t>。探索</a:t>
            </a:r>
            <a:r>
              <a:rPr lang="zh-CN" altLang="en-US" sz="2600" b="1" dirty="0">
                <a:solidFill>
                  <a:srgbClr val="002060"/>
                </a:solidFill>
                <a:latin typeface="+mn-ea"/>
              </a:rPr>
              <a:t>通过一些假设、公式推导，将相关性，表示为上面这些指标的函数</a:t>
            </a:r>
            <a:r>
              <a:rPr lang="zh-CN" altLang="en-US" sz="2600" dirty="0">
                <a:solidFill>
                  <a:srgbClr val="002060"/>
                </a:solidFill>
                <a:latin typeface="+mn-ea"/>
              </a:rPr>
              <a:t>。</a:t>
            </a:r>
            <a:endParaRPr lang="en-US" altLang="zh-CN" sz="2600" dirty="0">
              <a:solidFill>
                <a:srgbClr val="002060"/>
              </a:solidFill>
              <a:latin typeface="+mn-ea"/>
            </a:endParaRPr>
          </a:p>
          <a:p>
            <a:pPr marL="0" indent="0" defTabSz="457200" fontAlgn="base">
              <a:lnSpc>
                <a:spcPct val="150000"/>
              </a:lnSpc>
              <a:spcBef>
                <a:spcPct val="0"/>
              </a:spcBef>
              <a:spcAft>
                <a:spcPts val="600"/>
              </a:spcAft>
              <a:buClr>
                <a:srgbClr val="437085"/>
              </a:buClr>
              <a:buSzTx/>
              <a:buNone/>
            </a:pPr>
            <a:endParaRPr lang="en-US" altLang="zh-CN" sz="2600" dirty="0">
              <a:solidFill>
                <a:srgbClr val="002060"/>
              </a:solidFill>
              <a:latin typeface="+mn-ea"/>
            </a:endParaRPr>
          </a:p>
          <a:p>
            <a:pPr mar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Bayes </a:t>
            </a:r>
            <a:r>
              <a:rPr lang="zh-CN" altLang="en-US" sz="2600" dirty="0">
                <a:solidFill>
                  <a:srgbClr val="002060"/>
                </a:solidFill>
                <a:latin typeface="+mn-ea"/>
              </a:rPr>
              <a:t>公式是理解</a:t>
            </a:r>
            <a:r>
              <a:rPr lang="en-US" altLang="zh-CN" sz="2600" dirty="0">
                <a:solidFill>
                  <a:srgbClr val="002060"/>
                </a:solidFill>
                <a:latin typeface="+mn-ea"/>
              </a:rPr>
              <a:t>BIM</a:t>
            </a:r>
            <a:r>
              <a:rPr lang="zh-CN" altLang="en-US" sz="2600" dirty="0">
                <a:solidFill>
                  <a:srgbClr val="002060"/>
                </a:solidFill>
                <a:latin typeface="+mn-ea"/>
              </a:rPr>
              <a:t>模型的关键</a:t>
            </a:r>
            <a:endParaRPr lang="en-US" altLang="zh-CN" sz="26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600" dirty="0">
              <a:solidFill>
                <a:srgbClr val="002060"/>
              </a:solidFill>
              <a:latin typeface="+mn-ea"/>
            </a:endParaRPr>
          </a:p>
        </p:txBody>
      </p:sp>
      <p:pic>
        <p:nvPicPr>
          <p:cNvPr id="6" name="图片 5">
            <a:extLst>
              <a:ext uri="{FF2B5EF4-FFF2-40B4-BE49-F238E27FC236}">
                <a16:creationId xmlns:a16="http://schemas.microsoft.com/office/drawing/2014/main" id="{8326C5EB-4DA9-4EFF-B40B-C7BB68969A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79775" y="4799696"/>
            <a:ext cx="4128880" cy="877738"/>
          </a:xfrm>
          <a:prstGeom prst="rect">
            <a:avLst/>
          </a:prstGeom>
        </p:spPr>
      </p:pic>
    </p:spTree>
    <p:extLst>
      <p:ext uri="{BB962C8B-B14F-4D97-AF65-F5344CB8AC3E}">
        <p14:creationId xmlns:p14="http://schemas.microsoft.com/office/powerpoint/2010/main" val="2958037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(2) BIM</a:t>
            </a:r>
            <a:r>
              <a:rPr lang="zh-CN" altLang="en-US" sz="2800" dirty="0">
                <a:solidFill>
                  <a:srgbClr val="002060"/>
                </a:solidFill>
                <a:latin typeface="Lucida Sans" panose="020B0602040502020204" pitchFamily="34" charset="0"/>
                <a:ea typeface="MS PGothic" panose="020B0600070205080204" pitchFamily="34" charset="-128"/>
              </a:rPr>
              <a:t>模型的核心思想</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在</a:t>
            </a:r>
            <a:r>
              <a:rPr lang="en-US" altLang="zh-CN" sz="2400" dirty="0">
                <a:solidFill>
                  <a:srgbClr val="002060"/>
                </a:solidFill>
                <a:latin typeface="Lucida Sans" panose="020B0602040502020204" pitchFamily="34" charset="0"/>
                <a:ea typeface="MS PGothic" panose="020B0600070205080204" pitchFamily="34" charset="-128"/>
              </a:rPr>
              <a:t>BIM </a:t>
            </a:r>
            <a:r>
              <a:rPr lang="zh-CN" altLang="en-US" sz="2400" dirty="0">
                <a:solidFill>
                  <a:srgbClr val="002060"/>
                </a:solidFill>
                <a:latin typeface="Lucida Sans" panose="020B0602040502020204" pitchFamily="34" charset="0"/>
                <a:ea typeface="MS PGothic" panose="020B0600070205080204" pitchFamily="34" charset="-128"/>
              </a:rPr>
              <a:t>模型下，基于词项出现向量的概率             对概率</a:t>
            </a:r>
            <a:r>
              <a:rPr lang="en-US" altLang="zh-CN" sz="2400" dirty="0">
                <a:solidFill>
                  <a:srgbClr val="002060"/>
                </a:solidFill>
                <a:latin typeface="Lucida Sans" panose="020B0602040502020204" pitchFamily="34" charset="0"/>
                <a:ea typeface="MS PGothic" panose="020B0600070205080204" pitchFamily="34" charset="-128"/>
              </a:rPr>
              <a:t>P(</a:t>
            </a:r>
            <a:r>
              <a:rPr lang="en-US" altLang="zh-CN" sz="2400" dirty="0" err="1">
                <a:solidFill>
                  <a:srgbClr val="002060"/>
                </a:solidFill>
                <a:latin typeface="Lucida Sans" panose="020B0602040502020204" pitchFamily="34" charset="0"/>
                <a:ea typeface="MS PGothic" panose="020B0600070205080204" pitchFamily="34" charset="-128"/>
              </a:rPr>
              <a:t>R|d,q</a:t>
            </a:r>
            <a:r>
              <a:rPr lang="en-US" altLang="zh-CN" sz="2400" dirty="0">
                <a:solidFill>
                  <a:srgbClr val="002060"/>
                </a:solidFill>
                <a:latin typeface="Lucida Sans" panose="020B0602040502020204" pitchFamily="34" charset="0"/>
                <a:ea typeface="MS PGothic" panose="020B0600070205080204" pitchFamily="34" charset="-128"/>
              </a:rPr>
              <a:t>)</a:t>
            </a:r>
            <a:r>
              <a:rPr lang="zh-CN" altLang="en-US" sz="2400" dirty="0">
                <a:solidFill>
                  <a:srgbClr val="002060"/>
                </a:solidFill>
                <a:latin typeface="Lucida Sans" panose="020B0602040502020204" pitchFamily="34" charset="0"/>
                <a:ea typeface="MS PGothic" panose="020B0600070205080204" pitchFamily="34" charset="-128"/>
              </a:rPr>
              <a:t>建模，利用贝叶斯定理，有</a:t>
            </a: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分别表示当返回一篇相关或不相关文档时文档表示为    的概率</a:t>
            </a: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Lucida Sans" panose="020B0602040502020204" pitchFamily="34" charset="0"/>
                <a:ea typeface="MS PGothic" panose="020B0600070205080204" pitchFamily="34" charset="-128"/>
              </a:rPr>
              <a:t>分别表示对于查询   返回一篇相关和不相关文档的先验概率。</a:t>
            </a:r>
            <a:endParaRPr lang="en-US" altLang="zh-CN" sz="24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517F832E-12DA-4F13-B395-909ABB0C93EA}"/>
              </a:ext>
            </a:extLst>
          </p:cNvPr>
          <p:cNvPicPr>
            <a:picLocks noChangeAspect="1"/>
          </p:cNvPicPr>
          <p:nvPr/>
        </p:nvPicPr>
        <p:blipFill>
          <a:blip r:embed="rId3"/>
          <a:stretch>
            <a:fillRect/>
          </a:stretch>
        </p:blipFill>
        <p:spPr>
          <a:xfrm>
            <a:off x="2524538" y="2474016"/>
            <a:ext cx="4048953" cy="1323122"/>
          </a:xfrm>
          <a:prstGeom prst="rect">
            <a:avLst/>
          </a:prstGeom>
        </p:spPr>
      </p:pic>
      <p:pic>
        <p:nvPicPr>
          <p:cNvPr id="5" name="图片 4">
            <a:extLst>
              <a:ext uri="{FF2B5EF4-FFF2-40B4-BE49-F238E27FC236}">
                <a16:creationId xmlns:a16="http://schemas.microsoft.com/office/drawing/2014/main" id="{EFA67EEA-B46B-4638-969D-4EB97C3DBA2A}"/>
              </a:ext>
            </a:extLst>
          </p:cNvPr>
          <p:cNvPicPr>
            <a:picLocks noChangeAspect="1"/>
          </p:cNvPicPr>
          <p:nvPr/>
        </p:nvPicPr>
        <p:blipFill>
          <a:blip r:embed="rId4"/>
          <a:stretch>
            <a:fillRect/>
          </a:stretch>
        </p:blipFill>
        <p:spPr>
          <a:xfrm>
            <a:off x="439186" y="3745475"/>
            <a:ext cx="3362325" cy="438150"/>
          </a:xfrm>
          <a:prstGeom prst="rect">
            <a:avLst/>
          </a:prstGeom>
        </p:spPr>
      </p:pic>
      <p:pic>
        <p:nvPicPr>
          <p:cNvPr id="7" name="图片 6">
            <a:extLst>
              <a:ext uri="{FF2B5EF4-FFF2-40B4-BE49-F238E27FC236}">
                <a16:creationId xmlns:a16="http://schemas.microsoft.com/office/drawing/2014/main" id="{071005E4-80D9-4411-9D8F-BAEE35D8A464}"/>
              </a:ext>
            </a:extLst>
          </p:cNvPr>
          <p:cNvPicPr>
            <a:picLocks noChangeAspect="1"/>
          </p:cNvPicPr>
          <p:nvPr/>
        </p:nvPicPr>
        <p:blipFill>
          <a:blip r:embed="rId5"/>
          <a:stretch>
            <a:fillRect/>
          </a:stretch>
        </p:blipFill>
        <p:spPr>
          <a:xfrm>
            <a:off x="448710" y="4924619"/>
            <a:ext cx="2771775" cy="333375"/>
          </a:xfrm>
          <a:prstGeom prst="rect">
            <a:avLst/>
          </a:prstGeom>
        </p:spPr>
      </p:pic>
      <p:pic>
        <p:nvPicPr>
          <p:cNvPr id="6" name="图片 5">
            <a:extLst>
              <a:ext uri="{FF2B5EF4-FFF2-40B4-BE49-F238E27FC236}">
                <a16:creationId xmlns:a16="http://schemas.microsoft.com/office/drawing/2014/main" id="{81CD74B8-CCBB-47A4-A51C-FA0EC7CD406B}"/>
              </a:ext>
            </a:extLst>
          </p:cNvPr>
          <p:cNvPicPr>
            <a:picLocks noChangeAspect="1"/>
          </p:cNvPicPr>
          <p:nvPr/>
        </p:nvPicPr>
        <p:blipFill>
          <a:blip r:embed="rId6"/>
          <a:stretch>
            <a:fillRect/>
          </a:stretch>
        </p:blipFill>
        <p:spPr>
          <a:xfrm>
            <a:off x="5850133" y="1829443"/>
            <a:ext cx="1114425" cy="381000"/>
          </a:xfrm>
          <a:prstGeom prst="rect">
            <a:avLst/>
          </a:prstGeom>
        </p:spPr>
      </p:pic>
      <p:pic>
        <p:nvPicPr>
          <p:cNvPr id="8" name="图片 7">
            <a:extLst>
              <a:ext uri="{FF2B5EF4-FFF2-40B4-BE49-F238E27FC236}">
                <a16:creationId xmlns:a16="http://schemas.microsoft.com/office/drawing/2014/main" id="{AD3A41EA-0C42-42C5-AA08-0FDE14FFCC5F}"/>
              </a:ext>
            </a:extLst>
          </p:cNvPr>
          <p:cNvPicPr>
            <a:picLocks noChangeAspect="1"/>
          </p:cNvPicPr>
          <p:nvPr/>
        </p:nvPicPr>
        <p:blipFill>
          <a:blip r:embed="rId7"/>
          <a:stretch>
            <a:fillRect/>
          </a:stretch>
        </p:blipFill>
        <p:spPr>
          <a:xfrm>
            <a:off x="7491621" y="4282657"/>
            <a:ext cx="190500" cy="314325"/>
          </a:xfrm>
          <a:prstGeom prst="rect">
            <a:avLst/>
          </a:prstGeom>
        </p:spPr>
      </p:pic>
      <p:pic>
        <p:nvPicPr>
          <p:cNvPr id="9" name="图片 8">
            <a:extLst>
              <a:ext uri="{FF2B5EF4-FFF2-40B4-BE49-F238E27FC236}">
                <a16:creationId xmlns:a16="http://schemas.microsoft.com/office/drawing/2014/main" id="{D57212A9-ADFB-4F84-AFCF-17F7B83EA639}"/>
              </a:ext>
            </a:extLst>
          </p:cNvPr>
          <p:cNvPicPr>
            <a:picLocks noChangeAspect="1"/>
          </p:cNvPicPr>
          <p:nvPr/>
        </p:nvPicPr>
        <p:blipFill>
          <a:blip r:embed="rId8"/>
          <a:stretch>
            <a:fillRect/>
          </a:stretch>
        </p:blipFill>
        <p:spPr>
          <a:xfrm>
            <a:off x="2865989" y="5535356"/>
            <a:ext cx="238125" cy="361950"/>
          </a:xfrm>
          <a:prstGeom prst="rect">
            <a:avLst/>
          </a:prstGeom>
        </p:spPr>
      </p:pic>
    </p:spTree>
    <p:extLst>
      <p:ext uri="{BB962C8B-B14F-4D97-AF65-F5344CB8AC3E}">
        <p14:creationId xmlns:p14="http://schemas.microsoft.com/office/powerpoint/2010/main" val="19762251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基于贝叶斯公式的推导</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CEAC8D74-6494-4271-B7B9-698EC2112C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35" y="1683255"/>
            <a:ext cx="3924300" cy="1409700"/>
          </a:xfrm>
          <a:prstGeom prst="rect">
            <a:avLst/>
          </a:prstGeom>
        </p:spPr>
      </p:pic>
      <p:pic>
        <p:nvPicPr>
          <p:cNvPr id="8" name="图片 7">
            <a:extLst>
              <a:ext uri="{FF2B5EF4-FFF2-40B4-BE49-F238E27FC236}">
                <a16:creationId xmlns:a16="http://schemas.microsoft.com/office/drawing/2014/main" id="{8275F53B-6BC0-4A16-9FBD-60DDF6C3A0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21264" y="1007459"/>
            <a:ext cx="4419600" cy="3981450"/>
          </a:xfrm>
          <a:prstGeom prst="rect">
            <a:avLst/>
          </a:prstGeom>
        </p:spPr>
      </p:pic>
      <p:pic>
        <p:nvPicPr>
          <p:cNvPr id="11" name="图片 10">
            <a:extLst>
              <a:ext uri="{FF2B5EF4-FFF2-40B4-BE49-F238E27FC236}">
                <a16:creationId xmlns:a16="http://schemas.microsoft.com/office/drawing/2014/main" id="{C6F3C42D-4298-4E4F-A5A3-CF0E04FD560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5043" y="3765046"/>
            <a:ext cx="4695825" cy="2781300"/>
          </a:xfrm>
          <a:prstGeom prst="rect">
            <a:avLst/>
          </a:prstGeom>
        </p:spPr>
      </p:pic>
      <p:pic>
        <p:nvPicPr>
          <p:cNvPr id="14" name="图片 13">
            <a:extLst>
              <a:ext uri="{FF2B5EF4-FFF2-40B4-BE49-F238E27FC236}">
                <a16:creationId xmlns:a16="http://schemas.microsoft.com/office/drawing/2014/main" id="{FB32A022-42EB-4565-BE77-16E4266FBC00}"/>
              </a:ext>
            </a:extLst>
          </p:cNvPr>
          <p:cNvPicPr>
            <a:picLocks noChangeAspect="1"/>
          </p:cNvPicPr>
          <p:nvPr/>
        </p:nvPicPr>
        <p:blipFill>
          <a:blip r:embed="rId6"/>
          <a:stretch>
            <a:fillRect/>
          </a:stretch>
        </p:blipFill>
        <p:spPr>
          <a:xfrm>
            <a:off x="5692031" y="5323802"/>
            <a:ext cx="4048095" cy="1322947"/>
          </a:xfrm>
          <a:prstGeom prst="rect">
            <a:avLst/>
          </a:prstGeom>
        </p:spPr>
      </p:pic>
      <p:pic>
        <p:nvPicPr>
          <p:cNvPr id="15" name="图片 14">
            <a:extLst>
              <a:ext uri="{FF2B5EF4-FFF2-40B4-BE49-F238E27FC236}">
                <a16:creationId xmlns:a16="http://schemas.microsoft.com/office/drawing/2014/main" id="{AFF5F032-247A-4797-A2A3-0DAD7656453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212535" y="131690"/>
            <a:ext cx="4128880" cy="877738"/>
          </a:xfrm>
          <a:prstGeom prst="rect">
            <a:avLst/>
          </a:prstGeom>
        </p:spPr>
      </p:pic>
      <p:sp>
        <p:nvSpPr>
          <p:cNvPr id="17" name="文本框 16">
            <a:extLst>
              <a:ext uri="{FF2B5EF4-FFF2-40B4-BE49-F238E27FC236}">
                <a16:creationId xmlns:a16="http://schemas.microsoft.com/office/drawing/2014/main" id="{D330F439-0F3D-410D-9BED-C4B9C365F86E}"/>
              </a:ext>
            </a:extLst>
          </p:cNvPr>
          <p:cNvSpPr txBox="1"/>
          <p:nvPr/>
        </p:nvSpPr>
        <p:spPr>
          <a:xfrm>
            <a:off x="9957159" y="5283799"/>
            <a:ext cx="1617212" cy="1200329"/>
          </a:xfrm>
          <a:prstGeom prst="rect">
            <a:avLst/>
          </a:prstGeom>
          <a:noFill/>
        </p:spPr>
        <p:txBody>
          <a:bodyPr wrap="square" rtlCol="0">
            <a:spAutoFit/>
          </a:bodyPr>
          <a:lstStyle/>
          <a:p>
            <a:r>
              <a:rPr lang="zh-CN" altLang="en-US" sz="2400" dirty="0">
                <a:solidFill>
                  <a:srgbClr val="FF0000"/>
                </a:solidFill>
              </a:rPr>
              <a:t>给定</a:t>
            </a:r>
            <a:r>
              <a:rPr lang="en-US" altLang="zh-CN" sz="2400" dirty="0">
                <a:solidFill>
                  <a:srgbClr val="FF0000"/>
                </a:solidFill>
              </a:rPr>
              <a:t>q</a:t>
            </a:r>
            <a:r>
              <a:rPr lang="zh-CN" altLang="en-US" sz="2400" dirty="0">
                <a:solidFill>
                  <a:srgbClr val="FF0000"/>
                </a:solidFill>
              </a:rPr>
              <a:t>，怎么对文档进行排序？</a:t>
            </a:r>
          </a:p>
        </p:txBody>
      </p:sp>
    </p:spTree>
    <p:extLst>
      <p:ext uri="{BB962C8B-B14F-4D97-AF65-F5344CB8AC3E}">
        <p14:creationId xmlns:p14="http://schemas.microsoft.com/office/powerpoint/2010/main" val="25644989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(3) BIM</a:t>
            </a:r>
            <a:r>
              <a:rPr lang="zh-CN" altLang="en-US" sz="2800" dirty="0">
                <a:solidFill>
                  <a:srgbClr val="002060"/>
                </a:solidFill>
                <a:latin typeface="Lucida Sans" panose="020B0602040502020204" pitchFamily="34" charset="0"/>
                <a:ea typeface="MS PGothic" panose="020B0600070205080204" pitchFamily="34" charset="-128"/>
              </a:rPr>
              <a:t>排序函数的推导</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文档相关性的优势率定义如下</a:t>
            </a: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C01816AC-41FA-42EE-9B40-A75CC4BE92CF}"/>
              </a:ext>
            </a:extLst>
          </p:cNvPr>
          <p:cNvPicPr>
            <a:picLocks noChangeAspect="1"/>
          </p:cNvPicPr>
          <p:nvPr/>
        </p:nvPicPr>
        <p:blipFill>
          <a:blip r:embed="rId3"/>
          <a:stretch>
            <a:fillRect/>
          </a:stretch>
        </p:blipFill>
        <p:spPr>
          <a:xfrm>
            <a:off x="5206344" y="1674388"/>
            <a:ext cx="3705225" cy="838200"/>
          </a:xfrm>
          <a:prstGeom prst="rect">
            <a:avLst/>
          </a:prstGeom>
        </p:spPr>
      </p:pic>
      <p:pic>
        <p:nvPicPr>
          <p:cNvPr id="9" name="图片 8">
            <a:extLst>
              <a:ext uri="{FF2B5EF4-FFF2-40B4-BE49-F238E27FC236}">
                <a16:creationId xmlns:a16="http://schemas.microsoft.com/office/drawing/2014/main" id="{472CA316-CD64-4973-AECA-5874B62FAA6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2269" y="2431419"/>
            <a:ext cx="8339137" cy="4012028"/>
          </a:xfrm>
          <a:prstGeom prst="rect">
            <a:avLst/>
          </a:prstGeom>
        </p:spPr>
      </p:pic>
      <p:sp>
        <p:nvSpPr>
          <p:cNvPr id="5" name="文本框 4">
            <a:extLst>
              <a:ext uri="{FF2B5EF4-FFF2-40B4-BE49-F238E27FC236}">
                <a16:creationId xmlns:a16="http://schemas.microsoft.com/office/drawing/2014/main" id="{5FE86C58-BC2E-4F96-A943-423297A75D12}"/>
              </a:ext>
            </a:extLst>
          </p:cNvPr>
          <p:cNvSpPr txBox="1"/>
          <p:nvPr/>
        </p:nvSpPr>
        <p:spPr>
          <a:xfrm>
            <a:off x="8998228" y="4437433"/>
            <a:ext cx="2951921" cy="369332"/>
          </a:xfrm>
          <a:prstGeom prst="rect">
            <a:avLst/>
          </a:prstGeom>
          <a:noFill/>
        </p:spPr>
        <p:txBody>
          <a:bodyPr wrap="square" rtlCol="0">
            <a:spAutoFit/>
          </a:bodyPr>
          <a:lstStyle/>
          <a:p>
            <a:r>
              <a:rPr lang="zh-CN" altLang="en-US" dirty="0"/>
              <a:t>朴素贝叶斯条件独立性假设</a:t>
            </a:r>
          </a:p>
        </p:txBody>
      </p:sp>
      <p:sp>
        <p:nvSpPr>
          <p:cNvPr id="7" name="箭头: 左 6">
            <a:extLst>
              <a:ext uri="{FF2B5EF4-FFF2-40B4-BE49-F238E27FC236}">
                <a16:creationId xmlns:a16="http://schemas.microsoft.com/office/drawing/2014/main" id="{A1510F03-CA0E-4BFF-9A95-825201E473A1}"/>
              </a:ext>
            </a:extLst>
          </p:cNvPr>
          <p:cNvSpPr/>
          <p:nvPr/>
        </p:nvSpPr>
        <p:spPr>
          <a:xfrm>
            <a:off x="8398565" y="4552122"/>
            <a:ext cx="513004" cy="208721"/>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AFB614A7-93E0-468C-A77C-9486D33F2ACD}"/>
                  </a:ext>
                </a:extLst>
              </p:cNvPr>
              <p:cNvSpPr txBox="1"/>
              <p:nvPr/>
            </p:nvSpPr>
            <p:spPr>
              <a:xfrm>
                <a:off x="9549199" y="2673923"/>
                <a:ext cx="2052481" cy="923330"/>
              </a:xfrm>
              <a:prstGeom prst="rect">
                <a:avLst/>
              </a:prstGeom>
              <a:noFill/>
            </p:spPr>
            <p:txBody>
              <a:bodyPr wrap="square" rtlCol="0">
                <a:spAutoFit/>
              </a:bodyPr>
              <a:lstStyle/>
              <a:p>
                <a:r>
                  <a:rPr lang="zh-CN" altLang="en-US" dirty="0"/>
                  <a:t>返回一篇相关</a:t>
                </a:r>
                <a:r>
                  <a:rPr lang="en-US" altLang="zh-CN" dirty="0"/>
                  <a:t>/</a:t>
                </a:r>
                <a:r>
                  <a:rPr lang="zh-CN" altLang="en-US" dirty="0"/>
                  <a:t>不相关文档时，文档表示为</a:t>
                </a:r>
                <a14:m>
                  <m:oMath xmlns:m="http://schemas.openxmlformats.org/officeDocument/2006/math">
                    <m:acc>
                      <m:accPr>
                        <m:chr m:val="⃗"/>
                        <m:ctrlPr>
                          <a:rPr lang="zh-CN" altLang="en-US" i="1" dirty="0">
                            <a:solidFill>
                              <a:srgbClr val="002060"/>
                            </a:solidFill>
                            <a:latin typeface="Cambria Math" panose="02040503050406030204" pitchFamily="18" charset="0"/>
                          </a:rPr>
                        </m:ctrlPr>
                      </m:accPr>
                      <m:e>
                        <m:r>
                          <a:rPr lang="en-US" altLang="zh-CN" i="1" dirty="0">
                            <a:solidFill>
                              <a:srgbClr val="002060"/>
                            </a:solidFill>
                            <a:latin typeface="Cambria Math" panose="02040503050406030204" pitchFamily="18" charset="0"/>
                          </a:rPr>
                          <m:t>𝑥</m:t>
                        </m:r>
                      </m:e>
                    </m:acc>
                  </m:oMath>
                </a14:m>
                <a:r>
                  <a:rPr lang="zh-CN" altLang="en-US" dirty="0"/>
                  <a:t>的概率，</a:t>
                </a:r>
              </a:p>
            </p:txBody>
          </p:sp>
        </mc:Choice>
        <mc:Fallback xmlns="">
          <p:sp>
            <p:nvSpPr>
              <p:cNvPr id="10" name="文本框 9">
                <a:extLst>
                  <a:ext uri="{FF2B5EF4-FFF2-40B4-BE49-F238E27FC236}">
                    <a16:creationId xmlns:a16="http://schemas.microsoft.com/office/drawing/2014/main" id="{AFB614A7-93E0-468C-A77C-9486D33F2ACD}"/>
                  </a:ext>
                </a:extLst>
              </p:cNvPr>
              <p:cNvSpPr txBox="1">
                <a:spLocks noRot="1" noChangeAspect="1" noMove="1" noResize="1" noEditPoints="1" noAdjustHandles="1" noChangeArrowheads="1" noChangeShapeType="1" noTextEdit="1"/>
              </p:cNvSpPr>
              <p:nvPr/>
            </p:nvSpPr>
            <p:spPr>
              <a:xfrm>
                <a:off x="9549199" y="2673923"/>
                <a:ext cx="2052481" cy="923330"/>
              </a:xfrm>
              <a:prstGeom prst="rect">
                <a:avLst/>
              </a:prstGeom>
              <a:blipFill>
                <a:blip r:embed="rId5"/>
                <a:stretch>
                  <a:fillRect l="-2374" t="-5960" r="-1484" b="-7947"/>
                </a:stretch>
              </a:blipFill>
            </p:spPr>
            <p:txBody>
              <a:bodyPr/>
              <a:lstStyle/>
              <a:p>
                <a:r>
                  <a:rPr lang="zh-CN" altLang="en-US">
                    <a:noFill/>
                  </a:rPr>
                  <a:t> </a:t>
                </a:r>
              </a:p>
            </p:txBody>
          </p:sp>
        </mc:Fallback>
      </mc:AlternateContent>
      <p:sp>
        <p:nvSpPr>
          <p:cNvPr id="8" name="箭头: 手杖形 7">
            <a:extLst>
              <a:ext uri="{FF2B5EF4-FFF2-40B4-BE49-F238E27FC236}">
                <a16:creationId xmlns:a16="http://schemas.microsoft.com/office/drawing/2014/main" id="{9CF60EA3-7C29-4799-A37F-EFA4DE65BC16}"/>
              </a:ext>
            </a:extLst>
          </p:cNvPr>
          <p:cNvSpPr/>
          <p:nvPr/>
        </p:nvSpPr>
        <p:spPr>
          <a:xfrm>
            <a:off x="8790511" y="2557949"/>
            <a:ext cx="1470991" cy="208721"/>
          </a:xfrm>
          <a:prstGeom prst="uturnArrow">
            <a:avLst/>
          </a:prstGeom>
          <a:scene3d>
            <a:camera prst="orthographicFront">
              <a:rot lat="0" lon="10800000" rev="0"/>
            </a:camera>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242353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lstStyle/>
          <a:p>
            <a:r>
              <a:rPr lang="zh-CN" altLang="en-US" dirty="0"/>
              <a:t>本节内容</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1003852"/>
            <a:ext cx="10744201" cy="5632595"/>
          </a:xfrm>
        </p:spPr>
        <p:txBody>
          <a:bodyPr>
            <a:normAutofit fontScale="85000" lnSpcReduction="20000"/>
          </a:bodyPr>
          <a:lstStyle/>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❶ 概率基础知识</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❷ 概率排序原理</a:t>
            </a:r>
          </a:p>
          <a:p>
            <a:pPr marL="0" lvl="0" indent="357188"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 </a:t>
            </a:r>
            <a:r>
              <a:rPr lang="zh-CN" altLang="en-US" sz="3200" dirty="0">
                <a:solidFill>
                  <a:srgbClr val="002060"/>
                </a:solidFill>
                <a:latin typeface="Lucida Sans" panose="020B0602040502020204" pitchFamily="34" charset="0"/>
                <a:ea typeface="MS PGothic" panose="020B0600070205080204" pitchFamily="34" charset="-128"/>
              </a:rPr>
              <a:t>二元假设检验与概率排序原理</a:t>
            </a:r>
          </a:p>
          <a:p>
            <a:pPr marL="0" lvl="0" indent="357188"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 </a:t>
            </a:r>
            <a:r>
              <a:rPr lang="zh-CN" altLang="en-US" sz="3200" dirty="0">
                <a:solidFill>
                  <a:srgbClr val="002060"/>
                </a:solidFill>
                <a:latin typeface="Lucida Sans" panose="020B0602040502020204" pitchFamily="34" charset="0"/>
                <a:ea typeface="MS PGothic" panose="020B0600070205080204" pitchFamily="34" charset="-128"/>
              </a:rPr>
              <a:t>概率排序的实现方式</a:t>
            </a:r>
            <a:endParaRPr lang="en-US" altLang="zh-CN" sz="32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❸ </a:t>
            </a:r>
            <a:r>
              <a:rPr lang="en-US" altLang="zh-CN" sz="3200" dirty="0">
                <a:solidFill>
                  <a:srgbClr val="002060"/>
                </a:solidFill>
                <a:latin typeface="Lucida Sans" panose="020B0602040502020204" pitchFamily="34" charset="0"/>
                <a:ea typeface="MS PGothic" panose="020B0600070205080204" pitchFamily="34" charset="-128"/>
              </a:rPr>
              <a:t>BIM </a:t>
            </a:r>
            <a:r>
              <a:rPr lang="zh-CN" altLang="en-US" sz="3200" dirty="0">
                <a:solidFill>
                  <a:srgbClr val="002060"/>
                </a:solidFill>
                <a:latin typeface="Lucida Sans" panose="020B0602040502020204" pitchFamily="34" charset="0"/>
                <a:ea typeface="MS PGothic" panose="020B0600070205080204" pitchFamily="34" charset="-128"/>
              </a:rPr>
              <a:t>模型</a:t>
            </a:r>
          </a:p>
          <a:p>
            <a:pPr marL="0" lvl="0" indent="357188"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 </a:t>
            </a:r>
            <a:r>
              <a:rPr lang="zh-CN" altLang="en-US" sz="3200" dirty="0">
                <a:solidFill>
                  <a:srgbClr val="002060"/>
                </a:solidFill>
                <a:latin typeface="Lucida Sans" panose="020B0602040502020204" pitchFamily="34" charset="0"/>
                <a:ea typeface="MS PGothic" panose="020B0600070205080204" pitchFamily="34" charset="-128"/>
              </a:rPr>
              <a:t>二值独立概率模型</a:t>
            </a:r>
            <a:r>
              <a:rPr lang="en-US" altLang="zh-CN" sz="3200" dirty="0">
                <a:solidFill>
                  <a:srgbClr val="002060"/>
                </a:solidFill>
                <a:latin typeface="Lucida Sans" panose="020B0602040502020204" pitchFamily="34" charset="0"/>
                <a:ea typeface="MS PGothic" panose="020B0600070205080204" pitchFamily="34" charset="-128"/>
              </a:rPr>
              <a:t>BIM</a:t>
            </a:r>
          </a:p>
          <a:p>
            <a:pPr marL="0" lvl="0" indent="357188"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 BIM</a:t>
            </a:r>
            <a:r>
              <a:rPr lang="zh-CN" altLang="en-US" sz="3200" dirty="0">
                <a:solidFill>
                  <a:srgbClr val="002060"/>
                </a:solidFill>
                <a:latin typeface="Lucida Sans" panose="020B0602040502020204" pitchFamily="34" charset="0"/>
                <a:ea typeface="MS PGothic" panose="020B0600070205080204" pitchFamily="34" charset="-128"/>
              </a:rPr>
              <a:t>排序函数的推导</a:t>
            </a:r>
          </a:p>
          <a:p>
            <a:pPr marL="0" lvl="0" indent="357188" defTabSz="457200" fontAlgn="base">
              <a:lnSpc>
                <a:spcPct val="150000"/>
              </a:lnSpc>
              <a:spcBef>
                <a:spcPct val="0"/>
              </a:spcBef>
              <a:spcAft>
                <a:spcPts val="600"/>
              </a:spcAft>
              <a:buClr>
                <a:srgbClr val="437085"/>
              </a:buClr>
              <a:buSzTx/>
              <a:buNone/>
            </a:pPr>
            <a:r>
              <a:rPr lang="en-US" altLang="zh-CN" sz="3200" dirty="0">
                <a:solidFill>
                  <a:srgbClr val="002060"/>
                </a:solidFill>
                <a:latin typeface="Lucida Sans" panose="020B0602040502020204" pitchFamily="34" charset="0"/>
                <a:ea typeface="MS PGothic" panose="020B0600070205080204" pitchFamily="34" charset="-128"/>
              </a:rPr>
              <a:t>• RSV</a:t>
            </a:r>
            <a:r>
              <a:rPr lang="zh-CN" altLang="en-US" sz="3200" dirty="0">
                <a:solidFill>
                  <a:srgbClr val="002060"/>
                </a:solidFill>
                <a:latin typeface="Lucida Sans" panose="020B0602040502020204" pitchFamily="34" charset="0"/>
                <a:ea typeface="MS PGothic" panose="020B0600070205080204" pitchFamily="34" charset="-128"/>
              </a:rPr>
              <a:t>的估算方法</a:t>
            </a:r>
          </a:p>
          <a:p>
            <a:pPr marL="0" lvl="0" indent="0" defTabSz="457200" fontAlgn="base">
              <a:lnSpc>
                <a:spcPct val="150000"/>
              </a:lnSpc>
              <a:spcBef>
                <a:spcPct val="0"/>
              </a:spcBef>
              <a:spcAft>
                <a:spcPts val="600"/>
              </a:spcAft>
              <a:buClr>
                <a:srgbClr val="437085"/>
              </a:buClr>
              <a:buSzTx/>
              <a:buNone/>
            </a:pPr>
            <a:r>
              <a:rPr lang="zh-CN" altLang="en-US" sz="3200" dirty="0">
                <a:solidFill>
                  <a:srgbClr val="002060"/>
                </a:solidFill>
                <a:latin typeface="Lucida Sans" panose="020B0602040502020204" pitchFamily="34" charset="0"/>
                <a:ea typeface="MS PGothic" panose="020B0600070205080204" pitchFamily="34" charset="-128"/>
              </a:rPr>
              <a:t>❹ </a:t>
            </a:r>
            <a:r>
              <a:rPr lang="en-US" altLang="zh-CN" sz="3200" dirty="0">
                <a:solidFill>
                  <a:srgbClr val="002060"/>
                </a:solidFill>
                <a:latin typeface="Lucida Sans" panose="020B0602040502020204" pitchFamily="34" charset="0"/>
                <a:ea typeface="MS PGothic" panose="020B0600070205080204" pitchFamily="34" charset="-128"/>
              </a:rPr>
              <a:t>BM25 </a:t>
            </a:r>
            <a:r>
              <a:rPr lang="zh-CN" altLang="en-US" sz="3200" dirty="0">
                <a:solidFill>
                  <a:srgbClr val="002060"/>
                </a:solidFill>
                <a:latin typeface="Lucida Sans" panose="020B0602040502020204" pitchFamily="34" charset="0"/>
                <a:ea typeface="MS PGothic" panose="020B0600070205080204" pitchFamily="34" charset="-128"/>
              </a:rPr>
              <a:t>模型</a:t>
            </a:r>
          </a:p>
        </p:txBody>
      </p:sp>
    </p:spTree>
    <p:extLst>
      <p:ext uri="{BB962C8B-B14F-4D97-AF65-F5344CB8AC3E}">
        <p14:creationId xmlns:p14="http://schemas.microsoft.com/office/powerpoint/2010/main" val="11244452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(3) BIM</a:t>
            </a:r>
            <a:r>
              <a:rPr lang="zh-CN" altLang="en-US" sz="2800" dirty="0">
                <a:solidFill>
                  <a:srgbClr val="002060"/>
                </a:solidFill>
                <a:latin typeface="Lucida Sans" panose="020B0602040502020204" pitchFamily="34" charset="0"/>
                <a:ea typeface="MS PGothic" panose="020B0600070205080204" pitchFamily="34" charset="-128"/>
              </a:rPr>
              <a:t>排序函数的推导</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D2738851-3477-4FA6-A903-5EE9BE5C789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1740688"/>
            <a:ext cx="8324626" cy="4819138"/>
          </a:xfrm>
          <a:prstGeom prst="rect">
            <a:avLst/>
          </a:prstGeom>
        </p:spPr>
      </p:pic>
    </p:spTree>
    <p:extLst>
      <p:ext uri="{BB962C8B-B14F-4D97-AF65-F5344CB8AC3E}">
        <p14:creationId xmlns:p14="http://schemas.microsoft.com/office/powerpoint/2010/main" val="2106548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(3) BIM</a:t>
            </a:r>
            <a:r>
              <a:rPr lang="zh-CN" altLang="en-US" sz="2800" dirty="0">
                <a:solidFill>
                  <a:srgbClr val="002060"/>
                </a:solidFill>
                <a:latin typeface="Lucida Sans" panose="020B0602040502020204" pitchFamily="34" charset="0"/>
                <a:ea typeface="MS PGothic" panose="020B0600070205080204" pitchFamily="34" charset="-128"/>
              </a:rPr>
              <a:t>排序函数的推导</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7" name="图片 6">
            <a:extLst>
              <a:ext uri="{FF2B5EF4-FFF2-40B4-BE49-F238E27FC236}">
                <a16:creationId xmlns:a16="http://schemas.microsoft.com/office/drawing/2014/main" id="{6E12C838-F4CA-4202-ADB7-B3E2CACC60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235" y="1701847"/>
            <a:ext cx="8497956" cy="4964923"/>
          </a:xfrm>
          <a:prstGeom prst="rect">
            <a:avLst/>
          </a:prstGeom>
        </p:spPr>
      </p:pic>
      <p:pic>
        <p:nvPicPr>
          <p:cNvPr id="5" name="图片 4">
            <a:extLst>
              <a:ext uri="{FF2B5EF4-FFF2-40B4-BE49-F238E27FC236}">
                <a16:creationId xmlns:a16="http://schemas.microsoft.com/office/drawing/2014/main" id="{AAC4F93F-191C-4CBA-A899-31989DD6AB2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17315" y="298174"/>
            <a:ext cx="5886450" cy="1438275"/>
          </a:xfrm>
          <a:prstGeom prst="rect">
            <a:avLst/>
          </a:prstGeom>
        </p:spPr>
      </p:pic>
      <p:pic>
        <p:nvPicPr>
          <p:cNvPr id="8" name="图片 7">
            <a:extLst>
              <a:ext uri="{FF2B5EF4-FFF2-40B4-BE49-F238E27FC236}">
                <a16:creationId xmlns:a16="http://schemas.microsoft.com/office/drawing/2014/main" id="{8BBFE3B7-E557-4597-833F-40F67FD184E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516303" y="2561603"/>
            <a:ext cx="1885950" cy="1933575"/>
          </a:xfrm>
          <a:prstGeom prst="rect">
            <a:avLst/>
          </a:prstGeom>
        </p:spPr>
      </p:pic>
    </p:spTree>
    <p:extLst>
      <p:ext uri="{BB962C8B-B14F-4D97-AF65-F5344CB8AC3E}">
        <p14:creationId xmlns:p14="http://schemas.microsoft.com/office/powerpoint/2010/main" val="28277012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4</a:t>
            </a: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RSV</a:t>
            </a: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a:solidFill>
                  <a:srgbClr val="002060"/>
                </a:solidFill>
                <a:latin typeface="Lucida Sans" panose="020B0602040502020204" pitchFamily="34" charset="0"/>
                <a:ea typeface="MS PGothic" panose="020B0600070205080204" pitchFamily="34" charset="-128"/>
              </a:rPr>
              <a:t>retrieval status value</a:t>
            </a:r>
            <a:r>
              <a:rPr lang="zh-CN" altLang="en-US" sz="2800" dirty="0">
                <a:solidFill>
                  <a:srgbClr val="002060"/>
                </a:solidFill>
                <a:latin typeface="Lucida Sans" panose="020B0602040502020204" pitchFamily="34" charset="0"/>
                <a:ea typeface="MS PGothic" panose="020B0600070205080204" pitchFamily="34" charset="-128"/>
              </a:rPr>
              <a:t>，检索状态值）</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排序函数只需计算</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最终用于排序的是</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ADDB4212-C269-42CE-8112-95321C0B9BF5}"/>
              </a:ext>
            </a:extLst>
          </p:cNvPr>
          <p:cNvPicPr>
            <a:picLocks noChangeAspect="1"/>
          </p:cNvPicPr>
          <p:nvPr/>
        </p:nvPicPr>
        <p:blipFill>
          <a:blip r:embed="rId3"/>
          <a:stretch>
            <a:fillRect/>
          </a:stretch>
        </p:blipFill>
        <p:spPr>
          <a:xfrm>
            <a:off x="3380546" y="1617180"/>
            <a:ext cx="1733550" cy="781050"/>
          </a:xfrm>
          <a:prstGeom prst="rect">
            <a:avLst/>
          </a:prstGeom>
        </p:spPr>
      </p:pic>
      <p:sp>
        <p:nvSpPr>
          <p:cNvPr id="6" name="矩形 5">
            <a:extLst>
              <a:ext uri="{FF2B5EF4-FFF2-40B4-BE49-F238E27FC236}">
                <a16:creationId xmlns:a16="http://schemas.microsoft.com/office/drawing/2014/main" id="{85DDB917-CD4D-4687-9692-6BBAE83CC7EB}"/>
              </a:ext>
            </a:extLst>
          </p:cNvPr>
          <p:cNvSpPr/>
          <p:nvPr/>
        </p:nvSpPr>
        <p:spPr>
          <a:xfrm>
            <a:off x="5363815" y="1751899"/>
            <a:ext cx="4595193" cy="707886"/>
          </a:xfrm>
          <a:prstGeom prst="rect">
            <a:avLst/>
          </a:prstGeom>
        </p:spPr>
        <p:txBody>
          <a:bodyPr wrap="square">
            <a:spAutoFit/>
          </a:bodyPr>
          <a:lstStyle/>
          <a:p>
            <a:r>
              <a:rPr lang="en-US" altLang="zh-CN" sz="2000" dirty="0" err="1"/>
              <a:t>p</a:t>
            </a:r>
            <a:r>
              <a:rPr lang="en-US" altLang="zh-CN" sz="2000" baseline="-25000" dirty="0" err="1"/>
              <a:t>t</a:t>
            </a:r>
            <a:r>
              <a:rPr lang="en-US" altLang="zh-CN" sz="2000" dirty="0"/>
              <a:t> </a:t>
            </a:r>
            <a:r>
              <a:rPr lang="zh-CN" altLang="en-US" sz="2000" dirty="0"/>
              <a:t>词项出现在一篇相关文档中的概率</a:t>
            </a:r>
          </a:p>
          <a:p>
            <a:r>
              <a:rPr lang="en-US" altLang="zh-CN" sz="2000" dirty="0" err="1"/>
              <a:t>u</a:t>
            </a:r>
            <a:r>
              <a:rPr lang="en-US" altLang="zh-CN" sz="2000" baseline="-25000" dirty="0" err="1"/>
              <a:t>t</a:t>
            </a:r>
            <a:r>
              <a:rPr lang="en-US" altLang="zh-CN" sz="2000" dirty="0"/>
              <a:t> </a:t>
            </a:r>
            <a:r>
              <a:rPr lang="zh-CN" altLang="en-US" sz="2000" dirty="0"/>
              <a:t>词项出现在一篇不相关文档中的概率</a:t>
            </a:r>
          </a:p>
        </p:txBody>
      </p:sp>
      <p:pic>
        <p:nvPicPr>
          <p:cNvPr id="9" name="图片 8">
            <a:extLst>
              <a:ext uri="{FF2B5EF4-FFF2-40B4-BE49-F238E27FC236}">
                <a16:creationId xmlns:a16="http://schemas.microsoft.com/office/drawing/2014/main" id="{F766C988-0F90-4D40-8C23-99BDD9E92B4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6774" y="3368477"/>
            <a:ext cx="7286035" cy="3191349"/>
          </a:xfrm>
          <a:prstGeom prst="rect">
            <a:avLst/>
          </a:prstGeom>
        </p:spPr>
      </p:pic>
    </p:spTree>
    <p:extLst>
      <p:ext uri="{BB962C8B-B14F-4D97-AF65-F5344CB8AC3E}">
        <p14:creationId xmlns:p14="http://schemas.microsoft.com/office/powerpoint/2010/main" val="28019608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(4) RSV</a:t>
            </a:r>
            <a:r>
              <a:rPr lang="zh-CN" altLang="en-US" sz="2800" dirty="0">
                <a:solidFill>
                  <a:srgbClr val="002060"/>
                </a:solidFill>
                <a:latin typeface="Lucida Sans" panose="020B0602040502020204" pitchFamily="34" charset="0"/>
                <a:ea typeface="MS PGothic" panose="020B0600070205080204" pitchFamily="34" charset="-128"/>
              </a:rPr>
              <a:t>的估算方法</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求</a:t>
            </a:r>
            <a:r>
              <a:rPr lang="en-US" altLang="zh-CN" sz="2800" dirty="0" err="1">
                <a:solidFill>
                  <a:srgbClr val="002060"/>
                </a:solidFill>
                <a:latin typeface="Lucida Sans" panose="020B0602040502020204" pitchFamily="34" charset="0"/>
                <a:ea typeface="MS PGothic" panose="020B0600070205080204" pitchFamily="34" charset="-128"/>
              </a:rPr>
              <a:t>c</a:t>
            </a:r>
            <a:r>
              <a:rPr lang="en-US" altLang="zh-CN" sz="2800" baseline="-25000" dirty="0" err="1">
                <a:solidFill>
                  <a:srgbClr val="002060"/>
                </a:solidFill>
                <a:latin typeface="Lucida Sans" panose="020B0602040502020204" pitchFamily="34" charset="0"/>
                <a:ea typeface="MS PGothic" panose="020B0600070205080204" pitchFamily="34" charset="-128"/>
              </a:rPr>
              <a:t>t</a:t>
            </a:r>
            <a:r>
              <a:rPr lang="zh-CN" altLang="en-US" sz="2800" dirty="0">
                <a:solidFill>
                  <a:srgbClr val="002060"/>
                </a:solidFill>
                <a:latin typeface="Lucida Sans" panose="020B0602040502020204" pitchFamily="34" charset="0"/>
                <a:ea typeface="MS PGothic" panose="020B0600070205080204" pitchFamily="34" charset="-128"/>
              </a:rPr>
              <a:t>：理论上的概率估计方法</a:t>
            </a:r>
          </a:p>
          <a:p>
            <a:pPr marL="0" lvl="0" indent="0" defTabSz="457200" fontAlgn="base">
              <a:lnSpc>
                <a:spcPct val="150000"/>
              </a:lnSpc>
              <a:spcBef>
                <a:spcPct val="0"/>
              </a:spcBef>
              <a:spcAft>
                <a:spcPts val="600"/>
              </a:spcAft>
              <a:buClr>
                <a:srgbClr val="437085"/>
              </a:buClr>
              <a:buSzTx/>
              <a:buNone/>
            </a:pPr>
            <a:endParaRPr lang="zh-CN" altLang="en-US"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7" name="图片 6">
            <a:extLst>
              <a:ext uri="{FF2B5EF4-FFF2-40B4-BE49-F238E27FC236}">
                <a16:creationId xmlns:a16="http://schemas.microsoft.com/office/drawing/2014/main" id="{0AFEDBD0-6F2C-42F5-8EAE-C4C1B3CBA3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7322" y="2396230"/>
            <a:ext cx="6821763" cy="4065240"/>
          </a:xfrm>
          <a:prstGeom prst="rect">
            <a:avLst/>
          </a:prstGeom>
        </p:spPr>
      </p:pic>
      <p:pic>
        <p:nvPicPr>
          <p:cNvPr id="4" name="图片 3">
            <a:extLst>
              <a:ext uri="{FF2B5EF4-FFF2-40B4-BE49-F238E27FC236}">
                <a16:creationId xmlns:a16="http://schemas.microsoft.com/office/drawing/2014/main" id="{1E3332DA-28F3-4179-B4B1-67149B657D65}"/>
              </a:ext>
            </a:extLst>
          </p:cNvPr>
          <p:cNvPicPr>
            <a:picLocks noChangeAspect="1"/>
          </p:cNvPicPr>
          <p:nvPr/>
        </p:nvPicPr>
        <p:blipFill>
          <a:blip r:embed="rId4"/>
          <a:stretch>
            <a:fillRect/>
          </a:stretch>
        </p:blipFill>
        <p:spPr>
          <a:xfrm>
            <a:off x="5861418" y="254645"/>
            <a:ext cx="5889246" cy="1438781"/>
          </a:xfrm>
          <a:prstGeom prst="rect">
            <a:avLst/>
          </a:prstGeom>
        </p:spPr>
      </p:pic>
    </p:spTree>
    <p:extLst>
      <p:ext uri="{BB962C8B-B14F-4D97-AF65-F5344CB8AC3E}">
        <p14:creationId xmlns:p14="http://schemas.microsoft.com/office/powerpoint/2010/main" val="226412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(4) RSV</a:t>
            </a:r>
            <a:r>
              <a:rPr lang="zh-CN" altLang="en-US" sz="2800" dirty="0">
                <a:solidFill>
                  <a:srgbClr val="002060"/>
                </a:solidFill>
                <a:latin typeface="Lucida Sans" panose="020B0602040502020204" pitchFamily="34" charset="0"/>
                <a:ea typeface="MS PGothic" panose="020B0600070205080204" pitchFamily="34" charset="-128"/>
              </a:rPr>
              <a:t>的估算方法</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平滑</a:t>
            </a: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Lucida Sans" panose="020B0602040502020204" pitchFamily="34" charset="0"/>
                <a:ea typeface="MS PGothic" panose="020B0600070205080204" pitchFamily="34" charset="-128"/>
              </a:rPr>
              <a:t>在减少出现事件的概率估计值的同时提高未出现事件的概率估计值的方法称为平滑（</a:t>
            </a:r>
            <a:r>
              <a:rPr lang="en-US" altLang="zh-CN" sz="2800" dirty="0">
                <a:solidFill>
                  <a:srgbClr val="002060"/>
                </a:solidFill>
                <a:latin typeface="Lucida Sans" panose="020B0602040502020204" pitchFamily="34" charset="0"/>
                <a:ea typeface="MS PGothic" panose="020B0600070205080204" pitchFamily="34" charset="-128"/>
              </a:rPr>
              <a:t>smoothing</a:t>
            </a:r>
            <a:r>
              <a:rPr lang="zh-CN" altLang="en-US" sz="2800" dirty="0">
                <a:solidFill>
                  <a:srgbClr val="002060"/>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endParaRPr lang="zh-CN" altLang="en-US"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3728CF82-8CBC-4E3D-89C8-C663DEA73B4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7261" y="2966781"/>
            <a:ext cx="8505827" cy="3593045"/>
          </a:xfrm>
          <a:prstGeom prst="rect">
            <a:avLst/>
          </a:prstGeom>
        </p:spPr>
      </p:pic>
    </p:spTree>
    <p:extLst>
      <p:ext uri="{BB962C8B-B14F-4D97-AF65-F5344CB8AC3E}">
        <p14:creationId xmlns:p14="http://schemas.microsoft.com/office/powerpoint/2010/main" val="26388459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(4) RSV</a:t>
            </a:r>
            <a:r>
              <a:rPr lang="zh-CN" altLang="en-US" sz="2800" dirty="0">
                <a:solidFill>
                  <a:srgbClr val="002060"/>
                </a:solidFill>
                <a:latin typeface="Lucida Sans" panose="020B0602040502020204" pitchFamily="34" charset="0"/>
                <a:ea typeface="MS PGothic" panose="020B0600070205080204" pitchFamily="34" charset="-128"/>
              </a:rPr>
              <a:t>的估算方法</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求</a:t>
            </a:r>
            <a:r>
              <a:rPr lang="en-US" altLang="zh-CN" sz="2800" dirty="0" err="1">
                <a:solidFill>
                  <a:srgbClr val="002060"/>
                </a:solidFill>
                <a:latin typeface="Lucida Sans" panose="020B0602040502020204" pitchFamily="34" charset="0"/>
                <a:ea typeface="MS PGothic" panose="020B0600070205080204" pitchFamily="34" charset="-128"/>
              </a:rPr>
              <a:t>c</a:t>
            </a:r>
            <a:r>
              <a:rPr lang="en-US" altLang="zh-CN" sz="2800" baseline="-25000" dirty="0" err="1">
                <a:solidFill>
                  <a:srgbClr val="002060"/>
                </a:solidFill>
                <a:latin typeface="Lucida Sans" panose="020B0602040502020204" pitchFamily="34" charset="0"/>
                <a:ea typeface="MS PGothic" panose="020B0600070205080204" pitchFamily="34" charset="-128"/>
              </a:rPr>
              <a:t>t</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：实际中的概率估计方法</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2800" dirty="0" err="1">
                <a:solidFill>
                  <a:srgbClr val="002060"/>
                </a:solidFill>
                <a:latin typeface="Lucida Sans" panose="020B0602040502020204" pitchFamily="34" charset="0"/>
                <a:ea typeface="MS PGothic" panose="020B0600070205080204" pitchFamily="34" charset="-128"/>
              </a:rPr>
              <a:t>u</a:t>
            </a:r>
            <a:r>
              <a:rPr lang="en-US" altLang="zh-CN" sz="2800" baseline="-25000" dirty="0" err="1">
                <a:solidFill>
                  <a:srgbClr val="002060"/>
                </a:solidFill>
                <a:latin typeface="Lucida Sans" panose="020B0602040502020204" pitchFamily="34" charset="0"/>
                <a:ea typeface="MS PGothic" panose="020B0600070205080204" pitchFamily="34" charset="-128"/>
              </a:rPr>
              <a:t>t</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的估算</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400" dirty="0">
                <a:solidFill>
                  <a:srgbClr val="002060"/>
                </a:solidFill>
                <a:latin typeface="+mn-ea"/>
              </a:rPr>
              <a:t>假设相关文档只占所有文档的极小一部分，那么可通过整个文档集的统计数字来计算与不相关文档有关的量。</a:t>
            </a: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4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400" dirty="0" err="1">
                <a:solidFill>
                  <a:srgbClr val="002060"/>
                </a:solidFill>
                <a:latin typeface="+mn-ea"/>
              </a:rPr>
              <a:t>p</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词项出现在一篇相关文档中的概率</a:t>
            </a:r>
          </a:p>
          <a:p>
            <a:pPr marL="0" lvl="0" indent="0" defTabSz="457200" fontAlgn="base">
              <a:lnSpc>
                <a:spcPct val="150000"/>
              </a:lnSpc>
              <a:spcBef>
                <a:spcPct val="0"/>
              </a:spcBef>
              <a:spcAft>
                <a:spcPts val="600"/>
              </a:spcAft>
              <a:buClr>
                <a:srgbClr val="437085"/>
              </a:buClr>
              <a:buSzTx/>
              <a:buNone/>
            </a:pPr>
            <a:r>
              <a:rPr lang="en-US" altLang="zh-CN" sz="2400" dirty="0" err="1">
                <a:solidFill>
                  <a:srgbClr val="002060"/>
                </a:solidFill>
                <a:latin typeface="+mn-ea"/>
              </a:rPr>
              <a:t>u</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词项出现在一篇不相关文档中的概率</a:t>
            </a:r>
          </a:p>
          <a:p>
            <a:pPr marL="0" lvl="0" indent="0" defTabSz="457200" fontAlgn="base">
              <a:lnSpc>
                <a:spcPct val="150000"/>
              </a:lnSpc>
              <a:spcBef>
                <a:spcPct val="0"/>
              </a:spcBef>
              <a:spcAft>
                <a:spcPts val="600"/>
              </a:spcAft>
              <a:buClr>
                <a:srgbClr val="437085"/>
              </a:buClr>
              <a:buSzTx/>
              <a:buNone/>
            </a:pPr>
            <a:endParaRPr lang="zh-CN" altLang="en-US"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4" name="图片 3">
            <a:extLst>
              <a:ext uri="{FF2B5EF4-FFF2-40B4-BE49-F238E27FC236}">
                <a16:creationId xmlns:a16="http://schemas.microsoft.com/office/drawing/2014/main" id="{607F4D6A-6DBD-4FE4-8052-C737CB4BE29D}"/>
              </a:ext>
            </a:extLst>
          </p:cNvPr>
          <p:cNvPicPr>
            <a:picLocks noChangeAspect="1"/>
          </p:cNvPicPr>
          <p:nvPr/>
        </p:nvPicPr>
        <p:blipFill>
          <a:blip r:embed="rId3"/>
          <a:stretch>
            <a:fillRect/>
          </a:stretch>
        </p:blipFill>
        <p:spPr>
          <a:xfrm>
            <a:off x="5165035" y="1735621"/>
            <a:ext cx="4267200" cy="742950"/>
          </a:xfrm>
          <a:prstGeom prst="rect">
            <a:avLst/>
          </a:prstGeom>
        </p:spPr>
      </p:pic>
      <p:pic>
        <p:nvPicPr>
          <p:cNvPr id="6" name="图片 5">
            <a:extLst>
              <a:ext uri="{FF2B5EF4-FFF2-40B4-BE49-F238E27FC236}">
                <a16:creationId xmlns:a16="http://schemas.microsoft.com/office/drawing/2014/main" id="{48153CE5-7DE8-45B5-B69C-A7FBBD2E64BF}"/>
              </a:ext>
            </a:extLst>
          </p:cNvPr>
          <p:cNvPicPr>
            <a:picLocks noChangeAspect="1"/>
          </p:cNvPicPr>
          <p:nvPr/>
        </p:nvPicPr>
        <p:blipFill>
          <a:blip r:embed="rId4"/>
          <a:stretch>
            <a:fillRect/>
          </a:stretch>
        </p:blipFill>
        <p:spPr>
          <a:xfrm>
            <a:off x="612085" y="4368040"/>
            <a:ext cx="1028700" cy="447675"/>
          </a:xfrm>
          <a:prstGeom prst="rect">
            <a:avLst/>
          </a:prstGeom>
        </p:spPr>
      </p:pic>
      <p:pic>
        <p:nvPicPr>
          <p:cNvPr id="7" name="图片 6">
            <a:extLst>
              <a:ext uri="{FF2B5EF4-FFF2-40B4-BE49-F238E27FC236}">
                <a16:creationId xmlns:a16="http://schemas.microsoft.com/office/drawing/2014/main" id="{DDEA638C-6233-4BC4-8937-570B8FB6B2F5}"/>
              </a:ext>
            </a:extLst>
          </p:cNvPr>
          <p:cNvPicPr>
            <a:picLocks noChangeAspect="1"/>
          </p:cNvPicPr>
          <p:nvPr/>
        </p:nvPicPr>
        <p:blipFill>
          <a:blip r:embed="rId5"/>
          <a:stretch>
            <a:fillRect/>
          </a:stretch>
        </p:blipFill>
        <p:spPr>
          <a:xfrm>
            <a:off x="2330933" y="4387089"/>
            <a:ext cx="5343525" cy="409575"/>
          </a:xfrm>
          <a:prstGeom prst="rect">
            <a:avLst/>
          </a:prstGeom>
        </p:spPr>
      </p:pic>
    </p:spTree>
    <p:extLst>
      <p:ext uri="{BB962C8B-B14F-4D97-AF65-F5344CB8AC3E}">
        <p14:creationId xmlns:p14="http://schemas.microsoft.com/office/powerpoint/2010/main" val="2536161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(4) RSV</a:t>
            </a:r>
            <a:r>
              <a:rPr lang="zh-CN" altLang="en-US" sz="2800" dirty="0">
                <a:solidFill>
                  <a:srgbClr val="002060"/>
                </a:solidFill>
                <a:latin typeface="Lucida Sans" panose="020B0602040502020204" pitchFamily="34" charset="0"/>
                <a:ea typeface="MS PGothic" panose="020B0600070205080204" pitchFamily="34" charset="-128"/>
              </a:rPr>
              <a:t>的估算方法</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估算</a:t>
            </a:r>
            <a:r>
              <a:rPr lang="en-US" altLang="zh-CN" sz="2800" dirty="0">
                <a:solidFill>
                  <a:srgbClr val="002060"/>
                </a:solidFill>
                <a:latin typeface="+mn-ea"/>
              </a:rPr>
              <a:t>P</a:t>
            </a:r>
            <a:r>
              <a:rPr lang="en-US" altLang="zh-CN" sz="2800" baseline="-25000" dirty="0">
                <a:solidFill>
                  <a:srgbClr val="002060"/>
                </a:solidFill>
                <a:latin typeface="+mn-ea"/>
              </a:rPr>
              <a:t>t</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如果我们知道某些相关文档，那么可以利用这些已知相关文档中的词项出现频率来对</a:t>
            </a:r>
            <a:r>
              <a:rPr lang="en-US" altLang="zh-CN" sz="2800" dirty="0" err="1">
                <a:solidFill>
                  <a:srgbClr val="002060"/>
                </a:solidFill>
                <a:latin typeface="+mn-ea"/>
              </a:rPr>
              <a:t>pt</a:t>
            </a:r>
            <a:r>
              <a:rPr lang="en-US" altLang="zh-CN" sz="2800" dirty="0">
                <a:solidFill>
                  <a:srgbClr val="002060"/>
                </a:solidFill>
                <a:latin typeface="+mn-ea"/>
              </a:rPr>
              <a:t> </a:t>
            </a:r>
            <a:r>
              <a:rPr lang="zh-CN" altLang="en-US" sz="2800" dirty="0">
                <a:solidFill>
                  <a:srgbClr val="002060"/>
                </a:solidFill>
                <a:latin typeface="+mn-ea"/>
              </a:rPr>
              <a:t>进行估计</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Croft </a:t>
            </a:r>
            <a:r>
              <a:rPr lang="zh-CN" altLang="en-US" sz="2800" dirty="0">
                <a:solidFill>
                  <a:srgbClr val="002060"/>
                </a:solidFill>
                <a:latin typeface="+mn-ea"/>
              </a:rPr>
              <a:t>和</a:t>
            </a:r>
            <a:r>
              <a:rPr lang="en-US" altLang="zh-CN" sz="2800" dirty="0">
                <a:solidFill>
                  <a:srgbClr val="002060"/>
                </a:solidFill>
                <a:latin typeface="+mn-ea"/>
              </a:rPr>
              <a:t>Harper</a:t>
            </a:r>
            <a:r>
              <a:rPr lang="zh-CN" altLang="en-US" sz="2800" dirty="0">
                <a:solidFill>
                  <a:srgbClr val="002060"/>
                </a:solidFill>
                <a:latin typeface="+mn-ea"/>
              </a:rPr>
              <a:t>（</a:t>
            </a:r>
            <a:r>
              <a:rPr lang="en-US" altLang="zh-CN" sz="2800" dirty="0">
                <a:solidFill>
                  <a:srgbClr val="002060"/>
                </a:solidFill>
                <a:latin typeface="+mn-ea"/>
              </a:rPr>
              <a:t>1979</a:t>
            </a:r>
            <a:r>
              <a:rPr lang="zh-CN" altLang="en-US" sz="2800" dirty="0">
                <a:solidFill>
                  <a:srgbClr val="002060"/>
                </a:solidFill>
                <a:latin typeface="+mn-ea"/>
              </a:rPr>
              <a:t>）在组合匹配模型（</a:t>
            </a:r>
            <a:r>
              <a:rPr lang="en-US" altLang="zh-CN" sz="2800" dirty="0">
                <a:solidFill>
                  <a:srgbClr val="002060"/>
                </a:solidFill>
                <a:latin typeface="+mn-ea"/>
              </a:rPr>
              <a:t>combination match model</a:t>
            </a:r>
            <a:r>
              <a:rPr lang="zh-CN" altLang="en-US" sz="28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中提出了利用常数来估计</a:t>
            </a:r>
            <a:r>
              <a:rPr lang="en-US" altLang="zh-CN" sz="2800" dirty="0" err="1">
                <a:solidFill>
                  <a:srgbClr val="002060"/>
                </a:solidFill>
                <a:latin typeface="+mn-ea"/>
              </a:rPr>
              <a:t>pt</a:t>
            </a:r>
            <a:r>
              <a:rPr lang="en-US" altLang="zh-CN" sz="2800" dirty="0">
                <a:solidFill>
                  <a:srgbClr val="002060"/>
                </a:solidFill>
                <a:latin typeface="+mn-ea"/>
              </a:rPr>
              <a:t> </a:t>
            </a:r>
            <a:r>
              <a:rPr lang="zh-CN" altLang="en-US" sz="2800" dirty="0">
                <a:solidFill>
                  <a:srgbClr val="002060"/>
                </a:solidFill>
                <a:latin typeface="+mn-ea"/>
              </a:rPr>
              <a:t>的方法。</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en-US" altLang="zh-CN" sz="2800" dirty="0" err="1">
                <a:solidFill>
                  <a:srgbClr val="002060"/>
                </a:solidFill>
                <a:latin typeface="+mn-ea"/>
              </a:rPr>
              <a:t>Greiff</a:t>
            </a:r>
            <a:r>
              <a:rPr lang="en-US" altLang="zh-CN" sz="2800" dirty="0">
                <a:solidFill>
                  <a:srgbClr val="002060"/>
                </a:solidFill>
                <a:latin typeface="+mn-ea"/>
              </a:rPr>
              <a:t> </a:t>
            </a:r>
            <a:r>
              <a:rPr lang="zh-CN" altLang="en-US" sz="2800" dirty="0">
                <a:solidFill>
                  <a:srgbClr val="002060"/>
                </a:solidFill>
                <a:latin typeface="+mn-ea"/>
              </a:rPr>
              <a:t>（</a:t>
            </a:r>
            <a:r>
              <a:rPr lang="en-US" altLang="zh-CN" sz="2800" dirty="0">
                <a:solidFill>
                  <a:srgbClr val="002060"/>
                </a:solidFill>
                <a:latin typeface="+mn-ea"/>
              </a:rPr>
              <a:t>1998</a:t>
            </a:r>
            <a:r>
              <a:rPr lang="zh-CN" altLang="en-US" sz="2800" dirty="0">
                <a:solidFill>
                  <a:srgbClr val="002060"/>
                </a:solidFill>
                <a:latin typeface="+mn-ea"/>
              </a:rPr>
              <a:t>）提出</a:t>
            </a:r>
          </a:p>
          <a:p>
            <a:pPr marL="0" lvl="0" indent="0" defTabSz="457200" fontAlgn="base">
              <a:lnSpc>
                <a:spcPct val="150000"/>
              </a:lnSpc>
              <a:spcBef>
                <a:spcPct val="0"/>
              </a:spcBef>
              <a:spcAft>
                <a:spcPts val="600"/>
              </a:spcAft>
              <a:buClr>
                <a:srgbClr val="437085"/>
              </a:buClr>
              <a:buSzTx/>
              <a:buNone/>
            </a:pPr>
            <a:endParaRPr lang="zh-CN" altLang="en-US"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C23358B9-1EC1-47B2-943A-8AC24200457C}"/>
              </a:ext>
            </a:extLst>
          </p:cNvPr>
          <p:cNvPicPr>
            <a:picLocks noChangeAspect="1"/>
          </p:cNvPicPr>
          <p:nvPr/>
        </p:nvPicPr>
        <p:blipFill>
          <a:blip r:embed="rId3"/>
          <a:stretch>
            <a:fillRect/>
          </a:stretch>
        </p:blipFill>
        <p:spPr>
          <a:xfrm>
            <a:off x="3991101" y="5113497"/>
            <a:ext cx="2252388" cy="966994"/>
          </a:xfrm>
          <a:prstGeom prst="rect">
            <a:avLst/>
          </a:prstGeom>
        </p:spPr>
      </p:pic>
    </p:spTree>
    <p:extLst>
      <p:ext uri="{BB962C8B-B14F-4D97-AF65-F5344CB8AC3E}">
        <p14:creationId xmlns:p14="http://schemas.microsoft.com/office/powerpoint/2010/main" val="29150665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fontScale="92500"/>
          </a:bodyPr>
          <a:lstStyle/>
          <a:p>
            <a:pPr marL="0" lvl="0" indent="0" defTabSz="457200" fontAlgn="base">
              <a:lnSpc>
                <a:spcPct val="150000"/>
              </a:lnSpc>
              <a:spcBef>
                <a:spcPct val="0"/>
              </a:spcBef>
              <a:spcAft>
                <a:spcPts val="600"/>
              </a:spcAft>
              <a:buClr>
                <a:srgbClr val="437085"/>
              </a:buClr>
              <a:buSzTx/>
              <a:buNone/>
            </a:pPr>
            <a:r>
              <a:rPr lang="zh-CN" altLang="en-US" sz="2400" dirty="0">
                <a:solidFill>
                  <a:srgbClr val="002060"/>
                </a:solidFill>
                <a:latin typeface="+mn-ea"/>
              </a:rPr>
              <a:t>求</a:t>
            </a:r>
            <a:r>
              <a:rPr lang="en-US" altLang="zh-CN" sz="2400" dirty="0" err="1">
                <a:solidFill>
                  <a:srgbClr val="002060"/>
                </a:solidFill>
                <a:latin typeface="+mn-ea"/>
              </a:rPr>
              <a:t>c</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：利用相关反馈获取更精确的</a:t>
            </a:r>
            <a:r>
              <a:rPr lang="en-US" altLang="zh-CN" sz="2400" dirty="0" err="1">
                <a:solidFill>
                  <a:srgbClr val="002060"/>
                </a:solidFill>
                <a:latin typeface="+mn-ea"/>
              </a:rPr>
              <a:t>p</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估计不断迭代估计过程来获得</a:t>
            </a:r>
            <a:r>
              <a:rPr lang="en-US" altLang="zh-CN" sz="2400" dirty="0" err="1">
                <a:solidFill>
                  <a:srgbClr val="002060"/>
                </a:solidFill>
                <a:latin typeface="+mn-ea"/>
              </a:rPr>
              <a:t>p</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的更精确的估计结果</a:t>
            </a:r>
            <a:r>
              <a:rPr lang="en-US" altLang="zh-CN" sz="24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(1) </a:t>
            </a:r>
            <a:r>
              <a:rPr lang="zh-CN" altLang="en-US" sz="2400" dirty="0">
                <a:solidFill>
                  <a:srgbClr val="002060"/>
                </a:solidFill>
                <a:latin typeface="+mn-ea"/>
              </a:rPr>
              <a:t>给出</a:t>
            </a:r>
            <a:r>
              <a:rPr lang="en-US" altLang="zh-CN" sz="2400" dirty="0" err="1">
                <a:solidFill>
                  <a:srgbClr val="002060"/>
                </a:solidFill>
                <a:latin typeface="+mn-ea"/>
              </a:rPr>
              <a:t>p</a:t>
            </a:r>
            <a:r>
              <a:rPr lang="en-US" altLang="zh-CN" sz="2400" baseline="-25000" dirty="0" err="1">
                <a:solidFill>
                  <a:srgbClr val="002060"/>
                </a:solidFill>
                <a:latin typeface="+mn-ea"/>
              </a:rPr>
              <a:t>t</a:t>
            </a:r>
            <a:r>
              <a:rPr lang="zh-CN" altLang="en-US" sz="2400" dirty="0">
                <a:solidFill>
                  <a:srgbClr val="002060"/>
                </a:solidFill>
                <a:latin typeface="+mn-ea"/>
              </a:rPr>
              <a:t>和</a:t>
            </a:r>
            <a:r>
              <a:rPr lang="en-US" altLang="zh-CN" sz="2400" dirty="0" err="1">
                <a:solidFill>
                  <a:srgbClr val="002060"/>
                </a:solidFill>
                <a:latin typeface="+mn-ea"/>
              </a:rPr>
              <a:t>u</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的初始估计。假设所有查询中的词项的</a:t>
            </a:r>
            <a:r>
              <a:rPr lang="en-US" altLang="zh-CN" sz="2400" dirty="0" err="1">
                <a:solidFill>
                  <a:srgbClr val="002060"/>
                </a:solidFill>
                <a:latin typeface="+mn-ea"/>
              </a:rPr>
              <a:t>p</a:t>
            </a:r>
            <a:r>
              <a:rPr lang="en-US" altLang="zh-CN" sz="2400" baseline="-25000" dirty="0" err="1">
                <a:solidFill>
                  <a:srgbClr val="002060"/>
                </a:solidFill>
                <a:latin typeface="+mn-ea"/>
              </a:rPr>
              <a:t>t</a:t>
            </a:r>
            <a:r>
              <a:rPr lang="zh-CN" altLang="en-US" sz="2400" dirty="0">
                <a:solidFill>
                  <a:srgbClr val="002060"/>
                </a:solidFill>
                <a:latin typeface="+mn-ea"/>
              </a:rPr>
              <a:t>是个常数，具体地可以取</a:t>
            </a:r>
            <a:r>
              <a:rPr lang="en-US" altLang="zh-CN" sz="2400" dirty="0" err="1">
                <a:solidFill>
                  <a:srgbClr val="002060"/>
                </a:solidFill>
                <a:latin typeface="+mn-ea"/>
              </a:rPr>
              <a:t>p</a:t>
            </a:r>
            <a:r>
              <a:rPr lang="en-US" altLang="zh-CN" sz="2400" baseline="-25000" dirty="0" err="1">
                <a:solidFill>
                  <a:srgbClr val="002060"/>
                </a:solidFill>
                <a:latin typeface="+mn-ea"/>
              </a:rPr>
              <a:t>t</a:t>
            </a:r>
            <a:r>
              <a:rPr lang="en-US" altLang="zh-CN" sz="2400" dirty="0">
                <a:solidFill>
                  <a:srgbClr val="002060"/>
                </a:solidFill>
                <a:latin typeface="+mn-ea"/>
              </a:rPr>
              <a:t> =0.5</a:t>
            </a:r>
            <a:r>
              <a:rPr lang="zh-CN" altLang="en-US" sz="2400" dirty="0">
                <a:solidFill>
                  <a:srgbClr val="002060"/>
                </a:solidFill>
                <a:latin typeface="+mn-ea"/>
              </a:rPr>
              <a:t>。 </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(2) </a:t>
            </a:r>
            <a:r>
              <a:rPr lang="zh-CN" altLang="en-US" sz="2400" dirty="0">
                <a:solidFill>
                  <a:srgbClr val="002060"/>
                </a:solidFill>
                <a:latin typeface="+mn-ea"/>
              </a:rPr>
              <a:t>利用当前</a:t>
            </a:r>
            <a:r>
              <a:rPr lang="en-US" altLang="zh-CN" sz="2400" dirty="0" err="1">
                <a:solidFill>
                  <a:srgbClr val="002060"/>
                </a:solidFill>
                <a:latin typeface="+mn-ea"/>
              </a:rPr>
              <a:t>p</a:t>
            </a:r>
            <a:r>
              <a:rPr lang="en-US" altLang="zh-CN" sz="2400" baseline="-25000" dirty="0" err="1">
                <a:solidFill>
                  <a:srgbClr val="002060"/>
                </a:solidFill>
                <a:latin typeface="+mn-ea"/>
              </a:rPr>
              <a:t>t</a:t>
            </a:r>
            <a:r>
              <a:rPr lang="zh-CN" altLang="en-US" sz="2400" dirty="0">
                <a:solidFill>
                  <a:srgbClr val="002060"/>
                </a:solidFill>
                <a:latin typeface="+mn-ea"/>
              </a:rPr>
              <a:t>和</a:t>
            </a:r>
            <a:r>
              <a:rPr lang="en-US" altLang="zh-CN" sz="2400" dirty="0" err="1">
                <a:solidFill>
                  <a:srgbClr val="002060"/>
                </a:solidFill>
                <a:latin typeface="+mn-ea"/>
              </a:rPr>
              <a:t>u</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的估值对相关文档集合</a:t>
            </a:r>
            <a:r>
              <a:rPr lang="en-US" altLang="zh-CN" sz="2400" dirty="0">
                <a:solidFill>
                  <a:srgbClr val="002060"/>
                </a:solidFill>
                <a:latin typeface="+mn-ea"/>
              </a:rPr>
              <a:t>R = {d : </a:t>
            </a:r>
            <a:r>
              <a:rPr lang="en-US" altLang="zh-CN" sz="2400" dirty="0" err="1">
                <a:solidFill>
                  <a:srgbClr val="002060"/>
                </a:solidFill>
                <a:latin typeface="+mn-ea"/>
              </a:rPr>
              <a:t>R</a:t>
            </a:r>
            <a:r>
              <a:rPr lang="en-US" altLang="zh-CN" sz="2400" baseline="-25000" dirty="0" err="1">
                <a:solidFill>
                  <a:srgbClr val="002060"/>
                </a:solidFill>
                <a:latin typeface="+mn-ea"/>
              </a:rPr>
              <a:t>d,q</a:t>
            </a:r>
            <a:r>
              <a:rPr lang="en-US" altLang="zh-CN" sz="2400" baseline="-25000" dirty="0">
                <a:solidFill>
                  <a:srgbClr val="002060"/>
                </a:solidFill>
                <a:latin typeface="+mn-ea"/>
              </a:rPr>
              <a:t> </a:t>
            </a:r>
            <a:r>
              <a:rPr lang="en-US" altLang="zh-CN" sz="2400" dirty="0">
                <a:solidFill>
                  <a:srgbClr val="002060"/>
                </a:solidFill>
                <a:latin typeface="+mn-ea"/>
              </a:rPr>
              <a:t>= 1}</a:t>
            </a:r>
            <a:r>
              <a:rPr lang="zh-CN" altLang="en-US" sz="2400" dirty="0">
                <a:solidFill>
                  <a:srgbClr val="002060"/>
                </a:solidFill>
                <a:latin typeface="+mn-ea"/>
              </a:rPr>
              <a:t>进行最佳的猜测。用该模型返回候选相关文档集给用户。</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(3) </a:t>
            </a:r>
            <a:r>
              <a:rPr lang="zh-CN" altLang="en-US" sz="2400" dirty="0">
                <a:solidFill>
                  <a:srgbClr val="002060"/>
                </a:solidFill>
                <a:latin typeface="+mn-ea"/>
              </a:rPr>
              <a:t>利用用户交互对上述模型进行修正，这是通过用户对某个文档子集</a:t>
            </a:r>
            <a:r>
              <a:rPr lang="en-US" altLang="zh-CN" sz="2400" dirty="0">
                <a:solidFill>
                  <a:srgbClr val="002060"/>
                </a:solidFill>
                <a:latin typeface="+mn-ea"/>
              </a:rPr>
              <a:t>V</a:t>
            </a:r>
            <a:r>
              <a:rPr lang="zh-CN" altLang="en-US" sz="2400" dirty="0">
                <a:solidFill>
                  <a:srgbClr val="002060"/>
                </a:solidFill>
                <a:latin typeface="+mn-ea"/>
              </a:rPr>
              <a:t>的相关性判断来实现的。基于相关性判断结果，</a:t>
            </a:r>
            <a:r>
              <a:rPr lang="en-US" altLang="zh-CN" sz="2400" dirty="0">
                <a:solidFill>
                  <a:srgbClr val="002060"/>
                </a:solidFill>
                <a:latin typeface="+mn-ea"/>
              </a:rPr>
              <a:t>V </a:t>
            </a:r>
            <a:r>
              <a:rPr lang="zh-CN" altLang="en-US" sz="2400" dirty="0">
                <a:solidFill>
                  <a:srgbClr val="002060"/>
                </a:solidFill>
                <a:latin typeface="+mn-ea"/>
              </a:rPr>
              <a:t>可以划分成两个子集：</a:t>
            </a:r>
            <a:r>
              <a:rPr lang="en-US" altLang="zh-CN" sz="2400" dirty="0">
                <a:solidFill>
                  <a:srgbClr val="002060"/>
                </a:solidFill>
                <a:latin typeface="+mn-ea"/>
              </a:rPr>
              <a:t>VR = {d ∈ V, </a:t>
            </a:r>
            <a:r>
              <a:rPr lang="en-US" altLang="zh-CN" sz="2400" dirty="0" err="1">
                <a:solidFill>
                  <a:srgbClr val="002060"/>
                </a:solidFill>
                <a:latin typeface="+mn-ea"/>
              </a:rPr>
              <a:t>R</a:t>
            </a:r>
            <a:r>
              <a:rPr lang="en-US" altLang="zh-CN" sz="2400" baseline="-25000" dirty="0" err="1">
                <a:solidFill>
                  <a:srgbClr val="002060"/>
                </a:solidFill>
                <a:latin typeface="+mn-ea"/>
              </a:rPr>
              <a:t>d,q</a:t>
            </a:r>
            <a:r>
              <a:rPr lang="en-US" altLang="zh-CN" sz="2400" baseline="-25000" dirty="0">
                <a:solidFill>
                  <a:srgbClr val="002060"/>
                </a:solidFill>
                <a:latin typeface="+mn-ea"/>
              </a:rPr>
              <a:t> </a:t>
            </a:r>
            <a:r>
              <a:rPr lang="en-US" altLang="zh-CN" sz="2400" dirty="0">
                <a:solidFill>
                  <a:srgbClr val="002060"/>
                </a:solidFill>
                <a:latin typeface="+mn-ea"/>
              </a:rPr>
              <a:t>= 1} ⊂ R </a:t>
            </a:r>
            <a:r>
              <a:rPr lang="zh-CN" altLang="en-US" sz="2400" dirty="0">
                <a:solidFill>
                  <a:srgbClr val="002060"/>
                </a:solidFill>
                <a:latin typeface="+mn-ea"/>
              </a:rPr>
              <a:t>和</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VNR = {d ∈V, </a:t>
            </a:r>
            <a:r>
              <a:rPr lang="en-US" altLang="zh-CN" sz="2400" dirty="0" err="1">
                <a:solidFill>
                  <a:srgbClr val="002060"/>
                </a:solidFill>
                <a:latin typeface="+mn-ea"/>
              </a:rPr>
              <a:t>R</a:t>
            </a:r>
            <a:r>
              <a:rPr lang="en-US" altLang="zh-CN" sz="2400" baseline="-25000" dirty="0" err="1">
                <a:solidFill>
                  <a:srgbClr val="002060"/>
                </a:solidFill>
                <a:latin typeface="+mn-ea"/>
              </a:rPr>
              <a:t>d,q</a:t>
            </a:r>
            <a:r>
              <a:rPr lang="en-US" altLang="zh-CN" sz="2400" dirty="0">
                <a:solidFill>
                  <a:srgbClr val="002060"/>
                </a:solidFill>
                <a:latin typeface="+mn-ea"/>
              </a:rPr>
              <a:t>= 0} </a:t>
            </a:r>
            <a:r>
              <a:rPr lang="zh-CN" altLang="en-US" sz="2400" dirty="0">
                <a:solidFill>
                  <a:srgbClr val="002060"/>
                </a:solidFill>
                <a:latin typeface="+mn-ea"/>
              </a:rPr>
              <a:t>，后者与</a:t>
            </a:r>
            <a:r>
              <a:rPr lang="en-US" altLang="zh-CN" sz="2400" dirty="0">
                <a:solidFill>
                  <a:srgbClr val="002060"/>
                </a:solidFill>
                <a:latin typeface="+mn-ea"/>
              </a:rPr>
              <a:t>R</a:t>
            </a:r>
            <a:r>
              <a:rPr lang="zh-CN" altLang="en-US" sz="2400" dirty="0">
                <a:solidFill>
                  <a:srgbClr val="002060"/>
                </a:solidFill>
                <a:latin typeface="+mn-ea"/>
              </a:rPr>
              <a:t>没有交集。</a:t>
            </a:r>
          </a:p>
          <a:p>
            <a:pPr marL="0" lvl="0" indent="0" defTabSz="457200" fontAlgn="base">
              <a:lnSpc>
                <a:spcPct val="150000"/>
              </a:lnSpc>
              <a:spcBef>
                <a:spcPct val="0"/>
              </a:spcBef>
              <a:spcAft>
                <a:spcPts val="600"/>
              </a:spcAft>
              <a:buClr>
                <a:srgbClr val="437085"/>
              </a:buClr>
              <a:buSzTx/>
              <a:buNone/>
            </a:pPr>
            <a:r>
              <a:rPr lang="en-US" altLang="zh-CN" sz="2400" dirty="0">
                <a:solidFill>
                  <a:srgbClr val="002060"/>
                </a:solidFill>
                <a:latin typeface="+mn-ea"/>
              </a:rPr>
              <a:t>(4) </a:t>
            </a:r>
            <a:r>
              <a:rPr lang="zh-CN" altLang="en-US" sz="2400" dirty="0">
                <a:solidFill>
                  <a:srgbClr val="002060"/>
                </a:solidFill>
                <a:latin typeface="+mn-ea"/>
              </a:rPr>
              <a:t>利用已知的相关文档和不相关文档对</a:t>
            </a:r>
            <a:r>
              <a:rPr lang="en-US" altLang="zh-CN" sz="2400" dirty="0" err="1">
                <a:solidFill>
                  <a:srgbClr val="002060"/>
                </a:solidFill>
                <a:latin typeface="+mn-ea"/>
              </a:rPr>
              <a:t>p</a:t>
            </a:r>
            <a:r>
              <a:rPr lang="en-US" altLang="zh-CN" sz="2400" baseline="-25000" dirty="0" err="1">
                <a:solidFill>
                  <a:srgbClr val="002060"/>
                </a:solidFill>
                <a:latin typeface="+mn-ea"/>
              </a:rPr>
              <a:t>t</a:t>
            </a:r>
            <a:r>
              <a:rPr lang="en-US" altLang="zh-CN" sz="2400" dirty="0">
                <a:solidFill>
                  <a:srgbClr val="002060"/>
                </a:solidFill>
                <a:latin typeface="+mn-ea"/>
              </a:rPr>
              <a:t> </a:t>
            </a:r>
            <a:r>
              <a:rPr lang="zh-CN" altLang="en-US" sz="2400" dirty="0">
                <a:solidFill>
                  <a:srgbClr val="002060"/>
                </a:solidFill>
                <a:latin typeface="+mn-ea"/>
              </a:rPr>
              <a:t>和</a:t>
            </a:r>
            <a:r>
              <a:rPr lang="en-US" altLang="zh-CN" sz="2400" dirty="0" err="1">
                <a:solidFill>
                  <a:srgbClr val="002060"/>
                </a:solidFill>
                <a:latin typeface="+mn-ea"/>
              </a:rPr>
              <a:t>u</a:t>
            </a:r>
            <a:r>
              <a:rPr lang="en-US" altLang="zh-CN" sz="2400" baseline="-25000" dirty="0" err="1">
                <a:solidFill>
                  <a:srgbClr val="002060"/>
                </a:solidFill>
                <a:latin typeface="+mn-ea"/>
              </a:rPr>
              <a:t>t</a:t>
            </a:r>
            <a:r>
              <a:rPr lang="zh-CN" altLang="en-US" sz="2400" dirty="0">
                <a:solidFill>
                  <a:srgbClr val="002060"/>
                </a:solidFill>
                <a:latin typeface="+mn-ea"/>
              </a:rPr>
              <a:t>进行重新估计。如果</a:t>
            </a:r>
            <a:r>
              <a:rPr lang="en-US" altLang="zh-CN" sz="2400" dirty="0">
                <a:solidFill>
                  <a:srgbClr val="002060"/>
                </a:solidFill>
                <a:latin typeface="+mn-ea"/>
              </a:rPr>
              <a:t>VR </a:t>
            </a:r>
            <a:r>
              <a:rPr lang="zh-CN" altLang="en-US" sz="2400" dirty="0">
                <a:solidFill>
                  <a:srgbClr val="002060"/>
                </a:solidFill>
                <a:latin typeface="+mn-ea"/>
              </a:rPr>
              <a:t>和</a:t>
            </a:r>
            <a:r>
              <a:rPr lang="en-US" altLang="zh-CN" sz="2400" dirty="0">
                <a:solidFill>
                  <a:srgbClr val="002060"/>
                </a:solidFill>
                <a:latin typeface="+mn-ea"/>
              </a:rPr>
              <a:t>VNR </a:t>
            </a:r>
            <a:r>
              <a:rPr lang="zh-CN" altLang="en-US" sz="2400" dirty="0">
                <a:solidFill>
                  <a:srgbClr val="002060"/>
                </a:solidFill>
                <a:latin typeface="+mn-ea"/>
              </a:rPr>
              <a:t>足够大的话，可以直接通过集合中的文档数目来进行最大似然估计：</a:t>
            </a:r>
            <a:r>
              <a:rPr lang="en-US" altLang="zh-CN" sz="2400" dirty="0" err="1">
                <a:solidFill>
                  <a:srgbClr val="002060"/>
                </a:solidFill>
                <a:latin typeface="+mn-ea"/>
              </a:rPr>
              <a:t>p</a:t>
            </a:r>
            <a:r>
              <a:rPr lang="en-US" altLang="zh-CN" sz="2400" baseline="-25000" dirty="0" err="1">
                <a:solidFill>
                  <a:srgbClr val="002060"/>
                </a:solidFill>
                <a:latin typeface="+mn-ea"/>
              </a:rPr>
              <a:t>t</a:t>
            </a:r>
            <a:r>
              <a:rPr lang="en-US" altLang="zh-CN" sz="2400" dirty="0">
                <a:solidFill>
                  <a:srgbClr val="002060"/>
                </a:solidFill>
                <a:latin typeface="+mn-ea"/>
              </a:rPr>
              <a:t> =|</a:t>
            </a:r>
            <a:r>
              <a:rPr lang="en-US" altLang="zh-CN" sz="2400" dirty="0" err="1">
                <a:solidFill>
                  <a:srgbClr val="002060"/>
                </a:solidFill>
                <a:latin typeface="+mn-ea"/>
              </a:rPr>
              <a:t>VRt</a:t>
            </a:r>
            <a:r>
              <a:rPr lang="en-US" altLang="zh-CN" sz="2400" dirty="0">
                <a:solidFill>
                  <a:srgbClr val="002060"/>
                </a:solidFill>
                <a:latin typeface="+mn-ea"/>
              </a:rPr>
              <a:t>|/|VR|</a:t>
            </a:r>
            <a:r>
              <a:rPr lang="zh-CN" altLang="en-US" sz="2400" dirty="0">
                <a:solidFill>
                  <a:srgbClr val="002060"/>
                </a:solidFill>
                <a:latin typeface="+mn-ea"/>
              </a:rPr>
              <a:t>。</a:t>
            </a: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186315835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一个例子</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查询为：信息 检索 教程</a:t>
            </a:r>
          </a:p>
          <a:p>
            <a:pPr marL="0" lvl="0" indent="0" defTabSz="457200" fontAlgn="base">
              <a:lnSpc>
                <a:spcPct val="150000"/>
              </a:lnSpc>
              <a:spcBef>
                <a:spcPct val="0"/>
              </a:spcBef>
              <a:spcAft>
                <a:spcPts val="600"/>
              </a:spcAft>
              <a:buClr>
                <a:srgbClr val="437085"/>
              </a:buClr>
              <a:buSzTx/>
              <a:buNone/>
            </a:pPr>
            <a:r>
              <a:rPr lang="zh-CN" altLang="en-US" sz="2800" dirty="0">
                <a:solidFill>
                  <a:srgbClr val="002060"/>
                </a:solidFill>
                <a:latin typeface="Lucida Sans" panose="020B0602040502020204" pitchFamily="34" charset="0"/>
                <a:ea typeface="MS PGothic" panose="020B0600070205080204" pitchFamily="34" charset="-128"/>
              </a:rPr>
              <a:t>所有词项的在相关、不相关情况下的概率</a:t>
            </a:r>
            <a:r>
              <a:rPr lang="en-US" altLang="zh-CN" sz="2800" dirty="0" err="1">
                <a:solidFill>
                  <a:srgbClr val="002060"/>
                </a:solidFill>
                <a:latin typeface="Lucida Sans" panose="020B0602040502020204" pitchFamily="34" charset="0"/>
                <a:ea typeface="MS PGothic" panose="020B0600070205080204" pitchFamily="34" charset="-128"/>
              </a:rPr>
              <a:t>p</a:t>
            </a:r>
            <a:r>
              <a:rPr lang="en-US" altLang="zh-CN" sz="2800" baseline="-25000" dirty="0" err="1">
                <a:solidFill>
                  <a:srgbClr val="002060"/>
                </a:solidFill>
                <a:latin typeface="Lucida Sans" panose="020B0602040502020204" pitchFamily="34" charset="0"/>
                <a:ea typeface="MS PGothic" panose="020B0600070205080204" pitchFamily="34" charset="-128"/>
              </a:rPr>
              <a:t>t</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a:t>
            </a:r>
            <a:r>
              <a:rPr lang="en-US" altLang="zh-CN" sz="2800" dirty="0" err="1">
                <a:solidFill>
                  <a:srgbClr val="002060"/>
                </a:solidFill>
                <a:latin typeface="Lucida Sans" panose="020B0602040502020204" pitchFamily="34" charset="0"/>
                <a:ea typeface="MS PGothic" panose="020B0600070205080204" pitchFamily="34" charset="-128"/>
              </a:rPr>
              <a:t>ut</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分别为 </a:t>
            </a:r>
            <a:r>
              <a:rPr lang="en-US" altLang="zh-CN" sz="2800" dirty="0">
                <a:solidFill>
                  <a:srgbClr val="002060"/>
                </a:solidFill>
                <a:latin typeface="Lucida Sans" panose="020B0602040502020204" pitchFamily="34" charset="0"/>
                <a:ea typeface="MS PGothic" panose="020B0600070205080204" pitchFamily="34" charset="-128"/>
              </a:rPr>
              <a:t>:</a:t>
            </a:r>
          </a:p>
        </p:txBody>
      </p:sp>
      <p:pic>
        <p:nvPicPr>
          <p:cNvPr id="5" name="图片 4">
            <a:extLst>
              <a:ext uri="{FF2B5EF4-FFF2-40B4-BE49-F238E27FC236}">
                <a16:creationId xmlns:a16="http://schemas.microsoft.com/office/drawing/2014/main" id="{251EFF3C-E07B-4C13-9C18-D6F8A82B9F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6225" y="3048954"/>
            <a:ext cx="8142552" cy="3510872"/>
          </a:xfrm>
          <a:prstGeom prst="rect">
            <a:avLst/>
          </a:prstGeom>
        </p:spPr>
      </p:pic>
      <p:pic>
        <p:nvPicPr>
          <p:cNvPr id="4" name="图片 3">
            <a:extLst>
              <a:ext uri="{FF2B5EF4-FFF2-40B4-BE49-F238E27FC236}">
                <a16:creationId xmlns:a16="http://schemas.microsoft.com/office/drawing/2014/main" id="{800A1760-6A0C-405B-B34C-E79BE11664A8}"/>
              </a:ext>
            </a:extLst>
          </p:cNvPr>
          <p:cNvPicPr>
            <a:picLocks noChangeAspect="1"/>
          </p:cNvPicPr>
          <p:nvPr/>
        </p:nvPicPr>
        <p:blipFill>
          <a:blip r:embed="rId4"/>
          <a:stretch>
            <a:fillRect/>
          </a:stretch>
        </p:blipFill>
        <p:spPr>
          <a:xfrm>
            <a:off x="5919707" y="254645"/>
            <a:ext cx="5889246" cy="1438781"/>
          </a:xfrm>
          <a:prstGeom prst="rect">
            <a:avLst/>
          </a:prstGeom>
        </p:spPr>
      </p:pic>
    </p:spTree>
    <p:extLst>
      <p:ext uri="{BB962C8B-B14F-4D97-AF65-F5344CB8AC3E}">
        <p14:creationId xmlns:p14="http://schemas.microsoft.com/office/powerpoint/2010/main" val="13100923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Pi</a:t>
            </a:r>
            <a:r>
              <a:rPr lang="zh-CN" altLang="en-US" sz="2800" dirty="0">
                <a:solidFill>
                  <a:srgbClr val="002060"/>
                </a:solidFill>
                <a:latin typeface="Lucida Sans" panose="020B0602040502020204" pitchFamily="34" charset="0"/>
                <a:ea typeface="MS PGothic" panose="020B0600070205080204" pitchFamily="34" charset="-128"/>
              </a:rPr>
              <a:t>和</a:t>
            </a:r>
            <a:r>
              <a:rPr lang="en-US" altLang="zh-CN" sz="2800" dirty="0" err="1">
                <a:solidFill>
                  <a:srgbClr val="002060"/>
                </a:solidFill>
                <a:latin typeface="Lucida Sans" panose="020B0602040502020204" pitchFamily="34" charset="0"/>
                <a:ea typeface="MS PGothic" panose="020B0600070205080204" pitchFamily="34" charset="-128"/>
              </a:rPr>
              <a:t>ui</a:t>
            </a:r>
            <a:r>
              <a:rPr lang="zh-CN" altLang="en-US" sz="2800" dirty="0">
                <a:solidFill>
                  <a:srgbClr val="002060"/>
                </a:solidFill>
                <a:latin typeface="Lucida Sans" panose="020B0602040502020204" pitchFamily="34" charset="0"/>
                <a:ea typeface="MS PGothic" panose="020B0600070205080204" pitchFamily="34" charset="-128"/>
              </a:rPr>
              <a:t>的估算</a:t>
            </a: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Pi=?</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Ui=?</a:t>
            </a:r>
          </a:p>
        </p:txBody>
      </p:sp>
      <p:pic>
        <p:nvPicPr>
          <p:cNvPr id="6" name="图片 5">
            <a:extLst>
              <a:ext uri="{FF2B5EF4-FFF2-40B4-BE49-F238E27FC236}">
                <a16:creationId xmlns:a16="http://schemas.microsoft.com/office/drawing/2014/main" id="{B30DAEA3-FEC8-8D21-657C-BA26356DD6A7}"/>
              </a:ext>
            </a:extLst>
          </p:cNvPr>
          <p:cNvPicPr>
            <a:picLocks noChangeAspect="1"/>
          </p:cNvPicPr>
          <p:nvPr/>
        </p:nvPicPr>
        <p:blipFill>
          <a:blip r:embed="rId3"/>
          <a:stretch>
            <a:fillRect/>
          </a:stretch>
        </p:blipFill>
        <p:spPr>
          <a:xfrm>
            <a:off x="288235" y="2127617"/>
            <a:ext cx="6892118" cy="3378356"/>
          </a:xfrm>
          <a:prstGeom prst="rect">
            <a:avLst/>
          </a:prstGeom>
        </p:spPr>
      </p:pic>
      <p:pic>
        <p:nvPicPr>
          <p:cNvPr id="8" name="图片 7">
            <a:extLst>
              <a:ext uri="{FF2B5EF4-FFF2-40B4-BE49-F238E27FC236}">
                <a16:creationId xmlns:a16="http://schemas.microsoft.com/office/drawing/2014/main" id="{24B43893-8F14-738B-C90B-58B564DFB2C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49923" y="0"/>
            <a:ext cx="6747112" cy="2104531"/>
          </a:xfrm>
          <a:prstGeom prst="rect">
            <a:avLst/>
          </a:prstGeom>
        </p:spPr>
      </p:pic>
    </p:spTree>
    <p:extLst>
      <p:ext uri="{BB962C8B-B14F-4D97-AF65-F5344CB8AC3E}">
        <p14:creationId xmlns:p14="http://schemas.microsoft.com/office/powerpoint/2010/main" val="1246328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61118" y="221553"/>
            <a:ext cx="9875520" cy="855407"/>
          </a:xfrm>
        </p:spPr>
        <p:txBody>
          <a:bodyPr/>
          <a:lstStyle/>
          <a:p>
            <a:r>
              <a:rPr lang="zh-CN" altLang="en-US" dirty="0">
                <a:latin typeface="Times New Roman" panose="02020603050405020304" pitchFamily="18" charset="0"/>
                <a:cs typeface="Times New Roman" panose="02020603050405020304" pitchFamily="18" charset="0"/>
              </a:rPr>
              <a:t>回顾：词项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文档关联矩阵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467139" y="1076960"/>
            <a:ext cx="11320670" cy="5482865"/>
          </a:xfrm>
        </p:spPr>
        <p:txBody>
          <a:bodyPr>
            <a:normAutofit/>
          </a:bodyPr>
          <a:lstStyle/>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mn-ea"/>
              </a:rPr>
              <a:t>布尔检索的本质：将查询</a:t>
            </a:r>
            <a:r>
              <a:rPr lang="en-US" altLang="zh-CN" sz="2800" dirty="0">
                <a:solidFill>
                  <a:srgbClr val="002060"/>
                </a:solidFill>
                <a:latin typeface="+mn-ea"/>
              </a:rPr>
              <a:t>q</a:t>
            </a:r>
            <a:r>
              <a:rPr lang="zh-CN" altLang="en-US" sz="2800" dirty="0">
                <a:solidFill>
                  <a:srgbClr val="002060"/>
                </a:solidFill>
                <a:latin typeface="+mn-ea"/>
              </a:rPr>
              <a:t>中出现的词项对应行取出做布尔运算</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5F936BFE-452A-425A-BCA2-6950965132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679" y="982731"/>
            <a:ext cx="8786399" cy="3957291"/>
          </a:xfrm>
          <a:prstGeom prst="rect">
            <a:avLst/>
          </a:prstGeom>
        </p:spPr>
      </p:pic>
    </p:spTree>
    <p:extLst>
      <p:ext uri="{BB962C8B-B14F-4D97-AF65-F5344CB8AC3E}">
        <p14:creationId xmlns:p14="http://schemas.microsoft.com/office/powerpoint/2010/main" val="382296109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BIM</a:t>
            </a:r>
            <a:r>
              <a:rPr lang="zh-CN" altLang="en-US" sz="2800" dirty="0">
                <a:solidFill>
                  <a:srgbClr val="002060"/>
                </a:solidFill>
                <a:latin typeface="Lucida Sans" panose="020B0602040502020204" pitchFamily="34" charset="0"/>
                <a:ea typeface="MS PGothic" panose="020B0600070205080204" pitchFamily="34" charset="-128"/>
              </a:rPr>
              <a:t>模型小结</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1DC9249A-9D16-4DA3-B335-09E3BB5CA8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3" y="1711475"/>
            <a:ext cx="8894632" cy="4729081"/>
          </a:xfrm>
          <a:prstGeom prst="rect">
            <a:avLst/>
          </a:prstGeom>
        </p:spPr>
      </p:pic>
    </p:spTree>
    <p:extLst>
      <p:ext uri="{BB962C8B-B14F-4D97-AF65-F5344CB8AC3E}">
        <p14:creationId xmlns:p14="http://schemas.microsoft.com/office/powerpoint/2010/main" val="29935819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BIM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BIM</a:t>
            </a:r>
            <a:r>
              <a:rPr lang="zh-CN" altLang="en-US" sz="2800" dirty="0">
                <a:solidFill>
                  <a:srgbClr val="002060"/>
                </a:solidFill>
                <a:latin typeface="Lucida Sans" panose="020B0602040502020204" pitchFamily="34" charset="0"/>
                <a:ea typeface="MS PGothic" panose="020B0600070205080204" pitchFamily="34" charset="-128"/>
              </a:rPr>
              <a:t>模型的优缺点</a:t>
            </a:r>
            <a:r>
              <a:rPr lang="en-US" altLang="zh-CN" sz="2800" dirty="0">
                <a:solidFill>
                  <a:srgbClr val="002060"/>
                </a:solidFill>
                <a:latin typeface="Lucida Sans" panose="020B0602040502020204" pitchFamily="34" charset="0"/>
                <a:ea typeface="MS PGothic" panose="020B0600070205080204" pitchFamily="34" charset="-128"/>
              </a:rPr>
              <a:t>:</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优点：</a:t>
            </a:r>
          </a:p>
          <a:p>
            <a:pPr marL="0" lvl="0" indent="357188"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BIM</a:t>
            </a:r>
            <a:r>
              <a:rPr lang="zh-CN" altLang="en-US" sz="2800" dirty="0">
                <a:solidFill>
                  <a:srgbClr val="002060"/>
                </a:solidFill>
                <a:latin typeface="Lucida Sans" panose="020B0602040502020204" pitchFamily="34" charset="0"/>
                <a:ea typeface="MS PGothic" panose="020B0600070205080204" pitchFamily="34" charset="-128"/>
              </a:rPr>
              <a:t>模型建立在数学基础上，理论性较强</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缺点：</a:t>
            </a:r>
          </a:p>
          <a:p>
            <a:pPr marL="0" lvl="0" indent="536575"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需要估计参数</a:t>
            </a:r>
          </a:p>
          <a:p>
            <a:pPr marL="0" lvl="0" indent="536575"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Lucida Sans" panose="020B0602040502020204" pitchFamily="34" charset="0"/>
                <a:ea typeface="MS PGothic" panose="020B0600070205080204" pitchFamily="34" charset="-128"/>
              </a:rPr>
              <a:t>原始的</a:t>
            </a:r>
            <a:r>
              <a:rPr lang="en-US" altLang="zh-CN" sz="2800" dirty="0">
                <a:solidFill>
                  <a:srgbClr val="002060"/>
                </a:solidFill>
                <a:latin typeface="Lucida Sans" panose="020B0602040502020204" pitchFamily="34" charset="0"/>
                <a:ea typeface="MS PGothic" panose="020B0600070205080204" pitchFamily="34" charset="-128"/>
              </a:rPr>
              <a:t>BIM</a:t>
            </a:r>
            <a:r>
              <a:rPr lang="zh-CN" altLang="en-US" sz="2800" dirty="0">
                <a:solidFill>
                  <a:srgbClr val="002060"/>
                </a:solidFill>
                <a:latin typeface="Lucida Sans" panose="020B0602040502020204" pitchFamily="34" charset="0"/>
                <a:ea typeface="MS PGothic" panose="020B0600070205080204" pitchFamily="34" charset="-128"/>
              </a:rPr>
              <a:t>没有考虑</a:t>
            </a:r>
            <a:r>
              <a:rPr lang="en-US" altLang="zh-CN" sz="2800" dirty="0">
                <a:solidFill>
                  <a:srgbClr val="002060"/>
                </a:solidFill>
                <a:latin typeface="Lucida Sans" panose="020B0602040502020204" pitchFamily="34" charset="0"/>
                <a:ea typeface="MS PGothic" panose="020B0600070205080204" pitchFamily="34" charset="-128"/>
              </a:rPr>
              <a:t>TF</a:t>
            </a:r>
            <a:r>
              <a:rPr lang="zh-CN" altLang="en-US" sz="2800" dirty="0">
                <a:solidFill>
                  <a:srgbClr val="002060"/>
                </a:solidFill>
                <a:latin typeface="Lucida Sans" panose="020B0602040502020204" pitchFamily="34" charset="0"/>
                <a:ea typeface="MS PGothic" panose="020B0600070205080204" pitchFamily="34" charset="-128"/>
              </a:rPr>
              <a:t>、文档长度因素</a:t>
            </a:r>
          </a:p>
          <a:p>
            <a:pPr marL="0" lvl="0" indent="536575"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BIM</a:t>
            </a:r>
            <a:r>
              <a:rPr lang="zh-CN" altLang="en-US" sz="2800" dirty="0">
                <a:solidFill>
                  <a:srgbClr val="002060"/>
                </a:solidFill>
                <a:latin typeface="Lucida Sans" panose="020B0602040502020204" pitchFamily="34" charset="0"/>
                <a:ea typeface="MS PGothic" panose="020B0600070205080204" pitchFamily="34" charset="-128"/>
              </a:rPr>
              <a:t>中同样存在词项独立性假设</a:t>
            </a:r>
            <a:endParaRPr lang="en-US" altLang="zh-CN" sz="28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186881775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BM25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BIM</a:t>
            </a:r>
            <a:r>
              <a:rPr lang="en-US" altLang="zh-CN" sz="2800" dirty="0">
                <a:solidFill>
                  <a:srgbClr val="002060"/>
                </a:solidFill>
                <a:latin typeface="Lucida Sans" panose="020B0602040502020204" pitchFamily="34" charset="0"/>
                <a:ea typeface="MS PGothic" panose="020B0600070205080204" pitchFamily="34" charset="-128"/>
                <a:sym typeface="Wingdings" panose="05000000000000000000" pitchFamily="2" charset="2"/>
              </a:rPr>
              <a:t></a:t>
            </a:r>
            <a:r>
              <a:rPr lang="en-US" altLang="zh-CN" sz="2800" dirty="0">
                <a:solidFill>
                  <a:srgbClr val="002060"/>
                </a:solidFill>
                <a:latin typeface="Lucida Sans" panose="020B0602040502020204" pitchFamily="34" charset="0"/>
                <a:ea typeface="MS PGothic" panose="020B0600070205080204" pitchFamily="34" charset="-128"/>
              </a:rPr>
              <a:t>BM25</a:t>
            </a: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Okapi BM25: </a:t>
            </a:r>
            <a:r>
              <a:rPr lang="zh-CN" altLang="en-US" sz="2600" dirty="0">
                <a:solidFill>
                  <a:srgbClr val="002060"/>
                </a:solidFill>
                <a:latin typeface="+mn-ea"/>
              </a:rPr>
              <a:t>一个非二值的模型</a:t>
            </a:r>
            <a:endParaRPr lang="en-US" altLang="zh-CN" sz="26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BIM </a:t>
            </a:r>
            <a:r>
              <a:rPr lang="zh-CN" altLang="en-US" sz="2600" dirty="0">
                <a:solidFill>
                  <a:srgbClr val="002060"/>
                </a:solidFill>
                <a:latin typeface="+mn-ea"/>
              </a:rPr>
              <a:t>模型最初主要为较短的编目记录（</a:t>
            </a:r>
            <a:r>
              <a:rPr lang="en-US" altLang="zh-CN" sz="2600" dirty="0">
                <a:solidFill>
                  <a:srgbClr val="002060"/>
                </a:solidFill>
                <a:latin typeface="+mn-ea"/>
              </a:rPr>
              <a:t>catalog record </a:t>
            </a:r>
            <a:r>
              <a:rPr lang="zh-CN" altLang="en-US" sz="2600" dirty="0">
                <a:solidFill>
                  <a:srgbClr val="002060"/>
                </a:solidFill>
                <a:latin typeface="+mn-ea"/>
              </a:rPr>
              <a:t>）和长度大致相当的摘要所设计，在这些环境下它用起来也比较合适。但是对现在的全文搜索文档集来说，很显然模型应该重视 </a:t>
            </a:r>
            <a:r>
              <a:rPr lang="zh-CN" altLang="en-US" sz="2600" dirty="0">
                <a:solidFill>
                  <a:srgbClr val="FF0000"/>
                </a:solidFill>
                <a:latin typeface="+mn-ea"/>
              </a:rPr>
              <a:t>词项频率 和 文档长度 </a:t>
            </a:r>
            <a:r>
              <a:rPr lang="zh-CN" altLang="en-US" sz="2600" dirty="0">
                <a:solidFill>
                  <a:srgbClr val="002060"/>
                </a:solidFill>
                <a:latin typeface="+mn-ea"/>
              </a:rPr>
              <a:t>。</a:t>
            </a:r>
            <a:endParaRPr lang="en-US" altLang="zh-CN" sz="26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BIM</a:t>
            </a:r>
            <a:r>
              <a:rPr lang="zh-CN" altLang="en-US" sz="2600" dirty="0">
                <a:solidFill>
                  <a:srgbClr val="002060"/>
                </a:solidFill>
                <a:latin typeface="+mn-ea"/>
              </a:rPr>
              <a:t>（二元独立模型）基于二元假设推导而出，对于单词特征，只考虑是否在文档中出现过，不考虑单词权值。而</a:t>
            </a:r>
            <a:r>
              <a:rPr lang="en-US" altLang="zh-CN" sz="2600" dirty="0">
                <a:solidFill>
                  <a:srgbClr val="002060"/>
                </a:solidFill>
                <a:latin typeface="+mn-ea"/>
              </a:rPr>
              <a:t>BM25</a:t>
            </a:r>
            <a:r>
              <a:rPr lang="zh-CN" altLang="en-US" sz="2600" dirty="0">
                <a:solidFill>
                  <a:srgbClr val="002060"/>
                </a:solidFill>
                <a:latin typeface="+mn-ea"/>
              </a:rPr>
              <a:t>模型在</a:t>
            </a:r>
            <a:r>
              <a:rPr lang="en-US" altLang="zh-CN" sz="2600" dirty="0">
                <a:solidFill>
                  <a:srgbClr val="002060"/>
                </a:solidFill>
                <a:latin typeface="+mn-ea"/>
              </a:rPr>
              <a:t>BIM</a:t>
            </a:r>
            <a:r>
              <a:rPr lang="zh-CN" altLang="en-US" sz="2600" dirty="0">
                <a:solidFill>
                  <a:srgbClr val="002060"/>
                </a:solidFill>
                <a:latin typeface="+mn-ea"/>
              </a:rPr>
              <a:t>基础上，</a:t>
            </a:r>
            <a:r>
              <a:rPr lang="zh-CN" altLang="en-US" sz="2600" dirty="0">
                <a:solidFill>
                  <a:srgbClr val="FF0000"/>
                </a:solidFill>
                <a:latin typeface="+mn-ea"/>
              </a:rPr>
              <a:t>考虑了单词在查询中的权值以及单词在文档中的权值</a:t>
            </a:r>
            <a:r>
              <a:rPr lang="zh-CN" altLang="en-US" sz="2600" dirty="0">
                <a:solidFill>
                  <a:srgbClr val="002060"/>
                </a:solidFill>
                <a:latin typeface="+mn-ea"/>
              </a:rPr>
              <a:t>。</a:t>
            </a:r>
            <a:endParaRPr lang="en-US" altLang="zh-CN" sz="2600" dirty="0">
              <a:solidFill>
                <a:srgbClr val="002060"/>
              </a:solidFill>
              <a:latin typeface="+mn-ea"/>
            </a:endParaRPr>
          </a:p>
        </p:txBody>
      </p:sp>
    </p:spTree>
    <p:extLst>
      <p:ext uri="{BB962C8B-B14F-4D97-AF65-F5344CB8AC3E}">
        <p14:creationId xmlns:p14="http://schemas.microsoft.com/office/powerpoint/2010/main" val="363870527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BM25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Okapi BM25: </a:t>
            </a:r>
            <a:r>
              <a:rPr lang="zh-CN" altLang="en-US" sz="2800" dirty="0">
                <a:solidFill>
                  <a:srgbClr val="002060"/>
                </a:solidFill>
                <a:latin typeface="Lucida Sans" panose="020B0602040502020204" pitchFamily="34" charset="0"/>
                <a:ea typeface="MS PGothic" panose="020B0600070205080204" pitchFamily="34" charset="-128"/>
              </a:rPr>
              <a:t>一个非二值的模型</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30AB44B1-1482-4792-B6A7-30CD606E4D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4995" y="1720111"/>
            <a:ext cx="7302387" cy="4730383"/>
          </a:xfrm>
          <a:prstGeom prst="rect">
            <a:avLst/>
          </a:prstGeom>
        </p:spPr>
      </p:pic>
    </p:spTree>
    <p:extLst>
      <p:ext uri="{BB962C8B-B14F-4D97-AF65-F5344CB8AC3E}">
        <p14:creationId xmlns:p14="http://schemas.microsoft.com/office/powerpoint/2010/main" val="25486884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BM25 </a:t>
            </a:r>
            <a:r>
              <a:rPr lang="zh-CN" altLang="en-US" dirty="0">
                <a:latin typeface="Times New Roman" panose="02020603050405020304" pitchFamily="18" charset="0"/>
                <a:cs typeface="Times New Roman" panose="02020603050405020304" pitchFamily="18" charset="0"/>
              </a:rPr>
              <a:t>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744816"/>
          </a:xfrm>
        </p:spPr>
        <p:txBody>
          <a:bodyPr>
            <a:normAutofit/>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Okapi BM25: </a:t>
            </a:r>
            <a:r>
              <a:rPr lang="zh-CN" altLang="en-US" sz="2800" dirty="0">
                <a:solidFill>
                  <a:srgbClr val="002060"/>
                </a:solidFill>
                <a:latin typeface="Lucida Sans" panose="020B0602040502020204" pitchFamily="34" charset="0"/>
                <a:ea typeface="MS PGothic" panose="020B0600070205080204" pitchFamily="34" charset="-128"/>
              </a:rPr>
              <a:t>一个非二值的模型</a:t>
            </a:r>
            <a:endParaRPr lang="en-US" altLang="zh-CN" sz="28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60E71156-D12C-47A9-98F4-C7A08FA15E4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043" y="1616910"/>
            <a:ext cx="9929192" cy="4942916"/>
          </a:xfrm>
          <a:prstGeom prst="rect">
            <a:avLst/>
          </a:prstGeom>
        </p:spPr>
      </p:pic>
    </p:spTree>
    <p:extLst>
      <p:ext uri="{BB962C8B-B14F-4D97-AF65-F5344CB8AC3E}">
        <p14:creationId xmlns:p14="http://schemas.microsoft.com/office/powerpoint/2010/main" val="334163583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11309328" cy="855407"/>
          </a:xfrm>
        </p:spPr>
        <p:txBody>
          <a:bodyPr>
            <a:normAutofit/>
          </a:bodyPr>
          <a:lstStyle/>
          <a:p>
            <a:r>
              <a:rPr lang="zh-CN" altLang="en-US" dirty="0">
                <a:latin typeface="Times New Roman" panose="02020603050405020304" pitchFamily="18" charset="0"/>
                <a:cs typeface="Times New Roman" panose="02020603050405020304" pitchFamily="18" charset="0"/>
              </a:rPr>
              <a:t>本章要点</a:t>
            </a:r>
          </a:p>
        </p:txBody>
      </p:sp>
      <p:pic>
        <p:nvPicPr>
          <p:cNvPr id="5" name="内容占位符 4">
            <a:extLst>
              <a:ext uri="{FF2B5EF4-FFF2-40B4-BE49-F238E27FC236}">
                <a16:creationId xmlns:a16="http://schemas.microsoft.com/office/drawing/2014/main" id="{401A1D03-24EF-4D18-9284-21E520E86FE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5165" y="1132586"/>
            <a:ext cx="8871503" cy="5069431"/>
          </a:xfrm>
        </p:spPr>
      </p:pic>
    </p:spTree>
    <p:extLst>
      <p:ext uri="{BB962C8B-B14F-4D97-AF65-F5344CB8AC3E}">
        <p14:creationId xmlns:p14="http://schemas.microsoft.com/office/powerpoint/2010/main" val="159430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298174"/>
            <a:ext cx="9875520" cy="855407"/>
          </a:xfrm>
        </p:spPr>
        <p:txBody>
          <a:bodyPr/>
          <a:lstStyle/>
          <a:p>
            <a:r>
              <a:rPr lang="zh-CN" altLang="en-US" dirty="0">
                <a:latin typeface="Times New Roman" panose="02020603050405020304" pitchFamily="18" charset="0"/>
                <a:cs typeface="Times New Roman" panose="02020603050405020304" pitchFamily="18" charset="0"/>
              </a:rPr>
              <a:t>回顾：词项</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文档计数矩阵</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a:bodyPr>
          <a:lstStyle/>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mn-ea"/>
              </a:rPr>
              <a:t>考虑词项在文档中出现的次数</a:t>
            </a:r>
          </a:p>
          <a:p>
            <a:pPr marL="715963" lvl="0" indent="-268288" defTabSz="457200" fontAlgn="base">
              <a:lnSpc>
                <a:spcPct val="150000"/>
              </a:lnSpc>
              <a:spcBef>
                <a:spcPct val="0"/>
              </a:spcBef>
              <a:spcAft>
                <a:spcPts val="600"/>
              </a:spcAft>
              <a:buClr>
                <a:srgbClr val="437085"/>
              </a:buClr>
              <a:buSzTx/>
            </a:pPr>
            <a:r>
              <a:rPr lang="zh-CN" altLang="en-US" sz="2800" dirty="0">
                <a:solidFill>
                  <a:srgbClr val="002060"/>
                </a:solidFill>
                <a:latin typeface="+mn-ea"/>
              </a:rPr>
              <a:t>将每个文档看成是一个计数向量 ：矩阵中的一列</a:t>
            </a:r>
          </a:p>
          <a:p>
            <a:pPr marL="715963" lvl="0" indent="-268288" defTabSz="457200" fontAlgn="base">
              <a:lnSpc>
                <a:spcPct val="150000"/>
              </a:lnSpc>
              <a:spcBef>
                <a:spcPct val="0"/>
              </a:spcBef>
              <a:spcAft>
                <a:spcPts val="600"/>
              </a:spcAft>
              <a:buClr>
                <a:srgbClr val="437085"/>
              </a:buClr>
              <a:buSzTx/>
            </a:pPr>
            <a:r>
              <a:rPr lang="zh-CN" altLang="en-US" sz="2800" dirty="0">
                <a:solidFill>
                  <a:srgbClr val="002060"/>
                </a:solidFill>
                <a:latin typeface="+mn-ea"/>
              </a:rPr>
              <a:t>查询</a:t>
            </a:r>
            <a:r>
              <a:rPr lang="en-US" altLang="zh-CN" sz="2800" dirty="0">
                <a:solidFill>
                  <a:srgbClr val="002060"/>
                </a:solidFill>
                <a:latin typeface="+mn-ea"/>
              </a:rPr>
              <a:t>q</a:t>
            </a:r>
            <a:r>
              <a:rPr lang="zh-CN" altLang="en-US" sz="2800" dirty="0">
                <a:solidFill>
                  <a:srgbClr val="002060"/>
                </a:solidFill>
                <a:latin typeface="+mn-ea"/>
              </a:rPr>
              <a:t>对应的向量与文档对应的列向量求相似度</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0FC062EB-01C6-4653-B0B0-ADDD90F293A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3852" y="3031783"/>
            <a:ext cx="8755338" cy="3528043"/>
          </a:xfrm>
          <a:prstGeom prst="rect">
            <a:avLst/>
          </a:prstGeom>
        </p:spPr>
      </p:pic>
    </p:spTree>
    <p:extLst>
      <p:ext uri="{BB962C8B-B14F-4D97-AF65-F5344CB8AC3E}">
        <p14:creationId xmlns:p14="http://schemas.microsoft.com/office/powerpoint/2010/main" val="1507890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377599" y="221553"/>
            <a:ext cx="10115550" cy="855407"/>
          </a:xfrm>
        </p:spPr>
        <p:txBody>
          <a:bodyPr>
            <a:normAutofit/>
          </a:bodyPr>
          <a:lstStyle/>
          <a:p>
            <a:r>
              <a:rPr lang="zh-CN" altLang="en-US" dirty="0">
                <a:latin typeface="Times New Roman" panose="02020603050405020304" pitchFamily="18" charset="0"/>
                <a:cs typeface="Times New Roman" panose="02020603050405020304" pitchFamily="18" charset="0"/>
              </a:rPr>
              <a:t>二值→ 计数→ 权重矩阵（ </a:t>
            </a:r>
            <a:r>
              <a:rPr lang="en-US" altLang="zh-CN" dirty="0" err="1">
                <a:latin typeface="Times New Roman" panose="02020603050405020304" pitchFamily="18" charset="0"/>
                <a:cs typeface="Times New Roman" panose="02020603050405020304" pitchFamily="18" charset="0"/>
              </a:rPr>
              <a:t>tf</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idf</a:t>
            </a: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值 ）</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lnSpcReduction="10000"/>
          </a:bodyPr>
          <a:lstStyle/>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r>
              <a:rPr lang="zh-CN" altLang="en-US" sz="2800" dirty="0">
                <a:solidFill>
                  <a:srgbClr val="002060"/>
                </a:solidFill>
                <a:latin typeface="+mn-ea"/>
              </a:rPr>
              <a:t>每个文档可看成一个向量，其中每个分量对于词典中一个词项，分量值为对于词项的</a:t>
            </a:r>
            <a:r>
              <a:rPr lang="en-US" altLang="zh-CN" sz="2800" dirty="0" err="1">
                <a:solidFill>
                  <a:srgbClr val="002060"/>
                </a:solidFill>
                <a:latin typeface="+mn-ea"/>
              </a:rPr>
              <a:t>tf-idf</a:t>
            </a:r>
            <a:r>
              <a:rPr lang="zh-CN" altLang="en-US" sz="2800" dirty="0">
                <a:solidFill>
                  <a:srgbClr val="002060"/>
                </a:solidFill>
                <a:latin typeface="+mn-ea"/>
              </a:rPr>
              <a:t>值</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r>
              <a:rPr lang="en-US" altLang="zh-CN" sz="2800" dirty="0" err="1">
                <a:solidFill>
                  <a:srgbClr val="002060"/>
                </a:solidFill>
                <a:latin typeface="+mn-ea"/>
              </a:rPr>
              <a:t>idf</a:t>
            </a:r>
            <a:r>
              <a:rPr lang="en-US" altLang="zh-CN" sz="2800" dirty="0">
                <a:solidFill>
                  <a:srgbClr val="002060"/>
                </a:solidFill>
                <a:latin typeface="+mn-ea"/>
              </a:rPr>
              <a:t>,</a:t>
            </a:r>
            <a:r>
              <a:rPr lang="zh-CN" altLang="en-US" sz="2800" dirty="0">
                <a:solidFill>
                  <a:srgbClr val="002060"/>
                </a:solidFill>
                <a:latin typeface="+mn-ea"/>
              </a:rPr>
              <a:t>罕见词的</a:t>
            </a:r>
            <a:r>
              <a:rPr lang="en-US" altLang="zh-CN" sz="2800" dirty="0" err="1">
                <a:solidFill>
                  <a:srgbClr val="002060"/>
                </a:solidFill>
                <a:latin typeface="+mn-ea"/>
              </a:rPr>
              <a:t>idf</a:t>
            </a:r>
            <a:r>
              <a:rPr lang="zh-CN" altLang="en-US" sz="2800" dirty="0">
                <a:solidFill>
                  <a:srgbClr val="002060"/>
                </a:solidFill>
                <a:latin typeface="+mn-ea"/>
              </a:rPr>
              <a:t>高而高频词的</a:t>
            </a:r>
            <a:r>
              <a:rPr lang="en-US" altLang="zh-CN" sz="2800" dirty="0" err="1">
                <a:solidFill>
                  <a:srgbClr val="002060"/>
                </a:solidFill>
                <a:latin typeface="+mn-ea"/>
              </a:rPr>
              <a:t>idf</a:t>
            </a:r>
            <a:r>
              <a:rPr lang="zh-CN" altLang="en-US" sz="2800" dirty="0">
                <a:solidFill>
                  <a:srgbClr val="002060"/>
                </a:solidFill>
                <a:latin typeface="+mn-ea"/>
              </a:rPr>
              <a:t>低</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5" name="图片 4">
            <a:extLst>
              <a:ext uri="{FF2B5EF4-FFF2-40B4-BE49-F238E27FC236}">
                <a16:creationId xmlns:a16="http://schemas.microsoft.com/office/drawing/2014/main" id="{5DEAB7A8-136B-4C0D-AA10-9F5907188F0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0233" y="1181514"/>
            <a:ext cx="10115550" cy="3143250"/>
          </a:xfrm>
          <a:prstGeom prst="rect">
            <a:avLst/>
          </a:prstGeom>
        </p:spPr>
      </p:pic>
    </p:spTree>
    <p:extLst>
      <p:ext uri="{BB962C8B-B14F-4D97-AF65-F5344CB8AC3E}">
        <p14:creationId xmlns:p14="http://schemas.microsoft.com/office/powerpoint/2010/main" val="2788764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normAutofit/>
          </a:bodyPr>
          <a:lstStyle/>
          <a:p>
            <a:r>
              <a:rPr lang="zh-CN" altLang="en-US" dirty="0">
                <a:latin typeface="Times New Roman" panose="02020603050405020304" pitchFamily="18" charset="0"/>
                <a:cs typeface="Times New Roman" panose="02020603050405020304" pitchFamily="18" charset="0"/>
              </a:rPr>
              <a:t>回顾：从布尔模型到向量空间模型</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a:bodyPr>
          <a:lstStyle/>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6" name="图片 5">
            <a:extLst>
              <a:ext uri="{FF2B5EF4-FFF2-40B4-BE49-F238E27FC236}">
                <a16:creationId xmlns:a16="http://schemas.microsoft.com/office/drawing/2014/main" id="{054E9AE8-F9A2-4743-9D81-D2A0CCFE4D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33669" y="1193477"/>
            <a:ext cx="8737945" cy="5146908"/>
          </a:xfrm>
          <a:prstGeom prst="rect">
            <a:avLst/>
          </a:prstGeom>
        </p:spPr>
      </p:pic>
    </p:spTree>
    <p:extLst>
      <p:ext uri="{BB962C8B-B14F-4D97-AF65-F5344CB8AC3E}">
        <p14:creationId xmlns:p14="http://schemas.microsoft.com/office/powerpoint/2010/main" val="30105028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617629" y="221553"/>
            <a:ext cx="9875520" cy="855407"/>
          </a:xfrm>
        </p:spPr>
        <p:txBody>
          <a:bodyPr>
            <a:normAutofit/>
          </a:bodyPr>
          <a:lstStyle/>
          <a:p>
            <a:r>
              <a:rPr lang="zh-CN" altLang="en-US" dirty="0">
                <a:latin typeface="Times New Roman" panose="02020603050405020304" pitchFamily="18" charset="0"/>
                <a:cs typeface="Times New Roman" panose="02020603050405020304" pitchFamily="18" charset="0"/>
              </a:rPr>
              <a:t>回顾：信息检索模型的作用</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lnSpcReduction="10000"/>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dirty="0">
                <a:solidFill>
                  <a:srgbClr val="002060"/>
                </a:solidFill>
                <a:latin typeface="+mn-ea"/>
              </a:rPr>
              <a:t>信息检索模型是指</a:t>
            </a:r>
            <a:r>
              <a:rPr lang="zh-CN" altLang="en-US" sz="2800" dirty="0">
                <a:solidFill>
                  <a:srgbClr val="FF0000"/>
                </a:solidFill>
                <a:latin typeface="+mn-ea"/>
              </a:rPr>
              <a:t>如何对查询和文档进行表示</a:t>
            </a:r>
            <a:r>
              <a:rPr lang="zh-CN" altLang="en-US" sz="2800" dirty="0">
                <a:solidFill>
                  <a:srgbClr val="002060"/>
                </a:solidFill>
                <a:latin typeface="+mn-ea"/>
              </a:rPr>
              <a:t>，然后对它们进行</a:t>
            </a:r>
            <a:r>
              <a:rPr lang="zh-CN" altLang="en-US" sz="2800" dirty="0">
                <a:solidFill>
                  <a:srgbClr val="FF0000"/>
                </a:solidFill>
                <a:latin typeface="+mn-ea"/>
              </a:rPr>
              <a:t>相关度</a:t>
            </a:r>
            <a:r>
              <a:rPr lang="zh-CN" altLang="en-US" sz="2800" dirty="0">
                <a:solidFill>
                  <a:srgbClr val="002060"/>
                </a:solidFill>
                <a:latin typeface="+mn-ea"/>
              </a:rPr>
              <a:t>（相似度）</a:t>
            </a:r>
            <a:r>
              <a:rPr lang="zh-CN" altLang="en-US" sz="2800" dirty="0">
                <a:solidFill>
                  <a:srgbClr val="FF0000"/>
                </a:solidFill>
                <a:latin typeface="+mn-ea"/>
              </a:rPr>
              <a:t>计算</a:t>
            </a:r>
            <a:r>
              <a:rPr lang="zh-CN" altLang="en-US" sz="2800" dirty="0">
                <a:solidFill>
                  <a:srgbClr val="002060"/>
                </a:solidFill>
                <a:latin typeface="+mn-ea"/>
              </a:rPr>
              <a:t>的框架和方法。</a:t>
            </a:r>
          </a:p>
          <a:p>
            <a:pPr marL="0" lvl="0" indent="536575"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本质上是对</a:t>
            </a:r>
            <a:r>
              <a:rPr lang="zh-CN" altLang="en-US" sz="2800" dirty="0">
                <a:solidFill>
                  <a:srgbClr val="FF0000"/>
                </a:solidFill>
                <a:latin typeface="+mn-ea"/>
              </a:rPr>
              <a:t>相关度建模</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信息检索模型是</a:t>
            </a:r>
            <a:r>
              <a:rPr lang="en-US" altLang="zh-CN" sz="2800" dirty="0">
                <a:solidFill>
                  <a:srgbClr val="002060"/>
                </a:solidFill>
                <a:latin typeface="+mn-ea"/>
              </a:rPr>
              <a:t>IR</a:t>
            </a:r>
            <a:r>
              <a:rPr lang="zh-CN" altLang="en-US" sz="2800" dirty="0">
                <a:solidFill>
                  <a:srgbClr val="002060"/>
                </a:solidFill>
                <a:latin typeface="+mn-ea"/>
              </a:rPr>
              <a:t>中的核心内容之一</a:t>
            </a:r>
            <a:endParaRPr lang="en-US" altLang="zh-CN" sz="2800" dirty="0">
              <a:solidFill>
                <a:srgbClr val="002060"/>
              </a:solidFill>
              <a:latin typeface="+mn-ea"/>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en-US" altLang="zh-CN" sz="2800" dirty="0">
              <a:solidFill>
                <a:srgbClr val="002060"/>
              </a:solidFill>
              <a:latin typeface="Lucida Sans" panose="020B0602040502020204" pitchFamily="34" charset="0"/>
              <a:ea typeface="MS PGothic" panose="020B0600070205080204" pitchFamily="34" charset="-128"/>
            </a:endParaRPr>
          </a:p>
          <a:p>
            <a:pPr marL="0" indent="0" defTabSz="457200" fontAlgn="base">
              <a:lnSpc>
                <a:spcPct val="160000"/>
              </a:lnSpc>
              <a:spcBef>
                <a:spcPct val="0"/>
              </a:spcBef>
              <a:spcAft>
                <a:spcPts val="600"/>
              </a:spcAft>
              <a:buClr>
                <a:srgbClr val="437085"/>
              </a:buClr>
              <a:buSzTx/>
              <a:buNone/>
            </a:pPr>
            <a:r>
              <a:rPr lang="zh-CN" altLang="en-US" sz="2800" dirty="0">
                <a:solidFill>
                  <a:srgbClr val="002060"/>
                </a:solidFill>
                <a:latin typeface="+mn-ea"/>
              </a:rPr>
              <a:t>相关度的表示：</a:t>
            </a:r>
            <a:r>
              <a:rPr lang="en-US" altLang="zh-CN" sz="2800" dirty="0">
                <a:solidFill>
                  <a:srgbClr val="002060"/>
                </a:solidFill>
                <a:latin typeface="+mn-ea"/>
              </a:rPr>
              <a:t>0 </a:t>
            </a:r>
            <a:r>
              <a:rPr lang="zh-CN" altLang="en-US" sz="2800" dirty="0">
                <a:solidFill>
                  <a:srgbClr val="002060"/>
                </a:solidFill>
                <a:latin typeface="+mn-ea"/>
              </a:rPr>
              <a:t>或</a:t>
            </a:r>
            <a:r>
              <a:rPr lang="en-US" altLang="zh-CN" sz="2800" dirty="0">
                <a:solidFill>
                  <a:srgbClr val="002060"/>
                </a:solidFill>
                <a:latin typeface="+mn-ea"/>
              </a:rPr>
              <a:t>1 </a:t>
            </a:r>
            <a:r>
              <a:rPr lang="en-US" altLang="zh-CN" sz="2800" dirty="0">
                <a:solidFill>
                  <a:srgbClr val="002060"/>
                </a:solidFill>
                <a:latin typeface="+mn-ea"/>
                <a:sym typeface="Wingdings" panose="05000000000000000000" pitchFamily="2" charset="2"/>
              </a:rPr>
              <a:t></a:t>
            </a:r>
            <a:r>
              <a:rPr lang="en-US" altLang="zh-CN" sz="2800" dirty="0">
                <a:solidFill>
                  <a:srgbClr val="002060"/>
                </a:solidFill>
                <a:latin typeface="+mn-ea"/>
              </a:rPr>
              <a:t> 0-1</a:t>
            </a:r>
            <a:r>
              <a:rPr lang="zh-CN" altLang="en-US" sz="2800" dirty="0">
                <a:solidFill>
                  <a:srgbClr val="002060"/>
                </a:solidFill>
                <a:latin typeface="+mn-ea"/>
              </a:rPr>
              <a:t>间的数值 </a:t>
            </a:r>
            <a:r>
              <a:rPr lang="en-US" altLang="zh-CN" sz="2800" dirty="0">
                <a:solidFill>
                  <a:srgbClr val="002060"/>
                </a:solidFill>
                <a:latin typeface="+mn-ea"/>
                <a:sym typeface="Wingdings" panose="05000000000000000000" pitchFamily="2" charset="2"/>
              </a:rPr>
              <a:t></a:t>
            </a:r>
            <a:r>
              <a:rPr lang="zh-CN" altLang="en-US" sz="2800" dirty="0">
                <a:solidFill>
                  <a:srgbClr val="002060"/>
                </a:solidFill>
                <a:latin typeface="+mn-ea"/>
              </a:rPr>
              <a:t> 概率</a:t>
            </a:r>
            <a:endParaRPr lang="en-US" altLang="zh-CN" sz="28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pic>
        <p:nvPicPr>
          <p:cNvPr id="7" name="图片 6">
            <a:extLst>
              <a:ext uri="{FF2B5EF4-FFF2-40B4-BE49-F238E27FC236}">
                <a16:creationId xmlns:a16="http://schemas.microsoft.com/office/drawing/2014/main" id="{DE67FF69-EC7D-4EF0-9A0E-BB83B8F3478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7461" y="3734083"/>
            <a:ext cx="7229268" cy="1710903"/>
          </a:xfrm>
          <a:prstGeom prst="rect">
            <a:avLst/>
          </a:prstGeom>
        </p:spPr>
      </p:pic>
    </p:spTree>
    <p:extLst>
      <p:ext uri="{BB962C8B-B14F-4D97-AF65-F5344CB8AC3E}">
        <p14:creationId xmlns:p14="http://schemas.microsoft.com/office/powerpoint/2010/main" val="628661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190247" y="191736"/>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、概率基础知识</a:t>
            </a:r>
          </a:p>
        </p:txBody>
      </p:sp>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fontScale="77500" lnSpcReduction="20000"/>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b="1" dirty="0">
                <a:solidFill>
                  <a:srgbClr val="002060"/>
                </a:solidFill>
                <a:latin typeface="Lucida Sans" panose="020B0602040502020204" pitchFamily="34" charset="0"/>
                <a:ea typeface="MS PGothic" panose="020B0600070205080204" pitchFamily="34" charset="-128"/>
              </a:rPr>
              <a:t>随机试验</a:t>
            </a:r>
            <a:r>
              <a:rPr lang="zh-CN" altLang="en-US"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mn-ea"/>
              </a:rPr>
              <a:t>可在相同条件下重复进行；试验可能结果不止一个，但能确定所有的可能结果；一次试验之前无法确定具体是哪种结果出现。</a:t>
            </a:r>
          </a:p>
          <a:p>
            <a:pPr marL="0" lvl="0" indent="715963" defTabSz="457200" fontAlgn="base">
              <a:lnSpc>
                <a:spcPct val="150000"/>
              </a:lnSpc>
              <a:spcBef>
                <a:spcPct val="0"/>
              </a:spcBef>
              <a:spcAft>
                <a:spcPts val="600"/>
              </a:spcAft>
              <a:buClr>
                <a:srgbClr val="437085"/>
              </a:buClr>
              <a:buSzTx/>
              <a:buNone/>
            </a:pPr>
            <a:r>
              <a:rPr lang="en-US" altLang="zh-CN" sz="2300" dirty="0">
                <a:solidFill>
                  <a:srgbClr val="002060"/>
                </a:solidFill>
                <a:latin typeface="+mn-ea"/>
              </a:rPr>
              <a:t>•</a:t>
            </a: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mn-ea"/>
              </a:rPr>
              <a:t>掷一颗骰子，考虑可能出现的点数</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b="1" dirty="0">
                <a:solidFill>
                  <a:srgbClr val="002060"/>
                </a:solidFill>
                <a:latin typeface="Lucida Sans" panose="020B0602040502020204" pitchFamily="34" charset="0"/>
                <a:ea typeface="MS PGothic" panose="020B0600070205080204" pitchFamily="34" charset="-128"/>
              </a:rPr>
              <a:t>随机事件</a:t>
            </a:r>
            <a:r>
              <a:rPr lang="zh-CN" altLang="en-US"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mn-ea"/>
              </a:rPr>
              <a:t>随机试验中可能出现或可能不出现的情况</a:t>
            </a:r>
          </a:p>
          <a:p>
            <a:pPr marL="0" lvl="0" indent="715963" defTabSz="457200" fontAlgn="base">
              <a:lnSpc>
                <a:spcPct val="150000"/>
              </a:lnSpc>
              <a:spcBef>
                <a:spcPct val="0"/>
              </a:spcBef>
              <a:spcAft>
                <a:spcPts val="600"/>
              </a:spcAft>
              <a:buClr>
                <a:srgbClr val="437085"/>
              </a:buClr>
              <a:buSzTx/>
              <a:buNone/>
            </a:pPr>
            <a:r>
              <a:rPr lang="en-US" altLang="zh-CN" sz="2300" dirty="0">
                <a:solidFill>
                  <a:srgbClr val="002060"/>
                </a:solidFill>
                <a:latin typeface="+mn-ea"/>
              </a:rPr>
              <a:t>•</a:t>
            </a:r>
            <a:r>
              <a:rPr lang="en-US" altLang="zh-CN" sz="2800" dirty="0">
                <a:solidFill>
                  <a:srgbClr val="002060"/>
                </a:solidFill>
                <a:latin typeface="+mn-ea"/>
              </a:rPr>
              <a:t> </a:t>
            </a:r>
            <a:r>
              <a:rPr lang="zh-CN" altLang="en-US" sz="2800" dirty="0">
                <a:solidFill>
                  <a:srgbClr val="002060"/>
                </a:solidFill>
                <a:latin typeface="+mn-ea"/>
              </a:rPr>
              <a:t>掷一颗骰子，</a:t>
            </a:r>
            <a:r>
              <a:rPr lang="en-US" altLang="zh-CN" sz="2800" dirty="0">
                <a:solidFill>
                  <a:srgbClr val="002060"/>
                </a:solidFill>
                <a:latin typeface="+mn-ea"/>
              </a:rPr>
              <a:t>4</a:t>
            </a:r>
            <a:r>
              <a:rPr lang="zh-CN" altLang="en-US" sz="2800" dirty="0">
                <a:solidFill>
                  <a:srgbClr val="002060"/>
                </a:solidFill>
                <a:latin typeface="+mn-ea"/>
              </a:rPr>
              <a:t>点朝上</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b="1" dirty="0">
                <a:solidFill>
                  <a:srgbClr val="002060"/>
                </a:solidFill>
                <a:latin typeface="Lucida Sans" panose="020B0602040502020204" pitchFamily="34" charset="0"/>
                <a:ea typeface="MS PGothic" panose="020B0600070205080204" pitchFamily="34" charset="-128"/>
              </a:rPr>
              <a:t>概率</a:t>
            </a:r>
            <a:r>
              <a:rPr lang="zh-CN" altLang="en-US"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mn-ea"/>
              </a:rPr>
              <a:t>事件</a:t>
            </a:r>
            <a:r>
              <a:rPr lang="en-US" altLang="zh-CN" sz="2800" dirty="0">
                <a:solidFill>
                  <a:srgbClr val="002060"/>
                </a:solidFill>
                <a:latin typeface="+mn-ea"/>
              </a:rPr>
              <a:t>A </a:t>
            </a:r>
            <a:r>
              <a:rPr lang="zh-CN" altLang="en-US" sz="2800" dirty="0">
                <a:solidFill>
                  <a:srgbClr val="002060"/>
                </a:solidFill>
                <a:latin typeface="+mn-ea"/>
              </a:rPr>
              <a:t>的概率是指事件</a:t>
            </a:r>
            <a:r>
              <a:rPr lang="en-US" altLang="zh-CN" sz="2800" dirty="0">
                <a:solidFill>
                  <a:srgbClr val="002060"/>
                </a:solidFill>
                <a:latin typeface="+mn-ea"/>
              </a:rPr>
              <a:t>A </a:t>
            </a:r>
            <a:r>
              <a:rPr lang="zh-CN" altLang="en-US" sz="2800" dirty="0">
                <a:solidFill>
                  <a:srgbClr val="002060"/>
                </a:solidFill>
                <a:latin typeface="+mn-ea"/>
              </a:rPr>
              <a:t>发生的可能性，记为</a:t>
            </a:r>
            <a:r>
              <a:rPr lang="en-US" altLang="zh-CN" sz="2800" dirty="0">
                <a:solidFill>
                  <a:srgbClr val="002060"/>
                </a:solidFill>
                <a:latin typeface="+mn-ea"/>
              </a:rPr>
              <a:t>P(A)</a:t>
            </a:r>
          </a:p>
          <a:p>
            <a:pPr marL="0" indent="715963"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 </a:t>
            </a:r>
            <a:r>
              <a:rPr lang="zh-CN" altLang="en-US" sz="2800" dirty="0">
                <a:solidFill>
                  <a:srgbClr val="002060"/>
                </a:solidFill>
                <a:latin typeface="+mn-ea"/>
              </a:rPr>
              <a:t>掷一颗骰子，出现</a:t>
            </a:r>
            <a:r>
              <a:rPr lang="en-US" altLang="zh-CN" sz="2800" dirty="0">
                <a:solidFill>
                  <a:srgbClr val="002060"/>
                </a:solidFill>
                <a:latin typeface="+mn-ea"/>
              </a:rPr>
              <a:t>6</a:t>
            </a:r>
            <a:r>
              <a:rPr lang="zh-CN" altLang="en-US" sz="2800" dirty="0">
                <a:solidFill>
                  <a:srgbClr val="002060"/>
                </a:solidFill>
                <a:latin typeface="+mn-ea"/>
              </a:rPr>
              <a:t>点的概率为多少？</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 </a:t>
            </a:r>
            <a:r>
              <a:rPr lang="zh-CN" altLang="en-US" sz="2800" b="1" dirty="0">
                <a:solidFill>
                  <a:srgbClr val="002060"/>
                </a:solidFill>
                <a:latin typeface="Lucida Sans" panose="020B0602040502020204" pitchFamily="34" charset="0"/>
                <a:ea typeface="MS PGothic" panose="020B0600070205080204" pitchFamily="34" charset="-128"/>
              </a:rPr>
              <a:t>条件概率</a:t>
            </a:r>
            <a:r>
              <a:rPr lang="zh-CN" altLang="en-US" sz="2800" dirty="0">
                <a:solidFill>
                  <a:srgbClr val="002060"/>
                </a:solidFill>
                <a:latin typeface="Lucida Sans" panose="020B0602040502020204" pitchFamily="34" charset="0"/>
                <a:ea typeface="MS PGothic" panose="020B0600070205080204" pitchFamily="34" charset="-128"/>
              </a:rPr>
              <a:t> ：</a:t>
            </a:r>
            <a:r>
              <a:rPr lang="zh-CN" altLang="en-US" sz="2800" dirty="0">
                <a:solidFill>
                  <a:srgbClr val="002060"/>
                </a:solidFill>
                <a:latin typeface="+mn-ea"/>
              </a:rPr>
              <a:t>已知事件</a:t>
            </a:r>
            <a:r>
              <a:rPr lang="en-US" altLang="zh-CN" sz="2800" dirty="0">
                <a:solidFill>
                  <a:srgbClr val="002060"/>
                </a:solidFill>
                <a:latin typeface="+mn-ea"/>
              </a:rPr>
              <a:t>A </a:t>
            </a:r>
            <a:r>
              <a:rPr lang="zh-CN" altLang="en-US" sz="2800" dirty="0">
                <a:solidFill>
                  <a:srgbClr val="002060"/>
                </a:solidFill>
                <a:latin typeface="+mn-ea"/>
              </a:rPr>
              <a:t>发生的条件下，事件</a:t>
            </a:r>
            <a:r>
              <a:rPr lang="en-US" altLang="zh-CN" sz="2800" dirty="0">
                <a:solidFill>
                  <a:srgbClr val="002060"/>
                </a:solidFill>
                <a:latin typeface="+mn-ea"/>
              </a:rPr>
              <a:t>B </a:t>
            </a:r>
            <a:r>
              <a:rPr lang="zh-CN" altLang="en-US" sz="2800" dirty="0">
                <a:solidFill>
                  <a:srgbClr val="002060"/>
                </a:solidFill>
                <a:latin typeface="+mn-ea"/>
              </a:rPr>
              <a:t>发生的概率称为 为</a:t>
            </a:r>
            <a:r>
              <a:rPr lang="en-US" altLang="zh-CN" sz="2800" dirty="0">
                <a:solidFill>
                  <a:srgbClr val="002060"/>
                </a:solidFill>
                <a:latin typeface="+mn-ea"/>
              </a:rPr>
              <a:t>A </a:t>
            </a:r>
            <a:r>
              <a:rPr lang="zh-CN" altLang="en-US" sz="2800" dirty="0">
                <a:solidFill>
                  <a:srgbClr val="002060"/>
                </a:solidFill>
                <a:latin typeface="+mn-ea"/>
              </a:rPr>
              <a:t>条件下</a:t>
            </a:r>
            <a:r>
              <a:rPr lang="en-US" altLang="zh-CN" sz="2800" dirty="0">
                <a:solidFill>
                  <a:srgbClr val="002060"/>
                </a:solidFill>
                <a:latin typeface="+mn-ea"/>
              </a:rPr>
              <a:t>B </a:t>
            </a:r>
            <a:r>
              <a:rPr lang="zh-CN" altLang="en-US" sz="2800" dirty="0">
                <a:solidFill>
                  <a:srgbClr val="002060"/>
                </a:solidFill>
                <a:latin typeface="+mn-ea"/>
              </a:rPr>
              <a:t>的条件概率，记作</a:t>
            </a:r>
            <a:r>
              <a:rPr lang="en-US" altLang="zh-CN" sz="2800" dirty="0">
                <a:solidFill>
                  <a:srgbClr val="002060"/>
                </a:solidFill>
                <a:latin typeface="+mn-ea"/>
              </a:rPr>
              <a:t>P(B|A)</a:t>
            </a:r>
          </a:p>
          <a:p>
            <a:pPr marL="0" lvl="0" indent="715963" defTabSz="457200" fontAlgn="base">
              <a:lnSpc>
                <a:spcPct val="150000"/>
              </a:lnSpc>
              <a:spcBef>
                <a:spcPct val="0"/>
              </a:spcBef>
              <a:spcAft>
                <a:spcPts val="600"/>
              </a:spcAft>
              <a:buClr>
                <a:srgbClr val="437085"/>
              </a:buClr>
              <a:buSzTx/>
              <a:buNone/>
            </a:pPr>
            <a:r>
              <a:rPr lang="en-US" altLang="zh-CN" sz="2600" dirty="0">
                <a:solidFill>
                  <a:srgbClr val="002060"/>
                </a:solidFill>
                <a:latin typeface="+mn-ea"/>
              </a:rPr>
              <a:t>• 30</a:t>
            </a:r>
            <a:r>
              <a:rPr lang="zh-CN" altLang="en-US" sz="2600" dirty="0">
                <a:solidFill>
                  <a:srgbClr val="002060"/>
                </a:solidFill>
                <a:latin typeface="+mn-ea"/>
              </a:rPr>
              <a:t>颗红球和</a:t>
            </a:r>
            <a:r>
              <a:rPr lang="en-US" altLang="zh-CN" sz="2600" dirty="0">
                <a:solidFill>
                  <a:srgbClr val="002060"/>
                </a:solidFill>
                <a:latin typeface="+mn-ea"/>
              </a:rPr>
              <a:t>40</a:t>
            </a:r>
            <a:r>
              <a:rPr lang="zh-CN" altLang="en-US" sz="2600" dirty="0">
                <a:solidFill>
                  <a:srgbClr val="002060"/>
                </a:solidFill>
                <a:latin typeface="+mn-ea"/>
              </a:rPr>
              <a:t>颗黑球放在一块，请问第一次抽取为红球的情况下第二次抽取黑球的概率？</a:t>
            </a:r>
            <a:endParaRPr lang="en-US" altLang="zh-CN" sz="2600" dirty="0">
              <a:solidFill>
                <a:srgbClr val="002060"/>
              </a:solidFill>
              <a:latin typeface="+mn-ea"/>
            </a:endParaRPr>
          </a:p>
          <a:p>
            <a:pPr marL="457200" lvl="0" indent="-457200" defTabSz="457200" fontAlgn="base">
              <a:lnSpc>
                <a:spcPct val="150000"/>
              </a:lnSpc>
              <a:spcBef>
                <a:spcPct val="0"/>
              </a:spcBef>
              <a:spcAft>
                <a:spcPts val="600"/>
              </a:spcAft>
              <a:buClr>
                <a:srgbClr val="437085"/>
              </a:buClr>
              <a:buSzTx/>
            </a:pPr>
            <a:endParaRPr lang="en-US" altLang="zh-CN" sz="2800" dirty="0">
              <a:solidFill>
                <a:srgbClr val="002060"/>
              </a:solidFill>
              <a:latin typeface="Lucida Sans" panose="020B0602040502020204" pitchFamily="34" charset="0"/>
              <a:ea typeface="MS PGothic" panose="020B0600070205080204" pitchFamily="34" charset="-128"/>
            </a:endParaRPr>
          </a:p>
          <a:p>
            <a:pPr marL="0" lvl="0" indent="0" defTabSz="457200" fontAlgn="base">
              <a:lnSpc>
                <a:spcPct val="150000"/>
              </a:lnSpc>
              <a:spcBef>
                <a:spcPct val="0"/>
              </a:spcBef>
              <a:spcAft>
                <a:spcPts val="600"/>
              </a:spcAft>
              <a:buClr>
                <a:srgbClr val="437085"/>
              </a:buClr>
              <a:buSzTx/>
              <a:buNone/>
            </a:pPr>
            <a:endParaRPr lang="zh-CN" altLang="en-US" sz="3200" dirty="0">
              <a:solidFill>
                <a:srgbClr val="002060"/>
              </a:solidFill>
              <a:latin typeface="Lucida Sans" panose="020B0602040502020204" pitchFamily="34" charset="0"/>
              <a:ea typeface="MS PGothic" panose="020B0600070205080204" pitchFamily="34" charset="-128"/>
            </a:endParaRPr>
          </a:p>
        </p:txBody>
      </p:sp>
    </p:spTree>
    <p:extLst>
      <p:ext uri="{BB962C8B-B14F-4D97-AF65-F5344CB8AC3E}">
        <p14:creationId xmlns:p14="http://schemas.microsoft.com/office/powerpoint/2010/main" val="674865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5C47A0-9179-42C9-B2D3-7BBC2E1A28BF}"/>
              </a:ext>
            </a:extLst>
          </p:cNvPr>
          <p:cNvSpPr>
            <a:spLocks noGrp="1"/>
          </p:cNvSpPr>
          <p:nvPr>
            <p:ph type="title"/>
          </p:nvPr>
        </p:nvSpPr>
        <p:spPr>
          <a:xfrm>
            <a:off x="265043" y="178264"/>
            <a:ext cx="9875520" cy="855407"/>
          </a:xfrm>
        </p:spPr>
        <p:txBody>
          <a:bodyPr>
            <a:normAutofit/>
          </a:bodyPr>
          <a:lstStyle/>
          <a:p>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、概率基础知识</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996CE9A6-C61E-4A16-825B-75AF5AA5E7F6}"/>
                  </a:ext>
                </a:extLst>
              </p:cNvPr>
              <p:cNvSpPr>
                <a:spLocks noGrp="1"/>
              </p:cNvSpPr>
              <p:nvPr>
                <p:ph idx="1"/>
              </p:nvPr>
            </p:nvSpPr>
            <p:spPr>
              <a:xfrm>
                <a:off x="288235" y="974036"/>
                <a:ext cx="11638722" cy="5585790"/>
              </a:xfrm>
            </p:spPr>
            <p:txBody>
              <a:bodyPr>
                <a:normAutofit fontScale="92500"/>
              </a:bodyPr>
              <a:lstStyle/>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Lucida Sans" panose="020B0602040502020204" pitchFamily="34" charset="0"/>
                    <a:ea typeface="MS PGothic" panose="020B0600070205080204" pitchFamily="34" charset="-128"/>
                  </a:rPr>
                  <a:t>•</a:t>
                </a:r>
                <a:r>
                  <a:rPr lang="zh-CN" altLang="en-US" sz="2800" dirty="0">
                    <a:solidFill>
                      <a:srgbClr val="002060"/>
                    </a:solidFill>
                    <a:latin typeface="+mn-ea"/>
                  </a:rPr>
                  <a:t>词袋模型</a:t>
                </a:r>
                <a:endParaRPr lang="en-US" altLang="zh-CN" sz="2800" dirty="0">
                  <a:solidFill>
                    <a:srgbClr val="002060"/>
                  </a:solidFill>
                  <a:latin typeface="+mn-ea"/>
                </a:endParaRPr>
              </a:p>
              <a:p>
                <a:pPr marL="0" lvl="0" indent="357188"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词袋模型：不考虑词在文档中出现的顺序。</a:t>
                </a:r>
              </a:p>
              <a:p>
                <a:pPr marL="0" lvl="0" indent="357188" defTabSz="457200" fontAlgn="base">
                  <a:lnSpc>
                    <a:spcPct val="150000"/>
                  </a:lnSpc>
                  <a:spcBef>
                    <a:spcPct val="0"/>
                  </a:spcBef>
                  <a:spcAft>
                    <a:spcPts val="600"/>
                  </a:spcAft>
                  <a:buClr>
                    <a:srgbClr val="437085"/>
                  </a:buClr>
                  <a:buSzTx/>
                  <a:buNone/>
                </a:pPr>
                <a:r>
                  <a:rPr lang="zh-CN" altLang="en-US" sz="2800" dirty="0">
                    <a:solidFill>
                      <a:srgbClr val="002060"/>
                    </a:solidFill>
                    <a:latin typeface="+mn-ea"/>
                  </a:rPr>
                  <a:t>“</a:t>
                </a:r>
                <a:r>
                  <a:rPr lang="en-US" altLang="zh-CN" sz="2800" dirty="0">
                    <a:solidFill>
                      <a:srgbClr val="002060"/>
                    </a:solidFill>
                    <a:latin typeface="+mn-ea"/>
                  </a:rPr>
                  <a:t>John is quicker than Mary ” </a:t>
                </a:r>
                <a:r>
                  <a:rPr lang="zh-CN" altLang="en-US" sz="2800" dirty="0">
                    <a:solidFill>
                      <a:srgbClr val="002060"/>
                    </a:solidFill>
                    <a:latin typeface="+mn-ea"/>
                  </a:rPr>
                  <a:t>和“</a:t>
                </a:r>
                <a:r>
                  <a:rPr lang="en-US" altLang="zh-CN" sz="2800" dirty="0">
                    <a:solidFill>
                      <a:srgbClr val="002060"/>
                    </a:solidFill>
                    <a:latin typeface="+mn-ea"/>
                  </a:rPr>
                  <a:t>Mary is quicker than John ”</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dirty="0">
                    <a:solidFill>
                      <a:srgbClr val="002060"/>
                    </a:solidFill>
                    <a:latin typeface="+mn-ea"/>
                  </a:rPr>
                  <a:t>事件独立 ：事件</a:t>
                </a:r>
                <a:r>
                  <a:rPr lang="en-US" altLang="zh-CN" sz="2800" dirty="0">
                    <a:solidFill>
                      <a:srgbClr val="002060"/>
                    </a:solidFill>
                    <a:latin typeface="+mn-ea"/>
                  </a:rPr>
                  <a:t>A </a:t>
                </a:r>
                <a:r>
                  <a:rPr lang="zh-CN" altLang="en-US" sz="2800" dirty="0">
                    <a:solidFill>
                      <a:srgbClr val="002060"/>
                    </a:solidFill>
                    <a:latin typeface="+mn-ea"/>
                  </a:rPr>
                  <a:t>、</a:t>
                </a:r>
                <a:r>
                  <a:rPr lang="en-US" altLang="zh-CN" sz="2800" dirty="0">
                    <a:solidFill>
                      <a:srgbClr val="002060"/>
                    </a:solidFill>
                    <a:latin typeface="+mn-ea"/>
                  </a:rPr>
                  <a:t>B </a:t>
                </a:r>
                <a:r>
                  <a:rPr lang="zh-CN" altLang="en-US" sz="2800" dirty="0">
                    <a:solidFill>
                      <a:srgbClr val="002060"/>
                    </a:solidFill>
                    <a:latin typeface="+mn-ea"/>
                  </a:rPr>
                  <a:t>，若</a:t>
                </a:r>
                <a:r>
                  <a:rPr lang="en-US" altLang="zh-CN" sz="2800" dirty="0">
                    <a:solidFill>
                      <a:srgbClr val="002060"/>
                    </a:solidFill>
                    <a:latin typeface="+mn-ea"/>
                  </a:rPr>
                  <a:t>P(AB)=P(A)P(B) </a:t>
                </a:r>
                <a:r>
                  <a:rPr lang="zh-CN" altLang="en-US" sz="2800" dirty="0">
                    <a:solidFill>
                      <a:srgbClr val="002060"/>
                    </a:solidFill>
                    <a:latin typeface="+mn-ea"/>
                  </a:rPr>
                  <a:t>，则称</a:t>
                </a:r>
                <a:r>
                  <a:rPr lang="en-US" altLang="zh-CN" sz="2800" dirty="0">
                    <a:solidFill>
                      <a:srgbClr val="002060"/>
                    </a:solidFill>
                    <a:latin typeface="+mn-ea"/>
                  </a:rPr>
                  <a:t>A </a:t>
                </a:r>
                <a:r>
                  <a:rPr lang="zh-CN" altLang="en-US" sz="2800" dirty="0">
                    <a:solidFill>
                      <a:srgbClr val="002060"/>
                    </a:solidFill>
                    <a:latin typeface="+mn-ea"/>
                  </a:rPr>
                  <a:t>、</a:t>
                </a:r>
                <a:r>
                  <a:rPr lang="en-US" altLang="zh-CN" sz="2800" dirty="0">
                    <a:solidFill>
                      <a:srgbClr val="002060"/>
                    </a:solidFill>
                    <a:latin typeface="+mn-ea"/>
                  </a:rPr>
                  <a:t>B </a:t>
                </a:r>
                <a:r>
                  <a:rPr lang="zh-CN" altLang="en-US" sz="2800" dirty="0">
                    <a:solidFill>
                      <a:srgbClr val="002060"/>
                    </a:solidFill>
                    <a:latin typeface="+mn-ea"/>
                  </a:rPr>
                  <a:t>独立</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dirty="0">
                    <a:solidFill>
                      <a:srgbClr val="002060"/>
                    </a:solidFill>
                    <a:latin typeface="+mn-ea"/>
                  </a:rPr>
                  <a:t>条件概率</a:t>
                </a:r>
                <a:r>
                  <a:rPr lang="en-US" altLang="zh-CN" sz="2800" dirty="0">
                    <a:solidFill>
                      <a:srgbClr val="002060"/>
                    </a:solidFill>
                    <a:latin typeface="+mn-ea"/>
                  </a:rPr>
                  <a:t>P(A|B)=P(A/B)P(B)</a:t>
                </a:r>
              </a:p>
              <a:p>
                <a:pPr marL="0" lv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dirty="0">
                    <a:solidFill>
                      <a:srgbClr val="002060"/>
                    </a:solidFill>
                    <a:latin typeface="+mn-ea"/>
                  </a:rPr>
                  <a:t>联合概率</a:t>
                </a:r>
                <a:r>
                  <a:rPr lang="en-US" altLang="zh-CN" sz="2800" dirty="0">
                    <a:solidFill>
                      <a:srgbClr val="002060"/>
                    </a:solidFill>
                    <a:latin typeface="+mn-ea"/>
                  </a:rPr>
                  <a:t>P(AB)=P(A|B)P(B)=P(B|A)(A) </a:t>
                </a:r>
              </a:p>
              <a:p>
                <a:pPr mar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b="1" dirty="0">
                    <a:solidFill>
                      <a:srgbClr val="002060"/>
                    </a:solidFill>
                    <a:latin typeface="+mn-ea"/>
                  </a:rPr>
                  <a:t>贝叶斯定理</a:t>
                </a:r>
                <a:r>
                  <a:rPr lang="en-US" altLang="zh-CN" sz="2800" b="1" dirty="0">
                    <a:solidFill>
                      <a:srgbClr val="002060"/>
                    </a:solidFill>
                    <a:latin typeface="+mn-ea"/>
                  </a:rPr>
                  <a:t>P(A|B)=P(B/A)P(A)/P(B)</a:t>
                </a:r>
              </a:p>
              <a:p>
                <a:pPr marL="0" indent="0" defTabSz="457200" fontAlgn="base">
                  <a:lnSpc>
                    <a:spcPct val="150000"/>
                  </a:lnSpc>
                  <a:spcBef>
                    <a:spcPct val="0"/>
                  </a:spcBef>
                  <a:spcAft>
                    <a:spcPts val="600"/>
                  </a:spcAft>
                  <a:buClr>
                    <a:srgbClr val="437085"/>
                  </a:buClr>
                  <a:buSzTx/>
                  <a:buNone/>
                </a:pPr>
                <a:r>
                  <a:rPr lang="en-US" altLang="zh-CN" sz="2800" dirty="0">
                    <a:solidFill>
                      <a:srgbClr val="002060"/>
                    </a:solidFill>
                    <a:latin typeface="+mn-ea"/>
                  </a:rPr>
                  <a:t>•</a:t>
                </a:r>
                <a:r>
                  <a:rPr lang="zh-CN" altLang="en-US" sz="2800" dirty="0">
                    <a:solidFill>
                      <a:srgbClr val="002060"/>
                    </a:solidFill>
                    <a:latin typeface="+mn-ea"/>
                  </a:rPr>
                  <a:t>优势率</a:t>
                </a:r>
                <a:r>
                  <a:rPr lang="en-US" altLang="zh-CN" sz="2800" dirty="0">
                    <a:solidFill>
                      <a:srgbClr val="002060"/>
                    </a:solidFill>
                    <a:latin typeface="+mn-ea"/>
                  </a:rPr>
                  <a:t>(</a:t>
                </a:r>
                <a:r>
                  <a:rPr lang="zh-CN" altLang="en-US" sz="2800" dirty="0">
                    <a:solidFill>
                      <a:srgbClr val="002060"/>
                    </a:solidFill>
                    <a:latin typeface="+mn-ea"/>
                  </a:rPr>
                  <a:t>优势比</a:t>
                </a:r>
                <a:r>
                  <a:rPr lang="en-US" altLang="zh-CN" sz="2800" dirty="0">
                    <a:solidFill>
                      <a:srgbClr val="002060"/>
                    </a:solidFill>
                    <a:latin typeface="+mn-ea"/>
                  </a:rPr>
                  <a:t>)O(A)=P(A)/P(</a:t>
                </a:r>
                <a14:m>
                  <m:oMath xmlns:m="http://schemas.openxmlformats.org/officeDocument/2006/math">
                    <m:acc>
                      <m:accPr>
                        <m:chr m:val="̅"/>
                        <m:ctrlPr>
                          <a:rPr lang="en-US" altLang="zh-CN" sz="2800" i="1" smtClean="0">
                            <a:solidFill>
                              <a:srgbClr val="002060"/>
                            </a:solidFill>
                            <a:latin typeface="Cambria Math" panose="02040503050406030204" pitchFamily="18" charset="0"/>
                          </a:rPr>
                        </m:ctrlPr>
                      </m:accPr>
                      <m:e>
                        <m:r>
                          <a:rPr lang="en-US" altLang="zh-CN" sz="2800" b="0" i="1" smtClean="0">
                            <a:solidFill>
                              <a:srgbClr val="002060"/>
                            </a:solidFill>
                            <a:latin typeface="Cambria Math" panose="02040503050406030204" pitchFamily="18" charset="0"/>
                          </a:rPr>
                          <m:t>𝐴</m:t>
                        </m:r>
                      </m:e>
                    </m:acc>
                  </m:oMath>
                </a14:m>
                <a:r>
                  <a:rPr lang="en-US" altLang="zh-CN" sz="2800" dirty="0">
                    <a:solidFill>
                      <a:srgbClr val="002060"/>
                    </a:solidFill>
                    <a:latin typeface="+mn-ea"/>
                  </a:rPr>
                  <a:t>)=P(A)/(1-P(A))</a:t>
                </a:r>
              </a:p>
            </p:txBody>
          </p:sp>
        </mc:Choice>
        <mc:Fallback xmlns="">
          <p:sp>
            <p:nvSpPr>
              <p:cNvPr id="3" name="内容占位符 2">
                <a:extLst>
                  <a:ext uri="{FF2B5EF4-FFF2-40B4-BE49-F238E27FC236}">
                    <a16:creationId xmlns:a16="http://schemas.microsoft.com/office/drawing/2014/main" id="{996CE9A6-C61E-4A16-825B-75AF5AA5E7F6}"/>
                  </a:ext>
                </a:extLst>
              </p:cNvPr>
              <p:cNvSpPr>
                <a:spLocks noGrp="1" noRot="1" noChangeAspect="1" noMove="1" noResize="1" noEditPoints="1" noAdjustHandles="1" noChangeArrowheads="1" noChangeShapeType="1" noTextEdit="1"/>
              </p:cNvSpPr>
              <p:nvPr>
                <p:ph idx="1"/>
              </p:nvPr>
            </p:nvSpPr>
            <p:spPr>
              <a:xfrm>
                <a:off x="288235" y="974036"/>
                <a:ext cx="11638722" cy="5585790"/>
              </a:xfrm>
              <a:blipFill>
                <a:blip r:embed="rId2"/>
                <a:stretch>
                  <a:fillRect l="-94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76627550"/>
      </p:ext>
    </p:extLst>
  </p:cSld>
  <p:clrMapOvr>
    <a:masterClrMapping/>
  </p:clrMapOvr>
</p:sld>
</file>

<file path=ppt/theme/theme1.xml><?xml version="1.0" encoding="utf-8"?>
<a:theme xmlns:a="http://schemas.openxmlformats.org/drawingml/2006/main" name="基础">
  <a:themeElements>
    <a:clrScheme name="蓝色暖调">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基础">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基础">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TM03457444[[fn=基础]]</Template>
  <TotalTime>11744</TotalTime>
  <Words>2343</Words>
  <Application>Microsoft Office PowerPoint</Application>
  <PresentationFormat>宽屏</PresentationFormat>
  <Paragraphs>222</Paragraphs>
  <Slides>35</Slides>
  <Notes>25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35</vt:i4>
      </vt:variant>
    </vt:vector>
  </HeadingPairs>
  <TitlesOfParts>
    <vt:vector size="41" baseType="lpstr">
      <vt:lpstr>等线</vt:lpstr>
      <vt:lpstr>Cambria Math</vt:lpstr>
      <vt:lpstr>Corbel</vt:lpstr>
      <vt:lpstr>Lucida Sans</vt:lpstr>
      <vt:lpstr>Times New Roman</vt:lpstr>
      <vt:lpstr>基础</vt:lpstr>
      <vt:lpstr>信息检索与数据挖掘</vt:lpstr>
      <vt:lpstr>本节内容</vt:lpstr>
      <vt:lpstr>回顾：词项-文档关联矩阵</vt:lpstr>
      <vt:lpstr>回顾：词项-文档计数矩阵</vt:lpstr>
      <vt:lpstr>二值→ 计数→ 权重矩阵（ tf- idf 值 ）</vt:lpstr>
      <vt:lpstr>回顾：从布尔模型到向量空间模型</vt:lpstr>
      <vt:lpstr>回顾：信息检索模型的作用</vt:lpstr>
      <vt:lpstr>1、概率基础知识</vt:lpstr>
      <vt:lpstr>1、概率基础知识</vt:lpstr>
      <vt:lpstr>1、概率基础知识</vt:lpstr>
      <vt:lpstr>PowerPoint 演示文稿</vt:lpstr>
      <vt:lpstr>2、概率排序原理</vt:lpstr>
      <vt:lpstr>2、概率排序原理</vt:lpstr>
      <vt:lpstr>2、概率排序原理</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3、BIM 模型</vt:lpstr>
      <vt:lpstr>4、BM25 模型</vt:lpstr>
      <vt:lpstr>4、BM25 模型</vt:lpstr>
      <vt:lpstr>4、BM25 模型</vt:lpstr>
      <vt:lpstr>本章要点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信息检索与数据挖掘</dc:title>
  <dc:creator>lch</dc:creator>
  <cp:lastModifiedBy>云朵 云朵</cp:lastModifiedBy>
  <cp:revision>529</cp:revision>
  <dcterms:created xsi:type="dcterms:W3CDTF">2022-02-10T03:07:19Z</dcterms:created>
  <dcterms:modified xsi:type="dcterms:W3CDTF">2024-05-10T06:28:48Z</dcterms:modified>
</cp:coreProperties>
</file>