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45"/>
  </p:notesMasterIdLst>
  <p:sldIdLst>
    <p:sldId id="256" r:id="rId2"/>
    <p:sldId id="259" r:id="rId3"/>
    <p:sldId id="260" r:id="rId4"/>
    <p:sldId id="261" r:id="rId5"/>
    <p:sldId id="262" r:id="rId6"/>
    <p:sldId id="263" r:id="rId7"/>
    <p:sldId id="264" r:id="rId8"/>
    <p:sldId id="265" r:id="rId9"/>
    <p:sldId id="266" r:id="rId10"/>
    <p:sldId id="268" r:id="rId11"/>
    <p:sldId id="269" r:id="rId12"/>
    <p:sldId id="302"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7" r:id="rId30"/>
    <p:sldId id="288" r:id="rId31"/>
    <p:sldId id="289" r:id="rId32"/>
    <p:sldId id="290" r:id="rId33"/>
    <p:sldId id="291" r:id="rId34"/>
    <p:sldId id="292" r:id="rId35"/>
    <p:sldId id="293" r:id="rId36"/>
    <p:sldId id="295" r:id="rId37"/>
    <p:sldId id="296" r:id="rId38"/>
    <p:sldId id="297" r:id="rId39"/>
    <p:sldId id="298" r:id="rId40"/>
    <p:sldId id="300" r:id="rId41"/>
    <p:sldId id="299" r:id="rId42"/>
    <p:sldId id="301" r:id="rId43"/>
    <p:sldId id="30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34" autoAdjust="0"/>
  </p:normalViewPr>
  <p:slideViewPr>
    <p:cSldViewPr snapToGrid="0">
      <p:cViewPr varScale="1">
        <p:scale>
          <a:sx n="70" d="100"/>
          <a:sy n="70" d="100"/>
        </p:scale>
        <p:origin x="4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20</a:t>
            </a:fld>
            <a:endParaRPr lang="zh-CN" altLang="en-US"/>
          </a:p>
        </p:txBody>
      </p:sp>
    </p:spTree>
    <p:extLst>
      <p:ext uri="{BB962C8B-B14F-4D97-AF65-F5344CB8AC3E}">
        <p14:creationId xmlns:p14="http://schemas.microsoft.com/office/powerpoint/2010/main" val="398784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IR </a:t>
            </a:r>
            <a:r>
              <a:rPr lang="zh-CN" altLang="en-US" sz="1200" dirty="0"/>
              <a:t>中的语言建模方法实际上是在对查询的生成过程进行建模</a:t>
            </a:r>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30456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2024/5/20</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4.tmp"/><Relationship Id="rId5" Type="http://schemas.openxmlformats.org/officeDocument/2006/relationships/tags" Target="../tags/tag5.xml"/><Relationship Id="rId10" Type="http://schemas.openxmlformats.org/officeDocument/2006/relationships/image" Target="../media/image43.png"/><Relationship Id="rId4" Type="http://schemas.openxmlformats.org/officeDocument/2006/relationships/tags" Target="../tags/tag4.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12</a:t>
            </a:r>
            <a:r>
              <a:rPr lang="zh-CN" altLang="en-US" sz="4400" dirty="0">
                <a:latin typeface="+mn-ea"/>
              </a:rPr>
              <a:t>章 基于语言建模的信息检索模型</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1686326" cy="921447"/>
          </a:xfrm>
        </p:spPr>
        <p:txBody>
          <a:bodyPr>
            <a:noAutofit/>
          </a:bodyPr>
          <a:lstStyle/>
          <a:p>
            <a:pPr>
              <a:lnSpc>
                <a:spcPct val="150000"/>
              </a:lnSpc>
            </a:pPr>
            <a:r>
              <a:rPr lang="zh-CN" altLang="en-US" sz="4000" dirty="0">
                <a:latin typeface="Times New Roman" panose="02020603050405020304" pitchFamily="18" charset="0"/>
                <a:cs typeface="Times New Roman" panose="02020603050405020304" pitchFamily="18" charset="0"/>
              </a:rPr>
              <a:t>回顾：</a:t>
            </a:r>
            <a:r>
              <a:rPr lang="en-US" altLang="zh-CN" sz="4000" dirty="0">
                <a:latin typeface="Times New Roman" panose="02020603050405020304" pitchFamily="18" charset="0"/>
                <a:cs typeface="Times New Roman" panose="02020603050405020304" pitchFamily="18" charset="0"/>
              </a:rPr>
              <a:t>BIM</a:t>
            </a:r>
            <a:r>
              <a:rPr lang="en-US" altLang="zh-CN" sz="4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4000" dirty="0">
                <a:latin typeface="Times New Roman" panose="02020603050405020304" pitchFamily="18" charset="0"/>
                <a:cs typeface="Times New Roman" panose="02020603050405020304" pitchFamily="18" charset="0"/>
              </a:rPr>
              <a:t>BM25</a:t>
            </a:r>
            <a:endParaRPr lang="zh-CN" altLang="en-US" sz="4000" dirty="0">
              <a:latin typeface="Times New Roman" panose="02020603050405020304" pitchFamily="18" charset="0"/>
              <a:cs typeface="Times New Roman" panose="02020603050405020304" pitchFamily="18" charset="0"/>
            </a:endParaRP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1242391"/>
            <a:ext cx="11479695" cy="5394056"/>
          </a:xfrm>
        </p:spPr>
        <p:txBody>
          <a:bodyPr/>
          <a:lstStyle/>
          <a:p>
            <a:r>
              <a:rPr lang="en-US" altLang="zh-CN" dirty="0"/>
              <a:t>Okapi BM25: </a:t>
            </a:r>
            <a:r>
              <a:rPr lang="zh-CN" altLang="en-US" dirty="0"/>
              <a:t>一个非二值模型</a:t>
            </a:r>
          </a:p>
        </p:txBody>
      </p:sp>
      <p:pic>
        <p:nvPicPr>
          <p:cNvPr id="6" name="图片 5">
            <a:extLst>
              <a:ext uri="{FF2B5EF4-FFF2-40B4-BE49-F238E27FC236}">
                <a16:creationId xmlns:a16="http://schemas.microsoft.com/office/drawing/2014/main" id="{AD705D5D-9C64-4FC3-AEA5-92DE4B024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7" y="1624066"/>
            <a:ext cx="8968408" cy="4915071"/>
          </a:xfrm>
          <a:prstGeom prst="rect">
            <a:avLst/>
          </a:prstGeom>
        </p:spPr>
      </p:pic>
    </p:spTree>
    <p:extLst>
      <p:ext uri="{BB962C8B-B14F-4D97-AF65-F5344CB8AC3E}">
        <p14:creationId xmlns:p14="http://schemas.microsoft.com/office/powerpoint/2010/main" val="3481483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1686326" cy="921447"/>
          </a:xfrm>
        </p:spPr>
        <p:txBody>
          <a:bodyPr>
            <a:noAutofit/>
          </a:bodyPr>
          <a:lstStyle/>
          <a:p>
            <a:r>
              <a:rPr lang="zh-CN" altLang="en-US" sz="4000" dirty="0"/>
              <a:t>本章内容：基于语言建模的检索模型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1242391"/>
            <a:ext cx="11479695" cy="5394056"/>
          </a:xfrm>
        </p:spPr>
        <p:txBody>
          <a:bodyPr>
            <a:normAutofit/>
          </a:bodyPr>
          <a:lstStyle/>
          <a:p>
            <a:pPr marL="45720" indent="0">
              <a:buNone/>
            </a:pPr>
            <a:r>
              <a:rPr lang="en-US" altLang="zh-CN" sz="2800" dirty="0"/>
              <a:t>• </a:t>
            </a:r>
            <a:r>
              <a:rPr lang="zh-CN" altLang="en-US" sz="2800" dirty="0"/>
              <a:t>语言模型</a:t>
            </a:r>
          </a:p>
          <a:p>
            <a:pPr marL="44450" indent="671513">
              <a:buNone/>
            </a:pPr>
            <a:r>
              <a:rPr lang="en-US" altLang="zh-CN" sz="2800" dirty="0"/>
              <a:t>• </a:t>
            </a:r>
            <a:r>
              <a:rPr lang="zh-CN" altLang="en-US" sz="2800" dirty="0"/>
              <a:t>什么是概率语言模型？如何比较两个模型？</a:t>
            </a:r>
          </a:p>
          <a:p>
            <a:pPr marL="44450" indent="671513">
              <a:buNone/>
            </a:pPr>
            <a:r>
              <a:rPr lang="en-US" altLang="zh-CN" sz="2800" dirty="0"/>
              <a:t>• </a:t>
            </a:r>
            <a:r>
              <a:rPr lang="zh-CN" altLang="en-US" sz="2800" dirty="0"/>
              <a:t>怎样由文档生成语言模型？</a:t>
            </a:r>
          </a:p>
          <a:p>
            <a:pPr marL="44450" indent="671513">
              <a:buNone/>
            </a:pPr>
            <a:r>
              <a:rPr lang="en-US" altLang="zh-CN" sz="2800" dirty="0"/>
              <a:t>• </a:t>
            </a:r>
            <a:r>
              <a:rPr lang="zh-CN" altLang="en-US" sz="2800" dirty="0"/>
              <a:t>语言模型的种类</a:t>
            </a:r>
          </a:p>
          <a:p>
            <a:pPr marL="45720" indent="0">
              <a:buNone/>
            </a:pPr>
            <a:r>
              <a:rPr lang="en-US" altLang="zh-CN" sz="2800" dirty="0"/>
              <a:t>• </a:t>
            </a:r>
            <a:r>
              <a:rPr lang="zh-CN" altLang="en-US" sz="2800" dirty="0"/>
              <a:t>语言模型如何应用到</a:t>
            </a:r>
            <a:r>
              <a:rPr lang="en-US" altLang="zh-CN" sz="2800" dirty="0"/>
              <a:t>IR </a:t>
            </a:r>
            <a:r>
              <a:rPr lang="zh-CN" altLang="en-US" sz="2800" dirty="0"/>
              <a:t>中？</a:t>
            </a:r>
          </a:p>
          <a:p>
            <a:pPr marL="44450" indent="671513">
              <a:buNone/>
            </a:pPr>
            <a:r>
              <a:rPr lang="en-US" altLang="zh-CN" sz="2800" dirty="0"/>
              <a:t>• </a:t>
            </a:r>
            <a:r>
              <a:rPr lang="zh-CN" altLang="en-US" sz="2800" dirty="0"/>
              <a:t>查询似然模型</a:t>
            </a:r>
            <a:r>
              <a:rPr lang="en-US" altLang="zh-CN" sz="2800" dirty="0"/>
              <a:t>(Query Likelihood Model)</a:t>
            </a:r>
          </a:p>
          <a:p>
            <a:pPr marL="44450" indent="671513">
              <a:buNone/>
            </a:pPr>
            <a:r>
              <a:rPr lang="en-US" altLang="zh-CN" sz="2800" dirty="0"/>
              <a:t>• </a:t>
            </a:r>
            <a:r>
              <a:rPr lang="zh-CN" altLang="en-US" sz="2800" dirty="0"/>
              <a:t>平滑的方法：线性插值</a:t>
            </a:r>
            <a:r>
              <a:rPr lang="en-US" altLang="zh-CN" sz="2800" dirty="0"/>
              <a:t>LM</a:t>
            </a:r>
          </a:p>
          <a:p>
            <a:pPr marL="44450" indent="671513">
              <a:buNone/>
            </a:pPr>
            <a:r>
              <a:rPr lang="en-US" altLang="zh-CN" sz="2800" dirty="0"/>
              <a:t>• </a:t>
            </a:r>
            <a:r>
              <a:rPr lang="zh-CN" altLang="en-US" sz="2800" dirty="0"/>
              <a:t>扩展的</a:t>
            </a:r>
            <a:r>
              <a:rPr lang="en-US" altLang="zh-CN" sz="2800" dirty="0"/>
              <a:t>LM </a:t>
            </a:r>
            <a:r>
              <a:rPr lang="zh-CN" altLang="en-US" sz="2800" dirty="0"/>
              <a:t>方法</a:t>
            </a:r>
          </a:p>
        </p:txBody>
      </p:sp>
    </p:spTree>
    <p:extLst>
      <p:ext uri="{BB962C8B-B14F-4D97-AF65-F5344CB8AC3E}">
        <p14:creationId xmlns:p14="http://schemas.microsoft.com/office/powerpoint/2010/main" val="1948040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1686326" cy="921447"/>
          </a:xfrm>
        </p:spPr>
        <p:txBody>
          <a:bodyPr>
            <a:noAutofit/>
          </a:bodyPr>
          <a:lstStyle/>
          <a:p>
            <a:r>
              <a:rPr lang="zh-CN" altLang="en-US" sz="4000" dirty="0"/>
              <a:t>基于语言建模的检索模型思想</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1242391"/>
            <a:ext cx="11479695" cy="5394056"/>
          </a:xfrm>
        </p:spPr>
        <p:txBody>
          <a:bodyPr>
            <a:normAutofit/>
          </a:bodyPr>
          <a:lstStyle/>
          <a:p>
            <a:pPr marL="45720" indent="0">
              <a:buNone/>
            </a:pPr>
            <a:r>
              <a:rPr lang="en-US" altLang="zh-CN" sz="2800" dirty="0"/>
              <a:t>• </a:t>
            </a:r>
            <a:r>
              <a:rPr lang="zh-CN" altLang="en-US" sz="2800" dirty="0"/>
              <a:t>思路</a:t>
            </a:r>
          </a:p>
          <a:p>
            <a:pPr marL="44450" indent="671513">
              <a:lnSpc>
                <a:spcPct val="100000"/>
              </a:lnSpc>
              <a:buNone/>
            </a:pPr>
            <a:r>
              <a:rPr lang="en-US" altLang="zh-CN" sz="2800" dirty="0"/>
              <a:t>•</a:t>
            </a:r>
            <a:r>
              <a:rPr lang="zh-CN" altLang="en-US" sz="2400" dirty="0"/>
              <a:t>好的查询应该尽量采用那些最有可能出现在相关文档中的词来构成查询</a:t>
            </a:r>
            <a:endParaRPr lang="en-US" altLang="zh-CN" sz="2400" dirty="0"/>
          </a:p>
          <a:p>
            <a:pPr marL="45720" indent="0">
              <a:buNone/>
            </a:pPr>
            <a:r>
              <a:rPr lang="en-US" altLang="zh-CN" sz="2800" dirty="0"/>
              <a:t>•</a:t>
            </a:r>
            <a:r>
              <a:rPr lang="zh-CN" altLang="en-US" sz="2800" dirty="0"/>
              <a:t>基于该思路的建模：</a:t>
            </a:r>
            <a:endParaRPr lang="en-US" altLang="zh-CN" sz="2800" dirty="0"/>
          </a:p>
          <a:p>
            <a:pPr marL="44450" indent="671513">
              <a:lnSpc>
                <a:spcPct val="120000"/>
              </a:lnSpc>
              <a:buNone/>
            </a:pPr>
            <a:r>
              <a:rPr lang="en-US" altLang="zh-CN" sz="2800" dirty="0"/>
              <a:t>•</a:t>
            </a:r>
            <a:r>
              <a:rPr lang="zh-CN" altLang="en-US" sz="2400" dirty="0"/>
              <a:t>给定查询，如果某篇文档所对应的</a:t>
            </a:r>
            <a:r>
              <a:rPr lang="zh-CN" altLang="en-US" sz="2400" dirty="0">
                <a:solidFill>
                  <a:srgbClr val="FF0000"/>
                </a:solidFill>
              </a:rPr>
              <a:t>文档模型</a:t>
            </a:r>
            <a:r>
              <a:rPr lang="zh-CN" altLang="en-US" sz="2400" dirty="0"/>
              <a:t>可能生成该查询，那么这篇文档是一个好的匹配文档。</a:t>
            </a:r>
            <a:endParaRPr lang="en-US" altLang="zh-CN" sz="2400" dirty="0"/>
          </a:p>
          <a:p>
            <a:pPr marL="44450" indent="-44450">
              <a:lnSpc>
                <a:spcPct val="120000"/>
              </a:lnSpc>
              <a:buNone/>
            </a:pPr>
            <a:r>
              <a:rPr lang="en-US" altLang="zh-CN" sz="2800" dirty="0"/>
              <a:t>•</a:t>
            </a:r>
            <a:r>
              <a:rPr lang="zh-CN" altLang="en-US" sz="2800" dirty="0"/>
              <a:t>统计（概率）建模</a:t>
            </a:r>
            <a:endParaRPr lang="en-US" altLang="zh-CN" sz="2800" dirty="0"/>
          </a:p>
          <a:p>
            <a:pPr marL="44450" indent="671513">
              <a:lnSpc>
                <a:spcPct val="120000"/>
              </a:lnSpc>
              <a:buNone/>
            </a:pPr>
            <a:r>
              <a:rPr lang="en-US" altLang="zh-CN" sz="2800" dirty="0"/>
              <a:t>•</a:t>
            </a:r>
            <a:r>
              <a:rPr lang="zh-CN" altLang="en-US" sz="2400" dirty="0"/>
              <a:t>首先对每篇文档</a:t>
            </a:r>
            <a:r>
              <a:rPr lang="en-US" altLang="zh-CN" sz="2400" dirty="0"/>
              <a:t>d </a:t>
            </a:r>
            <a:r>
              <a:rPr lang="zh-CN" altLang="en-US" sz="2400" dirty="0"/>
              <a:t>建模得到文档的</a:t>
            </a:r>
            <a:r>
              <a:rPr lang="zh-CN" altLang="en-US" sz="2400" dirty="0">
                <a:solidFill>
                  <a:srgbClr val="FF0000"/>
                </a:solidFill>
              </a:rPr>
              <a:t>概率语言模型</a:t>
            </a:r>
            <a:r>
              <a:rPr lang="en-US" altLang="zh-CN" sz="2400" dirty="0">
                <a:solidFill>
                  <a:srgbClr val="FF0000"/>
                </a:solidFill>
              </a:rPr>
              <a:t>M</a:t>
            </a:r>
            <a:r>
              <a:rPr lang="en-US" altLang="zh-CN" sz="2400" baseline="-25000" dirty="0">
                <a:solidFill>
                  <a:srgbClr val="FF0000"/>
                </a:solidFill>
              </a:rPr>
              <a:t>d</a:t>
            </a:r>
            <a:endParaRPr lang="en-US" altLang="zh-CN" sz="2400" dirty="0"/>
          </a:p>
          <a:p>
            <a:pPr marL="44450" indent="671513">
              <a:lnSpc>
                <a:spcPct val="120000"/>
              </a:lnSpc>
              <a:buNone/>
            </a:pPr>
            <a:r>
              <a:rPr lang="en-US" altLang="zh-CN" sz="2400" dirty="0"/>
              <a:t>•</a:t>
            </a:r>
            <a:r>
              <a:rPr lang="zh-CN" altLang="en-US" sz="2400" dirty="0"/>
              <a:t>然后按照</a:t>
            </a:r>
            <a:r>
              <a:rPr lang="zh-CN" altLang="en-US" sz="2400" dirty="0">
                <a:solidFill>
                  <a:srgbClr val="FF0000"/>
                </a:solidFill>
              </a:rPr>
              <a:t>模型生成查询的概率</a:t>
            </a:r>
            <a:r>
              <a:rPr lang="en-US" altLang="zh-CN" sz="2400" dirty="0">
                <a:solidFill>
                  <a:srgbClr val="FF0000"/>
                </a:solidFill>
              </a:rPr>
              <a:t>P(</a:t>
            </a:r>
            <a:r>
              <a:rPr lang="en-US" altLang="zh-CN" sz="2400" dirty="0" err="1">
                <a:solidFill>
                  <a:srgbClr val="FF0000"/>
                </a:solidFill>
              </a:rPr>
              <a:t>q|M</a:t>
            </a:r>
            <a:r>
              <a:rPr lang="en-US" altLang="zh-CN" sz="2400" baseline="-25000" dirty="0" err="1">
                <a:solidFill>
                  <a:srgbClr val="FF0000"/>
                </a:solidFill>
              </a:rPr>
              <a:t>d</a:t>
            </a:r>
            <a:r>
              <a:rPr lang="en-US" altLang="zh-CN" sz="2400" dirty="0">
                <a:solidFill>
                  <a:srgbClr val="FF0000"/>
                </a:solidFill>
              </a:rPr>
              <a:t> )</a:t>
            </a:r>
            <a:r>
              <a:rPr lang="zh-CN" altLang="en-US" sz="2400" dirty="0"/>
              <a:t>的高低来对文档进行排序。</a:t>
            </a:r>
          </a:p>
        </p:txBody>
      </p:sp>
    </p:spTree>
    <p:extLst>
      <p:ext uri="{BB962C8B-B14F-4D97-AF65-F5344CB8AC3E}">
        <p14:creationId xmlns:p14="http://schemas.microsoft.com/office/powerpoint/2010/main" val="3790134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最简单的语言生成模型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1242391"/>
            <a:ext cx="11479695" cy="5394056"/>
          </a:xfrm>
        </p:spPr>
        <p:txBody>
          <a:bodyPr>
            <a:normAutofit/>
          </a:bodyPr>
          <a:lstStyle/>
          <a:p>
            <a:pPr marL="45720" indent="0">
              <a:buNone/>
            </a:pPr>
            <a:r>
              <a:rPr lang="en-US" altLang="zh-CN" sz="2800" dirty="0"/>
              <a:t>• generative model</a:t>
            </a:r>
          </a:p>
          <a:p>
            <a:pPr marL="45720" indent="0">
              <a:buNone/>
            </a:pPr>
            <a:r>
              <a:rPr lang="zh-CN" altLang="en-US" sz="2800" dirty="0"/>
              <a:t>一个简单的 有穷自动机 及其生成语言中的一些字符串。</a:t>
            </a:r>
          </a:p>
          <a:p>
            <a:pPr marL="45720" indent="0">
              <a:buNone/>
            </a:pPr>
            <a:r>
              <a:rPr lang="zh-CN" altLang="en-US" sz="2800" dirty="0">
                <a:solidFill>
                  <a:srgbClr val="FF0000"/>
                </a:solidFill>
              </a:rPr>
              <a:t>→ </a:t>
            </a:r>
            <a:r>
              <a:rPr lang="zh-CN" altLang="en-US" sz="2800" dirty="0"/>
              <a:t>指向的是自动机的初始状态，而</a:t>
            </a:r>
            <a:r>
              <a:rPr lang="zh-CN" altLang="en-US" sz="2800" dirty="0">
                <a:solidFill>
                  <a:srgbClr val="FF0000"/>
                </a:solidFill>
              </a:rPr>
              <a:t>双圈节点</a:t>
            </a:r>
            <a:r>
              <a:rPr lang="zh-CN" altLang="en-US" sz="2800" dirty="0"/>
              <a:t>对应的是（可能的）终止状态</a:t>
            </a:r>
            <a:endParaRPr lang="en-US" altLang="zh-CN" sz="2800" dirty="0"/>
          </a:p>
          <a:p>
            <a:pPr marL="45720" indent="0">
              <a:buNone/>
            </a:pPr>
            <a:endParaRPr lang="en-US" altLang="zh-CN" sz="2800" dirty="0"/>
          </a:p>
          <a:p>
            <a:pPr marL="45720" indent="0">
              <a:buNone/>
            </a:pPr>
            <a:endParaRPr lang="en-US" altLang="zh-CN" sz="2800" dirty="0"/>
          </a:p>
          <a:p>
            <a:pPr marL="45720" indent="0">
              <a:buNone/>
            </a:pPr>
            <a:r>
              <a:rPr lang="zh-CN" altLang="en-US" sz="2800" dirty="0"/>
              <a:t>如果上述自动机是带有概率的，</a:t>
            </a:r>
          </a:p>
          <a:p>
            <a:pPr marL="45720" indent="0">
              <a:buNone/>
            </a:pPr>
            <a:r>
              <a:rPr lang="zh-CN" altLang="en-US" sz="2800" dirty="0"/>
              <a:t>则是概率语言模型</a:t>
            </a:r>
            <a:r>
              <a:rPr lang="en-US" altLang="zh-CN" sz="2800" dirty="0"/>
              <a:t>(probabilistic LM)</a:t>
            </a:r>
          </a:p>
          <a:p>
            <a:pPr marL="45720" indent="0">
              <a:buNone/>
            </a:pPr>
            <a:r>
              <a:rPr lang="zh-CN" altLang="en-US" sz="2800" dirty="0"/>
              <a:t>也称统计语言模型</a:t>
            </a:r>
            <a:r>
              <a:rPr lang="en-US" altLang="zh-CN" sz="2800" dirty="0"/>
              <a:t>(Statistical Language Modeling</a:t>
            </a:r>
            <a:r>
              <a:rPr lang="zh-CN" altLang="en-US" sz="2800" dirty="0"/>
              <a:t>，</a:t>
            </a:r>
            <a:r>
              <a:rPr lang="en-US" altLang="zh-CN" sz="2800" dirty="0"/>
              <a:t>SLM)</a:t>
            </a:r>
            <a:endParaRPr lang="zh-CN" altLang="en-US" sz="2800" dirty="0"/>
          </a:p>
        </p:txBody>
      </p:sp>
      <p:pic>
        <p:nvPicPr>
          <p:cNvPr id="5" name="图片 4">
            <a:extLst>
              <a:ext uri="{FF2B5EF4-FFF2-40B4-BE49-F238E27FC236}">
                <a16:creationId xmlns:a16="http://schemas.microsoft.com/office/drawing/2014/main" id="{87AB4F3D-9231-4902-84A7-436BED450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2808" y="3054555"/>
            <a:ext cx="5944635" cy="2061205"/>
          </a:xfrm>
          <a:prstGeom prst="rect">
            <a:avLst/>
          </a:prstGeom>
        </p:spPr>
      </p:pic>
    </p:spTree>
    <p:extLst>
      <p:ext uri="{BB962C8B-B14F-4D97-AF65-F5344CB8AC3E}">
        <p14:creationId xmlns:p14="http://schemas.microsoft.com/office/powerpoint/2010/main" val="3545852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最简单的语言生成模型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1242391"/>
            <a:ext cx="11479695" cy="5394056"/>
          </a:xfrm>
        </p:spPr>
        <p:txBody>
          <a:bodyPr>
            <a:normAutofit/>
          </a:bodyPr>
          <a:lstStyle/>
          <a:p>
            <a:pPr marL="45720" indent="0">
              <a:buNone/>
            </a:pPr>
            <a:r>
              <a:rPr lang="en-US" altLang="zh-CN" sz="2800" dirty="0"/>
              <a:t>•</a:t>
            </a:r>
            <a:r>
              <a:rPr lang="zh-CN" altLang="en-US" sz="2800" dirty="0"/>
              <a:t>有穷自动机</a:t>
            </a:r>
            <a:r>
              <a:rPr lang="en-US" altLang="zh-CN" sz="2800" dirty="0">
                <a:sym typeface="Wingdings" panose="05000000000000000000" pitchFamily="2" charset="2"/>
              </a:rPr>
              <a:t></a:t>
            </a:r>
            <a:r>
              <a:rPr lang="zh-CN" altLang="en-US" sz="2800" dirty="0"/>
              <a:t>语言模型</a:t>
            </a:r>
            <a:endParaRPr lang="en-US" altLang="zh-CN" sz="2800" dirty="0"/>
          </a:p>
          <a:p>
            <a:pPr marL="45720" indent="0">
              <a:buNone/>
            </a:pPr>
            <a:r>
              <a:rPr lang="zh-CN" altLang="en-US" sz="2800" dirty="0"/>
              <a:t>一个语言模型（</a:t>
            </a:r>
            <a:r>
              <a:rPr lang="en-US" altLang="zh-CN" sz="2800" dirty="0"/>
              <a:t>language model </a:t>
            </a:r>
            <a:r>
              <a:rPr lang="zh-CN" altLang="en-US" sz="2800" dirty="0"/>
              <a:t>）是从某词汇表上抽取的 字符串到概率的一个映射函数 。也就是说，对于字母表</a:t>
            </a:r>
            <a:r>
              <a:rPr lang="en-US" altLang="zh-CN" sz="2800" dirty="0"/>
              <a:t>Σ </a:t>
            </a:r>
            <a:r>
              <a:rPr lang="zh-CN" altLang="en-US" sz="2800" dirty="0"/>
              <a:t>上的语言模型</a:t>
            </a:r>
            <a:r>
              <a:rPr lang="en-US" altLang="zh-CN" sz="2800" dirty="0"/>
              <a:t>M</a:t>
            </a:r>
            <a:r>
              <a:rPr lang="zh-CN" altLang="en-US" sz="2800" dirty="0"/>
              <a:t>有</a:t>
            </a:r>
            <a:endParaRPr lang="en-US" altLang="zh-CN" sz="2800" dirty="0"/>
          </a:p>
          <a:p>
            <a:pPr marL="45720" indent="0">
              <a:buNone/>
            </a:pPr>
            <a:r>
              <a:rPr lang="zh-CN" altLang="en-US" sz="2800" dirty="0"/>
              <a:t>最简单的语言模型仅包含一个节点，只有一个生成不同词</a:t>
            </a:r>
          </a:p>
          <a:p>
            <a:pPr marL="45720" indent="0">
              <a:buNone/>
            </a:pPr>
            <a:r>
              <a:rPr lang="zh-CN" altLang="en-US" sz="2800" dirty="0"/>
              <a:t>项的概率分布，因此有</a:t>
            </a:r>
          </a:p>
        </p:txBody>
      </p:sp>
      <p:pic>
        <p:nvPicPr>
          <p:cNvPr id="3" name="图片 2">
            <a:extLst>
              <a:ext uri="{FF2B5EF4-FFF2-40B4-BE49-F238E27FC236}">
                <a16:creationId xmlns:a16="http://schemas.microsoft.com/office/drawing/2014/main" id="{77CBA4F9-3309-42B7-97A9-0809E97E9A58}"/>
              </a:ext>
            </a:extLst>
          </p:cNvPr>
          <p:cNvPicPr>
            <a:picLocks noChangeAspect="1"/>
          </p:cNvPicPr>
          <p:nvPr/>
        </p:nvPicPr>
        <p:blipFill>
          <a:blip r:embed="rId2"/>
          <a:stretch>
            <a:fillRect/>
          </a:stretch>
        </p:blipFill>
        <p:spPr>
          <a:xfrm>
            <a:off x="10261324" y="2315195"/>
            <a:ext cx="1409700" cy="657225"/>
          </a:xfrm>
          <a:prstGeom prst="rect">
            <a:avLst/>
          </a:prstGeom>
        </p:spPr>
      </p:pic>
      <p:pic>
        <p:nvPicPr>
          <p:cNvPr id="6" name="图片 5">
            <a:extLst>
              <a:ext uri="{FF2B5EF4-FFF2-40B4-BE49-F238E27FC236}">
                <a16:creationId xmlns:a16="http://schemas.microsoft.com/office/drawing/2014/main" id="{FF7A0DB2-841E-42FA-91A3-7C3878068A51}"/>
              </a:ext>
            </a:extLst>
          </p:cNvPr>
          <p:cNvPicPr>
            <a:picLocks noChangeAspect="1"/>
          </p:cNvPicPr>
          <p:nvPr/>
        </p:nvPicPr>
        <p:blipFill>
          <a:blip r:embed="rId3"/>
          <a:stretch>
            <a:fillRect/>
          </a:stretch>
        </p:blipFill>
        <p:spPr>
          <a:xfrm>
            <a:off x="4227029" y="3358184"/>
            <a:ext cx="1352550" cy="400050"/>
          </a:xfrm>
          <a:prstGeom prst="rect">
            <a:avLst/>
          </a:prstGeom>
        </p:spPr>
      </p:pic>
      <p:pic>
        <p:nvPicPr>
          <p:cNvPr id="8" name="图片 7">
            <a:extLst>
              <a:ext uri="{FF2B5EF4-FFF2-40B4-BE49-F238E27FC236}">
                <a16:creationId xmlns:a16="http://schemas.microsoft.com/office/drawing/2014/main" id="{34E29240-7327-46C1-B79D-166A922AD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39" y="3921250"/>
            <a:ext cx="7560779" cy="2715197"/>
          </a:xfrm>
          <a:prstGeom prst="rect">
            <a:avLst/>
          </a:prstGeom>
        </p:spPr>
      </p:pic>
    </p:spTree>
    <p:extLst>
      <p:ext uri="{BB962C8B-B14F-4D97-AF65-F5344CB8AC3E}">
        <p14:creationId xmlns:p14="http://schemas.microsoft.com/office/powerpoint/2010/main" val="4033029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最简单的语言生成模型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367748" y="974035"/>
            <a:ext cx="11479695" cy="5662412"/>
          </a:xfrm>
        </p:spPr>
        <p:txBody>
          <a:bodyPr>
            <a:normAutofit/>
          </a:bodyPr>
          <a:lstStyle/>
          <a:p>
            <a:pPr marL="45720" indent="0">
              <a:buNone/>
            </a:pPr>
            <a:r>
              <a:rPr lang="en-US" altLang="zh-CN" sz="2800" dirty="0"/>
              <a:t>•</a:t>
            </a:r>
            <a:r>
              <a:rPr lang="zh-CN" altLang="en-US" sz="2800" dirty="0"/>
              <a:t>一个概率语言模型（</a:t>
            </a:r>
            <a:r>
              <a:rPr lang="en-US" altLang="zh-CN" sz="2800" dirty="0"/>
              <a:t>SLM</a:t>
            </a:r>
            <a:r>
              <a:rPr lang="zh-CN" altLang="en-US" sz="2800" dirty="0"/>
              <a:t>）的例子</a:t>
            </a:r>
            <a:endParaRPr lang="en-US" altLang="zh-CN" sz="2800" dirty="0"/>
          </a:p>
          <a:p>
            <a:pPr marL="45720" indent="0">
              <a:lnSpc>
                <a:spcPct val="150000"/>
              </a:lnSpc>
              <a:buNone/>
            </a:pPr>
            <a:r>
              <a:rPr lang="zh-CN" altLang="en-US" sz="2800" dirty="0"/>
              <a:t>单状态概率有穷状态自动机</a:t>
            </a:r>
            <a:r>
              <a:rPr lang="en-US" altLang="zh-CN" sz="2800" dirty="0"/>
              <a:t>— </a:t>
            </a:r>
            <a:r>
              <a:rPr lang="zh-CN" altLang="en-US" sz="2800" dirty="0"/>
              <a:t>一元语言模型</a:t>
            </a:r>
            <a:r>
              <a:rPr lang="en-US" altLang="zh-CN" sz="2800" dirty="0"/>
              <a:t>— </a:t>
            </a:r>
            <a:r>
              <a:rPr lang="zh-CN" altLang="en-US" sz="2800" dirty="0"/>
              <a:t>状态发射概率分布如右表。其中</a:t>
            </a:r>
            <a:r>
              <a:rPr lang="en-US" altLang="zh-CN" sz="2800" dirty="0"/>
              <a:t>STOP </a:t>
            </a:r>
            <a:r>
              <a:rPr lang="zh-CN" altLang="en-US" sz="2800" dirty="0"/>
              <a:t>不是词，而是表示自动机结束的一个标识符。这样，概率</a:t>
            </a:r>
            <a:endParaRPr lang="en-US" altLang="zh-CN" sz="2800" dirty="0"/>
          </a:p>
          <a:p>
            <a:pPr marL="45720" indent="0">
              <a:buNone/>
            </a:pPr>
            <a:endParaRPr lang="en-US" altLang="zh-CN" sz="2800" dirty="0"/>
          </a:p>
        </p:txBody>
      </p:sp>
      <p:pic>
        <p:nvPicPr>
          <p:cNvPr id="5" name="图片 4">
            <a:extLst>
              <a:ext uri="{FF2B5EF4-FFF2-40B4-BE49-F238E27FC236}">
                <a16:creationId xmlns:a16="http://schemas.microsoft.com/office/drawing/2014/main" id="{CA0F7632-D5F1-48A7-A719-D937130C0578}"/>
              </a:ext>
            </a:extLst>
          </p:cNvPr>
          <p:cNvPicPr>
            <a:picLocks noChangeAspect="1"/>
          </p:cNvPicPr>
          <p:nvPr/>
        </p:nvPicPr>
        <p:blipFill>
          <a:blip r:embed="rId2"/>
          <a:stretch>
            <a:fillRect/>
          </a:stretch>
        </p:blipFill>
        <p:spPr>
          <a:xfrm>
            <a:off x="544788" y="2902371"/>
            <a:ext cx="8220075" cy="1447800"/>
          </a:xfrm>
          <a:prstGeom prst="rect">
            <a:avLst/>
          </a:prstGeom>
        </p:spPr>
      </p:pic>
      <p:pic>
        <p:nvPicPr>
          <p:cNvPr id="7" name="图片 6">
            <a:extLst>
              <a:ext uri="{FF2B5EF4-FFF2-40B4-BE49-F238E27FC236}">
                <a16:creationId xmlns:a16="http://schemas.microsoft.com/office/drawing/2014/main" id="{CAF129BF-D35B-4F9A-A14E-B791927F4C20}"/>
              </a:ext>
            </a:extLst>
          </p:cNvPr>
          <p:cNvPicPr>
            <a:picLocks noChangeAspect="1"/>
          </p:cNvPicPr>
          <p:nvPr/>
        </p:nvPicPr>
        <p:blipFill>
          <a:blip r:embed="rId3"/>
          <a:stretch>
            <a:fillRect/>
          </a:stretch>
        </p:blipFill>
        <p:spPr>
          <a:xfrm>
            <a:off x="7890633" y="3805241"/>
            <a:ext cx="4133850" cy="2714625"/>
          </a:xfrm>
          <a:prstGeom prst="rect">
            <a:avLst/>
          </a:prstGeom>
        </p:spPr>
      </p:pic>
      <p:sp>
        <p:nvSpPr>
          <p:cNvPr id="9" name="矩形 8">
            <a:extLst>
              <a:ext uri="{FF2B5EF4-FFF2-40B4-BE49-F238E27FC236}">
                <a16:creationId xmlns:a16="http://schemas.microsoft.com/office/drawing/2014/main" id="{C31449E3-5769-41FD-ACFF-F100E91D9F14}"/>
              </a:ext>
            </a:extLst>
          </p:cNvPr>
          <p:cNvSpPr/>
          <p:nvPr/>
        </p:nvSpPr>
        <p:spPr>
          <a:xfrm>
            <a:off x="330268" y="4807371"/>
            <a:ext cx="7213531" cy="1569660"/>
          </a:xfrm>
          <a:prstGeom prst="rect">
            <a:avLst/>
          </a:prstGeom>
        </p:spPr>
        <p:txBody>
          <a:bodyPr wrap="square">
            <a:spAutoFit/>
          </a:bodyPr>
          <a:lstStyle/>
          <a:p>
            <a:r>
              <a:rPr lang="zh-CN" altLang="en-US" sz="2400" dirty="0"/>
              <a:t>第一行是词项发射概率；第二行是生成每个词后继续前进或停止的概率</a:t>
            </a:r>
          </a:p>
          <a:p>
            <a:r>
              <a:rPr lang="zh-CN" altLang="en-US" sz="2400" dirty="0"/>
              <a:t>一个有穷自动机要转变成一个良构</a:t>
            </a:r>
            <a:r>
              <a:rPr lang="en-US" altLang="zh-CN" sz="2400" dirty="0"/>
              <a:t>(well-formed)</a:t>
            </a:r>
            <a:r>
              <a:rPr lang="zh-CN" altLang="en-US" sz="2400" dirty="0"/>
              <a:t>的语言模型，必须要有一个显式的停止概率</a:t>
            </a:r>
          </a:p>
        </p:txBody>
      </p:sp>
    </p:spTree>
    <p:extLst>
      <p:ext uri="{BB962C8B-B14F-4D97-AF65-F5344CB8AC3E}">
        <p14:creationId xmlns:p14="http://schemas.microsoft.com/office/powerpoint/2010/main" val="249295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最简单的语言生成模型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lnSpc>
                <a:spcPct val="150000"/>
              </a:lnSpc>
              <a:buNone/>
            </a:pPr>
            <a:r>
              <a:rPr lang="en-US" altLang="zh-CN" sz="2800" dirty="0"/>
              <a:t>•</a:t>
            </a:r>
            <a:r>
              <a:rPr lang="zh-CN" altLang="en-US" sz="2800" dirty="0"/>
              <a:t>比较两个语言模型</a:t>
            </a:r>
            <a:r>
              <a:rPr lang="en-US" altLang="zh-CN" sz="2800" dirty="0"/>
              <a:t>M 1 </a:t>
            </a:r>
            <a:r>
              <a:rPr lang="zh-CN" altLang="en-US" sz="2800" dirty="0"/>
              <a:t>和</a:t>
            </a:r>
            <a:r>
              <a:rPr lang="en-US" altLang="zh-CN" sz="2800" dirty="0"/>
              <a:t>M 2</a:t>
            </a:r>
            <a:r>
              <a:rPr lang="zh-CN" altLang="en-US" sz="2800" dirty="0"/>
              <a:t>这里我们是对概率求积，但是通常在概率应用中，实际上往往采用对数求和的计算方法</a:t>
            </a:r>
            <a:r>
              <a:rPr lang="en-US" altLang="zh-CN" sz="2800" dirty="0"/>
              <a:t>P(</a:t>
            </a:r>
            <a:r>
              <a:rPr lang="en-US" altLang="zh-CN" sz="2800" dirty="0" err="1"/>
              <a:t>d|M</a:t>
            </a:r>
            <a:r>
              <a:rPr lang="en-US" altLang="zh-CN" sz="2800" dirty="0"/>
              <a:t> 1 )&gt;P(</a:t>
            </a:r>
            <a:r>
              <a:rPr lang="en-US" altLang="zh-CN" sz="2800" dirty="0" err="1"/>
              <a:t>d|M</a:t>
            </a:r>
            <a:r>
              <a:rPr lang="en-US" altLang="zh-CN" sz="2800" dirty="0"/>
              <a:t> 2 )</a:t>
            </a:r>
            <a:r>
              <a:rPr lang="zh-CN" altLang="en-US" sz="2800" dirty="0"/>
              <a:t>说明</a:t>
            </a:r>
            <a:r>
              <a:rPr lang="en-US" altLang="zh-CN" sz="2800" dirty="0"/>
              <a:t>d</a:t>
            </a:r>
            <a:r>
              <a:rPr lang="zh-CN" altLang="en-US" sz="2800" dirty="0"/>
              <a:t>由</a:t>
            </a:r>
            <a:r>
              <a:rPr lang="en-US" altLang="zh-CN" sz="2800" dirty="0"/>
              <a:t>M 1 </a:t>
            </a:r>
            <a:r>
              <a:rPr lang="zh-CN" altLang="en-US" sz="2800" dirty="0"/>
              <a:t>生成的可能性大</a:t>
            </a:r>
            <a:endParaRPr lang="en-US" altLang="zh-CN" sz="2800" dirty="0"/>
          </a:p>
        </p:txBody>
      </p:sp>
      <p:pic>
        <p:nvPicPr>
          <p:cNvPr id="3" name="图片 2">
            <a:extLst>
              <a:ext uri="{FF2B5EF4-FFF2-40B4-BE49-F238E27FC236}">
                <a16:creationId xmlns:a16="http://schemas.microsoft.com/office/drawing/2014/main" id="{28B48E15-8524-433F-81BE-23EF1C7FBD97}"/>
              </a:ext>
            </a:extLst>
          </p:cNvPr>
          <p:cNvPicPr>
            <a:picLocks noChangeAspect="1"/>
          </p:cNvPicPr>
          <p:nvPr/>
        </p:nvPicPr>
        <p:blipFill>
          <a:blip r:embed="rId2"/>
          <a:stretch>
            <a:fillRect/>
          </a:stretch>
        </p:blipFill>
        <p:spPr>
          <a:xfrm>
            <a:off x="8136627" y="2718352"/>
            <a:ext cx="3571875" cy="3086100"/>
          </a:xfrm>
          <a:prstGeom prst="rect">
            <a:avLst/>
          </a:prstGeom>
        </p:spPr>
      </p:pic>
      <p:pic>
        <p:nvPicPr>
          <p:cNvPr id="6" name="图片 5">
            <a:extLst>
              <a:ext uri="{FF2B5EF4-FFF2-40B4-BE49-F238E27FC236}">
                <a16:creationId xmlns:a16="http://schemas.microsoft.com/office/drawing/2014/main" id="{BE3D9FEF-F300-47F7-BED0-FB99029A5087}"/>
              </a:ext>
            </a:extLst>
          </p:cNvPr>
          <p:cNvPicPr>
            <a:picLocks noChangeAspect="1"/>
          </p:cNvPicPr>
          <p:nvPr/>
        </p:nvPicPr>
        <p:blipFill>
          <a:blip r:embed="rId3"/>
          <a:stretch>
            <a:fillRect/>
          </a:stretch>
        </p:blipFill>
        <p:spPr>
          <a:xfrm>
            <a:off x="483498" y="3157337"/>
            <a:ext cx="7029450" cy="2505075"/>
          </a:xfrm>
          <a:prstGeom prst="rect">
            <a:avLst/>
          </a:prstGeom>
        </p:spPr>
      </p:pic>
      <p:pic>
        <p:nvPicPr>
          <p:cNvPr id="8" name="图片 7">
            <a:extLst>
              <a:ext uri="{FF2B5EF4-FFF2-40B4-BE49-F238E27FC236}">
                <a16:creationId xmlns:a16="http://schemas.microsoft.com/office/drawing/2014/main" id="{692754D5-9EC7-48C7-9F5F-1E3137EDE0BC}"/>
              </a:ext>
            </a:extLst>
          </p:cNvPr>
          <p:cNvPicPr>
            <a:picLocks noChangeAspect="1"/>
          </p:cNvPicPr>
          <p:nvPr/>
        </p:nvPicPr>
        <p:blipFill>
          <a:blip r:embed="rId4"/>
          <a:stretch>
            <a:fillRect/>
          </a:stretch>
        </p:blipFill>
        <p:spPr>
          <a:xfrm>
            <a:off x="5381211" y="5945269"/>
            <a:ext cx="2324100" cy="342900"/>
          </a:xfrm>
          <a:prstGeom prst="rect">
            <a:avLst/>
          </a:prstGeom>
        </p:spPr>
      </p:pic>
    </p:spTree>
    <p:extLst>
      <p:ext uri="{BB962C8B-B14F-4D97-AF65-F5344CB8AC3E}">
        <p14:creationId xmlns:p14="http://schemas.microsoft.com/office/powerpoint/2010/main" val="1924872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语言模型的比较</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lnSpc>
                <a:spcPct val="150000"/>
              </a:lnSpc>
              <a:buNone/>
            </a:pPr>
            <a:r>
              <a:rPr lang="en-US" altLang="zh-CN" sz="2800" dirty="0"/>
              <a:t>•</a:t>
            </a:r>
            <a:r>
              <a:rPr lang="zh-CN" altLang="en-US" sz="2800" dirty="0"/>
              <a:t>比较两个模型，可计算 似然比（</a:t>
            </a:r>
            <a:r>
              <a:rPr lang="en-US" altLang="zh-CN" sz="2800" dirty="0"/>
              <a:t>likelihood ratio</a:t>
            </a:r>
            <a:r>
              <a:rPr lang="zh-CN" altLang="en-US" sz="2800" dirty="0"/>
              <a:t>） ，即将其中一个模型的数据生成概率除以另外一个模型的数据生成概率。</a:t>
            </a:r>
            <a:endParaRPr lang="en-US" altLang="zh-CN" sz="2800" dirty="0"/>
          </a:p>
          <a:p>
            <a:pPr marL="45720" indent="0">
              <a:buNone/>
            </a:pPr>
            <a:endParaRPr lang="en-US" altLang="zh-CN" sz="2800" dirty="0"/>
          </a:p>
          <a:p>
            <a:pPr marL="45720" indent="0">
              <a:buNone/>
            </a:pPr>
            <a:endParaRPr lang="en-US" altLang="zh-CN" sz="2800" dirty="0"/>
          </a:p>
          <a:p>
            <a:pPr marL="45720" indent="0">
              <a:lnSpc>
                <a:spcPct val="150000"/>
              </a:lnSpc>
              <a:buNone/>
            </a:pPr>
            <a:r>
              <a:rPr lang="en-US" altLang="zh-CN" sz="2800" dirty="0"/>
              <a:t>•</a:t>
            </a:r>
            <a:r>
              <a:rPr lang="zh-CN" altLang="en-US" sz="2800" dirty="0"/>
              <a:t>假定停止概率是固定的，那么考虑它并不会改变似然比的顺序，也不会改变两个语言模型生成同一字符串的概率大小次序。因此，它不会影响文档的排序。</a:t>
            </a:r>
          </a:p>
          <a:p>
            <a:pPr marL="45720" indent="0">
              <a:buNone/>
            </a:pPr>
            <a:r>
              <a:rPr lang="en-US" altLang="zh-CN" sz="2800" dirty="0"/>
              <a:t>• </a:t>
            </a:r>
            <a:r>
              <a:rPr lang="zh-CN" altLang="en-US" sz="2800" dirty="0"/>
              <a:t>课程中后续内容将忽略停止概率</a:t>
            </a:r>
            <a:endParaRPr lang="en-US" altLang="zh-CN" sz="2800" dirty="0"/>
          </a:p>
        </p:txBody>
      </p:sp>
      <p:pic>
        <p:nvPicPr>
          <p:cNvPr id="5" name="图片 4">
            <a:extLst>
              <a:ext uri="{FF2B5EF4-FFF2-40B4-BE49-F238E27FC236}">
                <a16:creationId xmlns:a16="http://schemas.microsoft.com/office/drawing/2014/main" id="{9D5C818C-A53E-42E2-B40E-E9BB60EBAAF4}"/>
              </a:ext>
            </a:extLst>
          </p:cNvPr>
          <p:cNvPicPr>
            <a:picLocks noChangeAspect="1"/>
          </p:cNvPicPr>
          <p:nvPr/>
        </p:nvPicPr>
        <p:blipFill>
          <a:blip r:embed="rId2"/>
          <a:stretch>
            <a:fillRect/>
          </a:stretch>
        </p:blipFill>
        <p:spPr>
          <a:xfrm>
            <a:off x="3812485" y="2509841"/>
            <a:ext cx="2857500" cy="723900"/>
          </a:xfrm>
          <a:prstGeom prst="rect">
            <a:avLst/>
          </a:prstGeom>
        </p:spPr>
      </p:pic>
    </p:spTree>
    <p:extLst>
      <p:ext uri="{BB962C8B-B14F-4D97-AF65-F5344CB8AC3E}">
        <p14:creationId xmlns:p14="http://schemas.microsoft.com/office/powerpoint/2010/main" val="1121506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小结：语言模型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p>
          <a:p>
            <a:pPr marL="45720" indent="0">
              <a:buNone/>
            </a:pPr>
            <a:endParaRPr lang="en-US" altLang="zh-CN" sz="2800" dirty="0"/>
          </a:p>
          <a:p>
            <a:pPr marL="45720" indent="0">
              <a:buNone/>
            </a:pPr>
            <a:endParaRPr lang="en-US" altLang="zh-CN" sz="2800" dirty="0"/>
          </a:p>
          <a:p>
            <a:pPr marL="45720" indent="0">
              <a:buNone/>
            </a:pPr>
            <a:r>
              <a:rPr lang="en-US" altLang="zh-CN" sz="2800" dirty="0"/>
              <a:t>•</a:t>
            </a:r>
            <a:r>
              <a:rPr lang="zh-CN" altLang="en-US" sz="2800" dirty="0"/>
              <a:t>比较两个模型，可计算 似然比</a:t>
            </a:r>
            <a:endParaRPr lang="en-US" altLang="zh-CN" sz="2800" dirty="0"/>
          </a:p>
          <a:p>
            <a:pPr marL="45720" indent="0">
              <a:buNone/>
            </a:pPr>
            <a:r>
              <a:rPr lang="zh-CN" altLang="en-US" sz="2800" dirty="0"/>
              <a:t>（</a:t>
            </a:r>
            <a:r>
              <a:rPr lang="en-US" altLang="zh-CN" sz="2800" dirty="0"/>
              <a:t>likelihood ratio</a:t>
            </a:r>
            <a:r>
              <a:rPr lang="zh-CN" altLang="en-US" sz="2800" dirty="0"/>
              <a:t>） ，我们忽略 停止概率</a:t>
            </a:r>
          </a:p>
          <a:p>
            <a:pPr marL="45720" indent="0">
              <a:buNone/>
            </a:pPr>
            <a:r>
              <a:rPr lang="en-US" altLang="zh-CN" sz="2800" dirty="0"/>
              <a:t>• </a:t>
            </a:r>
            <a:r>
              <a:rPr lang="zh-CN" altLang="en-US" sz="2800" dirty="0"/>
              <a:t>若语言模型与文档是一一映射的关系，</a:t>
            </a:r>
            <a:endParaRPr lang="en-US" altLang="zh-CN" sz="2800" dirty="0"/>
          </a:p>
          <a:p>
            <a:pPr marL="45720" indent="0">
              <a:buNone/>
            </a:pPr>
            <a:r>
              <a:rPr lang="zh-CN" altLang="en-US" sz="2800" dirty="0"/>
              <a:t>那么 </a:t>
            </a:r>
            <a:r>
              <a:rPr lang="zh-CN" altLang="en-US" sz="2800" dirty="0">
                <a:solidFill>
                  <a:srgbClr val="FF0000"/>
                </a:solidFill>
              </a:rPr>
              <a:t>查询与文档的相关性 </a:t>
            </a:r>
            <a:r>
              <a:rPr lang="zh-CN" altLang="en-US" sz="2800" dirty="0"/>
              <a:t>可以转化为 </a:t>
            </a:r>
            <a:endParaRPr lang="en-US" altLang="zh-CN" sz="2800" dirty="0"/>
          </a:p>
          <a:p>
            <a:pPr marL="45720" indent="0">
              <a:buNone/>
            </a:pPr>
            <a:r>
              <a:rPr lang="zh-CN" altLang="en-US" sz="2800" dirty="0">
                <a:solidFill>
                  <a:srgbClr val="FF0000"/>
                </a:solidFill>
              </a:rPr>
              <a:t>查询与语言模型的相关性</a:t>
            </a:r>
            <a:endParaRPr lang="en-US" altLang="zh-CN" sz="2800" dirty="0">
              <a:solidFill>
                <a:srgbClr val="FF0000"/>
              </a:solidFill>
            </a:endParaRPr>
          </a:p>
        </p:txBody>
      </p:sp>
      <p:pic>
        <p:nvPicPr>
          <p:cNvPr id="3" name="图片 2">
            <a:extLst>
              <a:ext uri="{FF2B5EF4-FFF2-40B4-BE49-F238E27FC236}">
                <a16:creationId xmlns:a16="http://schemas.microsoft.com/office/drawing/2014/main" id="{3F6C6687-E641-4B9F-BBDE-F7DC08774A46}"/>
              </a:ext>
            </a:extLst>
          </p:cNvPr>
          <p:cNvPicPr>
            <a:picLocks noChangeAspect="1"/>
          </p:cNvPicPr>
          <p:nvPr/>
        </p:nvPicPr>
        <p:blipFill>
          <a:blip r:embed="rId2"/>
          <a:stretch>
            <a:fillRect/>
          </a:stretch>
        </p:blipFill>
        <p:spPr>
          <a:xfrm>
            <a:off x="743571" y="1143000"/>
            <a:ext cx="8220075" cy="1447800"/>
          </a:xfrm>
          <a:prstGeom prst="rect">
            <a:avLst/>
          </a:prstGeom>
        </p:spPr>
      </p:pic>
      <p:pic>
        <p:nvPicPr>
          <p:cNvPr id="6" name="图片 5">
            <a:extLst>
              <a:ext uri="{FF2B5EF4-FFF2-40B4-BE49-F238E27FC236}">
                <a16:creationId xmlns:a16="http://schemas.microsoft.com/office/drawing/2014/main" id="{DE69C09C-8D9B-404D-BCC9-88E8EB8CFDB4}"/>
              </a:ext>
            </a:extLst>
          </p:cNvPr>
          <p:cNvPicPr>
            <a:picLocks noChangeAspect="1"/>
          </p:cNvPicPr>
          <p:nvPr/>
        </p:nvPicPr>
        <p:blipFill>
          <a:blip r:embed="rId3"/>
          <a:stretch>
            <a:fillRect/>
          </a:stretch>
        </p:blipFill>
        <p:spPr>
          <a:xfrm>
            <a:off x="7789792" y="1654244"/>
            <a:ext cx="4133850" cy="2714625"/>
          </a:xfrm>
          <a:prstGeom prst="rect">
            <a:avLst/>
          </a:prstGeom>
        </p:spPr>
      </p:pic>
    </p:spTree>
    <p:extLst>
      <p:ext uri="{BB962C8B-B14F-4D97-AF65-F5344CB8AC3E}">
        <p14:creationId xmlns:p14="http://schemas.microsoft.com/office/powerpoint/2010/main" val="4048590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r>
              <a:rPr lang="zh-CN" altLang="en-US" sz="2800" dirty="0"/>
              <a:t>对于词项序列如何求解其生成的概率值？</a:t>
            </a:r>
            <a:endParaRPr lang="en-US" altLang="zh-CN" sz="2800" dirty="0"/>
          </a:p>
          <a:p>
            <a:pPr marL="45720" indent="0">
              <a:lnSpc>
                <a:spcPct val="150000"/>
              </a:lnSpc>
              <a:buNone/>
            </a:pPr>
            <a:r>
              <a:rPr lang="zh-CN" altLang="en-US" sz="2400" dirty="0"/>
              <a:t>根据链式规则将一系列事件的概率分解成多个连续的事件概率之积，每个概率是每个事件基于其历史事件的条件概率。具体计算公式如下：</a:t>
            </a:r>
            <a:endParaRPr lang="en-US" altLang="zh-CN" sz="2400" dirty="0"/>
          </a:p>
          <a:p>
            <a:pPr marL="45720" indent="0">
              <a:buNone/>
            </a:pPr>
            <a:endParaRPr lang="en-US" altLang="zh-CN" sz="2800" dirty="0"/>
          </a:p>
          <a:p>
            <a:pPr marL="45720" indent="0">
              <a:lnSpc>
                <a:spcPct val="150000"/>
              </a:lnSpc>
              <a:buNone/>
            </a:pPr>
            <a:r>
              <a:rPr lang="en-US" altLang="zh-CN" sz="2400" dirty="0"/>
              <a:t>•</a:t>
            </a:r>
            <a:r>
              <a:rPr lang="zh-CN" altLang="en-US" sz="2400" dirty="0"/>
              <a:t>最简单的语言模型形式是：去掉所有条件概率中的条件来独立地估计每个词项的概率。这种模型称为一元语言模型（</a:t>
            </a:r>
            <a:r>
              <a:rPr lang="en-US" altLang="zh-CN" sz="2400" dirty="0"/>
              <a:t>unigram language model </a:t>
            </a:r>
            <a:r>
              <a:rPr lang="zh-CN" altLang="en-US" sz="2400" dirty="0"/>
              <a:t>）：</a:t>
            </a:r>
            <a:endParaRPr lang="en-US" altLang="zh-CN" sz="2400" dirty="0"/>
          </a:p>
          <a:p>
            <a:pPr marL="45720" indent="0">
              <a:buNone/>
            </a:pPr>
            <a:endParaRPr lang="en-US" altLang="zh-CN" sz="2800" dirty="0"/>
          </a:p>
          <a:p>
            <a:pPr marL="45720" indent="0">
              <a:buNone/>
            </a:pPr>
            <a:endParaRPr lang="en-US" altLang="zh-CN" sz="2800" dirty="0"/>
          </a:p>
          <a:p>
            <a:pPr marL="45720" indent="0">
              <a:buNone/>
            </a:pPr>
            <a:r>
              <a:rPr lang="zh-CN" altLang="en-US" sz="2800" dirty="0"/>
              <a:t>词袋模型 </a:t>
            </a:r>
            <a:r>
              <a:rPr lang="en-US" altLang="zh-CN" sz="2800" dirty="0"/>
              <a:t>Bag of words</a:t>
            </a:r>
          </a:p>
        </p:txBody>
      </p:sp>
      <p:pic>
        <p:nvPicPr>
          <p:cNvPr id="7" name="图片 6">
            <a:extLst>
              <a:ext uri="{FF2B5EF4-FFF2-40B4-BE49-F238E27FC236}">
                <a16:creationId xmlns:a16="http://schemas.microsoft.com/office/drawing/2014/main" id="{EC1E7989-11A5-410A-9992-61FED8FA2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0214" y="2915549"/>
            <a:ext cx="5630725" cy="459266"/>
          </a:xfrm>
          <a:prstGeom prst="rect">
            <a:avLst/>
          </a:prstGeom>
        </p:spPr>
      </p:pic>
      <p:pic>
        <p:nvPicPr>
          <p:cNvPr id="8" name="图片 7">
            <a:extLst>
              <a:ext uri="{FF2B5EF4-FFF2-40B4-BE49-F238E27FC236}">
                <a16:creationId xmlns:a16="http://schemas.microsoft.com/office/drawing/2014/main" id="{B8BC13BE-164C-4B0E-8E8F-EA524DD74859}"/>
              </a:ext>
            </a:extLst>
          </p:cNvPr>
          <p:cNvPicPr>
            <a:picLocks noChangeAspect="1"/>
          </p:cNvPicPr>
          <p:nvPr/>
        </p:nvPicPr>
        <p:blipFill>
          <a:blip r:embed="rId3"/>
          <a:stretch>
            <a:fillRect/>
          </a:stretch>
        </p:blipFill>
        <p:spPr>
          <a:xfrm>
            <a:off x="2718144" y="4675472"/>
            <a:ext cx="4954864" cy="471892"/>
          </a:xfrm>
          <a:prstGeom prst="rect">
            <a:avLst/>
          </a:prstGeom>
        </p:spPr>
      </p:pic>
    </p:spTree>
    <p:extLst>
      <p:ext uri="{BB962C8B-B14F-4D97-AF65-F5344CB8AC3E}">
        <p14:creationId xmlns:p14="http://schemas.microsoft.com/office/powerpoint/2010/main" val="342927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回顾：概率检索模型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67139" y="1076960"/>
            <a:ext cx="11320670" cy="5482865"/>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概率检索模型是通过概率的方法将查询和文档联系起来</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定义</a:t>
            </a:r>
            <a:r>
              <a:rPr lang="en-US" altLang="zh-CN" sz="2800" dirty="0">
                <a:solidFill>
                  <a:srgbClr val="002060"/>
                </a:solidFill>
                <a:latin typeface="+mn-ea"/>
              </a:rPr>
              <a:t>3</a:t>
            </a:r>
            <a:r>
              <a:rPr lang="zh-CN" altLang="en-US" sz="2800" dirty="0">
                <a:solidFill>
                  <a:srgbClr val="002060"/>
                </a:solidFill>
                <a:latin typeface="+mn-ea"/>
              </a:rPr>
              <a:t>个随机变量</a:t>
            </a:r>
            <a:r>
              <a:rPr lang="en-US" altLang="zh-CN" sz="2800" dirty="0">
                <a:solidFill>
                  <a:srgbClr val="002060"/>
                </a:solidFill>
                <a:latin typeface="+mn-ea"/>
              </a:rPr>
              <a:t>R</a:t>
            </a:r>
            <a:r>
              <a:rPr lang="zh-CN" altLang="en-US" sz="2800" dirty="0">
                <a:solidFill>
                  <a:srgbClr val="002060"/>
                </a:solidFill>
                <a:latin typeface="+mn-ea"/>
              </a:rPr>
              <a:t>、</a:t>
            </a:r>
            <a:r>
              <a:rPr lang="en-US" altLang="zh-CN" sz="2800" dirty="0">
                <a:solidFill>
                  <a:srgbClr val="002060"/>
                </a:solidFill>
                <a:latin typeface="+mn-ea"/>
              </a:rPr>
              <a:t>Q</a:t>
            </a:r>
            <a:r>
              <a:rPr lang="zh-CN" altLang="en-US" sz="2800" dirty="0">
                <a:solidFill>
                  <a:srgbClr val="002060"/>
                </a:solidFill>
                <a:latin typeface="+mn-ea"/>
              </a:rPr>
              <a:t>、</a:t>
            </a:r>
            <a:r>
              <a:rPr lang="en-US" altLang="zh-CN" sz="2800" dirty="0">
                <a:solidFill>
                  <a:srgbClr val="002060"/>
                </a:solidFill>
                <a:latin typeface="+mn-ea"/>
              </a:rPr>
              <a:t>D</a:t>
            </a:r>
            <a:r>
              <a:rPr lang="zh-CN" altLang="en-US" sz="2800" dirty="0">
                <a:solidFill>
                  <a:srgbClr val="002060"/>
                </a:solidFill>
                <a:latin typeface="+mn-ea"/>
              </a:rPr>
              <a:t>：相关度</a:t>
            </a:r>
            <a:r>
              <a:rPr lang="en-US" altLang="zh-CN" sz="2800" dirty="0">
                <a:solidFill>
                  <a:srgbClr val="002060"/>
                </a:solidFill>
                <a:latin typeface="+mn-ea"/>
              </a:rPr>
              <a:t>R={0,1}</a:t>
            </a:r>
            <a:r>
              <a:rPr lang="zh-CN" altLang="en-US" sz="2800" dirty="0">
                <a:solidFill>
                  <a:srgbClr val="002060"/>
                </a:solidFill>
                <a:latin typeface="+mn-ea"/>
              </a:rPr>
              <a:t>，查询</a:t>
            </a:r>
            <a:r>
              <a:rPr lang="en-US" altLang="zh-CN" sz="2800" dirty="0">
                <a:solidFill>
                  <a:srgbClr val="002060"/>
                </a:solidFill>
                <a:latin typeface="+mn-ea"/>
              </a:rPr>
              <a:t>Q={q 1 ,q 2 ,…}</a:t>
            </a:r>
            <a:r>
              <a:rPr lang="zh-CN" altLang="en-US" sz="2800" dirty="0">
                <a:solidFill>
                  <a:srgbClr val="002060"/>
                </a:solidFill>
                <a:latin typeface="+mn-ea"/>
              </a:rPr>
              <a:t>，文档</a:t>
            </a:r>
            <a:r>
              <a:rPr lang="en-US" altLang="zh-CN" sz="2800" dirty="0">
                <a:solidFill>
                  <a:srgbClr val="002060"/>
                </a:solidFill>
                <a:latin typeface="+mn-ea"/>
              </a:rPr>
              <a:t>D={d 1 ,d 2 ,…}</a:t>
            </a:r>
            <a:r>
              <a:rPr lang="zh-CN" altLang="en-US" sz="2800" dirty="0">
                <a:solidFill>
                  <a:srgbClr val="002060"/>
                </a:solidFill>
                <a:latin typeface="+mn-ea"/>
              </a:rPr>
              <a:t>，则可以通过计算条件概率</a:t>
            </a:r>
            <a:r>
              <a:rPr lang="en-US" altLang="zh-CN" sz="2800" dirty="0">
                <a:solidFill>
                  <a:srgbClr val="002060"/>
                </a:solidFill>
                <a:latin typeface="+mn-ea"/>
              </a:rPr>
              <a:t>P(R=1|Q=</a:t>
            </a:r>
            <a:r>
              <a:rPr lang="en-US" altLang="zh-CN" sz="2800" dirty="0" err="1">
                <a:solidFill>
                  <a:srgbClr val="002060"/>
                </a:solidFill>
                <a:latin typeface="+mn-ea"/>
              </a:rPr>
              <a:t>q,D</a:t>
            </a:r>
            <a:r>
              <a:rPr lang="en-US" altLang="zh-CN" sz="2800" dirty="0">
                <a:solidFill>
                  <a:srgbClr val="002060"/>
                </a:solidFill>
                <a:latin typeface="+mn-ea"/>
              </a:rPr>
              <a:t>=d)</a:t>
            </a:r>
            <a:r>
              <a:rPr lang="zh-CN" altLang="en-US" sz="2800" dirty="0">
                <a:solidFill>
                  <a:srgbClr val="002060"/>
                </a:solidFill>
                <a:latin typeface="+mn-ea"/>
              </a:rPr>
              <a:t>来度量文档和查询的相关度。</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文档和查询表示为词项的集合 </a:t>
            </a:r>
            <a:r>
              <a:rPr lang="en-US" altLang="zh-CN" sz="2800" dirty="0">
                <a:solidFill>
                  <a:srgbClr val="002060"/>
                </a:solidFill>
                <a:latin typeface="Lucida Sans" panose="020B0602040502020204" pitchFamily="34" charset="0"/>
                <a:ea typeface="MS PGothic" panose="020B0600070205080204" pitchFamily="34" charset="-128"/>
                <a:sym typeface="Wingdings" panose="05000000000000000000" pitchFamily="2" charset="2"/>
              </a:rPr>
              <a:t></a:t>
            </a:r>
            <a:r>
              <a:rPr lang="zh-CN" altLang="en-US" sz="2800" dirty="0">
                <a:solidFill>
                  <a:srgbClr val="002060"/>
                </a:solidFill>
                <a:latin typeface="Lucida Sans" panose="020B0602040502020204" pitchFamily="34" charset="0"/>
                <a:ea typeface="MS PGothic" panose="020B0600070205080204" pitchFamily="34" charset="-128"/>
              </a:rPr>
              <a:t>相关度为布尔运算结果</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文档和查询表示为向量（词项对应不同的维度） </a:t>
            </a:r>
            <a:r>
              <a:rPr lang="en-US" altLang="zh-CN" sz="2800" dirty="0">
                <a:solidFill>
                  <a:srgbClr val="002060"/>
                </a:solidFill>
                <a:latin typeface="Lucida Sans" panose="020B0602040502020204" pitchFamily="34" charset="0"/>
                <a:ea typeface="MS PGothic" panose="020B0600070205080204" pitchFamily="34" charset="-128"/>
                <a:sym typeface="Wingdings" panose="05000000000000000000" pitchFamily="2" charset="2"/>
              </a:rPr>
              <a:t></a:t>
            </a:r>
            <a:r>
              <a:rPr lang="zh-CN" altLang="en-US" sz="2800" dirty="0">
                <a:solidFill>
                  <a:srgbClr val="002060"/>
                </a:solidFill>
                <a:latin typeface="Lucida Sans" panose="020B0602040502020204" pitchFamily="34" charset="0"/>
                <a:ea typeface="MS PGothic" panose="020B0600070205080204" pitchFamily="34" charset="-128"/>
              </a:rPr>
              <a:t>相关度为向量的余弦相似度</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文档和查询表示为随机变量</a:t>
            </a:r>
            <a:r>
              <a:rPr lang="en-US" altLang="zh-CN" sz="2800" dirty="0">
                <a:solidFill>
                  <a:srgbClr val="002060"/>
                </a:solidFill>
                <a:latin typeface="Lucida Sans" panose="020B0602040502020204" pitchFamily="34" charset="0"/>
                <a:ea typeface="MS PGothic" panose="020B0600070205080204" pitchFamily="34" charset="-128"/>
                <a:sym typeface="Wingdings" panose="05000000000000000000" pitchFamily="2" charset="2"/>
              </a:rPr>
              <a:t></a:t>
            </a:r>
            <a:r>
              <a:rPr lang="zh-CN" altLang="en-US" sz="2800" dirty="0">
                <a:solidFill>
                  <a:srgbClr val="002060"/>
                </a:solidFill>
                <a:latin typeface="Lucida Sans" panose="020B0602040502020204" pitchFamily="34" charset="0"/>
                <a:ea typeface="MS PGothic" panose="020B0600070205080204" pitchFamily="34" charset="-128"/>
              </a:rPr>
              <a:t>相关度为随机变量</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二值或非二值</a:t>
            </a:r>
            <a:r>
              <a:rPr lang="en-US" altLang="zh-CN" sz="2800" dirty="0">
                <a:solidFill>
                  <a:srgbClr val="002060"/>
                </a:solidFill>
                <a:latin typeface="Lucida Sans" panose="020B0602040502020204" pitchFamily="34" charset="0"/>
                <a:ea typeface="MS PGothic" panose="020B0600070205080204" pitchFamily="34" charset="-128"/>
              </a:rPr>
              <a:t>)</a:t>
            </a: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3822961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r>
              <a:rPr lang="zh-CN" altLang="en-US" sz="2800" dirty="0"/>
              <a:t>由一元语言模型产生一个文档</a:t>
            </a:r>
            <a:r>
              <a:rPr lang="en-US" altLang="zh-CN" sz="2800" dirty="0"/>
              <a:t>d</a:t>
            </a:r>
            <a:r>
              <a:rPr lang="zh-CN" altLang="en-US" sz="2800" dirty="0"/>
              <a:t>的概率？</a:t>
            </a:r>
          </a:p>
          <a:p>
            <a:pPr marL="45720" indent="0">
              <a:buNone/>
            </a:pPr>
            <a:r>
              <a:rPr lang="zh-CN" altLang="en-US" sz="2400" dirty="0"/>
              <a:t>词的多项式分布</a:t>
            </a:r>
            <a:endParaRPr lang="en-US" altLang="zh-CN" sz="2400" dirty="0"/>
          </a:p>
          <a:p>
            <a:pPr marL="45720" indent="0">
              <a:lnSpc>
                <a:spcPct val="150000"/>
              </a:lnSpc>
              <a:buNone/>
            </a:pPr>
            <a:r>
              <a:rPr lang="zh-CN" altLang="en-US" sz="2400" dirty="0"/>
              <a:t>一元语言模型会给有序的词项序列赋予概率。当然，这些词项按照其他次序出现的概率也等于这个概率。因此，实际上这相当于 词项存在一个多项式分布</a:t>
            </a:r>
            <a:endParaRPr lang="en-US" altLang="zh-CN" sz="2400" dirty="0"/>
          </a:p>
        </p:txBody>
      </p:sp>
      <p:pic>
        <p:nvPicPr>
          <p:cNvPr id="5" name="图片 4">
            <a:extLst>
              <a:ext uri="{FF2B5EF4-FFF2-40B4-BE49-F238E27FC236}">
                <a16:creationId xmlns:a16="http://schemas.microsoft.com/office/drawing/2014/main" id="{1EFC6465-5B4C-47C8-9E30-906B68D1A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922" y="3307281"/>
            <a:ext cx="7245832" cy="3329166"/>
          </a:xfrm>
          <a:prstGeom prst="rect">
            <a:avLst/>
          </a:prstGeom>
        </p:spPr>
      </p:pic>
    </p:spTree>
    <p:extLst>
      <p:ext uri="{BB962C8B-B14F-4D97-AF65-F5344CB8AC3E}">
        <p14:creationId xmlns:p14="http://schemas.microsoft.com/office/powerpoint/2010/main" val="329606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r>
              <a:rPr lang="zh-CN" altLang="en-US" sz="2800" dirty="0"/>
              <a:t>怎样由文档生成语言模型？</a:t>
            </a:r>
            <a:r>
              <a:rPr lang="en-US" altLang="zh-CN" sz="2800" dirty="0">
                <a:sym typeface="Wingdings" panose="05000000000000000000" pitchFamily="2" charset="2"/>
              </a:rPr>
              <a:t></a:t>
            </a:r>
            <a:r>
              <a:rPr lang="en-US" altLang="zh-CN" sz="2800" dirty="0"/>
              <a:t>M</a:t>
            </a:r>
            <a:r>
              <a:rPr lang="en-US" altLang="zh-CN" sz="2800" baseline="-25000" dirty="0"/>
              <a:t>D</a:t>
            </a:r>
            <a:r>
              <a:rPr lang="en-US" altLang="zh-CN" sz="2800" dirty="0"/>
              <a:t> </a:t>
            </a:r>
            <a:r>
              <a:rPr lang="zh-CN" altLang="en-US" sz="2800" dirty="0"/>
              <a:t>的估计</a:t>
            </a:r>
            <a:r>
              <a:rPr lang="zh-CN" altLang="en-US" sz="2400" dirty="0"/>
              <a:t>词的多项式分布</a:t>
            </a:r>
            <a:endParaRPr lang="en-US" altLang="zh-CN" sz="2400" dirty="0"/>
          </a:p>
          <a:p>
            <a:pPr marL="45720" indent="0">
              <a:lnSpc>
                <a:spcPct val="150000"/>
              </a:lnSpc>
              <a:buNone/>
            </a:pPr>
            <a:r>
              <a:rPr lang="zh-CN" altLang="en-US" sz="2400" dirty="0"/>
              <a:t>问题：已知样本</a:t>
            </a:r>
            <a:r>
              <a:rPr lang="en-US" altLang="zh-CN" sz="2400" dirty="0"/>
              <a:t>D </a:t>
            </a:r>
            <a:r>
              <a:rPr lang="zh-CN" altLang="en-US" sz="2400" dirty="0"/>
              <a:t>，求其模型</a:t>
            </a:r>
            <a:r>
              <a:rPr lang="en-US" altLang="zh-CN" sz="2400" dirty="0"/>
              <a:t>M</a:t>
            </a:r>
            <a:r>
              <a:rPr lang="en-US" altLang="zh-CN" sz="2400" baseline="-25000" dirty="0"/>
              <a:t>D</a:t>
            </a:r>
            <a:r>
              <a:rPr lang="en-US" altLang="zh-CN" sz="2400" dirty="0"/>
              <a:t> </a:t>
            </a:r>
            <a:r>
              <a:rPr lang="zh-CN" altLang="en-US" sz="2400" dirty="0"/>
              <a:t>的参数</a:t>
            </a:r>
            <a:r>
              <a:rPr lang="en-US" altLang="zh-CN" sz="2400" dirty="0"/>
              <a:t>P(</a:t>
            </a:r>
            <a:r>
              <a:rPr lang="en-US" altLang="zh-CN" sz="2400" dirty="0" err="1"/>
              <a:t>w|M</a:t>
            </a:r>
            <a:r>
              <a:rPr lang="en-US" altLang="zh-CN" sz="2400" baseline="-25000" dirty="0" err="1"/>
              <a:t>D</a:t>
            </a:r>
            <a:r>
              <a:rPr lang="en-US" altLang="zh-CN" sz="2400" dirty="0"/>
              <a:t> ) </a:t>
            </a:r>
            <a:r>
              <a:rPr lang="zh-CN" altLang="en-US" sz="2400" dirty="0"/>
              <a:t>。</a:t>
            </a:r>
            <a:endParaRPr lang="en-US" altLang="zh-CN" sz="2400" dirty="0"/>
          </a:p>
          <a:p>
            <a:pPr marL="45720" indent="0">
              <a:lnSpc>
                <a:spcPct val="150000"/>
              </a:lnSpc>
              <a:buNone/>
            </a:pPr>
            <a:r>
              <a:rPr lang="zh-CN" altLang="en-US" sz="2400" dirty="0"/>
              <a:t>对于该参数估计问题，可以采用最大似然估计</a:t>
            </a:r>
            <a:r>
              <a:rPr lang="en-US" altLang="zh-CN" sz="2400" dirty="0"/>
              <a:t>(Maximum Likelihood Estimation </a:t>
            </a:r>
            <a:r>
              <a:rPr lang="zh-CN" altLang="en-US" sz="2400" dirty="0"/>
              <a:t>，</a:t>
            </a:r>
            <a:r>
              <a:rPr lang="en-US" altLang="zh-CN" sz="2400" dirty="0"/>
              <a:t>MLE)</a:t>
            </a:r>
            <a:r>
              <a:rPr lang="zh-CN" altLang="en-US" sz="2400" dirty="0"/>
              <a:t>。</a:t>
            </a:r>
          </a:p>
          <a:p>
            <a:pPr marL="45720" indent="0">
              <a:lnSpc>
                <a:spcPct val="150000"/>
              </a:lnSpc>
              <a:buNone/>
            </a:pPr>
            <a:r>
              <a:rPr lang="en-US" altLang="zh-CN" sz="2400" dirty="0"/>
              <a:t>• MLE </a:t>
            </a:r>
            <a:r>
              <a:rPr lang="zh-CN" altLang="en-US" sz="2400" dirty="0"/>
              <a:t>：使得观察样本出现概率</a:t>
            </a:r>
            <a:r>
              <a:rPr lang="en-US" altLang="zh-CN" sz="2400" dirty="0"/>
              <a:t>( </a:t>
            </a:r>
            <a:r>
              <a:rPr lang="zh-CN" altLang="en-US" sz="2400" dirty="0"/>
              <a:t>似然</a:t>
            </a:r>
            <a:r>
              <a:rPr lang="en-US" altLang="zh-CN" sz="2400" dirty="0"/>
              <a:t>) </a:t>
            </a:r>
            <a:r>
              <a:rPr lang="zh-CN" altLang="en-US" sz="2400" dirty="0"/>
              <a:t>最大的估计。</a:t>
            </a:r>
          </a:p>
          <a:p>
            <a:pPr marL="44450" indent="492125">
              <a:lnSpc>
                <a:spcPct val="150000"/>
              </a:lnSpc>
              <a:buNone/>
            </a:pPr>
            <a:r>
              <a:rPr lang="en-US" altLang="zh-CN" sz="2400" dirty="0"/>
              <a:t>• </a:t>
            </a:r>
            <a:r>
              <a:rPr lang="zh-CN" altLang="en-US" sz="2400" dirty="0"/>
              <a:t>一射击世界冠军和一菜鸟打靶，其中一人放一枪得到</a:t>
            </a:r>
            <a:r>
              <a:rPr lang="en-US" altLang="zh-CN" sz="2400" dirty="0"/>
              <a:t>10</a:t>
            </a:r>
            <a:r>
              <a:rPr lang="zh-CN" altLang="en-US" sz="2400" dirty="0"/>
              <a:t>环，请问是谁打的？显然世界冠军打的可能性大，也就是说这是使得</a:t>
            </a:r>
            <a:r>
              <a:rPr lang="en-US" altLang="zh-CN" sz="2400" dirty="0"/>
              <a:t>10</a:t>
            </a:r>
            <a:r>
              <a:rPr lang="zh-CN" altLang="en-US" sz="2400" dirty="0"/>
              <a:t>环这个事件出现概率最大的估计。</a:t>
            </a:r>
            <a:endParaRPr lang="en-US" altLang="zh-CN" sz="2400" dirty="0"/>
          </a:p>
        </p:txBody>
      </p:sp>
    </p:spTree>
    <p:extLst>
      <p:ext uri="{BB962C8B-B14F-4D97-AF65-F5344CB8AC3E}">
        <p14:creationId xmlns:p14="http://schemas.microsoft.com/office/powerpoint/2010/main" val="1858705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•M</a:t>
            </a:r>
            <a:r>
              <a:rPr lang="en-US" altLang="zh-CN" sz="2800" baseline="-25000" dirty="0"/>
              <a:t>D</a:t>
            </a:r>
            <a:r>
              <a:rPr lang="en-US" altLang="zh-CN" sz="2800" dirty="0"/>
              <a:t> </a:t>
            </a:r>
            <a:r>
              <a:rPr lang="zh-CN" altLang="en-US" sz="2800" dirty="0"/>
              <a:t>的</a:t>
            </a:r>
            <a:r>
              <a:rPr lang="en-US" altLang="zh-CN" sz="2800" dirty="0"/>
              <a:t>MLE</a:t>
            </a:r>
            <a:r>
              <a:rPr lang="zh-CN" altLang="en-US" sz="2800" dirty="0"/>
              <a:t>估计</a:t>
            </a:r>
            <a:endParaRPr lang="en-US" altLang="zh-CN" sz="2400" dirty="0"/>
          </a:p>
        </p:txBody>
      </p:sp>
      <p:pic>
        <p:nvPicPr>
          <p:cNvPr id="5" name="图片 4">
            <a:extLst>
              <a:ext uri="{FF2B5EF4-FFF2-40B4-BE49-F238E27FC236}">
                <a16:creationId xmlns:a16="http://schemas.microsoft.com/office/drawing/2014/main" id="{926FB4E0-C215-46F8-9AE9-16F77854F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57" y="1726640"/>
            <a:ext cx="8465447" cy="4236713"/>
          </a:xfrm>
          <a:prstGeom prst="rect">
            <a:avLst/>
          </a:prstGeom>
        </p:spPr>
      </p:pic>
    </p:spTree>
    <p:extLst>
      <p:ext uri="{BB962C8B-B14F-4D97-AF65-F5344CB8AC3E}">
        <p14:creationId xmlns:p14="http://schemas.microsoft.com/office/powerpoint/2010/main" val="221272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r>
              <a:rPr lang="zh-CN" altLang="en-US" sz="2800" dirty="0"/>
              <a:t>文本生成的多项式模型</a:t>
            </a:r>
            <a:endParaRPr lang="en-US" altLang="zh-CN" sz="2400" dirty="0"/>
          </a:p>
        </p:txBody>
      </p:sp>
      <p:pic>
        <p:nvPicPr>
          <p:cNvPr id="6" name="图片 5">
            <a:extLst>
              <a:ext uri="{FF2B5EF4-FFF2-40B4-BE49-F238E27FC236}">
                <a16:creationId xmlns:a16="http://schemas.microsoft.com/office/drawing/2014/main" id="{B7F6AA2B-E88E-4075-87A9-8B3D7B84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357" y="1727750"/>
            <a:ext cx="8671477" cy="4603475"/>
          </a:xfrm>
          <a:prstGeom prst="rect">
            <a:avLst/>
          </a:prstGeom>
        </p:spPr>
      </p:pic>
    </p:spTree>
    <p:extLst>
      <p:ext uri="{BB962C8B-B14F-4D97-AF65-F5344CB8AC3E}">
        <p14:creationId xmlns:p14="http://schemas.microsoft.com/office/powerpoint/2010/main" val="3464276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•M</a:t>
            </a:r>
            <a:r>
              <a:rPr lang="en-US" altLang="zh-CN" sz="2800" baseline="-25000" dirty="0"/>
              <a:t>D</a:t>
            </a:r>
            <a:r>
              <a:rPr lang="en-US" altLang="zh-CN" sz="2800" dirty="0"/>
              <a:t> </a:t>
            </a:r>
            <a:r>
              <a:rPr lang="zh-CN" altLang="en-US" sz="2800" dirty="0"/>
              <a:t>的参数求解</a:t>
            </a:r>
            <a:endParaRPr lang="en-US" altLang="zh-CN" sz="2400" dirty="0"/>
          </a:p>
        </p:txBody>
      </p:sp>
      <p:pic>
        <p:nvPicPr>
          <p:cNvPr id="5" name="图片 4">
            <a:extLst>
              <a:ext uri="{FF2B5EF4-FFF2-40B4-BE49-F238E27FC236}">
                <a16:creationId xmlns:a16="http://schemas.microsoft.com/office/drawing/2014/main" id="{C4AFC7D3-1EF3-4BB3-96C3-AF7E79108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7" y="1474346"/>
            <a:ext cx="7623313" cy="4717596"/>
          </a:xfrm>
          <a:prstGeom prst="rect">
            <a:avLst/>
          </a:prstGeom>
        </p:spPr>
      </p:pic>
    </p:spTree>
    <p:extLst>
      <p:ext uri="{BB962C8B-B14F-4D97-AF65-F5344CB8AC3E}">
        <p14:creationId xmlns:p14="http://schemas.microsoft.com/office/powerpoint/2010/main" val="2495367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怎样由文档生成语言模型？</a:t>
            </a:r>
          </a:p>
        </p:txBody>
      </p:sp>
      <p:sp>
        <p:nvSpPr>
          <p:cNvPr id="4" name="内容占位符 3">
            <a:extLst>
              <a:ext uri="{FF2B5EF4-FFF2-40B4-BE49-F238E27FC236}">
                <a16:creationId xmlns:a16="http://schemas.microsoft.com/office/drawing/2014/main" id="{4278BF0D-0E24-4BF8-926C-1FF2537F8276}"/>
              </a:ext>
            </a:extLst>
          </p:cNvPr>
          <p:cNvSpPr>
            <a:spLocks noGrp="1"/>
          </p:cNvSpPr>
          <p:nvPr>
            <p:ph idx="1"/>
          </p:nvPr>
        </p:nvSpPr>
        <p:spPr>
          <a:xfrm>
            <a:off x="268358" y="1053548"/>
            <a:ext cx="11579086" cy="5582899"/>
          </a:xfrm>
        </p:spPr>
        <p:txBody>
          <a:bodyPr>
            <a:normAutofit/>
          </a:bodyPr>
          <a:lstStyle/>
          <a:p>
            <a:pPr marL="45720" indent="0">
              <a:buNone/>
            </a:pPr>
            <a:r>
              <a:rPr lang="en-US" altLang="zh-CN" sz="2800" dirty="0"/>
              <a:t>•</a:t>
            </a:r>
            <a:r>
              <a:rPr lang="zh-CN" altLang="en-US" sz="2800" dirty="0"/>
              <a:t>一个</a:t>
            </a:r>
            <a:r>
              <a:rPr lang="en-US" altLang="zh-CN" sz="2800" dirty="0"/>
              <a:t>MLE</a:t>
            </a:r>
            <a:r>
              <a:rPr lang="zh-CN" altLang="en-US" sz="2800" dirty="0"/>
              <a:t>估计的例子</a:t>
            </a:r>
            <a:endParaRPr lang="en-US" altLang="zh-CN" sz="2400" dirty="0"/>
          </a:p>
        </p:txBody>
      </p:sp>
      <p:pic>
        <p:nvPicPr>
          <p:cNvPr id="6" name="图片 5">
            <a:extLst>
              <a:ext uri="{FF2B5EF4-FFF2-40B4-BE49-F238E27FC236}">
                <a16:creationId xmlns:a16="http://schemas.microsoft.com/office/drawing/2014/main" id="{F37CA3E7-A2D3-464D-BD59-A25DE9F5D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6" y="1535111"/>
            <a:ext cx="8433559" cy="4716808"/>
          </a:xfrm>
          <a:prstGeom prst="rect">
            <a:avLst/>
          </a:prstGeom>
        </p:spPr>
      </p:pic>
    </p:spTree>
    <p:extLst>
      <p:ext uri="{BB962C8B-B14F-4D97-AF65-F5344CB8AC3E}">
        <p14:creationId xmlns:p14="http://schemas.microsoft.com/office/powerpoint/2010/main" val="1038097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小结：怎样由文档生成语言模型？</a:t>
            </a:r>
          </a:p>
        </p:txBody>
      </p:sp>
      <p:pic>
        <p:nvPicPr>
          <p:cNvPr id="5" name="内容占位符 4">
            <a:extLst>
              <a:ext uri="{FF2B5EF4-FFF2-40B4-BE49-F238E27FC236}">
                <a16:creationId xmlns:a16="http://schemas.microsoft.com/office/drawing/2014/main" id="{6EA403BA-860F-44E1-BAFD-F658C7E25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57" y="1143000"/>
            <a:ext cx="7801846" cy="4750522"/>
          </a:xfrm>
        </p:spPr>
      </p:pic>
    </p:spTree>
    <p:extLst>
      <p:ext uri="{BB962C8B-B14F-4D97-AF65-F5344CB8AC3E}">
        <p14:creationId xmlns:p14="http://schemas.microsoft.com/office/powerpoint/2010/main" val="1976534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语言模型的种类：</a:t>
            </a:r>
            <a:r>
              <a:rPr lang="en-US" altLang="zh-CN" sz="4000" dirty="0"/>
              <a:t>n-gram</a:t>
            </a:r>
            <a:endParaRPr lang="zh-CN" altLang="en-US" sz="4000" dirty="0"/>
          </a:p>
        </p:txBody>
      </p:sp>
      <p:pic>
        <p:nvPicPr>
          <p:cNvPr id="7" name="内容占位符 6">
            <a:extLst>
              <a:ext uri="{FF2B5EF4-FFF2-40B4-BE49-F238E27FC236}">
                <a16:creationId xmlns:a16="http://schemas.microsoft.com/office/drawing/2014/main" id="{CE4CCF2F-9C41-4A00-A077-0E527DC667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357" y="1212782"/>
            <a:ext cx="8627165" cy="4691696"/>
          </a:xfrm>
        </p:spPr>
      </p:pic>
    </p:spTree>
    <p:extLst>
      <p:ext uri="{BB962C8B-B14F-4D97-AF65-F5344CB8AC3E}">
        <p14:creationId xmlns:p14="http://schemas.microsoft.com/office/powerpoint/2010/main" val="2517571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语言模型复杂度</a:t>
            </a:r>
          </a:p>
        </p:txBody>
      </p:sp>
      <p:sp>
        <p:nvSpPr>
          <p:cNvPr id="9" name="内容占位符 8">
            <a:extLst>
              <a:ext uri="{FF2B5EF4-FFF2-40B4-BE49-F238E27FC236}">
                <a16:creationId xmlns:a16="http://schemas.microsoft.com/office/drawing/2014/main" id="{1302C815-4E2A-4881-B303-CB00A96C1D26}"/>
              </a:ext>
            </a:extLst>
          </p:cNvPr>
          <p:cNvSpPr>
            <a:spLocks noGrp="1"/>
          </p:cNvSpPr>
          <p:nvPr>
            <p:ph idx="1"/>
          </p:nvPr>
        </p:nvSpPr>
        <p:spPr>
          <a:xfrm>
            <a:off x="344557" y="1063486"/>
            <a:ext cx="11294165" cy="5406887"/>
          </a:xfrm>
        </p:spPr>
        <p:txBody>
          <a:bodyPr/>
          <a:lstStyle/>
          <a:p>
            <a:r>
              <a:rPr lang="zh-CN" altLang="en-US" sz="2800" dirty="0">
                <a:latin typeface="Times New Roman" panose="02020603050405020304" pitchFamily="18" charset="0"/>
                <a:cs typeface="Times New Roman" panose="02020603050405020304" pitchFamily="18" charset="0"/>
              </a:rPr>
              <a:t>对于一个文档片段 </a:t>
            </a:r>
            <a:r>
              <a:rPr lang="en-US" altLang="zh-CN" sz="2800" dirty="0">
                <a:latin typeface="Times New Roman" panose="02020603050405020304" pitchFamily="18" charset="0"/>
                <a:cs typeface="Times New Roman" panose="02020603050405020304" pitchFamily="18" charset="0"/>
              </a:rPr>
              <a:t>d = w</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w</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w</a:t>
            </a:r>
            <a:r>
              <a:rPr lang="en-US" altLang="zh-CN" sz="2800" baseline="-25000"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，统计语言模型是指概率 </a:t>
            </a:r>
            <a:r>
              <a:rPr lang="en-US" altLang="zh-CN" sz="2800" dirty="0">
                <a:latin typeface="Times New Roman" panose="02020603050405020304" pitchFamily="18" charset="0"/>
                <a:cs typeface="Times New Roman" panose="02020603050405020304" pitchFamily="18" charset="0"/>
              </a:rPr>
              <a:t>P (w</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 w</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w</a:t>
            </a:r>
            <a:r>
              <a:rPr lang="en-US" altLang="zh-CN" sz="2800" baseline="-25000" dirty="0" err="1">
                <a:latin typeface="Times New Roman" panose="02020603050405020304" pitchFamily="18" charset="0"/>
                <a:cs typeface="Times New Roman" panose="02020603050405020304" pitchFamily="18" charset="0"/>
              </a:rPr>
              <a:t>n</a:t>
            </a:r>
            <a:r>
              <a:rPr lang="en-US" altLang="zh-CN" sz="2800" dirty="0">
                <a:latin typeface="Times New Roman" panose="02020603050405020304" pitchFamily="18" charset="0"/>
                <a:cs typeface="Times New Roman" panose="02020603050405020304" pitchFamily="18" charset="0"/>
              </a:rPr>
              <a:t> )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lnSpc>
                <a:spcPct val="100000"/>
              </a:lnSpc>
            </a:pPr>
            <a:r>
              <a:rPr lang="zh-CN" altLang="en-US" sz="2800" dirty="0">
                <a:latin typeface="Times New Roman" panose="02020603050405020304" pitchFamily="18" charset="0"/>
                <a:cs typeface="Times New Roman" panose="02020603050405020304" pitchFamily="18" charset="0"/>
              </a:rPr>
              <a:t>对于</a:t>
            </a:r>
            <a:r>
              <a:rPr lang="en-US" altLang="zh-CN" sz="2800" dirty="0">
                <a:latin typeface="Times New Roman" panose="02020603050405020304" pitchFamily="18" charset="0"/>
                <a:cs typeface="Times New Roman" panose="02020603050405020304" pitchFamily="18" charset="0"/>
              </a:rPr>
              <a:t>n-gram</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n</a:t>
            </a:r>
            <a:r>
              <a:rPr lang="zh-CN" altLang="en-US" sz="2800" dirty="0">
                <a:latin typeface="Times New Roman" panose="02020603050405020304" pitchFamily="18" charset="0"/>
                <a:cs typeface="Times New Roman" panose="02020603050405020304" pitchFamily="18" charset="0"/>
              </a:rPr>
              <a:t>越大，则模型越复杂，估计的参数</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即估计的概率</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也越多。当然，当数据量足够大的情况下，模型阶数越高越对片段概率的计算也越准确。</a:t>
            </a:r>
          </a:p>
        </p:txBody>
      </p:sp>
      <p:pic>
        <p:nvPicPr>
          <p:cNvPr id="11" name="图片 10">
            <a:extLst>
              <a:ext uri="{FF2B5EF4-FFF2-40B4-BE49-F238E27FC236}">
                <a16:creationId xmlns:a16="http://schemas.microsoft.com/office/drawing/2014/main" id="{BC2C8F3E-FD50-4668-9898-327AD253D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83" y="1905419"/>
            <a:ext cx="9696450" cy="2876550"/>
          </a:xfrm>
          <a:prstGeom prst="rect">
            <a:avLst/>
          </a:prstGeom>
        </p:spPr>
      </p:pic>
    </p:spTree>
    <p:extLst>
      <p:ext uri="{BB962C8B-B14F-4D97-AF65-F5344CB8AC3E}">
        <p14:creationId xmlns:p14="http://schemas.microsoft.com/office/powerpoint/2010/main" val="252339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语言模型如何应用到</a:t>
            </a:r>
            <a:r>
              <a:rPr lang="en-US" altLang="zh-CN" sz="4000" dirty="0"/>
              <a:t>IR </a:t>
            </a:r>
            <a:r>
              <a:rPr lang="zh-CN" altLang="en-US" sz="4000" dirty="0"/>
              <a:t>中？</a:t>
            </a:r>
          </a:p>
        </p:txBody>
      </p:sp>
      <p:sp>
        <p:nvSpPr>
          <p:cNvPr id="9" name="内容占位符 8">
            <a:extLst>
              <a:ext uri="{FF2B5EF4-FFF2-40B4-BE49-F238E27FC236}">
                <a16:creationId xmlns:a16="http://schemas.microsoft.com/office/drawing/2014/main" id="{1302C815-4E2A-4881-B303-CB00A96C1D26}"/>
              </a:ext>
            </a:extLst>
          </p:cNvPr>
          <p:cNvSpPr>
            <a:spLocks noGrp="1"/>
          </p:cNvSpPr>
          <p:nvPr>
            <p:ph idx="1"/>
          </p:nvPr>
        </p:nvSpPr>
        <p:spPr>
          <a:xfrm>
            <a:off x="344557" y="1063486"/>
            <a:ext cx="11294165" cy="5406887"/>
          </a:xfrm>
        </p:spPr>
        <p:txBody>
          <a:bodyPr/>
          <a:lstStyle/>
          <a:p>
            <a:pPr marL="45720" indent="0">
              <a:buNone/>
            </a:pPr>
            <a:r>
              <a:rPr lang="en-US" altLang="zh-CN" sz="2800" dirty="0"/>
              <a:t>• IR </a:t>
            </a:r>
            <a:r>
              <a:rPr lang="zh-CN" altLang="en-US" sz="2800" dirty="0"/>
              <a:t>中使用</a:t>
            </a:r>
            <a:r>
              <a:rPr lang="en-US" altLang="zh-CN" sz="2800" dirty="0"/>
              <a:t>LM </a:t>
            </a:r>
            <a:r>
              <a:rPr lang="zh-CN" altLang="en-US" sz="2800" dirty="0"/>
              <a:t>的问题</a:t>
            </a:r>
          </a:p>
          <a:p>
            <a:pPr marL="44450" indent="312738">
              <a:buNone/>
            </a:pPr>
            <a:r>
              <a:rPr lang="en-US" altLang="zh-CN" sz="2400" dirty="0"/>
              <a:t>• N</a:t>
            </a:r>
            <a:r>
              <a:rPr lang="zh-CN" altLang="en-US" sz="2400" dirty="0"/>
              <a:t>个文档，各自有一个语言模型，给定一个查询，求查询与哪个文档相关度最高？</a:t>
            </a:r>
          </a:p>
          <a:p>
            <a:pPr marL="45720" indent="0">
              <a:buNone/>
            </a:pPr>
            <a:r>
              <a:rPr lang="en-US" altLang="zh-CN" sz="2800" dirty="0"/>
              <a:t>• </a:t>
            </a:r>
            <a:r>
              <a:rPr lang="zh-CN" altLang="en-US" sz="2800" dirty="0"/>
              <a:t>对比问题</a:t>
            </a:r>
          </a:p>
          <a:p>
            <a:pPr marL="44450" indent="312738">
              <a:lnSpc>
                <a:spcPct val="150000"/>
              </a:lnSpc>
              <a:buNone/>
            </a:pPr>
            <a:r>
              <a:rPr lang="en-US" altLang="zh-CN" sz="2400" dirty="0"/>
              <a:t>• </a:t>
            </a:r>
            <a:r>
              <a:rPr lang="zh-CN" altLang="en-US" sz="2400" dirty="0"/>
              <a:t>问题：设有</a:t>
            </a:r>
            <a:r>
              <a:rPr lang="en-US" altLang="zh-CN" sz="2400" dirty="0"/>
              <a:t>N</a:t>
            </a:r>
            <a:r>
              <a:rPr lang="zh-CN" altLang="en-US" sz="2400" dirty="0"/>
              <a:t>个作者，每人有一篇文章，对于不在上述</a:t>
            </a:r>
            <a:r>
              <a:rPr lang="en-US" altLang="zh-CN" sz="2400" dirty="0"/>
              <a:t>N</a:t>
            </a:r>
            <a:r>
              <a:rPr lang="zh-CN" altLang="en-US" sz="2400" dirty="0"/>
              <a:t>篇文章中的一篇新文档</a:t>
            </a:r>
            <a:r>
              <a:rPr lang="en-US" altLang="zh-CN" sz="2400" dirty="0"/>
              <a:t>Q</a:t>
            </a:r>
            <a:r>
              <a:rPr lang="zh-CN" altLang="en-US" sz="2400" dirty="0"/>
              <a:t>，问最有可能是哪个作者写的？</a:t>
            </a:r>
          </a:p>
          <a:p>
            <a:endParaRPr lang="en-US" altLang="zh-CN" dirty="0"/>
          </a:p>
          <a:p>
            <a:endParaRPr lang="en-US" altLang="zh-CN" dirty="0"/>
          </a:p>
          <a:p>
            <a:endParaRPr lang="en-US" altLang="zh-CN" dirty="0"/>
          </a:p>
          <a:p>
            <a:endParaRPr lang="en-US" altLang="zh-CN" dirty="0"/>
          </a:p>
          <a:p>
            <a:endParaRPr lang="en-US" altLang="zh-CN" dirty="0"/>
          </a:p>
        </p:txBody>
      </p:sp>
      <p:sp>
        <p:nvSpPr>
          <p:cNvPr id="3" name="矩形 2">
            <a:extLst>
              <a:ext uri="{FF2B5EF4-FFF2-40B4-BE49-F238E27FC236}">
                <a16:creationId xmlns:a16="http://schemas.microsoft.com/office/drawing/2014/main" id="{C52BC566-34C0-4CC7-B871-FC008B5E4EB1}"/>
              </a:ext>
            </a:extLst>
          </p:cNvPr>
          <p:cNvSpPr/>
          <p:nvPr/>
        </p:nvSpPr>
        <p:spPr>
          <a:xfrm>
            <a:off x="268357" y="4909931"/>
            <a:ext cx="11370365" cy="461665"/>
          </a:xfrm>
          <a:prstGeom prst="rect">
            <a:avLst/>
          </a:prstGeom>
        </p:spPr>
        <p:txBody>
          <a:bodyPr wrap="square">
            <a:spAutoFit/>
          </a:bodyPr>
          <a:lstStyle/>
          <a:p>
            <a:r>
              <a:rPr lang="zh-CN" altLang="en-US" sz="2400" b="1" dirty="0"/>
              <a:t>一种可能的思路：把相关度看成是</a:t>
            </a:r>
            <a:r>
              <a:rPr lang="zh-CN" altLang="en-US" sz="2400" b="1" dirty="0">
                <a:solidFill>
                  <a:srgbClr val="FF0000"/>
                </a:solidFill>
              </a:rPr>
              <a:t>每篇文档对应的语言模型下生成该查询的可能性</a:t>
            </a:r>
          </a:p>
        </p:txBody>
      </p:sp>
    </p:spTree>
    <p:extLst>
      <p:ext uri="{BB962C8B-B14F-4D97-AF65-F5344CB8AC3E}">
        <p14:creationId xmlns:p14="http://schemas.microsoft.com/office/powerpoint/2010/main" val="205019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回顾：概率排序原理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67139" y="1076960"/>
            <a:ext cx="11320670" cy="5482865"/>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PRP</a:t>
            </a:r>
            <a:r>
              <a:rPr lang="zh-CN" altLang="en-US" sz="2800" dirty="0">
                <a:solidFill>
                  <a:srgbClr val="002060"/>
                </a:solidFill>
                <a:latin typeface="+mn-ea"/>
              </a:rPr>
              <a:t>（</a:t>
            </a:r>
            <a:r>
              <a:rPr lang="en-US" altLang="zh-CN" sz="2800" dirty="0">
                <a:solidFill>
                  <a:srgbClr val="002060"/>
                </a:solidFill>
                <a:latin typeface="+mn-ea"/>
              </a:rPr>
              <a:t>probability ranking principle</a:t>
            </a:r>
            <a:r>
              <a:rPr lang="zh-CN" altLang="en-US" sz="28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利用概率模型来 估计每篇文档和需求的相关概率</a:t>
            </a:r>
            <a:r>
              <a:rPr lang="en-US" altLang="zh-CN" sz="2800" dirty="0">
                <a:solidFill>
                  <a:srgbClr val="002060"/>
                </a:solidFill>
                <a:latin typeface="+mn-ea"/>
              </a:rPr>
              <a:t>P(R=1|d,q)</a:t>
            </a:r>
            <a:r>
              <a:rPr lang="zh-CN" altLang="en-US" sz="2800" dirty="0">
                <a:solidFill>
                  <a:srgbClr val="002060"/>
                </a:solidFill>
                <a:latin typeface="+mn-ea"/>
              </a:rPr>
              <a:t>，然后对结果进行次序。</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怎么求 </a:t>
            </a:r>
            <a:r>
              <a:rPr lang="en-US" altLang="zh-CN" sz="2800" dirty="0">
                <a:solidFill>
                  <a:srgbClr val="002060"/>
                </a:solidFill>
                <a:latin typeface="+mn-ea"/>
              </a:rPr>
              <a:t>P(R=1|d,q)</a:t>
            </a:r>
            <a:r>
              <a:rPr lang="zh-CN" altLang="en-US" sz="2800" dirty="0">
                <a:solidFill>
                  <a:srgbClr val="002060"/>
                </a:solidFill>
                <a:latin typeface="+mn-ea"/>
              </a:rPr>
              <a:t>？</a:t>
            </a:r>
            <a:endParaRPr lang="en-US" altLang="zh-CN" sz="2800" dirty="0">
              <a:solidFill>
                <a:srgbClr val="002060"/>
              </a:solidFill>
              <a:latin typeface="+mn-ea"/>
            </a:endParaRPr>
          </a:p>
          <a:p>
            <a:pPr marL="0" lvl="0" indent="357188"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由乘法公式</a:t>
            </a:r>
            <a:r>
              <a:rPr lang="en-US" altLang="zh-CN" sz="2800" dirty="0">
                <a:solidFill>
                  <a:srgbClr val="002060"/>
                </a:solidFill>
                <a:latin typeface="+mn-ea"/>
              </a:rPr>
              <a:t>: P(</a:t>
            </a:r>
            <a:r>
              <a:rPr lang="en-US" altLang="zh-CN" sz="2800" dirty="0" err="1">
                <a:solidFill>
                  <a:srgbClr val="002060"/>
                </a:solidFill>
                <a:latin typeface="+mn-ea"/>
              </a:rPr>
              <a:t>R,d,q</a:t>
            </a:r>
            <a:r>
              <a:rPr lang="en-US" altLang="zh-CN" sz="2800" dirty="0">
                <a:solidFill>
                  <a:srgbClr val="002060"/>
                </a:solidFill>
                <a:latin typeface="+mn-ea"/>
              </a:rPr>
              <a:t>)=P(q)·P(</a:t>
            </a:r>
            <a:r>
              <a:rPr lang="en-US" altLang="zh-CN" sz="2800" dirty="0" err="1">
                <a:solidFill>
                  <a:srgbClr val="002060"/>
                </a:solidFill>
                <a:latin typeface="+mn-ea"/>
              </a:rPr>
              <a:t>R|q</a:t>
            </a:r>
            <a:r>
              <a:rPr lang="en-US" altLang="zh-CN" sz="2800" dirty="0">
                <a:solidFill>
                  <a:srgbClr val="002060"/>
                </a:solidFill>
                <a:latin typeface="+mn-ea"/>
              </a:rPr>
              <a:t>)·P(</a:t>
            </a:r>
            <a:r>
              <a:rPr lang="en-US" altLang="zh-CN" sz="2800" dirty="0" err="1">
                <a:solidFill>
                  <a:srgbClr val="002060"/>
                </a:solidFill>
                <a:latin typeface="+mn-ea"/>
              </a:rPr>
              <a:t>d|R,q</a:t>
            </a:r>
            <a:r>
              <a:rPr lang="en-US" altLang="zh-CN" sz="2800" dirty="0">
                <a:solidFill>
                  <a:srgbClr val="002060"/>
                </a:solidFill>
                <a:latin typeface="+mn-ea"/>
              </a:rPr>
              <a:t>)</a:t>
            </a:r>
          </a:p>
          <a:p>
            <a:pPr marL="0" lvl="0" indent="357188"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P(</a:t>
            </a:r>
            <a:r>
              <a:rPr lang="en-US" altLang="zh-CN" sz="2800" dirty="0" err="1">
                <a:solidFill>
                  <a:srgbClr val="002060"/>
                </a:solidFill>
                <a:latin typeface="+mn-ea"/>
              </a:rPr>
              <a:t>R|q</a:t>
            </a:r>
            <a:r>
              <a:rPr lang="en-US" altLang="zh-CN" sz="2800" dirty="0">
                <a:solidFill>
                  <a:srgbClr val="002060"/>
                </a:solidFill>
                <a:latin typeface="+mn-ea"/>
              </a:rPr>
              <a:t>)</a:t>
            </a:r>
            <a:r>
              <a:rPr lang="zh-CN" altLang="en-US" sz="2800" dirty="0">
                <a:solidFill>
                  <a:srgbClr val="002060"/>
                </a:solidFill>
                <a:latin typeface="+mn-ea"/>
              </a:rPr>
              <a:t>：</a:t>
            </a:r>
            <a:r>
              <a:rPr lang="en-US" altLang="zh-CN" sz="2800" dirty="0">
                <a:solidFill>
                  <a:srgbClr val="002060"/>
                </a:solidFill>
                <a:latin typeface="+mn-ea"/>
              </a:rPr>
              <a:t>P(R=1|q)</a:t>
            </a:r>
            <a:r>
              <a:rPr lang="zh-CN" altLang="en-US" sz="2800" dirty="0">
                <a:solidFill>
                  <a:srgbClr val="002060"/>
                </a:solidFill>
                <a:latin typeface="+mn-ea"/>
              </a:rPr>
              <a:t>和</a:t>
            </a:r>
            <a:r>
              <a:rPr lang="en-US" altLang="zh-CN" sz="2800" dirty="0">
                <a:solidFill>
                  <a:srgbClr val="002060"/>
                </a:solidFill>
                <a:latin typeface="+mn-ea"/>
              </a:rPr>
              <a:t>P(R=0|q)</a:t>
            </a:r>
            <a:r>
              <a:rPr lang="zh-CN" altLang="en-US" sz="2800" dirty="0">
                <a:solidFill>
                  <a:srgbClr val="002060"/>
                </a:solidFill>
                <a:latin typeface="+mn-ea"/>
              </a:rPr>
              <a:t>可根据不相关文档百分比估计</a:t>
            </a:r>
          </a:p>
          <a:p>
            <a:pPr marL="0" lvl="0" indent="357188"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P(</a:t>
            </a:r>
            <a:r>
              <a:rPr lang="en-US" altLang="zh-CN" sz="2800" dirty="0" err="1">
                <a:solidFill>
                  <a:srgbClr val="002060"/>
                </a:solidFill>
                <a:latin typeface="+mn-ea"/>
              </a:rPr>
              <a:t>R,d,q</a:t>
            </a:r>
            <a:r>
              <a:rPr lang="en-US" altLang="zh-CN" sz="2800" dirty="0">
                <a:solidFill>
                  <a:srgbClr val="002060"/>
                </a:solidFill>
                <a:latin typeface="+mn-ea"/>
              </a:rPr>
              <a:t>)</a:t>
            </a:r>
            <a:r>
              <a:rPr lang="zh-CN" altLang="en-US" sz="2800" dirty="0">
                <a:solidFill>
                  <a:srgbClr val="002060"/>
                </a:solidFill>
                <a:latin typeface="+mn-ea"/>
              </a:rPr>
              <a:t>的估计转化为估计</a:t>
            </a:r>
            <a:r>
              <a:rPr lang="en-US" altLang="zh-CN" sz="2800" dirty="0">
                <a:solidFill>
                  <a:srgbClr val="002060"/>
                </a:solidFill>
                <a:latin typeface="+mn-ea"/>
              </a:rPr>
              <a:t>P(</a:t>
            </a:r>
            <a:r>
              <a:rPr lang="en-US" altLang="zh-CN" sz="2800" dirty="0" err="1">
                <a:solidFill>
                  <a:srgbClr val="002060"/>
                </a:solidFill>
                <a:latin typeface="+mn-ea"/>
              </a:rPr>
              <a:t>d|R,q</a:t>
            </a:r>
            <a:r>
              <a:rPr lang="en-US" altLang="zh-CN" sz="2800" dirty="0">
                <a:solidFill>
                  <a:srgbClr val="002060"/>
                </a:solidFill>
                <a:latin typeface="+mn-ea"/>
              </a:rPr>
              <a:t>)</a:t>
            </a: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1711030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语言模型如何应用到</a:t>
            </a:r>
            <a:r>
              <a:rPr lang="en-US" altLang="zh-CN" sz="4000" dirty="0"/>
              <a:t>IR </a:t>
            </a:r>
            <a:r>
              <a:rPr lang="zh-CN" altLang="en-US" sz="4000" dirty="0"/>
              <a:t>中？</a:t>
            </a:r>
          </a:p>
        </p:txBody>
      </p:sp>
      <p:sp>
        <p:nvSpPr>
          <p:cNvPr id="9" name="内容占位符 8">
            <a:extLst>
              <a:ext uri="{FF2B5EF4-FFF2-40B4-BE49-F238E27FC236}">
                <a16:creationId xmlns:a16="http://schemas.microsoft.com/office/drawing/2014/main" id="{1302C815-4E2A-4881-B303-CB00A96C1D26}"/>
              </a:ext>
            </a:extLst>
          </p:cNvPr>
          <p:cNvSpPr>
            <a:spLocks noGrp="1"/>
          </p:cNvSpPr>
          <p:nvPr>
            <p:ph idx="1"/>
          </p:nvPr>
        </p:nvSpPr>
        <p:spPr>
          <a:xfrm>
            <a:off x="344557" y="1063486"/>
            <a:ext cx="11671852" cy="5406887"/>
          </a:xfrm>
        </p:spPr>
        <p:txBody>
          <a:bodyPr/>
          <a:lstStyle/>
          <a:p>
            <a:pPr marL="45720" indent="0">
              <a:buNone/>
            </a:pPr>
            <a:r>
              <a:rPr lang="zh-CN" altLang="en-US" sz="2800" dirty="0"/>
              <a:t>总体分布</a:t>
            </a:r>
            <a:r>
              <a:rPr lang="en-US" altLang="zh-CN" sz="2800" dirty="0"/>
              <a:t>&amp;</a:t>
            </a:r>
            <a:r>
              <a:rPr lang="zh-CN" altLang="en-US" sz="2800" dirty="0"/>
              <a:t>抽样</a:t>
            </a:r>
          </a:p>
          <a:p>
            <a:pPr marL="45720" indent="0">
              <a:lnSpc>
                <a:spcPct val="150000"/>
              </a:lnSpc>
              <a:buNone/>
            </a:pPr>
            <a:r>
              <a:rPr lang="en-US" altLang="zh-CN" sz="2800" dirty="0"/>
              <a:t>• </a:t>
            </a:r>
            <a:r>
              <a:rPr lang="zh-CN" altLang="en-US" sz="2800" dirty="0"/>
              <a:t>文档的模型</a:t>
            </a:r>
            <a:r>
              <a:rPr lang="en-US" altLang="zh-CN" sz="2800" dirty="0"/>
              <a:t>( </a:t>
            </a:r>
            <a:r>
              <a:rPr lang="zh-CN" altLang="en-US" sz="2800" dirty="0"/>
              <a:t>风格</a:t>
            </a:r>
            <a:r>
              <a:rPr lang="en-US" altLang="zh-CN" sz="2800" dirty="0"/>
              <a:t>) </a:t>
            </a:r>
            <a:r>
              <a:rPr lang="zh-CN" altLang="en-US" sz="2800" dirty="0"/>
              <a:t>实际上是某种 </a:t>
            </a:r>
            <a:r>
              <a:rPr lang="zh-CN" altLang="en-US" sz="2800" dirty="0">
                <a:solidFill>
                  <a:srgbClr val="FF0000"/>
                </a:solidFill>
              </a:rPr>
              <a:t>总体分布</a:t>
            </a:r>
          </a:p>
          <a:p>
            <a:pPr marL="45720" indent="0">
              <a:lnSpc>
                <a:spcPct val="150000"/>
              </a:lnSpc>
              <a:buNone/>
            </a:pPr>
            <a:r>
              <a:rPr lang="en-US" altLang="zh-CN" sz="2800" dirty="0"/>
              <a:t>• </a:t>
            </a:r>
            <a:r>
              <a:rPr lang="zh-CN" altLang="en-US" sz="2800" dirty="0"/>
              <a:t>文档和查询都是该总体分布下的一个 抽样样本实例</a:t>
            </a:r>
          </a:p>
          <a:p>
            <a:pPr marL="45720" indent="0">
              <a:lnSpc>
                <a:spcPct val="150000"/>
              </a:lnSpc>
              <a:buNone/>
            </a:pPr>
            <a:r>
              <a:rPr lang="en-US" altLang="zh-CN" sz="2800" dirty="0"/>
              <a:t>• </a:t>
            </a:r>
            <a:r>
              <a:rPr lang="zh-CN" altLang="en-US" sz="2800" dirty="0"/>
              <a:t>根据文档，估计文档的模型，即求出该 总体分布</a:t>
            </a:r>
            <a:r>
              <a:rPr lang="en-US" altLang="zh-CN" sz="2800" dirty="0"/>
              <a:t>(</a:t>
            </a:r>
            <a:r>
              <a:rPr lang="zh-CN" altLang="en-US" sz="2800" dirty="0"/>
              <a:t>一般假设某种总体分布，然后求出其 参数</a:t>
            </a:r>
            <a:r>
              <a:rPr lang="en-US" altLang="zh-CN" sz="2800" dirty="0"/>
              <a:t>)</a:t>
            </a:r>
          </a:p>
          <a:p>
            <a:pPr marL="45720" indent="0">
              <a:lnSpc>
                <a:spcPct val="150000"/>
              </a:lnSpc>
              <a:buNone/>
            </a:pPr>
            <a:r>
              <a:rPr lang="en-US" altLang="zh-CN" sz="2800" dirty="0"/>
              <a:t>• </a:t>
            </a:r>
            <a:r>
              <a:rPr lang="zh-CN" altLang="en-US" sz="2800" dirty="0"/>
              <a:t>然后 计算该总体分布下抽样出查询的概率</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630183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en-US" altLang="zh-CN" sz="4000" dirty="0"/>
              <a:t>IR </a:t>
            </a:r>
            <a:r>
              <a:rPr lang="zh-CN" altLang="en-US" sz="4000" dirty="0"/>
              <a:t>中查询似然模型</a:t>
            </a:r>
            <a:r>
              <a:rPr lang="en-US" altLang="zh-CN" sz="4000" dirty="0"/>
              <a:t>(Query Likelihood Model)</a:t>
            </a:r>
            <a:endParaRPr lang="zh-CN" altLang="en-US" sz="4000" dirty="0"/>
          </a:p>
        </p:txBody>
      </p:sp>
      <p:sp>
        <p:nvSpPr>
          <p:cNvPr id="9" name="内容占位符 8">
            <a:extLst>
              <a:ext uri="{FF2B5EF4-FFF2-40B4-BE49-F238E27FC236}">
                <a16:creationId xmlns:a16="http://schemas.microsoft.com/office/drawing/2014/main" id="{1302C815-4E2A-4881-B303-CB00A96C1D26}"/>
              </a:ext>
            </a:extLst>
          </p:cNvPr>
          <p:cNvSpPr>
            <a:spLocks noGrp="1"/>
          </p:cNvSpPr>
          <p:nvPr>
            <p:ph idx="1"/>
          </p:nvPr>
        </p:nvSpPr>
        <p:spPr>
          <a:xfrm>
            <a:off x="344557" y="1063486"/>
            <a:ext cx="11671852" cy="5572961"/>
          </a:xfrm>
        </p:spPr>
        <p:txBody>
          <a:bodyPr>
            <a:normAutofit fontScale="92500" lnSpcReduction="10000"/>
          </a:bodyPr>
          <a:lstStyle/>
          <a:p>
            <a:pPr marL="45720" indent="0">
              <a:lnSpc>
                <a:spcPct val="150000"/>
              </a:lnSpc>
              <a:spcBef>
                <a:spcPts val="600"/>
              </a:spcBef>
              <a:buNone/>
            </a:pPr>
            <a:r>
              <a:rPr lang="en-US" altLang="zh-CN" dirty="0"/>
              <a:t>• </a:t>
            </a:r>
            <a:r>
              <a:rPr lang="en-US" altLang="zh-CN" sz="2400" dirty="0"/>
              <a:t>IR </a:t>
            </a:r>
            <a:r>
              <a:rPr lang="zh-CN" altLang="en-US" sz="2400" dirty="0"/>
              <a:t>中最早使用也是最基本的语言模型是查询似然模型（</a:t>
            </a:r>
            <a:r>
              <a:rPr lang="en-US" altLang="zh-CN" sz="2400" dirty="0"/>
              <a:t>query likelihood model </a:t>
            </a:r>
            <a:r>
              <a:rPr lang="zh-CN" altLang="en-US" sz="2400" dirty="0"/>
              <a:t>）。</a:t>
            </a:r>
            <a:endParaRPr lang="en-US" altLang="zh-CN" sz="2400" dirty="0"/>
          </a:p>
          <a:p>
            <a:pPr marL="45720" indent="0">
              <a:lnSpc>
                <a:spcPct val="150000"/>
              </a:lnSpc>
              <a:spcBef>
                <a:spcPts val="600"/>
              </a:spcBef>
              <a:buNone/>
            </a:pPr>
            <a:r>
              <a:rPr lang="zh-CN" altLang="en-US" sz="2400" dirty="0"/>
              <a:t>具体</a:t>
            </a:r>
            <a:r>
              <a:rPr lang="zh-CN" altLang="en-US" sz="2400" b="1" dirty="0">
                <a:solidFill>
                  <a:srgbClr val="FF0000"/>
                </a:solidFill>
              </a:rPr>
              <a:t>对文档集中的每篇文档</a:t>
            </a:r>
            <a:r>
              <a:rPr lang="en-US" altLang="zh-CN" sz="2400" b="1" dirty="0">
                <a:solidFill>
                  <a:srgbClr val="FF0000"/>
                </a:solidFill>
              </a:rPr>
              <a:t>d </a:t>
            </a:r>
            <a:r>
              <a:rPr lang="zh-CN" altLang="en-US" sz="2400" b="1" dirty="0">
                <a:solidFill>
                  <a:srgbClr val="FF0000"/>
                </a:solidFill>
              </a:rPr>
              <a:t>构建其对应的语言模型</a:t>
            </a:r>
            <a:r>
              <a:rPr lang="en-US" altLang="zh-CN" sz="2400" b="1" dirty="0">
                <a:solidFill>
                  <a:srgbClr val="FF0000"/>
                </a:solidFill>
              </a:rPr>
              <a:t>M</a:t>
            </a:r>
            <a:r>
              <a:rPr lang="en-US" altLang="zh-CN" sz="2400" b="1" baseline="-25000" dirty="0">
                <a:solidFill>
                  <a:srgbClr val="FF0000"/>
                </a:solidFill>
              </a:rPr>
              <a:t>d </a:t>
            </a:r>
            <a:r>
              <a:rPr lang="zh-CN" altLang="en-US" sz="2400" b="1" dirty="0">
                <a:solidFill>
                  <a:srgbClr val="FF0000"/>
                </a:solidFill>
              </a:rPr>
              <a:t>。目标是将文档按照其与查询相关的似然</a:t>
            </a:r>
            <a:r>
              <a:rPr lang="en-US" altLang="zh-CN" sz="2400" b="1" dirty="0">
                <a:solidFill>
                  <a:srgbClr val="FF0000"/>
                </a:solidFill>
              </a:rPr>
              <a:t>P(</a:t>
            </a:r>
            <a:r>
              <a:rPr lang="en-US" altLang="zh-CN" sz="2400" b="1" dirty="0" err="1">
                <a:solidFill>
                  <a:srgbClr val="FF0000"/>
                </a:solidFill>
              </a:rPr>
              <a:t>d|q</a:t>
            </a:r>
            <a:r>
              <a:rPr lang="en-US" altLang="zh-CN" sz="2400" b="1" dirty="0">
                <a:solidFill>
                  <a:srgbClr val="FF0000"/>
                </a:solidFill>
              </a:rPr>
              <a:t>) </a:t>
            </a:r>
            <a:r>
              <a:rPr lang="zh-CN" altLang="en-US" sz="2400" b="1" dirty="0">
                <a:solidFill>
                  <a:srgbClr val="FF0000"/>
                </a:solidFill>
              </a:rPr>
              <a:t>排序 </a:t>
            </a:r>
            <a:r>
              <a:rPr lang="zh-CN" altLang="en-US" sz="2400" dirty="0"/>
              <a:t>。</a:t>
            </a:r>
            <a:endParaRPr lang="zh-CN" altLang="en-US" sz="2400" b="1" dirty="0"/>
          </a:p>
          <a:p>
            <a:pPr marL="45720" indent="0">
              <a:lnSpc>
                <a:spcPct val="150000"/>
              </a:lnSpc>
              <a:spcBef>
                <a:spcPts val="600"/>
              </a:spcBef>
              <a:buNone/>
            </a:pPr>
            <a:r>
              <a:rPr lang="en-US" altLang="zh-CN" sz="2400" dirty="0"/>
              <a:t>• </a:t>
            </a:r>
            <a:r>
              <a:rPr lang="zh-CN" altLang="en-US" sz="2400" dirty="0"/>
              <a:t>由贝叶斯公式： </a:t>
            </a:r>
            <a:r>
              <a:rPr lang="en-US" altLang="zh-CN" sz="2400" dirty="0"/>
              <a:t>P(</a:t>
            </a:r>
            <a:r>
              <a:rPr lang="en-US" altLang="zh-CN" sz="2400" dirty="0" err="1"/>
              <a:t>d|q</a:t>
            </a:r>
            <a:r>
              <a:rPr lang="en-US" altLang="zh-CN" sz="2400" dirty="0"/>
              <a:t>) = P(</a:t>
            </a:r>
            <a:r>
              <a:rPr lang="en-US" altLang="zh-CN" sz="2400" dirty="0" err="1"/>
              <a:t>q|d</a:t>
            </a:r>
            <a:r>
              <a:rPr lang="en-US" altLang="zh-CN" sz="2400" dirty="0"/>
              <a:t>)P(d)/P(q)</a:t>
            </a:r>
          </a:p>
          <a:p>
            <a:pPr marL="44450" indent="312738">
              <a:lnSpc>
                <a:spcPct val="150000"/>
              </a:lnSpc>
              <a:spcBef>
                <a:spcPts val="600"/>
              </a:spcBef>
              <a:buNone/>
            </a:pPr>
            <a:r>
              <a:rPr lang="en-US" altLang="zh-CN" sz="2400" dirty="0"/>
              <a:t>• P(q) </a:t>
            </a:r>
            <a:r>
              <a:rPr lang="zh-CN" altLang="en-US" sz="2400" dirty="0"/>
              <a:t>对所有的文档都一样，文档的先验概率</a:t>
            </a:r>
            <a:r>
              <a:rPr lang="en-US" altLang="zh-CN" sz="2400" dirty="0"/>
              <a:t>P(d) </a:t>
            </a:r>
            <a:r>
              <a:rPr lang="zh-CN" altLang="en-US" sz="2400" dirty="0"/>
              <a:t>往往可以视为均匀分布，因此都可以被省略</a:t>
            </a:r>
            <a:r>
              <a:rPr lang="zh-CN" altLang="en-US" sz="2400" b="1" dirty="0"/>
              <a:t>。</a:t>
            </a:r>
            <a:r>
              <a:rPr lang="en-US" altLang="zh-CN" sz="2400" dirty="0"/>
              <a:t> </a:t>
            </a:r>
            <a:r>
              <a:rPr lang="zh-CN" altLang="en-US" sz="2400" dirty="0"/>
              <a:t>关键求</a:t>
            </a:r>
            <a:r>
              <a:rPr lang="en-US" altLang="zh-CN" sz="2400" dirty="0"/>
              <a:t>P(</a:t>
            </a:r>
            <a:r>
              <a:rPr lang="en-US" altLang="zh-CN" sz="2400" dirty="0" err="1"/>
              <a:t>q|d</a:t>
            </a:r>
            <a:r>
              <a:rPr lang="en-US" altLang="zh-CN" sz="2400" dirty="0"/>
              <a:t>) </a:t>
            </a:r>
            <a:r>
              <a:rPr lang="zh-CN" altLang="en-US" sz="2400" dirty="0"/>
              <a:t>，</a:t>
            </a:r>
            <a:r>
              <a:rPr lang="en-US" altLang="zh-CN" sz="2400" dirty="0"/>
              <a:t> P(</a:t>
            </a:r>
            <a:r>
              <a:rPr lang="en-US" altLang="zh-CN" sz="2400" dirty="0" err="1"/>
              <a:t>q|d</a:t>
            </a:r>
            <a:r>
              <a:rPr lang="en-US" altLang="zh-CN" sz="2400" dirty="0"/>
              <a:t>)</a:t>
            </a:r>
            <a:r>
              <a:rPr lang="zh-CN" altLang="en-US" sz="2400" dirty="0"/>
              <a:t>表示在文档</a:t>
            </a:r>
            <a:r>
              <a:rPr lang="en-US" altLang="zh-CN" sz="2400" dirty="0"/>
              <a:t>d </a:t>
            </a:r>
            <a:r>
              <a:rPr lang="zh-CN" altLang="en-US" sz="2400" dirty="0"/>
              <a:t>对应的语言模型下生成</a:t>
            </a:r>
            <a:r>
              <a:rPr lang="en-US" altLang="zh-CN" sz="2400" dirty="0"/>
              <a:t>q </a:t>
            </a:r>
            <a:r>
              <a:rPr lang="zh-CN" altLang="en-US" sz="2400" dirty="0"/>
              <a:t>的概率。</a:t>
            </a:r>
          </a:p>
          <a:p>
            <a:pPr marL="45720" indent="0">
              <a:lnSpc>
                <a:spcPct val="150000"/>
              </a:lnSpc>
              <a:spcBef>
                <a:spcPts val="600"/>
              </a:spcBef>
              <a:buNone/>
            </a:pPr>
            <a:r>
              <a:rPr lang="en-US" altLang="zh-CN" sz="2400" dirty="0"/>
              <a:t>• </a:t>
            </a:r>
            <a:r>
              <a:rPr lang="zh-CN" altLang="en-US" sz="2400" b="1" dirty="0"/>
              <a:t>实现目标的途径 </a:t>
            </a:r>
            <a:r>
              <a:rPr lang="zh-CN" altLang="en-US" sz="2400" dirty="0"/>
              <a:t>：</a:t>
            </a:r>
            <a:endParaRPr lang="en-US" altLang="zh-CN" sz="2400" dirty="0"/>
          </a:p>
          <a:p>
            <a:pPr marL="44450" indent="671513">
              <a:lnSpc>
                <a:spcPct val="150000"/>
              </a:lnSpc>
              <a:spcBef>
                <a:spcPts val="600"/>
              </a:spcBef>
              <a:buNone/>
            </a:pPr>
            <a:r>
              <a:rPr lang="en-US" altLang="zh-CN" sz="2400" b="1" dirty="0">
                <a:solidFill>
                  <a:schemeClr val="tx1"/>
                </a:solidFill>
              </a:rPr>
              <a:t>1.</a:t>
            </a:r>
            <a:r>
              <a:rPr lang="zh-CN" altLang="en-US" sz="2400" b="1" dirty="0">
                <a:solidFill>
                  <a:schemeClr val="tx1"/>
                </a:solidFill>
              </a:rPr>
              <a:t>首先每篇文档对应一个文档模型，</a:t>
            </a:r>
            <a:endParaRPr lang="en-US" altLang="zh-CN" sz="2400" b="1" dirty="0">
              <a:solidFill>
                <a:schemeClr val="tx1"/>
              </a:solidFill>
            </a:endParaRPr>
          </a:p>
          <a:p>
            <a:pPr marL="44450" indent="671513">
              <a:lnSpc>
                <a:spcPct val="150000"/>
              </a:lnSpc>
              <a:spcBef>
                <a:spcPts val="600"/>
              </a:spcBef>
              <a:buNone/>
            </a:pPr>
            <a:r>
              <a:rPr lang="en-US" altLang="zh-CN" sz="2400" b="1" dirty="0">
                <a:solidFill>
                  <a:schemeClr val="tx1"/>
                </a:solidFill>
              </a:rPr>
              <a:t>2.</a:t>
            </a:r>
            <a:r>
              <a:rPr lang="zh-CN" altLang="en-US" sz="2400" b="1" dirty="0">
                <a:solidFill>
                  <a:schemeClr val="tx1"/>
                </a:solidFill>
              </a:rPr>
              <a:t>然后计算查询被视为每个文档模型的随机抽样样本的概率，</a:t>
            </a:r>
            <a:endParaRPr lang="en-US" altLang="zh-CN" sz="2400" b="1" dirty="0">
              <a:solidFill>
                <a:schemeClr val="tx1"/>
              </a:solidFill>
            </a:endParaRPr>
          </a:p>
          <a:p>
            <a:pPr marL="44450" indent="671513">
              <a:lnSpc>
                <a:spcPct val="150000"/>
              </a:lnSpc>
              <a:spcBef>
                <a:spcPts val="600"/>
              </a:spcBef>
              <a:buNone/>
            </a:pPr>
            <a:r>
              <a:rPr lang="en-US" altLang="zh-CN" sz="2400" b="1" dirty="0">
                <a:solidFill>
                  <a:schemeClr val="tx1"/>
                </a:solidFill>
              </a:rPr>
              <a:t>3.</a:t>
            </a:r>
            <a:r>
              <a:rPr lang="zh-CN" altLang="en-US" sz="2400" b="1" dirty="0">
                <a:solidFill>
                  <a:schemeClr val="tx1"/>
                </a:solidFill>
              </a:rPr>
              <a:t>最后根据这些概率对文档排序</a:t>
            </a:r>
            <a:r>
              <a:rPr lang="zh-CN" altLang="en-US" sz="2400" dirty="0"/>
              <a:t>。</a:t>
            </a:r>
            <a:endParaRPr lang="en-US" altLang="zh-CN" sz="2400" dirty="0"/>
          </a:p>
        </p:txBody>
      </p:sp>
    </p:spTree>
    <p:extLst>
      <p:ext uri="{BB962C8B-B14F-4D97-AF65-F5344CB8AC3E}">
        <p14:creationId xmlns:p14="http://schemas.microsoft.com/office/powerpoint/2010/main" val="1566786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en-US" altLang="zh-CN" sz="4000" dirty="0"/>
              <a:t>IR </a:t>
            </a:r>
            <a:r>
              <a:rPr lang="zh-CN" altLang="en-US" sz="4000" dirty="0"/>
              <a:t>中查询似然模型</a:t>
            </a:r>
            <a:r>
              <a:rPr lang="en-US" altLang="zh-CN" sz="4000" dirty="0"/>
              <a:t>(Query Likelihood Model)</a:t>
            </a:r>
            <a:endParaRPr lang="zh-CN" altLang="en-US" sz="4000" dirty="0"/>
          </a:p>
        </p:txBody>
      </p:sp>
      <p:pic>
        <p:nvPicPr>
          <p:cNvPr id="4" name="内容占位符 3">
            <a:extLst>
              <a:ext uri="{FF2B5EF4-FFF2-40B4-BE49-F238E27FC236}">
                <a16:creationId xmlns:a16="http://schemas.microsoft.com/office/drawing/2014/main" id="{7568662D-B790-4790-BB74-D224AE71BD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557" y="1143000"/>
            <a:ext cx="8255232" cy="5407025"/>
          </a:xfrm>
        </p:spPr>
      </p:pic>
    </p:spTree>
    <p:extLst>
      <p:ext uri="{BB962C8B-B14F-4D97-AF65-F5344CB8AC3E}">
        <p14:creationId xmlns:p14="http://schemas.microsoft.com/office/powerpoint/2010/main" val="892003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en-US" altLang="zh-CN" sz="4000" dirty="0"/>
              <a:t>IR </a:t>
            </a:r>
            <a:r>
              <a:rPr lang="zh-CN" altLang="en-US" sz="4000" dirty="0"/>
              <a:t>中查询似然模型</a:t>
            </a:r>
            <a:r>
              <a:rPr lang="en-US" altLang="zh-CN" sz="4000" dirty="0"/>
              <a:t>(Query Likelihood Model)</a:t>
            </a:r>
            <a:endParaRPr lang="zh-CN" altLang="en-US" sz="4000" dirty="0"/>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a:lnSpc>
                <a:spcPct val="150000"/>
              </a:lnSpc>
              <a:spcBef>
                <a:spcPts val="600"/>
              </a:spcBef>
            </a:pPr>
            <a:r>
              <a:rPr lang="zh-CN" altLang="en-US" sz="2400" dirty="0"/>
              <a:t>实际中，如何估计概率</a:t>
            </a:r>
            <a:r>
              <a:rPr lang="en-US" altLang="zh-CN" sz="2400" dirty="0"/>
              <a:t>P(q |</a:t>
            </a:r>
            <a:r>
              <a:rPr lang="en-US" altLang="zh-CN" sz="2400" dirty="0" err="1"/>
              <a:t>M</a:t>
            </a:r>
            <a:r>
              <a:rPr lang="en-US" altLang="zh-CN" sz="2400" baseline="-25000" dirty="0" err="1"/>
              <a:t>di</a:t>
            </a:r>
            <a:r>
              <a:rPr lang="en-US" altLang="zh-CN" sz="2400" dirty="0"/>
              <a:t> ) </a:t>
            </a:r>
            <a:r>
              <a:rPr lang="zh-CN" altLang="en-US" sz="2400" dirty="0"/>
              <a:t>？</a:t>
            </a:r>
            <a:endParaRPr lang="en-US" altLang="zh-CN" sz="2400" dirty="0"/>
          </a:p>
          <a:p>
            <a:pPr>
              <a:lnSpc>
                <a:spcPct val="150000"/>
              </a:lnSpc>
              <a:spcBef>
                <a:spcPts val="600"/>
              </a:spcBef>
            </a:pPr>
            <a:r>
              <a:rPr lang="zh-CN" altLang="en-US" sz="2400" dirty="0"/>
              <a:t>在</a:t>
            </a:r>
            <a:r>
              <a:rPr lang="en-US" altLang="zh-CN" sz="2400" dirty="0"/>
              <a:t>MLE </a:t>
            </a:r>
            <a:r>
              <a:rPr lang="zh-CN" altLang="en-US" sz="2400" dirty="0"/>
              <a:t>（</a:t>
            </a:r>
            <a:r>
              <a:rPr lang="en-US" altLang="zh-CN" sz="2400" dirty="0"/>
              <a:t>maximum likelihood estimation </a:t>
            </a:r>
            <a:r>
              <a:rPr lang="zh-CN" altLang="en-US" sz="2400" dirty="0"/>
              <a:t>，最大似然估计）及一元语言模型假设的情况下，给定文档</a:t>
            </a:r>
            <a:r>
              <a:rPr lang="en-US" altLang="zh-CN" sz="2400" dirty="0"/>
              <a:t>d </a:t>
            </a:r>
            <a:r>
              <a:rPr lang="zh-CN" altLang="en-US" sz="2400" dirty="0"/>
              <a:t>的</a:t>
            </a:r>
            <a:r>
              <a:rPr lang="en-US" altLang="zh-CN" sz="2400" dirty="0"/>
              <a:t>LM   M</a:t>
            </a:r>
            <a:r>
              <a:rPr lang="en-US" altLang="zh-CN" sz="2400" baseline="-25000" dirty="0"/>
              <a:t>d</a:t>
            </a:r>
            <a:r>
              <a:rPr lang="en-US" altLang="zh-CN" sz="2400" dirty="0"/>
              <a:t> </a:t>
            </a:r>
            <a:r>
              <a:rPr lang="zh-CN" altLang="en-US" sz="2400" dirty="0"/>
              <a:t>的情况下生成查询</a:t>
            </a:r>
            <a:r>
              <a:rPr lang="en-US" altLang="zh-CN" sz="2400" dirty="0"/>
              <a:t>q </a:t>
            </a:r>
            <a:r>
              <a:rPr lang="zh-CN" altLang="en-US" sz="2400" dirty="0"/>
              <a:t>的概率为</a:t>
            </a:r>
            <a:endParaRPr lang="en-US" altLang="zh-CN" sz="2400" dirty="0"/>
          </a:p>
          <a:p>
            <a:pPr>
              <a:lnSpc>
                <a:spcPct val="150000"/>
              </a:lnSpc>
              <a:spcBef>
                <a:spcPts val="600"/>
              </a:spcBef>
            </a:pPr>
            <a:endParaRPr lang="en-US" altLang="zh-CN" sz="2400" dirty="0"/>
          </a:p>
          <a:p>
            <a:pPr>
              <a:lnSpc>
                <a:spcPct val="150000"/>
              </a:lnSpc>
              <a:spcBef>
                <a:spcPts val="600"/>
              </a:spcBef>
            </a:pPr>
            <a:endParaRPr lang="en-US" altLang="zh-CN" sz="2400" dirty="0"/>
          </a:p>
          <a:p>
            <a:pPr>
              <a:lnSpc>
                <a:spcPct val="150000"/>
              </a:lnSpc>
              <a:spcBef>
                <a:spcPts val="600"/>
              </a:spcBef>
            </a:pPr>
            <a:r>
              <a:rPr lang="zh-CN" altLang="en-US" sz="2400" dirty="0"/>
              <a:t>其中，</a:t>
            </a:r>
            <a:r>
              <a:rPr lang="en-US" altLang="zh-CN" sz="2400" dirty="0"/>
              <a:t>Md </a:t>
            </a:r>
            <a:r>
              <a:rPr lang="zh-CN" altLang="en-US" sz="2400" dirty="0"/>
              <a:t>是文档</a:t>
            </a:r>
            <a:r>
              <a:rPr lang="en-US" altLang="zh-CN" sz="2400" dirty="0"/>
              <a:t>d </a:t>
            </a:r>
            <a:r>
              <a:rPr lang="zh-CN" altLang="en-US" sz="2400" dirty="0"/>
              <a:t>的</a:t>
            </a:r>
            <a:r>
              <a:rPr lang="en-US" altLang="zh-CN" sz="2400" dirty="0"/>
              <a:t>LM </a:t>
            </a:r>
            <a:r>
              <a:rPr lang="zh-CN" altLang="en-US" sz="2400" dirty="0"/>
              <a:t>，</a:t>
            </a:r>
            <a:r>
              <a:rPr lang="en-US" altLang="zh-CN" sz="2400" dirty="0" err="1"/>
              <a:t>tf</a:t>
            </a:r>
            <a:r>
              <a:rPr lang="en-US" altLang="zh-CN" sz="2400" dirty="0"/>
              <a:t> </a:t>
            </a:r>
            <a:r>
              <a:rPr lang="en-US" altLang="zh-CN" sz="2400" baseline="-25000" dirty="0" err="1"/>
              <a:t>t,d</a:t>
            </a:r>
            <a:r>
              <a:rPr lang="en-US" altLang="zh-CN" sz="2400" dirty="0"/>
              <a:t> </a:t>
            </a:r>
            <a:r>
              <a:rPr lang="zh-CN" altLang="en-US" sz="2400" dirty="0"/>
              <a:t>是词项</a:t>
            </a:r>
            <a:r>
              <a:rPr lang="en-US" altLang="zh-CN" sz="2400" dirty="0"/>
              <a:t>t </a:t>
            </a:r>
            <a:r>
              <a:rPr lang="zh-CN" altLang="en-US" sz="2400" dirty="0"/>
              <a:t>在文档</a:t>
            </a:r>
            <a:r>
              <a:rPr lang="en-US" altLang="zh-CN" sz="2400" dirty="0"/>
              <a:t>d</a:t>
            </a:r>
            <a:r>
              <a:rPr lang="zh-CN" altLang="en-US" sz="2400" dirty="0"/>
              <a:t>中出现的原始频率，</a:t>
            </a:r>
            <a:r>
              <a:rPr lang="en-US" altLang="zh-CN" sz="2400" dirty="0" err="1"/>
              <a:t>L</a:t>
            </a:r>
            <a:r>
              <a:rPr lang="en-US" altLang="zh-CN" sz="2400" baseline="-25000" dirty="0" err="1"/>
              <a:t>d</a:t>
            </a:r>
            <a:r>
              <a:rPr lang="en-US" altLang="zh-CN" sz="2400" dirty="0"/>
              <a:t> </a:t>
            </a:r>
            <a:r>
              <a:rPr lang="zh-CN" altLang="en-US" sz="2400" dirty="0"/>
              <a:t>是文档</a:t>
            </a:r>
            <a:r>
              <a:rPr lang="en-US" altLang="zh-CN" sz="2400" dirty="0"/>
              <a:t>d </a:t>
            </a:r>
            <a:r>
              <a:rPr lang="zh-CN" altLang="en-US" sz="2400" dirty="0"/>
              <a:t>中的词条数目。即，我们只是</a:t>
            </a:r>
            <a:r>
              <a:rPr lang="zh-CN" altLang="en-US" sz="2400" b="1" dirty="0">
                <a:solidFill>
                  <a:srgbClr val="FF0000"/>
                </a:solidFill>
              </a:rPr>
              <a:t>将词在文档中出现的次数 除以 文档中出现的所有的 词的总数 </a:t>
            </a:r>
            <a:r>
              <a:rPr lang="zh-CN" altLang="en-US" sz="2400" dirty="0"/>
              <a:t>。</a:t>
            </a:r>
          </a:p>
        </p:txBody>
      </p:sp>
      <p:pic>
        <p:nvPicPr>
          <p:cNvPr id="6" name="图片 5">
            <a:extLst>
              <a:ext uri="{FF2B5EF4-FFF2-40B4-BE49-F238E27FC236}">
                <a16:creationId xmlns:a16="http://schemas.microsoft.com/office/drawing/2014/main" id="{A32B2A7B-62E7-4955-BB7D-E4F81FD5FBF1}"/>
              </a:ext>
            </a:extLst>
          </p:cNvPr>
          <p:cNvPicPr>
            <a:picLocks noChangeAspect="1"/>
          </p:cNvPicPr>
          <p:nvPr/>
        </p:nvPicPr>
        <p:blipFill>
          <a:blip r:embed="rId2"/>
          <a:stretch>
            <a:fillRect/>
          </a:stretch>
        </p:blipFill>
        <p:spPr>
          <a:xfrm>
            <a:off x="3525906" y="3137247"/>
            <a:ext cx="3848100" cy="752475"/>
          </a:xfrm>
          <a:prstGeom prst="rect">
            <a:avLst/>
          </a:prstGeom>
        </p:spPr>
      </p:pic>
    </p:spTree>
    <p:extLst>
      <p:ext uri="{BB962C8B-B14F-4D97-AF65-F5344CB8AC3E}">
        <p14:creationId xmlns:p14="http://schemas.microsoft.com/office/powerpoint/2010/main" val="3789974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小结：查询似然模型</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lnSpcReduction="10000"/>
          </a:bodyPr>
          <a:lstStyle/>
          <a:p>
            <a:pPr marL="45720" indent="0">
              <a:lnSpc>
                <a:spcPct val="150000"/>
              </a:lnSpc>
              <a:spcBef>
                <a:spcPts val="600"/>
              </a:spcBef>
              <a:buNone/>
            </a:pPr>
            <a:r>
              <a:rPr lang="en-US" altLang="zh-CN" sz="2400" dirty="0"/>
              <a:t>• </a:t>
            </a:r>
            <a:r>
              <a:rPr lang="zh-CN" altLang="en-US" sz="2400" dirty="0"/>
              <a:t>查询似然模型（</a:t>
            </a:r>
            <a:r>
              <a:rPr lang="en-US" altLang="zh-CN" sz="2400" dirty="0"/>
              <a:t>query likelihood model, QLM</a:t>
            </a:r>
            <a:r>
              <a:rPr lang="zh-CN" altLang="en-US" sz="2400" dirty="0"/>
              <a:t>） ）</a:t>
            </a:r>
          </a:p>
          <a:p>
            <a:pPr marL="44450" indent="312738">
              <a:lnSpc>
                <a:spcPct val="150000"/>
              </a:lnSpc>
              <a:spcBef>
                <a:spcPts val="600"/>
              </a:spcBef>
              <a:buNone/>
            </a:pPr>
            <a:r>
              <a:rPr lang="en-US" altLang="zh-CN" sz="2400" dirty="0"/>
              <a:t>• </a:t>
            </a:r>
            <a:r>
              <a:rPr lang="zh-CN" altLang="en-US" sz="2400" dirty="0"/>
              <a:t>目标：将文档按照其与查询相关的似然</a:t>
            </a:r>
            <a:r>
              <a:rPr lang="en-US" altLang="zh-CN" sz="2400" dirty="0"/>
              <a:t>P(</a:t>
            </a:r>
            <a:r>
              <a:rPr lang="en-US" altLang="zh-CN" sz="2400" dirty="0" err="1"/>
              <a:t>d|q</a:t>
            </a:r>
            <a:r>
              <a:rPr lang="en-US" altLang="zh-CN" sz="2400" dirty="0"/>
              <a:t>) </a:t>
            </a:r>
            <a:r>
              <a:rPr lang="zh-CN" altLang="en-US" sz="2400" dirty="0"/>
              <a:t>排序</a:t>
            </a:r>
          </a:p>
          <a:p>
            <a:pPr marL="44450" indent="312738">
              <a:lnSpc>
                <a:spcPct val="150000"/>
              </a:lnSpc>
              <a:spcBef>
                <a:spcPts val="600"/>
              </a:spcBef>
              <a:buNone/>
            </a:pPr>
            <a:r>
              <a:rPr lang="en-US" altLang="zh-CN" sz="2400" dirty="0"/>
              <a:t>• </a:t>
            </a:r>
            <a:r>
              <a:rPr lang="zh-CN" altLang="en-US" sz="2400" dirty="0"/>
              <a:t>实现目标的途径：按照</a:t>
            </a:r>
            <a:r>
              <a:rPr lang="en-US" altLang="zh-CN" sz="2400" dirty="0"/>
              <a:t>P(</a:t>
            </a:r>
            <a:r>
              <a:rPr lang="en-US" altLang="zh-CN" sz="2400" dirty="0" err="1"/>
              <a:t>q|d</a:t>
            </a:r>
            <a:r>
              <a:rPr lang="en-US" altLang="zh-CN" sz="2400" dirty="0"/>
              <a:t>)</a:t>
            </a:r>
            <a:r>
              <a:rPr lang="zh-CN" altLang="en-US" sz="2400" dirty="0"/>
              <a:t>进行排序</a:t>
            </a:r>
          </a:p>
          <a:p>
            <a:pPr marL="45720" indent="0">
              <a:lnSpc>
                <a:spcPct val="150000"/>
              </a:lnSpc>
              <a:spcBef>
                <a:spcPts val="600"/>
              </a:spcBef>
              <a:buNone/>
            </a:pPr>
            <a:r>
              <a:rPr lang="en-US" altLang="zh-CN" sz="2400" dirty="0"/>
              <a:t>• </a:t>
            </a:r>
            <a:r>
              <a:rPr lang="zh-CN" altLang="en-US" sz="2400" dirty="0"/>
              <a:t>具体的方法是：</a:t>
            </a:r>
          </a:p>
          <a:p>
            <a:pPr marL="44450" indent="312738">
              <a:lnSpc>
                <a:spcPct val="150000"/>
              </a:lnSpc>
              <a:spcBef>
                <a:spcPts val="600"/>
              </a:spcBef>
              <a:buNone/>
            </a:pPr>
            <a:r>
              <a:rPr lang="en-US" altLang="zh-CN" sz="2400" dirty="0"/>
              <a:t> (1) </a:t>
            </a:r>
            <a:r>
              <a:rPr lang="zh-CN" altLang="en-US" sz="2400" dirty="0"/>
              <a:t>对每篇文档推导出其</a:t>
            </a:r>
            <a:r>
              <a:rPr lang="en-US" altLang="zh-CN" sz="2400" dirty="0"/>
              <a:t>LM</a:t>
            </a:r>
          </a:p>
          <a:p>
            <a:pPr marL="44450" indent="312738">
              <a:lnSpc>
                <a:spcPct val="150000"/>
              </a:lnSpc>
              <a:spcBef>
                <a:spcPts val="600"/>
              </a:spcBef>
              <a:buNone/>
            </a:pPr>
            <a:r>
              <a:rPr lang="en-US" altLang="zh-CN" sz="2400" dirty="0"/>
              <a:t>(2) </a:t>
            </a:r>
            <a:r>
              <a:rPr lang="zh-CN" altLang="en-US" sz="2400" dirty="0"/>
              <a:t>估计查询在每个文档</a:t>
            </a:r>
            <a:r>
              <a:rPr lang="en-US" altLang="zh-CN" sz="2400" dirty="0"/>
              <a:t>d </a:t>
            </a:r>
            <a:r>
              <a:rPr lang="en-US" altLang="zh-CN" sz="2400" dirty="0" err="1"/>
              <a:t>i</a:t>
            </a:r>
            <a:r>
              <a:rPr lang="en-US" altLang="zh-CN" sz="2400" dirty="0"/>
              <a:t> </a:t>
            </a:r>
            <a:r>
              <a:rPr lang="zh-CN" altLang="en-US" sz="2400" dirty="0"/>
              <a:t>的</a:t>
            </a:r>
            <a:r>
              <a:rPr lang="en-US" altLang="zh-CN" sz="2400" dirty="0"/>
              <a:t>LM </a:t>
            </a:r>
            <a:r>
              <a:rPr lang="zh-CN" altLang="en-US" sz="2400" dirty="0"/>
              <a:t>下的生成概率</a:t>
            </a:r>
            <a:r>
              <a:rPr lang="en-US" altLang="zh-CN" sz="2400" dirty="0"/>
              <a:t>P(q |M di )</a:t>
            </a:r>
          </a:p>
          <a:p>
            <a:pPr marL="44450" indent="312738">
              <a:lnSpc>
                <a:spcPct val="150000"/>
              </a:lnSpc>
              <a:spcBef>
                <a:spcPts val="600"/>
              </a:spcBef>
              <a:buNone/>
            </a:pPr>
            <a:endParaRPr lang="en-US" altLang="zh-CN" sz="2400" dirty="0"/>
          </a:p>
          <a:p>
            <a:pPr marL="44450" indent="312738">
              <a:lnSpc>
                <a:spcPct val="150000"/>
              </a:lnSpc>
              <a:spcBef>
                <a:spcPts val="600"/>
              </a:spcBef>
              <a:buNone/>
            </a:pPr>
            <a:endParaRPr lang="en-US" altLang="zh-CN" sz="2400" dirty="0"/>
          </a:p>
          <a:p>
            <a:pPr marL="44450" indent="312738">
              <a:lnSpc>
                <a:spcPct val="150000"/>
              </a:lnSpc>
              <a:spcBef>
                <a:spcPts val="600"/>
              </a:spcBef>
              <a:buNone/>
            </a:pPr>
            <a:r>
              <a:rPr lang="en-US" altLang="zh-CN" sz="2400" dirty="0"/>
              <a:t>(3) </a:t>
            </a:r>
            <a:r>
              <a:rPr lang="zh-CN" altLang="en-US" sz="2400" dirty="0"/>
              <a:t>按照上述概率对文档进行排序</a:t>
            </a:r>
          </a:p>
        </p:txBody>
      </p:sp>
      <p:pic>
        <p:nvPicPr>
          <p:cNvPr id="4" name="图片 3">
            <a:extLst>
              <a:ext uri="{FF2B5EF4-FFF2-40B4-BE49-F238E27FC236}">
                <a16:creationId xmlns:a16="http://schemas.microsoft.com/office/drawing/2014/main" id="{DAD884B6-D39F-42A5-9112-5FE9863726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713" y="4695217"/>
            <a:ext cx="5307496" cy="1230887"/>
          </a:xfrm>
          <a:prstGeom prst="rect">
            <a:avLst/>
          </a:prstGeom>
        </p:spPr>
      </p:pic>
    </p:spTree>
    <p:extLst>
      <p:ext uri="{BB962C8B-B14F-4D97-AF65-F5344CB8AC3E}">
        <p14:creationId xmlns:p14="http://schemas.microsoft.com/office/powerpoint/2010/main" val="3946590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平滑的方法：线性插值</a:t>
            </a:r>
            <a:r>
              <a:rPr lang="en-US" altLang="zh-CN" sz="4000" dirty="0"/>
              <a:t>LM</a:t>
            </a:r>
            <a:endParaRPr lang="zh-CN" altLang="en-US" sz="4000" dirty="0"/>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endParaRPr lang="zh-CN" altLang="en-US" sz="2400" dirty="0"/>
          </a:p>
        </p:txBody>
      </p:sp>
      <p:pic>
        <p:nvPicPr>
          <p:cNvPr id="6" name="图片 5">
            <a:extLst>
              <a:ext uri="{FF2B5EF4-FFF2-40B4-BE49-F238E27FC236}">
                <a16:creationId xmlns:a16="http://schemas.microsoft.com/office/drawing/2014/main" id="{E63327EF-6C46-4F8C-99B7-ABD78844A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42" y="1062646"/>
            <a:ext cx="7530134" cy="5408969"/>
          </a:xfrm>
          <a:prstGeom prst="rect">
            <a:avLst/>
          </a:prstGeom>
        </p:spPr>
      </p:pic>
    </p:spTree>
    <p:extLst>
      <p:ext uri="{BB962C8B-B14F-4D97-AF65-F5344CB8AC3E}">
        <p14:creationId xmlns:p14="http://schemas.microsoft.com/office/powerpoint/2010/main" val="1983726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平滑的方法：线性插值</a:t>
            </a:r>
            <a:r>
              <a:rPr lang="en-US" altLang="zh-CN" sz="4000" dirty="0"/>
              <a:t>LM</a:t>
            </a:r>
            <a:endParaRPr lang="zh-CN" altLang="en-US" sz="4000" dirty="0"/>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平滑：在减少出现事件的概率估计值的同时提高未出现事件的概率估计值的方法称为平滑（</a:t>
            </a:r>
            <a:r>
              <a:rPr lang="en-US" altLang="zh-CN" sz="2400" dirty="0"/>
              <a:t>smoothing)</a:t>
            </a:r>
            <a:endParaRPr lang="zh-CN" altLang="en-US" sz="2400" dirty="0"/>
          </a:p>
        </p:txBody>
      </p:sp>
      <p:pic>
        <p:nvPicPr>
          <p:cNvPr id="6" name="图片 5">
            <a:extLst>
              <a:ext uri="{FF2B5EF4-FFF2-40B4-BE49-F238E27FC236}">
                <a16:creationId xmlns:a16="http://schemas.microsoft.com/office/drawing/2014/main" id="{29E5E6B8-02C6-465C-AE5B-3D4266B053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7" y="2451434"/>
            <a:ext cx="7095090" cy="3943361"/>
          </a:xfrm>
          <a:prstGeom prst="rect">
            <a:avLst/>
          </a:prstGeom>
        </p:spPr>
      </p:pic>
    </p:spTree>
    <p:extLst>
      <p:ext uri="{BB962C8B-B14F-4D97-AF65-F5344CB8AC3E}">
        <p14:creationId xmlns:p14="http://schemas.microsoft.com/office/powerpoint/2010/main" val="2903279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平滑的方法：线性插值</a:t>
            </a:r>
            <a:r>
              <a:rPr lang="en-US" altLang="zh-CN" sz="4000" dirty="0"/>
              <a:t>LM</a:t>
            </a:r>
            <a:endParaRPr lang="zh-CN" altLang="en-US" sz="4000" dirty="0"/>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线性插值</a:t>
            </a:r>
            <a:r>
              <a:rPr lang="en-US" altLang="zh-CN" sz="2400" dirty="0"/>
              <a:t>LM</a:t>
            </a:r>
            <a:r>
              <a:rPr lang="zh-CN" altLang="en-US" sz="2400" dirty="0"/>
              <a:t>示例</a:t>
            </a:r>
          </a:p>
        </p:txBody>
      </p:sp>
      <p:pic>
        <p:nvPicPr>
          <p:cNvPr id="4" name="图片 3">
            <a:extLst>
              <a:ext uri="{FF2B5EF4-FFF2-40B4-BE49-F238E27FC236}">
                <a16:creationId xmlns:a16="http://schemas.microsoft.com/office/drawing/2014/main" id="{085B9033-4B58-4229-A4DD-A06F9EDCE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557" y="1756917"/>
            <a:ext cx="7173981" cy="4405344"/>
          </a:xfrm>
          <a:prstGeom prst="rect">
            <a:avLst/>
          </a:prstGeom>
        </p:spPr>
      </p:pic>
    </p:spTree>
    <p:extLst>
      <p:ext uri="{BB962C8B-B14F-4D97-AF65-F5344CB8AC3E}">
        <p14:creationId xmlns:p14="http://schemas.microsoft.com/office/powerpoint/2010/main" val="470065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语言模型的应用效果</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•Ponte </a:t>
            </a:r>
            <a:r>
              <a:rPr lang="zh-CN" altLang="en-US" sz="2400" dirty="0"/>
              <a:t>和 和 </a:t>
            </a:r>
            <a:r>
              <a:rPr lang="en-US" altLang="zh-CN" sz="2400" dirty="0"/>
              <a:t>Croft </a:t>
            </a:r>
            <a:r>
              <a:rPr lang="zh-CN" altLang="en-US" sz="2400" dirty="0"/>
              <a:t>（</a:t>
            </a:r>
            <a:r>
              <a:rPr lang="en-US" altLang="zh-CN" sz="2400" dirty="0"/>
              <a:t>1998 </a:t>
            </a:r>
            <a:r>
              <a:rPr lang="zh-CN" altLang="en-US" sz="2400" dirty="0"/>
              <a:t>）首次将语言建模的方法引入到</a:t>
            </a:r>
            <a:r>
              <a:rPr lang="en-US" altLang="zh-CN" sz="2400" dirty="0"/>
              <a:t>IR </a:t>
            </a:r>
            <a:r>
              <a:rPr lang="zh-CN" altLang="en-US" sz="2400" dirty="0"/>
              <a:t>领域并进行了实验。表明语言建模方法得到的词项权重计算方法优于传统的</a:t>
            </a:r>
            <a:r>
              <a:rPr lang="en-US" altLang="zh-CN" sz="2400" dirty="0" err="1"/>
              <a:t>tf-idf</a:t>
            </a:r>
            <a:r>
              <a:rPr lang="en-US" altLang="zh-CN" sz="2400" dirty="0"/>
              <a:t> </a:t>
            </a:r>
            <a:r>
              <a:rPr lang="zh-CN" altLang="en-US" sz="2400" dirty="0"/>
              <a:t>方法。</a:t>
            </a:r>
          </a:p>
        </p:txBody>
      </p:sp>
      <p:pic>
        <p:nvPicPr>
          <p:cNvPr id="3" name="图片 2">
            <a:extLst>
              <a:ext uri="{FF2B5EF4-FFF2-40B4-BE49-F238E27FC236}">
                <a16:creationId xmlns:a16="http://schemas.microsoft.com/office/drawing/2014/main" id="{483C6741-349D-40AA-9C6F-2231FE32C55C}"/>
              </a:ext>
            </a:extLst>
          </p:cNvPr>
          <p:cNvPicPr>
            <a:picLocks noChangeAspect="1"/>
          </p:cNvPicPr>
          <p:nvPr/>
        </p:nvPicPr>
        <p:blipFill>
          <a:blip r:embed="rId2"/>
          <a:stretch>
            <a:fillRect/>
          </a:stretch>
        </p:blipFill>
        <p:spPr>
          <a:xfrm>
            <a:off x="3766929" y="2347379"/>
            <a:ext cx="5015441" cy="4289067"/>
          </a:xfrm>
          <a:prstGeom prst="rect">
            <a:avLst/>
          </a:prstGeom>
        </p:spPr>
      </p:pic>
    </p:spTree>
    <p:extLst>
      <p:ext uri="{BB962C8B-B14F-4D97-AF65-F5344CB8AC3E}">
        <p14:creationId xmlns:p14="http://schemas.microsoft.com/office/powerpoint/2010/main" val="1073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扩展的</a:t>
            </a:r>
            <a:r>
              <a:rPr lang="en-US" altLang="zh-CN" sz="4000" dirty="0"/>
              <a:t>LM </a:t>
            </a:r>
            <a:r>
              <a:rPr lang="zh-CN" altLang="en-US" sz="4000" dirty="0"/>
              <a:t>方法</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查询似然类：文档建模，计算查询的似然，例子</a:t>
            </a:r>
            <a:r>
              <a:rPr lang="en-US" altLang="zh-CN" sz="2400" dirty="0"/>
              <a:t>-- </a:t>
            </a:r>
            <a:r>
              <a:rPr lang="zh-CN" altLang="en-US" sz="2400" dirty="0"/>
              <a:t>基本</a:t>
            </a:r>
            <a:r>
              <a:rPr lang="en-US" altLang="zh-CN" sz="2400" dirty="0"/>
              <a:t>QLM </a:t>
            </a:r>
            <a:r>
              <a:rPr lang="zh-CN" altLang="en-US" sz="2400" dirty="0"/>
              <a:t>模型、 翻译模型 等</a:t>
            </a:r>
          </a:p>
          <a:p>
            <a:pPr marL="45720" indent="0">
              <a:lnSpc>
                <a:spcPct val="150000"/>
              </a:lnSpc>
              <a:spcBef>
                <a:spcPts val="600"/>
              </a:spcBef>
              <a:buNone/>
            </a:pPr>
            <a:r>
              <a:rPr lang="en-US" altLang="zh-CN" sz="2400" dirty="0"/>
              <a:t>• </a:t>
            </a:r>
            <a:r>
              <a:rPr lang="zh-CN" altLang="en-US" sz="2400" dirty="0"/>
              <a:t>文档似然类：查询建模，计算文档的似然，例子</a:t>
            </a:r>
            <a:r>
              <a:rPr lang="en-US" altLang="zh-CN" sz="2400" dirty="0"/>
              <a:t>--BIM </a:t>
            </a:r>
            <a:r>
              <a:rPr lang="zh-CN" altLang="en-US" sz="2400" dirty="0"/>
              <a:t>模型、相关性模型</a:t>
            </a:r>
            <a:r>
              <a:rPr lang="en-US" altLang="zh-CN" sz="2400" dirty="0"/>
              <a:t>(Relevance </a:t>
            </a:r>
            <a:r>
              <a:rPr lang="zh-CN" altLang="en-US" sz="2400" dirty="0"/>
              <a:t>模型</a:t>
            </a:r>
            <a:r>
              <a:rPr lang="en-US" altLang="zh-CN" sz="2400" dirty="0"/>
              <a:t>)</a:t>
            </a:r>
            <a:r>
              <a:rPr lang="zh-CN" altLang="en-US" sz="2400" dirty="0"/>
              <a:t>等 等</a:t>
            </a:r>
          </a:p>
          <a:p>
            <a:pPr marL="45720" indent="0">
              <a:lnSpc>
                <a:spcPct val="150000"/>
              </a:lnSpc>
              <a:spcBef>
                <a:spcPts val="600"/>
              </a:spcBef>
              <a:buNone/>
            </a:pPr>
            <a:r>
              <a:rPr lang="en-US" altLang="zh-CN" sz="2400" dirty="0"/>
              <a:t>• </a:t>
            </a:r>
            <a:r>
              <a:rPr lang="zh-CN" altLang="en-US" sz="2400" dirty="0"/>
              <a:t>模型比较类：文档建模、查询建模，计算两个模型的距离，</a:t>
            </a:r>
            <a:r>
              <a:rPr lang="en-US" altLang="zh-CN" sz="2400" dirty="0"/>
              <a:t>KL </a:t>
            </a:r>
            <a:r>
              <a:rPr lang="zh-CN" altLang="en-US" sz="2400" dirty="0"/>
              <a:t>距离模型</a:t>
            </a:r>
          </a:p>
        </p:txBody>
      </p:sp>
      <p:pic>
        <p:nvPicPr>
          <p:cNvPr id="7" name="图片 6">
            <a:extLst>
              <a:ext uri="{FF2B5EF4-FFF2-40B4-BE49-F238E27FC236}">
                <a16:creationId xmlns:a16="http://schemas.microsoft.com/office/drawing/2014/main" id="{6103A80A-86AD-4692-B1F0-1282D80F8279}"/>
              </a:ext>
            </a:extLst>
          </p:cNvPr>
          <p:cNvPicPr>
            <a:picLocks noChangeAspect="1"/>
          </p:cNvPicPr>
          <p:nvPr/>
        </p:nvPicPr>
        <p:blipFill>
          <a:blip r:embed="rId2"/>
          <a:stretch>
            <a:fillRect/>
          </a:stretch>
        </p:blipFill>
        <p:spPr>
          <a:xfrm>
            <a:off x="2663894" y="3810207"/>
            <a:ext cx="6486525" cy="2219325"/>
          </a:xfrm>
          <a:prstGeom prst="rect">
            <a:avLst/>
          </a:prstGeom>
        </p:spPr>
      </p:pic>
    </p:spTree>
    <p:extLst>
      <p:ext uri="{BB962C8B-B14F-4D97-AF65-F5344CB8AC3E}">
        <p14:creationId xmlns:p14="http://schemas.microsoft.com/office/powerpoint/2010/main" val="3866045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回顾：概率排序原理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67139" y="1076960"/>
            <a:ext cx="11320670" cy="5482865"/>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PRP</a:t>
            </a:r>
            <a:r>
              <a:rPr lang="zh-CN" altLang="en-US" sz="2800" dirty="0">
                <a:solidFill>
                  <a:srgbClr val="002060"/>
                </a:solidFill>
                <a:latin typeface="+mn-ea"/>
              </a:rPr>
              <a:t>（</a:t>
            </a:r>
            <a:r>
              <a:rPr lang="en-US" altLang="zh-CN" sz="2800" dirty="0">
                <a:solidFill>
                  <a:srgbClr val="002060"/>
                </a:solidFill>
                <a:latin typeface="+mn-ea"/>
              </a:rPr>
              <a:t>probability ranking principle</a:t>
            </a:r>
            <a:r>
              <a:rPr lang="zh-CN" altLang="en-US" sz="28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怎么求 </a:t>
            </a:r>
            <a:r>
              <a:rPr lang="en-US" altLang="zh-CN" sz="2800" dirty="0">
                <a:solidFill>
                  <a:srgbClr val="002060"/>
                </a:solidFill>
                <a:latin typeface="+mn-ea"/>
              </a:rPr>
              <a:t>P(R=1|d,q)</a:t>
            </a:r>
            <a:r>
              <a:rPr lang="zh-CN" altLang="en-US" sz="2800" dirty="0">
                <a:solidFill>
                  <a:srgbClr val="002060"/>
                </a:solidFill>
                <a:latin typeface="+mn-ea"/>
              </a:rPr>
              <a:t>？</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给定</a:t>
            </a:r>
            <a:r>
              <a:rPr lang="en-US" altLang="zh-CN" sz="2800" dirty="0">
                <a:solidFill>
                  <a:srgbClr val="002060"/>
                </a:solidFill>
                <a:latin typeface="+mn-ea"/>
              </a:rPr>
              <a:t>d</a:t>
            </a:r>
            <a:r>
              <a:rPr lang="zh-CN" altLang="en-US" sz="2800" dirty="0">
                <a:solidFill>
                  <a:srgbClr val="002060"/>
                </a:solidFill>
                <a:latin typeface="+mn-ea"/>
              </a:rPr>
              <a:t>和</a:t>
            </a:r>
            <a:r>
              <a:rPr lang="en-US" altLang="zh-CN" sz="2800" dirty="0">
                <a:solidFill>
                  <a:srgbClr val="002060"/>
                </a:solidFill>
                <a:latin typeface="+mn-ea"/>
              </a:rPr>
              <a:t>q </a:t>
            </a:r>
            <a:r>
              <a:rPr lang="zh-CN" altLang="en-US" sz="2800" dirty="0">
                <a:solidFill>
                  <a:srgbClr val="002060"/>
                </a:solidFill>
                <a:latin typeface="+mn-ea"/>
              </a:rPr>
              <a:t>时候</a:t>
            </a:r>
            <a:r>
              <a:rPr lang="en-US" altLang="zh-CN" sz="2800" dirty="0">
                <a:solidFill>
                  <a:srgbClr val="002060"/>
                </a:solidFill>
                <a:latin typeface="+mn-ea"/>
              </a:rPr>
              <a:t>d</a:t>
            </a:r>
            <a:r>
              <a:rPr lang="zh-CN" altLang="en-US" sz="2800" dirty="0">
                <a:solidFill>
                  <a:srgbClr val="002060"/>
                </a:solidFill>
                <a:latin typeface="+mn-ea"/>
              </a:rPr>
              <a:t>和</a:t>
            </a:r>
            <a:r>
              <a:rPr lang="en-US" altLang="zh-CN" sz="2800" dirty="0">
                <a:solidFill>
                  <a:srgbClr val="002060"/>
                </a:solidFill>
                <a:latin typeface="+mn-ea"/>
              </a:rPr>
              <a:t>q</a:t>
            </a:r>
            <a:r>
              <a:rPr lang="zh-CN" altLang="en-US" sz="2800" dirty="0">
                <a:solidFill>
                  <a:srgbClr val="002060"/>
                </a:solidFill>
                <a:latin typeface="+mn-ea"/>
              </a:rPr>
              <a:t>相关的概率</a:t>
            </a:r>
            <a:r>
              <a:rPr lang="en-US" altLang="zh-CN" sz="2800" dirty="0">
                <a:solidFill>
                  <a:srgbClr val="002060"/>
                </a:solidFill>
                <a:latin typeface="+mn-ea"/>
                <a:sym typeface="Wingdings" panose="05000000000000000000" pitchFamily="2" charset="2"/>
              </a:rPr>
              <a:t></a:t>
            </a:r>
            <a:r>
              <a:rPr lang="zh-CN" altLang="en-US" sz="2800" dirty="0">
                <a:solidFill>
                  <a:srgbClr val="002060"/>
                </a:solidFill>
                <a:latin typeface="+mn-ea"/>
              </a:rPr>
              <a:t>给定</a:t>
            </a:r>
            <a:r>
              <a:rPr lang="en-US" altLang="zh-CN" sz="2800" dirty="0">
                <a:solidFill>
                  <a:srgbClr val="002060"/>
                </a:solidFill>
                <a:latin typeface="+mn-ea"/>
              </a:rPr>
              <a:t>q</a:t>
            </a:r>
            <a:r>
              <a:rPr lang="zh-CN" altLang="en-US" sz="2800" dirty="0">
                <a:solidFill>
                  <a:srgbClr val="002060"/>
                </a:solidFill>
                <a:latin typeface="+mn-ea"/>
              </a:rPr>
              <a:t>时</a:t>
            </a:r>
            <a:r>
              <a:rPr lang="en-US" altLang="zh-CN" sz="2800" dirty="0">
                <a:solidFill>
                  <a:srgbClr val="002060"/>
                </a:solidFill>
                <a:latin typeface="+mn-ea"/>
              </a:rPr>
              <a:t>d</a:t>
            </a:r>
            <a:r>
              <a:rPr lang="zh-CN" altLang="en-US" sz="2800" dirty="0">
                <a:solidFill>
                  <a:srgbClr val="002060"/>
                </a:solidFill>
                <a:latin typeface="+mn-ea"/>
              </a:rPr>
              <a:t>为相关文档的概率</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直接求</a:t>
            </a:r>
            <a:r>
              <a:rPr lang="en-US" altLang="zh-CN" sz="2800" dirty="0">
                <a:solidFill>
                  <a:srgbClr val="002060"/>
                </a:solidFill>
                <a:latin typeface="+mn-ea"/>
              </a:rPr>
              <a:t>P(</a:t>
            </a:r>
            <a:r>
              <a:rPr lang="en-US" altLang="zh-CN" sz="2800" dirty="0" err="1">
                <a:solidFill>
                  <a:srgbClr val="002060"/>
                </a:solidFill>
                <a:latin typeface="+mn-ea"/>
              </a:rPr>
              <a:t>d|R,q</a:t>
            </a:r>
            <a:r>
              <a:rPr lang="en-US" altLang="zh-CN" sz="2800" dirty="0">
                <a:solidFill>
                  <a:srgbClr val="002060"/>
                </a:solidFill>
                <a:latin typeface="+mn-ea"/>
              </a:rPr>
              <a:t>) </a:t>
            </a:r>
            <a:r>
              <a:rPr lang="zh-CN" altLang="en-US" sz="2800" dirty="0">
                <a:solidFill>
                  <a:srgbClr val="002060"/>
                </a:solidFill>
                <a:latin typeface="+mn-ea"/>
              </a:rPr>
              <a:t>仍然很困难</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p:txBody>
      </p:sp>
      <p:pic>
        <p:nvPicPr>
          <p:cNvPr id="4" name="图片 3">
            <a:extLst>
              <a:ext uri="{FF2B5EF4-FFF2-40B4-BE49-F238E27FC236}">
                <a16:creationId xmlns:a16="http://schemas.microsoft.com/office/drawing/2014/main" id="{E370221C-2FFF-4052-A1DF-11E41736B6B2}"/>
              </a:ext>
            </a:extLst>
          </p:cNvPr>
          <p:cNvPicPr>
            <a:picLocks noChangeAspect="1"/>
          </p:cNvPicPr>
          <p:nvPr/>
        </p:nvPicPr>
        <p:blipFill>
          <a:blip r:embed="rId2"/>
          <a:stretch>
            <a:fillRect/>
          </a:stretch>
        </p:blipFill>
        <p:spPr>
          <a:xfrm>
            <a:off x="764692" y="4351682"/>
            <a:ext cx="3705225" cy="838200"/>
          </a:xfrm>
          <a:prstGeom prst="rect">
            <a:avLst/>
          </a:prstGeom>
        </p:spPr>
      </p:pic>
      <p:pic>
        <p:nvPicPr>
          <p:cNvPr id="5" name="图片 4">
            <a:extLst>
              <a:ext uri="{FF2B5EF4-FFF2-40B4-BE49-F238E27FC236}">
                <a16:creationId xmlns:a16="http://schemas.microsoft.com/office/drawing/2014/main" id="{C9DCC909-BE73-4315-971F-D37C84143CF0}"/>
              </a:ext>
            </a:extLst>
          </p:cNvPr>
          <p:cNvPicPr>
            <a:picLocks noChangeAspect="1"/>
          </p:cNvPicPr>
          <p:nvPr/>
        </p:nvPicPr>
        <p:blipFill>
          <a:blip r:embed="rId3"/>
          <a:stretch>
            <a:fillRect/>
          </a:stretch>
        </p:blipFill>
        <p:spPr>
          <a:xfrm>
            <a:off x="5472320" y="4465982"/>
            <a:ext cx="2857500" cy="723900"/>
          </a:xfrm>
          <a:prstGeom prst="rect">
            <a:avLst/>
          </a:prstGeom>
        </p:spPr>
      </p:pic>
    </p:spTree>
    <p:extLst>
      <p:ext uri="{BB962C8B-B14F-4D97-AF65-F5344CB8AC3E}">
        <p14:creationId xmlns:p14="http://schemas.microsoft.com/office/powerpoint/2010/main" val="22823869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扩展的</a:t>
            </a:r>
            <a:r>
              <a:rPr lang="en-US" altLang="zh-CN" sz="4000" dirty="0"/>
              <a:t>LM </a:t>
            </a:r>
            <a:r>
              <a:rPr lang="zh-CN" altLang="en-US" sz="4000" dirty="0"/>
              <a:t>方法</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通过计算查询模型和文档模型的</a:t>
            </a:r>
            <a:r>
              <a:rPr lang="en-US" altLang="zh-CN" sz="2400" dirty="0"/>
              <a:t>KL </a:t>
            </a:r>
            <a:r>
              <a:rPr lang="zh-CN" altLang="en-US" sz="2400" dirty="0"/>
              <a:t>距离（</a:t>
            </a:r>
            <a:r>
              <a:rPr lang="en-US" altLang="zh-CN" sz="2400" dirty="0" err="1"/>
              <a:t>Kullback-Leibler</a:t>
            </a:r>
            <a:r>
              <a:rPr lang="en-US" altLang="zh-CN" sz="2400" dirty="0"/>
              <a:t> divergence </a:t>
            </a:r>
            <a:r>
              <a:rPr lang="zh-CN" altLang="en-US" sz="2400" dirty="0"/>
              <a:t>）来对返回文档</a:t>
            </a:r>
            <a:r>
              <a:rPr lang="en-US" altLang="zh-CN" sz="2400" dirty="0"/>
              <a:t>d </a:t>
            </a:r>
            <a:r>
              <a:rPr lang="zh-CN" altLang="en-US" sz="2400" dirty="0"/>
              <a:t>的风险进行建模</a:t>
            </a:r>
            <a:endParaRPr lang="en-US" altLang="zh-CN" sz="2400" dirty="0"/>
          </a:p>
          <a:p>
            <a:pPr marL="45720" indent="0">
              <a:lnSpc>
                <a:spcPct val="150000"/>
              </a:lnSpc>
              <a:spcBef>
                <a:spcPts val="600"/>
              </a:spcBef>
              <a:buNone/>
            </a:pPr>
            <a:endParaRPr lang="zh-CN" altLang="en-US" sz="2400" dirty="0"/>
          </a:p>
          <a:p>
            <a:pPr marL="45720" indent="0">
              <a:lnSpc>
                <a:spcPct val="150000"/>
              </a:lnSpc>
              <a:spcBef>
                <a:spcPts val="600"/>
              </a:spcBef>
              <a:buNone/>
            </a:pPr>
            <a:r>
              <a:rPr lang="en-US" altLang="zh-CN" sz="2400" dirty="0"/>
              <a:t>• KL </a:t>
            </a:r>
            <a:r>
              <a:rPr lang="zh-CN" altLang="en-US" sz="2400" dirty="0"/>
              <a:t>距离是源自信息论的一个非对称距离度量方法，主要度量的是概率分布</a:t>
            </a:r>
            <a:r>
              <a:rPr lang="en-US" altLang="zh-CN" sz="2400" dirty="0" err="1"/>
              <a:t>Mq</a:t>
            </a:r>
            <a:r>
              <a:rPr lang="en-US" altLang="zh-CN" sz="2400" dirty="0"/>
              <a:t> </a:t>
            </a:r>
            <a:r>
              <a:rPr lang="zh-CN" altLang="en-US" sz="2400" dirty="0"/>
              <a:t>对</a:t>
            </a:r>
            <a:r>
              <a:rPr lang="en-US" altLang="zh-CN" sz="2400" dirty="0" err="1"/>
              <a:t>Mq</a:t>
            </a:r>
            <a:r>
              <a:rPr lang="en-US" altLang="zh-CN" sz="2400" dirty="0"/>
              <a:t> </a:t>
            </a:r>
            <a:r>
              <a:rPr lang="zh-CN" altLang="en-US" sz="2400" dirty="0"/>
              <a:t>建模的无效程度（参见</a:t>
            </a:r>
            <a:r>
              <a:rPr lang="en-US" altLang="zh-CN" sz="2400" dirty="0"/>
              <a:t>Cover </a:t>
            </a:r>
            <a:r>
              <a:rPr lang="zh-CN" altLang="en-US" sz="2400" dirty="0"/>
              <a:t>和 和</a:t>
            </a:r>
            <a:r>
              <a:rPr lang="en-US" altLang="zh-CN" sz="2400" dirty="0"/>
              <a:t>Thomas 1991 </a:t>
            </a:r>
            <a:r>
              <a:rPr lang="zh-CN" altLang="en-US" sz="2400" dirty="0"/>
              <a:t>及</a:t>
            </a:r>
            <a:r>
              <a:rPr lang="en-US" altLang="zh-CN" sz="2400" dirty="0"/>
              <a:t>Manning </a:t>
            </a:r>
            <a:r>
              <a:rPr lang="zh-CN" altLang="en-US" sz="2400" dirty="0"/>
              <a:t>和</a:t>
            </a:r>
            <a:r>
              <a:rPr lang="en-US" altLang="zh-CN" sz="2400" dirty="0" err="1"/>
              <a:t>Schütze</a:t>
            </a:r>
            <a:r>
              <a:rPr lang="en-US" altLang="zh-CN" sz="2400" dirty="0"/>
              <a:t> 1999 </a:t>
            </a:r>
            <a:r>
              <a:rPr lang="zh-CN" altLang="en-US" sz="2400" dirty="0"/>
              <a:t>）。</a:t>
            </a:r>
            <a:r>
              <a:rPr lang="en-US" altLang="zh-CN" sz="2400" dirty="0"/>
              <a:t>Lafferty </a:t>
            </a:r>
            <a:r>
              <a:rPr lang="zh-CN" altLang="en-US" sz="2400" dirty="0"/>
              <a:t>和</a:t>
            </a:r>
            <a:r>
              <a:rPr lang="en-US" altLang="zh-CN" sz="2400" dirty="0" err="1"/>
              <a:t>Zhai</a:t>
            </a:r>
            <a:r>
              <a:rPr lang="en-US" altLang="zh-CN" sz="2400" dirty="0"/>
              <a:t> </a:t>
            </a:r>
            <a:r>
              <a:rPr lang="zh-CN" altLang="en-US" sz="2400" dirty="0"/>
              <a:t>（</a:t>
            </a:r>
            <a:r>
              <a:rPr lang="en-US" altLang="zh-CN" sz="2400" dirty="0"/>
              <a:t>2001 </a:t>
            </a:r>
            <a:r>
              <a:rPr lang="zh-CN" altLang="en-US" sz="2400" dirty="0"/>
              <a:t>）给出的结果表明基于模型对比的方法比查询似然和文档似然的方法都好。</a:t>
            </a:r>
          </a:p>
          <a:p>
            <a:pPr marL="45720" indent="0">
              <a:lnSpc>
                <a:spcPct val="150000"/>
              </a:lnSpc>
              <a:spcBef>
                <a:spcPts val="600"/>
              </a:spcBef>
              <a:buNone/>
            </a:pPr>
            <a:r>
              <a:rPr lang="en-US" altLang="zh-CN" sz="2400" dirty="0"/>
              <a:t>• </a:t>
            </a:r>
            <a:r>
              <a:rPr lang="zh-CN" altLang="en-US" sz="2400" dirty="0"/>
              <a:t>使用</a:t>
            </a:r>
            <a:r>
              <a:rPr lang="en-US" altLang="zh-CN" sz="2400" dirty="0"/>
              <a:t>KL </a:t>
            </a:r>
            <a:r>
              <a:rPr lang="zh-CN" altLang="en-US" sz="2400" dirty="0"/>
              <a:t>距离作为排序函数的一个缺点是最后的 得分在查询之间没有可比性 。这对于</a:t>
            </a:r>
            <a:r>
              <a:rPr lang="en-US" altLang="zh-CN" sz="2400" dirty="0"/>
              <a:t>ad hoc </a:t>
            </a:r>
            <a:r>
              <a:rPr lang="zh-CN" altLang="en-US" sz="2400" dirty="0"/>
              <a:t>检索来说没有关系，但是对于一些其他应用（如话题跟踪）却影响很大。</a:t>
            </a:r>
          </a:p>
        </p:txBody>
      </p:sp>
      <p:pic>
        <p:nvPicPr>
          <p:cNvPr id="3" name="图片 2">
            <a:extLst>
              <a:ext uri="{FF2B5EF4-FFF2-40B4-BE49-F238E27FC236}">
                <a16:creationId xmlns:a16="http://schemas.microsoft.com/office/drawing/2014/main" id="{D2F19ED3-7C8A-4499-B6A0-1813835CE8EB}"/>
              </a:ext>
            </a:extLst>
          </p:cNvPr>
          <p:cNvPicPr>
            <a:picLocks noChangeAspect="1"/>
          </p:cNvPicPr>
          <p:nvPr/>
        </p:nvPicPr>
        <p:blipFill>
          <a:blip r:embed="rId2"/>
          <a:stretch>
            <a:fillRect/>
          </a:stretch>
        </p:blipFill>
        <p:spPr>
          <a:xfrm>
            <a:off x="3421752" y="1886778"/>
            <a:ext cx="6143625" cy="838200"/>
          </a:xfrm>
          <a:prstGeom prst="rect">
            <a:avLst/>
          </a:prstGeom>
        </p:spPr>
      </p:pic>
    </p:spTree>
    <p:extLst>
      <p:ext uri="{BB962C8B-B14F-4D97-AF65-F5344CB8AC3E}">
        <p14:creationId xmlns:p14="http://schemas.microsoft.com/office/powerpoint/2010/main" val="4244374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扩展的</a:t>
            </a:r>
            <a:r>
              <a:rPr lang="en-US" altLang="zh-CN" sz="4000" dirty="0"/>
              <a:t>LM </a:t>
            </a:r>
            <a:r>
              <a:rPr lang="zh-CN" altLang="en-US" sz="4000" dirty="0"/>
              <a:t>方法</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翻译模型</a:t>
            </a:r>
            <a:endParaRPr lang="en-US" altLang="zh-CN" sz="2400" dirty="0"/>
          </a:p>
          <a:p>
            <a:pPr marL="45720" indent="0">
              <a:lnSpc>
                <a:spcPct val="150000"/>
              </a:lnSpc>
              <a:spcBef>
                <a:spcPts val="600"/>
              </a:spcBef>
              <a:buNone/>
            </a:pPr>
            <a:r>
              <a:rPr lang="zh-CN" altLang="en-US" sz="2400" dirty="0"/>
              <a:t>基本的</a:t>
            </a:r>
            <a:r>
              <a:rPr lang="en-US" altLang="zh-CN" sz="2400" dirty="0"/>
              <a:t>LM </a:t>
            </a:r>
            <a:r>
              <a:rPr lang="zh-CN" altLang="en-US" sz="2400" dirty="0"/>
              <a:t>方法没有考虑表达方式不同的问题，比如一义多词或者查询语言和文档语言间的偏差问题。翻译模型可以通过翻译的方法，让 不在文档中的词项转变为其近义词项后出现在查询中 。这种方法也为跨语言</a:t>
            </a:r>
            <a:r>
              <a:rPr lang="en-US" altLang="zh-CN" sz="2400" dirty="0"/>
              <a:t>IR </a:t>
            </a:r>
            <a:r>
              <a:rPr lang="zh-CN" altLang="en-US" sz="2400" dirty="0"/>
              <a:t>提供了基础。假定翻译模型可以通</a:t>
            </a:r>
          </a:p>
          <a:p>
            <a:pPr marL="45720" indent="0">
              <a:lnSpc>
                <a:spcPct val="150000"/>
              </a:lnSpc>
              <a:spcBef>
                <a:spcPts val="600"/>
              </a:spcBef>
              <a:buNone/>
            </a:pPr>
            <a:r>
              <a:rPr lang="zh-CN" altLang="en-US" sz="2400" dirty="0"/>
              <a:t>布 过一个词项间的条件概率分布 </a:t>
            </a:r>
            <a:r>
              <a:rPr lang="en-US" altLang="zh-CN" sz="2400" dirty="0"/>
              <a:t>T(.|.) </a:t>
            </a:r>
            <a:r>
              <a:rPr lang="zh-CN" altLang="en-US" sz="2400" dirty="0"/>
              <a:t>来表示，则基于翻译的查询生成模型可以定义为：</a:t>
            </a:r>
            <a:endParaRPr lang="en-US" altLang="zh-CN" sz="2400" dirty="0"/>
          </a:p>
          <a:p>
            <a:pPr marL="45720" indent="0">
              <a:lnSpc>
                <a:spcPct val="150000"/>
              </a:lnSpc>
              <a:spcBef>
                <a:spcPts val="600"/>
              </a:spcBef>
              <a:buNone/>
            </a:pPr>
            <a:endParaRPr lang="en-US" altLang="zh-CN" sz="2400" dirty="0"/>
          </a:p>
          <a:p>
            <a:pPr marL="45720" indent="0">
              <a:lnSpc>
                <a:spcPct val="150000"/>
              </a:lnSpc>
              <a:spcBef>
                <a:spcPts val="600"/>
              </a:spcBef>
              <a:buNone/>
            </a:pPr>
            <a:r>
              <a:rPr lang="en-US" altLang="zh-CN" sz="2400" dirty="0"/>
              <a:t>• </a:t>
            </a:r>
            <a:r>
              <a:rPr lang="zh-CN" altLang="en-US" sz="2400" dirty="0"/>
              <a:t>其中，</a:t>
            </a:r>
            <a:r>
              <a:rPr lang="en-US" altLang="zh-CN" sz="2400" dirty="0"/>
              <a:t>P(</a:t>
            </a:r>
            <a:r>
              <a:rPr lang="en-US" altLang="zh-CN" sz="2400" dirty="0" err="1"/>
              <a:t>v|M</a:t>
            </a:r>
            <a:r>
              <a:rPr lang="en-US" altLang="zh-CN" sz="2400" dirty="0"/>
              <a:t> d ) </a:t>
            </a:r>
            <a:r>
              <a:rPr lang="zh-CN" altLang="en-US" sz="2400" dirty="0"/>
              <a:t>是基本的文档语言模型，</a:t>
            </a:r>
            <a:r>
              <a:rPr lang="en-US" altLang="zh-CN" sz="2400" dirty="0"/>
              <a:t>T(</a:t>
            </a:r>
            <a:r>
              <a:rPr lang="en-US" altLang="zh-CN" sz="2400" dirty="0" err="1"/>
              <a:t>t|v</a:t>
            </a:r>
            <a:r>
              <a:rPr lang="en-US" altLang="zh-CN" sz="2400" dirty="0"/>
              <a:t>) </a:t>
            </a:r>
            <a:r>
              <a:rPr lang="zh-CN" altLang="en-US" sz="2400" dirty="0"/>
              <a:t>表示的是翻译概率。</a:t>
            </a:r>
          </a:p>
        </p:txBody>
      </p:sp>
      <p:pic>
        <p:nvPicPr>
          <p:cNvPr id="4" name="图片 3">
            <a:extLst>
              <a:ext uri="{FF2B5EF4-FFF2-40B4-BE49-F238E27FC236}">
                <a16:creationId xmlns:a16="http://schemas.microsoft.com/office/drawing/2014/main" id="{93F58AE8-597C-4B08-8702-694DB65FBD68}"/>
              </a:ext>
            </a:extLst>
          </p:cNvPr>
          <p:cNvPicPr>
            <a:picLocks noChangeAspect="1"/>
          </p:cNvPicPr>
          <p:nvPr/>
        </p:nvPicPr>
        <p:blipFill>
          <a:blip r:embed="rId2"/>
          <a:stretch>
            <a:fillRect/>
          </a:stretch>
        </p:blipFill>
        <p:spPr>
          <a:xfrm>
            <a:off x="2835966" y="4532864"/>
            <a:ext cx="4114800" cy="714375"/>
          </a:xfrm>
          <a:prstGeom prst="rect">
            <a:avLst/>
          </a:prstGeom>
        </p:spPr>
      </p:pic>
    </p:spTree>
    <p:extLst>
      <p:ext uri="{BB962C8B-B14F-4D97-AF65-F5344CB8AC3E}">
        <p14:creationId xmlns:p14="http://schemas.microsoft.com/office/powerpoint/2010/main" val="2920472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8357" y="221553"/>
            <a:ext cx="11579086" cy="921447"/>
          </a:xfrm>
        </p:spPr>
        <p:txBody>
          <a:bodyPr>
            <a:noAutofit/>
          </a:bodyPr>
          <a:lstStyle/>
          <a:p>
            <a:r>
              <a:rPr lang="zh-CN" altLang="en-US" sz="4000" dirty="0"/>
              <a:t>本章内容</a:t>
            </a:r>
          </a:p>
        </p:txBody>
      </p:sp>
      <p:sp>
        <p:nvSpPr>
          <p:cNvPr id="5" name="内容占位符 4">
            <a:extLst>
              <a:ext uri="{FF2B5EF4-FFF2-40B4-BE49-F238E27FC236}">
                <a16:creationId xmlns:a16="http://schemas.microsoft.com/office/drawing/2014/main" id="{DE076459-C33D-4B3F-8D1D-B6C5D18CE623}"/>
              </a:ext>
            </a:extLst>
          </p:cNvPr>
          <p:cNvSpPr>
            <a:spLocks noGrp="1"/>
          </p:cNvSpPr>
          <p:nvPr>
            <p:ph idx="1"/>
          </p:nvPr>
        </p:nvSpPr>
        <p:spPr>
          <a:xfrm>
            <a:off x="344557" y="1142999"/>
            <a:ext cx="11579086" cy="5493447"/>
          </a:xfrm>
        </p:spPr>
        <p:txBody>
          <a:bodyPr>
            <a:normAutofit/>
          </a:bodyPr>
          <a:lstStyle/>
          <a:p>
            <a:pPr marL="45720" indent="0">
              <a:lnSpc>
                <a:spcPct val="150000"/>
              </a:lnSpc>
              <a:spcBef>
                <a:spcPts val="600"/>
              </a:spcBef>
              <a:buNone/>
            </a:pPr>
            <a:r>
              <a:rPr lang="en-US" altLang="zh-CN" sz="2400" dirty="0"/>
              <a:t>•</a:t>
            </a:r>
            <a:r>
              <a:rPr lang="zh-CN" altLang="en-US" sz="2400" dirty="0"/>
              <a:t>语言模型</a:t>
            </a:r>
          </a:p>
          <a:p>
            <a:pPr marL="44450" indent="312738">
              <a:lnSpc>
                <a:spcPct val="150000"/>
              </a:lnSpc>
              <a:spcBef>
                <a:spcPts val="600"/>
              </a:spcBef>
              <a:buNone/>
            </a:pPr>
            <a:r>
              <a:rPr lang="en-US" altLang="zh-CN" sz="2400" dirty="0"/>
              <a:t>• </a:t>
            </a:r>
            <a:r>
              <a:rPr lang="zh-CN" altLang="en-US" sz="2400" dirty="0"/>
              <a:t>什么是概率语言模型？如何比较两个模型？</a:t>
            </a:r>
          </a:p>
          <a:p>
            <a:pPr marL="44450" indent="312738">
              <a:lnSpc>
                <a:spcPct val="150000"/>
              </a:lnSpc>
              <a:spcBef>
                <a:spcPts val="600"/>
              </a:spcBef>
              <a:buNone/>
            </a:pPr>
            <a:r>
              <a:rPr lang="en-US" altLang="zh-CN" sz="2400" dirty="0"/>
              <a:t>• </a:t>
            </a:r>
            <a:r>
              <a:rPr lang="zh-CN" altLang="en-US" sz="2400" dirty="0"/>
              <a:t>怎样由文档生成语言模型？</a:t>
            </a:r>
          </a:p>
          <a:p>
            <a:pPr marL="44450" indent="312738">
              <a:lnSpc>
                <a:spcPct val="150000"/>
              </a:lnSpc>
              <a:spcBef>
                <a:spcPts val="600"/>
              </a:spcBef>
              <a:buNone/>
            </a:pPr>
            <a:r>
              <a:rPr lang="en-US" altLang="zh-CN" sz="2400" dirty="0"/>
              <a:t>• </a:t>
            </a:r>
            <a:r>
              <a:rPr lang="zh-CN" altLang="en-US" sz="2400" dirty="0"/>
              <a:t>语言模型的种类</a:t>
            </a:r>
          </a:p>
          <a:p>
            <a:pPr marL="45720" indent="0">
              <a:lnSpc>
                <a:spcPct val="150000"/>
              </a:lnSpc>
              <a:spcBef>
                <a:spcPts val="600"/>
              </a:spcBef>
              <a:buNone/>
            </a:pPr>
            <a:r>
              <a:rPr lang="en-US" altLang="zh-CN" sz="2400" dirty="0"/>
              <a:t>• </a:t>
            </a:r>
            <a:r>
              <a:rPr lang="zh-CN" altLang="en-US" sz="2400" dirty="0"/>
              <a:t>语言模型如何应用到</a:t>
            </a:r>
            <a:r>
              <a:rPr lang="en-US" altLang="zh-CN" sz="2400" dirty="0"/>
              <a:t>IR </a:t>
            </a:r>
            <a:r>
              <a:rPr lang="zh-CN" altLang="en-US" sz="2400" dirty="0"/>
              <a:t>中？</a:t>
            </a:r>
          </a:p>
          <a:p>
            <a:pPr marL="44450" indent="312738">
              <a:lnSpc>
                <a:spcPct val="150000"/>
              </a:lnSpc>
              <a:spcBef>
                <a:spcPts val="600"/>
              </a:spcBef>
              <a:buNone/>
            </a:pPr>
            <a:r>
              <a:rPr lang="en-US" altLang="zh-CN" sz="2400" dirty="0"/>
              <a:t>• </a:t>
            </a:r>
            <a:r>
              <a:rPr lang="zh-CN" altLang="en-US" sz="2400" dirty="0"/>
              <a:t>查询似然模型</a:t>
            </a:r>
            <a:r>
              <a:rPr lang="en-US" altLang="zh-CN" sz="2400" dirty="0"/>
              <a:t>(Query Likelihood Model)</a:t>
            </a:r>
          </a:p>
          <a:p>
            <a:pPr marL="44450" indent="312738">
              <a:lnSpc>
                <a:spcPct val="150000"/>
              </a:lnSpc>
              <a:spcBef>
                <a:spcPts val="600"/>
              </a:spcBef>
              <a:buNone/>
            </a:pPr>
            <a:r>
              <a:rPr lang="en-US" altLang="zh-CN" sz="2400" dirty="0"/>
              <a:t>• </a:t>
            </a:r>
            <a:r>
              <a:rPr lang="zh-CN" altLang="en-US" sz="2400" dirty="0"/>
              <a:t>平滑的方法：线性插值</a:t>
            </a:r>
            <a:r>
              <a:rPr lang="en-US" altLang="zh-CN" sz="2400" dirty="0"/>
              <a:t>LM</a:t>
            </a:r>
          </a:p>
          <a:p>
            <a:pPr marL="44450" indent="312738">
              <a:lnSpc>
                <a:spcPct val="150000"/>
              </a:lnSpc>
              <a:spcBef>
                <a:spcPts val="600"/>
              </a:spcBef>
              <a:buNone/>
            </a:pPr>
            <a:r>
              <a:rPr lang="en-US" altLang="zh-CN" sz="2400" dirty="0"/>
              <a:t>• </a:t>
            </a:r>
            <a:r>
              <a:rPr lang="zh-CN" altLang="en-US" sz="2400" dirty="0"/>
              <a:t>扩展的</a:t>
            </a:r>
            <a:r>
              <a:rPr lang="en-US" altLang="zh-CN" sz="2400" dirty="0"/>
              <a:t>LM </a:t>
            </a:r>
            <a:r>
              <a:rPr lang="zh-CN" altLang="en-US" sz="2400" dirty="0"/>
              <a:t>方法</a:t>
            </a:r>
          </a:p>
        </p:txBody>
      </p:sp>
    </p:spTree>
    <p:extLst>
      <p:ext uri="{BB962C8B-B14F-4D97-AF65-F5344CB8AC3E}">
        <p14:creationId xmlns:p14="http://schemas.microsoft.com/office/powerpoint/2010/main" val="362587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5434285E-515D-A3FE-8299-A141662AB4DC}"/>
              </a:ext>
            </a:extLst>
          </p:cNvPr>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4" name="内容占位符 4">
            <a:extLst>
              <a:ext uri="{FF2B5EF4-FFF2-40B4-BE49-F238E27FC236}">
                <a16:creationId xmlns:a16="http://schemas.microsoft.com/office/drawing/2014/main" id="{F30F6F97-0EBF-8D25-3133-8B349CB93D6F}"/>
              </a:ext>
            </a:extLst>
          </p:cNvPr>
          <p:cNvSpPr txBox="1">
            <a:spLocks/>
          </p:cNvSpPr>
          <p:nvPr/>
        </p:nvSpPr>
        <p:spPr>
          <a:xfrm>
            <a:off x="199005" y="556145"/>
            <a:ext cx="11793989" cy="618584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nSpc>
                <a:spcPct val="150000"/>
              </a:lnSpc>
              <a:spcBef>
                <a:spcPts val="600"/>
              </a:spcBef>
              <a:buFont typeface="Corbel" pitchFamily="34" charset="0"/>
              <a:buNone/>
            </a:pPr>
            <a:r>
              <a:rPr lang="en-US" altLang="zh-CN" sz="2400" dirty="0"/>
              <a:t>•</a:t>
            </a:r>
            <a:r>
              <a:rPr lang="zh-CN" altLang="en-US" sz="2400" dirty="0">
                <a:latin typeface="+mn-ea"/>
              </a:rPr>
              <a:t>习题 </a:t>
            </a:r>
            <a:r>
              <a:rPr lang="en-US" altLang="zh-CN" sz="2400" dirty="0">
                <a:latin typeface="+mn-ea"/>
              </a:rPr>
              <a:t>12-7 </a:t>
            </a:r>
            <a:r>
              <a:rPr lang="zh-CN" altLang="en-US" sz="2400" dirty="0">
                <a:latin typeface="+mn-ea"/>
              </a:rPr>
              <a:t>假定某文档集由如下</a:t>
            </a:r>
            <a:r>
              <a:rPr lang="en-US" altLang="zh-CN" sz="2400" dirty="0">
                <a:latin typeface="+mn-ea"/>
              </a:rPr>
              <a:t>4 </a:t>
            </a:r>
            <a:r>
              <a:rPr lang="zh-CN" altLang="en-US" sz="2400" dirty="0">
                <a:latin typeface="+mn-ea"/>
              </a:rPr>
              <a:t>篇文档组成：</a:t>
            </a:r>
            <a:endParaRPr lang="en-US" altLang="zh-CN" sz="2400" dirty="0">
              <a:latin typeface="+mn-ea"/>
            </a:endParaRPr>
          </a:p>
          <a:p>
            <a:pPr marL="45720" indent="0">
              <a:lnSpc>
                <a:spcPct val="150000"/>
              </a:lnSpc>
              <a:spcBef>
                <a:spcPts val="600"/>
              </a:spcBef>
              <a:buFont typeface="Corbel" pitchFamily="34" charset="0"/>
              <a:buNone/>
            </a:pPr>
            <a:endParaRPr lang="en-US" altLang="zh-CN" sz="2400" dirty="0">
              <a:latin typeface="+mn-ea"/>
            </a:endParaRPr>
          </a:p>
          <a:p>
            <a:pPr marL="45720" indent="0">
              <a:lnSpc>
                <a:spcPct val="150000"/>
              </a:lnSpc>
              <a:spcBef>
                <a:spcPts val="600"/>
              </a:spcBef>
              <a:buFont typeface="Corbel" pitchFamily="34" charset="0"/>
              <a:buNone/>
            </a:pPr>
            <a:endParaRPr lang="en-US" altLang="zh-CN" sz="2400" dirty="0">
              <a:latin typeface="+mn-ea"/>
            </a:endParaRPr>
          </a:p>
          <a:p>
            <a:pPr marL="45720" indent="0">
              <a:lnSpc>
                <a:spcPct val="150000"/>
              </a:lnSpc>
              <a:spcBef>
                <a:spcPts val="600"/>
              </a:spcBef>
              <a:buFont typeface="Corbel" pitchFamily="34" charset="0"/>
              <a:buNone/>
            </a:pPr>
            <a:r>
              <a:rPr lang="zh-CN" altLang="en-US" sz="2400" dirty="0">
                <a:latin typeface="+mn-ea"/>
              </a:rPr>
              <a:t>为该文档集建立一个查询似然模型。假定采用文档语言模型和文档集语言模型的混合模型，权重均为</a:t>
            </a:r>
            <a:r>
              <a:rPr lang="en-US" altLang="zh-CN" sz="2400" dirty="0">
                <a:latin typeface="+mn-ea"/>
              </a:rPr>
              <a:t>0.5</a:t>
            </a:r>
            <a:r>
              <a:rPr lang="zh-CN" altLang="en-US" sz="2400" dirty="0">
                <a:latin typeface="+mn-ea"/>
              </a:rPr>
              <a:t>。采用</a:t>
            </a:r>
            <a:r>
              <a:rPr lang="en-US" altLang="zh-CN" sz="2400" dirty="0">
                <a:latin typeface="+mn-ea"/>
              </a:rPr>
              <a:t>MLE </a:t>
            </a:r>
            <a:r>
              <a:rPr lang="zh-CN" altLang="en-US" sz="2400" dirty="0">
                <a:latin typeface="+mn-ea"/>
              </a:rPr>
              <a:t>来估计两个一元模型。 计算在查询</a:t>
            </a:r>
            <a:r>
              <a:rPr lang="en-US" altLang="zh-CN" sz="2400" dirty="0">
                <a:latin typeface="+mn-ea"/>
              </a:rPr>
              <a:t>click</a:t>
            </a:r>
            <a:r>
              <a:rPr lang="zh-CN" altLang="en-US" sz="2400" dirty="0">
                <a:latin typeface="+mn-ea"/>
              </a:rPr>
              <a:t>、</a:t>
            </a:r>
            <a:r>
              <a:rPr lang="en-US" altLang="zh-CN" sz="2400" dirty="0">
                <a:latin typeface="+mn-ea"/>
              </a:rPr>
              <a:t>shears </a:t>
            </a:r>
            <a:r>
              <a:rPr lang="zh-CN" altLang="en-US" sz="2400" dirty="0">
                <a:latin typeface="+mn-ea"/>
              </a:rPr>
              <a:t>以及</a:t>
            </a:r>
            <a:r>
              <a:rPr lang="en-US" altLang="zh-CN" sz="2400" dirty="0">
                <a:latin typeface="+mn-ea"/>
              </a:rPr>
              <a:t>click shears</a:t>
            </a:r>
            <a:r>
              <a:rPr lang="zh-CN" altLang="en-US" sz="2400" dirty="0">
                <a:latin typeface="+mn-ea"/>
              </a:rPr>
              <a:t>下每篇文档模型对应的概率，并利用这些概率来对返回的文档排序。将这些概率填在下表中。</a:t>
            </a:r>
            <a:endParaRPr lang="en-US" altLang="zh-CN" sz="2400" dirty="0">
              <a:latin typeface="+mn-ea"/>
            </a:endParaRPr>
          </a:p>
          <a:p>
            <a:pPr marL="45720" indent="0">
              <a:lnSpc>
                <a:spcPct val="150000"/>
              </a:lnSpc>
              <a:spcBef>
                <a:spcPts val="600"/>
              </a:spcBef>
              <a:buFont typeface="Corbel" pitchFamily="34" charset="0"/>
              <a:buNone/>
            </a:pPr>
            <a:endParaRPr lang="en-US" altLang="zh-CN" sz="2400" dirty="0">
              <a:latin typeface="+mn-ea"/>
            </a:endParaRPr>
          </a:p>
          <a:p>
            <a:pPr marL="45720" indent="0">
              <a:lnSpc>
                <a:spcPct val="150000"/>
              </a:lnSpc>
              <a:spcBef>
                <a:spcPts val="600"/>
              </a:spcBef>
              <a:buFont typeface="Corbel" pitchFamily="34" charset="0"/>
              <a:buNone/>
            </a:pPr>
            <a:endParaRPr lang="en-US" altLang="zh-CN" sz="2400" dirty="0">
              <a:latin typeface="+mn-ea"/>
            </a:endParaRPr>
          </a:p>
          <a:p>
            <a:pPr marL="45720" indent="0">
              <a:lnSpc>
                <a:spcPct val="150000"/>
              </a:lnSpc>
              <a:spcBef>
                <a:spcPts val="600"/>
              </a:spcBef>
              <a:buFont typeface="Corbel" pitchFamily="34" charset="0"/>
              <a:buNone/>
            </a:pPr>
            <a:r>
              <a:rPr lang="zh-CN" altLang="en-US" sz="2400" dirty="0">
                <a:latin typeface="+mn-ea"/>
              </a:rPr>
              <a:t>对于查询 </a:t>
            </a:r>
            <a:r>
              <a:rPr lang="en-US" altLang="zh-CN" sz="2400" dirty="0">
                <a:latin typeface="+mn-ea"/>
              </a:rPr>
              <a:t>click shears </a:t>
            </a:r>
            <a:r>
              <a:rPr lang="zh-CN" altLang="en-US" sz="2400" dirty="0">
                <a:latin typeface="+mn-ea"/>
              </a:rPr>
              <a:t>来说，最后得到的文档次序如何？</a:t>
            </a:r>
          </a:p>
        </p:txBody>
      </p:sp>
      <p:pic>
        <p:nvPicPr>
          <p:cNvPr id="15" name="图片 14">
            <a:extLst>
              <a:ext uri="{FF2B5EF4-FFF2-40B4-BE49-F238E27FC236}">
                <a16:creationId xmlns:a16="http://schemas.microsoft.com/office/drawing/2014/main" id="{171F7346-6BA6-065C-910E-0558356B4B22}"/>
              </a:ext>
            </a:extLst>
          </p:cNvPr>
          <p:cNvPicPr>
            <a:picLocks noChangeAspect="1"/>
          </p:cNvPicPr>
          <p:nvPr/>
        </p:nvPicPr>
        <p:blipFill>
          <a:blip r:embed="rId10"/>
          <a:stretch>
            <a:fillRect/>
          </a:stretch>
        </p:blipFill>
        <p:spPr>
          <a:xfrm>
            <a:off x="6780509" y="556145"/>
            <a:ext cx="5053286" cy="1837558"/>
          </a:xfrm>
          <a:prstGeom prst="rect">
            <a:avLst/>
          </a:prstGeom>
        </p:spPr>
      </p:pic>
      <p:graphicFrame>
        <p:nvGraphicFramePr>
          <p:cNvPr id="16" name="表格 7">
            <a:extLst>
              <a:ext uri="{FF2B5EF4-FFF2-40B4-BE49-F238E27FC236}">
                <a16:creationId xmlns:a16="http://schemas.microsoft.com/office/drawing/2014/main" id="{9BC9FB44-18A6-766C-4638-667BA258F057}"/>
              </a:ext>
            </a:extLst>
          </p:cNvPr>
          <p:cNvGraphicFramePr>
            <a:graphicFrameLocks noGrp="1"/>
          </p:cNvGraphicFramePr>
          <p:nvPr>
            <p:extLst>
              <p:ext uri="{D42A27DB-BD31-4B8C-83A1-F6EECF244321}">
                <p14:modId xmlns:p14="http://schemas.microsoft.com/office/powerpoint/2010/main" val="2704096777"/>
              </p:ext>
            </p:extLst>
          </p:nvPr>
        </p:nvGraphicFramePr>
        <p:xfrm>
          <a:off x="1535372" y="4555147"/>
          <a:ext cx="7935420" cy="1463040"/>
        </p:xfrm>
        <a:graphic>
          <a:graphicData uri="http://schemas.openxmlformats.org/drawingml/2006/table">
            <a:tbl>
              <a:tblPr firstRow="1" bandRow="1">
                <a:tableStyleId>{5C22544A-7EE6-4342-B048-85BDC9FD1C3A}</a:tableStyleId>
              </a:tblPr>
              <a:tblGrid>
                <a:gridCol w="1322570">
                  <a:extLst>
                    <a:ext uri="{9D8B030D-6E8A-4147-A177-3AD203B41FA5}">
                      <a16:colId xmlns:a16="http://schemas.microsoft.com/office/drawing/2014/main" val="3413439027"/>
                    </a:ext>
                  </a:extLst>
                </a:gridCol>
                <a:gridCol w="1322570">
                  <a:extLst>
                    <a:ext uri="{9D8B030D-6E8A-4147-A177-3AD203B41FA5}">
                      <a16:colId xmlns:a16="http://schemas.microsoft.com/office/drawing/2014/main" val="2397593038"/>
                    </a:ext>
                  </a:extLst>
                </a:gridCol>
                <a:gridCol w="1322570">
                  <a:extLst>
                    <a:ext uri="{9D8B030D-6E8A-4147-A177-3AD203B41FA5}">
                      <a16:colId xmlns:a16="http://schemas.microsoft.com/office/drawing/2014/main" val="2672802327"/>
                    </a:ext>
                  </a:extLst>
                </a:gridCol>
                <a:gridCol w="1322570">
                  <a:extLst>
                    <a:ext uri="{9D8B030D-6E8A-4147-A177-3AD203B41FA5}">
                      <a16:colId xmlns:a16="http://schemas.microsoft.com/office/drawing/2014/main" val="1419192711"/>
                    </a:ext>
                  </a:extLst>
                </a:gridCol>
                <a:gridCol w="1322570">
                  <a:extLst>
                    <a:ext uri="{9D8B030D-6E8A-4147-A177-3AD203B41FA5}">
                      <a16:colId xmlns:a16="http://schemas.microsoft.com/office/drawing/2014/main" val="939414736"/>
                    </a:ext>
                  </a:extLst>
                </a:gridCol>
                <a:gridCol w="1322570">
                  <a:extLst>
                    <a:ext uri="{9D8B030D-6E8A-4147-A177-3AD203B41FA5}">
                      <a16:colId xmlns:a16="http://schemas.microsoft.com/office/drawing/2014/main" val="2503669279"/>
                    </a:ext>
                  </a:extLst>
                </a:gridCol>
              </a:tblGrid>
              <a:tr h="328981">
                <a:tc>
                  <a:txBody>
                    <a:bodyPr/>
                    <a:lstStyle/>
                    <a:p>
                      <a:pPr algn="ctr"/>
                      <a:r>
                        <a:rPr lang="en-US" altLang="zh-CN" dirty="0"/>
                        <a:t>query</a:t>
                      </a:r>
                      <a:endParaRPr lang="zh-CN" altLang="en-US" dirty="0"/>
                    </a:p>
                  </a:txBody>
                  <a:tcPr/>
                </a:tc>
                <a:tc>
                  <a:txBody>
                    <a:bodyPr/>
                    <a:lstStyle/>
                    <a:p>
                      <a:pPr algn="ctr"/>
                      <a:r>
                        <a:rPr lang="en-US" altLang="zh-CN" dirty="0"/>
                        <a:t>doc1</a:t>
                      </a:r>
                      <a:endParaRPr lang="zh-CN" altLang="en-US" dirty="0"/>
                    </a:p>
                  </a:txBody>
                  <a:tcPr/>
                </a:tc>
                <a:tc>
                  <a:txBody>
                    <a:bodyPr/>
                    <a:lstStyle/>
                    <a:p>
                      <a:pPr algn="ctr"/>
                      <a:r>
                        <a:rPr lang="en-US" altLang="zh-CN" dirty="0"/>
                        <a:t>doc2</a:t>
                      </a:r>
                      <a:endParaRPr lang="zh-CN" altLang="en-US" dirty="0"/>
                    </a:p>
                  </a:txBody>
                  <a:tcPr/>
                </a:tc>
                <a:tc>
                  <a:txBody>
                    <a:bodyPr/>
                    <a:lstStyle/>
                    <a:p>
                      <a:pPr algn="ctr"/>
                      <a:r>
                        <a:rPr lang="en-US" altLang="zh-CN" dirty="0"/>
                        <a:t>doc3</a:t>
                      </a:r>
                      <a:endParaRPr lang="zh-CN" altLang="en-US" dirty="0"/>
                    </a:p>
                  </a:txBody>
                  <a:tcPr/>
                </a:tc>
                <a:tc>
                  <a:txBody>
                    <a:bodyPr/>
                    <a:lstStyle/>
                    <a:p>
                      <a:pPr algn="ctr"/>
                      <a:r>
                        <a:rPr lang="en-US" altLang="zh-CN" dirty="0"/>
                        <a:t>doc4</a:t>
                      </a:r>
                      <a:endParaRPr lang="zh-CN" altLang="en-US" dirty="0"/>
                    </a:p>
                  </a:txBody>
                  <a:tcPr/>
                </a:tc>
                <a:tc>
                  <a:txBody>
                    <a:bodyPr/>
                    <a:lstStyle/>
                    <a:p>
                      <a:pPr algn="ctr"/>
                      <a:r>
                        <a:rPr lang="en-US" altLang="zh-CN" dirty="0"/>
                        <a:t>all</a:t>
                      </a:r>
                      <a:endParaRPr lang="zh-CN" altLang="en-US" dirty="0"/>
                    </a:p>
                  </a:txBody>
                  <a:tcPr/>
                </a:tc>
                <a:extLst>
                  <a:ext uri="{0D108BD9-81ED-4DB2-BD59-A6C34878D82A}">
                    <a16:rowId xmlns:a16="http://schemas.microsoft.com/office/drawing/2014/main" val="1223754449"/>
                  </a:ext>
                </a:extLst>
              </a:tr>
              <a:tr h="328981">
                <a:tc>
                  <a:txBody>
                    <a:bodyPr/>
                    <a:lstStyle/>
                    <a:p>
                      <a:pPr algn="ctr"/>
                      <a:r>
                        <a:rPr lang="en-US" altLang="zh-CN" dirty="0"/>
                        <a:t>click</a:t>
                      </a:r>
                      <a:endParaRPr lang="zh-CN" altLang="en-US" dirty="0"/>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531969962"/>
                  </a:ext>
                </a:extLst>
              </a:tr>
              <a:tr h="328981">
                <a:tc>
                  <a:txBody>
                    <a:bodyPr/>
                    <a:lstStyle/>
                    <a:p>
                      <a:pPr algn="ctr"/>
                      <a:r>
                        <a:rPr lang="en-US" altLang="zh-CN" dirty="0"/>
                        <a:t>shears</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835162777"/>
                  </a:ext>
                </a:extLst>
              </a:tr>
              <a:tr h="328981">
                <a:tc>
                  <a:txBody>
                    <a:bodyPr/>
                    <a:lstStyle/>
                    <a:p>
                      <a:pPr algn="ctr"/>
                      <a:r>
                        <a:rPr lang="en-US" altLang="zh-CN" dirty="0"/>
                        <a:t>Click shears</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936034287"/>
                  </a:ext>
                </a:extLst>
              </a:tr>
            </a:tbl>
          </a:graphicData>
        </a:graphic>
      </p:graphicFrame>
      <p:grpSp>
        <p:nvGrpSpPr>
          <p:cNvPr id="12" name="组合 11">
            <a:extLst>
              <a:ext uri="{FF2B5EF4-FFF2-40B4-BE49-F238E27FC236}">
                <a16:creationId xmlns:a16="http://schemas.microsoft.com/office/drawing/2014/main" id="{FCC9A41E-9256-780E-B024-DFC096F807E5}"/>
              </a:ext>
            </a:extLst>
          </p:cNvPr>
          <p:cNvGrpSpPr/>
          <p:nvPr>
            <p:custDataLst>
              <p:tags r:id="rId3"/>
            </p:custDataLst>
          </p:nvPr>
        </p:nvGrpSpPr>
        <p:grpSpPr>
          <a:xfrm>
            <a:off x="0" y="0"/>
            <a:ext cx="12192000" cy="635000"/>
            <a:chOff x="0" y="0"/>
            <a:chExt cx="12192000" cy="635000"/>
          </a:xfrm>
        </p:grpSpPr>
        <p:sp>
          <p:nvSpPr>
            <p:cNvPr id="8" name="TitleBackground">
              <a:extLst>
                <a:ext uri="{FF2B5EF4-FFF2-40B4-BE49-F238E27FC236}">
                  <a16:creationId xmlns:a16="http://schemas.microsoft.com/office/drawing/2014/main" id="{B6A50E97-958A-916E-FFA9-EC117829154C}"/>
                </a:ext>
              </a:extLst>
            </p:cNvPr>
            <p:cNvSpPr/>
            <p:nvPr>
              <p:custDataLst>
                <p:tags r:id="rId5"/>
              </p:custDataLst>
            </p:nvPr>
          </p:nvSpPr>
          <p:spPr>
            <a:xfrm>
              <a:off x="0" y="0"/>
              <a:ext cx="12192000" cy="635000"/>
            </a:xfrm>
            <a:prstGeom prst="rect">
              <a:avLst/>
            </a:prstGeom>
            <a:solidFill>
              <a:srgbClr val="F6F7F8"/>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a:extLst>
                <a:ext uri="{FF2B5EF4-FFF2-40B4-BE49-F238E27FC236}">
                  <a16:creationId xmlns:a16="http://schemas.microsoft.com/office/drawing/2014/main" id="{DC282E32-312E-2DB3-8444-AB2838341910}"/>
                </a:ext>
              </a:extLst>
            </p:cNvPr>
            <p:cNvSpPr/>
            <p:nvPr>
              <p:custDataLst>
                <p:tags r:id="rId6"/>
              </p:custDataLst>
            </p:nvPr>
          </p:nvSpPr>
          <p:spPr>
            <a:xfrm>
              <a:off x="0" y="0"/>
              <a:ext cx="190500" cy="635000"/>
            </a:xfrm>
            <a:prstGeom prst="rect">
              <a:avLst/>
            </a:prstGeom>
            <a:solidFill>
              <a:srgbClr val="639EF4"/>
            </a:solidFill>
            <a:ln w="19050" cap="flat" cmpd="sng" algn="ctr">
              <a:noFill/>
              <a:prstDash val="solid"/>
            </a:ln>
            <a:effectLst/>
            <a:extLst>
              <a:ext uri="{91240B29-F687-4F45-9708-019B960494DF}">
                <a14:hiddenLine xmlns:a14="http://schemas.microsoft.com/office/drawing/2010/main" w="1905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a:extLst>
                <a:ext uri="{FF2B5EF4-FFF2-40B4-BE49-F238E27FC236}">
                  <a16:creationId xmlns:a16="http://schemas.microsoft.com/office/drawing/2014/main" id="{91C94409-2A69-B578-CE0C-7CD353C58266}"/>
                </a:ext>
              </a:extLst>
            </p:cNvPr>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489B22C1-CD23-23A0-D51D-35B413883CBD}"/>
                </a:ext>
              </a:extLst>
            </p:cNvPr>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7E19FB1D-F6F3-7FFD-49DD-0D74ED8F1ADC}"/>
              </a:ext>
            </a:extLst>
          </p:cNvPr>
          <p:cNvPicPr>
            <a:picLocks/>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221137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回顾：二值独立概率模型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161118" y="1076960"/>
            <a:ext cx="11626691" cy="5482865"/>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(Binary Independence Model</a:t>
            </a:r>
            <a:r>
              <a:rPr lang="zh-CN" altLang="en-US" sz="2800" dirty="0">
                <a:solidFill>
                  <a:srgbClr val="002060"/>
                </a:solidFill>
                <a:latin typeface="+mn-ea"/>
              </a:rPr>
              <a:t>，简称</a:t>
            </a:r>
            <a:r>
              <a:rPr lang="en-US" altLang="zh-CN" sz="2800" dirty="0">
                <a:solidFill>
                  <a:srgbClr val="002060"/>
                </a:solidFill>
                <a:latin typeface="+mn-ea"/>
              </a:rPr>
              <a:t>BIM)</a:t>
            </a: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Bayes</a:t>
            </a:r>
            <a:r>
              <a:rPr lang="zh-CN" altLang="en-US" sz="2400" dirty="0">
                <a:solidFill>
                  <a:srgbClr val="002060"/>
                </a:solidFill>
                <a:latin typeface="+mn-ea"/>
              </a:rPr>
              <a:t>公式</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分别表示当返回一篇相关或不相关文档时文档表示为 的概率</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分别表示对于查询 返回一篇相关和不相关文档的先验概率</a:t>
            </a:r>
            <a:r>
              <a:rPr lang="zh-CN" altLang="en-US" sz="2800" dirty="0">
                <a:solidFill>
                  <a:srgbClr val="002060"/>
                </a:solidFill>
                <a:latin typeface="+mn-ea"/>
              </a:rPr>
              <a:t>。</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p:txBody>
      </p:sp>
      <p:pic>
        <p:nvPicPr>
          <p:cNvPr id="7" name="图片 6">
            <a:extLst>
              <a:ext uri="{FF2B5EF4-FFF2-40B4-BE49-F238E27FC236}">
                <a16:creationId xmlns:a16="http://schemas.microsoft.com/office/drawing/2014/main" id="{4E3ED098-5A73-43FC-BB70-23892012B9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13" y="1862123"/>
            <a:ext cx="7142922" cy="1400144"/>
          </a:xfrm>
          <a:prstGeom prst="rect">
            <a:avLst/>
          </a:prstGeom>
        </p:spPr>
      </p:pic>
      <p:pic>
        <p:nvPicPr>
          <p:cNvPr id="8" name="图片 7">
            <a:extLst>
              <a:ext uri="{FF2B5EF4-FFF2-40B4-BE49-F238E27FC236}">
                <a16:creationId xmlns:a16="http://schemas.microsoft.com/office/drawing/2014/main" id="{A2349D12-4F4C-44BE-A7C7-360AE06B59D5}"/>
              </a:ext>
            </a:extLst>
          </p:cNvPr>
          <p:cNvPicPr>
            <a:picLocks noChangeAspect="1"/>
          </p:cNvPicPr>
          <p:nvPr/>
        </p:nvPicPr>
        <p:blipFill>
          <a:blip r:embed="rId3"/>
          <a:stretch>
            <a:fillRect/>
          </a:stretch>
        </p:blipFill>
        <p:spPr>
          <a:xfrm>
            <a:off x="2561189" y="3342580"/>
            <a:ext cx="9077325" cy="1409700"/>
          </a:xfrm>
          <a:prstGeom prst="rect">
            <a:avLst/>
          </a:prstGeom>
        </p:spPr>
      </p:pic>
      <p:pic>
        <p:nvPicPr>
          <p:cNvPr id="9" name="图片 8">
            <a:extLst>
              <a:ext uri="{FF2B5EF4-FFF2-40B4-BE49-F238E27FC236}">
                <a16:creationId xmlns:a16="http://schemas.microsoft.com/office/drawing/2014/main" id="{D3386A2F-42B2-41E2-8DE4-54F4168F0B90}"/>
              </a:ext>
            </a:extLst>
          </p:cNvPr>
          <p:cNvPicPr>
            <a:picLocks noChangeAspect="1"/>
          </p:cNvPicPr>
          <p:nvPr/>
        </p:nvPicPr>
        <p:blipFill>
          <a:blip r:embed="rId4"/>
          <a:stretch>
            <a:fillRect/>
          </a:stretch>
        </p:blipFill>
        <p:spPr>
          <a:xfrm>
            <a:off x="404191" y="4741517"/>
            <a:ext cx="3362325" cy="438150"/>
          </a:xfrm>
          <a:prstGeom prst="rect">
            <a:avLst/>
          </a:prstGeom>
        </p:spPr>
      </p:pic>
      <p:pic>
        <p:nvPicPr>
          <p:cNvPr id="10" name="图片 9">
            <a:extLst>
              <a:ext uri="{FF2B5EF4-FFF2-40B4-BE49-F238E27FC236}">
                <a16:creationId xmlns:a16="http://schemas.microsoft.com/office/drawing/2014/main" id="{B4828E71-344B-435D-ACDB-F74696477BD2}"/>
              </a:ext>
            </a:extLst>
          </p:cNvPr>
          <p:cNvPicPr>
            <a:picLocks noChangeAspect="1"/>
          </p:cNvPicPr>
          <p:nvPr/>
        </p:nvPicPr>
        <p:blipFill>
          <a:blip r:embed="rId5"/>
          <a:stretch>
            <a:fillRect/>
          </a:stretch>
        </p:blipFill>
        <p:spPr>
          <a:xfrm>
            <a:off x="280159" y="5659301"/>
            <a:ext cx="2771775" cy="333375"/>
          </a:xfrm>
          <a:prstGeom prst="rect">
            <a:avLst/>
          </a:prstGeom>
        </p:spPr>
      </p:pic>
      <p:pic>
        <p:nvPicPr>
          <p:cNvPr id="11" name="图片 10">
            <a:extLst>
              <a:ext uri="{FF2B5EF4-FFF2-40B4-BE49-F238E27FC236}">
                <a16:creationId xmlns:a16="http://schemas.microsoft.com/office/drawing/2014/main" id="{A74C1F07-C997-484C-9D13-DE64DEF96DDF}"/>
              </a:ext>
            </a:extLst>
          </p:cNvPr>
          <p:cNvPicPr>
            <a:picLocks noChangeAspect="1"/>
          </p:cNvPicPr>
          <p:nvPr/>
        </p:nvPicPr>
        <p:blipFill>
          <a:blip r:embed="rId6"/>
          <a:stretch>
            <a:fillRect/>
          </a:stretch>
        </p:blipFill>
        <p:spPr>
          <a:xfrm>
            <a:off x="7223263" y="5293362"/>
            <a:ext cx="190500" cy="314325"/>
          </a:xfrm>
          <a:prstGeom prst="rect">
            <a:avLst/>
          </a:prstGeom>
        </p:spPr>
      </p:pic>
      <p:pic>
        <p:nvPicPr>
          <p:cNvPr id="12" name="图片 11">
            <a:extLst>
              <a:ext uri="{FF2B5EF4-FFF2-40B4-BE49-F238E27FC236}">
                <a16:creationId xmlns:a16="http://schemas.microsoft.com/office/drawing/2014/main" id="{76B59B57-B227-4889-B3DB-540D0CA0B3AE}"/>
              </a:ext>
            </a:extLst>
          </p:cNvPr>
          <p:cNvPicPr>
            <a:picLocks noChangeAspect="1"/>
          </p:cNvPicPr>
          <p:nvPr/>
        </p:nvPicPr>
        <p:blipFill>
          <a:blip r:embed="rId7"/>
          <a:stretch>
            <a:fillRect/>
          </a:stretch>
        </p:blipFill>
        <p:spPr>
          <a:xfrm>
            <a:off x="2677146" y="5970242"/>
            <a:ext cx="238125" cy="361950"/>
          </a:xfrm>
          <a:prstGeom prst="rect">
            <a:avLst/>
          </a:prstGeom>
        </p:spPr>
      </p:pic>
    </p:spTree>
    <p:extLst>
      <p:ext uri="{BB962C8B-B14F-4D97-AF65-F5344CB8AC3E}">
        <p14:creationId xmlns:p14="http://schemas.microsoft.com/office/powerpoint/2010/main" val="2060909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a:t>
            </a:r>
            <a:r>
              <a:rPr lang="en-US" altLang="zh-CN" dirty="0">
                <a:latin typeface="Times New Roman" panose="02020603050405020304" pitchFamily="18" charset="0"/>
                <a:cs typeface="Times New Roman" panose="02020603050405020304" pitchFamily="18" charset="0"/>
              </a:rPr>
              <a:t>BIM</a:t>
            </a:r>
            <a:r>
              <a:rPr lang="zh-CN" altLang="en-US" dirty="0">
                <a:latin typeface="Times New Roman" panose="02020603050405020304" pitchFamily="18" charset="0"/>
                <a:cs typeface="Times New Roman" panose="02020603050405020304" pitchFamily="18" charset="0"/>
              </a:rPr>
              <a:t>排序函数的推导</a:t>
            </a:r>
          </a:p>
        </p:txBody>
      </p:sp>
      <p:pic>
        <p:nvPicPr>
          <p:cNvPr id="7" name="内容占位符 6">
            <a:extLst>
              <a:ext uri="{FF2B5EF4-FFF2-40B4-BE49-F238E27FC236}">
                <a16:creationId xmlns:a16="http://schemas.microsoft.com/office/drawing/2014/main" id="{2A0767C7-AFB0-43CD-B7C2-896D7D20F4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927" y="1076960"/>
            <a:ext cx="9363902" cy="5483225"/>
          </a:xfrm>
        </p:spPr>
      </p:pic>
    </p:spTree>
    <p:extLst>
      <p:ext uri="{BB962C8B-B14F-4D97-AF65-F5344CB8AC3E}">
        <p14:creationId xmlns:p14="http://schemas.microsoft.com/office/powerpoint/2010/main" val="340625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0940891" cy="855407"/>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回顾：</a:t>
            </a:r>
            <a:r>
              <a:rPr lang="en-US" altLang="zh-CN" dirty="0">
                <a:latin typeface="Times New Roman" panose="02020603050405020304" pitchFamily="18" charset="0"/>
                <a:cs typeface="Times New Roman" panose="02020603050405020304" pitchFamily="18" charset="0"/>
              </a:rPr>
              <a:t>RSV</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retrieval status value</a:t>
            </a:r>
            <a:r>
              <a:rPr lang="zh-CN" altLang="en-US" dirty="0">
                <a:latin typeface="Times New Roman" panose="02020603050405020304" pitchFamily="18" charset="0"/>
                <a:cs typeface="Times New Roman" panose="02020603050405020304" pitchFamily="18" charset="0"/>
              </a:rPr>
              <a:t>，检索状态值）</a:t>
            </a:r>
          </a:p>
        </p:txBody>
      </p:sp>
      <p:pic>
        <p:nvPicPr>
          <p:cNvPr id="6" name="内容占位符 5">
            <a:extLst>
              <a:ext uri="{FF2B5EF4-FFF2-40B4-BE49-F238E27FC236}">
                <a16:creationId xmlns:a16="http://schemas.microsoft.com/office/drawing/2014/main" id="{73082AD9-B3FE-4CE4-A5E1-58D8B62E7D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736" y="1225413"/>
            <a:ext cx="8215340" cy="5019675"/>
          </a:xfrm>
        </p:spPr>
      </p:pic>
    </p:spTree>
    <p:extLst>
      <p:ext uri="{BB962C8B-B14F-4D97-AF65-F5344CB8AC3E}">
        <p14:creationId xmlns:p14="http://schemas.microsoft.com/office/powerpoint/2010/main" val="413595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0940891" cy="855407"/>
          </a:xfrm>
        </p:spPr>
        <p:txBody>
          <a:bodyPr>
            <a:normAutofit/>
          </a:bodyPr>
          <a:lstStyle/>
          <a:p>
            <a:r>
              <a:rPr lang="zh-CN" altLang="en-US" dirty="0">
                <a:latin typeface="Times New Roman" panose="02020603050405020304" pitchFamily="18" charset="0"/>
                <a:cs typeface="Times New Roman" panose="02020603050405020304" pitchFamily="18" charset="0"/>
              </a:rPr>
              <a:t>回顾：求</a:t>
            </a:r>
            <a:r>
              <a:rPr lang="en-US" altLang="zh-CN" dirty="0" err="1">
                <a:latin typeface="Times New Roman" panose="02020603050405020304" pitchFamily="18" charset="0"/>
                <a:cs typeface="Times New Roman" panose="02020603050405020304" pitchFamily="18" charset="0"/>
              </a:rPr>
              <a:t>ct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：理论上的概率估计方法</a:t>
            </a:r>
          </a:p>
        </p:txBody>
      </p:sp>
      <p:pic>
        <p:nvPicPr>
          <p:cNvPr id="11" name="内容占位符 10">
            <a:extLst>
              <a:ext uri="{FF2B5EF4-FFF2-40B4-BE49-F238E27FC236}">
                <a16:creationId xmlns:a16="http://schemas.microsoft.com/office/drawing/2014/main" id="{C18C6D50-6F21-4377-B9F4-91FC91C278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508" y="1181100"/>
            <a:ext cx="8167284" cy="5244598"/>
          </a:xfrm>
        </p:spPr>
      </p:pic>
    </p:spTree>
    <p:extLst>
      <p:ext uri="{BB962C8B-B14F-4D97-AF65-F5344CB8AC3E}">
        <p14:creationId xmlns:p14="http://schemas.microsoft.com/office/powerpoint/2010/main" val="423467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7" y="221553"/>
            <a:ext cx="10940891" cy="855407"/>
          </a:xfrm>
        </p:spPr>
        <p:txBody>
          <a:bodyPr>
            <a:normAutofit/>
          </a:bodyPr>
          <a:lstStyle/>
          <a:p>
            <a:r>
              <a:rPr lang="zh-CN" altLang="en-US" dirty="0">
                <a:latin typeface="Times New Roman" panose="02020603050405020304" pitchFamily="18" charset="0"/>
                <a:cs typeface="Times New Roman" panose="02020603050405020304" pitchFamily="18" charset="0"/>
              </a:rPr>
              <a:t>回顾：求</a:t>
            </a:r>
            <a:r>
              <a:rPr lang="en-US" altLang="zh-CN" dirty="0" err="1">
                <a:latin typeface="Times New Roman" panose="02020603050405020304" pitchFamily="18" charset="0"/>
                <a:cs typeface="Times New Roman" panose="02020603050405020304" pitchFamily="18" charset="0"/>
              </a:rPr>
              <a:t>ct</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：实际中的概率估计方法</a:t>
            </a:r>
          </a:p>
        </p:txBody>
      </p:sp>
      <p:pic>
        <p:nvPicPr>
          <p:cNvPr id="6" name="内容占位符 5">
            <a:extLst>
              <a:ext uri="{FF2B5EF4-FFF2-40B4-BE49-F238E27FC236}">
                <a16:creationId xmlns:a16="http://schemas.microsoft.com/office/drawing/2014/main" id="{E5434EF4-9E3F-4E09-BF5D-418BF5AC1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834" y="1182756"/>
            <a:ext cx="8750610" cy="5122308"/>
          </a:xfrm>
        </p:spPr>
      </p:pic>
    </p:spTree>
    <p:extLst>
      <p:ext uri="{BB962C8B-B14F-4D97-AF65-F5344CB8AC3E}">
        <p14:creationId xmlns:p14="http://schemas.microsoft.com/office/powerpoint/2010/main" val="30619046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12133</TotalTime>
  <Words>2680</Words>
  <Application>Microsoft Office PowerPoint</Application>
  <PresentationFormat>宽屏</PresentationFormat>
  <Paragraphs>221</Paragraphs>
  <Slides>43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等线</vt:lpstr>
      <vt:lpstr>Microsoft Yahei</vt:lpstr>
      <vt:lpstr>Corbel</vt:lpstr>
      <vt:lpstr>Lucida Sans</vt:lpstr>
      <vt:lpstr>Times New Roman</vt:lpstr>
      <vt:lpstr>Wingdings</vt:lpstr>
      <vt:lpstr>基础</vt:lpstr>
      <vt:lpstr>信息检索与数据挖掘</vt:lpstr>
      <vt:lpstr>回顾：概率检索模型</vt:lpstr>
      <vt:lpstr>回顾：概率排序原理</vt:lpstr>
      <vt:lpstr>回顾：概率排序原理</vt:lpstr>
      <vt:lpstr>回顾：二值独立概率模型</vt:lpstr>
      <vt:lpstr>回顾：BIM排序函数的推导</vt:lpstr>
      <vt:lpstr>回顾：RSV（retrieval status value，检索状态值）</vt:lpstr>
      <vt:lpstr>回顾：求ct ：理论上的概率估计方法</vt:lpstr>
      <vt:lpstr>回顾：求ct ：实际中的概率估计方法</vt:lpstr>
      <vt:lpstr>回顾：BIMBM25</vt:lpstr>
      <vt:lpstr>本章内容：基于语言建模的检索模型</vt:lpstr>
      <vt:lpstr>基于语言建模的检索模型思想</vt:lpstr>
      <vt:lpstr>最简单的语言生成模型</vt:lpstr>
      <vt:lpstr>最简单的语言生成模型</vt:lpstr>
      <vt:lpstr>最简单的语言生成模型</vt:lpstr>
      <vt:lpstr>最简单的语言生成模型</vt:lpstr>
      <vt:lpstr>语言模型的比较</vt:lpstr>
      <vt:lpstr>小结：语言模型</vt:lpstr>
      <vt:lpstr>怎样由文档生成语言模型？</vt:lpstr>
      <vt:lpstr>怎样由文档生成语言模型？</vt:lpstr>
      <vt:lpstr>怎样由文档生成语言模型？</vt:lpstr>
      <vt:lpstr>怎样由文档生成语言模型？</vt:lpstr>
      <vt:lpstr>怎样由文档生成语言模型？</vt:lpstr>
      <vt:lpstr>怎样由文档生成语言模型？</vt:lpstr>
      <vt:lpstr>怎样由文档生成语言模型？</vt:lpstr>
      <vt:lpstr>小结：怎样由文档生成语言模型？</vt:lpstr>
      <vt:lpstr>语言模型的种类：n-gram</vt:lpstr>
      <vt:lpstr>语言模型复杂度</vt:lpstr>
      <vt:lpstr>语言模型如何应用到IR 中？</vt:lpstr>
      <vt:lpstr>语言模型如何应用到IR 中？</vt:lpstr>
      <vt:lpstr>IR 中查询似然模型(Query Likelihood Model)</vt:lpstr>
      <vt:lpstr>IR 中查询似然模型(Query Likelihood Model)</vt:lpstr>
      <vt:lpstr>IR 中查询似然模型(Query Likelihood Model)</vt:lpstr>
      <vt:lpstr>小结：查询似然模型</vt:lpstr>
      <vt:lpstr>平滑的方法：线性插值LM</vt:lpstr>
      <vt:lpstr>平滑的方法：线性插值LM</vt:lpstr>
      <vt:lpstr>平滑的方法：线性插值LM</vt:lpstr>
      <vt:lpstr>语言模型的应用效果</vt:lpstr>
      <vt:lpstr>扩展的LM 方法</vt:lpstr>
      <vt:lpstr>扩展的LM 方法</vt:lpstr>
      <vt:lpstr>扩展的LM 方法</vt:lpstr>
      <vt:lpstr>本章内容</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554</cp:revision>
  <dcterms:created xsi:type="dcterms:W3CDTF">2022-02-10T03:07:19Z</dcterms:created>
  <dcterms:modified xsi:type="dcterms:W3CDTF">2024-05-20T05:43:49Z</dcterms:modified>
</cp:coreProperties>
</file>