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5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4" r:id="rId14"/>
    <p:sldId id="268" r:id="rId15"/>
    <p:sldId id="271" r:id="rId16"/>
    <p:sldId id="269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12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10" r:id="rId44"/>
    <p:sldId id="299" r:id="rId45"/>
    <p:sldId id="300" r:id="rId46"/>
    <p:sldId id="301" r:id="rId47"/>
    <p:sldId id="307" r:id="rId48"/>
    <p:sldId id="308" r:id="rId49"/>
    <p:sldId id="311" r:id="rId50"/>
    <p:sldId id="302" r:id="rId51"/>
    <p:sldId id="30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2" autoAdjust="0"/>
  </p:normalViewPr>
  <p:slideViewPr>
    <p:cSldViewPr snapToGrid="0">
      <p:cViewPr varScale="1">
        <p:scale>
          <a:sx n="75" d="100"/>
          <a:sy n="75" d="100"/>
        </p:scale>
        <p:origin x="23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36843-A1E6-4169-96D1-A777EEAE9AA8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F81AF-A4F7-429D-95F3-160EF899D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6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词条归一化（</a:t>
            </a:r>
            <a:r>
              <a:rPr lang="en-US" altLang="zh-CN" dirty="0"/>
              <a:t>token normalization</a:t>
            </a:r>
            <a:r>
              <a:rPr lang="zh-CN" altLang="en-US" dirty="0"/>
              <a:t>）就是将看起来不完全一致的多个词条归纳成一个等价类，以便在它们之间进行匹配的过程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5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452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我想上斯坦福大学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99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书名： 麦田守望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75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9CA855-E894-4FF1-A2E1-70E4E01E791A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2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3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7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7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2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35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34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6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49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6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9CA855-E894-4FF1-A2E1-70E4E01E791A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4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tel:6360100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8.tmp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8.tmp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18.tmp"/><Relationship Id="rId5" Type="http://schemas.openxmlformats.org/officeDocument/2006/relationships/tags" Target="../tags/tag2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71830-86A3-44F4-A5C6-0E99C75A4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信息检索与数据挖掘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0116E-58B9-44D3-AF27-5E1ED9BC1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198374"/>
            <a:ext cx="8767860" cy="1059425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+mn-ea"/>
              </a:rPr>
              <a:t>第</a:t>
            </a:r>
            <a:r>
              <a:rPr lang="en-US" altLang="zh-CN" sz="4400" dirty="0">
                <a:latin typeface="+mn-ea"/>
              </a:rPr>
              <a:t>2</a:t>
            </a:r>
            <a:r>
              <a:rPr lang="zh-CN" altLang="en-US" sz="4400">
                <a:latin typeface="+mn-ea"/>
              </a:rPr>
              <a:t>章 词典词项及倒排记录表</a:t>
            </a:r>
            <a:endParaRPr lang="zh-CN" altLang="en-US" sz="4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2507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60" y="280220"/>
            <a:ext cx="9875520" cy="102255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其他复杂因素：格式</a:t>
            </a:r>
            <a:r>
              <a:rPr lang="en-US" altLang="zh-CN" dirty="0"/>
              <a:t>/</a:t>
            </a:r>
            <a:r>
              <a:rPr lang="zh-CN" altLang="en-US" dirty="0"/>
              <a:t>语言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09" y="1327355"/>
            <a:ext cx="9872871" cy="52504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3200" dirty="0"/>
              <a:t>  待索引文档集中包含不同语言的文档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3200" dirty="0"/>
              <a:t> 一个文档或者其附件中包含多种语言或格式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</a:t>
            </a:r>
            <a:r>
              <a:rPr lang="zh-CN" altLang="en-US" sz="3200" dirty="0"/>
              <a:t>例子：一封法语的邮件中包含德语的</a:t>
            </a:r>
            <a:r>
              <a:rPr lang="en-US" altLang="zh-CN" sz="3200" dirty="0"/>
              <a:t>pdf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3200" dirty="0"/>
              <a:t> </a:t>
            </a:r>
            <a:r>
              <a:rPr lang="zh-CN" altLang="en-US" sz="3200" dirty="0"/>
              <a:t>文档单位的选择？</a:t>
            </a:r>
            <a:r>
              <a:rPr lang="en-US" altLang="zh-CN" sz="3200" dirty="0"/>
              <a:t>——</a:t>
            </a:r>
            <a:r>
              <a:rPr lang="zh-CN" altLang="en-US" sz="3200" dirty="0"/>
              <a:t>索引粒度（合理）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3000" dirty="0"/>
              <a:t>  </a:t>
            </a:r>
            <a:r>
              <a:rPr lang="zh-CN" altLang="en-US" sz="3000" dirty="0"/>
              <a:t>一个文件？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3000" dirty="0"/>
              <a:t>  </a:t>
            </a:r>
            <a:r>
              <a:rPr lang="zh-CN" altLang="en-US" sz="3000" dirty="0"/>
              <a:t>一封</a:t>
            </a:r>
            <a:r>
              <a:rPr lang="en-US" altLang="zh-CN" sz="3000" dirty="0"/>
              <a:t>email</a:t>
            </a:r>
            <a:r>
              <a:rPr lang="zh-CN" altLang="en-US" sz="3000" dirty="0"/>
              <a:t>？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3000" dirty="0"/>
              <a:t> </a:t>
            </a:r>
            <a:r>
              <a:rPr lang="zh-CN" altLang="en-US" sz="3000" dirty="0"/>
              <a:t>一封带有</a:t>
            </a:r>
            <a:r>
              <a:rPr lang="en-US" altLang="zh-CN" sz="3000" dirty="0"/>
              <a:t>5</a:t>
            </a:r>
            <a:r>
              <a:rPr lang="zh-CN" altLang="en-US" sz="3000" dirty="0"/>
              <a:t>个附件的</a:t>
            </a:r>
            <a:r>
              <a:rPr lang="en-US" altLang="zh-CN" sz="3000" dirty="0"/>
              <a:t>email</a:t>
            </a:r>
            <a:r>
              <a:rPr lang="zh-CN" altLang="en-US" sz="3000" dirty="0"/>
              <a:t>？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3000" dirty="0"/>
              <a:t> </a:t>
            </a:r>
            <a:r>
              <a:rPr lang="zh-CN" altLang="en-US" sz="3000" dirty="0"/>
              <a:t>一组文件？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8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60" y="280220"/>
            <a:ext cx="9875520" cy="102255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/>
              <a:t>词条化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09" y="1327355"/>
            <a:ext cx="11088330" cy="5250425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什么是词条化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(Tokenization)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词条化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：定义好文档单位之后，将给定的字符序列拆分成一系列子序列的过程，其中每一个子序列称之为一个“词条”。</a:t>
            </a:r>
          </a:p>
          <a:p>
            <a:pPr marL="27432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 输入： “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Friends, Romans and Countrymen ”</a:t>
            </a:r>
          </a:p>
          <a:p>
            <a:pPr marL="27432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[‘Friends’ , ‘Romans’ ,’and’,‘ Countrymen’]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词条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(Tokens):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在文档中出现的字符序列的一个实例。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词条类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(Type)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相同词条构成的集合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词项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(Terms):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在信息检索系统词典中所包含的经过处理的词条类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67FB65-0AE1-47F7-9DF0-E23D60A0867E}"/>
              </a:ext>
            </a:extLst>
          </p:cNvPr>
          <p:cNvSpPr/>
          <p:nvPr/>
        </p:nvSpPr>
        <p:spPr>
          <a:xfrm>
            <a:off x="8738420" y="3231439"/>
            <a:ext cx="3244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</a:rPr>
              <a:t>每个词条都作为候选的索引。</a:t>
            </a:r>
          </a:p>
          <a:p>
            <a:r>
              <a:rPr lang="zh-CN" altLang="en-US" sz="2400" dirty="0">
                <a:solidFill>
                  <a:srgbClr val="002060"/>
                </a:solidFill>
              </a:rPr>
              <a:t>但是</a:t>
            </a:r>
            <a:r>
              <a:rPr lang="zh-CN" altLang="en-US" sz="2400" dirty="0">
                <a:solidFill>
                  <a:srgbClr val="FF0000"/>
                </a:solidFill>
              </a:rPr>
              <a:t>什么是有效</a:t>
            </a:r>
            <a:r>
              <a:rPr lang="zh-CN" altLang="en-US" sz="2400" dirty="0">
                <a:solidFill>
                  <a:srgbClr val="002060"/>
                </a:solidFill>
              </a:rPr>
              <a:t>的索引？</a:t>
            </a:r>
          </a:p>
        </p:txBody>
      </p:sp>
    </p:spTree>
    <p:extLst>
      <p:ext uri="{BB962C8B-B14F-4D97-AF65-F5344CB8AC3E}">
        <p14:creationId xmlns:p14="http://schemas.microsoft.com/office/powerpoint/2010/main" val="179307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2" y="309717"/>
            <a:ext cx="9875520" cy="7423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/>
              <a:t>词条化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052053"/>
            <a:ext cx="11434916" cy="5525728"/>
          </a:xfrm>
        </p:spPr>
        <p:txBody>
          <a:bodyPr>
            <a:normAutofit fontScale="85000" lnSpcReduction="2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词条化可能遇到的问题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英文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sv-SE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zh-CN" alt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sv-SE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Finland ’ s capital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sv-SE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Finland? Finlands? Finland ’ s?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连字符问题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sv-SE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Hewlett-Packard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sv-SE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Hewlett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sv-SE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Packard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是二个词条吗？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sv-SE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      • Co-education</a:t>
            </a:r>
          </a:p>
          <a:p>
            <a:pPr marL="44450" indent="-444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空格问题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sv-SE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是一个词条还是二个词条？</a:t>
            </a:r>
          </a:p>
          <a:p>
            <a:pPr marL="44450" indent="-444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连字符和空格相互影响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Lowercase </a:t>
            </a:r>
            <a:r>
              <a:rPr lang="zh-CN" alt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sv-SE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lower-case </a:t>
            </a:r>
            <a:r>
              <a:rPr lang="zh-CN" alt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sv-SE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case</a:t>
            </a:r>
          </a:p>
          <a:p>
            <a:pPr marL="44450" indent="-444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英文句号的考虑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sv-SE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802.3   X.25    X.509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sv-SE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88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2" y="309717"/>
            <a:ext cx="9875520" cy="7423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/>
              <a:t>词条化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238865"/>
            <a:ext cx="11434916" cy="5338915"/>
          </a:xfrm>
        </p:spPr>
        <p:txBody>
          <a:bodyPr>
            <a:normAutofit/>
          </a:bodyPr>
          <a:lstStyle/>
          <a:p>
            <a:pPr marL="4572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词条化可能遇到的问题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数字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450" indent="40798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3/20/91      Mar. 12, 1991        20/3/91</a:t>
            </a:r>
          </a:p>
          <a:p>
            <a:pPr marL="44450" indent="40798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Tel:63601000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(800) 234-2333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2009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年间车祸死亡的人数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B-52     AK-47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PGP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密钥：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324a3df234cb23e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5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2" y="309717"/>
            <a:ext cx="9875520" cy="7423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/>
              <a:t>词条化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238865"/>
            <a:ext cx="11434916" cy="5338915"/>
          </a:xfrm>
        </p:spPr>
        <p:txBody>
          <a:bodyPr>
            <a:normAutofit/>
          </a:bodyPr>
          <a:lstStyle/>
          <a:p>
            <a:pPr marL="4572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词条化可能遇到的问题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中文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Out of Vocabulary</a:t>
            </a:r>
          </a:p>
          <a:p>
            <a:pPr marL="44450" indent="584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人名、地名、机构名、一些新词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Ambiguity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同一句子有多种可能的分词结果</a:t>
            </a:r>
          </a:p>
          <a:p>
            <a:pPr marL="44450" indent="10271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南京市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长江大桥      南京市长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江大桥</a:t>
            </a:r>
          </a:p>
          <a:p>
            <a:pPr marL="44450" indent="10271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我们小组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合成氢气       我们小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组合成氢气</a:t>
            </a:r>
          </a:p>
          <a:p>
            <a:pPr marL="44450" indent="10271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发展中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国家     发展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中国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家</a:t>
            </a:r>
          </a:p>
        </p:txBody>
      </p:sp>
    </p:spTree>
    <p:extLst>
      <p:ext uri="{BB962C8B-B14F-4D97-AF65-F5344CB8AC3E}">
        <p14:creationId xmlns:p14="http://schemas.microsoft.com/office/powerpoint/2010/main" val="103036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2" y="309717"/>
            <a:ext cx="9875520" cy="7423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/>
              <a:t>词条化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238865"/>
            <a:ext cx="11434916" cy="5338915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词条化可能遇到的问题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语言问题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中文和日文词之间没有间隔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450" indent="40798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莎拉波娃现在居住在美国东南部的佛罗里达。</a:t>
            </a:r>
          </a:p>
          <a:p>
            <a:pPr marL="44450" indent="40798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分词结果无法保证百分百正确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日文中可以同时使用多种类型的字母表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日期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数字可以采用不同的格式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阿拉伯文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(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或希伯来文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通常从右到左书写，但是某些部分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(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如数字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是从左到右书写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455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2" y="309717"/>
            <a:ext cx="9875520" cy="7423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词条化的策略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238865"/>
            <a:ext cx="11434916" cy="53389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针对不同的语言 ，采取不同策略的词条化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中文分词的基本方法：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基于词典的最大匹配法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机器学习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0F8EA1-8FC2-4C68-B3B6-3959C5C1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123" y="3350342"/>
            <a:ext cx="4679687" cy="29300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DC9A1E-1CD9-4059-92BB-92E1A2DEF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10" y="3318386"/>
            <a:ext cx="4801966" cy="293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11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2" y="309717"/>
            <a:ext cx="9875520" cy="7423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/>
              <a:t>词条化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238865"/>
            <a:ext cx="11434916" cy="5338915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词条化不可协调的矛盾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二义性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用红墨水写一个“蓝”字，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请问，这个字是红字还是蓝字？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556BAC-CC56-4988-B5B8-57F0CEA37DB7}"/>
              </a:ext>
            </a:extLst>
          </p:cNvPr>
          <p:cNvSpPr/>
          <p:nvPr/>
        </p:nvSpPr>
        <p:spPr>
          <a:xfrm>
            <a:off x="4849334" y="3818977"/>
            <a:ext cx="2231923" cy="16813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FF0000"/>
                </a:solidFill>
                <a:latin typeface="+mn-ea"/>
              </a:rPr>
              <a:t>蓝</a:t>
            </a:r>
          </a:p>
        </p:txBody>
      </p:sp>
    </p:spTree>
    <p:extLst>
      <p:ext uri="{BB962C8B-B14F-4D97-AF65-F5344CB8AC3E}">
        <p14:creationId xmlns:p14="http://schemas.microsoft.com/office/powerpoint/2010/main" val="1202784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2" y="309717"/>
            <a:ext cx="9875520" cy="7423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停用词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2" y="1238865"/>
            <a:ext cx="11662981" cy="5338915"/>
          </a:xfrm>
        </p:spPr>
        <p:txBody>
          <a:bodyPr>
            <a:normAutofit fontScale="92500" lnSpcReduction="2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停用词：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一些常见词在文档和用户需求进行匹配时没什么价值，需要从词汇表中去除。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停用词表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：将词项按照文档集频率（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frequency 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），从高到底排列选取与文档意义不大，高频出现的词，比如，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an, the, to, and, be…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消除停用词优缺点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优点：停用词消除可以减少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的个数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缺点：有时消除的停用词对检索是有意义的。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消除方法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查表法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基于文档频率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CC88DF-81F8-47F8-AD7E-E337D69AB6E9}"/>
              </a:ext>
            </a:extLst>
          </p:cNvPr>
          <p:cNvSpPr/>
          <p:nvPr/>
        </p:nvSpPr>
        <p:spPr>
          <a:xfrm>
            <a:off x="7532928" y="3987835"/>
            <a:ext cx="332334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的士”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or not to be ”</a:t>
            </a:r>
          </a:p>
        </p:txBody>
      </p:sp>
    </p:spTree>
    <p:extLst>
      <p:ext uri="{BB962C8B-B14F-4D97-AF65-F5344CB8AC3E}">
        <p14:creationId xmlns:p14="http://schemas.microsoft.com/office/powerpoint/2010/main" val="1683797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2" y="309717"/>
            <a:ext cx="9875520" cy="7423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词项归一化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238865"/>
            <a:ext cx="11434916" cy="5338915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词项归一化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需要将文档和查询中的词条“归一化”成一致的形式。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词条归一化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：将看起来不完全一致的多个词条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归纳成一个等价类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，以便在它们之间进行匹配的过程，在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系统的词项词典中，形成多个近似词项的一个等价类。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" indent="-444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方法一：隐式的建立等价类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U.S.A.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anti-discrimination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antidiscrimination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antidiscrimination</a:t>
            </a:r>
          </a:p>
          <a:p>
            <a:pPr marL="44450" indent="4762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方法二：手工建立同义词此表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CC88DF-81F8-47F8-AD7E-E337D69AB6E9}"/>
              </a:ext>
            </a:extLst>
          </p:cNvPr>
          <p:cNvSpPr/>
          <p:nvPr/>
        </p:nvSpPr>
        <p:spPr>
          <a:xfrm>
            <a:off x="3397032" y="528832"/>
            <a:ext cx="8902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希望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U.S.A.(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文档中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之间能形成匹配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88818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09" y="516193"/>
            <a:ext cx="9875520" cy="1022555"/>
          </a:xfrm>
        </p:spPr>
        <p:txBody>
          <a:bodyPr/>
          <a:lstStyle/>
          <a:p>
            <a:r>
              <a:rPr lang="zh-CN" altLang="en-US" dirty="0"/>
              <a:t>上一节课内容回顾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568" y="1538748"/>
            <a:ext cx="10127867" cy="4291781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n-ea"/>
              </a:rPr>
              <a:t>布尔检索：</a:t>
            </a:r>
            <a:r>
              <a:rPr lang="en-US" altLang="zh-CN" sz="3200" dirty="0">
                <a:latin typeface="+mn-ea"/>
              </a:rPr>
              <a:t>AND</a:t>
            </a:r>
            <a:r>
              <a:rPr lang="zh-CN" altLang="en-US" sz="3200" dirty="0">
                <a:latin typeface="+mn-ea"/>
              </a:rPr>
              <a:t>、</a:t>
            </a:r>
            <a:r>
              <a:rPr lang="en-US" altLang="zh-CN" sz="3200" dirty="0">
                <a:latin typeface="+mn-ea"/>
              </a:rPr>
              <a:t>OR</a:t>
            </a:r>
            <a:r>
              <a:rPr lang="zh-CN" altLang="en-US" sz="3200" dirty="0">
                <a:latin typeface="+mn-ea"/>
              </a:rPr>
              <a:t>、</a:t>
            </a:r>
            <a:r>
              <a:rPr lang="en-US" altLang="zh-CN" sz="3200" dirty="0">
                <a:latin typeface="+mn-ea"/>
              </a:rPr>
              <a:t>NOT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n-ea"/>
              </a:rPr>
              <a:t>线性扫描</a:t>
            </a:r>
            <a:r>
              <a:rPr lang="en-US" altLang="zh-CN" sz="3200" dirty="0">
                <a:latin typeface="+mn-ea"/>
              </a:rPr>
              <a:t>——&gt;</a:t>
            </a:r>
            <a:r>
              <a:rPr lang="zh-CN" altLang="en-US" sz="3200" dirty="0">
                <a:latin typeface="+mn-ea"/>
              </a:rPr>
              <a:t>非线性的扫描</a:t>
            </a:r>
            <a:r>
              <a:rPr lang="en-US" altLang="zh-CN" sz="3200" dirty="0">
                <a:latin typeface="+mn-ea"/>
              </a:rPr>
              <a:t>(</a:t>
            </a:r>
            <a:r>
              <a:rPr lang="zh-CN" altLang="en-US" sz="3200" dirty="0">
                <a:latin typeface="+mn-ea"/>
              </a:rPr>
              <a:t>词项</a:t>
            </a:r>
            <a:r>
              <a:rPr lang="en-US" altLang="zh-CN" sz="3200" dirty="0">
                <a:latin typeface="+mn-ea"/>
              </a:rPr>
              <a:t>-</a:t>
            </a:r>
            <a:r>
              <a:rPr lang="zh-CN" altLang="en-US" sz="3200" dirty="0">
                <a:latin typeface="+mn-ea"/>
              </a:rPr>
              <a:t>文档索引</a:t>
            </a:r>
            <a:r>
              <a:rPr lang="en-US" altLang="zh-CN" sz="3200" dirty="0">
                <a:latin typeface="+mn-ea"/>
              </a:rPr>
              <a:t>)</a:t>
            </a:r>
          </a:p>
          <a:p>
            <a:pPr marL="685800" lvl="1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+mn-ea"/>
              </a:rPr>
              <a:t>先给文档建立索引</a:t>
            </a:r>
            <a:r>
              <a:rPr lang="en-US" altLang="zh-CN" sz="28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latin typeface="+mn-ea"/>
                <a:sym typeface="Wingdings" panose="05000000000000000000" pitchFamily="2" charset="2"/>
              </a:rPr>
              <a:t>词项文档关联矩阵</a:t>
            </a:r>
            <a:endParaRPr lang="en-US" altLang="zh-CN" sz="2800" dirty="0">
              <a:latin typeface="+mn-ea"/>
              <a:sym typeface="Wingdings" panose="05000000000000000000" pitchFamily="2" charset="2"/>
            </a:endParaRPr>
          </a:p>
          <a:p>
            <a:pPr marL="685800" lvl="1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+mn-ea"/>
              </a:rPr>
              <a:t>超大词项文档矩阵</a:t>
            </a:r>
            <a:r>
              <a:rPr lang="en-US" altLang="zh-CN" sz="28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latin typeface="+mn-ea"/>
              </a:rPr>
              <a:t>倒排索引</a:t>
            </a:r>
          </a:p>
          <a:p>
            <a:pPr marL="6858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0586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2" y="309717"/>
            <a:ext cx="9875520" cy="7423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词项归一化：不同语言之间的区别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238865"/>
            <a:ext cx="11602064" cy="533891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重音符号：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：法语中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résumé vs. resume.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变音符号：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：德语中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Tuebingen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vs. Tübingen 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（其实他们应该是等价的）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最重要的标准：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最重要的问题不是规范或者语言学的问题，而是用户将会如何根据这些词来构造查询？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即使在一些语言中，有的词有了标准的读音，但是用户有自己的读音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拼写方式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Tuebingen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Tübingen, Tubingen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Tubingen</a:t>
            </a:r>
          </a:p>
        </p:txBody>
      </p:sp>
    </p:spTree>
    <p:extLst>
      <p:ext uri="{BB962C8B-B14F-4D97-AF65-F5344CB8AC3E}">
        <p14:creationId xmlns:p14="http://schemas.microsoft.com/office/powerpoint/2010/main" val="3537828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2" y="309717"/>
            <a:ext cx="9875520" cy="7423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词项归一化：不同语言之间的区别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238865"/>
            <a:ext cx="11602064" cy="53389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中文中日期的表示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日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英文中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7/30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日语中使用的假名汉字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中文中的汉字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二者都依赖于不同的语言种类，因此，在整个索引建立过程中要综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合考虑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747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2" y="309717"/>
            <a:ext cx="9875520" cy="7423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词项归一化：大小写转换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238865"/>
            <a:ext cx="11602064" cy="53389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一般策略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将所有字母转换为小写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绝大多数情况下，用户在构造查询时都忽略首字母的大写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一些专有名词除外</a:t>
            </a:r>
          </a:p>
          <a:p>
            <a:pPr marL="44450" indent="6731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e.g.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Motors</a:t>
            </a:r>
          </a:p>
          <a:p>
            <a:pPr marL="44450" indent="6731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Fed vs. fed</a:t>
            </a:r>
          </a:p>
          <a:p>
            <a:pPr marL="44450" indent="6731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SAIL vs. sail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E8D5D3-0834-4772-AFC5-823FBC92C360}"/>
              </a:ext>
            </a:extLst>
          </p:cNvPr>
          <p:cNvSpPr/>
          <p:nvPr/>
        </p:nvSpPr>
        <p:spPr>
          <a:xfrm>
            <a:off x="4908070" y="4431494"/>
            <a:ext cx="66153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的例子</a:t>
            </a:r>
          </a:p>
          <a:p>
            <a:pPr indent="354013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输入查询词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C.A.T.</a:t>
            </a:r>
          </a:p>
          <a:p>
            <a:pPr indent="354013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首页是关于猫的网站，而不是卡特彼勒公司</a:t>
            </a:r>
          </a:p>
          <a:p>
            <a:pPr indent="354013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Caterpillar Inc.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）（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年的时候）</a:t>
            </a:r>
          </a:p>
        </p:txBody>
      </p:sp>
    </p:spTree>
    <p:extLst>
      <p:ext uri="{BB962C8B-B14F-4D97-AF65-F5344CB8AC3E}">
        <p14:creationId xmlns:p14="http://schemas.microsoft.com/office/powerpoint/2010/main" val="4009990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2" y="309717"/>
            <a:ext cx="9875520" cy="7423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词项归一化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扩展词表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238865"/>
            <a:ext cx="11602064" cy="533891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如何处理同义词和同音词？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" indent="6731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e.g.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手工建立同义词词表</a:t>
            </a:r>
          </a:p>
          <a:p>
            <a:pPr marL="44450" indent="6731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car = automobile        color 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为每个查询维护一张包含多个词的查询扩展词表</a:t>
            </a:r>
          </a:p>
          <a:p>
            <a:pPr marL="44450" indent="6731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例如：查询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automobile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的同时，也查询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在建立索引建构时就对词进行扩展</a:t>
            </a:r>
          </a:p>
          <a:p>
            <a:pPr marL="44450" indent="6731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例如：对于包含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automobile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的文档，我们同时也使用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来索引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如何处理拼写错误？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其中的一种处理方法，就是根据发音相同来进行词项扩展（后续）</a:t>
            </a:r>
          </a:p>
        </p:txBody>
      </p:sp>
    </p:spTree>
    <p:extLst>
      <p:ext uri="{BB962C8B-B14F-4D97-AF65-F5344CB8AC3E}">
        <p14:creationId xmlns:p14="http://schemas.microsoft.com/office/powerpoint/2010/main" val="548050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2" y="309717"/>
            <a:ext cx="9875520" cy="7423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词形归并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238865"/>
            <a:ext cx="11602064" cy="53389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利用词汇表和词形分析去除曲折词缀，减少屈折变化的形式，将其转变为基本形式。返回的结果称为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词元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e.g.</a:t>
            </a:r>
          </a:p>
          <a:p>
            <a:pPr marL="44450" indent="6731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, am, are, is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</a:t>
            </a:r>
          </a:p>
          <a:p>
            <a:pPr marL="44450" indent="6731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car, cars, car's, cars’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</a:t>
            </a:r>
          </a:p>
          <a:p>
            <a:pPr marL="44450" indent="6731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boy's cars are different colors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boy car be different color</a:t>
            </a:r>
          </a:p>
          <a:p>
            <a:pPr marL="44450" indent="6731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词形归并可以减少词项词典中的词项数量</a:t>
            </a:r>
          </a:p>
        </p:txBody>
      </p:sp>
    </p:spTree>
    <p:extLst>
      <p:ext uri="{BB962C8B-B14F-4D97-AF65-F5344CB8AC3E}">
        <p14:creationId xmlns:p14="http://schemas.microsoft.com/office/powerpoint/2010/main" val="3113995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2" y="309717"/>
            <a:ext cx="9875520" cy="7423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词干还原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238865"/>
            <a:ext cx="11602064" cy="53389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词干还原（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通常指的就粗略的去除单词两端词缀的启发式过程。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e.g., automate(s), automatic, automation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680D38-CC94-49FD-941E-808C2E87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3908322"/>
            <a:ext cx="103251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83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344129"/>
            <a:ext cx="11602064" cy="62336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中文重叠词还原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可视为“词干还原”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D98A1B-D44F-4280-A369-24A254DFD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7" y="1016870"/>
            <a:ext cx="7105650" cy="2971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8B02FB-2AEF-42E5-AD19-79976A362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983" y="3733031"/>
            <a:ext cx="75819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08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344129"/>
            <a:ext cx="11602064" cy="6233652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一些词干还原工具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词干还原工具：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Lovins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http://www.comp.lancs.ac.uk/computing/research/stemming/general/lovins.htm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单遍扫描，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最长后缀删除原则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（大约包含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条规则）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词干还原能够提高召回率，但是会降低准确率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e.g.:   operative ⇒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词干还原对于芬兰语，西班牙语，德语，法语都有明显的作用，其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中对芬兰语的提高达到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（以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平均准确率来计算）。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05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344128"/>
            <a:ext cx="11602064" cy="6513871"/>
          </a:xfrm>
        </p:spPr>
        <p:txBody>
          <a:bodyPr>
            <a:normAutofit fontScale="85000" lnSpcReduction="2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本节内容小结：如何建立词项词典？</a:t>
            </a:r>
            <a:endParaRPr lang="en-US" altLang="zh-CN" sz="33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文档解析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：格式？语言？编码方式？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词条化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 概念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词条（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/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词项（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 英文：连字符？空格？句号？数字？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 中文：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Vocabulary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 方法：针对不同的语言，采取不同策略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停用词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：停用词表？查表法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基于文档频率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词项归一化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 等价类？语言之间的区别？大小写转换？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 策略：建立同义词扩展表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词形归并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am, are, is  be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词干还原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：去除单词两端词缀</a:t>
            </a:r>
          </a:p>
        </p:txBody>
      </p:sp>
    </p:spTree>
    <p:extLst>
      <p:ext uri="{BB962C8B-B14F-4D97-AF65-F5344CB8AC3E}">
        <p14:creationId xmlns:p14="http://schemas.microsoft.com/office/powerpoint/2010/main" val="1684555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10F9-F4C0-4CDA-B5A1-AE7B9422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" y="280987"/>
            <a:ext cx="7991168" cy="7514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第二部分：如何实现倒排记录表？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954" y="1032387"/>
            <a:ext cx="11189110" cy="5663381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 快速合并算法：带跳表的倒排记录表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合并算法（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Postings Merges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）回顾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通过在二个倒排表之间同时移动指针来实现合并，此时的操作与线性表的总数成线性关系。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如果倒排表的长度分别是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，那么合并算法需要操作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）次。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C43BEA-049B-4176-BDF4-13C7F58E0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3594150"/>
            <a:ext cx="111347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9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09" y="516193"/>
            <a:ext cx="9875520" cy="1022555"/>
          </a:xfrm>
        </p:spPr>
        <p:txBody>
          <a:bodyPr/>
          <a:lstStyle/>
          <a:p>
            <a:r>
              <a:rPr lang="zh-CN" altLang="en-US" dirty="0"/>
              <a:t>上一节课内容回顾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568" y="1538748"/>
            <a:ext cx="10127867" cy="5147187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n-ea"/>
              </a:rPr>
              <a:t>如何基于倒排索引进行查询？</a:t>
            </a:r>
            <a:r>
              <a:rPr lang="en-US" altLang="zh-CN" sz="32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zh-CN" sz="3200" dirty="0">
                <a:latin typeface="+mn-ea"/>
              </a:rPr>
              <a:t>AND</a:t>
            </a:r>
            <a:r>
              <a:rPr lang="zh-CN" altLang="en-US" sz="3200" dirty="0">
                <a:latin typeface="+mn-ea"/>
              </a:rPr>
              <a:t>、</a:t>
            </a:r>
            <a:r>
              <a:rPr lang="en-US" altLang="zh-CN" sz="3200" dirty="0">
                <a:latin typeface="+mn-ea"/>
              </a:rPr>
              <a:t>OR</a:t>
            </a:r>
            <a:r>
              <a:rPr lang="zh-CN" altLang="en-US" sz="3200" dirty="0">
                <a:latin typeface="+mn-ea"/>
              </a:rPr>
              <a:t>、</a:t>
            </a:r>
            <a:r>
              <a:rPr lang="en-US" altLang="zh-CN" sz="3200" dirty="0">
                <a:latin typeface="+mn-ea"/>
              </a:rPr>
              <a:t>NOT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Brutus AND Caesar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Brutus OR Caesar </a:t>
            </a:r>
            <a:r>
              <a:rPr lang="zh-CN" altLang="en-US" sz="2800" dirty="0">
                <a:latin typeface="+mn-ea"/>
              </a:rPr>
              <a:t>怎么求？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NOT Brutus </a:t>
            </a:r>
            <a:r>
              <a:rPr lang="zh-CN" altLang="en-US" sz="2800" dirty="0">
                <a:latin typeface="+mn-ea"/>
              </a:rPr>
              <a:t>怎么求？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182A15-9F58-4E14-B5A8-29FFE26AB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68" y="3069968"/>
            <a:ext cx="97250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41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10F9-F4C0-4CDA-B5A1-AE7B9422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0" y="280987"/>
            <a:ext cx="9082549" cy="7514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zh-CN" altLang="en-US" sz="4000" dirty="0"/>
              <a:t>快速合并算法：带跳表的倒排记录表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954" y="1032387"/>
            <a:ext cx="11189110" cy="5663381"/>
          </a:xfrm>
        </p:spPr>
        <p:txBody>
          <a:bodyPr>
            <a:normAutofit fontScale="92500" lnSpcReduction="1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基于跳表（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List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）的倒排记录表快速合并算法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跳表指针能够跳过那些不可能出现在检索结果中的记录项。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构建跳表的二个主要问题：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如何利用跳表指针进行快速合并？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在什么位置设置跳表指针？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0FC352-2F08-4B4A-A86E-4BE82DE8B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48" y="1624474"/>
            <a:ext cx="70008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71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5135" y="403124"/>
            <a:ext cx="11700388" cy="6351637"/>
          </a:xfrm>
        </p:spPr>
        <p:txBody>
          <a:bodyPr>
            <a:normAutofit fontScale="925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带有跳表指针的查询处理过程</a:t>
            </a:r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假定我们在进行遍历一直发现到了共同的记录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，将结果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放入结果表中之后，我们继续移动二个表的指针。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假定第一个表指针移到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，第二个表的指针移到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小，因此，上面的表不需要继续移动，只需移动下面的表，跳到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这样就跳过了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17,21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C590AA-EECA-48DC-A8CB-03D36DE42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73" y="1204451"/>
            <a:ext cx="6872133" cy="273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42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5135" y="403124"/>
            <a:ext cx="11700388" cy="635163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在什么位置设置跳表指针？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策略：</a:t>
            </a:r>
          </a:p>
          <a:p>
            <a:pPr marL="44450" indent="3095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设置较多的指针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较短的步长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更多的跳跃机会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更多的指针意味更多比较次数和更多的存储空间</a:t>
            </a:r>
          </a:p>
          <a:p>
            <a:pPr marL="45243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设置较少的指针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较少的指针比较次数，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需要设置较长的步长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较少的连续跳跃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848864-A66F-4E34-812A-396C9B067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19" y="4491651"/>
            <a:ext cx="83820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50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5135" y="403124"/>
            <a:ext cx="11700388" cy="635163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设置跳表指针</a:t>
            </a:r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放置跳表指针的一个简单的启发式策略是：</a:t>
            </a:r>
          </a:p>
          <a:p>
            <a:pPr marL="44450" indent="5842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如果倒排表的长度是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，那么在每个     处均匀放置跳表指针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该策略没有考虑到查询词项的分布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如果索引相对固定的话，建立有效的跳表指针比较容易，如果索引需要经常的更新，建立跳表指针就相对困难点。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硬件参数对索引构建有一定的影响</a:t>
            </a:r>
          </a:p>
          <a:p>
            <a:pPr marL="44450" indent="58102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速度</a:t>
            </a:r>
          </a:p>
          <a:p>
            <a:pPr marL="44450" indent="581025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磁盘访问速度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5F04A2-8FC7-4D67-A59E-DFBB7F543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80" y="1829214"/>
            <a:ext cx="479563" cy="3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01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A5F2E373-10BE-49FA-96BF-FDA52A82A1E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86" y="432594"/>
            <a:ext cx="9125841" cy="5911056"/>
          </a:xfrm>
        </p:spPr>
      </p:pic>
    </p:spTree>
    <p:extLst>
      <p:ext uri="{BB962C8B-B14F-4D97-AF65-F5344CB8AC3E}">
        <p14:creationId xmlns:p14="http://schemas.microsoft.com/office/powerpoint/2010/main" val="1331425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10F9-F4C0-4CDA-B5A1-AE7B9422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0" y="280987"/>
            <a:ext cx="9889970" cy="7514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4000" dirty="0"/>
              <a:t>包含位置信息的倒排记录表以及短语查询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954" y="1032387"/>
            <a:ext cx="11189110" cy="5663381"/>
          </a:xfrm>
        </p:spPr>
        <p:txBody>
          <a:bodyPr>
            <a:normAutofit fontScale="925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短语查询（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 Query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用户希望将类似“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stanford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university” “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中国科学技术大学 ” 的查询中的二个词看成是一个整体。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类似“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want to university at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stanford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这样的文档是不会被匹配的。</a:t>
            </a:r>
          </a:p>
          <a:p>
            <a:pPr marL="44450" indent="312738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" indent="3127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大部分的搜索引擎都支持双引号的短语查询，这种语法很容易理解并被用户成功使用。</a:t>
            </a:r>
          </a:p>
          <a:p>
            <a:pPr marL="44450" indent="3127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有很多查询在输入时没有加双引号，其实都是隐式的短语查询（如人名）。</a:t>
            </a:r>
          </a:p>
          <a:p>
            <a:pPr marL="44450" indent="3127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要支持短语查询，只记录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term : docs&gt;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这样的条目是不能满足用户需要的。</a:t>
            </a:r>
          </a:p>
        </p:txBody>
      </p:sp>
    </p:spTree>
    <p:extLst>
      <p:ext uri="{BB962C8B-B14F-4D97-AF65-F5344CB8AC3E}">
        <p14:creationId xmlns:p14="http://schemas.microsoft.com/office/powerpoint/2010/main" val="2004124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10F9-F4C0-4CDA-B5A1-AE7B9422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0" y="280987"/>
            <a:ext cx="9889970" cy="7514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4000" dirty="0"/>
              <a:t>包含位置信息的倒排记录表以及短语查询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954" y="1032387"/>
            <a:ext cx="11189110" cy="5663381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方法一：二元词索引（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Biword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indexes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将文档中每个连续词对看成一个短语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例如，文本“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Friends, Romans, Countrymen”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将生成如下的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二元连续词对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friends romans      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romans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countrymen</a:t>
            </a:r>
          </a:p>
          <a:p>
            <a:pPr marL="44450" indent="3127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其中的每一个二元词对都将作为词典中的词项</a:t>
            </a:r>
          </a:p>
          <a:p>
            <a:pPr marL="44450" indent="3127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经过上述的处理，此时可以处理二个词构成的短语查询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33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10F9-F4C0-4CDA-B5A1-AE7B9422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0" y="280987"/>
            <a:ext cx="9889970" cy="7514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4000" dirty="0"/>
              <a:t>包含位置信息的倒排记录表以及短语查询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954" y="1032387"/>
            <a:ext cx="11189110" cy="5663381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更长的短语查询：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更长的短语查询可以分成多个短查询来处理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例如，文本“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palo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alto ”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将分解成如下的二元词对布尔查询：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AND university 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palo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palo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alto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对于该布尔查询返回的文档，我们不能确定其中是否真正包含最原始的四词短语。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74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10F9-F4C0-4CDA-B5A1-AE7B9422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0" y="280987"/>
            <a:ext cx="9889970" cy="7514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4000" dirty="0"/>
              <a:t>包含位置信息的倒排记录表以及短语查询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954" y="1032387"/>
            <a:ext cx="11189110" cy="5663381"/>
          </a:xfrm>
        </p:spPr>
        <p:txBody>
          <a:bodyPr>
            <a:normAutofit fontScale="92500" lnSpcReduction="1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扩展的二元词索引 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Biword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名词和名词短语构成的查询具有相当特殊的地位。名词会被虚词分开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首先对文本进行词条化，然后进行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词性标注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把每个词项分为名词（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）、虚词（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，冠词和介词）和其他词。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将形式为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 * 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非词项序列看成一个 扩展的二元词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每个这样的扩展的二元次对应一个词项</a:t>
            </a:r>
          </a:p>
          <a:p>
            <a:pPr marL="44450" indent="66992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利用这样的扩展二元词索引处理查询，</a:t>
            </a:r>
          </a:p>
          <a:p>
            <a:pPr marL="44450" indent="1387475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将查询拆分成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44450" indent="1387475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将查询划分成扩展的二元词</a:t>
            </a:r>
          </a:p>
          <a:p>
            <a:pPr marL="44450" indent="1387475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最后在索引中进行查找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DF0A4C-BDF3-47E6-93FB-6653A373650B}"/>
              </a:ext>
            </a:extLst>
          </p:cNvPr>
          <p:cNvSpPr/>
          <p:nvPr/>
        </p:nvSpPr>
        <p:spPr>
          <a:xfrm>
            <a:off x="7298486" y="4131995"/>
            <a:ext cx="448056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例如： </a:t>
            </a:r>
            <a:r>
              <a:rPr lang="en-US" altLang="zh-CN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catcher   in    the    rye </a:t>
            </a:r>
          </a:p>
          <a:p>
            <a:r>
              <a:rPr lang="en-US" altLang="zh-CN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N      X     </a:t>
            </a:r>
            <a:r>
              <a:rPr lang="en-US" altLang="zh-CN" sz="2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</a:p>
        </p:txBody>
      </p:sp>
    </p:spTree>
    <p:extLst>
      <p:ext uri="{BB962C8B-B14F-4D97-AF65-F5344CB8AC3E}">
        <p14:creationId xmlns:p14="http://schemas.microsoft.com/office/powerpoint/2010/main" val="3326728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10F9-F4C0-4CDA-B5A1-AE7B9422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0" y="280987"/>
            <a:ext cx="9889970" cy="7514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4000" dirty="0"/>
              <a:t>包含位置信息的倒排记录表以及短语查询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954" y="1032387"/>
            <a:ext cx="11189110" cy="5663381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二元词索引的问题：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 会出现伪正例子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 增加词汇表的大小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 由于词典中词项数目剧增，导致索引空间也激增</a:t>
            </a:r>
          </a:p>
        </p:txBody>
      </p:sp>
    </p:spTree>
    <p:extLst>
      <p:ext uri="{BB962C8B-B14F-4D97-AF65-F5344CB8AC3E}">
        <p14:creationId xmlns:p14="http://schemas.microsoft.com/office/powerpoint/2010/main" val="341149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09" y="516193"/>
            <a:ext cx="9875520" cy="1022555"/>
          </a:xfrm>
        </p:spPr>
        <p:txBody>
          <a:bodyPr/>
          <a:lstStyle/>
          <a:p>
            <a:r>
              <a:rPr lang="zh-CN" altLang="en-US" dirty="0"/>
              <a:t>上一节课内容回顾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9" y="1538748"/>
            <a:ext cx="11290959" cy="514718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</a:rPr>
              <a:t>倒排记录表合并</a:t>
            </a:r>
            <a:r>
              <a:rPr lang="en-US" altLang="zh-CN" sz="2800" dirty="0">
                <a:latin typeface="+mn-ea"/>
              </a:rPr>
              <a:t>(merge)</a:t>
            </a:r>
            <a:r>
              <a:rPr lang="zh-CN" altLang="en-US" sz="2800" dirty="0">
                <a:latin typeface="+mn-ea"/>
              </a:rPr>
              <a:t>的优化</a:t>
            </a:r>
            <a:r>
              <a:rPr lang="en-US" altLang="zh-CN" sz="2800" dirty="0">
                <a:latin typeface="+mn-ea"/>
              </a:rPr>
              <a:t>-&gt;AND</a:t>
            </a:r>
            <a:r>
              <a:rPr lang="zh-CN" altLang="en-US" sz="2800" dirty="0">
                <a:latin typeface="+mn-ea"/>
              </a:rPr>
              <a:t>查询优化</a:t>
            </a:r>
            <a:endParaRPr lang="en-US" altLang="zh-CN" sz="28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</a:rPr>
              <a:t>按照文档频率的顺序进行处理：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先处理文档频率小的，再处理大的</a:t>
            </a:r>
            <a:endParaRPr lang="en-US" altLang="zh-CN" sz="28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</a:rPr>
              <a:t>按照</a:t>
            </a:r>
            <a:r>
              <a:rPr lang="en-US" altLang="zh-CN" sz="2800" dirty="0">
                <a:latin typeface="+mn-ea"/>
              </a:rPr>
              <a:t>(Calpurnia AND Brutus) AND Caesar</a:t>
            </a:r>
            <a:r>
              <a:rPr lang="zh-CN" altLang="en-US" sz="2800" dirty="0">
                <a:latin typeface="+mn-ea"/>
              </a:rPr>
              <a:t>的顺序处理查询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EF4C26-35ED-4EF0-89FF-219E4AC7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47" y="3452352"/>
            <a:ext cx="9810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21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10F9-F4C0-4CDA-B5A1-AE7B9422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0" y="280987"/>
            <a:ext cx="9889970" cy="7514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4000" dirty="0"/>
              <a:t>包含位置信息的倒排记录表以及短语查询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954" y="1032387"/>
            <a:ext cx="11189110" cy="5663381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方法二：位置信息索引（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   indexes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在这种索引中，对每个词项，采取以下方式存储倒排表记录：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5DBD5D-70D6-45C4-84E8-3143E542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6" y="2683980"/>
            <a:ext cx="10563225" cy="27622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D8E8E37-4B58-BD2B-A0D2-51A5CD8C8056}"/>
              </a:ext>
            </a:extLst>
          </p:cNvPr>
          <p:cNvSpPr/>
          <p:nvPr/>
        </p:nvSpPr>
        <p:spPr>
          <a:xfrm>
            <a:off x="2247900" y="2876550"/>
            <a:ext cx="882650" cy="50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223057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10F9-F4C0-4CDA-B5A1-AE7B9422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0" y="280987"/>
            <a:ext cx="9889970" cy="7514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4000" dirty="0"/>
              <a:t>包含位置信息的倒排记录表以及短语查询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954" y="1032387"/>
            <a:ext cx="11189110" cy="5663381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位置信息索引例子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对于短语查询，仍然采用合并算法，查找符合的文档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不只是简单的判断二个词是否出现在同一文档中，还需要检查他们出现的位置情况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FB6D46B-3EC8-44C6-9FED-C548FC478C89}"/>
              </a:ext>
            </a:extLst>
          </p:cNvPr>
          <p:cNvSpPr/>
          <p:nvPr/>
        </p:nvSpPr>
        <p:spPr>
          <a:xfrm>
            <a:off x="6659217" y="2216426"/>
            <a:ext cx="3886199" cy="2126974"/>
          </a:xfrm>
          <a:prstGeom prst="wedgeRoundRectCallout">
            <a:avLst>
              <a:gd name="adj1" fmla="val -81434"/>
              <a:gd name="adj2" fmla="val -58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of docs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1,2,4,5</a:t>
            </a:r>
          </a:p>
          <a:p>
            <a:pPr algn="ctr"/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contain “</a:t>
            </a:r>
            <a:r>
              <a:rPr lang="en-US" altLang="zh-CN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</a:t>
            </a:r>
          </a:p>
          <a:p>
            <a:pPr algn="ctr"/>
            <a:r>
              <a:rPr lang="en-US" altLang="zh-CN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not to be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”?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CB342B-EC49-E989-E18C-FC69210FA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36" y="1502758"/>
            <a:ext cx="4129087" cy="317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86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10F9-F4C0-4CDA-B5A1-AE7B9422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0" y="280987"/>
            <a:ext cx="9889970" cy="7514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4000" dirty="0"/>
              <a:t>包含位置信息的倒排记录表以及短语查询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954" y="1032387"/>
            <a:ext cx="11189110" cy="5663381"/>
          </a:xfrm>
        </p:spPr>
        <p:txBody>
          <a:bodyPr>
            <a:normAutofit fontScale="85000" lnSpcReduction="2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短语查询过程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例子：查询词：“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or not to be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倒排表：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to: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1,17,74,222,551;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16,190,429,433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 13,23,191; ...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be: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17,19;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 17,191,291,430,434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 14,19,101; ...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37FC35-2E61-48A5-80EA-8EA1CC8651D1}"/>
              </a:ext>
            </a:extLst>
          </p:cNvPr>
          <p:cNvSpPr/>
          <p:nvPr/>
        </p:nvSpPr>
        <p:spPr>
          <a:xfrm>
            <a:off x="5222745" y="3150704"/>
            <a:ext cx="5218044" cy="2146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的倒排表的合并，查找同时包含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的文档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检查表中，看看是否某个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的前面的一个位置上正好出现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781221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10F9-F4C0-4CDA-B5A1-AE7B9422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0" y="280987"/>
            <a:ext cx="9889970" cy="7514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4000" dirty="0"/>
              <a:t>包含位置信息的倒排记录表以及短语查询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954" y="1032387"/>
            <a:ext cx="11189110" cy="5663381"/>
          </a:xfrm>
        </p:spPr>
        <p:txBody>
          <a:bodyPr>
            <a:normAutofit fontScale="85000" lnSpcReduction="2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短语查询过程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例子：查询词：“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or not to be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倒排表：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to: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1,17,74,222,551;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16,190,429,433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 13,23,191; ...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be: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17,19;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 17,191,291,430,434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 14,19,101; ...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7D01F6-7C14-10BA-B45A-B8FFEF350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745" y="1289284"/>
            <a:ext cx="6657324" cy="514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81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10F9-F4C0-4CDA-B5A1-AE7B9422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0" y="280987"/>
            <a:ext cx="9889970" cy="7514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4000" dirty="0"/>
              <a:t>包含位置信息的倒排记录表以及短语查询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954" y="1032387"/>
            <a:ext cx="11189110" cy="5663381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邻近查询（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Proximity queries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 me/3 place,  /k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表示从左边或右边相距在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个词之类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显然，位置索引能够用于邻近搜索，而二元词搜索则不能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位置信息索引的大小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位置索引需要对词项的每次出现保留一个条目，因此索引的大小取决于文档的平均长度。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网页的平均长度不超过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个词项。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但是某些文件，（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股票文件）很容易就达到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个词项。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4141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10F9-F4C0-4CDA-B5A1-AE7B9422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0" y="280987"/>
            <a:ext cx="9889970" cy="7514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4000" dirty="0"/>
              <a:t>包含位置信息的倒排记录表以及短语查询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954" y="1032387"/>
            <a:ext cx="11189110" cy="5663381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经验法则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(English-like)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位置索引大概是非位置索引大小的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2—4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位置索引的大小大约是原始文档的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-- 50%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提醒：上述经验规律适用于英语及类英语的语言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29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10F9-F4C0-4CDA-B5A1-AE7B9422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0" y="280987"/>
            <a:ext cx="9889970" cy="7514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4000" dirty="0"/>
              <a:t>包含位置信息的倒排记录表以及短语查询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954" y="1032387"/>
            <a:ext cx="11189110" cy="5663381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方法三： 混合索引机制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二元词索引和位置索引二种策略可以进行有效的合并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对于高频查询词可以采用二元次索引，例如“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Michael Jackson”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•Williams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等人（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）评估了更复杂的混合索引机制，（引入后续词索引方法）。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对于一个典型的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短语混合查询，其完成时间大概是只使用位置索引的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1/4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比只使用位置索引增加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26%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的空间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74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64F878-D5DE-91DF-02CD-2307BBC1DD0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400" b="0" i="0" u="none" strike="noStrike" baseline="0" dirty="0">
                <a:latin typeface="ArialUnicodeMS"/>
              </a:rPr>
              <a:t>假设采用二元词索引，请给出查询 </a:t>
            </a:r>
            <a:r>
              <a:rPr lang="en-US" altLang="zh-CN" sz="2400" b="0" i="0" u="none" strike="noStrike" baseline="0" dirty="0">
                <a:latin typeface="TimesNewRomanPSMT"/>
              </a:rPr>
              <a:t>New York University </a:t>
            </a:r>
            <a:r>
              <a:rPr lang="zh-CN" altLang="en-US" sz="2400" b="0" i="0" u="none" strike="noStrike" baseline="0" dirty="0">
                <a:latin typeface="ArialUnicodeMS"/>
              </a:rPr>
              <a:t>的一个返回文档的例子，</a:t>
            </a:r>
            <a:r>
              <a:rPr lang="zh-CN" altLang="en-US" sz="2400" b="0" i="0" u="none" strike="noStrike" baseline="0">
                <a:latin typeface="ArialUnicodeMS"/>
              </a:rPr>
              <a:t>它实际上</a:t>
            </a:r>
            <a:r>
              <a:rPr lang="zh-CN" altLang="en-US" sz="2400" b="0" i="0" u="none" strike="noStrike" baseline="0" dirty="0">
                <a:latin typeface="ArialUnicodeMS"/>
              </a:rPr>
              <a:t>与查询不相关。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207CB3-8C12-D580-B282-22BCC17251C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4134E89-5CC9-A93D-83AA-8EC808EDD11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4445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2B6E3C4F-B026-0CB6-372F-EE9AD186FA9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4445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9350EF36-5555-38E6-66EB-74124B52755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4445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8EF31876-0ABC-2BF7-EC8E-920D27AC9082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4445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8F43F8AE-6DC6-181E-F567-79CF32A12DEE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5367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28E0F99-21C7-525A-C8C0-6ED4B882B605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2297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A98483-11E1-3E15-10F6-FA6AD4989A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4999"/>
            <a:ext cx="9753600" cy="556228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400" b="0" i="0" u="none" strike="noStrike" baseline="0" dirty="0">
                <a:latin typeface="ArialUnicodeMS"/>
              </a:rPr>
              <a:t>下面给出的是一个位置索引的一部分，格式为：</a:t>
            </a:r>
          </a:p>
          <a:p>
            <a:pPr algn="l"/>
            <a:r>
              <a:rPr lang="zh-CN" altLang="en-US" sz="2400" b="0" i="0" u="none" strike="noStrike" baseline="0" dirty="0">
                <a:latin typeface="ArialUnicodeMS"/>
              </a:rPr>
              <a:t>词项</a:t>
            </a:r>
            <a:r>
              <a:rPr lang="en-US" altLang="zh-CN" sz="2400" b="0" i="0" u="none" strike="noStrike" baseline="0" dirty="0">
                <a:latin typeface="TimesNewRomanPSMT"/>
              </a:rPr>
              <a:t>: </a:t>
            </a:r>
            <a:r>
              <a:rPr lang="zh-CN" altLang="en-US" sz="2400" b="0" i="0" u="none" strike="noStrike" baseline="0" dirty="0">
                <a:latin typeface="ArialUnicodeMS"/>
              </a:rPr>
              <a:t>文档</a:t>
            </a:r>
            <a:r>
              <a:rPr lang="en-US" altLang="zh-CN" sz="2400" b="0" i="0" u="none" strike="noStrike" baseline="0" dirty="0">
                <a:latin typeface="TimesNewRomanPSMT"/>
              </a:rPr>
              <a:t>1: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400" b="0" i="0" u="none" strike="noStrike" baseline="0" dirty="0">
                <a:latin typeface="ArialUnicodeMS"/>
                <a:ea typeface="宋体" panose="02010600030101010101" pitchFamily="2" charset="-122"/>
              </a:rPr>
              <a:t>位置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1, </a:t>
            </a:r>
            <a:r>
              <a:rPr lang="zh-CN" altLang="en-US" sz="2400" b="0" i="0" u="none" strike="noStrike" baseline="0" dirty="0">
                <a:latin typeface="ArialUnicodeMS"/>
                <a:ea typeface="宋体" panose="02010600030101010101" pitchFamily="2" charset="-122"/>
              </a:rPr>
              <a:t>位置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2, </a:t>
            </a:r>
            <a:r>
              <a:rPr lang="en-US" altLang="zh-CN" sz="2400" b="0" i="0" u="none" strike="noStrike" baseline="0" dirty="0">
                <a:latin typeface="ArialUnicodeMS"/>
                <a:ea typeface="宋体" panose="02010600030101010101" pitchFamily="2" charset="-122"/>
              </a:rPr>
              <a:t>…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 </a:t>
            </a:r>
            <a:r>
              <a:rPr lang="zh-CN" altLang="en-US" sz="2400" b="0" i="0" u="none" strike="noStrike" baseline="0" dirty="0">
                <a:latin typeface="ArialUnicodeMS"/>
                <a:ea typeface="宋体" panose="02010600030101010101" pitchFamily="2" charset="-122"/>
              </a:rPr>
              <a:t>文档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2: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400" b="0" i="0" u="none" strike="noStrike" baseline="0" dirty="0">
                <a:latin typeface="ArialUnicodeMS"/>
                <a:ea typeface="宋体" panose="02010600030101010101" pitchFamily="2" charset="-122"/>
              </a:rPr>
              <a:t>位置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1, </a:t>
            </a:r>
            <a:r>
              <a:rPr lang="zh-CN" altLang="en-US" sz="2400" b="0" i="0" u="none" strike="noStrike" baseline="0" dirty="0">
                <a:latin typeface="ArialUnicodeMS"/>
                <a:ea typeface="宋体" panose="02010600030101010101" pitchFamily="2" charset="-122"/>
              </a:rPr>
              <a:t>位置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2, </a:t>
            </a:r>
            <a:r>
              <a:rPr lang="en-US" altLang="zh-CN" sz="2400" b="0" i="0" u="none" strike="noStrike" baseline="0" dirty="0">
                <a:latin typeface="ArialUnicodeMS"/>
                <a:ea typeface="宋体" panose="02010600030101010101" pitchFamily="2" charset="-122"/>
              </a:rPr>
              <a:t>…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latin typeface="TimesNewRomanPSMT"/>
              </a:rPr>
              <a:t>angels: 2: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36,174,252,651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 4: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12,22,102,432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 7: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17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latin typeface="TimesNewRomanPSMT"/>
              </a:rPr>
              <a:t>fools: 2: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1,17,74,222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 4: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8,78,108,458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 7: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3,13,23,193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latin typeface="TimesNewRomanPSMT"/>
              </a:rPr>
              <a:t>fear: 2: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87,704,722,901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 4: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13,43,113,433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 7: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18,328,528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latin typeface="TimesNewRomanPSMT"/>
              </a:rPr>
              <a:t>in: 2: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3,37,76,444,851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 4: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10,20,110,470,500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 7: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5,15,25,195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latin typeface="TimesNewRomanPSMT"/>
              </a:rPr>
              <a:t>rush: 2: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2,66,194,321,702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 4: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9,69,149,429,569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 7: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4,14,404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latin typeface="TimesNewRomanPSMT"/>
              </a:rPr>
              <a:t>to: 2: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47,86,234,999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 4: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14,24,774,944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 7: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199,319,599,709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latin typeface="TimesNewRomanPSMT"/>
              </a:rPr>
              <a:t>tread: 2: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57,94,333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 4: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15,35,155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 7: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20,320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latin typeface="TimesNewRomanPSMT"/>
              </a:rPr>
              <a:t>where: 2: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67,124,393,1001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 4: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11,41,101,421,431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 7: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16,36,736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0" i="0" u="none" strike="noStrike" baseline="0" dirty="0">
                <a:latin typeface="TimesNewRomanPSMT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zh-CN" altLang="en-US" sz="2400" b="0" i="0" u="none" strike="noStrike" baseline="0" dirty="0">
                <a:latin typeface="ArialUnicodeMS"/>
              </a:rPr>
              <a:t>那么哪些文档和以下的查询匹配？其中引号内的每个表达式都是一个短语查询。</a:t>
            </a:r>
          </a:p>
          <a:p>
            <a:pPr algn="l"/>
            <a:r>
              <a:rPr lang="en-US" altLang="zh-CN" sz="2400" b="0" i="0" u="none" strike="noStrike" baseline="0" dirty="0">
                <a:latin typeface="TimesNewRomanPSMT"/>
              </a:rPr>
              <a:t>a. “fools rush in”</a:t>
            </a:r>
            <a:r>
              <a:rPr lang="zh-CN" altLang="en-US" sz="2400" b="0" i="0" u="none" strike="noStrike" baseline="0" dirty="0">
                <a:latin typeface="ArialUnicodeMS"/>
              </a:rPr>
              <a:t>；</a:t>
            </a:r>
          </a:p>
          <a:p>
            <a:pPr algn="l"/>
            <a:r>
              <a:rPr lang="en-US" altLang="zh-CN" sz="2400" b="0" i="0" u="none" strike="noStrike" baseline="0" dirty="0">
                <a:latin typeface="TimesNewRomanPSMT"/>
              </a:rPr>
              <a:t>b. “fools rush in” AND “angels fear to tread”</a:t>
            </a:r>
            <a:r>
              <a:rPr lang="zh-CN" altLang="en-US" sz="2400" b="0" i="0" u="none" strike="noStrike" baseline="0" dirty="0">
                <a:latin typeface="ArialUnicodeMS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D1B0CCC-4D8C-C4C4-2B6C-460B8CE1C9B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DACA604-4314-CD04-779A-99B653C5F59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B641E1BC-D1CD-03C9-67EB-90BF6194F6D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C869271A-3115-5FD7-9216-490BBB23029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63EC75C-BB0F-57AA-AA77-873711D52039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4A8A8ADD-67FA-40D3-DB70-9D22423F551E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29F1714-C553-3173-EEBB-7A99F668B406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0246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A98483-11E1-3E15-10F6-FA6AD4989A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49250" y="634999"/>
            <a:ext cx="10623550" cy="556228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/>
            <a:r>
              <a:rPr lang="zh-CN" alt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考虑如下位置索引的片段，格式为：</a:t>
            </a:r>
          </a:p>
          <a:p>
            <a:pPr algn="l"/>
            <a:r>
              <a:rPr lang="zh-CN" alt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文档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（位置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</a:t>
            </a:r>
            <a:r>
              <a:rPr lang="zh-CN" alt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文档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（位置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</a:t>
            </a:r>
            <a:r>
              <a:rPr lang="zh-CN" alt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Gates: 1: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3: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2,17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4: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IBM: 4: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7: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Microsoft: 1: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2: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3: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5: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16,22,51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操作符的意思是，当查询为“词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/k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时表示查找时词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个词内出现（匹配时左右两边计算都行），其中参数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是一个正整数。若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，则意味着语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相邻。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给出满足查询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Gates /2 Microsoft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的所有文档；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值划分成多个集合，使得同一集合内的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值对于查询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Gates /k Microsoft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返回同样的文档子集，而不同集合中的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值则返回不同的文档子集。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D1B0CCC-4D8C-C4C4-2B6C-460B8CE1C9B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DACA604-4314-CD04-779A-99B653C5F59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B641E1BC-D1CD-03C9-67EB-90BF6194F6D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C869271A-3115-5FD7-9216-490BBB23029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63EC75C-BB0F-57AA-AA77-873711D52039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4A8A8ADD-67FA-40D3-DB70-9D22423F551E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29F1714-C553-3173-EEBB-7A99F668B406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498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09" y="516193"/>
            <a:ext cx="9875520" cy="1022555"/>
          </a:xfrm>
        </p:spPr>
        <p:txBody>
          <a:bodyPr/>
          <a:lstStyle/>
          <a:p>
            <a:r>
              <a:rPr lang="zh-CN" altLang="en-US" dirty="0"/>
              <a:t>本章课程内容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8" y="1538748"/>
            <a:ext cx="10078278" cy="4291781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altLang="zh-CN" sz="3200" dirty="0">
                <a:latin typeface="+mn-ea"/>
              </a:rPr>
              <a:t>1. </a:t>
            </a:r>
            <a:r>
              <a:rPr lang="zh-CN" altLang="en-US" sz="3200" dirty="0">
                <a:latin typeface="+mn-ea"/>
              </a:rPr>
              <a:t>如何建立词项词典（ </a:t>
            </a:r>
            <a:r>
              <a:rPr lang="en-US" altLang="zh-CN" sz="3200" dirty="0">
                <a:latin typeface="+mn-ea"/>
              </a:rPr>
              <a:t>term vocabulary </a:t>
            </a:r>
            <a:r>
              <a:rPr lang="zh-CN" altLang="en-US" sz="3200" dirty="0">
                <a:latin typeface="+mn-ea"/>
              </a:rPr>
              <a:t>）？</a:t>
            </a:r>
          </a:p>
          <a:p>
            <a:pPr marL="44450" indent="671513">
              <a:buNone/>
            </a:pPr>
            <a:r>
              <a:rPr lang="zh-CN" altLang="en-US" sz="3200" dirty="0">
                <a:latin typeface="+mn-ea"/>
              </a:rPr>
              <a:t>① 文档集</a:t>
            </a:r>
          </a:p>
          <a:p>
            <a:pPr marL="44450" indent="671513">
              <a:buNone/>
            </a:pPr>
            <a:r>
              <a:rPr lang="zh-CN" altLang="en-US" sz="3200" dirty="0">
                <a:latin typeface="+mn-ea"/>
              </a:rPr>
              <a:t>② 文本词条化（ </a:t>
            </a:r>
            <a:r>
              <a:rPr lang="en-US" altLang="zh-CN" sz="3200" dirty="0">
                <a:latin typeface="+mn-ea"/>
              </a:rPr>
              <a:t>Tokenization </a:t>
            </a:r>
            <a:r>
              <a:rPr lang="zh-CN" altLang="en-US" sz="3200" dirty="0">
                <a:latin typeface="+mn-ea"/>
              </a:rPr>
              <a:t>）</a:t>
            </a:r>
          </a:p>
          <a:p>
            <a:pPr marL="44450" indent="671513">
              <a:buNone/>
            </a:pPr>
            <a:r>
              <a:rPr lang="zh-CN" altLang="en-US" sz="3200" dirty="0">
                <a:latin typeface="+mn-ea"/>
              </a:rPr>
              <a:t>③ 语言学预处理</a:t>
            </a:r>
          </a:p>
          <a:p>
            <a:pPr marL="44450" indent="671513">
              <a:buNone/>
            </a:pPr>
            <a:r>
              <a:rPr lang="zh-CN" altLang="en-US" sz="3200" dirty="0">
                <a:latin typeface="+mn-ea"/>
              </a:rPr>
              <a:t>④ 建立索引</a:t>
            </a:r>
            <a:endParaRPr lang="en-US" altLang="zh-CN" sz="3200" dirty="0">
              <a:latin typeface="+mn-ea"/>
            </a:endParaRPr>
          </a:p>
          <a:p>
            <a:pPr marL="45720" indent="0">
              <a:buNone/>
            </a:pPr>
            <a:r>
              <a:rPr lang="en-US" altLang="zh-CN" sz="3200" dirty="0">
                <a:latin typeface="+mn-ea"/>
              </a:rPr>
              <a:t>2. </a:t>
            </a:r>
            <a:r>
              <a:rPr lang="zh-CN" altLang="en-US" sz="3200" dirty="0">
                <a:latin typeface="+mn-ea"/>
              </a:rPr>
              <a:t>如何实现倒排记录表？</a:t>
            </a:r>
          </a:p>
          <a:p>
            <a:pPr marL="44450" indent="671513">
              <a:buNone/>
            </a:pPr>
            <a:r>
              <a:rPr lang="zh-CN" altLang="en-US" sz="3200" dirty="0">
                <a:latin typeface="+mn-ea"/>
              </a:rPr>
              <a:t>① 快速合并算法：带跳表的倒排记录表</a:t>
            </a:r>
            <a:r>
              <a:rPr lang="en-US" altLang="zh-CN" sz="3200" dirty="0">
                <a:latin typeface="+mn-ea"/>
              </a:rPr>
              <a:t>(skip lists)</a:t>
            </a:r>
          </a:p>
          <a:p>
            <a:pPr marL="44450" indent="671513">
              <a:buNone/>
            </a:pPr>
            <a:r>
              <a:rPr lang="en-US" altLang="zh-CN" sz="3200" dirty="0">
                <a:latin typeface="+mn-ea"/>
              </a:rPr>
              <a:t>② </a:t>
            </a:r>
            <a:r>
              <a:rPr lang="zh-CN" altLang="en-US" sz="3200" dirty="0">
                <a:latin typeface="+mn-ea"/>
              </a:rPr>
              <a:t>包含位置信息的倒排记录表以及短语查询</a:t>
            </a:r>
          </a:p>
          <a:p>
            <a:pPr marL="45720" indent="0">
              <a:buNone/>
            </a:pP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4445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954" y="337931"/>
            <a:ext cx="11189110" cy="6357838"/>
          </a:xfrm>
        </p:spPr>
        <p:txBody>
          <a:bodyPr>
            <a:normAutofit fontScale="85000" lnSpcReduction="2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本节内容小结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带跳表的倒排记录表</a:t>
            </a:r>
          </a:p>
          <a:p>
            <a:pPr marL="44450" indent="3127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跳表（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List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44450" indent="3127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跳表指针：位置？个数？</a:t>
            </a:r>
          </a:p>
          <a:p>
            <a:pPr marL="44450" indent="3127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如果索引需要经常的更新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包含位置信息的倒排记录表</a:t>
            </a:r>
          </a:p>
          <a:p>
            <a:pPr marL="44450" indent="3127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短语查询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二元词索引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二元词索引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扩展的二元词索引：词性标注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增加词汇表的大小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短语查询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位置信息索引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位置信息索引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邻近查询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大大增加倒排记录表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短语查询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混合索引机制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2304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2954" y="188844"/>
            <a:ext cx="11189110" cy="6758608"/>
          </a:xfrm>
        </p:spPr>
        <p:txBody>
          <a:bodyPr>
            <a:normAutofit fontScale="77500" lnSpcReduction="2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本章内容小结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如何建立词项词典？</a:t>
            </a:r>
          </a:p>
          <a:p>
            <a:pPr marL="44450" indent="3127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文档解析：格式？语言？编码方式？</a:t>
            </a:r>
          </a:p>
          <a:p>
            <a:pPr marL="44450" indent="3127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词条化：词条（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/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词项（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44450" indent="3127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法 停用词：停用词表？查表法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基于文档频率</a:t>
            </a:r>
          </a:p>
          <a:p>
            <a:pPr marL="44450" indent="3127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词项归一化：等价类  同义词扩展表</a:t>
            </a:r>
          </a:p>
          <a:p>
            <a:pPr marL="44450" indent="3127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词形归并：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am, are, is  be</a:t>
            </a:r>
          </a:p>
          <a:p>
            <a:pPr marL="44450" indent="3127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词干还原：去除单词两端词缀、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Porter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如何实现倒排记录表？</a:t>
            </a:r>
          </a:p>
          <a:p>
            <a:pPr marL="44450" indent="3127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跳表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跳表指针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(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位置、个数、更新问题）</a:t>
            </a:r>
          </a:p>
          <a:p>
            <a:pPr marL="44450" indent="3127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短语查询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二元词索引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扩展的二元词索引：词性标注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位置信息索引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邻近查询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增加倒排记录表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混合索引机制</a:t>
            </a:r>
          </a:p>
        </p:txBody>
      </p:sp>
    </p:spTree>
    <p:extLst>
      <p:ext uri="{BB962C8B-B14F-4D97-AF65-F5344CB8AC3E}">
        <p14:creationId xmlns:p14="http://schemas.microsoft.com/office/powerpoint/2010/main" val="289291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09" y="516193"/>
            <a:ext cx="9875520" cy="1022555"/>
          </a:xfrm>
        </p:spPr>
        <p:txBody>
          <a:bodyPr/>
          <a:lstStyle/>
          <a:p>
            <a:r>
              <a:rPr lang="zh-CN" altLang="en-US" dirty="0"/>
              <a:t>建立词项 </a:t>
            </a:r>
            <a:r>
              <a:rPr lang="en-US" altLang="zh-CN" dirty="0"/>
              <a:t>(Term)</a:t>
            </a:r>
            <a:r>
              <a:rPr lang="zh-CN" altLang="en-US" dirty="0"/>
              <a:t>词典过程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46D059-80D3-4B4B-88B7-BC5F4E239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29" y="1538748"/>
            <a:ext cx="7422343" cy="4292600"/>
          </a:xfrm>
        </p:spPr>
      </p:pic>
    </p:spTree>
    <p:extLst>
      <p:ext uri="{BB962C8B-B14F-4D97-AF65-F5344CB8AC3E}">
        <p14:creationId xmlns:p14="http://schemas.microsoft.com/office/powerpoint/2010/main" val="220563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09" y="516193"/>
            <a:ext cx="9875520" cy="1022555"/>
          </a:xfrm>
        </p:spPr>
        <p:txBody>
          <a:bodyPr/>
          <a:lstStyle/>
          <a:p>
            <a:r>
              <a:rPr lang="zh-CN" altLang="en-US" dirty="0"/>
              <a:t>第一部分：如何建立词项词典？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09" y="1673942"/>
            <a:ext cx="9872871" cy="40386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文档解析（ </a:t>
            </a:r>
            <a:r>
              <a:rPr lang="en-US" altLang="zh-CN" sz="3200" dirty="0"/>
              <a:t>Parsing a document </a:t>
            </a:r>
            <a:r>
              <a:rPr lang="zh-CN" altLang="en-US" sz="3200" dirty="0"/>
              <a:t>）</a:t>
            </a:r>
          </a:p>
          <a:p>
            <a:r>
              <a:rPr lang="zh-CN" altLang="en-US" sz="3200" dirty="0"/>
              <a:t>词条化</a:t>
            </a:r>
          </a:p>
          <a:p>
            <a:r>
              <a:rPr lang="zh-CN" altLang="en-US" sz="3200" dirty="0"/>
              <a:t>停用词</a:t>
            </a:r>
          </a:p>
          <a:p>
            <a:r>
              <a:rPr lang="zh-CN" altLang="en-US" sz="3200" dirty="0"/>
              <a:t>词项归一化</a:t>
            </a:r>
          </a:p>
          <a:p>
            <a:r>
              <a:rPr lang="zh-CN" altLang="en-US" sz="3200" dirty="0"/>
              <a:t>词形归并</a:t>
            </a:r>
          </a:p>
          <a:p>
            <a:r>
              <a:rPr lang="zh-CN" altLang="en-US" sz="3200" dirty="0"/>
              <a:t>词干还原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5945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09" y="51619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/>
              <a:t>文档解析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09" y="1673942"/>
            <a:ext cx="9872871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文档包含哪些格式？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000" dirty="0"/>
              <a:t>pdf/word/excel/html</a:t>
            </a:r>
            <a:r>
              <a:rPr lang="zh-CN" altLang="en-US" sz="3000" dirty="0"/>
              <a:t>？</a:t>
            </a:r>
          </a:p>
          <a:p>
            <a:pPr>
              <a:lnSpc>
                <a:spcPct val="150000"/>
              </a:lnSpc>
            </a:pPr>
            <a:r>
              <a:rPr lang="zh-CN" altLang="en-US" sz="3200" dirty="0"/>
              <a:t>文档中包含的语言？</a:t>
            </a:r>
          </a:p>
          <a:p>
            <a:pPr>
              <a:lnSpc>
                <a:spcPct val="150000"/>
              </a:lnSpc>
            </a:pPr>
            <a:r>
              <a:rPr lang="zh-CN" altLang="en-US" sz="3200" dirty="0"/>
              <a:t>文档使用何种编码方式？</a:t>
            </a:r>
          </a:p>
        </p:txBody>
      </p:sp>
    </p:spTree>
    <p:extLst>
      <p:ext uri="{BB962C8B-B14F-4D97-AF65-F5344CB8AC3E}">
        <p14:creationId xmlns:p14="http://schemas.microsoft.com/office/powerpoint/2010/main" val="141952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09" y="51619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/>
              <a:t>文档解析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91D69-C35C-4C37-89B2-7293CC17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09" y="1327355"/>
            <a:ext cx="9872871" cy="52995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不同文档格式的识别</a:t>
            </a:r>
            <a:endParaRPr lang="en-US" altLang="zh-CN" sz="3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文档中的语言</a:t>
            </a:r>
            <a:endParaRPr lang="en-US" altLang="zh-CN" sz="3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/>
              <a:t>文档中的编码方式</a:t>
            </a:r>
            <a:endParaRPr lang="en-US" altLang="zh-CN" sz="32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7bit ASCII 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UNICODE 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UTF-8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UTF-16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UTF-32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Email </a:t>
            </a:r>
            <a:r>
              <a:rPr lang="zh-CN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对二进制附件的编码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Content- - Type: text/html;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charset="gb2312"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 - Transfer- -Encoding: base64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7642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基础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2473</TotalTime>
  <Words>4165</Words>
  <Application>Microsoft Office PowerPoint</Application>
  <PresentationFormat>宽屏</PresentationFormat>
  <Paragraphs>428</Paragraphs>
  <Slides>51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ArialUnicodeMS</vt:lpstr>
      <vt:lpstr>TimesNewRomanPSMT</vt:lpstr>
      <vt:lpstr>等线</vt:lpstr>
      <vt:lpstr>宋体</vt:lpstr>
      <vt:lpstr>Microsoft Yahei</vt:lpstr>
      <vt:lpstr>Corbel</vt:lpstr>
      <vt:lpstr>Times New Roman</vt:lpstr>
      <vt:lpstr>Wingdings</vt:lpstr>
      <vt:lpstr>基础</vt:lpstr>
      <vt:lpstr>信息检索与数据挖掘</vt:lpstr>
      <vt:lpstr>上一节课内容回顾</vt:lpstr>
      <vt:lpstr>上一节课内容回顾</vt:lpstr>
      <vt:lpstr>上一节课内容回顾</vt:lpstr>
      <vt:lpstr>本章课程内容</vt:lpstr>
      <vt:lpstr>建立词项 (Term)词典过程</vt:lpstr>
      <vt:lpstr>第一部分：如何建立词项词典？</vt:lpstr>
      <vt:lpstr>1. 文档解析</vt:lpstr>
      <vt:lpstr>1. 文档解析</vt:lpstr>
      <vt:lpstr>其他复杂因素：格式/语言</vt:lpstr>
      <vt:lpstr>2.词条化</vt:lpstr>
      <vt:lpstr>2.词条化</vt:lpstr>
      <vt:lpstr>2.词条化</vt:lpstr>
      <vt:lpstr>2.词条化</vt:lpstr>
      <vt:lpstr>2.词条化</vt:lpstr>
      <vt:lpstr>词条化的策略</vt:lpstr>
      <vt:lpstr>2.词条化</vt:lpstr>
      <vt:lpstr>3.停用词</vt:lpstr>
      <vt:lpstr>4.词项归一化</vt:lpstr>
      <vt:lpstr>4.词项归一化：不同语言之间的区别</vt:lpstr>
      <vt:lpstr>4.词项归一化：不同语言之间的区别</vt:lpstr>
      <vt:lpstr>4. 词项归一化：大小写转换</vt:lpstr>
      <vt:lpstr>4.词项归一化—扩展词表</vt:lpstr>
      <vt:lpstr>5.词形归并</vt:lpstr>
      <vt:lpstr>6. 词干还原</vt:lpstr>
      <vt:lpstr>PowerPoint 演示文稿</vt:lpstr>
      <vt:lpstr>PowerPoint 演示文稿</vt:lpstr>
      <vt:lpstr>PowerPoint 演示文稿</vt:lpstr>
      <vt:lpstr>第二部分：如何实现倒排记录表？</vt:lpstr>
      <vt:lpstr>1、 快速合并算法：带跳表的倒排记录表</vt:lpstr>
      <vt:lpstr>PowerPoint 演示文稿</vt:lpstr>
      <vt:lpstr>PowerPoint 演示文稿</vt:lpstr>
      <vt:lpstr>PowerPoint 演示文稿</vt:lpstr>
      <vt:lpstr>PowerPoint 演示文稿</vt:lpstr>
      <vt:lpstr>2、包含位置信息的倒排记录表以及短语查询</vt:lpstr>
      <vt:lpstr>2、包含位置信息的倒排记录表以及短语查询</vt:lpstr>
      <vt:lpstr>2、包含位置信息的倒排记录表以及短语查询</vt:lpstr>
      <vt:lpstr>2、包含位置信息的倒排记录表以及短语查询</vt:lpstr>
      <vt:lpstr>2、包含位置信息的倒排记录表以及短语查询</vt:lpstr>
      <vt:lpstr>2、包含位置信息的倒排记录表以及短语查询</vt:lpstr>
      <vt:lpstr>2、包含位置信息的倒排记录表以及短语查询</vt:lpstr>
      <vt:lpstr>2、包含位置信息的倒排记录表以及短语查询</vt:lpstr>
      <vt:lpstr>2、包含位置信息的倒排记录表以及短语查询</vt:lpstr>
      <vt:lpstr>2、包含位置信息的倒排记录表以及短语查询</vt:lpstr>
      <vt:lpstr>2、包含位置信息的倒排记录表以及短语查询</vt:lpstr>
      <vt:lpstr>2、包含位置信息的倒排记录表以及短语查询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信息检索与数据挖掘</dc:title>
  <dc:creator>lch</dc:creator>
  <cp:lastModifiedBy>云朵 云朵</cp:lastModifiedBy>
  <cp:revision>81</cp:revision>
  <dcterms:created xsi:type="dcterms:W3CDTF">2022-02-10T03:07:19Z</dcterms:created>
  <dcterms:modified xsi:type="dcterms:W3CDTF">2025-03-04T04:32:12Z</dcterms:modified>
</cp:coreProperties>
</file>