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43"/>
  </p:notesMasterIdLst>
  <p:sldIdLst>
    <p:sldId id="256" r:id="rId2"/>
    <p:sldId id="258" r:id="rId3"/>
    <p:sldId id="304" r:id="rId4"/>
    <p:sldId id="305" r:id="rId5"/>
    <p:sldId id="306" r:id="rId6"/>
    <p:sldId id="307" r:id="rId7"/>
    <p:sldId id="308" r:id="rId8"/>
    <p:sldId id="309" r:id="rId9"/>
    <p:sldId id="310" r:id="rId10"/>
    <p:sldId id="311" r:id="rId11"/>
    <p:sldId id="312" r:id="rId12"/>
    <p:sldId id="313" r:id="rId13"/>
    <p:sldId id="314" r:id="rId14"/>
    <p:sldId id="315" r:id="rId15"/>
    <p:sldId id="316" r:id="rId16"/>
    <p:sldId id="317" r:id="rId17"/>
    <p:sldId id="318" r:id="rId18"/>
    <p:sldId id="320" r:id="rId19"/>
    <p:sldId id="321" r:id="rId20"/>
    <p:sldId id="322"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45" r:id="rId36"/>
    <p:sldId id="339" r:id="rId37"/>
    <p:sldId id="340" r:id="rId38"/>
    <p:sldId id="341" r:id="rId39"/>
    <p:sldId id="342" r:id="rId40"/>
    <p:sldId id="343" r:id="rId41"/>
    <p:sldId id="34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23" autoAdjust="0"/>
  </p:normalViewPr>
  <p:slideViewPr>
    <p:cSldViewPr snapToGrid="0">
      <p:cViewPr varScale="1">
        <p:scale>
          <a:sx n="68" d="100"/>
          <a:sy n="68" d="100"/>
        </p:scale>
        <p:origin x="519" y="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2024/3/17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假设给定倒排索引及查询，那么我们的首要任务是确定每个查询词项是否在词汇表中，如果在，则返回该词项对应的倒排记录表的指针。</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a:t>
            </a:fld>
            <a:endParaRPr lang="zh-CN" altLang="en-US"/>
          </a:p>
        </p:txBody>
      </p:sp>
    </p:spTree>
    <p:extLst>
      <p:ext uri="{BB962C8B-B14F-4D97-AF65-F5344CB8AC3E}">
        <p14:creationId xmlns:p14="http://schemas.microsoft.com/office/powerpoint/2010/main" val="6933937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13</a:t>
            </a:fld>
            <a:endParaRPr lang="zh-CN" altLang="en-US"/>
          </a:p>
        </p:txBody>
      </p:sp>
    </p:spTree>
    <p:extLst>
      <p:ext uri="{BB962C8B-B14F-4D97-AF65-F5344CB8AC3E}">
        <p14:creationId xmlns:p14="http://schemas.microsoft.com/office/powerpoint/2010/main" val="5614845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14</a:t>
            </a:fld>
            <a:endParaRPr lang="zh-CN" altLang="en-US"/>
          </a:p>
        </p:txBody>
      </p:sp>
    </p:spTree>
    <p:extLst>
      <p:ext uri="{BB962C8B-B14F-4D97-AF65-F5344CB8AC3E}">
        <p14:creationId xmlns:p14="http://schemas.microsoft.com/office/powerpoint/2010/main" val="51143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在该结构中，原来 </a:t>
            </a:r>
            <a:r>
              <a:rPr lang="en-US" altLang="zh-CN" dirty="0"/>
              <a:t>B-</a:t>
            </a:r>
            <a:r>
              <a:rPr lang="zh-CN" altLang="en-US" dirty="0"/>
              <a:t>树中的每个从根到叶子路径所代表的词项全部反过来写。因此，词项 </a:t>
            </a:r>
            <a:r>
              <a:rPr lang="en-US" altLang="zh-CN" dirty="0"/>
              <a:t>lemon</a:t>
            </a:r>
            <a:r>
              <a:rPr lang="zh-CN" altLang="en-US" dirty="0"/>
              <a:t>在反向Ｂ </a:t>
            </a:r>
            <a:r>
              <a:rPr lang="en-US" altLang="zh-CN" dirty="0"/>
              <a:t>— </a:t>
            </a:r>
            <a:r>
              <a:rPr lang="zh-CN" altLang="en-US" dirty="0"/>
              <a:t>树中的路径就是 </a:t>
            </a:r>
            <a:r>
              <a:rPr lang="en-US" altLang="zh-CN" dirty="0"/>
              <a:t>root-n-o-m-e-l</a:t>
            </a:r>
            <a:r>
              <a:rPr lang="zh-CN" altLang="en-US" dirty="0"/>
              <a:t>。所以对反向 </a:t>
            </a:r>
            <a:r>
              <a:rPr lang="en-US" altLang="zh-CN" dirty="0"/>
              <a:t>B-</a:t>
            </a:r>
            <a:r>
              <a:rPr lang="zh-CN" altLang="en-US" dirty="0"/>
              <a:t>树遍历后可以返回所有包含同一后缀的，词项。</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15</a:t>
            </a:fld>
            <a:endParaRPr lang="zh-CN" altLang="en-US"/>
          </a:p>
        </p:txBody>
      </p:sp>
    </p:spTree>
    <p:extLst>
      <p:ext uri="{BB962C8B-B14F-4D97-AF65-F5344CB8AC3E}">
        <p14:creationId xmlns:p14="http://schemas.microsoft.com/office/powerpoint/2010/main" val="35407869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在该结构中，原来 </a:t>
            </a:r>
            <a:r>
              <a:rPr lang="en-US" altLang="zh-CN" dirty="0"/>
              <a:t>B-</a:t>
            </a:r>
            <a:r>
              <a:rPr lang="zh-CN" altLang="en-US" dirty="0"/>
              <a:t>树中的每个从根到叶子路径所代表的词项全部反过来写。因此，词项 </a:t>
            </a:r>
            <a:r>
              <a:rPr lang="en-US" altLang="zh-CN" dirty="0"/>
              <a:t>lemon</a:t>
            </a:r>
            <a:r>
              <a:rPr lang="zh-CN" altLang="en-US" dirty="0"/>
              <a:t>在反向Ｂ </a:t>
            </a:r>
            <a:r>
              <a:rPr lang="en-US" altLang="zh-CN" dirty="0"/>
              <a:t>— </a:t>
            </a:r>
            <a:r>
              <a:rPr lang="zh-CN" altLang="en-US" dirty="0"/>
              <a:t>树中的路径就是 </a:t>
            </a:r>
            <a:r>
              <a:rPr lang="en-US" altLang="zh-CN" dirty="0"/>
              <a:t>root-n-o-m-e-l</a:t>
            </a:r>
            <a:r>
              <a:rPr lang="zh-CN" altLang="en-US" dirty="0"/>
              <a:t>。所以对反向 </a:t>
            </a:r>
            <a:r>
              <a:rPr lang="en-US" altLang="zh-CN" dirty="0"/>
              <a:t>B-</a:t>
            </a:r>
            <a:r>
              <a:rPr lang="zh-CN" altLang="en-US" dirty="0"/>
              <a:t>树遍历后可以返回所有包含同一后缀的，词项。</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16</a:t>
            </a:fld>
            <a:endParaRPr lang="zh-CN" altLang="en-US"/>
          </a:p>
        </p:txBody>
      </p:sp>
    </p:spTree>
    <p:extLst>
      <p:ext uri="{BB962C8B-B14F-4D97-AF65-F5344CB8AC3E}">
        <p14:creationId xmlns:p14="http://schemas.microsoft.com/office/powerpoint/2010/main" val="2102215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在该结构中，原来 </a:t>
            </a:r>
            <a:r>
              <a:rPr lang="en-US" altLang="zh-CN" dirty="0"/>
              <a:t>B-</a:t>
            </a:r>
            <a:r>
              <a:rPr lang="zh-CN" altLang="en-US" dirty="0"/>
              <a:t>树中的每个从根到叶子路径所代表的词项全部反过来写。因此，词项 </a:t>
            </a:r>
            <a:r>
              <a:rPr lang="en-US" altLang="zh-CN" dirty="0"/>
              <a:t>lemon</a:t>
            </a:r>
            <a:r>
              <a:rPr lang="zh-CN" altLang="en-US" dirty="0"/>
              <a:t>在反向Ｂ </a:t>
            </a:r>
            <a:r>
              <a:rPr lang="en-US" altLang="zh-CN" dirty="0"/>
              <a:t>— </a:t>
            </a:r>
            <a:r>
              <a:rPr lang="zh-CN" altLang="en-US" dirty="0"/>
              <a:t>树中的路径就是 </a:t>
            </a:r>
            <a:r>
              <a:rPr lang="en-US" altLang="zh-CN" dirty="0"/>
              <a:t>root-n-o-m-e-l</a:t>
            </a:r>
            <a:r>
              <a:rPr lang="zh-CN" altLang="en-US" dirty="0"/>
              <a:t>。所以对反向 </a:t>
            </a:r>
            <a:r>
              <a:rPr lang="en-US" altLang="zh-CN" dirty="0"/>
              <a:t>B-</a:t>
            </a:r>
            <a:r>
              <a:rPr lang="zh-CN" altLang="en-US" dirty="0"/>
              <a:t>树遍历后可以返回所有包含同一后缀的，词项。</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17</a:t>
            </a:fld>
            <a:endParaRPr lang="zh-CN" altLang="en-US"/>
          </a:p>
        </p:txBody>
      </p:sp>
    </p:spTree>
    <p:extLst>
      <p:ext uri="{BB962C8B-B14F-4D97-AF65-F5344CB8AC3E}">
        <p14:creationId xmlns:p14="http://schemas.microsoft.com/office/powerpoint/2010/main" val="33043852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18</a:t>
            </a:fld>
            <a:endParaRPr lang="zh-CN" altLang="en-US"/>
          </a:p>
        </p:txBody>
      </p:sp>
    </p:spTree>
    <p:extLst>
      <p:ext uri="{BB962C8B-B14F-4D97-AF65-F5344CB8AC3E}">
        <p14:creationId xmlns:p14="http://schemas.microsoft.com/office/powerpoint/2010/main" val="2115324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如果查询中存在多个通配符（如 </a:t>
            </a:r>
            <a:r>
              <a:rPr lang="en-US" altLang="zh-CN" dirty="0"/>
              <a:t>fi*</a:t>
            </a:r>
            <a:r>
              <a:rPr lang="en-US" altLang="zh-CN" dirty="0" err="1"/>
              <a:t>mo</a:t>
            </a:r>
            <a:r>
              <a:rPr lang="en-US" altLang="zh-CN" dirty="0"/>
              <a:t>*</a:t>
            </a:r>
            <a:r>
              <a:rPr lang="en-US" altLang="zh-CN" dirty="0" err="1"/>
              <a:t>er</a:t>
            </a:r>
            <a:r>
              <a:rPr lang="zh-CN" altLang="en-US" dirty="0"/>
              <a:t>），那么我们应该如何处理？</a:t>
            </a:r>
          </a:p>
          <a:p>
            <a:r>
              <a:rPr lang="zh-CN" altLang="en-US" dirty="0"/>
              <a:t>在这种情况下，首先返回轮排索引中 </a:t>
            </a:r>
            <a:r>
              <a:rPr lang="en-US" altLang="zh-CN" dirty="0" err="1"/>
              <a:t>er$fi</a:t>
            </a:r>
            <a:r>
              <a:rPr lang="en-US" altLang="zh-CN" dirty="0"/>
              <a:t>*</a:t>
            </a:r>
            <a:r>
              <a:rPr lang="zh-CN" altLang="en-US" dirty="0"/>
              <a:t>对应的词项集合，然后通过穷举法检查该集合中的每个元素，过滤掉其中不包含 </a:t>
            </a:r>
            <a:r>
              <a:rPr lang="en-US" altLang="zh-CN" dirty="0" err="1"/>
              <a:t>mo</a:t>
            </a:r>
            <a:r>
              <a:rPr lang="en-US" altLang="zh-CN" dirty="0"/>
              <a:t> </a:t>
            </a:r>
            <a:r>
              <a:rPr lang="zh-CN" altLang="en-US" dirty="0"/>
              <a:t>的词项。</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19</a:t>
            </a:fld>
            <a:endParaRPr lang="zh-CN" altLang="en-US"/>
          </a:p>
        </p:txBody>
      </p:sp>
    </p:spTree>
    <p:extLst>
      <p:ext uri="{BB962C8B-B14F-4D97-AF65-F5344CB8AC3E}">
        <p14:creationId xmlns:p14="http://schemas.microsoft.com/office/powerpoint/2010/main" val="1787664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20</a:t>
            </a:fld>
            <a:endParaRPr lang="zh-CN" altLang="en-US"/>
          </a:p>
        </p:txBody>
      </p:sp>
    </p:spTree>
    <p:extLst>
      <p:ext uri="{BB962C8B-B14F-4D97-AF65-F5344CB8AC3E}">
        <p14:creationId xmlns:p14="http://schemas.microsoft.com/office/powerpoint/2010/main" val="387927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在该结构中，原来 </a:t>
            </a:r>
            <a:r>
              <a:rPr lang="en-US" altLang="zh-CN" dirty="0"/>
              <a:t>B-</a:t>
            </a:r>
            <a:r>
              <a:rPr lang="zh-CN" altLang="en-US" dirty="0"/>
              <a:t>树中的每个从根到叶子路径所代表的词项全部反过来写。因此，词项 </a:t>
            </a:r>
            <a:r>
              <a:rPr lang="en-US" altLang="zh-CN" dirty="0"/>
              <a:t>lemon</a:t>
            </a:r>
            <a:r>
              <a:rPr lang="zh-CN" altLang="en-US" dirty="0"/>
              <a:t>在反向Ｂ </a:t>
            </a:r>
            <a:r>
              <a:rPr lang="en-US" altLang="zh-CN" dirty="0"/>
              <a:t>— </a:t>
            </a:r>
            <a:r>
              <a:rPr lang="zh-CN" altLang="en-US" dirty="0"/>
              <a:t>树中的路径就是 </a:t>
            </a:r>
            <a:r>
              <a:rPr lang="en-US" altLang="zh-CN" dirty="0"/>
              <a:t>root-n-o-m-e-l</a:t>
            </a:r>
            <a:r>
              <a:rPr lang="zh-CN" altLang="en-US" dirty="0"/>
              <a:t>。所以对反向 </a:t>
            </a:r>
            <a:r>
              <a:rPr lang="en-US" altLang="zh-CN" dirty="0"/>
              <a:t>B-</a:t>
            </a:r>
            <a:r>
              <a:rPr lang="zh-CN" altLang="en-US" dirty="0"/>
              <a:t>树遍历后可以返回所有包含同一后缀的，词项。</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21</a:t>
            </a:fld>
            <a:endParaRPr lang="zh-CN" altLang="en-US"/>
          </a:p>
        </p:txBody>
      </p:sp>
    </p:spTree>
    <p:extLst>
      <p:ext uri="{BB962C8B-B14F-4D97-AF65-F5344CB8AC3E}">
        <p14:creationId xmlns:p14="http://schemas.microsoft.com/office/powerpoint/2010/main" val="2668309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2615565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我们把它想象成一本电话簿，该电话簿用拼音首字母来区分数据，数据记录了具体的人名和其电话号码。换成哈希表的概念，就是说</a:t>
            </a:r>
            <a:r>
              <a:rPr lang="en-US" altLang="zh-CN" dirty="0"/>
              <a:t>ABCD</a:t>
            </a:r>
            <a:r>
              <a:rPr lang="zh-CN" altLang="en-US" dirty="0"/>
              <a:t>是哈希地址，用于记录值所存储的位置。人名为查询关键字</a:t>
            </a:r>
            <a:r>
              <a:rPr lang="en-US" altLang="zh-CN" dirty="0"/>
              <a:t>(Key)</a:t>
            </a:r>
            <a:r>
              <a:rPr lang="zh-CN" altLang="en-US" dirty="0"/>
              <a:t>。电话号码是我们需要获得的数据</a:t>
            </a:r>
            <a:r>
              <a:rPr lang="en-US" altLang="zh-CN" dirty="0"/>
              <a:t>(Value)</a:t>
            </a:r>
          </a:p>
          <a:p>
            <a:r>
              <a:rPr lang="zh-CN" altLang="en-US" dirty="0"/>
              <a:t>我们这里假设了哈希地址就是关键字的拼音首字母大写，那么哈希函数就是</a:t>
            </a:r>
            <a:r>
              <a:rPr lang="en-US" altLang="zh-CN" dirty="0"/>
              <a:t>f</a:t>
            </a:r>
            <a:r>
              <a:rPr lang="zh-CN" altLang="en-US" dirty="0"/>
              <a:t>（艾力）</a:t>
            </a:r>
            <a:r>
              <a:rPr lang="en-US" altLang="zh-CN" dirty="0"/>
              <a:t>= A</a:t>
            </a:r>
            <a:r>
              <a:rPr lang="zh-CN" altLang="en-US" dirty="0"/>
              <a:t>，</a:t>
            </a:r>
            <a:r>
              <a:rPr lang="en-US" altLang="zh-CN" dirty="0"/>
              <a:t>f(</a:t>
            </a:r>
            <a:r>
              <a:rPr lang="zh-CN" altLang="en-US" dirty="0"/>
              <a:t>包三</a:t>
            </a:r>
            <a:r>
              <a:rPr lang="en-US" altLang="zh-CN" dirty="0"/>
              <a:t>) = B</a:t>
            </a:r>
            <a:r>
              <a:rPr lang="zh-CN" altLang="en-US" dirty="0"/>
              <a:t>等</a:t>
            </a:r>
            <a:r>
              <a:rPr lang="en-US" altLang="zh-CN" dirty="0"/>
              <a:t>…</a:t>
            </a:r>
            <a:r>
              <a:rPr lang="zh-CN" altLang="en-US" dirty="0"/>
              <a:t>。我们通过将关键字</a:t>
            </a:r>
            <a:r>
              <a:rPr lang="en-US" altLang="zh-CN" dirty="0"/>
              <a:t>(</a:t>
            </a:r>
            <a:r>
              <a:rPr lang="zh-CN" altLang="en-US" dirty="0"/>
              <a:t>包三</a:t>
            </a:r>
            <a:r>
              <a:rPr lang="en-US" altLang="zh-CN" dirty="0"/>
              <a:t>)</a:t>
            </a:r>
            <a:r>
              <a:rPr lang="zh-CN" altLang="en-US" dirty="0"/>
              <a:t>代入计算公式</a:t>
            </a:r>
            <a:r>
              <a:rPr lang="en-US" altLang="zh-CN" dirty="0"/>
              <a:t>(</a:t>
            </a:r>
            <a:r>
              <a:rPr lang="zh-CN" altLang="en-US" dirty="0"/>
              <a:t>哈希函数</a:t>
            </a:r>
            <a:r>
              <a:rPr lang="en-US" altLang="zh-CN" dirty="0"/>
              <a:t>)</a:t>
            </a:r>
            <a:r>
              <a:rPr lang="zh-CN" altLang="en-US" dirty="0"/>
              <a:t>中，得到包三的电话号码所在的位置，既哈希地址</a:t>
            </a:r>
            <a:r>
              <a:rPr lang="en-US" altLang="zh-CN" dirty="0"/>
              <a:t>(B)</a:t>
            </a:r>
            <a:r>
              <a:rPr lang="zh-CN" altLang="en-US" dirty="0"/>
              <a:t>。那我们就能通过位置直接获得我们想要的数据，而不需要遍历比较。</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5</a:t>
            </a:fld>
            <a:endParaRPr lang="zh-CN" altLang="en-US"/>
          </a:p>
        </p:txBody>
      </p:sp>
    </p:spTree>
    <p:extLst>
      <p:ext uri="{BB962C8B-B14F-4D97-AF65-F5344CB8AC3E}">
        <p14:creationId xmlns:p14="http://schemas.microsoft.com/office/powerpoint/2010/main" val="31093590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23</a:t>
            </a:fld>
            <a:endParaRPr lang="zh-CN" altLang="en-US"/>
          </a:p>
        </p:txBody>
      </p:sp>
    </p:spTree>
    <p:extLst>
      <p:ext uri="{BB962C8B-B14F-4D97-AF65-F5344CB8AC3E}">
        <p14:creationId xmlns:p14="http://schemas.microsoft.com/office/powerpoint/2010/main" val="462030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24</a:t>
            </a:fld>
            <a:endParaRPr lang="zh-CN" altLang="en-US"/>
          </a:p>
        </p:txBody>
      </p:sp>
    </p:spTree>
    <p:extLst>
      <p:ext uri="{BB962C8B-B14F-4D97-AF65-F5344CB8AC3E}">
        <p14:creationId xmlns:p14="http://schemas.microsoft.com/office/powerpoint/2010/main" val="441665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25</a:t>
            </a:fld>
            <a:endParaRPr lang="zh-CN" altLang="en-US"/>
          </a:p>
        </p:txBody>
      </p:sp>
    </p:spTree>
    <p:extLst>
      <p:ext uri="{BB962C8B-B14F-4D97-AF65-F5344CB8AC3E}">
        <p14:creationId xmlns:p14="http://schemas.microsoft.com/office/powerpoint/2010/main" val="30471771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26</a:t>
            </a:fld>
            <a:endParaRPr lang="zh-CN" altLang="en-US"/>
          </a:p>
        </p:txBody>
      </p:sp>
    </p:spTree>
    <p:extLst>
      <p:ext uri="{BB962C8B-B14F-4D97-AF65-F5344CB8AC3E}">
        <p14:creationId xmlns:p14="http://schemas.microsoft.com/office/powerpoint/2010/main" val="1846941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27</a:t>
            </a:fld>
            <a:endParaRPr lang="zh-CN" altLang="en-US"/>
          </a:p>
        </p:txBody>
      </p:sp>
    </p:spTree>
    <p:extLst>
      <p:ext uri="{BB962C8B-B14F-4D97-AF65-F5344CB8AC3E}">
        <p14:creationId xmlns:p14="http://schemas.microsoft.com/office/powerpoint/2010/main" val="1613450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3800845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29</a:t>
            </a:fld>
            <a:endParaRPr lang="zh-CN" altLang="en-US"/>
          </a:p>
        </p:txBody>
      </p:sp>
    </p:spTree>
    <p:extLst>
      <p:ext uri="{BB962C8B-B14F-4D97-AF65-F5344CB8AC3E}">
        <p14:creationId xmlns:p14="http://schemas.microsoft.com/office/powerpoint/2010/main" val="2008951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1793450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13683960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32</a:t>
            </a:fld>
            <a:endParaRPr lang="zh-CN" altLang="en-US"/>
          </a:p>
        </p:txBody>
      </p:sp>
    </p:spTree>
    <p:extLst>
      <p:ext uri="{BB962C8B-B14F-4D97-AF65-F5344CB8AC3E}">
        <p14:creationId xmlns:p14="http://schemas.microsoft.com/office/powerpoint/2010/main" val="1445317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我们这里假设了哈希地址就是关键字的拼音首字母大写，那么哈希函数就是</a:t>
            </a:r>
            <a:r>
              <a:rPr lang="en-US" altLang="zh-CN" dirty="0"/>
              <a:t>f</a:t>
            </a:r>
            <a:r>
              <a:rPr lang="zh-CN" altLang="en-US" dirty="0"/>
              <a:t>（艾力）</a:t>
            </a:r>
            <a:r>
              <a:rPr lang="en-US" altLang="zh-CN" dirty="0"/>
              <a:t>= A</a:t>
            </a:r>
            <a:r>
              <a:rPr lang="zh-CN" altLang="en-US" dirty="0"/>
              <a:t>，</a:t>
            </a:r>
            <a:r>
              <a:rPr lang="en-US" altLang="zh-CN" dirty="0"/>
              <a:t>f(</a:t>
            </a:r>
            <a:r>
              <a:rPr lang="zh-CN" altLang="en-US" dirty="0"/>
              <a:t>包三</a:t>
            </a:r>
            <a:r>
              <a:rPr lang="en-US" altLang="zh-CN" dirty="0"/>
              <a:t>) = B</a:t>
            </a:r>
            <a:r>
              <a:rPr lang="zh-CN" altLang="en-US" dirty="0"/>
              <a:t>等</a:t>
            </a:r>
            <a:r>
              <a:rPr lang="en-US" altLang="zh-CN" dirty="0"/>
              <a:t>…</a:t>
            </a:r>
            <a:r>
              <a:rPr lang="zh-CN" altLang="en-US" dirty="0"/>
              <a:t>。我们通过将关键字</a:t>
            </a:r>
            <a:r>
              <a:rPr lang="en-US" altLang="zh-CN" dirty="0"/>
              <a:t>(</a:t>
            </a:r>
            <a:r>
              <a:rPr lang="zh-CN" altLang="en-US" dirty="0"/>
              <a:t>包三</a:t>
            </a:r>
            <a:r>
              <a:rPr lang="en-US" altLang="zh-CN" dirty="0"/>
              <a:t>)</a:t>
            </a:r>
            <a:r>
              <a:rPr lang="zh-CN" altLang="en-US" dirty="0"/>
              <a:t>代入计算公式</a:t>
            </a:r>
            <a:r>
              <a:rPr lang="en-US" altLang="zh-CN" dirty="0"/>
              <a:t>(</a:t>
            </a:r>
            <a:r>
              <a:rPr lang="zh-CN" altLang="en-US" dirty="0"/>
              <a:t>哈希函数</a:t>
            </a:r>
            <a:r>
              <a:rPr lang="en-US" altLang="zh-CN" dirty="0"/>
              <a:t>)</a:t>
            </a:r>
            <a:r>
              <a:rPr lang="zh-CN" altLang="en-US" dirty="0"/>
              <a:t>中，得到包三的电话号码所在的位置，既哈希地址</a:t>
            </a:r>
            <a:r>
              <a:rPr lang="en-US" altLang="zh-CN" dirty="0"/>
              <a:t>(B)</a:t>
            </a:r>
            <a:r>
              <a:rPr lang="zh-CN" altLang="en-US" dirty="0"/>
              <a:t>。那我们就能通过位置直接获得我们想要的数据，而不需要遍历比较。</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6</a:t>
            </a:fld>
            <a:endParaRPr lang="zh-CN" altLang="en-US"/>
          </a:p>
        </p:txBody>
      </p:sp>
    </p:spTree>
    <p:extLst>
      <p:ext uri="{BB962C8B-B14F-4D97-AF65-F5344CB8AC3E}">
        <p14:creationId xmlns:p14="http://schemas.microsoft.com/office/powerpoint/2010/main" val="21715043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33</a:t>
            </a:fld>
            <a:endParaRPr lang="zh-CN" altLang="en-US"/>
          </a:p>
        </p:txBody>
      </p:sp>
    </p:spTree>
    <p:extLst>
      <p:ext uri="{BB962C8B-B14F-4D97-AF65-F5344CB8AC3E}">
        <p14:creationId xmlns:p14="http://schemas.microsoft.com/office/powerpoint/2010/main" val="331568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34</a:t>
            </a:fld>
            <a:endParaRPr lang="zh-CN" altLang="en-US"/>
          </a:p>
        </p:txBody>
      </p:sp>
    </p:spTree>
    <p:extLst>
      <p:ext uri="{BB962C8B-B14F-4D97-AF65-F5344CB8AC3E}">
        <p14:creationId xmlns:p14="http://schemas.microsoft.com/office/powerpoint/2010/main" val="32837963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35</a:t>
            </a:fld>
            <a:endParaRPr lang="zh-CN" altLang="en-US"/>
          </a:p>
        </p:txBody>
      </p:sp>
    </p:spTree>
    <p:extLst>
      <p:ext uri="{BB962C8B-B14F-4D97-AF65-F5344CB8AC3E}">
        <p14:creationId xmlns:p14="http://schemas.microsoft.com/office/powerpoint/2010/main" val="9561664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在拼写校正中，要将查询字符串和词典中所有词项计算编辑距离，开销巨大，一种简单的启发式方法是将搜索限制在与查询词具有相同首字母的字符串上，即假定查询的拼写错误不会出现在第一个字符。</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36</a:t>
            </a:fld>
            <a:endParaRPr lang="zh-CN" altLang="en-US"/>
          </a:p>
        </p:txBody>
      </p:sp>
    </p:spTree>
    <p:extLst>
      <p:ext uri="{BB962C8B-B14F-4D97-AF65-F5344CB8AC3E}">
        <p14:creationId xmlns:p14="http://schemas.microsoft.com/office/powerpoint/2010/main" val="3892420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例如</a:t>
            </a:r>
            <a:r>
              <a:rPr lang="en-US" altLang="zh-CN" dirty="0"/>
              <a:t>bord</a:t>
            </a:r>
            <a:r>
              <a:rPr lang="zh-CN" altLang="en-US" dirty="0"/>
              <a:t>的</a:t>
            </a:r>
            <a:r>
              <a:rPr lang="en-US" altLang="zh-CN" dirty="0"/>
              <a:t>2-gram</a:t>
            </a:r>
            <a:r>
              <a:rPr lang="zh-CN" altLang="en-US" dirty="0"/>
              <a:t>索引，假定想返回上面</a:t>
            </a:r>
            <a:r>
              <a:rPr lang="en-US" altLang="zh-CN" dirty="0"/>
              <a:t>3</a:t>
            </a:r>
            <a:r>
              <a:rPr lang="zh-CN" altLang="en-US" dirty="0"/>
              <a:t>个</a:t>
            </a:r>
            <a:r>
              <a:rPr lang="en-US" altLang="zh-CN" dirty="0"/>
              <a:t>2-gram</a:t>
            </a:r>
            <a:r>
              <a:rPr lang="zh-CN" altLang="en-US" dirty="0"/>
              <a:t>中的至少</a:t>
            </a:r>
            <a:r>
              <a:rPr lang="en-US" altLang="zh-CN" dirty="0"/>
              <a:t>2</a:t>
            </a:r>
            <a:r>
              <a:rPr lang="zh-CN" altLang="en-US" dirty="0"/>
              <a:t>个词项，对倒排记录表单边扫描、合并的方法即可做到。但此做法有一个缺点：如</a:t>
            </a:r>
            <a:r>
              <a:rPr lang="en-US" altLang="zh-CN" dirty="0"/>
              <a:t>boardroom</a:t>
            </a:r>
            <a:r>
              <a:rPr lang="zh-CN" altLang="en-US" dirty="0"/>
              <a:t>这样不可能是</a:t>
            </a:r>
            <a:r>
              <a:rPr lang="en-US" altLang="zh-CN" dirty="0"/>
              <a:t>bord</a:t>
            </a:r>
            <a:r>
              <a:rPr lang="zh-CN" altLang="en-US" dirty="0"/>
              <a:t>拼写错误的词项也会被返回。可以采用</a:t>
            </a:r>
            <a:r>
              <a:rPr lang="en-US" altLang="zh-CN" dirty="0"/>
              <a:t>Jaccard</a:t>
            </a:r>
            <a:r>
              <a:rPr lang="zh-CN" altLang="en-US" dirty="0"/>
              <a:t>系数（</a:t>
            </a:r>
            <a:r>
              <a:rPr lang="en-US" altLang="zh-CN" dirty="0"/>
              <a:t>Jaccard coefficient</a:t>
            </a:r>
            <a:r>
              <a:rPr lang="zh-CN" altLang="en-US" dirty="0"/>
              <a:t>）进行修正。</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37</a:t>
            </a:fld>
            <a:endParaRPr lang="zh-CN" altLang="en-US"/>
          </a:p>
        </p:txBody>
      </p:sp>
    </p:spTree>
    <p:extLst>
      <p:ext uri="{BB962C8B-B14F-4D97-AF65-F5344CB8AC3E}">
        <p14:creationId xmlns:p14="http://schemas.microsoft.com/office/powerpoint/2010/main" val="34359530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38</a:t>
            </a:fld>
            <a:endParaRPr lang="zh-CN" altLang="en-US"/>
          </a:p>
        </p:txBody>
      </p:sp>
    </p:spTree>
    <p:extLst>
      <p:ext uri="{BB962C8B-B14F-4D97-AF65-F5344CB8AC3E}">
        <p14:creationId xmlns:p14="http://schemas.microsoft.com/office/powerpoint/2010/main" val="14386983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39</a:t>
            </a:fld>
            <a:endParaRPr lang="zh-CN" altLang="en-US"/>
          </a:p>
        </p:txBody>
      </p:sp>
    </p:spTree>
    <p:extLst>
      <p:ext uri="{BB962C8B-B14F-4D97-AF65-F5344CB8AC3E}">
        <p14:creationId xmlns:p14="http://schemas.microsoft.com/office/powerpoint/2010/main" val="3257023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40</a:t>
            </a:fld>
            <a:endParaRPr lang="zh-CN" altLang="en-US"/>
          </a:p>
        </p:txBody>
      </p:sp>
    </p:spTree>
    <p:extLst>
      <p:ext uri="{BB962C8B-B14F-4D97-AF65-F5344CB8AC3E}">
        <p14:creationId xmlns:p14="http://schemas.microsoft.com/office/powerpoint/2010/main" val="24705724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41</a:t>
            </a:fld>
            <a:endParaRPr lang="zh-CN" altLang="en-US"/>
          </a:p>
        </p:txBody>
      </p:sp>
    </p:spTree>
    <p:extLst>
      <p:ext uri="{BB962C8B-B14F-4D97-AF65-F5344CB8AC3E}">
        <p14:creationId xmlns:p14="http://schemas.microsoft.com/office/powerpoint/2010/main" val="675779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7</a:t>
            </a:fld>
            <a:endParaRPr lang="zh-CN" altLang="en-US"/>
          </a:p>
        </p:txBody>
      </p:sp>
    </p:spTree>
    <p:extLst>
      <p:ext uri="{BB962C8B-B14F-4D97-AF65-F5344CB8AC3E}">
        <p14:creationId xmlns:p14="http://schemas.microsoft.com/office/powerpoint/2010/main" val="1323628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节点</a:t>
            </a:r>
            <a:r>
              <a:rPr lang="en-US" altLang="zh-CN" dirty="0"/>
              <a:t>【10】</a:t>
            </a:r>
            <a:r>
              <a:rPr lang="zh-CN" altLang="en-US" dirty="0"/>
              <a:t>即为根节点，特征：根节点拥有的子节点数量的上限和内部节点相同</a:t>
            </a:r>
            <a:endParaRPr lang="en-US" altLang="zh-CN" dirty="0"/>
          </a:p>
          <a:p>
            <a:r>
              <a:rPr lang="zh-CN" altLang="en-US" dirty="0"/>
              <a:t>节点</a:t>
            </a:r>
            <a:r>
              <a:rPr lang="en-US" altLang="zh-CN" dirty="0"/>
              <a:t>【13,16,19】</a:t>
            </a:r>
            <a:r>
              <a:rPr lang="zh-CN" altLang="en-US" dirty="0"/>
              <a:t>、节点</a:t>
            </a:r>
            <a:r>
              <a:rPr lang="en-US" altLang="zh-CN" dirty="0"/>
              <a:t>【3,6】</a:t>
            </a:r>
            <a:r>
              <a:rPr lang="zh-CN" altLang="en-US" dirty="0"/>
              <a:t>都为内部节点，特征：内部节点是除叶子节点和根节点之外的所有节点，拥有父节点和子节点</a:t>
            </a:r>
            <a:endParaRPr lang="en-US" altLang="zh-CN" dirty="0"/>
          </a:p>
          <a:p>
            <a:r>
              <a:rPr lang="zh-CN" altLang="en-US" dirty="0"/>
              <a:t>节点</a:t>
            </a:r>
            <a:r>
              <a:rPr lang="en-US" altLang="zh-CN" dirty="0"/>
              <a:t>【1,2】</a:t>
            </a:r>
            <a:r>
              <a:rPr lang="zh-CN" altLang="en-US" dirty="0"/>
              <a:t>、节点</a:t>
            </a:r>
            <a:r>
              <a:rPr lang="en-US" altLang="zh-CN" dirty="0"/>
              <a:t>【11,12】</a:t>
            </a:r>
            <a:r>
              <a:rPr lang="zh-CN" altLang="en-US" dirty="0"/>
              <a:t>等最后一层都为叶子节点，叶子节点对元素的数量有相同的限制，但是没有子节点，也没有指向子节点的指针</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8</a:t>
            </a:fld>
            <a:endParaRPr lang="zh-CN" altLang="en-US"/>
          </a:p>
        </p:txBody>
      </p:sp>
    </p:spTree>
    <p:extLst>
      <p:ext uri="{BB962C8B-B14F-4D97-AF65-F5344CB8AC3E}">
        <p14:creationId xmlns:p14="http://schemas.microsoft.com/office/powerpoint/2010/main" val="417042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9</a:t>
            </a:fld>
            <a:endParaRPr lang="zh-CN" altLang="en-US"/>
          </a:p>
        </p:txBody>
      </p:sp>
    </p:spTree>
    <p:extLst>
      <p:ext uri="{BB962C8B-B14F-4D97-AF65-F5344CB8AC3E}">
        <p14:creationId xmlns:p14="http://schemas.microsoft.com/office/powerpoint/2010/main" val="2129541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哈希表方式难以处理查询词项存在轻微变形的情况（如单词</a:t>
            </a:r>
            <a:r>
              <a:rPr lang="en-US" altLang="zh-CN" dirty="0"/>
              <a:t>resume</a:t>
            </a:r>
            <a:r>
              <a:rPr lang="zh-CN" altLang="en-US" dirty="0"/>
              <a:t>的重音符和非重音符版本）。特别地，哈希表方式很难处</a:t>
            </a:r>
          </a:p>
          <a:p>
            <a:r>
              <a:rPr lang="zh-CN" altLang="en-US" dirty="0"/>
              <a:t>理 </a:t>
            </a:r>
            <a:r>
              <a:rPr lang="en-US" altLang="zh-CN" dirty="0"/>
              <a:t>3.2 </a:t>
            </a:r>
            <a:r>
              <a:rPr lang="zh-CN" altLang="en-US" dirty="0"/>
              <a:t>节提到的前缀式查询，如查找以</a:t>
            </a:r>
            <a:r>
              <a:rPr lang="en-US" altLang="zh-CN" dirty="0"/>
              <a:t>automat</a:t>
            </a:r>
            <a:r>
              <a:rPr lang="zh-CN" altLang="en-US" dirty="0"/>
              <a:t>开始的词项所在的文档。最后需要指出的是，在词汇表不断增长的环境（如</a:t>
            </a:r>
            <a:r>
              <a:rPr lang="en-US" altLang="zh-CN" dirty="0"/>
              <a:t>Web</a:t>
            </a:r>
            <a:r>
              <a:rPr lang="zh-CN" altLang="en-US" dirty="0"/>
              <a:t>）中，为当前需求所设计的哈希函数可能会在几年内很快失效。</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10</a:t>
            </a:fld>
            <a:endParaRPr lang="zh-CN" altLang="en-US"/>
          </a:p>
        </p:txBody>
      </p:sp>
    </p:spTree>
    <p:extLst>
      <p:ext uri="{BB962C8B-B14F-4D97-AF65-F5344CB8AC3E}">
        <p14:creationId xmlns:p14="http://schemas.microsoft.com/office/powerpoint/2010/main" val="1303294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二叉树的平衡性是实现高效搜索（此时比较次数为</a:t>
            </a:r>
            <a:r>
              <a:rPr lang="en-US" altLang="zh-CN" dirty="0"/>
              <a:t>O</a:t>
            </a:r>
            <a:r>
              <a:rPr lang="zh-CN" altLang="en-US" dirty="0"/>
              <a:t>（</a:t>
            </a:r>
            <a:r>
              <a:rPr lang="en-US" altLang="zh-CN" dirty="0" err="1"/>
              <a:t>logM</a:t>
            </a:r>
            <a:r>
              <a:rPr lang="zh-CN" altLang="en-US" dirty="0"/>
              <a:t>））的关键，也就是说任何节点两棵子树下的词项数目要么相等要么相差 </a:t>
            </a:r>
            <a:r>
              <a:rPr lang="en-US" altLang="zh-CN" dirty="0"/>
              <a:t>1</a:t>
            </a:r>
            <a:r>
              <a:rPr lang="zh-CN" altLang="en-US" dirty="0"/>
              <a:t>。这里的首要问题就是，如何在加入或删除词项时保持树的平衡性。而为了做到这一点，在增删词项时往往需要对树节点进行重新的平衡化处理。</a:t>
            </a:r>
          </a:p>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11</a:t>
            </a:fld>
            <a:endParaRPr lang="zh-CN" altLang="en-US"/>
          </a:p>
        </p:txBody>
      </p:sp>
    </p:spTree>
    <p:extLst>
      <p:ext uri="{BB962C8B-B14F-4D97-AF65-F5344CB8AC3E}">
        <p14:creationId xmlns:p14="http://schemas.microsoft.com/office/powerpoint/2010/main" val="9590598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12</a:t>
            </a:fld>
            <a:endParaRPr lang="zh-CN" altLang="en-US"/>
          </a:p>
        </p:txBody>
      </p:sp>
    </p:spTree>
    <p:extLst>
      <p:ext uri="{BB962C8B-B14F-4D97-AF65-F5344CB8AC3E}">
        <p14:creationId xmlns:p14="http://schemas.microsoft.com/office/powerpoint/2010/main" val="328692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2024/3/17</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webp"/><Relationship Id="rId4" Type="http://schemas.openxmlformats.org/officeDocument/2006/relationships/image" Target="../media/image3.web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solidFill>
                  <a:srgbClr val="000000"/>
                </a:solidFill>
              </a:rPr>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1709530" y="4198374"/>
            <a:ext cx="8767860" cy="1059425"/>
          </a:xfrm>
        </p:spPr>
        <p:txBody>
          <a:bodyPr>
            <a:normAutofit/>
          </a:bodyPr>
          <a:lstStyle/>
          <a:p>
            <a:r>
              <a:rPr lang="zh-CN" altLang="en-US" sz="4400" dirty="0">
                <a:latin typeface="+mn-ea"/>
              </a:rPr>
              <a:t>第</a:t>
            </a:r>
            <a:r>
              <a:rPr lang="en-US" altLang="zh-CN" sz="4400" dirty="0">
                <a:latin typeface="+mn-ea"/>
              </a:rPr>
              <a:t>3</a:t>
            </a:r>
            <a:r>
              <a:rPr lang="zh-CN" altLang="en-US" sz="4400" dirty="0">
                <a:latin typeface="+mn-ea"/>
              </a:rPr>
              <a:t>章 词典及容错式检索</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3.1</a:t>
            </a:r>
            <a:r>
              <a:rPr lang="zh-CN" altLang="en-US" dirty="0">
                <a:latin typeface="+mj-ea"/>
              </a:rPr>
              <a:t>词典搜索的数据结构</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673840" cy="5366447"/>
          </a:xfrm>
        </p:spPr>
        <p:txBody>
          <a:bodyPr>
            <a:normAutofit/>
          </a:bodyPr>
          <a:lstStyle/>
          <a:p>
            <a:pPr marL="45720" indent="0">
              <a:lnSpc>
                <a:spcPct val="150000"/>
              </a:lnSpc>
              <a:spcBef>
                <a:spcPts val="600"/>
              </a:spcBef>
              <a:buNone/>
            </a:pPr>
            <a:r>
              <a:rPr lang="zh-CN" altLang="en-US" sz="2400" dirty="0">
                <a:latin typeface="+mn-ea"/>
              </a:rPr>
              <a:t>哈希表方式</a:t>
            </a:r>
          </a:p>
          <a:p>
            <a:pPr marL="45720" indent="0">
              <a:lnSpc>
                <a:spcPct val="150000"/>
              </a:lnSpc>
              <a:spcBef>
                <a:spcPts val="600"/>
              </a:spcBef>
              <a:buNone/>
            </a:pPr>
            <a:r>
              <a:rPr lang="zh-CN" altLang="en-US" sz="2400" dirty="0">
                <a:latin typeface="+mn-ea"/>
              </a:rPr>
              <a:t>每个词项通过哈希函数映射成一个整数，映射函数的目标空间需要足够大，以减少哈希结果冲突的可能性。查询时，对于每个查询项分别进行哈希操作，并解决存在的冲突，最后返回每个查询词项对于的倒排记录表的指针</a:t>
            </a:r>
          </a:p>
          <a:p>
            <a:pPr marL="45720" indent="0">
              <a:lnSpc>
                <a:spcPct val="150000"/>
              </a:lnSpc>
              <a:spcBef>
                <a:spcPts val="600"/>
              </a:spcBef>
              <a:buNone/>
            </a:pPr>
            <a:r>
              <a:rPr lang="zh-CN" altLang="en-US" sz="2400" dirty="0">
                <a:latin typeface="+mn-ea"/>
              </a:rPr>
              <a:t>优点：在哈希表的定位速度快于树中的定位速度</a:t>
            </a:r>
          </a:p>
          <a:p>
            <a:pPr marL="45720" indent="0">
              <a:lnSpc>
                <a:spcPct val="150000"/>
              </a:lnSpc>
              <a:spcBef>
                <a:spcPts val="600"/>
              </a:spcBef>
              <a:buNone/>
            </a:pPr>
            <a:r>
              <a:rPr lang="zh-CN" altLang="en-US" sz="2400" dirty="0">
                <a:latin typeface="+mn-ea"/>
              </a:rPr>
              <a:t>缺点：（</a:t>
            </a:r>
            <a:r>
              <a:rPr lang="en-US" altLang="zh-CN" sz="2400" dirty="0">
                <a:latin typeface="+mn-ea"/>
              </a:rPr>
              <a:t>1</a:t>
            </a:r>
            <a:r>
              <a:rPr lang="zh-CN" altLang="en-US" sz="2400" dirty="0">
                <a:latin typeface="+mn-ea"/>
              </a:rPr>
              <a:t>）没办法处理词项的微小变形（</a:t>
            </a:r>
            <a:r>
              <a:rPr lang="en-US" altLang="zh-CN" sz="2400" dirty="0">
                <a:latin typeface="+mn-ea"/>
              </a:rPr>
              <a:t>2</a:t>
            </a:r>
            <a:r>
              <a:rPr lang="zh-CN" altLang="en-US" sz="2400" dirty="0">
                <a:latin typeface="+mn-ea"/>
              </a:rPr>
              <a:t>）不支持前缀搜索（</a:t>
            </a:r>
            <a:r>
              <a:rPr lang="en-US" altLang="zh-CN" sz="2400" dirty="0">
                <a:latin typeface="+mn-ea"/>
              </a:rPr>
              <a:t>3</a:t>
            </a:r>
            <a:r>
              <a:rPr lang="zh-CN" altLang="en-US" sz="2400" dirty="0">
                <a:latin typeface="+mn-ea"/>
              </a:rPr>
              <a:t>）如果词汇表不断增大，需要定期对所有词项重新哈希</a:t>
            </a:r>
          </a:p>
        </p:txBody>
      </p:sp>
    </p:spTree>
    <p:extLst>
      <p:ext uri="{BB962C8B-B14F-4D97-AF65-F5344CB8AC3E}">
        <p14:creationId xmlns:p14="http://schemas.microsoft.com/office/powerpoint/2010/main" val="3482314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3.1</a:t>
            </a:r>
            <a:r>
              <a:rPr lang="zh-CN" altLang="en-US" dirty="0">
                <a:latin typeface="+mj-ea"/>
              </a:rPr>
              <a:t>词典搜索的数据结构</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a:bodyPr>
          <a:lstStyle/>
          <a:p>
            <a:pPr marL="45720" indent="0">
              <a:lnSpc>
                <a:spcPct val="150000"/>
              </a:lnSpc>
              <a:spcBef>
                <a:spcPts val="600"/>
              </a:spcBef>
              <a:buNone/>
            </a:pPr>
            <a:r>
              <a:rPr lang="zh-CN" altLang="en-US" sz="2400" dirty="0">
                <a:latin typeface="+mn-ea"/>
              </a:rPr>
              <a:t>搜索树方式</a:t>
            </a:r>
            <a:r>
              <a:rPr lang="en-US" altLang="zh-CN" sz="2400" dirty="0">
                <a:latin typeface="+mn-ea"/>
              </a:rPr>
              <a:t>——</a:t>
            </a:r>
            <a:r>
              <a:rPr lang="zh-CN" altLang="en-US" sz="2400" dirty="0">
                <a:latin typeface="+mn-ea"/>
              </a:rPr>
              <a:t>二叉树</a:t>
            </a:r>
            <a:endParaRPr lang="en-US" altLang="zh-CN" sz="2400" dirty="0">
              <a:latin typeface="+mn-ea"/>
            </a:endParaRPr>
          </a:p>
          <a:p>
            <a:pPr marL="45720" indent="0">
              <a:lnSpc>
                <a:spcPct val="150000"/>
              </a:lnSpc>
              <a:spcBef>
                <a:spcPts val="600"/>
              </a:spcBef>
              <a:buNone/>
            </a:pPr>
            <a:r>
              <a:rPr lang="zh-CN" altLang="en-US" sz="2400" dirty="0">
                <a:latin typeface="+mn-ea"/>
              </a:rPr>
              <a:t>它可以支持以</a:t>
            </a:r>
            <a:r>
              <a:rPr lang="en-US" altLang="zh-CN" sz="2400" dirty="0">
                <a:latin typeface="+mn-ea"/>
              </a:rPr>
              <a:t>automat</a:t>
            </a:r>
            <a:r>
              <a:rPr lang="zh-CN" altLang="en-US" sz="2400" dirty="0">
                <a:latin typeface="+mn-ea"/>
              </a:rPr>
              <a:t>开始的前缀式查询。最出名的搜索树莫过于二叉树（</a:t>
            </a:r>
            <a:r>
              <a:rPr lang="en-US" altLang="zh-CN" sz="2400" dirty="0">
                <a:latin typeface="+mn-ea"/>
              </a:rPr>
              <a:t>binary tree</a:t>
            </a:r>
            <a:r>
              <a:rPr lang="zh-CN" altLang="en-US" sz="2400" dirty="0">
                <a:latin typeface="+mn-ea"/>
              </a:rPr>
              <a:t>） ，其每个内部节点都有两个子节点。在二叉树中搜索词项要从根节点开始，而每个内部节点（包括根节点）都代表一个二值测试，测试的结果用于确定下一步应该搜索的子树。</a:t>
            </a:r>
          </a:p>
        </p:txBody>
      </p:sp>
      <p:pic>
        <p:nvPicPr>
          <p:cNvPr id="5" name="图片 4">
            <a:extLst>
              <a:ext uri="{FF2B5EF4-FFF2-40B4-BE49-F238E27FC236}">
                <a16:creationId xmlns:a16="http://schemas.microsoft.com/office/drawing/2014/main" id="{629356E3-7EDC-4ED9-8B2C-69DFCF6F2A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61560" y="3501822"/>
            <a:ext cx="5311600" cy="3063505"/>
          </a:xfrm>
          <a:prstGeom prst="rect">
            <a:avLst/>
          </a:prstGeom>
        </p:spPr>
      </p:pic>
    </p:spTree>
    <p:extLst>
      <p:ext uri="{BB962C8B-B14F-4D97-AF65-F5344CB8AC3E}">
        <p14:creationId xmlns:p14="http://schemas.microsoft.com/office/powerpoint/2010/main" val="2562261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3.1</a:t>
            </a:r>
            <a:r>
              <a:rPr lang="zh-CN" altLang="en-US" dirty="0">
                <a:latin typeface="+mj-ea"/>
              </a:rPr>
              <a:t>词典搜索的数据结构</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a:bodyPr>
          <a:lstStyle/>
          <a:p>
            <a:pPr marL="45720" indent="0">
              <a:lnSpc>
                <a:spcPct val="150000"/>
              </a:lnSpc>
              <a:spcBef>
                <a:spcPts val="600"/>
              </a:spcBef>
              <a:buNone/>
            </a:pPr>
            <a:r>
              <a:rPr lang="zh-CN" altLang="en-US" sz="2400" dirty="0">
                <a:latin typeface="+mn-ea"/>
              </a:rPr>
              <a:t>搜索树方式</a:t>
            </a:r>
            <a:r>
              <a:rPr lang="en-US" altLang="zh-CN" sz="2400" dirty="0">
                <a:latin typeface="+mn-ea"/>
              </a:rPr>
              <a:t>——B</a:t>
            </a:r>
            <a:r>
              <a:rPr lang="zh-CN" altLang="en-US" sz="2400" dirty="0">
                <a:latin typeface="+mn-ea"/>
              </a:rPr>
              <a:t>树</a:t>
            </a:r>
            <a:endParaRPr lang="en-US" altLang="zh-CN" sz="2400" dirty="0">
              <a:latin typeface="+mn-ea"/>
            </a:endParaRPr>
          </a:p>
          <a:p>
            <a:pPr marL="45720" indent="0">
              <a:lnSpc>
                <a:spcPct val="150000"/>
              </a:lnSpc>
              <a:spcBef>
                <a:spcPts val="600"/>
              </a:spcBef>
              <a:buNone/>
            </a:pPr>
            <a:r>
              <a:rPr lang="zh-CN" altLang="en-US" sz="2400" dirty="0">
                <a:latin typeface="+mn-ea"/>
              </a:rPr>
              <a:t>采用</a:t>
            </a:r>
            <a:r>
              <a:rPr lang="en-US" altLang="zh-CN" sz="2400" dirty="0">
                <a:latin typeface="+mn-ea"/>
              </a:rPr>
              <a:t>B</a:t>
            </a:r>
            <a:r>
              <a:rPr lang="zh-CN" altLang="en-US" sz="2400" dirty="0">
                <a:latin typeface="+mn-ea"/>
              </a:rPr>
              <a:t>树，允许内部节点的子树数目在某个固定区间内变化，减少重新对树进行平衡化处理的开销。 </a:t>
            </a:r>
            <a:r>
              <a:rPr lang="en-US" altLang="zh-CN" sz="2400" dirty="0">
                <a:latin typeface="+mn-ea"/>
              </a:rPr>
              <a:t>B-</a:t>
            </a:r>
            <a:r>
              <a:rPr lang="zh-CN" altLang="en-US" sz="2400" dirty="0">
                <a:latin typeface="+mn-ea"/>
              </a:rPr>
              <a:t>树每个内部节点的子节点数目在区间</a:t>
            </a:r>
            <a:r>
              <a:rPr lang="en-US" altLang="zh-CN" sz="2400" dirty="0">
                <a:latin typeface="+mn-ea"/>
              </a:rPr>
              <a:t>[</a:t>
            </a:r>
            <a:r>
              <a:rPr lang="en-US" altLang="zh-CN" sz="2400" dirty="0" err="1">
                <a:latin typeface="+mn-ea"/>
              </a:rPr>
              <a:t>a,b</a:t>
            </a:r>
            <a:r>
              <a:rPr lang="en-US" altLang="zh-CN" sz="2400" dirty="0">
                <a:latin typeface="+mn-ea"/>
              </a:rPr>
              <a:t>]</a:t>
            </a:r>
            <a:r>
              <a:rPr lang="zh-CN" altLang="en-US" sz="2400" dirty="0">
                <a:latin typeface="+mn-ea"/>
              </a:rPr>
              <a:t>内取值，其中 </a:t>
            </a:r>
            <a:r>
              <a:rPr lang="en-US" altLang="zh-CN" sz="2400" dirty="0">
                <a:latin typeface="+mn-ea"/>
              </a:rPr>
              <a:t>a </a:t>
            </a:r>
            <a:r>
              <a:rPr lang="zh-CN" altLang="en-US" sz="2400" dirty="0">
                <a:latin typeface="+mn-ea"/>
              </a:rPr>
              <a:t>和 </a:t>
            </a:r>
            <a:r>
              <a:rPr lang="en-US" altLang="zh-CN" sz="2400" dirty="0">
                <a:latin typeface="+mn-ea"/>
              </a:rPr>
              <a:t>b </a:t>
            </a:r>
            <a:r>
              <a:rPr lang="zh-CN" altLang="en-US" sz="2400" dirty="0">
                <a:latin typeface="+mn-ea"/>
              </a:rPr>
              <a:t>都是某个合适的正整数。</a:t>
            </a:r>
            <a:endParaRPr lang="en-US" altLang="zh-CN" sz="2400" dirty="0">
              <a:latin typeface="+mn-ea"/>
            </a:endParaRPr>
          </a:p>
          <a:p>
            <a:pPr marL="45720" indent="0">
              <a:lnSpc>
                <a:spcPct val="150000"/>
              </a:lnSpc>
              <a:spcBef>
                <a:spcPts val="600"/>
              </a:spcBef>
              <a:buNone/>
            </a:pPr>
            <a:endParaRPr lang="zh-CN" altLang="en-US" sz="2400" dirty="0">
              <a:latin typeface="+mn-ea"/>
            </a:endParaRPr>
          </a:p>
        </p:txBody>
      </p:sp>
      <p:pic>
        <p:nvPicPr>
          <p:cNvPr id="6" name="图片 5">
            <a:extLst>
              <a:ext uri="{FF2B5EF4-FFF2-40B4-BE49-F238E27FC236}">
                <a16:creationId xmlns:a16="http://schemas.microsoft.com/office/drawing/2014/main" id="{ED13DDA0-C799-47D8-A2C5-754C8B6DE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278" y="3795933"/>
            <a:ext cx="5578323" cy="2232853"/>
          </a:xfrm>
          <a:prstGeom prst="rect">
            <a:avLst/>
          </a:prstGeom>
        </p:spPr>
      </p:pic>
    </p:spTree>
    <p:extLst>
      <p:ext uri="{BB962C8B-B14F-4D97-AF65-F5344CB8AC3E}">
        <p14:creationId xmlns:p14="http://schemas.microsoft.com/office/powerpoint/2010/main" val="1534506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fontScale="92500"/>
          </a:bodyPr>
          <a:lstStyle/>
          <a:p>
            <a:pPr marL="45720" indent="0">
              <a:lnSpc>
                <a:spcPct val="150000"/>
              </a:lnSpc>
              <a:spcBef>
                <a:spcPts val="600"/>
              </a:spcBef>
              <a:buNone/>
            </a:pPr>
            <a:r>
              <a:rPr lang="zh-CN" altLang="en-US" sz="2400" dirty="0">
                <a:latin typeface="+mn-ea"/>
              </a:rPr>
              <a:t>通配符适用场景：</a:t>
            </a:r>
            <a:endParaRPr lang="en-US" altLang="zh-CN" sz="2400" dirty="0">
              <a:latin typeface="+mn-ea"/>
            </a:endParaRPr>
          </a:p>
          <a:p>
            <a:pPr marL="45720" indent="0">
              <a:lnSpc>
                <a:spcPct val="150000"/>
              </a:lnSpc>
              <a:spcBef>
                <a:spcPts val="600"/>
              </a:spcBef>
              <a:buNone/>
            </a:pPr>
            <a:r>
              <a:rPr lang="en-US" altLang="zh-CN" sz="2400" dirty="0">
                <a:latin typeface="+mn-ea"/>
              </a:rPr>
              <a:t>(1) </a:t>
            </a:r>
            <a:r>
              <a:rPr lang="zh-CN" altLang="en-US" sz="2400" dirty="0">
                <a:latin typeface="+mn-ea"/>
              </a:rPr>
              <a:t>用户对查询的拼写不太确定（比如，如果不能确定是</a:t>
            </a:r>
            <a:r>
              <a:rPr lang="en-US" altLang="zh-CN" sz="2400" dirty="0">
                <a:latin typeface="+mn-ea"/>
              </a:rPr>
              <a:t>Sydney</a:t>
            </a:r>
            <a:r>
              <a:rPr lang="zh-CN" altLang="en-US" sz="2400" dirty="0">
                <a:latin typeface="+mn-ea"/>
              </a:rPr>
              <a:t>还是</a:t>
            </a:r>
            <a:r>
              <a:rPr lang="en-US" altLang="zh-CN" sz="2400" dirty="0">
                <a:latin typeface="+mn-ea"/>
              </a:rPr>
              <a:t>Sidney,</a:t>
            </a:r>
            <a:r>
              <a:rPr lang="zh-CN" altLang="en-US" sz="2400" dirty="0">
                <a:latin typeface="+mn-ea"/>
              </a:rPr>
              <a:t>就采用通配符查询 </a:t>
            </a:r>
            <a:r>
              <a:rPr lang="en-US" altLang="zh-CN" sz="2400" dirty="0">
                <a:latin typeface="+mn-ea"/>
              </a:rPr>
              <a:t>S*</a:t>
            </a:r>
            <a:r>
              <a:rPr lang="en-US" altLang="zh-CN" sz="2400" dirty="0" err="1">
                <a:latin typeface="+mn-ea"/>
              </a:rPr>
              <a:t>dney</a:t>
            </a:r>
            <a:r>
              <a:rPr lang="zh-CN" altLang="en-US" sz="2400" dirty="0">
                <a:latin typeface="+mn-ea"/>
              </a:rPr>
              <a:t>）；</a:t>
            </a:r>
          </a:p>
          <a:p>
            <a:pPr marL="45720" indent="0">
              <a:lnSpc>
                <a:spcPct val="150000"/>
              </a:lnSpc>
              <a:spcBef>
                <a:spcPts val="600"/>
              </a:spcBef>
              <a:buNone/>
            </a:pPr>
            <a:r>
              <a:rPr lang="en-US" altLang="zh-CN" sz="2400" dirty="0">
                <a:latin typeface="+mn-ea"/>
              </a:rPr>
              <a:t>(2) </a:t>
            </a:r>
            <a:r>
              <a:rPr lang="zh-CN" altLang="en-US" sz="2400" dirty="0">
                <a:latin typeface="+mn-ea"/>
              </a:rPr>
              <a:t>用户知道某个查询词项可能有不同的拼写版本，并且要把包含这些版本的文档都找出来，比如</a:t>
            </a:r>
            <a:r>
              <a:rPr lang="en-US" altLang="zh-CN" sz="2400" dirty="0">
                <a:latin typeface="+mn-ea"/>
              </a:rPr>
              <a:t>color </a:t>
            </a:r>
            <a:r>
              <a:rPr lang="zh-CN" altLang="en-US" sz="2400" dirty="0">
                <a:latin typeface="+mn-ea"/>
              </a:rPr>
              <a:t>和 </a:t>
            </a:r>
            <a:r>
              <a:rPr lang="en-US" altLang="zh-CN" sz="2400" dirty="0" err="1">
                <a:latin typeface="+mn-ea"/>
              </a:rPr>
              <a:t>colour</a:t>
            </a:r>
            <a:r>
              <a:rPr lang="zh-CN" altLang="en-US" sz="2400" dirty="0">
                <a:latin typeface="+mn-ea"/>
              </a:rPr>
              <a:t>）；</a:t>
            </a:r>
          </a:p>
          <a:p>
            <a:pPr marL="45720" indent="0">
              <a:lnSpc>
                <a:spcPct val="150000"/>
              </a:lnSpc>
              <a:spcBef>
                <a:spcPts val="600"/>
              </a:spcBef>
              <a:buNone/>
            </a:pPr>
            <a:r>
              <a:rPr lang="en-US" altLang="zh-CN" sz="2400" dirty="0">
                <a:latin typeface="+mn-ea"/>
              </a:rPr>
              <a:t>(3) </a:t>
            </a:r>
            <a:r>
              <a:rPr lang="zh-CN" altLang="en-US" sz="2400" dirty="0">
                <a:latin typeface="+mn-ea"/>
              </a:rPr>
              <a:t>用户查找某个查询词项的所有变形，这些变形可能还做了词干还原，但是用户并不知道</a:t>
            </a:r>
          </a:p>
          <a:p>
            <a:pPr marL="45720" indent="0">
              <a:lnSpc>
                <a:spcPct val="150000"/>
              </a:lnSpc>
              <a:spcBef>
                <a:spcPts val="600"/>
              </a:spcBef>
              <a:buNone/>
            </a:pPr>
            <a:r>
              <a:rPr lang="zh-CN" altLang="en-US" sz="2400" dirty="0">
                <a:latin typeface="+mn-ea"/>
              </a:rPr>
              <a:t>引擎是否进行了词干还原（比如 </a:t>
            </a:r>
            <a:r>
              <a:rPr lang="en-US" altLang="zh-CN" sz="2400" dirty="0">
                <a:latin typeface="+mn-ea"/>
              </a:rPr>
              <a:t>judicial</a:t>
            </a:r>
            <a:r>
              <a:rPr lang="zh-CN" altLang="en-US" sz="2400" dirty="0">
                <a:latin typeface="+mn-ea"/>
              </a:rPr>
              <a:t>和 </a:t>
            </a:r>
            <a:r>
              <a:rPr lang="en-US" altLang="zh-CN" sz="2400" dirty="0">
                <a:latin typeface="+mn-ea"/>
              </a:rPr>
              <a:t>judiciary</a:t>
            </a:r>
            <a:r>
              <a:rPr lang="zh-CN" altLang="en-US" sz="2400" dirty="0">
                <a:latin typeface="+mn-ea"/>
              </a:rPr>
              <a:t>，可采用通配符查询 </a:t>
            </a:r>
            <a:r>
              <a:rPr lang="en-US" altLang="zh-CN" sz="2400" dirty="0">
                <a:latin typeface="+mn-ea"/>
              </a:rPr>
              <a:t>judicia* </a:t>
            </a:r>
            <a:r>
              <a:rPr lang="zh-CN" altLang="en-US" sz="2400" dirty="0">
                <a:latin typeface="+mn-ea"/>
              </a:rPr>
              <a:t>）；</a:t>
            </a:r>
          </a:p>
          <a:p>
            <a:pPr marL="45720" indent="0">
              <a:lnSpc>
                <a:spcPct val="150000"/>
              </a:lnSpc>
              <a:spcBef>
                <a:spcPts val="600"/>
              </a:spcBef>
              <a:buNone/>
            </a:pPr>
            <a:r>
              <a:rPr lang="en-US" altLang="zh-CN" sz="2400" dirty="0">
                <a:latin typeface="+mn-ea"/>
              </a:rPr>
              <a:t>(4) </a:t>
            </a:r>
            <a:r>
              <a:rPr lang="zh-CN" altLang="en-US" sz="2400" dirty="0">
                <a:latin typeface="+mn-ea"/>
              </a:rPr>
              <a:t>用户不确定一个外来词或者短语的正确拼写形式（如查询 </a:t>
            </a:r>
            <a:r>
              <a:rPr lang="en-US" altLang="zh-CN" sz="2400" dirty="0" err="1">
                <a:latin typeface="+mn-ea"/>
              </a:rPr>
              <a:t>Universit</a:t>
            </a:r>
            <a:r>
              <a:rPr lang="en-US" altLang="zh-CN" sz="2400" dirty="0">
                <a:latin typeface="+mn-ea"/>
              </a:rPr>
              <a:t>* Stuttgart</a:t>
            </a:r>
            <a:r>
              <a:rPr lang="zh-CN" altLang="en-US" sz="2400" dirty="0">
                <a:latin typeface="+mn-ea"/>
              </a:rPr>
              <a:t>）。</a:t>
            </a:r>
          </a:p>
        </p:txBody>
      </p:sp>
    </p:spTree>
    <p:extLst>
      <p:ext uri="{BB962C8B-B14F-4D97-AF65-F5344CB8AC3E}">
        <p14:creationId xmlns:p14="http://schemas.microsoft.com/office/powerpoint/2010/main" val="119481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a:bodyPr>
          <a:lstStyle/>
          <a:p>
            <a:pPr marL="45720" indent="0">
              <a:lnSpc>
                <a:spcPct val="150000"/>
              </a:lnSpc>
              <a:spcBef>
                <a:spcPts val="600"/>
              </a:spcBef>
              <a:buNone/>
            </a:pPr>
            <a:r>
              <a:rPr lang="zh-CN" altLang="en-US" sz="2800" b="1" dirty="0">
                <a:latin typeface="+mn-ea"/>
              </a:rPr>
              <a:t>尾通配符查询</a:t>
            </a:r>
            <a:r>
              <a:rPr lang="zh-CN" altLang="en-US" sz="2400" dirty="0">
                <a:latin typeface="+mn-ea"/>
              </a:rPr>
              <a:t>：通配符*在查询字符串末尾仅出现一次。</a:t>
            </a:r>
            <a:endParaRPr lang="en-US" altLang="zh-CN" sz="2400" dirty="0">
              <a:latin typeface="+mn-ea"/>
            </a:endParaRPr>
          </a:p>
          <a:p>
            <a:pPr marL="45720" indent="0">
              <a:lnSpc>
                <a:spcPct val="150000"/>
              </a:lnSpc>
              <a:spcBef>
                <a:spcPts val="600"/>
              </a:spcBef>
              <a:buNone/>
            </a:pPr>
            <a:r>
              <a:rPr lang="en-US" altLang="zh-CN" sz="2400" dirty="0">
                <a:latin typeface="+mn-ea"/>
              </a:rPr>
              <a:t>      mon*: </a:t>
            </a:r>
            <a:r>
              <a:rPr lang="zh-CN" altLang="en-US" sz="2400" dirty="0">
                <a:latin typeface="+mn-ea"/>
              </a:rPr>
              <a:t>找出所有包含以 </a:t>
            </a:r>
            <a:r>
              <a:rPr lang="en-US" altLang="zh-CN" sz="2400" dirty="0">
                <a:latin typeface="+mn-ea"/>
              </a:rPr>
              <a:t>mon</a:t>
            </a:r>
            <a:r>
              <a:rPr lang="zh-CN" altLang="en-US" sz="2400" dirty="0">
                <a:latin typeface="+mn-ea"/>
              </a:rPr>
              <a:t>开头的词项的文档</a:t>
            </a:r>
          </a:p>
          <a:p>
            <a:pPr marL="45720" indent="0">
              <a:lnSpc>
                <a:spcPct val="150000"/>
              </a:lnSpc>
              <a:spcBef>
                <a:spcPts val="600"/>
              </a:spcBef>
              <a:buNone/>
            </a:pPr>
            <a:r>
              <a:rPr lang="zh-CN" altLang="en-US" sz="2400" dirty="0">
                <a:latin typeface="+mn-ea"/>
              </a:rPr>
              <a:t>	符合条件的词项有：</a:t>
            </a:r>
            <a:r>
              <a:rPr lang="en-US" altLang="zh-CN" sz="2400" dirty="0">
                <a:latin typeface="+mn-ea"/>
              </a:rPr>
              <a:t>Monday, monster, monitor</a:t>
            </a:r>
            <a:r>
              <a:rPr lang="zh-CN" altLang="en-US" sz="2400" dirty="0">
                <a:latin typeface="+mn-ea"/>
              </a:rPr>
              <a:t>等</a:t>
            </a:r>
            <a:endParaRPr lang="en-US" altLang="zh-CN" sz="2400" dirty="0">
              <a:latin typeface="+mn-ea"/>
            </a:endParaRPr>
          </a:p>
          <a:p>
            <a:pPr marL="45720" indent="0">
              <a:lnSpc>
                <a:spcPct val="150000"/>
              </a:lnSpc>
              <a:spcBef>
                <a:spcPts val="600"/>
              </a:spcBef>
              <a:buNone/>
            </a:pPr>
            <a:r>
              <a:rPr lang="zh-CN" altLang="en-US" sz="2400" dirty="0">
                <a:latin typeface="+mn-ea"/>
              </a:rPr>
              <a:t>尾通配符查询采用</a:t>
            </a:r>
            <a:r>
              <a:rPr lang="en-US" altLang="zh-CN" sz="2400" dirty="0">
                <a:latin typeface="+mn-ea"/>
              </a:rPr>
              <a:t>B-</a:t>
            </a:r>
            <a:r>
              <a:rPr lang="zh-CN" altLang="en-US" sz="2400" dirty="0">
                <a:latin typeface="+mn-ea"/>
              </a:rPr>
              <a:t>树的词典结构，只需要返回区间</a:t>
            </a:r>
            <a:r>
              <a:rPr lang="en-US" altLang="zh-CN" sz="2400" dirty="0">
                <a:latin typeface="+mn-ea"/>
              </a:rPr>
              <a:t>mon ≤ W &lt; moo</a:t>
            </a:r>
            <a:r>
              <a:rPr lang="zh-CN" altLang="en-US" sz="2400" dirty="0">
                <a:latin typeface="+mn-ea"/>
              </a:rPr>
              <a:t>上的词项</a:t>
            </a:r>
            <a:r>
              <a:rPr lang="en-US" altLang="zh-CN" sz="2400" dirty="0">
                <a:latin typeface="+mn-ea"/>
              </a:rPr>
              <a:t>t</a:t>
            </a:r>
          </a:p>
          <a:p>
            <a:pPr marL="45720" indent="0">
              <a:lnSpc>
                <a:spcPct val="150000"/>
              </a:lnSpc>
              <a:spcBef>
                <a:spcPts val="600"/>
              </a:spcBef>
              <a:buNone/>
            </a:pPr>
            <a:r>
              <a:rPr lang="zh-CN" altLang="en-US" sz="2400" dirty="0">
                <a:latin typeface="+mn-ea"/>
              </a:rPr>
              <a:t>（</a:t>
            </a:r>
            <a:r>
              <a:rPr lang="en-US" altLang="zh-CN" sz="2400" dirty="0">
                <a:latin typeface="+mn-ea"/>
              </a:rPr>
              <a:t>1</a:t>
            </a:r>
            <a:r>
              <a:rPr lang="zh-CN" altLang="en-US" sz="2400" dirty="0">
                <a:latin typeface="+mn-ea"/>
              </a:rPr>
              <a:t>）依次按照字符 </a:t>
            </a:r>
            <a:r>
              <a:rPr lang="en-US" altLang="zh-CN" sz="2400" dirty="0">
                <a:latin typeface="+mn-ea"/>
              </a:rPr>
              <a:t>m</a:t>
            </a:r>
            <a:r>
              <a:rPr lang="zh-CN" altLang="en-US" sz="2400" dirty="0">
                <a:latin typeface="+mn-ea"/>
              </a:rPr>
              <a:t>、</a:t>
            </a:r>
            <a:r>
              <a:rPr lang="en-US" altLang="zh-CN" sz="2400" dirty="0">
                <a:latin typeface="+mn-ea"/>
              </a:rPr>
              <a:t>o</a:t>
            </a:r>
            <a:r>
              <a:rPr lang="zh-CN" altLang="en-US" sz="2400" dirty="0">
                <a:latin typeface="+mn-ea"/>
              </a:rPr>
              <a:t>、</a:t>
            </a:r>
            <a:r>
              <a:rPr lang="en-US" altLang="zh-CN" sz="2400" dirty="0">
                <a:latin typeface="+mn-ea"/>
              </a:rPr>
              <a:t>n </a:t>
            </a:r>
            <a:r>
              <a:rPr lang="zh-CN" altLang="en-US" sz="2400" dirty="0">
                <a:latin typeface="+mn-ea"/>
              </a:rPr>
              <a:t>从上到下遍历搜索树，</a:t>
            </a:r>
            <a:endParaRPr lang="en-US" altLang="zh-CN" sz="2400" dirty="0">
              <a:latin typeface="+mn-ea"/>
            </a:endParaRPr>
          </a:p>
          <a:p>
            <a:pPr marL="45720" indent="0">
              <a:lnSpc>
                <a:spcPct val="150000"/>
              </a:lnSpc>
              <a:spcBef>
                <a:spcPts val="600"/>
              </a:spcBef>
              <a:buNone/>
            </a:pPr>
            <a:r>
              <a:rPr lang="zh-CN" altLang="en-US" sz="2400" dirty="0">
                <a:latin typeface="+mn-ea"/>
              </a:rPr>
              <a:t>（</a:t>
            </a:r>
            <a:r>
              <a:rPr lang="en-US" altLang="zh-CN" sz="2400" dirty="0">
                <a:latin typeface="+mn-ea"/>
              </a:rPr>
              <a:t>2</a:t>
            </a:r>
            <a:r>
              <a:rPr lang="zh-CN" altLang="en-US" sz="2400" dirty="0">
                <a:latin typeface="+mn-ea"/>
              </a:rPr>
              <a:t>）直到能列举词典中所有以</a:t>
            </a:r>
            <a:r>
              <a:rPr lang="en-US" altLang="zh-CN" sz="2400" dirty="0">
                <a:latin typeface="+mn-ea"/>
              </a:rPr>
              <a:t>mon</a:t>
            </a:r>
            <a:r>
              <a:rPr lang="zh-CN" altLang="en-US" sz="2400" dirty="0">
                <a:latin typeface="+mn-ea"/>
              </a:rPr>
              <a:t>开头的</a:t>
            </a:r>
            <a:r>
              <a:rPr lang="zh-CN" altLang="en-US" sz="2400" b="1" dirty="0">
                <a:latin typeface="+mn-ea"/>
              </a:rPr>
              <a:t>词项集合</a:t>
            </a:r>
            <a:r>
              <a:rPr lang="en-US" altLang="zh-CN" sz="2400" b="1" dirty="0">
                <a:latin typeface="+mn-ea"/>
              </a:rPr>
              <a:t>W</a:t>
            </a:r>
            <a:r>
              <a:rPr lang="zh-CN" altLang="en-US" sz="2400" dirty="0">
                <a:latin typeface="+mn-ea"/>
              </a:rPr>
              <a:t>时为止。</a:t>
            </a:r>
            <a:endParaRPr lang="en-US" altLang="zh-CN" sz="2400" dirty="0">
              <a:latin typeface="+mn-ea"/>
            </a:endParaRPr>
          </a:p>
          <a:p>
            <a:pPr marL="45720" indent="0">
              <a:lnSpc>
                <a:spcPct val="150000"/>
              </a:lnSpc>
              <a:spcBef>
                <a:spcPts val="600"/>
              </a:spcBef>
              <a:buNone/>
            </a:pPr>
            <a:r>
              <a:rPr lang="zh-CN" altLang="en-US" sz="2400" dirty="0">
                <a:latin typeface="+mn-ea"/>
              </a:rPr>
              <a:t>（</a:t>
            </a:r>
            <a:r>
              <a:rPr lang="en-US" altLang="zh-CN" sz="2400" dirty="0">
                <a:latin typeface="+mn-ea"/>
              </a:rPr>
              <a:t>3</a:t>
            </a:r>
            <a:r>
              <a:rPr lang="zh-CN" altLang="en-US" sz="2400" dirty="0">
                <a:latin typeface="+mn-ea"/>
              </a:rPr>
              <a:t>）在普通倒排索引中进行</a:t>
            </a:r>
            <a:r>
              <a:rPr lang="en-US" altLang="zh-CN" sz="2400" dirty="0">
                <a:latin typeface="+mn-ea"/>
              </a:rPr>
              <a:t>|W|</a:t>
            </a:r>
            <a:r>
              <a:rPr lang="zh-CN" altLang="en-US" sz="2400" dirty="0">
                <a:latin typeface="+mn-ea"/>
              </a:rPr>
              <a:t>次查找后取出</a:t>
            </a:r>
            <a:r>
              <a:rPr lang="en-US" altLang="zh-CN" sz="2400" dirty="0">
                <a:latin typeface="+mn-ea"/>
              </a:rPr>
              <a:t>W</a:t>
            </a:r>
            <a:r>
              <a:rPr lang="zh-CN" altLang="en-US" sz="2400" dirty="0">
                <a:latin typeface="+mn-ea"/>
              </a:rPr>
              <a:t>中所有词项所对应的文档。</a:t>
            </a:r>
          </a:p>
          <a:p>
            <a:pPr marL="45720" indent="0">
              <a:lnSpc>
                <a:spcPct val="150000"/>
              </a:lnSpc>
              <a:spcBef>
                <a:spcPts val="600"/>
              </a:spcBef>
              <a:buNone/>
            </a:pPr>
            <a:endParaRPr lang="zh-CN" altLang="en-US" sz="2400" dirty="0">
              <a:latin typeface="+mn-ea"/>
            </a:endParaRPr>
          </a:p>
        </p:txBody>
      </p:sp>
    </p:spTree>
    <p:extLst>
      <p:ext uri="{BB962C8B-B14F-4D97-AF65-F5344CB8AC3E}">
        <p14:creationId xmlns:p14="http://schemas.microsoft.com/office/powerpoint/2010/main" val="535662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lnSpcReduction="10000"/>
          </a:bodyPr>
          <a:lstStyle/>
          <a:p>
            <a:pPr marL="45720" indent="0">
              <a:lnSpc>
                <a:spcPct val="150000"/>
              </a:lnSpc>
              <a:spcBef>
                <a:spcPts val="600"/>
              </a:spcBef>
              <a:buNone/>
            </a:pPr>
            <a:r>
              <a:rPr lang="zh-CN" altLang="en-US" sz="2800" b="1" dirty="0">
                <a:latin typeface="+mn-ea"/>
              </a:rPr>
              <a:t>首通配符查询</a:t>
            </a:r>
            <a:r>
              <a:rPr lang="zh-CN" altLang="en-US" sz="2400" dirty="0">
                <a:latin typeface="+mn-ea"/>
              </a:rPr>
              <a:t>：通配符*在查询字符串开始仅出现一次。</a:t>
            </a:r>
            <a:endParaRPr lang="en-US" altLang="zh-CN" sz="2400" dirty="0">
              <a:latin typeface="+mn-ea"/>
            </a:endParaRPr>
          </a:p>
          <a:p>
            <a:pPr marL="45720" indent="0">
              <a:lnSpc>
                <a:spcPct val="150000"/>
              </a:lnSpc>
              <a:spcBef>
                <a:spcPts val="600"/>
              </a:spcBef>
              <a:buNone/>
            </a:pPr>
            <a:r>
              <a:rPr lang="en-US" altLang="zh-CN" sz="2400" dirty="0">
                <a:latin typeface="+mn-ea"/>
              </a:rPr>
              <a:t>      *mon: </a:t>
            </a:r>
            <a:r>
              <a:rPr lang="zh-CN" altLang="en-US" sz="2400" dirty="0">
                <a:latin typeface="+mn-ea"/>
              </a:rPr>
              <a:t>找出所有包含以</a:t>
            </a:r>
            <a:r>
              <a:rPr lang="en-US" altLang="zh-CN" sz="2400" dirty="0">
                <a:latin typeface="+mn-ea"/>
              </a:rPr>
              <a:t>mon</a:t>
            </a:r>
            <a:r>
              <a:rPr lang="zh-CN" altLang="en-US" sz="2400" dirty="0">
                <a:latin typeface="+mn-ea"/>
              </a:rPr>
              <a:t>结尾的词项的文档</a:t>
            </a:r>
          </a:p>
          <a:p>
            <a:pPr marL="45720" indent="0">
              <a:lnSpc>
                <a:spcPct val="150000"/>
              </a:lnSpc>
              <a:spcBef>
                <a:spcPts val="600"/>
              </a:spcBef>
              <a:buNone/>
            </a:pPr>
            <a:r>
              <a:rPr lang="zh-CN" altLang="en-US" sz="2400" dirty="0">
                <a:latin typeface="+mn-ea"/>
              </a:rPr>
              <a:t>     符合条件的词项有：</a:t>
            </a:r>
            <a:r>
              <a:rPr lang="en-US" altLang="zh-CN" sz="2400" dirty="0">
                <a:latin typeface="+mn-ea"/>
              </a:rPr>
              <a:t>summon, common, cinnamon</a:t>
            </a:r>
            <a:r>
              <a:rPr lang="zh-CN" altLang="en-US" sz="2400" dirty="0">
                <a:latin typeface="+mn-ea"/>
              </a:rPr>
              <a:t>等</a:t>
            </a:r>
          </a:p>
          <a:p>
            <a:pPr marL="45720" indent="0">
              <a:lnSpc>
                <a:spcPct val="150000"/>
              </a:lnSpc>
              <a:spcBef>
                <a:spcPts val="600"/>
              </a:spcBef>
              <a:buNone/>
            </a:pPr>
            <a:r>
              <a:rPr lang="zh-CN" altLang="en-US" sz="2400" dirty="0">
                <a:latin typeface="+mn-ea"/>
              </a:rPr>
              <a:t>首通配符查询需要将所有的词项倒转过来，然后基于它们建一棵附加的反向</a:t>
            </a:r>
            <a:r>
              <a:rPr lang="en-US" altLang="zh-CN" sz="2400" dirty="0">
                <a:latin typeface="+mn-ea"/>
              </a:rPr>
              <a:t>B</a:t>
            </a:r>
            <a:r>
              <a:rPr lang="zh-CN" altLang="en-US" sz="2400" dirty="0">
                <a:latin typeface="+mn-ea"/>
              </a:rPr>
              <a:t>树，对反向 </a:t>
            </a:r>
            <a:r>
              <a:rPr lang="en-US" altLang="zh-CN" sz="2400" dirty="0">
                <a:latin typeface="+mn-ea"/>
              </a:rPr>
              <a:t>B-</a:t>
            </a:r>
            <a:r>
              <a:rPr lang="zh-CN" altLang="en-US" sz="2400" dirty="0">
                <a:latin typeface="+mn-ea"/>
              </a:rPr>
              <a:t>树遍历后可以返回所有包含同一后缀的词项，返回区间</a:t>
            </a:r>
            <a:r>
              <a:rPr lang="en-US" altLang="zh-CN" sz="2400" dirty="0">
                <a:latin typeface="+mn-ea"/>
              </a:rPr>
              <a:t>nom ≤ t &lt; non</a:t>
            </a:r>
            <a:r>
              <a:rPr lang="zh-CN" altLang="en-US" sz="2400" dirty="0">
                <a:latin typeface="+mn-ea"/>
              </a:rPr>
              <a:t>上的词项</a:t>
            </a:r>
            <a:r>
              <a:rPr lang="en-US" altLang="zh-CN" sz="2400" dirty="0">
                <a:latin typeface="+mn-ea"/>
              </a:rPr>
              <a:t>W</a:t>
            </a:r>
            <a:r>
              <a:rPr lang="zh-CN" altLang="en-US" sz="2400" dirty="0">
                <a:latin typeface="+mn-ea"/>
              </a:rPr>
              <a:t>。</a:t>
            </a:r>
            <a:endParaRPr lang="en-US" altLang="zh-CN" sz="2400" dirty="0">
              <a:latin typeface="+mn-ea"/>
            </a:endParaRPr>
          </a:p>
          <a:p>
            <a:pPr marL="45720" indent="0">
              <a:lnSpc>
                <a:spcPct val="150000"/>
              </a:lnSpc>
              <a:spcBef>
                <a:spcPts val="600"/>
              </a:spcBef>
              <a:buNone/>
            </a:pPr>
            <a:r>
              <a:rPr lang="zh-CN" altLang="en-US" sz="2400" dirty="0">
                <a:latin typeface="+mn-ea"/>
              </a:rPr>
              <a:t>比如有以下四个词：  </a:t>
            </a:r>
            <a:r>
              <a:rPr lang="en-US" altLang="zh-CN" sz="2400" dirty="0">
                <a:latin typeface="+mn-ea"/>
              </a:rPr>
              <a:t>absurd, Monday, monster, zoo</a:t>
            </a:r>
          </a:p>
          <a:p>
            <a:pPr marL="45720" indent="0">
              <a:lnSpc>
                <a:spcPct val="150000"/>
              </a:lnSpc>
              <a:spcBef>
                <a:spcPts val="600"/>
              </a:spcBef>
              <a:buNone/>
            </a:pPr>
            <a:r>
              <a:rPr lang="zh-CN" altLang="en-US" sz="2400" dirty="0">
                <a:latin typeface="+mn-ea"/>
              </a:rPr>
              <a:t>全部倒转过来： </a:t>
            </a:r>
            <a:r>
              <a:rPr lang="en-US" altLang="zh-CN" sz="2400" dirty="0" err="1">
                <a:latin typeface="+mn-ea"/>
              </a:rPr>
              <a:t>drusba</a:t>
            </a:r>
            <a:r>
              <a:rPr lang="en-US" altLang="zh-CN" sz="2400" dirty="0">
                <a:latin typeface="+mn-ea"/>
              </a:rPr>
              <a:t>, </a:t>
            </a:r>
            <a:r>
              <a:rPr lang="en-US" altLang="zh-CN" sz="2400" dirty="0" err="1">
                <a:latin typeface="+mn-ea"/>
              </a:rPr>
              <a:t>yadnom</a:t>
            </a:r>
            <a:r>
              <a:rPr lang="en-US" altLang="zh-CN" sz="2400" dirty="0">
                <a:latin typeface="+mn-ea"/>
              </a:rPr>
              <a:t>, </a:t>
            </a:r>
            <a:r>
              <a:rPr lang="en-US" altLang="zh-CN" sz="2400" dirty="0" err="1">
                <a:latin typeface="+mn-ea"/>
              </a:rPr>
              <a:t>retsnom</a:t>
            </a:r>
            <a:r>
              <a:rPr lang="en-US" altLang="zh-CN" sz="2400" dirty="0">
                <a:latin typeface="+mn-ea"/>
              </a:rPr>
              <a:t>, </a:t>
            </a:r>
            <a:r>
              <a:rPr lang="en-US" altLang="zh-CN" sz="2400" dirty="0" err="1">
                <a:latin typeface="+mn-ea"/>
              </a:rPr>
              <a:t>ooz</a:t>
            </a:r>
            <a:endParaRPr lang="en-US" altLang="zh-CN" sz="2400" dirty="0">
              <a:latin typeface="+mn-ea"/>
            </a:endParaRPr>
          </a:p>
          <a:p>
            <a:pPr marL="45720" indent="0">
              <a:lnSpc>
                <a:spcPct val="150000"/>
              </a:lnSpc>
              <a:spcBef>
                <a:spcPts val="600"/>
              </a:spcBef>
              <a:buNone/>
            </a:pPr>
            <a:r>
              <a:rPr lang="zh-CN" altLang="en-US" sz="2400" dirty="0">
                <a:latin typeface="+mn-ea"/>
              </a:rPr>
              <a:t>然后基于倒转过来的词项再建一颗</a:t>
            </a:r>
            <a:r>
              <a:rPr lang="en-US" altLang="zh-CN" sz="2400" dirty="0">
                <a:latin typeface="+mn-ea"/>
              </a:rPr>
              <a:t>B</a:t>
            </a:r>
            <a:r>
              <a:rPr lang="zh-CN" altLang="en-US" sz="2400" dirty="0">
                <a:latin typeface="+mn-ea"/>
              </a:rPr>
              <a:t>树，</a:t>
            </a:r>
          </a:p>
          <a:p>
            <a:pPr marL="45720" indent="0">
              <a:lnSpc>
                <a:spcPct val="150000"/>
              </a:lnSpc>
              <a:spcBef>
                <a:spcPts val="600"/>
              </a:spcBef>
              <a:buNone/>
            </a:pPr>
            <a:endParaRPr lang="zh-CN" altLang="en-US" sz="2400" dirty="0">
              <a:latin typeface="+mn-ea"/>
            </a:endParaRPr>
          </a:p>
        </p:txBody>
      </p:sp>
    </p:spTree>
    <p:extLst>
      <p:ext uri="{BB962C8B-B14F-4D97-AF65-F5344CB8AC3E}">
        <p14:creationId xmlns:p14="http://schemas.microsoft.com/office/powerpoint/2010/main" val="13029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a:bodyPr>
          <a:lstStyle/>
          <a:p>
            <a:pPr marL="45720" indent="0">
              <a:lnSpc>
                <a:spcPct val="150000"/>
              </a:lnSpc>
              <a:spcBef>
                <a:spcPts val="600"/>
              </a:spcBef>
              <a:buNone/>
            </a:pPr>
            <a:r>
              <a:rPr lang="zh-CN" altLang="en-US" sz="2800" b="1" dirty="0">
                <a:latin typeface="+mn-ea"/>
              </a:rPr>
              <a:t>一般通配符查询</a:t>
            </a:r>
            <a:r>
              <a:rPr lang="zh-CN" altLang="en-US" sz="2400" dirty="0">
                <a:latin typeface="+mn-ea"/>
              </a:rPr>
              <a:t>：词项中间的 *号处理，比如</a:t>
            </a:r>
            <a:r>
              <a:rPr lang="en-US" altLang="zh-CN" sz="2400" dirty="0">
                <a:latin typeface="+mn-ea"/>
              </a:rPr>
              <a:t>se*mon</a:t>
            </a:r>
          </a:p>
          <a:p>
            <a:pPr marL="45720" indent="0">
              <a:lnSpc>
                <a:spcPct val="150000"/>
              </a:lnSpc>
              <a:spcBef>
                <a:spcPts val="600"/>
              </a:spcBef>
              <a:buNone/>
            </a:pPr>
            <a:r>
              <a:rPr lang="zh-CN" altLang="en-US" sz="2400" dirty="0">
                <a:latin typeface="+mn-ea"/>
              </a:rPr>
              <a:t>   可以通过</a:t>
            </a:r>
            <a:r>
              <a:rPr lang="en-US" altLang="zh-CN" sz="2400" dirty="0">
                <a:latin typeface="+mn-ea"/>
              </a:rPr>
              <a:t>B-</a:t>
            </a:r>
            <a:r>
              <a:rPr lang="zh-CN" altLang="en-US" sz="2400" dirty="0">
                <a:latin typeface="+mn-ea"/>
              </a:rPr>
              <a:t>树来返回所有前缀为</a:t>
            </a:r>
            <a:r>
              <a:rPr lang="en-US" altLang="zh-CN" sz="2400" dirty="0">
                <a:latin typeface="+mn-ea"/>
              </a:rPr>
              <a:t>se</a:t>
            </a:r>
            <a:r>
              <a:rPr lang="zh-CN" altLang="en-US" sz="2400" dirty="0">
                <a:latin typeface="+mn-ea"/>
              </a:rPr>
              <a:t>且后缀非空的词项子集</a:t>
            </a:r>
            <a:r>
              <a:rPr lang="en-US" altLang="zh-CN" sz="2400" dirty="0">
                <a:latin typeface="+mn-ea"/>
              </a:rPr>
              <a:t>W</a:t>
            </a:r>
            <a:r>
              <a:rPr lang="zh-CN" altLang="en-US" sz="2400" dirty="0">
                <a:latin typeface="+mn-ea"/>
              </a:rPr>
              <a:t>，再通过反向</a:t>
            </a:r>
            <a:r>
              <a:rPr lang="en-US" altLang="zh-CN" sz="2400" dirty="0">
                <a:latin typeface="+mn-ea"/>
              </a:rPr>
              <a:t>B-</a:t>
            </a:r>
            <a:r>
              <a:rPr lang="zh-CN" altLang="en-US" sz="2400" dirty="0">
                <a:latin typeface="+mn-ea"/>
              </a:rPr>
              <a:t>树来返回所有后缀为</a:t>
            </a:r>
            <a:r>
              <a:rPr lang="en-US" altLang="zh-CN" sz="2400" dirty="0">
                <a:latin typeface="+mn-ea"/>
              </a:rPr>
              <a:t>mon</a:t>
            </a:r>
            <a:r>
              <a:rPr lang="zh-CN" altLang="en-US" sz="2400" dirty="0">
                <a:latin typeface="+mn-ea"/>
              </a:rPr>
              <a:t>且前缀非空的词项子集</a:t>
            </a:r>
            <a:r>
              <a:rPr lang="en-US" altLang="zh-CN" sz="2400" dirty="0">
                <a:latin typeface="+mn-ea"/>
              </a:rPr>
              <a:t>R</a:t>
            </a:r>
            <a:r>
              <a:rPr lang="zh-CN" altLang="en-US" sz="2400" dirty="0">
                <a:latin typeface="+mn-ea"/>
              </a:rPr>
              <a:t>。然后，对</a:t>
            </a:r>
            <a:r>
              <a:rPr lang="en-US" altLang="zh-CN" sz="2400" dirty="0">
                <a:latin typeface="+mn-ea"/>
              </a:rPr>
              <a:t>W</a:t>
            </a:r>
            <a:r>
              <a:rPr lang="zh-CN" altLang="en-US" sz="2400" dirty="0">
                <a:latin typeface="+mn-ea"/>
              </a:rPr>
              <a:t>和</a:t>
            </a:r>
            <a:r>
              <a:rPr lang="en-US" altLang="zh-CN" sz="2400" dirty="0">
                <a:latin typeface="+mn-ea"/>
              </a:rPr>
              <a:t>R</a:t>
            </a:r>
            <a:r>
              <a:rPr lang="zh-CN" altLang="en-US" sz="2400" dirty="0">
                <a:latin typeface="+mn-ea"/>
              </a:rPr>
              <a:t>求交集</a:t>
            </a:r>
            <a:r>
              <a:rPr lang="en-US" altLang="zh-CN" sz="2400" dirty="0">
                <a:latin typeface="+mn-ea"/>
              </a:rPr>
              <a:t>W ∩ R</a:t>
            </a:r>
            <a:r>
              <a:rPr lang="zh-CN" altLang="en-US" sz="2400" dirty="0">
                <a:latin typeface="+mn-ea"/>
              </a:rPr>
              <a:t>，之后对交集进行扫描。</a:t>
            </a:r>
            <a:endParaRPr lang="en-US" altLang="zh-CN" sz="2400" dirty="0">
              <a:latin typeface="+mn-ea"/>
            </a:endParaRP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r>
              <a:rPr lang="zh-CN" altLang="en-US" sz="2400" b="1" dirty="0">
                <a:latin typeface="+mn-ea"/>
              </a:rPr>
              <a:t>缺点：这种做法开销很大</a:t>
            </a: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r>
              <a:rPr lang="en-US" altLang="zh-CN" sz="2400" dirty="0">
                <a:latin typeface="+mn-ea"/>
              </a:rPr>
              <a:t>      </a:t>
            </a:r>
            <a:endParaRPr lang="zh-CN" altLang="en-US" sz="2400" dirty="0">
              <a:latin typeface="+mn-ea"/>
            </a:endParaRPr>
          </a:p>
        </p:txBody>
      </p:sp>
    </p:spTree>
    <p:extLst>
      <p:ext uri="{BB962C8B-B14F-4D97-AF65-F5344CB8AC3E}">
        <p14:creationId xmlns:p14="http://schemas.microsoft.com/office/powerpoint/2010/main" val="998498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480800" cy="5366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1</a:t>
            </a:r>
            <a:r>
              <a:rPr lang="zh-CN" altLang="en-US" sz="2400" dirty="0">
                <a:latin typeface="+mn-ea"/>
              </a:rPr>
              <a:t>：</a:t>
            </a:r>
            <a:r>
              <a:rPr lang="zh-CN" altLang="en-US" sz="2400" b="1" dirty="0">
                <a:latin typeface="+mn-ea"/>
              </a:rPr>
              <a:t>轮排</a:t>
            </a:r>
            <a:r>
              <a:rPr lang="en-US" altLang="zh-CN" sz="2400" b="1" dirty="0">
                <a:latin typeface="+mn-ea"/>
              </a:rPr>
              <a:t>(</a:t>
            </a:r>
            <a:r>
              <a:rPr lang="en-US" altLang="zh-CN" sz="2400" b="1" dirty="0" err="1">
                <a:latin typeface="+mn-ea"/>
              </a:rPr>
              <a:t>permuterm</a:t>
            </a:r>
            <a:r>
              <a:rPr lang="en-US" altLang="zh-CN" sz="2400" b="1" dirty="0">
                <a:latin typeface="+mn-ea"/>
              </a:rPr>
              <a:t>) </a:t>
            </a:r>
            <a:r>
              <a:rPr lang="zh-CN" altLang="en-US" sz="2400" b="1" dirty="0">
                <a:latin typeface="+mn-ea"/>
              </a:rPr>
              <a:t>索引</a:t>
            </a:r>
          </a:p>
          <a:p>
            <a:pPr marL="45720" indent="0">
              <a:lnSpc>
                <a:spcPct val="150000"/>
              </a:lnSpc>
              <a:spcBef>
                <a:spcPts val="600"/>
              </a:spcBef>
              <a:buNone/>
            </a:pPr>
            <a:r>
              <a:rPr lang="zh-CN" altLang="en-US" sz="2400" dirty="0">
                <a:latin typeface="+mn-ea"/>
              </a:rPr>
              <a:t>基本思想：在字符集中引入一个新的符号</a:t>
            </a:r>
            <a:r>
              <a:rPr lang="en-US" altLang="zh-CN" sz="2400" dirty="0">
                <a:latin typeface="+mn-ea"/>
              </a:rPr>
              <a:t>$</a:t>
            </a:r>
            <a:r>
              <a:rPr lang="zh-CN" altLang="en-US" sz="2400" dirty="0">
                <a:latin typeface="+mn-ea"/>
              </a:rPr>
              <a:t>，用于标识词项结束。构建一个轮排索引，其中对扩展词项的每个旋转结果都构造一个指针来指向原始词项。</a:t>
            </a:r>
            <a:endParaRPr lang="en-US" altLang="zh-CN" sz="2400" dirty="0">
              <a:latin typeface="+mn-ea"/>
            </a:endParaRPr>
          </a:p>
          <a:p>
            <a:pPr marL="45720" indent="0">
              <a:lnSpc>
                <a:spcPct val="150000"/>
              </a:lnSpc>
              <a:spcBef>
                <a:spcPts val="600"/>
              </a:spcBef>
              <a:buNone/>
            </a:pPr>
            <a:r>
              <a:rPr lang="zh-CN" altLang="en-US" sz="2400" dirty="0">
                <a:latin typeface="+mn-ea"/>
              </a:rPr>
              <a:t>（</a:t>
            </a:r>
            <a:r>
              <a:rPr lang="en-US" altLang="zh-CN" sz="2400" dirty="0">
                <a:latin typeface="+mn-ea"/>
              </a:rPr>
              <a:t>1</a:t>
            </a:r>
            <a:r>
              <a:rPr lang="zh-CN" altLang="en-US" sz="2400" dirty="0">
                <a:latin typeface="+mn-ea"/>
              </a:rPr>
              <a:t>）将每个通配查询旋转，使*出现在末尾</a:t>
            </a:r>
          </a:p>
          <a:p>
            <a:pPr marL="45720" indent="0">
              <a:lnSpc>
                <a:spcPct val="150000"/>
              </a:lnSpc>
              <a:spcBef>
                <a:spcPts val="600"/>
              </a:spcBef>
              <a:buNone/>
            </a:pPr>
            <a:r>
              <a:rPr lang="zh-CN" altLang="en-US" sz="2400" dirty="0">
                <a:latin typeface="+mn-ea"/>
              </a:rPr>
              <a:t>（</a:t>
            </a:r>
            <a:r>
              <a:rPr lang="en-US" altLang="zh-CN" sz="2400" dirty="0">
                <a:latin typeface="+mn-ea"/>
              </a:rPr>
              <a:t>2</a:t>
            </a:r>
            <a:r>
              <a:rPr lang="zh-CN" altLang="en-US" sz="2400" dirty="0">
                <a:latin typeface="+mn-ea"/>
              </a:rPr>
              <a:t>）将每个旋转后的结果存放在词典中，即</a:t>
            </a:r>
            <a:r>
              <a:rPr lang="en-US" altLang="zh-CN" sz="2400" dirty="0">
                <a:latin typeface="+mn-ea"/>
              </a:rPr>
              <a:t>B-</a:t>
            </a:r>
            <a:r>
              <a:rPr lang="zh-CN" altLang="en-US" sz="2400" dirty="0">
                <a:latin typeface="+mn-ea"/>
              </a:rPr>
              <a:t>树中</a:t>
            </a:r>
          </a:p>
          <a:p>
            <a:pPr marL="45720" indent="0">
              <a:lnSpc>
                <a:spcPct val="150000"/>
              </a:lnSpc>
              <a:spcBef>
                <a:spcPts val="600"/>
              </a:spcBef>
              <a:buNone/>
            </a:pPr>
            <a:endParaRPr lang="en-US" altLang="zh-CN" sz="2400" dirty="0">
              <a:latin typeface="+mn-ea"/>
            </a:endParaRPr>
          </a:p>
        </p:txBody>
      </p:sp>
    </p:spTree>
    <p:extLst>
      <p:ext uri="{BB962C8B-B14F-4D97-AF65-F5344CB8AC3E}">
        <p14:creationId xmlns:p14="http://schemas.microsoft.com/office/powerpoint/2010/main" val="933593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6871653" cy="5366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1</a:t>
            </a:r>
            <a:r>
              <a:rPr lang="zh-CN" altLang="en-US" sz="2400" dirty="0">
                <a:latin typeface="+mn-ea"/>
              </a:rPr>
              <a:t>：</a:t>
            </a:r>
            <a:r>
              <a:rPr lang="zh-CN" altLang="en-US" sz="2400" b="1" dirty="0">
                <a:latin typeface="+mn-ea"/>
              </a:rPr>
              <a:t>轮排</a:t>
            </a:r>
            <a:r>
              <a:rPr lang="en-US" altLang="zh-CN" sz="2400" b="1" dirty="0">
                <a:latin typeface="+mn-ea"/>
              </a:rPr>
              <a:t>(</a:t>
            </a:r>
            <a:r>
              <a:rPr lang="en-US" altLang="zh-CN" sz="2400" b="1" dirty="0" err="1">
                <a:latin typeface="+mn-ea"/>
              </a:rPr>
              <a:t>permuterm</a:t>
            </a:r>
            <a:r>
              <a:rPr lang="en-US" altLang="zh-CN" sz="2400" b="1" dirty="0">
                <a:latin typeface="+mn-ea"/>
              </a:rPr>
              <a:t>) </a:t>
            </a:r>
            <a:r>
              <a:rPr lang="zh-CN" altLang="en-US" sz="2400" b="1" dirty="0">
                <a:latin typeface="+mn-ea"/>
              </a:rPr>
              <a:t>索引</a:t>
            </a:r>
          </a:p>
          <a:p>
            <a:pPr marL="45720" indent="0">
              <a:lnSpc>
                <a:spcPct val="150000"/>
              </a:lnSpc>
              <a:spcBef>
                <a:spcPts val="600"/>
              </a:spcBef>
              <a:buNone/>
            </a:pPr>
            <a:r>
              <a:rPr lang="zh-CN" altLang="en-US" sz="2400" dirty="0">
                <a:latin typeface="+mn-ea"/>
              </a:rPr>
              <a:t>对于词项</a:t>
            </a:r>
            <a:r>
              <a:rPr lang="en-US" altLang="zh-CN" sz="2400" dirty="0">
                <a:latin typeface="+mn-ea"/>
              </a:rPr>
              <a:t>hello: </a:t>
            </a:r>
            <a:r>
              <a:rPr lang="zh-CN" altLang="en-US" sz="2400" dirty="0">
                <a:latin typeface="+mn-ea"/>
              </a:rPr>
              <a:t>将 </a:t>
            </a:r>
            <a:r>
              <a:rPr lang="en-US" altLang="zh-CN" sz="2400" dirty="0">
                <a:latin typeface="+mn-ea"/>
              </a:rPr>
              <a:t>hello$, </a:t>
            </a:r>
            <a:r>
              <a:rPr lang="en-US" altLang="zh-CN" sz="2400" dirty="0" err="1">
                <a:latin typeface="+mn-ea"/>
              </a:rPr>
              <a:t>ello$h</a:t>
            </a:r>
            <a:r>
              <a:rPr lang="en-US" altLang="zh-CN" sz="2400" dirty="0">
                <a:latin typeface="+mn-ea"/>
              </a:rPr>
              <a:t>, </a:t>
            </a:r>
            <a:r>
              <a:rPr lang="en-US" altLang="zh-CN" sz="2400" dirty="0" err="1">
                <a:latin typeface="+mn-ea"/>
              </a:rPr>
              <a:t>llo$he</a:t>
            </a:r>
            <a:r>
              <a:rPr lang="en-US" altLang="zh-CN" sz="2400" dirty="0">
                <a:latin typeface="+mn-ea"/>
              </a:rPr>
              <a:t>, </a:t>
            </a:r>
            <a:r>
              <a:rPr lang="en-US" altLang="zh-CN" sz="2400" dirty="0" err="1">
                <a:latin typeface="+mn-ea"/>
              </a:rPr>
              <a:t>lo$hel</a:t>
            </a:r>
            <a:r>
              <a:rPr lang="en-US" altLang="zh-CN" sz="2400" dirty="0">
                <a:latin typeface="+mn-ea"/>
              </a:rPr>
              <a:t>, </a:t>
            </a:r>
            <a:r>
              <a:rPr lang="en-US" altLang="zh-CN" sz="2400" dirty="0" err="1">
                <a:latin typeface="+mn-ea"/>
              </a:rPr>
              <a:t>o$hell</a:t>
            </a:r>
            <a:r>
              <a:rPr lang="en-US" altLang="zh-CN" sz="2400" dirty="0">
                <a:latin typeface="+mn-ea"/>
              </a:rPr>
              <a:t> </a:t>
            </a:r>
            <a:r>
              <a:rPr lang="zh-CN" altLang="en-US" sz="2400" dirty="0">
                <a:latin typeface="+mn-ea"/>
              </a:rPr>
              <a:t>和</a:t>
            </a:r>
            <a:r>
              <a:rPr lang="en-US" altLang="zh-CN" sz="2400" dirty="0">
                <a:latin typeface="+mn-ea"/>
              </a:rPr>
              <a:t>$hello</a:t>
            </a:r>
            <a:r>
              <a:rPr lang="zh-CN" altLang="en-US" sz="2400" dirty="0">
                <a:latin typeface="+mn-ea"/>
              </a:rPr>
              <a:t>加入到 </a:t>
            </a:r>
            <a:r>
              <a:rPr lang="en-US" altLang="zh-CN" sz="2400" dirty="0">
                <a:latin typeface="+mn-ea"/>
              </a:rPr>
              <a:t>B-</a:t>
            </a:r>
            <a:r>
              <a:rPr lang="zh-CN" altLang="en-US" sz="2400" dirty="0">
                <a:latin typeface="+mn-ea"/>
              </a:rPr>
              <a:t>树中，其中 </a:t>
            </a:r>
            <a:r>
              <a:rPr lang="en-US" altLang="zh-CN" sz="2400" dirty="0">
                <a:latin typeface="+mn-ea"/>
              </a:rPr>
              <a:t>$ </a:t>
            </a:r>
            <a:r>
              <a:rPr lang="zh-CN" altLang="en-US" sz="2400" dirty="0">
                <a:latin typeface="+mn-ea"/>
              </a:rPr>
              <a:t>是一个特殊符号</a:t>
            </a:r>
            <a:r>
              <a:rPr lang="en-US" altLang="zh-CN" sz="2400" dirty="0">
                <a:latin typeface="+mn-ea"/>
              </a:rPr>
              <a:t>(</a:t>
            </a:r>
            <a:r>
              <a:rPr lang="zh-CN" altLang="en-US" sz="2400" dirty="0">
                <a:latin typeface="+mn-ea"/>
              </a:rPr>
              <a:t>表示结尾</a:t>
            </a:r>
            <a:r>
              <a:rPr lang="en-US" altLang="zh-CN" sz="2400" dirty="0">
                <a:latin typeface="+mn-ea"/>
              </a:rPr>
              <a:t>)</a:t>
            </a:r>
          </a:p>
          <a:p>
            <a:pPr marL="45720" indent="0">
              <a:lnSpc>
                <a:spcPct val="150000"/>
              </a:lnSpc>
              <a:spcBef>
                <a:spcPts val="600"/>
              </a:spcBef>
              <a:buNone/>
            </a:pPr>
            <a:r>
              <a:rPr lang="zh-CN" altLang="en-US" sz="2400" dirty="0">
                <a:latin typeface="+mn-ea"/>
              </a:rPr>
              <a:t>即在词项前面再加一层索引</a:t>
            </a:r>
          </a:p>
          <a:p>
            <a:pPr marL="44450" indent="403225">
              <a:lnSpc>
                <a:spcPct val="150000"/>
              </a:lnSpc>
              <a:spcBef>
                <a:spcPts val="600"/>
              </a:spcBef>
              <a:buNone/>
            </a:pPr>
            <a:r>
              <a:rPr lang="zh-CN" altLang="en-US" sz="2400" dirty="0">
                <a:latin typeface="+mn-ea"/>
              </a:rPr>
              <a:t>该索引采用</a:t>
            </a:r>
            <a:r>
              <a:rPr lang="en-US" altLang="zh-CN" sz="2400" dirty="0">
                <a:latin typeface="+mn-ea"/>
              </a:rPr>
              <a:t>B-</a:t>
            </a:r>
            <a:r>
              <a:rPr lang="zh-CN" altLang="en-US" sz="2400" dirty="0">
                <a:latin typeface="+mn-ea"/>
              </a:rPr>
              <a:t>树来组织</a:t>
            </a:r>
          </a:p>
          <a:p>
            <a:pPr marL="44450" indent="403225">
              <a:lnSpc>
                <a:spcPct val="150000"/>
              </a:lnSpc>
              <a:spcBef>
                <a:spcPts val="600"/>
              </a:spcBef>
              <a:buNone/>
            </a:pPr>
            <a:r>
              <a:rPr lang="zh-CN" altLang="en-US" sz="2400" dirty="0">
                <a:latin typeface="+mn-ea"/>
              </a:rPr>
              <a:t>该索引叶节点是词项的各种变形</a:t>
            </a:r>
          </a:p>
          <a:p>
            <a:pPr marL="45720" indent="0">
              <a:lnSpc>
                <a:spcPct val="150000"/>
              </a:lnSpc>
              <a:spcBef>
                <a:spcPts val="600"/>
              </a:spcBef>
              <a:buNone/>
            </a:pPr>
            <a:endParaRPr lang="zh-CN" altLang="en-US" sz="2400" dirty="0">
              <a:latin typeface="+mn-ea"/>
            </a:endParaRPr>
          </a:p>
          <a:p>
            <a:pPr marL="45720" indent="0">
              <a:lnSpc>
                <a:spcPct val="150000"/>
              </a:lnSpc>
              <a:spcBef>
                <a:spcPts val="600"/>
              </a:spcBef>
              <a:buNone/>
            </a:pPr>
            <a:endParaRPr lang="en-US" altLang="zh-CN" sz="2400" dirty="0">
              <a:latin typeface="+mn-ea"/>
            </a:endParaRPr>
          </a:p>
        </p:txBody>
      </p:sp>
      <p:pic>
        <p:nvPicPr>
          <p:cNvPr id="4" name="Picture 6">
            <a:extLst>
              <a:ext uri="{FF2B5EF4-FFF2-40B4-BE49-F238E27FC236}">
                <a16:creationId xmlns:a16="http://schemas.microsoft.com/office/drawing/2014/main" id="{1B9B10D2-1DB8-41FB-8E9E-C542BFCEF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9093" y="1419225"/>
            <a:ext cx="3725862" cy="42195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矩形 4">
            <a:extLst>
              <a:ext uri="{FF2B5EF4-FFF2-40B4-BE49-F238E27FC236}">
                <a16:creationId xmlns:a16="http://schemas.microsoft.com/office/drawing/2014/main" id="{6106644C-3CDC-47AF-8E27-5BE40FF757DA}"/>
              </a:ext>
            </a:extLst>
          </p:cNvPr>
          <p:cNvSpPr/>
          <p:nvPr/>
        </p:nvSpPr>
        <p:spPr>
          <a:xfrm>
            <a:off x="7748609" y="5936734"/>
            <a:ext cx="3278462" cy="369332"/>
          </a:xfrm>
          <a:prstGeom prst="rect">
            <a:avLst/>
          </a:prstGeom>
        </p:spPr>
        <p:txBody>
          <a:bodyPr wrap="none">
            <a:spAutoFit/>
          </a:bodyPr>
          <a:lstStyle/>
          <a:p>
            <a:r>
              <a:rPr lang="zh-CN" altLang="en-US" dirty="0"/>
              <a:t>轮排结果 → 词项的映射示意图</a:t>
            </a:r>
          </a:p>
        </p:txBody>
      </p:sp>
    </p:spTree>
    <p:extLst>
      <p:ext uri="{BB962C8B-B14F-4D97-AF65-F5344CB8AC3E}">
        <p14:creationId xmlns:p14="http://schemas.microsoft.com/office/powerpoint/2010/main" val="782276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82880"/>
            <a:ext cx="11480800" cy="6382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1</a:t>
            </a:r>
            <a:r>
              <a:rPr lang="zh-CN" altLang="en-US" sz="2400" dirty="0">
                <a:latin typeface="+mn-ea"/>
              </a:rPr>
              <a:t>：</a:t>
            </a:r>
            <a:r>
              <a:rPr lang="zh-CN" altLang="en-US" sz="2400" b="1" dirty="0">
                <a:latin typeface="+mn-ea"/>
              </a:rPr>
              <a:t>轮排</a:t>
            </a:r>
            <a:r>
              <a:rPr lang="en-US" altLang="zh-CN" sz="2400" b="1" dirty="0">
                <a:latin typeface="+mn-ea"/>
              </a:rPr>
              <a:t>(</a:t>
            </a:r>
            <a:r>
              <a:rPr lang="en-US" altLang="zh-CN" sz="2400" b="1" dirty="0" err="1">
                <a:latin typeface="+mn-ea"/>
              </a:rPr>
              <a:t>permuterm</a:t>
            </a:r>
            <a:r>
              <a:rPr lang="en-US" altLang="zh-CN" sz="2400" b="1" dirty="0">
                <a:latin typeface="+mn-ea"/>
              </a:rPr>
              <a:t>) </a:t>
            </a:r>
            <a:r>
              <a:rPr lang="zh-CN" altLang="en-US" sz="2400" b="1" dirty="0">
                <a:latin typeface="+mn-ea"/>
              </a:rPr>
              <a:t>索引</a:t>
            </a:r>
          </a:p>
          <a:p>
            <a:pPr marL="45720" indent="0">
              <a:lnSpc>
                <a:spcPct val="150000"/>
              </a:lnSpc>
              <a:spcBef>
                <a:spcPts val="600"/>
              </a:spcBef>
              <a:buNone/>
            </a:pPr>
            <a:r>
              <a:rPr lang="zh-CN" altLang="en-US" sz="2400" dirty="0">
                <a:latin typeface="+mn-ea"/>
              </a:rPr>
              <a:t>对于</a:t>
            </a:r>
            <a:r>
              <a:rPr lang="en-US" altLang="zh-CN" sz="2400" dirty="0">
                <a:latin typeface="+mn-ea"/>
              </a:rPr>
              <a:t>hello</a:t>
            </a:r>
            <a:r>
              <a:rPr lang="zh-CN" altLang="en-US" sz="2400" dirty="0">
                <a:latin typeface="+mn-ea"/>
              </a:rPr>
              <a:t>，已经存储了 </a:t>
            </a:r>
            <a:r>
              <a:rPr lang="en-US" altLang="zh-CN" sz="2400" dirty="0">
                <a:latin typeface="+mn-ea"/>
              </a:rPr>
              <a:t>hello$, </a:t>
            </a:r>
            <a:r>
              <a:rPr lang="en-US" altLang="zh-CN" sz="2400" dirty="0" err="1">
                <a:latin typeface="+mn-ea"/>
              </a:rPr>
              <a:t>ello$h</a:t>
            </a:r>
            <a:r>
              <a:rPr lang="en-US" altLang="zh-CN" sz="2400" dirty="0">
                <a:latin typeface="+mn-ea"/>
              </a:rPr>
              <a:t>, </a:t>
            </a:r>
            <a:r>
              <a:rPr lang="en-US" altLang="zh-CN" sz="2400" dirty="0" err="1">
                <a:latin typeface="+mn-ea"/>
              </a:rPr>
              <a:t>llo$he</a:t>
            </a:r>
            <a:r>
              <a:rPr lang="en-US" altLang="zh-CN" sz="2400" dirty="0">
                <a:latin typeface="+mn-ea"/>
              </a:rPr>
              <a:t>, </a:t>
            </a:r>
            <a:r>
              <a:rPr lang="en-US" altLang="zh-CN" sz="2400" dirty="0" err="1">
                <a:latin typeface="+mn-ea"/>
              </a:rPr>
              <a:t>lo$hel</a:t>
            </a:r>
            <a:r>
              <a:rPr lang="en-US" altLang="zh-CN" sz="2400" dirty="0">
                <a:latin typeface="+mn-ea"/>
              </a:rPr>
              <a:t>, </a:t>
            </a:r>
            <a:r>
              <a:rPr lang="en-US" altLang="zh-CN" sz="2400" dirty="0" err="1">
                <a:latin typeface="+mn-ea"/>
              </a:rPr>
              <a:t>o$hell</a:t>
            </a:r>
            <a:r>
              <a:rPr lang="zh-CN" altLang="en-US" sz="2400" dirty="0">
                <a:latin typeface="+mn-ea"/>
              </a:rPr>
              <a:t>和</a:t>
            </a:r>
            <a:r>
              <a:rPr lang="en-US" altLang="zh-CN" sz="2400" dirty="0">
                <a:latin typeface="+mn-ea"/>
              </a:rPr>
              <a:t>$hello</a:t>
            </a:r>
          </a:p>
          <a:p>
            <a:pPr marL="45720" indent="0">
              <a:lnSpc>
                <a:spcPct val="150000"/>
              </a:lnSpc>
              <a:spcBef>
                <a:spcPts val="600"/>
              </a:spcBef>
              <a:buNone/>
            </a:pPr>
            <a:r>
              <a:rPr lang="zh-CN" altLang="en-US" sz="2400" dirty="0">
                <a:latin typeface="+mn-ea"/>
              </a:rPr>
              <a:t>查询</a:t>
            </a:r>
          </a:p>
          <a:p>
            <a:pPr marL="44450" indent="311150">
              <a:lnSpc>
                <a:spcPct val="150000"/>
              </a:lnSpc>
              <a:spcBef>
                <a:spcPts val="600"/>
              </a:spcBef>
              <a:buNone/>
            </a:pPr>
            <a:r>
              <a:rPr lang="zh-CN" altLang="en-US" sz="2400" dirty="0">
                <a:latin typeface="+mn-ea"/>
              </a:rPr>
              <a:t>对于 </a:t>
            </a:r>
            <a:r>
              <a:rPr lang="en-US" altLang="zh-CN" sz="2400" dirty="0">
                <a:latin typeface="+mn-ea"/>
              </a:rPr>
              <a:t>X, </a:t>
            </a:r>
            <a:r>
              <a:rPr lang="zh-CN" altLang="en-US" sz="2400" dirty="0">
                <a:latin typeface="+mn-ea"/>
              </a:rPr>
              <a:t>查询 </a:t>
            </a:r>
            <a:r>
              <a:rPr lang="en-US" altLang="zh-CN" sz="2400" dirty="0">
                <a:latin typeface="+mn-ea"/>
              </a:rPr>
              <a:t>X$</a:t>
            </a:r>
          </a:p>
          <a:p>
            <a:pPr marL="44450" indent="311150">
              <a:lnSpc>
                <a:spcPct val="150000"/>
              </a:lnSpc>
              <a:spcBef>
                <a:spcPts val="600"/>
              </a:spcBef>
              <a:buNone/>
            </a:pPr>
            <a:r>
              <a:rPr lang="zh-CN" altLang="en-US" sz="2400" dirty="0">
                <a:latin typeface="+mn-ea"/>
              </a:rPr>
              <a:t>对于 </a:t>
            </a:r>
            <a:r>
              <a:rPr lang="en-US" altLang="zh-CN" sz="2400" dirty="0">
                <a:latin typeface="+mn-ea"/>
              </a:rPr>
              <a:t>X*, </a:t>
            </a:r>
            <a:r>
              <a:rPr lang="zh-CN" altLang="en-US" sz="2400" dirty="0">
                <a:latin typeface="+mn-ea"/>
              </a:rPr>
              <a:t>查询 </a:t>
            </a:r>
            <a:r>
              <a:rPr lang="en-US" altLang="zh-CN" sz="2400" dirty="0">
                <a:latin typeface="+mn-ea"/>
              </a:rPr>
              <a:t>$X*</a:t>
            </a:r>
          </a:p>
          <a:p>
            <a:pPr marL="44450" indent="311150">
              <a:lnSpc>
                <a:spcPct val="150000"/>
              </a:lnSpc>
              <a:spcBef>
                <a:spcPts val="600"/>
              </a:spcBef>
              <a:buNone/>
            </a:pPr>
            <a:r>
              <a:rPr lang="zh-CN" altLang="en-US" sz="2400" dirty="0">
                <a:latin typeface="+mn-ea"/>
              </a:rPr>
              <a:t>对于 *</a:t>
            </a:r>
            <a:r>
              <a:rPr lang="en-US" altLang="zh-CN" sz="2400" dirty="0">
                <a:latin typeface="+mn-ea"/>
              </a:rPr>
              <a:t>X, </a:t>
            </a:r>
            <a:r>
              <a:rPr lang="zh-CN" altLang="en-US" sz="2400" dirty="0">
                <a:latin typeface="+mn-ea"/>
              </a:rPr>
              <a:t>查询 </a:t>
            </a:r>
            <a:r>
              <a:rPr lang="en-US" altLang="zh-CN" sz="2400" dirty="0">
                <a:latin typeface="+mn-ea"/>
              </a:rPr>
              <a:t>X$*</a:t>
            </a:r>
          </a:p>
          <a:p>
            <a:pPr marL="44450" indent="311150">
              <a:lnSpc>
                <a:spcPct val="150000"/>
              </a:lnSpc>
              <a:spcBef>
                <a:spcPts val="600"/>
              </a:spcBef>
              <a:buNone/>
            </a:pPr>
            <a:r>
              <a:rPr lang="zh-CN" altLang="en-US" sz="2400" dirty="0">
                <a:latin typeface="+mn-ea"/>
              </a:rPr>
              <a:t>对于 </a:t>
            </a:r>
            <a:r>
              <a:rPr lang="en-US" altLang="zh-CN" sz="2400" dirty="0">
                <a:latin typeface="+mn-ea"/>
              </a:rPr>
              <a:t>X*Y, </a:t>
            </a:r>
            <a:r>
              <a:rPr lang="zh-CN" altLang="en-US" sz="2400" dirty="0">
                <a:latin typeface="+mn-ea"/>
              </a:rPr>
              <a:t>查询 </a:t>
            </a:r>
            <a:r>
              <a:rPr lang="en-US" altLang="zh-CN" sz="2400" dirty="0">
                <a:latin typeface="+mn-ea"/>
              </a:rPr>
              <a:t>Y$X*</a:t>
            </a:r>
          </a:p>
          <a:p>
            <a:pPr marL="45720" indent="0">
              <a:lnSpc>
                <a:spcPct val="150000"/>
              </a:lnSpc>
              <a:spcBef>
                <a:spcPts val="600"/>
              </a:spcBef>
              <a:buNone/>
            </a:pPr>
            <a:r>
              <a:rPr lang="zh-CN" altLang="en-US" sz="2400" dirty="0">
                <a:latin typeface="+mn-ea"/>
              </a:rPr>
              <a:t>例子</a:t>
            </a:r>
            <a:r>
              <a:rPr lang="en-US" altLang="zh-CN" sz="2400" dirty="0">
                <a:latin typeface="+mn-ea"/>
              </a:rPr>
              <a:t>: </a:t>
            </a:r>
            <a:r>
              <a:rPr lang="zh-CN" altLang="en-US" sz="2400" dirty="0">
                <a:latin typeface="+mn-ea"/>
              </a:rPr>
              <a:t>假定通配查询为 </a:t>
            </a:r>
            <a:r>
              <a:rPr lang="en-US" altLang="zh-CN" sz="2400" dirty="0" err="1">
                <a:latin typeface="+mn-ea"/>
              </a:rPr>
              <a:t>hel</a:t>
            </a:r>
            <a:r>
              <a:rPr lang="en-US" altLang="zh-CN" sz="2400" dirty="0">
                <a:latin typeface="+mn-ea"/>
              </a:rPr>
              <a:t>*o, </a:t>
            </a:r>
            <a:r>
              <a:rPr lang="zh-CN" altLang="en-US" sz="2400" dirty="0">
                <a:latin typeface="+mn-ea"/>
              </a:rPr>
              <a:t>那么相当于要查询</a:t>
            </a:r>
            <a:r>
              <a:rPr lang="en-US" altLang="zh-CN" sz="2400" dirty="0" err="1">
                <a:latin typeface="+mn-ea"/>
              </a:rPr>
              <a:t>o$hel</a:t>
            </a:r>
            <a:r>
              <a:rPr lang="en-US" altLang="zh-CN" sz="2400" dirty="0">
                <a:latin typeface="+mn-ea"/>
              </a:rPr>
              <a:t>*</a:t>
            </a:r>
          </a:p>
          <a:p>
            <a:pPr marL="45720" indent="0">
              <a:lnSpc>
                <a:spcPct val="150000"/>
              </a:lnSpc>
              <a:spcBef>
                <a:spcPts val="600"/>
              </a:spcBef>
              <a:buNone/>
            </a:pPr>
            <a:endParaRPr lang="en-US" altLang="zh-CN" sz="2400" dirty="0">
              <a:latin typeface="+mn-ea"/>
            </a:endParaRPr>
          </a:p>
        </p:txBody>
      </p:sp>
    </p:spTree>
    <p:extLst>
      <p:ext uri="{BB962C8B-B14F-4D97-AF65-F5344CB8AC3E}">
        <p14:creationId xmlns:p14="http://schemas.microsoft.com/office/powerpoint/2010/main" val="280768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本章课程内容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955040"/>
            <a:ext cx="10414807" cy="6116320"/>
          </a:xfrm>
        </p:spPr>
        <p:txBody>
          <a:bodyPr>
            <a:normAutofit/>
          </a:bodyPr>
          <a:lstStyle/>
          <a:p>
            <a:pPr marL="45720" indent="0">
              <a:lnSpc>
                <a:spcPct val="110000"/>
              </a:lnSpc>
              <a:buNone/>
            </a:pPr>
            <a:r>
              <a:rPr lang="en-US" altLang="zh-CN" sz="2400" dirty="0">
                <a:latin typeface="+mn-ea"/>
              </a:rPr>
              <a:t>3.1 </a:t>
            </a:r>
            <a:r>
              <a:rPr lang="zh-CN" altLang="en-US" sz="2400" dirty="0">
                <a:latin typeface="+mn-ea"/>
              </a:rPr>
              <a:t>词典的搜索结构</a:t>
            </a:r>
            <a:endParaRPr lang="en-US" altLang="zh-CN" sz="2400" dirty="0">
              <a:latin typeface="+mn-ea"/>
            </a:endParaRPr>
          </a:p>
          <a:p>
            <a:pPr marL="548640" lvl="2" indent="0">
              <a:lnSpc>
                <a:spcPct val="110000"/>
              </a:lnSpc>
              <a:buNone/>
            </a:pPr>
            <a:r>
              <a:rPr lang="en-US" altLang="zh-CN" sz="2200" dirty="0">
                <a:latin typeface="+mn-ea"/>
              </a:rPr>
              <a:t>1.</a:t>
            </a:r>
            <a:r>
              <a:rPr lang="zh-CN" altLang="en-US" sz="2200" dirty="0">
                <a:latin typeface="+mn-ea"/>
              </a:rPr>
              <a:t>哈希表</a:t>
            </a:r>
            <a:endParaRPr lang="en-US" altLang="zh-CN" sz="2200" dirty="0">
              <a:latin typeface="+mn-ea"/>
            </a:endParaRPr>
          </a:p>
          <a:p>
            <a:pPr marL="548640" lvl="2" indent="0">
              <a:lnSpc>
                <a:spcPct val="110000"/>
              </a:lnSpc>
              <a:buNone/>
            </a:pPr>
            <a:r>
              <a:rPr lang="en-US" altLang="zh-CN" sz="2200" dirty="0">
                <a:latin typeface="+mn-ea"/>
              </a:rPr>
              <a:t>2.</a:t>
            </a:r>
            <a:r>
              <a:rPr lang="zh-CN" altLang="en-US" sz="2200" dirty="0">
                <a:latin typeface="+mn-ea"/>
              </a:rPr>
              <a:t>搜索树</a:t>
            </a:r>
          </a:p>
          <a:p>
            <a:pPr marL="45720" indent="0">
              <a:lnSpc>
                <a:spcPct val="110000"/>
              </a:lnSpc>
              <a:spcBef>
                <a:spcPts val="0"/>
              </a:spcBef>
              <a:buNone/>
            </a:pPr>
            <a:r>
              <a:rPr lang="en-US" altLang="zh-CN" sz="2400" dirty="0">
                <a:latin typeface="+mn-ea"/>
              </a:rPr>
              <a:t>3.2 </a:t>
            </a:r>
            <a:r>
              <a:rPr lang="zh-CN" altLang="en-US" sz="2400" dirty="0">
                <a:latin typeface="+mn-ea"/>
              </a:rPr>
              <a:t>通配符查询</a:t>
            </a:r>
            <a:endParaRPr lang="en-US" altLang="zh-CN" sz="2400" dirty="0">
              <a:latin typeface="+mn-ea"/>
            </a:endParaRPr>
          </a:p>
          <a:p>
            <a:pPr marL="274320" lvl="1" indent="0">
              <a:lnSpc>
                <a:spcPct val="110000"/>
              </a:lnSpc>
              <a:buNone/>
            </a:pPr>
            <a:r>
              <a:rPr lang="en-US" altLang="zh-CN" sz="2200" dirty="0">
                <a:latin typeface="+mn-ea"/>
              </a:rPr>
              <a:t>1.</a:t>
            </a:r>
            <a:r>
              <a:rPr lang="zh-CN" altLang="en-US" sz="2200" dirty="0">
                <a:latin typeface="+mn-ea"/>
              </a:rPr>
              <a:t>一般的通配符查询</a:t>
            </a:r>
            <a:endParaRPr lang="en-US" altLang="zh-CN" sz="2200" dirty="0">
              <a:latin typeface="+mn-ea"/>
            </a:endParaRPr>
          </a:p>
          <a:p>
            <a:pPr marL="274320" lvl="1" indent="0">
              <a:lnSpc>
                <a:spcPct val="110000"/>
              </a:lnSpc>
              <a:buNone/>
            </a:pPr>
            <a:r>
              <a:rPr lang="en-US" altLang="zh-CN" sz="2200" dirty="0">
                <a:latin typeface="+mn-ea"/>
              </a:rPr>
              <a:t>2.</a:t>
            </a:r>
            <a:r>
              <a:rPr lang="zh-CN" altLang="en-US" sz="2200" dirty="0">
                <a:latin typeface="+mn-ea"/>
              </a:rPr>
              <a:t>支持通配符查询的 </a:t>
            </a:r>
            <a:r>
              <a:rPr lang="en-US" altLang="zh-CN" sz="2200" dirty="0">
                <a:latin typeface="+mn-ea"/>
              </a:rPr>
              <a:t>k-gram </a:t>
            </a:r>
            <a:r>
              <a:rPr lang="zh-CN" altLang="en-US" sz="2200" dirty="0">
                <a:latin typeface="+mn-ea"/>
              </a:rPr>
              <a:t>索引</a:t>
            </a:r>
            <a:endParaRPr lang="en-US" altLang="zh-CN" sz="2200" dirty="0">
              <a:latin typeface="+mn-ea"/>
            </a:endParaRPr>
          </a:p>
          <a:p>
            <a:pPr marL="45720" indent="0">
              <a:lnSpc>
                <a:spcPct val="110000"/>
              </a:lnSpc>
              <a:spcBef>
                <a:spcPts val="0"/>
              </a:spcBef>
              <a:buNone/>
            </a:pPr>
            <a:r>
              <a:rPr lang="en-US" altLang="zh-CN" sz="2400" dirty="0">
                <a:latin typeface="+mn-ea"/>
              </a:rPr>
              <a:t>3.3 </a:t>
            </a:r>
            <a:r>
              <a:rPr lang="zh-CN" altLang="en-US" sz="2400" dirty="0">
                <a:latin typeface="+mn-ea"/>
              </a:rPr>
              <a:t>拼写校正</a:t>
            </a:r>
            <a:endParaRPr lang="en-US" altLang="zh-CN" sz="2400" dirty="0">
              <a:latin typeface="+mn-ea"/>
            </a:endParaRPr>
          </a:p>
          <a:p>
            <a:pPr marL="274320" lvl="1" indent="0">
              <a:lnSpc>
                <a:spcPct val="110000"/>
              </a:lnSpc>
              <a:buNone/>
            </a:pPr>
            <a:r>
              <a:rPr lang="en-US" altLang="zh-CN" sz="2200" dirty="0">
                <a:latin typeface="+mn-ea"/>
              </a:rPr>
              <a:t>1.</a:t>
            </a:r>
            <a:r>
              <a:rPr lang="zh-CN" altLang="en-US" sz="2200" dirty="0">
                <a:latin typeface="+mn-ea"/>
              </a:rPr>
              <a:t>拼写校正的实现</a:t>
            </a:r>
            <a:endParaRPr lang="en-US" altLang="zh-CN" sz="2200" dirty="0">
              <a:latin typeface="+mn-ea"/>
            </a:endParaRPr>
          </a:p>
          <a:p>
            <a:pPr marL="274320" lvl="1" indent="0">
              <a:lnSpc>
                <a:spcPct val="110000"/>
              </a:lnSpc>
              <a:buNone/>
            </a:pPr>
            <a:r>
              <a:rPr lang="en-US" altLang="zh-CN" sz="2200" dirty="0">
                <a:latin typeface="+mn-ea"/>
              </a:rPr>
              <a:t>2.</a:t>
            </a:r>
            <a:r>
              <a:rPr lang="zh-CN" altLang="en-US" sz="2200" dirty="0">
                <a:latin typeface="+mn-ea"/>
              </a:rPr>
              <a:t>拼写校正的方法</a:t>
            </a:r>
            <a:endParaRPr lang="en-US" altLang="zh-CN" sz="2200" dirty="0">
              <a:latin typeface="+mn-ea"/>
            </a:endParaRPr>
          </a:p>
          <a:p>
            <a:pPr marL="1005840" lvl="2" indent="-457200">
              <a:lnSpc>
                <a:spcPct val="110000"/>
              </a:lnSpc>
              <a:buFont typeface="+mj-ea"/>
              <a:buAutoNum type="circleNumDbPlain"/>
            </a:pPr>
            <a:r>
              <a:rPr lang="zh-CN" altLang="en-US" sz="2000" dirty="0">
                <a:latin typeface="+mn-ea"/>
              </a:rPr>
              <a:t>编辑距离</a:t>
            </a:r>
            <a:endParaRPr lang="en-US" altLang="zh-CN" sz="2000" dirty="0">
              <a:latin typeface="+mn-ea"/>
            </a:endParaRPr>
          </a:p>
          <a:p>
            <a:pPr marL="1005840" lvl="2" indent="-457200">
              <a:lnSpc>
                <a:spcPct val="110000"/>
              </a:lnSpc>
              <a:buFont typeface="+mj-ea"/>
              <a:buAutoNum type="circleNumDbPlain"/>
            </a:pPr>
            <a:r>
              <a:rPr lang="zh-CN" altLang="en-US" sz="2000" dirty="0">
                <a:latin typeface="+mn-ea"/>
              </a:rPr>
              <a:t>拼写校正中的 </a:t>
            </a:r>
            <a:r>
              <a:rPr lang="en-US" altLang="zh-CN" sz="2000" dirty="0">
                <a:latin typeface="+mn-ea"/>
              </a:rPr>
              <a:t>k-gram </a:t>
            </a:r>
            <a:r>
              <a:rPr lang="zh-CN" altLang="en-US" sz="2000" dirty="0">
                <a:latin typeface="+mn-ea"/>
              </a:rPr>
              <a:t>索引</a:t>
            </a:r>
            <a:endParaRPr lang="en-US" altLang="zh-CN" sz="2000" dirty="0">
              <a:latin typeface="+mn-ea"/>
            </a:endParaRPr>
          </a:p>
          <a:p>
            <a:pPr marL="1005840" lvl="2" indent="-457200">
              <a:lnSpc>
                <a:spcPct val="110000"/>
              </a:lnSpc>
              <a:buFont typeface="+mj-ea"/>
              <a:buAutoNum type="circleNumDbPlain"/>
            </a:pPr>
            <a:r>
              <a:rPr lang="zh-CN" altLang="en-US" sz="2000" dirty="0">
                <a:latin typeface="+mn-ea"/>
              </a:rPr>
              <a:t>上下文敏感的拼写校正</a:t>
            </a:r>
            <a:endParaRPr lang="en-US" altLang="zh-CN" sz="2000" dirty="0">
              <a:latin typeface="+mn-ea"/>
            </a:endParaRPr>
          </a:p>
          <a:p>
            <a:pPr marL="45720" indent="0">
              <a:lnSpc>
                <a:spcPct val="110000"/>
              </a:lnSpc>
              <a:spcBef>
                <a:spcPts val="0"/>
              </a:spcBef>
              <a:buNone/>
            </a:pPr>
            <a:r>
              <a:rPr lang="en-US" altLang="zh-CN" sz="2400" dirty="0">
                <a:latin typeface="+mn-ea"/>
              </a:rPr>
              <a:t>3.4 </a:t>
            </a:r>
            <a:r>
              <a:rPr lang="zh-CN" altLang="en-US" sz="2400" dirty="0">
                <a:latin typeface="+mn-ea"/>
              </a:rPr>
              <a:t>基于发音的拼写校正</a:t>
            </a:r>
          </a:p>
          <a:p>
            <a:pPr marL="45720" indent="0">
              <a:buNone/>
            </a:pPr>
            <a:endParaRPr lang="zh-CN" altLang="en-US" sz="3200" dirty="0">
              <a:latin typeface="+mn-ea"/>
            </a:endParaRP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82880"/>
            <a:ext cx="11480800" cy="6382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1</a:t>
            </a:r>
            <a:r>
              <a:rPr lang="zh-CN" altLang="en-US" sz="2400" dirty="0">
                <a:latin typeface="+mn-ea"/>
              </a:rPr>
              <a:t>：</a:t>
            </a:r>
            <a:r>
              <a:rPr lang="zh-CN" altLang="en-US" sz="2400" b="1" dirty="0">
                <a:latin typeface="+mn-ea"/>
              </a:rPr>
              <a:t>轮排</a:t>
            </a:r>
            <a:r>
              <a:rPr lang="en-US" altLang="zh-CN" sz="2400" b="1" dirty="0">
                <a:latin typeface="+mn-ea"/>
              </a:rPr>
              <a:t>(</a:t>
            </a:r>
            <a:r>
              <a:rPr lang="en-US" altLang="zh-CN" sz="2400" b="1" dirty="0" err="1">
                <a:latin typeface="+mn-ea"/>
              </a:rPr>
              <a:t>permuterm</a:t>
            </a:r>
            <a:r>
              <a:rPr lang="en-US" altLang="zh-CN" sz="2400" b="1" dirty="0">
                <a:latin typeface="+mn-ea"/>
              </a:rPr>
              <a:t>) </a:t>
            </a:r>
            <a:r>
              <a:rPr lang="zh-CN" altLang="en-US" sz="2400" b="1" dirty="0">
                <a:latin typeface="+mn-ea"/>
              </a:rPr>
              <a:t>索引</a:t>
            </a:r>
          </a:p>
          <a:p>
            <a:pPr marL="45720" indent="0">
              <a:lnSpc>
                <a:spcPct val="150000"/>
              </a:lnSpc>
              <a:spcBef>
                <a:spcPts val="600"/>
              </a:spcBef>
              <a:buNone/>
            </a:pPr>
            <a:r>
              <a:rPr lang="zh-CN" altLang="en-US" sz="2400" dirty="0">
                <a:latin typeface="+mn-ea"/>
              </a:rPr>
              <a:t>使用轮排索引的查找过程</a:t>
            </a:r>
          </a:p>
          <a:p>
            <a:pPr marL="44450" indent="311150">
              <a:lnSpc>
                <a:spcPct val="150000"/>
              </a:lnSpc>
              <a:spcBef>
                <a:spcPts val="600"/>
              </a:spcBef>
              <a:buNone/>
            </a:pPr>
            <a:r>
              <a:rPr lang="zh-CN" altLang="en-US" sz="2400" dirty="0">
                <a:latin typeface="+mn-ea"/>
              </a:rPr>
              <a:t>将查询进行旋转，将通配符旋转到右部</a:t>
            </a:r>
          </a:p>
          <a:p>
            <a:pPr marL="44450" indent="311150">
              <a:lnSpc>
                <a:spcPct val="150000"/>
              </a:lnSpc>
              <a:spcBef>
                <a:spcPts val="600"/>
              </a:spcBef>
              <a:buNone/>
            </a:pPr>
            <a:r>
              <a:rPr lang="zh-CN" altLang="en-US" sz="2400" dirty="0">
                <a:latin typeface="+mn-ea"/>
              </a:rPr>
              <a:t>同以往一样查找</a:t>
            </a:r>
            <a:r>
              <a:rPr lang="en-US" altLang="zh-CN" sz="2400" dirty="0">
                <a:latin typeface="+mn-ea"/>
              </a:rPr>
              <a:t>B-</a:t>
            </a:r>
            <a:r>
              <a:rPr lang="zh-CN" altLang="en-US" sz="2400" dirty="0">
                <a:latin typeface="+mn-ea"/>
              </a:rPr>
              <a:t>树，得到匹配的所有词项，将这些词项对应的倒排记录表取出</a:t>
            </a: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r>
              <a:rPr lang="zh-CN" altLang="en-US" sz="2400" dirty="0">
                <a:latin typeface="+mn-ea"/>
              </a:rPr>
              <a:t>问题：相对于通常的</a:t>
            </a:r>
            <a:r>
              <a:rPr lang="en-US" altLang="zh-CN" sz="2400" dirty="0">
                <a:latin typeface="+mn-ea"/>
              </a:rPr>
              <a:t>B-</a:t>
            </a:r>
            <a:r>
              <a:rPr lang="zh-CN" altLang="en-US" sz="2400" dirty="0">
                <a:latin typeface="+mn-ea"/>
              </a:rPr>
              <a:t>树，轮排索引</a:t>
            </a:r>
            <a:r>
              <a:rPr lang="en-US" altLang="zh-CN" sz="2400" dirty="0">
                <a:latin typeface="+mn-ea"/>
              </a:rPr>
              <a:t>(</a:t>
            </a:r>
            <a:r>
              <a:rPr lang="zh-CN" altLang="en-US" sz="2400" dirty="0">
                <a:latin typeface="+mn-ea"/>
              </a:rPr>
              <a:t>轮排树</a:t>
            </a:r>
            <a:r>
              <a:rPr lang="en-US" altLang="zh-CN" sz="2400" dirty="0">
                <a:latin typeface="+mn-ea"/>
              </a:rPr>
              <a:t>)</a:t>
            </a:r>
            <a:r>
              <a:rPr lang="zh-CN" altLang="en-US" sz="2400" dirty="0">
                <a:latin typeface="+mn-ea"/>
              </a:rPr>
              <a:t>的空间要大</a:t>
            </a:r>
            <a:r>
              <a:rPr lang="en-US" altLang="zh-CN" sz="2400" dirty="0">
                <a:latin typeface="+mn-ea"/>
              </a:rPr>
              <a:t>4</a:t>
            </a:r>
            <a:r>
              <a:rPr lang="zh-CN" altLang="en-US" sz="2400" dirty="0">
                <a:latin typeface="+mn-ea"/>
              </a:rPr>
              <a:t>倍以上 </a:t>
            </a:r>
            <a:r>
              <a:rPr lang="en-US" altLang="zh-CN" sz="2400" dirty="0">
                <a:latin typeface="+mn-ea"/>
              </a:rPr>
              <a:t>(</a:t>
            </a:r>
            <a:r>
              <a:rPr lang="zh-CN" altLang="en-US" sz="2400" dirty="0">
                <a:latin typeface="+mn-ea"/>
              </a:rPr>
              <a:t>经验值</a:t>
            </a:r>
            <a:r>
              <a:rPr lang="en-US" altLang="zh-CN" sz="2400" dirty="0">
                <a:latin typeface="+mn-ea"/>
              </a:rPr>
              <a:t>)</a:t>
            </a:r>
          </a:p>
          <a:p>
            <a:pPr marL="45720" indent="0">
              <a:lnSpc>
                <a:spcPct val="150000"/>
              </a:lnSpc>
              <a:spcBef>
                <a:spcPts val="600"/>
              </a:spcBef>
              <a:buNone/>
            </a:pPr>
            <a:endParaRPr lang="en-US" altLang="zh-CN" sz="2400" dirty="0">
              <a:latin typeface="+mn-ea"/>
            </a:endParaRPr>
          </a:p>
        </p:txBody>
      </p:sp>
    </p:spTree>
    <p:extLst>
      <p:ext uri="{BB962C8B-B14F-4D97-AF65-F5344CB8AC3E}">
        <p14:creationId xmlns:p14="http://schemas.microsoft.com/office/powerpoint/2010/main" val="259514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1198880"/>
            <a:ext cx="11480800" cy="5366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2</a:t>
            </a:r>
            <a:r>
              <a:rPr lang="zh-CN" altLang="en-US" sz="2400" dirty="0">
                <a:latin typeface="+mn-ea"/>
              </a:rPr>
              <a:t>：</a:t>
            </a:r>
            <a:r>
              <a:rPr lang="en-US" altLang="zh-CN" sz="2400" b="1" dirty="0">
                <a:latin typeface="+mn-ea"/>
              </a:rPr>
              <a:t>K-gram</a:t>
            </a:r>
            <a:r>
              <a:rPr lang="zh-CN" altLang="en-US" sz="2400" b="1" dirty="0">
                <a:latin typeface="+mn-ea"/>
              </a:rPr>
              <a:t>索引</a:t>
            </a:r>
            <a:endParaRPr lang="en-US" altLang="zh-CN" sz="2400" b="1" dirty="0">
              <a:latin typeface="+mn-ea"/>
            </a:endParaRPr>
          </a:p>
          <a:p>
            <a:pPr marL="45720" indent="0">
              <a:lnSpc>
                <a:spcPct val="150000"/>
              </a:lnSpc>
              <a:spcBef>
                <a:spcPts val="600"/>
              </a:spcBef>
              <a:buNone/>
            </a:pPr>
            <a:r>
              <a:rPr lang="en-US" altLang="zh-CN" sz="2400" b="1" dirty="0">
                <a:latin typeface="+mn-ea"/>
              </a:rPr>
              <a:t>K-gram</a:t>
            </a:r>
            <a:r>
              <a:rPr lang="zh-CN" altLang="en-US" sz="2400" b="1" dirty="0">
                <a:latin typeface="+mn-ea"/>
              </a:rPr>
              <a:t>索引：由</a:t>
            </a:r>
            <a:r>
              <a:rPr lang="en-US" altLang="zh-CN" sz="2400" b="1" dirty="0">
                <a:latin typeface="+mn-ea"/>
              </a:rPr>
              <a:t>k</a:t>
            </a:r>
            <a:r>
              <a:rPr lang="zh-CN" altLang="en-US" sz="2400" b="1" dirty="0">
                <a:latin typeface="+mn-ea"/>
              </a:rPr>
              <a:t>个字符组成的序列，用一个特殊字符</a:t>
            </a:r>
            <a:r>
              <a:rPr lang="en-US" altLang="zh-CN" sz="2400" b="1" dirty="0">
                <a:latin typeface="+mn-ea"/>
              </a:rPr>
              <a:t>$</a:t>
            </a:r>
            <a:r>
              <a:rPr lang="zh-CN" altLang="en-US" sz="2400" b="1" dirty="0">
                <a:latin typeface="+mn-ea"/>
              </a:rPr>
              <a:t>，表示单词开始或结束。</a:t>
            </a:r>
          </a:p>
          <a:p>
            <a:pPr marL="45720" indent="0">
              <a:lnSpc>
                <a:spcPct val="150000"/>
              </a:lnSpc>
              <a:spcBef>
                <a:spcPts val="600"/>
              </a:spcBef>
              <a:buNone/>
            </a:pPr>
            <a:r>
              <a:rPr lang="en-US" altLang="zh-CN" sz="2400" dirty="0">
                <a:latin typeface="+mn-ea"/>
              </a:rPr>
              <a:t> </a:t>
            </a:r>
            <a:r>
              <a:rPr lang="zh-CN" altLang="en-US" sz="2400" dirty="0">
                <a:latin typeface="+mn-ea"/>
              </a:rPr>
              <a:t>例如 </a:t>
            </a:r>
            <a:r>
              <a:rPr lang="en-US" altLang="zh-CN" sz="2400" dirty="0">
                <a:latin typeface="+mn-ea"/>
              </a:rPr>
              <a:t>castle</a:t>
            </a:r>
            <a:r>
              <a:rPr lang="zh-CN" altLang="en-US" sz="2400" dirty="0">
                <a:latin typeface="+mn-ea"/>
              </a:rPr>
              <a:t>所有的</a:t>
            </a:r>
            <a:r>
              <a:rPr lang="en-US" altLang="zh-CN" sz="2400" dirty="0">
                <a:latin typeface="+mn-ea"/>
              </a:rPr>
              <a:t>3-gram</a:t>
            </a:r>
            <a:r>
              <a:rPr lang="zh-CN" altLang="en-US" sz="2400" dirty="0">
                <a:latin typeface="+mn-ea"/>
              </a:rPr>
              <a:t>包括</a:t>
            </a:r>
            <a:r>
              <a:rPr lang="en-US" altLang="zh-CN" sz="2400" dirty="0">
                <a:latin typeface="+mn-ea"/>
              </a:rPr>
              <a:t>$ca</a:t>
            </a:r>
            <a:r>
              <a:rPr lang="zh-CN" altLang="en-US" sz="2400" dirty="0">
                <a:latin typeface="+mn-ea"/>
              </a:rPr>
              <a:t>、</a:t>
            </a:r>
            <a:r>
              <a:rPr lang="en-US" altLang="zh-CN" sz="2400" dirty="0" err="1">
                <a:latin typeface="+mn-ea"/>
              </a:rPr>
              <a:t>cas</a:t>
            </a:r>
            <a:r>
              <a:rPr lang="zh-CN" altLang="en-US" sz="2400" dirty="0">
                <a:latin typeface="+mn-ea"/>
              </a:rPr>
              <a:t>、</a:t>
            </a:r>
            <a:r>
              <a:rPr lang="en-US" altLang="zh-CN" sz="2400" dirty="0" err="1">
                <a:latin typeface="+mn-ea"/>
              </a:rPr>
              <a:t>ast</a:t>
            </a:r>
            <a:r>
              <a:rPr lang="zh-CN" altLang="en-US" sz="2400" dirty="0">
                <a:latin typeface="+mn-ea"/>
              </a:rPr>
              <a:t>、</a:t>
            </a:r>
            <a:r>
              <a:rPr lang="en-US" altLang="zh-CN" sz="2400" dirty="0" err="1">
                <a:latin typeface="+mn-ea"/>
              </a:rPr>
              <a:t>stl</a:t>
            </a:r>
            <a:r>
              <a:rPr lang="zh-CN" altLang="en-US" sz="2400" dirty="0">
                <a:latin typeface="+mn-ea"/>
              </a:rPr>
              <a:t>、</a:t>
            </a:r>
            <a:r>
              <a:rPr lang="en-US" altLang="zh-CN" sz="2400" dirty="0" err="1">
                <a:latin typeface="+mn-ea"/>
              </a:rPr>
              <a:t>tle</a:t>
            </a:r>
            <a:r>
              <a:rPr lang="zh-CN" altLang="en-US" sz="2400" dirty="0">
                <a:latin typeface="+mn-ea"/>
              </a:rPr>
              <a:t>及</a:t>
            </a:r>
            <a:r>
              <a:rPr lang="en-US" altLang="zh-CN" sz="2400" dirty="0">
                <a:latin typeface="+mn-ea"/>
              </a:rPr>
              <a:t>le$</a:t>
            </a:r>
            <a:r>
              <a:rPr lang="zh-CN" altLang="en-US" sz="2400" dirty="0">
                <a:latin typeface="+mn-ea"/>
              </a:rPr>
              <a:t>。</a:t>
            </a:r>
            <a:endParaRPr lang="en-US" altLang="zh-CN" sz="2400" dirty="0">
              <a:latin typeface="+mn-ea"/>
            </a:endParaRPr>
          </a:p>
          <a:p>
            <a:pPr marL="44450" indent="311150">
              <a:lnSpc>
                <a:spcPct val="150000"/>
              </a:lnSpc>
              <a:spcBef>
                <a:spcPts val="600"/>
              </a:spcBef>
              <a:buNone/>
            </a:pPr>
            <a:r>
              <a:rPr lang="en-US" altLang="zh-CN" sz="2400" dirty="0">
                <a:latin typeface="+mn-ea"/>
              </a:rPr>
              <a:t>2-gram</a:t>
            </a:r>
            <a:r>
              <a:rPr lang="zh-CN" altLang="en-US" sz="2400" dirty="0">
                <a:latin typeface="+mn-ea"/>
              </a:rPr>
              <a:t>称为二元组</a:t>
            </a:r>
            <a:r>
              <a:rPr lang="en-US" altLang="zh-CN" sz="2400" dirty="0">
                <a:latin typeface="+mn-ea"/>
              </a:rPr>
              <a:t>(bigram)</a:t>
            </a:r>
          </a:p>
          <a:p>
            <a:pPr marL="44450" indent="311150">
              <a:lnSpc>
                <a:spcPct val="150000"/>
              </a:lnSpc>
              <a:spcBef>
                <a:spcPts val="600"/>
              </a:spcBef>
              <a:buNone/>
            </a:pPr>
            <a:r>
              <a:rPr lang="en-US" altLang="zh-CN" sz="2400" dirty="0">
                <a:latin typeface="+mn-ea"/>
              </a:rPr>
              <a:t>3-gram</a:t>
            </a:r>
            <a:r>
              <a:rPr lang="zh-CN" altLang="en-US" sz="2400" dirty="0">
                <a:latin typeface="+mn-ea"/>
              </a:rPr>
              <a:t>称为三元组</a:t>
            </a:r>
            <a:r>
              <a:rPr lang="en-US" altLang="zh-CN" sz="2400" dirty="0">
                <a:latin typeface="+mn-ea"/>
              </a:rPr>
              <a:t>(trigram)</a:t>
            </a:r>
          </a:p>
          <a:p>
            <a:pPr marL="45720" indent="0">
              <a:lnSpc>
                <a:spcPct val="150000"/>
              </a:lnSpc>
              <a:spcBef>
                <a:spcPts val="600"/>
              </a:spcBef>
              <a:buNone/>
            </a:pPr>
            <a:r>
              <a:rPr lang="zh-CN" altLang="en-US" sz="2400" dirty="0">
                <a:solidFill>
                  <a:srgbClr val="0070C0"/>
                </a:solidFill>
                <a:latin typeface="+mn-ea"/>
              </a:rPr>
              <a:t>在</a:t>
            </a:r>
            <a:r>
              <a:rPr lang="en-US" altLang="zh-CN" sz="2400" dirty="0">
                <a:solidFill>
                  <a:srgbClr val="0070C0"/>
                </a:solidFill>
                <a:latin typeface="+mn-ea"/>
              </a:rPr>
              <a:t>k-gram</a:t>
            </a:r>
            <a:r>
              <a:rPr lang="zh-CN" altLang="en-US" sz="2400" dirty="0">
                <a:solidFill>
                  <a:srgbClr val="0070C0"/>
                </a:solidFill>
                <a:latin typeface="+mn-ea"/>
              </a:rPr>
              <a:t>索引结构中，其词典由词汇表中所有词项的所有</a:t>
            </a:r>
            <a:r>
              <a:rPr lang="en-US" altLang="zh-CN" sz="2400" dirty="0">
                <a:solidFill>
                  <a:srgbClr val="0070C0"/>
                </a:solidFill>
                <a:latin typeface="+mn-ea"/>
              </a:rPr>
              <a:t>k-gram</a:t>
            </a:r>
            <a:r>
              <a:rPr lang="zh-CN" altLang="en-US" sz="2400" dirty="0">
                <a:solidFill>
                  <a:srgbClr val="0070C0"/>
                </a:solidFill>
                <a:latin typeface="+mn-ea"/>
              </a:rPr>
              <a:t>形式构成，而每个倒排记录表则由包含该</a:t>
            </a:r>
            <a:r>
              <a:rPr lang="en-US" altLang="zh-CN" sz="2400" dirty="0">
                <a:solidFill>
                  <a:srgbClr val="0070C0"/>
                </a:solidFill>
                <a:latin typeface="+mn-ea"/>
              </a:rPr>
              <a:t>k-gram</a:t>
            </a:r>
            <a:r>
              <a:rPr lang="zh-CN" altLang="en-US" sz="2400" dirty="0">
                <a:solidFill>
                  <a:srgbClr val="0070C0"/>
                </a:solidFill>
                <a:latin typeface="+mn-ea"/>
              </a:rPr>
              <a:t>的词项组成</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2537525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1198880"/>
            <a:ext cx="11480800" cy="5366447"/>
          </a:xfrm>
        </p:spPr>
        <p:txBody>
          <a:bodyPr>
            <a:normAutofit/>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2</a:t>
            </a:r>
            <a:r>
              <a:rPr lang="zh-CN" altLang="en-US" sz="2400" dirty="0">
                <a:latin typeface="+mn-ea"/>
              </a:rPr>
              <a:t>：</a:t>
            </a:r>
            <a:r>
              <a:rPr lang="en-US" altLang="zh-CN" sz="2400" b="1" dirty="0">
                <a:latin typeface="+mn-ea"/>
              </a:rPr>
              <a:t>K-gram</a:t>
            </a:r>
            <a:r>
              <a:rPr lang="zh-CN" altLang="en-US" sz="2400" b="1" dirty="0">
                <a:latin typeface="+mn-ea"/>
              </a:rPr>
              <a:t>索引</a:t>
            </a:r>
            <a:endParaRPr lang="en-US" altLang="zh-CN" sz="2400" b="1" dirty="0">
              <a:latin typeface="+mn-ea"/>
            </a:endParaRPr>
          </a:p>
          <a:p>
            <a:pPr marL="45720" indent="0">
              <a:lnSpc>
                <a:spcPct val="150000"/>
              </a:lnSpc>
              <a:spcBef>
                <a:spcPts val="600"/>
              </a:spcBef>
              <a:buNone/>
            </a:pPr>
            <a:r>
              <a:rPr lang="en-US" altLang="zh-CN" sz="2400" dirty="0">
                <a:latin typeface="+mn-ea"/>
              </a:rPr>
              <a:t>      k-gram</a:t>
            </a:r>
            <a:r>
              <a:rPr lang="zh-CN" altLang="en-US" sz="2400" dirty="0">
                <a:latin typeface="+mn-ea"/>
              </a:rPr>
              <a:t>索引结构也是一种倒排索引结构，它也包括</a:t>
            </a:r>
            <a:r>
              <a:rPr lang="zh-CN" altLang="en-US" sz="2400" b="1" dirty="0">
                <a:latin typeface="+mn-ea"/>
              </a:rPr>
              <a:t>词典</a:t>
            </a:r>
            <a:r>
              <a:rPr lang="zh-CN" altLang="en-US" sz="2400" dirty="0">
                <a:latin typeface="+mn-ea"/>
              </a:rPr>
              <a:t>和</a:t>
            </a:r>
            <a:r>
              <a:rPr lang="zh-CN" altLang="en-US" sz="2400" b="1" dirty="0">
                <a:latin typeface="+mn-ea"/>
              </a:rPr>
              <a:t>倒排记录表</a:t>
            </a:r>
            <a:r>
              <a:rPr lang="zh-CN" altLang="en-US" sz="2400" dirty="0">
                <a:latin typeface="+mn-ea"/>
              </a:rPr>
              <a:t>两部分，这里的词典就是 </a:t>
            </a:r>
            <a:r>
              <a:rPr lang="en-US" altLang="zh-CN" sz="2400" dirty="0">
                <a:latin typeface="+mn-ea"/>
              </a:rPr>
              <a:t>k-gram</a:t>
            </a:r>
            <a:r>
              <a:rPr lang="zh-CN" altLang="en-US" sz="2400" dirty="0">
                <a:latin typeface="+mn-ea"/>
              </a:rPr>
              <a:t>表，而倒排记录表保存的是所有包含该</a:t>
            </a:r>
            <a:r>
              <a:rPr lang="en-US" altLang="zh-CN" sz="2400" dirty="0">
                <a:latin typeface="+mn-ea"/>
              </a:rPr>
              <a:t>k-gram</a:t>
            </a:r>
            <a:r>
              <a:rPr lang="zh-CN" altLang="en-US" sz="2400" dirty="0">
                <a:latin typeface="+mn-ea"/>
              </a:rPr>
              <a:t>的词项。</a:t>
            </a:r>
            <a:endParaRPr lang="en-US" altLang="zh-CN" sz="2400" dirty="0">
              <a:latin typeface="+mn-ea"/>
            </a:endParaRPr>
          </a:p>
        </p:txBody>
      </p:sp>
      <p:pic>
        <p:nvPicPr>
          <p:cNvPr id="6" name="图片 5">
            <a:extLst>
              <a:ext uri="{FF2B5EF4-FFF2-40B4-BE49-F238E27FC236}">
                <a16:creationId xmlns:a16="http://schemas.microsoft.com/office/drawing/2014/main" id="{4517FE17-F3DF-416E-B30F-D4A0C7BC6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7950" y="3691572"/>
            <a:ext cx="6591300" cy="1476375"/>
          </a:xfrm>
          <a:prstGeom prst="rect">
            <a:avLst/>
          </a:prstGeom>
        </p:spPr>
      </p:pic>
    </p:spTree>
    <p:extLst>
      <p:ext uri="{BB962C8B-B14F-4D97-AF65-F5344CB8AC3E}">
        <p14:creationId xmlns:p14="http://schemas.microsoft.com/office/powerpoint/2010/main" val="14517316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3.2 </a:t>
            </a:r>
            <a:r>
              <a:rPr lang="zh-CN" altLang="en-US" dirty="0">
                <a:latin typeface="+mj-ea"/>
              </a:rPr>
              <a:t>通配符查询</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1198880"/>
            <a:ext cx="11480800" cy="5366447"/>
          </a:xfrm>
        </p:spPr>
        <p:txBody>
          <a:bodyPr>
            <a:normAutofit lnSpcReduction="10000"/>
          </a:bodyPr>
          <a:lstStyle/>
          <a:p>
            <a:pPr marL="45720" indent="0">
              <a:lnSpc>
                <a:spcPct val="150000"/>
              </a:lnSpc>
              <a:spcBef>
                <a:spcPts val="600"/>
              </a:spcBef>
              <a:buNone/>
            </a:pPr>
            <a:r>
              <a:rPr lang="zh-CN" altLang="en-US" sz="2800" b="1" dirty="0">
                <a:latin typeface="+mn-ea"/>
              </a:rPr>
              <a:t>一般通配符查询</a:t>
            </a:r>
            <a:r>
              <a:rPr lang="en-US" altLang="zh-CN" sz="2800" b="1" dirty="0">
                <a:latin typeface="+mn-ea"/>
              </a:rPr>
              <a:t>2</a:t>
            </a:r>
            <a:r>
              <a:rPr lang="zh-CN" altLang="en-US" sz="2400" dirty="0">
                <a:latin typeface="+mn-ea"/>
              </a:rPr>
              <a:t>：</a:t>
            </a:r>
            <a:r>
              <a:rPr lang="en-US" altLang="zh-CN" sz="2400" b="1" dirty="0">
                <a:latin typeface="+mn-ea"/>
              </a:rPr>
              <a:t>K-gram</a:t>
            </a:r>
            <a:r>
              <a:rPr lang="zh-CN" altLang="en-US" sz="2400" b="1" dirty="0">
                <a:latin typeface="+mn-ea"/>
              </a:rPr>
              <a:t>索引</a:t>
            </a:r>
            <a:endParaRPr lang="en-US" altLang="zh-CN" sz="2400" b="1" dirty="0">
              <a:latin typeface="+mn-ea"/>
            </a:endParaRPr>
          </a:p>
          <a:p>
            <a:pPr marL="45720" indent="0">
              <a:lnSpc>
                <a:spcPct val="150000"/>
              </a:lnSpc>
              <a:spcBef>
                <a:spcPts val="600"/>
              </a:spcBef>
              <a:buNone/>
            </a:pPr>
            <a:r>
              <a:rPr lang="en-US" altLang="zh-CN" sz="2400" dirty="0">
                <a:latin typeface="+mn-ea"/>
              </a:rPr>
              <a:t>      k-gram</a:t>
            </a:r>
            <a:r>
              <a:rPr lang="zh-CN" altLang="en-US" sz="2400" dirty="0">
                <a:latin typeface="+mn-ea"/>
              </a:rPr>
              <a:t>索引结构也是一种倒排索引结构，它也包括</a:t>
            </a:r>
            <a:r>
              <a:rPr lang="zh-CN" altLang="en-US" sz="2400" b="1" dirty="0">
                <a:latin typeface="+mn-ea"/>
              </a:rPr>
              <a:t>词典</a:t>
            </a:r>
            <a:r>
              <a:rPr lang="zh-CN" altLang="en-US" sz="2400" dirty="0">
                <a:latin typeface="+mn-ea"/>
              </a:rPr>
              <a:t>和</a:t>
            </a:r>
            <a:r>
              <a:rPr lang="zh-CN" altLang="en-US" sz="2400" b="1" dirty="0">
                <a:latin typeface="+mn-ea"/>
              </a:rPr>
              <a:t>倒排记录表</a:t>
            </a:r>
            <a:r>
              <a:rPr lang="zh-CN" altLang="en-US" sz="2400" dirty="0">
                <a:latin typeface="+mn-ea"/>
              </a:rPr>
              <a:t>两部分，这里的词典就是 </a:t>
            </a:r>
            <a:r>
              <a:rPr lang="en-US" altLang="zh-CN" sz="2400" dirty="0">
                <a:latin typeface="+mn-ea"/>
              </a:rPr>
              <a:t>k-gram</a:t>
            </a:r>
            <a:r>
              <a:rPr lang="zh-CN" altLang="en-US" sz="2400" dirty="0">
                <a:latin typeface="+mn-ea"/>
              </a:rPr>
              <a:t>表，而倒排记录表保存的是所有包含该</a:t>
            </a:r>
            <a:r>
              <a:rPr lang="en-US" altLang="zh-CN" sz="2400" dirty="0">
                <a:latin typeface="+mn-ea"/>
              </a:rPr>
              <a:t>k-gram</a:t>
            </a:r>
            <a:r>
              <a:rPr lang="zh-CN" altLang="en-US" sz="2400" dirty="0">
                <a:latin typeface="+mn-ea"/>
              </a:rPr>
              <a:t>的词项。</a:t>
            </a:r>
            <a:endParaRPr lang="en-US" altLang="zh-CN" sz="2400" dirty="0">
              <a:latin typeface="+mn-ea"/>
            </a:endParaRP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endParaRPr lang="en-US" altLang="zh-CN" sz="2400" dirty="0">
              <a:latin typeface="+mn-ea"/>
            </a:endParaRPr>
          </a:p>
          <a:p>
            <a:pPr marL="45720" indent="0">
              <a:lnSpc>
                <a:spcPct val="150000"/>
              </a:lnSpc>
              <a:spcBef>
                <a:spcPts val="600"/>
              </a:spcBef>
              <a:buNone/>
            </a:pPr>
            <a:r>
              <a:rPr lang="zh-CN" altLang="en-US" sz="2400" dirty="0">
                <a:latin typeface="+mn-ea"/>
              </a:rPr>
              <a:t>注意两个倒排记录表的区别</a:t>
            </a:r>
            <a:endParaRPr lang="en-US" altLang="zh-CN" sz="2400" dirty="0">
              <a:latin typeface="+mn-ea"/>
            </a:endParaRPr>
          </a:p>
          <a:p>
            <a:pPr marL="45720" indent="0">
              <a:lnSpc>
                <a:spcPct val="150000"/>
              </a:lnSpc>
              <a:spcBef>
                <a:spcPts val="600"/>
              </a:spcBef>
              <a:buNone/>
            </a:pPr>
            <a:r>
              <a:rPr lang="zh-CN" altLang="en-US" sz="2400" dirty="0">
                <a:latin typeface="+mn-ea"/>
              </a:rPr>
              <a:t>词典</a:t>
            </a:r>
            <a:r>
              <a:rPr lang="en-US" altLang="zh-CN" sz="2400" dirty="0">
                <a:latin typeface="+mn-ea"/>
              </a:rPr>
              <a:t>-</a:t>
            </a:r>
            <a:r>
              <a:rPr lang="zh-CN" altLang="en-US" sz="2400" dirty="0">
                <a:latin typeface="+mn-ea"/>
              </a:rPr>
              <a:t>文档的倒排索引基于词项返回文档</a:t>
            </a:r>
          </a:p>
          <a:p>
            <a:pPr marL="45720" indent="0">
              <a:lnSpc>
                <a:spcPct val="150000"/>
              </a:lnSpc>
              <a:spcBef>
                <a:spcPts val="600"/>
              </a:spcBef>
              <a:buNone/>
            </a:pPr>
            <a:r>
              <a:rPr lang="zh-CN" altLang="en-US" sz="2400" dirty="0">
                <a:latin typeface="+mn-ea"/>
              </a:rPr>
              <a:t>而</a:t>
            </a:r>
            <a:r>
              <a:rPr lang="en-US" altLang="zh-CN" sz="2400" dirty="0">
                <a:latin typeface="+mn-ea"/>
              </a:rPr>
              <a:t>k-gram</a:t>
            </a:r>
            <a:r>
              <a:rPr lang="zh-CN" altLang="en-US" sz="2400" dirty="0">
                <a:latin typeface="+mn-ea"/>
              </a:rPr>
              <a:t>索引用于查找词项，即基于查询所包含的</a:t>
            </a:r>
            <a:r>
              <a:rPr lang="en-US" altLang="zh-CN" sz="2400" dirty="0">
                <a:latin typeface="+mn-ea"/>
              </a:rPr>
              <a:t>k-gram</a:t>
            </a:r>
            <a:r>
              <a:rPr lang="zh-CN" altLang="en-US" sz="2400" dirty="0">
                <a:latin typeface="+mn-ea"/>
              </a:rPr>
              <a:t>来查找所有的词项</a:t>
            </a:r>
          </a:p>
          <a:p>
            <a:pPr marL="45720" indent="0">
              <a:lnSpc>
                <a:spcPct val="150000"/>
              </a:lnSpc>
              <a:spcBef>
                <a:spcPts val="600"/>
              </a:spcBef>
              <a:buNone/>
            </a:pPr>
            <a:endParaRPr lang="en-US" altLang="zh-CN" sz="2400" dirty="0">
              <a:latin typeface="+mn-ea"/>
            </a:endParaRPr>
          </a:p>
        </p:txBody>
      </p:sp>
      <p:pic>
        <p:nvPicPr>
          <p:cNvPr id="6" name="图片 5">
            <a:extLst>
              <a:ext uri="{FF2B5EF4-FFF2-40B4-BE49-F238E27FC236}">
                <a16:creationId xmlns:a16="http://schemas.microsoft.com/office/drawing/2014/main" id="{4517FE17-F3DF-416E-B30F-D4A0C7BC6D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830" y="3285172"/>
            <a:ext cx="6591300" cy="1476375"/>
          </a:xfrm>
          <a:prstGeom prst="rect">
            <a:avLst/>
          </a:prstGeom>
        </p:spPr>
      </p:pic>
    </p:spTree>
    <p:extLst>
      <p:ext uri="{BB962C8B-B14F-4D97-AF65-F5344CB8AC3E}">
        <p14:creationId xmlns:p14="http://schemas.microsoft.com/office/powerpoint/2010/main" val="2422050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304800" y="254000"/>
            <a:ext cx="11633200" cy="6311327"/>
          </a:xfrm>
        </p:spPr>
        <p:txBody>
          <a:bodyPr>
            <a:normAutofit lnSpcReduction="10000"/>
          </a:bodyPr>
          <a:lstStyle/>
          <a:p>
            <a:pPr marL="45720" indent="0">
              <a:lnSpc>
                <a:spcPct val="150000"/>
              </a:lnSpc>
              <a:spcBef>
                <a:spcPts val="600"/>
              </a:spcBef>
              <a:buNone/>
            </a:pPr>
            <a:r>
              <a:rPr lang="zh-CN" altLang="en-US" sz="2400" dirty="0">
                <a:latin typeface="+mn-ea"/>
              </a:rPr>
              <a:t>利用</a:t>
            </a:r>
            <a:r>
              <a:rPr lang="en-US" altLang="zh-CN" sz="2400" dirty="0">
                <a:latin typeface="+mn-ea"/>
              </a:rPr>
              <a:t>2-gram</a:t>
            </a:r>
            <a:r>
              <a:rPr lang="zh-CN" altLang="en-US" sz="2400" dirty="0">
                <a:latin typeface="+mn-ea"/>
              </a:rPr>
              <a:t>索引处理通配符查询</a:t>
            </a:r>
          </a:p>
          <a:p>
            <a:pPr marL="45720" indent="0">
              <a:lnSpc>
                <a:spcPct val="150000"/>
              </a:lnSpc>
              <a:spcBef>
                <a:spcPts val="600"/>
              </a:spcBef>
              <a:buNone/>
            </a:pPr>
            <a:r>
              <a:rPr lang="zh-CN" altLang="en-US" sz="2400" dirty="0">
                <a:latin typeface="+mn-ea"/>
              </a:rPr>
              <a:t>例子：查询</a:t>
            </a:r>
            <a:r>
              <a:rPr lang="en-US" altLang="zh-CN" sz="2400" dirty="0">
                <a:latin typeface="+mn-ea"/>
              </a:rPr>
              <a:t>mon* </a:t>
            </a:r>
          </a:p>
          <a:p>
            <a:pPr marL="45720" indent="0">
              <a:lnSpc>
                <a:spcPct val="150000"/>
              </a:lnSpc>
              <a:spcBef>
                <a:spcPts val="600"/>
              </a:spcBef>
              <a:buNone/>
            </a:pPr>
            <a:r>
              <a:rPr lang="zh-CN" altLang="en-US" sz="2400" dirty="0">
                <a:latin typeface="+mn-ea"/>
              </a:rPr>
              <a:t>先执行布尔查询</a:t>
            </a:r>
            <a:r>
              <a:rPr lang="en-US" altLang="zh-CN" sz="2400" dirty="0">
                <a:latin typeface="+mn-ea"/>
              </a:rPr>
              <a:t>: $m AND </a:t>
            </a:r>
            <a:r>
              <a:rPr lang="en-US" altLang="zh-CN" sz="2400" dirty="0" err="1">
                <a:latin typeface="+mn-ea"/>
              </a:rPr>
              <a:t>mo</a:t>
            </a:r>
            <a:r>
              <a:rPr lang="en-US" altLang="zh-CN" sz="2400" dirty="0">
                <a:latin typeface="+mn-ea"/>
              </a:rPr>
              <a:t> AND on</a:t>
            </a:r>
          </a:p>
          <a:p>
            <a:pPr marL="45720" indent="0">
              <a:lnSpc>
                <a:spcPct val="150000"/>
              </a:lnSpc>
              <a:spcBef>
                <a:spcPts val="600"/>
              </a:spcBef>
              <a:buNone/>
            </a:pPr>
            <a:r>
              <a:rPr lang="zh-CN" altLang="en-US" sz="2400" dirty="0">
                <a:latin typeface="+mn-ea"/>
              </a:rPr>
              <a:t>该布尔查询会返回所有以前缀</a:t>
            </a:r>
            <a:r>
              <a:rPr lang="en-US" altLang="zh-CN" sz="2400" dirty="0">
                <a:latin typeface="+mn-ea"/>
              </a:rPr>
              <a:t>mon</a:t>
            </a:r>
            <a:r>
              <a:rPr lang="zh-CN" altLang="en-US" sz="2400" dirty="0">
                <a:latin typeface="+mn-ea"/>
              </a:rPr>
              <a:t>开始的词项</a:t>
            </a:r>
            <a:endParaRPr lang="en-US" altLang="zh-CN" sz="2400" dirty="0">
              <a:latin typeface="+mn-ea"/>
            </a:endParaRPr>
          </a:p>
          <a:p>
            <a:pPr marL="45720" indent="0">
              <a:lnSpc>
                <a:spcPct val="150000"/>
              </a:lnSpc>
              <a:spcBef>
                <a:spcPts val="600"/>
              </a:spcBef>
              <a:buNone/>
            </a:pPr>
            <a:r>
              <a:rPr lang="zh-CN" altLang="en-US" sz="2400" dirty="0">
                <a:latin typeface="+mn-ea"/>
              </a:rPr>
              <a:t>当然也可能返回许多伪正例</a:t>
            </a:r>
            <a:r>
              <a:rPr lang="en-US" altLang="zh-CN" sz="2400" dirty="0">
                <a:latin typeface="+mn-ea"/>
              </a:rPr>
              <a:t>(false positives)</a:t>
            </a:r>
            <a:r>
              <a:rPr lang="zh-CN" altLang="en-US" sz="2400" dirty="0">
                <a:latin typeface="+mn-ea"/>
              </a:rPr>
              <a:t>，比如</a:t>
            </a:r>
            <a:r>
              <a:rPr lang="en-US" altLang="zh-CN" sz="2400" dirty="0">
                <a:latin typeface="+mn-ea"/>
              </a:rPr>
              <a:t>MOON</a:t>
            </a:r>
            <a:r>
              <a:rPr lang="zh-CN" altLang="en-US" sz="2400" dirty="0">
                <a:latin typeface="+mn-ea"/>
              </a:rPr>
              <a:t>。因此，必须要做后续的过滤处理</a:t>
            </a:r>
            <a:endParaRPr lang="en-US" altLang="zh-CN" sz="2400" dirty="0">
              <a:latin typeface="+mn-ea"/>
            </a:endParaRPr>
          </a:p>
          <a:p>
            <a:pPr marL="45720" indent="0">
              <a:lnSpc>
                <a:spcPct val="150000"/>
              </a:lnSpc>
              <a:spcBef>
                <a:spcPts val="600"/>
              </a:spcBef>
              <a:buNone/>
            </a:pPr>
            <a:r>
              <a:rPr lang="zh-CN" altLang="en-US" sz="2400" b="1" dirty="0">
                <a:latin typeface="+mn-ea"/>
              </a:rPr>
              <a:t>后过滤处理</a:t>
            </a:r>
            <a:r>
              <a:rPr lang="zh-CN" altLang="en-US" sz="2400" dirty="0">
                <a:latin typeface="+mn-ea"/>
              </a:rPr>
              <a:t>：利用原始的查询</a:t>
            </a:r>
            <a:r>
              <a:rPr lang="en-US" altLang="zh-CN" sz="2400" dirty="0">
                <a:latin typeface="+mn-ea"/>
              </a:rPr>
              <a:t>mon*</a:t>
            </a:r>
            <a:r>
              <a:rPr lang="zh-CN" altLang="en-US" sz="2400" dirty="0">
                <a:latin typeface="+mn-ea"/>
              </a:rPr>
              <a:t>对上述布尔查询产生的结果进行逐一过滤。过滤时只需要做简单的字符串匹配操作即可。</a:t>
            </a:r>
          </a:p>
          <a:p>
            <a:pPr marL="45720" indent="0">
              <a:lnSpc>
                <a:spcPct val="150000"/>
              </a:lnSpc>
              <a:spcBef>
                <a:spcPts val="600"/>
              </a:spcBef>
              <a:buNone/>
            </a:pPr>
            <a:r>
              <a:rPr lang="en-US" altLang="zh-CN" sz="2400" dirty="0">
                <a:latin typeface="+mn-ea"/>
              </a:rPr>
              <a:t>  k-gram</a:t>
            </a:r>
            <a:r>
              <a:rPr lang="zh-CN" altLang="en-US" sz="2400" dirty="0">
                <a:latin typeface="+mn-ea"/>
              </a:rPr>
              <a:t>索引 </a:t>
            </a:r>
            <a:r>
              <a:rPr lang="en-US" altLang="zh-CN" sz="2400" dirty="0">
                <a:latin typeface="+mn-ea"/>
              </a:rPr>
              <a:t>vs. </a:t>
            </a:r>
            <a:r>
              <a:rPr lang="zh-CN" altLang="en-US" sz="2400" dirty="0">
                <a:latin typeface="+mn-ea"/>
              </a:rPr>
              <a:t>轮排索引</a:t>
            </a:r>
          </a:p>
          <a:p>
            <a:pPr marL="44450" indent="676275">
              <a:lnSpc>
                <a:spcPct val="150000"/>
              </a:lnSpc>
              <a:spcBef>
                <a:spcPts val="600"/>
              </a:spcBef>
              <a:buNone/>
            </a:pPr>
            <a:r>
              <a:rPr lang="en-US" altLang="zh-CN" sz="2400" dirty="0">
                <a:latin typeface="+mn-ea"/>
              </a:rPr>
              <a:t>k-gram</a:t>
            </a:r>
            <a:r>
              <a:rPr lang="zh-CN" altLang="en-US" sz="2400" dirty="0">
                <a:latin typeface="+mn-ea"/>
              </a:rPr>
              <a:t>索引的空间消耗小</a:t>
            </a:r>
          </a:p>
          <a:p>
            <a:pPr marL="44450" indent="676275">
              <a:lnSpc>
                <a:spcPct val="150000"/>
              </a:lnSpc>
              <a:spcBef>
                <a:spcPts val="600"/>
              </a:spcBef>
              <a:buNone/>
            </a:pPr>
            <a:r>
              <a:rPr lang="zh-CN" altLang="en-US" sz="2400" dirty="0">
                <a:latin typeface="+mn-ea"/>
              </a:rPr>
              <a:t>轮排索引不需要进行后过滤</a:t>
            </a:r>
            <a:endParaRPr lang="en-US" altLang="zh-CN" sz="2400" dirty="0">
              <a:latin typeface="+mn-ea"/>
            </a:endParaRPr>
          </a:p>
        </p:txBody>
      </p:sp>
    </p:spTree>
    <p:extLst>
      <p:ext uri="{BB962C8B-B14F-4D97-AF65-F5344CB8AC3E}">
        <p14:creationId xmlns:p14="http://schemas.microsoft.com/office/powerpoint/2010/main" val="162889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3.3 </a:t>
            </a:r>
            <a:r>
              <a:rPr lang="zh-CN" altLang="en-US" dirty="0">
                <a:latin typeface="+mj-ea"/>
              </a:rPr>
              <a:t>拼写校正</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1198880"/>
            <a:ext cx="11480800" cy="5366447"/>
          </a:xfrm>
        </p:spPr>
        <p:txBody>
          <a:bodyPr>
            <a:normAutofit/>
          </a:bodyPr>
          <a:lstStyle/>
          <a:p>
            <a:pPr marL="45720" indent="0">
              <a:lnSpc>
                <a:spcPct val="150000"/>
              </a:lnSpc>
              <a:spcBef>
                <a:spcPts val="600"/>
              </a:spcBef>
              <a:buNone/>
            </a:pPr>
            <a:r>
              <a:rPr lang="zh-CN" altLang="en-US" sz="2400" dirty="0">
                <a:latin typeface="+mn-ea"/>
              </a:rPr>
              <a:t>用户想查</a:t>
            </a:r>
            <a:r>
              <a:rPr lang="en-US" altLang="zh-CN" sz="2400" dirty="0">
                <a:latin typeface="+mn-ea"/>
              </a:rPr>
              <a:t>information</a:t>
            </a:r>
            <a:r>
              <a:rPr lang="zh-CN" altLang="en-US" sz="2400" dirty="0">
                <a:latin typeface="+mn-ea"/>
              </a:rPr>
              <a:t>，但是错误地输入了</a:t>
            </a:r>
            <a:r>
              <a:rPr lang="en-US" altLang="zh-CN" sz="2400" dirty="0" err="1">
                <a:latin typeface="+mn-ea"/>
              </a:rPr>
              <a:t>informaton</a:t>
            </a:r>
            <a:r>
              <a:rPr lang="en-US" altLang="zh-CN" sz="2400" dirty="0">
                <a:latin typeface="+mn-ea"/>
              </a:rPr>
              <a:t> </a:t>
            </a:r>
            <a:r>
              <a:rPr lang="zh-CN" altLang="en-US" sz="2400" dirty="0">
                <a:latin typeface="+mn-ea"/>
              </a:rPr>
              <a:t>？</a:t>
            </a:r>
            <a:endParaRPr lang="en-US" altLang="zh-CN" sz="2400" dirty="0">
              <a:latin typeface="+mn-ea"/>
            </a:endParaRPr>
          </a:p>
          <a:p>
            <a:pPr marL="45720" indent="0">
              <a:lnSpc>
                <a:spcPct val="150000"/>
              </a:lnSpc>
              <a:spcBef>
                <a:spcPts val="600"/>
              </a:spcBef>
              <a:buNone/>
            </a:pPr>
            <a:r>
              <a:rPr lang="zh-CN" altLang="en-US" sz="2400" dirty="0">
                <a:latin typeface="+mn-ea"/>
              </a:rPr>
              <a:t>拼写校正两个基本原则：</a:t>
            </a:r>
            <a:endParaRPr lang="en-US" altLang="zh-CN" sz="2400" dirty="0">
              <a:latin typeface="+mn-ea"/>
            </a:endParaRPr>
          </a:p>
          <a:p>
            <a:pPr marL="45720" indent="0">
              <a:lnSpc>
                <a:spcPct val="150000"/>
              </a:lnSpc>
              <a:spcBef>
                <a:spcPts val="600"/>
              </a:spcBef>
              <a:buNone/>
            </a:pPr>
            <a:r>
              <a:rPr lang="en-US" altLang="zh-CN" sz="2400" dirty="0">
                <a:latin typeface="+mn-ea"/>
              </a:rPr>
              <a:t>(1) </a:t>
            </a:r>
            <a:r>
              <a:rPr lang="zh-CN" altLang="en-US" sz="2400" dirty="0">
                <a:latin typeface="+mn-ea"/>
              </a:rPr>
              <a:t>对于一个拼写错误的查询，在其可能的正确拼写中，选择距离“ 最近” 的一个。（距离和邻近度）</a:t>
            </a:r>
            <a:endParaRPr lang="en-US" altLang="zh-CN" sz="2400" dirty="0">
              <a:latin typeface="+mn-ea"/>
            </a:endParaRPr>
          </a:p>
          <a:p>
            <a:pPr marL="45720" indent="0">
              <a:lnSpc>
                <a:spcPct val="150000"/>
              </a:lnSpc>
              <a:spcBef>
                <a:spcPts val="600"/>
              </a:spcBef>
              <a:buNone/>
            </a:pPr>
            <a:r>
              <a:rPr lang="en-US" altLang="zh-CN" sz="2400" dirty="0">
                <a:latin typeface="+mn-ea"/>
              </a:rPr>
              <a:t>(2) </a:t>
            </a:r>
            <a:r>
              <a:rPr lang="zh-CN" altLang="en-US" sz="2400" dirty="0">
                <a:latin typeface="+mn-ea"/>
              </a:rPr>
              <a:t>当两个正确拼写查询邻近度相等（或相近）时，选择更</a:t>
            </a:r>
            <a:r>
              <a:rPr lang="zh-CN" altLang="en-US" sz="2400" dirty="0">
                <a:solidFill>
                  <a:srgbClr val="FF0000"/>
                </a:solidFill>
                <a:latin typeface="+mn-ea"/>
              </a:rPr>
              <a:t>常见</a:t>
            </a:r>
            <a:r>
              <a:rPr lang="zh-CN" altLang="en-US" sz="2400" dirty="0">
                <a:latin typeface="+mn-ea"/>
              </a:rPr>
              <a:t>的那个。例如，</a:t>
            </a:r>
            <a:r>
              <a:rPr lang="en-US" altLang="zh-CN" sz="2400" dirty="0">
                <a:latin typeface="+mn-ea"/>
              </a:rPr>
              <a:t>grunt</a:t>
            </a:r>
            <a:r>
              <a:rPr lang="zh-CN" altLang="en-US" sz="2400" dirty="0">
                <a:latin typeface="+mn-ea"/>
              </a:rPr>
              <a:t>和 </a:t>
            </a:r>
            <a:r>
              <a:rPr lang="en-US" altLang="zh-CN" sz="2400" dirty="0">
                <a:latin typeface="+mn-ea"/>
              </a:rPr>
              <a:t>grant</a:t>
            </a:r>
            <a:r>
              <a:rPr lang="zh-CN" altLang="en-US" sz="2400" dirty="0">
                <a:latin typeface="+mn-ea"/>
              </a:rPr>
              <a:t>都是查询 </a:t>
            </a:r>
            <a:r>
              <a:rPr lang="en-US" altLang="zh-CN" sz="2400" dirty="0" err="1">
                <a:latin typeface="+mn-ea"/>
              </a:rPr>
              <a:t>grnt</a:t>
            </a:r>
            <a:r>
              <a:rPr lang="zh-CN" altLang="en-US" sz="2400" dirty="0">
                <a:latin typeface="+mn-ea"/>
              </a:rPr>
              <a:t>的可能的正确拼写。</a:t>
            </a:r>
            <a:endParaRPr lang="en-US" altLang="zh-CN" sz="2400" dirty="0">
              <a:latin typeface="+mn-ea"/>
            </a:endParaRPr>
          </a:p>
          <a:p>
            <a:pPr marL="45720" indent="0">
              <a:lnSpc>
                <a:spcPct val="150000"/>
              </a:lnSpc>
              <a:spcBef>
                <a:spcPts val="600"/>
              </a:spcBef>
              <a:buNone/>
            </a:pPr>
            <a:r>
              <a:rPr lang="en-US" altLang="zh-CN" sz="2400" dirty="0">
                <a:latin typeface="+mn-ea"/>
              </a:rPr>
              <a:t>“</a:t>
            </a:r>
            <a:r>
              <a:rPr lang="zh-CN" altLang="en-US" sz="2400" dirty="0">
                <a:latin typeface="+mn-ea"/>
              </a:rPr>
              <a:t>常见</a:t>
            </a:r>
            <a:r>
              <a:rPr lang="en-US" altLang="zh-CN" sz="2400" dirty="0">
                <a:latin typeface="+mn-ea"/>
              </a:rPr>
              <a:t>”</a:t>
            </a:r>
            <a:r>
              <a:rPr lang="zh-CN" altLang="en-US" sz="2400" dirty="0">
                <a:latin typeface="+mn-ea"/>
              </a:rPr>
              <a:t>：文档集中出现的次数</a:t>
            </a:r>
            <a:r>
              <a:rPr lang="en-US" altLang="zh-CN" sz="2400" dirty="0">
                <a:latin typeface="+mn-ea"/>
              </a:rPr>
              <a:t>;</a:t>
            </a:r>
            <a:r>
              <a:rPr lang="zh-CN" altLang="en-US" sz="2400" dirty="0">
                <a:latin typeface="+mn-ea"/>
              </a:rPr>
              <a:t>查询中出现最频繁的拼写形式</a:t>
            </a:r>
            <a:endParaRPr lang="en-US" altLang="zh-CN" sz="2400" dirty="0">
              <a:latin typeface="+mn-ea"/>
            </a:endParaRPr>
          </a:p>
        </p:txBody>
      </p:sp>
    </p:spTree>
    <p:extLst>
      <p:ext uri="{BB962C8B-B14F-4D97-AF65-F5344CB8AC3E}">
        <p14:creationId xmlns:p14="http://schemas.microsoft.com/office/powerpoint/2010/main" val="16781133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3.3 </a:t>
            </a:r>
            <a:r>
              <a:rPr lang="zh-CN" altLang="en-US" dirty="0">
                <a:latin typeface="+mj-ea"/>
              </a:rPr>
              <a:t>拼写校正</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1198880"/>
            <a:ext cx="11480800" cy="5366447"/>
          </a:xfrm>
        </p:spPr>
        <p:txBody>
          <a:bodyPr>
            <a:normAutofit/>
          </a:bodyPr>
          <a:lstStyle/>
          <a:p>
            <a:pPr marL="45720" indent="0">
              <a:lnSpc>
                <a:spcPct val="150000"/>
              </a:lnSpc>
              <a:spcBef>
                <a:spcPts val="600"/>
              </a:spcBef>
              <a:buNone/>
            </a:pPr>
            <a:r>
              <a:rPr lang="en-US" altLang="zh-CN" sz="2400" dirty="0">
                <a:latin typeface="+mn-ea"/>
              </a:rPr>
              <a:t>1.</a:t>
            </a:r>
            <a:r>
              <a:rPr lang="zh-CN" altLang="en-US" sz="2400" dirty="0">
                <a:latin typeface="+mn-ea"/>
              </a:rPr>
              <a:t>两个主要用途</a:t>
            </a:r>
          </a:p>
          <a:p>
            <a:pPr marL="44450" indent="403225">
              <a:lnSpc>
                <a:spcPct val="150000"/>
              </a:lnSpc>
              <a:spcBef>
                <a:spcPts val="600"/>
              </a:spcBef>
              <a:buNone/>
            </a:pPr>
            <a:r>
              <a:rPr lang="zh-CN" altLang="en-US" sz="2400" dirty="0">
                <a:latin typeface="+mn-ea"/>
              </a:rPr>
              <a:t>纠正待索引文档</a:t>
            </a:r>
          </a:p>
          <a:p>
            <a:pPr marL="44450" indent="403225">
              <a:lnSpc>
                <a:spcPct val="150000"/>
              </a:lnSpc>
              <a:spcBef>
                <a:spcPts val="600"/>
              </a:spcBef>
              <a:buNone/>
            </a:pPr>
            <a:r>
              <a:rPr lang="zh-CN" altLang="en-US" sz="2400" dirty="0">
                <a:latin typeface="+mn-ea"/>
              </a:rPr>
              <a:t>纠正用户的查询</a:t>
            </a:r>
          </a:p>
          <a:p>
            <a:pPr marL="45720" indent="0">
              <a:lnSpc>
                <a:spcPct val="150000"/>
              </a:lnSpc>
              <a:spcBef>
                <a:spcPts val="600"/>
              </a:spcBef>
              <a:buNone/>
            </a:pPr>
            <a:r>
              <a:rPr lang="en-US" altLang="zh-CN" sz="2400" dirty="0">
                <a:latin typeface="+mn-ea"/>
              </a:rPr>
              <a:t>2.</a:t>
            </a:r>
            <a:r>
              <a:rPr lang="zh-CN" altLang="en-US" sz="2400" dirty="0">
                <a:latin typeface="+mn-ea"/>
              </a:rPr>
              <a:t>两种拼写校正的方法</a:t>
            </a:r>
          </a:p>
          <a:p>
            <a:pPr marL="360363" indent="0">
              <a:lnSpc>
                <a:spcPct val="150000"/>
              </a:lnSpc>
              <a:spcBef>
                <a:spcPts val="600"/>
              </a:spcBef>
              <a:buFont typeface="Wingdings" panose="05000000000000000000" pitchFamily="2" charset="2"/>
              <a:buChar char="Ø"/>
            </a:pPr>
            <a:r>
              <a:rPr lang="zh-CN" altLang="en-US" sz="2400" dirty="0">
                <a:latin typeface="+mn-ea"/>
              </a:rPr>
              <a:t>词独立</a:t>
            </a:r>
            <a:r>
              <a:rPr lang="en-US" altLang="zh-CN" sz="2400" dirty="0">
                <a:latin typeface="+mn-ea"/>
              </a:rPr>
              <a:t>(Isolated word)</a:t>
            </a:r>
            <a:r>
              <a:rPr lang="zh-CN" altLang="en-US" sz="2400" dirty="0">
                <a:latin typeface="+mn-ea"/>
              </a:rPr>
              <a:t>法：只检查每个单词本身的拼写错误</a:t>
            </a:r>
            <a:endParaRPr lang="en-US" altLang="zh-CN" sz="2400" dirty="0">
              <a:latin typeface="+mn-ea"/>
            </a:endParaRPr>
          </a:p>
          <a:p>
            <a:pPr marL="44450" indent="1122363">
              <a:lnSpc>
                <a:spcPct val="150000"/>
              </a:lnSpc>
              <a:spcBef>
                <a:spcPts val="600"/>
              </a:spcBef>
              <a:buNone/>
            </a:pPr>
            <a:r>
              <a:rPr lang="zh-CN" altLang="en-US" sz="2400" dirty="0">
                <a:latin typeface="+mn-ea"/>
              </a:rPr>
              <a:t>（</a:t>
            </a:r>
            <a:r>
              <a:rPr lang="en-US" altLang="zh-CN" sz="2400" dirty="0">
                <a:latin typeface="+mn-ea"/>
              </a:rPr>
              <a:t>1</a:t>
            </a:r>
            <a:r>
              <a:rPr lang="zh-CN" altLang="en-US" sz="2400" dirty="0">
                <a:latin typeface="+mn-ea"/>
              </a:rPr>
              <a:t>）编辑距离</a:t>
            </a:r>
            <a:endParaRPr lang="en-US" altLang="zh-CN" sz="2400" dirty="0">
              <a:latin typeface="+mn-ea"/>
            </a:endParaRPr>
          </a:p>
          <a:p>
            <a:pPr marL="44450" indent="1122363">
              <a:lnSpc>
                <a:spcPct val="150000"/>
              </a:lnSpc>
              <a:spcBef>
                <a:spcPts val="600"/>
              </a:spcBef>
              <a:buNone/>
            </a:pPr>
            <a:r>
              <a:rPr lang="zh-CN" altLang="en-US" sz="2400" dirty="0">
                <a:latin typeface="+mn-ea"/>
              </a:rPr>
              <a:t>（</a:t>
            </a:r>
            <a:r>
              <a:rPr lang="en-US" altLang="zh-CN" sz="2400" dirty="0">
                <a:latin typeface="+mn-ea"/>
              </a:rPr>
              <a:t>2</a:t>
            </a:r>
            <a:r>
              <a:rPr lang="zh-CN" altLang="en-US" sz="2400" dirty="0">
                <a:latin typeface="+mn-ea"/>
              </a:rPr>
              <a:t>）</a:t>
            </a:r>
            <a:r>
              <a:rPr lang="en-US" altLang="zh-CN" sz="2400" dirty="0">
                <a:latin typeface="+mn-ea"/>
              </a:rPr>
              <a:t>K-gram</a:t>
            </a:r>
            <a:r>
              <a:rPr lang="zh-CN" altLang="en-US" sz="2400" dirty="0">
                <a:latin typeface="+mn-ea"/>
              </a:rPr>
              <a:t>重合度</a:t>
            </a:r>
          </a:p>
          <a:p>
            <a:pPr marL="387350" indent="60325">
              <a:lnSpc>
                <a:spcPct val="150000"/>
              </a:lnSpc>
              <a:spcBef>
                <a:spcPts val="600"/>
              </a:spcBef>
              <a:buFont typeface="Wingdings" panose="05000000000000000000" pitchFamily="2" charset="2"/>
              <a:buChar char="Ø"/>
            </a:pPr>
            <a:r>
              <a:rPr lang="zh-CN" altLang="en-US" sz="2400" dirty="0">
                <a:latin typeface="+mn-ea"/>
              </a:rPr>
              <a:t>上下文敏感</a:t>
            </a:r>
            <a:r>
              <a:rPr lang="en-US" altLang="zh-CN" sz="2400" dirty="0">
                <a:latin typeface="+mn-ea"/>
              </a:rPr>
              <a:t>(Context-sensitive)</a:t>
            </a:r>
            <a:r>
              <a:rPr lang="zh-CN" altLang="en-US" sz="2400" dirty="0">
                <a:latin typeface="+mn-ea"/>
              </a:rPr>
              <a:t>法：纠错时要考虑周围的单词（</a:t>
            </a:r>
            <a:r>
              <a:rPr lang="en-US" altLang="zh-CN" sz="2400" dirty="0">
                <a:latin typeface="+mn-ea"/>
              </a:rPr>
              <a:t>form/from</a:t>
            </a:r>
            <a:r>
              <a:rPr lang="zh-CN" altLang="en-US" sz="2400" dirty="0">
                <a:latin typeface="+mn-ea"/>
              </a:rPr>
              <a:t>）</a:t>
            </a:r>
          </a:p>
          <a:p>
            <a:pPr marL="45720" indent="0">
              <a:lnSpc>
                <a:spcPct val="150000"/>
              </a:lnSpc>
              <a:spcBef>
                <a:spcPts val="600"/>
              </a:spcBef>
              <a:buNone/>
            </a:pPr>
            <a:endParaRPr lang="en-US" altLang="zh-CN" sz="2400" dirty="0">
              <a:latin typeface="+mn-ea"/>
            </a:endParaRPr>
          </a:p>
        </p:txBody>
      </p:sp>
    </p:spTree>
    <p:extLst>
      <p:ext uri="{BB962C8B-B14F-4D97-AF65-F5344CB8AC3E}">
        <p14:creationId xmlns:p14="http://schemas.microsoft.com/office/powerpoint/2010/main" val="4211851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088672"/>
          </a:xfrm>
        </p:spPr>
        <p:txBody>
          <a:bodyPr>
            <a:normAutofit/>
          </a:bodyPr>
          <a:lstStyle/>
          <a:p>
            <a:pPr marL="45720" indent="0">
              <a:lnSpc>
                <a:spcPct val="150000"/>
              </a:lnSpc>
              <a:spcBef>
                <a:spcPts val="600"/>
              </a:spcBef>
              <a:buNone/>
            </a:pPr>
            <a:r>
              <a:rPr lang="zh-CN" altLang="en-US" sz="2800" b="1" dirty="0">
                <a:latin typeface="+mn-ea"/>
              </a:rPr>
              <a:t>拼写校正方法</a:t>
            </a:r>
            <a:r>
              <a:rPr lang="en-US" altLang="zh-CN" sz="2800" b="1" dirty="0">
                <a:latin typeface="+mn-ea"/>
              </a:rPr>
              <a:t>1-</a:t>
            </a:r>
            <a:r>
              <a:rPr lang="zh-CN" altLang="en-US" sz="2800" b="1" dirty="0">
                <a:latin typeface="+mn-ea"/>
              </a:rPr>
              <a:t>编辑距离</a:t>
            </a:r>
            <a:endParaRPr lang="en-US" altLang="zh-CN" sz="2800" b="1" dirty="0">
              <a:latin typeface="+mn-ea"/>
            </a:endParaRPr>
          </a:p>
          <a:p>
            <a:pPr marL="45720" indent="0">
              <a:lnSpc>
                <a:spcPct val="150000"/>
              </a:lnSpc>
              <a:spcBef>
                <a:spcPts val="600"/>
              </a:spcBef>
              <a:buNone/>
            </a:pPr>
            <a:r>
              <a:rPr lang="zh-CN" altLang="en-US" sz="2400" dirty="0">
                <a:latin typeface="+mn-ea"/>
              </a:rPr>
              <a:t>补充动态规划</a:t>
            </a:r>
            <a:endParaRPr lang="en-US" altLang="zh-CN" sz="2400" dirty="0">
              <a:latin typeface="+mn-ea"/>
            </a:endParaRPr>
          </a:p>
          <a:p>
            <a:pPr marL="45720" indent="0">
              <a:lnSpc>
                <a:spcPct val="150000"/>
              </a:lnSpc>
              <a:spcBef>
                <a:spcPts val="600"/>
              </a:spcBef>
              <a:buNone/>
            </a:pPr>
            <a:r>
              <a:rPr lang="zh-CN" altLang="en-US" sz="2400" dirty="0">
                <a:latin typeface="+mn-ea"/>
              </a:rPr>
              <a:t>动态规划算法通常用于求解具有某种最优性质的问题。在这类问题中，可能会有许多可行解。我们希望找到具有最优值的解。</a:t>
            </a:r>
          </a:p>
          <a:p>
            <a:pPr marL="45720" indent="0">
              <a:lnSpc>
                <a:spcPct val="150000"/>
              </a:lnSpc>
              <a:spcBef>
                <a:spcPts val="600"/>
              </a:spcBef>
              <a:buNone/>
            </a:pPr>
            <a:r>
              <a:rPr lang="zh-CN" altLang="en-US" sz="2400" dirty="0">
                <a:latin typeface="+mn-ea"/>
              </a:rPr>
              <a:t>基本思想是</a:t>
            </a:r>
            <a:r>
              <a:rPr lang="zh-CN" altLang="en-US" sz="2400" b="1" dirty="0">
                <a:latin typeface="+mn-ea"/>
              </a:rPr>
              <a:t>将待求解问题分解成若干个子问题，先求解子问题，然后从这些子问题的解得到原问题的解。</a:t>
            </a:r>
            <a:endParaRPr lang="en-US" altLang="zh-CN" sz="2400" b="1" dirty="0">
              <a:latin typeface="+mn-ea"/>
            </a:endParaRPr>
          </a:p>
        </p:txBody>
      </p:sp>
      <p:pic>
        <p:nvPicPr>
          <p:cNvPr id="7" name="图片 6">
            <a:extLst>
              <a:ext uri="{FF2B5EF4-FFF2-40B4-BE49-F238E27FC236}">
                <a16:creationId xmlns:a16="http://schemas.microsoft.com/office/drawing/2014/main" id="{0BEE2786-39FA-41DE-B17F-3D87638EE5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2279" y="3721944"/>
            <a:ext cx="6819900" cy="2390775"/>
          </a:xfrm>
          <a:prstGeom prst="rect">
            <a:avLst/>
          </a:prstGeom>
        </p:spPr>
      </p:pic>
    </p:spTree>
    <p:extLst>
      <p:ext uri="{BB962C8B-B14F-4D97-AF65-F5344CB8AC3E}">
        <p14:creationId xmlns:p14="http://schemas.microsoft.com/office/powerpoint/2010/main" val="3573875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fontScale="92500" lnSpcReduction="10000"/>
          </a:bodyPr>
          <a:lstStyle/>
          <a:p>
            <a:pPr marL="45720" indent="0">
              <a:lnSpc>
                <a:spcPct val="150000"/>
              </a:lnSpc>
              <a:spcBef>
                <a:spcPts val="600"/>
              </a:spcBef>
              <a:buNone/>
            </a:pPr>
            <a:r>
              <a:rPr lang="zh-CN" altLang="en-US" sz="3000" b="1" dirty="0">
                <a:latin typeface="+mn-ea"/>
              </a:rPr>
              <a:t>拼写校正方法</a:t>
            </a:r>
            <a:r>
              <a:rPr lang="en-US" altLang="zh-CN" sz="3000" b="1" dirty="0">
                <a:latin typeface="+mn-ea"/>
              </a:rPr>
              <a:t>1-</a:t>
            </a:r>
            <a:r>
              <a:rPr lang="zh-CN" altLang="en-US" sz="3000" b="1" dirty="0">
                <a:latin typeface="+mn-ea"/>
              </a:rPr>
              <a:t>编辑距离</a:t>
            </a:r>
            <a:endParaRPr lang="en-US" altLang="zh-CN" sz="3000" b="1" dirty="0">
              <a:latin typeface="+mn-ea"/>
            </a:endParaRPr>
          </a:p>
          <a:p>
            <a:pPr marL="45720" indent="0">
              <a:lnSpc>
                <a:spcPct val="150000"/>
              </a:lnSpc>
              <a:spcBef>
                <a:spcPts val="600"/>
              </a:spcBef>
              <a:buNone/>
            </a:pPr>
            <a:r>
              <a:rPr lang="zh-CN" altLang="en-US" sz="2600" b="1" dirty="0">
                <a:latin typeface="+mn-ea"/>
              </a:rPr>
              <a:t>编辑距离</a:t>
            </a:r>
            <a:r>
              <a:rPr lang="zh-CN" altLang="en-US" sz="2400" dirty="0">
                <a:latin typeface="+mn-ea"/>
              </a:rPr>
              <a:t>（</a:t>
            </a:r>
            <a:r>
              <a:rPr lang="en-US" altLang="zh-CN" sz="2400" dirty="0">
                <a:latin typeface="+mn-ea"/>
              </a:rPr>
              <a:t>Edit Distance</a:t>
            </a:r>
            <a:r>
              <a:rPr lang="zh-CN" altLang="en-US" sz="2400" dirty="0">
                <a:latin typeface="+mn-ea"/>
              </a:rPr>
              <a:t>），又称</a:t>
            </a:r>
            <a:r>
              <a:rPr lang="en-US" altLang="zh-CN" sz="2400" dirty="0" err="1">
                <a:latin typeface="+mn-ea"/>
              </a:rPr>
              <a:t>Levenshtein</a:t>
            </a:r>
            <a:r>
              <a:rPr lang="zh-CN" altLang="en-US" sz="2400" dirty="0">
                <a:latin typeface="+mn-ea"/>
              </a:rPr>
              <a:t>距离，是指两个字串之间，由一个转成另一个所需的</a:t>
            </a:r>
            <a:r>
              <a:rPr lang="zh-CN" altLang="en-US" sz="2400" b="1" dirty="0">
                <a:solidFill>
                  <a:srgbClr val="FF0000"/>
                </a:solidFill>
                <a:latin typeface="+mn-ea"/>
              </a:rPr>
              <a:t>最少编辑操作次数</a:t>
            </a:r>
            <a:r>
              <a:rPr lang="zh-CN" altLang="en-US" sz="2400" dirty="0">
                <a:latin typeface="+mn-ea"/>
              </a:rPr>
              <a:t>。编辑距离越小，两个串的相似度越大。</a:t>
            </a:r>
            <a:endParaRPr lang="en-US" altLang="zh-CN" sz="2400" dirty="0">
              <a:latin typeface="+mn-ea"/>
            </a:endParaRPr>
          </a:p>
          <a:p>
            <a:pPr marL="45720" indent="0">
              <a:lnSpc>
                <a:spcPct val="150000"/>
              </a:lnSpc>
              <a:spcBef>
                <a:spcPts val="600"/>
              </a:spcBef>
              <a:buNone/>
            </a:pPr>
            <a:r>
              <a:rPr lang="zh-CN" altLang="en-US" sz="2400" dirty="0">
                <a:latin typeface="+mn-ea"/>
              </a:rPr>
              <a:t>编辑操作</a:t>
            </a:r>
            <a:endParaRPr lang="en-US" altLang="zh-CN" sz="2400" dirty="0">
              <a:latin typeface="+mn-ea"/>
            </a:endParaRPr>
          </a:p>
          <a:p>
            <a:pPr marL="45720" indent="0">
              <a:lnSpc>
                <a:spcPct val="150000"/>
              </a:lnSpc>
              <a:spcBef>
                <a:spcPts val="600"/>
              </a:spcBef>
              <a:buNone/>
            </a:pPr>
            <a:r>
              <a:rPr lang="zh-CN" altLang="en-US" sz="2400" dirty="0">
                <a:latin typeface="+mn-ea"/>
              </a:rPr>
              <a:t>替换：将一个字符替换成另一个字符</a:t>
            </a:r>
            <a:endParaRPr lang="en-US" altLang="zh-CN" sz="2400" dirty="0">
              <a:latin typeface="+mn-ea"/>
            </a:endParaRPr>
          </a:p>
          <a:p>
            <a:pPr marL="45720" indent="0">
              <a:lnSpc>
                <a:spcPct val="150000"/>
              </a:lnSpc>
              <a:spcBef>
                <a:spcPts val="600"/>
              </a:spcBef>
              <a:buNone/>
            </a:pPr>
            <a:r>
              <a:rPr lang="zh-CN" altLang="en-US" sz="2400" dirty="0">
                <a:latin typeface="+mn-ea"/>
              </a:rPr>
              <a:t>插入：插入一个字符</a:t>
            </a:r>
            <a:endParaRPr lang="en-US" altLang="zh-CN" sz="2400" dirty="0">
              <a:latin typeface="+mn-ea"/>
            </a:endParaRPr>
          </a:p>
          <a:p>
            <a:pPr marL="45720" indent="0">
              <a:lnSpc>
                <a:spcPct val="150000"/>
              </a:lnSpc>
              <a:spcBef>
                <a:spcPts val="600"/>
              </a:spcBef>
              <a:buNone/>
            </a:pPr>
            <a:r>
              <a:rPr lang="zh-CN" altLang="en-US" sz="2400" dirty="0">
                <a:latin typeface="+mn-ea"/>
              </a:rPr>
              <a:t>删除：删除一个字符</a:t>
            </a:r>
            <a:endParaRPr lang="en-US" altLang="zh-CN" sz="2400" dirty="0">
              <a:latin typeface="+mn-ea"/>
            </a:endParaRPr>
          </a:p>
          <a:p>
            <a:pPr marL="45720" indent="0">
              <a:lnSpc>
                <a:spcPct val="150000"/>
              </a:lnSpc>
              <a:spcBef>
                <a:spcPts val="600"/>
              </a:spcBef>
              <a:buNone/>
            </a:pPr>
            <a:r>
              <a:rPr lang="zh-CN" altLang="en-US" sz="2400" dirty="0">
                <a:latin typeface="+mn-ea"/>
              </a:rPr>
              <a:t>例如：</a:t>
            </a:r>
            <a:r>
              <a:rPr lang="en-US" altLang="zh-CN" sz="2400" dirty="0">
                <a:latin typeface="+mn-ea"/>
              </a:rPr>
              <a:t>cat</a:t>
            </a:r>
            <a:r>
              <a:rPr lang="zh-CN" altLang="en-US" sz="2400" dirty="0">
                <a:latin typeface="+mn-ea"/>
              </a:rPr>
              <a:t>和</a:t>
            </a:r>
            <a:r>
              <a:rPr lang="en-US" altLang="zh-CN" sz="2400" dirty="0">
                <a:latin typeface="+mn-ea"/>
              </a:rPr>
              <a:t>dog</a:t>
            </a:r>
            <a:r>
              <a:rPr lang="zh-CN" altLang="en-US" sz="2400" dirty="0">
                <a:latin typeface="+mn-ea"/>
              </a:rPr>
              <a:t>的编辑距离是 </a:t>
            </a:r>
            <a:r>
              <a:rPr lang="en-US" altLang="zh-CN" sz="2400" dirty="0">
                <a:latin typeface="+mn-ea"/>
              </a:rPr>
              <a:t>3</a:t>
            </a:r>
            <a:r>
              <a:rPr lang="zh-CN" altLang="en-US" sz="2400" dirty="0">
                <a:latin typeface="+mn-ea"/>
              </a:rPr>
              <a:t>；</a:t>
            </a:r>
            <a:endParaRPr lang="en-US" altLang="zh-CN" sz="2400" dirty="0">
              <a:latin typeface="+mn-ea"/>
            </a:endParaRPr>
          </a:p>
          <a:p>
            <a:pPr marL="44450" indent="674688">
              <a:lnSpc>
                <a:spcPct val="150000"/>
              </a:lnSpc>
              <a:spcBef>
                <a:spcPts val="600"/>
              </a:spcBef>
              <a:buNone/>
            </a:pPr>
            <a:r>
              <a:rPr lang="en-US" altLang="zh-CN" sz="2400" dirty="0">
                <a:latin typeface="+mn-ea"/>
              </a:rPr>
              <a:t>dog-do: 1</a:t>
            </a:r>
          </a:p>
          <a:p>
            <a:pPr marL="44450" indent="674688">
              <a:lnSpc>
                <a:spcPct val="150000"/>
              </a:lnSpc>
              <a:spcBef>
                <a:spcPts val="600"/>
              </a:spcBef>
              <a:buNone/>
            </a:pPr>
            <a:r>
              <a:rPr lang="en-US" altLang="zh-CN" sz="2400" dirty="0">
                <a:latin typeface="+mn-ea"/>
              </a:rPr>
              <a:t>cat-cart: 1</a:t>
            </a:r>
          </a:p>
          <a:p>
            <a:pPr marL="44450" indent="674688">
              <a:lnSpc>
                <a:spcPct val="150000"/>
              </a:lnSpc>
              <a:spcBef>
                <a:spcPts val="600"/>
              </a:spcBef>
              <a:buNone/>
            </a:pPr>
            <a:r>
              <a:rPr lang="en-US" altLang="zh-CN" sz="2400" dirty="0">
                <a:latin typeface="+mn-ea"/>
              </a:rPr>
              <a:t>cat-act: 2 </a:t>
            </a:r>
            <a:r>
              <a:rPr lang="zh-CN" altLang="en-US" sz="2400" dirty="0">
                <a:latin typeface="+mn-ea"/>
              </a:rPr>
              <a:t>（交换）</a:t>
            </a:r>
            <a:endParaRPr lang="en-US" altLang="zh-CN" sz="2400" dirty="0">
              <a:latin typeface="+mn-ea"/>
            </a:endParaRPr>
          </a:p>
          <a:p>
            <a:pPr marL="45720" indent="0">
              <a:lnSpc>
                <a:spcPct val="150000"/>
              </a:lnSpc>
              <a:spcBef>
                <a:spcPts val="600"/>
              </a:spcBef>
              <a:buNone/>
            </a:pPr>
            <a:endParaRPr lang="en-US" altLang="zh-CN" sz="2400" dirty="0">
              <a:latin typeface="+mn-ea"/>
            </a:endParaRPr>
          </a:p>
        </p:txBody>
      </p:sp>
    </p:spTree>
    <p:extLst>
      <p:ext uri="{BB962C8B-B14F-4D97-AF65-F5344CB8AC3E}">
        <p14:creationId xmlns:p14="http://schemas.microsoft.com/office/powerpoint/2010/main" val="41402760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lnSpcReduction="10000"/>
          </a:bodyPr>
          <a:lstStyle/>
          <a:p>
            <a:pPr marL="45720" indent="0">
              <a:lnSpc>
                <a:spcPct val="150000"/>
              </a:lnSpc>
              <a:spcBef>
                <a:spcPts val="600"/>
              </a:spcBef>
              <a:buNone/>
            </a:pPr>
            <a:r>
              <a:rPr lang="zh-CN" altLang="en-US" sz="2400" b="1" dirty="0">
                <a:latin typeface="+mn-ea"/>
              </a:rPr>
              <a:t>问题：找出字符串的编辑距离，即把一个字符串</a:t>
            </a:r>
            <a:r>
              <a:rPr lang="en-US" altLang="zh-CN" sz="2400" b="1" dirty="0">
                <a:latin typeface="+mn-ea"/>
              </a:rPr>
              <a:t>s1</a:t>
            </a:r>
            <a:r>
              <a:rPr lang="zh-CN" altLang="en-US" sz="2400" b="1" dirty="0">
                <a:latin typeface="+mn-ea"/>
              </a:rPr>
              <a:t>最少经过多少步操作变成编程字符串</a:t>
            </a:r>
            <a:r>
              <a:rPr lang="en-US" altLang="zh-CN" sz="2400" b="1" dirty="0">
                <a:latin typeface="+mn-ea"/>
              </a:rPr>
              <a:t>s2</a:t>
            </a:r>
            <a:r>
              <a:rPr lang="zh-CN" altLang="en-US" sz="2400" b="1" dirty="0">
                <a:latin typeface="+mn-ea"/>
              </a:rPr>
              <a:t>？</a:t>
            </a:r>
            <a:endParaRPr lang="en-US" altLang="zh-CN" sz="2400" b="1" dirty="0">
              <a:latin typeface="+mn-ea"/>
            </a:endParaRPr>
          </a:p>
          <a:p>
            <a:pPr marL="45720" indent="0">
              <a:lnSpc>
                <a:spcPct val="150000"/>
              </a:lnSpc>
              <a:spcBef>
                <a:spcPts val="600"/>
              </a:spcBef>
              <a:buNone/>
            </a:pPr>
            <a:r>
              <a:rPr lang="zh-CN" altLang="en-US" sz="2400" dirty="0">
                <a:latin typeface="+mn-ea"/>
              </a:rPr>
              <a:t>首先定义这样一个函数</a:t>
            </a:r>
            <a:r>
              <a:rPr lang="en-US" altLang="zh-CN" sz="2400" dirty="0">
                <a:latin typeface="+mn-ea"/>
              </a:rPr>
              <a:t>—edit(</a:t>
            </a:r>
            <a:r>
              <a:rPr lang="en-US" altLang="zh-CN" sz="2400" dirty="0" err="1">
                <a:latin typeface="+mn-ea"/>
              </a:rPr>
              <a:t>i</a:t>
            </a:r>
            <a:r>
              <a:rPr lang="en-US" altLang="zh-CN" sz="2400" dirty="0">
                <a:latin typeface="+mn-ea"/>
              </a:rPr>
              <a:t>, j)</a:t>
            </a:r>
            <a:r>
              <a:rPr lang="zh-CN" altLang="en-US" sz="2400" dirty="0">
                <a:latin typeface="+mn-ea"/>
              </a:rPr>
              <a:t>，它表示第一个字符串的</a:t>
            </a:r>
            <a:r>
              <a:rPr lang="zh-CN" altLang="en-US" sz="2400" b="1" dirty="0">
                <a:latin typeface="+mn-ea"/>
              </a:rPr>
              <a:t>长度为</a:t>
            </a:r>
            <a:r>
              <a:rPr lang="en-US" altLang="zh-CN" sz="2400" b="1" dirty="0" err="1">
                <a:latin typeface="+mn-ea"/>
              </a:rPr>
              <a:t>i</a:t>
            </a:r>
            <a:r>
              <a:rPr lang="zh-CN" altLang="en-US" sz="2400" dirty="0">
                <a:latin typeface="+mn-ea"/>
              </a:rPr>
              <a:t>的子串到第二个字符串的</a:t>
            </a:r>
            <a:r>
              <a:rPr lang="zh-CN" altLang="en-US" sz="2400" b="1" dirty="0">
                <a:latin typeface="+mn-ea"/>
              </a:rPr>
              <a:t>长度为</a:t>
            </a:r>
            <a:r>
              <a:rPr lang="en-US" altLang="zh-CN" sz="2400" b="1" dirty="0">
                <a:latin typeface="+mn-ea"/>
              </a:rPr>
              <a:t>j</a:t>
            </a:r>
            <a:r>
              <a:rPr lang="zh-CN" altLang="en-US" sz="2400" dirty="0">
                <a:latin typeface="+mn-ea"/>
              </a:rPr>
              <a:t>的子串的编辑距离。</a:t>
            </a:r>
          </a:p>
          <a:p>
            <a:pPr marL="45720" indent="0">
              <a:lnSpc>
                <a:spcPct val="150000"/>
              </a:lnSpc>
              <a:spcBef>
                <a:spcPts val="600"/>
              </a:spcBef>
              <a:buNone/>
            </a:pPr>
            <a:r>
              <a:rPr lang="zh-CN" altLang="en-US" sz="2400" dirty="0">
                <a:latin typeface="+mn-ea"/>
              </a:rPr>
              <a:t>显然可以有如下动态规划公式：</a:t>
            </a:r>
          </a:p>
          <a:p>
            <a:pPr marL="45720" indent="0">
              <a:lnSpc>
                <a:spcPct val="150000"/>
              </a:lnSpc>
              <a:spcBef>
                <a:spcPts val="600"/>
              </a:spcBef>
              <a:buNone/>
            </a:pPr>
            <a:r>
              <a:rPr lang="en-US" altLang="zh-CN" sz="2400" dirty="0">
                <a:latin typeface="+mn-ea"/>
              </a:rPr>
              <a:t>if </a:t>
            </a:r>
            <a:r>
              <a:rPr lang="en-US" altLang="zh-CN" sz="2400" dirty="0" err="1">
                <a:latin typeface="+mn-ea"/>
              </a:rPr>
              <a:t>i</a:t>
            </a:r>
            <a:r>
              <a:rPr lang="en-US" altLang="zh-CN" sz="2400" dirty="0">
                <a:latin typeface="+mn-ea"/>
              </a:rPr>
              <a:t> == 0 </a:t>
            </a:r>
            <a:r>
              <a:rPr lang="zh-CN" altLang="en-US" sz="2400" dirty="0">
                <a:latin typeface="+mn-ea"/>
              </a:rPr>
              <a:t>且 </a:t>
            </a:r>
            <a:r>
              <a:rPr lang="en-US" altLang="zh-CN" sz="2400" dirty="0">
                <a:latin typeface="+mn-ea"/>
              </a:rPr>
              <a:t>j == 0</a:t>
            </a:r>
            <a:r>
              <a:rPr lang="zh-CN" altLang="en-US" sz="2400" dirty="0">
                <a:latin typeface="+mn-ea"/>
              </a:rPr>
              <a:t>，</a:t>
            </a:r>
            <a:r>
              <a:rPr lang="en-US" altLang="zh-CN" sz="2400" dirty="0">
                <a:latin typeface="+mn-ea"/>
              </a:rPr>
              <a:t>edit(</a:t>
            </a:r>
            <a:r>
              <a:rPr lang="en-US" altLang="zh-CN" sz="2400" dirty="0" err="1">
                <a:latin typeface="+mn-ea"/>
              </a:rPr>
              <a:t>i</a:t>
            </a:r>
            <a:r>
              <a:rPr lang="en-US" altLang="zh-CN" sz="2400" dirty="0">
                <a:latin typeface="+mn-ea"/>
              </a:rPr>
              <a:t>, j) = 0</a:t>
            </a:r>
          </a:p>
          <a:p>
            <a:pPr marL="45720" indent="0">
              <a:lnSpc>
                <a:spcPct val="150000"/>
              </a:lnSpc>
              <a:spcBef>
                <a:spcPts val="600"/>
              </a:spcBef>
              <a:buNone/>
            </a:pPr>
            <a:r>
              <a:rPr lang="en-US" altLang="zh-CN" sz="2400" dirty="0">
                <a:latin typeface="+mn-ea"/>
              </a:rPr>
              <a:t>if </a:t>
            </a:r>
            <a:r>
              <a:rPr lang="en-US" altLang="zh-CN" sz="2400" dirty="0" err="1">
                <a:latin typeface="+mn-ea"/>
              </a:rPr>
              <a:t>i</a:t>
            </a:r>
            <a:r>
              <a:rPr lang="en-US" altLang="zh-CN" sz="2400" dirty="0">
                <a:latin typeface="+mn-ea"/>
              </a:rPr>
              <a:t> == 0 </a:t>
            </a:r>
            <a:r>
              <a:rPr lang="zh-CN" altLang="en-US" sz="2400" dirty="0">
                <a:latin typeface="+mn-ea"/>
              </a:rPr>
              <a:t>且 </a:t>
            </a:r>
            <a:r>
              <a:rPr lang="en-US" altLang="zh-CN" sz="2400" dirty="0">
                <a:latin typeface="+mn-ea"/>
              </a:rPr>
              <a:t>j &gt; 0</a:t>
            </a:r>
            <a:r>
              <a:rPr lang="zh-CN" altLang="en-US" sz="2400" dirty="0">
                <a:latin typeface="+mn-ea"/>
              </a:rPr>
              <a:t>，</a:t>
            </a:r>
            <a:r>
              <a:rPr lang="en-US" altLang="zh-CN" sz="2400" dirty="0">
                <a:latin typeface="+mn-ea"/>
              </a:rPr>
              <a:t>edit(</a:t>
            </a:r>
            <a:r>
              <a:rPr lang="en-US" altLang="zh-CN" sz="2400" dirty="0" err="1">
                <a:latin typeface="+mn-ea"/>
              </a:rPr>
              <a:t>i</a:t>
            </a:r>
            <a:r>
              <a:rPr lang="en-US" altLang="zh-CN" sz="2400" dirty="0">
                <a:latin typeface="+mn-ea"/>
              </a:rPr>
              <a:t>, j) = j</a:t>
            </a:r>
          </a:p>
          <a:p>
            <a:pPr marL="45720" indent="0">
              <a:lnSpc>
                <a:spcPct val="150000"/>
              </a:lnSpc>
              <a:spcBef>
                <a:spcPts val="600"/>
              </a:spcBef>
              <a:buNone/>
            </a:pPr>
            <a:r>
              <a:rPr lang="en-US" altLang="zh-CN" sz="2400" dirty="0">
                <a:latin typeface="+mn-ea"/>
              </a:rPr>
              <a:t>if </a:t>
            </a:r>
            <a:r>
              <a:rPr lang="en-US" altLang="zh-CN" sz="2400" dirty="0" err="1">
                <a:latin typeface="+mn-ea"/>
              </a:rPr>
              <a:t>i</a:t>
            </a:r>
            <a:r>
              <a:rPr lang="en-US" altLang="zh-CN" sz="2400" dirty="0">
                <a:latin typeface="+mn-ea"/>
              </a:rPr>
              <a:t> &gt; 0 </a:t>
            </a:r>
            <a:r>
              <a:rPr lang="zh-CN" altLang="en-US" sz="2400" dirty="0">
                <a:latin typeface="+mn-ea"/>
              </a:rPr>
              <a:t>且</a:t>
            </a:r>
            <a:r>
              <a:rPr lang="en-US" altLang="zh-CN" sz="2400" dirty="0">
                <a:latin typeface="+mn-ea"/>
              </a:rPr>
              <a:t>j == 0</a:t>
            </a:r>
            <a:r>
              <a:rPr lang="zh-CN" altLang="en-US" sz="2400" dirty="0">
                <a:latin typeface="+mn-ea"/>
              </a:rPr>
              <a:t>，</a:t>
            </a:r>
            <a:r>
              <a:rPr lang="en-US" altLang="zh-CN" sz="2400" dirty="0">
                <a:latin typeface="+mn-ea"/>
              </a:rPr>
              <a:t>edit(</a:t>
            </a:r>
            <a:r>
              <a:rPr lang="en-US" altLang="zh-CN" sz="2400" dirty="0" err="1">
                <a:latin typeface="+mn-ea"/>
              </a:rPr>
              <a:t>i</a:t>
            </a:r>
            <a:r>
              <a:rPr lang="en-US" altLang="zh-CN" sz="2400" dirty="0">
                <a:latin typeface="+mn-ea"/>
              </a:rPr>
              <a:t>, j) = </a:t>
            </a:r>
            <a:r>
              <a:rPr lang="en-US" altLang="zh-CN" sz="2400" dirty="0" err="1">
                <a:latin typeface="+mn-ea"/>
              </a:rPr>
              <a:t>i</a:t>
            </a:r>
            <a:endParaRPr lang="en-US" altLang="zh-CN" sz="2400" dirty="0">
              <a:latin typeface="+mn-ea"/>
            </a:endParaRPr>
          </a:p>
          <a:p>
            <a:pPr marL="45720" indent="0">
              <a:lnSpc>
                <a:spcPct val="150000"/>
              </a:lnSpc>
              <a:spcBef>
                <a:spcPts val="600"/>
              </a:spcBef>
              <a:buNone/>
            </a:pPr>
            <a:r>
              <a:rPr lang="en-US" altLang="zh-CN" sz="2400" dirty="0">
                <a:latin typeface="+mn-ea"/>
              </a:rPr>
              <a:t>if </a:t>
            </a:r>
            <a:r>
              <a:rPr lang="en-US" altLang="zh-CN" sz="2400" dirty="0" err="1">
                <a:latin typeface="+mn-ea"/>
              </a:rPr>
              <a:t>i</a:t>
            </a:r>
            <a:r>
              <a:rPr lang="en-US" altLang="zh-CN" sz="2400" dirty="0">
                <a:latin typeface="+mn-ea"/>
              </a:rPr>
              <a:t> ≥ 1  </a:t>
            </a:r>
            <a:r>
              <a:rPr lang="zh-CN" altLang="en-US" sz="2400" dirty="0">
                <a:latin typeface="+mn-ea"/>
              </a:rPr>
              <a:t>且 </a:t>
            </a:r>
            <a:r>
              <a:rPr lang="en-US" altLang="zh-CN" sz="2400" dirty="0">
                <a:latin typeface="+mn-ea"/>
              </a:rPr>
              <a:t>j ≥ 1 </a:t>
            </a:r>
            <a:r>
              <a:rPr lang="zh-CN" altLang="en-US" sz="2400" dirty="0">
                <a:latin typeface="+mn-ea"/>
              </a:rPr>
              <a:t>，</a:t>
            </a:r>
            <a:r>
              <a:rPr lang="en-US" altLang="zh-CN" sz="2400" dirty="0">
                <a:latin typeface="+mn-ea"/>
              </a:rPr>
              <a:t>edit(</a:t>
            </a:r>
            <a:r>
              <a:rPr lang="en-US" altLang="zh-CN" sz="2400" dirty="0" err="1">
                <a:latin typeface="+mn-ea"/>
              </a:rPr>
              <a:t>i</a:t>
            </a:r>
            <a:r>
              <a:rPr lang="en-US" altLang="zh-CN" sz="2400" dirty="0">
                <a:latin typeface="+mn-ea"/>
              </a:rPr>
              <a:t>, j) == min{ edit(i-1, j) + 1, edit(</a:t>
            </a:r>
            <a:r>
              <a:rPr lang="en-US" altLang="zh-CN" sz="2400" dirty="0" err="1">
                <a:latin typeface="+mn-ea"/>
              </a:rPr>
              <a:t>i</a:t>
            </a:r>
            <a:r>
              <a:rPr lang="en-US" altLang="zh-CN" sz="2400" dirty="0">
                <a:latin typeface="+mn-ea"/>
              </a:rPr>
              <a:t>, j-1) + 1, edit(i-1, j-1) + f(</a:t>
            </a:r>
            <a:r>
              <a:rPr lang="en-US" altLang="zh-CN" sz="2400" dirty="0" err="1">
                <a:latin typeface="+mn-ea"/>
              </a:rPr>
              <a:t>i</a:t>
            </a:r>
            <a:r>
              <a:rPr lang="en-US" altLang="zh-CN" sz="2400" dirty="0">
                <a:latin typeface="+mn-ea"/>
              </a:rPr>
              <a:t>, j) }</a:t>
            </a:r>
            <a:r>
              <a:rPr lang="zh-CN" altLang="en-US" sz="2400" dirty="0">
                <a:latin typeface="+mn-ea"/>
              </a:rPr>
              <a:t>，当第一个字符串的第</a:t>
            </a:r>
            <a:r>
              <a:rPr lang="en-US" altLang="zh-CN" sz="2400" dirty="0" err="1">
                <a:latin typeface="+mn-ea"/>
              </a:rPr>
              <a:t>i</a:t>
            </a:r>
            <a:r>
              <a:rPr lang="zh-CN" altLang="en-US" sz="2400" dirty="0">
                <a:latin typeface="+mn-ea"/>
              </a:rPr>
              <a:t>个字符不等于第二个字符串的第</a:t>
            </a:r>
            <a:r>
              <a:rPr lang="en-US" altLang="zh-CN" sz="2400" dirty="0">
                <a:latin typeface="+mn-ea"/>
              </a:rPr>
              <a:t>j</a:t>
            </a:r>
            <a:r>
              <a:rPr lang="zh-CN" altLang="en-US" sz="2400" dirty="0">
                <a:latin typeface="+mn-ea"/>
              </a:rPr>
              <a:t>个字符时，</a:t>
            </a:r>
            <a:r>
              <a:rPr lang="en-US" altLang="zh-CN" sz="2400" dirty="0">
                <a:latin typeface="+mn-ea"/>
              </a:rPr>
              <a:t>f(</a:t>
            </a:r>
            <a:r>
              <a:rPr lang="en-US" altLang="zh-CN" sz="2400" dirty="0" err="1">
                <a:latin typeface="+mn-ea"/>
              </a:rPr>
              <a:t>i</a:t>
            </a:r>
            <a:r>
              <a:rPr lang="en-US" altLang="zh-CN" sz="2400" dirty="0">
                <a:latin typeface="+mn-ea"/>
              </a:rPr>
              <a:t>, j) = 1</a:t>
            </a:r>
            <a:r>
              <a:rPr lang="zh-CN" altLang="en-US" sz="2400" dirty="0">
                <a:latin typeface="+mn-ea"/>
              </a:rPr>
              <a:t>；否则，</a:t>
            </a:r>
            <a:r>
              <a:rPr lang="en-US" altLang="zh-CN" sz="2400" dirty="0">
                <a:latin typeface="+mn-ea"/>
              </a:rPr>
              <a:t>f(</a:t>
            </a:r>
            <a:r>
              <a:rPr lang="en-US" altLang="zh-CN" sz="2400" dirty="0" err="1">
                <a:latin typeface="+mn-ea"/>
              </a:rPr>
              <a:t>i</a:t>
            </a:r>
            <a:r>
              <a:rPr lang="en-US" altLang="zh-CN" sz="2400" dirty="0">
                <a:latin typeface="+mn-ea"/>
              </a:rPr>
              <a:t>, j) = 0</a:t>
            </a:r>
            <a:r>
              <a:rPr lang="zh-CN" altLang="en-US" sz="2400" dirty="0">
                <a:latin typeface="+mn-ea"/>
              </a:rPr>
              <a:t>。</a:t>
            </a:r>
            <a:endParaRPr lang="en-US" altLang="zh-CN" sz="2400" dirty="0">
              <a:latin typeface="+mn-ea"/>
            </a:endParaRPr>
          </a:p>
        </p:txBody>
      </p:sp>
    </p:spTree>
    <p:extLst>
      <p:ext uri="{BB962C8B-B14F-4D97-AF65-F5344CB8AC3E}">
        <p14:creationId xmlns:p14="http://schemas.microsoft.com/office/powerpoint/2010/main" val="1435079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3.1</a:t>
            </a:r>
            <a:r>
              <a:rPr lang="zh-CN" altLang="en-US" dirty="0">
                <a:latin typeface="+mj-ea"/>
              </a:rPr>
              <a:t>词典搜索的数据结构</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1" y="1315228"/>
            <a:ext cx="5049519" cy="5146532"/>
          </a:xfrm>
        </p:spPr>
        <p:txBody>
          <a:bodyPr>
            <a:normAutofit/>
          </a:bodyPr>
          <a:lstStyle/>
          <a:p>
            <a:pPr marL="45720" indent="0">
              <a:lnSpc>
                <a:spcPct val="150000"/>
              </a:lnSpc>
              <a:buNone/>
            </a:pPr>
            <a:r>
              <a:rPr lang="zh-CN" altLang="en-US" sz="2400" dirty="0">
                <a:latin typeface="+mn-ea"/>
              </a:rPr>
              <a:t>倒排索引记录表构建好了。对于查询请求“</a:t>
            </a:r>
            <a:r>
              <a:rPr lang="en-US" altLang="zh-CN" sz="2400" dirty="0">
                <a:latin typeface="+mn-ea"/>
              </a:rPr>
              <a:t>Brutus”</a:t>
            </a:r>
            <a:r>
              <a:rPr lang="zh-CN" altLang="en-US" sz="2400" dirty="0">
                <a:latin typeface="+mn-ea"/>
              </a:rPr>
              <a:t>，我们首要任务是确定查询词项“</a:t>
            </a:r>
            <a:r>
              <a:rPr lang="en-US" altLang="zh-CN" sz="2400" dirty="0">
                <a:latin typeface="+mn-ea"/>
              </a:rPr>
              <a:t>Brutus”</a:t>
            </a:r>
            <a:r>
              <a:rPr lang="zh-CN" altLang="en-US" sz="2400" dirty="0">
                <a:latin typeface="+mn-ea"/>
              </a:rPr>
              <a:t>是否在词典的词项词汇表中，如果在，则返回该词项对应的倒排记录表的指针。词汇表的查找操作往往采用一种称为词典（</a:t>
            </a:r>
            <a:r>
              <a:rPr lang="en-US" altLang="zh-CN" sz="2400" dirty="0">
                <a:latin typeface="+mn-ea"/>
              </a:rPr>
              <a:t>dictionary</a:t>
            </a:r>
            <a:r>
              <a:rPr lang="zh-CN" altLang="en-US" sz="2400" dirty="0">
                <a:latin typeface="+mn-ea"/>
              </a:rPr>
              <a:t>）的经典数据结构，并且主要有两大类解决方法：</a:t>
            </a:r>
            <a:r>
              <a:rPr lang="zh-CN" altLang="en-US" sz="2400" dirty="0">
                <a:solidFill>
                  <a:srgbClr val="FF0000"/>
                </a:solidFill>
                <a:latin typeface="+mn-ea"/>
              </a:rPr>
              <a:t>哈希表方式</a:t>
            </a:r>
            <a:r>
              <a:rPr lang="zh-CN" altLang="en-US" sz="2400" dirty="0">
                <a:latin typeface="+mn-ea"/>
              </a:rPr>
              <a:t>和</a:t>
            </a:r>
            <a:r>
              <a:rPr lang="zh-CN" altLang="en-US" sz="2400" dirty="0">
                <a:solidFill>
                  <a:srgbClr val="FF0000"/>
                </a:solidFill>
                <a:latin typeface="+mn-ea"/>
              </a:rPr>
              <a:t>搜索树方式</a:t>
            </a:r>
          </a:p>
        </p:txBody>
      </p:sp>
      <p:pic>
        <p:nvPicPr>
          <p:cNvPr id="7" name="图片 6">
            <a:extLst>
              <a:ext uri="{FF2B5EF4-FFF2-40B4-BE49-F238E27FC236}">
                <a16:creationId xmlns:a16="http://schemas.microsoft.com/office/drawing/2014/main" id="{EC75DD34-0707-46E6-92B6-9068EB8E53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4749" y="1928071"/>
            <a:ext cx="6270851" cy="3277945"/>
          </a:xfrm>
          <a:prstGeom prst="rect">
            <a:avLst/>
          </a:prstGeom>
        </p:spPr>
      </p:pic>
    </p:spTree>
    <p:extLst>
      <p:ext uri="{BB962C8B-B14F-4D97-AF65-F5344CB8AC3E}">
        <p14:creationId xmlns:p14="http://schemas.microsoft.com/office/powerpoint/2010/main" val="16499416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a:bodyPr>
          <a:lstStyle/>
          <a:p>
            <a:pPr marL="45720" indent="0">
              <a:lnSpc>
                <a:spcPct val="150000"/>
              </a:lnSpc>
              <a:spcBef>
                <a:spcPts val="600"/>
              </a:spcBef>
              <a:buNone/>
            </a:pPr>
            <a:r>
              <a:rPr lang="zh-CN" altLang="en-US" sz="2400" b="1" dirty="0">
                <a:latin typeface="+mn-ea"/>
              </a:rPr>
              <a:t>问题：找出字符串的编辑距离，即把一个字符串</a:t>
            </a:r>
            <a:r>
              <a:rPr lang="en-US" altLang="zh-CN" sz="2400" b="1" dirty="0">
                <a:latin typeface="+mn-ea"/>
              </a:rPr>
              <a:t>s1</a:t>
            </a:r>
            <a:r>
              <a:rPr lang="zh-CN" altLang="en-US" sz="2400" b="1" dirty="0">
                <a:latin typeface="+mn-ea"/>
              </a:rPr>
              <a:t>最少经过多少步操作变成编程字符串</a:t>
            </a:r>
            <a:r>
              <a:rPr lang="en-US" altLang="zh-CN" sz="2400" b="1" dirty="0">
                <a:latin typeface="+mn-ea"/>
              </a:rPr>
              <a:t>s2</a:t>
            </a:r>
            <a:r>
              <a:rPr lang="zh-CN" altLang="en-US" sz="2400" b="1" dirty="0">
                <a:latin typeface="+mn-ea"/>
              </a:rPr>
              <a:t>？   </a:t>
            </a:r>
            <a:r>
              <a:rPr lang="en-US" altLang="zh-CN" sz="2400" b="1" dirty="0">
                <a:latin typeface="+mn-ea"/>
              </a:rPr>
              <a:t>failing</a:t>
            </a:r>
            <a:r>
              <a:rPr lang="zh-CN" altLang="en-US" sz="2400" b="1" dirty="0">
                <a:latin typeface="+mn-ea"/>
              </a:rPr>
              <a:t>和</a:t>
            </a:r>
            <a:r>
              <a:rPr lang="en-US" altLang="zh-CN" sz="2400" b="1" dirty="0" err="1">
                <a:latin typeface="+mn-ea"/>
              </a:rPr>
              <a:t>saing</a:t>
            </a:r>
            <a:endParaRPr lang="en-US" altLang="zh-CN" sz="2400" b="1" dirty="0">
              <a:latin typeface="+mn-ea"/>
            </a:endParaRPr>
          </a:p>
        </p:txBody>
      </p:sp>
      <p:pic>
        <p:nvPicPr>
          <p:cNvPr id="4" name="图片 3">
            <a:extLst>
              <a:ext uri="{FF2B5EF4-FFF2-40B4-BE49-F238E27FC236}">
                <a16:creationId xmlns:a16="http://schemas.microsoft.com/office/drawing/2014/main" id="{40CBB757-33AE-480C-B7CF-9E952C78F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875" y="1914220"/>
            <a:ext cx="10839450" cy="4371975"/>
          </a:xfrm>
          <a:prstGeom prst="rect">
            <a:avLst/>
          </a:prstGeom>
        </p:spPr>
      </p:pic>
    </p:spTree>
    <p:extLst>
      <p:ext uri="{BB962C8B-B14F-4D97-AF65-F5344CB8AC3E}">
        <p14:creationId xmlns:p14="http://schemas.microsoft.com/office/powerpoint/2010/main" val="29680048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a:bodyPr>
          <a:lstStyle/>
          <a:p>
            <a:pPr marL="45720" indent="0">
              <a:lnSpc>
                <a:spcPct val="150000"/>
              </a:lnSpc>
              <a:spcBef>
                <a:spcPts val="600"/>
              </a:spcBef>
              <a:buNone/>
            </a:pPr>
            <a:r>
              <a:rPr lang="zh-CN" altLang="en-US" sz="2400" b="1" dirty="0">
                <a:latin typeface="+mn-ea"/>
              </a:rPr>
              <a:t>问题：找出字符串的编辑距离，即把一个字符串</a:t>
            </a:r>
            <a:r>
              <a:rPr lang="en-US" altLang="zh-CN" sz="2400" b="1" dirty="0">
                <a:latin typeface="+mn-ea"/>
              </a:rPr>
              <a:t>s1</a:t>
            </a:r>
            <a:r>
              <a:rPr lang="zh-CN" altLang="en-US" sz="2400" b="1" dirty="0">
                <a:latin typeface="+mn-ea"/>
              </a:rPr>
              <a:t>最少经过多少步操作变成编程字符串</a:t>
            </a:r>
            <a:r>
              <a:rPr lang="en-US" altLang="zh-CN" sz="2400" b="1" dirty="0">
                <a:latin typeface="+mn-ea"/>
              </a:rPr>
              <a:t>s2</a:t>
            </a:r>
            <a:r>
              <a:rPr lang="zh-CN" altLang="en-US" sz="2400" b="1" dirty="0">
                <a:latin typeface="+mn-ea"/>
              </a:rPr>
              <a:t>？   </a:t>
            </a:r>
            <a:r>
              <a:rPr lang="en-US" altLang="zh-CN" sz="2400" b="1" dirty="0">
                <a:latin typeface="+mn-ea"/>
              </a:rPr>
              <a:t>failing</a:t>
            </a:r>
            <a:r>
              <a:rPr lang="zh-CN" altLang="en-US" sz="2400" b="1" dirty="0">
                <a:latin typeface="+mn-ea"/>
              </a:rPr>
              <a:t>和</a:t>
            </a:r>
            <a:r>
              <a:rPr lang="en-US" altLang="zh-CN" sz="2400" b="1" dirty="0" err="1">
                <a:latin typeface="+mn-ea"/>
              </a:rPr>
              <a:t>saing</a:t>
            </a:r>
            <a:endParaRPr lang="en-US" altLang="zh-CN" sz="2400" b="1" dirty="0">
              <a:latin typeface="+mn-ea"/>
            </a:endParaRPr>
          </a:p>
        </p:txBody>
      </p:sp>
      <p:pic>
        <p:nvPicPr>
          <p:cNvPr id="5" name="图片 4">
            <a:extLst>
              <a:ext uri="{FF2B5EF4-FFF2-40B4-BE49-F238E27FC236}">
                <a16:creationId xmlns:a16="http://schemas.microsoft.com/office/drawing/2014/main" id="{D36163B8-A7E4-4F74-AAFB-792AD35A35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1782797"/>
            <a:ext cx="10820400" cy="4362450"/>
          </a:xfrm>
          <a:prstGeom prst="rect">
            <a:avLst/>
          </a:prstGeom>
        </p:spPr>
      </p:pic>
    </p:spTree>
    <p:extLst>
      <p:ext uri="{BB962C8B-B14F-4D97-AF65-F5344CB8AC3E}">
        <p14:creationId xmlns:p14="http://schemas.microsoft.com/office/powerpoint/2010/main" val="2469568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a:bodyPr>
          <a:lstStyle/>
          <a:p>
            <a:pPr marL="45720" indent="0">
              <a:lnSpc>
                <a:spcPct val="150000"/>
              </a:lnSpc>
              <a:spcBef>
                <a:spcPts val="600"/>
              </a:spcBef>
              <a:buNone/>
            </a:pPr>
            <a:r>
              <a:rPr lang="zh-CN" altLang="en-US" sz="2400" b="1" dirty="0">
                <a:latin typeface="+mn-ea"/>
              </a:rPr>
              <a:t>计算</a:t>
            </a:r>
            <a:r>
              <a:rPr lang="en-US" altLang="zh-CN" sz="2400" b="1" dirty="0">
                <a:latin typeface="+mn-ea"/>
              </a:rPr>
              <a:t>edit(1, 1)</a:t>
            </a:r>
            <a:r>
              <a:rPr lang="zh-CN" altLang="en-US" sz="2400" b="1" dirty="0">
                <a:latin typeface="+mn-ea"/>
              </a:rPr>
              <a:t>，</a:t>
            </a:r>
            <a:r>
              <a:rPr lang="en-US" altLang="zh-CN" sz="2400" b="1" dirty="0">
                <a:latin typeface="+mn-ea"/>
              </a:rPr>
              <a:t>edit(0, 1) + 1 == 2</a:t>
            </a:r>
            <a:r>
              <a:rPr lang="zh-CN" altLang="en-US" sz="2400" b="1" dirty="0">
                <a:latin typeface="+mn-ea"/>
              </a:rPr>
              <a:t>，</a:t>
            </a:r>
            <a:r>
              <a:rPr lang="en-US" altLang="zh-CN" sz="2400" b="1" dirty="0">
                <a:latin typeface="+mn-ea"/>
              </a:rPr>
              <a:t>edit(1, 0) + 1 == 2</a:t>
            </a:r>
            <a:r>
              <a:rPr lang="zh-CN" altLang="en-US" sz="2400" b="1" dirty="0">
                <a:latin typeface="+mn-ea"/>
              </a:rPr>
              <a:t>，</a:t>
            </a:r>
            <a:r>
              <a:rPr lang="en-US" altLang="zh-CN" sz="2400" b="1" dirty="0">
                <a:latin typeface="+mn-ea"/>
              </a:rPr>
              <a:t>edit(0, 0) + f(1, 1) == 0 + 1 == 1</a:t>
            </a:r>
            <a:r>
              <a:rPr lang="zh-CN" altLang="en-US" sz="2400" b="1" dirty="0">
                <a:latin typeface="+mn-ea"/>
              </a:rPr>
              <a:t>，</a:t>
            </a:r>
            <a:r>
              <a:rPr lang="en-US" altLang="zh-CN" sz="2400" b="1" dirty="0">
                <a:latin typeface="+mn-ea"/>
              </a:rPr>
              <a:t>min(edit(0, 1)</a:t>
            </a:r>
            <a:r>
              <a:rPr lang="zh-CN" altLang="en-US" sz="2400" b="1" dirty="0">
                <a:latin typeface="+mn-ea"/>
              </a:rPr>
              <a:t>，</a:t>
            </a:r>
            <a:r>
              <a:rPr lang="en-US" altLang="zh-CN" sz="2400" b="1" dirty="0">
                <a:latin typeface="+mn-ea"/>
              </a:rPr>
              <a:t>edit(1, 0)</a:t>
            </a:r>
            <a:r>
              <a:rPr lang="zh-CN" altLang="en-US" sz="2400" b="1" dirty="0">
                <a:latin typeface="+mn-ea"/>
              </a:rPr>
              <a:t>，</a:t>
            </a:r>
            <a:r>
              <a:rPr lang="en-US" altLang="zh-CN" sz="2400" b="1" dirty="0">
                <a:latin typeface="+mn-ea"/>
              </a:rPr>
              <a:t>edit(0, 0) + f(1, 1))==1</a:t>
            </a:r>
            <a:r>
              <a:rPr lang="zh-CN" altLang="en-US" sz="2400" b="1" dirty="0">
                <a:latin typeface="+mn-ea"/>
              </a:rPr>
              <a:t>，因此</a:t>
            </a:r>
            <a:r>
              <a:rPr lang="en-US" altLang="zh-CN" sz="2400" b="1" dirty="0">
                <a:latin typeface="+mn-ea"/>
              </a:rPr>
              <a:t>edit(1, 1) == 1</a:t>
            </a:r>
            <a:r>
              <a:rPr lang="zh-CN" altLang="en-US" sz="2400" b="1" dirty="0">
                <a:latin typeface="+mn-ea"/>
              </a:rPr>
              <a:t>。 依次类推：</a:t>
            </a:r>
            <a:endParaRPr lang="en-US" altLang="zh-CN" sz="2400" b="1" dirty="0">
              <a:latin typeface="+mn-ea"/>
            </a:endParaRPr>
          </a:p>
        </p:txBody>
      </p:sp>
      <p:pic>
        <p:nvPicPr>
          <p:cNvPr id="4" name="图片 3">
            <a:extLst>
              <a:ext uri="{FF2B5EF4-FFF2-40B4-BE49-F238E27FC236}">
                <a16:creationId xmlns:a16="http://schemas.microsoft.com/office/drawing/2014/main" id="{2181C7CB-2693-41E8-960D-70D468F07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62" y="2254689"/>
            <a:ext cx="10810875" cy="4371975"/>
          </a:xfrm>
          <a:prstGeom prst="rect">
            <a:avLst/>
          </a:prstGeom>
        </p:spPr>
      </p:pic>
    </p:spTree>
    <p:extLst>
      <p:ext uri="{BB962C8B-B14F-4D97-AF65-F5344CB8AC3E}">
        <p14:creationId xmlns:p14="http://schemas.microsoft.com/office/powerpoint/2010/main" val="473028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381344"/>
          </a:xfrm>
        </p:spPr>
        <p:txBody>
          <a:bodyPr>
            <a:normAutofit/>
          </a:bodyPr>
          <a:lstStyle/>
          <a:p>
            <a:pPr marL="45720" indent="0">
              <a:lnSpc>
                <a:spcPct val="150000"/>
              </a:lnSpc>
              <a:spcBef>
                <a:spcPts val="600"/>
              </a:spcBef>
              <a:buNone/>
            </a:pPr>
            <a:r>
              <a:rPr lang="en-US" altLang="zh-CN" sz="2400" b="1" dirty="0">
                <a:latin typeface="+mn-ea"/>
              </a:rPr>
              <a:t>edit(2, 1) + 1 == 3</a:t>
            </a:r>
            <a:r>
              <a:rPr lang="zh-CN" altLang="en-US" sz="2400" b="1" dirty="0">
                <a:latin typeface="+mn-ea"/>
              </a:rPr>
              <a:t>，</a:t>
            </a:r>
            <a:r>
              <a:rPr lang="en-US" altLang="zh-CN" sz="2400" b="1" dirty="0">
                <a:latin typeface="+mn-ea"/>
              </a:rPr>
              <a:t>edit(1, 2) + 1 == 3</a:t>
            </a:r>
            <a:r>
              <a:rPr lang="zh-CN" altLang="en-US" sz="2400" b="1" dirty="0">
                <a:latin typeface="+mn-ea"/>
              </a:rPr>
              <a:t>，</a:t>
            </a:r>
            <a:r>
              <a:rPr lang="en-US" altLang="zh-CN" sz="2400" b="1" dirty="0">
                <a:latin typeface="+mn-ea"/>
              </a:rPr>
              <a:t>edit(1, 1) + f(2, 2) == 1 + 0 == 1</a:t>
            </a:r>
            <a:r>
              <a:rPr lang="zh-CN" altLang="en-US" sz="2400" b="1" dirty="0">
                <a:latin typeface="+mn-ea"/>
              </a:rPr>
              <a:t>，其中</a:t>
            </a:r>
            <a:r>
              <a:rPr lang="en-US" altLang="zh-CN" sz="2400" b="1" dirty="0">
                <a:latin typeface="+mn-ea"/>
              </a:rPr>
              <a:t>s1[2] == 'a' </a:t>
            </a:r>
            <a:r>
              <a:rPr lang="zh-CN" altLang="en-US" sz="2400" b="1" dirty="0">
                <a:latin typeface="+mn-ea"/>
              </a:rPr>
              <a:t>而 </a:t>
            </a:r>
            <a:r>
              <a:rPr lang="en-US" altLang="zh-CN" sz="2400" b="1" dirty="0">
                <a:latin typeface="+mn-ea"/>
              </a:rPr>
              <a:t>s2[1] == 'f'‘</a:t>
            </a:r>
            <a:r>
              <a:rPr lang="zh-CN" altLang="en-US" sz="2400" b="1" dirty="0">
                <a:latin typeface="+mn-ea"/>
              </a:rPr>
              <a:t>，两者不相同，所以交换相邻字符的操作不计入比较最小数中计算。以此计算，得出最后矩阵为：</a:t>
            </a:r>
            <a:endParaRPr lang="en-US" altLang="zh-CN" sz="2400" b="1" dirty="0">
              <a:latin typeface="+mn-ea"/>
            </a:endParaRPr>
          </a:p>
        </p:txBody>
      </p:sp>
      <p:pic>
        <p:nvPicPr>
          <p:cNvPr id="5" name="图片 4">
            <a:extLst>
              <a:ext uri="{FF2B5EF4-FFF2-40B4-BE49-F238E27FC236}">
                <a16:creationId xmlns:a16="http://schemas.microsoft.com/office/drawing/2014/main" id="{2CA62090-9FAC-4313-8D8F-EB78EF54B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7400" y="2337070"/>
            <a:ext cx="10820400" cy="4343400"/>
          </a:xfrm>
          <a:prstGeom prst="rect">
            <a:avLst/>
          </a:prstGeom>
        </p:spPr>
      </p:pic>
    </p:spTree>
    <p:extLst>
      <p:ext uri="{BB962C8B-B14F-4D97-AF65-F5344CB8AC3E}">
        <p14:creationId xmlns:p14="http://schemas.microsoft.com/office/powerpoint/2010/main" val="755955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5722046C-7177-4D86-A8EA-D3248298959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48509" y="1491913"/>
            <a:ext cx="5410200" cy="3457575"/>
          </a:xfrm>
        </p:spPr>
      </p:pic>
      <p:pic>
        <p:nvPicPr>
          <p:cNvPr id="7" name="图片 6">
            <a:extLst>
              <a:ext uri="{FF2B5EF4-FFF2-40B4-BE49-F238E27FC236}">
                <a16:creationId xmlns:a16="http://schemas.microsoft.com/office/drawing/2014/main" id="{632723BA-56D0-47F9-92CE-8BC4DCA56F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480" y="4949488"/>
            <a:ext cx="8138865" cy="1005927"/>
          </a:xfrm>
          <a:prstGeom prst="rect">
            <a:avLst/>
          </a:prstGeom>
        </p:spPr>
      </p:pic>
      <p:pic>
        <p:nvPicPr>
          <p:cNvPr id="14" name="图片 13">
            <a:extLst>
              <a:ext uri="{FF2B5EF4-FFF2-40B4-BE49-F238E27FC236}">
                <a16:creationId xmlns:a16="http://schemas.microsoft.com/office/drawing/2014/main" id="{BEAD0DEF-2FEE-4705-B2E9-D3EC785D7A1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1345" y="378238"/>
            <a:ext cx="2942214" cy="3050762"/>
          </a:xfrm>
          <a:prstGeom prst="rect">
            <a:avLst/>
          </a:prstGeom>
        </p:spPr>
      </p:pic>
      <p:pic>
        <p:nvPicPr>
          <p:cNvPr id="16" name="图片 15">
            <a:extLst>
              <a:ext uri="{FF2B5EF4-FFF2-40B4-BE49-F238E27FC236}">
                <a16:creationId xmlns:a16="http://schemas.microsoft.com/office/drawing/2014/main" id="{45D47735-B7EF-4AD4-A5C2-A642EA4089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09891" y="3649944"/>
            <a:ext cx="2942214" cy="2938895"/>
          </a:xfrm>
          <a:prstGeom prst="rect">
            <a:avLst/>
          </a:prstGeom>
        </p:spPr>
      </p:pic>
    </p:spTree>
    <p:extLst>
      <p:ext uri="{BB962C8B-B14F-4D97-AF65-F5344CB8AC3E}">
        <p14:creationId xmlns:p14="http://schemas.microsoft.com/office/powerpoint/2010/main" val="16973724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F1E129-017D-5C1A-4440-11481304EFA3}"/>
              </a:ext>
            </a:extLst>
          </p:cNvPr>
          <p:cNvSpPr>
            <a:spLocks noGrp="1"/>
          </p:cNvSpPr>
          <p:nvPr>
            <p:ph idx="1"/>
          </p:nvPr>
        </p:nvSpPr>
        <p:spPr>
          <a:xfrm>
            <a:off x="239151" y="225083"/>
            <a:ext cx="11380763" cy="6499273"/>
          </a:xfrm>
        </p:spPr>
        <p:txBody>
          <a:bodyPr>
            <a:normAutofit/>
          </a:bodyPr>
          <a:lstStyle/>
          <a:p>
            <a:pPr marL="45720" indent="0">
              <a:buNone/>
            </a:pPr>
            <a:r>
              <a:rPr lang="zh-CN" altLang="en-US" dirty="0"/>
              <a:t>第一行和第一列：</a:t>
            </a:r>
          </a:p>
          <a:p>
            <a:pPr marL="45720" indent="0">
              <a:buNone/>
            </a:pPr>
            <a:r>
              <a:rPr lang="zh-CN" altLang="en-US" dirty="0"/>
              <a:t>            都按照等差数列递增；</a:t>
            </a:r>
            <a:endParaRPr lang="en-US" altLang="zh-CN" dirty="0"/>
          </a:p>
          <a:p>
            <a:pPr marL="45720" indent="0">
              <a:buNone/>
            </a:pPr>
            <a:r>
              <a:rPr lang="zh-CN" altLang="en-US" dirty="0"/>
              <a:t>其余元素：</a:t>
            </a:r>
          </a:p>
          <a:p>
            <a:pPr marL="45720" indent="0">
              <a:buNone/>
            </a:pPr>
            <a:r>
              <a:rPr lang="zh-CN" altLang="en-US" dirty="0"/>
              <a:t>            内部左上角数字：</a:t>
            </a:r>
          </a:p>
          <a:p>
            <a:pPr marL="45720" indent="0">
              <a:buNone/>
            </a:pPr>
            <a:r>
              <a:rPr lang="zh-CN" altLang="en-US" dirty="0"/>
              <a:t>                  如果行列对应的两个字符相等，则赋值为左上角元素的内部右下角数字的值； </a:t>
            </a:r>
          </a:p>
          <a:p>
            <a:pPr marL="45720" indent="0">
              <a:buNone/>
            </a:pPr>
            <a:r>
              <a:rPr lang="zh-CN" altLang="en-US" dirty="0"/>
              <a:t>                  如果行列对应的两个字符不相等，则赋值为左上角元素的内部右下角数字的值加</a:t>
            </a:r>
            <a:r>
              <a:rPr lang="en-US" altLang="zh-CN" dirty="0"/>
              <a:t>1</a:t>
            </a:r>
            <a:r>
              <a:rPr lang="zh-CN" altLang="en-US" dirty="0"/>
              <a:t>； </a:t>
            </a:r>
          </a:p>
          <a:p>
            <a:pPr marL="45720" indent="0">
              <a:buNone/>
            </a:pPr>
            <a:r>
              <a:rPr lang="zh-CN" altLang="en-US" dirty="0"/>
              <a:t>            内部右上角数字：</a:t>
            </a:r>
          </a:p>
          <a:p>
            <a:pPr marL="45720" indent="0">
              <a:buNone/>
            </a:pPr>
            <a:r>
              <a:rPr lang="zh-CN" altLang="en-US" dirty="0"/>
              <a:t>                  赋值为上方元素的内部右下角数字加</a:t>
            </a:r>
            <a:r>
              <a:rPr lang="en-US" altLang="zh-CN" dirty="0"/>
              <a:t>1</a:t>
            </a:r>
            <a:r>
              <a:rPr lang="zh-CN" altLang="en-US" dirty="0"/>
              <a:t>；</a:t>
            </a:r>
          </a:p>
          <a:p>
            <a:pPr marL="45720" indent="0">
              <a:buNone/>
            </a:pPr>
            <a:r>
              <a:rPr lang="zh-CN" altLang="en-US" dirty="0"/>
              <a:t>            内部左下角数字：</a:t>
            </a:r>
          </a:p>
          <a:p>
            <a:pPr marL="45720" indent="0">
              <a:buNone/>
            </a:pPr>
            <a:r>
              <a:rPr lang="zh-CN" altLang="en-US" dirty="0"/>
              <a:t>                  赋值为左方元素的内部右下角数字加</a:t>
            </a:r>
            <a:r>
              <a:rPr lang="en-US" altLang="zh-CN" dirty="0"/>
              <a:t>1</a:t>
            </a:r>
            <a:r>
              <a:rPr lang="zh-CN" altLang="en-US" dirty="0"/>
              <a:t>；</a:t>
            </a:r>
          </a:p>
          <a:p>
            <a:pPr marL="45720" indent="0">
              <a:buNone/>
            </a:pPr>
            <a:r>
              <a:rPr lang="zh-CN" altLang="en-US" dirty="0"/>
              <a:t>            内部右下角数字：</a:t>
            </a:r>
          </a:p>
          <a:p>
            <a:pPr marL="45720" indent="0">
              <a:buNone/>
            </a:pPr>
            <a:r>
              <a:rPr lang="zh-CN" altLang="en-US" dirty="0"/>
              <a:t>                  赋值为内部另外三个数字的最小值。</a:t>
            </a:r>
          </a:p>
          <a:p>
            <a:pPr marL="45720" indent="0">
              <a:buNone/>
            </a:pPr>
            <a:r>
              <a:rPr lang="zh-CN" altLang="en-US" dirty="0"/>
              <a:t>      最后求得的矩阵最右下角的数字为两个字符串的编辑距离。</a:t>
            </a:r>
          </a:p>
        </p:txBody>
      </p:sp>
      <p:pic>
        <p:nvPicPr>
          <p:cNvPr id="5" name="图片 4">
            <a:extLst>
              <a:ext uri="{FF2B5EF4-FFF2-40B4-BE49-F238E27FC236}">
                <a16:creationId xmlns:a16="http://schemas.microsoft.com/office/drawing/2014/main" id="{ED867377-2175-056E-4802-F50028A4EC58}"/>
              </a:ext>
            </a:extLst>
          </p:cNvPr>
          <p:cNvPicPr>
            <a:picLocks noChangeAspect="1"/>
          </p:cNvPicPr>
          <p:nvPr/>
        </p:nvPicPr>
        <p:blipFill>
          <a:blip r:embed="rId3"/>
          <a:stretch>
            <a:fillRect/>
          </a:stretch>
        </p:blipFill>
        <p:spPr>
          <a:xfrm>
            <a:off x="6545228" y="3037065"/>
            <a:ext cx="5407621" cy="3456732"/>
          </a:xfrm>
          <a:prstGeom prst="rect">
            <a:avLst/>
          </a:prstGeom>
        </p:spPr>
      </p:pic>
    </p:spTree>
    <p:extLst>
      <p:ext uri="{BB962C8B-B14F-4D97-AF65-F5344CB8AC3E}">
        <p14:creationId xmlns:p14="http://schemas.microsoft.com/office/powerpoint/2010/main" val="1919025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088672"/>
          </a:xfrm>
        </p:spPr>
        <p:txBody>
          <a:bodyPr>
            <a:normAutofit/>
          </a:bodyPr>
          <a:lstStyle/>
          <a:p>
            <a:pPr marL="45720" indent="0">
              <a:lnSpc>
                <a:spcPct val="150000"/>
              </a:lnSpc>
              <a:spcBef>
                <a:spcPts val="600"/>
              </a:spcBef>
              <a:buNone/>
            </a:pPr>
            <a:r>
              <a:rPr lang="zh-CN" altLang="en-US" sz="2800" b="1" dirty="0">
                <a:latin typeface="+mn-ea"/>
              </a:rPr>
              <a:t>拼写校正方法</a:t>
            </a:r>
            <a:r>
              <a:rPr lang="en-US" altLang="zh-CN" sz="2800" b="1" dirty="0">
                <a:latin typeface="+mn-ea"/>
              </a:rPr>
              <a:t>2-K-gram</a:t>
            </a:r>
            <a:r>
              <a:rPr lang="zh-CN" altLang="en-US" sz="2800" b="1" dirty="0">
                <a:latin typeface="+mn-ea"/>
              </a:rPr>
              <a:t>索引</a:t>
            </a:r>
            <a:endParaRPr lang="en-US" altLang="zh-CN" sz="2800" b="1" dirty="0">
              <a:latin typeface="+mn-ea"/>
            </a:endParaRPr>
          </a:p>
          <a:p>
            <a:pPr marL="45720" indent="0">
              <a:lnSpc>
                <a:spcPct val="150000"/>
              </a:lnSpc>
              <a:spcBef>
                <a:spcPts val="600"/>
              </a:spcBef>
              <a:buNone/>
            </a:pPr>
            <a:r>
              <a:rPr lang="zh-CN" altLang="en-US" sz="2800" b="1" dirty="0">
                <a:latin typeface="+mn-ea"/>
              </a:rPr>
              <a:t>使用</a:t>
            </a:r>
            <a:r>
              <a:rPr lang="en-US" altLang="zh-CN" sz="2800" b="1" dirty="0">
                <a:latin typeface="+mn-ea"/>
              </a:rPr>
              <a:t>k-gram</a:t>
            </a:r>
            <a:r>
              <a:rPr lang="zh-CN" altLang="en-US" sz="2800" b="1" dirty="0">
                <a:latin typeface="+mn-ea"/>
              </a:rPr>
              <a:t>索引返回与查询词</a:t>
            </a:r>
            <a:r>
              <a:rPr lang="en-US" altLang="zh-CN" sz="2800" b="1" dirty="0">
                <a:latin typeface="+mn-ea"/>
              </a:rPr>
              <a:t>q</a:t>
            </a:r>
            <a:r>
              <a:rPr lang="zh-CN" altLang="en-US" sz="2800" b="1" dirty="0">
                <a:latin typeface="+mn-ea"/>
              </a:rPr>
              <a:t>具有很多公共</a:t>
            </a:r>
            <a:r>
              <a:rPr lang="en-US" altLang="zh-CN" sz="2800" b="1" dirty="0">
                <a:latin typeface="+mn-ea"/>
              </a:rPr>
              <a:t>k-gram</a:t>
            </a:r>
            <a:r>
              <a:rPr lang="zh-CN" altLang="en-US" sz="2800" b="1" dirty="0">
                <a:latin typeface="+mn-ea"/>
              </a:rPr>
              <a:t>的词项</a:t>
            </a:r>
            <a:r>
              <a:rPr lang="en-US" altLang="zh-CN" sz="2800" b="1" dirty="0">
                <a:latin typeface="+mn-ea"/>
              </a:rPr>
              <a:t>,</a:t>
            </a:r>
            <a:r>
              <a:rPr lang="zh-CN" altLang="en-US" sz="2800" b="1" dirty="0">
                <a:latin typeface="+mn-ea"/>
              </a:rPr>
              <a:t> 列举查询词项中的所有</a:t>
            </a:r>
            <a:r>
              <a:rPr lang="en-US" altLang="zh-CN" sz="2800" b="1" dirty="0">
                <a:latin typeface="+mn-ea"/>
              </a:rPr>
              <a:t>k-gram</a:t>
            </a:r>
          </a:p>
          <a:p>
            <a:pPr marL="45720" indent="0">
              <a:lnSpc>
                <a:spcPct val="150000"/>
              </a:lnSpc>
              <a:spcBef>
                <a:spcPts val="600"/>
              </a:spcBef>
              <a:buNone/>
            </a:pPr>
            <a:r>
              <a:rPr lang="zh-CN" altLang="en-US" sz="2800" b="1" dirty="0">
                <a:latin typeface="+mn-ea"/>
              </a:rPr>
              <a:t>例子：采用</a:t>
            </a:r>
            <a:r>
              <a:rPr lang="en-US" altLang="zh-CN" sz="2800" b="1" dirty="0">
                <a:latin typeface="+mn-ea"/>
              </a:rPr>
              <a:t>2-gram</a:t>
            </a:r>
            <a:r>
              <a:rPr lang="zh-CN" altLang="en-US" sz="2800" b="1" dirty="0">
                <a:latin typeface="+mn-ea"/>
              </a:rPr>
              <a:t>索引</a:t>
            </a:r>
            <a:r>
              <a:rPr lang="en-US" altLang="zh-CN" sz="2800" b="1" dirty="0">
                <a:latin typeface="+mn-ea"/>
              </a:rPr>
              <a:t>, </a:t>
            </a:r>
            <a:r>
              <a:rPr lang="zh-CN" altLang="en-US" sz="2800" b="1" dirty="0">
                <a:latin typeface="+mn-ea"/>
              </a:rPr>
              <a:t>错误拼写的单词为</a:t>
            </a:r>
            <a:r>
              <a:rPr lang="en-US" altLang="zh-CN" sz="2800" b="1" dirty="0">
                <a:latin typeface="+mn-ea"/>
              </a:rPr>
              <a:t>bord</a:t>
            </a:r>
          </a:p>
          <a:p>
            <a:pPr marL="44450" indent="1035050">
              <a:lnSpc>
                <a:spcPct val="150000"/>
              </a:lnSpc>
              <a:spcBef>
                <a:spcPts val="600"/>
              </a:spcBef>
              <a:buNone/>
            </a:pPr>
            <a:r>
              <a:rPr lang="en-US" altLang="zh-CN" sz="2800" b="1" dirty="0">
                <a:latin typeface="+mn-ea"/>
              </a:rPr>
              <a:t>2-gram: </a:t>
            </a:r>
            <a:r>
              <a:rPr lang="en-US" altLang="zh-CN" sz="2800" b="1" dirty="0" err="1">
                <a:latin typeface="+mn-ea"/>
              </a:rPr>
              <a:t>bo</a:t>
            </a:r>
            <a:r>
              <a:rPr lang="en-US" altLang="zh-CN" sz="2800" b="1" dirty="0">
                <a:latin typeface="+mn-ea"/>
              </a:rPr>
              <a:t>, or, </a:t>
            </a:r>
            <a:r>
              <a:rPr lang="en-US" altLang="zh-CN" sz="2800" b="1" dirty="0" err="1">
                <a:latin typeface="+mn-ea"/>
              </a:rPr>
              <a:t>rd</a:t>
            </a:r>
            <a:endParaRPr lang="en-US" altLang="zh-CN" sz="2800" b="1" dirty="0">
              <a:latin typeface="+mn-ea"/>
            </a:endParaRPr>
          </a:p>
          <a:p>
            <a:pPr marL="44450" indent="1035050">
              <a:lnSpc>
                <a:spcPct val="150000"/>
              </a:lnSpc>
              <a:spcBef>
                <a:spcPts val="600"/>
              </a:spcBef>
              <a:buNone/>
            </a:pPr>
            <a:r>
              <a:rPr lang="zh-CN" altLang="en-US" sz="2800" b="1" dirty="0">
                <a:latin typeface="+mn-ea"/>
              </a:rPr>
              <a:t>利用 </a:t>
            </a:r>
            <a:r>
              <a:rPr lang="en-US" altLang="zh-CN" sz="2800" b="1" dirty="0">
                <a:latin typeface="+mn-ea"/>
              </a:rPr>
              <a:t>k-gram</a:t>
            </a:r>
            <a:r>
              <a:rPr lang="zh-CN" altLang="en-US" sz="2800" b="1" dirty="0">
                <a:latin typeface="+mn-ea"/>
              </a:rPr>
              <a:t>索引返回和能够匹配很多查询</a:t>
            </a:r>
            <a:r>
              <a:rPr lang="en-US" altLang="zh-CN" sz="2800" b="1" dirty="0">
                <a:latin typeface="+mn-ea"/>
              </a:rPr>
              <a:t>k-gram</a:t>
            </a:r>
            <a:r>
              <a:rPr lang="zh-CN" altLang="en-US" sz="2800" b="1" dirty="0">
                <a:latin typeface="+mn-ea"/>
              </a:rPr>
              <a:t>的正确单词</a:t>
            </a:r>
          </a:p>
          <a:p>
            <a:pPr marL="45720" indent="0">
              <a:lnSpc>
                <a:spcPct val="150000"/>
              </a:lnSpc>
              <a:spcBef>
                <a:spcPts val="600"/>
              </a:spcBef>
              <a:buNone/>
            </a:pPr>
            <a:r>
              <a:rPr lang="zh-CN" altLang="en-US" sz="2800" b="1" dirty="0">
                <a:latin typeface="+mn-ea"/>
              </a:rPr>
              <a:t>匹配程度</a:t>
            </a:r>
            <a:r>
              <a:rPr lang="en-US" altLang="zh-CN" sz="2800" b="1" dirty="0">
                <a:latin typeface="+mn-ea"/>
              </a:rPr>
              <a:t>(</a:t>
            </a:r>
            <a:r>
              <a:rPr lang="zh-CN" altLang="en-US" sz="2800" b="1" dirty="0">
                <a:latin typeface="+mn-ea"/>
              </a:rPr>
              <a:t>数目或者指标</a:t>
            </a:r>
            <a:r>
              <a:rPr lang="en-US" altLang="zh-CN" sz="2800" b="1" dirty="0">
                <a:latin typeface="+mn-ea"/>
              </a:rPr>
              <a:t>)</a:t>
            </a:r>
            <a:r>
              <a:rPr lang="zh-CN" altLang="en-US" sz="2800" b="1" dirty="0">
                <a:latin typeface="+mn-ea"/>
              </a:rPr>
              <a:t>上可以事先设定阈值</a:t>
            </a:r>
          </a:p>
          <a:p>
            <a:pPr marL="45720" indent="0">
              <a:lnSpc>
                <a:spcPct val="150000"/>
              </a:lnSpc>
              <a:spcBef>
                <a:spcPts val="600"/>
              </a:spcBef>
              <a:buNone/>
            </a:pPr>
            <a:endParaRPr lang="en-US" altLang="zh-CN" sz="2800" b="1" dirty="0">
              <a:latin typeface="+mn-ea"/>
            </a:endParaRPr>
          </a:p>
        </p:txBody>
      </p:sp>
    </p:spTree>
    <p:extLst>
      <p:ext uri="{BB962C8B-B14F-4D97-AF65-F5344CB8AC3E}">
        <p14:creationId xmlns:p14="http://schemas.microsoft.com/office/powerpoint/2010/main" val="10395463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088672"/>
          </a:xfrm>
        </p:spPr>
        <p:txBody>
          <a:bodyPr>
            <a:normAutofit/>
          </a:bodyPr>
          <a:lstStyle/>
          <a:p>
            <a:pPr marL="45720" indent="0">
              <a:lnSpc>
                <a:spcPct val="150000"/>
              </a:lnSpc>
              <a:spcBef>
                <a:spcPts val="600"/>
              </a:spcBef>
              <a:buNone/>
            </a:pPr>
            <a:r>
              <a:rPr lang="zh-CN" altLang="en-US" sz="2800" b="1" dirty="0">
                <a:latin typeface="+mn-ea"/>
              </a:rPr>
              <a:t>拼写校正方法</a:t>
            </a:r>
            <a:r>
              <a:rPr lang="en-US" altLang="zh-CN" sz="2800" b="1" dirty="0">
                <a:latin typeface="+mn-ea"/>
              </a:rPr>
              <a:t>2-K-gram</a:t>
            </a:r>
            <a:r>
              <a:rPr lang="zh-CN" altLang="en-US" sz="2800" b="1" dirty="0">
                <a:latin typeface="+mn-ea"/>
              </a:rPr>
              <a:t>索引</a:t>
            </a:r>
            <a:endParaRPr lang="en-US" altLang="zh-CN" sz="2800" b="1" dirty="0">
              <a:latin typeface="+mn-ea"/>
            </a:endParaRPr>
          </a:p>
          <a:p>
            <a:pPr marL="45720" indent="0">
              <a:lnSpc>
                <a:spcPct val="150000"/>
              </a:lnSpc>
              <a:spcBef>
                <a:spcPts val="600"/>
              </a:spcBef>
              <a:buNone/>
            </a:pPr>
            <a:r>
              <a:rPr lang="en-US" altLang="zh-CN" sz="2800" b="1" dirty="0">
                <a:latin typeface="+mn-ea"/>
              </a:rPr>
              <a:t>2-gram</a:t>
            </a:r>
            <a:r>
              <a:rPr lang="zh-CN" altLang="en-US" sz="2800" b="1" dirty="0">
                <a:latin typeface="+mn-ea"/>
              </a:rPr>
              <a:t>索引示意图</a:t>
            </a:r>
            <a:endParaRPr lang="en-US" altLang="zh-CN" sz="2800" b="1" dirty="0">
              <a:latin typeface="+mn-ea"/>
            </a:endParaRPr>
          </a:p>
          <a:p>
            <a:pPr marL="45720" indent="0">
              <a:lnSpc>
                <a:spcPct val="150000"/>
              </a:lnSpc>
              <a:spcBef>
                <a:spcPts val="600"/>
              </a:spcBef>
              <a:buNone/>
            </a:pPr>
            <a:endParaRPr lang="en-US" altLang="zh-CN" sz="2800" b="1" dirty="0">
              <a:latin typeface="+mn-ea"/>
            </a:endParaRPr>
          </a:p>
          <a:p>
            <a:pPr marL="45720" indent="0">
              <a:lnSpc>
                <a:spcPct val="150000"/>
              </a:lnSpc>
              <a:spcBef>
                <a:spcPts val="600"/>
              </a:spcBef>
              <a:buNone/>
            </a:pPr>
            <a:endParaRPr lang="en-US" altLang="zh-CN" sz="2800" b="1" dirty="0">
              <a:latin typeface="+mn-ea"/>
            </a:endParaRPr>
          </a:p>
          <a:p>
            <a:pPr marL="45720" indent="0">
              <a:lnSpc>
                <a:spcPct val="150000"/>
              </a:lnSpc>
              <a:spcBef>
                <a:spcPts val="600"/>
              </a:spcBef>
              <a:buNone/>
            </a:pPr>
            <a:endParaRPr lang="en-US" altLang="zh-CN" sz="2800" b="1" dirty="0">
              <a:latin typeface="+mn-ea"/>
            </a:endParaRPr>
          </a:p>
          <a:p>
            <a:pPr marL="45720" indent="0">
              <a:lnSpc>
                <a:spcPct val="150000"/>
              </a:lnSpc>
              <a:spcBef>
                <a:spcPts val="600"/>
              </a:spcBef>
              <a:buNone/>
            </a:pPr>
            <a:r>
              <a:rPr lang="en-US" altLang="zh-CN" sz="2800" b="1" dirty="0">
                <a:latin typeface="+mn-ea"/>
              </a:rPr>
              <a:t>Jaccard</a:t>
            </a:r>
            <a:r>
              <a:rPr lang="zh-CN" altLang="en-US" sz="2800" b="1" dirty="0">
                <a:latin typeface="+mn-ea"/>
              </a:rPr>
              <a:t>系数计算公式为 </a:t>
            </a:r>
          </a:p>
          <a:p>
            <a:pPr marL="274320" lvl="1" indent="0">
              <a:lnSpc>
                <a:spcPct val="150000"/>
              </a:lnSpc>
              <a:spcBef>
                <a:spcPts val="600"/>
              </a:spcBef>
              <a:buNone/>
            </a:pPr>
            <a:r>
              <a:rPr lang="zh-CN" altLang="en-US" sz="2600" b="1" dirty="0">
                <a:latin typeface="+mn-ea"/>
              </a:rPr>
              <a:t>其中</a:t>
            </a:r>
            <a:r>
              <a:rPr lang="en-US" altLang="zh-CN" sz="2600" b="1" dirty="0">
                <a:latin typeface="+mn-ea"/>
              </a:rPr>
              <a:t>A</a:t>
            </a:r>
            <a:r>
              <a:rPr lang="zh-CN" altLang="en-US" sz="2600" b="1" dirty="0">
                <a:latin typeface="+mn-ea"/>
              </a:rPr>
              <a:t>、</a:t>
            </a:r>
            <a:r>
              <a:rPr lang="en-US" altLang="zh-CN" sz="2600" b="1" dirty="0">
                <a:latin typeface="+mn-ea"/>
              </a:rPr>
              <a:t>B</a:t>
            </a:r>
            <a:r>
              <a:rPr lang="zh-CN" altLang="en-US" sz="2600" b="1" dirty="0">
                <a:latin typeface="+mn-ea"/>
              </a:rPr>
              <a:t>分别是查询</a:t>
            </a:r>
            <a:r>
              <a:rPr lang="en-US" altLang="zh-CN" sz="2600" b="1" dirty="0">
                <a:latin typeface="+mn-ea"/>
              </a:rPr>
              <a:t>q</a:t>
            </a:r>
            <a:r>
              <a:rPr lang="zh-CN" altLang="en-US" sz="2600" b="1" dirty="0">
                <a:latin typeface="+mn-ea"/>
              </a:rPr>
              <a:t>和词项的</a:t>
            </a:r>
            <a:r>
              <a:rPr lang="en-US" altLang="zh-CN" sz="2600" b="1" dirty="0">
                <a:latin typeface="+mn-ea"/>
              </a:rPr>
              <a:t>k-gram</a:t>
            </a:r>
            <a:r>
              <a:rPr lang="zh-CN" altLang="en-US" sz="2600" b="1" dirty="0">
                <a:latin typeface="+mn-ea"/>
              </a:rPr>
              <a:t>集合。仅当</a:t>
            </a:r>
            <a:r>
              <a:rPr lang="en-US" altLang="zh-CN" sz="2600" b="1" dirty="0">
                <a:latin typeface="+mn-ea"/>
              </a:rPr>
              <a:t>Jaccard</a:t>
            </a:r>
            <a:r>
              <a:rPr lang="zh-CN" altLang="en-US" sz="2600" b="1" dirty="0">
                <a:latin typeface="+mn-ea"/>
              </a:rPr>
              <a:t>系数超过设定阈值时，才将对应词项保留。</a:t>
            </a:r>
            <a:endParaRPr lang="en-US" altLang="zh-CN" sz="2600" b="1" dirty="0">
              <a:latin typeface="+mn-ea"/>
            </a:endParaRPr>
          </a:p>
          <a:p>
            <a:pPr marL="45720" indent="0">
              <a:lnSpc>
                <a:spcPct val="150000"/>
              </a:lnSpc>
              <a:spcBef>
                <a:spcPts val="600"/>
              </a:spcBef>
              <a:buNone/>
            </a:pPr>
            <a:endParaRPr lang="zh-CN" altLang="en-US" sz="2800" b="1" dirty="0">
              <a:latin typeface="+mn-ea"/>
            </a:endParaRPr>
          </a:p>
          <a:p>
            <a:pPr marL="45720" indent="0">
              <a:lnSpc>
                <a:spcPct val="150000"/>
              </a:lnSpc>
              <a:spcBef>
                <a:spcPts val="600"/>
              </a:spcBef>
              <a:buNone/>
            </a:pPr>
            <a:endParaRPr lang="en-US" altLang="zh-CN" sz="2800" b="1" dirty="0">
              <a:latin typeface="+mn-ea"/>
            </a:endParaRPr>
          </a:p>
        </p:txBody>
      </p:sp>
      <p:pic>
        <p:nvPicPr>
          <p:cNvPr id="4" name="Picture 6">
            <a:extLst>
              <a:ext uri="{FF2B5EF4-FFF2-40B4-BE49-F238E27FC236}">
                <a16:creationId xmlns:a16="http://schemas.microsoft.com/office/drawing/2014/main" id="{49C52A63-C875-4884-B011-284C4FA42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4060" y="1231976"/>
            <a:ext cx="6946900" cy="2357437"/>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5" name="图片 4">
            <a:extLst>
              <a:ext uri="{FF2B5EF4-FFF2-40B4-BE49-F238E27FC236}">
                <a16:creationId xmlns:a16="http://schemas.microsoft.com/office/drawing/2014/main" id="{1236DE33-C81C-1138-C838-CAE02F903D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86861" y="4010977"/>
            <a:ext cx="1009650" cy="847725"/>
          </a:xfrm>
          <a:prstGeom prst="rect">
            <a:avLst/>
          </a:prstGeom>
        </p:spPr>
      </p:pic>
    </p:spTree>
    <p:extLst>
      <p:ext uri="{BB962C8B-B14F-4D97-AF65-F5344CB8AC3E}">
        <p14:creationId xmlns:p14="http://schemas.microsoft.com/office/powerpoint/2010/main" val="16738305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088672"/>
          </a:xfrm>
        </p:spPr>
        <p:txBody>
          <a:bodyPr>
            <a:normAutofit fontScale="85000" lnSpcReduction="10000"/>
          </a:bodyPr>
          <a:lstStyle/>
          <a:p>
            <a:pPr marL="45720" indent="0">
              <a:lnSpc>
                <a:spcPct val="150000"/>
              </a:lnSpc>
              <a:spcBef>
                <a:spcPts val="600"/>
              </a:spcBef>
              <a:buNone/>
            </a:pPr>
            <a:r>
              <a:rPr lang="zh-CN" altLang="en-US" sz="3300" b="1" dirty="0">
                <a:latin typeface="+mn-ea"/>
              </a:rPr>
              <a:t>拼写校正</a:t>
            </a:r>
            <a:r>
              <a:rPr lang="en-US" altLang="zh-CN" sz="3300" b="1" dirty="0">
                <a:latin typeface="+mn-ea"/>
              </a:rPr>
              <a:t>-</a:t>
            </a:r>
            <a:r>
              <a:rPr lang="zh-CN" altLang="en-US" sz="3300" b="1" dirty="0">
                <a:latin typeface="+mn-ea"/>
              </a:rPr>
              <a:t>上下文敏感的拼写校正</a:t>
            </a:r>
            <a:endParaRPr lang="en-US" altLang="zh-CN" sz="3300" b="1" dirty="0">
              <a:latin typeface="+mn-ea"/>
            </a:endParaRPr>
          </a:p>
          <a:p>
            <a:pPr marL="45720" indent="0">
              <a:lnSpc>
                <a:spcPct val="150000"/>
              </a:lnSpc>
              <a:spcBef>
                <a:spcPts val="600"/>
              </a:spcBef>
              <a:buNone/>
            </a:pPr>
            <a:r>
              <a:rPr lang="zh-CN" altLang="en-US" sz="2800" b="1" dirty="0">
                <a:latin typeface="+mn-ea"/>
              </a:rPr>
              <a:t>例子</a:t>
            </a:r>
            <a:r>
              <a:rPr lang="en-US" altLang="zh-CN" sz="2800" b="1" dirty="0">
                <a:latin typeface="+mn-ea"/>
              </a:rPr>
              <a:t>: an asteroid that fell form the sky   </a:t>
            </a:r>
            <a:r>
              <a:rPr lang="zh-CN" altLang="en-US" sz="2800" b="1" dirty="0">
                <a:solidFill>
                  <a:srgbClr val="FF0000"/>
                </a:solidFill>
                <a:latin typeface="+mn-ea"/>
              </a:rPr>
              <a:t>如何对</a:t>
            </a:r>
            <a:r>
              <a:rPr lang="en-US" altLang="zh-CN" sz="2800" b="1" dirty="0">
                <a:solidFill>
                  <a:srgbClr val="FF0000"/>
                </a:solidFill>
                <a:latin typeface="+mn-ea"/>
              </a:rPr>
              <a:t>form</a:t>
            </a:r>
            <a:r>
              <a:rPr lang="zh-CN" altLang="en-US" sz="2800" b="1" dirty="0">
                <a:solidFill>
                  <a:srgbClr val="FF0000"/>
                </a:solidFill>
                <a:latin typeface="+mn-ea"/>
              </a:rPr>
              <a:t>纠错？</a:t>
            </a:r>
          </a:p>
          <a:p>
            <a:pPr marL="45720" indent="0">
              <a:lnSpc>
                <a:spcPct val="150000"/>
              </a:lnSpc>
              <a:spcBef>
                <a:spcPts val="600"/>
              </a:spcBef>
              <a:buNone/>
            </a:pPr>
            <a:r>
              <a:rPr lang="zh-CN" altLang="en-US" sz="2800" dirty="0">
                <a:latin typeface="+mn-ea"/>
              </a:rPr>
              <a:t>一种方法</a:t>
            </a:r>
            <a:r>
              <a:rPr lang="en-US" altLang="zh-CN" sz="2800" dirty="0">
                <a:latin typeface="+mn-ea"/>
              </a:rPr>
              <a:t>: </a:t>
            </a:r>
            <a:r>
              <a:rPr lang="zh-CN" altLang="en-US" sz="2800" b="1" dirty="0">
                <a:latin typeface="+mn-ea"/>
              </a:rPr>
              <a:t>基于命中数</a:t>
            </a:r>
            <a:r>
              <a:rPr lang="en-US" altLang="zh-CN" sz="2800" b="1" dirty="0">
                <a:latin typeface="+mn-ea"/>
              </a:rPr>
              <a:t>(hit-based) </a:t>
            </a:r>
            <a:r>
              <a:rPr lang="zh-CN" altLang="en-US" sz="2800" b="1" dirty="0">
                <a:latin typeface="+mn-ea"/>
              </a:rPr>
              <a:t>的拼写校正</a:t>
            </a:r>
          </a:p>
          <a:p>
            <a:pPr marL="44450" indent="674688">
              <a:lnSpc>
                <a:spcPct val="150000"/>
              </a:lnSpc>
              <a:spcBef>
                <a:spcPts val="600"/>
              </a:spcBef>
              <a:buNone/>
            </a:pPr>
            <a:r>
              <a:rPr lang="zh-CN" altLang="en-US" sz="2800" dirty="0">
                <a:latin typeface="+mn-ea"/>
              </a:rPr>
              <a:t>对于每个查询词项返回相近的“正确” 词项</a:t>
            </a:r>
          </a:p>
          <a:p>
            <a:pPr marL="44450" indent="577850">
              <a:lnSpc>
                <a:spcPct val="150000"/>
              </a:lnSpc>
              <a:spcBef>
                <a:spcPts val="600"/>
              </a:spcBef>
              <a:buNone/>
            </a:pPr>
            <a:r>
              <a:rPr lang="en-US" altLang="zh-CN" sz="2800" dirty="0">
                <a:latin typeface="+mn-ea"/>
              </a:rPr>
              <a:t>flew form </a:t>
            </a:r>
            <a:r>
              <a:rPr lang="en-US" altLang="zh-CN" sz="2800" dirty="0" err="1">
                <a:latin typeface="+mn-ea"/>
              </a:rPr>
              <a:t>munich</a:t>
            </a:r>
            <a:r>
              <a:rPr lang="en-US" altLang="zh-CN" sz="2800" dirty="0">
                <a:latin typeface="+mn-ea"/>
              </a:rPr>
              <a:t>: flea -&gt;flew, from -&gt; form, munch -&gt;</a:t>
            </a:r>
            <a:r>
              <a:rPr lang="en-US" altLang="zh-CN" sz="2800" dirty="0" err="1">
                <a:latin typeface="+mn-ea"/>
              </a:rPr>
              <a:t>munich</a:t>
            </a:r>
            <a:endParaRPr lang="en-US" altLang="zh-CN" sz="2800" dirty="0">
              <a:latin typeface="+mn-ea"/>
            </a:endParaRPr>
          </a:p>
          <a:p>
            <a:pPr marL="44450" indent="577850">
              <a:lnSpc>
                <a:spcPct val="150000"/>
              </a:lnSpc>
              <a:spcBef>
                <a:spcPts val="600"/>
              </a:spcBef>
              <a:buNone/>
            </a:pPr>
            <a:r>
              <a:rPr lang="zh-CN" altLang="en-US" sz="2800" dirty="0">
                <a:latin typeface="+mn-ea"/>
              </a:rPr>
              <a:t>组合所有可能</a:t>
            </a:r>
          </a:p>
          <a:p>
            <a:pPr marL="44450" indent="577850">
              <a:lnSpc>
                <a:spcPct val="150000"/>
              </a:lnSpc>
              <a:spcBef>
                <a:spcPts val="600"/>
              </a:spcBef>
              <a:buNone/>
            </a:pPr>
            <a:r>
              <a:rPr lang="zh-CN" altLang="en-US" sz="2800" dirty="0">
                <a:latin typeface="+mn-ea"/>
              </a:rPr>
              <a:t>搜索 “</a:t>
            </a:r>
            <a:r>
              <a:rPr lang="en-US" altLang="zh-CN" sz="2800" dirty="0">
                <a:latin typeface="+mn-ea"/>
              </a:rPr>
              <a:t>flea form </a:t>
            </a:r>
            <a:r>
              <a:rPr lang="en-US" altLang="zh-CN" sz="2800" dirty="0" err="1">
                <a:latin typeface="+mn-ea"/>
              </a:rPr>
              <a:t>munich</a:t>
            </a:r>
            <a:r>
              <a:rPr lang="en-US" altLang="zh-CN" sz="2800" dirty="0">
                <a:latin typeface="+mn-ea"/>
              </a:rPr>
              <a:t>”</a:t>
            </a:r>
          </a:p>
          <a:p>
            <a:pPr marL="44450" indent="577850">
              <a:lnSpc>
                <a:spcPct val="150000"/>
              </a:lnSpc>
              <a:spcBef>
                <a:spcPts val="600"/>
              </a:spcBef>
              <a:buNone/>
            </a:pPr>
            <a:r>
              <a:rPr lang="zh-CN" altLang="en-US" sz="2800" dirty="0">
                <a:latin typeface="+mn-ea"/>
              </a:rPr>
              <a:t>搜索 “</a:t>
            </a:r>
            <a:r>
              <a:rPr lang="en-US" altLang="zh-CN" sz="2800" dirty="0">
                <a:latin typeface="+mn-ea"/>
              </a:rPr>
              <a:t>flew from </a:t>
            </a:r>
            <a:r>
              <a:rPr lang="en-US" altLang="zh-CN" sz="2800" dirty="0" err="1">
                <a:latin typeface="+mn-ea"/>
              </a:rPr>
              <a:t>munich</a:t>
            </a:r>
            <a:r>
              <a:rPr lang="en-US" altLang="zh-CN" sz="2800" dirty="0">
                <a:latin typeface="+mn-ea"/>
              </a:rPr>
              <a:t>”</a:t>
            </a:r>
          </a:p>
          <a:p>
            <a:pPr marL="44450" indent="577850">
              <a:lnSpc>
                <a:spcPct val="150000"/>
              </a:lnSpc>
              <a:spcBef>
                <a:spcPts val="600"/>
              </a:spcBef>
              <a:buNone/>
            </a:pPr>
            <a:r>
              <a:rPr lang="zh-CN" altLang="en-US" sz="2800" dirty="0">
                <a:latin typeface="+mn-ea"/>
              </a:rPr>
              <a:t>搜索 “</a:t>
            </a:r>
            <a:r>
              <a:rPr lang="en-US" altLang="zh-CN" sz="2800" dirty="0">
                <a:latin typeface="+mn-ea"/>
              </a:rPr>
              <a:t>flew form munch”</a:t>
            </a:r>
          </a:p>
          <a:p>
            <a:pPr marL="44450" indent="577850">
              <a:lnSpc>
                <a:spcPct val="150000"/>
              </a:lnSpc>
              <a:spcBef>
                <a:spcPts val="600"/>
              </a:spcBef>
              <a:buNone/>
            </a:pPr>
            <a:r>
              <a:rPr lang="zh-CN" altLang="en-US" sz="2800" dirty="0">
                <a:latin typeface="+mn-ea"/>
              </a:rPr>
              <a:t>正确查询 “</a:t>
            </a:r>
            <a:r>
              <a:rPr lang="en-US" altLang="zh-CN" sz="2800" dirty="0">
                <a:latin typeface="+mn-ea"/>
              </a:rPr>
              <a:t>flew from </a:t>
            </a:r>
            <a:r>
              <a:rPr lang="en-US" altLang="zh-CN" sz="2800" dirty="0" err="1">
                <a:latin typeface="+mn-ea"/>
              </a:rPr>
              <a:t>munich</a:t>
            </a:r>
            <a:r>
              <a:rPr lang="en-US" altLang="zh-CN" sz="2800" dirty="0">
                <a:latin typeface="+mn-ea"/>
              </a:rPr>
              <a:t>” </a:t>
            </a:r>
            <a:r>
              <a:rPr lang="zh-CN" altLang="en-US" sz="2800" b="1" dirty="0">
                <a:latin typeface="+mn-ea"/>
              </a:rPr>
              <a:t>会有最高的结果命中数</a:t>
            </a:r>
            <a:r>
              <a:rPr lang="en-US" altLang="zh-CN" sz="2800" dirty="0">
                <a:latin typeface="+mn-ea"/>
              </a:rPr>
              <a:t>(</a:t>
            </a:r>
            <a:r>
              <a:rPr lang="zh-CN" altLang="en-US" sz="2800" dirty="0">
                <a:latin typeface="+mn-ea"/>
              </a:rPr>
              <a:t>例如返回网页数</a:t>
            </a:r>
            <a:r>
              <a:rPr lang="en-US" altLang="zh-CN" sz="2800" dirty="0">
                <a:latin typeface="+mn-ea"/>
              </a:rPr>
              <a:t>)</a:t>
            </a:r>
          </a:p>
          <a:p>
            <a:pPr marL="45720" indent="0">
              <a:lnSpc>
                <a:spcPct val="150000"/>
              </a:lnSpc>
              <a:spcBef>
                <a:spcPts val="600"/>
              </a:spcBef>
              <a:buNone/>
            </a:pPr>
            <a:endParaRPr lang="en-US" altLang="zh-CN" sz="2800" b="1" dirty="0">
              <a:latin typeface="+mn-ea"/>
            </a:endParaRPr>
          </a:p>
          <a:p>
            <a:pPr marL="45720" indent="0">
              <a:lnSpc>
                <a:spcPct val="150000"/>
              </a:lnSpc>
              <a:spcBef>
                <a:spcPts val="600"/>
              </a:spcBef>
              <a:buNone/>
            </a:pPr>
            <a:endParaRPr lang="en-US" altLang="zh-CN" sz="2800" b="1" dirty="0">
              <a:latin typeface="+mn-ea"/>
            </a:endParaRPr>
          </a:p>
        </p:txBody>
      </p:sp>
    </p:spTree>
    <p:extLst>
      <p:ext uri="{BB962C8B-B14F-4D97-AF65-F5344CB8AC3E}">
        <p14:creationId xmlns:p14="http://schemas.microsoft.com/office/powerpoint/2010/main" val="16313489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76656"/>
            <a:ext cx="11480800" cy="6088672"/>
          </a:xfrm>
        </p:spPr>
        <p:txBody>
          <a:bodyPr>
            <a:normAutofit/>
          </a:bodyPr>
          <a:lstStyle/>
          <a:p>
            <a:pPr marL="45720" indent="0">
              <a:lnSpc>
                <a:spcPct val="150000"/>
              </a:lnSpc>
              <a:spcBef>
                <a:spcPts val="600"/>
              </a:spcBef>
              <a:buNone/>
            </a:pPr>
            <a:r>
              <a:rPr lang="zh-CN" altLang="en-US" sz="2800" b="1" dirty="0">
                <a:latin typeface="+mn-ea"/>
              </a:rPr>
              <a:t>拼写校正</a:t>
            </a:r>
            <a:r>
              <a:rPr lang="en-US" altLang="zh-CN" sz="2800" b="1" dirty="0">
                <a:latin typeface="+mn-ea"/>
              </a:rPr>
              <a:t>-</a:t>
            </a:r>
            <a:r>
              <a:rPr lang="zh-CN" altLang="en-US" sz="2800" b="1" dirty="0">
                <a:latin typeface="+mn-ea"/>
              </a:rPr>
              <a:t>上下文敏感的拼写校正</a:t>
            </a:r>
            <a:endParaRPr lang="en-US" altLang="zh-CN" sz="2800" b="1" dirty="0">
              <a:latin typeface="+mn-ea"/>
            </a:endParaRPr>
          </a:p>
          <a:p>
            <a:pPr marL="45720" indent="0">
              <a:lnSpc>
                <a:spcPct val="150000"/>
              </a:lnSpc>
              <a:spcBef>
                <a:spcPts val="600"/>
              </a:spcBef>
              <a:buNone/>
            </a:pPr>
            <a:r>
              <a:rPr lang="zh-CN" altLang="en-US" sz="2800" dirty="0">
                <a:latin typeface="+mn-ea"/>
              </a:rPr>
              <a:t>基于命中数的算法效率不高，开销也会非常大</a:t>
            </a:r>
            <a:endParaRPr lang="en-US" altLang="zh-CN" sz="2800" dirty="0">
              <a:latin typeface="+mn-ea"/>
            </a:endParaRPr>
          </a:p>
          <a:p>
            <a:pPr marL="45720" indent="0">
              <a:lnSpc>
                <a:spcPct val="150000"/>
              </a:lnSpc>
              <a:spcBef>
                <a:spcPts val="600"/>
              </a:spcBef>
              <a:buNone/>
            </a:pPr>
            <a:r>
              <a:rPr lang="zh-CN" altLang="en-US" sz="2800" dirty="0">
                <a:latin typeface="+mn-ea"/>
              </a:rPr>
              <a:t>一种更高效的做法是： </a:t>
            </a:r>
            <a:r>
              <a:rPr lang="zh-CN" altLang="en-US" sz="2800" dirty="0">
                <a:solidFill>
                  <a:srgbClr val="FF0000"/>
                </a:solidFill>
                <a:latin typeface="+mn-ea"/>
              </a:rPr>
              <a:t>从查询库</a:t>
            </a:r>
            <a:r>
              <a:rPr lang="en-US" altLang="zh-CN" sz="2800" dirty="0">
                <a:solidFill>
                  <a:srgbClr val="FF0000"/>
                </a:solidFill>
                <a:latin typeface="+mn-ea"/>
              </a:rPr>
              <a:t>(</a:t>
            </a:r>
            <a:r>
              <a:rPr lang="zh-CN" altLang="en-US" sz="2800" dirty="0">
                <a:solidFill>
                  <a:srgbClr val="FF0000"/>
                </a:solidFill>
                <a:latin typeface="+mn-ea"/>
              </a:rPr>
              <a:t>比如历史查询</a:t>
            </a:r>
            <a:r>
              <a:rPr lang="en-US" altLang="zh-CN" sz="2800" dirty="0">
                <a:solidFill>
                  <a:srgbClr val="FF0000"/>
                </a:solidFill>
                <a:latin typeface="+mn-ea"/>
              </a:rPr>
              <a:t>)</a:t>
            </a:r>
            <a:r>
              <a:rPr lang="zh-CN" altLang="en-US" sz="2800" dirty="0">
                <a:solidFill>
                  <a:srgbClr val="FF0000"/>
                </a:solidFill>
                <a:latin typeface="+mn-ea"/>
              </a:rPr>
              <a:t>中搜索而不是从文档库中搜索：比较查询被输入的次数；匹配查询校正历史</a:t>
            </a:r>
          </a:p>
          <a:p>
            <a:pPr marL="44450" indent="674688">
              <a:lnSpc>
                <a:spcPct val="150000"/>
              </a:lnSpc>
              <a:spcBef>
                <a:spcPts val="600"/>
              </a:spcBef>
              <a:buNone/>
            </a:pPr>
            <a:r>
              <a:rPr lang="zh-CN" altLang="en-US" sz="2400" dirty="0">
                <a:latin typeface="+mn-ea"/>
              </a:rPr>
              <a:t>比如，我们很可能会保留 </a:t>
            </a:r>
            <a:r>
              <a:rPr lang="en-US" altLang="zh-CN" sz="2400" dirty="0">
                <a:latin typeface="+mn-ea"/>
              </a:rPr>
              <a:t>flew from</a:t>
            </a:r>
            <a:r>
              <a:rPr lang="zh-CN" altLang="en-US" sz="2400" dirty="0">
                <a:latin typeface="+mn-ea"/>
              </a:rPr>
              <a:t>而不是 </a:t>
            </a:r>
            <a:r>
              <a:rPr lang="en-US" altLang="zh-CN" sz="2400" dirty="0">
                <a:latin typeface="+mn-ea"/>
              </a:rPr>
              <a:t>fled fore</a:t>
            </a:r>
            <a:r>
              <a:rPr lang="zh-CN" altLang="en-US" sz="2400" dirty="0">
                <a:latin typeface="+mn-ea"/>
              </a:rPr>
              <a:t>或 </a:t>
            </a:r>
            <a:r>
              <a:rPr lang="en-US" altLang="zh-CN" sz="2400" dirty="0">
                <a:latin typeface="+mn-ea"/>
              </a:rPr>
              <a:t>flea form</a:t>
            </a:r>
            <a:r>
              <a:rPr lang="zh-CN" altLang="en-US" sz="2400" dirty="0">
                <a:latin typeface="+mn-ea"/>
              </a:rPr>
              <a:t>，然后仅仅根据高频双词（如 </a:t>
            </a:r>
            <a:r>
              <a:rPr lang="en-US" altLang="zh-CN" sz="2400" dirty="0">
                <a:latin typeface="+mn-ea"/>
              </a:rPr>
              <a:t>flew from</a:t>
            </a:r>
            <a:r>
              <a:rPr lang="zh-CN" altLang="en-US" sz="2400" dirty="0">
                <a:latin typeface="+mn-ea"/>
              </a:rPr>
              <a:t>）来获得 </a:t>
            </a:r>
            <a:r>
              <a:rPr lang="en-US" altLang="zh-CN" sz="2400" dirty="0" err="1">
                <a:latin typeface="+mn-ea"/>
              </a:rPr>
              <a:t>munich</a:t>
            </a:r>
            <a:r>
              <a:rPr lang="zh-CN" altLang="en-US" sz="2400" dirty="0">
                <a:latin typeface="+mn-ea"/>
              </a:rPr>
              <a:t>的可能的正确拼写。</a:t>
            </a:r>
            <a:endParaRPr lang="en-US" altLang="zh-CN" sz="2400" dirty="0">
              <a:latin typeface="+mn-ea"/>
            </a:endParaRPr>
          </a:p>
          <a:p>
            <a:pPr marL="44450" indent="674688">
              <a:lnSpc>
                <a:spcPct val="150000"/>
              </a:lnSpc>
              <a:spcBef>
                <a:spcPts val="600"/>
              </a:spcBef>
              <a:buNone/>
            </a:pPr>
            <a:endParaRPr lang="en-US" altLang="zh-CN" sz="2400" dirty="0">
              <a:latin typeface="+mn-ea"/>
            </a:endParaRPr>
          </a:p>
          <a:p>
            <a:pPr marL="44450" indent="315913">
              <a:lnSpc>
                <a:spcPct val="150000"/>
              </a:lnSpc>
              <a:spcBef>
                <a:spcPts val="600"/>
              </a:spcBef>
              <a:buNone/>
            </a:pPr>
            <a:r>
              <a:rPr lang="zh-CN" altLang="en-US" sz="2800" dirty="0">
                <a:latin typeface="+mn-ea"/>
              </a:rPr>
              <a:t>计算双词频率的时候可以使用文档集，也可以使用用户的查询日志。</a:t>
            </a:r>
            <a:endParaRPr lang="en-US" altLang="zh-CN" sz="2800" dirty="0">
              <a:latin typeface="+mn-ea"/>
            </a:endParaRPr>
          </a:p>
          <a:p>
            <a:pPr marL="45720" indent="0">
              <a:lnSpc>
                <a:spcPct val="150000"/>
              </a:lnSpc>
              <a:spcBef>
                <a:spcPts val="600"/>
              </a:spcBef>
              <a:buNone/>
            </a:pPr>
            <a:endParaRPr lang="en-US" altLang="zh-CN" sz="2800" b="1" dirty="0">
              <a:latin typeface="+mn-ea"/>
            </a:endParaRPr>
          </a:p>
        </p:txBody>
      </p:sp>
    </p:spTree>
    <p:extLst>
      <p:ext uri="{BB962C8B-B14F-4D97-AF65-F5344CB8AC3E}">
        <p14:creationId xmlns:p14="http://schemas.microsoft.com/office/powerpoint/2010/main" val="440988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zh-CN" altLang="en-US" dirty="0">
                <a:latin typeface="+mj-ea"/>
              </a:rPr>
              <a:t>补充内容</a:t>
            </a:r>
            <a:r>
              <a:rPr lang="en-US" altLang="zh-CN" dirty="0">
                <a:latin typeface="+mj-ea"/>
              </a:rPr>
              <a:t>1-</a:t>
            </a:r>
            <a:r>
              <a:rPr lang="zh-CN" altLang="en-US" dirty="0">
                <a:latin typeface="+mj-ea"/>
              </a:rPr>
              <a:t>哈希表</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811918" y="1315228"/>
            <a:ext cx="10078278" cy="4291781"/>
          </a:xfrm>
        </p:spPr>
        <p:txBody>
          <a:bodyPr>
            <a:normAutofit/>
          </a:bodyPr>
          <a:lstStyle/>
          <a:p>
            <a:pPr marL="45720" indent="0">
              <a:lnSpc>
                <a:spcPct val="150000"/>
              </a:lnSpc>
              <a:spcBef>
                <a:spcPts val="600"/>
              </a:spcBef>
              <a:buNone/>
            </a:pPr>
            <a:r>
              <a:rPr lang="zh-CN" altLang="en-US" sz="3200" dirty="0">
                <a:latin typeface="+mn-ea"/>
              </a:rPr>
              <a:t> </a:t>
            </a:r>
            <a:r>
              <a:rPr lang="zh-CN" altLang="en-US" sz="2400" b="1" dirty="0">
                <a:solidFill>
                  <a:srgbClr val="FF0000"/>
                </a:solidFill>
                <a:latin typeface="+mn-ea"/>
              </a:rPr>
              <a:t>哈希表（</a:t>
            </a:r>
            <a:r>
              <a:rPr lang="en-US" altLang="zh-CN" sz="2400" b="1" dirty="0">
                <a:solidFill>
                  <a:srgbClr val="FF0000"/>
                </a:solidFill>
                <a:latin typeface="+mn-ea"/>
              </a:rPr>
              <a:t>Hash table</a:t>
            </a:r>
            <a:r>
              <a:rPr lang="zh-CN" altLang="en-US" sz="2400" b="1" dirty="0">
                <a:solidFill>
                  <a:srgbClr val="FF0000"/>
                </a:solidFill>
                <a:latin typeface="+mn-ea"/>
              </a:rPr>
              <a:t>），</a:t>
            </a:r>
            <a:r>
              <a:rPr lang="zh-CN" altLang="en-US" sz="2400" dirty="0">
                <a:latin typeface="+mn-ea"/>
              </a:rPr>
              <a:t>是根据关键码值</a:t>
            </a:r>
            <a:r>
              <a:rPr lang="en-US" altLang="zh-CN" sz="2400" dirty="0">
                <a:latin typeface="+mn-ea"/>
              </a:rPr>
              <a:t>(Key value)</a:t>
            </a:r>
            <a:r>
              <a:rPr lang="zh-CN" altLang="en-US" sz="2400" dirty="0">
                <a:latin typeface="+mn-ea"/>
              </a:rPr>
              <a:t>而直接进行访问的数据结构。它通过把关键码值映射到表中一个位置来访问记录，以加快查找的速度。这个映射函数叫做哈希函数，存放记录的数组叫做哈希表。</a:t>
            </a:r>
            <a:endParaRPr lang="en-US" altLang="zh-CN" sz="2400" dirty="0">
              <a:latin typeface="+mn-ea"/>
            </a:endParaRPr>
          </a:p>
          <a:p>
            <a:pPr marL="45720" indent="0">
              <a:lnSpc>
                <a:spcPct val="150000"/>
              </a:lnSpc>
              <a:spcBef>
                <a:spcPts val="600"/>
              </a:spcBef>
              <a:buNone/>
            </a:pPr>
            <a:r>
              <a:rPr lang="zh-CN" altLang="en-US" sz="2400" b="1" dirty="0">
                <a:latin typeface="+mn-ea"/>
              </a:rPr>
              <a:t>    记录的存储位置</a:t>
            </a:r>
            <a:r>
              <a:rPr lang="en-US" altLang="zh-CN" sz="2400" b="1" dirty="0">
                <a:latin typeface="+mn-ea"/>
              </a:rPr>
              <a:t>=f(key)</a:t>
            </a:r>
          </a:p>
          <a:p>
            <a:pPr marL="45720" indent="0">
              <a:lnSpc>
                <a:spcPct val="150000"/>
              </a:lnSpc>
              <a:spcBef>
                <a:spcPts val="600"/>
              </a:spcBef>
              <a:buNone/>
            </a:pPr>
            <a:r>
              <a:rPr lang="zh-CN" altLang="en-US" sz="2400" dirty="0">
                <a:latin typeface="+mn-ea"/>
              </a:rPr>
              <a:t>    对应关系</a:t>
            </a:r>
            <a:r>
              <a:rPr lang="en-US" altLang="zh-CN" sz="2400" dirty="0">
                <a:latin typeface="+mn-ea"/>
              </a:rPr>
              <a:t>f</a:t>
            </a:r>
            <a:r>
              <a:rPr lang="zh-CN" altLang="en-US" sz="2400" dirty="0">
                <a:latin typeface="+mn-ea"/>
              </a:rPr>
              <a:t>称为哈希函数，采用散列技术将记录存储在一块连续的存储空间中，这块连续存储空间称为哈希表（</a:t>
            </a:r>
            <a:r>
              <a:rPr lang="en-US" altLang="zh-CN" sz="2400" dirty="0">
                <a:latin typeface="+mn-ea"/>
              </a:rPr>
              <a:t>Hash table</a:t>
            </a:r>
            <a:r>
              <a:rPr lang="zh-CN" altLang="en-US" sz="2400" dirty="0">
                <a:latin typeface="+mn-ea"/>
              </a:rPr>
              <a:t>）。</a:t>
            </a:r>
          </a:p>
        </p:txBody>
      </p:sp>
    </p:spTree>
    <p:extLst>
      <p:ext uri="{BB962C8B-B14F-4D97-AF65-F5344CB8AC3E}">
        <p14:creationId xmlns:p14="http://schemas.microsoft.com/office/powerpoint/2010/main" val="32692717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28016"/>
            <a:ext cx="11480800" cy="6137311"/>
          </a:xfrm>
        </p:spPr>
        <p:txBody>
          <a:bodyPr>
            <a:normAutofit fontScale="85000" lnSpcReduction="20000"/>
          </a:bodyPr>
          <a:lstStyle/>
          <a:p>
            <a:pPr>
              <a:spcBef>
                <a:spcPct val="0"/>
              </a:spcBef>
              <a:buClrTx/>
              <a:buFontTx/>
              <a:buNone/>
            </a:pPr>
            <a:r>
              <a:rPr lang="zh-CN" altLang="zh-CN" sz="3300" b="1" dirty="0">
                <a:latin typeface="Calibri" panose="020F0502020204030204" pitchFamily="34" charset="0"/>
                <a:ea typeface="黑体" panose="02010609060101010101" pitchFamily="49" charset="-122"/>
              </a:rPr>
              <a:t>拼写校正中的一般问题</a:t>
            </a:r>
          </a:p>
          <a:p>
            <a:pPr>
              <a:lnSpc>
                <a:spcPct val="150000"/>
              </a:lnSpc>
              <a:spcBef>
                <a:spcPts val="600"/>
              </a:spcBef>
            </a:pPr>
            <a:r>
              <a:rPr lang="zh-CN" altLang="en-US" sz="2800" dirty="0">
                <a:latin typeface="+mn-ea"/>
              </a:rPr>
              <a:t>用户交互界面问题</a:t>
            </a:r>
          </a:p>
          <a:p>
            <a:pPr marL="44450" indent="315913">
              <a:lnSpc>
                <a:spcPct val="150000"/>
              </a:lnSpc>
              <a:spcBef>
                <a:spcPts val="600"/>
              </a:spcBef>
              <a:buNone/>
            </a:pPr>
            <a:r>
              <a:rPr lang="zh-CN" altLang="en-US" sz="2800" dirty="0">
                <a:latin typeface="+mn-ea"/>
              </a:rPr>
              <a:t>全自动 </a:t>
            </a:r>
            <a:r>
              <a:rPr lang="en-US" altLang="zh-CN" sz="2800" dirty="0">
                <a:latin typeface="+mn-ea"/>
              </a:rPr>
              <a:t>vs. </a:t>
            </a:r>
            <a:r>
              <a:rPr lang="zh-CN" altLang="en-US" sz="2800" dirty="0">
                <a:latin typeface="+mn-ea"/>
              </a:rPr>
              <a:t>推荐式校正方法</a:t>
            </a:r>
            <a:r>
              <a:rPr lang="en-US" altLang="zh-CN" sz="2800" dirty="0">
                <a:latin typeface="+mn-ea"/>
              </a:rPr>
              <a:t>(Did you mean…?)</a:t>
            </a:r>
          </a:p>
          <a:p>
            <a:pPr marL="44450" indent="315913">
              <a:lnSpc>
                <a:spcPct val="150000"/>
              </a:lnSpc>
              <a:spcBef>
                <a:spcPts val="600"/>
              </a:spcBef>
              <a:buNone/>
            </a:pPr>
            <a:r>
              <a:rPr lang="zh-CN" altLang="en-US" sz="2800" dirty="0">
                <a:latin typeface="+mn-ea"/>
              </a:rPr>
              <a:t>推荐式校正方法通常只给出一个建议</a:t>
            </a:r>
          </a:p>
          <a:p>
            <a:pPr marL="44450" indent="315913">
              <a:lnSpc>
                <a:spcPct val="150000"/>
              </a:lnSpc>
              <a:spcBef>
                <a:spcPts val="600"/>
              </a:spcBef>
              <a:buNone/>
            </a:pPr>
            <a:r>
              <a:rPr lang="zh-CN" altLang="en-US" sz="2800" dirty="0">
                <a:latin typeface="+mn-ea"/>
              </a:rPr>
              <a:t>如果有多个可能的正确拼写怎么办？</a:t>
            </a:r>
          </a:p>
          <a:p>
            <a:pPr marL="44450" indent="315913">
              <a:lnSpc>
                <a:spcPct val="150000"/>
              </a:lnSpc>
              <a:spcBef>
                <a:spcPts val="600"/>
              </a:spcBef>
              <a:buNone/>
            </a:pPr>
            <a:r>
              <a:rPr lang="zh-CN" altLang="en-US" sz="2800" dirty="0">
                <a:latin typeface="+mn-ea"/>
              </a:rPr>
              <a:t>平衡</a:t>
            </a:r>
            <a:r>
              <a:rPr lang="en-US" altLang="zh-CN" sz="2800" dirty="0">
                <a:latin typeface="+mn-ea"/>
              </a:rPr>
              <a:t>: </a:t>
            </a:r>
            <a:r>
              <a:rPr lang="zh-CN" altLang="en-US" sz="2800" dirty="0">
                <a:latin typeface="+mn-ea"/>
              </a:rPr>
              <a:t>交互界面的简洁性 </a:t>
            </a:r>
            <a:r>
              <a:rPr lang="en-US" altLang="zh-CN" sz="2800" dirty="0">
                <a:latin typeface="+mn-ea"/>
              </a:rPr>
              <a:t>vs. </a:t>
            </a:r>
            <a:r>
              <a:rPr lang="zh-CN" altLang="en-US" sz="2800" dirty="0">
                <a:latin typeface="+mn-ea"/>
              </a:rPr>
              <a:t>强大性</a:t>
            </a:r>
          </a:p>
          <a:p>
            <a:pPr>
              <a:lnSpc>
                <a:spcPct val="150000"/>
              </a:lnSpc>
              <a:spcBef>
                <a:spcPts val="600"/>
              </a:spcBef>
            </a:pPr>
            <a:r>
              <a:rPr lang="zh-CN" altLang="en-US" sz="2800" dirty="0">
                <a:latin typeface="+mn-ea"/>
              </a:rPr>
              <a:t>开销问题</a:t>
            </a:r>
          </a:p>
          <a:p>
            <a:pPr marL="44450" indent="403225">
              <a:lnSpc>
                <a:spcPct val="150000"/>
              </a:lnSpc>
              <a:spcBef>
                <a:spcPts val="600"/>
              </a:spcBef>
              <a:buNone/>
            </a:pPr>
            <a:r>
              <a:rPr lang="zh-CN" altLang="en-US" sz="2800" dirty="0">
                <a:latin typeface="+mn-ea"/>
              </a:rPr>
              <a:t>拼写校正的开销很大</a:t>
            </a:r>
          </a:p>
          <a:p>
            <a:pPr marL="44450" indent="403225">
              <a:lnSpc>
                <a:spcPct val="150000"/>
              </a:lnSpc>
              <a:spcBef>
                <a:spcPts val="600"/>
              </a:spcBef>
              <a:buNone/>
            </a:pPr>
            <a:r>
              <a:rPr lang="zh-CN" altLang="en-US" sz="2800" dirty="0">
                <a:latin typeface="+mn-ea"/>
              </a:rPr>
              <a:t>避免对所有查询都运行拼写校正模块</a:t>
            </a:r>
          </a:p>
          <a:p>
            <a:pPr marL="44450" indent="403225">
              <a:lnSpc>
                <a:spcPct val="150000"/>
              </a:lnSpc>
              <a:spcBef>
                <a:spcPts val="600"/>
              </a:spcBef>
              <a:buNone/>
            </a:pPr>
            <a:r>
              <a:rPr lang="zh-CN" altLang="en-US" sz="2800" dirty="0">
                <a:latin typeface="+mn-ea"/>
              </a:rPr>
              <a:t>只对返回结果很少的查询运行拼写校正模块</a:t>
            </a:r>
          </a:p>
          <a:p>
            <a:pPr marL="44450" indent="403225">
              <a:lnSpc>
                <a:spcPct val="150000"/>
              </a:lnSpc>
              <a:spcBef>
                <a:spcPts val="600"/>
              </a:spcBef>
              <a:buNone/>
            </a:pPr>
            <a:r>
              <a:rPr lang="zh-CN" altLang="en-US" sz="2800" dirty="0">
                <a:latin typeface="+mn-ea"/>
              </a:rPr>
              <a:t>猜测</a:t>
            </a:r>
            <a:r>
              <a:rPr lang="en-US" altLang="zh-CN" sz="2800" dirty="0">
                <a:latin typeface="+mn-ea"/>
              </a:rPr>
              <a:t>: </a:t>
            </a:r>
            <a:r>
              <a:rPr lang="zh-CN" altLang="en-US" sz="2800" dirty="0">
                <a:latin typeface="+mn-ea"/>
              </a:rPr>
              <a:t>主流搜索引擎的拼写校正模块非常高效，有能力对每个查询进行拼写校正</a:t>
            </a:r>
          </a:p>
          <a:p>
            <a:pPr marL="45720" indent="0">
              <a:lnSpc>
                <a:spcPct val="150000"/>
              </a:lnSpc>
              <a:spcBef>
                <a:spcPts val="600"/>
              </a:spcBef>
              <a:buNone/>
            </a:pPr>
            <a:endParaRPr lang="en-US" altLang="zh-CN" sz="2800" b="1" dirty="0">
              <a:latin typeface="+mn-ea"/>
            </a:endParaRPr>
          </a:p>
          <a:p>
            <a:pPr marL="45720" indent="0">
              <a:lnSpc>
                <a:spcPct val="150000"/>
              </a:lnSpc>
              <a:spcBef>
                <a:spcPts val="600"/>
              </a:spcBef>
              <a:buNone/>
            </a:pPr>
            <a:endParaRPr lang="en-US" altLang="zh-CN" sz="2800" b="1" dirty="0">
              <a:latin typeface="+mn-ea"/>
            </a:endParaRPr>
          </a:p>
        </p:txBody>
      </p:sp>
    </p:spTree>
    <p:extLst>
      <p:ext uri="{BB962C8B-B14F-4D97-AF65-F5344CB8AC3E}">
        <p14:creationId xmlns:p14="http://schemas.microsoft.com/office/powerpoint/2010/main" val="1538640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57200" y="428016"/>
            <a:ext cx="11480800" cy="6137311"/>
          </a:xfrm>
        </p:spPr>
        <p:txBody>
          <a:bodyPr>
            <a:normAutofit/>
          </a:bodyPr>
          <a:lstStyle/>
          <a:p>
            <a:pPr marL="45720" indent="0">
              <a:lnSpc>
                <a:spcPct val="150000"/>
              </a:lnSpc>
              <a:spcBef>
                <a:spcPts val="600"/>
              </a:spcBef>
              <a:buNone/>
            </a:pPr>
            <a:endParaRPr lang="en-US" altLang="zh-CN" sz="2800" b="1" dirty="0">
              <a:latin typeface="+mn-ea"/>
            </a:endParaRPr>
          </a:p>
        </p:txBody>
      </p:sp>
      <p:grpSp>
        <p:nvGrpSpPr>
          <p:cNvPr id="4" name="组合 3">
            <a:extLst>
              <a:ext uri="{FF2B5EF4-FFF2-40B4-BE49-F238E27FC236}">
                <a16:creationId xmlns:a16="http://schemas.microsoft.com/office/drawing/2014/main" id="{5A8568F3-8F76-D103-79A0-1E62C1525D8F}"/>
              </a:ext>
            </a:extLst>
          </p:cNvPr>
          <p:cNvGrpSpPr/>
          <p:nvPr/>
        </p:nvGrpSpPr>
        <p:grpSpPr>
          <a:xfrm>
            <a:off x="1550988" y="0"/>
            <a:ext cx="9088437" cy="6858000"/>
            <a:chOff x="1550988" y="0"/>
            <a:chExt cx="9088437" cy="6858000"/>
          </a:xfrm>
        </p:grpSpPr>
        <p:pic>
          <p:nvPicPr>
            <p:cNvPr id="1026" name="Picture 2">
              <a:extLst>
                <a:ext uri="{FF2B5EF4-FFF2-40B4-BE49-F238E27FC236}">
                  <a16:creationId xmlns:a16="http://schemas.microsoft.com/office/drawing/2014/main" id="{CF4213E2-903A-C288-1922-C46907304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0"/>
              <a:ext cx="90884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62C6056-A9A9-97A6-1FD9-5F5C21ABCAAB}"/>
                </a:ext>
              </a:extLst>
            </p:cNvPr>
            <p:cNvSpPr/>
            <p:nvPr/>
          </p:nvSpPr>
          <p:spPr>
            <a:xfrm>
              <a:off x="8150225" y="6280150"/>
              <a:ext cx="2489200" cy="577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648666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zh-CN" altLang="en-US" dirty="0">
                <a:latin typeface="+mj-ea"/>
              </a:rPr>
              <a:t>补充内容</a:t>
            </a:r>
            <a:r>
              <a:rPr lang="en-US" altLang="zh-CN" dirty="0">
                <a:latin typeface="+mj-ea"/>
              </a:rPr>
              <a:t>1-</a:t>
            </a:r>
            <a:r>
              <a:rPr lang="zh-CN" altLang="en-US" dirty="0">
                <a:latin typeface="+mj-ea"/>
              </a:rPr>
              <a:t>哈希表</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97840" y="1315228"/>
            <a:ext cx="5504126" cy="5250099"/>
          </a:xfrm>
        </p:spPr>
        <p:txBody>
          <a:bodyPr>
            <a:normAutofit/>
          </a:bodyPr>
          <a:lstStyle/>
          <a:p>
            <a:pPr marL="45720" indent="0">
              <a:lnSpc>
                <a:spcPct val="150000"/>
              </a:lnSpc>
              <a:spcBef>
                <a:spcPts val="600"/>
              </a:spcBef>
              <a:buNone/>
            </a:pPr>
            <a:r>
              <a:rPr lang="zh-CN" altLang="en-US" sz="2400" dirty="0">
                <a:latin typeface="+mn-ea"/>
              </a:rPr>
              <a:t>哈希冲突就是</a:t>
            </a:r>
            <a:r>
              <a:rPr lang="en-US" altLang="zh-CN" sz="2400" dirty="0">
                <a:latin typeface="+mn-ea"/>
              </a:rPr>
              <a:t>key1!=key2.</a:t>
            </a:r>
            <a:r>
              <a:rPr lang="zh-CN" altLang="en-US" sz="2400" dirty="0">
                <a:latin typeface="+mn-ea"/>
              </a:rPr>
              <a:t>但</a:t>
            </a:r>
            <a:r>
              <a:rPr lang="en-US" altLang="zh-CN" sz="2400" dirty="0">
                <a:latin typeface="+mn-ea"/>
              </a:rPr>
              <a:t>key1</a:t>
            </a:r>
            <a:r>
              <a:rPr lang="zh-CN" altLang="en-US" sz="2400" dirty="0">
                <a:latin typeface="+mn-ea"/>
              </a:rPr>
              <a:t>和</a:t>
            </a:r>
            <a:r>
              <a:rPr lang="en-US" altLang="zh-CN" sz="2400" dirty="0">
                <a:latin typeface="+mn-ea"/>
              </a:rPr>
              <a:t>key2</a:t>
            </a:r>
            <a:r>
              <a:rPr lang="zh-CN" altLang="en-US" sz="2400" dirty="0">
                <a:latin typeface="+mn-ea"/>
              </a:rPr>
              <a:t>所对应的数据的存储位置都一致，既哈希地址一致。这就是哈希冲突。</a:t>
            </a:r>
          </a:p>
        </p:txBody>
      </p:sp>
      <p:graphicFrame>
        <p:nvGraphicFramePr>
          <p:cNvPr id="5" name="表格 4">
            <a:extLst>
              <a:ext uri="{FF2B5EF4-FFF2-40B4-BE49-F238E27FC236}">
                <a16:creationId xmlns:a16="http://schemas.microsoft.com/office/drawing/2014/main" id="{5EB2AB1B-A60D-4EDF-A756-249570A96421}"/>
              </a:ext>
            </a:extLst>
          </p:cNvPr>
          <p:cNvGraphicFramePr>
            <a:graphicFrameLocks noGrp="1"/>
          </p:cNvGraphicFramePr>
          <p:nvPr>
            <p:extLst>
              <p:ext uri="{D42A27DB-BD31-4B8C-83A1-F6EECF244321}">
                <p14:modId xmlns:p14="http://schemas.microsoft.com/office/powerpoint/2010/main" val="4262517652"/>
              </p:ext>
            </p:extLst>
          </p:nvPr>
        </p:nvGraphicFramePr>
        <p:xfrm>
          <a:off x="6001966" y="803950"/>
          <a:ext cx="5923282" cy="2773680"/>
        </p:xfrm>
        <a:graphic>
          <a:graphicData uri="http://schemas.openxmlformats.org/drawingml/2006/table">
            <a:tbl>
              <a:tblPr firstRow="1" bandRow="1">
                <a:tableStyleId>{21E4AEA4-8DFA-4A89-87EB-49C32662AFE0}</a:tableStyleId>
              </a:tblPr>
              <a:tblGrid>
                <a:gridCol w="2961641">
                  <a:extLst>
                    <a:ext uri="{9D8B030D-6E8A-4147-A177-3AD203B41FA5}">
                      <a16:colId xmlns:a16="http://schemas.microsoft.com/office/drawing/2014/main" val="622613795"/>
                    </a:ext>
                  </a:extLst>
                </a:gridCol>
                <a:gridCol w="2961641">
                  <a:extLst>
                    <a:ext uri="{9D8B030D-6E8A-4147-A177-3AD203B41FA5}">
                      <a16:colId xmlns:a16="http://schemas.microsoft.com/office/drawing/2014/main" val="2974193453"/>
                    </a:ext>
                  </a:extLst>
                </a:gridCol>
              </a:tblGrid>
              <a:tr h="258775">
                <a:tc>
                  <a:txBody>
                    <a:bodyPr/>
                    <a:lstStyle/>
                    <a:p>
                      <a:pPr algn="ctr" fontAlgn="ctr" latinLnBrk="0"/>
                      <a:r>
                        <a:rPr lang="zh-CN" altLang="en-US" dirty="0">
                          <a:effectLst/>
                          <a:latin typeface="+mj-ea"/>
                          <a:ea typeface="+mj-ea"/>
                        </a:rPr>
                        <a:t>哈希地址</a:t>
                      </a:r>
                      <a:endParaRPr lang="zh-CN" altLang="en-US" b="1" dirty="0">
                        <a:solidFill>
                          <a:srgbClr val="4F4F4F"/>
                        </a:solidFill>
                        <a:effectLst/>
                        <a:latin typeface="+mj-ea"/>
                        <a:ea typeface="+mj-ea"/>
                      </a:endParaRPr>
                    </a:p>
                  </a:txBody>
                  <a:tcPr marL="60960" marR="60960" marT="60960" marB="60960" anchor="ctr"/>
                </a:tc>
                <a:tc>
                  <a:txBody>
                    <a:bodyPr/>
                    <a:lstStyle/>
                    <a:p>
                      <a:pPr algn="ctr" fontAlgn="ctr" latinLnBrk="0"/>
                      <a:r>
                        <a:rPr lang="en-US" dirty="0">
                          <a:effectLst/>
                          <a:latin typeface="+mj-ea"/>
                          <a:ea typeface="+mj-ea"/>
                        </a:rPr>
                        <a:t>Key and Value</a:t>
                      </a:r>
                      <a:endParaRPr lang="en-US" b="1" dirty="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1617151097"/>
                  </a:ext>
                </a:extLst>
              </a:tr>
              <a:tr h="258775">
                <a:tc>
                  <a:txBody>
                    <a:bodyPr/>
                    <a:lstStyle/>
                    <a:p>
                      <a:pPr algn="ctr" fontAlgn="ctr" latinLnBrk="0"/>
                      <a:r>
                        <a:rPr lang="en-US" dirty="0">
                          <a:effectLst/>
                          <a:latin typeface="+mj-ea"/>
                          <a:ea typeface="+mj-ea"/>
                        </a:rPr>
                        <a:t>A</a:t>
                      </a:r>
                      <a:endParaRPr lang="en-US" b="0" dirty="0">
                        <a:solidFill>
                          <a:srgbClr val="4F4F4F"/>
                        </a:solidFill>
                        <a:effectLst/>
                        <a:latin typeface="+mj-ea"/>
                        <a:ea typeface="+mj-ea"/>
                      </a:endParaRPr>
                    </a:p>
                  </a:txBody>
                  <a:tcPr marL="60960" marR="60960" marT="60960" marB="60960" anchor="ctr"/>
                </a:tc>
                <a:tc>
                  <a:txBody>
                    <a:bodyPr/>
                    <a:lstStyle/>
                    <a:p>
                      <a:pPr algn="ctr" fontAlgn="ctr" latinLnBrk="0"/>
                      <a:r>
                        <a:rPr lang="zh-CN" altLang="en-US" dirty="0">
                          <a:effectLst/>
                          <a:latin typeface="+mj-ea"/>
                          <a:ea typeface="+mj-ea"/>
                        </a:rPr>
                        <a:t>艾力 </a:t>
                      </a:r>
                      <a:r>
                        <a:rPr lang="en-US" altLang="zh-CN" dirty="0">
                          <a:effectLst/>
                          <a:latin typeface="+mj-ea"/>
                          <a:ea typeface="+mj-ea"/>
                        </a:rPr>
                        <a:t>13912345678</a:t>
                      </a:r>
                      <a:endParaRPr lang="en-US" altLang="zh-CN" b="0" dirty="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338646998"/>
                  </a:ext>
                </a:extLst>
              </a:tr>
              <a:tr h="258775">
                <a:tc>
                  <a:txBody>
                    <a:bodyPr/>
                    <a:lstStyle/>
                    <a:p>
                      <a:pPr algn="ctr" fontAlgn="ctr" latinLnBrk="0"/>
                      <a:r>
                        <a:rPr lang="en-US" dirty="0">
                          <a:effectLst/>
                          <a:latin typeface="+mj-ea"/>
                          <a:ea typeface="+mj-ea"/>
                        </a:rPr>
                        <a:t>B</a:t>
                      </a:r>
                      <a:endParaRPr lang="en-US" b="0" dirty="0">
                        <a:solidFill>
                          <a:srgbClr val="4F4F4F"/>
                        </a:solidFill>
                        <a:effectLst/>
                        <a:latin typeface="+mj-ea"/>
                        <a:ea typeface="+mj-ea"/>
                      </a:endParaRPr>
                    </a:p>
                  </a:txBody>
                  <a:tcPr marL="60960" marR="60960" marT="60960" marB="60960" anchor="ctr"/>
                </a:tc>
                <a:tc>
                  <a:txBody>
                    <a:bodyPr/>
                    <a:lstStyle/>
                    <a:p>
                      <a:pPr algn="ctr" fontAlgn="ctr" latinLnBrk="0"/>
                      <a:r>
                        <a:rPr lang="zh-CN" altLang="en-US">
                          <a:effectLst/>
                          <a:latin typeface="+mj-ea"/>
                          <a:ea typeface="+mj-ea"/>
                        </a:rPr>
                        <a:t>包三 </a:t>
                      </a:r>
                      <a:r>
                        <a:rPr lang="en-US" altLang="zh-CN">
                          <a:effectLst/>
                          <a:latin typeface="+mj-ea"/>
                          <a:ea typeface="+mj-ea"/>
                        </a:rPr>
                        <a:t>15823457890</a:t>
                      </a:r>
                      <a:endParaRPr lang="en-US" altLang="zh-CN" b="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3038865864"/>
                  </a:ext>
                </a:extLst>
              </a:tr>
              <a:tr h="258775">
                <a:tc>
                  <a:txBody>
                    <a:bodyPr/>
                    <a:lstStyle/>
                    <a:p>
                      <a:pPr algn="ctr" fontAlgn="ctr" latinLnBrk="0"/>
                      <a:r>
                        <a:rPr lang="en-US" dirty="0">
                          <a:effectLst/>
                          <a:latin typeface="+mj-ea"/>
                          <a:ea typeface="+mj-ea"/>
                        </a:rPr>
                        <a:t>C</a:t>
                      </a:r>
                      <a:endParaRPr lang="en-US" b="0" dirty="0">
                        <a:solidFill>
                          <a:srgbClr val="4F4F4F"/>
                        </a:solidFill>
                        <a:effectLst/>
                        <a:latin typeface="+mj-ea"/>
                        <a:ea typeface="+mj-ea"/>
                      </a:endParaRPr>
                    </a:p>
                  </a:txBody>
                  <a:tcPr marL="60960" marR="60960" marT="60960" marB="60960" anchor="ctr"/>
                </a:tc>
                <a:tc>
                  <a:txBody>
                    <a:bodyPr/>
                    <a:lstStyle/>
                    <a:p>
                      <a:pPr algn="ctr" fontAlgn="ctr" latinLnBrk="0"/>
                      <a:r>
                        <a:rPr lang="zh-CN" altLang="en-US">
                          <a:effectLst/>
                          <a:latin typeface="+mj-ea"/>
                          <a:ea typeface="+mj-ea"/>
                        </a:rPr>
                        <a:t>成五 </a:t>
                      </a:r>
                      <a:r>
                        <a:rPr lang="en-US" altLang="zh-CN">
                          <a:effectLst/>
                          <a:latin typeface="+mj-ea"/>
                          <a:ea typeface="+mj-ea"/>
                        </a:rPr>
                        <a:t>15823457890</a:t>
                      </a:r>
                      <a:endParaRPr lang="en-US" altLang="zh-CN" b="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747331779"/>
                  </a:ext>
                </a:extLst>
              </a:tr>
              <a:tr h="258775">
                <a:tc>
                  <a:txBody>
                    <a:bodyPr/>
                    <a:lstStyle/>
                    <a:p>
                      <a:pPr algn="ctr" fontAlgn="ctr" latinLnBrk="0"/>
                      <a:r>
                        <a:rPr lang="en-US" altLang="zh-CN" dirty="0">
                          <a:effectLst/>
                          <a:latin typeface="+mj-ea"/>
                          <a:ea typeface="+mj-ea"/>
                        </a:rPr>
                        <a:t>…</a:t>
                      </a:r>
                      <a:endParaRPr lang="en-US" altLang="zh-CN" b="0" dirty="0">
                        <a:solidFill>
                          <a:srgbClr val="4F4F4F"/>
                        </a:solidFill>
                        <a:effectLst/>
                        <a:latin typeface="+mj-ea"/>
                        <a:ea typeface="+mj-ea"/>
                      </a:endParaRPr>
                    </a:p>
                  </a:txBody>
                  <a:tcPr marL="60960" marR="60960" marT="60960" marB="60960" anchor="ctr"/>
                </a:tc>
                <a:tc>
                  <a:txBody>
                    <a:bodyPr/>
                    <a:lstStyle/>
                    <a:p>
                      <a:pPr algn="ctr" fontAlgn="ctr" latinLnBrk="0"/>
                      <a:r>
                        <a:rPr lang="en-US" altLang="zh-CN" dirty="0">
                          <a:effectLst/>
                          <a:latin typeface="+mj-ea"/>
                          <a:ea typeface="+mj-ea"/>
                        </a:rPr>
                        <a:t>…</a:t>
                      </a:r>
                      <a:endParaRPr lang="en-US" altLang="zh-CN" b="0" dirty="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3977883802"/>
                  </a:ext>
                </a:extLst>
              </a:tr>
              <a:tr h="258775">
                <a:tc>
                  <a:txBody>
                    <a:bodyPr/>
                    <a:lstStyle/>
                    <a:p>
                      <a:pPr algn="ctr" fontAlgn="ctr" latinLnBrk="0"/>
                      <a:r>
                        <a:rPr lang="en-US">
                          <a:effectLst/>
                          <a:latin typeface="+mj-ea"/>
                          <a:ea typeface="+mj-ea"/>
                        </a:rPr>
                        <a:t>F</a:t>
                      </a:r>
                      <a:endParaRPr lang="en-US" b="0">
                        <a:solidFill>
                          <a:srgbClr val="4F4F4F"/>
                        </a:solidFill>
                        <a:effectLst/>
                        <a:latin typeface="+mj-ea"/>
                        <a:ea typeface="+mj-ea"/>
                      </a:endParaRPr>
                    </a:p>
                  </a:txBody>
                  <a:tcPr marL="60960" marR="60960" marT="60960" marB="60960" anchor="ctr"/>
                </a:tc>
                <a:tc>
                  <a:txBody>
                    <a:bodyPr/>
                    <a:lstStyle/>
                    <a:p>
                      <a:pPr algn="ctr" fontAlgn="ctr" latinLnBrk="0"/>
                      <a:r>
                        <a:rPr lang="zh-CN" altLang="en-US" dirty="0">
                          <a:effectLst/>
                          <a:latin typeface="+mj-ea"/>
                          <a:ea typeface="+mj-ea"/>
                        </a:rPr>
                        <a:t>付六 </a:t>
                      </a:r>
                      <a:r>
                        <a:rPr lang="en-US" altLang="zh-CN" dirty="0">
                          <a:effectLst/>
                          <a:latin typeface="+mj-ea"/>
                          <a:ea typeface="+mj-ea"/>
                        </a:rPr>
                        <a:t>15823457890</a:t>
                      </a:r>
                      <a:endParaRPr lang="en-US" altLang="zh-CN" b="0" dirty="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300854721"/>
                  </a:ext>
                </a:extLst>
              </a:tr>
              <a:tr h="258775">
                <a:tc>
                  <a:txBody>
                    <a:bodyPr/>
                    <a:lstStyle/>
                    <a:p>
                      <a:pPr algn="ctr" fontAlgn="ctr" latinLnBrk="0"/>
                      <a:r>
                        <a:rPr lang="en-US" dirty="0">
                          <a:effectLst/>
                          <a:latin typeface="+mj-ea"/>
                          <a:ea typeface="+mj-ea"/>
                        </a:rPr>
                        <a:t>G</a:t>
                      </a:r>
                      <a:endParaRPr lang="en-US" b="0" dirty="0">
                        <a:solidFill>
                          <a:srgbClr val="4F4F4F"/>
                        </a:solidFill>
                        <a:effectLst/>
                        <a:latin typeface="+mj-ea"/>
                        <a:ea typeface="+mj-ea"/>
                      </a:endParaRPr>
                    </a:p>
                  </a:txBody>
                  <a:tcPr marL="60960" marR="60960" marT="60960" marB="60960" anchor="ctr"/>
                </a:tc>
                <a:tc>
                  <a:txBody>
                    <a:bodyPr/>
                    <a:lstStyle/>
                    <a:p>
                      <a:pPr algn="ctr" fontAlgn="ctr" latinLnBrk="0"/>
                      <a:r>
                        <a:rPr lang="zh-CN" altLang="en-US" dirty="0">
                          <a:effectLst/>
                          <a:latin typeface="+mj-ea"/>
                          <a:ea typeface="+mj-ea"/>
                        </a:rPr>
                        <a:t>高飞 </a:t>
                      </a:r>
                      <a:r>
                        <a:rPr lang="en-US" altLang="zh-CN" dirty="0">
                          <a:effectLst/>
                          <a:latin typeface="+mj-ea"/>
                          <a:ea typeface="+mj-ea"/>
                        </a:rPr>
                        <a:t>15823457890</a:t>
                      </a:r>
                      <a:endParaRPr lang="en-US" altLang="zh-CN" b="0" dirty="0">
                        <a:solidFill>
                          <a:srgbClr val="4F4F4F"/>
                        </a:solidFill>
                        <a:effectLst/>
                        <a:latin typeface="+mj-ea"/>
                        <a:ea typeface="+mj-ea"/>
                      </a:endParaRPr>
                    </a:p>
                  </a:txBody>
                  <a:tcPr marL="60960" marR="60960" marT="60960" marB="60960" anchor="ctr"/>
                </a:tc>
                <a:extLst>
                  <a:ext uri="{0D108BD9-81ED-4DB2-BD59-A6C34878D82A}">
                    <a16:rowId xmlns:a16="http://schemas.microsoft.com/office/drawing/2014/main" val="772055195"/>
                  </a:ext>
                </a:extLst>
              </a:tr>
            </a:tbl>
          </a:graphicData>
        </a:graphic>
      </p:graphicFrame>
      <p:graphicFrame>
        <p:nvGraphicFramePr>
          <p:cNvPr id="6" name="表格 5">
            <a:extLst>
              <a:ext uri="{FF2B5EF4-FFF2-40B4-BE49-F238E27FC236}">
                <a16:creationId xmlns:a16="http://schemas.microsoft.com/office/drawing/2014/main" id="{FD35BF26-6ABB-4E35-89AD-0FA6ED480AB6}"/>
              </a:ext>
            </a:extLst>
          </p:cNvPr>
          <p:cNvGraphicFramePr>
            <a:graphicFrameLocks noGrp="1"/>
          </p:cNvGraphicFramePr>
          <p:nvPr>
            <p:extLst>
              <p:ext uri="{D42A27DB-BD31-4B8C-83A1-F6EECF244321}">
                <p14:modId xmlns:p14="http://schemas.microsoft.com/office/powerpoint/2010/main" val="3186686761"/>
              </p:ext>
            </p:extLst>
          </p:nvPr>
        </p:nvGraphicFramePr>
        <p:xfrm>
          <a:off x="6001965" y="3798604"/>
          <a:ext cx="5923283" cy="1188720"/>
        </p:xfrm>
        <a:graphic>
          <a:graphicData uri="http://schemas.openxmlformats.org/drawingml/2006/table">
            <a:tbl>
              <a:tblPr firstRow="1" bandRow="1">
                <a:tableStyleId>{21E4AEA4-8DFA-4A89-87EB-49C32662AFE0}</a:tableStyleId>
              </a:tblPr>
              <a:tblGrid>
                <a:gridCol w="1480821">
                  <a:extLst>
                    <a:ext uri="{9D8B030D-6E8A-4147-A177-3AD203B41FA5}">
                      <a16:colId xmlns:a16="http://schemas.microsoft.com/office/drawing/2014/main" val="1640199260"/>
                    </a:ext>
                  </a:extLst>
                </a:gridCol>
                <a:gridCol w="4442462">
                  <a:extLst>
                    <a:ext uri="{9D8B030D-6E8A-4147-A177-3AD203B41FA5}">
                      <a16:colId xmlns:a16="http://schemas.microsoft.com/office/drawing/2014/main" val="1147797643"/>
                    </a:ext>
                  </a:extLst>
                </a:gridCol>
              </a:tblGrid>
              <a:tr h="370840">
                <a:tc>
                  <a:txBody>
                    <a:bodyPr/>
                    <a:lstStyle/>
                    <a:p>
                      <a:pPr fontAlgn="ctr" latinLnBrk="0"/>
                      <a:r>
                        <a:rPr lang="zh-CN" altLang="en-US" dirty="0">
                          <a:effectLst/>
                          <a:latin typeface="+mn-ea"/>
                          <a:ea typeface="+mn-ea"/>
                        </a:rPr>
                        <a:t>哈希地址</a:t>
                      </a:r>
                      <a:endParaRPr lang="zh-CN" altLang="en-US" b="1" dirty="0">
                        <a:solidFill>
                          <a:srgbClr val="4F4F4F"/>
                        </a:solidFill>
                        <a:effectLst/>
                        <a:latin typeface="+mn-ea"/>
                        <a:ea typeface="+mn-ea"/>
                      </a:endParaRPr>
                    </a:p>
                  </a:txBody>
                  <a:tcPr marL="60960" marR="60960" marT="60960" marB="60960" anchor="ctr"/>
                </a:tc>
                <a:tc>
                  <a:txBody>
                    <a:bodyPr/>
                    <a:lstStyle/>
                    <a:p>
                      <a:pPr algn="ctr" fontAlgn="ctr" latinLnBrk="0"/>
                      <a:r>
                        <a:rPr lang="en-US">
                          <a:effectLst/>
                          <a:latin typeface="+mn-ea"/>
                          <a:ea typeface="+mn-ea"/>
                        </a:rPr>
                        <a:t>Key and Value</a:t>
                      </a:r>
                      <a:endParaRPr lang="en-US" b="1">
                        <a:solidFill>
                          <a:srgbClr val="4F4F4F"/>
                        </a:solidFill>
                        <a:effectLst/>
                        <a:latin typeface="+mn-ea"/>
                        <a:ea typeface="+mn-ea"/>
                      </a:endParaRPr>
                    </a:p>
                  </a:txBody>
                  <a:tcPr marL="60960" marR="60960" marT="60960" marB="60960" anchor="ctr"/>
                </a:tc>
                <a:extLst>
                  <a:ext uri="{0D108BD9-81ED-4DB2-BD59-A6C34878D82A}">
                    <a16:rowId xmlns:a16="http://schemas.microsoft.com/office/drawing/2014/main" val="3821579670"/>
                  </a:ext>
                </a:extLst>
              </a:tr>
              <a:tr h="370840">
                <a:tc>
                  <a:txBody>
                    <a:bodyPr/>
                    <a:lstStyle/>
                    <a:p>
                      <a:pPr fontAlgn="ctr" latinLnBrk="0"/>
                      <a:r>
                        <a:rPr lang="en-US" dirty="0">
                          <a:effectLst/>
                          <a:latin typeface="+mn-ea"/>
                          <a:ea typeface="+mn-ea"/>
                        </a:rPr>
                        <a:t>A</a:t>
                      </a:r>
                      <a:endParaRPr lang="en-US" b="0" dirty="0">
                        <a:solidFill>
                          <a:srgbClr val="4F4F4F"/>
                        </a:solidFill>
                        <a:effectLst/>
                        <a:latin typeface="+mn-ea"/>
                        <a:ea typeface="+mn-ea"/>
                      </a:endParaRPr>
                    </a:p>
                  </a:txBody>
                  <a:tcPr marL="60960" marR="60960" marT="60960" marB="60960" anchor="ctr"/>
                </a:tc>
                <a:tc>
                  <a:txBody>
                    <a:bodyPr/>
                    <a:lstStyle/>
                    <a:p>
                      <a:pPr algn="ctr" fontAlgn="ctr" latinLnBrk="0"/>
                      <a:r>
                        <a:rPr lang="zh-CN" altLang="en-US" dirty="0">
                          <a:effectLst/>
                          <a:latin typeface="+mn-ea"/>
                          <a:ea typeface="+mn-ea"/>
                        </a:rPr>
                        <a:t>艾力 </a:t>
                      </a:r>
                      <a:r>
                        <a:rPr lang="en-US" altLang="zh-CN" dirty="0">
                          <a:effectLst/>
                          <a:latin typeface="+mn-ea"/>
                          <a:ea typeface="+mn-ea"/>
                        </a:rPr>
                        <a:t>13912345678 </a:t>
                      </a:r>
                      <a:r>
                        <a:rPr lang="zh-CN" altLang="en-US" dirty="0">
                          <a:effectLst/>
                          <a:latin typeface="+mn-ea"/>
                          <a:ea typeface="+mn-ea"/>
                        </a:rPr>
                        <a:t>；爱丽丝 </a:t>
                      </a:r>
                      <a:r>
                        <a:rPr lang="en-US" altLang="zh-CN" dirty="0">
                          <a:effectLst/>
                          <a:latin typeface="+mn-ea"/>
                          <a:ea typeface="+mn-ea"/>
                        </a:rPr>
                        <a:t>15823787890</a:t>
                      </a:r>
                      <a:endParaRPr lang="en-US" altLang="zh-CN" b="0" dirty="0">
                        <a:solidFill>
                          <a:srgbClr val="4F4F4F"/>
                        </a:solidFill>
                        <a:effectLst/>
                        <a:latin typeface="+mn-ea"/>
                        <a:ea typeface="+mn-ea"/>
                      </a:endParaRPr>
                    </a:p>
                  </a:txBody>
                  <a:tcPr marL="60960" marR="60960" marT="60960" marB="60960" anchor="ctr"/>
                </a:tc>
                <a:extLst>
                  <a:ext uri="{0D108BD9-81ED-4DB2-BD59-A6C34878D82A}">
                    <a16:rowId xmlns:a16="http://schemas.microsoft.com/office/drawing/2014/main" val="1725190742"/>
                  </a:ext>
                </a:extLst>
              </a:tr>
              <a:tr h="370840">
                <a:tc>
                  <a:txBody>
                    <a:bodyPr/>
                    <a:lstStyle/>
                    <a:p>
                      <a:pPr fontAlgn="ctr" latinLnBrk="0"/>
                      <a:r>
                        <a:rPr lang="en-US">
                          <a:effectLst/>
                          <a:latin typeface="+mn-ea"/>
                          <a:ea typeface="+mn-ea"/>
                        </a:rPr>
                        <a:t>B</a:t>
                      </a:r>
                      <a:endParaRPr lang="en-US" b="0">
                        <a:solidFill>
                          <a:srgbClr val="4F4F4F"/>
                        </a:solidFill>
                        <a:effectLst/>
                        <a:latin typeface="+mn-ea"/>
                        <a:ea typeface="+mn-ea"/>
                      </a:endParaRPr>
                    </a:p>
                  </a:txBody>
                  <a:tcPr marL="60960" marR="60960" marT="60960" marB="60960" anchor="ctr"/>
                </a:tc>
                <a:tc>
                  <a:txBody>
                    <a:bodyPr/>
                    <a:lstStyle/>
                    <a:p>
                      <a:pPr algn="ctr" fontAlgn="ctr" latinLnBrk="0"/>
                      <a:r>
                        <a:rPr lang="zh-CN" altLang="en-US" dirty="0">
                          <a:effectLst/>
                          <a:latin typeface="+mn-ea"/>
                          <a:ea typeface="+mn-ea"/>
                        </a:rPr>
                        <a:t>包三 </a:t>
                      </a:r>
                      <a:r>
                        <a:rPr lang="en-US" altLang="zh-CN" dirty="0">
                          <a:effectLst/>
                          <a:latin typeface="+mn-ea"/>
                          <a:ea typeface="+mn-ea"/>
                        </a:rPr>
                        <a:t>15823457890</a:t>
                      </a:r>
                      <a:endParaRPr lang="en-US" altLang="zh-CN" b="0" dirty="0">
                        <a:solidFill>
                          <a:srgbClr val="4F4F4F"/>
                        </a:solidFill>
                        <a:effectLst/>
                        <a:latin typeface="+mn-ea"/>
                        <a:ea typeface="+mn-ea"/>
                      </a:endParaRPr>
                    </a:p>
                  </a:txBody>
                  <a:tcPr marL="60960" marR="60960" marT="60960" marB="60960" anchor="ctr"/>
                </a:tc>
                <a:extLst>
                  <a:ext uri="{0D108BD9-81ED-4DB2-BD59-A6C34878D82A}">
                    <a16:rowId xmlns:a16="http://schemas.microsoft.com/office/drawing/2014/main" val="970949069"/>
                  </a:ext>
                </a:extLst>
              </a:tr>
            </a:tbl>
          </a:graphicData>
        </a:graphic>
      </p:graphicFrame>
    </p:spTree>
    <p:extLst>
      <p:ext uri="{BB962C8B-B14F-4D97-AF65-F5344CB8AC3E}">
        <p14:creationId xmlns:p14="http://schemas.microsoft.com/office/powerpoint/2010/main" val="1385426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zh-CN" altLang="en-US" dirty="0">
                <a:latin typeface="+mj-ea"/>
              </a:rPr>
              <a:t>补充内容</a:t>
            </a:r>
            <a:r>
              <a:rPr lang="en-US" altLang="zh-CN" dirty="0">
                <a:latin typeface="+mj-ea"/>
              </a:rPr>
              <a:t>2-</a:t>
            </a:r>
            <a:r>
              <a:rPr lang="zh-CN" altLang="en-US" dirty="0">
                <a:latin typeface="+mj-ea"/>
              </a:rPr>
              <a:t>二叉树</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97840" y="1315228"/>
            <a:ext cx="7447280" cy="5250099"/>
          </a:xfrm>
        </p:spPr>
        <p:txBody>
          <a:bodyPr>
            <a:normAutofit fontScale="92500"/>
          </a:bodyPr>
          <a:lstStyle/>
          <a:p>
            <a:pPr marL="45720" indent="0">
              <a:lnSpc>
                <a:spcPct val="150000"/>
              </a:lnSpc>
              <a:spcBef>
                <a:spcPts val="600"/>
              </a:spcBef>
              <a:buNone/>
            </a:pPr>
            <a:r>
              <a:rPr lang="zh-CN" altLang="en-US" sz="2400" dirty="0">
                <a:latin typeface="+mn-ea"/>
              </a:rPr>
              <a:t>二叉树是</a:t>
            </a:r>
            <a:r>
              <a:rPr lang="en-US" altLang="zh-CN" sz="2400" dirty="0">
                <a:latin typeface="+mn-ea"/>
              </a:rPr>
              <a:t>n(n&gt;=0)</a:t>
            </a:r>
            <a:r>
              <a:rPr lang="zh-CN" altLang="en-US" sz="2400" dirty="0">
                <a:latin typeface="+mn-ea"/>
              </a:rPr>
              <a:t>个结点的有限集合，该集合或者为空集（称为空二叉树），或者由一个根结点和两棵互不相交的、分别称为根结点的左子树和右子树组成。</a:t>
            </a:r>
            <a:endParaRPr lang="en-US" altLang="zh-CN" sz="2400" dirty="0">
              <a:latin typeface="+mn-ea"/>
            </a:endParaRPr>
          </a:p>
          <a:p>
            <a:pPr marL="45720" indent="0">
              <a:lnSpc>
                <a:spcPct val="150000"/>
              </a:lnSpc>
              <a:spcBef>
                <a:spcPts val="600"/>
              </a:spcBef>
              <a:buNone/>
            </a:pPr>
            <a:r>
              <a:rPr lang="zh-CN" altLang="en-US" sz="2400" dirty="0">
                <a:latin typeface="+mn-ea"/>
              </a:rPr>
              <a:t>满二叉树：在一棵二叉树中。如果所有分支结点都存在左子树和右子树，并且所有叶子都在同一层上，这样的二叉树称为满二叉树。</a:t>
            </a:r>
            <a:endParaRPr lang="en-US" altLang="zh-CN" sz="2400" dirty="0">
              <a:latin typeface="+mn-ea"/>
            </a:endParaRPr>
          </a:p>
          <a:p>
            <a:pPr marL="45720" indent="0">
              <a:lnSpc>
                <a:spcPct val="150000"/>
              </a:lnSpc>
              <a:spcBef>
                <a:spcPts val="600"/>
              </a:spcBef>
              <a:buNone/>
            </a:pPr>
            <a:r>
              <a:rPr lang="zh-CN" altLang="en-US" sz="2400" dirty="0">
                <a:latin typeface="+mn-ea"/>
              </a:rPr>
              <a:t>完全二叉树：对一颗具有</a:t>
            </a:r>
            <a:r>
              <a:rPr lang="en-US" altLang="zh-CN" sz="2400" dirty="0">
                <a:latin typeface="+mn-ea"/>
              </a:rPr>
              <a:t>n</a:t>
            </a:r>
            <a:r>
              <a:rPr lang="zh-CN" altLang="en-US" sz="2400" dirty="0">
                <a:latin typeface="+mn-ea"/>
              </a:rPr>
              <a:t>个结点的二叉树按层编号，如果编号为</a:t>
            </a:r>
            <a:r>
              <a:rPr lang="en-US" altLang="zh-CN" sz="2400" dirty="0" err="1">
                <a:latin typeface="+mn-ea"/>
              </a:rPr>
              <a:t>i</a:t>
            </a:r>
            <a:r>
              <a:rPr lang="en-US" altLang="zh-CN" sz="2400" dirty="0">
                <a:latin typeface="+mn-ea"/>
              </a:rPr>
              <a:t>(1&lt;=</a:t>
            </a:r>
            <a:r>
              <a:rPr lang="en-US" altLang="zh-CN" sz="2400" dirty="0" err="1">
                <a:latin typeface="+mn-ea"/>
              </a:rPr>
              <a:t>i</a:t>
            </a:r>
            <a:r>
              <a:rPr lang="en-US" altLang="zh-CN" sz="2400" dirty="0">
                <a:latin typeface="+mn-ea"/>
              </a:rPr>
              <a:t>&lt;=n)</a:t>
            </a:r>
            <a:r>
              <a:rPr lang="zh-CN" altLang="en-US" sz="2400" dirty="0">
                <a:latin typeface="+mn-ea"/>
              </a:rPr>
              <a:t>的结点与同样深度的满二叉树中编号为</a:t>
            </a:r>
            <a:r>
              <a:rPr lang="en-US" altLang="zh-CN" sz="2400" dirty="0" err="1">
                <a:latin typeface="+mn-ea"/>
              </a:rPr>
              <a:t>i</a:t>
            </a:r>
            <a:r>
              <a:rPr lang="zh-CN" altLang="en-US" sz="2400" dirty="0">
                <a:latin typeface="+mn-ea"/>
              </a:rPr>
              <a:t>的结点在二叉树中位置完全相同，则这棵二叉树称为完全二叉树。</a:t>
            </a:r>
          </a:p>
        </p:txBody>
      </p:sp>
      <p:pic>
        <p:nvPicPr>
          <p:cNvPr id="7" name="图片 6">
            <a:extLst>
              <a:ext uri="{FF2B5EF4-FFF2-40B4-BE49-F238E27FC236}">
                <a16:creationId xmlns:a16="http://schemas.microsoft.com/office/drawing/2014/main" id="{B7380478-DC19-455C-A133-FF0E38C76E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480" y="331394"/>
            <a:ext cx="3779520" cy="2259405"/>
          </a:xfrm>
          <a:prstGeom prst="rect">
            <a:avLst/>
          </a:prstGeom>
        </p:spPr>
      </p:pic>
      <p:pic>
        <p:nvPicPr>
          <p:cNvPr id="9" name="图片 8">
            <a:extLst>
              <a:ext uri="{FF2B5EF4-FFF2-40B4-BE49-F238E27FC236}">
                <a16:creationId xmlns:a16="http://schemas.microsoft.com/office/drawing/2014/main" id="{04D255D4-D4F9-4B4A-B514-38AD2B66E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1509" y="2639796"/>
            <a:ext cx="3200400" cy="1845129"/>
          </a:xfrm>
          <a:prstGeom prst="rect">
            <a:avLst/>
          </a:prstGeom>
        </p:spPr>
      </p:pic>
      <p:pic>
        <p:nvPicPr>
          <p:cNvPr id="11" name="图片 10">
            <a:extLst>
              <a:ext uri="{FF2B5EF4-FFF2-40B4-BE49-F238E27FC236}">
                <a16:creationId xmlns:a16="http://schemas.microsoft.com/office/drawing/2014/main" id="{014429D6-E048-44A9-82DB-C54F24A9E61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3109" y="4663093"/>
            <a:ext cx="3098800" cy="1902234"/>
          </a:xfrm>
          <a:prstGeom prst="rect">
            <a:avLst/>
          </a:prstGeom>
        </p:spPr>
      </p:pic>
    </p:spTree>
    <p:extLst>
      <p:ext uri="{BB962C8B-B14F-4D97-AF65-F5344CB8AC3E}">
        <p14:creationId xmlns:p14="http://schemas.microsoft.com/office/powerpoint/2010/main" val="854307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zh-CN" altLang="en-US" dirty="0">
                <a:latin typeface="+mj-ea"/>
              </a:rPr>
              <a:t>补充内容</a:t>
            </a:r>
            <a:r>
              <a:rPr lang="en-US" altLang="zh-CN" dirty="0">
                <a:latin typeface="+mj-ea"/>
              </a:rPr>
              <a:t>3-B</a:t>
            </a:r>
            <a:r>
              <a:rPr lang="zh-CN" altLang="en-US" dirty="0">
                <a:latin typeface="+mj-ea"/>
              </a:rPr>
              <a:t>树</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97839" y="1315228"/>
            <a:ext cx="10558087" cy="5250099"/>
          </a:xfrm>
        </p:spPr>
        <p:txBody>
          <a:bodyPr>
            <a:normAutofit/>
          </a:bodyPr>
          <a:lstStyle/>
          <a:p>
            <a:pPr marL="45720" indent="0">
              <a:lnSpc>
                <a:spcPct val="150000"/>
              </a:lnSpc>
              <a:spcBef>
                <a:spcPts val="600"/>
              </a:spcBef>
              <a:buNone/>
            </a:pPr>
            <a:r>
              <a:rPr lang="en-US" altLang="zh-CN" sz="2400" dirty="0">
                <a:latin typeface="+mn-ea"/>
              </a:rPr>
              <a:t>B</a:t>
            </a:r>
            <a:r>
              <a:rPr lang="zh-CN" altLang="en-US" sz="2400" dirty="0">
                <a:latin typeface="+mn-ea"/>
              </a:rPr>
              <a:t>树是一种平衡的多分树，通常我们说</a:t>
            </a:r>
            <a:r>
              <a:rPr lang="en-US" altLang="zh-CN" sz="2400" dirty="0">
                <a:latin typeface="+mn-ea"/>
              </a:rPr>
              <a:t>m</a:t>
            </a:r>
            <a:r>
              <a:rPr lang="zh-CN" altLang="en-US" sz="2400" dirty="0">
                <a:latin typeface="+mn-ea"/>
              </a:rPr>
              <a:t>阶的</a:t>
            </a:r>
            <a:r>
              <a:rPr lang="en-US" altLang="zh-CN" sz="2400" dirty="0">
                <a:latin typeface="+mn-ea"/>
              </a:rPr>
              <a:t>B</a:t>
            </a:r>
            <a:r>
              <a:rPr lang="zh-CN" altLang="en-US" sz="2400" dirty="0">
                <a:latin typeface="+mn-ea"/>
              </a:rPr>
              <a:t>树，它必须满足如下条件：</a:t>
            </a:r>
          </a:p>
          <a:p>
            <a:pPr marL="44450" indent="315913">
              <a:lnSpc>
                <a:spcPct val="150000"/>
              </a:lnSpc>
              <a:spcBef>
                <a:spcPts val="600"/>
              </a:spcBef>
              <a:buNone/>
            </a:pPr>
            <a:r>
              <a:rPr lang="zh-CN" altLang="en-US" sz="2400" dirty="0">
                <a:latin typeface="+mn-ea"/>
              </a:rPr>
              <a:t>每个节点最多只有</a:t>
            </a:r>
            <a:r>
              <a:rPr lang="en-US" altLang="zh-CN" sz="2400" dirty="0">
                <a:latin typeface="+mn-ea"/>
              </a:rPr>
              <a:t>m</a:t>
            </a:r>
            <a:r>
              <a:rPr lang="zh-CN" altLang="en-US" sz="2400" dirty="0">
                <a:latin typeface="+mn-ea"/>
              </a:rPr>
              <a:t>个子节点。</a:t>
            </a:r>
          </a:p>
          <a:p>
            <a:pPr marL="44450" indent="315913">
              <a:lnSpc>
                <a:spcPct val="150000"/>
              </a:lnSpc>
              <a:spcBef>
                <a:spcPts val="600"/>
              </a:spcBef>
              <a:buNone/>
            </a:pPr>
            <a:r>
              <a:rPr lang="zh-CN" altLang="en-US" sz="2400" dirty="0">
                <a:latin typeface="+mn-ea"/>
              </a:rPr>
              <a:t>每个非叶子节点（除了根）具有至少⌈ </a:t>
            </a:r>
            <a:r>
              <a:rPr lang="en-US" altLang="zh-CN" sz="2400" dirty="0">
                <a:latin typeface="+mn-ea"/>
              </a:rPr>
              <a:t>m/2⌉</a:t>
            </a:r>
            <a:r>
              <a:rPr lang="zh-CN" altLang="en-US" sz="2400" dirty="0">
                <a:latin typeface="+mn-ea"/>
              </a:rPr>
              <a:t>子节点。</a:t>
            </a:r>
          </a:p>
          <a:p>
            <a:pPr marL="44450" indent="315913">
              <a:lnSpc>
                <a:spcPct val="150000"/>
              </a:lnSpc>
              <a:spcBef>
                <a:spcPts val="600"/>
              </a:spcBef>
              <a:buNone/>
            </a:pPr>
            <a:r>
              <a:rPr lang="zh-CN" altLang="en-US" sz="2400" dirty="0">
                <a:latin typeface="+mn-ea"/>
              </a:rPr>
              <a:t>如果根不是叶节点，则根至少有两个子节点。</a:t>
            </a:r>
          </a:p>
          <a:p>
            <a:pPr marL="44450" indent="315913">
              <a:lnSpc>
                <a:spcPct val="150000"/>
              </a:lnSpc>
              <a:spcBef>
                <a:spcPts val="600"/>
              </a:spcBef>
              <a:buNone/>
            </a:pPr>
            <a:r>
              <a:rPr lang="zh-CN" altLang="en-US" sz="2400" dirty="0">
                <a:latin typeface="+mn-ea"/>
              </a:rPr>
              <a:t>具有</a:t>
            </a:r>
            <a:r>
              <a:rPr lang="en-US" altLang="zh-CN" sz="2400" dirty="0">
                <a:latin typeface="+mn-ea"/>
              </a:rPr>
              <a:t>k</a:t>
            </a:r>
            <a:r>
              <a:rPr lang="zh-CN" altLang="en-US" sz="2400" dirty="0">
                <a:latin typeface="+mn-ea"/>
              </a:rPr>
              <a:t>个子节点的非叶节点包含</a:t>
            </a:r>
            <a:r>
              <a:rPr lang="en-US" altLang="zh-CN" sz="2400" dirty="0">
                <a:latin typeface="+mn-ea"/>
              </a:rPr>
              <a:t>k -1</a:t>
            </a:r>
            <a:r>
              <a:rPr lang="zh-CN" altLang="en-US" sz="2400" dirty="0">
                <a:latin typeface="+mn-ea"/>
              </a:rPr>
              <a:t>个键。</a:t>
            </a:r>
          </a:p>
          <a:p>
            <a:pPr marL="44450" indent="315913">
              <a:lnSpc>
                <a:spcPct val="150000"/>
              </a:lnSpc>
              <a:spcBef>
                <a:spcPts val="600"/>
              </a:spcBef>
              <a:buNone/>
            </a:pPr>
            <a:r>
              <a:rPr lang="zh-CN" altLang="en-US" sz="2400" dirty="0">
                <a:latin typeface="+mn-ea"/>
              </a:rPr>
              <a:t>所有叶子都出现在同一水平，没有任何信息（高度一致）。</a:t>
            </a:r>
          </a:p>
        </p:txBody>
      </p:sp>
    </p:spTree>
    <p:extLst>
      <p:ext uri="{BB962C8B-B14F-4D97-AF65-F5344CB8AC3E}">
        <p14:creationId xmlns:p14="http://schemas.microsoft.com/office/powerpoint/2010/main" val="4014350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zh-CN" altLang="en-US" dirty="0">
                <a:latin typeface="+mj-ea"/>
              </a:rPr>
              <a:t>补充内容</a:t>
            </a:r>
            <a:r>
              <a:rPr lang="en-US" altLang="zh-CN" dirty="0">
                <a:latin typeface="+mj-ea"/>
              </a:rPr>
              <a:t>3-B</a:t>
            </a:r>
            <a:r>
              <a:rPr lang="zh-CN" altLang="en-US" dirty="0">
                <a:latin typeface="+mj-ea"/>
              </a:rPr>
              <a:t>树</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673840" cy="5366447"/>
          </a:xfrm>
        </p:spPr>
        <p:txBody>
          <a:bodyPr>
            <a:normAutofit/>
          </a:bodyPr>
          <a:lstStyle/>
          <a:p>
            <a:pPr marL="45720" indent="0">
              <a:lnSpc>
                <a:spcPct val="150000"/>
              </a:lnSpc>
              <a:spcBef>
                <a:spcPts val="600"/>
              </a:spcBef>
              <a:buNone/>
            </a:pPr>
            <a:r>
              <a:rPr lang="zh-CN" altLang="en-US" sz="2400" dirty="0">
                <a:latin typeface="+mn-ea"/>
              </a:rPr>
              <a:t>什么是</a:t>
            </a:r>
            <a:r>
              <a:rPr lang="en-US" altLang="zh-CN" sz="2400" dirty="0">
                <a:latin typeface="+mn-ea"/>
              </a:rPr>
              <a:t>B</a:t>
            </a:r>
            <a:r>
              <a:rPr lang="zh-CN" altLang="en-US" sz="2400" dirty="0">
                <a:latin typeface="+mn-ea"/>
              </a:rPr>
              <a:t>树的阶 ？</a:t>
            </a:r>
          </a:p>
          <a:p>
            <a:pPr marL="45720" indent="0">
              <a:lnSpc>
                <a:spcPct val="150000"/>
              </a:lnSpc>
              <a:spcBef>
                <a:spcPts val="600"/>
              </a:spcBef>
              <a:buNone/>
            </a:pPr>
            <a:r>
              <a:rPr lang="en-US" altLang="zh-CN" sz="2400" dirty="0">
                <a:latin typeface="+mn-ea"/>
              </a:rPr>
              <a:t>B</a:t>
            </a:r>
            <a:r>
              <a:rPr lang="zh-CN" altLang="en-US" sz="2400" dirty="0">
                <a:latin typeface="+mn-ea"/>
              </a:rPr>
              <a:t>树中一个节点的子节点数目的最大值，用</a:t>
            </a:r>
            <a:r>
              <a:rPr lang="en-US" altLang="zh-CN" sz="2400" dirty="0">
                <a:latin typeface="+mn-ea"/>
              </a:rPr>
              <a:t>m</a:t>
            </a:r>
            <a:r>
              <a:rPr lang="zh-CN" altLang="en-US" sz="2400" dirty="0">
                <a:latin typeface="+mn-ea"/>
              </a:rPr>
              <a:t>表示，假如最大值为</a:t>
            </a:r>
            <a:r>
              <a:rPr lang="en-US" altLang="zh-CN" sz="2400" dirty="0">
                <a:latin typeface="+mn-ea"/>
              </a:rPr>
              <a:t>10</a:t>
            </a:r>
            <a:r>
              <a:rPr lang="zh-CN" altLang="en-US" sz="2400" dirty="0">
                <a:latin typeface="+mn-ea"/>
              </a:rPr>
              <a:t>，则为</a:t>
            </a:r>
            <a:r>
              <a:rPr lang="en-US" altLang="zh-CN" sz="2400" dirty="0">
                <a:latin typeface="+mn-ea"/>
              </a:rPr>
              <a:t>10</a:t>
            </a:r>
            <a:r>
              <a:rPr lang="zh-CN" altLang="en-US" sz="2400" dirty="0">
                <a:latin typeface="+mn-ea"/>
              </a:rPr>
              <a:t>阶，如图</a:t>
            </a:r>
            <a:endParaRPr lang="en-US" altLang="zh-CN" sz="2400" dirty="0">
              <a:latin typeface="+mn-ea"/>
            </a:endParaRPr>
          </a:p>
          <a:p>
            <a:pPr marL="45720" indent="0">
              <a:lnSpc>
                <a:spcPct val="150000"/>
              </a:lnSpc>
              <a:spcBef>
                <a:spcPts val="600"/>
              </a:spcBef>
              <a:buNone/>
            </a:pPr>
            <a:r>
              <a:rPr lang="zh-CN" altLang="en-US" sz="2400" dirty="0">
                <a:latin typeface="+mn-ea"/>
              </a:rPr>
              <a:t>所有节点中，节点</a:t>
            </a:r>
            <a:r>
              <a:rPr lang="en-US" altLang="zh-CN" sz="2400" dirty="0">
                <a:latin typeface="+mn-ea"/>
              </a:rPr>
              <a:t>【13,16,19】</a:t>
            </a:r>
            <a:r>
              <a:rPr lang="zh-CN" altLang="en-US" sz="2400" dirty="0">
                <a:latin typeface="+mn-ea"/>
              </a:rPr>
              <a:t>拥有的子节点数目最多，四个子节点（灰色节点），所以可以定义上面的图片为</a:t>
            </a:r>
            <a:r>
              <a:rPr lang="en-US" altLang="zh-CN" sz="2400" dirty="0">
                <a:latin typeface="+mn-ea"/>
              </a:rPr>
              <a:t>4</a:t>
            </a:r>
            <a:r>
              <a:rPr lang="zh-CN" altLang="en-US" sz="2400" dirty="0">
                <a:latin typeface="+mn-ea"/>
              </a:rPr>
              <a:t>阶</a:t>
            </a:r>
            <a:r>
              <a:rPr lang="en-US" altLang="zh-CN" sz="2400" dirty="0">
                <a:latin typeface="+mn-ea"/>
              </a:rPr>
              <a:t>B</a:t>
            </a:r>
            <a:r>
              <a:rPr lang="zh-CN" altLang="en-US" sz="2400" dirty="0">
                <a:latin typeface="+mn-ea"/>
              </a:rPr>
              <a:t>树。</a:t>
            </a:r>
          </a:p>
        </p:txBody>
      </p:sp>
      <p:pic>
        <p:nvPicPr>
          <p:cNvPr id="5" name="图片 4">
            <a:extLst>
              <a:ext uri="{FF2B5EF4-FFF2-40B4-BE49-F238E27FC236}">
                <a16:creationId xmlns:a16="http://schemas.microsoft.com/office/drawing/2014/main" id="{79433117-7837-4036-AA83-8BB379B8D4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0655" y="3567112"/>
            <a:ext cx="9696450" cy="3076575"/>
          </a:xfrm>
          <a:prstGeom prst="rect">
            <a:avLst/>
          </a:prstGeom>
        </p:spPr>
      </p:pic>
    </p:spTree>
    <p:extLst>
      <p:ext uri="{BB962C8B-B14F-4D97-AF65-F5344CB8AC3E}">
        <p14:creationId xmlns:p14="http://schemas.microsoft.com/office/powerpoint/2010/main" val="25929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576989" y="292673"/>
            <a:ext cx="9875520" cy="1022555"/>
          </a:xfrm>
        </p:spPr>
        <p:txBody>
          <a:bodyPr/>
          <a:lstStyle/>
          <a:p>
            <a:r>
              <a:rPr lang="en-US" altLang="zh-CN" dirty="0">
                <a:latin typeface="+mj-ea"/>
              </a:rPr>
              <a:t>3.1</a:t>
            </a:r>
            <a:r>
              <a:rPr lang="zh-CN" altLang="en-US" dirty="0">
                <a:latin typeface="+mj-ea"/>
              </a:rPr>
              <a:t>词典搜索的数据结构</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6400" y="1198880"/>
            <a:ext cx="11673840" cy="5366447"/>
          </a:xfrm>
        </p:spPr>
        <p:txBody>
          <a:bodyPr>
            <a:normAutofit/>
          </a:bodyPr>
          <a:lstStyle/>
          <a:p>
            <a:pPr marL="45720" indent="0">
              <a:lnSpc>
                <a:spcPct val="150000"/>
              </a:lnSpc>
              <a:spcBef>
                <a:spcPts val="600"/>
              </a:spcBef>
              <a:buNone/>
            </a:pPr>
            <a:r>
              <a:rPr lang="zh-CN" altLang="en-US" sz="2400" dirty="0">
                <a:latin typeface="+mn-ea"/>
              </a:rPr>
              <a:t>词汇表的查找操作采用一种称为词典（</a:t>
            </a:r>
            <a:r>
              <a:rPr lang="en-US" altLang="zh-CN" sz="2400" dirty="0">
                <a:latin typeface="+mn-ea"/>
              </a:rPr>
              <a:t>dictionary</a:t>
            </a:r>
            <a:r>
              <a:rPr lang="zh-CN" altLang="en-US" sz="2400" dirty="0">
                <a:latin typeface="+mn-ea"/>
              </a:rPr>
              <a:t>）的经典数据结构。词汇表中的每个词项称为关键字或键（</a:t>
            </a:r>
            <a:r>
              <a:rPr lang="en-US" altLang="zh-CN" sz="2400" dirty="0">
                <a:latin typeface="+mn-ea"/>
              </a:rPr>
              <a:t>key</a:t>
            </a:r>
            <a:r>
              <a:rPr lang="zh-CN" altLang="en-US" sz="2400" dirty="0">
                <a:latin typeface="+mn-ea"/>
              </a:rPr>
              <a:t>）。</a:t>
            </a:r>
            <a:endParaRPr lang="en-US" altLang="zh-CN" sz="2400" dirty="0">
              <a:latin typeface="+mn-ea"/>
            </a:endParaRPr>
          </a:p>
          <a:p>
            <a:pPr marL="45720" indent="0">
              <a:lnSpc>
                <a:spcPct val="150000"/>
              </a:lnSpc>
              <a:spcBef>
                <a:spcPts val="600"/>
              </a:spcBef>
              <a:buNone/>
            </a:pPr>
            <a:r>
              <a:rPr lang="zh-CN" altLang="en-US" sz="2400" dirty="0">
                <a:latin typeface="+mn-ea"/>
              </a:rPr>
              <a:t>词项查询需要考虑的问题：</a:t>
            </a:r>
            <a:endParaRPr lang="en-US" altLang="zh-CN" sz="2400" dirty="0">
              <a:latin typeface="+mn-ea"/>
            </a:endParaRPr>
          </a:p>
          <a:p>
            <a:pPr marL="502920" indent="-457200">
              <a:lnSpc>
                <a:spcPct val="150000"/>
              </a:lnSpc>
              <a:spcBef>
                <a:spcPts val="600"/>
              </a:spcBef>
              <a:buAutoNum type="arabicParenBoth"/>
            </a:pPr>
            <a:r>
              <a:rPr lang="zh-CN" altLang="en-US" sz="2400" dirty="0">
                <a:latin typeface="+mn-ea"/>
              </a:rPr>
              <a:t>关键字的数目有多少？</a:t>
            </a:r>
            <a:endParaRPr lang="en-US" altLang="zh-CN" sz="2400" dirty="0">
              <a:latin typeface="+mn-ea"/>
            </a:endParaRPr>
          </a:p>
          <a:p>
            <a:pPr marL="45720" indent="0">
              <a:lnSpc>
                <a:spcPct val="150000"/>
              </a:lnSpc>
              <a:spcBef>
                <a:spcPts val="600"/>
              </a:spcBef>
              <a:buNone/>
            </a:pPr>
            <a:r>
              <a:rPr lang="en-US" altLang="zh-CN" sz="2400" dirty="0">
                <a:latin typeface="+mn-ea"/>
              </a:rPr>
              <a:t>(2) </a:t>
            </a:r>
            <a:r>
              <a:rPr lang="zh-CN" altLang="en-US" sz="2400" dirty="0">
                <a:latin typeface="+mn-ea"/>
              </a:rPr>
              <a:t>关键字的数目是固定的还是经常变化？</a:t>
            </a:r>
            <a:endParaRPr lang="en-US" altLang="zh-CN" sz="2400" dirty="0">
              <a:latin typeface="+mn-ea"/>
            </a:endParaRPr>
          </a:p>
          <a:p>
            <a:pPr marL="45720" indent="0">
              <a:lnSpc>
                <a:spcPct val="150000"/>
              </a:lnSpc>
              <a:spcBef>
                <a:spcPts val="600"/>
              </a:spcBef>
              <a:buNone/>
            </a:pPr>
            <a:r>
              <a:rPr lang="en-US" altLang="zh-CN" sz="2400" dirty="0">
                <a:latin typeface="+mn-ea"/>
              </a:rPr>
              <a:t>(3) </a:t>
            </a:r>
            <a:r>
              <a:rPr lang="zh-CN" altLang="en-US" sz="2400" dirty="0">
                <a:latin typeface="+mn-ea"/>
              </a:rPr>
              <a:t>不同关键字的相对访问频率如何？</a:t>
            </a:r>
            <a:endParaRPr lang="en-US" altLang="zh-CN" sz="2400" dirty="0">
              <a:latin typeface="+mn-ea"/>
            </a:endParaRPr>
          </a:p>
          <a:p>
            <a:pPr marL="45720" indent="0">
              <a:lnSpc>
                <a:spcPct val="150000"/>
              </a:lnSpc>
              <a:spcBef>
                <a:spcPts val="600"/>
              </a:spcBef>
              <a:buNone/>
            </a:pPr>
            <a:r>
              <a:rPr lang="zh-CN" altLang="en-US" sz="2400" dirty="0">
                <a:latin typeface="+mn-ea"/>
              </a:rPr>
              <a:t>使用哈希表查询时查询时，对于每个查询项分别进行哈希操作，并解决存在的冲突，最后返回每个查询词项对应的倒排记录表的指针。</a:t>
            </a:r>
          </a:p>
        </p:txBody>
      </p:sp>
    </p:spTree>
    <p:extLst>
      <p:ext uri="{BB962C8B-B14F-4D97-AF65-F5344CB8AC3E}">
        <p14:creationId xmlns:p14="http://schemas.microsoft.com/office/powerpoint/2010/main" val="3954302557"/>
      </p:ext>
    </p:extLst>
  </p:cSld>
  <p:clrMapOvr>
    <a:masterClrMapping/>
  </p:clrMapOvr>
</p:sld>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2689</TotalTime>
  <Words>4692</Words>
  <Application>Microsoft Office PowerPoint</Application>
  <PresentationFormat>宽屏</PresentationFormat>
  <Paragraphs>310</Paragraphs>
  <Slides>41</Slides>
  <Notes>38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41</vt:i4>
      </vt:variant>
    </vt:vector>
  </HeadingPairs>
  <TitlesOfParts>
    <vt:vector size="46" baseType="lpstr">
      <vt:lpstr>等线</vt:lpstr>
      <vt:lpstr>Calibri</vt:lpstr>
      <vt:lpstr>Corbel</vt:lpstr>
      <vt:lpstr>Wingdings</vt:lpstr>
      <vt:lpstr>基础</vt:lpstr>
      <vt:lpstr>信息检索与数据挖掘</vt:lpstr>
      <vt:lpstr>本章课程内容</vt:lpstr>
      <vt:lpstr>3.1词典搜索的数据结构</vt:lpstr>
      <vt:lpstr>补充内容1-哈希表</vt:lpstr>
      <vt:lpstr>补充内容1-哈希表</vt:lpstr>
      <vt:lpstr>补充内容2-二叉树</vt:lpstr>
      <vt:lpstr>补充内容3-B树</vt:lpstr>
      <vt:lpstr>补充内容3-B树</vt:lpstr>
      <vt:lpstr>3.1词典搜索的数据结构</vt:lpstr>
      <vt:lpstr>3.1词典搜索的数据结构</vt:lpstr>
      <vt:lpstr>3.1词典搜索的数据结构</vt:lpstr>
      <vt:lpstr>3.1词典搜索的数据结构</vt:lpstr>
      <vt:lpstr>3.2 通配符查询</vt:lpstr>
      <vt:lpstr>3.2 通配符查询</vt:lpstr>
      <vt:lpstr>3.2 通配符查询</vt:lpstr>
      <vt:lpstr>3.2 通配符查询</vt:lpstr>
      <vt:lpstr>3.2 通配符查询</vt:lpstr>
      <vt:lpstr>3.2 通配符查询</vt:lpstr>
      <vt:lpstr>PowerPoint 演示文稿</vt:lpstr>
      <vt:lpstr>PowerPoint 演示文稿</vt:lpstr>
      <vt:lpstr>3.2 通配符查询</vt:lpstr>
      <vt:lpstr>3.2 通配符查询</vt:lpstr>
      <vt:lpstr>3.2 通配符查询</vt:lpstr>
      <vt:lpstr>PowerPoint 演示文稿</vt:lpstr>
      <vt:lpstr>3.3 拼写校正</vt:lpstr>
      <vt:lpstr>3.3 拼写校正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119</cp:revision>
  <dcterms:created xsi:type="dcterms:W3CDTF">2022-02-10T03:07:19Z</dcterms:created>
  <dcterms:modified xsi:type="dcterms:W3CDTF">2024-03-17T12:36:38Z</dcterms:modified>
</cp:coreProperties>
</file>