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58"/>
  </p:notesMasterIdLst>
  <p:sldIdLst>
    <p:sldId id="256" r:id="rId2"/>
    <p:sldId id="258" r:id="rId3"/>
    <p:sldId id="307" r:id="rId4"/>
    <p:sldId id="308" r:id="rId5"/>
    <p:sldId id="309" r:id="rId6"/>
    <p:sldId id="306" r:id="rId7"/>
    <p:sldId id="311" r:id="rId8"/>
    <p:sldId id="304" r:id="rId9"/>
    <p:sldId id="310" r:id="rId10"/>
    <p:sldId id="313" r:id="rId11"/>
    <p:sldId id="352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2" r:id="rId20"/>
    <p:sldId id="323" r:id="rId21"/>
    <p:sldId id="324" r:id="rId22"/>
    <p:sldId id="325" r:id="rId23"/>
    <p:sldId id="326" r:id="rId24"/>
    <p:sldId id="353" r:id="rId25"/>
    <p:sldId id="327" r:id="rId26"/>
    <p:sldId id="329" r:id="rId27"/>
    <p:sldId id="354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55" r:id="rId45"/>
    <p:sldId id="356" r:id="rId46"/>
    <p:sldId id="357" r:id="rId47"/>
    <p:sldId id="360" r:id="rId48"/>
    <p:sldId id="361" r:id="rId49"/>
    <p:sldId id="358" r:id="rId50"/>
    <p:sldId id="359" r:id="rId51"/>
    <p:sldId id="362" r:id="rId52"/>
    <p:sldId id="347" r:id="rId53"/>
    <p:sldId id="364" r:id="rId54"/>
    <p:sldId id="363" r:id="rId55"/>
    <p:sldId id="350" r:id="rId56"/>
    <p:sldId id="351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59" autoAdjust="0"/>
  </p:normalViewPr>
  <p:slideViewPr>
    <p:cSldViewPr snapToGrid="0">
      <p:cViewPr varScale="1">
        <p:scale>
          <a:sx n="70" d="100"/>
          <a:sy n="70" d="100"/>
        </p:scale>
        <p:origin x="43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36843-A1E6-4169-96D1-A777EEAE9AA8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F81AF-A4F7-429D-95F3-160EF899D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6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假设给定倒排索引及查询，那么我们的首要任务是确定每个查询词项是否在词汇表中，如果在，则返回该词项对应的倒排记录表的指针。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490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比较词条可能需要更多的</a:t>
            </a:r>
            <a:r>
              <a:rPr lang="en-US" altLang="zh-CN" dirty="0"/>
              <a:t>CPU</a:t>
            </a:r>
            <a:r>
              <a:rPr lang="zh-CN" altLang="en-US" dirty="0"/>
              <a:t>周期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3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14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35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510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344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840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69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08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82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对倒排记录表不排序（但是对词典排序。实际上由于指针的存在，倒排记录表没有排序的必要），按照它们出现的先后顺序排列</a:t>
            </a:r>
          </a:p>
          <a:p>
            <a:r>
              <a:rPr lang="zh-CN" altLang="en-US" dirty="0"/>
              <a:t>在扫描文档的同时，直接在内存中维护一个不断更新的倒排索引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985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假设给定倒排索引及查询，那么我们的首要任务是确定每个查询词项是否在词汇表中，如果在，则返回该词项对应的倒排记录表的指针。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93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对倒排记录表不排序（但是对词典排序。实际上由于指针的存在，倒排记录表没有排序的必要），按照它们出现的先后顺序排列</a:t>
            </a:r>
          </a:p>
          <a:p>
            <a:r>
              <a:rPr lang="zh-CN" altLang="en-US" dirty="0"/>
              <a:t>在扫描文档的同时，直接在内存中维护一个不断更新的倒排索引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597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810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781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259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64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344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80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684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88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16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假设给定倒排索引及查询，那么我们的首要任务是确定每个查询词项是否在词汇表中，如果在，则返回该词项对应的倒排记录表的指针。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0820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173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1129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26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2162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717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004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4299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2060"/>
                </a:solidFill>
                <a:latin typeface="+mn-ea"/>
              </a:rPr>
              <a:t>假设我们在 </a:t>
            </a:r>
            <a:r>
              <a:rPr lang="en-US" altLang="zh-CN" sz="1200" dirty="0">
                <a:solidFill>
                  <a:srgbClr val="002060"/>
                </a:solidFill>
                <a:latin typeface="+mn-ea"/>
              </a:rPr>
              <a:t>Disk </a:t>
            </a:r>
            <a:r>
              <a:rPr lang="zh-CN" altLang="en-US" sz="1200" dirty="0">
                <a:solidFill>
                  <a:srgbClr val="002060"/>
                </a:solidFill>
                <a:latin typeface="+mn-ea"/>
              </a:rPr>
              <a:t>中已经有了对于文档 </a:t>
            </a:r>
            <a:r>
              <a:rPr lang="en-US" altLang="zh-CN" sz="1200" dirty="0">
                <a:solidFill>
                  <a:srgbClr val="002060"/>
                </a:solidFill>
                <a:latin typeface="+mn-ea"/>
              </a:rPr>
              <a:t>(Document) 1—1000 </a:t>
            </a:r>
            <a:r>
              <a:rPr lang="zh-CN" altLang="en-US" sz="1200" dirty="0">
                <a:solidFill>
                  <a:srgbClr val="002060"/>
                </a:solidFill>
                <a:latin typeface="+mn-ea"/>
              </a:rPr>
              <a:t>的索引，我们将其记作 </a:t>
            </a:r>
            <a:r>
              <a:rPr lang="en-US" altLang="zh-CN" sz="1200" dirty="0">
                <a:solidFill>
                  <a:srgbClr val="002060"/>
                </a:solidFill>
                <a:latin typeface="+mn-ea"/>
              </a:rPr>
              <a:t>I </a:t>
            </a:r>
            <a:r>
              <a:rPr lang="zh-CN" altLang="en-US" sz="1200" dirty="0">
                <a:solidFill>
                  <a:srgbClr val="002060"/>
                </a:solidFill>
                <a:latin typeface="+mn-ea"/>
              </a:rPr>
              <a:t>。现在我们又更新了一批新的文档 </a:t>
            </a:r>
            <a:r>
              <a:rPr lang="en-US" altLang="zh-CN" sz="1200" dirty="0">
                <a:solidFill>
                  <a:srgbClr val="002060"/>
                </a:solidFill>
                <a:latin typeface="+mn-ea"/>
              </a:rPr>
              <a:t>1001—1010</a:t>
            </a:r>
            <a:r>
              <a:rPr lang="zh-CN" altLang="en-US" sz="1200" dirty="0">
                <a:solidFill>
                  <a:srgbClr val="002060"/>
                </a:solidFill>
                <a:latin typeface="+mn-ea"/>
              </a:rPr>
              <a:t>，我们将这一批文档都读入内存 </a:t>
            </a:r>
            <a:r>
              <a:rPr lang="en-US" altLang="zh-CN" sz="1200" dirty="0">
                <a:solidFill>
                  <a:srgbClr val="002060"/>
                </a:solidFill>
                <a:latin typeface="+mn-ea"/>
              </a:rPr>
              <a:t>(Memory) </a:t>
            </a:r>
            <a:r>
              <a:rPr lang="zh-CN" altLang="en-US" sz="1200" dirty="0">
                <a:solidFill>
                  <a:srgbClr val="002060"/>
                </a:solidFill>
                <a:latin typeface="+mn-ea"/>
              </a:rPr>
              <a:t>中，得到这一批新文档的索引 </a:t>
            </a:r>
            <a:r>
              <a:rPr lang="en-US" altLang="zh-CN" sz="1200" dirty="0">
                <a:solidFill>
                  <a:srgbClr val="002060"/>
                </a:solidFill>
                <a:latin typeface="+mn-ea"/>
              </a:rPr>
              <a:t>I0 </a:t>
            </a:r>
            <a:r>
              <a:rPr lang="zh-CN" altLang="en-US" sz="1200" dirty="0">
                <a:solidFill>
                  <a:srgbClr val="002060"/>
                </a:solidFill>
                <a:latin typeface="+mn-ea"/>
              </a:rPr>
              <a:t>，当内存满了之后，我们将其与 </a:t>
            </a:r>
            <a:r>
              <a:rPr lang="en-US" altLang="zh-CN" sz="1200" dirty="0">
                <a:solidFill>
                  <a:srgbClr val="002060"/>
                </a:solidFill>
                <a:latin typeface="+mn-ea"/>
              </a:rPr>
              <a:t>Disk </a:t>
            </a:r>
            <a:r>
              <a:rPr lang="zh-CN" altLang="en-US" sz="1200" dirty="0">
                <a:solidFill>
                  <a:srgbClr val="002060"/>
                </a:solidFill>
                <a:latin typeface="+mn-ea"/>
              </a:rPr>
              <a:t>中的 </a:t>
            </a:r>
            <a:r>
              <a:rPr lang="en-US" altLang="zh-CN" sz="1200" dirty="0">
                <a:solidFill>
                  <a:srgbClr val="002060"/>
                </a:solidFill>
                <a:latin typeface="+mn-ea"/>
              </a:rPr>
              <a:t>I </a:t>
            </a:r>
            <a:r>
              <a:rPr lang="zh-CN" altLang="en-US" sz="1200" dirty="0">
                <a:solidFill>
                  <a:srgbClr val="002060"/>
                </a:solidFill>
                <a:latin typeface="+mn-ea"/>
              </a:rPr>
              <a:t>进行合并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500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0713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19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假设给定倒排索引及查询，那么我们的首要任务是确定每个查询词项是否在词汇表中，如果在，则返回该词项对应的倒排记录表的指针。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4752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911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532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631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258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115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5360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9033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8500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555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484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假设给定倒排索引及查询，那么我们的首要任务是确定每个查询词项是否在词汇表中，如果在，则返回该词项对应的倒排记录表的指针。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360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假设给定倒排索引及查询，那么我们的首要任务是确定每个查询词项是否在词汇表中，如果在，则返回该词项对应的倒排记录表的指针。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0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假设给定倒排索引及查询，那么我们的首要任务是确定每个查询词项是否在词汇表中，如果在，则返回该词项对应的倒排记录表的指针。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假设给定倒排索引及查询，那么我们的首要任务是确定每个查询词项是否在词汇表中，如果在，则返回该词项对应的倒排记录表的指针。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257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比较词条可能需要更多的</a:t>
            </a:r>
            <a:r>
              <a:rPr lang="en-US" altLang="zh-CN" dirty="0"/>
              <a:t>CPU</a:t>
            </a:r>
            <a:r>
              <a:rPr lang="zh-CN" altLang="en-US" dirty="0"/>
              <a:t>周期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79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9CA855-E894-4FF1-A2E1-70E4E01E791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2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3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7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7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2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35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34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6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49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6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9CA855-E894-4FF1-A2E1-70E4E01E791A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4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71830-86A3-44F4-A5C6-0E99C75A4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信息检索与数据挖掘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0116E-58B9-44D3-AF27-5E1ED9BC1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198374"/>
            <a:ext cx="8767860" cy="1059425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+mn-ea"/>
              </a:rPr>
              <a:t>第</a:t>
            </a:r>
            <a:r>
              <a:rPr lang="en-US" altLang="zh-CN" sz="4400" dirty="0">
                <a:latin typeface="+mn-ea"/>
              </a:rPr>
              <a:t>4</a:t>
            </a:r>
            <a:r>
              <a:rPr lang="zh-CN" altLang="en-US" sz="4400" dirty="0">
                <a:latin typeface="+mn-ea"/>
              </a:rPr>
              <a:t>章 索引构建</a:t>
            </a:r>
          </a:p>
        </p:txBody>
      </p:sp>
    </p:spTree>
    <p:extLst>
      <p:ext uri="{BB962C8B-B14F-4D97-AF65-F5344CB8AC3E}">
        <p14:creationId xmlns:p14="http://schemas.microsoft.com/office/powerpoint/2010/main" val="762507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4.2</a:t>
            </a:r>
            <a:r>
              <a:rPr lang="zh-CN" altLang="en-US" dirty="0">
                <a:latin typeface="+mj-ea"/>
              </a:rPr>
              <a:t>语料库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15228"/>
            <a:ext cx="11591635" cy="5146532"/>
          </a:xfrm>
        </p:spPr>
        <p:txBody>
          <a:bodyPr>
            <a:normAutofit fontScale="92500" lnSpcReduction="20000"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对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《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莎士比亚全集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》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文档集建立索引的基本过程（图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1-4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），均可在内存中完成。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本章使用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Reuters RCV1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大规模文档集来介绍可扩展的索引构建技术，即需要引入二级存储介质时的索引方法。</a:t>
            </a:r>
          </a:p>
          <a:p>
            <a:pPr marL="45720" indent="0">
              <a:lnSpc>
                <a:spcPct val="150000"/>
              </a:lnSpc>
              <a:buNone/>
            </a:pPr>
            <a:endParaRPr lang="zh-CN" altLang="en-US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buNone/>
            </a:pPr>
            <a:endParaRPr lang="zh-CN" altLang="en-US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buNone/>
            </a:pP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  <a:p>
            <a:pPr marL="45720" indent="0" algn="ctr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              路透社 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1995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到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1996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年一年的英语新闻报道</a:t>
            </a:r>
          </a:p>
          <a:p>
            <a:pPr marL="45720" indent="0">
              <a:lnSpc>
                <a:spcPct val="150000"/>
              </a:lnSpc>
              <a:buNone/>
            </a:pPr>
            <a:endParaRPr lang="zh-CN" altLang="en-US" sz="28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39259-72E5-4D83-8CB0-E56C96933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00" y="3162445"/>
            <a:ext cx="4897481" cy="2503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871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4.2</a:t>
            </a:r>
            <a:r>
              <a:rPr lang="zh-CN" altLang="en-US" dirty="0">
                <a:latin typeface="+mj-ea"/>
              </a:rPr>
              <a:t>语料库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222513"/>
            <a:ext cx="11591635" cy="523924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Reuters-RCV1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语料：统计数据</a:t>
            </a:r>
          </a:p>
          <a:p>
            <a:pPr marL="45720" indent="0">
              <a:lnSpc>
                <a:spcPct val="150000"/>
              </a:lnSpc>
              <a:buNone/>
            </a:pPr>
            <a:endParaRPr lang="zh-CN" altLang="en-US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buNone/>
            </a:pP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buNone/>
            </a:pPr>
            <a:endParaRPr lang="zh-CN" altLang="en-US" sz="28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856D8E-7FB3-430E-A119-FB64D702B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46" y="1995842"/>
            <a:ext cx="6734752" cy="39991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DE461B-6655-453E-BCC2-FCEB07C39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89" y="6168686"/>
            <a:ext cx="90297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0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4.2</a:t>
            </a:r>
            <a:r>
              <a:rPr lang="zh-CN" altLang="en-US" dirty="0">
                <a:latin typeface="+mj-ea"/>
              </a:rPr>
              <a:t>语料库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8" y="1315228"/>
            <a:ext cx="11848948" cy="5146532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Reuters-RCV1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语料：索引构建中的临时文件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N=800,000  2</a:t>
            </a:r>
            <a:r>
              <a:rPr lang="en-US" altLang="zh-CN" sz="2800" b="1" baseline="30000" dirty="0">
                <a:solidFill>
                  <a:srgbClr val="002060"/>
                </a:solidFill>
                <a:latin typeface="+mn-ea"/>
              </a:rPr>
              <a:t>20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 &gt;N&gt;2</a:t>
            </a:r>
            <a:r>
              <a:rPr lang="en-US" altLang="zh-CN" sz="2800" b="1" baseline="30000" dirty="0">
                <a:solidFill>
                  <a:srgbClr val="002060"/>
                </a:solidFill>
                <a:latin typeface="+mn-ea"/>
              </a:rPr>
              <a:t>16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文档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ID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需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32bit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T=100,000,000  2</a:t>
            </a:r>
            <a:r>
              <a:rPr lang="en-US" altLang="zh-CN" sz="2800" b="1" baseline="30000" dirty="0">
                <a:solidFill>
                  <a:srgbClr val="002060"/>
                </a:solidFill>
                <a:latin typeface="+mn-ea"/>
              </a:rPr>
              <a:t>20+7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 &gt;N&gt;2</a:t>
            </a:r>
            <a:r>
              <a:rPr lang="en-US" altLang="zh-CN" sz="2800" b="1" baseline="30000" dirty="0">
                <a:solidFill>
                  <a:srgbClr val="002060"/>
                </a:solidFill>
                <a:latin typeface="+mn-ea"/>
              </a:rPr>
              <a:t>16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词条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ID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需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32bit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存储“词条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ID-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文档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ID”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需要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T*(32bits+32bits)=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0.8G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Bytes</a:t>
            </a:r>
            <a:endParaRPr lang="zh-CN" altLang="en-US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+mn-ea"/>
              </a:rPr>
              <a:t>我们需要对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0.8GB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</a:rPr>
              <a:t>的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ID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</a:rPr>
              <a:t>对进行排序！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而实际语料库要比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RCV1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大</a:t>
            </a:r>
          </a:p>
          <a:p>
            <a:pPr marL="45720" indent="0">
              <a:lnSpc>
                <a:spcPct val="150000"/>
              </a:lnSpc>
              <a:buNone/>
            </a:pPr>
            <a:endParaRPr lang="zh-CN" altLang="en-US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buNone/>
            </a:pP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buNone/>
            </a:pPr>
            <a:endParaRPr lang="zh-CN" altLang="en-US" sz="28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D1E72F-8286-43B0-B13D-6952899F3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136" y="1611464"/>
            <a:ext cx="4764864" cy="503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769509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4.2</a:t>
            </a:r>
            <a:r>
              <a:rPr lang="zh-CN" altLang="en-US" dirty="0">
                <a:latin typeface="+mj-ea"/>
              </a:rPr>
              <a:t>语料库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79055"/>
            <a:ext cx="11591635" cy="5482705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词典大小、倒排记录大小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M=400,000   2</a:t>
            </a:r>
            <a:r>
              <a:rPr lang="en-US" altLang="zh-CN" sz="2800" b="1" baseline="30000" dirty="0">
                <a:solidFill>
                  <a:srgbClr val="002060"/>
                </a:solidFill>
                <a:latin typeface="+mn-ea"/>
              </a:rPr>
              <a:t>19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 &gt;N&gt;2</a:t>
            </a:r>
            <a:r>
              <a:rPr lang="en-US" altLang="zh-CN" sz="2800" b="1" baseline="30000" dirty="0">
                <a:solidFill>
                  <a:srgbClr val="002060"/>
                </a:solidFill>
                <a:latin typeface="+mn-ea"/>
              </a:rPr>
              <a:t>16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词项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ID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需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32bit</a:t>
            </a:r>
          </a:p>
          <a:p>
            <a:pPr marL="44450" indent="67627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词典大小：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</a:rPr>
              <a:t>M*32bits=1,600,000Bytes=1.6MBytes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N=800,000  2</a:t>
            </a:r>
            <a:r>
              <a:rPr lang="en-US" altLang="zh-CN" sz="2800" b="1" baseline="30000" dirty="0">
                <a:solidFill>
                  <a:srgbClr val="002060"/>
                </a:solidFill>
                <a:latin typeface="+mn-ea"/>
              </a:rPr>
              <a:t>20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 &gt;N&gt;2</a:t>
            </a:r>
            <a:r>
              <a:rPr lang="en-US" altLang="zh-CN" sz="2800" b="1" baseline="30000" dirty="0">
                <a:solidFill>
                  <a:srgbClr val="002060"/>
                </a:solidFill>
                <a:latin typeface="+mn-ea"/>
              </a:rPr>
              <a:t>16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文档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ID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需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32bit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L*N=160,000,000    2</a:t>
            </a:r>
            <a:r>
              <a:rPr lang="en-US" altLang="zh-CN" sz="2800" b="1" baseline="30000" dirty="0">
                <a:solidFill>
                  <a:srgbClr val="002060"/>
                </a:solidFill>
                <a:latin typeface="+mn-ea"/>
              </a:rPr>
              <a:t>20+8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 &gt;N&gt;2</a:t>
            </a:r>
            <a:r>
              <a:rPr lang="en-US" altLang="zh-CN" sz="2800" b="1" baseline="30000" dirty="0">
                <a:solidFill>
                  <a:srgbClr val="002060"/>
                </a:solidFill>
                <a:latin typeface="+mn-ea"/>
              </a:rPr>
              <a:t>20+7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倒排记录：约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L*N*32bits=640,000,000Bytes=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0.64G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Bytes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buNone/>
            </a:pPr>
            <a:endParaRPr lang="zh-CN" altLang="en-US" sz="28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F9FFE0-B57C-4CCF-A653-6C02F4199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0" y="4804726"/>
            <a:ext cx="7501081" cy="185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4.2</a:t>
            </a:r>
            <a:r>
              <a:rPr lang="zh-CN" altLang="en-US" dirty="0">
                <a:latin typeface="+mj-ea"/>
              </a:rPr>
              <a:t>语料库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91491"/>
            <a:ext cx="11591635" cy="527026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回顾：词条化   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实际排序的不是词条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ID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而是词条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将每篇文档转换成一个个词条的列表并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加上文档的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ID</a:t>
            </a:r>
          </a:p>
          <a:p>
            <a:pPr marL="45720" indent="0">
              <a:lnSpc>
                <a:spcPct val="150000"/>
              </a:lnSpc>
              <a:buNone/>
            </a:pPr>
            <a:endParaRPr lang="zh-CN" altLang="en-US" sz="28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1D7A35-A93B-4C8F-84E3-285B95EF2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46" y="3867046"/>
            <a:ext cx="5578907" cy="21679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C6DA37-4CE9-4F16-A864-33B40A06E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764" y="0"/>
            <a:ext cx="2208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2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4.2</a:t>
            </a:r>
            <a:r>
              <a:rPr lang="zh-CN" altLang="en-US" dirty="0">
                <a:latin typeface="+mj-ea"/>
              </a:rPr>
              <a:t>语料库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91491"/>
            <a:ext cx="11591635" cy="527026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词条化的关键步骤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在所有文档被转换后，倒排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表按照词项的字母顺序进行排序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7EFF9F-C043-42EE-8813-490EF1E87A62}"/>
              </a:ext>
            </a:extLst>
          </p:cNvPr>
          <p:cNvSpPr/>
          <p:nvPr/>
        </p:nvSpPr>
        <p:spPr>
          <a:xfrm>
            <a:off x="811696" y="4914757"/>
            <a:ext cx="48237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我们关注这一排序过程。</a:t>
            </a:r>
          </a:p>
          <a:p>
            <a:r>
              <a:rPr lang="zh-CN" altLang="en-US" sz="2800" dirty="0"/>
              <a:t>我们有 </a:t>
            </a:r>
            <a:r>
              <a:rPr lang="en-US" altLang="zh-CN" sz="2800" dirty="0"/>
              <a:t>100M </a:t>
            </a:r>
            <a:r>
              <a:rPr lang="zh-CN" altLang="en-US" sz="2800" dirty="0"/>
              <a:t>的词条需要排序。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3B43D6-1B14-4454-B648-FA9CBD3CA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43" y="0"/>
            <a:ext cx="4287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11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4.2</a:t>
            </a:r>
            <a:r>
              <a:rPr lang="zh-CN" altLang="en-US" dirty="0">
                <a:latin typeface="+mj-ea"/>
              </a:rPr>
              <a:t>语料库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91491"/>
            <a:ext cx="11591635" cy="527026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词条化的关键步骤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在所有文档被转换后，倒排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表按照词项的字母顺序进行排序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7EFF9F-C043-42EE-8813-490EF1E87A62}"/>
              </a:ext>
            </a:extLst>
          </p:cNvPr>
          <p:cNvSpPr/>
          <p:nvPr/>
        </p:nvSpPr>
        <p:spPr>
          <a:xfrm>
            <a:off x="811696" y="4914757"/>
            <a:ext cx="48237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我们关注这一排序过程。</a:t>
            </a:r>
          </a:p>
          <a:p>
            <a:r>
              <a:rPr lang="zh-CN" altLang="en-US" sz="2800" dirty="0"/>
              <a:t>我们有 </a:t>
            </a:r>
            <a:r>
              <a:rPr lang="en-US" altLang="zh-CN" sz="2800" dirty="0"/>
              <a:t>100M </a:t>
            </a:r>
            <a:r>
              <a:rPr lang="zh-CN" altLang="en-US" sz="2800" dirty="0"/>
              <a:t>的词条需要排序。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3B43D6-1B14-4454-B648-FA9CBD3CA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343" y="0"/>
            <a:ext cx="4287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52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4.2</a:t>
            </a:r>
            <a:r>
              <a:rPr lang="zh-CN" altLang="en-US" dirty="0">
                <a:latin typeface="+mj-ea"/>
              </a:rPr>
              <a:t>语料库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91491"/>
            <a:ext cx="11591635" cy="527026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扩展索引构建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我们怎样才能对大型的语料库构建索引？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考虑到我们刚刚了解的硬件约束条件。。。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      内存，硬盘，速度等等。</a:t>
            </a:r>
          </a:p>
        </p:txBody>
      </p:sp>
    </p:spTree>
    <p:extLst>
      <p:ext uri="{BB962C8B-B14F-4D97-AF65-F5344CB8AC3E}">
        <p14:creationId xmlns:p14="http://schemas.microsoft.com/office/powerpoint/2010/main" val="1528468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基于块的排序索引方法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91491"/>
            <a:ext cx="11591635" cy="5270269"/>
          </a:xfrm>
        </p:spPr>
        <p:txBody>
          <a:bodyPr>
            <a:normAutofit fontScale="925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基于排序的索引构建算法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我们在建立索引过程中，需要依次分析所有的文档。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只有分析完所有的文档，最终的倒排记录表才会完整。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每一个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&lt;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词项，文档，频数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&gt;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对占用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12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字节，对于大型语料库则需要非常大的空间。</a:t>
            </a:r>
          </a:p>
          <a:p>
            <a:pPr marL="44450" indent="40322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600" b="1" dirty="0">
                <a:solidFill>
                  <a:srgbClr val="002060"/>
                </a:solidFill>
                <a:latin typeface="+mn-ea"/>
              </a:rPr>
              <a:t>在</a:t>
            </a:r>
            <a:r>
              <a:rPr lang="en-US" altLang="zh-CN" sz="2600" b="1" dirty="0">
                <a:solidFill>
                  <a:srgbClr val="002060"/>
                </a:solidFill>
                <a:latin typeface="+mn-ea"/>
              </a:rPr>
              <a:t>RCV1</a:t>
            </a:r>
            <a:r>
              <a:rPr lang="zh-CN" altLang="en-US" sz="2600" b="1" dirty="0">
                <a:solidFill>
                  <a:srgbClr val="002060"/>
                </a:solidFill>
                <a:latin typeface="+mn-ea"/>
              </a:rPr>
              <a:t>文档集中，倒排记录总数</a:t>
            </a:r>
            <a:r>
              <a:rPr lang="en-US" altLang="zh-CN" sz="2600" b="1" dirty="0">
                <a:solidFill>
                  <a:srgbClr val="002060"/>
                </a:solidFill>
                <a:latin typeface="+mn-ea"/>
              </a:rPr>
              <a:t>T=100,000,000</a:t>
            </a:r>
          </a:p>
          <a:p>
            <a:pPr marL="44450" indent="40322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600" b="1" dirty="0">
                <a:solidFill>
                  <a:srgbClr val="002060"/>
                </a:solidFill>
                <a:latin typeface="+mn-ea"/>
              </a:rPr>
              <a:t>我们仍然可以在内存中对所有词项</a:t>
            </a:r>
            <a:r>
              <a:rPr lang="en-US" altLang="zh-CN" sz="2600" b="1" dirty="0">
                <a:solidFill>
                  <a:srgbClr val="002060"/>
                </a:solidFill>
                <a:latin typeface="+mn-ea"/>
              </a:rPr>
              <a:t>ID-</a:t>
            </a:r>
            <a:r>
              <a:rPr lang="zh-CN" altLang="en-US" sz="2600" b="1" dirty="0">
                <a:solidFill>
                  <a:srgbClr val="002060"/>
                </a:solidFill>
                <a:latin typeface="+mn-ea"/>
              </a:rPr>
              <a:t>文档</a:t>
            </a:r>
            <a:r>
              <a:rPr lang="en-US" altLang="zh-CN" sz="2600" b="1" dirty="0">
                <a:solidFill>
                  <a:srgbClr val="002060"/>
                </a:solidFill>
                <a:latin typeface="+mn-ea"/>
              </a:rPr>
              <a:t>ID</a:t>
            </a:r>
            <a:r>
              <a:rPr lang="zh-CN" altLang="en-US" sz="2600" b="1" dirty="0">
                <a:solidFill>
                  <a:srgbClr val="002060"/>
                </a:solidFill>
                <a:latin typeface="+mn-ea"/>
              </a:rPr>
              <a:t>对进行排序。但是通常的语料库会大很多，例如：</a:t>
            </a:r>
            <a:r>
              <a:rPr lang="en-US" altLang="zh-CN" sz="2600" b="1" dirty="0">
                <a:solidFill>
                  <a:srgbClr val="002060"/>
                </a:solidFill>
                <a:latin typeface="+mn-ea"/>
              </a:rPr>
              <a:t>《</a:t>
            </a:r>
            <a:r>
              <a:rPr lang="zh-CN" altLang="en-US" sz="2600" b="1" dirty="0">
                <a:solidFill>
                  <a:srgbClr val="002060"/>
                </a:solidFill>
                <a:latin typeface="+mn-ea"/>
              </a:rPr>
              <a:t>纽约时报</a:t>
            </a:r>
            <a:r>
              <a:rPr lang="en-US" altLang="zh-CN" sz="2600" b="1" dirty="0">
                <a:solidFill>
                  <a:srgbClr val="002060"/>
                </a:solidFill>
                <a:latin typeface="+mn-ea"/>
              </a:rPr>
              <a:t>》</a:t>
            </a:r>
            <a:r>
              <a:rPr lang="zh-CN" altLang="en-US" sz="2600" b="1" dirty="0">
                <a:solidFill>
                  <a:srgbClr val="002060"/>
                </a:solidFill>
                <a:latin typeface="+mn-ea"/>
              </a:rPr>
              <a:t>提供了一份包含超过</a:t>
            </a:r>
            <a:r>
              <a:rPr lang="en-US" altLang="zh-CN" sz="2600" b="1" dirty="0">
                <a:solidFill>
                  <a:srgbClr val="002060"/>
                </a:solidFill>
                <a:latin typeface="+mn-ea"/>
              </a:rPr>
              <a:t>150</a:t>
            </a:r>
            <a:r>
              <a:rPr lang="zh-CN" altLang="en-US" sz="2600" b="1" dirty="0">
                <a:solidFill>
                  <a:srgbClr val="002060"/>
                </a:solidFill>
                <a:latin typeface="+mn-ea"/>
              </a:rPr>
              <a:t>年新闻的索引文件。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因此：我们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需要在硬盘中存储中间的结果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51707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91491"/>
            <a:ext cx="11591635" cy="527026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在硬盘中采用同样的算法？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对于大型的语料库，我们能在硬盘而不是内存中采用同样的索引构建算法吗？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答案是“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NO ”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：在硬盘中排序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T=100,000,000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条记录太慢了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——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需要很多次的磁盘寻道。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我们需要一个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</a:rPr>
              <a:t>外部排序算法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5979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zh-CN" altLang="en-US" dirty="0"/>
              <a:t>上一章课程内容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9" y="955040"/>
            <a:ext cx="10414807" cy="5681407"/>
          </a:xfrm>
        </p:spPr>
        <p:txBody>
          <a:bodyPr>
            <a:normAutofit/>
          </a:bodyPr>
          <a:lstStyle/>
          <a:p>
            <a:pPr marL="0" lvl="0" indent="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anose="05000000000000000000" pitchFamily="2" charset="2"/>
              <a:buChar char=""/>
            </a:pPr>
            <a:r>
              <a:rPr lang="zh-CN" altLang="zh-CN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词典的数据结构：</a:t>
            </a:r>
          </a:p>
          <a:p>
            <a:pPr marL="720725" lvl="2" indent="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anose="05000000000000000000" pitchFamily="2" charset="2"/>
              <a:buChar char=""/>
            </a:pPr>
            <a:r>
              <a:rPr lang="zh-CN" altLang="zh-CN" sz="28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哈希表 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vs. </a:t>
            </a:r>
            <a:r>
              <a:rPr lang="zh-CN" altLang="zh-CN" sz="28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树结构</a:t>
            </a:r>
          </a:p>
          <a:p>
            <a:pPr marL="0" lvl="0" indent="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anose="05000000000000000000" pitchFamily="2" charset="2"/>
              <a:buChar char=""/>
            </a:pPr>
            <a:r>
              <a:rPr lang="zh-CN" altLang="zh-CN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容错式检索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(Tolerant retrieval):</a:t>
            </a:r>
          </a:p>
          <a:p>
            <a:pPr marL="720725" lvl="2" indent="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anose="05000000000000000000" pitchFamily="2" charset="2"/>
              <a:buChar char=""/>
            </a:pPr>
            <a:r>
              <a:rPr lang="zh-CN" altLang="zh-CN" sz="28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通配查询：包含通配符*的查询</a:t>
            </a:r>
          </a:p>
          <a:p>
            <a:pPr marL="1431925" lvl="2" indent="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anose="05000000000000000000" pitchFamily="2" charset="2"/>
              <a:buChar char=""/>
            </a:pPr>
            <a:r>
              <a:rPr lang="zh-CN" altLang="zh-CN" sz="28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轮排索引 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vs. k-gram</a:t>
            </a:r>
            <a:r>
              <a:rPr lang="zh-CN" altLang="zh-CN" sz="28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索引</a:t>
            </a:r>
          </a:p>
          <a:p>
            <a:pPr marL="720725" lvl="2" indent="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anose="05000000000000000000" pitchFamily="2" charset="2"/>
              <a:buChar char=""/>
            </a:pPr>
            <a:r>
              <a:rPr lang="zh-CN" altLang="zh-CN" sz="28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拼写校正：</a:t>
            </a:r>
          </a:p>
          <a:p>
            <a:pPr marL="1431925" lvl="2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anose="05000000000000000000" pitchFamily="2" charset="2"/>
              <a:buChar char=""/>
            </a:pPr>
            <a:r>
              <a:rPr lang="zh-CN" altLang="zh-CN" sz="28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编辑距离 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vs. k-gram</a:t>
            </a:r>
            <a:r>
              <a:rPr lang="zh-CN" altLang="zh-CN" sz="28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相似度</a:t>
            </a:r>
          </a:p>
          <a:p>
            <a:pPr marL="1431925" lvl="2" indent="-2286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918BA3"/>
              </a:buClr>
              <a:buSzTx/>
              <a:buFont typeface="Wingdings" panose="05000000000000000000" pitchFamily="2" charset="2"/>
              <a:buChar char=""/>
            </a:pPr>
            <a:r>
              <a:rPr lang="zh-CN" altLang="zh-CN" sz="28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词独立校正法 </a:t>
            </a:r>
            <a:r>
              <a:rPr lang="en-US" altLang="zh-CN" sz="28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vs. </a:t>
            </a:r>
            <a:r>
              <a:rPr lang="zh-CN" altLang="zh-CN" sz="28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上下文敏感校正法</a:t>
            </a: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4445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91491"/>
            <a:ext cx="11591635" cy="527026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、基于块的排序索引算法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BSBI: Blocked sort-based Indexing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该算法的基本思想：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对每一个块都生成倒排记录，并排序，写入硬盘中。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然后将这些块合并成一个长的排序好的倒排记录。</a:t>
            </a:r>
          </a:p>
        </p:txBody>
      </p:sp>
    </p:spTree>
    <p:extLst>
      <p:ext uri="{BB962C8B-B14F-4D97-AF65-F5344CB8AC3E}">
        <p14:creationId xmlns:p14="http://schemas.microsoft.com/office/powerpoint/2010/main" val="1222099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91491"/>
            <a:ext cx="11591635" cy="527026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、基于块的排序索引算法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-BSBI</a:t>
            </a:r>
            <a:endParaRPr lang="zh-CN" altLang="en-US" sz="28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C5D9C-A705-41CD-AF10-F67445402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63" y="1849739"/>
            <a:ext cx="6832274" cy="461208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AD71913-8D0F-4335-9740-530538F94CA4}"/>
              </a:ext>
            </a:extLst>
          </p:cNvPr>
          <p:cNvSpPr/>
          <p:nvPr/>
        </p:nvSpPr>
        <p:spPr>
          <a:xfrm>
            <a:off x="765313" y="2918997"/>
            <a:ext cx="17294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待合并的</a:t>
            </a:r>
          </a:p>
          <a:p>
            <a:r>
              <a:rPr lang="zh-CN" altLang="en-US" sz="2400" dirty="0">
                <a:solidFill>
                  <a:srgbClr val="00B0F0"/>
                </a:solidFill>
              </a:rPr>
              <a:t>倒排记录表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8FC7E0-C7D0-44A4-BE5E-7B316B6CB5AF}"/>
              </a:ext>
            </a:extLst>
          </p:cNvPr>
          <p:cNvSpPr/>
          <p:nvPr/>
        </p:nvSpPr>
        <p:spPr>
          <a:xfrm>
            <a:off x="9843999" y="2918996"/>
            <a:ext cx="18221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合并后的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倒排记录表</a:t>
            </a:r>
          </a:p>
        </p:txBody>
      </p:sp>
    </p:spTree>
    <p:extLst>
      <p:ext uri="{BB962C8B-B14F-4D97-AF65-F5344CB8AC3E}">
        <p14:creationId xmlns:p14="http://schemas.microsoft.com/office/powerpoint/2010/main" val="2609266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91491"/>
            <a:ext cx="11591635" cy="5577057"/>
          </a:xfrm>
        </p:spPr>
        <p:txBody>
          <a:bodyPr>
            <a:normAutofit fontScale="85000" lnSpcReduction="2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、基于块的排序索引算法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-BSBI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步，将文档集分割成几个大小相等的部分；</a:t>
            </a:r>
            <a:endParaRPr lang="en-US" altLang="zh-CN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步，将每个部分的词项 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— 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文档 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 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对排序（内存）；</a:t>
            </a:r>
            <a:endParaRPr lang="en-US" altLang="zh-CN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）将文档解析成词项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ID —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文档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ID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对</a:t>
            </a:r>
            <a:endParaRPr lang="en-US" altLang="zh-CN" sz="2800" dirty="0">
              <a:solidFill>
                <a:srgbClr val="002060"/>
              </a:solidFill>
              <a:latin typeface="+mn-ea"/>
            </a:endParaRP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2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）直到累积至放满一个固定大小的块空间</a:t>
            </a:r>
            <a:endParaRPr lang="en-US" altLang="zh-CN" sz="2800" dirty="0">
              <a:solidFill>
                <a:srgbClr val="002060"/>
              </a:solidFill>
              <a:latin typeface="+mn-ea"/>
            </a:endParaRP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3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）对词项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ID —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文档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ID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对进行排序；</a:t>
            </a:r>
            <a:endParaRPr lang="en-US" altLang="zh-CN" sz="2800" dirty="0">
              <a:solidFill>
                <a:srgbClr val="002060"/>
              </a:solidFill>
              <a:latin typeface="+mn-ea"/>
            </a:endParaRPr>
          </a:p>
          <a:p>
            <a:pPr marL="0" indent="715963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4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）将具有同一词项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ID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的所有文档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ID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放到倒排记录表中，其中每条倒排记录都只有一个文档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ID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步，将中间产生的临时排序结果存放到磁盘中（即将基于块的倒排索引写到磁盘上）；</a:t>
            </a:r>
            <a:endParaRPr lang="en-US" altLang="zh-CN" sz="28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 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步，将所有的中间文件合并成最终的索引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3893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91491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、基于块的排序索引算法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-BSBI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举例说明：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  <a:p>
            <a:pPr marL="320040">
              <a:spcBef>
                <a:spcPts val="700"/>
              </a:spcBef>
              <a:spcAft>
                <a:spcPts val="400"/>
              </a:spcAft>
              <a:buClr>
                <a:srgbClr val="336699"/>
              </a:buClr>
              <a:buFont typeface="Wingdings" panose="05000000000000000000" pitchFamily="2" charset="2"/>
              <a:buChar char=""/>
            </a:pPr>
            <a:r>
              <a:rPr lang="zh-CN" altLang="en-US" sz="2400" dirty="0">
                <a:latin typeface="+mn-ea"/>
              </a:rPr>
              <a:t>需要对</a:t>
            </a:r>
            <a:r>
              <a:rPr lang="en-US" altLang="zh-CN" sz="2400" dirty="0">
                <a:latin typeface="+mn-ea"/>
              </a:rPr>
              <a:t>T = 100,000,000</a:t>
            </a:r>
            <a:r>
              <a:rPr lang="zh-CN" altLang="en-US" sz="2400" dirty="0">
                <a:latin typeface="+mn-ea"/>
              </a:rPr>
              <a:t>条无位置信息的倒排记录进行排序</a:t>
            </a:r>
          </a:p>
          <a:p>
            <a:pPr marL="320040">
              <a:spcBef>
                <a:spcPts val="700"/>
              </a:spcBef>
              <a:spcAft>
                <a:spcPts val="400"/>
              </a:spcAft>
              <a:buClr>
                <a:srgbClr val="336699"/>
              </a:buClr>
              <a:buFont typeface="Wingdings" panose="05000000000000000000" pitchFamily="2" charset="2"/>
              <a:buChar char=""/>
            </a:pPr>
            <a:r>
              <a:rPr lang="zh-CN" altLang="en-US" sz="2400" dirty="0">
                <a:latin typeface="+mn-ea"/>
              </a:rPr>
              <a:t>每条倒排记录需要</a:t>
            </a:r>
            <a:r>
              <a:rPr lang="en-US" altLang="zh-CN" sz="2400" dirty="0">
                <a:latin typeface="+mn-ea"/>
              </a:rPr>
              <a:t>12</a:t>
            </a:r>
            <a:r>
              <a:rPr lang="zh-CN" altLang="en-US" sz="2400" dirty="0">
                <a:latin typeface="+mn-ea"/>
              </a:rPr>
              <a:t>字节 </a:t>
            </a:r>
            <a:r>
              <a:rPr lang="en-US" altLang="zh-CN" sz="2400" dirty="0">
                <a:latin typeface="+mn-ea"/>
              </a:rPr>
              <a:t>(4+4+4: </a:t>
            </a:r>
            <a:r>
              <a:rPr lang="en-US" altLang="zh-CN" sz="2400" dirty="0" err="1">
                <a:latin typeface="+mn-ea"/>
              </a:rPr>
              <a:t>termID</a:t>
            </a:r>
            <a:r>
              <a:rPr lang="en-US" altLang="zh-CN" sz="2400" dirty="0">
                <a:latin typeface="+mn-ea"/>
              </a:rPr>
              <a:t>, </a:t>
            </a:r>
            <a:r>
              <a:rPr lang="en-US" altLang="zh-CN" sz="2400" dirty="0" err="1">
                <a:latin typeface="+mn-ea"/>
              </a:rPr>
              <a:t>docID</a:t>
            </a:r>
            <a:r>
              <a:rPr lang="en-US" altLang="zh-CN" sz="2400" dirty="0">
                <a:latin typeface="+mn-ea"/>
              </a:rPr>
              <a:t>, df)</a:t>
            </a:r>
          </a:p>
          <a:p>
            <a:pPr marL="320040">
              <a:spcBef>
                <a:spcPts val="700"/>
              </a:spcBef>
              <a:spcAft>
                <a:spcPts val="400"/>
              </a:spcAft>
              <a:buClr>
                <a:srgbClr val="336699"/>
              </a:buClr>
              <a:buFont typeface="Wingdings" panose="05000000000000000000" pitchFamily="2" charset="2"/>
              <a:buChar char=""/>
            </a:pPr>
            <a:r>
              <a:rPr lang="zh-CN" altLang="en-US" sz="2400" dirty="0">
                <a:latin typeface="+mn-ea"/>
              </a:rPr>
              <a:t>定义一个能够包含</a:t>
            </a:r>
            <a:r>
              <a:rPr lang="en-US" altLang="zh-CN" sz="2400" dirty="0">
                <a:latin typeface="+mn-ea"/>
              </a:rPr>
              <a:t>10,000,000</a:t>
            </a:r>
            <a:r>
              <a:rPr lang="zh-CN" altLang="en-US" sz="2400" dirty="0">
                <a:latin typeface="+mn-ea"/>
              </a:rPr>
              <a:t>条上述倒排记录的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数据块</a:t>
            </a:r>
          </a:p>
          <a:p>
            <a:pPr marL="320040">
              <a:spcBef>
                <a:spcPts val="700"/>
              </a:spcBef>
              <a:spcAft>
                <a:spcPts val="400"/>
              </a:spcAft>
              <a:buClr>
                <a:srgbClr val="336699"/>
              </a:buClr>
              <a:buFont typeface="Wingdings" panose="05000000000000000000" pitchFamily="2" charset="2"/>
              <a:buChar char=""/>
            </a:pPr>
            <a:r>
              <a:rPr lang="zh-CN" altLang="en-US" sz="2400" dirty="0">
                <a:latin typeface="+mn-ea"/>
              </a:rPr>
              <a:t>这个数据块很容易放入内存中</a:t>
            </a:r>
            <a:r>
              <a:rPr lang="en-US" altLang="zh-CN" sz="2400" dirty="0">
                <a:latin typeface="+mn-ea"/>
              </a:rPr>
              <a:t>(12*10M=120M)</a:t>
            </a:r>
          </a:p>
          <a:p>
            <a:pPr marL="320040">
              <a:spcBef>
                <a:spcPts val="700"/>
              </a:spcBef>
              <a:spcAft>
                <a:spcPts val="400"/>
              </a:spcAft>
              <a:buClr>
                <a:srgbClr val="336699"/>
              </a:buClr>
              <a:buFont typeface="Wingdings" panose="05000000000000000000" pitchFamily="2" charset="2"/>
              <a:buChar char=""/>
            </a:pPr>
            <a:r>
              <a:rPr lang="zh-CN" altLang="en-US" sz="2400" dirty="0">
                <a:latin typeface="+mn-ea"/>
              </a:rPr>
              <a:t>对于</a:t>
            </a:r>
            <a:r>
              <a:rPr lang="en-US" altLang="zh-CN" sz="2400" dirty="0">
                <a:latin typeface="+mn-ea"/>
              </a:rPr>
              <a:t>RCV1</a:t>
            </a:r>
            <a:r>
              <a:rPr lang="zh-CN" altLang="en-US" sz="2400" dirty="0">
                <a:latin typeface="+mn-ea"/>
              </a:rPr>
              <a:t>有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个数据块</a:t>
            </a:r>
            <a:endParaRPr lang="en-US" altLang="zh-CN" sz="2400" dirty="0">
              <a:latin typeface="+mn-ea"/>
            </a:endParaRPr>
          </a:p>
          <a:p>
            <a:pPr marL="182563" lvl="1" indent="-182563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"/>
            </a:pPr>
            <a:r>
              <a:rPr lang="zh-CN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算法的基本思路: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"/>
            </a:pPr>
            <a:r>
              <a:rPr lang="zh-CN" altLang="zh-CN" sz="2400" b="1" dirty="0">
                <a:latin typeface="+mn-ea"/>
              </a:rPr>
              <a:t>对每个块</a:t>
            </a:r>
            <a:r>
              <a:rPr lang="en-US" altLang="zh-CN" sz="2400" b="1" dirty="0">
                <a:latin typeface="+mn-ea"/>
              </a:rPr>
              <a:t>: (</a:t>
            </a:r>
            <a:r>
              <a:rPr lang="en-US" altLang="zh-CN" sz="2400" b="1" dirty="0" err="1">
                <a:latin typeface="+mn-ea"/>
              </a:rPr>
              <a:t>i</a:t>
            </a:r>
            <a:r>
              <a:rPr lang="en-US" altLang="zh-CN" sz="2400" b="1" dirty="0">
                <a:latin typeface="+mn-ea"/>
              </a:rPr>
              <a:t>) </a:t>
            </a:r>
            <a:r>
              <a:rPr lang="zh-CN" altLang="zh-CN" sz="2400" b="1" dirty="0">
                <a:latin typeface="+mn-ea"/>
              </a:rPr>
              <a:t>倒排记录累积到</a:t>
            </a:r>
            <a:r>
              <a:rPr lang="en-US" altLang="zh-CN" sz="2400" b="1" dirty="0">
                <a:latin typeface="+mn-ea"/>
              </a:rPr>
              <a:t>10,000,000</a:t>
            </a:r>
            <a:r>
              <a:rPr lang="zh-CN" altLang="zh-CN" sz="2400" b="1" dirty="0">
                <a:latin typeface="+mn-ea"/>
              </a:rPr>
              <a:t>条</a:t>
            </a:r>
            <a:r>
              <a:rPr lang="en-US" altLang="zh-CN" sz="2400" b="1" dirty="0">
                <a:latin typeface="+mn-ea"/>
              </a:rPr>
              <a:t>, (ii) </a:t>
            </a:r>
            <a:r>
              <a:rPr lang="zh-CN" altLang="zh-CN" sz="2400" b="1" dirty="0">
                <a:latin typeface="+mn-ea"/>
              </a:rPr>
              <a:t>在内存中排序</a:t>
            </a:r>
            <a:r>
              <a:rPr lang="en-US" altLang="zh-CN" sz="2400" b="1" dirty="0">
                <a:latin typeface="+mn-ea"/>
              </a:rPr>
              <a:t>, </a:t>
            </a:r>
            <a:r>
              <a:rPr lang="zh-CN" altLang="zh-CN" sz="2400" b="1" dirty="0">
                <a:latin typeface="+mn-ea"/>
              </a:rPr>
              <a:t>(iii) 写回磁盘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"/>
            </a:pPr>
            <a:r>
              <a:rPr lang="zh-CN" altLang="zh-CN" sz="2400" b="1" dirty="0">
                <a:latin typeface="+mn-ea"/>
              </a:rPr>
              <a:t>最后将所有的块合并成一个大的有序的倒排索引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8383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1FB5A-83D1-41A4-8EF2-C773B707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FBC0B2D-767C-433E-B719-3535907D4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74" y="344265"/>
            <a:ext cx="8965095" cy="6285105"/>
          </a:xfrm>
        </p:spPr>
      </p:pic>
    </p:spTree>
    <p:extLst>
      <p:ext uri="{BB962C8B-B14F-4D97-AF65-F5344CB8AC3E}">
        <p14:creationId xmlns:p14="http://schemas.microsoft.com/office/powerpoint/2010/main" val="1880436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91491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、基于块的排序索引算法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-BSBI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如何合并排序结果？</a:t>
            </a:r>
          </a:p>
          <a:p>
            <a:pPr marL="44450" indent="3127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合并时同时打开所有块对应的文件，同时读取所有的数据块。</a:t>
            </a:r>
          </a:p>
          <a:p>
            <a:pPr marL="44450" indent="3127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内存中维护了为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10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个块准备的读缓冲区和一个为最终合并索引准备的写缓冲区，这样我们就不会因为硬盘寻道而浪费大量的时间了。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0157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、内存式单遍扫描索引算法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-SPIMI</a:t>
            </a:r>
            <a:endParaRPr lang="zh-CN" altLang="en-US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 err="1">
                <a:solidFill>
                  <a:srgbClr val="002060"/>
                </a:solidFill>
                <a:latin typeface="+mn-ea"/>
              </a:rPr>
              <a:t>SPIMI:Single-pass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 in-memory indexing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+mn-ea"/>
              </a:rPr>
              <a:t>• </a:t>
            </a:r>
            <a:r>
              <a:rPr lang="zh-CN" altLang="en-US" sz="2600" b="1" dirty="0">
                <a:solidFill>
                  <a:srgbClr val="0070C0"/>
                </a:solidFill>
                <a:latin typeface="+mn-ea"/>
              </a:rPr>
              <a:t>核心思想</a:t>
            </a:r>
            <a:r>
              <a:rPr lang="en-US" altLang="zh-CN" sz="2600" b="1" dirty="0">
                <a:solidFill>
                  <a:srgbClr val="0070C0"/>
                </a:solidFill>
                <a:latin typeface="+mn-ea"/>
              </a:rPr>
              <a:t>1:</a:t>
            </a:r>
            <a:r>
              <a:rPr lang="zh-CN" altLang="en-US" sz="2600" b="1" dirty="0">
                <a:solidFill>
                  <a:srgbClr val="0070C0"/>
                </a:solidFill>
                <a:latin typeface="+mn-ea"/>
              </a:rPr>
              <a:t>为每个块单独生成一个词典</a:t>
            </a:r>
            <a:r>
              <a:rPr lang="en-US" altLang="zh-CN" sz="2600" b="1" dirty="0">
                <a:solidFill>
                  <a:srgbClr val="0070C0"/>
                </a:solidFill>
                <a:latin typeface="+mn-ea"/>
              </a:rPr>
              <a:t>——</a:t>
            </a:r>
            <a:r>
              <a:rPr lang="zh-CN" altLang="en-US" sz="2600" b="1" dirty="0">
                <a:solidFill>
                  <a:srgbClr val="0070C0"/>
                </a:solidFill>
                <a:latin typeface="+mn-ea"/>
              </a:rPr>
              <a:t>不需要维护全局的</a:t>
            </a:r>
            <a:r>
              <a:rPr lang="en-US" altLang="zh-CN" sz="2600" b="1" dirty="0">
                <a:solidFill>
                  <a:srgbClr val="0070C0"/>
                </a:solidFill>
                <a:latin typeface="+mn-ea"/>
              </a:rPr>
              <a:t>&lt;</a:t>
            </a:r>
            <a:r>
              <a:rPr lang="zh-CN" altLang="en-US" sz="2600" b="1" dirty="0">
                <a:solidFill>
                  <a:srgbClr val="0070C0"/>
                </a:solidFill>
                <a:latin typeface="+mn-ea"/>
              </a:rPr>
              <a:t>词项，词项</a:t>
            </a:r>
            <a:r>
              <a:rPr lang="en-US" altLang="zh-CN" sz="2600" b="1" dirty="0">
                <a:solidFill>
                  <a:srgbClr val="0070C0"/>
                </a:solidFill>
                <a:latin typeface="+mn-ea"/>
              </a:rPr>
              <a:t>ID&gt; </a:t>
            </a:r>
            <a:r>
              <a:rPr lang="zh-CN" altLang="en-US" sz="2600" b="1" dirty="0">
                <a:solidFill>
                  <a:srgbClr val="0070C0"/>
                </a:solidFill>
                <a:latin typeface="+mn-ea"/>
              </a:rPr>
              <a:t>映射表（不需要在块之间进行</a:t>
            </a:r>
            <a:r>
              <a:rPr lang="en-US" altLang="zh-CN" sz="2600" b="1" dirty="0">
                <a:solidFill>
                  <a:srgbClr val="0070C0"/>
                </a:solidFill>
                <a:latin typeface="+mn-ea"/>
              </a:rPr>
              <a:t>term-</a:t>
            </a:r>
            <a:r>
              <a:rPr lang="en-US" altLang="zh-CN" sz="2600" b="1" dirty="0" err="1">
                <a:solidFill>
                  <a:srgbClr val="0070C0"/>
                </a:solidFill>
                <a:latin typeface="+mn-ea"/>
              </a:rPr>
              <a:t>termID</a:t>
            </a:r>
            <a:r>
              <a:rPr lang="zh-CN" altLang="en-US" sz="2600" b="1" dirty="0">
                <a:solidFill>
                  <a:srgbClr val="0070C0"/>
                </a:solidFill>
                <a:latin typeface="+mn-ea"/>
              </a:rPr>
              <a:t>的映射）。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rgbClr val="0070C0"/>
                </a:solidFill>
                <a:latin typeface="+mn-ea"/>
              </a:rPr>
              <a:t>• </a:t>
            </a:r>
            <a:r>
              <a:rPr lang="zh-CN" altLang="en-US" sz="2600" b="1" dirty="0">
                <a:solidFill>
                  <a:srgbClr val="0070C0"/>
                </a:solidFill>
                <a:latin typeface="+mn-ea"/>
              </a:rPr>
              <a:t>核心思想</a:t>
            </a:r>
            <a:r>
              <a:rPr lang="en-US" altLang="zh-CN" sz="2600" b="1" dirty="0">
                <a:solidFill>
                  <a:srgbClr val="0070C0"/>
                </a:solidFill>
                <a:latin typeface="+mn-ea"/>
              </a:rPr>
              <a:t>2:</a:t>
            </a:r>
            <a:r>
              <a:rPr lang="zh-CN" altLang="en-US" sz="2600" b="1" dirty="0">
                <a:solidFill>
                  <a:srgbClr val="0070C0"/>
                </a:solidFill>
                <a:latin typeface="+mn-ea"/>
              </a:rPr>
              <a:t>不进行排序。有新的</a:t>
            </a:r>
            <a:r>
              <a:rPr lang="en-US" altLang="zh-CN" sz="2600" b="1" dirty="0">
                <a:solidFill>
                  <a:srgbClr val="0070C0"/>
                </a:solidFill>
                <a:latin typeface="+mn-ea"/>
              </a:rPr>
              <a:t>&lt;</a:t>
            </a:r>
            <a:r>
              <a:rPr lang="zh-CN" altLang="en-US" sz="2600" b="1" dirty="0">
                <a:solidFill>
                  <a:srgbClr val="0070C0"/>
                </a:solidFill>
                <a:latin typeface="+mn-ea"/>
              </a:rPr>
              <a:t>词项，文档</a:t>
            </a:r>
            <a:r>
              <a:rPr lang="en-US" altLang="zh-CN" sz="2600" b="1" dirty="0">
                <a:solidFill>
                  <a:srgbClr val="0070C0"/>
                </a:solidFill>
                <a:latin typeface="+mn-ea"/>
              </a:rPr>
              <a:t>ID&gt;</a:t>
            </a:r>
            <a:r>
              <a:rPr lang="zh-CN" altLang="en-US" sz="2600" b="1" dirty="0">
                <a:solidFill>
                  <a:srgbClr val="0070C0"/>
                </a:solidFill>
                <a:latin typeface="+mn-ea"/>
              </a:rPr>
              <a:t>对时直接在倒排记录表中增加一项。</a:t>
            </a:r>
            <a:endParaRPr lang="en-US" altLang="zh-CN" sz="2600" b="1" dirty="0">
              <a:solidFill>
                <a:srgbClr val="0070C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rgbClr val="0070C0"/>
                </a:solidFill>
                <a:latin typeface="+mn-ea"/>
              </a:rPr>
              <a:t>• </a:t>
            </a:r>
            <a:r>
              <a:rPr lang="zh-CN" altLang="en-US" sz="2600" b="1" dirty="0">
                <a:solidFill>
                  <a:srgbClr val="0070C0"/>
                </a:solidFill>
                <a:latin typeface="+mn-ea"/>
              </a:rPr>
              <a:t>根据这两点思想，我们可以为每个块生成一个完整的倒排索引。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rgbClr val="0070C0"/>
                </a:solidFill>
                <a:latin typeface="+mn-ea"/>
              </a:rPr>
              <a:t>• </a:t>
            </a:r>
            <a:r>
              <a:rPr lang="zh-CN" altLang="en-US" sz="2600" b="1" dirty="0">
                <a:solidFill>
                  <a:srgbClr val="0070C0"/>
                </a:solidFill>
                <a:latin typeface="+mn-ea"/>
              </a:rPr>
              <a:t>然后将这些单独的索引合并为一个大的索引。</a:t>
            </a:r>
          </a:p>
        </p:txBody>
      </p:sp>
    </p:spTree>
    <p:extLst>
      <p:ext uri="{BB962C8B-B14F-4D97-AF65-F5344CB8AC3E}">
        <p14:creationId xmlns:p14="http://schemas.microsoft.com/office/powerpoint/2010/main" val="3902874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两种算法的主要区别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BSBI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算法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在分块索引阶段，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BSBI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算法维护一个全局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Term (String)–</a:t>
            </a:r>
            <a:r>
              <a:rPr lang="en-US" altLang="zh-CN" sz="2400" dirty="0" err="1">
                <a:solidFill>
                  <a:srgbClr val="002060"/>
                </a:solidFill>
                <a:latin typeface="+mn-ea"/>
              </a:rPr>
              <a:t>Termid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 (int)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的映射表，局部索引为</a:t>
            </a:r>
            <a:r>
              <a:rPr lang="en-US" altLang="zh-CN" sz="2400" dirty="0" err="1">
                <a:solidFill>
                  <a:srgbClr val="002060"/>
                </a:solidFill>
                <a:latin typeface="+mn-ea"/>
              </a:rPr>
              <a:t>Termid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及其倒排记录表，仍然按词典顺序排序。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SPIMI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算法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分块索引阶段与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BSBI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算法不同在于建立局部词典和索引，无需全局词典。在合并阶段，将局部索引两两合并，最后产生全局词典建立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Term – </a:t>
            </a:r>
            <a:r>
              <a:rPr lang="en-US" altLang="zh-CN" sz="2400" dirty="0" err="1">
                <a:solidFill>
                  <a:srgbClr val="002060"/>
                </a:solidFill>
                <a:latin typeface="+mn-ea"/>
              </a:rPr>
              <a:t>Termid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的映射。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5660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3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、分布式索引构建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Distributed indexing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rgbClr val="0070C0"/>
                </a:solidFill>
                <a:latin typeface="+mn-ea"/>
              </a:rPr>
              <a:t>• 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Web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规模的索引构建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必须使用一个分布式的计算机集群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这些计算机可能会在任意时刻失效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我们如何开发这样一个计算机集群？</a:t>
            </a:r>
          </a:p>
        </p:txBody>
      </p:sp>
    </p:spTree>
    <p:extLst>
      <p:ext uri="{BB962C8B-B14F-4D97-AF65-F5344CB8AC3E}">
        <p14:creationId xmlns:p14="http://schemas.microsoft.com/office/powerpoint/2010/main" val="2008506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3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、分布式索引构建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Google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数据中心主要是由商用计算机组成。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数据中心分布在世界各处。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估计总共一百万台服务器（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Estimated by prof. </a:t>
            </a:r>
            <a:r>
              <a:rPr lang="en-US" altLang="zh-CN" sz="2800" b="1" dirty="0" err="1">
                <a:solidFill>
                  <a:srgbClr val="002060"/>
                </a:solidFill>
                <a:latin typeface="+mn-ea"/>
              </a:rPr>
              <a:t>Koomey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 from Stanford 2011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）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估计：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Google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每季度就会安装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100,000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台服务器。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每年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2-2.5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亿美元的开销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197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zh-CN" altLang="en-US" dirty="0"/>
              <a:t>上一章课程内容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9" y="955040"/>
            <a:ext cx="10414807" cy="5681407"/>
          </a:xfrm>
        </p:spPr>
        <p:txBody>
          <a:bodyPr>
            <a:normAutofit/>
          </a:bodyPr>
          <a:lstStyle/>
          <a:p>
            <a:pPr marL="0" lvl="0" indent="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anose="05000000000000000000" pitchFamily="2" charset="2"/>
              <a:buChar char=""/>
            </a:pPr>
            <a:r>
              <a:rPr lang="zh-CN" altLang="en-US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基于轮排索引的通配查询处理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3162581-15F3-4444-B080-1AAAF8ACD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920" y="2023486"/>
            <a:ext cx="3500438" cy="403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94E84EF2-8994-4032-851F-0788B0B5B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2553134"/>
            <a:ext cx="3598863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49263" indent="-4460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2800">
                <a:solidFill>
                  <a:srgbClr val="4C4C4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4025" indent="-635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2400">
                <a:solidFill>
                  <a:srgbClr val="4C4C4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2000">
                <a:solidFill>
                  <a:srgbClr val="4C4C4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2000">
                <a:solidFill>
                  <a:srgbClr val="4C4C4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2000">
                <a:solidFill>
                  <a:srgbClr val="4C4C4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2000">
                <a:solidFill>
                  <a:srgbClr val="4C4C4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2000">
                <a:solidFill>
                  <a:srgbClr val="4C4C4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2000">
                <a:solidFill>
                  <a:srgbClr val="4C4C4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  <a:tab pos="10056813" algn="l"/>
                <a:tab pos="10514013" algn="l"/>
              </a:tabLst>
              <a:defRPr sz="2000">
                <a:solidFill>
                  <a:srgbClr val="4C4C4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zh-CN" sz="2400" dirty="0">
                <a:latin typeface="Calibri" panose="020F0502020204030204" pitchFamily="34" charset="0"/>
                <a:ea typeface="黑体" panose="02010609060101010101" pitchFamily="49" charset="-122"/>
              </a:rPr>
              <a:t>	查询:</a:t>
            </a:r>
          </a:p>
          <a:p>
            <a:pPr lvl="1">
              <a:spcBef>
                <a:spcPct val="0"/>
              </a:spcBef>
              <a:buClr>
                <a:srgbClr val="336699"/>
              </a:buClr>
              <a:buFont typeface="Wingdings" panose="05000000000000000000" pitchFamily="2" charset="2"/>
              <a:buChar char=""/>
            </a:pPr>
            <a:r>
              <a:rPr lang="zh-CN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对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 X, </a:t>
            </a:r>
            <a:r>
              <a:rPr lang="zh-CN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查找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 X$</a:t>
            </a:r>
          </a:p>
          <a:p>
            <a:pPr lvl="1">
              <a:spcBef>
                <a:spcPct val="0"/>
              </a:spcBef>
              <a:buClr>
                <a:srgbClr val="336699"/>
              </a:buClr>
              <a:buFont typeface="Wingdings" panose="05000000000000000000" pitchFamily="2" charset="2"/>
              <a:buChar char=""/>
            </a:pPr>
            <a:r>
              <a:rPr lang="zh-CN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对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X*, </a:t>
            </a:r>
            <a:r>
              <a:rPr lang="zh-CN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查找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 $X*</a:t>
            </a:r>
          </a:p>
          <a:p>
            <a:pPr lvl="1">
              <a:spcBef>
                <a:spcPct val="0"/>
              </a:spcBef>
              <a:buClr>
                <a:srgbClr val="336699"/>
              </a:buClr>
              <a:buFont typeface="Wingdings" panose="05000000000000000000" pitchFamily="2" charset="2"/>
              <a:buChar char=""/>
            </a:pPr>
            <a:r>
              <a:rPr lang="zh-CN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对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*X, </a:t>
            </a:r>
            <a:r>
              <a:rPr lang="zh-CN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查找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 X$*</a:t>
            </a:r>
          </a:p>
          <a:p>
            <a:pPr lvl="1">
              <a:spcBef>
                <a:spcPct val="0"/>
              </a:spcBef>
              <a:buClr>
                <a:srgbClr val="336699"/>
              </a:buClr>
              <a:buFont typeface="Wingdings" panose="05000000000000000000" pitchFamily="2" charset="2"/>
              <a:buChar char=""/>
            </a:pPr>
            <a:r>
              <a:rPr lang="zh-CN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对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*X*, </a:t>
            </a:r>
            <a:r>
              <a:rPr lang="zh-CN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查找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 X*</a:t>
            </a:r>
          </a:p>
          <a:p>
            <a:pPr lvl="1">
              <a:spcBef>
                <a:spcPct val="0"/>
              </a:spcBef>
              <a:buClr>
                <a:srgbClr val="336699"/>
              </a:buClr>
              <a:buFont typeface="Wingdings" panose="05000000000000000000" pitchFamily="2" charset="2"/>
              <a:buChar char=""/>
            </a:pPr>
            <a:r>
              <a:rPr lang="zh-CN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对 X*Y, 查找 Y$X*</a:t>
            </a:r>
          </a:p>
        </p:txBody>
      </p:sp>
    </p:spTree>
    <p:extLst>
      <p:ext uri="{BB962C8B-B14F-4D97-AF65-F5344CB8AC3E}">
        <p14:creationId xmlns:p14="http://schemas.microsoft.com/office/powerpoint/2010/main" val="1068214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3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、分布式索引构建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-MapReduce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（分而治之）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863CBC-D33D-4270-98F3-E1A872406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23" y="1939419"/>
            <a:ext cx="8363608" cy="480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97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3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、分布式索引构建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利用集群中的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主控节点来指挥索引构建工作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我们认为主控节点是“安全”的。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将索引构建过程分解成一组并行的任务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主控计算机从集群中选取一台空闲的机器并将任务分配给它。</a:t>
            </a:r>
          </a:p>
        </p:txBody>
      </p:sp>
    </p:spTree>
    <p:extLst>
      <p:ext uri="{BB962C8B-B14F-4D97-AF65-F5344CB8AC3E}">
        <p14:creationId xmlns:p14="http://schemas.microsoft.com/office/powerpoint/2010/main" val="1605563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3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、分布式索引构建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（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）并行任务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我们采用两组不同的并行任务</a:t>
            </a:r>
          </a:p>
          <a:p>
            <a:pPr marL="44450" indent="58102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Parsers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分析器</a:t>
            </a:r>
          </a:p>
          <a:p>
            <a:pPr marL="44450" indent="58102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Inverters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倒排器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中文版教材写成索引器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首先，将输入文档集分割成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n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个数据片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每个数据片就是一个文档子集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(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与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BSBI/SPIMI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算法中的数据块相对应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357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文档集分割：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基于词项的分割、基于文档的分割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17644F-C660-4988-A7ED-9ED4FEC78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582" y="2620100"/>
            <a:ext cx="8316567" cy="394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66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分析器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Parsers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主节点将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一个数据片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分配给一台空闲的分析服务器。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分析器依次读取文档并生成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&lt;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词项，文档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&gt;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对。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分析器将这些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&lt;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词项，文档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&gt;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对分成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j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个段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每一段是按照词项首字母划分的一个区间（词项分区）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  (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例如：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a-f, g-p, q-z)-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这里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j=3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然后可以进行索引的倒排。</a:t>
            </a:r>
          </a:p>
        </p:txBody>
      </p:sp>
    </p:spTree>
    <p:extLst>
      <p:ext uri="{BB962C8B-B14F-4D97-AF65-F5344CB8AC3E}">
        <p14:creationId xmlns:p14="http://schemas.microsoft.com/office/powerpoint/2010/main" val="3131285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倒排器（索引器）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对于一个词项分区，倒排器收集所有的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&lt;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词项，文档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&gt;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对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(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也就是“倒排记录”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)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 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对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&lt;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词项，文档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&gt;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进行排序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,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并写入最终的倒排记录表。</a:t>
            </a:r>
          </a:p>
        </p:txBody>
      </p:sp>
    </p:spTree>
    <p:extLst>
      <p:ext uri="{BB962C8B-B14F-4D97-AF65-F5344CB8AC3E}">
        <p14:creationId xmlns:p14="http://schemas.microsoft.com/office/powerpoint/2010/main" val="37998956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数据流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5249F3-C62D-49E6-9509-E4F804058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04" y="1406585"/>
            <a:ext cx="8612257" cy="485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45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MapReduce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刚刚我们所讲的索引构建算法是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MapReduce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的一个应用。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MapReduce(Dean and Ghemawat 2004)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是一个稳定的并且概念简单的分布式计算架构。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我们不需要自己再对分布式部分书写代码。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Google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索引系统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(ca.2002)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由各个不同的阶段组成，每个阶段都是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MapReduce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的一个应用。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7951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MapReduce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索引构建只是其中的一个阶段。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另一个阶段是：将基于词项划分的索引表转换成基于文档划分的索引表。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基于词项划分的：一台机器处理所有词项的一个子区间。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基于文档划分的：一台机器处理所有文档的一个子区间。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在本课程的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Web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搜索部分会讲到，大部分搜索引擎都是采用基于文档划分的索引表。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优点：更好的负载平衡等等。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3144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采用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MapReduce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的索引构建架构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Map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和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Reduce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函数的架构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Map: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输入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-&gt;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list(</a:t>
            </a:r>
            <a:r>
              <a:rPr lang="en-US" altLang="zh-CN" sz="2800" dirty="0" err="1">
                <a:solidFill>
                  <a:srgbClr val="002060"/>
                </a:solidFill>
                <a:latin typeface="+mn-ea"/>
              </a:rPr>
              <a:t>k,v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) 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Reduce:(</a:t>
            </a:r>
            <a:r>
              <a:rPr lang="en-US" altLang="zh-CN" sz="2800" dirty="0" err="1">
                <a:solidFill>
                  <a:srgbClr val="002060"/>
                </a:solidFill>
                <a:latin typeface="+mn-ea"/>
              </a:rPr>
              <a:t>k,list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(v))-&gt;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输出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索引构建中上述架构的实例化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Map: Web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文档集 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-&gt;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 list(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词项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ID,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文档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ID)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Reduce: (&lt;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词项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ID 1 ,list(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文档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ID)&gt;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,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&lt;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词项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ID 2 ,list(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文档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ID)&gt;,…)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-&gt;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倒排记录表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1,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倒排记录表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2,…)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324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zh-CN" altLang="en-US" dirty="0"/>
              <a:t>上一章课程内容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9" y="955040"/>
            <a:ext cx="10414807" cy="5681407"/>
          </a:xfrm>
        </p:spPr>
        <p:txBody>
          <a:bodyPr>
            <a:normAutofit/>
          </a:bodyPr>
          <a:lstStyle/>
          <a:p>
            <a:pPr marL="0" lvl="0" indent="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anose="05000000000000000000" pitchFamily="2" charset="2"/>
              <a:buChar char=""/>
            </a:pPr>
            <a:r>
              <a:rPr lang="zh-CN" altLang="en-US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基于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k-gram</a:t>
            </a:r>
            <a:r>
              <a:rPr lang="zh-CN" altLang="en-US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索引的通配查询处理</a:t>
            </a:r>
            <a:endParaRPr lang="en-US" altLang="zh-CN" sz="2800" dirty="0">
              <a:solidFill>
                <a:srgbClr val="002060"/>
              </a:solidFill>
              <a:latin typeface="Lucida Sans" panose="020B0602040502020204" pitchFamily="34" charset="0"/>
              <a:ea typeface="MS PGothic" panose="020B0600070205080204" pitchFamily="34" charset="-128"/>
            </a:endParaRPr>
          </a:p>
          <a:p>
            <a:pPr marL="5715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枚举一个词项中所有连读的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k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个字符构成的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k-gram 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。</a:t>
            </a:r>
          </a:p>
          <a:p>
            <a:pPr marL="5715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2-gram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称为二元组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(bigram)</a:t>
            </a:r>
          </a:p>
          <a:p>
            <a:pPr marL="5715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例子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: April is the cruelest month: $a ap 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pr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 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ri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 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il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 l$ $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i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 is s$ $t 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th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 he e$ $c 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cr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 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ru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 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ue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 el le es 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st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 t$ $m 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mo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 on </a:t>
            </a:r>
            <a:r>
              <a:rPr lang="en-US" altLang="zh-CN" sz="2400" dirty="0" err="1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nt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 h$</a:t>
            </a:r>
          </a:p>
          <a:p>
            <a:pPr marL="5715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构建一个倒排索引，此时词典部分是所有的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2-gram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，倒排记录表部分是包含某个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2-gram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的所有词项</a:t>
            </a:r>
          </a:p>
          <a:p>
            <a:pPr marL="571500" lvl="1" indent="-34290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相当于对词项再构建一个倒排索引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(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二级索引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)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Lucida Sans" panose="020B06020405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9442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一个简单的例子：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Map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阶段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4CC66B-7E74-40CE-9F3C-A2881579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46" y="1106892"/>
            <a:ext cx="7108548" cy="54827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3E0FD6-FC52-4689-A599-0EF01FFB3BF4}"/>
              </a:ext>
            </a:extLst>
          </p:cNvPr>
          <p:cNvSpPr/>
          <p:nvPr/>
        </p:nvSpPr>
        <p:spPr>
          <a:xfrm>
            <a:off x="295962" y="3266158"/>
            <a:ext cx="44094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莎士比亚</a:t>
            </a:r>
            <a:r>
              <a:rPr lang="en-US" altLang="zh-CN" dirty="0"/>
              <a:t>《</a:t>
            </a:r>
            <a:r>
              <a:rPr lang="zh-CN" altLang="en-US" dirty="0"/>
              <a:t>哈姆雷特</a:t>
            </a:r>
            <a:r>
              <a:rPr lang="en-US" altLang="zh-CN" dirty="0"/>
              <a:t>》</a:t>
            </a:r>
          </a:p>
          <a:p>
            <a:r>
              <a:rPr lang="en-US" altLang="zh-CN" dirty="0"/>
              <a:t>To be, or not to be: that is the question</a:t>
            </a:r>
          </a:p>
          <a:p>
            <a:r>
              <a:rPr lang="en-US" altLang="zh-CN" dirty="0"/>
              <a:t>the head is not more native to the heart("native“ = loyal)</a:t>
            </a:r>
          </a:p>
          <a:p>
            <a:r>
              <a:rPr lang="en-US" altLang="zh-CN" dirty="0"/>
              <a:t>brevity is the soul of wit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690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0" y="252916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4.3 </a:t>
            </a:r>
            <a:r>
              <a:rPr lang="zh-CN" altLang="en-US" dirty="0">
                <a:latin typeface="+mj-ea"/>
              </a:rPr>
              <a:t>索引构建算法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Reduce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阶段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9D581A-D23C-406C-B78D-13603EDB1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155" y="1028026"/>
            <a:ext cx="7263489" cy="55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72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0" y="252916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4.4 </a:t>
            </a:r>
            <a:r>
              <a:rPr lang="zh-CN" altLang="en-US" dirty="0">
                <a:latin typeface="+mj-ea"/>
              </a:rPr>
              <a:t>动态索引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3" y="1171612"/>
            <a:ext cx="11771067" cy="5577057"/>
          </a:xfrm>
        </p:spPr>
        <p:txBody>
          <a:bodyPr>
            <a:normAutofit fontScale="77500" lnSpcReduction="2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迄今为止，我们都假设文档集是静态的。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但文档集通常不是静态的：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文档会不断地加入进来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文档也会被删除或者修改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这就意味着词典和倒排记录表需要修改：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对于已在词典中的词项更新倒排记录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新的词项加入到词典中</a:t>
            </a:r>
            <a:endParaRPr lang="en-US" altLang="zh-CN" sz="2800" dirty="0">
              <a:solidFill>
                <a:srgbClr val="002060"/>
              </a:solidFill>
              <a:latin typeface="+mn-ea"/>
            </a:endParaRPr>
          </a:p>
          <a:p>
            <a:pPr marL="44450" indent="-4445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针对索引的更新，有两种方向：</a:t>
            </a:r>
          </a:p>
          <a:p>
            <a:pPr marL="501650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周期性对文档集 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(Collection)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从头开始进行索引重构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。这比较适合更新频率不高的文档集，且具备足够的资源</a:t>
            </a:r>
          </a:p>
          <a:p>
            <a:pPr marL="501650" indent="-457200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即时合并 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(Immediate Merge)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。该方法主要为了满足用户能够及时检索到新文档的需求</a:t>
            </a:r>
            <a:endParaRPr lang="en-US" altLang="zh-CN" sz="2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1217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0" y="252916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4.4 </a:t>
            </a:r>
            <a:r>
              <a:rPr lang="zh-CN" altLang="en-US" dirty="0">
                <a:latin typeface="+mj-ea"/>
              </a:rPr>
              <a:t>动态索引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19" y="1171612"/>
            <a:ext cx="11600596" cy="5577057"/>
          </a:xfrm>
        </p:spPr>
        <p:txBody>
          <a:bodyPr>
            <a:normAutofit/>
          </a:bodyPr>
          <a:lstStyle/>
          <a:p>
            <a:pPr marL="44450" indent="-444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 •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即时更新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(Immediate Merge):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主要使用的方法为同时保持两个索引：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  •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维护一个大的主索引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(Main Index)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（在磁盘）</a:t>
            </a:r>
          </a:p>
          <a:p>
            <a:pPr marL="44450" indent="40322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新文档信息存储在一个小的辅助索引中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,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该索引保存在内存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(Memory)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中</a:t>
            </a:r>
          </a:p>
          <a:p>
            <a:pPr marL="44450" indent="40322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检索时同时遍历两个索引并将结果合并</a:t>
            </a:r>
            <a:endParaRPr lang="en-US" altLang="zh-CN" sz="2400" dirty="0">
              <a:solidFill>
                <a:srgbClr val="002060"/>
              </a:solidFill>
              <a:latin typeface="+mn-ea"/>
            </a:endParaRPr>
          </a:p>
          <a:p>
            <a:pPr marL="44450" indent="40322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每当辅助索引变得很大，内存已满时，就会将其合并到存储于的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Disk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的主索引中。</a:t>
            </a:r>
            <a:endParaRPr lang="en-US" altLang="zh-CN" sz="2400" dirty="0">
              <a:solidFill>
                <a:srgbClr val="002060"/>
              </a:solidFill>
              <a:latin typeface="+mn-ea"/>
            </a:endParaRPr>
          </a:p>
          <a:p>
            <a:pPr marL="44450" indent="3175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删除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文档的删除记录在一个无效位向量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(invalidation bit vector)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中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在返回结果前利用它过滤掉已删除文档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3028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0" y="252916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4.4 </a:t>
            </a:r>
            <a:r>
              <a:rPr lang="zh-CN" altLang="en-US" dirty="0">
                <a:latin typeface="+mj-ea"/>
              </a:rPr>
              <a:t>动态索引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03" y="1171612"/>
            <a:ext cx="11771067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 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2060"/>
                </a:solidFill>
                <a:latin typeface="+mn-ea"/>
              </a:rPr>
              <a:t>简单说：已有 </a:t>
            </a:r>
            <a:r>
              <a:rPr lang="en-US" altLang="zh-CN" dirty="0">
                <a:solidFill>
                  <a:srgbClr val="002060"/>
                </a:solidFill>
                <a:latin typeface="+mn-ea"/>
              </a:rPr>
              <a:t>I</a:t>
            </a:r>
            <a:r>
              <a:rPr lang="zh-CN" altLang="en-US" dirty="0">
                <a:solidFill>
                  <a:srgbClr val="002060"/>
                </a:solidFill>
                <a:latin typeface="+mn-ea"/>
              </a:rPr>
              <a:t>，每次会得到新的 </a:t>
            </a:r>
            <a:r>
              <a:rPr lang="en-US" altLang="zh-CN" dirty="0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rgbClr val="002060"/>
                </a:solidFill>
                <a:latin typeface="+mn-ea"/>
              </a:rPr>
              <a:t>，我们将 </a:t>
            </a:r>
            <a:r>
              <a:rPr lang="en-US" altLang="zh-CN" dirty="0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dirty="0">
                <a:solidFill>
                  <a:srgbClr val="002060"/>
                </a:solidFill>
                <a:latin typeface="+mn-ea"/>
              </a:rPr>
              <a:t> </a:t>
            </a:r>
            <a:r>
              <a:rPr lang="zh-CN" altLang="en-US" dirty="0">
                <a:solidFill>
                  <a:srgbClr val="002060"/>
                </a:solidFill>
                <a:latin typeface="+mn-ea"/>
              </a:rPr>
              <a:t>与 </a:t>
            </a:r>
            <a:r>
              <a:rPr lang="en-US" altLang="zh-CN" dirty="0">
                <a:solidFill>
                  <a:srgbClr val="002060"/>
                </a:solidFill>
                <a:latin typeface="+mn-ea"/>
              </a:rPr>
              <a:t>I </a:t>
            </a:r>
            <a:r>
              <a:rPr lang="zh-CN" altLang="en-US" dirty="0">
                <a:solidFill>
                  <a:srgbClr val="002060"/>
                </a:solidFill>
                <a:latin typeface="+mn-ea"/>
              </a:rPr>
              <a:t>合并，得到 </a:t>
            </a:r>
            <a:r>
              <a:rPr lang="en-US" altLang="zh-CN" dirty="0">
                <a:solidFill>
                  <a:srgbClr val="002060"/>
                </a:solidFill>
                <a:latin typeface="+mn-ea"/>
              </a:rPr>
              <a:t>I’= I(Doc1</a:t>
            </a:r>
            <a:r>
              <a:rPr lang="en-US" altLang="zh-CN" b="0" i="1" dirty="0">
                <a:solidFill>
                  <a:srgbClr val="555666"/>
                </a:solidFill>
                <a:effectLst/>
                <a:latin typeface="-apple-system"/>
              </a:rPr>
              <a:t>~</a:t>
            </a:r>
            <a:r>
              <a:rPr lang="en-US" altLang="zh-CN" dirty="0">
                <a:solidFill>
                  <a:srgbClr val="002060"/>
                </a:solidFill>
                <a:latin typeface="+mn-ea"/>
              </a:rPr>
              <a:t>Doc1010)</a:t>
            </a:r>
            <a:r>
              <a:rPr lang="zh-CN" altLang="en-US" dirty="0">
                <a:solidFill>
                  <a:srgbClr val="002060"/>
                </a:solidFill>
                <a:latin typeface="+mn-ea"/>
              </a:rPr>
              <a:t>。</a:t>
            </a:r>
            <a:endParaRPr lang="en-US" altLang="zh-CN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2060"/>
                </a:solidFill>
                <a:latin typeface="+mn-ea"/>
              </a:rPr>
              <a:t>该策略可以保证，在完成更新环节之后，永远只会有 </a:t>
            </a:r>
            <a:r>
              <a:rPr lang="en-US" altLang="zh-CN" dirty="0">
                <a:solidFill>
                  <a:srgbClr val="002060"/>
                </a:solidFill>
                <a:latin typeface="+mn-ea"/>
              </a:rPr>
              <a:t>1 </a:t>
            </a:r>
            <a:r>
              <a:rPr lang="zh-CN" altLang="en-US" dirty="0">
                <a:solidFill>
                  <a:srgbClr val="002060"/>
                </a:solidFill>
                <a:latin typeface="+mn-ea"/>
              </a:rPr>
              <a:t>个完整的倒排索引。这就意味着在进行检索的时候，也只需在这一个索引中进行操作，如果我们的 </a:t>
            </a:r>
            <a:r>
              <a:rPr lang="en-US" altLang="zh-CN" dirty="0">
                <a:solidFill>
                  <a:srgbClr val="002060"/>
                </a:solidFill>
                <a:latin typeface="+mn-ea"/>
              </a:rPr>
              <a:t>Query </a:t>
            </a:r>
            <a:r>
              <a:rPr lang="zh-CN" altLang="en-US" dirty="0">
                <a:solidFill>
                  <a:srgbClr val="002060"/>
                </a:solidFill>
                <a:latin typeface="+mn-ea"/>
              </a:rPr>
              <a:t>的尺寸为 </a:t>
            </a:r>
            <a:r>
              <a:rPr lang="en-US" altLang="zh-CN" dirty="0">
                <a:solidFill>
                  <a:srgbClr val="002060"/>
                </a:solidFill>
                <a:latin typeface="+mn-ea"/>
              </a:rPr>
              <a:t>|Q|</a:t>
            </a:r>
            <a:r>
              <a:rPr lang="zh-CN" altLang="en-US" dirty="0">
                <a:solidFill>
                  <a:srgbClr val="002060"/>
                </a:solidFill>
                <a:latin typeface="+mn-ea"/>
              </a:rPr>
              <a:t>，那么我们在该索引中进行随机访问的次数也就只有 </a:t>
            </a:r>
            <a:r>
              <a:rPr lang="en-US" altLang="zh-CN" dirty="0">
                <a:solidFill>
                  <a:srgbClr val="002060"/>
                </a:solidFill>
                <a:latin typeface="+mn-ea"/>
              </a:rPr>
              <a:t>|Q|</a:t>
            </a:r>
            <a:r>
              <a:rPr lang="zh-CN" altLang="en-US" dirty="0">
                <a:solidFill>
                  <a:srgbClr val="002060"/>
                </a:solidFill>
                <a:latin typeface="+mn-ea"/>
              </a:rPr>
              <a:t>，</a:t>
            </a:r>
            <a:r>
              <a:rPr lang="zh-CN" altLang="en-US" b="1" dirty="0">
                <a:solidFill>
                  <a:srgbClr val="002060"/>
                </a:solidFill>
                <a:latin typeface="+mn-ea"/>
              </a:rPr>
              <a:t>即查询开销为 </a:t>
            </a:r>
            <a:r>
              <a:rPr lang="en-US" altLang="zh-CN" b="1" dirty="0">
                <a:solidFill>
                  <a:srgbClr val="002060"/>
                </a:solidFill>
                <a:latin typeface="+mn-ea"/>
              </a:rPr>
              <a:t>|Q|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B03A01-88A1-8C79-7547-9DF834C2B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" y="1113642"/>
            <a:ext cx="103917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46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0" y="252916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4.4 </a:t>
            </a:r>
            <a:r>
              <a:rPr lang="zh-CN" altLang="en-US" dirty="0">
                <a:latin typeface="+mj-ea"/>
              </a:rPr>
              <a:t>动态索引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85" y="1171612"/>
            <a:ext cx="11805186" cy="5577057"/>
          </a:xfrm>
        </p:spPr>
        <p:txBody>
          <a:bodyPr>
            <a:normAutofit fontScale="77500" lnSpcReduction="2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接下来考虑该策略的代价。以最简单的情况为例：</a:t>
            </a:r>
            <a:endParaRPr lang="en-US" altLang="zh-CN" sz="2800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假设一开始，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I = </a:t>
            </a:r>
            <a:r>
              <a:rPr lang="en-US" altLang="zh-CN" sz="2800" i="1" dirty="0">
                <a:solidFill>
                  <a:srgbClr val="FF0000"/>
                </a:solidFill>
                <a:latin typeface="+mn-ea"/>
              </a:rPr>
              <a:t>Ø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。</a:t>
            </a:r>
            <a:endParaRPr lang="en-US" altLang="zh-CN" sz="2800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更新第一批新文档，然后构建它们的索引，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|I</a:t>
            </a:r>
            <a:r>
              <a:rPr lang="en-US" altLang="zh-CN" sz="2800" baseline="-25000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| = M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，这里不需要合并 。</a:t>
            </a:r>
            <a:endParaRPr lang="en-US" altLang="zh-CN" sz="2800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更新第二批新文档，同样构建索引，得到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|I</a:t>
            </a:r>
            <a:r>
              <a:rPr lang="en-US" altLang="zh-CN" sz="28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’|=M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，现在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Merge(I</a:t>
            </a:r>
            <a:r>
              <a:rPr lang="en-US" altLang="zh-CN" sz="28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,I</a:t>
            </a:r>
            <a:r>
              <a:rPr lang="en-US" altLang="zh-CN" sz="28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’)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，得到 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2800" baseline="-25000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= 2 * M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。</a:t>
            </a:r>
            <a:endParaRPr lang="en-US" altLang="zh-CN" sz="2800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更新第三批文档，得到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|I</a:t>
            </a:r>
            <a:r>
              <a:rPr lang="en-US" altLang="zh-CN" sz="28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’’| = M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，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Merge(I1, I0’’)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，得到 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2800" baseline="-25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 = 3 * M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…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更新第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k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批文档，得到</a:t>
            </a: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+mn-ea"/>
              </a:rPr>
              <a:t>k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=k*M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代价计算</a:t>
            </a:r>
            <a:endParaRPr lang="en-US" altLang="zh-CN" sz="2800" dirty="0">
              <a:solidFill>
                <a:srgbClr val="FF000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因为每次合并的时候，需要先读取两个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Index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，再将合并后的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Index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写回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Disk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，因此代价是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2 * Size of Indexes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。比如第二批时，合并的代价就为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2 * 2M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。那么，第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k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批文档更新成功后，最后的索引为 </a:t>
            </a:r>
            <a:r>
              <a:rPr lang="en-US" altLang="zh-CN" sz="2800" dirty="0" err="1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sz="2800" baseline="-25000" dirty="0" err="1">
                <a:solidFill>
                  <a:srgbClr val="002060"/>
                </a:solidFill>
                <a:latin typeface="+mn-ea"/>
              </a:rPr>
              <a:t>k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 = k * M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，合并代价为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2 * </a:t>
            </a:r>
            <a:r>
              <a:rPr lang="en-US" altLang="zh-CN" sz="2800" dirty="0" err="1">
                <a:solidFill>
                  <a:srgbClr val="002060"/>
                </a:solidFill>
                <a:latin typeface="+mn-ea"/>
              </a:rPr>
              <a:t>kM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。而第一批文档更新时，我们没有进行任何合并，只是简单地把索引写入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Disk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，因此代价只有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M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47165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0" y="252916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4.4 </a:t>
            </a:r>
            <a:r>
              <a:rPr lang="zh-CN" altLang="en-US" dirty="0">
                <a:latin typeface="+mj-ea"/>
              </a:rPr>
              <a:t>动态索引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因此该策略的总代价为：</a:t>
            </a:r>
            <a:endParaRPr lang="en-US" altLang="zh-CN" sz="2800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Cost = M + 2 * 2M + 2 * 3M + … + 2 * </a:t>
            </a:r>
            <a:r>
              <a:rPr lang="en-US" altLang="zh-CN" sz="2800" dirty="0" err="1">
                <a:solidFill>
                  <a:srgbClr val="002060"/>
                </a:solidFill>
                <a:latin typeface="+mn-ea"/>
              </a:rPr>
              <a:t>kM</a:t>
            </a:r>
            <a:endParaRPr lang="en-US" altLang="zh-CN" sz="2800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= 2 * M + 2 * 2M + 2 * 3M + … + 2 * </a:t>
            </a:r>
            <a:r>
              <a:rPr lang="en-US" altLang="zh-CN" sz="2800" dirty="0" err="1">
                <a:solidFill>
                  <a:srgbClr val="002060"/>
                </a:solidFill>
                <a:latin typeface="+mn-ea"/>
              </a:rPr>
              <a:t>kM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 – M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= 2 * M * (1 + 2 + 3 + … + k) – M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= 2 * M * [(1 + k) * k / 2] – M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= M * (k</a:t>
            </a:r>
            <a:r>
              <a:rPr lang="en-US" altLang="zh-CN" sz="2800" baseline="30000" dirty="0">
                <a:solidFill>
                  <a:srgbClr val="002060"/>
                </a:solidFill>
                <a:latin typeface="+mn-ea"/>
              </a:rPr>
              <a:t>2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 + k - 1)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= O(M * k</a:t>
            </a:r>
            <a:r>
              <a:rPr lang="en-US" altLang="zh-CN" sz="2800" baseline="30000" dirty="0">
                <a:solidFill>
                  <a:srgbClr val="002060"/>
                </a:solidFill>
                <a:latin typeface="+mn-ea"/>
              </a:rPr>
              <a:t>2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所以，即时合并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(Immediate Merge)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具有很好的查询表现，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查询时间仅需 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|Q|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，但是构建索引时开销会比较大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。</a:t>
            </a:r>
            <a:endParaRPr lang="en-US" altLang="zh-CN" sz="24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3632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0" y="252916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4.4 </a:t>
            </a:r>
            <a:r>
              <a:rPr lang="zh-CN" altLang="en-US" dirty="0">
                <a:latin typeface="+mj-ea"/>
              </a:rPr>
              <a:t>动态索引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 fontScale="925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2060"/>
                </a:solidFill>
                <a:latin typeface="+mn-ea"/>
              </a:rPr>
              <a:t>不合并</a:t>
            </a:r>
            <a:endParaRPr lang="en-US" altLang="zh-CN" sz="3000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假设在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Disk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中已经有了对于文档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(Document) 1</a:t>
            </a:r>
            <a:r>
              <a:rPr lang="en-US" altLang="zh-CN" sz="2400" b="0" i="1" dirty="0">
                <a:solidFill>
                  <a:srgbClr val="555666"/>
                </a:solidFill>
                <a:effectLst/>
                <a:latin typeface="-apple-system"/>
              </a:rPr>
              <a:t> ~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1000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的索引，将其记作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I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。现在又更新了一批新的文档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1001</a:t>
            </a:r>
            <a:r>
              <a:rPr lang="en-US" altLang="zh-CN" sz="2400" b="0" i="1" dirty="0">
                <a:solidFill>
                  <a:srgbClr val="555666"/>
                </a:solidFill>
                <a:effectLst/>
                <a:latin typeface="-apple-system"/>
              </a:rPr>
              <a:t> ~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1010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，我们将这一批文档都读入内存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(Memory)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中，得到这一批新文档的索引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，当内存满了之后，不进行合并 ，直接将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作为一个单独的索引存入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Disk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。当下一次，又更新了一批新文档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1011</a:t>
            </a:r>
            <a:r>
              <a:rPr lang="en-US" altLang="zh-CN" sz="2400" b="0" i="1" dirty="0">
                <a:solidFill>
                  <a:srgbClr val="555666"/>
                </a:solidFill>
                <a:effectLst/>
                <a:latin typeface="-apple-system"/>
              </a:rPr>
              <a:t> ~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1020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时，进行同样的操作。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0A5809-8545-3C45-52B0-6C5EC4B84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42" y="764193"/>
            <a:ext cx="8372902" cy="323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87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0" y="252916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4.4 </a:t>
            </a:r>
            <a:r>
              <a:rPr lang="zh-CN" altLang="en-US" dirty="0">
                <a:latin typeface="+mj-ea"/>
              </a:rPr>
              <a:t>动态索引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不合并</a:t>
            </a:r>
            <a:endParaRPr lang="en-US" altLang="zh-CN" sz="2400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假设新的文档集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(Collection)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的大小为内存的数倍，即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|C| = k * M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，那么此时就会有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k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个索引，每个索引的尺寸为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M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。当进行查询时，对于每一个查询中的词项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(Term)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，就需要查找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k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个索引，整体的开销就为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k * |Q|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。</a:t>
            </a:r>
            <a:endParaRPr lang="en-US" altLang="zh-CN" sz="2400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可以看到，不合并策略相比即时合并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(Immediate Merge)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策略，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它在查询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(Query) 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时的表现会比较差，但是因为它没有合并操作，因此，没有额外的索引构建开销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24777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0" y="252916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4.4 </a:t>
            </a:r>
            <a:r>
              <a:rPr lang="zh-CN" altLang="en-US" dirty="0">
                <a:latin typeface="+mj-ea"/>
              </a:rPr>
              <a:t>动态索引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 fontScale="77500" lnSpcReduction="2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对数合并（</a:t>
            </a:r>
            <a:r>
              <a:rPr lang="en-US" altLang="zh-CN" sz="2400" b="1" dirty="0">
                <a:solidFill>
                  <a:srgbClr val="002060"/>
                </a:solidFill>
                <a:latin typeface="+mn-ea"/>
              </a:rPr>
              <a:t>Logarithmic Merge</a:t>
            </a:r>
            <a:r>
              <a:rPr lang="zh-CN" altLang="en-US" sz="2400" b="1" dirty="0">
                <a:solidFill>
                  <a:srgbClr val="002060"/>
                </a:solidFill>
                <a:latin typeface="+mn-ea"/>
              </a:rPr>
              <a:t>）</a:t>
            </a:r>
            <a:endParaRPr lang="en-US" altLang="zh-CN" sz="24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和之前的即时合并一样，每次有新一批文档到来，我们会不断合并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。比如，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’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合并为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。只是不同的是，需要规定两个条件：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条件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：每次合并之后，只会得到 </a:t>
            </a:r>
            <a:r>
              <a:rPr lang="en-US" altLang="zh-CN" sz="24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+mn-ea"/>
              </a:rPr>
              <a:t>k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，且 </a:t>
            </a:r>
            <a:r>
              <a:rPr lang="en-US" altLang="zh-CN" sz="24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+mn-ea"/>
              </a:rPr>
              <a:t>k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= 2</a:t>
            </a:r>
            <a:r>
              <a:rPr lang="en-US" altLang="zh-CN" sz="2400" b="1" baseline="30000" dirty="0">
                <a:solidFill>
                  <a:srgbClr val="FF0000"/>
                </a:solidFill>
                <a:latin typeface="+mn-ea"/>
              </a:rPr>
              <a:t>k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* M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条件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：不会有两个 </a:t>
            </a:r>
            <a:r>
              <a:rPr lang="en-US" altLang="zh-CN" sz="24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+mn-ea"/>
              </a:rPr>
              <a:t>k</a:t>
            </a:r>
            <a:endParaRPr lang="en-US" altLang="zh-CN" sz="2400" b="1" baseline="-25000" dirty="0">
              <a:solidFill>
                <a:srgbClr val="FF000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同样，假设一开始，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I = Ø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。</a:t>
            </a:r>
            <a:endParaRPr lang="en-US" altLang="zh-CN" sz="2400" dirty="0">
              <a:solidFill>
                <a:srgbClr val="002060"/>
              </a:solidFill>
              <a:latin typeface="+mn-ea"/>
            </a:endParaRP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更新第一批新文档，然后构建它们的索引，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|I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| = M = 2</a:t>
            </a:r>
            <a:r>
              <a:rPr lang="en-US" altLang="zh-CN" sz="2400" baseline="30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 * M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，满足条件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1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和条件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2</a:t>
            </a: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更新第二批新文档，同样在内存构建索引，得到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|I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| = M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。这个时候，我们在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Disk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之中已经有了一个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，不满足条件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。因此，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Merge(I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, 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)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，得到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 = 2 * M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。</a:t>
            </a:r>
            <a:endParaRPr lang="en-US" altLang="zh-CN" sz="2400" dirty="0">
              <a:solidFill>
                <a:srgbClr val="002060"/>
              </a:solidFill>
              <a:latin typeface="+mn-ea"/>
            </a:endParaRP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更新第三批文档，得到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|I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| = M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，这个时候，我们有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，满足条件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1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和条件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，不需要进行合并</a:t>
            </a:r>
            <a:endParaRPr lang="en-US" altLang="zh-CN" sz="2400" dirty="0">
              <a:solidFill>
                <a:srgbClr val="002060"/>
              </a:solidFill>
              <a:latin typeface="+mn-ea"/>
            </a:endParaRPr>
          </a:p>
          <a:p>
            <a:pPr marL="361950" indent="-36195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更新第三批文档，得到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|I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| = M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。此时我们在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Disk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已有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[I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, 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]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，不符合条件。因此，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Merge(I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, 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) = 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，此时仍有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2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个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，继续合并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Merge(I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, 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) = 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2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 = 4 * M = 2</a:t>
            </a:r>
            <a:r>
              <a:rPr lang="en-US" altLang="zh-CN" sz="2400" baseline="30000" dirty="0">
                <a:solidFill>
                  <a:srgbClr val="002060"/>
                </a:solidFill>
                <a:latin typeface="+mn-ea"/>
              </a:rPr>
              <a:t>2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 * M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，满足条件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1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和条件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。最后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Disk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中仅有 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2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220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zh-CN" altLang="en-US" dirty="0"/>
              <a:t>上一章课程内容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9" y="955040"/>
            <a:ext cx="10414807" cy="5681407"/>
          </a:xfrm>
        </p:spPr>
        <p:txBody>
          <a:bodyPr>
            <a:normAutofit/>
          </a:bodyPr>
          <a:lstStyle/>
          <a:p>
            <a:pPr marL="0" indent="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anose="05000000000000000000" pitchFamily="2" charset="2"/>
              <a:buChar char=""/>
            </a:pPr>
            <a:r>
              <a:rPr lang="zh-CN" altLang="zh-CN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基于编辑距离的拼写校正</a:t>
            </a:r>
            <a:endParaRPr lang="en-US" altLang="zh-CN" sz="2800" dirty="0">
              <a:solidFill>
                <a:srgbClr val="002060"/>
              </a:solidFill>
              <a:latin typeface="Lucida Sans" panose="020B0602040502020204" pitchFamily="34" charset="0"/>
              <a:ea typeface="MS PGothic" panose="020B0600070205080204" pitchFamily="34" charset="-128"/>
            </a:endParaRPr>
          </a:p>
          <a:p>
            <a:pPr marL="0" lvl="0" indent="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anose="05000000000000000000" pitchFamily="2" charset="2"/>
              <a:buChar char=""/>
            </a:pPr>
            <a:r>
              <a:rPr lang="zh-CN" altLang="en-US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基于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k-gram</a:t>
            </a:r>
            <a:r>
              <a:rPr lang="zh-CN" altLang="en-US" sz="28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索引的拼写校正：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bordroom</a:t>
            </a:r>
            <a:endParaRPr lang="en-US" altLang="zh-CN" sz="2800" dirty="0">
              <a:solidFill>
                <a:srgbClr val="002060"/>
              </a:solidFill>
              <a:latin typeface="Lucida Sans" panose="020B0602040502020204" pitchFamily="34" charset="0"/>
              <a:ea typeface="MS PGothic" panose="020B0600070205080204" pitchFamily="34" charset="-128"/>
            </a:endParaRPr>
          </a:p>
          <a:p>
            <a:pPr marL="0" lvl="0" indent="0" defTabSz="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Font typeface="Wingdings" panose="05000000000000000000" pitchFamily="2" charset="2"/>
              <a:buChar char=""/>
            </a:pPr>
            <a:endParaRPr lang="en-US" altLang="zh-CN" sz="2800" dirty="0">
              <a:solidFill>
                <a:srgbClr val="002060"/>
              </a:solidFill>
              <a:latin typeface="Lucida Sans" panose="020B06020405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7171DD5-530C-4E2A-BC3C-15C70435D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464" y="2451130"/>
            <a:ext cx="7435850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351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0" y="252916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4.4 </a:t>
            </a:r>
            <a:r>
              <a:rPr lang="zh-CN" altLang="en-US" dirty="0">
                <a:latin typeface="+mj-ea"/>
              </a:rPr>
              <a:t>动态索引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对数合并（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Logarithmic Merge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同样假设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|C| = k * M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且这里的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= 2</a:t>
            </a:r>
            <a:r>
              <a:rPr lang="en-US" altLang="zh-CN" sz="24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为合并的次数）。那么，在最后的第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批文档处理结束后，我们应该能得到一个索引 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k * M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，而在这个索引当中的所有元素，都经过了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log(k)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次合并。所以，该策略下，构建整个索引的代价为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O(k * M * log(k))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对于查询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(Query)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来说，我们可以考虑最极限的情况，通过条件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我们能够知道，不会有两个 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，因此，我们最多只能同时有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US" altLang="zh-CN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US" altLang="zh-CN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400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 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个索引，即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O(log(k))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。因此，查询的最高复杂度为 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O(|Q| * log(k))</a:t>
            </a:r>
          </a:p>
        </p:txBody>
      </p:sp>
    </p:spTree>
    <p:extLst>
      <p:ext uri="{BB962C8B-B14F-4D97-AF65-F5344CB8AC3E}">
        <p14:creationId xmlns:p14="http://schemas.microsoft.com/office/powerpoint/2010/main" val="1357891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0" y="252916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4.4 </a:t>
            </a:r>
            <a:r>
              <a:rPr lang="zh-CN" altLang="en-US" dirty="0">
                <a:latin typeface="+mj-ea"/>
              </a:rPr>
              <a:t>动态索引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总结一下三种策略的复杂度：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3F0FE8-E517-7DC3-ECDB-98255B660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35" y="2063092"/>
            <a:ext cx="11088806" cy="20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51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0" y="252916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4.4 </a:t>
            </a:r>
            <a:r>
              <a:rPr lang="zh-CN" altLang="en-US" dirty="0">
                <a:latin typeface="+mj-ea"/>
              </a:rPr>
              <a:t>动态索引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对数合并实现步骤：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维护一系列的索引，每个都是前一个的两倍大小。将最小的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Z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存储在内存中，将较大的那些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(I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 ,I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 ,…)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存储在磁盘中。</a:t>
            </a:r>
          </a:p>
          <a:p>
            <a:pPr marL="560070" indent="-51435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在内存辅助索引中累计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n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个倒排记录表（最小单位索引），记为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Z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= 2</a:t>
            </a:r>
            <a:r>
              <a:rPr lang="en-US" altLang="zh-CN" sz="2400" baseline="30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*n</a:t>
            </a:r>
            <a:endParaRPr lang="zh-CN" altLang="en-US" sz="2400" dirty="0">
              <a:solidFill>
                <a:srgbClr val="002060"/>
              </a:solidFill>
              <a:latin typeface="+mn-ea"/>
            </a:endParaRPr>
          </a:p>
          <a:p>
            <a:pPr marL="560070" indent="-51435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当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Z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达到上限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n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时，将它写入磁盘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中，</a:t>
            </a:r>
            <a:endParaRPr lang="en-US" altLang="zh-CN" sz="2400" dirty="0">
              <a:solidFill>
                <a:srgbClr val="002060"/>
              </a:solidFill>
              <a:latin typeface="+mn-ea"/>
            </a:endParaRPr>
          </a:p>
          <a:p>
            <a:pPr marL="560070" indent="-514350">
              <a:lnSpc>
                <a:spcPct val="15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当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Z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0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下一次达到上限时，它会和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O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合并，生成一个大小为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2</a:t>
            </a:r>
            <a:r>
              <a:rPr lang="en-US" altLang="zh-CN" sz="2400" baseline="30000" dirty="0">
                <a:solidFill>
                  <a:srgbClr val="002060"/>
                </a:solidFill>
                <a:latin typeface="+mn-ea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*n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的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Z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1</a:t>
            </a:r>
            <a:endParaRPr lang="zh-CN" altLang="en-US" sz="2400" dirty="0">
              <a:solidFill>
                <a:srgbClr val="002060"/>
              </a:solidFill>
              <a:latin typeface="+mn-ea"/>
            </a:endParaRPr>
          </a:p>
          <a:p>
            <a:pPr marL="44450" indent="58102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此时，如果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不存在，将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Z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存储到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中</a:t>
            </a:r>
          </a:p>
          <a:p>
            <a:pPr marL="44450" indent="58102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如果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已存在，则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Z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与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I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合并成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Z</a:t>
            </a:r>
            <a:r>
              <a:rPr lang="en-US" altLang="zh-CN" sz="2400" baseline="-25000" dirty="0">
                <a:solidFill>
                  <a:srgbClr val="002060"/>
                </a:solidFill>
                <a:latin typeface="+mn-ea"/>
              </a:rPr>
              <a:t>2</a:t>
            </a:r>
          </a:p>
          <a:p>
            <a:pPr marL="560070" indent="-514350">
              <a:lnSpc>
                <a:spcPct val="150000"/>
              </a:lnSpc>
              <a:spcBef>
                <a:spcPts val="0"/>
              </a:spcBef>
              <a:buFont typeface="+mj-ea"/>
              <a:buAutoNum type="circleNumDbPlain" startAt="4"/>
            </a:pPr>
            <a:r>
              <a:rPr lang="zh-CN" altLang="en-US" sz="2400" dirty="0">
                <a:solidFill>
                  <a:srgbClr val="002060"/>
                </a:solidFill>
                <a:latin typeface="+mn-ea"/>
              </a:rPr>
              <a:t>以此类推</a:t>
            </a:r>
            <a:r>
              <a:rPr lang="en-US" altLang="zh-CN" sz="2400" dirty="0">
                <a:solidFill>
                  <a:srgbClr val="002060"/>
                </a:solidFill>
                <a:latin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07021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0" y="252916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4.4 </a:t>
            </a:r>
            <a:r>
              <a:rPr lang="zh-CN" altLang="en-US" dirty="0">
                <a:latin typeface="+mj-ea"/>
              </a:rPr>
              <a:t>动态索引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习题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4-4: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给定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n = 2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及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1≤T≤30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，对对数合并算法进行逐步模拟。画出一个表格，给出在给定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T=2*k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个词条已处理的时（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1≤k ≤15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）所用到的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I0,…,I3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中的索引。该表格的前三行如下：</a:t>
            </a:r>
            <a:endParaRPr lang="en-US" altLang="zh-CN" sz="2800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DCE22E-6E97-90DB-077A-09D9FCA99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167" y="3326609"/>
            <a:ext cx="5492979" cy="198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94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0" y="252916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4.4 </a:t>
            </a:r>
            <a:r>
              <a:rPr lang="zh-CN" altLang="en-US" dirty="0">
                <a:latin typeface="+mj-ea"/>
              </a:rPr>
              <a:t>动态索引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 fontScale="77500" lnSpcReduction="2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对数合并优缺点：</a:t>
            </a:r>
            <a:endParaRPr lang="en-US" altLang="zh-CN" sz="32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√ 总索引构建时间：</a:t>
            </a:r>
            <a:r>
              <a:rPr lang="en-US" altLang="zh-CN" sz="3200" b="1" dirty="0">
                <a:solidFill>
                  <a:srgbClr val="002060"/>
                </a:solidFill>
                <a:latin typeface="+mn-ea"/>
              </a:rPr>
              <a:t>O(</a:t>
            </a:r>
            <a:r>
              <a:rPr lang="en-US" altLang="zh-CN" sz="3200" b="1" dirty="0" err="1">
                <a:solidFill>
                  <a:srgbClr val="002060"/>
                </a:solidFill>
                <a:latin typeface="+mn-ea"/>
              </a:rPr>
              <a:t>Tlog</a:t>
            </a:r>
            <a:r>
              <a:rPr lang="en-US" altLang="zh-CN" sz="3200" b="1" dirty="0">
                <a:solidFill>
                  <a:srgbClr val="002060"/>
                </a:solidFill>
                <a:latin typeface="+mn-ea"/>
              </a:rPr>
              <a:t>(T/n))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，因为每个倒排记录表在</a:t>
            </a:r>
            <a:r>
              <a:rPr lang="en-US" altLang="zh-CN" sz="3200" b="1" dirty="0">
                <a:solidFill>
                  <a:srgbClr val="002060"/>
                </a:solidFill>
                <a:latin typeface="+mn-ea"/>
              </a:rPr>
              <a:t>log(T/n)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的水平上仅被处理一次，用这种效率增益来降低查询处理的速度</a:t>
            </a:r>
            <a:r>
              <a:rPr lang="en-US" altLang="zh-CN" sz="3200" b="1" dirty="0">
                <a:solidFill>
                  <a:srgbClr val="002060"/>
                </a:solidFill>
                <a:latin typeface="+mn-ea"/>
              </a:rPr>
              <a:t>;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现在需要合并来自</a:t>
            </a:r>
            <a:r>
              <a:rPr lang="en-US" altLang="zh-CN" sz="3200" b="1" dirty="0">
                <a:solidFill>
                  <a:srgbClr val="002060"/>
                </a:solidFill>
                <a:latin typeface="+mn-ea"/>
              </a:rPr>
              <a:t>log(T/n)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索引的结果，而不是仅仅两个（主要和辅助索引）。与辅助索引方案一样，仍需要偶尔合并非常大的索引（会在合并过程中减慢搜索系统的速度），但是这种情况发生的频率较低，而在合并中涉及的索引则更小。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32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√ 缺点：有多个索引使收集范围的统计数据的维护变得复杂。例如，它影响了拼写纠正算法，有了多个索引和一个失效位向量，一个词项的正确数量不再是一个简单的查找。事实上，在对数合并中，</a:t>
            </a:r>
            <a:r>
              <a:rPr lang="en-US" altLang="zh-CN" sz="3200" b="1" dirty="0">
                <a:solidFill>
                  <a:srgbClr val="002060"/>
                </a:solidFill>
                <a:latin typeface="+mn-ea"/>
              </a:rPr>
              <a:t>IR</a:t>
            </a:r>
            <a:r>
              <a:rPr lang="zh-CN" altLang="en-US" sz="3200" b="1" dirty="0">
                <a:solidFill>
                  <a:srgbClr val="002060"/>
                </a:solidFill>
                <a:latin typeface="+mn-ea"/>
              </a:rPr>
              <a:t>系统索引维护、查询处理、分发等的所有方面都更加复杂。</a:t>
            </a:r>
            <a:endParaRPr lang="en-US" altLang="zh-CN" sz="32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47551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0" y="252916"/>
            <a:ext cx="9875520" cy="102255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j-ea"/>
              </a:rPr>
              <a:t>4.5</a:t>
            </a:r>
            <a:r>
              <a:rPr lang="zh-CN" altLang="en-US" dirty="0">
                <a:latin typeface="+mj-ea"/>
              </a:rPr>
              <a:t>其他索引类型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 fontScale="85000" lnSpcReduction="2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包含位置信息的索引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 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是同样的排序问题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—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只是带来了更大的数据开销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建立一个字符的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n-gram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索引：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当文档分析完后，列举所有的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n-gram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词项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对每一个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n-gram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词项，需要一个指针指向所有包含它的词典词项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— “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倒排记录”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注意到，在分析文档过程中，同样的“倒排记录项”会重复生成 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—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需要高效的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hash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算法来跟踪它</a:t>
            </a:r>
          </a:p>
          <a:p>
            <a:pPr marL="44450" indent="138747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例如，在词项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deciduous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中出现的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3-gram “</a:t>
            </a:r>
            <a:r>
              <a:rPr lang="en-US" altLang="zh-CN" sz="2800" dirty="0" err="1">
                <a:solidFill>
                  <a:srgbClr val="002060"/>
                </a:solidFill>
                <a:latin typeface="+mn-ea"/>
              </a:rPr>
              <a:t>uou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”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也会在其它包含词</a:t>
            </a:r>
          </a:p>
          <a:p>
            <a:pPr marL="44450" indent="1387475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项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deciduous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的文档中被发现。</a:t>
            </a:r>
          </a:p>
          <a:p>
            <a:pPr marL="44450" indent="138747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对于每个词项，我们只需要处理一次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98441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252916"/>
            <a:ext cx="9661980" cy="102255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索引构建总结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35" y="1171612"/>
            <a:ext cx="11591635" cy="5577057"/>
          </a:xfrm>
        </p:spPr>
        <p:txBody>
          <a:bodyPr>
            <a:normAutofit fontScale="85000" lnSpcReduction="2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基于排序的索引构建算法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它是一种最原始的在内存中进行倒排的方法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基于块的排序索引算法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BSBI</a:t>
            </a:r>
          </a:p>
          <a:p>
            <a:pPr marL="44450" indent="138747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合并排序操作对于基于磁盘的排序来说很高效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(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避免寻道</a:t>
            </a: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)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内存式单遍扫描索引构建算法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SPIMI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没有全局的词典</a:t>
            </a:r>
          </a:p>
          <a:p>
            <a:pPr marL="44450" indent="138747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对每个块都生成单独的词典</a:t>
            </a:r>
          </a:p>
          <a:p>
            <a:pPr marL="44450" indent="6715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不对倒排记录进行排序</a:t>
            </a:r>
          </a:p>
          <a:p>
            <a:pPr marL="44450" indent="138747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dirty="0">
                <a:solidFill>
                  <a:srgbClr val="002060"/>
                </a:solidFill>
                <a:latin typeface="+mn-ea"/>
              </a:rPr>
              <a:t>有新的倒排记录出现时，直接在倒排记录表中增加一项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采用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MapReduce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的分布式索引构建算法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• 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动态索引构建算法：多个索引，对数合并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70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zh-CN" altLang="en-US" dirty="0"/>
              <a:t>本章课程内容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9" y="955040"/>
            <a:ext cx="10414807" cy="6116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+mn-ea"/>
              </a:rPr>
              <a:t>两种索引构建算法</a:t>
            </a:r>
            <a:r>
              <a:rPr lang="en-US" altLang="zh-CN" sz="3200" dirty="0">
                <a:latin typeface="+mn-ea"/>
              </a:rPr>
              <a:t>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b="1" dirty="0">
                <a:latin typeface="+mn-ea"/>
              </a:rPr>
              <a:t>基于块的排序索引</a:t>
            </a:r>
            <a:r>
              <a:rPr lang="en-US" altLang="zh-CN" sz="3000" b="1" dirty="0">
                <a:latin typeface="+mn-ea"/>
              </a:rPr>
              <a:t>BSBI </a:t>
            </a:r>
            <a:r>
              <a:rPr lang="en-US" altLang="zh-CN" sz="3000" dirty="0">
                <a:latin typeface="+mn-ea"/>
              </a:rPr>
              <a:t>(</a:t>
            </a:r>
            <a:r>
              <a:rPr lang="zh-CN" altLang="en-US" sz="3000" dirty="0">
                <a:latin typeface="+mn-ea"/>
              </a:rPr>
              <a:t>简单</a:t>
            </a:r>
            <a:r>
              <a:rPr lang="en-US" altLang="zh-CN" sz="3000" dirty="0">
                <a:latin typeface="+mn-ea"/>
              </a:rPr>
              <a:t>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000" b="1" dirty="0">
                <a:latin typeface="+mn-ea"/>
              </a:rPr>
              <a:t>内存式单遍扫描索引</a:t>
            </a:r>
            <a:r>
              <a:rPr lang="en-US" altLang="zh-CN" sz="3000" b="1" dirty="0">
                <a:latin typeface="+mn-ea"/>
              </a:rPr>
              <a:t>SPIMI </a:t>
            </a:r>
            <a:r>
              <a:rPr lang="en-US" altLang="zh-CN" sz="3000" dirty="0">
                <a:latin typeface="+mn-ea"/>
              </a:rPr>
              <a:t>(</a:t>
            </a:r>
            <a:r>
              <a:rPr lang="zh-CN" altLang="en-US" sz="3000" dirty="0">
                <a:latin typeface="+mn-ea"/>
              </a:rPr>
              <a:t>更符合实际情况</a:t>
            </a:r>
            <a:r>
              <a:rPr lang="en-US" altLang="zh-CN" sz="30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+mn-ea"/>
              </a:rPr>
              <a:t>动态索引构建</a:t>
            </a:r>
            <a:r>
              <a:rPr lang="en-US" altLang="zh-CN" sz="3200" dirty="0">
                <a:latin typeface="+mn-ea"/>
              </a:rPr>
              <a:t>: </a:t>
            </a:r>
            <a:r>
              <a:rPr lang="zh-CN" altLang="en-US" sz="3200" dirty="0">
                <a:latin typeface="+mn-ea"/>
              </a:rPr>
              <a:t>如何随着文档集变化更新索引</a:t>
            </a:r>
          </a:p>
          <a:p>
            <a:pPr marL="45720" indent="0">
              <a:buNone/>
            </a:pPr>
            <a:endParaRPr lang="zh-CN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961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4.1</a:t>
            </a:r>
            <a:r>
              <a:rPr lang="zh-CN" altLang="en-US" dirty="0">
                <a:latin typeface="+mj-ea"/>
              </a:rPr>
              <a:t>硬件基础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15228"/>
            <a:ext cx="11591635" cy="5146532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典型硬件性能参数 （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2008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年水平）</a:t>
            </a:r>
          </a:p>
          <a:p>
            <a:pPr marL="45720" indent="0">
              <a:lnSpc>
                <a:spcPct val="150000"/>
              </a:lnSpc>
              <a:buNone/>
            </a:pP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buNone/>
            </a:pPr>
            <a:endParaRPr lang="zh-CN" altLang="en-US" sz="28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324A3F-D0A8-4E8C-B5BB-361FFE738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89" y="2079052"/>
            <a:ext cx="103155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9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4.1</a:t>
            </a:r>
            <a:r>
              <a:rPr lang="zh-CN" altLang="en-US" dirty="0">
                <a:latin typeface="+mj-ea"/>
              </a:rPr>
              <a:t>硬件基础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1" y="1315228"/>
            <a:ext cx="11342254" cy="5146532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存储能力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• IR </a:t>
            </a:r>
            <a:r>
              <a:rPr lang="zh-CN" altLang="en-US" sz="2400" dirty="0">
                <a:latin typeface="+mn-ea"/>
              </a:rPr>
              <a:t>系统的服务器通常数</a:t>
            </a:r>
            <a:r>
              <a:rPr lang="en-US" altLang="zh-CN" sz="2400" dirty="0">
                <a:latin typeface="+mn-ea"/>
              </a:rPr>
              <a:t>GB </a:t>
            </a:r>
            <a:r>
              <a:rPr lang="zh-CN" altLang="en-US" sz="2400" dirty="0">
                <a:latin typeface="+mn-ea"/>
              </a:rPr>
              <a:t>甚至数十</a:t>
            </a:r>
            <a:r>
              <a:rPr lang="en-US" altLang="zh-CN" sz="2400" dirty="0">
                <a:latin typeface="+mn-ea"/>
              </a:rPr>
              <a:t>GB </a:t>
            </a:r>
            <a:r>
              <a:rPr lang="zh-CN" altLang="en-US" sz="2400" dirty="0">
                <a:latin typeface="+mn-ea"/>
              </a:rPr>
              <a:t>的内存。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dirty="0">
                <a:latin typeface="+mn-ea"/>
              </a:rPr>
              <a:t>其可用磁盘空间大小一般比内存大小高几个</a:t>
            </a:r>
            <a:r>
              <a:rPr lang="en-US" altLang="zh-CN" sz="2400" dirty="0">
                <a:latin typeface="+mn-ea"/>
              </a:rPr>
              <a:t>(2-3)</a:t>
            </a:r>
            <a:r>
              <a:rPr lang="zh-CN" altLang="en-US" sz="2400" dirty="0">
                <a:latin typeface="+mn-ea"/>
              </a:rPr>
              <a:t>数量级（</a:t>
            </a:r>
            <a:r>
              <a:rPr lang="en-US" altLang="zh-CN" sz="2400" dirty="0">
                <a:latin typeface="+mn-ea"/>
              </a:rPr>
              <a:t>TB </a:t>
            </a:r>
            <a:r>
              <a:rPr lang="zh-CN" altLang="en-US" sz="2400" dirty="0">
                <a:latin typeface="+mn-ea"/>
              </a:rPr>
              <a:t>级别）。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dirty="0">
                <a:latin typeface="+mn-ea"/>
              </a:rPr>
              <a:t>容错控制代价非常昂贵：使用许多台常规服务器要比使用一台容错服务器便宜得多。</a:t>
            </a:r>
          </a:p>
          <a:p>
            <a:pPr marL="45720" indent="0">
              <a:lnSpc>
                <a:spcPct val="150000"/>
              </a:lnSpc>
              <a:buNone/>
            </a:pP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buNone/>
            </a:pPr>
            <a:endParaRPr lang="zh-CN" altLang="en-US" sz="28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994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89" y="292673"/>
            <a:ext cx="9875520" cy="1022555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4.1</a:t>
            </a:r>
            <a:r>
              <a:rPr lang="zh-CN" altLang="en-US" dirty="0">
                <a:latin typeface="+mj-ea"/>
              </a:rPr>
              <a:t>硬件基础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15228"/>
            <a:ext cx="11591635" cy="5146532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计算机</a:t>
            </a:r>
            <a:r>
              <a:rPr lang="en-US" altLang="zh-CN" sz="2800" b="1" dirty="0">
                <a:solidFill>
                  <a:srgbClr val="002060"/>
                </a:solidFill>
                <a:latin typeface="+mn-ea"/>
              </a:rPr>
              <a:t>I/O</a:t>
            </a:r>
            <a:r>
              <a:rPr lang="zh-CN" altLang="en-US" sz="2800" b="1" dirty="0">
                <a:solidFill>
                  <a:srgbClr val="002060"/>
                </a:solidFill>
                <a:latin typeface="+mn-ea"/>
              </a:rPr>
              <a:t>能力</a:t>
            </a: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dirty="0">
                <a:latin typeface="+mn-ea"/>
              </a:rPr>
              <a:t>访问内存数据比访问磁盘数据快得多。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dirty="0">
                <a:latin typeface="+mn-ea"/>
              </a:rPr>
              <a:t>磁盘寻道：磁头移到数据所在的磁道需要一段时间，寻道期间并不进行数据的传输。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dirty="0">
                <a:latin typeface="+mn-ea"/>
              </a:rPr>
              <a:t>因此：从磁盘到内存传输一个大数据块要比传输很多小的数据块快得多。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dirty="0">
                <a:latin typeface="+mn-ea"/>
              </a:rPr>
              <a:t>磁盘读写操作是基于块的：从磁盘读取一个字节和读取一个数据块所耗费的时间可能一样多。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dirty="0">
                <a:latin typeface="+mn-ea"/>
              </a:rPr>
              <a:t>块大小：</a:t>
            </a:r>
            <a:r>
              <a:rPr lang="en-US" altLang="zh-CN" sz="2400" dirty="0">
                <a:latin typeface="+mn-ea"/>
              </a:rPr>
              <a:t>8KB–256KB</a:t>
            </a:r>
            <a:r>
              <a:rPr lang="zh-CN" altLang="en-US" sz="2400" dirty="0">
                <a:latin typeface="+mn-ea"/>
              </a:rPr>
              <a:t>。</a:t>
            </a:r>
          </a:p>
          <a:p>
            <a:pPr marL="45720" indent="0">
              <a:lnSpc>
                <a:spcPct val="150000"/>
              </a:lnSpc>
              <a:buNone/>
            </a:pPr>
            <a:endParaRPr lang="en-US" altLang="zh-CN" sz="2800" b="1" dirty="0">
              <a:solidFill>
                <a:srgbClr val="00206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buNone/>
            </a:pPr>
            <a:endParaRPr lang="zh-CN" altLang="en-US" sz="28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694398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5517</TotalTime>
  <Words>5154</Words>
  <Application>Microsoft Office PowerPoint</Application>
  <PresentationFormat>宽屏</PresentationFormat>
  <Paragraphs>418</Paragraphs>
  <Slides>56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-apple-system</vt:lpstr>
      <vt:lpstr>等线</vt:lpstr>
      <vt:lpstr>黑体</vt:lpstr>
      <vt:lpstr>宋体</vt:lpstr>
      <vt:lpstr>Calibri</vt:lpstr>
      <vt:lpstr>Corbel</vt:lpstr>
      <vt:lpstr>Lucida Sans</vt:lpstr>
      <vt:lpstr>Times New Roman</vt:lpstr>
      <vt:lpstr>Wingdings</vt:lpstr>
      <vt:lpstr>基础</vt:lpstr>
      <vt:lpstr>信息检索与数据挖掘</vt:lpstr>
      <vt:lpstr>上一章课程内容</vt:lpstr>
      <vt:lpstr>上一章课程内容</vt:lpstr>
      <vt:lpstr>上一章课程内容</vt:lpstr>
      <vt:lpstr>上一章课程内容</vt:lpstr>
      <vt:lpstr>本章课程内容</vt:lpstr>
      <vt:lpstr>4.1硬件基础</vt:lpstr>
      <vt:lpstr>4.1硬件基础</vt:lpstr>
      <vt:lpstr>4.1硬件基础</vt:lpstr>
      <vt:lpstr>4.2语料库</vt:lpstr>
      <vt:lpstr>4.2语料库</vt:lpstr>
      <vt:lpstr>4.2语料库</vt:lpstr>
      <vt:lpstr>4.2语料库</vt:lpstr>
      <vt:lpstr>4.2语料库</vt:lpstr>
      <vt:lpstr>4.2语料库</vt:lpstr>
      <vt:lpstr>4.2语料库</vt:lpstr>
      <vt:lpstr>4.2语料库</vt:lpstr>
      <vt:lpstr>4.3 基于块的排序索引方法</vt:lpstr>
      <vt:lpstr>4.3 索引构建算法</vt:lpstr>
      <vt:lpstr>4.3 索引构建算法</vt:lpstr>
      <vt:lpstr>4.3 索引构建算法</vt:lpstr>
      <vt:lpstr>4.3 索引构建算法</vt:lpstr>
      <vt:lpstr>4.3 索引构建算法</vt:lpstr>
      <vt:lpstr>PowerPoint 演示文稿</vt:lpstr>
      <vt:lpstr>4.3 索引构建算法</vt:lpstr>
      <vt:lpstr>4.3 索引构建算法</vt:lpstr>
      <vt:lpstr>4.3 索引构建算法</vt:lpstr>
      <vt:lpstr>4.3 索引构建算法</vt:lpstr>
      <vt:lpstr>4.3 索引构建算法</vt:lpstr>
      <vt:lpstr>4.3 索引构建算法</vt:lpstr>
      <vt:lpstr>4.3 索引构建算法</vt:lpstr>
      <vt:lpstr>4.3 索引构建算法</vt:lpstr>
      <vt:lpstr>4.3 索引构建算法</vt:lpstr>
      <vt:lpstr>4.3 索引构建算法</vt:lpstr>
      <vt:lpstr>4.3 索引构建算法</vt:lpstr>
      <vt:lpstr>4.3 索引构建算法</vt:lpstr>
      <vt:lpstr>4.3 索引构建算法</vt:lpstr>
      <vt:lpstr>4.3 索引构建算法</vt:lpstr>
      <vt:lpstr>4.3 索引构建算法</vt:lpstr>
      <vt:lpstr>4.3 索引构建算法</vt:lpstr>
      <vt:lpstr>4.3 索引构建算法</vt:lpstr>
      <vt:lpstr>4.4 动态索引</vt:lpstr>
      <vt:lpstr>4.4 动态索引</vt:lpstr>
      <vt:lpstr>4.4 动态索引</vt:lpstr>
      <vt:lpstr>4.4 动态索引</vt:lpstr>
      <vt:lpstr>4.4 动态索引</vt:lpstr>
      <vt:lpstr>4.4 动态索引</vt:lpstr>
      <vt:lpstr>4.4 动态索引</vt:lpstr>
      <vt:lpstr>4.4 动态索引</vt:lpstr>
      <vt:lpstr>4.4 动态索引</vt:lpstr>
      <vt:lpstr>4.4 动态索引</vt:lpstr>
      <vt:lpstr>4.4 动态索引</vt:lpstr>
      <vt:lpstr>4.4 动态索引</vt:lpstr>
      <vt:lpstr>4.4 动态索引</vt:lpstr>
      <vt:lpstr>4.5其他索引类型</vt:lpstr>
      <vt:lpstr>索引构建总结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信息检索与数据挖掘</dc:title>
  <dc:creator>lch</dc:creator>
  <cp:lastModifiedBy>云朵 云朵</cp:lastModifiedBy>
  <cp:revision>182</cp:revision>
  <dcterms:created xsi:type="dcterms:W3CDTF">2022-02-10T03:07:19Z</dcterms:created>
  <dcterms:modified xsi:type="dcterms:W3CDTF">2023-04-25T05:30:46Z</dcterms:modified>
</cp:coreProperties>
</file>