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46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6" r:id="rId10"/>
    <p:sldId id="265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2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59" autoAdjust="0"/>
  </p:normalViewPr>
  <p:slideViewPr>
    <p:cSldViewPr snapToGrid="0">
      <p:cViewPr varScale="1">
        <p:scale>
          <a:sx n="70" d="100"/>
          <a:sy n="70" d="100"/>
        </p:scale>
        <p:origin x="43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36843-A1E6-4169-96D1-A777EEAE9AA8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F81AF-A4F7-429D-95F3-160EF899D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264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63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Heaps </a:t>
            </a:r>
            <a:r>
              <a:rPr lang="zh-CN" altLang="en-US" dirty="0"/>
              <a:t>定律提供了对文档集中词汇量的估计，我们还想了解词项在文档中的分布情况。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141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8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9CA855-E894-4FF1-A2E1-70E4E01E791A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02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3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7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7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2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35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34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6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36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49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56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E9CA855-E894-4FF1-A2E1-70E4E01E791A}" type="datetimeFigureOut">
              <a:rPr lang="zh-CN" altLang="en-US" smtClean="0"/>
              <a:t>2023/4/4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4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71830-86A3-44F4-A5C6-0E99C75A4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信息检索与数据挖掘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0116E-58B9-44D3-AF27-5E1ED9BC1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4198374"/>
            <a:ext cx="8767860" cy="1059425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+mn-ea"/>
              </a:rPr>
              <a:t>第</a:t>
            </a:r>
            <a:r>
              <a:rPr lang="en-US" altLang="zh-CN" sz="4400" dirty="0">
                <a:latin typeface="+mn-ea"/>
              </a:rPr>
              <a:t>5</a:t>
            </a:r>
            <a:r>
              <a:rPr lang="zh-CN" altLang="en-US" sz="4400" dirty="0">
                <a:latin typeface="+mn-ea"/>
              </a:rPr>
              <a:t>章 索引压缩</a:t>
            </a:r>
          </a:p>
        </p:txBody>
      </p:sp>
    </p:spTree>
    <p:extLst>
      <p:ext uri="{BB962C8B-B14F-4D97-AF65-F5344CB8AC3E}">
        <p14:creationId xmlns:p14="http://schemas.microsoft.com/office/powerpoint/2010/main" val="762507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、词项的统计特性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29" y="955040"/>
            <a:ext cx="11199997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zh-CN" altLang="en-US" sz="3600" b="1" dirty="0">
                <a:latin typeface="+mn-ea"/>
              </a:rPr>
              <a:t>词汇量 </a:t>
            </a:r>
            <a:r>
              <a:rPr lang="en-US" altLang="zh-CN" sz="3600" b="1" dirty="0">
                <a:latin typeface="+mn-ea"/>
              </a:rPr>
              <a:t>vs. </a:t>
            </a:r>
            <a:r>
              <a:rPr lang="zh-CN" altLang="en-US" sz="3600" b="1" dirty="0">
                <a:latin typeface="+mn-ea"/>
              </a:rPr>
              <a:t>文档集大小</a:t>
            </a:r>
            <a:endParaRPr lang="en-US" altLang="zh-CN" sz="3600" b="1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</a:t>
            </a:r>
            <a:r>
              <a:rPr lang="zh-CN" altLang="en-US" sz="2800" dirty="0">
                <a:latin typeface="+mn-ea"/>
              </a:rPr>
              <a:t>词项的词汇量有多大？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也就是说，有多少个不同的词？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我们可以假定一个上界吗？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实际上并不可以：长度为</a:t>
            </a:r>
            <a:r>
              <a:rPr lang="en-US" altLang="zh-CN" sz="2800" dirty="0">
                <a:latin typeface="+mn-ea"/>
              </a:rPr>
              <a:t>20</a:t>
            </a:r>
            <a:r>
              <a:rPr lang="zh-CN" altLang="en-US" sz="2800" dirty="0">
                <a:latin typeface="+mn-ea"/>
              </a:rPr>
              <a:t>的不同单词至少有</a:t>
            </a:r>
            <a:r>
              <a:rPr lang="en-US" altLang="zh-CN" sz="2800" dirty="0">
                <a:latin typeface="+mn-ea"/>
              </a:rPr>
              <a:t>70</a:t>
            </a:r>
            <a:r>
              <a:rPr lang="en-US" altLang="zh-CN" sz="2800" baseline="30000" dirty="0">
                <a:latin typeface="+mn-ea"/>
              </a:rPr>
              <a:t>20</a:t>
            </a:r>
            <a:r>
              <a:rPr lang="en-US" altLang="zh-CN" sz="2800" dirty="0">
                <a:latin typeface="+mn-ea"/>
              </a:rPr>
              <a:t> =10</a:t>
            </a:r>
            <a:r>
              <a:rPr lang="en-US" altLang="zh-CN" sz="2800" baseline="30000" dirty="0">
                <a:latin typeface="+mn-ea"/>
              </a:rPr>
              <a:t>37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个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实际中，词汇量会随着文档集大小的增大而增长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尤其当采用</a:t>
            </a:r>
            <a:r>
              <a:rPr lang="en-US" altLang="zh-CN" sz="2800" dirty="0">
                <a:latin typeface="+mn-ea"/>
              </a:rPr>
              <a:t>Unicode</a:t>
            </a:r>
            <a:r>
              <a:rPr lang="zh-CN" altLang="en-US" sz="2800" dirty="0">
                <a:latin typeface="+mn-ea"/>
              </a:rPr>
              <a:t>编码时</a:t>
            </a:r>
            <a:endParaRPr lang="zh-CN" altLang="en-US" sz="2800" dirty="0"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16326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、词项的统计特性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29" y="955040"/>
            <a:ext cx="11199997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zh-CN" altLang="en-US" sz="3600" b="1" dirty="0">
                <a:latin typeface="+mn-ea"/>
              </a:rPr>
              <a:t>词项数目的估计</a:t>
            </a:r>
            <a:endParaRPr lang="en-US" altLang="zh-CN" sz="3600" b="1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</a:t>
            </a:r>
            <a:r>
              <a:rPr lang="en-US" altLang="zh-CN" sz="2800" b="1" dirty="0">
                <a:latin typeface="+mn-ea"/>
              </a:rPr>
              <a:t>Heaps </a:t>
            </a:r>
            <a:r>
              <a:rPr lang="zh-CN" altLang="en-US" sz="2800" b="1" dirty="0">
                <a:latin typeface="+mn-ea"/>
              </a:rPr>
              <a:t>定律： </a:t>
            </a:r>
            <a:r>
              <a:rPr lang="en-US" altLang="zh-CN" sz="2800" b="1" dirty="0">
                <a:latin typeface="+mn-ea"/>
              </a:rPr>
              <a:t>M = </a:t>
            </a:r>
            <a:r>
              <a:rPr lang="en-US" altLang="zh-CN" sz="2800" b="1" dirty="0" err="1">
                <a:latin typeface="+mn-ea"/>
              </a:rPr>
              <a:t>kT</a:t>
            </a:r>
            <a:r>
              <a:rPr lang="en-US" altLang="zh-CN" sz="2800" b="1" baseline="30000" dirty="0" err="1">
                <a:latin typeface="+mn-ea"/>
              </a:rPr>
              <a:t>b</a:t>
            </a:r>
            <a:endParaRPr lang="en-US" altLang="zh-CN" sz="2800" b="1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M</a:t>
            </a:r>
            <a:r>
              <a:rPr lang="zh-CN" altLang="en-US" sz="2800" dirty="0">
                <a:latin typeface="+mn-ea"/>
              </a:rPr>
              <a:t>是词项的数目，</a:t>
            </a:r>
            <a:r>
              <a:rPr lang="en-US" altLang="zh-CN" sz="2800" dirty="0">
                <a:latin typeface="+mn-ea"/>
              </a:rPr>
              <a:t>T</a:t>
            </a:r>
            <a:r>
              <a:rPr lang="zh-CN" altLang="en-US" sz="2800" dirty="0">
                <a:latin typeface="+mn-ea"/>
              </a:rPr>
              <a:t>是文档集中词条的个数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参数</a:t>
            </a:r>
            <a:r>
              <a:rPr lang="en-US" altLang="zh-CN" sz="2800" dirty="0">
                <a:latin typeface="+mn-ea"/>
              </a:rPr>
              <a:t>k</a:t>
            </a:r>
            <a:r>
              <a:rPr lang="zh-CN" altLang="en-US" sz="2800" dirty="0">
                <a:latin typeface="+mn-ea"/>
              </a:rPr>
              <a:t>和</a:t>
            </a:r>
            <a:r>
              <a:rPr lang="en-US" altLang="zh-CN" sz="2800" dirty="0">
                <a:latin typeface="+mn-ea"/>
              </a:rPr>
              <a:t>b</a:t>
            </a:r>
            <a:r>
              <a:rPr lang="zh-CN" altLang="en-US" sz="2800" dirty="0">
                <a:latin typeface="+mn-ea"/>
              </a:rPr>
              <a:t>的典型取值为： </a:t>
            </a:r>
            <a:r>
              <a:rPr lang="en-US" altLang="zh-CN" sz="2800" dirty="0">
                <a:latin typeface="+mn-ea"/>
              </a:rPr>
              <a:t>30≤ k ≤100 </a:t>
            </a:r>
            <a:r>
              <a:rPr lang="zh-CN" altLang="en-US" sz="2800" dirty="0">
                <a:latin typeface="+mn-ea"/>
              </a:rPr>
              <a:t>和 </a:t>
            </a:r>
            <a:r>
              <a:rPr lang="en-US" altLang="zh-CN" sz="2800" dirty="0">
                <a:latin typeface="+mn-ea"/>
              </a:rPr>
              <a:t>b≈0.5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词汇量大小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M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和文档集大小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T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在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对数空间中</a:t>
            </a:r>
            <a:r>
              <a:rPr lang="zh-CN" altLang="en-US" sz="2800" dirty="0">
                <a:latin typeface="+mn-ea"/>
              </a:rPr>
              <a:t>，存在着斜率为</a:t>
            </a:r>
            <a:r>
              <a:rPr lang="en-US" altLang="zh-CN" sz="2800" dirty="0">
                <a:latin typeface="+mn-ea"/>
              </a:rPr>
              <a:t>½</a:t>
            </a:r>
            <a:r>
              <a:rPr lang="zh-CN" altLang="en-US" sz="2800" dirty="0">
                <a:latin typeface="+mn-ea"/>
              </a:rPr>
              <a:t>的线性关系</a:t>
            </a:r>
            <a:endParaRPr lang="en-US" altLang="zh-CN" sz="2800" dirty="0">
              <a:latin typeface="+mn-ea"/>
            </a:endParaRP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zh-CN" altLang="en-US" sz="2400" dirty="0">
                <a:latin typeface="+mn-ea"/>
                <a:cs typeface="+mj-cs"/>
              </a:rPr>
              <a:t>在对数空间中，这是这两者之间存在的最简单的关系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zh-CN" altLang="en-US" sz="2400" dirty="0">
                <a:latin typeface="+mn-ea"/>
                <a:cs typeface="+mj-cs"/>
              </a:rPr>
              <a:t>这是一个经验发现</a:t>
            </a:r>
            <a:r>
              <a:rPr lang="en-US" altLang="zh-CN" sz="2400" dirty="0">
                <a:latin typeface="+mn-ea"/>
                <a:cs typeface="+mj-cs"/>
              </a:rPr>
              <a:t>(“empirical law”)</a:t>
            </a:r>
            <a:endParaRPr lang="zh-CN" altLang="en-US" sz="2400" dirty="0"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33429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79" y="204567"/>
            <a:ext cx="9875520" cy="855407"/>
          </a:xfrm>
        </p:spPr>
        <p:txBody>
          <a:bodyPr>
            <a:normAutofit fontScale="90000"/>
          </a:bodyPr>
          <a:lstStyle/>
          <a:p>
            <a:pPr lvl="0" fontAlgn="base">
              <a:lnSpc>
                <a:spcPct val="150000"/>
              </a:lnSpc>
              <a:spcAft>
                <a:spcPct val="0"/>
              </a:spcAft>
              <a:buClr>
                <a:srgbClr val="437085"/>
              </a:buClr>
            </a:pPr>
            <a:r>
              <a:rPr lang="zh-CN" altLang="en-US" b="1" dirty="0">
                <a:latin typeface="+mn-ea"/>
              </a:rPr>
              <a:t>词项数目的估计</a:t>
            </a:r>
            <a:endParaRPr lang="en-US" altLang="zh-CN" b="1" dirty="0">
              <a:latin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9" y="955040"/>
            <a:ext cx="11569148" cy="5681407"/>
          </a:xfrm>
        </p:spPr>
        <p:txBody>
          <a:bodyPr>
            <a:normAutofit fontScale="85000" lnSpcReduction="20000"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600" b="1" dirty="0">
                <a:latin typeface="+mn-ea"/>
              </a:rPr>
              <a:t>Heaps</a:t>
            </a:r>
            <a:r>
              <a:rPr lang="zh-CN" altLang="en-US" sz="3600" b="1" dirty="0">
                <a:latin typeface="+mn-ea"/>
              </a:rPr>
              <a:t>定律</a:t>
            </a:r>
            <a:endParaRPr lang="en-US" altLang="zh-CN" sz="3600" b="1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zh-CN" altLang="en-US" sz="3100" dirty="0">
                <a:latin typeface="+mn-ea"/>
              </a:rPr>
              <a:t>对 </a:t>
            </a:r>
            <a:r>
              <a:rPr lang="en-US" altLang="zh-CN" sz="3100" dirty="0">
                <a:latin typeface="+mn-ea"/>
              </a:rPr>
              <a:t>RCV1</a:t>
            </a:r>
            <a:r>
              <a:rPr lang="zh-CN" altLang="en-US" sz="3100" dirty="0">
                <a:latin typeface="+mn-ea"/>
              </a:rPr>
              <a:t>文档集来说，虚线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100" b="1" dirty="0" err="1">
                <a:latin typeface="+mn-ea"/>
              </a:rPr>
              <a:t>lgM</a:t>
            </a:r>
            <a:r>
              <a:rPr lang="en-US" altLang="zh-CN" sz="3100" b="1" dirty="0">
                <a:latin typeface="+mn-ea"/>
              </a:rPr>
              <a:t> = 0.49lgT+1.46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zh-CN" altLang="en-US" sz="3100" dirty="0">
                <a:latin typeface="+mn-ea"/>
              </a:rPr>
              <a:t>是基于最小二乘法的最佳拟合结果 。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zh-CN" altLang="en-US" sz="3100" dirty="0">
                <a:latin typeface="+mn-ea"/>
              </a:rPr>
              <a:t>则 </a:t>
            </a:r>
            <a:r>
              <a:rPr lang="en-US" altLang="zh-CN" sz="3100" dirty="0">
                <a:latin typeface="+mn-ea"/>
              </a:rPr>
              <a:t>M= 10</a:t>
            </a:r>
            <a:r>
              <a:rPr lang="en-US" altLang="zh-CN" sz="3100" baseline="30000" dirty="0">
                <a:latin typeface="+mn-ea"/>
              </a:rPr>
              <a:t>1.64</a:t>
            </a:r>
            <a:r>
              <a:rPr lang="en-US" altLang="zh-CN" sz="3100" dirty="0">
                <a:latin typeface="+mn-ea"/>
              </a:rPr>
              <a:t>T</a:t>
            </a:r>
            <a:r>
              <a:rPr lang="en-US" altLang="zh-CN" sz="3100" baseline="30000" dirty="0">
                <a:latin typeface="+mn-ea"/>
              </a:rPr>
              <a:t>0.49</a:t>
            </a:r>
            <a:r>
              <a:rPr lang="zh-CN" altLang="en-US" sz="3100" dirty="0">
                <a:latin typeface="+mn-ea"/>
              </a:rPr>
              <a:t>， 所以 </a:t>
            </a:r>
            <a:r>
              <a:rPr lang="en-US" altLang="zh-CN" sz="3100" dirty="0">
                <a:latin typeface="+mn-ea"/>
              </a:rPr>
              <a:t>k=10</a:t>
            </a:r>
            <a:r>
              <a:rPr lang="en-US" altLang="zh-CN" sz="3100" baseline="30000" dirty="0">
                <a:latin typeface="+mn-ea"/>
              </a:rPr>
              <a:t>1.64</a:t>
            </a:r>
            <a:r>
              <a:rPr lang="en-US" altLang="zh-CN" sz="3100" dirty="0">
                <a:latin typeface="+mn-ea"/>
              </a:rPr>
              <a:t>≈4,</a:t>
            </a:r>
            <a:r>
              <a:rPr lang="zh-CN" altLang="en-US" sz="3100" dirty="0">
                <a:latin typeface="+mn-ea"/>
              </a:rPr>
              <a:t> </a:t>
            </a:r>
            <a:endParaRPr lang="en-US" altLang="zh-CN" sz="3100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100" dirty="0">
                <a:latin typeface="+mn-ea"/>
              </a:rPr>
              <a:t>b=0.49</a:t>
            </a:r>
            <a:r>
              <a:rPr lang="zh-CN" altLang="en-US" sz="3100" dirty="0">
                <a:latin typeface="+mn-ea"/>
              </a:rPr>
              <a:t>对 </a:t>
            </a:r>
            <a:r>
              <a:rPr lang="en-US" altLang="zh-CN" sz="3100" dirty="0">
                <a:latin typeface="+mn-ea"/>
              </a:rPr>
              <a:t>RCV1</a:t>
            </a:r>
            <a:r>
              <a:rPr lang="zh-CN" altLang="en-US" sz="3100" dirty="0">
                <a:latin typeface="+mn-ea"/>
              </a:rPr>
              <a:t>是一个很好的经验拟合</a:t>
            </a:r>
            <a:r>
              <a:rPr lang="en-US" altLang="zh-CN" sz="3100" dirty="0">
                <a:latin typeface="+mn-ea"/>
              </a:rPr>
              <a:t>.</a:t>
            </a:r>
            <a:endParaRPr lang="zh-CN" altLang="en-US" sz="3100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endParaRPr lang="en-US" altLang="zh-CN" sz="3100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zh-CN" altLang="en-US" sz="3100" dirty="0">
                <a:latin typeface="+mn-ea"/>
              </a:rPr>
              <a:t>对于前</a:t>
            </a:r>
            <a:r>
              <a:rPr lang="en-US" altLang="zh-CN" sz="3100" dirty="0">
                <a:latin typeface="+mn-ea"/>
              </a:rPr>
              <a:t>1,000,020 </a:t>
            </a:r>
            <a:r>
              <a:rPr lang="zh-CN" altLang="en-US" sz="3100" dirty="0">
                <a:latin typeface="+mn-ea"/>
              </a:rPr>
              <a:t>个词条，</a:t>
            </a:r>
            <a:r>
              <a:rPr lang="en-US" altLang="zh-CN" sz="3100" dirty="0">
                <a:latin typeface="+mn-ea"/>
              </a:rPr>
              <a:t>Heaps </a:t>
            </a:r>
            <a:r>
              <a:rPr lang="zh-CN" altLang="en-US" sz="3100" dirty="0">
                <a:latin typeface="+mn-ea"/>
              </a:rPr>
              <a:t>定律会</a:t>
            </a:r>
            <a:endParaRPr lang="en-US" altLang="zh-CN" sz="3100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zh-CN" altLang="en-US" sz="3100" dirty="0">
                <a:latin typeface="+mn-ea"/>
              </a:rPr>
              <a:t>估计得到大约</a:t>
            </a:r>
            <a:r>
              <a:rPr lang="en-US" altLang="zh-CN" sz="3100" dirty="0">
                <a:latin typeface="+mn-ea"/>
              </a:rPr>
              <a:t>38,323</a:t>
            </a:r>
            <a:r>
              <a:rPr lang="zh-CN" altLang="en-US" sz="3100" dirty="0">
                <a:latin typeface="+mn-ea"/>
              </a:rPr>
              <a:t>个词项；而实际数目</a:t>
            </a:r>
            <a:endParaRPr lang="en-US" altLang="zh-CN" sz="3100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zh-CN" altLang="en-US" sz="3100" dirty="0">
                <a:latin typeface="+mn-ea"/>
              </a:rPr>
              <a:t>是</a:t>
            </a:r>
            <a:r>
              <a:rPr lang="en-US" altLang="zh-CN" sz="3100" dirty="0">
                <a:latin typeface="+mn-ea"/>
              </a:rPr>
              <a:t>38365</a:t>
            </a:r>
            <a:r>
              <a:rPr lang="zh-CN" altLang="en-US" sz="3100" dirty="0">
                <a:latin typeface="+mn-ea"/>
              </a:rPr>
              <a:t>，和估计值非常接近</a:t>
            </a:r>
            <a:r>
              <a:rPr lang="en-US" altLang="zh-CN" sz="3100" dirty="0">
                <a:latin typeface="+mn-ea"/>
              </a:rPr>
              <a:t>.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endParaRPr lang="zh-CN" altLang="en-US" sz="2400" dirty="0">
              <a:latin typeface="+mn-ea"/>
              <a:cs typeface="+mj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D2BED3-0841-4474-846D-7ED8F1E51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982" y="955040"/>
            <a:ext cx="5980872" cy="552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9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zh-CN" altLang="en-US" dirty="0"/>
              <a:t>词项在文档中分布建模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9" y="955040"/>
            <a:ext cx="11569148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600" b="1" dirty="0" err="1">
                <a:latin typeface="+mn-ea"/>
              </a:rPr>
              <a:t>Zipf</a:t>
            </a:r>
            <a:r>
              <a:rPr lang="zh-CN" altLang="en-US" sz="3600" b="1" dirty="0">
                <a:latin typeface="+mn-ea"/>
              </a:rPr>
              <a:t>定律</a:t>
            </a:r>
            <a:endParaRPr lang="en-US" altLang="zh-CN" sz="3600" b="1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en-US" altLang="zh-CN" sz="2800" dirty="0" err="1">
                <a:latin typeface="+mn-ea"/>
              </a:rPr>
              <a:t>Zipf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定律：排名第</a:t>
            </a:r>
            <a:r>
              <a:rPr lang="en-US" altLang="zh-CN" sz="2800" dirty="0" err="1">
                <a:latin typeface="+mn-ea"/>
              </a:rPr>
              <a:t>i</a:t>
            </a:r>
            <a:r>
              <a:rPr lang="zh-CN" altLang="en-US" sz="2800" dirty="0">
                <a:latin typeface="+mn-ea"/>
              </a:rPr>
              <a:t>多的词项的文档集频率与</a:t>
            </a:r>
            <a:r>
              <a:rPr lang="en-US" altLang="zh-CN" sz="2800" dirty="0">
                <a:latin typeface="+mn-ea"/>
              </a:rPr>
              <a:t>1/</a:t>
            </a:r>
            <a:r>
              <a:rPr lang="en-US" altLang="zh-CN" sz="2800" dirty="0" err="1">
                <a:latin typeface="+mn-ea"/>
              </a:rPr>
              <a:t>i</a:t>
            </a:r>
            <a:r>
              <a:rPr lang="zh-CN" altLang="en-US" sz="2800" dirty="0">
                <a:latin typeface="+mn-ea"/>
              </a:rPr>
              <a:t>成正比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en-US" altLang="zh-CN" sz="2800" dirty="0" err="1">
                <a:latin typeface="+mn-ea"/>
              </a:rPr>
              <a:t>cf</a:t>
            </a:r>
            <a:r>
              <a:rPr lang="en-US" altLang="zh-CN" sz="2800" baseline="-25000" dirty="0" err="1">
                <a:latin typeface="+mn-ea"/>
              </a:rPr>
              <a:t>i</a:t>
            </a:r>
            <a:r>
              <a:rPr lang="en-US" altLang="zh-CN" sz="2800" dirty="0">
                <a:latin typeface="+mn-ea"/>
              </a:rPr>
              <a:t>∝ 1/</a:t>
            </a:r>
            <a:r>
              <a:rPr lang="en-US" altLang="zh-CN" sz="2800" dirty="0" err="1">
                <a:latin typeface="+mn-ea"/>
              </a:rPr>
              <a:t>i</a:t>
            </a:r>
            <a:r>
              <a:rPr lang="en-US" altLang="zh-CN" sz="2800" dirty="0">
                <a:latin typeface="+mn-ea"/>
              </a:rPr>
              <a:t> = K/</a:t>
            </a:r>
            <a:r>
              <a:rPr lang="en-US" altLang="zh-CN" sz="2800" dirty="0" err="1">
                <a:latin typeface="+mn-ea"/>
              </a:rPr>
              <a:t>i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K </a:t>
            </a:r>
            <a:r>
              <a:rPr lang="zh-CN" altLang="en-US" sz="2800" dirty="0">
                <a:latin typeface="+mn-ea"/>
              </a:rPr>
              <a:t>是一个归一化常数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en-US" altLang="zh-CN" sz="2800" dirty="0" err="1">
                <a:latin typeface="+mn-ea"/>
              </a:rPr>
              <a:t>Cf</a:t>
            </a:r>
            <a:r>
              <a:rPr lang="en-US" altLang="zh-CN" sz="2800" baseline="-25000" dirty="0" err="1">
                <a:latin typeface="+mn-ea"/>
              </a:rPr>
              <a:t>i</a:t>
            </a:r>
            <a:r>
              <a:rPr lang="zh-CN" altLang="en-US" sz="2800" dirty="0">
                <a:latin typeface="+mn-ea"/>
              </a:rPr>
              <a:t>是文档集频率：词项</a:t>
            </a:r>
            <a:r>
              <a:rPr lang="en-US" altLang="zh-CN" sz="2800" dirty="0" err="1">
                <a:latin typeface="+mn-ea"/>
              </a:rPr>
              <a:t>t</a:t>
            </a:r>
            <a:r>
              <a:rPr lang="en-US" altLang="zh-CN" sz="2800" baseline="-25000" dirty="0" err="1">
                <a:latin typeface="+mn-ea"/>
              </a:rPr>
              <a:t>i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在文档集中出现的次数</a:t>
            </a:r>
            <a:endParaRPr lang="zh-CN" altLang="en-US" sz="2800" dirty="0"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6463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、词项的统计特性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9" y="955040"/>
            <a:ext cx="11569148" cy="5681407"/>
          </a:xfrm>
        </p:spPr>
        <p:txBody>
          <a:bodyPr>
            <a:normAutofit lnSpcReduction="10000"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600" b="1" dirty="0" err="1">
                <a:latin typeface="+mn-ea"/>
              </a:rPr>
              <a:t>Zipf</a:t>
            </a:r>
            <a:r>
              <a:rPr lang="zh-CN" altLang="en-US" sz="3600" b="1" dirty="0">
                <a:latin typeface="+mn-ea"/>
              </a:rPr>
              <a:t>定律</a:t>
            </a:r>
            <a:endParaRPr lang="en-US" altLang="zh-CN" sz="3600" b="1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100" dirty="0">
                <a:latin typeface="+mn-ea"/>
              </a:rPr>
              <a:t>• </a:t>
            </a:r>
            <a:r>
              <a:rPr lang="zh-CN" altLang="en-US" sz="3100" dirty="0">
                <a:latin typeface="+mn-ea"/>
              </a:rPr>
              <a:t>如果最高频的词项 </a:t>
            </a:r>
            <a:r>
              <a:rPr lang="en-US" altLang="zh-CN" sz="3100" dirty="0">
                <a:latin typeface="+mn-ea"/>
              </a:rPr>
              <a:t>(the) </a:t>
            </a:r>
            <a:r>
              <a:rPr lang="zh-CN" altLang="en-US" sz="3100" dirty="0">
                <a:latin typeface="+mn-ea"/>
              </a:rPr>
              <a:t>出现了 </a:t>
            </a:r>
            <a:r>
              <a:rPr lang="en-US" altLang="zh-CN" sz="3100" dirty="0">
                <a:latin typeface="+mn-ea"/>
              </a:rPr>
              <a:t>cf</a:t>
            </a:r>
            <a:r>
              <a:rPr lang="en-US" altLang="zh-CN" sz="3100" baseline="-25000" dirty="0">
                <a:latin typeface="+mn-ea"/>
              </a:rPr>
              <a:t>1</a:t>
            </a:r>
            <a:r>
              <a:rPr lang="en-US" altLang="zh-CN" sz="3100" dirty="0">
                <a:latin typeface="+mn-ea"/>
              </a:rPr>
              <a:t> </a:t>
            </a:r>
            <a:r>
              <a:rPr lang="zh-CN" altLang="en-US" sz="3100" dirty="0">
                <a:latin typeface="+mn-ea"/>
              </a:rPr>
              <a:t>次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100" dirty="0">
                <a:latin typeface="+mn-ea"/>
              </a:rPr>
              <a:t>• </a:t>
            </a:r>
            <a:r>
              <a:rPr lang="zh-CN" altLang="en-US" sz="3100" dirty="0">
                <a:latin typeface="+mn-ea"/>
              </a:rPr>
              <a:t>那么第二高频的词项</a:t>
            </a:r>
            <a:r>
              <a:rPr lang="en-US" altLang="zh-CN" sz="3100" dirty="0">
                <a:latin typeface="+mn-ea"/>
              </a:rPr>
              <a:t>(of)</a:t>
            </a:r>
            <a:r>
              <a:rPr lang="zh-CN" altLang="en-US" sz="3100" dirty="0">
                <a:latin typeface="+mn-ea"/>
              </a:rPr>
              <a:t>出现了</a:t>
            </a:r>
            <a:r>
              <a:rPr lang="en-US" altLang="zh-CN" sz="3100" dirty="0">
                <a:latin typeface="+mn-ea"/>
              </a:rPr>
              <a:t>cf</a:t>
            </a:r>
            <a:r>
              <a:rPr lang="en-US" altLang="zh-CN" sz="3100" baseline="-25000" dirty="0">
                <a:latin typeface="+mn-ea"/>
              </a:rPr>
              <a:t>1</a:t>
            </a:r>
            <a:r>
              <a:rPr lang="en-US" altLang="zh-CN" sz="3100" dirty="0">
                <a:latin typeface="+mn-ea"/>
              </a:rPr>
              <a:t>/2</a:t>
            </a:r>
            <a:r>
              <a:rPr lang="zh-CN" altLang="en-US" sz="3100" dirty="0">
                <a:latin typeface="+mn-ea"/>
              </a:rPr>
              <a:t>次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100" dirty="0">
                <a:latin typeface="+mn-ea"/>
              </a:rPr>
              <a:t>• </a:t>
            </a:r>
            <a:r>
              <a:rPr lang="zh-CN" altLang="en-US" sz="3100" dirty="0">
                <a:latin typeface="+mn-ea"/>
              </a:rPr>
              <a:t>第三高频的词项</a:t>
            </a:r>
            <a:r>
              <a:rPr lang="en-US" altLang="zh-CN" sz="3100" dirty="0">
                <a:latin typeface="+mn-ea"/>
              </a:rPr>
              <a:t>(and)</a:t>
            </a:r>
            <a:r>
              <a:rPr lang="zh-CN" altLang="en-US" sz="3100" dirty="0">
                <a:latin typeface="+mn-ea"/>
              </a:rPr>
              <a:t>出现了</a:t>
            </a:r>
            <a:r>
              <a:rPr lang="en-US" altLang="zh-CN" sz="3100" dirty="0">
                <a:latin typeface="+mn-ea"/>
              </a:rPr>
              <a:t>cf</a:t>
            </a:r>
            <a:r>
              <a:rPr lang="en-US" altLang="zh-CN" sz="3100" baseline="-25000" dirty="0">
                <a:latin typeface="+mn-ea"/>
              </a:rPr>
              <a:t>1</a:t>
            </a:r>
            <a:r>
              <a:rPr lang="en-US" altLang="zh-CN" sz="3100" dirty="0">
                <a:latin typeface="+mn-ea"/>
              </a:rPr>
              <a:t>/3</a:t>
            </a:r>
            <a:r>
              <a:rPr lang="zh-CN" altLang="en-US" sz="3100" dirty="0">
                <a:latin typeface="+mn-ea"/>
              </a:rPr>
              <a:t>次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100" dirty="0">
                <a:latin typeface="+mn-ea"/>
              </a:rPr>
              <a:t>• </a:t>
            </a:r>
            <a:r>
              <a:rPr lang="zh-CN" altLang="en-US" sz="3100" dirty="0">
                <a:latin typeface="+mn-ea"/>
              </a:rPr>
              <a:t>等价的： </a:t>
            </a:r>
            <a:r>
              <a:rPr lang="en-US" altLang="zh-CN" sz="3100" dirty="0" err="1">
                <a:latin typeface="+mn-ea"/>
              </a:rPr>
              <a:t>cf</a:t>
            </a:r>
            <a:r>
              <a:rPr lang="en-US" altLang="zh-CN" sz="3100" baseline="-25000" dirty="0" err="1">
                <a:latin typeface="+mn-ea"/>
              </a:rPr>
              <a:t>i</a:t>
            </a:r>
            <a:r>
              <a:rPr lang="en-US" altLang="zh-CN" sz="3100" dirty="0">
                <a:latin typeface="+mn-ea"/>
              </a:rPr>
              <a:t>= K/</a:t>
            </a:r>
            <a:r>
              <a:rPr lang="en-US" altLang="zh-CN" sz="3100" dirty="0" err="1">
                <a:latin typeface="+mn-ea"/>
              </a:rPr>
              <a:t>i</a:t>
            </a:r>
            <a:r>
              <a:rPr lang="en-US" altLang="zh-CN" sz="3100" dirty="0">
                <a:latin typeface="+mn-ea"/>
              </a:rPr>
              <a:t> </a:t>
            </a:r>
            <a:r>
              <a:rPr lang="zh-CN" altLang="en-US" sz="3100" dirty="0">
                <a:latin typeface="+mn-ea"/>
              </a:rPr>
              <a:t>中</a:t>
            </a:r>
            <a:r>
              <a:rPr lang="en-US" altLang="zh-CN" sz="3100" dirty="0">
                <a:latin typeface="+mn-ea"/>
              </a:rPr>
              <a:t>K</a:t>
            </a:r>
            <a:r>
              <a:rPr lang="zh-CN" altLang="en-US" sz="3100" dirty="0">
                <a:latin typeface="+mn-ea"/>
              </a:rPr>
              <a:t>是归一化因子，所以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100" dirty="0">
                <a:latin typeface="+mn-ea"/>
              </a:rPr>
              <a:t>• Log </a:t>
            </a:r>
            <a:r>
              <a:rPr lang="en-US" altLang="zh-CN" sz="3100" dirty="0" err="1">
                <a:latin typeface="+mn-ea"/>
              </a:rPr>
              <a:t>cf</a:t>
            </a:r>
            <a:r>
              <a:rPr lang="en-US" altLang="zh-CN" sz="3100" baseline="-25000" dirty="0" err="1">
                <a:latin typeface="+mn-ea"/>
              </a:rPr>
              <a:t>i</a:t>
            </a:r>
            <a:r>
              <a:rPr lang="en-US" altLang="zh-CN" sz="3100" dirty="0">
                <a:latin typeface="+mn-ea"/>
              </a:rPr>
              <a:t> = </a:t>
            </a:r>
            <a:r>
              <a:rPr lang="en-US" altLang="zh-CN" sz="3100" dirty="0" err="1">
                <a:latin typeface="+mn-ea"/>
              </a:rPr>
              <a:t>logK</a:t>
            </a:r>
            <a:r>
              <a:rPr lang="en-US" altLang="zh-CN" sz="3100" dirty="0">
                <a:latin typeface="+mn-ea"/>
              </a:rPr>
              <a:t> - </a:t>
            </a:r>
            <a:r>
              <a:rPr lang="en-US" altLang="zh-CN" sz="3100" dirty="0" err="1">
                <a:latin typeface="+mn-ea"/>
              </a:rPr>
              <a:t>logi</a:t>
            </a:r>
            <a:endParaRPr lang="en-US" altLang="zh-CN" sz="3100" dirty="0">
              <a:latin typeface="+mn-ea"/>
            </a:endParaRP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100" dirty="0">
                <a:latin typeface="+mn-ea"/>
              </a:rPr>
              <a:t>• log </a:t>
            </a:r>
            <a:r>
              <a:rPr lang="en-US" altLang="zh-CN" sz="3100" dirty="0" err="1">
                <a:latin typeface="+mn-ea"/>
              </a:rPr>
              <a:t>cf</a:t>
            </a:r>
            <a:r>
              <a:rPr lang="en-US" altLang="zh-CN" sz="3100" baseline="-25000" dirty="0" err="1">
                <a:latin typeface="+mn-ea"/>
              </a:rPr>
              <a:t>i</a:t>
            </a:r>
            <a:r>
              <a:rPr lang="en-US" altLang="zh-CN" sz="3100" dirty="0">
                <a:latin typeface="+mn-ea"/>
              </a:rPr>
              <a:t> </a:t>
            </a:r>
            <a:r>
              <a:rPr lang="zh-CN" altLang="en-US" sz="3100" dirty="0">
                <a:latin typeface="+mn-ea"/>
              </a:rPr>
              <a:t>和</a:t>
            </a:r>
            <a:r>
              <a:rPr lang="en-US" altLang="zh-CN" sz="3100" dirty="0" err="1">
                <a:latin typeface="+mn-ea"/>
              </a:rPr>
              <a:t>logi</a:t>
            </a:r>
            <a:r>
              <a:rPr lang="en-US" altLang="zh-CN" sz="3100" dirty="0">
                <a:latin typeface="+mn-ea"/>
              </a:rPr>
              <a:t> </a:t>
            </a:r>
            <a:r>
              <a:rPr lang="zh-CN" altLang="en-US" sz="3100" dirty="0">
                <a:latin typeface="+mn-ea"/>
              </a:rPr>
              <a:t>之间存在着线性关系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100" dirty="0">
                <a:latin typeface="+mn-ea"/>
              </a:rPr>
              <a:t>• </a:t>
            </a:r>
            <a:r>
              <a:rPr lang="zh-CN" altLang="en-US" sz="3100" dirty="0">
                <a:latin typeface="+mn-ea"/>
              </a:rPr>
              <a:t>另一个幂定律关系</a:t>
            </a:r>
            <a:endParaRPr lang="zh-CN" altLang="en-US" sz="2800" dirty="0"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908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、词项的统计特性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9" y="955040"/>
            <a:ext cx="11569148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600" b="1" dirty="0">
                <a:latin typeface="+mn-ea"/>
              </a:rPr>
              <a:t>Reuters-RCV1</a:t>
            </a:r>
            <a:r>
              <a:rPr lang="zh-CN" altLang="en-US" sz="3600" b="1" dirty="0">
                <a:latin typeface="+mn-ea"/>
              </a:rPr>
              <a:t>文档集上的</a:t>
            </a:r>
            <a:r>
              <a:rPr lang="en-US" altLang="zh-CN" sz="3600" b="1" dirty="0" err="1">
                <a:latin typeface="+mn-ea"/>
              </a:rPr>
              <a:t>Zipf</a:t>
            </a:r>
            <a:r>
              <a:rPr lang="zh-CN" altLang="en-US" sz="3600" b="1" dirty="0">
                <a:latin typeface="+mn-ea"/>
              </a:rPr>
              <a:t>定律</a:t>
            </a:r>
            <a:endParaRPr lang="en-US" altLang="zh-CN" sz="3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AA61CC-4621-44AD-A0A8-967935C4B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08" y="1834390"/>
            <a:ext cx="5279749" cy="48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39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/>
              <a:t>压缩</a:t>
            </a:r>
            <a:r>
              <a:rPr lang="en-US" altLang="zh-CN" dirty="0"/>
              <a:t>-</a:t>
            </a:r>
            <a:r>
              <a:rPr lang="zh-CN" altLang="en-US" dirty="0"/>
              <a:t>词典压缩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9" y="955040"/>
            <a:ext cx="11569148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zh-CN" altLang="en-US" sz="2800" b="1" dirty="0">
                <a:latin typeface="+mn-ea"/>
              </a:rPr>
              <a:t>为什么要压缩词典？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搜索从词典开始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我们想将词典放入内存中和其他应用程序共享内存资源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即使词典不存入内存中，我们也希望它能比较小，以便搜索能快速启动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</a:t>
            </a:r>
            <a:r>
              <a:rPr lang="zh-CN" altLang="en-US" sz="2800" b="1" dirty="0">
                <a:latin typeface="+mn-ea"/>
              </a:rPr>
              <a:t>词典压缩的主要目的是将词典放入内存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至少要把大部分词典放入内存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，以获得很高的查询吞吐率。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313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/>
              <a:t>压缩</a:t>
            </a:r>
            <a:r>
              <a:rPr lang="en-US" altLang="zh-CN" dirty="0"/>
              <a:t>-</a:t>
            </a:r>
            <a:r>
              <a:rPr lang="zh-CN" altLang="en-US" dirty="0"/>
              <a:t>词典压缩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9" y="955040"/>
            <a:ext cx="11569148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zh-CN" altLang="en-US" sz="2800" b="1" dirty="0">
                <a:latin typeface="+mn-ea"/>
              </a:rPr>
              <a:t>词典存储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b="1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定长数组存储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400,000</a:t>
            </a:r>
            <a:r>
              <a:rPr lang="zh-CN" altLang="en-US" sz="2800" dirty="0">
                <a:latin typeface="+mn-ea"/>
              </a:rPr>
              <a:t>词项；</a:t>
            </a:r>
            <a:r>
              <a:rPr lang="en-US" altLang="zh-CN" sz="2800" dirty="0">
                <a:latin typeface="+mn-ea"/>
              </a:rPr>
              <a:t>28</a:t>
            </a:r>
            <a:r>
              <a:rPr lang="zh-CN" altLang="en-US" sz="2800" dirty="0">
                <a:latin typeface="+mn-ea"/>
              </a:rPr>
              <a:t>字节</a:t>
            </a:r>
            <a:r>
              <a:rPr lang="en-US" altLang="zh-CN" sz="2800" dirty="0">
                <a:latin typeface="+mn-ea"/>
              </a:rPr>
              <a:t>/</a:t>
            </a:r>
            <a:r>
              <a:rPr lang="zh-CN" altLang="en-US" sz="2800" dirty="0">
                <a:latin typeface="+mn-ea"/>
              </a:rPr>
              <a:t>词项 </a:t>
            </a:r>
            <a:r>
              <a:rPr lang="en-US" altLang="zh-CN" sz="2800" dirty="0">
                <a:latin typeface="+mn-ea"/>
              </a:rPr>
              <a:t>= 11.2 MB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DFC8D9-35B2-4FFF-99DB-3067F893C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60" y="2918713"/>
            <a:ext cx="8540121" cy="371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67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/>
              <a:t>压缩</a:t>
            </a:r>
            <a:r>
              <a:rPr lang="en-US" altLang="zh-CN" dirty="0"/>
              <a:t>-</a:t>
            </a:r>
            <a:r>
              <a:rPr lang="zh-CN" altLang="en-US" dirty="0"/>
              <a:t>词典压缩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9" y="955040"/>
            <a:ext cx="11569148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b="1" dirty="0">
                <a:latin typeface="+mn-ea"/>
              </a:rPr>
              <a:t>•</a:t>
            </a:r>
            <a:r>
              <a:rPr lang="zh-CN" altLang="en-US" sz="2800" b="1" dirty="0">
                <a:latin typeface="+mn-ea"/>
              </a:rPr>
              <a:t>定长方法存储词项浪费空间</a:t>
            </a:r>
            <a:endParaRPr lang="zh-CN" altLang="en-US" sz="2800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在词项那一列大部分的字节都被浪费</a:t>
            </a:r>
            <a:r>
              <a:rPr lang="en-US" altLang="zh-CN" sz="2800" dirty="0">
                <a:latin typeface="+mn-ea"/>
              </a:rPr>
              <a:t>— </a:t>
            </a:r>
            <a:r>
              <a:rPr lang="zh-CN" altLang="en-US" sz="2800" dirty="0">
                <a:latin typeface="+mn-ea"/>
              </a:rPr>
              <a:t>我们为每个词项分配了 </a:t>
            </a:r>
            <a:r>
              <a:rPr lang="en-US" altLang="zh-CN" sz="2800" dirty="0">
                <a:latin typeface="+mn-ea"/>
              </a:rPr>
              <a:t>20 </a:t>
            </a:r>
            <a:r>
              <a:rPr lang="zh-CN" altLang="en-US" sz="2800" dirty="0">
                <a:latin typeface="+mn-ea"/>
              </a:rPr>
              <a:t>字节的固定长度。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但我们仍然不能解决 “ </a:t>
            </a:r>
            <a:r>
              <a:rPr lang="en-US" altLang="zh-CN" sz="2800" dirty="0">
                <a:latin typeface="+mn-ea"/>
              </a:rPr>
              <a:t>supercalifragilisticexpialidocious ”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zh-CN" altLang="en-US" sz="2800" dirty="0">
                <a:latin typeface="+mn-ea"/>
              </a:rPr>
              <a:t>和 “ </a:t>
            </a:r>
            <a:r>
              <a:rPr lang="en-US" altLang="zh-CN" sz="2800" dirty="0">
                <a:latin typeface="+mn-ea"/>
              </a:rPr>
              <a:t>hydrochlorofluorocarbons ”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书面英文中单词的平均长度约为 </a:t>
            </a:r>
            <a:r>
              <a:rPr lang="en-US" altLang="zh-CN" sz="2800" dirty="0">
                <a:latin typeface="+mn-ea"/>
              </a:rPr>
              <a:t>4.5 </a:t>
            </a:r>
            <a:r>
              <a:rPr lang="zh-CN" altLang="en-US" sz="2800" dirty="0">
                <a:latin typeface="+mn-ea"/>
              </a:rPr>
              <a:t>个字符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英语中平均的词典词项长度为</a:t>
            </a:r>
            <a:r>
              <a:rPr lang="en-US" altLang="zh-CN" sz="2800" dirty="0">
                <a:latin typeface="+mn-ea"/>
              </a:rPr>
              <a:t>8</a:t>
            </a:r>
            <a:r>
              <a:rPr lang="zh-CN" altLang="en-US" sz="2800" dirty="0">
                <a:latin typeface="+mn-ea"/>
              </a:rPr>
              <a:t>个字符</a:t>
            </a: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平均会有</a:t>
            </a:r>
            <a:r>
              <a:rPr lang="en-US" altLang="zh-CN" sz="2800" dirty="0">
                <a:latin typeface="+mn-ea"/>
              </a:rPr>
              <a:t>12</a:t>
            </a:r>
            <a:r>
              <a:rPr lang="zh-CN" altLang="en-US" sz="2800" dirty="0">
                <a:latin typeface="+mn-ea"/>
              </a:rPr>
              <a:t>个字符的空间浪费</a:t>
            </a:r>
          </a:p>
        </p:txBody>
      </p:sp>
    </p:spTree>
    <p:extLst>
      <p:ext uri="{BB962C8B-B14F-4D97-AF65-F5344CB8AC3E}">
        <p14:creationId xmlns:p14="http://schemas.microsoft.com/office/powerpoint/2010/main" val="4070985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/>
              <a:t>压缩</a:t>
            </a:r>
            <a:r>
              <a:rPr lang="en-US" altLang="zh-CN" dirty="0"/>
              <a:t>-</a:t>
            </a:r>
            <a:r>
              <a:rPr lang="zh-CN" altLang="en-US" dirty="0"/>
              <a:t>词典压缩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9" y="955040"/>
            <a:ext cx="11569148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b="1" dirty="0">
                <a:latin typeface="+mn-ea"/>
              </a:rPr>
              <a:t>•</a:t>
            </a:r>
            <a:r>
              <a:rPr lang="zh-CN" altLang="en-US" sz="2800" b="1" dirty="0">
                <a:latin typeface="+mn-ea"/>
              </a:rPr>
              <a:t>压缩词项列表：将词典看成单一字符串（ </a:t>
            </a:r>
            <a:r>
              <a:rPr lang="en-US" altLang="zh-CN" sz="2800" b="1" dirty="0">
                <a:latin typeface="+mn-ea"/>
              </a:rPr>
              <a:t>Dictionary-as-a-String </a:t>
            </a:r>
            <a:r>
              <a:rPr lang="zh-CN" altLang="en-US" sz="2800" b="1" dirty="0">
                <a:latin typeface="+mn-ea"/>
              </a:rPr>
              <a:t>）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b="1" dirty="0">
                <a:latin typeface="+mn-ea"/>
              </a:rPr>
              <a:t>• </a:t>
            </a:r>
            <a:r>
              <a:rPr lang="zh-CN" altLang="en-US" sz="2800" b="1" dirty="0">
                <a:latin typeface="+mn-ea"/>
              </a:rPr>
              <a:t>将词典存储为一个长字符串：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b="1" dirty="0">
                <a:latin typeface="+mn-ea"/>
              </a:rPr>
              <a:t>• </a:t>
            </a:r>
            <a:r>
              <a:rPr lang="zh-CN" altLang="en-US" sz="2800" b="1" dirty="0">
                <a:latin typeface="+mn-ea"/>
              </a:rPr>
              <a:t>指向下一词项的指针同时也标识着当前词项的结束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b="1" dirty="0">
                <a:latin typeface="+mn-ea"/>
              </a:rPr>
              <a:t>• </a:t>
            </a:r>
            <a:r>
              <a:rPr lang="zh-CN" altLang="en-US" sz="2800" b="1" dirty="0">
                <a:latin typeface="+mn-ea"/>
              </a:rPr>
              <a:t>期望节省</a:t>
            </a:r>
            <a:r>
              <a:rPr lang="en-US" altLang="zh-CN" sz="2800" b="1" dirty="0">
                <a:latin typeface="+mn-ea"/>
              </a:rPr>
              <a:t>60%</a:t>
            </a:r>
            <a:r>
              <a:rPr lang="zh-CN" altLang="en-US" sz="2800" b="1" dirty="0">
                <a:latin typeface="+mn-ea"/>
              </a:rPr>
              <a:t>的词典空间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8E2ECD-A6A6-4732-B7CA-E0FE64EB0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61" y="3515290"/>
            <a:ext cx="8983478" cy="326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7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zh-CN" altLang="en-US" dirty="0"/>
              <a:t>上一章课程内容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29" y="955040"/>
            <a:ext cx="10414807" cy="5681407"/>
          </a:xfrm>
        </p:spPr>
        <p:txBody>
          <a:bodyPr>
            <a:normAutofit lnSpcReduction="10000"/>
          </a:bodyPr>
          <a:lstStyle/>
          <a:p>
            <a:pPr marL="0" lvl="0" indent="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zh-CN" altLang="en-US" sz="28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基于排序的索引构建算法</a:t>
            </a:r>
            <a:endParaRPr lang="en-US" altLang="zh-CN" sz="2800" dirty="0">
              <a:solidFill>
                <a:srgbClr val="002060"/>
              </a:solidFill>
              <a:latin typeface="Lucida Sans" panose="020B0602040502020204" pitchFamily="34" charset="0"/>
              <a:ea typeface="MS PGothic" panose="020B0600070205080204" pitchFamily="34" charset="-128"/>
            </a:endParaRPr>
          </a:p>
          <a:p>
            <a:pPr marL="0" lvl="0" indent="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•</a:t>
            </a:r>
            <a:r>
              <a:rPr lang="zh-CN" altLang="en-US" sz="28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静态</a:t>
            </a:r>
            <a:endParaRPr lang="en-US" altLang="zh-CN" sz="2800" dirty="0">
              <a:solidFill>
                <a:srgbClr val="002060"/>
              </a:solidFill>
              <a:latin typeface="Lucida Sans" panose="020B0602040502020204" pitchFamily="34" charset="0"/>
              <a:ea typeface="MS PGothic" panose="020B0600070205080204" pitchFamily="34" charset="-128"/>
            </a:endParaRPr>
          </a:p>
          <a:p>
            <a:pPr marL="0" lvl="0" indent="357188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•</a:t>
            </a:r>
            <a:r>
              <a:rPr lang="zh-CN" altLang="en-US" sz="28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单机</a:t>
            </a:r>
          </a:p>
          <a:p>
            <a:pPr marL="0" lvl="0" indent="715963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• </a:t>
            </a:r>
            <a:r>
              <a:rPr lang="zh-CN" altLang="en-US" sz="28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基于块的排序索引算法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BSBI</a:t>
            </a:r>
          </a:p>
          <a:p>
            <a:pPr marL="0" lvl="0" indent="715963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• </a:t>
            </a:r>
            <a:r>
              <a:rPr lang="zh-CN" altLang="en-US" sz="28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内存式单遍扫描索引构建算法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SPIMI</a:t>
            </a:r>
          </a:p>
          <a:p>
            <a:pPr marL="0" lvl="0" indent="357188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•</a:t>
            </a:r>
            <a:r>
              <a:rPr lang="zh-CN" altLang="en-US" sz="28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多机</a:t>
            </a:r>
            <a:endParaRPr lang="en-US" altLang="zh-CN" sz="2800" dirty="0">
              <a:solidFill>
                <a:srgbClr val="002060"/>
              </a:solidFill>
              <a:latin typeface="Lucida Sans" panose="020B0602040502020204" pitchFamily="34" charset="0"/>
              <a:ea typeface="MS PGothic" panose="020B0600070205080204" pitchFamily="34" charset="-128"/>
            </a:endParaRPr>
          </a:p>
          <a:p>
            <a:pPr marL="0" lvl="0" indent="715963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• </a:t>
            </a:r>
            <a:r>
              <a:rPr lang="zh-CN" altLang="en-US" sz="28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采用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MapReduce </a:t>
            </a:r>
            <a:r>
              <a:rPr lang="zh-CN" altLang="en-US" sz="28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的分布式索引构建算法</a:t>
            </a:r>
          </a:p>
          <a:p>
            <a:pPr marL="0" lvl="0" indent="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• </a:t>
            </a:r>
            <a:r>
              <a:rPr lang="zh-CN" altLang="en-US" sz="28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动态索引构建算法：</a:t>
            </a:r>
            <a:endParaRPr lang="en-US" altLang="zh-CN" sz="2800" dirty="0">
              <a:solidFill>
                <a:srgbClr val="002060"/>
              </a:solidFill>
              <a:latin typeface="Lucida Sans" panose="020B0602040502020204" pitchFamily="34" charset="0"/>
              <a:ea typeface="MS PGothic" panose="020B0600070205080204" pitchFamily="34" charset="-128"/>
            </a:endParaRPr>
          </a:p>
          <a:p>
            <a:pPr marL="0" lvl="0" indent="357188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•</a:t>
            </a:r>
            <a:r>
              <a:rPr lang="zh-CN" altLang="en-US" sz="28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对数合并</a:t>
            </a:r>
          </a:p>
        </p:txBody>
      </p:sp>
    </p:spTree>
    <p:extLst>
      <p:ext uri="{BB962C8B-B14F-4D97-AF65-F5344CB8AC3E}">
        <p14:creationId xmlns:p14="http://schemas.microsoft.com/office/powerpoint/2010/main" val="1124445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/>
              <a:t>压缩</a:t>
            </a:r>
            <a:r>
              <a:rPr lang="en-US" altLang="zh-CN" dirty="0"/>
              <a:t>-</a:t>
            </a:r>
            <a:r>
              <a:rPr lang="zh-CN" altLang="en-US" dirty="0"/>
              <a:t>词典压缩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9" y="955040"/>
            <a:ext cx="11569148" cy="5681407"/>
          </a:xfrm>
        </p:spPr>
        <p:txBody>
          <a:bodyPr>
            <a:normAutofit lnSpcReduction="10000"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b="1" dirty="0">
                <a:latin typeface="+mn-ea"/>
              </a:rPr>
              <a:t>•</a:t>
            </a:r>
            <a:r>
              <a:rPr lang="zh-CN" altLang="en-US" sz="2800" b="1" dirty="0">
                <a:latin typeface="+mn-ea"/>
              </a:rPr>
              <a:t>字符串词典的空间大小</a:t>
            </a:r>
            <a:endParaRPr lang="en-US" altLang="zh-CN" sz="2800" b="1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endParaRPr lang="en-US" altLang="zh-CN" sz="2800" b="1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endParaRPr lang="en-US" altLang="zh-CN" sz="2800" b="1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endParaRPr lang="en-US" altLang="zh-CN" sz="2800" b="1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endParaRPr lang="en-US" altLang="zh-CN" sz="2800" b="1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endParaRPr lang="en-US" altLang="zh-CN" sz="2800" b="1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endParaRPr lang="en-US" altLang="zh-CN" sz="2800" b="1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endParaRPr lang="en-US" altLang="zh-CN" sz="2800" b="1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zh-CN" altLang="en-US" sz="2800" b="1" dirty="0">
                <a:latin typeface="+mn-ea"/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压缩了大概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1/3</a:t>
            </a:r>
            <a:endParaRPr lang="en-US" altLang="zh-CN" sz="28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D1F4B6-CEA3-489C-8F4B-68FC9F204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29" y="1743105"/>
            <a:ext cx="98012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13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/>
              <a:t>压缩</a:t>
            </a:r>
            <a:r>
              <a:rPr lang="en-US" altLang="zh-CN" dirty="0"/>
              <a:t>-</a:t>
            </a:r>
            <a:r>
              <a:rPr lang="zh-CN" altLang="en-US" dirty="0"/>
              <a:t>词典压缩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9" y="955040"/>
            <a:ext cx="11569148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b="1" dirty="0">
                <a:latin typeface="+mn-ea"/>
              </a:rPr>
              <a:t>•</a:t>
            </a:r>
            <a:r>
              <a:rPr lang="zh-CN" altLang="en-US" sz="2800" b="1" dirty="0">
                <a:latin typeface="+mn-ea"/>
              </a:rPr>
              <a:t>按块存储（</a:t>
            </a:r>
            <a:r>
              <a:rPr lang="en-US" altLang="zh-CN" sz="2800" b="1" dirty="0">
                <a:latin typeface="+mn-ea"/>
              </a:rPr>
              <a:t>Blocking</a:t>
            </a:r>
            <a:r>
              <a:rPr lang="zh-CN" altLang="en-US" sz="2800" b="1" dirty="0">
                <a:latin typeface="+mn-ea"/>
              </a:rPr>
              <a:t>）</a:t>
            </a:r>
            <a:endParaRPr lang="en-US" altLang="zh-CN" sz="2800" b="1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我们为每第</a:t>
            </a:r>
            <a:r>
              <a:rPr lang="en-US" altLang="zh-CN" sz="2800" dirty="0">
                <a:latin typeface="+mn-ea"/>
              </a:rPr>
              <a:t>k</a:t>
            </a:r>
            <a:r>
              <a:rPr lang="zh-CN" altLang="en-US" sz="2800" dirty="0">
                <a:latin typeface="+mn-ea"/>
              </a:rPr>
              <a:t>个词项字符串存储一个指针</a:t>
            </a:r>
            <a:r>
              <a:rPr lang="en-US" altLang="zh-CN" sz="2800" dirty="0">
                <a:latin typeface="+mn-ea"/>
              </a:rPr>
              <a:t>   </a:t>
            </a:r>
            <a:r>
              <a:rPr lang="zh-CN" altLang="en-US" sz="2400" dirty="0">
                <a:latin typeface="+mn-ea"/>
              </a:rPr>
              <a:t>下面的例子：</a:t>
            </a:r>
            <a:r>
              <a:rPr lang="en-US" altLang="zh-CN" sz="2400" dirty="0">
                <a:latin typeface="+mn-ea"/>
              </a:rPr>
              <a:t>k=4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需要存储词项长度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>
                <a:latin typeface="+mn-ea"/>
              </a:rPr>
              <a:t>额外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字节</a:t>
            </a:r>
            <a:r>
              <a:rPr lang="en-US" altLang="zh-CN" sz="2800" dirty="0">
                <a:latin typeface="+mn-ea"/>
              </a:rPr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DC66D5-74D3-4261-B9C1-28EB0A277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96" y="2907661"/>
            <a:ext cx="8735046" cy="361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94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/>
              <a:t>压缩</a:t>
            </a:r>
            <a:r>
              <a:rPr lang="en-US" altLang="zh-CN" dirty="0"/>
              <a:t>-</a:t>
            </a:r>
            <a:r>
              <a:rPr lang="zh-CN" altLang="en-US" dirty="0"/>
              <a:t>词典压缩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9" y="955040"/>
            <a:ext cx="11569148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b="1" dirty="0">
                <a:latin typeface="+mn-ea"/>
              </a:rPr>
              <a:t>•</a:t>
            </a:r>
            <a:r>
              <a:rPr lang="zh-CN" altLang="en-US" sz="3200" b="1" dirty="0">
                <a:latin typeface="+mn-ea"/>
              </a:rPr>
              <a:t>节省空间</a:t>
            </a:r>
            <a:endParaRPr lang="en-US" altLang="zh-CN" sz="3200" b="1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endParaRPr lang="en-US" altLang="zh-CN" sz="28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7455F3-BBBC-4481-8D7D-AF37DC038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14" y="1747868"/>
            <a:ext cx="102679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89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/>
              <a:t>压缩</a:t>
            </a:r>
            <a:r>
              <a:rPr lang="en-US" altLang="zh-CN" dirty="0"/>
              <a:t>-</a:t>
            </a:r>
            <a:r>
              <a:rPr lang="zh-CN" altLang="en-US" dirty="0"/>
              <a:t>词典压缩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9" y="955040"/>
            <a:ext cx="11569148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b="1" dirty="0">
                <a:latin typeface="+mn-ea"/>
              </a:rPr>
              <a:t>•</a:t>
            </a:r>
            <a:r>
              <a:rPr lang="zh-CN" altLang="en-US" sz="3200" b="1" dirty="0">
                <a:latin typeface="+mn-ea"/>
              </a:rPr>
              <a:t>未压缩词典的搜索</a:t>
            </a:r>
            <a:endParaRPr lang="en-US" altLang="zh-CN" sz="3200" b="1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• </a:t>
            </a:r>
            <a:r>
              <a:rPr lang="zh-CN" altLang="en-US" sz="3200" dirty="0">
                <a:latin typeface="+mn-ea"/>
              </a:rPr>
              <a:t>假设词典中每个词项被查询的概率相同</a:t>
            </a:r>
            <a:endParaRPr lang="en-US" altLang="zh-CN" sz="3200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(</a:t>
            </a:r>
            <a:r>
              <a:rPr lang="zh-CN" altLang="en-US" sz="3200" dirty="0">
                <a:latin typeface="+mn-ea"/>
              </a:rPr>
              <a:t>实际中并非如此！</a:t>
            </a:r>
            <a:r>
              <a:rPr lang="en-US" altLang="zh-CN" sz="3200" dirty="0">
                <a:latin typeface="+mn-ea"/>
              </a:rPr>
              <a:t>)</a:t>
            </a:r>
            <a:r>
              <a:rPr lang="zh-CN" altLang="en-US" sz="3200" dirty="0">
                <a:latin typeface="+mn-ea"/>
              </a:rPr>
              <a:t>，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• </a:t>
            </a:r>
            <a:r>
              <a:rPr lang="zh-CN" altLang="en-US" sz="3200" dirty="0">
                <a:latin typeface="+mn-ea"/>
              </a:rPr>
              <a:t>平均比较次数</a:t>
            </a:r>
            <a:r>
              <a:rPr lang="en-US" altLang="zh-CN" sz="3200" dirty="0">
                <a:latin typeface="+mn-ea"/>
              </a:rPr>
              <a:t>=(1+2*2+4*3+4)/8=2.6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endParaRPr lang="en-US" altLang="zh-CN" sz="28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C5113B-EC5A-4B7C-8CA4-2CB35FC3B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402" y="1223962"/>
            <a:ext cx="37052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74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/>
              <a:t>压缩</a:t>
            </a:r>
            <a:r>
              <a:rPr lang="en-US" altLang="zh-CN" dirty="0"/>
              <a:t>-</a:t>
            </a:r>
            <a:r>
              <a:rPr lang="zh-CN" altLang="en-US" dirty="0"/>
              <a:t>词典压缩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9" y="955040"/>
            <a:ext cx="11569148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b="1" dirty="0">
                <a:latin typeface="+mn-ea"/>
              </a:rPr>
              <a:t>•</a:t>
            </a:r>
            <a:r>
              <a:rPr lang="zh-CN" altLang="en-US" sz="3200" b="1" dirty="0">
                <a:latin typeface="+mn-ea"/>
              </a:rPr>
              <a:t>按块存储方式下的词典搜索</a:t>
            </a:r>
            <a:endParaRPr lang="en-US" altLang="zh-CN" sz="3200" b="1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•</a:t>
            </a:r>
            <a:r>
              <a:rPr lang="zh-CN" altLang="en-US" sz="3200" dirty="0">
                <a:latin typeface="+mn-ea"/>
              </a:rPr>
              <a:t>二分查找只能在块外进行</a:t>
            </a:r>
          </a:p>
          <a:p>
            <a:pPr marL="0" lvl="0" indent="72231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然后在块内进行线性查找得到最后的词项位置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• </a:t>
            </a:r>
            <a:r>
              <a:rPr lang="zh-CN" altLang="en-US" sz="3200" dirty="0">
                <a:latin typeface="+mn-ea"/>
              </a:rPr>
              <a:t>块大小为 </a:t>
            </a:r>
            <a:r>
              <a:rPr lang="en-US" altLang="zh-CN" sz="3200" dirty="0">
                <a:latin typeface="+mn-ea"/>
              </a:rPr>
              <a:t>4(</a:t>
            </a:r>
            <a:r>
              <a:rPr lang="zh-CN" altLang="en-US" sz="3200" dirty="0">
                <a:latin typeface="+mn-ea"/>
              </a:rPr>
              <a:t>二分树</a:t>
            </a:r>
            <a:r>
              <a:rPr lang="en-US" altLang="zh-CN" sz="3200" dirty="0">
                <a:latin typeface="+mn-ea"/>
              </a:rPr>
              <a:t>)</a:t>
            </a:r>
            <a:r>
              <a:rPr lang="zh-CN" altLang="en-US" sz="3200" dirty="0">
                <a:latin typeface="+mn-ea"/>
              </a:rPr>
              <a:t>，平均比较次数</a:t>
            </a:r>
            <a:r>
              <a:rPr lang="en-US" altLang="zh-CN" sz="3200" dirty="0">
                <a:latin typeface="+mn-ea"/>
              </a:rPr>
              <a:t>(1+2*2+2*3+2*4+5)/8=3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4E4771-CACC-4870-9E35-1EC2518E5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373" y="4187273"/>
            <a:ext cx="8258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80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/>
              <a:t>压缩</a:t>
            </a:r>
            <a:r>
              <a:rPr lang="en-US" altLang="zh-CN" dirty="0"/>
              <a:t>-</a:t>
            </a:r>
            <a:r>
              <a:rPr lang="zh-CN" altLang="en-US" dirty="0"/>
              <a:t>词典压缩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9" y="955040"/>
            <a:ext cx="11569148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b="1" dirty="0">
                <a:latin typeface="+mn-ea"/>
              </a:rPr>
              <a:t>•</a:t>
            </a:r>
            <a:r>
              <a:rPr lang="zh-CN" altLang="en-US" sz="3200" b="1" dirty="0">
                <a:latin typeface="+mn-ea"/>
              </a:rPr>
              <a:t>前端编码（</a:t>
            </a:r>
            <a:r>
              <a:rPr lang="en-US" altLang="zh-CN" sz="3200" b="1" dirty="0">
                <a:latin typeface="+mn-ea"/>
              </a:rPr>
              <a:t>Front coding</a:t>
            </a:r>
            <a:r>
              <a:rPr lang="zh-CN" altLang="en-US" sz="3200" b="1" dirty="0">
                <a:latin typeface="+mn-ea"/>
              </a:rPr>
              <a:t>）</a:t>
            </a:r>
            <a:endParaRPr lang="en-US" altLang="zh-CN" sz="3200" b="1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•</a:t>
            </a:r>
            <a:r>
              <a:rPr lang="zh-CN" altLang="en-US" sz="2800" dirty="0">
                <a:latin typeface="+mn-ea"/>
              </a:rPr>
              <a:t>前端编码：按照词典顺序排列的连续词项之间往往具有公共前缀。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块内</a:t>
            </a:r>
            <a:r>
              <a:rPr lang="en-US" altLang="zh-CN" sz="2800" dirty="0">
                <a:latin typeface="+mn-ea"/>
              </a:rPr>
              <a:t>k</a:t>
            </a:r>
            <a:r>
              <a:rPr lang="zh-CN" altLang="en-US" sz="2800" dirty="0">
                <a:latin typeface="+mn-ea"/>
              </a:rPr>
              <a:t>个词项的最后</a:t>
            </a:r>
            <a:r>
              <a:rPr lang="en-US" altLang="zh-CN" sz="2800" dirty="0">
                <a:latin typeface="+mn-ea"/>
              </a:rPr>
              <a:t>k-1</a:t>
            </a:r>
            <a:r>
              <a:rPr lang="zh-CN" altLang="en-US" sz="2800" dirty="0">
                <a:latin typeface="+mn-ea"/>
              </a:rPr>
              <a:t>个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2FD202-B0B8-4F0A-89B0-4BD5EF11B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86" y="3084692"/>
            <a:ext cx="7926871" cy="355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07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/>
              <a:t>压缩</a:t>
            </a:r>
            <a:r>
              <a:rPr lang="en-US" altLang="zh-CN" dirty="0"/>
              <a:t>-</a:t>
            </a:r>
            <a:r>
              <a:rPr lang="zh-CN" altLang="en-US" dirty="0"/>
              <a:t>词典压缩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9" y="955040"/>
            <a:ext cx="11569148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b="1" dirty="0">
                <a:latin typeface="+mn-ea"/>
              </a:rPr>
              <a:t>•</a:t>
            </a:r>
            <a:r>
              <a:rPr lang="zh-CN" altLang="en-US" sz="3200" b="1" dirty="0">
                <a:latin typeface="+mn-ea"/>
              </a:rPr>
              <a:t>小结词典压缩：</a:t>
            </a:r>
            <a:r>
              <a:rPr lang="en-US" altLang="zh-CN" sz="3200" b="1" dirty="0">
                <a:latin typeface="+mn-ea"/>
              </a:rPr>
              <a:t>RCV1</a:t>
            </a:r>
            <a:r>
              <a:rPr lang="zh-CN" altLang="en-US" sz="3200" b="1" dirty="0">
                <a:latin typeface="+mn-ea"/>
              </a:rPr>
              <a:t>文档集的词典压缩结果</a:t>
            </a:r>
            <a:endParaRPr lang="en-US" altLang="zh-CN" sz="3200" b="1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•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5D5D74-7C8F-4347-A353-53977FC22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13" y="1869325"/>
            <a:ext cx="7843791" cy="385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35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/>
              <a:t>倒排记录表压缩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8" y="955040"/>
            <a:ext cx="11708295" cy="5681407"/>
          </a:xfrm>
        </p:spPr>
        <p:txBody>
          <a:bodyPr>
            <a:normAutofit lnSpcReduction="10000"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• </a:t>
            </a:r>
            <a:r>
              <a:rPr lang="zh-CN" altLang="en-US" sz="3200" dirty="0">
                <a:latin typeface="+mn-ea"/>
              </a:rPr>
              <a:t>倒排记录表远大于词典，至少为</a:t>
            </a:r>
            <a:r>
              <a:rPr lang="en-US" altLang="zh-CN" sz="3200" dirty="0">
                <a:latin typeface="+mn-ea"/>
              </a:rPr>
              <a:t>10</a:t>
            </a:r>
            <a:r>
              <a:rPr lang="zh-CN" altLang="en-US" sz="3200" dirty="0">
                <a:latin typeface="+mn-ea"/>
              </a:rPr>
              <a:t>倍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• </a:t>
            </a:r>
            <a:r>
              <a:rPr lang="zh-CN" altLang="en-US" sz="3200" dirty="0">
                <a:latin typeface="+mn-ea"/>
              </a:rPr>
              <a:t>迫切要求：紧密地存储每一个倒排记录表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• </a:t>
            </a:r>
            <a:r>
              <a:rPr lang="zh-CN" altLang="en-US" sz="3200" dirty="0">
                <a:latin typeface="+mn-ea"/>
              </a:rPr>
              <a:t>每个倒排记录用文档 </a:t>
            </a:r>
            <a:r>
              <a:rPr lang="en-US" altLang="zh-CN" sz="3200" dirty="0">
                <a:latin typeface="+mn-ea"/>
              </a:rPr>
              <a:t>ID </a:t>
            </a:r>
            <a:r>
              <a:rPr lang="zh-CN" altLang="en-US" sz="3200" dirty="0">
                <a:latin typeface="+mn-ea"/>
              </a:rPr>
              <a:t>来定义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• </a:t>
            </a:r>
            <a:r>
              <a:rPr lang="zh-CN" altLang="en-US" sz="3200" dirty="0">
                <a:latin typeface="+mn-ea"/>
              </a:rPr>
              <a:t>对</a:t>
            </a:r>
            <a:r>
              <a:rPr lang="en-US" altLang="zh-CN" sz="3200" dirty="0">
                <a:latin typeface="+mn-ea"/>
              </a:rPr>
              <a:t>Reuters (800,000</a:t>
            </a:r>
            <a:r>
              <a:rPr lang="zh-CN" altLang="en-US" sz="3200" dirty="0">
                <a:latin typeface="+mn-ea"/>
              </a:rPr>
              <a:t>文档</a:t>
            </a:r>
            <a:r>
              <a:rPr lang="en-US" altLang="zh-CN" sz="3200" dirty="0">
                <a:latin typeface="+mn-ea"/>
              </a:rPr>
              <a:t>)</a:t>
            </a:r>
            <a:r>
              <a:rPr lang="zh-CN" altLang="en-US" sz="3200" dirty="0">
                <a:latin typeface="+mn-ea"/>
              </a:rPr>
              <a:t>来说，当使用</a:t>
            </a:r>
            <a:r>
              <a:rPr lang="en-US" altLang="zh-CN" sz="3200" dirty="0">
                <a:latin typeface="+mn-ea"/>
              </a:rPr>
              <a:t>4</a:t>
            </a:r>
            <a:r>
              <a:rPr lang="zh-CN" altLang="en-US" sz="3200" dirty="0">
                <a:latin typeface="+mn-ea"/>
              </a:rPr>
              <a:t>字节整数表示时，每个文档</a:t>
            </a:r>
            <a:r>
              <a:rPr lang="en-US" altLang="zh-CN" sz="3200" dirty="0">
                <a:latin typeface="+mn-ea"/>
              </a:rPr>
              <a:t>ID</a:t>
            </a:r>
            <a:r>
              <a:rPr lang="zh-CN" altLang="en-US" sz="3200" dirty="0">
                <a:latin typeface="+mn-ea"/>
              </a:rPr>
              <a:t>需要 </a:t>
            </a:r>
            <a:r>
              <a:rPr lang="en-US" altLang="zh-CN" sz="3200" dirty="0">
                <a:latin typeface="+mn-ea"/>
              </a:rPr>
              <a:t>32bit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• </a:t>
            </a:r>
            <a:r>
              <a:rPr lang="zh-CN" altLang="en-US" sz="3200" dirty="0">
                <a:latin typeface="+mn-ea"/>
              </a:rPr>
              <a:t>或者，我们可以用</a:t>
            </a:r>
            <a:r>
              <a:rPr lang="en-US" altLang="zh-CN" sz="3200" dirty="0">
                <a:latin typeface="+mn-ea"/>
              </a:rPr>
              <a:t>log</a:t>
            </a:r>
            <a:r>
              <a:rPr lang="en-US" altLang="zh-CN" sz="3200" baseline="-25000" dirty="0">
                <a:latin typeface="+mn-ea"/>
              </a:rPr>
              <a:t>2</a:t>
            </a:r>
            <a:r>
              <a:rPr lang="en-US" altLang="zh-CN" sz="3200" dirty="0">
                <a:latin typeface="+mn-ea"/>
              </a:rPr>
              <a:t>800,000 ≈ 20bits</a:t>
            </a:r>
            <a:r>
              <a:rPr lang="zh-CN" altLang="en-US" sz="3200" dirty="0">
                <a:latin typeface="+mn-ea"/>
              </a:rPr>
              <a:t>来表示每个文档</a:t>
            </a:r>
            <a:r>
              <a:rPr lang="en-US" altLang="zh-CN" sz="3200" dirty="0">
                <a:latin typeface="+mn-ea"/>
              </a:rPr>
              <a:t>ID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• </a:t>
            </a:r>
            <a:r>
              <a:rPr lang="zh-CN" altLang="en-US" sz="3200" dirty="0">
                <a:latin typeface="+mn-ea"/>
              </a:rPr>
              <a:t>我们的目标：用远小于</a:t>
            </a:r>
            <a:r>
              <a:rPr lang="en-US" altLang="zh-CN" sz="3200" dirty="0">
                <a:latin typeface="+mn-ea"/>
              </a:rPr>
              <a:t>20bit</a:t>
            </a:r>
            <a:r>
              <a:rPr lang="zh-CN" altLang="en-US" sz="3200" dirty="0">
                <a:latin typeface="+mn-ea"/>
              </a:rPr>
              <a:t>来表示每个文档，</a:t>
            </a:r>
            <a:r>
              <a:rPr lang="en-US" altLang="zh-CN" sz="3200" dirty="0">
                <a:solidFill>
                  <a:srgbClr val="FF0000"/>
                </a:solidFill>
                <a:latin typeface="+mn-ea"/>
              </a:rPr>
              <a:t>100M*20/8=250MB</a:t>
            </a:r>
            <a:endParaRPr lang="en-US" altLang="zh-CN" sz="28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6497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/>
              <a:t>倒排记录表压缩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8" y="955040"/>
            <a:ext cx="11708295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•</a:t>
            </a:r>
            <a:r>
              <a:rPr lang="zh-CN" altLang="en-US" sz="3200" dirty="0">
                <a:latin typeface="+mn-ea"/>
              </a:rPr>
              <a:t>预处理前后词项、词条数目</a:t>
            </a:r>
            <a:endParaRPr lang="en-US" altLang="zh-CN" sz="28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2C9376-7B07-4716-A15C-B76670DD7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" y="1732307"/>
            <a:ext cx="112871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51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/>
              <a:t>倒排记录表压缩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8" y="955040"/>
            <a:ext cx="11708295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•</a:t>
            </a:r>
            <a:r>
              <a:rPr lang="zh-CN" altLang="en-US" sz="3200" dirty="0">
                <a:latin typeface="+mn-ea"/>
              </a:rPr>
              <a:t>倒排记录表：相反的两点</a:t>
            </a:r>
            <a:endParaRPr lang="en-US" altLang="zh-CN" sz="3200" dirty="0">
              <a:latin typeface="+mn-ea"/>
            </a:endParaRPr>
          </a:p>
          <a:p>
            <a:pPr marL="0" lvl="0" indent="3571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像“ </a:t>
            </a:r>
            <a:r>
              <a:rPr lang="en-US" altLang="zh-CN" sz="2800" dirty="0" err="1">
                <a:latin typeface="+mn-ea"/>
              </a:rPr>
              <a:t>arachnocentric</a:t>
            </a:r>
            <a:r>
              <a:rPr lang="en-US" altLang="zh-CN" sz="2800" dirty="0">
                <a:latin typeface="+mn-ea"/>
              </a:rPr>
              <a:t> ”</a:t>
            </a:r>
            <a:r>
              <a:rPr lang="zh-CN" altLang="en-US" sz="2800" dirty="0">
                <a:latin typeface="+mn-ea"/>
              </a:rPr>
              <a:t>这样的词项可能在一百万个文档中才会出现一次，我们可以用 </a:t>
            </a:r>
            <a:r>
              <a:rPr lang="en-US" altLang="zh-CN" sz="2800" dirty="0">
                <a:latin typeface="+mn-ea"/>
              </a:rPr>
              <a:t>log</a:t>
            </a:r>
            <a:r>
              <a:rPr lang="en-US" altLang="zh-CN" sz="2800" baseline="-25000" dirty="0">
                <a:latin typeface="+mn-ea"/>
              </a:rPr>
              <a:t>2</a:t>
            </a:r>
            <a:r>
              <a:rPr lang="en-US" altLang="zh-CN" sz="2800" dirty="0">
                <a:latin typeface="+mn-ea"/>
              </a:rPr>
              <a:t>1M ~20bits </a:t>
            </a:r>
            <a:r>
              <a:rPr lang="zh-CN" altLang="en-US" sz="2800" dirty="0">
                <a:latin typeface="+mn-ea"/>
              </a:rPr>
              <a:t>来存储这一倒排记录。</a:t>
            </a:r>
          </a:p>
          <a:p>
            <a:pPr marL="0" lvl="0" indent="3571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像“ </a:t>
            </a:r>
            <a:r>
              <a:rPr lang="en-US" altLang="zh-CN" sz="2800" dirty="0">
                <a:latin typeface="+mn-ea"/>
              </a:rPr>
              <a:t>the ”</a:t>
            </a:r>
            <a:r>
              <a:rPr lang="zh-CN" altLang="en-US" sz="2800" dirty="0">
                <a:latin typeface="+mn-ea"/>
              </a:rPr>
              <a:t>这样的词项在每个文档中都会出现，所以对它采用 </a:t>
            </a:r>
            <a:r>
              <a:rPr lang="en-US" altLang="zh-CN" sz="2800" dirty="0">
                <a:latin typeface="+mn-ea"/>
              </a:rPr>
              <a:t>20bit/ </a:t>
            </a:r>
            <a:r>
              <a:rPr lang="zh-CN" altLang="en-US" sz="2800" dirty="0">
                <a:latin typeface="+mn-ea"/>
              </a:rPr>
              <a:t>倒排记录太浪费了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这种情况更希望是</a:t>
            </a:r>
            <a:r>
              <a:rPr lang="en-US" altLang="zh-CN" sz="2800" dirty="0">
                <a:latin typeface="+mn-ea"/>
              </a:rPr>
              <a:t>0/1</a:t>
            </a:r>
            <a:r>
              <a:rPr lang="zh-CN" altLang="en-US" sz="2800" dirty="0">
                <a:latin typeface="+mn-ea"/>
              </a:rPr>
              <a:t>的</a:t>
            </a:r>
            <a:r>
              <a:rPr lang="en-US" altLang="zh-CN" sz="2800" dirty="0">
                <a:latin typeface="+mn-ea"/>
              </a:rPr>
              <a:t>bit</a:t>
            </a:r>
            <a:r>
              <a:rPr lang="zh-CN" altLang="en-US" sz="2800" dirty="0">
                <a:latin typeface="+mn-ea"/>
              </a:rPr>
              <a:t>向量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980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zh-CN" altLang="en-US" dirty="0"/>
              <a:t>索引压缩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29" y="955040"/>
            <a:ext cx="10414807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zh-CN" altLang="en-US" sz="3200" dirty="0">
                <a:latin typeface="+mn-ea"/>
                <a:cs typeface="+mj-cs"/>
              </a:rPr>
              <a:t>统计信息</a:t>
            </a:r>
            <a:r>
              <a:rPr lang="en-US" altLang="zh-CN" sz="3200" dirty="0">
                <a:latin typeface="+mn-ea"/>
                <a:cs typeface="+mj-cs"/>
              </a:rPr>
              <a:t>(</a:t>
            </a:r>
            <a:r>
              <a:rPr lang="zh-CN" altLang="en-US" sz="3200" dirty="0">
                <a:latin typeface="+mn-ea"/>
                <a:cs typeface="+mj-cs"/>
              </a:rPr>
              <a:t>对</a:t>
            </a:r>
            <a:r>
              <a:rPr lang="en-US" altLang="zh-CN" sz="3200" dirty="0">
                <a:latin typeface="+mn-ea"/>
                <a:cs typeface="+mj-cs"/>
              </a:rPr>
              <a:t>RCV1</a:t>
            </a:r>
            <a:r>
              <a:rPr lang="zh-CN" altLang="en-US" sz="3200" dirty="0">
                <a:latin typeface="+mn-ea"/>
                <a:cs typeface="+mj-cs"/>
              </a:rPr>
              <a:t>语料库</a:t>
            </a:r>
            <a:r>
              <a:rPr lang="en-US" altLang="zh-CN" sz="3200" dirty="0">
                <a:latin typeface="+mn-ea"/>
                <a:cs typeface="+mj-cs"/>
              </a:rPr>
              <a:t>) 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  <a:cs typeface="+mj-cs"/>
              </a:rPr>
              <a:t>• </a:t>
            </a:r>
            <a:r>
              <a:rPr lang="zh-CN" altLang="en-US" sz="3200" dirty="0">
                <a:latin typeface="+mn-ea"/>
                <a:cs typeface="+mj-cs"/>
              </a:rPr>
              <a:t>词典压缩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  <a:cs typeface="+mj-cs"/>
              </a:rPr>
              <a:t>• </a:t>
            </a:r>
            <a:r>
              <a:rPr lang="zh-CN" altLang="en-US" sz="3200" dirty="0">
                <a:latin typeface="+mn-ea"/>
                <a:cs typeface="+mj-cs"/>
              </a:rPr>
              <a:t>倒排记录表压缩</a:t>
            </a:r>
            <a:endParaRPr lang="en-US" altLang="zh-CN" sz="3200" dirty="0">
              <a:latin typeface="+mn-ea"/>
              <a:cs typeface="+mj-cs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endParaRPr lang="zh-CN" altLang="en-US" sz="3600" dirty="0">
              <a:latin typeface="+mn-ea"/>
              <a:cs typeface="+mj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ABFA67-0AE3-4908-99A1-3285F3EB6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27" y="3429000"/>
            <a:ext cx="8001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77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/>
              <a:t>倒排记录表压缩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8" y="955040"/>
            <a:ext cx="11708295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•</a:t>
            </a:r>
            <a:r>
              <a:rPr lang="zh-CN" altLang="en-US" sz="3200" dirty="0">
                <a:latin typeface="+mn-ea"/>
              </a:rPr>
              <a:t>规律的探寻：倒排记录表项中文档</a:t>
            </a:r>
            <a:r>
              <a:rPr lang="en-US" altLang="zh-CN" sz="3200" dirty="0">
                <a:latin typeface="+mn-ea"/>
              </a:rPr>
              <a:t>ID</a:t>
            </a:r>
            <a:r>
              <a:rPr lang="zh-CN" altLang="en-US" sz="3200" dirty="0">
                <a:latin typeface="+mn-ea"/>
              </a:rPr>
              <a:t>的间距（</a:t>
            </a:r>
            <a:r>
              <a:rPr lang="en-US" altLang="zh-CN" sz="3200" dirty="0">
                <a:latin typeface="+mn-ea"/>
              </a:rPr>
              <a:t>GAP</a:t>
            </a:r>
            <a:r>
              <a:rPr lang="zh-CN" altLang="en-US" sz="3200" dirty="0">
                <a:latin typeface="+mn-ea"/>
              </a:rPr>
              <a:t>）</a:t>
            </a:r>
            <a:endParaRPr lang="en-US" altLang="zh-CN" sz="3200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我们按照文档 </a:t>
            </a:r>
            <a:r>
              <a:rPr lang="en-US" altLang="zh-CN" sz="2800" dirty="0">
                <a:latin typeface="+mn-ea"/>
              </a:rPr>
              <a:t>ID </a:t>
            </a:r>
            <a:r>
              <a:rPr lang="zh-CN" altLang="en-US" sz="2800" dirty="0">
                <a:latin typeface="+mn-ea"/>
              </a:rPr>
              <a:t>的递增顺序来存储一个词项的倒排列表。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Computer </a:t>
            </a:r>
            <a:r>
              <a:rPr lang="zh-CN" altLang="en-US" sz="2800" dirty="0">
                <a:latin typeface="+mn-ea"/>
              </a:rPr>
              <a:t>：</a:t>
            </a:r>
            <a:r>
              <a:rPr lang="en-US" altLang="zh-CN" sz="2800" dirty="0">
                <a:latin typeface="+mn-ea"/>
              </a:rPr>
              <a:t>33,47,154,159,202…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结论：可以存储间距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33,14,107,5,43…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期望：绝大多数间距存储空间都远小于</a:t>
            </a:r>
            <a:r>
              <a:rPr lang="en-US" altLang="zh-CN" sz="2800" dirty="0">
                <a:latin typeface="+mn-ea"/>
              </a:rPr>
              <a:t>20bit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511E1B-F7CE-43ED-AAE5-A360167BF6E8}"/>
              </a:ext>
            </a:extLst>
          </p:cNvPr>
          <p:cNvSpPr/>
          <p:nvPr/>
        </p:nvSpPr>
        <p:spPr>
          <a:xfrm>
            <a:off x="3279913" y="2524539"/>
            <a:ext cx="993913" cy="3975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2399FFB-67E7-4A42-93E7-3D09AEABD2D6}"/>
              </a:ext>
            </a:extLst>
          </p:cNvPr>
          <p:cNvCxnSpPr/>
          <p:nvPr/>
        </p:nvCxnSpPr>
        <p:spPr>
          <a:xfrm flipH="1">
            <a:off x="2246243" y="2922104"/>
            <a:ext cx="1441174" cy="9541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6B5EA05-F638-4D06-8929-DC3D4DCD894E}"/>
              </a:ext>
            </a:extLst>
          </p:cNvPr>
          <p:cNvSpPr/>
          <p:nvPr/>
        </p:nvSpPr>
        <p:spPr>
          <a:xfrm>
            <a:off x="4462669" y="2524539"/>
            <a:ext cx="1222513" cy="3975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9193962-FD45-470C-8021-75AE1205FE2A}"/>
              </a:ext>
            </a:extLst>
          </p:cNvPr>
          <p:cNvCxnSpPr>
            <a:cxnSpLocks/>
          </p:cNvCxnSpPr>
          <p:nvPr/>
        </p:nvCxnSpPr>
        <p:spPr>
          <a:xfrm flipH="1">
            <a:off x="3354456" y="2951921"/>
            <a:ext cx="1719469" cy="9839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13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/>
              <a:t>倒排记录表压缩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8" y="955040"/>
            <a:ext cx="11708295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•</a:t>
            </a:r>
            <a:r>
              <a:rPr lang="zh-CN" altLang="en-US" sz="3200" dirty="0">
                <a:latin typeface="+mn-ea"/>
              </a:rPr>
              <a:t>找找</a:t>
            </a:r>
            <a:r>
              <a:rPr lang="en-US" altLang="zh-CN" sz="3200" dirty="0">
                <a:latin typeface="+mn-ea"/>
              </a:rPr>
              <a:t>GAP</a:t>
            </a:r>
            <a:r>
              <a:rPr lang="zh-CN" altLang="en-US" sz="3200" dirty="0">
                <a:latin typeface="+mn-ea"/>
              </a:rPr>
              <a:t>：</a:t>
            </a:r>
            <a:r>
              <a:rPr lang="en-US" altLang="zh-CN" sz="3200" dirty="0">
                <a:latin typeface="+mn-ea"/>
              </a:rPr>
              <a:t>3</a:t>
            </a:r>
            <a:r>
              <a:rPr lang="zh-CN" altLang="en-US" sz="3200" dirty="0">
                <a:latin typeface="+mn-ea"/>
              </a:rPr>
              <a:t>个倒排记录表项</a:t>
            </a:r>
            <a:endParaRPr lang="en-US" altLang="zh-CN" sz="3200" dirty="0">
              <a:latin typeface="+mn-ea"/>
            </a:endParaRPr>
          </a:p>
          <a:p>
            <a:pPr marL="0" lvl="0" indent="3571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endParaRPr lang="en-US" altLang="zh-CN" sz="28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36408E-E77B-4CDE-9E39-B1229E47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18" y="2046953"/>
            <a:ext cx="10419513" cy="205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56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/>
              <a:t>倒排记录表压缩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8" y="955040"/>
            <a:ext cx="11708295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•</a:t>
            </a:r>
            <a:r>
              <a:rPr lang="zh-CN" altLang="en-US" sz="3200" b="1" dirty="0">
                <a:latin typeface="+mn-ea"/>
              </a:rPr>
              <a:t>可变长度编码</a:t>
            </a:r>
            <a:endParaRPr lang="en-US" altLang="zh-CN" sz="3200" b="1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目标：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对于 </a:t>
            </a:r>
            <a:r>
              <a:rPr lang="en-US" altLang="zh-CN" sz="2800" dirty="0" err="1">
                <a:solidFill>
                  <a:srgbClr val="FF0000"/>
                </a:solidFill>
                <a:latin typeface="+mn-ea"/>
              </a:rPr>
              <a:t>arachnocentric</a:t>
            </a:r>
            <a:r>
              <a:rPr lang="en-US" altLang="zh-CN" sz="2800" dirty="0">
                <a:latin typeface="+mn-ea"/>
              </a:rPr>
              <a:t>, </a:t>
            </a:r>
            <a:r>
              <a:rPr lang="zh-CN" altLang="en-US" sz="2800" dirty="0">
                <a:latin typeface="+mn-ea"/>
              </a:rPr>
              <a:t>我们使用</a:t>
            </a:r>
            <a:r>
              <a:rPr lang="en-US" altLang="zh-CN" sz="2800" dirty="0">
                <a:latin typeface="+mn-ea"/>
              </a:rPr>
              <a:t>20bit/</a:t>
            </a:r>
            <a:r>
              <a:rPr lang="zh-CN" altLang="en-US" sz="2800" dirty="0">
                <a:latin typeface="+mn-ea"/>
              </a:rPr>
              <a:t>间距项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对于 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the</a:t>
            </a:r>
            <a:r>
              <a:rPr lang="zh-CN" altLang="en-US" sz="2800" dirty="0">
                <a:latin typeface="+mn-ea"/>
              </a:rPr>
              <a:t>，我们使用</a:t>
            </a:r>
            <a:r>
              <a:rPr lang="en-US" altLang="zh-CN" sz="2800" dirty="0">
                <a:latin typeface="+mn-ea"/>
              </a:rPr>
              <a:t>1bit/</a:t>
            </a:r>
            <a:r>
              <a:rPr lang="zh-CN" altLang="en-US" sz="2800" dirty="0">
                <a:latin typeface="+mn-ea"/>
              </a:rPr>
              <a:t>间距项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如果一个词项的平均间距为</a:t>
            </a:r>
            <a:r>
              <a:rPr lang="en-US" altLang="zh-CN" sz="2800" dirty="0">
                <a:latin typeface="+mn-ea"/>
              </a:rPr>
              <a:t>G</a:t>
            </a:r>
            <a:r>
              <a:rPr lang="zh-CN" altLang="en-US" sz="2800" dirty="0">
                <a:latin typeface="+mn-ea"/>
              </a:rPr>
              <a:t>，我们想使用</a:t>
            </a:r>
            <a:r>
              <a:rPr lang="en-US" altLang="zh-CN" sz="2800" dirty="0">
                <a:latin typeface="+mn-ea"/>
              </a:rPr>
              <a:t>log</a:t>
            </a:r>
            <a:r>
              <a:rPr lang="en-US" altLang="zh-CN" sz="2800" baseline="-25000" dirty="0">
                <a:latin typeface="+mn-ea"/>
              </a:rPr>
              <a:t>2</a:t>
            </a:r>
            <a:r>
              <a:rPr lang="en-US" altLang="zh-CN" sz="2800" dirty="0">
                <a:latin typeface="+mn-ea"/>
              </a:rPr>
              <a:t>G bit/</a:t>
            </a:r>
            <a:r>
              <a:rPr lang="zh-CN" altLang="en-US" sz="2800" dirty="0">
                <a:latin typeface="+mn-ea"/>
              </a:rPr>
              <a:t>间距项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关键问题：需要利用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整数个字节</a:t>
            </a:r>
            <a:r>
              <a:rPr lang="zh-CN" altLang="en-US" sz="2800" dirty="0">
                <a:latin typeface="+mn-ea"/>
              </a:rPr>
              <a:t>来对每个间距编码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这需要一个 </a:t>
            </a:r>
            <a:r>
              <a:rPr lang="zh-CN" altLang="en-US" sz="2800" b="1" dirty="0">
                <a:solidFill>
                  <a:srgbClr val="00B050"/>
                </a:solidFill>
                <a:latin typeface="+mn-ea"/>
              </a:rPr>
              <a:t>可变长度编码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可变长度编码对一些小数字使用短码来实现这一点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7806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/>
              <a:t>倒排记录表压缩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8" y="955040"/>
            <a:ext cx="11708295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•</a:t>
            </a:r>
            <a:r>
              <a:rPr lang="en-US" altLang="zh-CN" sz="3200" b="1" dirty="0">
                <a:latin typeface="+mn-ea"/>
              </a:rPr>
              <a:t>GAP</a:t>
            </a:r>
            <a:r>
              <a:rPr lang="en-US" altLang="zh-CN" sz="3200" b="1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sz="3200" b="1" dirty="0">
                <a:latin typeface="+mn-ea"/>
              </a:rPr>
              <a:t>可变字节码</a:t>
            </a:r>
            <a:r>
              <a:rPr lang="en-US" altLang="zh-CN" sz="3200" b="1" dirty="0">
                <a:latin typeface="+mn-ea"/>
              </a:rPr>
              <a:t>(Variable Byte )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对一个间距值</a:t>
            </a:r>
            <a:r>
              <a:rPr lang="en-US" altLang="zh-CN" sz="2800" dirty="0">
                <a:latin typeface="+mn-ea"/>
              </a:rPr>
              <a:t>G</a:t>
            </a:r>
            <a:r>
              <a:rPr lang="zh-CN" altLang="en-US" sz="2800" dirty="0">
                <a:latin typeface="+mn-ea"/>
              </a:rPr>
              <a:t>，我们想用最少的所需字节来表示</a:t>
            </a:r>
            <a:r>
              <a:rPr lang="en-US" altLang="zh-CN" sz="2800" dirty="0">
                <a:latin typeface="+mn-ea"/>
              </a:rPr>
              <a:t>log</a:t>
            </a:r>
            <a:r>
              <a:rPr lang="en-US" altLang="zh-CN" sz="2800" baseline="-25000" dirty="0">
                <a:latin typeface="+mn-ea"/>
              </a:rPr>
              <a:t>2</a:t>
            </a:r>
            <a:r>
              <a:rPr lang="en-US" altLang="zh-CN" sz="2800" dirty="0">
                <a:latin typeface="+mn-ea"/>
              </a:rPr>
              <a:t>G bit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先用一个字节来存储</a:t>
            </a:r>
            <a:r>
              <a:rPr lang="en-US" altLang="zh-CN" sz="2800" dirty="0">
                <a:latin typeface="+mn-ea"/>
              </a:rPr>
              <a:t>G </a:t>
            </a:r>
            <a:r>
              <a:rPr lang="zh-CN" altLang="en-US" sz="2800" dirty="0">
                <a:latin typeface="+mn-ea"/>
              </a:rPr>
              <a:t>，并分配</a:t>
            </a:r>
            <a:r>
              <a:rPr lang="en-US" altLang="zh-CN" sz="2800" dirty="0">
                <a:latin typeface="+mn-ea"/>
              </a:rPr>
              <a:t>1bit </a:t>
            </a:r>
            <a:r>
              <a:rPr lang="zh-CN" altLang="en-US" sz="2800" dirty="0">
                <a:latin typeface="+mn-ea"/>
              </a:rPr>
              <a:t>作为延续位</a:t>
            </a:r>
            <a:r>
              <a:rPr lang="en-US" altLang="zh-CN" sz="2800" dirty="0">
                <a:latin typeface="+mn-ea"/>
              </a:rPr>
              <a:t>c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如果</a:t>
            </a:r>
            <a:r>
              <a:rPr lang="en-US" altLang="zh-CN" sz="2800" dirty="0">
                <a:latin typeface="+mn-ea"/>
              </a:rPr>
              <a:t>G≤127, , </a:t>
            </a:r>
            <a:r>
              <a:rPr lang="zh-CN" altLang="en-US" sz="2800" dirty="0">
                <a:latin typeface="+mn-ea"/>
              </a:rPr>
              <a:t>对</a:t>
            </a:r>
            <a:r>
              <a:rPr lang="en-US" altLang="zh-CN" sz="2800" b="1" dirty="0">
                <a:latin typeface="+mn-ea"/>
              </a:rPr>
              <a:t>7</a:t>
            </a:r>
            <a:r>
              <a:rPr lang="zh-CN" altLang="en-US" sz="2800" b="1" dirty="0">
                <a:latin typeface="+mn-ea"/>
              </a:rPr>
              <a:t>位</a:t>
            </a:r>
            <a:r>
              <a:rPr lang="zh-CN" altLang="en-US" sz="2800" dirty="0">
                <a:latin typeface="+mn-ea"/>
              </a:rPr>
              <a:t>有效码采用二进制编码并设延续位 </a:t>
            </a:r>
            <a:r>
              <a:rPr lang="en-US" altLang="zh-CN" sz="2800" b="1" dirty="0">
                <a:latin typeface="+mn-ea"/>
              </a:rPr>
              <a:t>c=1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若 </a:t>
            </a:r>
            <a:r>
              <a:rPr lang="en-US" altLang="zh-CN" sz="2800" dirty="0">
                <a:latin typeface="+mn-ea"/>
              </a:rPr>
              <a:t>G &gt; 127, </a:t>
            </a:r>
            <a:r>
              <a:rPr lang="zh-CN" altLang="en-US" sz="2800" dirty="0">
                <a:latin typeface="+mn-ea"/>
              </a:rPr>
              <a:t>则先对</a:t>
            </a:r>
            <a:r>
              <a:rPr lang="en-US" altLang="zh-CN" sz="2800" dirty="0">
                <a:latin typeface="+mn-ea"/>
              </a:rPr>
              <a:t>G</a:t>
            </a:r>
            <a:r>
              <a:rPr lang="zh-CN" altLang="en-US" sz="2800" dirty="0">
                <a:latin typeface="+mn-ea"/>
              </a:rPr>
              <a:t>低阶的</a:t>
            </a:r>
            <a:r>
              <a:rPr lang="en-US" altLang="zh-CN" sz="2800" dirty="0">
                <a:latin typeface="+mn-ea"/>
              </a:rPr>
              <a:t>7</a:t>
            </a:r>
            <a:r>
              <a:rPr lang="zh-CN" altLang="en-US" sz="2800" dirty="0">
                <a:latin typeface="+mn-ea"/>
              </a:rPr>
              <a:t>位编码，然后采取相同的算法用额外的字节对高阶 </a:t>
            </a:r>
            <a:r>
              <a:rPr lang="en-US" altLang="zh-CN" sz="2800" dirty="0">
                <a:latin typeface="+mn-ea"/>
              </a:rPr>
              <a:t>bit </a:t>
            </a:r>
            <a:r>
              <a:rPr lang="zh-CN" altLang="en-US" sz="2800" dirty="0">
                <a:latin typeface="+mn-ea"/>
              </a:rPr>
              <a:t>位进行编码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设置最后一个字节的延续位为 </a:t>
            </a:r>
            <a:r>
              <a:rPr lang="en-US" altLang="zh-CN" sz="2800" dirty="0">
                <a:latin typeface="+mn-ea"/>
              </a:rPr>
              <a:t>1(c=1) </a:t>
            </a:r>
            <a:r>
              <a:rPr lang="zh-CN" altLang="en-US" sz="2800" dirty="0">
                <a:latin typeface="+mn-ea"/>
              </a:rPr>
              <a:t>，其他字节的</a:t>
            </a:r>
            <a:r>
              <a:rPr lang="en-US" altLang="zh-CN" sz="2800" dirty="0">
                <a:latin typeface="+mn-ea"/>
              </a:rPr>
              <a:t>c=0</a:t>
            </a:r>
          </a:p>
        </p:txBody>
      </p:sp>
    </p:spTree>
    <p:extLst>
      <p:ext uri="{BB962C8B-B14F-4D97-AF65-F5344CB8AC3E}">
        <p14:creationId xmlns:p14="http://schemas.microsoft.com/office/powerpoint/2010/main" val="507779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/>
              <a:t>倒排记录表压缩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8" y="955040"/>
            <a:ext cx="11708295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•</a:t>
            </a:r>
            <a:r>
              <a:rPr lang="zh-CN" altLang="en-US" sz="3200" b="1" dirty="0">
                <a:latin typeface="+mn-ea"/>
              </a:rPr>
              <a:t>举例</a:t>
            </a:r>
            <a:endParaRPr lang="en-US" altLang="zh-CN" sz="32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E7EE16-1BBA-45A4-89F7-3F080DF21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03" y="914519"/>
            <a:ext cx="9875521" cy="571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89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/>
              <a:t>倒排记录表压缩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8" y="955040"/>
            <a:ext cx="11708295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•</a:t>
            </a:r>
            <a:r>
              <a:rPr lang="zh-CN" altLang="en-US" sz="3200" b="1" dirty="0">
                <a:latin typeface="+mn-ea"/>
              </a:rPr>
              <a:t>其它的可变单位编码</a:t>
            </a:r>
            <a:endParaRPr lang="en-US" altLang="zh-CN" sz="3200" b="1" dirty="0">
              <a:latin typeface="+mn-ea"/>
            </a:endParaRPr>
          </a:p>
          <a:p>
            <a:pPr marL="0" lvl="0" indent="3571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• </a:t>
            </a:r>
            <a:r>
              <a:rPr lang="en-US" altLang="zh-CN" sz="2800" dirty="0">
                <a:latin typeface="+mn-ea"/>
              </a:rPr>
              <a:t>VB </a:t>
            </a:r>
            <a:r>
              <a:rPr lang="zh-CN" altLang="en-US" sz="2800" dirty="0">
                <a:latin typeface="+mn-ea"/>
              </a:rPr>
              <a:t>编码思想也可应用在与字节不同的单位上：</a:t>
            </a:r>
            <a:r>
              <a:rPr lang="en-US" altLang="zh-CN" sz="2800" dirty="0">
                <a:latin typeface="+mn-ea"/>
              </a:rPr>
              <a:t>32bit(words)</a:t>
            </a:r>
            <a:r>
              <a:rPr lang="zh-CN" altLang="en-US" sz="2800" dirty="0">
                <a:latin typeface="+mn-ea"/>
              </a:rPr>
              <a:t>， </a:t>
            </a:r>
            <a:r>
              <a:rPr lang="en-US" altLang="zh-CN" sz="2800" dirty="0">
                <a:latin typeface="+mn-ea"/>
              </a:rPr>
              <a:t>16bit</a:t>
            </a:r>
            <a:r>
              <a:rPr lang="zh-CN" altLang="en-US" sz="2800" dirty="0">
                <a:latin typeface="+mn-ea"/>
              </a:rPr>
              <a:t>，</a:t>
            </a:r>
            <a:r>
              <a:rPr lang="en-US" altLang="zh-CN" sz="2800" dirty="0">
                <a:latin typeface="+mn-ea"/>
              </a:rPr>
              <a:t>4bit(nibble)</a:t>
            </a:r>
          </a:p>
          <a:p>
            <a:pPr marL="0" lvl="0" indent="3571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可变字节编码在那些很小的间距上浪费了空间</a:t>
            </a:r>
            <a:r>
              <a:rPr lang="en-US" altLang="zh-CN" sz="2800" dirty="0">
                <a:latin typeface="+mn-ea"/>
              </a:rPr>
              <a:t>—</a:t>
            </a:r>
            <a:r>
              <a:rPr lang="zh-CN" altLang="en-US" sz="2800" dirty="0">
                <a:latin typeface="+mn-ea"/>
              </a:rPr>
              <a:t>半字节在这种情况下表现得更好</a:t>
            </a:r>
          </a:p>
          <a:p>
            <a:pPr marL="0" lvl="0" indent="3571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可变字节编码：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被很多商业</a:t>
            </a:r>
            <a:r>
              <a:rPr lang="en-US" altLang="zh-CN" sz="2800" dirty="0">
                <a:latin typeface="+mn-ea"/>
              </a:rPr>
              <a:t>/</a:t>
            </a:r>
            <a:r>
              <a:rPr lang="zh-CN" altLang="en-US" sz="2800" dirty="0">
                <a:latin typeface="+mn-ea"/>
              </a:rPr>
              <a:t>研究系统所使用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实现简单，能够在时间和空间之间达到一个非常好的平衡点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9429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/>
              <a:t>倒排记录表压缩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8" y="955040"/>
            <a:ext cx="11708295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•</a:t>
            </a:r>
            <a:r>
              <a:rPr lang="zh-CN" altLang="en-US" sz="3200" b="1" dirty="0">
                <a:latin typeface="+mn-ea"/>
              </a:rPr>
              <a:t>一元编码</a:t>
            </a:r>
            <a:r>
              <a:rPr lang="en-US" altLang="zh-CN" sz="3200" b="1" dirty="0">
                <a:latin typeface="+mn-ea"/>
              </a:rPr>
              <a:t>(Unary code)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400" b="1" dirty="0">
                <a:latin typeface="+mn-ea"/>
              </a:rPr>
              <a:t>• </a:t>
            </a:r>
            <a:r>
              <a:rPr lang="zh-CN" altLang="en-US" sz="2400" dirty="0">
                <a:latin typeface="+mn-ea"/>
              </a:rPr>
              <a:t>数</a:t>
            </a:r>
            <a:r>
              <a:rPr lang="en-US" altLang="zh-CN" sz="2400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用</a:t>
            </a:r>
            <a:r>
              <a:rPr lang="en-US" altLang="zh-CN" sz="2400" dirty="0">
                <a:latin typeface="+mn-ea"/>
              </a:rPr>
              <a:t>n</a:t>
            </a:r>
            <a:r>
              <a:rPr lang="zh-CN" altLang="en-US" sz="2400" dirty="0">
                <a:latin typeface="+mn-ea"/>
              </a:rPr>
              <a:t>个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后面加个</a:t>
            </a:r>
            <a:r>
              <a:rPr lang="en-US" altLang="zh-CN" sz="2400" dirty="0">
                <a:latin typeface="+mn-ea"/>
              </a:rPr>
              <a:t>0</a:t>
            </a:r>
            <a:r>
              <a:rPr lang="zh-CN" altLang="en-US" sz="2400" dirty="0">
                <a:latin typeface="+mn-ea"/>
              </a:rPr>
              <a:t>表示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400" dirty="0">
                <a:latin typeface="+mn-ea"/>
              </a:rPr>
              <a:t>• 3</a:t>
            </a:r>
            <a:r>
              <a:rPr lang="zh-CN" altLang="en-US" sz="2400" dirty="0">
                <a:latin typeface="+mn-ea"/>
              </a:rPr>
              <a:t>的一元编码为</a:t>
            </a:r>
            <a:r>
              <a:rPr lang="en-US" altLang="zh-CN" sz="2400" dirty="0">
                <a:latin typeface="+mn-ea"/>
              </a:rPr>
              <a:t>1110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400" dirty="0">
                <a:latin typeface="+mn-ea"/>
              </a:rPr>
              <a:t>• 40</a:t>
            </a:r>
            <a:r>
              <a:rPr lang="zh-CN" altLang="en-US" sz="2400" dirty="0">
                <a:latin typeface="+mn-ea"/>
              </a:rPr>
              <a:t>的一元编码为：</a:t>
            </a:r>
            <a:endParaRPr lang="en-US" altLang="zh-CN" sz="2400" dirty="0">
              <a:latin typeface="+mn-ea"/>
            </a:endParaRP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400" dirty="0">
                <a:latin typeface="+mn-ea"/>
              </a:rPr>
              <a:t>11111111111111111111111111111111111111110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400" dirty="0">
                <a:latin typeface="+mn-ea"/>
              </a:rPr>
              <a:t>• 80 </a:t>
            </a:r>
            <a:r>
              <a:rPr lang="zh-CN" altLang="en-US" sz="2400" dirty="0">
                <a:latin typeface="+mn-ea"/>
              </a:rPr>
              <a:t>的一元编码 为：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400" dirty="0">
                <a:latin typeface="+mn-ea"/>
              </a:rPr>
              <a:t>111111111111111111111111111111111111111111111111111111111111111111111111111111110</a:t>
            </a:r>
          </a:p>
        </p:txBody>
      </p:sp>
    </p:spTree>
    <p:extLst>
      <p:ext uri="{BB962C8B-B14F-4D97-AF65-F5344CB8AC3E}">
        <p14:creationId xmlns:p14="http://schemas.microsoft.com/office/powerpoint/2010/main" val="80061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/>
              <a:t>倒排记录表压缩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8" y="955040"/>
            <a:ext cx="11708295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•</a:t>
            </a:r>
            <a:r>
              <a:rPr lang="en-US" altLang="zh-CN" sz="3200" b="1" dirty="0">
                <a:latin typeface="+mn-ea"/>
              </a:rPr>
              <a:t>γ</a:t>
            </a:r>
            <a:r>
              <a:rPr lang="zh-CN" altLang="en-US" sz="3200" b="1" dirty="0">
                <a:latin typeface="+mn-ea"/>
              </a:rPr>
              <a:t>编码</a:t>
            </a:r>
            <a:endParaRPr lang="en-US" altLang="zh-CN" sz="32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ACDD29-226B-4D26-AE2E-80729EA31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82" y="1739551"/>
            <a:ext cx="7439853" cy="423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281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/>
              <a:t>倒排记录表压缩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8" y="955040"/>
            <a:ext cx="11708295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•</a:t>
            </a:r>
            <a:r>
              <a:rPr lang="en-US" altLang="zh-CN" sz="3200" b="1" dirty="0">
                <a:latin typeface="+mn-ea"/>
              </a:rPr>
              <a:t>γ</a:t>
            </a:r>
            <a:r>
              <a:rPr lang="zh-CN" altLang="en-US" sz="3200" b="1" dirty="0">
                <a:latin typeface="+mn-ea"/>
              </a:rPr>
              <a:t>编码举例</a:t>
            </a:r>
            <a:endParaRPr lang="en-US" altLang="zh-CN" sz="3200" b="1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endParaRPr lang="en-US" altLang="zh-CN" sz="32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F0026A-1AE5-470D-831C-EF81E1547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5" y="1810447"/>
            <a:ext cx="9190383" cy="469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593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/>
              <a:t>倒排记录表压缩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8" y="955040"/>
            <a:ext cx="11708295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•</a:t>
            </a:r>
            <a:r>
              <a:rPr lang="en-US" altLang="zh-CN" sz="3200" b="1" dirty="0">
                <a:latin typeface="+mn-ea"/>
              </a:rPr>
              <a:t>γ</a:t>
            </a:r>
            <a:r>
              <a:rPr lang="zh-CN" altLang="en-US" sz="3200" b="1" dirty="0">
                <a:latin typeface="+mn-ea"/>
              </a:rPr>
              <a:t>编码</a:t>
            </a:r>
            <a:r>
              <a:rPr lang="en-US" altLang="zh-CN" sz="3200" b="1" dirty="0">
                <a:latin typeface="+mn-ea"/>
              </a:rPr>
              <a:t>—</a:t>
            </a:r>
            <a:r>
              <a:rPr lang="zh-CN" altLang="en-US" sz="3200" b="1" dirty="0">
                <a:latin typeface="+mn-ea"/>
              </a:rPr>
              <a:t>解码</a:t>
            </a:r>
            <a:endParaRPr lang="en-US" altLang="zh-CN" sz="3200" b="1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首先读入一元编码直至遇到</a:t>
            </a:r>
            <a:r>
              <a:rPr lang="en-US" altLang="zh-CN" sz="2800" dirty="0">
                <a:latin typeface="+mn-ea"/>
              </a:rPr>
              <a:t>0</a:t>
            </a:r>
            <a:r>
              <a:rPr lang="zh-CN" altLang="en-US" sz="2800" dirty="0">
                <a:latin typeface="+mn-ea"/>
              </a:rPr>
              <a:t>结束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如对</a:t>
            </a:r>
            <a:r>
              <a:rPr lang="en-US" altLang="zh-CN" sz="2800" dirty="0">
                <a:latin typeface="+mn-ea"/>
              </a:rPr>
              <a:t>1110101</a:t>
            </a:r>
            <a:r>
              <a:rPr lang="zh-CN" altLang="en-US" sz="2800" dirty="0">
                <a:latin typeface="+mn-ea"/>
              </a:rPr>
              <a:t>解码时，一开始读入</a:t>
            </a:r>
            <a:r>
              <a:rPr lang="en-US" altLang="zh-CN" sz="2800" dirty="0">
                <a:latin typeface="+mn-ea"/>
              </a:rPr>
              <a:t>4</a:t>
            </a:r>
            <a:r>
              <a:rPr lang="zh-CN" altLang="en-US" sz="2800" dirty="0">
                <a:latin typeface="+mn-ea"/>
              </a:rPr>
              <a:t>位</a:t>
            </a:r>
            <a:r>
              <a:rPr lang="en-US" altLang="zh-CN" sz="2800" dirty="0">
                <a:latin typeface="+mn-ea"/>
              </a:rPr>
              <a:t>1110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通过一元编码计算后面偏移部分的长度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1110</a:t>
            </a:r>
            <a:r>
              <a:rPr lang="zh-CN" altLang="en-US" sz="2800" dirty="0">
                <a:latin typeface="+mn-ea"/>
              </a:rPr>
              <a:t>计算出偏移部分长度为</a:t>
            </a:r>
            <a:r>
              <a:rPr lang="en-US" altLang="zh-CN" sz="2800" dirty="0">
                <a:latin typeface="+mn-ea"/>
              </a:rPr>
              <a:t>3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读入偏移部分，补上前端的</a:t>
            </a:r>
            <a:r>
              <a:rPr lang="en-US" altLang="zh-CN" sz="2800" dirty="0">
                <a:latin typeface="+mn-ea"/>
              </a:rPr>
              <a:t>1 </a:t>
            </a:r>
            <a:r>
              <a:rPr lang="zh-CN" altLang="en-US" sz="2800" dirty="0">
                <a:latin typeface="+mn-ea"/>
              </a:rPr>
              <a:t>得到二进制编码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读入</a:t>
            </a:r>
            <a:r>
              <a:rPr lang="en-US" altLang="zh-CN" sz="2800" dirty="0">
                <a:latin typeface="+mn-ea"/>
              </a:rPr>
              <a:t>101-&gt;1101=13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endParaRPr lang="en-US" altLang="zh-CN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791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zh-CN" altLang="en-US" dirty="0"/>
              <a:t>索引压缩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29" y="955040"/>
            <a:ext cx="10414807" cy="5681407"/>
          </a:xfrm>
        </p:spPr>
        <p:txBody>
          <a:bodyPr>
            <a:normAutofit fontScale="85000" lnSpcReduction="20000"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• </a:t>
            </a:r>
            <a:r>
              <a:rPr lang="zh-CN" altLang="en-US" sz="3200" b="1" dirty="0">
                <a:latin typeface="+mn-ea"/>
                <a:cs typeface="+mj-cs"/>
              </a:rPr>
              <a:t>统计信息</a:t>
            </a:r>
            <a:r>
              <a:rPr lang="en-US" altLang="zh-CN" sz="3200" b="1" dirty="0">
                <a:latin typeface="+mn-ea"/>
                <a:cs typeface="+mj-cs"/>
              </a:rPr>
              <a:t>( </a:t>
            </a:r>
            <a:r>
              <a:rPr lang="zh-CN" altLang="en-US" sz="3200" b="1" dirty="0">
                <a:latin typeface="+mn-ea"/>
                <a:cs typeface="+mj-cs"/>
              </a:rPr>
              <a:t>对 </a:t>
            </a:r>
            <a:r>
              <a:rPr lang="en-US" altLang="zh-CN" sz="3200" b="1" dirty="0">
                <a:latin typeface="+mn-ea"/>
                <a:cs typeface="+mj-cs"/>
              </a:rPr>
              <a:t>RCV1 </a:t>
            </a:r>
            <a:r>
              <a:rPr lang="zh-CN" altLang="en-US" sz="3200" b="1" dirty="0">
                <a:latin typeface="+mn-ea"/>
                <a:cs typeface="+mj-cs"/>
              </a:rPr>
              <a:t>语料库</a:t>
            </a:r>
            <a:r>
              <a:rPr lang="en-US" altLang="zh-CN" sz="3200" b="1" dirty="0">
                <a:latin typeface="+mn-ea"/>
                <a:cs typeface="+mj-cs"/>
              </a:rPr>
              <a:t>)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  <a:cs typeface="+mj-cs"/>
              </a:rPr>
              <a:t>• </a:t>
            </a:r>
            <a:r>
              <a:rPr lang="zh-CN" altLang="en-US" sz="3200" dirty="0">
                <a:latin typeface="+mn-ea"/>
                <a:cs typeface="+mj-cs"/>
              </a:rPr>
              <a:t>词典和倒排记录表将会有多大？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  <a:cs typeface="+mj-cs"/>
              </a:rPr>
              <a:t>• Heaps</a:t>
            </a:r>
            <a:r>
              <a:rPr lang="zh-CN" altLang="en-US" sz="3200" dirty="0">
                <a:latin typeface="+mn-ea"/>
                <a:cs typeface="+mj-cs"/>
              </a:rPr>
              <a:t>定律：词项数目的估计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  <a:cs typeface="+mj-cs"/>
              </a:rPr>
              <a:t>• </a:t>
            </a:r>
            <a:r>
              <a:rPr lang="en-US" altLang="zh-CN" sz="3200" dirty="0" err="1">
                <a:latin typeface="+mn-ea"/>
                <a:cs typeface="+mj-cs"/>
              </a:rPr>
              <a:t>Zipf</a:t>
            </a:r>
            <a:r>
              <a:rPr lang="zh-CN" altLang="en-US" sz="3200" dirty="0">
                <a:latin typeface="+mn-ea"/>
                <a:cs typeface="+mj-cs"/>
              </a:rPr>
              <a:t>定律：对词项的分布建模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  <a:cs typeface="+mj-cs"/>
              </a:rPr>
              <a:t>• </a:t>
            </a:r>
            <a:r>
              <a:rPr lang="zh-CN" altLang="en-US" sz="3200" b="1" dirty="0">
                <a:latin typeface="+mn-ea"/>
                <a:cs typeface="+mj-cs"/>
              </a:rPr>
              <a:t>词典压缩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  <a:cs typeface="+mj-cs"/>
              </a:rPr>
              <a:t>• </a:t>
            </a:r>
            <a:r>
              <a:rPr lang="zh-CN" altLang="en-US" sz="3200" dirty="0">
                <a:latin typeface="+mn-ea"/>
                <a:cs typeface="+mj-cs"/>
              </a:rPr>
              <a:t>将词典看成单一字符串的压缩方法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  <a:cs typeface="+mj-cs"/>
              </a:rPr>
              <a:t>• </a:t>
            </a:r>
            <a:r>
              <a:rPr lang="zh-CN" altLang="en-US" sz="3200" dirty="0">
                <a:latin typeface="+mn-ea"/>
                <a:cs typeface="+mj-cs"/>
              </a:rPr>
              <a:t>按块存储</a:t>
            </a:r>
            <a:r>
              <a:rPr lang="en-US" altLang="zh-CN" sz="3200" dirty="0">
                <a:latin typeface="+mn-ea"/>
                <a:cs typeface="+mj-cs"/>
              </a:rPr>
              <a:t>/</a:t>
            </a:r>
            <a:r>
              <a:rPr lang="zh-CN" altLang="en-US" sz="3200" dirty="0">
                <a:latin typeface="+mn-ea"/>
                <a:cs typeface="+mj-cs"/>
              </a:rPr>
              <a:t>前端编码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  <a:cs typeface="+mj-cs"/>
              </a:rPr>
              <a:t>• </a:t>
            </a:r>
            <a:r>
              <a:rPr lang="zh-CN" altLang="en-US" sz="3200" b="1" dirty="0">
                <a:latin typeface="+mn-ea"/>
                <a:cs typeface="+mj-cs"/>
              </a:rPr>
              <a:t>倒排记录表压缩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  <a:cs typeface="+mj-cs"/>
              </a:rPr>
              <a:t>• </a:t>
            </a:r>
            <a:r>
              <a:rPr lang="zh-CN" altLang="en-US" sz="3200" dirty="0">
                <a:latin typeface="+mn-ea"/>
                <a:cs typeface="+mj-cs"/>
              </a:rPr>
              <a:t>可变长字节码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  <a:cs typeface="+mj-cs"/>
              </a:rPr>
              <a:t>• </a:t>
            </a:r>
            <a:r>
              <a:rPr lang="zh-CN" altLang="en-US" sz="3200" dirty="0">
                <a:latin typeface="+mn-ea"/>
                <a:cs typeface="+mj-cs"/>
              </a:rPr>
              <a:t>一元编码</a:t>
            </a:r>
            <a:r>
              <a:rPr lang="en-US" altLang="zh-CN" sz="3200" dirty="0">
                <a:latin typeface="+mn-ea"/>
                <a:cs typeface="+mj-cs"/>
              </a:rPr>
              <a:t>/γ</a:t>
            </a:r>
            <a:r>
              <a:rPr lang="zh-CN" altLang="en-US" sz="3200" dirty="0">
                <a:latin typeface="+mn-ea"/>
                <a:cs typeface="+mj-cs"/>
              </a:rPr>
              <a:t>编码</a:t>
            </a:r>
            <a:endParaRPr lang="zh-CN" altLang="en-US" sz="3600" dirty="0"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6706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/>
              <a:t>倒排记录表压缩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8" y="955040"/>
            <a:ext cx="11708295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•</a:t>
            </a:r>
            <a:r>
              <a:rPr lang="en-US" altLang="zh-CN" sz="3200" b="1" dirty="0">
                <a:latin typeface="+mn-ea"/>
              </a:rPr>
              <a:t>γ</a:t>
            </a:r>
            <a:r>
              <a:rPr lang="zh-CN" altLang="en-US" sz="3200" b="1" dirty="0">
                <a:latin typeface="+mn-ea"/>
              </a:rPr>
              <a:t>编码特性</a:t>
            </a:r>
            <a:endParaRPr lang="en-US" altLang="zh-CN" sz="3200" b="1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</a:t>
            </a:r>
            <a:endParaRPr lang="en-US" altLang="zh-CN" sz="3200" b="1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FA5A29-D1E3-472A-9369-29721826D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8" y="1651421"/>
            <a:ext cx="8842305" cy="487364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B477726-DE94-403A-8750-8B0E3468E2DD}"/>
              </a:ext>
            </a:extLst>
          </p:cNvPr>
          <p:cNvSpPr/>
          <p:nvPr/>
        </p:nvSpPr>
        <p:spPr>
          <a:xfrm>
            <a:off x="7398867" y="1278431"/>
            <a:ext cx="2302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code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619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/>
              <a:t>倒排记录表压缩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9" y="955040"/>
            <a:ext cx="11708295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•</a:t>
            </a:r>
            <a:r>
              <a:rPr lang="en-US" altLang="zh-CN" sz="3200" b="1" dirty="0">
                <a:latin typeface="+mn-ea"/>
              </a:rPr>
              <a:t>γ</a:t>
            </a:r>
            <a:r>
              <a:rPr lang="zh-CN" altLang="en-US" sz="3200" b="1" dirty="0">
                <a:latin typeface="+mn-ea"/>
              </a:rPr>
              <a:t>编码很少在实际中使用</a:t>
            </a:r>
            <a:endParaRPr lang="en-US" altLang="zh-CN" sz="3200" b="1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</a:t>
            </a:r>
            <a:endParaRPr lang="en-US" altLang="zh-CN" sz="3200" b="1" dirty="0">
              <a:latin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F98033-0391-4A60-8FE2-FB67D99A0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9" y="1810447"/>
            <a:ext cx="7985638" cy="365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92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/>
              <a:t>倒排记录表压缩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9" y="955040"/>
            <a:ext cx="11708295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•</a:t>
            </a:r>
            <a:r>
              <a:rPr lang="en-US" altLang="zh-CN" sz="3200" b="1" dirty="0">
                <a:latin typeface="+mn-ea"/>
              </a:rPr>
              <a:t>RCV1</a:t>
            </a:r>
            <a:r>
              <a:rPr lang="zh-CN" altLang="en-US" sz="3200" b="1" dirty="0">
                <a:latin typeface="+mn-ea"/>
              </a:rPr>
              <a:t>压缩</a:t>
            </a:r>
            <a:endParaRPr lang="en-US" altLang="zh-CN" sz="3200" b="1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</a:t>
            </a:r>
            <a:endParaRPr lang="en-US" altLang="zh-CN" sz="32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F1ED3C-52A4-46C8-B806-8D8E8BB39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9" y="1624109"/>
            <a:ext cx="8600186" cy="501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23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zh-CN" altLang="en-US" dirty="0"/>
              <a:t>倒排记录表压缩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9" y="955040"/>
            <a:ext cx="11708295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200" dirty="0">
                <a:latin typeface="+mn-ea"/>
              </a:rPr>
              <a:t>•</a:t>
            </a:r>
            <a:r>
              <a:rPr lang="zh-CN" altLang="en-US" sz="3200" b="1" dirty="0">
                <a:latin typeface="+mn-ea"/>
              </a:rPr>
              <a:t>总结</a:t>
            </a:r>
            <a:endParaRPr lang="en-US" altLang="zh-CN" sz="3200" b="1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</a:t>
            </a:r>
            <a:r>
              <a:rPr lang="zh-CN" altLang="en-US" sz="2800" dirty="0">
                <a:latin typeface="+mn-ea"/>
              </a:rPr>
              <a:t>我们现在可以为布尔查询创建一个索引，即高效又非常节省空间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只有文档集总大小的 </a:t>
            </a:r>
            <a:r>
              <a:rPr lang="en-US" altLang="zh-CN" sz="2800" dirty="0">
                <a:latin typeface="+mn-ea"/>
              </a:rPr>
              <a:t>4%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在文档集中只有文本总大小的 </a:t>
            </a:r>
            <a:r>
              <a:rPr lang="en-US" altLang="zh-CN" sz="2800" dirty="0">
                <a:latin typeface="+mn-ea"/>
              </a:rPr>
              <a:t>10-15%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但是，我们忽略了索引的位置信息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因此，在实际中，索引所节省的空间并没有这么多</a:t>
            </a:r>
            <a:endParaRPr lang="en-US" altLang="zh-CN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7140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总结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9" y="955040"/>
            <a:ext cx="11708295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endParaRPr lang="en-US" altLang="zh-CN" sz="32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5D6BF3-FC10-8607-823E-1F2942BB9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13" y="1283397"/>
            <a:ext cx="111728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0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zh-CN" altLang="en-US" dirty="0"/>
              <a:t>索引压缩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29" y="955040"/>
            <a:ext cx="11199997" cy="5681407"/>
          </a:xfrm>
        </p:spPr>
        <p:txBody>
          <a:bodyPr>
            <a:normAutofit fontScale="92500" lnSpcReduction="10000"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索引压缩的目的</a:t>
            </a:r>
            <a:endParaRPr lang="en-US" altLang="zh-CN" sz="3200" b="1" dirty="0">
              <a:solidFill>
                <a:srgbClr val="002060"/>
              </a:solidFill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600" dirty="0">
                <a:latin typeface="+mn-ea"/>
              </a:rPr>
              <a:t>• </a:t>
            </a:r>
            <a:r>
              <a:rPr lang="zh-CN" altLang="en-US" sz="3000" dirty="0">
                <a:latin typeface="+mn-ea"/>
                <a:cs typeface="+mj-cs"/>
              </a:rPr>
              <a:t>节省磁盘空间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000" dirty="0">
                <a:latin typeface="+mn-ea"/>
                <a:cs typeface="+mj-cs"/>
              </a:rPr>
              <a:t>• </a:t>
            </a:r>
            <a:r>
              <a:rPr lang="zh-CN" altLang="en-US" sz="3000" dirty="0">
                <a:latin typeface="+mn-ea"/>
                <a:cs typeface="+mj-cs"/>
              </a:rPr>
              <a:t>省钱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000" dirty="0">
                <a:latin typeface="+mn-ea"/>
                <a:cs typeface="+mj-cs"/>
              </a:rPr>
              <a:t>• </a:t>
            </a:r>
            <a:r>
              <a:rPr lang="zh-CN" altLang="en-US" sz="3000" dirty="0">
                <a:latin typeface="+mn-ea"/>
                <a:cs typeface="+mj-cs"/>
              </a:rPr>
              <a:t>提高内存的利用率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000" dirty="0">
                <a:latin typeface="+mn-ea"/>
                <a:cs typeface="+mj-cs"/>
              </a:rPr>
              <a:t>• </a:t>
            </a:r>
            <a:r>
              <a:rPr lang="zh-CN" altLang="en-US" sz="3000" dirty="0">
                <a:latin typeface="+mn-ea"/>
                <a:cs typeface="+mj-cs"/>
              </a:rPr>
              <a:t>提高速度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000" dirty="0">
                <a:latin typeface="+mn-ea"/>
                <a:cs typeface="+mj-cs"/>
              </a:rPr>
              <a:t>• </a:t>
            </a:r>
            <a:r>
              <a:rPr lang="zh-CN" altLang="en-US" sz="3000" dirty="0">
                <a:latin typeface="+mn-ea"/>
                <a:cs typeface="+mj-cs"/>
              </a:rPr>
              <a:t>加快数据从磁盘到内存的传输速度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000" dirty="0">
                <a:latin typeface="+mn-ea"/>
                <a:cs typeface="+mj-cs"/>
              </a:rPr>
              <a:t>• [</a:t>
            </a:r>
            <a:r>
              <a:rPr lang="zh-CN" altLang="en-US" sz="3000" dirty="0">
                <a:latin typeface="+mn-ea"/>
                <a:cs typeface="+mj-cs"/>
              </a:rPr>
              <a:t>读取压缩数据</a:t>
            </a:r>
            <a:r>
              <a:rPr lang="en-US" altLang="zh-CN" sz="3000" dirty="0">
                <a:latin typeface="+mn-ea"/>
                <a:cs typeface="+mj-cs"/>
              </a:rPr>
              <a:t>][</a:t>
            </a:r>
            <a:r>
              <a:rPr lang="zh-CN" altLang="en-US" sz="3000" dirty="0">
                <a:latin typeface="+mn-ea"/>
                <a:cs typeface="+mj-cs"/>
              </a:rPr>
              <a:t>解压缩</a:t>
            </a:r>
            <a:r>
              <a:rPr lang="en-US" altLang="zh-CN" sz="3000" dirty="0">
                <a:latin typeface="+mn-ea"/>
                <a:cs typeface="+mj-cs"/>
              </a:rPr>
              <a:t>]</a:t>
            </a:r>
            <a:r>
              <a:rPr lang="zh-CN" altLang="en-US" sz="3000" dirty="0">
                <a:latin typeface="+mn-ea"/>
                <a:cs typeface="+mj-cs"/>
              </a:rPr>
              <a:t>比直接</a:t>
            </a:r>
            <a:r>
              <a:rPr lang="en-US" altLang="zh-CN" sz="3000" dirty="0">
                <a:latin typeface="+mn-ea"/>
                <a:cs typeface="+mj-cs"/>
              </a:rPr>
              <a:t>[</a:t>
            </a:r>
            <a:r>
              <a:rPr lang="zh-CN" altLang="en-US" sz="3000" dirty="0">
                <a:latin typeface="+mn-ea"/>
                <a:cs typeface="+mj-cs"/>
              </a:rPr>
              <a:t>读取未压缩的数据</a:t>
            </a:r>
            <a:r>
              <a:rPr lang="en-US" altLang="zh-CN" sz="3000" dirty="0">
                <a:latin typeface="+mn-ea"/>
                <a:cs typeface="+mj-cs"/>
              </a:rPr>
              <a:t>] </a:t>
            </a:r>
            <a:r>
              <a:rPr lang="zh-CN" altLang="en-US" sz="3000" dirty="0">
                <a:latin typeface="+mn-ea"/>
                <a:cs typeface="+mj-cs"/>
              </a:rPr>
              <a:t>快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000" dirty="0">
                <a:latin typeface="+mn-ea"/>
                <a:cs typeface="+mj-cs"/>
              </a:rPr>
              <a:t>• </a:t>
            </a:r>
            <a:r>
              <a:rPr lang="zh-CN" altLang="en-US" sz="3000" dirty="0">
                <a:latin typeface="+mn-ea"/>
                <a:cs typeface="+mj-cs"/>
              </a:rPr>
              <a:t>前提：解压缩算法要很快</a:t>
            </a:r>
          </a:p>
          <a:p>
            <a:pPr marL="0" lvl="0" indent="10731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000" dirty="0">
                <a:latin typeface="+mn-ea"/>
                <a:cs typeface="+mj-cs"/>
              </a:rPr>
              <a:t>• </a:t>
            </a:r>
            <a:r>
              <a:rPr lang="zh-CN" altLang="en-US" sz="3000" dirty="0">
                <a:latin typeface="+mn-ea"/>
                <a:cs typeface="+mj-cs"/>
              </a:rPr>
              <a:t>我们目前所用的解压缩算法在现代硬件上运行相当快</a:t>
            </a:r>
          </a:p>
        </p:txBody>
      </p:sp>
    </p:spTree>
    <p:extLst>
      <p:ext uri="{BB962C8B-B14F-4D97-AF65-F5344CB8AC3E}">
        <p14:creationId xmlns:p14="http://schemas.microsoft.com/office/powerpoint/2010/main" val="14060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zh-CN" altLang="en-US" dirty="0"/>
              <a:t>索引压缩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113" y="955040"/>
            <a:ext cx="11509513" cy="5681407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zh-CN" altLang="en-US" sz="3900" b="1" dirty="0">
                <a:solidFill>
                  <a:srgbClr val="002060"/>
                </a:solidFill>
                <a:latin typeface="+mn-ea"/>
              </a:rPr>
              <a:t>压缩倒排索引的目的</a:t>
            </a:r>
            <a:endParaRPr lang="en-US" altLang="zh-CN" sz="3900" b="1" dirty="0">
              <a:solidFill>
                <a:srgbClr val="002060"/>
              </a:solidFill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600" dirty="0">
                <a:latin typeface="+mn-ea"/>
              </a:rPr>
              <a:t>•</a:t>
            </a:r>
            <a:r>
              <a:rPr lang="zh-CN" altLang="en-US" sz="3600" b="1" dirty="0">
                <a:latin typeface="+mn-ea"/>
                <a:cs typeface="+mj-cs"/>
              </a:rPr>
              <a:t>词典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600" dirty="0">
                <a:latin typeface="+mn-ea"/>
                <a:cs typeface="+mj-cs"/>
              </a:rPr>
              <a:t>• </a:t>
            </a:r>
            <a:r>
              <a:rPr lang="zh-CN" altLang="en-US" sz="3600" dirty="0">
                <a:latin typeface="+mn-ea"/>
                <a:cs typeface="+mj-cs"/>
              </a:rPr>
              <a:t>压缩的足够小以便能够放入内存中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600" dirty="0">
                <a:latin typeface="+mn-ea"/>
                <a:cs typeface="+mj-cs"/>
              </a:rPr>
              <a:t>• </a:t>
            </a:r>
            <a:r>
              <a:rPr lang="zh-CN" altLang="en-US" sz="3600" dirty="0">
                <a:latin typeface="+mn-ea"/>
                <a:cs typeface="+mj-cs"/>
              </a:rPr>
              <a:t>当词典足够小时，我们也可以在内存中存储一部分的倒排记录表</a:t>
            </a:r>
            <a:endParaRPr lang="en-US" altLang="zh-CN" sz="3600" dirty="0">
              <a:latin typeface="+mn-ea"/>
              <a:cs typeface="+mj-cs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600" dirty="0">
                <a:latin typeface="+mn-ea"/>
                <a:cs typeface="+mj-cs"/>
              </a:rPr>
              <a:t>• </a:t>
            </a:r>
            <a:r>
              <a:rPr lang="zh-CN" altLang="en-US" sz="3600" b="1" dirty="0">
                <a:latin typeface="+mn-ea"/>
                <a:cs typeface="+mj-cs"/>
              </a:rPr>
              <a:t>倒排记录文件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600" dirty="0">
                <a:latin typeface="+mn-ea"/>
                <a:cs typeface="+mj-cs"/>
              </a:rPr>
              <a:t>• </a:t>
            </a:r>
            <a:r>
              <a:rPr lang="zh-CN" altLang="en-US" sz="3600" dirty="0">
                <a:latin typeface="+mn-ea"/>
                <a:cs typeface="+mj-cs"/>
              </a:rPr>
              <a:t>减少所需的磁盘空间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600" dirty="0">
                <a:latin typeface="+mn-ea"/>
                <a:cs typeface="+mj-cs"/>
              </a:rPr>
              <a:t>• </a:t>
            </a:r>
            <a:r>
              <a:rPr lang="zh-CN" altLang="en-US" sz="3600" dirty="0">
                <a:latin typeface="+mn-ea"/>
                <a:cs typeface="+mj-cs"/>
              </a:rPr>
              <a:t>减少从磁盘读取倒排记录文件所需的时间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600" dirty="0">
                <a:latin typeface="+mn-ea"/>
                <a:cs typeface="+mj-cs"/>
              </a:rPr>
              <a:t>• </a:t>
            </a:r>
            <a:r>
              <a:rPr lang="zh-CN" altLang="en-US" sz="3600" dirty="0">
                <a:latin typeface="+mn-ea"/>
                <a:cs typeface="+mj-cs"/>
              </a:rPr>
              <a:t>大的搜索引擎在内存中存储了很大一部分的倒排记录表</a:t>
            </a:r>
          </a:p>
          <a:p>
            <a:pPr marL="0" lvl="0" indent="10731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600" dirty="0">
                <a:latin typeface="+mn-ea"/>
                <a:cs typeface="+mj-cs"/>
              </a:rPr>
              <a:t>• </a:t>
            </a:r>
            <a:r>
              <a:rPr lang="zh-CN" altLang="en-US" sz="3600" dirty="0">
                <a:latin typeface="+mn-ea"/>
                <a:cs typeface="+mj-cs"/>
              </a:rPr>
              <a:t>压缩可以让我们在内存中存储的更多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600" dirty="0">
                <a:latin typeface="+mn-ea"/>
                <a:cs typeface="+mj-cs"/>
              </a:rPr>
              <a:t>• </a:t>
            </a:r>
            <a:r>
              <a:rPr lang="zh-CN" altLang="en-US" sz="3600" b="1" dirty="0">
                <a:latin typeface="+mn-ea"/>
                <a:cs typeface="+mj-cs"/>
              </a:rPr>
              <a:t>我们将设计各种基于 </a:t>
            </a:r>
            <a:r>
              <a:rPr lang="en-US" altLang="zh-CN" sz="3600" b="1" dirty="0">
                <a:latin typeface="+mn-ea"/>
                <a:cs typeface="+mj-cs"/>
              </a:rPr>
              <a:t>IR </a:t>
            </a:r>
            <a:r>
              <a:rPr lang="zh-CN" altLang="en-US" sz="3600" b="1" dirty="0">
                <a:latin typeface="+mn-ea"/>
                <a:cs typeface="+mj-cs"/>
              </a:rPr>
              <a:t>系统的压缩架构</a:t>
            </a:r>
          </a:p>
        </p:txBody>
      </p:sp>
    </p:spTree>
    <p:extLst>
      <p:ext uri="{BB962C8B-B14F-4D97-AF65-F5344CB8AC3E}">
        <p14:creationId xmlns:p14="http://schemas.microsoft.com/office/powerpoint/2010/main" val="70379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、词项的统计特性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29" y="955040"/>
            <a:ext cx="11199997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zh-CN" altLang="en-US" sz="3600" b="1" dirty="0">
                <a:latin typeface="+mn-ea"/>
              </a:rPr>
              <a:t>回顾 </a:t>
            </a:r>
            <a:r>
              <a:rPr lang="en-US" altLang="zh-CN" sz="3600" b="1" dirty="0">
                <a:latin typeface="+mn-ea"/>
              </a:rPr>
              <a:t>Reuters-RCV1</a:t>
            </a:r>
            <a:r>
              <a:rPr lang="zh-CN" altLang="en-US" sz="3600" b="1" dirty="0">
                <a:latin typeface="+mn-ea"/>
              </a:rPr>
              <a:t>语料库</a:t>
            </a:r>
            <a:endParaRPr lang="en-US" altLang="zh-CN" sz="3600" b="1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600" dirty="0">
                <a:latin typeface="+mn-ea"/>
              </a:rPr>
              <a:t>•</a:t>
            </a:r>
            <a:endParaRPr lang="zh-CN" altLang="en-US" sz="3600" b="1" dirty="0">
              <a:latin typeface="+mn-ea"/>
              <a:cs typeface="+mj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B35739-1410-41E1-9EC9-C8D376706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17" y="1918430"/>
            <a:ext cx="8103911" cy="43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41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、词项的统计特性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29" y="955040"/>
            <a:ext cx="11199997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3600" b="1" dirty="0">
                <a:latin typeface="+mn-ea"/>
              </a:rPr>
              <a:t>30</a:t>
            </a:r>
            <a:r>
              <a:rPr lang="zh-CN" altLang="en-US" sz="3600" b="1" dirty="0">
                <a:latin typeface="+mn-ea"/>
              </a:rPr>
              <a:t>定律</a:t>
            </a:r>
            <a:endParaRPr lang="zh-CN" altLang="en-US" sz="3600" b="1" dirty="0">
              <a:latin typeface="+mn-ea"/>
              <a:cs typeface="+mj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F04FB0-D377-40A0-86C4-AD874F3E6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810447"/>
            <a:ext cx="112966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7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、词项的统计特性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29" y="955040"/>
            <a:ext cx="11199997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zh-CN" altLang="en-US" sz="3600" b="1" dirty="0">
                <a:latin typeface="+mn-ea"/>
              </a:rPr>
              <a:t>无损 </a:t>
            </a:r>
            <a:r>
              <a:rPr lang="en-US" altLang="zh-CN" sz="3600" b="1" dirty="0">
                <a:latin typeface="+mn-ea"/>
              </a:rPr>
              <a:t>vs. </a:t>
            </a:r>
            <a:r>
              <a:rPr lang="zh-CN" altLang="en-US" sz="3600" b="1" dirty="0">
                <a:latin typeface="+mn-ea"/>
              </a:rPr>
              <a:t>有损压缩</a:t>
            </a:r>
            <a:endParaRPr lang="en-US" altLang="zh-CN" sz="3600" b="1" dirty="0">
              <a:latin typeface="+mn-ea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</a:t>
            </a:r>
            <a:r>
              <a:rPr lang="en-US" altLang="zh-CN" sz="3600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  <a:cs typeface="+mj-cs"/>
              </a:rPr>
              <a:t>无损压缩</a:t>
            </a:r>
            <a:r>
              <a:rPr lang="zh-CN" altLang="en-US" sz="2800" dirty="0">
                <a:latin typeface="+mn-ea"/>
                <a:cs typeface="+mj-cs"/>
              </a:rPr>
              <a:t>：压缩之后所有原始信息都被保留。</a:t>
            </a:r>
          </a:p>
          <a:p>
            <a:pPr marL="0" lvl="0" indent="72231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  <a:cs typeface="+mj-cs"/>
              </a:rPr>
              <a:t>• </a:t>
            </a:r>
            <a:r>
              <a:rPr lang="zh-CN" altLang="en-US" sz="2800" dirty="0">
                <a:latin typeface="+mn-ea"/>
                <a:cs typeface="+mj-cs"/>
              </a:rPr>
              <a:t>在</a:t>
            </a:r>
            <a:r>
              <a:rPr lang="en-US" altLang="zh-CN" sz="2800" dirty="0">
                <a:latin typeface="+mn-ea"/>
                <a:cs typeface="+mj-cs"/>
              </a:rPr>
              <a:t>IR</a:t>
            </a:r>
            <a:r>
              <a:rPr lang="zh-CN" altLang="en-US" sz="2800" dirty="0">
                <a:latin typeface="+mn-ea"/>
                <a:cs typeface="+mj-cs"/>
              </a:rPr>
              <a:t>系统中常采用无损压缩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</a:rPr>
              <a:t>•  </a:t>
            </a:r>
            <a:r>
              <a:rPr lang="zh-CN" altLang="en-US" sz="2800" b="1" dirty="0">
                <a:latin typeface="+mn-ea"/>
                <a:cs typeface="+mj-cs"/>
              </a:rPr>
              <a:t>有损压缩</a:t>
            </a:r>
            <a:r>
              <a:rPr lang="zh-CN" altLang="en-US" sz="2800" dirty="0">
                <a:latin typeface="+mn-ea"/>
                <a:cs typeface="+mj-cs"/>
              </a:rPr>
              <a:t>：丢掉一些信息</a:t>
            </a: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  <a:cs typeface="+mj-cs"/>
              </a:rPr>
              <a:t>• </a:t>
            </a:r>
            <a:r>
              <a:rPr lang="zh-CN" altLang="en-US" sz="2800" dirty="0">
                <a:latin typeface="+mn-ea"/>
                <a:cs typeface="+mj-cs"/>
              </a:rPr>
              <a:t>一些预处理步骤可以看成是有损压缩：大小写转换，停用词剔除，词干还原，数字去除。</a:t>
            </a:r>
            <a:endParaRPr lang="en-US" altLang="zh-CN" sz="2800" dirty="0">
              <a:latin typeface="+mn-ea"/>
              <a:cs typeface="+mj-cs"/>
            </a:endParaRPr>
          </a:p>
          <a:p>
            <a:pPr marL="0" lvl="0" indent="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+mn-ea"/>
                <a:cs typeface="+mj-cs"/>
              </a:rPr>
              <a:t>有损还是无损与需求相关！！</a:t>
            </a:r>
          </a:p>
        </p:txBody>
      </p:sp>
    </p:spTree>
    <p:extLst>
      <p:ext uri="{BB962C8B-B14F-4D97-AF65-F5344CB8AC3E}">
        <p14:creationId xmlns:p14="http://schemas.microsoft.com/office/powerpoint/2010/main" val="3092456749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5150</TotalTime>
  <Words>2210</Words>
  <Application>Microsoft Office PowerPoint</Application>
  <PresentationFormat>宽屏</PresentationFormat>
  <Paragraphs>248</Paragraphs>
  <Slides>44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等线</vt:lpstr>
      <vt:lpstr>宋体</vt:lpstr>
      <vt:lpstr>Corbel</vt:lpstr>
      <vt:lpstr>Lucida Sans</vt:lpstr>
      <vt:lpstr>Times New Roman</vt:lpstr>
      <vt:lpstr>基础</vt:lpstr>
      <vt:lpstr>信息检索与数据挖掘</vt:lpstr>
      <vt:lpstr>上一章课程内容</vt:lpstr>
      <vt:lpstr>索引压缩</vt:lpstr>
      <vt:lpstr>索引压缩</vt:lpstr>
      <vt:lpstr>索引压缩</vt:lpstr>
      <vt:lpstr>索引压缩</vt:lpstr>
      <vt:lpstr>1、词项的统计特性</vt:lpstr>
      <vt:lpstr>1、词项的统计特性</vt:lpstr>
      <vt:lpstr>1、词项的统计特性</vt:lpstr>
      <vt:lpstr>1、词项的统计特性</vt:lpstr>
      <vt:lpstr>1、词项的统计特性</vt:lpstr>
      <vt:lpstr>词项数目的估计</vt:lpstr>
      <vt:lpstr>词项在文档中分布建模</vt:lpstr>
      <vt:lpstr>1、词项的统计特性</vt:lpstr>
      <vt:lpstr>1、词项的统计特性</vt:lpstr>
      <vt:lpstr>2、压缩-词典压缩</vt:lpstr>
      <vt:lpstr>2、压缩-词典压缩</vt:lpstr>
      <vt:lpstr>2、压缩-词典压缩</vt:lpstr>
      <vt:lpstr>2、压缩-词典压缩</vt:lpstr>
      <vt:lpstr>2、压缩-词典压缩</vt:lpstr>
      <vt:lpstr>2、压缩-词典压缩</vt:lpstr>
      <vt:lpstr>2、压缩-词典压缩</vt:lpstr>
      <vt:lpstr>2、压缩-词典压缩</vt:lpstr>
      <vt:lpstr>2、压缩-词典压缩</vt:lpstr>
      <vt:lpstr>2、压缩-词典压缩</vt:lpstr>
      <vt:lpstr>2、压缩-词典压缩</vt:lpstr>
      <vt:lpstr>3、倒排记录表压缩</vt:lpstr>
      <vt:lpstr>3、倒排记录表压缩</vt:lpstr>
      <vt:lpstr>3、倒排记录表压缩</vt:lpstr>
      <vt:lpstr>3、倒排记录表压缩</vt:lpstr>
      <vt:lpstr>3、倒排记录表压缩</vt:lpstr>
      <vt:lpstr>3、倒排记录表压缩</vt:lpstr>
      <vt:lpstr>3、倒排记录表压缩</vt:lpstr>
      <vt:lpstr>3、倒排记录表压缩</vt:lpstr>
      <vt:lpstr>3、倒排记录表压缩</vt:lpstr>
      <vt:lpstr>3、倒排记录表压缩</vt:lpstr>
      <vt:lpstr>3、倒排记录表压缩</vt:lpstr>
      <vt:lpstr>3、倒排记录表压缩</vt:lpstr>
      <vt:lpstr>3、倒排记录表压缩</vt:lpstr>
      <vt:lpstr>3、倒排记录表压缩</vt:lpstr>
      <vt:lpstr>3、倒排记录表压缩</vt:lpstr>
      <vt:lpstr>3、倒排记录表压缩</vt:lpstr>
      <vt:lpstr>3、倒排记录表压缩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信息检索与数据挖掘</dc:title>
  <dc:creator>lch</dc:creator>
  <cp:lastModifiedBy>云朵 云朵</cp:lastModifiedBy>
  <cp:revision>220</cp:revision>
  <dcterms:created xsi:type="dcterms:W3CDTF">2022-02-10T03:07:19Z</dcterms:created>
  <dcterms:modified xsi:type="dcterms:W3CDTF">2023-04-04T01:28:56Z</dcterms:modified>
</cp:coreProperties>
</file>