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48"/>
  </p:notesMasterIdLst>
  <p:sldIdLst>
    <p:sldId id="256" r:id="rId2"/>
    <p:sldId id="258" r:id="rId3"/>
    <p:sldId id="259" r:id="rId4"/>
    <p:sldId id="260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306" r:id="rId14"/>
    <p:sldId id="307" r:id="rId15"/>
    <p:sldId id="308" r:id="rId16"/>
    <p:sldId id="309" r:id="rId17"/>
    <p:sldId id="310" r:id="rId18"/>
    <p:sldId id="311" r:id="rId19"/>
    <p:sldId id="275" r:id="rId20"/>
    <p:sldId id="276" r:id="rId21"/>
    <p:sldId id="277" r:id="rId22"/>
    <p:sldId id="278" r:id="rId23"/>
    <p:sldId id="279" r:id="rId24"/>
    <p:sldId id="285" r:id="rId25"/>
    <p:sldId id="282" r:id="rId26"/>
    <p:sldId id="283" r:id="rId27"/>
    <p:sldId id="284" r:id="rId28"/>
    <p:sldId id="286" r:id="rId29"/>
    <p:sldId id="287" r:id="rId30"/>
    <p:sldId id="313" r:id="rId31"/>
    <p:sldId id="314" r:id="rId32"/>
    <p:sldId id="312" r:id="rId33"/>
    <p:sldId id="289" r:id="rId34"/>
    <p:sldId id="290" r:id="rId35"/>
    <p:sldId id="291" r:id="rId36"/>
    <p:sldId id="316" r:id="rId37"/>
    <p:sldId id="320" r:id="rId38"/>
    <p:sldId id="317" r:id="rId39"/>
    <p:sldId id="318" r:id="rId40"/>
    <p:sldId id="321" r:id="rId41"/>
    <p:sldId id="300" r:id="rId42"/>
    <p:sldId id="292" r:id="rId43"/>
    <p:sldId id="299" r:id="rId44"/>
    <p:sldId id="301" r:id="rId45"/>
    <p:sldId id="305" r:id="rId46"/>
    <p:sldId id="31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 snapToGrid="0">
      <p:cViewPr varScale="1">
        <p:scale>
          <a:sx n="75" d="100"/>
          <a:sy n="75" d="100"/>
        </p:scale>
        <p:origin x="2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36843-A1E6-4169-96D1-A777EEAE9AA8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81AF-A4F7-429D-95F3-160EF899D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6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2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69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2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33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18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07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72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73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05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720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8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7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20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60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423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4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77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72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559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122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330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6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938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86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505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61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033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797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75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06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879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979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758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365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659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209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6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6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228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34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98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48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3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7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2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34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4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9CA855-E894-4FF1-A2E1-70E4E01E791A}" type="datetimeFigureOut">
              <a:rPr lang="zh-CN" altLang="en-US" smtClean="0"/>
              <a:t>2023/4/11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71830-86A3-44F4-A5C6-0E99C75A4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信息检索与数据挖掘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0116E-58B9-44D3-AF27-5E1ED9BC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4198374"/>
            <a:ext cx="11159653" cy="1059425"/>
          </a:xfrm>
        </p:spPr>
        <p:txBody>
          <a:bodyPr>
            <a:normAutofit fontScale="92500"/>
          </a:bodyPr>
          <a:lstStyle/>
          <a:p>
            <a:r>
              <a:rPr lang="zh-CN" altLang="en-US" sz="4400" dirty="0">
                <a:latin typeface="+mn-ea"/>
              </a:rPr>
              <a:t>第</a:t>
            </a:r>
            <a:r>
              <a:rPr lang="en-US" altLang="zh-CN" sz="4400" dirty="0">
                <a:latin typeface="+mn-ea"/>
              </a:rPr>
              <a:t>6</a:t>
            </a:r>
            <a:r>
              <a:rPr lang="zh-CN" altLang="en-US" sz="4400" dirty="0">
                <a:latin typeface="+mn-ea"/>
              </a:rPr>
              <a:t>章 文档评分、词项权重计算及向量空间模型</a:t>
            </a:r>
          </a:p>
        </p:txBody>
      </p:sp>
    </p:spTree>
    <p:extLst>
      <p:ext uri="{BB962C8B-B14F-4D97-AF65-F5344CB8AC3E}">
        <p14:creationId xmlns:p14="http://schemas.microsoft.com/office/powerpoint/2010/main" val="76250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1133061"/>
            <a:ext cx="10369828" cy="496293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）</a:t>
            </a:r>
            <a:r>
              <a:rPr lang="en-US" altLang="zh-CN" sz="2800" dirty="0">
                <a:latin typeface="+mn-ea"/>
              </a:rPr>
              <a:t> Jaccard </a:t>
            </a:r>
            <a:r>
              <a:rPr lang="zh-CN" altLang="en-US" sz="2800" dirty="0">
                <a:latin typeface="+mn-ea"/>
              </a:rPr>
              <a:t>系数</a:t>
            </a: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zh-CN" altLang="en-US" sz="2800" dirty="0">
                <a:latin typeface="+mn-ea"/>
              </a:rPr>
              <a:t>一种常用的衡量两个集合重叠度的方法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Jaccard (A,B) = |A∩B|/|A∪B|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Jaccard (A,A) = 1 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Jaccard (A,B) = 0  if A ∩ B = 0 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集合</a:t>
            </a:r>
            <a:r>
              <a:rPr lang="en-US" altLang="zh-CN" sz="2800" dirty="0">
                <a:latin typeface="+mn-ea"/>
              </a:rPr>
              <a:t>A </a:t>
            </a:r>
            <a:r>
              <a:rPr lang="zh-CN" altLang="en-US" sz="2800" dirty="0">
                <a:latin typeface="+mn-ea"/>
              </a:rPr>
              <a:t>和</a:t>
            </a:r>
            <a:r>
              <a:rPr lang="en-US" altLang="zh-CN" sz="2800" dirty="0">
                <a:latin typeface="+mn-ea"/>
              </a:rPr>
              <a:t>B</a:t>
            </a:r>
            <a:r>
              <a:rPr lang="zh-CN" altLang="en-US" sz="2800" dirty="0">
                <a:latin typeface="+mn-ea"/>
              </a:rPr>
              <a:t>不需要具有同样的规模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Jaccard(A,B) </a:t>
            </a:r>
            <a:r>
              <a:rPr lang="zh-CN" altLang="en-US" sz="2800" dirty="0">
                <a:latin typeface="+mn-ea"/>
              </a:rPr>
              <a:t>的取值在</a:t>
            </a:r>
            <a:r>
              <a:rPr lang="en-US" altLang="zh-CN" sz="2800" dirty="0">
                <a:latin typeface="+mn-ea"/>
              </a:rPr>
              <a:t>[0,1]</a:t>
            </a:r>
            <a:r>
              <a:rPr lang="zh-CN" altLang="en-US" sz="2800" dirty="0">
                <a:latin typeface="+mn-ea"/>
              </a:rPr>
              <a:t>之间</a:t>
            </a:r>
          </a:p>
        </p:txBody>
      </p:sp>
    </p:spTree>
    <p:extLst>
      <p:ext uri="{BB962C8B-B14F-4D97-AF65-F5344CB8AC3E}">
        <p14:creationId xmlns:p14="http://schemas.microsoft.com/office/powerpoint/2010/main" val="135376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3061"/>
            <a:ext cx="11525250" cy="4962939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）</a:t>
            </a:r>
            <a:r>
              <a:rPr lang="en-US" altLang="zh-CN" sz="2800" dirty="0">
                <a:latin typeface="+mn-ea"/>
              </a:rPr>
              <a:t> Jaccard </a:t>
            </a:r>
            <a:r>
              <a:rPr lang="zh-CN" altLang="en-US" sz="2800" dirty="0">
                <a:latin typeface="+mn-ea"/>
              </a:rPr>
              <a:t>系数：举例</a:t>
            </a: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zh-CN" altLang="en-US" sz="2800" dirty="0">
                <a:latin typeface="+mn-ea"/>
              </a:rPr>
              <a:t>用</a:t>
            </a:r>
            <a:r>
              <a:rPr lang="en-US" altLang="zh-CN" sz="2800" dirty="0">
                <a:latin typeface="+mn-ea"/>
              </a:rPr>
              <a:t>Jaccard </a:t>
            </a:r>
            <a:r>
              <a:rPr lang="zh-CN" altLang="en-US" sz="2800" dirty="0">
                <a:latin typeface="+mn-ea"/>
              </a:rPr>
              <a:t>系数的方法计算下面的</a:t>
            </a:r>
            <a:r>
              <a:rPr lang="en-US" altLang="zh-CN" sz="2800" dirty="0">
                <a:latin typeface="+mn-ea"/>
              </a:rPr>
              <a:t>query</a:t>
            </a:r>
            <a:r>
              <a:rPr lang="zh-CN" altLang="en-US" sz="2800" dirty="0">
                <a:latin typeface="+mn-ea"/>
              </a:rPr>
              <a:t>与文档之间的</a:t>
            </a:r>
            <a:r>
              <a:rPr lang="en-US" altLang="zh-CN" sz="2800" dirty="0">
                <a:latin typeface="+mn-ea"/>
              </a:rPr>
              <a:t>query-document </a:t>
            </a:r>
            <a:r>
              <a:rPr lang="zh-CN" altLang="en-US" sz="2800" dirty="0">
                <a:latin typeface="+mn-ea"/>
              </a:rPr>
              <a:t>评分</a:t>
            </a:r>
          </a:p>
          <a:p>
            <a:pPr marL="44450" indent="3175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Query : ides of march</a:t>
            </a:r>
          </a:p>
          <a:p>
            <a:pPr marL="44450" indent="3175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Document 1: </a:t>
            </a:r>
            <a:r>
              <a:rPr lang="en-US" altLang="zh-CN" sz="2800" dirty="0" err="1">
                <a:latin typeface="+mn-ea"/>
              </a:rPr>
              <a:t>caesar</a:t>
            </a:r>
            <a:r>
              <a:rPr lang="en-US" altLang="zh-CN" sz="2800" dirty="0">
                <a:latin typeface="+mn-ea"/>
              </a:rPr>
              <a:t> died in march</a:t>
            </a:r>
          </a:p>
          <a:p>
            <a:pPr marL="44450" indent="3175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Document 2: the long march</a:t>
            </a:r>
          </a:p>
          <a:p>
            <a:pPr marL="44450" indent="6699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+mn-ea"/>
              </a:rPr>
              <a:t>Jaccard(q,doc1) = 1/6</a:t>
            </a:r>
          </a:p>
          <a:p>
            <a:pPr marL="44450" indent="66992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i="1" dirty="0">
                <a:latin typeface="+mn-ea"/>
              </a:rPr>
              <a:t>Jaccard(q,doc2) = 1/5</a:t>
            </a:r>
            <a:endParaRPr lang="zh-CN" altLang="en-US" sz="28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6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33061"/>
            <a:ext cx="11668125" cy="4962939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）</a:t>
            </a:r>
            <a:r>
              <a:rPr lang="zh-CN" altLang="en-US" sz="2800" b="1" dirty="0">
                <a:latin typeface="+mn-ea"/>
              </a:rPr>
              <a:t>域加权评分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参数化索引及域索引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zh-CN" altLang="en-US" sz="2400" dirty="0">
                <a:latin typeface="+mn-ea"/>
              </a:rPr>
              <a:t>数字文档通常会把与之相关的</a:t>
            </a:r>
            <a:r>
              <a:rPr lang="zh-CN" altLang="en-US" sz="2400" b="1" dirty="0">
                <a:latin typeface="+mn-ea"/>
              </a:rPr>
              <a:t>元数据（</a:t>
            </a:r>
            <a:r>
              <a:rPr lang="en-US" altLang="zh-CN" sz="2400" b="1" dirty="0">
                <a:latin typeface="+mn-ea"/>
              </a:rPr>
              <a:t>metadata</a:t>
            </a:r>
            <a:r>
              <a:rPr lang="zh-CN" altLang="en-US" sz="2400" b="1" dirty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以机读的方式一起编码。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元数据</a:t>
            </a:r>
            <a:r>
              <a:rPr lang="zh-CN" altLang="en-US" sz="2400" dirty="0">
                <a:latin typeface="+mn-ea"/>
              </a:rPr>
              <a:t>：指的是和文档有关的一些特定形式的数据，比如文档的作者、标题以及出版日期等等。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    元数据通常会包含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字段（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field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）信息</a:t>
            </a:r>
            <a:r>
              <a:rPr lang="zh-CN" altLang="en-US" sz="2400" dirty="0">
                <a:latin typeface="+mn-ea"/>
              </a:rPr>
              <a:t>，如文档的创建日期、文档格式、作者信息等，文档的标题有时可以看成字段信息。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    域（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zone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和字段很相似，只是它的内容可以是任意的自由文本。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字段通常的取值可能性相对较小，而域可以由任意的、数目无限制的文本构成。比如，通常可以把文档的标题和摘要看做域。可以对文档的不同域构建独立的倒排索引。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9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092201"/>
            <a:ext cx="11668125" cy="5003800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）</a:t>
            </a:r>
            <a:r>
              <a:rPr lang="zh-CN" altLang="en-US" sz="2800" b="1" dirty="0">
                <a:latin typeface="+mn-ea"/>
              </a:rPr>
              <a:t>域加权评分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参数化索引及域索引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zh-CN" altLang="en-US" sz="2400" b="1" dirty="0">
                <a:latin typeface="+mn-ea"/>
              </a:rPr>
              <a:t>参数化索引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parametric index</a:t>
            </a:r>
            <a:r>
              <a:rPr lang="zh-CN" altLang="en-US" sz="2400" dirty="0">
                <a:latin typeface="+mn-ea"/>
              </a:rPr>
              <a:t>）中，词典常常来自固定的词汇表（比如语言种类的集合、日期的集合等）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CB45B-E2F0-422E-1A9C-AA00FC87D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554796"/>
            <a:ext cx="6066615" cy="389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1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33061"/>
            <a:ext cx="11668125" cy="496293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）</a:t>
            </a:r>
            <a:r>
              <a:rPr lang="zh-CN" altLang="en-US" sz="2800" b="1" dirty="0">
                <a:latin typeface="+mn-ea"/>
              </a:rPr>
              <a:t>域加权评分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参数化索引及域索引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zh-CN" altLang="en-US" sz="2400" b="1" dirty="0">
                <a:latin typeface="+mn-ea"/>
              </a:rPr>
              <a:t>域索引</a:t>
            </a:r>
            <a:r>
              <a:rPr lang="zh-CN" altLang="en-US" sz="2400" dirty="0">
                <a:latin typeface="+mn-ea"/>
              </a:rPr>
              <a:t>中词典中应该收集来自域中自由文本的所有词汇。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EABE09-C9F6-BDEC-08CC-F460DE814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99" y="2658911"/>
            <a:ext cx="8359775" cy="32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8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33061"/>
            <a:ext cx="11668125" cy="496293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）</a:t>
            </a:r>
            <a:r>
              <a:rPr lang="zh-CN" altLang="en-US" sz="2800" b="1" dirty="0">
                <a:latin typeface="+mn-ea"/>
              </a:rPr>
              <a:t>域加权评分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参数化索引及域索引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zh-CN" altLang="en-US" sz="2400" b="1" dirty="0">
                <a:latin typeface="+mn-ea"/>
              </a:rPr>
              <a:t>可以通过对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域进行编码</a:t>
            </a:r>
            <a:r>
              <a:rPr lang="zh-CN" altLang="en-US" sz="2400" b="1" dirty="0">
                <a:latin typeface="+mn-ea"/>
              </a:rPr>
              <a:t>来减少上述索引中词典的规模，采用这种编码得另外一个重要原因就是它能支持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域加权评分</a:t>
            </a:r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weighted zone scoring</a:t>
            </a:r>
            <a:r>
              <a:rPr lang="zh-CN" altLang="en-US" sz="2400" b="1" dirty="0">
                <a:latin typeface="+mn-ea"/>
              </a:rPr>
              <a:t>）技术的使用。</a:t>
            </a:r>
            <a:endParaRPr lang="en-US" altLang="zh-CN" sz="2400" b="1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DE6995-DB34-F9FE-9850-F3B2DAAC8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89" y="3331616"/>
            <a:ext cx="9178925" cy="136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4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33061"/>
            <a:ext cx="11668125" cy="496293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）</a:t>
            </a:r>
            <a:r>
              <a:rPr lang="zh-CN" altLang="en-US" sz="2800" b="1" dirty="0">
                <a:latin typeface="+mn-ea"/>
              </a:rPr>
              <a:t>域加权评分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排序式布尔索引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i="0" dirty="0">
                <a:solidFill>
                  <a:srgbClr val="121212"/>
                </a:solidFill>
                <a:effectLst/>
                <a:latin typeface="-apple-system"/>
              </a:rPr>
              <a:t>如何实现域加权评分算法？</a:t>
            </a:r>
            <a:endParaRPr lang="en-US" altLang="zh-CN" sz="2400" b="1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 • </a:t>
            </a:r>
            <a:r>
              <a:rPr lang="zh-CN" altLang="en-US" sz="2400" dirty="0">
                <a:latin typeface="+mn-ea"/>
              </a:rPr>
              <a:t>依次扫描每篇文档并对其评分，评分时将不同域的得分进行累加汇总。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 • </a:t>
            </a:r>
            <a:r>
              <a:rPr lang="zh-CN" altLang="en-US" sz="2400" dirty="0">
                <a:latin typeface="+mn-ea"/>
              </a:rPr>
              <a:t>通过倒排索引直接计算域加权评分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51A663-1851-FEA5-739D-146D98FB9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4" y="1937527"/>
            <a:ext cx="11185526" cy="8941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A60045-9613-8803-EC16-6D1FE9046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4" y="2882577"/>
            <a:ext cx="10963276" cy="9093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A4027C-5D9C-5553-58F2-127A443CB5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424994"/>
            <a:ext cx="7957014" cy="11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5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33061"/>
            <a:ext cx="11668125" cy="5267739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）</a:t>
            </a:r>
            <a:r>
              <a:rPr lang="zh-CN" altLang="en-US" sz="2800" b="1" dirty="0">
                <a:latin typeface="+mn-ea"/>
              </a:rPr>
              <a:t>域加权评分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权重学习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2800" dirty="0">
                <a:latin typeface="+mn-ea"/>
              </a:rPr>
              <a:t>如何确定权重</a:t>
            </a:r>
            <a:r>
              <a:rPr lang="en-US" altLang="zh-CN" sz="2800" dirty="0">
                <a:latin typeface="+mn-ea"/>
              </a:rPr>
              <a:t>g</a:t>
            </a:r>
            <a:r>
              <a:rPr lang="zh-CN" altLang="en-US" sz="2800" dirty="0">
                <a:latin typeface="+mn-ea"/>
              </a:rPr>
              <a:t>的值？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可以由专家来设定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可以由一般用户来指定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从人工标注好的训练数据中学习到这些权重</a:t>
            </a:r>
          </a:p>
          <a:p>
            <a:pPr marL="54864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ea"/>
              </a:rPr>
              <a:t>这种方法属于信息检索中一类被称为机器学习相关性（</a:t>
            </a:r>
            <a:r>
              <a:rPr lang="en-US" altLang="zh-CN" sz="2200" dirty="0">
                <a:latin typeface="+mn-ea"/>
              </a:rPr>
              <a:t>machine-learned relevance</a:t>
            </a:r>
            <a:r>
              <a:rPr lang="zh-CN" altLang="en-US" sz="2200" dirty="0">
                <a:latin typeface="+mn-ea"/>
              </a:rPr>
              <a:t>）评分及排序方法的范畴</a:t>
            </a:r>
            <a:r>
              <a:rPr lang="en-US" altLang="zh-CN" sz="2200" dirty="0">
                <a:latin typeface="+mn-ea"/>
              </a:rPr>
              <a:t>,</a:t>
            </a:r>
            <a:r>
              <a:rPr lang="zh-CN" altLang="en-US" sz="2200" dirty="0">
                <a:latin typeface="+mn-ea"/>
              </a:rPr>
              <a:t>即</a:t>
            </a:r>
            <a:r>
              <a:rPr lang="zh-CN" altLang="en-US" sz="2400" b="0" i="0" u="none" strike="noStrike" baseline="0" dirty="0">
                <a:latin typeface="ArialUnicodeMS"/>
              </a:rPr>
              <a:t>学习一个线性函数。</a:t>
            </a:r>
            <a:endParaRPr lang="en-US" altLang="zh-CN" sz="2400" dirty="0">
              <a:latin typeface="+mn-ea"/>
            </a:endParaRPr>
          </a:p>
          <a:p>
            <a:pPr marL="54864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ea"/>
              </a:rPr>
              <a:t>最优权重</a:t>
            </a:r>
            <a:r>
              <a:rPr lang="en-US" altLang="zh-CN" sz="2200" dirty="0">
                <a:latin typeface="+mn-ea"/>
              </a:rPr>
              <a:t>g</a:t>
            </a:r>
            <a:r>
              <a:rPr lang="zh-CN" altLang="en-US" sz="2200" dirty="0">
                <a:latin typeface="+mn-ea"/>
              </a:rPr>
              <a:t>的计算：</a:t>
            </a:r>
          </a:p>
          <a:p>
            <a:pPr marL="54864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ea"/>
              </a:rPr>
              <a:t>对</a:t>
            </a:r>
            <a:r>
              <a:rPr lang="en-US" altLang="zh-CN" sz="2200" dirty="0">
                <a:latin typeface="+mn-ea"/>
              </a:rPr>
              <a:t>g</a:t>
            </a:r>
            <a:r>
              <a:rPr lang="zh-CN" altLang="en-US" sz="2200" dirty="0">
                <a:latin typeface="+mn-ea"/>
              </a:rPr>
              <a:t>求导数，并令其为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，则可以解出最优的</a:t>
            </a:r>
            <a:r>
              <a:rPr lang="en-US" altLang="zh-CN" sz="2200" dirty="0">
                <a:latin typeface="+mn-ea"/>
              </a:rPr>
              <a:t>g</a:t>
            </a:r>
            <a:r>
              <a:rPr lang="zh-CN" altLang="en-US" sz="2200" dirty="0">
                <a:latin typeface="+mn-ea"/>
              </a:rPr>
              <a:t>值。</a:t>
            </a:r>
            <a:endParaRPr lang="en-US" altLang="zh-CN" sz="22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256EA-176E-0D47-C452-EC58EFFC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212808"/>
            <a:ext cx="5937250" cy="5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133061"/>
            <a:ext cx="11668125" cy="526773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）</a:t>
            </a:r>
            <a:r>
              <a:rPr lang="zh-CN" altLang="en-US" sz="2800" b="1" dirty="0">
                <a:latin typeface="+mn-ea"/>
              </a:rPr>
              <a:t>域加权评分</a:t>
            </a:r>
            <a:r>
              <a:rPr lang="en-US" altLang="zh-CN" sz="2800" b="1" dirty="0">
                <a:latin typeface="+mn-ea"/>
              </a:rPr>
              <a:t>——</a:t>
            </a:r>
            <a:r>
              <a:rPr lang="zh-CN" altLang="en-US" sz="2800" b="1" dirty="0">
                <a:latin typeface="+mn-ea"/>
              </a:rPr>
              <a:t>权重学习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n-ea"/>
              </a:rPr>
              <a:t>•</a:t>
            </a:r>
            <a:r>
              <a:rPr lang="zh-CN" altLang="en-US" sz="2400" dirty="0">
                <a:latin typeface="+mn-ea"/>
              </a:rPr>
              <a:t>假设每篇文档只包含</a:t>
            </a:r>
            <a:r>
              <a:rPr lang="en-US" altLang="zh-CN" sz="2400" dirty="0">
                <a:latin typeface="+mn-ea"/>
              </a:rPr>
              <a:t>title 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body</a:t>
            </a:r>
            <a:r>
              <a:rPr lang="zh-CN" altLang="en-US" sz="2400" dirty="0">
                <a:latin typeface="+mn-ea"/>
              </a:rPr>
              <a:t>两个域，给定查询</a:t>
            </a:r>
            <a:r>
              <a:rPr lang="en-US" altLang="zh-CN" sz="2400" dirty="0">
                <a:latin typeface="+mn-ea"/>
              </a:rPr>
              <a:t>q</a:t>
            </a:r>
            <a:r>
              <a:rPr lang="zh-CN" altLang="en-US" sz="2400" dirty="0">
                <a:latin typeface="+mn-ea"/>
              </a:rPr>
              <a:t>和文档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，根据</a:t>
            </a:r>
            <a:r>
              <a:rPr lang="en-US" altLang="zh-CN" sz="2400" dirty="0">
                <a:latin typeface="+mn-ea"/>
              </a:rPr>
              <a:t>title </a:t>
            </a:r>
            <a:r>
              <a:rPr lang="zh-CN" altLang="en-US" sz="2400" dirty="0">
                <a:latin typeface="+mn-ea"/>
              </a:rPr>
              <a:t>及</a:t>
            </a:r>
            <a:r>
              <a:rPr lang="en-US" altLang="zh-CN" sz="2400" dirty="0">
                <a:latin typeface="+mn-ea"/>
              </a:rPr>
              <a:t>body </a:t>
            </a:r>
            <a:r>
              <a:rPr lang="zh-CN" altLang="en-US" sz="2400" dirty="0">
                <a:latin typeface="+mn-ea"/>
              </a:rPr>
              <a:t>域是否和</a:t>
            </a:r>
            <a:r>
              <a:rPr lang="en-US" altLang="zh-CN" sz="2400" dirty="0">
                <a:latin typeface="+mn-ea"/>
              </a:rPr>
              <a:t>q </a:t>
            </a:r>
            <a:r>
              <a:rPr lang="zh-CN" altLang="en-US" sz="2400" dirty="0">
                <a:latin typeface="+mn-ea"/>
              </a:rPr>
              <a:t>匹配，利用布尔匹配函数分别计算出布尔变量</a:t>
            </a:r>
            <a:r>
              <a:rPr lang="en-US" altLang="zh-CN" sz="2400" dirty="0">
                <a:latin typeface="+mn-ea"/>
              </a:rPr>
              <a:t>S</a:t>
            </a:r>
            <a:r>
              <a:rPr lang="en-US" altLang="zh-CN" sz="2400" baseline="-250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 err="1">
                <a:latin typeface="+mn-ea"/>
              </a:rPr>
              <a:t>d,q</a:t>
            </a:r>
            <a:r>
              <a:rPr lang="zh-CN" altLang="en-US" sz="2400" dirty="0">
                <a:latin typeface="+mn-ea"/>
              </a:rPr>
              <a:t>）和</a:t>
            </a:r>
            <a:r>
              <a:rPr lang="en-US" altLang="zh-CN" sz="2400" dirty="0">
                <a:latin typeface="+mn-ea"/>
              </a:rPr>
              <a:t>S</a:t>
            </a:r>
            <a:r>
              <a:rPr lang="en-US" altLang="zh-CN" sz="2400" baseline="-250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 err="1">
                <a:latin typeface="+mn-ea"/>
              </a:rPr>
              <a:t>d,q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.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最终得分为：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最优权重</a:t>
            </a:r>
            <a:r>
              <a:rPr lang="en-US" altLang="zh-CN" sz="2400" dirty="0">
                <a:latin typeface="+mn-ea"/>
              </a:rPr>
              <a:t>g</a:t>
            </a:r>
            <a:r>
              <a:rPr lang="zh-CN" altLang="en-US" sz="2400" dirty="0">
                <a:latin typeface="+mn-ea"/>
              </a:rPr>
              <a:t>的计算：</a:t>
            </a:r>
          </a:p>
          <a:p>
            <a:pPr marL="54864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ea"/>
              </a:rPr>
              <a:t>根据样本的训练误差为：</a:t>
            </a:r>
            <a:endParaRPr lang="en-US" altLang="zh-CN" sz="2200" dirty="0">
              <a:latin typeface="+mn-ea"/>
            </a:endParaRPr>
          </a:p>
          <a:p>
            <a:pPr marL="54864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+mn-ea"/>
              </a:rPr>
              <a:t>对</a:t>
            </a:r>
            <a:r>
              <a:rPr lang="en-US" altLang="zh-CN" sz="2200" dirty="0">
                <a:latin typeface="+mn-ea"/>
              </a:rPr>
              <a:t>g</a:t>
            </a:r>
            <a:r>
              <a:rPr lang="zh-CN" altLang="en-US" sz="2200" dirty="0">
                <a:latin typeface="+mn-ea"/>
              </a:rPr>
              <a:t>求导数，并令其为</a:t>
            </a:r>
            <a:r>
              <a:rPr lang="en-US" altLang="zh-CN" sz="2200" dirty="0">
                <a:latin typeface="+mn-ea"/>
              </a:rPr>
              <a:t>0</a:t>
            </a:r>
            <a:r>
              <a:rPr lang="zh-CN" altLang="en-US" sz="2200" dirty="0">
                <a:latin typeface="+mn-ea"/>
              </a:rPr>
              <a:t>，则可以解出最优的</a:t>
            </a:r>
            <a:r>
              <a:rPr lang="en-US" altLang="zh-CN" sz="2200" dirty="0">
                <a:latin typeface="+mn-ea"/>
              </a:rPr>
              <a:t>g</a:t>
            </a:r>
            <a:r>
              <a:rPr lang="zh-CN" altLang="en-US" sz="2200" dirty="0">
                <a:latin typeface="+mn-ea"/>
              </a:rPr>
              <a:t>值如下：</a:t>
            </a:r>
            <a:endParaRPr lang="en-US" altLang="zh-CN" sz="22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256EA-176E-0D47-C452-EC58EFFC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3172934"/>
            <a:ext cx="5937250" cy="5121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6921F1-C91D-476B-F7CA-B949178FE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19" y="3659801"/>
            <a:ext cx="1870075" cy="15470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9D92AD-C578-D51B-85F1-390640E0AB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23" y="4177266"/>
            <a:ext cx="4253977" cy="4743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71EE8CD-B067-F2CF-8C50-0C2A9A5A9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275" y="5381625"/>
            <a:ext cx="3676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6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、词项频率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3061"/>
            <a:ext cx="11525250" cy="4962939"/>
          </a:xfrm>
        </p:spPr>
        <p:txBody>
          <a:bodyPr>
            <a:normAutofit fontScale="925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1</a:t>
            </a:r>
            <a:r>
              <a:rPr lang="zh-CN" altLang="en-US" sz="2800" dirty="0">
                <a:latin typeface="+mn-ea"/>
              </a:rPr>
              <a:t>）词袋模型（ </a:t>
            </a:r>
            <a:r>
              <a:rPr lang="en-US" altLang="zh-CN" sz="2800" dirty="0">
                <a:latin typeface="+mn-ea"/>
              </a:rPr>
              <a:t>Bag of words </a:t>
            </a:r>
            <a:r>
              <a:rPr lang="zh-CN" altLang="en-US" sz="2800" dirty="0">
                <a:latin typeface="+mn-ea"/>
              </a:rPr>
              <a:t>）</a:t>
            </a: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不考虑词在文档中出现的顺序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“ John is quicker than Mary ” ” </a:t>
            </a:r>
            <a:r>
              <a:rPr lang="zh-CN" altLang="en-US" sz="2800" dirty="0">
                <a:latin typeface="+mn-ea"/>
              </a:rPr>
              <a:t>和 “ </a:t>
            </a:r>
            <a:r>
              <a:rPr lang="en-US" altLang="zh-CN" sz="2800" dirty="0">
                <a:latin typeface="+mn-ea"/>
              </a:rPr>
              <a:t>Mary is quicker than John ” </a:t>
            </a:r>
            <a:r>
              <a:rPr lang="zh-CN" altLang="en-US" sz="2800" dirty="0">
                <a:latin typeface="+mn-ea"/>
              </a:rPr>
              <a:t>的表示结果一样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这就是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词袋模型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从一定程度上讲，这是一种倒退，位置索引可以很容易区分这两个文档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在后面的课程中我们将可以看到如何“恢复”位置信息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 </a:t>
            </a:r>
            <a:r>
              <a:rPr lang="zh-CN" altLang="en-US" sz="2800" dirty="0">
                <a:latin typeface="+mn-ea"/>
              </a:rPr>
              <a:t>现在只考虑：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词袋模型</a:t>
            </a:r>
          </a:p>
        </p:txBody>
      </p:sp>
    </p:spTree>
    <p:extLst>
      <p:ext uri="{BB962C8B-B14F-4D97-AF65-F5344CB8AC3E}">
        <p14:creationId xmlns:p14="http://schemas.microsoft.com/office/powerpoint/2010/main" val="360451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9" y="221553"/>
            <a:ext cx="9875520" cy="855407"/>
          </a:xfrm>
        </p:spPr>
        <p:txBody>
          <a:bodyPr/>
          <a:lstStyle/>
          <a:p>
            <a:r>
              <a:rPr lang="zh-CN" altLang="en-US" dirty="0"/>
              <a:t>本节内容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1311965"/>
            <a:ext cx="10414807" cy="5324482"/>
          </a:xfrm>
        </p:spPr>
        <p:txBody>
          <a:bodyPr>
            <a:normAutofit/>
          </a:bodyPr>
          <a:lstStyle/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37085"/>
              </a:buClr>
              <a:buSzTx/>
              <a:buNone/>
            </a:pPr>
            <a:r>
              <a:rPr lang="zh-CN" altLang="en-US" sz="32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❶ 相关内容回顾</a:t>
            </a:r>
          </a:p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37085"/>
              </a:buClr>
              <a:buSzTx/>
              <a:buNone/>
            </a:pPr>
            <a:r>
              <a:rPr lang="zh-CN" altLang="en-US" sz="32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❷ 排序式检索</a:t>
            </a:r>
          </a:p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37085"/>
              </a:buClr>
              <a:buSzTx/>
              <a:buNone/>
            </a:pPr>
            <a:r>
              <a:rPr lang="zh-CN" altLang="en-US" sz="32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❸ 词项频率</a:t>
            </a:r>
          </a:p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37085"/>
              </a:buClr>
              <a:buSzTx/>
              <a:buNone/>
            </a:pPr>
            <a:r>
              <a:rPr lang="zh-CN" altLang="en-US" sz="32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❹ </a:t>
            </a:r>
            <a:r>
              <a:rPr lang="en-US" altLang="zh-CN" sz="3200" dirty="0" err="1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tf-idf</a:t>
            </a:r>
            <a:r>
              <a:rPr lang="zh-CN" altLang="en-US" sz="32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权重计算</a:t>
            </a:r>
          </a:p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37085"/>
              </a:buClr>
              <a:buSzTx/>
              <a:buNone/>
            </a:pPr>
            <a:r>
              <a:rPr lang="zh-CN" altLang="en-US" sz="32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❺ 向量空间模型</a:t>
            </a:r>
          </a:p>
        </p:txBody>
      </p:sp>
    </p:spTree>
    <p:extLst>
      <p:ext uri="{BB962C8B-B14F-4D97-AF65-F5344CB8AC3E}">
        <p14:creationId xmlns:p14="http://schemas.microsoft.com/office/powerpoint/2010/main" val="1124445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、词项频率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33061"/>
            <a:ext cx="11525250" cy="496293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回顾（</a:t>
            </a:r>
            <a:r>
              <a:rPr lang="en-US" altLang="zh-CN" sz="2800" dirty="0">
                <a:latin typeface="+mn-ea"/>
              </a:rPr>
              <a:t>p3</a:t>
            </a:r>
            <a:r>
              <a:rPr lang="zh-CN" altLang="en-US" sz="2800" dirty="0">
                <a:latin typeface="+mn-ea"/>
              </a:rPr>
              <a:t>）：词项</a:t>
            </a:r>
            <a:r>
              <a:rPr lang="en-US" altLang="zh-CN" sz="2800" dirty="0">
                <a:latin typeface="+mn-ea"/>
              </a:rPr>
              <a:t>-</a:t>
            </a:r>
            <a:r>
              <a:rPr lang="zh-CN" altLang="en-US" sz="2800" dirty="0">
                <a:latin typeface="+mn-ea"/>
              </a:rPr>
              <a:t>文档关联矩阵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203533-EDC2-41D2-9BA0-EFE7B713B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81" y="1880053"/>
            <a:ext cx="8779001" cy="2857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3E48B8-7532-4133-88FB-71392ACE0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18" y="4999380"/>
            <a:ext cx="6370872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8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、词项频率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496293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+mn-ea"/>
              </a:rPr>
              <a:t>词项频率 </a:t>
            </a:r>
            <a:r>
              <a:rPr lang="en-US" altLang="zh-CN" sz="2800" b="1" dirty="0" err="1">
                <a:latin typeface="+mn-ea"/>
              </a:rPr>
              <a:t>tf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（</a:t>
            </a:r>
            <a:r>
              <a:rPr lang="en-US" altLang="zh-CN" sz="2800" dirty="0">
                <a:latin typeface="+mn-ea"/>
              </a:rPr>
              <a:t>Term frequency</a:t>
            </a:r>
            <a:r>
              <a:rPr lang="zh-CN" altLang="en-US" sz="2800" dirty="0">
                <a:latin typeface="+mn-ea"/>
              </a:rPr>
              <a:t>）</a:t>
            </a: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+mn-ea"/>
              </a:rPr>
              <a:t>词项频率</a:t>
            </a:r>
            <a:r>
              <a:rPr lang="zh-CN" altLang="en-US" sz="2800" dirty="0">
                <a:latin typeface="+mn-ea"/>
              </a:rPr>
              <a:t>：词项 </a:t>
            </a:r>
            <a:r>
              <a:rPr lang="en-US" altLang="zh-CN" sz="2800" dirty="0">
                <a:latin typeface="+mn-ea"/>
              </a:rPr>
              <a:t>t</a:t>
            </a:r>
            <a:r>
              <a:rPr lang="zh-CN" altLang="en-US" sz="2800" dirty="0">
                <a:latin typeface="+mn-ea"/>
              </a:rPr>
              <a:t>在文档</a:t>
            </a:r>
            <a:r>
              <a:rPr lang="en-US" altLang="zh-CN" sz="2800" dirty="0">
                <a:latin typeface="+mn-ea"/>
              </a:rPr>
              <a:t>d</a:t>
            </a:r>
            <a:r>
              <a:rPr lang="zh-CN" altLang="en-US" sz="2800" dirty="0">
                <a:latin typeface="+mn-ea"/>
              </a:rPr>
              <a:t>中出现的次数，记为 </a:t>
            </a:r>
            <a:r>
              <a:rPr lang="en-US" altLang="zh-CN" sz="2800" b="1" dirty="0" err="1">
                <a:latin typeface="+mn-ea"/>
              </a:rPr>
              <a:t>tf</a:t>
            </a:r>
            <a:r>
              <a:rPr lang="en-US" altLang="zh-CN" sz="2800" b="1" i="1" baseline="-25000" dirty="0" err="1">
                <a:latin typeface="+mn-ea"/>
              </a:rPr>
              <a:t>t,d</a:t>
            </a:r>
            <a:endParaRPr lang="en-US" altLang="zh-CN" sz="2800" b="1" i="1" baseline="-250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b="1" dirty="0">
                <a:latin typeface="+mn-ea"/>
              </a:rPr>
              <a:t>如何利用 </a:t>
            </a:r>
            <a:r>
              <a:rPr lang="en-US" altLang="zh-CN" sz="2400" b="1" dirty="0" err="1">
                <a:latin typeface="+mn-ea"/>
              </a:rPr>
              <a:t>tf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计算 </a:t>
            </a:r>
            <a:r>
              <a:rPr lang="en-US" altLang="zh-CN" sz="2400" b="1" dirty="0">
                <a:latin typeface="+mn-ea"/>
              </a:rPr>
              <a:t>query-document </a:t>
            </a:r>
            <a:r>
              <a:rPr lang="zh-CN" altLang="en-US" sz="2400" b="1" dirty="0">
                <a:latin typeface="+mn-ea"/>
              </a:rPr>
              <a:t>评分</a:t>
            </a:r>
            <a:r>
              <a:rPr lang="zh-CN" altLang="en-US" sz="2400" dirty="0">
                <a:latin typeface="+mn-ea"/>
              </a:rPr>
              <a:t>？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第一种方法是采用原始的 </a:t>
            </a:r>
            <a:r>
              <a:rPr lang="en-US" altLang="zh-CN" sz="2400" dirty="0" err="1">
                <a:latin typeface="+mn-ea"/>
              </a:rPr>
              <a:t>tf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值 </a:t>
            </a:r>
            <a:r>
              <a:rPr lang="en-US" altLang="zh-CN" sz="2400" dirty="0">
                <a:latin typeface="+mn-ea"/>
              </a:rPr>
              <a:t>(raw </a:t>
            </a:r>
            <a:r>
              <a:rPr lang="en-US" altLang="zh-CN" sz="2400" dirty="0" err="1">
                <a:latin typeface="+mn-ea"/>
              </a:rPr>
              <a:t>tf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但是，原始 </a:t>
            </a:r>
            <a:r>
              <a:rPr lang="en-US" altLang="zh-CN" sz="2400" dirty="0" err="1">
                <a:latin typeface="+mn-ea"/>
              </a:rPr>
              <a:t>tf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值不太合适：</a:t>
            </a:r>
          </a:p>
          <a:p>
            <a:pPr marL="273050" lvl="1" indent="3159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</a:rPr>
              <a:t>• </a:t>
            </a:r>
            <a:r>
              <a:rPr lang="zh-CN" altLang="en-US" sz="2200" dirty="0">
                <a:latin typeface="+mn-ea"/>
              </a:rPr>
              <a:t>某个词项在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文档中出现十次，即</a:t>
            </a:r>
            <a:r>
              <a:rPr lang="en-US" altLang="zh-CN" sz="2200" dirty="0" err="1">
                <a:latin typeface="+mn-ea"/>
              </a:rPr>
              <a:t>tf</a:t>
            </a:r>
            <a:r>
              <a:rPr lang="en-US" altLang="zh-CN" sz="2200" dirty="0">
                <a:latin typeface="+mn-ea"/>
              </a:rPr>
              <a:t>=10</a:t>
            </a:r>
            <a:r>
              <a:rPr lang="zh-CN" altLang="en-US" sz="2200" dirty="0">
                <a:latin typeface="+mn-ea"/>
              </a:rPr>
              <a:t>，在</a:t>
            </a:r>
            <a:r>
              <a:rPr lang="en-US" altLang="zh-CN" sz="2200" dirty="0">
                <a:latin typeface="+mn-ea"/>
              </a:rPr>
              <a:t>B</a:t>
            </a:r>
            <a:r>
              <a:rPr lang="zh-CN" altLang="en-US" sz="2200" dirty="0">
                <a:latin typeface="+mn-ea"/>
              </a:rPr>
              <a:t>文档中</a:t>
            </a:r>
            <a:r>
              <a:rPr lang="en-US" altLang="zh-CN" sz="2200" dirty="0" err="1">
                <a:latin typeface="+mn-ea"/>
              </a:rPr>
              <a:t>tf</a:t>
            </a:r>
            <a:r>
              <a:rPr lang="en-US" altLang="zh-CN" sz="2200" dirty="0">
                <a:latin typeface="+mn-ea"/>
              </a:rPr>
              <a:t>=1</a:t>
            </a:r>
            <a:r>
              <a:rPr lang="zh-CN" altLang="en-US" sz="2200" dirty="0">
                <a:latin typeface="+mn-ea"/>
              </a:rPr>
              <a:t>，那么</a:t>
            </a:r>
            <a:r>
              <a:rPr lang="en-US" altLang="zh-CN" sz="2200" dirty="0">
                <a:latin typeface="+mn-ea"/>
              </a:rPr>
              <a:t>A</a:t>
            </a:r>
            <a:r>
              <a:rPr lang="zh-CN" altLang="en-US" sz="2200" dirty="0">
                <a:latin typeface="+mn-ea"/>
              </a:rPr>
              <a:t>比</a:t>
            </a:r>
            <a:r>
              <a:rPr lang="en-US" altLang="zh-CN" sz="2200" dirty="0">
                <a:latin typeface="+mn-ea"/>
              </a:rPr>
              <a:t>B</a:t>
            </a:r>
            <a:r>
              <a:rPr lang="zh-CN" altLang="en-US" sz="2200" dirty="0">
                <a:latin typeface="+mn-ea"/>
              </a:rPr>
              <a:t>更相关</a:t>
            </a:r>
          </a:p>
          <a:p>
            <a:pPr marL="273050" lvl="1" indent="31591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</a:rPr>
              <a:t>• </a:t>
            </a:r>
            <a:r>
              <a:rPr lang="zh-CN" altLang="en-US" sz="2200" dirty="0">
                <a:latin typeface="+mn-ea"/>
              </a:rPr>
              <a:t>但是相关度不会相差 </a:t>
            </a:r>
            <a:r>
              <a:rPr lang="en-US" altLang="zh-CN" sz="2200" dirty="0">
                <a:latin typeface="+mn-ea"/>
              </a:rPr>
              <a:t>10 </a:t>
            </a:r>
            <a:r>
              <a:rPr lang="zh-CN" altLang="en-US" sz="2200" dirty="0">
                <a:latin typeface="+mn-ea"/>
              </a:rPr>
              <a:t>倍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600" dirty="0">
                <a:latin typeface="+mn-ea"/>
              </a:rPr>
              <a:t>• </a:t>
            </a:r>
            <a:r>
              <a:rPr lang="zh-CN" altLang="en-US" sz="2600" dirty="0">
                <a:latin typeface="+mn-ea"/>
              </a:rPr>
              <a:t>相关性并不随词项频率成比例的增加</a:t>
            </a:r>
            <a:endParaRPr lang="en-US" altLang="zh-CN" sz="2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1434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、词项频率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496293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err="1">
                <a:latin typeface="+mn-ea"/>
              </a:rPr>
              <a:t>tf</a:t>
            </a:r>
            <a:r>
              <a:rPr lang="zh-CN" altLang="en-US" sz="2800" b="1" dirty="0">
                <a:latin typeface="+mn-ea"/>
              </a:rPr>
              <a:t>的对数表示</a:t>
            </a:r>
            <a:endParaRPr lang="en-US" altLang="zh-CN" sz="28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410D5C-D796-4A7C-9245-C88176BDC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09" y="1816909"/>
            <a:ext cx="7143064" cy="444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8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tf-idf</a:t>
            </a:r>
            <a:r>
              <a:rPr lang="zh-CN" altLang="en-US" dirty="0">
                <a:latin typeface="+mn-ea"/>
                <a:ea typeface="+mn-ea"/>
              </a:rPr>
              <a:t>权重计算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500536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除词项频率</a:t>
            </a:r>
            <a:r>
              <a:rPr lang="en-US" altLang="zh-CN" sz="2800" dirty="0" err="1">
                <a:latin typeface="+mn-ea"/>
              </a:rPr>
              <a:t>tf</a:t>
            </a:r>
            <a:r>
              <a:rPr lang="zh-CN" altLang="en-US" sz="2800" dirty="0">
                <a:latin typeface="+mn-ea"/>
              </a:rPr>
              <a:t>之外，我们还想利用</a:t>
            </a:r>
            <a:r>
              <a:rPr lang="zh-CN" altLang="en-US" sz="2800" b="1" dirty="0">
                <a:latin typeface="+mn-ea"/>
              </a:rPr>
              <a:t>文档集频率（</a:t>
            </a:r>
            <a:r>
              <a:rPr lang="zh-CN" altLang="en-US" sz="2800" dirty="0">
                <a:latin typeface="+mn-ea"/>
              </a:rPr>
              <a:t>词项在整个文档集中的频率）</a:t>
            </a:r>
            <a:r>
              <a:rPr lang="zh-CN" altLang="en-US" sz="2800" b="1" dirty="0">
                <a:latin typeface="+mn-ea"/>
              </a:rPr>
              <a:t>进行权重和评分计算</a:t>
            </a:r>
            <a:endParaRPr lang="en-US" altLang="zh-CN" sz="2800" b="1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罕见词项所期望的权重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+mn-ea"/>
              </a:rPr>
              <a:t></a:t>
            </a:r>
            <a:r>
              <a:rPr lang="zh-CN" altLang="en-US" sz="2400" dirty="0">
                <a:latin typeface="+mn-ea"/>
              </a:rPr>
              <a:t>罕见词项比常见词所蕴含的信息更多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考虑查询中某个词项，它在整个文档集中非常罕见 </a:t>
            </a:r>
            <a:r>
              <a:rPr lang="en-US" altLang="zh-CN" sz="2400" dirty="0">
                <a:latin typeface="+mn-ea"/>
              </a:rPr>
              <a:t>(</a:t>
            </a:r>
            <a:r>
              <a:rPr lang="zh-CN" altLang="en-US" sz="2400" dirty="0">
                <a:latin typeface="+mn-ea"/>
              </a:rPr>
              <a:t>例如 </a:t>
            </a:r>
            <a:r>
              <a:rPr lang="en-US" altLang="zh-CN" sz="2400" dirty="0">
                <a:latin typeface="+mn-ea"/>
              </a:rPr>
              <a:t>ARACHNOCENTRIC).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</a:t>
            </a:r>
            <a:r>
              <a:rPr lang="zh-CN" altLang="en-US" sz="2400" dirty="0">
                <a:latin typeface="+mn-ea"/>
              </a:rPr>
              <a:t>某篇包含该词项的文档很可能相关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于是，我们希望像</a:t>
            </a:r>
            <a:r>
              <a:rPr lang="en-US" altLang="zh-CN" sz="2400" dirty="0">
                <a:latin typeface="+mn-ea"/>
              </a:rPr>
              <a:t>ARACHNOCENTRIC</a:t>
            </a:r>
            <a:r>
              <a:rPr lang="zh-CN" altLang="en-US" sz="2400" dirty="0">
                <a:latin typeface="+mn-ea"/>
              </a:rPr>
              <a:t>一样的罕见词项将有较高权重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常见词项所期望的权重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常见词项的信息量不如罕见词，而且权重小于罕见词权重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448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tf-idf</a:t>
            </a:r>
            <a:r>
              <a:rPr lang="zh-CN" altLang="en-US" dirty="0">
                <a:latin typeface="+mn-ea"/>
                <a:ea typeface="+mn-ea"/>
              </a:rPr>
              <a:t>权重计算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更常用到的因子是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文档频率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Document frequency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df</a:t>
            </a:r>
            <a:r>
              <a:rPr lang="en-US" altLang="zh-CN" sz="2400" baseline="-25000" dirty="0" err="1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文档集频率 </a:t>
            </a:r>
            <a:r>
              <a:rPr lang="en-US" altLang="zh-CN" sz="2400" dirty="0">
                <a:latin typeface="+mn-ea"/>
              </a:rPr>
              <a:t>vs. </a:t>
            </a:r>
            <a:r>
              <a:rPr lang="zh-CN" altLang="en-US" sz="2400" dirty="0">
                <a:latin typeface="+mn-ea"/>
              </a:rPr>
              <a:t>文档频率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文档集频率 </a:t>
            </a:r>
            <a:r>
              <a:rPr lang="en-US" altLang="zh-CN" sz="2400" dirty="0">
                <a:latin typeface="+mn-ea"/>
              </a:rPr>
              <a:t>(collection frequency, </a:t>
            </a:r>
            <a:r>
              <a:rPr lang="en-US" altLang="zh-CN" sz="2400" dirty="0" err="1">
                <a:latin typeface="+mn-ea"/>
              </a:rPr>
              <a:t>cf</a:t>
            </a:r>
            <a:r>
              <a:rPr lang="en-US" altLang="zh-CN" sz="2400" dirty="0">
                <a:latin typeface="+mn-ea"/>
              </a:rPr>
              <a:t>) </a:t>
            </a:r>
            <a:r>
              <a:rPr lang="zh-CN" altLang="en-US" sz="2400" dirty="0">
                <a:latin typeface="+mn-ea"/>
              </a:rPr>
              <a:t>是指 </a:t>
            </a:r>
            <a:r>
              <a:rPr lang="en-US" altLang="zh-CN" sz="2400" dirty="0">
                <a:latin typeface="+mn-ea"/>
              </a:rPr>
              <a:t>t </a:t>
            </a:r>
            <a:r>
              <a:rPr lang="zh-CN" altLang="en-US" sz="2400" dirty="0">
                <a:latin typeface="+mn-ea"/>
              </a:rPr>
              <a:t>在整个文档集合中出现的次数</a:t>
            </a:r>
            <a:r>
              <a:rPr lang="en-US" altLang="zh-CN" sz="2400" dirty="0">
                <a:latin typeface="+mn-ea"/>
              </a:rPr>
              <a:t>; 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文档频率 </a:t>
            </a:r>
            <a:r>
              <a:rPr lang="en-US" altLang="zh-CN" sz="2400" dirty="0">
                <a:latin typeface="+mn-ea"/>
              </a:rPr>
              <a:t>(document frequency, df) </a:t>
            </a:r>
            <a:r>
              <a:rPr lang="zh-CN" altLang="en-US" sz="2400" dirty="0">
                <a:latin typeface="+mn-ea"/>
              </a:rPr>
              <a:t>包含词项 </a:t>
            </a:r>
            <a:r>
              <a:rPr lang="en-US" altLang="zh-CN" sz="2400" dirty="0">
                <a:latin typeface="+mn-ea"/>
              </a:rPr>
              <a:t>t </a:t>
            </a:r>
            <a:r>
              <a:rPr lang="zh-CN" altLang="en-US" sz="2400" dirty="0">
                <a:latin typeface="+mn-ea"/>
              </a:rPr>
              <a:t>的文档数目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哪个词项更适合作为 </a:t>
            </a:r>
            <a:r>
              <a:rPr lang="en-US" altLang="zh-CN" sz="2400" dirty="0">
                <a:latin typeface="+mn-ea"/>
              </a:rPr>
              <a:t>query </a:t>
            </a:r>
            <a:r>
              <a:rPr lang="zh-CN" altLang="en-US" sz="2400" dirty="0">
                <a:latin typeface="+mn-ea"/>
              </a:rPr>
              <a:t>？即应该赋予更高的权重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上例表明， </a:t>
            </a:r>
            <a:r>
              <a:rPr lang="en-US" altLang="zh-CN" sz="2400" dirty="0">
                <a:latin typeface="+mn-ea"/>
              </a:rPr>
              <a:t>df ( </a:t>
            </a:r>
            <a:r>
              <a:rPr lang="zh-CN" altLang="en-US" sz="2400" dirty="0">
                <a:latin typeface="+mn-ea"/>
              </a:rPr>
              <a:t>和 </a:t>
            </a:r>
            <a:r>
              <a:rPr lang="en-US" altLang="zh-CN" sz="2400" dirty="0" err="1">
                <a:latin typeface="+mn-ea"/>
              </a:rPr>
              <a:t>idf</a:t>
            </a:r>
            <a:r>
              <a:rPr lang="en-US" altLang="zh-CN" sz="2400" dirty="0">
                <a:latin typeface="+mn-ea"/>
              </a:rPr>
              <a:t>) </a:t>
            </a:r>
            <a:r>
              <a:rPr lang="zh-CN" altLang="en-US" sz="2400" dirty="0">
                <a:latin typeface="+mn-ea"/>
              </a:rPr>
              <a:t>比 </a:t>
            </a:r>
            <a:r>
              <a:rPr lang="en-US" altLang="zh-CN" sz="2400" dirty="0" err="1">
                <a:latin typeface="+mn-ea"/>
              </a:rPr>
              <a:t>cf</a:t>
            </a:r>
            <a:r>
              <a:rPr lang="en-US" altLang="zh-CN" sz="2400" dirty="0">
                <a:latin typeface="+mn-ea"/>
              </a:rPr>
              <a:t> ( </a:t>
            </a:r>
            <a:r>
              <a:rPr lang="zh-CN" altLang="en-US" sz="2400" dirty="0">
                <a:latin typeface="+mn-ea"/>
              </a:rPr>
              <a:t>和“ </a:t>
            </a:r>
            <a:r>
              <a:rPr lang="en-US" altLang="zh-CN" sz="2400" dirty="0" err="1">
                <a:latin typeface="+mn-ea"/>
              </a:rPr>
              <a:t>icf</a:t>
            </a:r>
            <a:r>
              <a:rPr lang="en-US" altLang="zh-CN" sz="2400" dirty="0">
                <a:latin typeface="+mn-ea"/>
              </a:rPr>
              <a:t>”) </a:t>
            </a:r>
            <a:r>
              <a:rPr lang="zh-CN" altLang="en-US" sz="2400" dirty="0">
                <a:latin typeface="+mn-ea"/>
              </a:rPr>
              <a:t>更适合权重计算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456B88-ECBD-4938-976E-F391FE1E6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87" y="3498955"/>
            <a:ext cx="6487502" cy="15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79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tf-idf</a:t>
            </a:r>
            <a:r>
              <a:rPr lang="zh-CN" altLang="en-US" dirty="0">
                <a:latin typeface="+mn-ea"/>
                <a:ea typeface="+mn-ea"/>
              </a:rPr>
              <a:t>权重计算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551336"/>
          </a:xfrm>
        </p:spPr>
        <p:txBody>
          <a:bodyPr>
            <a:normAutofit fontScale="92500" lnSpcReduction="20000"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+mn-ea"/>
              </a:rPr>
              <a:t>目标：对于罕见词项我们希望赋予高权重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+mn-ea"/>
              </a:rPr>
              <a:t>     对于常见词项我们希望赋予正的低权重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+mn-ea"/>
              </a:rPr>
              <a:t>     使用文档频率</a:t>
            </a:r>
            <a:r>
              <a:rPr lang="en-US" altLang="zh-CN" sz="2600" dirty="0" err="1">
                <a:latin typeface="+mn-ea"/>
              </a:rPr>
              <a:t>df</a:t>
            </a:r>
            <a:r>
              <a:rPr lang="zh-CN" altLang="en-US" sz="2600" dirty="0">
                <a:latin typeface="+mn-ea"/>
              </a:rPr>
              <a:t>这个因子来计算查询</a:t>
            </a:r>
            <a:r>
              <a:rPr lang="en-US" altLang="zh-CN" sz="2600" dirty="0">
                <a:latin typeface="+mn-ea"/>
              </a:rPr>
              <a:t>-</a:t>
            </a:r>
            <a:r>
              <a:rPr lang="zh-CN" altLang="en-US" sz="2600" dirty="0">
                <a:latin typeface="+mn-ea"/>
              </a:rPr>
              <a:t>文档的匹配得分</a:t>
            </a:r>
            <a:endParaRPr lang="en-US" altLang="zh-CN" sz="26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+mn-ea"/>
              </a:rPr>
              <a:t>方法：使用逆文档频率</a:t>
            </a:r>
            <a:r>
              <a:rPr lang="en-US" altLang="zh-CN" sz="2600" dirty="0" err="1">
                <a:latin typeface="+mn-ea"/>
              </a:rPr>
              <a:t>idf</a:t>
            </a:r>
            <a:endParaRPr lang="en-US" altLang="zh-CN" sz="26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•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逆文档频率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+mn-ea"/>
              </a:rPr>
              <a:t>因为</a:t>
            </a:r>
            <a:r>
              <a:rPr lang="en-US" altLang="zh-CN" sz="2600" dirty="0" err="1">
                <a:latin typeface="+mn-ea"/>
              </a:rPr>
              <a:t>df</a:t>
            </a:r>
            <a:r>
              <a:rPr lang="zh-CN" altLang="en-US" sz="2600" dirty="0">
                <a:latin typeface="+mn-ea"/>
              </a:rPr>
              <a:t>本身往往较大，所以通常需要将它映射到一个较小的取值范围中去。为此，假定所有文档的数目为</a:t>
            </a:r>
            <a:r>
              <a:rPr lang="en-US" altLang="zh-CN" sz="2600" dirty="0">
                <a:latin typeface="+mn-ea"/>
              </a:rPr>
              <a:t>N</a:t>
            </a:r>
            <a:r>
              <a:rPr lang="zh-CN" altLang="en-US" sz="2600" dirty="0">
                <a:latin typeface="+mn-ea"/>
              </a:rPr>
              <a:t>，词项</a:t>
            </a:r>
            <a:r>
              <a:rPr lang="en-US" altLang="zh-CN" sz="2600" dirty="0">
                <a:latin typeface="+mn-ea"/>
              </a:rPr>
              <a:t>t</a:t>
            </a:r>
            <a:r>
              <a:rPr lang="zh-CN" altLang="en-US" sz="2600" dirty="0">
                <a:latin typeface="+mn-ea"/>
              </a:rPr>
              <a:t>的</a:t>
            </a:r>
            <a:r>
              <a:rPr lang="en-US" altLang="zh-CN" sz="2600" dirty="0" err="1">
                <a:latin typeface="+mn-ea"/>
              </a:rPr>
              <a:t>idf</a:t>
            </a:r>
            <a:r>
              <a:rPr lang="zh-CN" altLang="en-US" sz="2600" dirty="0">
                <a:latin typeface="+mn-ea"/>
              </a:rPr>
              <a:t>（</a:t>
            </a:r>
            <a:r>
              <a:rPr lang="en-US" altLang="zh-CN" sz="2600" dirty="0">
                <a:latin typeface="+mn-ea"/>
              </a:rPr>
              <a:t>inverse document frequency</a:t>
            </a:r>
            <a:r>
              <a:rPr lang="zh-CN" altLang="en-US" sz="2600" dirty="0">
                <a:latin typeface="+mn-ea"/>
              </a:rPr>
              <a:t>，逆文档频率）的定义如下：</a:t>
            </a:r>
            <a:r>
              <a:rPr lang="zh-CN" altLang="en-US" sz="2800" dirty="0">
                <a:latin typeface="+mn-ea"/>
              </a:rPr>
              <a:t></a:t>
            </a:r>
            <a:endParaRPr lang="en-US" altLang="zh-CN" sz="28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+mn-ea"/>
              </a:rPr>
              <a:t>   </a:t>
            </a:r>
            <a:r>
              <a:rPr lang="en-US" altLang="zh-CN" sz="2800" b="1" dirty="0">
                <a:latin typeface="+mn-ea"/>
              </a:rPr>
              <a:t>t</a:t>
            </a:r>
            <a:r>
              <a:rPr lang="zh-CN" altLang="en-US" sz="2800" b="1" dirty="0">
                <a:latin typeface="+mn-ea"/>
              </a:rPr>
              <a:t>的逆文档频率为</a:t>
            </a:r>
            <a:r>
              <a:rPr lang="en-US" altLang="zh-CN" sz="2800" b="1" dirty="0" err="1">
                <a:latin typeface="+mn-ea"/>
              </a:rPr>
              <a:t>idf</a:t>
            </a:r>
            <a:r>
              <a:rPr lang="en-US" altLang="zh-CN" sz="2800" b="1" baseline="-25000" dirty="0" err="1">
                <a:latin typeface="+mn-ea"/>
              </a:rPr>
              <a:t>t</a:t>
            </a:r>
            <a:r>
              <a:rPr lang="en-US" altLang="zh-CN" sz="2800" b="1" dirty="0">
                <a:latin typeface="+mn-ea"/>
              </a:rPr>
              <a:t> </a:t>
            </a:r>
            <a:r>
              <a:rPr lang="zh-CN" altLang="en-US" sz="2800" dirty="0">
                <a:latin typeface="+mn-ea"/>
              </a:rPr>
              <a:t>：</a:t>
            </a:r>
            <a:r>
              <a:rPr lang="en-US" altLang="zh-CN" sz="2800" dirty="0">
                <a:latin typeface="+mn-ea"/>
              </a:rPr>
              <a:t>     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ea"/>
              </a:rPr>
              <a:t>  </a:t>
            </a:r>
            <a:r>
              <a:rPr lang="en-US" altLang="zh-CN" sz="2200" dirty="0" err="1">
                <a:latin typeface="+mn-ea"/>
              </a:rPr>
              <a:t>idf</a:t>
            </a:r>
            <a:r>
              <a:rPr lang="en-US" altLang="zh-CN" sz="2200" baseline="-25000" dirty="0" err="1">
                <a:latin typeface="+mn-ea"/>
              </a:rPr>
              <a:t>t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是反映词项</a:t>
            </a:r>
            <a:r>
              <a:rPr lang="en-US" altLang="zh-CN" sz="2200" dirty="0">
                <a:latin typeface="+mn-ea"/>
              </a:rPr>
              <a:t>t</a:t>
            </a:r>
            <a:r>
              <a:rPr lang="zh-CN" altLang="en-US" sz="2200" dirty="0">
                <a:latin typeface="+mn-ea"/>
              </a:rPr>
              <a:t>的信息量的一个指标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ea"/>
              </a:rPr>
              <a:t>  </a:t>
            </a:r>
            <a:r>
              <a:rPr lang="zh-CN" altLang="en-US" sz="2200" dirty="0">
                <a:latin typeface="+mn-ea"/>
              </a:rPr>
              <a:t>用 </a:t>
            </a:r>
            <a:r>
              <a:rPr lang="en-US" altLang="zh-CN" sz="2200" dirty="0">
                <a:latin typeface="+mn-ea"/>
              </a:rPr>
              <a:t>log (N /</a:t>
            </a:r>
            <a:r>
              <a:rPr lang="en-US" altLang="zh-CN" sz="2200" dirty="0" err="1">
                <a:latin typeface="+mn-ea"/>
              </a:rPr>
              <a:t>df</a:t>
            </a:r>
            <a:r>
              <a:rPr lang="en-US" altLang="zh-CN" sz="2200" baseline="-25000" dirty="0" err="1">
                <a:latin typeface="+mn-ea"/>
              </a:rPr>
              <a:t>t</a:t>
            </a:r>
            <a:r>
              <a:rPr lang="en-US" altLang="zh-CN" sz="2200" dirty="0">
                <a:latin typeface="+mn-ea"/>
              </a:rPr>
              <a:t>) </a:t>
            </a:r>
            <a:r>
              <a:rPr lang="zh-CN" altLang="en-US" sz="2200" dirty="0">
                <a:latin typeface="+mn-ea"/>
              </a:rPr>
              <a:t>代替 </a:t>
            </a:r>
            <a:r>
              <a:rPr lang="en-US" altLang="zh-CN" sz="2200" dirty="0">
                <a:latin typeface="+mn-ea"/>
              </a:rPr>
              <a:t>N/</a:t>
            </a:r>
            <a:r>
              <a:rPr lang="en-US" altLang="zh-CN" sz="2200" dirty="0" err="1">
                <a:latin typeface="+mn-ea"/>
              </a:rPr>
              <a:t>df</a:t>
            </a:r>
            <a:r>
              <a:rPr lang="en-US" altLang="zh-CN" sz="2200" baseline="-25000" dirty="0" err="1">
                <a:latin typeface="+mn-ea"/>
              </a:rPr>
              <a:t>t</a:t>
            </a:r>
            <a:r>
              <a:rPr lang="zh-CN" altLang="en-US" sz="2200" dirty="0">
                <a:latin typeface="+mn-ea"/>
              </a:rPr>
              <a:t>来抑制</a:t>
            </a:r>
            <a:r>
              <a:rPr lang="en-US" altLang="zh-CN" sz="2200" dirty="0" err="1">
                <a:latin typeface="+mn-ea"/>
              </a:rPr>
              <a:t>idf</a:t>
            </a:r>
            <a:r>
              <a:rPr lang="zh-CN" altLang="en-US" sz="2200" dirty="0">
                <a:latin typeface="+mn-ea"/>
              </a:rPr>
              <a:t>的作用</a:t>
            </a:r>
            <a:endParaRPr lang="en-US" altLang="zh-CN" sz="22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8DCBCF-5369-1826-4750-0186A28DC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31" y="4878236"/>
            <a:ext cx="2116138" cy="79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25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tf-idf</a:t>
            </a:r>
            <a:r>
              <a:rPr lang="zh-CN" altLang="en-US" dirty="0">
                <a:latin typeface="+mn-ea"/>
                <a:ea typeface="+mn-ea"/>
              </a:rPr>
              <a:t>权重计算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496293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+mn-ea"/>
              </a:rPr>
              <a:t>idf</a:t>
            </a:r>
            <a:r>
              <a:rPr lang="zh-CN" altLang="en-US" sz="2400" dirty="0">
                <a:latin typeface="+mn-ea"/>
              </a:rPr>
              <a:t>的计算举例 </a:t>
            </a:r>
            <a:r>
              <a:rPr lang="en-US" altLang="zh-CN" sz="2400" dirty="0">
                <a:latin typeface="+mn-ea"/>
              </a:rPr>
              <a:t>N=1,000,000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F9F9BA-37DB-45AE-AF76-B812B3048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08" y="1882671"/>
            <a:ext cx="8337002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70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tf-idf</a:t>
            </a:r>
            <a:r>
              <a:rPr lang="zh-CN" altLang="en-US" dirty="0">
                <a:latin typeface="+mn-ea"/>
                <a:ea typeface="+mn-ea"/>
              </a:rPr>
              <a:t>权重计算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496293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 err="1">
                <a:latin typeface="+mn-ea"/>
              </a:rPr>
              <a:t>idf</a:t>
            </a:r>
            <a:r>
              <a:rPr lang="zh-CN" altLang="en-US" sz="2400" b="1" dirty="0">
                <a:latin typeface="+mn-ea"/>
              </a:rPr>
              <a:t>对排序的影响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b="1" dirty="0">
                <a:latin typeface="+mn-ea"/>
              </a:rPr>
              <a:t>对于含有两个以上查询词的 </a:t>
            </a:r>
            <a:r>
              <a:rPr lang="en-US" altLang="zh-CN" sz="2400" b="1" dirty="0">
                <a:latin typeface="+mn-ea"/>
              </a:rPr>
              <a:t>query </a:t>
            </a:r>
            <a:r>
              <a:rPr lang="zh-CN" altLang="en-US" sz="2400" b="1" dirty="0">
                <a:latin typeface="+mn-ea"/>
              </a:rPr>
              <a:t>， </a:t>
            </a:r>
            <a:r>
              <a:rPr lang="en-US" altLang="zh-CN" sz="2400" b="1" dirty="0" err="1">
                <a:latin typeface="+mn-ea"/>
              </a:rPr>
              <a:t>idf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才会影响排序结果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例如：</a:t>
            </a:r>
            <a:r>
              <a:rPr lang="en-US" altLang="zh-CN" sz="2200" dirty="0">
                <a:latin typeface="+mn-ea"/>
              </a:rPr>
              <a:t>Query </a:t>
            </a:r>
            <a:r>
              <a:rPr lang="zh-CN" altLang="en-US" sz="2200" dirty="0">
                <a:latin typeface="+mn-ea"/>
              </a:rPr>
              <a:t>为“ </a:t>
            </a:r>
            <a:r>
              <a:rPr lang="en-US" altLang="zh-CN" sz="2200" dirty="0" err="1">
                <a:latin typeface="+mn-ea"/>
              </a:rPr>
              <a:t>arachnocentric</a:t>
            </a:r>
            <a:r>
              <a:rPr lang="en-US" altLang="zh-CN" sz="2200" dirty="0">
                <a:latin typeface="+mn-ea"/>
              </a:rPr>
              <a:t> line ”</a:t>
            </a:r>
            <a:r>
              <a:rPr lang="zh-CN" altLang="en-US" sz="2200" dirty="0">
                <a:latin typeface="+mn-ea"/>
              </a:rPr>
              <a:t>， </a:t>
            </a:r>
            <a:r>
              <a:rPr lang="en-US" altLang="zh-CN" sz="2200" dirty="0" err="1">
                <a:latin typeface="+mn-ea"/>
              </a:rPr>
              <a:t>idf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会提高“ </a:t>
            </a:r>
            <a:r>
              <a:rPr lang="en-US" altLang="zh-CN" sz="2200" dirty="0" err="1">
                <a:latin typeface="+mn-ea"/>
              </a:rPr>
              <a:t>arachnocentric</a:t>
            </a:r>
            <a:r>
              <a:rPr lang="en-US" altLang="zh-CN" sz="2200" dirty="0">
                <a:latin typeface="+mn-ea"/>
              </a:rPr>
              <a:t> ”</a:t>
            </a:r>
            <a:r>
              <a:rPr lang="zh-CN" altLang="en-US" sz="2200" dirty="0">
                <a:latin typeface="+mn-ea"/>
              </a:rPr>
              <a:t>的相对权重，同时降低“ </a:t>
            </a:r>
            <a:r>
              <a:rPr lang="en-US" altLang="zh-CN" sz="2200" dirty="0">
                <a:latin typeface="+mn-ea"/>
              </a:rPr>
              <a:t>line ”</a:t>
            </a:r>
            <a:r>
              <a:rPr lang="zh-CN" altLang="en-US" sz="2200" dirty="0">
                <a:latin typeface="+mn-ea"/>
              </a:rPr>
              <a:t>的相对权重。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b="1" dirty="0">
                <a:latin typeface="+mn-ea"/>
              </a:rPr>
              <a:t>对于只有一个查询词的 </a:t>
            </a:r>
            <a:r>
              <a:rPr lang="en-US" altLang="zh-CN" sz="2400" b="1" dirty="0">
                <a:latin typeface="+mn-ea"/>
              </a:rPr>
              <a:t>query </a:t>
            </a:r>
            <a:r>
              <a:rPr lang="zh-CN" altLang="en-US" sz="2400" b="1" dirty="0">
                <a:latin typeface="+mn-ea"/>
              </a:rPr>
              <a:t>， </a:t>
            </a:r>
            <a:r>
              <a:rPr lang="en-US" altLang="zh-CN" sz="2400" b="1" dirty="0" err="1">
                <a:latin typeface="+mn-ea"/>
              </a:rPr>
              <a:t>idf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对排序结果没有影响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282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tf-idf</a:t>
            </a:r>
            <a:r>
              <a:rPr lang="zh-CN" altLang="en-US" dirty="0">
                <a:latin typeface="+mn-ea"/>
                <a:ea typeface="+mn-ea"/>
              </a:rPr>
              <a:t>权重计算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en-US" altLang="zh-CN" sz="2400" dirty="0" err="1">
                <a:latin typeface="+mn-ea"/>
              </a:rPr>
              <a:t>tf-idf</a:t>
            </a:r>
            <a:r>
              <a:rPr lang="zh-CN" altLang="en-US" sz="2400" dirty="0">
                <a:latin typeface="+mn-ea"/>
              </a:rPr>
              <a:t>权重（单个词）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en-US" altLang="zh-CN" sz="2400" dirty="0" err="1">
                <a:latin typeface="+mn-ea"/>
              </a:rPr>
              <a:t>tf-idf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是信息检索中最著名的权重计算方法</a:t>
            </a:r>
          </a:p>
          <a:p>
            <a:pPr marL="44450" indent="4905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注意： </a:t>
            </a:r>
            <a:r>
              <a:rPr lang="en-US" altLang="zh-CN" sz="2400" dirty="0" err="1">
                <a:latin typeface="+mn-ea"/>
              </a:rPr>
              <a:t>tf-idf</a:t>
            </a:r>
            <a:r>
              <a:rPr lang="zh-CN" altLang="en-US" sz="2400" dirty="0">
                <a:latin typeface="+mn-ea"/>
              </a:rPr>
              <a:t>中“</a:t>
            </a:r>
            <a:r>
              <a:rPr lang="en-US" altLang="zh-CN" sz="2400" dirty="0">
                <a:latin typeface="+mn-ea"/>
              </a:rPr>
              <a:t>-”</a:t>
            </a:r>
            <a:r>
              <a:rPr lang="zh-CN" altLang="en-US" sz="2400" dirty="0">
                <a:latin typeface="+mn-ea"/>
              </a:rPr>
              <a:t>是连接号而不是减号</a:t>
            </a:r>
          </a:p>
          <a:p>
            <a:pPr marL="44450" indent="490538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还可以写成：</a:t>
            </a:r>
            <a:r>
              <a:rPr lang="en-US" altLang="zh-CN" sz="2400" dirty="0" err="1">
                <a:latin typeface="+mn-ea"/>
              </a:rPr>
              <a:t>tf.idf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tf</a:t>
            </a:r>
            <a:r>
              <a:rPr lang="en-US" altLang="zh-CN" sz="2400" dirty="0">
                <a:latin typeface="+mn-ea"/>
              </a:rPr>
              <a:t> x </a:t>
            </a:r>
            <a:r>
              <a:rPr lang="en-US" altLang="zh-CN" sz="2400" dirty="0" err="1">
                <a:latin typeface="+mn-ea"/>
              </a:rPr>
              <a:t>idf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词项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的 </a:t>
            </a:r>
            <a:r>
              <a:rPr lang="en-US" altLang="zh-CN" sz="2400" dirty="0" err="1">
                <a:latin typeface="+mn-ea"/>
              </a:rPr>
              <a:t>tf-idf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是由它的 </a:t>
            </a:r>
            <a:r>
              <a:rPr lang="en-US" altLang="zh-CN" sz="2400" dirty="0" err="1">
                <a:latin typeface="+mn-ea"/>
              </a:rPr>
              <a:t>tf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和 </a:t>
            </a:r>
            <a:r>
              <a:rPr lang="en-US" altLang="zh-CN" sz="2400" dirty="0" err="1">
                <a:latin typeface="+mn-ea"/>
              </a:rPr>
              <a:t>idf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组合而成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en-US" altLang="zh-CN" sz="2400" dirty="0" err="1">
                <a:latin typeface="+mn-ea"/>
              </a:rPr>
              <a:t>tf-idf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值随着词项在 单个文档 中出现次数增加而增大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en-US" altLang="zh-CN" sz="2400" dirty="0" err="1">
                <a:latin typeface="+mn-ea"/>
              </a:rPr>
              <a:t>tf-idf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AC7E0E-41BC-46D2-8BDF-75E18DC8E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93" y="4040647"/>
            <a:ext cx="5860288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70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</a:t>
            </a:r>
            <a:r>
              <a:rPr lang="zh-CN" altLang="en-US" dirty="0">
                <a:latin typeface="+mn-ea"/>
                <a:ea typeface="+mn-ea"/>
              </a:rPr>
              <a:t>、</a:t>
            </a:r>
            <a:r>
              <a:rPr lang="en-US" altLang="zh-CN" dirty="0" err="1">
                <a:latin typeface="+mn-ea"/>
                <a:ea typeface="+mn-ea"/>
              </a:rPr>
              <a:t>tf-idf</a:t>
            </a:r>
            <a:r>
              <a:rPr lang="zh-CN" altLang="en-US" dirty="0">
                <a:latin typeface="+mn-ea"/>
                <a:ea typeface="+mn-ea"/>
              </a:rPr>
              <a:t>权重计算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•Query</a:t>
            </a:r>
            <a:r>
              <a:rPr lang="zh-CN" altLang="en-US" sz="2400" dirty="0">
                <a:latin typeface="+mn-ea"/>
              </a:rPr>
              <a:t>的最终文档排序（ </a:t>
            </a:r>
            <a:r>
              <a:rPr lang="en-US" altLang="zh-CN" sz="2400" dirty="0">
                <a:latin typeface="+mn-ea"/>
              </a:rPr>
              <a:t>Query</a:t>
            </a:r>
            <a:r>
              <a:rPr lang="zh-CN" altLang="en-US" sz="2400" dirty="0">
                <a:latin typeface="+mn-ea"/>
              </a:rPr>
              <a:t>词）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+mn-ea"/>
              </a:rPr>
              <a:t>tf-idf</a:t>
            </a:r>
            <a:r>
              <a:rPr lang="en-US" altLang="zh-CN" sz="2400" baseline="-25000" dirty="0" err="1">
                <a:latin typeface="+mn-ea"/>
              </a:rPr>
              <a:t>t,d</a:t>
            </a:r>
            <a:r>
              <a:rPr lang="zh-CN" altLang="en-US" sz="2400" dirty="0">
                <a:latin typeface="+mn-ea"/>
              </a:rPr>
              <a:t>按照如下的方式对文档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中的词项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赋予权重：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(1)</a:t>
            </a:r>
            <a:r>
              <a:rPr lang="zh-CN" altLang="en-US" sz="2400" dirty="0">
                <a:latin typeface="+mn-ea"/>
              </a:rPr>
              <a:t>当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只在少数几篇文档中多次出现时，权重取值最大（此时能够对这些文档提供最强的区分能力）；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(2)</a:t>
            </a:r>
            <a:r>
              <a:rPr lang="zh-CN" altLang="en-US" sz="2400" dirty="0">
                <a:latin typeface="+mn-ea"/>
              </a:rPr>
              <a:t>当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在一篇文档中出现次数很少，或者在很多文档中出现，权重取值次之（此时对最后的相关度计算作用不大）；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(3)</a:t>
            </a: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在所有文档中都出现，那么权重取值最小。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6F6D44-C865-49B2-BCFE-009192FF5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904" y="958642"/>
            <a:ext cx="5323211" cy="92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8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0414807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2800" dirty="0">
                <a:latin typeface="+mn-ea"/>
                <a:cs typeface="+mj-cs"/>
              </a:rPr>
              <a:t>❶ </a:t>
            </a:r>
            <a:r>
              <a:rPr lang="zh-CN" altLang="en-US" sz="3200" dirty="0">
                <a:latin typeface="+mn-ea"/>
                <a:cs typeface="+mj-cs"/>
              </a:rPr>
              <a:t>回顾</a:t>
            </a:r>
            <a:r>
              <a:rPr lang="en-US" altLang="zh-CN" sz="3200" dirty="0">
                <a:latin typeface="+mn-ea"/>
                <a:cs typeface="+mj-cs"/>
              </a:rPr>
              <a:t>1</a:t>
            </a:r>
            <a:r>
              <a:rPr lang="zh-CN" altLang="en-US" sz="3200" dirty="0">
                <a:latin typeface="+mn-ea"/>
                <a:cs typeface="+mj-cs"/>
              </a:rPr>
              <a:t>：布尔检索</a:t>
            </a:r>
            <a:endParaRPr lang="en-US" altLang="zh-CN" sz="3200" dirty="0">
              <a:latin typeface="+mn-ea"/>
              <a:cs typeface="+mj-cs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3200" dirty="0">
              <a:latin typeface="+mn-ea"/>
              <a:cs typeface="+mj-cs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  <a:cs typeface="+mj-cs"/>
              </a:rPr>
              <a:t>•</a:t>
            </a:r>
            <a:r>
              <a:rPr lang="zh-CN" altLang="en-US" sz="2800" b="1" dirty="0">
                <a:latin typeface="+mn-ea"/>
                <a:cs typeface="+mj-cs"/>
              </a:rPr>
              <a:t>文档表示</a:t>
            </a:r>
            <a:r>
              <a:rPr lang="zh-CN" altLang="en-US" sz="2800" dirty="0">
                <a:latin typeface="+mn-ea"/>
                <a:cs typeface="+mj-cs"/>
              </a:rPr>
              <a:t>：一个文档被表示为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cs typeface="+mj-cs"/>
              </a:rPr>
              <a:t>关键词的集合</a:t>
            </a:r>
          </a:p>
          <a:p>
            <a:pPr marL="715963" lvl="0" indent="-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  <a:cs typeface="+mj-cs"/>
              </a:rPr>
              <a:t>• </a:t>
            </a:r>
            <a:r>
              <a:rPr lang="zh-CN" altLang="en-US" sz="2800" b="1" dirty="0">
                <a:latin typeface="+mn-ea"/>
                <a:cs typeface="+mj-cs"/>
              </a:rPr>
              <a:t>查询表示</a:t>
            </a:r>
            <a:r>
              <a:rPr lang="zh-CN" altLang="en-US" sz="2800" dirty="0">
                <a:latin typeface="+mn-ea"/>
                <a:cs typeface="+mj-cs"/>
              </a:rPr>
              <a:t>：查询式</a:t>
            </a:r>
            <a:r>
              <a:rPr lang="en-US" altLang="zh-CN" sz="2800" dirty="0">
                <a:latin typeface="+mn-ea"/>
                <a:cs typeface="+mj-cs"/>
              </a:rPr>
              <a:t>(Queries)</a:t>
            </a:r>
            <a:r>
              <a:rPr lang="zh-CN" altLang="en-US" sz="2800" dirty="0">
                <a:latin typeface="+mn-ea"/>
                <a:cs typeface="+mj-cs"/>
              </a:rPr>
              <a:t>被表示为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cs typeface="+mj-cs"/>
              </a:rPr>
              <a:t>关键词的布尔组合 </a:t>
            </a:r>
            <a:r>
              <a:rPr lang="zh-CN" altLang="en-US" sz="2800" dirty="0">
                <a:latin typeface="+mn-ea"/>
                <a:cs typeface="+mj-cs"/>
              </a:rPr>
              <a:t>，用 “ 与、或、非 ”连接起来（主析取范式 </a:t>
            </a:r>
            <a:r>
              <a:rPr lang="en-US" altLang="zh-CN" sz="2800" dirty="0">
                <a:latin typeface="+mn-ea"/>
                <a:cs typeface="+mj-cs"/>
              </a:rPr>
              <a:t>DNF </a:t>
            </a:r>
            <a:r>
              <a:rPr lang="zh-CN" altLang="en-US" sz="2800" dirty="0">
                <a:latin typeface="+mn-ea"/>
                <a:cs typeface="+mj-cs"/>
              </a:rPr>
              <a:t>）</a:t>
            </a:r>
          </a:p>
          <a:p>
            <a:pPr marL="715963" lvl="0" indent="-715963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  <a:cs typeface="+mj-cs"/>
              </a:rPr>
              <a:t>• </a:t>
            </a:r>
            <a:r>
              <a:rPr lang="zh-CN" altLang="en-US" sz="2800" b="1" dirty="0">
                <a:latin typeface="+mn-ea"/>
                <a:cs typeface="+mj-cs"/>
              </a:rPr>
              <a:t>相关度计算</a:t>
            </a:r>
            <a:r>
              <a:rPr lang="zh-CN" altLang="en-US" sz="2800" dirty="0">
                <a:latin typeface="+mn-ea"/>
                <a:cs typeface="+mj-cs"/>
              </a:rPr>
              <a:t>：一个文档当且仅当它能够满足布尔查询式时，才将其检索出来</a:t>
            </a: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en-US" altLang="zh-CN" sz="2800" dirty="0">
                <a:latin typeface="+mn-ea"/>
                <a:cs typeface="+mj-cs"/>
              </a:rPr>
              <a:t>• </a:t>
            </a:r>
            <a:r>
              <a:rPr lang="zh-CN" altLang="en-US" sz="2800" dirty="0">
                <a:latin typeface="+mn-ea"/>
                <a:cs typeface="+mj-cs"/>
              </a:rPr>
              <a:t>检索策略是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cs typeface="+mj-cs"/>
              </a:rPr>
              <a:t>二值匹配</a:t>
            </a:r>
          </a:p>
        </p:txBody>
      </p:sp>
    </p:spTree>
    <p:extLst>
      <p:ext uri="{BB962C8B-B14F-4D97-AF65-F5344CB8AC3E}">
        <p14:creationId xmlns:p14="http://schemas.microsoft.com/office/powerpoint/2010/main" val="3136694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上节课内容回顾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、参数索引及域索引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元数据（</a:t>
            </a:r>
            <a:r>
              <a:rPr lang="en-US" altLang="zh-CN" sz="2400" dirty="0">
                <a:latin typeface="+mn-ea"/>
              </a:rPr>
              <a:t>metadata</a:t>
            </a:r>
            <a:r>
              <a:rPr lang="zh-CN" altLang="en-US" sz="2400" dirty="0">
                <a:latin typeface="+mn-ea"/>
              </a:rPr>
              <a:t>）：一个文档固定有的字段，并且该字段取值范围是有限的。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文本域（</a:t>
            </a:r>
            <a:r>
              <a:rPr lang="en-US" altLang="zh-CN" sz="2400" dirty="0">
                <a:latin typeface="+mn-ea"/>
              </a:rPr>
              <a:t>zone</a:t>
            </a:r>
            <a:r>
              <a:rPr lang="zh-CN" altLang="en-US" sz="2400" dirty="0">
                <a:latin typeface="+mn-ea"/>
              </a:rPr>
              <a:t>）</a:t>
            </a:r>
            <a:r>
              <a:rPr lang="en-US" altLang="zh-CN" sz="2400" dirty="0">
                <a:latin typeface="+mn-ea"/>
              </a:rPr>
              <a:t>: </a:t>
            </a:r>
            <a:r>
              <a:rPr lang="zh-CN" altLang="en-US" sz="2400" dirty="0">
                <a:latin typeface="+mn-ea"/>
              </a:rPr>
              <a:t>一个文档的某些字段，并且该字段的取值范围是无限的。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参数索引：根据</a:t>
            </a:r>
            <a:r>
              <a:rPr lang="en-US" altLang="zh-CN" sz="2400" dirty="0">
                <a:latin typeface="+mn-ea"/>
              </a:rPr>
              <a:t>metadata</a:t>
            </a:r>
            <a:r>
              <a:rPr lang="zh-CN" altLang="en-US" sz="2400" dirty="0">
                <a:latin typeface="+mn-ea"/>
              </a:rPr>
              <a:t>进行的索引。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域索引：根据</a:t>
            </a:r>
            <a:r>
              <a:rPr lang="en-US" altLang="zh-CN" sz="2400" dirty="0">
                <a:latin typeface="+mn-ea"/>
              </a:rPr>
              <a:t>zone</a:t>
            </a:r>
            <a:r>
              <a:rPr lang="zh-CN" altLang="en-US" sz="2400" dirty="0">
                <a:latin typeface="+mn-ea"/>
              </a:rPr>
              <a:t>中的内容进行索引。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zh-CN" sz="2400" b="1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域加权评分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：不同域中的词项应该具有不同的权重</a:t>
            </a:r>
            <a:r>
              <a:rPr lang="zh-CN" altLang="en-US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给每个域设置一个权值（假定有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个域），其权值为</a:t>
            </a:r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{g1,g2,g3},</a:t>
            </a:r>
            <a:r>
              <a:rPr lang="zh-CN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则对于给定关键字，我们可以给一个文档进行评分。</a:t>
            </a:r>
            <a:endParaRPr lang="en-US" altLang="zh-CN" sz="24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err="1">
                <a:latin typeface="+mn-ea"/>
              </a:rPr>
              <a:t>s</a:t>
            </a:r>
            <a:r>
              <a:rPr lang="en-US" altLang="zh-CN" sz="2400" baseline="-25000" dirty="0" err="1">
                <a:latin typeface="+mn-ea"/>
              </a:rPr>
              <a:t>i</a:t>
            </a:r>
            <a:r>
              <a:rPr lang="zh-CN" altLang="en-US" sz="2400" dirty="0">
                <a:latin typeface="+mn-ea"/>
              </a:rPr>
              <a:t>表示该关键字是否在对应域中。通过这种方式，我们可以给每个文档进行评分。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61F4B8-7A7C-98EB-E690-24F84A334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4" y="4998402"/>
            <a:ext cx="4247172" cy="4117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763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上节课内容回顾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、词项权重的计算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词项频率</a:t>
            </a:r>
            <a:r>
              <a:rPr lang="en-US" altLang="zh-CN" sz="2400" dirty="0" err="1">
                <a:latin typeface="+mn-ea"/>
              </a:rPr>
              <a:t>tf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term frequency)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词袋模型（</a:t>
            </a:r>
            <a:r>
              <a:rPr lang="en-US" altLang="zh-CN" sz="2400" dirty="0">
                <a:latin typeface="+mn-ea"/>
              </a:rPr>
              <a:t>bag of words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文档频率</a:t>
            </a:r>
            <a:r>
              <a:rPr lang="en-US" altLang="zh-CN" sz="2400" dirty="0" err="1">
                <a:latin typeface="+mn-ea"/>
              </a:rPr>
              <a:t>df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document frequency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逆文档频率</a:t>
            </a:r>
            <a:r>
              <a:rPr lang="en-US" altLang="zh-CN" sz="2400" dirty="0" err="1">
                <a:latin typeface="+mn-ea"/>
              </a:rPr>
              <a:t>idf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inverse document </a:t>
            </a:r>
            <a:r>
              <a:rPr lang="en-US" altLang="zh-CN" sz="2400" dirty="0" err="1">
                <a:latin typeface="+mn-ea"/>
              </a:rPr>
              <a:t>frequence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AC7B63-B3F3-1BBD-560E-BAE73A68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51" y="3981832"/>
            <a:ext cx="11262690" cy="184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97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r>
              <a:rPr lang="zh-CN" altLang="en-US" sz="2400" dirty="0">
                <a:latin typeface="+mn-ea"/>
              </a:rPr>
              <a:t>二值关联矩阵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95CBE8-2BFB-47E1-A084-57033D5F4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339" y="1695300"/>
            <a:ext cx="8199831" cy="3467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1A73D5-1B76-4C7C-BCD3-F39BBBD56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00" y="5421457"/>
            <a:ext cx="5425910" cy="50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20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r>
              <a:rPr lang="zh-CN" altLang="en-US" sz="2400" dirty="0">
                <a:latin typeface="+mn-ea"/>
              </a:rPr>
              <a:t>词频矩阵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B5292A-FDE1-4209-8585-F5BF65516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66" y="1714351"/>
            <a:ext cx="8253175" cy="34292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AE8DA1-C380-483B-A78D-2907D06B9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633" y="5472897"/>
            <a:ext cx="4938188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79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r>
              <a:rPr lang="zh-CN" altLang="en-US" sz="2400" dirty="0">
                <a:latin typeface="+mn-ea"/>
              </a:rPr>
              <a:t>二值 → 词频 → 权重矩阵（向量空间）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08F187-0D0B-46E8-A0AA-1757D3A9E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03" y="1882671"/>
            <a:ext cx="8420830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8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向量空间模型</a:t>
            </a:r>
            <a:r>
              <a:rPr lang="zh-CN" altLang="en-US" sz="2400" dirty="0">
                <a:latin typeface="+mn-ea"/>
              </a:rPr>
              <a:t>：把文档看成是一个向量（</a:t>
            </a:r>
            <a:r>
              <a:rPr lang="en-US" altLang="zh-CN" sz="2400" dirty="0">
                <a:latin typeface="+mn-ea"/>
              </a:rPr>
              <a:t>vector</a:t>
            </a:r>
            <a:r>
              <a:rPr lang="zh-CN" altLang="en-US" sz="2400" dirty="0">
                <a:latin typeface="+mn-ea"/>
              </a:rPr>
              <a:t>），其中的每个分量都对应词典中的一个词项，分量值为采用</a:t>
            </a:r>
            <a:r>
              <a:rPr lang="en-US" altLang="zh-CN" sz="2400" dirty="0" err="1">
                <a:latin typeface="+mn-ea"/>
              </a:rPr>
              <a:t>tf-idf</a:t>
            </a:r>
            <a:r>
              <a:rPr lang="zh-CN" altLang="en-US" sz="2400" dirty="0">
                <a:latin typeface="+mn-ea"/>
              </a:rPr>
              <a:t>计算出的权重值。当某词项在文档中没有出现时，其对应的分量值为</a:t>
            </a:r>
            <a:r>
              <a:rPr lang="en-US" altLang="zh-CN" sz="2400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。即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每篇文档表示成一个基于 </a:t>
            </a:r>
            <a:r>
              <a:rPr lang="en-US" altLang="zh-CN" sz="2400" b="1" dirty="0" err="1">
                <a:solidFill>
                  <a:srgbClr val="FF0000"/>
                </a:solidFill>
                <a:latin typeface="+mn-ea"/>
              </a:rPr>
              <a:t>tf-idf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权重的实值向量∈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R|V|.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特点</a:t>
            </a:r>
            <a:r>
              <a:rPr lang="zh-CN" altLang="en-US" sz="2400" b="1" dirty="0">
                <a:solidFill>
                  <a:srgbClr val="0070C0"/>
                </a:solidFill>
                <a:latin typeface="+mn-ea"/>
              </a:rPr>
              <a:t>：</a:t>
            </a:r>
            <a:endParaRPr lang="en-US" altLang="zh-CN" sz="2400" b="1" dirty="0">
              <a:solidFill>
                <a:srgbClr val="0070C0"/>
              </a:solidFill>
              <a:latin typeface="+mn-ea"/>
            </a:endParaRP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ea"/>
              </a:rPr>
              <a:t>• </a:t>
            </a:r>
            <a:r>
              <a:rPr lang="zh-CN" altLang="en-US" sz="2200" dirty="0">
                <a:latin typeface="+mn-ea"/>
              </a:rPr>
              <a:t>一个 </a:t>
            </a:r>
            <a:r>
              <a:rPr lang="en-US" altLang="zh-CN" sz="2200" dirty="0">
                <a:latin typeface="+mn-ea"/>
              </a:rPr>
              <a:t>|V| </a:t>
            </a:r>
            <a:r>
              <a:rPr lang="zh-CN" altLang="en-US" sz="2200" dirty="0">
                <a:latin typeface="+mn-ea"/>
              </a:rPr>
              <a:t>维实向量空间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ea"/>
              </a:rPr>
              <a:t>• </a:t>
            </a:r>
            <a:r>
              <a:rPr lang="zh-CN" altLang="en-US" sz="2200" dirty="0">
                <a:latin typeface="+mn-ea"/>
              </a:rPr>
              <a:t>空间的每一维都对应词项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ea"/>
              </a:rPr>
              <a:t>• </a:t>
            </a:r>
            <a:r>
              <a:rPr lang="zh-CN" altLang="en-US" sz="2200" dirty="0">
                <a:latin typeface="+mn-ea"/>
              </a:rPr>
              <a:t>文档是空间的点或者向量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ea"/>
              </a:rPr>
              <a:t>• </a:t>
            </a:r>
            <a:r>
              <a:rPr lang="zh-CN" altLang="en-US" sz="2200" dirty="0">
                <a:latin typeface="+mn-ea"/>
              </a:rPr>
              <a:t>维度非常高： 特别是互联网搜索引擎，空间可能达到千万维或更高</a:t>
            </a:r>
          </a:p>
          <a:p>
            <a:pPr marL="27432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+mn-ea"/>
              </a:rPr>
              <a:t>• </a:t>
            </a:r>
            <a:r>
              <a:rPr lang="zh-CN" altLang="en-US" sz="2200" dirty="0">
                <a:latin typeface="+mn-ea"/>
              </a:rPr>
              <a:t>向量空间非常稀疏</a:t>
            </a:r>
            <a:r>
              <a:rPr lang="en-US" altLang="zh-CN" sz="2200" dirty="0">
                <a:latin typeface="+mn-ea"/>
              </a:rPr>
              <a:t>: : </a:t>
            </a:r>
            <a:r>
              <a:rPr lang="zh-CN" altLang="en-US" sz="2200" dirty="0">
                <a:latin typeface="+mn-ea"/>
              </a:rPr>
              <a:t>对每个向量来说大部分都是</a:t>
            </a:r>
            <a:r>
              <a:rPr lang="en-US" altLang="zh-CN" sz="2200" dirty="0">
                <a:latin typeface="+mn-ea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409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r>
              <a:rPr lang="zh-CN" altLang="en-US" sz="2400" b="1" dirty="0">
                <a:latin typeface="+mn-ea"/>
              </a:rPr>
              <a:t>在向量空间下，如何对两篇文档的相似度进行计算？</a:t>
            </a:r>
            <a:endParaRPr lang="en-US" altLang="zh-CN" sz="2400" b="1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b="1" dirty="0">
                <a:latin typeface="+mn-ea"/>
              </a:rPr>
              <a:t>关键思路</a:t>
            </a:r>
            <a:r>
              <a:rPr lang="en-US" altLang="zh-CN" sz="2400" b="1" dirty="0">
                <a:latin typeface="+mn-ea"/>
              </a:rPr>
              <a:t>1:</a:t>
            </a:r>
            <a:r>
              <a:rPr lang="zh-CN" altLang="en-US" sz="2400" b="1" dirty="0">
                <a:latin typeface="+mn-ea"/>
              </a:rPr>
              <a:t>考虑采用两个文档向量差向量（欧氏距离）的大小进行计算</a:t>
            </a:r>
            <a:endParaRPr lang="en-US" altLang="zh-CN" sz="2400" b="1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     缺点：两篇内容相似的文档向量的差向量可能很大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     </a:t>
            </a:r>
            <a:r>
              <a:rPr lang="zh-CN" altLang="en-US" sz="2400" dirty="0">
                <a:latin typeface="+mn-ea"/>
              </a:rPr>
              <a:t>假想实验：将文档</a:t>
            </a:r>
            <a:r>
              <a:rPr lang="en-US" altLang="zh-CN" sz="2400" dirty="0">
                <a:latin typeface="+mn-ea"/>
              </a:rPr>
              <a:t>d </a:t>
            </a:r>
            <a:r>
              <a:rPr lang="zh-CN" altLang="en-US" sz="2400" dirty="0">
                <a:latin typeface="+mn-ea"/>
              </a:rPr>
              <a:t>复制一份加在自身末尾得到文档</a:t>
            </a:r>
            <a:r>
              <a:rPr lang="en-US" altLang="zh-CN" sz="2400" dirty="0">
                <a:latin typeface="+mn-ea"/>
              </a:rPr>
              <a:t>d′</a:t>
            </a:r>
            <a:r>
              <a:rPr lang="zh-CN" altLang="en-US" sz="2400" dirty="0">
                <a:latin typeface="+mn-ea"/>
              </a:rPr>
              <a:t>，则</a:t>
            </a:r>
            <a:r>
              <a:rPr lang="en-US" altLang="zh-CN" sz="2400" dirty="0">
                <a:latin typeface="+mn-ea"/>
              </a:rPr>
              <a:t>d′ 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d</a:t>
            </a:r>
            <a:r>
              <a:rPr lang="zh-CN" altLang="en-US" sz="2400" dirty="0">
                <a:latin typeface="+mn-ea"/>
              </a:rPr>
              <a:t>的两倍。很显然，从语义上看，</a:t>
            </a:r>
            <a:r>
              <a:rPr lang="en-US" altLang="zh-CN" sz="2400" dirty="0">
                <a:latin typeface="+mn-ea"/>
              </a:rPr>
              <a:t>d 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d′</a:t>
            </a:r>
            <a:r>
              <a:rPr lang="zh-CN" altLang="en-US" sz="2400" dirty="0">
                <a:latin typeface="+mn-ea"/>
              </a:rPr>
              <a:t>具有相同的内容，代表它们之间具有最大的相似度，而</a:t>
            </a:r>
            <a:r>
              <a:rPr lang="zh-CN" altLang="en-US" sz="2400" b="1" dirty="0">
                <a:latin typeface="+mn-ea"/>
              </a:rPr>
              <a:t>两者之间的夹角为</a:t>
            </a:r>
            <a:r>
              <a:rPr lang="en-US" altLang="zh-CN" sz="2400" b="1" dirty="0"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，但是，它们的欧氏距离可能会很大。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b="1" dirty="0">
                <a:latin typeface="+mn-ea"/>
              </a:rPr>
              <a:t>关键思路</a:t>
            </a:r>
            <a:r>
              <a:rPr lang="en-US" altLang="zh-CN" sz="2400" b="1" dirty="0">
                <a:latin typeface="+mn-ea"/>
              </a:rPr>
              <a:t>2:</a:t>
            </a:r>
            <a:r>
              <a:rPr lang="zh-CN" altLang="en-US" sz="2400" b="1" dirty="0">
                <a:latin typeface="+mn-ea"/>
              </a:rPr>
              <a:t>使用向量夹角代替差向量</a:t>
            </a:r>
            <a:endParaRPr lang="en-US" altLang="zh-CN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1728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b="1" dirty="0">
                <a:latin typeface="+mn-ea"/>
              </a:rPr>
              <a:t>关键思路</a:t>
            </a:r>
            <a:r>
              <a:rPr lang="en-US" altLang="zh-CN" sz="2400" b="1" dirty="0">
                <a:latin typeface="+mn-ea"/>
              </a:rPr>
              <a:t>2:</a:t>
            </a:r>
            <a:r>
              <a:rPr lang="zh-CN" altLang="en-US" sz="2400" b="1" dirty="0">
                <a:latin typeface="+mn-ea"/>
              </a:rPr>
              <a:t>使用向量夹角代替差向量</a:t>
            </a:r>
            <a:endParaRPr lang="en-US" altLang="zh-CN" sz="2400" b="1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下面两个观点是等价的：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按 </a:t>
            </a:r>
            <a:r>
              <a:rPr lang="en-US" altLang="zh-CN" sz="2400" dirty="0">
                <a:latin typeface="+mn-ea"/>
              </a:rPr>
              <a:t>query </a:t>
            </a:r>
            <a:r>
              <a:rPr lang="zh-CN" altLang="en-US" sz="2400" dirty="0">
                <a:latin typeface="+mn-ea"/>
              </a:rPr>
              <a:t>与文档夹角递减给文档排序</a:t>
            </a:r>
            <a:endParaRPr lang="en-US" altLang="zh-CN" sz="2400" b="1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按 </a:t>
            </a:r>
            <a:r>
              <a:rPr lang="en-US" altLang="zh-CN" sz="2400" dirty="0">
                <a:latin typeface="+mn-ea"/>
              </a:rPr>
              <a:t>cosine(</a:t>
            </a:r>
            <a:r>
              <a:rPr lang="en-US" altLang="zh-CN" sz="2400" dirty="0" err="1">
                <a:latin typeface="+mn-ea"/>
              </a:rPr>
              <a:t>query,document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递增给文档排序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 </a:t>
            </a:r>
            <a:r>
              <a:rPr lang="zh-CN" altLang="en-US" sz="2400" dirty="0">
                <a:latin typeface="+mn-ea"/>
              </a:rPr>
              <a:t>这是因为在 </a:t>
            </a:r>
            <a:r>
              <a:rPr lang="en-US" altLang="zh-CN" sz="2400" dirty="0">
                <a:latin typeface="+mn-ea"/>
              </a:rPr>
              <a:t>[0, 180] </a:t>
            </a:r>
            <a:r>
              <a:rPr lang="zh-CN" altLang="en-US" sz="2400" dirty="0">
                <a:latin typeface="+mn-ea"/>
              </a:rPr>
              <a:t>区间上， </a:t>
            </a:r>
            <a:r>
              <a:rPr lang="en-US" altLang="zh-CN" sz="2400" dirty="0">
                <a:latin typeface="+mn-ea"/>
              </a:rPr>
              <a:t>Cosine </a:t>
            </a:r>
            <a:r>
              <a:rPr lang="zh-CN" altLang="en-US" sz="2400" dirty="0">
                <a:latin typeface="+mn-ea"/>
              </a:rPr>
              <a:t>是单调递减</a:t>
            </a:r>
            <a:r>
              <a:rPr lang="zh-CN" altLang="en-US" sz="2400" b="1" dirty="0">
                <a:latin typeface="+mn-ea"/>
              </a:rPr>
              <a:t>函数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A3C5E7-D5CB-3EEF-E7EA-2CFEFB56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802300"/>
            <a:ext cx="3370884" cy="2515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28B015-4A64-00FB-6878-67B5DA954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260" y="3866416"/>
            <a:ext cx="3580474" cy="238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95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r>
              <a:rPr lang="zh-CN" altLang="en-US" sz="2400" b="1" dirty="0">
                <a:latin typeface="+mn-ea"/>
              </a:rPr>
              <a:t>单位向量内积：</a:t>
            </a:r>
            <a:endParaRPr lang="en-US" altLang="zh-CN" sz="2400" b="1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    为了弥补文档长度给上述相似度计算所带来的负面效果， 计算两篇文档 </a:t>
            </a:r>
            <a:r>
              <a:rPr lang="en-US" altLang="zh-CN" sz="2400" dirty="0">
                <a:latin typeface="+mn-ea"/>
              </a:rPr>
              <a:t>d1</a:t>
            </a:r>
            <a:r>
              <a:rPr lang="zh-CN" altLang="en-US" sz="2400" dirty="0">
                <a:latin typeface="+mn-ea"/>
              </a:rPr>
              <a:t>和 </a:t>
            </a:r>
            <a:r>
              <a:rPr lang="en-US" altLang="zh-CN" sz="2400" dirty="0">
                <a:latin typeface="+mn-ea"/>
              </a:rPr>
              <a:t>d2</a:t>
            </a:r>
            <a:r>
              <a:rPr lang="zh-CN" altLang="en-US" sz="2400" dirty="0">
                <a:latin typeface="+mn-ea"/>
              </a:rPr>
              <a:t>相似度的常规方法是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计算两文档向量的余弦相似度</a:t>
            </a:r>
            <a:r>
              <a:rPr lang="zh-CN" altLang="en-US" sz="2400" dirty="0">
                <a:latin typeface="+mn-ea"/>
              </a:rPr>
              <a:t>（</a:t>
            </a:r>
            <a:r>
              <a:rPr lang="en-US" altLang="zh-CN" sz="2400" dirty="0">
                <a:latin typeface="+mn-ea"/>
              </a:rPr>
              <a:t>cosine similarity</a:t>
            </a:r>
            <a:r>
              <a:rPr lang="zh-CN" altLang="en-US" sz="2400" dirty="0">
                <a:latin typeface="+mn-ea"/>
              </a:rPr>
              <a:t>）：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     公式中除以分母的效果实际上相当于将向量进行长度归一化（称为欧氏归一化），得到单位向量。因此公式可以重写为：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A3A4F0-D659-64AF-0112-ECAB73F11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64" y="2673032"/>
            <a:ext cx="3952483" cy="108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CBDF62-1BBA-046C-F8A9-2B7DAE74D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02" y="4995544"/>
            <a:ext cx="4170333" cy="682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1823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endParaRPr lang="en-US" altLang="zh-CN" sz="2400" b="1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    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38C8F9-7B68-A980-61C5-719FA46A9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236456"/>
            <a:ext cx="10591800" cy="408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5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9" y="955040"/>
            <a:ext cx="10414807" cy="5681407"/>
          </a:xfrm>
        </p:spPr>
        <p:txBody>
          <a:bodyPr>
            <a:normAutofit/>
          </a:bodyPr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r>
              <a:rPr lang="zh-CN" altLang="en-US" sz="2800" dirty="0">
                <a:latin typeface="+mn-ea"/>
                <a:cs typeface="+mj-cs"/>
              </a:rPr>
              <a:t>❶ </a:t>
            </a:r>
            <a:r>
              <a:rPr lang="zh-CN" altLang="en-US" sz="3200" dirty="0">
                <a:latin typeface="+mn-ea"/>
                <a:cs typeface="+mj-cs"/>
              </a:rPr>
              <a:t>回顾</a:t>
            </a:r>
            <a:r>
              <a:rPr lang="en-US" altLang="zh-CN" sz="3200" dirty="0">
                <a:latin typeface="+mn-ea"/>
                <a:cs typeface="+mj-cs"/>
              </a:rPr>
              <a:t>2</a:t>
            </a:r>
            <a:r>
              <a:rPr lang="zh-CN" altLang="en-US" sz="3200" dirty="0">
                <a:latin typeface="+mn-ea"/>
                <a:cs typeface="+mj-cs"/>
              </a:rPr>
              <a:t>：倒排记录表</a:t>
            </a:r>
            <a:endParaRPr lang="en-US" altLang="zh-CN" sz="3200" dirty="0">
              <a:latin typeface="+mn-ea"/>
              <a:cs typeface="+mj-cs"/>
            </a:endParaRP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en-US" altLang="zh-CN" sz="3200" dirty="0">
              <a:latin typeface="+mn-ea"/>
              <a:cs typeface="+mj-cs"/>
            </a:endParaRPr>
          </a:p>
          <a:p>
            <a:pPr marL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37085"/>
              </a:buClr>
              <a:buSzTx/>
              <a:buNone/>
            </a:pPr>
            <a:endParaRPr lang="zh-CN" altLang="en-US" sz="2800" dirty="0">
              <a:solidFill>
                <a:srgbClr val="FF0000"/>
              </a:solidFill>
              <a:latin typeface="+mn-ea"/>
              <a:cs typeface="+mj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57EA8-F83E-42F5-801C-966F4DB0D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48" y="1810447"/>
            <a:ext cx="9303026" cy="406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86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endParaRPr lang="en-US" altLang="zh-CN" sz="2400" b="1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    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AD0FDA-4865-7D2F-0A36-5E989E5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945004"/>
            <a:ext cx="7158362" cy="574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89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r>
              <a:rPr lang="zh-CN" altLang="en-US" sz="2400" dirty="0">
                <a:latin typeface="+mn-ea"/>
              </a:rPr>
              <a:t>余弦相似度示例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2968C9-08DD-42C1-8565-E09FAB286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0" y="1726888"/>
            <a:ext cx="8779001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7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r>
              <a:rPr lang="zh-CN" altLang="en-US" sz="2400" b="1" dirty="0">
                <a:latin typeface="+mn-ea"/>
              </a:rPr>
              <a:t>查询向量</a:t>
            </a:r>
            <a:endParaRPr lang="en-US" altLang="zh-CN" sz="2400" b="1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在查询时，只需要将查询使用同样方法转化成向量，计算查询和文档的余弦得分即可。</a:t>
            </a:r>
            <a:endParaRPr lang="en-US" altLang="zh-CN" sz="2400" dirty="0">
              <a:latin typeface="+mn-ea"/>
            </a:endParaRPr>
          </a:p>
          <a:p>
            <a:pPr algn="l"/>
            <a:r>
              <a:rPr lang="zh-CN" altLang="en-US" sz="2400" dirty="0">
                <a:latin typeface="+mn-ea"/>
              </a:rPr>
              <a:t>按照和</a:t>
            </a:r>
            <a:r>
              <a:rPr lang="en-US" altLang="zh-CN" sz="2400" dirty="0">
                <a:latin typeface="+mn-ea"/>
              </a:rPr>
              <a:t>q </a:t>
            </a:r>
            <a:r>
              <a:rPr lang="zh-CN" altLang="en-US" sz="2400" dirty="0">
                <a:latin typeface="+mn-ea"/>
              </a:rPr>
              <a:t>的内积计算结果对每篇文档</a:t>
            </a:r>
            <a:r>
              <a:rPr lang="en-US" altLang="zh-CN" sz="2400" dirty="0">
                <a:latin typeface="+mn-ea"/>
              </a:rPr>
              <a:t>d </a:t>
            </a:r>
            <a:r>
              <a:rPr lang="zh-CN" altLang="en-US" sz="2400" dirty="0">
                <a:latin typeface="+mn-ea"/>
              </a:rPr>
              <a:t>进行评分：</a:t>
            </a:r>
            <a:endParaRPr lang="en-US" altLang="zh-CN" sz="2400" dirty="0">
              <a:latin typeface="+mn-ea"/>
            </a:endParaRPr>
          </a:p>
          <a:p>
            <a:pPr algn="l"/>
            <a:r>
              <a:rPr lang="zh-CN" altLang="en-US" sz="2400" dirty="0">
                <a:latin typeface="+mn-ea"/>
              </a:rPr>
              <a:t>公式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2E5687-6122-D8A6-F065-6B8AF7EC2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664" y="2146335"/>
            <a:ext cx="1428571" cy="5714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504BF97-94BB-55B9-FF91-83296611F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549" y="2874107"/>
            <a:ext cx="6503163" cy="35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12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r>
              <a:rPr lang="zh-CN" altLang="en-US" sz="2400" dirty="0">
                <a:latin typeface="+mn-ea"/>
              </a:rPr>
              <a:t>查询示例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+mn-ea"/>
              </a:rPr>
              <a:t>最终查询与文档的相似度得分为</a:t>
            </a:r>
            <a:r>
              <a:rPr lang="en-US" altLang="zh-CN" sz="2400" dirty="0">
                <a:latin typeface="+mn-ea"/>
              </a:rPr>
              <a:t>0.82+2.46=3.28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EE72C3-8DC2-2CCD-F72A-5B80ED9D0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0" y="1831871"/>
            <a:ext cx="10350500" cy="37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7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、向量空间模型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  <a:r>
              <a:rPr lang="en-US" altLang="zh-CN" sz="2400" dirty="0" err="1">
                <a:latin typeface="+mn-ea"/>
              </a:rPr>
              <a:t>tf-idf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权重机制变形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032E93-CF51-47B1-8DA6-B797FD18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60" y="1656627"/>
            <a:ext cx="86487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86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本节内容总结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、给定关键词，如何评定包含这些关键词的文档中哪些更重要，即如何给文档进行相关性排序</a:t>
            </a:r>
            <a:endParaRPr lang="en-US" altLang="zh-CN" sz="2400" dirty="0">
              <a:latin typeface="+mn-ea"/>
            </a:endParaRP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、什么是域加权评分？怎样利用域加权评分给文档评分？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tf-idf</a:t>
            </a:r>
            <a:r>
              <a:rPr lang="zh-CN" altLang="en-US" sz="2400" dirty="0">
                <a:latin typeface="+mn-ea"/>
              </a:rPr>
              <a:t>算法是什么？ 怎样给文档中的词项进行打分？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、支配了</a:t>
            </a:r>
            <a:r>
              <a:rPr lang="en-US" altLang="zh-CN" sz="2400" dirty="0">
                <a:latin typeface="+mn-ea"/>
              </a:rPr>
              <a:t>IR</a:t>
            </a:r>
            <a:r>
              <a:rPr lang="zh-CN" altLang="en-US" sz="2400" dirty="0">
                <a:latin typeface="+mn-ea"/>
              </a:rPr>
              <a:t>界几十年的空间向量模型是什么？他存在什么缺点？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953245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本节内容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27264"/>
            <a:ext cx="11525250" cy="565887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•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389907-2BC2-B283-CE42-B8977213B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8" y="387350"/>
            <a:ext cx="8963025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9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zh-CN" altLang="en-US" dirty="0"/>
              <a:t>本章结构图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3696A2-8569-4D9D-A024-33029DE35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9" y="866223"/>
            <a:ext cx="10112254" cy="5680075"/>
          </a:xfrm>
        </p:spPr>
      </p:pic>
    </p:spTree>
    <p:extLst>
      <p:ext uri="{BB962C8B-B14F-4D97-AF65-F5344CB8AC3E}">
        <p14:creationId xmlns:p14="http://schemas.microsoft.com/office/powerpoint/2010/main" val="240008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1133061"/>
            <a:ext cx="10369828" cy="496293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/>
              <a:t>在排序检索模型中</a:t>
            </a:r>
            <a:r>
              <a:rPr lang="zh-CN" altLang="en-US" sz="2800" dirty="0"/>
              <a:t>， 系统根据文档与 </a:t>
            </a:r>
            <a:r>
              <a:rPr lang="en-US" altLang="zh-CN" sz="2800" dirty="0"/>
              <a:t>query </a:t>
            </a:r>
            <a:r>
              <a:rPr lang="zh-CN" altLang="en-US" sz="2800" dirty="0"/>
              <a:t>的 </a:t>
            </a:r>
            <a:r>
              <a:rPr lang="zh-CN" altLang="en-US" sz="2800" dirty="0">
                <a:solidFill>
                  <a:srgbClr val="FF0000"/>
                </a:solidFill>
              </a:rPr>
              <a:t>相关性排序</a:t>
            </a:r>
            <a:r>
              <a:rPr lang="zh-CN" altLang="en-US" sz="2800" dirty="0"/>
              <a:t>返回 文档集合中的文档，而不是简单地返回所有满足 </a:t>
            </a:r>
            <a:r>
              <a:rPr lang="en-US" altLang="zh-CN" sz="2800" dirty="0"/>
              <a:t>query </a:t>
            </a:r>
            <a:r>
              <a:rPr lang="zh-CN" altLang="en-US" sz="2800" dirty="0"/>
              <a:t>描述的文档集合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/>
              <a:t>自由文本查询</a:t>
            </a:r>
            <a:r>
              <a:rPr lang="zh-CN" altLang="en-US" sz="2800" dirty="0"/>
              <a:t>： 用户 </a:t>
            </a:r>
            <a:r>
              <a:rPr lang="en-US" altLang="zh-CN" sz="2800" dirty="0"/>
              <a:t>query </a:t>
            </a:r>
            <a:r>
              <a:rPr lang="zh-CN" altLang="en-US" sz="2800" dirty="0"/>
              <a:t>是自然语言的一个或多个词语 而不是由查询语言构造的 表达式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总体上，排序检索模型中有 </a:t>
            </a:r>
            <a:r>
              <a:rPr lang="zh-CN" altLang="en-US" sz="2800" dirty="0">
                <a:solidFill>
                  <a:srgbClr val="FF0000"/>
                </a:solidFill>
              </a:rPr>
              <a:t>布尔查询和自由文本查询 </a:t>
            </a:r>
            <a:r>
              <a:rPr lang="zh-CN" altLang="en-US" sz="2800" dirty="0"/>
              <a:t>两种方式，但是实际中 排序检索模型总是与自由文本查询 联系在一起，反之亦然</a:t>
            </a:r>
          </a:p>
        </p:txBody>
      </p:sp>
    </p:spTree>
    <p:extLst>
      <p:ext uri="{BB962C8B-B14F-4D97-AF65-F5344CB8AC3E}">
        <p14:creationId xmlns:p14="http://schemas.microsoft.com/office/powerpoint/2010/main" val="290875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1133061"/>
            <a:ext cx="10369828" cy="4962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当系统给出的是 有序的查询 结果，查询 结果数目多不再是问题</a:t>
            </a:r>
          </a:p>
          <a:p>
            <a:pPr marL="357188" indent="358775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事实上，结果的数目不再是问题</a:t>
            </a:r>
          </a:p>
          <a:p>
            <a:pPr marL="357188" indent="358775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我们只需要给出</a:t>
            </a:r>
            <a:r>
              <a:rPr lang="en-US" altLang="zh-CN" sz="2800" dirty="0">
                <a:solidFill>
                  <a:srgbClr val="FF0000"/>
                </a:solidFill>
              </a:rPr>
              <a:t>top K</a:t>
            </a:r>
            <a:r>
              <a:rPr lang="zh-CN" altLang="en-US" sz="2800" dirty="0">
                <a:solidFill>
                  <a:srgbClr val="FF0000"/>
                </a:solidFill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</a:rPr>
              <a:t>10</a:t>
            </a:r>
            <a:r>
              <a:rPr lang="zh-CN" altLang="en-US" sz="2800" dirty="0">
                <a:solidFill>
                  <a:srgbClr val="FF0000"/>
                </a:solidFill>
              </a:rPr>
              <a:t>左右） 个结果</a:t>
            </a:r>
          </a:p>
          <a:p>
            <a:pPr marL="357188" indent="358775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为用户减轻负担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前提：合适的排序算法</a:t>
            </a:r>
          </a:p>
        </p:txBody>
      </p:sp>
    </p:spTree>
    <p:extLst>
      <p:ext uri="{BB962C8B-B14F-4D97-AF65-F5344CB8AC3E}">
        <p14:creationId xmlns:p14="http://schemas.microsoft.com/office/powerpoint/2010/main" val="2794592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1133061"/>
            <a:ext cx="10369828" cy="4962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排序检索的基本</a:t>
            </a:r>
            <a:r>
              <a:rPr lang="en-US" altLang="zh-CN" sz="2800" dirty="0"/>
              <a:t>——</a:t>
            </a:r>
            <a:r>
              <a:rPr lang="zh-CN" altLang="en-US" sz="2800" dirty="0">
                <a:solidFill>
                  <a:srgbClr val="FF0000"/>
                </a:solidFill>
              </a:rPr>
              <a:t>评分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/>
              <a:t>我们希望根据文档 对查询者的</a:t>
            </a:r>
            <a:r>
              <a:rPr lang="zh-CN" altLang="en-US" sz="2800" dirty="0">
                <a:solidFill>
                  <a:srgbClr val="FF0000"/>
                </a:solidFill>
              </a:rPr>
              <a:t>有用性 大小顺序</a:t>
            </a:r>
            <a:r>
              <a:rPr lang="zh-CN" altLang="en-US" sz="2800" dirty="0"/>
              <a:t>将文档返回给查询者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• </a:t>
            </a:r>
            <a:r>
              <a:rPr lang="zh-CN" altLang="en-US" sz="2800" dirty="0">
                <a:solidFill>
                  <a:srgbClr val="FF0000"/>
                </a:solidFill>
              </a:rPr>
              <a:t>怎样根据一个 </a:t>
            </a:r>
            <a:r>
              <a:rPr lang="en-US" altLang="zh-CN" sz="2800" dirty="0">
                <a:solidFill>
                  <a:srgbClr val="FF0000"/>
                </a:solidFill>
              </a:rPr>
              <a:t>query </a:t>
            </a:r>
            <a:r>
              <a:rPr lang="zh-CN" altLang="en-US" sz="2800" dirty="0">
                <a:solidFill>
                  <a:srgbClr val="FF0000"/>
                </a:solidFill>
              </a:rPr>
              <a:t>对文档进行排序？</a:t>
            </a:r>
          </a:p>
          <a:p>
            <a:pPr marL="0" indent="715963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• </a:t>
            </a:r>
            <a:r>
              <a:rPr lang="zh-CN" altLang="en-US" sz="2800" dirty="0"/>
              <a:t>给每个“查询</a:t>
            </a:r>
            <a:r>
              <a:rPr lang="en-US" altLang="zh-CN" sz="2800" dirty="0"/>
              <a:t>- - </a:t>
            </a:r>
            <a:r>
              <a:rPr lang="zh-CN" altLang="en-US" sz="2800" dirty="0"/>
              <a:t>文档对”进行</a:t>
            </a:r>
            <a:r>
              <a:rPr lang="zh-CN" altLang="en-US" sz="2800" dirty="0">
                <a:solidFill>
                  <a:srgbClr val="FF0000"/>
                </a:solidFill>
              </a:rPr>
              <a:t>评分</a:t>
            </a:r>
            <a:r>
              <a:rPr lang="zh-CN" altLang="en-US" sz="2800" dirty="0"/>
              <a:t>，在 </a:t>
            </a:r>
            <a:r>
              <a:rPr lang="en-US" altLang="zh-CN" sz="2800" dirty="0"/>
              <a:t>[0,1] </a:t>
            </a:r>
            <a:r>
              <a:rPr lang="zh-CN" altLang="en-US" sz="2800" dirty="0"/>
              <a:t>之间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• </a:t>
            </a:r>
            <a:r>
              <a:rPr lang="zh-CN" altLang="en-US" sz="2800" dirty="0"/>
              <a:t>这个评分值衡量文档与 </a:t>
            </a:r>
            <a:r>
              <a:rPr lang="en-US" altLang="zh-CN" sz="2800" dirty="0"/>
              <a:t>query</a:t>
            </a:r>
            <a:r>
              <a:rPr lang="zh-CN" altLang="en-US" sz="2800" dirty="0"/>
              <a:t>的匹配程度</a:t>
            </a:r>
          </a:p>
        </p:txBody>
      </p:sp>
    </p:spTree>
    <p:extLst>
      <p:ext uri="{BB962C8B-B14F-4D97-AF65-F5344CB8AC3E}">
        <p14:creationId xmlns:p14="http://schemas.microsoft.com/office/powerpoint/2010/main" val="358678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94" y="171857"/>
            <a:ext cx="9875520" cy="855407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</a:t>
            </a:r>
            <a:r>
              <a:rPr lang="zh-CN" altLang="en-US" dirty="0">
                <a:latin typeface="+mn-ea"/>
                <a:ea typeface="+mn-ea"/>
              </a:rPr>
              <a:t>、排序式检索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70977-705E-4676-91C5-336CEA5DA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1133061"/>
            <a:ext cx="10369828" cy="4962939"/>
          </a:xfr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•  Query-document </a:t>
            </a:r>
            <a:r>
              <a:rPr lang="zh-CN" altLang="en-US" sz="2800" dirty="0"/>
              <a:t>评分</a:t>
            </a:r>
            <a:endParaRPr lang="en-US" altLang="zh-CN" sz="2800" dirty="0"/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• </a:t>
            </a:r>
            <a:r>
              <a:rPr lang="zh-CN" altLang="en-US" sz="2800" dirty="0"/>
              <a:t>需要一种方法给一个“ </a:t>
            </a:r>
            <a:r>
              <a:rPr lang="en-US" altLang="zh-CN" sz="2800" dirty="0"/>
              <a:t>query- - document </a:t>
            </a:r>
            <a:r>
              <a:rPr lang="zh-CN" altLang="en-US" sz="2800" dirty="0"/>
              <a:t>对 ” 评分</a:t>
            </a:r>
          </a:p>
          <a:p>
            <a:pPr marL="44450" indent="4984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• </a:t>
            </a:r>
            <a:r>
              <a:rPr lang="zh-CN" altLang="en-US" sz="2800" dirty="0"/>
              <a:t>先以单个词组成的 </a:t>
            </a:r>
            <a:r>
              <a:rPr lang="en-US" altLang="zh-CN" sz="2800" dirty="0"/>
              <a:t>query </a:t>
            </a:r>
            <a:r>
              <a:rPr lang="zh-CN" altLang="en-US" sz="2800" dirty="0"/>
              <a:t>为例</a:t>
            </a:r>
          </a:p>
          <a:p>
            <a:pPr marL="44450" indent="4984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• </a:t>
            </a:r>
            <a:r>
              <a:rPr lang="zh-CN" altLang="en-US" sz="2800" dirty="0"/>
              <a:t>如果该词项不出现在文档中，该文档评分为</a:t>
            </a:r>
            <a:r>
              <a:rPr lang="en-US" altLang="zh-CN" sz="2800" dirty="0">
                <a:latin typeface="+mn-ea"/>
              </a:rPr>
              <a:t>0</a:t>
            </a:r>
          </a:p>
          <a:p>
            <a:pPr marL="44450" indent="498475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• </a:t>
            </a:r>
            <a:r>
              <a:rPr lang="zh-CN" altLang="en-US" sz="2800" dirty="0"/>
              <a:t>该词项在文档中出现的频率越高，则评分越高</a:t>
            </a:r>
          </a:p>
          <a:p>
            <a:pPr marL="4572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• </a:t>
            </a:r>
            <a:r>
              <a:rPr lang="zh-CN" altLang="en-US" sz="2800" dirty="0"/>
              <a:t>下面是几种备选方案</a:t>
            </a:r>
          </a:p>
        </p:txBody>
      </p:sp>
    </p:spTree>
    <p:extLst>
      <p:ext uri="{BB962C8B-B14F-4D97-AF65-F5344CB8AC3E}">
        <p14:creationId xmlns:p14="http://schemas.microsoft.com/office/powerpoint/2010/main" val="302448607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5651</TotalTime>
  <Words>2893</Words>
  <Application>Microsoft Office PowerPoint</Application>
  <PresentationFormat>宽屏</PresentationFormat>
  <Paragraphs>293</Paragraphs>
  <Slides>46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-apple-system</vt:lpstr>
      <vt:lpstr>ArialUnicodeMS</vt:lpstr>
      <vt:lpstr>等线</vt:lpstr>
      <vt:lpstr>宋体</vt:lpstr>
      <vt:lpstr>Corbel</vt:lpstr>
      <vt:lpstr>Lucida Sans</vt:lpstr>
      <vt:lpstr>Wingdings</vt:lpstr>
      <vt:lpstr>基础</vt:lpstr>
      <vt:lpstr>信息检索与数据挖掘</vt:lpstr>
      <vt:lpstr>本节内容</vt:lpstr>
      <vt:lpstr>PowerPoint 演示文稿</vt:lpstr>
      <vt:lpstr>PowerPoint 演示文稿</vt:lpstr>
      <vt:lpstr>本章结构图</vt:lpstr>
      <vt:lpstr>1、排序式检索</vt:lpstr>
      <vt:lpstr>1、排序式检索</vt:lpstr>
      <vt:lpstr>1、排序式检索</vt:lpstr>
      <vt:lpstr>1、排序式检索</vt:lpstr>
      <vt:lpstr>1、排序式检索</vt:lpstr>
      <vt:lpstr>1、排序式检索</vt:lpstr>
      <vt:lpstr>1、排序式检索</vt:lpstr>
      <vt:lpstr>1、排序式检索</vt:lpstr>
      <vt:lpstr>1、排序式检索</vt:lpstr>
      <vt:lpstr>1、排序式检索</vt:lpstr>
      <vt:lpstr>1、排序式检索</vt:lpstr>
      <vt:lpstr>1、排序式检索</vt:lpstr>
      <vt:lpstr>1、排序式检索</vt:lpstr>
      <vt:lpstr>2、词项频率</vt:lpstr>
      <vt:lpstr>2、词项频率</vt:lpstr>
      <vt:lpstr>2、词项频率</vt:lpstr>
      <vt:lpstr>2、词项频率</vt:lpstr>
      <vt:lpstr>3、tf-idf权重计算</vt:lpstr>
      <vt:lpstr>3、tf-idf权重计算</vt:lpstr>
      <vt:lpstr>3、tf-idf权重计算</vt:lpstr>
      <vt:lpstr>3、tf-idf权重计算</vt:lpstr>
      <vt:lpstr>3、tf-idf权重计算</vt:lpstr>
      <vt:lpstr>3、tf-idf权重计算</vt:lpstr>
      <vt:lpstr>3、tf-idf权重计算</vt:lpstr>
      <vt:lpstr>上节课内容回顾</vt:lpstr>
      <vt:lpstr>上节课内容回顾</vt:lpstr>
      <vt:lpstr>4、向量空间模型</vt:lpstr>
      <vt:lpstr>4、向量空间模型</vt:lpstr>
      <vt:lpstr>4、向量空间模型</vt:lpstr>
      <vt:lpstr>4、向量空间模型</vt:lpstr>
      <vt:lpstr>4、向量空间模型</vt:lpstr>
      <vt:lpstr>4、向量空间模型</vt:lpstr>
      <vt:lpstr>4、向量空间模型</vt:lpstr>
      <vt:lpstr>4、向量空间模型</vt:lpstr>
      <vt:lpstr>4、向量空间模型</vt:lpstr>
      <vt:lpstr>4、向量空间模型</vt:lpstr>
      <vt:lpstr>4、向量空间模型</vt:lpstr>
      <vt:lpstr>4、向量空间模型</vt:lpstr>
      <vt:lpstr>4、向量空间模型</vt:lpstr>
      <vt:lpstr>本节内容总结</vt:lpstr>
      <vt:lpstr>本节内容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信息检索与数据挖掘</dc:title>
  <dc:creator>lch</dc:creator>
  <cp:lastModifiedBy>云朵 云朵</cp:lastModifiedBy>
  <cp:revision>256</cp:revision>
  <dcterms:created xsi:type="dcterms:W3CDTF">2022-02-10T03:07:19Z</dcterms:created>
  <dcterms:modified xsi:type="dcterms:W3CDTF">2023-04-11T01:59:17Z</dcterms:modified>
</cp:coreProperties>
</file>