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54"/>
  </p:notesMasterIdLst>
  <p:sldIdLst>
    <p:sldId id="256" r:id="rId2"/>
    <p:sldId id="258" r:id="rId3"/>
    <p:sldId id="259" r:id="rId4"/>
    <p:sldId id="260" r:id="rId5"/>
    <p:sldId id="261" r:id="rId6"/>
    <p:sldId id="263" r:id="rId7"/>
    <p:sldId id="264" r:id="rId8"/>
    <p:sldId id="265" r:id="rId9"/>
    <p:sldId id="262" r:id="rId10"/>
    <p:sldId id="267" r:id="rId11"/>
    <p:sldId id="304" r:id="rId12"/>
    <p:sldId id="306" r:id="rId13"/>
    <p:sldId id="305"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90" r:id="rId35"/>
    <p:sldId id="289" r:id="rId36"/>
    <p:sldId id="291" r:id="rId37"/>
    <p:sldId id="292" r:id="rId38"/>
    <p:sldId id="293" r:id="rId39"/>
    <p:sldId id="294" r:id="rId40"/>
    <p:sldId id="296" r:id="rId41"/>
    <p:sldId id="295" r:id="rId42"/>
    <p:sldId id="298" r:id="rId43"/>
    <p:sldId id="299" r:id="rId44"/>
    <p:sldId id="301" r:id="rId45"/>
    <p:sldId id="297" r:id="rId46"/>
    <p:sldId id="307" r:id="rId47"/>
    <p:sldId id="308" r:id="rId48"/>
    <p:sldId id="309" r:id="rId49"/>
    <p:sldId id="310" r:id="rId50"/>
    <p:sldId id="311" r:id="rId51"/>
    <p:sldId id="312" r:id="rId52"/>
    <p:sldId id="31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35" autoAdjust="0"/>
  </p:normalViewPr>
  <p:slideViewPr>
    <p:cSldViewPr snapToGrid="0">
      <p:cViewPr varScale="1">
        <p:scale>
          <a:sx n="69" d="100"/>
          <a:sy n="69" d="100"/>
        </p:scale>
        <p:origin x="47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5</a:t>
            </a:fld>
            <a:endParaRPr lang="zh-CN" altLang="en-US"/>
          </a:p>
        </p:txBody>
      </p:sp>
    </p:spTree>
    <p:extLst>
      <p:ext uri="{BB962C8B-B14F-4D97-AF65-F5344CB8AC3E}">
        <p14:creationId xmlns:p14="http://schemas.microsoft.com/office/powerpoint/2010/main" val="1423370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14</a:t>
            </a:fld>
            <a:endParaRPr lang="zh-CN" altLang="en-US"/>
          </a:p>
        </p:txBody>
      </p:sp>
    </p:spTree>
    <p:extLst>
      <p:ext uri="{BB962C8B-B14F-4D97-AF65-F5344CB8AC3E}">
        <p14:creationId xmlns:p14="http://schemas.microsoft.com/office/powerpoint/2010/main" val="331795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15</a:t>
            </a:fld>
            <a:endParaRPr lang="zh-CN" altLang="en-US"/>
          </a:p>
        </p:txBody>
      </p:sp>
    </p:spTree>
    <p:extLst>
      <p:ext uri="{BB962C8B-B14F-4D97-AF65-F5344CB8AC3E}">
        <p14:creationId xmlns:p14="http://schemas.microsoft.com/office/powerpoint/2010/main" val="101047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16</a:t>
            </a:fld>
            <a:endParaRPr lang="zh-CN" altLang="en-US"/>
          </a:p>
        </p:txBody>
      </p:sp>
    </p:spTree>
    <p:extLst>
      <p:ext uri="{BB962C8B-B14F-4D97-AF65-F5344CB8AC3E}">
        <p14:creationId xmlns:p14="http://schemas.microsoft.com/office/powerpoint/2010/main" val="419493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17</a:t>
            </a:fld>
            <a:endParaRPr lang="zh-CN" altLang="en-US"/>
          </a:p>
        </p:txBody>
      </p:sp>
    </p:spTree>
    <p:extLst>
      <p:ext uri="{BB962C8B-B14F-4D97-AF65-F5344CB8AC3E}">
        <p14:creationId xmlns:p14="http://schemas.microsoft.com/office/powerpoint/2010/main" val="171003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18</a:t>
            </a:fld>
            <a:endParaRPr lang="zh-CN" altLang="en-US"/>
          </a:p>
        </p:txBody>
      </p:sp>
    </p:spTree>
    <p:extLst>
      <p:ext uri="{BB962C8B-B14F-4D97-AF65-F5344CB8AC3E}">
        <p14:creationId xmlns:p14="http://schemas.microsoft.com/office/powerpoint/2010/main" val="297841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19</a:t>
            </a:fld>
            <a:endParaRPr lang="zh-CN" altLang="en-US"/>
          </a:p>
        </p:txBody>
      </p:sp>
    </p:spTree>
    <p:extLst>
      <p:ext uri="{BB962C8B-B14F-4D97-AF65-F5344CB8AC3E}">
        <p14:creationId xmlns:p14="http://schemas.microsoft.com/office/powerpoint/2010/main" val="546006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那些低 </a:t>
            </a:r>
            <a:r>
              <a:rPr lang="en-US" altLang="zh-CN" dirty="0" err="1"/>
              <a:t>idf</a:t>
            </a:r>
            <a:r>
              <a:rPr lang="zh-CN" altLang="en-US" dirty="0"/>
              <a:t>值词项的倒排记录表往往比较长，如果将它们剔除，那么需要计算余弦相似度的文档数目将大大减少。</a:t>
            </a:r>
            <a:endParaRPr lang="en-US" altLang="zh-CN" dirty="0"/>
          </a:p>
          <a:p>
            <a:r>
              <a:rPr lang="zh-CN" altLang="en-US" dirty="0"/>
              <a:t>从另一个角度看，</a:t>
            </a:r>
            <a:r>
              <a:rPr lang="en-US" altLang="zh-CN" dirty="0" err="1"/>
              <a:t>idf</a:t>
            </a:r>
            <a:r>
              <a:rPr lang="zh-CN" altLang="en-US" dirty="0"/>
              <a:t>值低的词项也可以看成停用词，它们对评分结果没有什么贡献。</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20</a:t>
            </a:fld>
            <a:endParaRPr lang="zh-CN" altLang="en-US"/>
          </a:p>
        </p:txBody>
      </p:sp>
    </p:spTree>
    <p:extLst>
      <p:ext uri="{BB962C8B-B14F-4D97-AF65-F5344CB8AC3E}">
        <p14:creationId xmlns:p14="http://schemas.microsoft.com/office/powerpoint/2010/main" val="2265652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21</a:t>
            </a:fld>
            <a:endParaRPr lang="zh-CN" altLang="en-US"/>
          </a:p>
        </p:txBody>
      </p:sp>
    </p:spTree>
    <p:extLst>
      <p:ext uri="{BB962C8B-B14F-4D97-AF65-F5344CB8AC3E}">
        <p14:creationId xmlns:p14="http://schemas.microsoft.com/office/powerpoint/2010/main" val="2222027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22</a:t>
            </a:fld>
            <a:endParaRPr lang="zh-CN" altLang="en-US"/>
          </a:p>
        </p:txBody>
      </p:sp>
    </p:spTree>
    <p:extLst>
      <p:ext uri="{BB962C8B-B14F-4D97-AF65-F5344CB8AC3E}">
        <p14:creationId xmlns:p14="http://schemas.microsoft.com/office/powerpoint/2010/main" val="2393250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23</a:t>
            </a:fld>
            <a:endParaRPr lang="zh-CN" altLang="en-US"/>
          </a:p>
        </p:txBody>
      </p:sp>
    </p:spTree>
    <p:extLst>
      <p:ext uri="{BB962C8B-B14F-4D97-AF65-F5344CB8AC3E}">
        <p14:creationId xmlns:p14="http://schemas.microsoft.com/office/powerpoint/2010/main" val="33783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6</a:t>
            </a:fld>
            <a:endParaRPr lang="zh-CN" altLang="en-US"/>
          </a:p>
        </p:txBody>
      </p:sp>
    </p:spTree>
    <p:extLst>
      <p:ext uri="{BB962C8B-B14F-4D97-AF65-F5344CB8AC3E}">
        <p14:creationId xmlns:p14="http://schemas.microsoft.com/office/powerpoint/2010/main" val="3268203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24</a:t>
            </a:fld>
            <a:endParaRPr lang="zh-CN" altLang="en-US"/>
          </a:p>
        </p:txBody>
      </p:sp>
    </p:spTree>
    <p:extLst>
      <p:ext uri="{BB962C8B-B14F-4D97-AF65-F5344CB8AC3E}">
        <p14:creationId xmlns:p14="http://schemas.microsoft.com/office/powerpoint/2010/main" val="3858446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25</a:t>
            </a:fld>
            <a:endParaRPr lang="zh-CN" altLang="en-US"/>
          </a:p>
        </p:txBody>
      </p:sp>
    </p:spTree>
    <p:extLst>
      <p:ext uri="{BB962C8B-B14F-4D97-AF65-F5344CB8AC3E}">
        <p14:creationId xmlns:p14="http://schemas.microsoft.com/office/powerpoint/2010/main" val="285864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26</a:t>
            </a:fld>
            <a:endParaRPr lang="zh-CN" altLang="en-US"/>
          </a:p>
        </p:txBody>
      </p:sp>
    </p:spTree>
    <p:extLst>
      <p:ext uri="{BB962C8B-B14F-4D97-AF65-F5344CB8AC3E}">
        <p14:creationId xmlns:p14="http://schemas.microsoft.com/office/powerpoint/2010/main" val="2067567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27</a:t>
            </a:fld>
            <a:endParaRPr lang="zh-CN" altLang="en-US"/>
          </a:p>
        </p:txBody>
      </p:sp>
    </p:spTree>
    <p:extLst>
      <p:ext uri="{BB962C8B-B14F-4D97-AF65-F5344CB8AC3E}">
        <p14:creationId xmlns:p14="http://schemas.microsoft.com/office/powerpoint/2010/main" val="352344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28</a:t>
            </a:fld>
            <a:endParaRPr lang="zh-CN" altLang="en-US"/>
          </a:p>
        </p:txBody>
      </p:sp>
    </p:spTree>
    <p:extLst>
      <p:ext uri="{BB962C8B-B14F-4D97-AF65-F5344CB8AC3E}">
        <p14:creationId xmlns:p14="http://schemas.microsoft.com/office/powerpoint/2010/main" val="199726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29</a:t>
            </a:fld>
            <a:endParaRPr lang="zh-CN" altLang="en-US"/>
          </a:p>
        </p:txBody>
      </p:sp>
    </p:spTree>
    <p:extLst>
      <p:ext uri="{BB962C8B-B14F-4D97-AF65-F5344CB8AC3E}">
        <p14:creationId xmlns:p14="http://schemas.microsoft.com/office/powerpoint/2010/main" val="3416387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30</a:t>
            </a:fld>
            <a:endParaRPr lang="zh-CN" altLang="en-US"/>
          </a:p>
        </p:txBody>
      </p:sp>
    </p:spTree>
    <p:extLst>
      <p:ext uri="{BB962C8B-B14F-4D97-AF65-F5344CB8AC3E}">
        <p14:creationId xmlns:p14="http://schemas.microsoft.com/office/powerpoint/2010/main" val="3540791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31</a:t>
            </a:fld>
            <a:endParaRPr lang="zh-CN" altLang="en-US"/>
          </a:p>
        </p:txBody>
      </p:sp>
    </p:spTree>
    <p:extLst>
      <p:ext uri="{BB962C8B-B14F-4D97-AF65-F5344CB8AC3E}">
        <p14:creationId xmlns:p14="http://schemas.microsoft.com/office/powerpoint/2010/main" val="3458518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32</a:t>
            </a:fld>
            <a:endParaRPr lang="zh-CN" altLang="en-US"/>
          </a:p>
        </p:txBody>
      </p:sp>
    </p:spTree>
    <p:extLst>
      <p:ext uri="{BB962C8B-B14F-4D97-AF65-F5344CB8AC3E}">
        <p14:creationId xmlns:p14="http://schemas.microsoft.com/office/powerpoint/2010/main" val="1920348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33</a:t>
            </a:fld>
            <a:endParaRPr lang="zh-CN" altLang="en-US"/>
          </a:p>
        </p:txBody>
      </p:sp>
    </p:spTree>
    <p:extLst>
      <p:ext uri="{BB962C8B-B14F-4D97-AF65-F5344CB8AC3E}">
        <p14:creationId xmlns:p14="http://schemas.microsoft.com/office/powerpoint/2010/main" val="358070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7</a:t>
            </a:fld>
            <a:endParaRPr lang="zh-CN" altLang="en-US"/>
          </a:p>
        </p:txBody>
      </p:sp>
    </p:spTree>
    <p:extLst>
      <p:ext uri="{BB962C8B-B14F-4D97-AF65-F5344CB8AC3E}">
        <p14:creationId xmlns:p14="http://schemas.microsoft.com/office/powerpoint/2010/main" val="3726579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34</a:t>
            </a:fld>
            <a:endParaRPr lang="zh-CN" altLang="en-US"/>
          </a:p>
        </p:txBody>
      </p:sp>
    </p:spTree>
    <p:extLst>
      <p:ext uri="{BB962C8B-B14F-4D97-AF65-F5344CB8AC3E}">
        <p14:creationId xmlns:p14="http://schemas.microsoft.com/office/powerpoint/2010/main" val="4153054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35</a:t>
            </a:fld>
            <a:endParaRPr lang="zh-CN" altLang="en-US"/>
          </a:p>
        </p:txBody>
      </p:sp>
    </p:spTree>
    <p:extLst>
      <p:ext uri="{BB962C8B-B14F-4D97-AF65-F5344CB8AC3E}">
        <p14:creationId xmlns:p14="http://schemas.microsoft.com/office/powerpoint/2010/main" val="3808732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36</a:t>
            </a:fld>
            <a:endParaRPr lang="zh-CN" altLang="en-US"/>
          </a:p>
        </p:txBody>
      </p:sp>
    </p:spTree>
    <p:extLst>
      <p:ext uri="{BB962C8B-B14F-4D97-AF65-F5344CB8AC3E}">
        <p14:creationId xmlns:p14="http://schemas.microsoft.com/office/powerpoint/2010/main" val="3853116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37</a:t>
            </a:fld>
            <a:endParaRPr lang="zh-CN" altLang="en-US"/>
          </a:p>
        </p:txBody>
      </p:sp>
    </p:spTree>
    <p:extLst>
      <p:ext uri="{BB962C8B-B14F-4D97-AF65-F5344CB8AC3E}">
        <p14:creationId xmlns:p14="http://schemas.microsoft.com/office/powerpoint/2010/main" val="2129802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38</a:t>
            </a:fld>
            <a:endParaRPr lang="zh-CN" altLang="en-US"/>
          </a:p>
        </p:txBody>
      </p:sp>
    </p:spTree>
    <p:extLst>
      <p:ext uri="{BB962C8B-B14F-4D97-AF65-F5344CB8AC3E}">
        <p14:creationId xmlns:p14="http://schemas.microsoft.com/office/powerpoint/2010/main" val="71926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39</a:t>
            </a:fld>
            <a:endParaRPr lang="zh-CN" altLang="en-US"/>
          </a:p>
        </p:txBody>
      </p:sp>
    </p:spTree>
    <p:extLst>
      <p:ext uri="{BB962C8B-B14F-4D97-AF65-F5344CB8AC3E}">
        <p14:creationId xmlns:p14="http://schemas.microsoft.com/office/powerpoint/2010/main" val="2870517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40</a:t>
            </a:fld>
            <a:endParaRPr lang="zh-CN" altLang="en-US"/>
          </a:p>
        </p:txBody>
      </p:sp>
    </p:spTree>
    <p:extLst>
      <p:ext uri="{BB962C8B-B14F-4D97-AF65-F5344CB8AC3E}">
        <p14:creationId xmlns:p14="http://schemas.microsoft.com/office/powerpoint/2010/main" val="32013140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41</a:t>
            </a:fld>
            <a:endParaRPr lang="zh-CN" altLang="en-US"/>
          </a:p>
        </p:txBody>
      </p:sp>
    </p:spTree>
    <p:extLst>
      <p:ext uri="{BB962C8B-B14F-4D97-AF65-F5344CB8AC3E}">
        <p14:creationId xmlns:p14="http://schemas.microsoft.com/office/powerpoint/2010/main" val="1777628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42</a:t>
            </a:fld>
            <a:endParaRPr lang="zh-CN" altLang="en-US"/>
          </a:p>
        </p:txBody>
      </p:sp>
    </p:spTree>
    <p:extLst>
      <p:ext uri="{BB962C8B-B14F-4D97-AF65-F5344CB8AC3E}">
        <p14:creationId xmlns:p14="http://schemas.microsoft.com/office/powerpoint/2010/main" val="3816791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43</a:t>
            </a:fld>
            <a:endParaRPr lang="zh-CN" altLang="en-US"/>
          </a:p>
        </p:txBody>
      </p:sp>
    </p:spTree>
    <p:extLst>
      <p:ext uri="{BB962C8B-B14F-4D97-AF65-F5344CB8AC3E}">
        <p14:creationId xmlns:p14="http://schemas.microsoft.com/office/powerpoint/2010/main" val="356382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8</a:t>
            </a:fld>
            <a:endParaRPr lang="zh-CN" altLang="en-US"/>
          </a:p>
        </p:txBody>
      </p:sp>
    </p:spTree>
    <p:extLst>
      <p:ext uri="{BB962C8B-B14F-4D97-AF65-F5344CB8AC3E}">
        <p14:creationId xmlns:p14="http://schemas.microsoft.com/office/powerpoint/2010/main" val="21415636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44</a:t>
            </a:fld>
            <a:endParaRPr lang="zh-CN" altLang="en-US"/>
          </a:p>
        </p:txBody>
      </p:sp>
    </p:spTree>
    <p:extLst>
      <p:ext uri="{BB962C8B-B14F-4D97-AF65-F5344CB8AC3E}">
        <p14:creationId xmlns:p14="http://schemas.microsoft.com/office/powerpoint/2010/main" val="3577336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45</a:t>
            </a:fld>
            <a:endParaRPr lang="zh-CN" altLang="en-US"/>
          </a:p>
        </p:txBody>
      </p:sp>
    </p:spTree>
    <p:extLst>
      <p:ext uri="{BB962C8B-B14F-4D97-AF65-F5344CB8AC3E}">
        <p14:creationId xmlns:p14="http://schemas.microsoft.com/office/powerpoint/2010/main" val="2729380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46</a:t>
            </a:fld>
            <a:endParaRPr lang="zh-CN" altLang="en-US"/>
          </a:p>
        </p:txBody>
      </p:sp>
    </p:spTree>
    <p:extLst>
      <p:ext uri="{BB962C8B-B14F-4D97-AF65-F5344CB8AC3E}">
        <p14:creationId xmlns:p14="http://schemas.microsoft.com/office/powerpoint/2010/main" val="33155700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47</a:t>
            </a:fld>
            <a:endParaRPr lang="zh-CN" altLang="en-US"/>
          </a:p>
        </p:txBody>
      </p:sp>
    </p:spTree>
    <p:extLst>
      <p:ext uri="{BB962C8B-B14F-4D97-AF65-F5344CB8AC3E}">
        <p14:creationId xmlns:p14="http://schemas.microsoft.com/office/powerpoint/2010/main" val="124996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9</a:t>
            </a:fld>
            <a:endParaRPr lang="zh-CN" altLang="en-US"/>
          </a:p>
        </p:txBody>
      </p:sp>
    </p:spTree>
    <p:extLst>
      <p:ext uri="{BB962C8B-B14F-4D97-AF65-F5344CB8AC3E}">
        <p14:creationId xmlns:p14="http://schemas.microsoft.com/office/powerpoint/2010/main" val="357462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10</a:t>
            </a:fld>
            <a:endParaRPr lang="zh-CN" altLang="en-US"/>
          </a:p>
        </p:txBody>
      </p:sp>
    </p:spTree>
    <p:extLst>
      <p:ext uri="{BB962C8B-B14F-4D97-AF65-F5344CB8AC3E}">
        <p14:creationId xmlns:p14="http://schemas.microsoft.com/office/powerpoint/2010/main" val="2729588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11</a:t>
            </a:fld>
            <a:endParaRPr lang="zh-CN" altLang="en-US"/>
          </a:p>
        </p:txBody>
      </p:sp>
    </p:spTree>
    <p:extLst>
      <p:ext uri="{BB962C8B-B14F-4D97-AF65-F5344CB8AC3E}">
        <p14:creationId xmlns:p14="http://schemas.microsoft.com/office/powerpoint/2010/main" val="12145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12</a:t>
            </a:fld>
            <a:endParaRPr lang="zh-CN" altLang="en-US"/>
          </a:p>
        </p:txBody>
      </p:sp>
    </p:spTree>
    <p:extLst>
      <p:ext uri="{BB962C8B-B14F-4D97-AF65-F5344CB8AC3E}">
        <p14:creationId xmlns:p14="http://schemas.microsoft.com/office/powerpoint/2010/main" val="3387237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https://blog.csdn.net/qq_62987647/article/details/134765613</a:t>
            </a:r>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13</a:t>
            </a:fld>
            <a:endParaRPr lang="zh-CN" altLang="en-US"/>
          </a:p>
        </p:txBody>
      </p:sp>
    </p:spTree>
    <p:extLst>
      <p:ext uri="{BB962C8B-B14F-4D97-AF65-F5344CB8AC3E}">
        <p14:creationId xmlns:p14="http://schemas.microsoft.com/office/powerpoint/2010/main" val="353393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2025/4/14</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2025/4/14</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5.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5.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51.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5.tmp"/><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27.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26.png"/><Relationship Id="rId5" Type="http://schemas.openxmlformats.org/officeDocument/2006/relationships/tags" Target="../tags/tag56.xml"/><Relationship Id="rId10" Type="http://schemas.openxmlformats.org/officeDocument/2006/relationships/slideLayout" Target="../slideLayouts/slideLayout7.xml"/><Relationship Id="rId4" Type="http://schemas.openxmlformats.org/officeDocument/2006/relationships/tags" Target="../tags/tag55.xml"/><Relationship Id="rId9" Type="http://schemas.openxmlformats.org/officeDocument/2006/relationships/tags" Target="../tags/tag60.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516835" y="4198374"/>
            <a:ext cx="11159653" cy="1059425"/>
          </a:xfrm>
        </p:spPr>
        <p:txBody>
          <a:bodyPr>
            <a:normAutofit/>
          </a:bodyPr>
          <a:lstStyle/>
          <a:p>
            <a:r>
              <a:rPr lang="zh-CN" altLang="en-US" sz="4400" dirty="0">
                <a:latin typeface="+mn-ea"/>
              </a:rPr>
              <a:t>第</a:t>
            </a:r>
            <a:r>
              <a:rPr lang="en-US" altLang="zh-CN" sz="4400" dirty="0">
                <a:latin typeface="+mn-ea"/>
              </a:rPr>
              <a:t>7</a:t>
            </a:r>
            <a:r>
              <a:rPr lang="zh-CN" altLang="en-US" sz="4400" dirty="0">
                <a:latin typeface="+mn-ea"/>
              </a:rPr>
              <a:t>章 一个完整搜索系统中的评分计算</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1206269"/>
            <a:ext cx="11658600" cy="5430178"/>
          </a:xfrm>
        </p:spPr>
        <p:txBody>
          <a:bodyPr>
            <a:normAutofit/>
          </a:bodyPr>
          <a:lstStyle/>
          <a:p>
            <a:pPr marL="0" indent="0"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cs typeface="+mj-cs"/>
              </a:rPr>
              <a:t>特例</a:t>
            </a:r>
            <a:r>
              <a:rPr lang="en-US" altLang="zh-CN" sz="3200" dirty="0">
                <a:latin typeface="+mn-ea"/>
                <a:cs typeface="+mj-cs"/>
              </a:rPr>
              <a:t>–</a:t>
            </a:r>
            <a:r>
              <a:rPr lang="zh-CN" altLang="en-US" sz="3200" dirty="0">
                <a:latin typeface="+mn-ea"/>
                <a:cs typeface="+mj-cs"/>
              </a:rPr>
              <a:t>不考虑查询词项的权重</a:t>
            </a:r>
          </a:p>
          <a:p>
            <a:pPr marL="0" indent="0" fontAlgn="base">
              <a:lnSpc>
                <a:spcPct val="150000"/>
              </a:lnSpc>
              <a:spcBef>
                <a:spcPct val="0"/>
              </a:spcBef>
              <a:spcAft>
                <a:spcPct val="0"/>
              </a:spcAft>
              <a:buClr>
                <a:srgbClr val="437085"/>
              </a:buClr>
              <a:buSzTx/>
              <a:buNone/>
            </a:pPr>
            <a:r>
              <a:rPr lang="en-US" altLang="zh-CN" sz="3200" dirty="0">
                <a:latin typeface="+mn-ea"/>
                <a:cs typeface="+mj-cs"/>
              </a:rPr>
              <a:t>• </a:t>
            </a:r>
            <a:r>
              <a:rPr lang="zh-CN" altLang="en-US" sz="3200" dirty="0">
                <a:latin typeface="+mn-ea"/>
                <a:cs typeface="+mj-cs"/>
              </a:rPr>
              <a:t>查询词项无权重（</a:t>
            </a:r>
            <a:r>
              <a:rPr lang="zh-CN" altLang="en-US" sz="3200" dirty="0">
                <a:latin typeface="+mn-ea"/>
              </a:rPr>
              <a:t>相当于假设每个查询词项都出现</a:t>
            </a:r>
            <a:r>
              <a:rPr lang="en-US" altLang="zh-CN" sz="3200" dirty="0">
                <a:latin typeface="+mn-ea"/>
              </a:rPr>
              <a:t>1</a:t>
            </a:r>
            <a:r>
              <a:rPr lang="zh-CN" altLang="en-US" sz="3200" dirty="0">
                <a:latin typeface="+mn-ea"/>
              </a:rPr>
              <a:t>次</a:t>
            </a:r>
            <a:r>
              <a:rPr lang="zh-CN" altLang="en-US" sz="3200" dirty="0">
                <a:latin typeface="+mn-ea"/>
                <a:cs typeface="+mj-cs"/>
              </a:rPr>
              <a:t>）</a:t>
            </a:r>
          </a:p>
          <a:p>
            <a:pPr marL="0" indent="0" fontAlgn="base">
              <a:lnSpc>
                <a:spcPct val="150000"/>
              </a:lnSpc>
              <a:spcBef>
                <a:spcPct val="0"/>
              </a:spcBef>
              <a:spcAft>
                <a:spcPct val="0"/>
              </a:spcAft>
              <a:buClr>
                <a:srgbClr val="437085"/>
              </a:buClr>
              <a:buSzTx/>
              <a:buNone/>
            </a:pPr>
            <a:r>
              <a:rPr lang="en-US" altLang="zh-CN" sz="3200" dirty="0">
                <a:latin typeface="+mn-ea"/>
                <a:cs typeface="+mj-cs"/>
              </a:rPr>
              <a:t>• </a:t>
            </a:r>
            <a:r>
              <a:rPr lang="zh-CN" altLang="en-US" sz="3200" dirty="0">
                <a:latin typeface="+mn-ea"/>
                <a:cs typeface="+mj-cs"/>
              </a:rPr>
              <a:t>于是，不需要对查询向量进行归一化</a:t>
            </a:r>
          </a:p>
          <a:p>
            <a:pPr marL="0" indent="360363" fontAlgn="base">
              <a:lnSpc>
                <a:spcPct val="150000"/>
              </a:lnSpc>
              <a:spcBef>
                <a:spcPct val="0"/>
              </a:spcBef>
              <a:spcAft>
                <a:spcPct val="0"/>
              </a:spcAft>
              <a:buClr>
                <a:srgbClr val="437085"/>
              </a:buClr>
              <a:buSzTx/>
              <a:buNone/>
            </a:pPr>
            <a:r>
              <a:rPr lang="en-US" altLang="zh-CN" sz="3200" dirty="0">
                <a:latin typeface="+mn-ea"/>
                <a:cs typeface="+mj-cs"/>
              </a:rPr>
              <a:t>• </a:t>
            </a:r>
            <a:r>
              <a:rPr lang="zh-CN" altLang="en-US" sz="2800" dirty="0">
                <a:latin typeface="+mn-ea"/>
                <a:cs typeface="+mj-cs"/>
              </a:rPr>
              <a:t>可以对上一讲给出的余弦相似度计算算法进行轻微的简化</a:t>
            </a:r>
            <a:endParaRPr lang="zh-CN" altLang="en-US" sz="3200" dirty="0">
              <a:latin typeface="+mn-ea"/>
              <a:cs typeface="+mj-cs"/>
            </a:endParaRPr>
          </a:p>
        </p:txBody>
      </p:sp>
      <p:pic>
        <p:nvPicPr>
          <p:cNvPr id="5" name="图片 4">
            <a:extLst>
              <a:ext uri="{FF2B5EF4-FFF2-40B4-BE49-F238E27FC236}">
                <a16:creationId xmlns:a16="http://schemas.microsoft.com/office/drawing/2014/main" id="{BFA70411-D44A-41BD-B702-7C09AC197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4729" y="4230842"/>
            <a:ext cx="5561769" cy="1415508"/>
          </a:xfrm>
          <a:prstGeom prst="rect">
            <a:avLst/>
          </a:prstGeom>
        </p:spPr>
      </p:pic>
      <p:pic>
        <p:nvPicPr>
          <p:cNvPr id="7" name="图片 6">
            <a:extLst>
              <a:ext uri="{FF2B5EF4-FFF2-40B4-BE49-F238E27FC236}">
                <a16:creationId xmlns:a16="http://schemas.microsoft.com/office/drawing/2014/main" id="{CF3B8556-6213-458C-B041-2A173921D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5344" y="5646350"/>
            <a:ext cx="9068216" cy="495832"/>
          </a:xfrm>
          <a:prstGeom prst="rect">
            <a:avLst/>
          </a:prstGeom>
        </p:spPr>
      </p:pic>
    </p:spTree>
    <p:extLst>
      <p:ext uri="{BB962C8B-B14F-4D97-AF65-F5344CB8AC3E}">
        <p14:creationId xmlns:p14="http://schemas.microsoft.com/office/powerpoint/2010/main" val="319198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sp>
        <p:nvSpPr>
          <p:cNvPr id="4" name="内容占位符 3">
            <a:extLst>
              <a:ext uri="{FF2B5EF4-FFF2-40B4-BE49-F238E27FC236}">
                <a16:creationId xmlns:a16="http://schemas.microsoft.com/office/drawing/2014/main" id="{378FACF3-497C-AF17-8CBD-55CFB9AEFCED}"/>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F26E076-08E0-EFB8-13C7-202783ED400C}"/>
              </a:ext>
            </a:extLst>
          </p:cNvPr>
          <p:cNvPicPr>
            <a:picLocks noChangeAspect="1"/>
          </p:cNvPicPr>
          <p:nvPr/>
        </p:nvPicPr>
        <p:blipFill>
          <a:blip r:embed="rId3"/>
          <a:stretch>
            <a:fillRect/>
          </a:stretch>
        </p:blipFill>
        <p:spPr>
          <a:xfrm>
            <a:off x="1626606" y="1389809"/>
            <a:ext cx="6576100" cy="4910959"/>
          </a:xfrm>
          <a:prstGeom prst="rect">
            <a:avLst/>
          </a:prstGeom>
        </p:spPr>
      </p:pic>
    </p:spTree>
    <p:extLst>
      <p:ext uri="{BB962C8B-B14F-4D97-AF65-F5344CB8AC3E}">
        <p14:creationId xmlns:p14="http://schemas.microsoft.com/office/powerpoint/2010/main" val="148454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pic>
        <p:nvPicPr>
          <p:cNvPr id="6" name="内容占位符 5">
            <a:extLst>
              <a:ext uri="{FF2B5EF4-FFF2-40B4-BE49-F238E27FC236}">
                <a16:creationId xmlns:a16="http://schemas.microsoft.com/office/drawing/2014/main" id="{B45E9AE1-5DEA-444B-9927-56C5CCF407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900" y="1573212"/>
            <a:ext cx="9820275" cy="3476625"/>
          </a:xfrm>
        </p:spPr>
      </p:pic>
    </p:spTree>
    <p:extLst>
      <p:ext uri="{BB962C8B-B14F-4D97-AF65-F5344CB8AC3E}">
        <p14:creationId xmlns:p14="http://schemas.microsoft.com/office/powerpoint/2010/main" val="71006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1206269"/>
            <a:ext cx="11658600" cy="5430178"/>
          </a:xfrm>
        </p:spPr>
        <p:txBody>
          <a:bodyPr>
            <a:normAutofit/>
          </a:bodyPr>
          <a:lstStyle/>
          <a:p>
            <a:pPr marL="0" indent="0" fontAlgn="base">
              <a:lnSpc>
                <a:spcPct val="150000"/>
              </a:lnSpc>
              <a:spcBef>
                <a:spcPct val="0"/>
              </a:spcBef>
              <a:spcAft>
                <a:spcPct val="0"/>
              </a:spcAft>
              <a:buClr>
                <a:srgbClr val="437085"/>
              </a:buClr>
              <a:buSzTx/>
              <a:buNone/>
            </a:pPr>
            <a:r>
              <a:rPr lang="en-US" altLang="zh-CN" sz="3200" dirty="0">
                <a:latin typeface="+mn-ea"/>
              </a:rPr>
              <a:t>• </a:t>
            </a:r>
            <a:r>
              <a:rPr lang="zh-CN" altLang="en-US" sz="3200" b="1" dirty="0">
                <a:latin typeface="+mn-ea"/>
              </a:rPr>
              <a:t>精确</a:t>
            </a:r>
            <a:r>
              <a:rPr lang="en-US" altLang="zh-CN" sz="3200" b="1" dirty="0">
                <a:latin typeface="+mn-ea"/>
              </a:rPr>
              <a:t>top k</a:t>
            </a:r>
            <a:r>
              <a:rPr lang="zh-CN" altLang="en-US" sz="3200" b="1" dirty="0">
                <a:latin typeface="+mn-ea"/>
              </a:rPr>
              <a:t>检索加速方法二：堆排序法</a:t>
            </a:r>
            <a:r>
              <a:rPr lang="en-US" altLang="zh-CN" sz="3200" b="1" dirty="0">
                <a:latin typeface="+mn-ea"/>
              </a:rPr>
              <a:t>N</a:t>
            </a:r>
            <a:r>
              <a:rPr lang="zh-CN" altLang="en-US" sz="3200" b="1" dirty="0">
                <a:latin typeface="+mn-ea"/>
              </a:rPr>
              <a:t>中选</a:t>
            </a:r>
            <a:r>
              <a:rPr lang="en-US" altLang="zh-CN" sz="3200" b="1" dirty="0">
                <a:latin typeface="+mn-ea"/>
              </a:rPr>
              <a:t>K</a:t>
            </a:r>
          </a:p>
          <a:p>
            <a:pPr marL="0" indent="0" fontAlgn="base">
              <a:lnSpc>
                <a:spcPct val="150000"/>
              </a:lnSpc>
              <a:spcBef>
                <a:spcPct val="0"/>
              </a:spcBef>
              <a:spcAft>
                <a:spcPct val="0"/>
              </a:spcAft>
              <a:buClr>
                <a:srgbClr val="437085"/>
              </a:buClr>
              <a:buSzTx/>
              <a:buNone/>
            </a:pPr>
            <a:r>
              <a:rPr lang="en-US" altLang="zh-CN" sz="3200" dirty="0">
                <a:latin typeface="+mn-ea"/>
              </a:rPr>
              <a:t>•</a:t>
            </a:r>
            <a:r>
              <a:rPr lang="zh-CN" altLang="en-US" sz="2400" dirty="0">
                <a:latin typeface="+mn-ea"/>
              </a:rPr>
              <a:t>堆：二叉树的一种，每个节点上的值 </a:t>
            </a:r>
            <a:r>
              <a:rPr lang="en-US" altLang="zh-CN" sz="2400" dirty="0">
                <a:latin typeface="+mn-ea"/>
              </a:rPr>
              <a:t>&gt; </a:t>
            </a:r>
            <a:r>
              <a:rPr lang="zh-CN" altLang="en-US" sz="2400" dirty="0">
                <a:latin typeface="+mn-ea"/>
              </a:rPr>
              <a:t>子节点上的值</a:t>
            </a:r>
            <a:r>
              <a:rPr lang="en-US" altLang="zh-CN" sz="2400" dirty="0">
                <a:latin typeface="+mn-ea"/>
              </a:rPr>
              <a:t>(Max Heap)</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步骤：</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要堆构建：需要 </a:t>
            </a:r>
            <a:r>
              <a:rPr lang="en-US" altLang="zh-CN" sz="2400" dirty="0">
                <a:latin typeface="+mn-ea"/>
              </a:rPr>
              <a:t>2J </a:t>
            </a:r>
            <a:r>
              <a:rPr lang="zh-CN" altLang="en-US" sz="2400" dirty="0">
                <a:latin typeface="+mn-ea"/>
              </a:rPr>
              <a:t>次操作</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选出前</a:t>
            </a:r>
            <a:r>
              <a:rPr lang="en-US" altLang="zh-CN" sz="2400" dirty="0">
                <a:latin typeface="+mn-ea"/>
              </a:rPr>
              <a:t>k</a:t>
            </a:r>
            <a:r>
              <a:rPr lang="zh-CN" altLang="en-US" sz="2400" dirty="0">
                <a:latin typeface="+mn-ea"/>
              </a:rPr>
              <a:t>个结果：</a:t>
            </a:r>
            <a:endParaRPr lang="en-US" altLang="zh-CN" sz="2400" dirty="0">
              <a:latin typeface="+mn-ea"/>
            </a:endParaRPr>
          </a:p>
          <a:p>
            <a:pPr marL="0" indent="0" fontAlgn="base">
              <a:lnSpc>
                <a:spcPct val="150000"/>
              </a:lnSpc>
              <a:spcBef>
                <a:spcPct val="0"/>
              </a:spcBef>
              <a:spcAft>
                <a:spcPct val="0"/>
              </a:spcAft>
              <a:buClr>
                <a:srgbClr val="437085"/>
              </a:buClr>
              <a:buSzTx/>
              <a:buNone/>
            </a:pPr>
            <a:r>
              <a:rPr lang="zh-CN" altLang="en-US" sz="2400" dirty="0">
                <a:latin typeface="+mn-ea"/>
              </a:rPr>
              <a:t>每个结果需要 </a:t>
            </a:r>
            <a:r>
              <a:rPr lang="en-US" altLang="zh-CN" sz="2400" dirty="0">
                <a:latin typeface="+mn-ea"/>
              </a:rPr>
              <a:t>2log J </a:t>
            </a:r>
            <a:r>
              <a:rPr lang="zh-CN" altLang="en-US" sz="2400" dirty="0">
                <a:latin typeface="+mn-ea"/>
              </a:rPr>
              <a:t>步</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如果 </a:t>
            </a:r>
            <a:r>
              <a:rPr lang="en-US" altLang="zh-CN" sz="2400" dirty="0">
                <a:latin typeface="+mn-ea"/>
              </a:rPr>
              <a:t>J=1M, K=100, </a:t>
            </a:r>
          </a:p>
          <a:p>
            <a:pPr marL="0" indent="0" fontAlgn="base">
              <a:lnSpc>
                <a:spcPct val="150000"/>
              </a:lnSpc>
              <a:spcBef>
                <a:spcPct val="0"/>
              </a:spcBef>
              <a:spcAft>
                <a:spcPct val="0"/>
              </a:spcAft>
              <a:buClr>
                <a:srgbClr val="437085"/>
              </a:buClr>
              <a:buSzTx/>
              <a:buNone/>
            </a:pPr>
            <a:r>
              <a:rPr lang="zh-CN" altLang="en-US" sz="2400" dirty="0">
                <a:latin typeface="+mn-ea"/>
              </a:rPr>
              <a:t>那么代价大概是全部排序代价的</a:t>
            </a:r>
            <a:r>
              <a:rPr lang="en-US" altLang="zh-CN" sz="2400" dirty="0">
                <a:latin typeface="+mn-ea"/>
              </a:rPr>
              <a:t>10%</a:t>
            </a:r>
            <a:endParaRPr lang="zh-CN" altLang="en-US" sz="2400" dirty="0">
              <a:latin typeface="+mn-ea"/>
              <a:cs typeface="+mj-cs"/>
            </a:endParaRPr>
          </a:p>
        </p:txBody>
      </p:sp>
      <p:pic>
        <p:nvPicPr>
          <p:cNvPr id="5" name="图片 4">
            <a:extLst>
              <a:ext uri="{FF2B5EF4-FFF2-40B4-BE49-F238E27FC236}">
                <a16:creationId xmlns:a16="http://schemas.microsoft.com/office/drawing/2014/main" id="{10198288-FA79-4DFD-B847-48B7FFF61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872" y="2951942"/>
            <a:ext cx="6677719" cy="2377440"/>
          </a:xfrm>
          <a:prstGeom prst="rect">
            <a:avLst/>
          </a:prstGeom>
        </p:spPr>
      </p:pic>
    </p:spTree>
    <p:extLst>
      <p:ext uri="{BB962C8B-B14F-4D97-AF65-F5344CB8AC3E}">
        <p14:creationId xmlns:p14="http://schemas.microsoft.com/office/powerpoint/2010/main" val="67531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1206269"/>
            <a:ext cx="11658600" cy="5430178"/>
          </a:xfrm>
        </p:spPr>
        <p:txBody>
          <a:bodyPr>
            <a:normAutofit fontScale="85000" lnSpcReduction="10000"/>
          </a:bodyPr>
          <a:lstStyle/>
          <a:p>
            <a:pPr marL="0" indent="0" fontAlgn="base">
              <a:lnSpc>
                <a:spcPct val="150000"/>
              </a:lnSpc>
              <a:spcBef>
                <a:spcPct val="0"/>
              </a:spcBef>
              <a:spcAft>
                <a:spcPct val="0"/>
              </a:spcAft>
              <a:buClr>
                <a:srgbClr val="437085"/>
              </a:buClr>
              <a:buSzTx/>
              <a:buNone/>
            </a:pPr>
            <a:r>
              <a:rPr lang="en-US" altLang="zh-CN" sz="3200" dirty="0">
                <a:latin typeface="+mn-ea"/>
              </a:rPr>
              <a:t>•</a:t>
            </a:r>
            <a:r>
              <a:rPr lang="zh-CN" altLang="en-US" sz="3200" b="1" dirty="0">
                <a:latin typeface="+mn-ea"/>
              </a:rPr>
              <a:t>精确</a:t>
            </a:r>
            <a:r>
              <a:rPr lang="en-US" altLang="zh-CN" sz="3200" b="1" dirty="0">
                <a:latin typeface="+mn-ea"/>
              </a:rPr>
              <a:t>top K </a:t>
            </a:r>
            <a:r>
              <a:rPr lang="zh-CN" altLang="en-US" sz="3200" b="1" dirty="0">
                <a:latin typeface="+mn-ea"/>
              </a:rPr>
              <a:t>检索加速方法三：提前终止计算</a:t>
            </a:r>
          </a:p>
          <a:p>
            <a:pPr marL="0" indent="0"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到目前为止的倒排记录表都按照</a:t>
            </a:r>
            <a:r>
              <a:rPr lang="en-US" altLang="zh-CN" sz="3200" dirty="0" err="1">
                <a:latin typeface="+mn-ea"/>
              </a:rPr>
              <a:t>docID</a:t>
            </a:r>
            <a:r>
              <a:rPr lang="zh-CN" altLang="en-US" sz="3200" dirty="0">
                <a:latin typeface="+mn-ea"/>
              </a:rPr>
              <a:t>排序</a:t>
            </a:r>
          </a:p>
          <a:p>
            <a:pPr marL="0" indent="0"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接下来将采用与查询无关的另外一种反映结果好坏程度的指标</a:t>
            </a:r>
            <a:r>
              <a:rPr lang="en-US" altLang="zh-CN" sz="3200" dirty="0">
                <a:latin typeface="+mn-ea"/>
              </a:rPr>
              <a:t>(</a:t>
            </a:r>
            <a:r>
              <a:rPr lang="zh-CN" altLang="en-US" sz="3200" dirty="0">
                <a:latin typeface="+mn-ea"/>
              </a:rPr>
              <a:t>静态质量</a:t>
            </a:r>
            <a:r>
              <a:rPr lang="en-US" altLang="zh-CN" sz="3200" dirty="0">
                <a:latin typeface="+mn-ea"/>
              </a:rPr>
              <a:t>)</a:t>
            </a: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例如</a:t>
            </a:r>
            <a:r>
              <a:rPr lang="en-US" altLang="zh-CN" sz="3200" dirty="0">
                <a:latin typeface="+mn-ea"/>
              </a:rPr>
              <a:t>: </a:t>
            </a:r>
            <a:r>
              <a:rPr lang="zh-CN" altLang="en-US" sz="3200" dirty="0">
                <a:latin typeface="+mn-ea"/>
              </a:rPr>
              <a:t>页面</a:t>
            </a:r>
            <a:r>
              <a:rPr lang="en-US" altLang="zh-CN" sz="3200" dirty="0">
                <a:latin typeface="+mn-ea"/>
              </a:rPr>
              <a:t>d</a:t>
            </a:r>
            <a:r>
              <a:rPr lang="zh-CN" altLang="en-US" sz="3200" dirty="0">
                <a:latin typeface="+mn-ea"/>
              </a:rPr>
              <a:t>的</a:t>
            </a:r>
            <a:r>
              <a:rPr lang="en-US" altLang="zh-CN" sz="3200" dirty="0">
                <a:latin typeface="+mn-ea"/>
              </a:rPr>
              <a:t>PageRank g(d), </a:t>
            </a:r>
            <a:r>
              <a:rPr lang="zh-CN" altLang="en-US" sz="3200" dirty="0">
                <a:latin typeface="+mn-ea"/>
              </a:rPr>
              <a:t>可以基于用户正面评价次数来定义 </a:t>
            </a:r>
            <a:endParaRPr lang="en-US" altLang="zh-CN" sz="3200" dirty="0">
              <a:latin typeface="+mn-ea"/>
            </a:endParaRP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于是可以将文档按照</a:t>
            </a:r>
            <a:r>
              <a:rPr lang="en-US" altLang="zh-CN" sz="3200" dirty="0">
                <a:latin typeface="+mn-ea"/>
              </a:rPr>
              <a:t>PageRank</a:t>
            </a:r>
            <a:r>
              <a:rPr lang="zh-CN" altLang="en-US" sz="3200" dirty="0">
                <a:latin typeface="+mn-ea"/>
              </a:rPr>
              <a:t>排序 </a:t>
            </a:r>
            <a:r>
              <a:rPr lang="en-US" altLang="zh-CN" sz="3200" dirty="0">
                <a:latin typeface="+mn-ea"/>
              </a:rPr>
              <a:t>g(d1) &gt; g(d2) &gt;g(d3) &gt; . . .</a:t>
            </a: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将</a:t>
            </a:r>
            <a:r>
              <a:rPr lang="en-US" altLang="zh-CN" sz="3200" dirty="0">
                <a:latin typeface="+mn-ea"/>
              </a:rPr>
              <a:t>PageRank</a:t>
            </a:r>
            <a:r>
              <a:rPr lang="zh-CN" altLang="en-US" sz="3200" dirty="0">
                <a:latin typeface="+mn-ea"/>
              </a:rPr>
              <a:t>和余弦相似度线性组合得到文档的最后得分</a:t>
            </a:r>
            <a:endParaRPr lang="en-US" altLang="zh-CN" sz="3200" dirty="0">
              <a:latin typeface="+mn-ea"/>
            </a:endParaRPr>
          </a:p>
          <a:p>
            <a:pPr marL="0" indent="360363" fontAlgn="base">
              <a:lnSpc>
                <a:spcPct val="150000"/>
              </a:lnSpc>
              <a:spcBef>
                <a:spcPct val="0"/>
              </a:spcBef>
              <a:spcAft>
                <a:spcPct val="0"/>
              </a:spcAft>
              <a:buClr>
                <a:srgbClr val="437085"/>
              </a:buClr>
              <a:buSzTx/>
              <a:buNone/>
            </a:pPr>
            <a:r>
              <a:rPr lang="en-US" altLang="zh-CN" sz="3200" dirty="0">
                <a:latin typeface="+mn-ea"/>
              </a:rPr>
              <a:t>   net-score(q, d) = g(d) + cos(q, d)</a:t>
            </a:r>
          </a:p>
          <a:p>
            <a:pPr marL="0" indent="0" fontAlgn="base">
              <a:lnSpc>
                <a:spcPct val="150000"/>
              </a:lnSpc>
              <a:spcBef>
                <a:spcPct val="0"/>
              </a:spcBef>
              <a:spcAft>
                <a:spcPct val="0"/>
              </a:spcAft>
              <a:buClr>
                <a:srgbClr val="437085"/>
              </a:buClr>
              <a:buSzTx/>
              <a:buNone/>
            </a:pPr>
            <a:endParaRPr lang="zh-CN" altLang="en-US" sz="2400" dirty="0">
              <a:latin typeface="+mn-ea"/>
              <a:cs typeface="+mj-cs"/>
            </a:endParaRPr>
          </a:p>
        </p:txBody>
      </p:sp>
    </p:spTree>
    <p:extLst>
      <p:ext uri="{BB962C8B-B14F-4D97-AF65-F5344CB8AC3E}">
        <p14:creationId xmlns:p14="http://schemas.microsoft.com/office/powerpoint/2010/main" val="280013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1206269"/>
            <a:ext cx="11658600" cy="5430178"/>
          </a:xfrm>
        </p:spPr>
        <p:txBody>
          <a:bodyPr>
            <a:normAutofit/>
          </a:bodyPr>
          <a:lstStyle/>
          <a:p>
            <a:pPr marL="0" indent="0" fontAlgn="base">
              <a:lnSpc>
                <a:spcPct val="150000"/>
              </a:lnSpc>
              <a:spcBef>
                <a:spcPct val="0"/>
              </a:spcBef>
              <a:spcAft>
                <a:spcPct val="0"/>
              </a:spcAft>
              <a:buClr>
                <a:srgbClr val="437085"/>
              </a:buClr>
              <a:buSzTx/>
              <a:buNone/>
            </a:pPr>
            <a:r>
              <a:rPr lang="en-US" altLang="zh-CN" sz="3200" dirty="0">
                <a:latin typeface="+mn-ea"/>
              </a:rPr>
              <a:t>•</a:t>
            </a:r>
            <a:r>
              <a:rPr lang="zh-CN" altLang="en-US" sz="2800" b="1" dirty="0">
                <a:latin typeface="+mn-ea"/>
              </a:rPr>
              <a:t>精确</a:t>
            </a:r>
            <a:r>
              <a:rPr lang="en-US" altLang="zh-CN" sz="2800" b="1" dirty="0">
                <a:latin typeface="+mn-ea"/>
              </a:rPr>
              <a:t>top K </a:t>
            </a:r>
            <a:r>
              <a:rPr lang="zh-CN" altLang="en-US" sz="2800" b="1" dirty="0">
                <a:latin typeface="+mn-ea"/>
              </a:rPr>
              <a:t>检索加速方法三：提前终止计算</a:t>
            </a:r>
          </a:p>
          <a:p>
            <a:pPr marL="0" indent="360363" fontAlgn="base">
              <a:lnSpc>
                <a:spcPct val="150000"/>
              </a:lnSpc>
              <a:spcBef>
                <a:spcPct val="0"/>
              </a:spcBef>
              <a:spcAft>
                <a:spcPct val="0"/>
              </a:spcAft>
              <a:buClr>
                <a:srgbClr val="437085"/>
              </a:buClr>
              <a:buSzTx/>
              <a:buNone/>
            </a:pPr>
            <a:r>
              <a:rPr lang="en-US" altLang="zh-CN" sz="3200" dirty="0">
                <a:latin typeface="+mn-ea"/>
              </a:rPr>
              <a:t>•</a:t>
            </a:r>
            <a:r>
              <a:rPr lang="zh-CN" altLang="en-US" sz="2400" dirty="0">
                <a:latin typeface="+mn-ea"/>
              </a:rPr>
              <a:t>假设 </a:t>
            </a:r>
            <a:r>
              <a:rPr lang="en-US" altLang="zh-CN" sz="2400" dirty="0">
                <a:latin typeface="+mn-ea"/>
              </a:rPr>
              <a:t>:</a:t>
            </a:r>
            <a:endParaRPr lang="zh-CN" altLang="en-US" sz="2400" dirty="0">
              <a:latin typeface="+mn-ea"/>
            </a:endParaRPr>
          </a:p>
          <a:p>
            <a:pPr marL="0" indent="720725" fontAlgn="base">
              <a:lnSpc>
                <a:spcPct val="150000"/>
              </a:lnSpc>
              <a:spcBef>
                <a:spcPct val="0"/>
              </a:spcBef>
              <a:spcAft>
                <a:spcPct val="0"/>
              </a:spcAft>
              <a:buClr>
                <a:srgbClr val="437085"/>
              </a:buClr>
              <a:buSzTx/>
              <a:buNone/>
            </a:pPr>
            <a:r>
              <a:rPr lang="en-US" altLang="zh-CN" sz="2400" dirty="0">
                <a:latin typeface="+mn-ea"/>
              </a:rPr>
              <a:t>(</a:t>
            </a:r>
            <a:r>
              <a:rPr lang="en-US" altLang="zh-CN" sz="2400" dirty="0" err="1">
                <a:latin typeface="+mn-ea"/>
              </a:rPr>
              <a:t>i</a:t>
            </a:r>
            <a:r>
              <a:rPr lang="en-US" altLang="zh-CN" sz="2400" dirty="0">
                <a:latin typeface="+mn-ea"/>
              </a:rPr>
              <a:t>) g → [0, 1];</a:t>
            </a:r>
          </a:p>
          <a:p>
            <a:pPr marL="0" indent="720725" fontAlgn="base">
              <a:lnSpc>
                <a:spcPct val="150000"/>
              </a:lnSpc>
              <a:spcBef>
                <a:spcPct val="0"/>
              </a:spcBef>
              <a:spcAft>
                <a:spcPct val="0"/>
              </a:spcAft>
              <a:buClr>
                <a:srgbClr val="437085"/>
              </a:buClr>
              <a:buSzTx/>
              <a:buNone/>
            </a:pPr>
            <a:r>
              <a:rPr lang="en-US" altLang="zh-CN" sz="2400" dirty="0">
                <a:latin typeface="+mn-ea"/>
              </a:rPr>
              <a:t>(ii) </a:t>
            </a:r>
            <a:r>
              <a:rPr lang="zh-CN" altLang="en-US" sz="2400" dirty="0">
                <a:latin typeface="+mn-ea"/>
              </a:rPr>
              <a:t>检索算法按照</a:t>
            </a:r>
            <a:r>
              <a:rPr lang="en-US" altLang="zh-CN" sz="2400" dirty="0">
                <a:latin typeface="+mn-ea"/>
              </a:rPr>
              <a:t>d1,d2,…</a:t>
            </a:r>
            <a:r>
              <a:rPr lang="zh-CN" altLang="en-US" sz="2400" dirty="0">
                <a:latin typeface="+mn-ea"/>
              </a:rPr>
              <a:t>，依次计算</a:t>
            </a:r>
            <a:r>
              <a:rPr lang="en-US" altLang="zh-CN" sz="2400" dirty="0">
                <a:latin typeface="+mn-ea"/>
              </a:rPr>
              <a:t>(</a:t>
            </a:r>
            <a:r>
              <a:rPr lang="zh-CN" altLang="en-US" sz="2400" dirty="0">
                <a:latin typeface="+mn-ea"/>
              </a:rPr>
              <a:t>为文档为单位的计算，</a:t>
            </a:r>
            <a:r>
              <a:rPr lang="en-US" altLang="zh-CN" sz="2400" dirty="0">
                <a:latin typeface="+mn-ea"/>
              </a:rPr>
              <a:t>document-at-a-time)</a:t>
            </a:r>
            <a:r>
              <a:rPr lang="zh-CN" altLang="en-US" sz="2400" dirty="0">
                <a:latin typeface="+mn-ea"/>
              </a:rPr>
              <a:t>，当前处理的文档的</a:t>
            </a:r>
            <a:r>
              <a:rPr lang="en-US" altLang="zh-CN" sz="2400" dirty="0">
                <a:latin typeface="+mn-ea"/>
              </a:rPr>
              <a:t>g(d) &lt; 0.1</a:t>
            </a:r>
            <a:r>
              <a:rPr lang="zh-CN" altLang="en-US" sz="2400" dirty="0">
                <a:latin typeface="+mn-ea"/>
              </a:rPr>
              <a:t>；</a:t>
            </a:r>
          </a:p>
          <a:p>
            <a:pPr marL="0" indent="720725" fontAlgn="base">
              <a:lnSpc>
                <a:spcPct val="150000"/>
              </a:lnSpc>
              <a:spcBef>
                <a:spcPct val="0"/>
              </a:spcBef>
              <a:spcAft>
                <a:spcPct val="0"/>
              </a:spcAft>
              <a:buClr>
                <a:srgbClr val="437085"/>
              </a:buClr>
              <a:buSzTx/>
              <a:buNone/>
            </a:pPr>
            <a:r>
              <a:rPr lang="en-US" altLang="zh-CN" sz="2400" dirty="0">
                <a:latin typeface="+mn-ea"/>
              </a:rPr>
              <a:t>(iii) </a:t>
            </a:r>
            <a:r>
              <a:rPr lang="zh-CN" altLang="en-US" sz="2400" dirty="0">
                <a:latin typeface="+mn-ea"/>
              </a:rPr>
              <a:t>而目前找到的</a:t>
            </a:r>
            <a:r>
              <a:rPr lang="en-US" altLang="zh-CN" sz="2400" dirty="0">
                <a:latin typeface="+mn-ea"/>
              </a:rPr>
              <a:t>top K </a:t>
            </a:r>
            <a:r>
              <a:rPr lang="zh-CN" altLang="en-US" sz="2400" dirty="0">
                <a:latin typeface="+mn-ea"/>
              </a:rPr>
              <a:t>的得分中最小的都 </a:t>
            </a:r>
            <a:r>
              <a:rPr lang="en-US" altLang="zh-CN" sz="2400" dirty="0">
                <a:latin typeface="+mn-ea"/>
              </a:rPr>
              <a:t>&gt; 1.2</a:t>
            </a:r>
          </a:p>
          <a:p>
            <a:pPr marL="0" indent="360363"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cs typeface="+mj-cs"/>
              </a:rPr>
              <a:t>由于后续文档的得分不可能超过 </a:t>
            </a:r>
            <a:r>
              <a:rPr lang="en-US" altLang="zh-CN" sz="2400" dirty="0">
                <a:latin typeface="+mn-ea"/>
                <a:cs typeface="+mj-cs"/>
              </a:rPr>
              <a:t>1.1 ( cos(</a:t>
            </a:r>
            <a:r>
              <a:rPr lang="en-US" altLang="zh-CN" sz="2400" dirty="0" err="1">
                <a:latin typeface="+mn-ea"/>
                <a:cs typeface="+mj-cs"/>
              </a:rPr>
              <a:t>q,d</a:t>
            </a:r>
            <a:r>
              <a:rPr lang="en-US" altLang="zh-CN" sz="2400" dirty="0">
                <a:latin typeface="+mn-ea"/>
                <a:cs typeface="+mj-cs"/>
              </a:rPr>
              <a:t>)&lt;1 )</a:t>
            </a:r>
          </a:p>
          <a:p>
            <a:pPr marL="0" indent="360363" fontAlgn="base">
              <a:lnSpc>
                <a:spcPct val="150000"/>
              </a:lnSpc>
              <a:spcBef>
                <a:spcPct val="0"/>
              </a:spcBef>
              <a:spcAft>
                <a:spcPct val="0"/>
              </a:spcAft>
              <a:buClr>
                <a:srgbClr val="437085"/>
              </a:buClr>
              <a:buSzTx/>
              <a:buNone/>
            </a:pPr>
            <a:r>
              <a:rPr lang="en-US" altLang="zh-CN" sz="2400" dirty="0">
                <a:latin typeface="+mn-ea"/>
                <a:cs typeface="+mj-cs"/>
              </a:rPr>
              <a:t>• </a:t>
            </a:r>
            <a:r>
              <a:rPr lang="zh-CN" altLang="en-US" sz="2400" dirty="0">
                <a:latin typeface="+mn-ea"/>
                <a:cs typeface="+mj-cs"/>
              </a:rPr>
              <a:t>所以，我们已经得到了 </a:t>
            </a:r>
            <a:r>
              <a:rPr lang="en-US" altLang="zh-CN" sz="2400" dirty="0">
                <a:latin typeface="+mn-ea"/>
                <a:cs typeface="+mj-cs"/>
              </a:rPr>
              <a:t>top K </a:t>
            </a:r>
            <a:r>
              <a:rPr lang="zh-CN" altLang="en-US" sz="2400" dirty="0">
                <a:latin typeface="+mn-ea"/>
                <a:cs typeface="+mj-cs"/>
              </a:rPr>
              <a:t>结果，不需要再进行后续计算</a:t>
            </a:r>
          </a:p>
        </p:txBody>
      </p:sp>
    </p:spTree>
    <p:extLst>
      <p:ext uri="{BB962C8B-B14F-4D97-AF65-F5344CB8AC3E}">
        <p14:creationId xmlns:p14="http://schemas.microsoft.com/office/powerpoint/2010/main" val="318894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449D2E3-C868-4625-8787-5BDCB9D3D2B8}"/>
              </a:ext>
            </a:extLst>
          </p:cNvPr>
          <p:cNvPicPr>
            <a:picLocks noGrp="1" noChangeAspect="1"/>
          </p:cNvPicPr>
          <p:nvPr>
            <p:ph idx="1"/>
          </p:nvPr>
        </p:nvPicPr>
        <p:blipFill>
          <a:blip r:embed="rId3"/>
          <a:stretch>
            <a:fillRect/>
          </a:stretch>
        </p:blipFill>
        <p:spPr>
          <a:xfrm>
            <a:off x="414477" y="336084"/>
            <a:ext cx="7578424" cy="4328280"/>
          </a:xfrm>
          <a:prstGeom prst="rect">
            <a:avLst/>
          </a:prstGeom>
        </p:spPr>
      </p:pic>
    </p:spTree>
    <p:extLst>
      <p:ext uri="{BB962C8B-B14F-4D97-AF65-F5344CB8AC3E}">
        <p14:creationId xmlns:p14="http://schemas.microsoft.com/office/powerpoint/2010/main" val="402775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5720" indent="0">
              <a:lnSpc>
                <a:spcPct val="150000"/>
              </a:lnSpc>
              <a:spcBef>
                <a:spcPts val="0"/>
              </a:spcBef>
              <a:buNone/>
            </a:pPr>
            <a:r>
              <a:rPr lang="en-US" altLang="zh-CN" sz="2800" dirty="0"/>
              <a:t>• </a:t>
            </a:r>
            <a:r>
              <a:rPr lang="zh-CN" altLang="en-US" sz="2800" dirty="0"/>
              <a:t>策略一：索引去除 </a:t>
            </a:r>
            <a:r>
              <a:rPr lang="en-US" altLang="zh-CN" sz="2800" dirty="0"/>
              <a:t>(Index elimination)</a:t>
            </a:r>
          </a:p>
          <a:p>
            <a:pPr marL="45720" indent="0">
              <a:lnSpc>
                <a:spcPct val="150000"/>
              </a:lnSpc>
              <a:spcBef>
                <a:spcPts val="0"/>
              </a:spcBef>
              <a:buNone/>
            </a:pPr>
            <a:r>
              <a:rPr lang="en-US" altLang="zh-CN" sz="2800" dirty="0"/>
              <a:t>• </a:t>
            </a:r>
            <a:r>
              <a:rPr lang="zh-CN" altLang="en-US" sz="2800" dirty="0"/>
              <a:t>策略二：胜者表</a:t>
            </a:r>
          </a:p>
          <a:p>
            <a:pPr marL="45720" indent="0">
              <a:lnSpc>
                <a:spcPct val="150000"/>
              </a:lnSpc>
              <a:spcBef>
                <a:spcPts val="0"/>
              </a:spcBef>
              <a:buNone/>
            </a:pPr>
            <a:r>
              <a:rPr lang="en-US" altLang="zh-CN" sz="2800" dirty="0"/>
              <a:t>• </a:t>
            </a:r>
            <a:r>
              <a:rPr lang="zh-CN" altLang="en-US" sz="2800" dirty="0"/>
              <a:t>策略三：静态得分</a:t>
            </a:r>
          </a:p>
          <a:p>
            <a:pPr marL="45720" indent="0">
              <a:lnSpc>
                <a:spcPct val="150000"/>
              </a:lnSpc>
              <a:spcBef>
                <a:spcPts val="0"/>
              </a:spcBef>
              <a:buNone/>
            </a:pPr>
            <a:r>
              <a:rPr lang="en-US" altLang="zh-CN" sz="2800" dirty="0"/>
              <a:t>• </a:t>
            </a:r>
            <a:r>
              <a:rPr lang="zh-CN" altLang="en-US" sz="2800" dirty="0"/>
              <a:t>策略四：影响度排序</a:t>
            </a:r>
          </a:p>
          <a:p>
            <a:pPr marL="45720" indent="0">
              <a:lnSpc>
                <a:spcPct val="150000"/>
              </a:lnSpc>
              <a:spcBef>
                <a:spcPts val="0"/>
              </a:spcBef>
              <a:buNone/>
            </a:pPr>
            <a:r>
              <a:rPr lang="en-US" altLang="zh-CN" sz="2800" dirty="0"/>
              <a:t>• </a:t>
            </a:r>
            <a:r>
              <a:rPr lang="zh-CN" altLang="en-US" sz="2800" dirty="0"/>
              <a:t>策略五：簇剪枝方法</a:t>
            </a:r>
          </a:p>
          <a:p>
            <a:pPr marL="45720" indent="0">
              <a:lnSpc>
                <a:spcPct val="150000"/>
              </a:lnSpc>
              <a:spcBef>
                <a:spcPts val="0"/>
              </a:spcBef>
              <a:buNone/>
            </a:pPr>
            <a:r>
              <a:rPr lang="en-US" altLang="zh-CN" sz="2800" dirty="0"/>
              <a:t>• </a:t>
            </a:r>
            <a:r>
              <a:rPr lang="zh-CN" altLang="en-US" sz="2800" dirty="0"/>
              <a:t>策略六：参数化索引以及域索引</a:t>
            </a:r>
          </a:p>
          <a:p>
            <a:pPr marL="45720" indent="0">
              <a:lnSpc>
                <a:spcPct val="150000"/>
              </a:lnSpc>
              <a:spcBef>
                <a:spcPts val="0"/>
              </a:spcBef>
              <a:buNone/>
            </a:pPr>
            <a:r>
              <a:rPr lang="en-US" altLang="zh-CN" sz="2800" dirty="0"/>
              <a:t>• </a:t>
            </a:r>
            <a:r>
              <a:rPr lang="zh-CN" altLang="en-US" sz="2800" dirty="0"/>
              <a:t>策略七：层次索引</a:t>
            </a:r>
          </a:p>
        </p:txBody>
      </p:sp>
    </p:spTree>
    <p:extLst>
      <p:ext uri="{BB962C8B-B14F-4D97-AF65-F5344CB8AC3E}">
        <p14:creationId xmlns:p14="http://schemas.microsoft.com/office/powerpoint/2010/main" val="330209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440541" cy="4889731"/>
          </a:xfrm>
        </p:spPr>
        <p:txBody>
          <a:bodyPr>
            <a:normAutofit/>
          </a:bodyPr>
          <a:lstStyle/>
          <a:p>
            <a:pPr marL="45720" indent="0">
              <a:lnSpc>
                <a:spcPct val="150000"/>
              </a:lnSpc>
              <a:spcBef>
                <a:spcPts val="0"/>
              </a:spcBef>
              <a:buNone/>
            </a:pPr>
            <a:r>
              <a:rPr lang="zh-CN" altLang="en-US" sz="2800" dirty="0"/>
              <a:t>非精确</a:t>
            </a:r>
            <a:r>
              <a:rPr lang="en-US" altLang="zh-CN" sz="2800" dirty="0"/>
              <a:t>top K</a:t>
            </a:r>
            <a:r>
              <a:rPr lang="zh-CN" altLang="en-US" sz="2800" dirty="0"/>
              <a:t>检索的可行性</a:t>
            </a:r>
            <a:endParaRPr lang="en-US" altLang="zh-CN" sz="2800" dirty="0"/>
          </a:p>
          <a:p>
            <a:pPr marL="44450" indent="315913">
              <a:lnSpc>
                <a:spcPct val="150000"/>
              </a:lnSpc>
              <a:spcBef>
                <a:spcPts val="0"/>
              </a:spcBef>
              <a:buNone/>
            </a:pPr>
            <a:r>
              <a:rPr lang="en-US" altLang="zh-CN" sz="2800" dirty="0"/>
              <a:t>• </a:t>
            </a:r>
            <a:r>
              <a:rPr lang="zh-CN" altLang="en-US" sz="2800" dirty="0"/>
              <a:t>检索是为了得到与查询匹配的结果，该结果要让用户满意</a:t>
            </a:r>
          </a:p>
          <a:p>
            <a:pPr marL="44450" indent="315913">
              <a:lnSpc>
                <a:spcPct val="150000"/>
              </a:lnSpc>
              <a:spcBef>
                <a:spcPts val="0"/>
              </a:spcBef>
              <a:buNone/>
            </a:pPr>
            <a:r>
              <a:rPr lang="en-US" altLang="zh-CN" sz="2800" dirty="0"/>
              <a:t>• </a:t>
            </a:r>
            <a:r>
              <a:rPr lang="zh-CN" altLang="en-US" sz="2800" dirty="0"/>
              <a:t>余弦相似度是刻画用户满意度的一种方法</a:t>
            </a:r>
          </a:p>
          <a:p>
            <a:pPr marL="44450" indent="315913">
              <a:lnSpc>
                <a:spcPct val="150000"/>
              </a:lnSpc>
              <a:spcBef>
                <a:spcPts val="0"/>
              </a:spcBef>
              <a:buNone/>
            </a:pPr>
            <a:r>
              <a:rPr lang="en-US" altLang="zh-CN" sz="2800" dirty="0"/>
              <a:t>• </a:t>
            </a:r>
            <a:r>
              <a:rPr lang="zh-CN" altLang="en-US" sz="2800" dirty="0"/>
              <a:t>非精确 </a:t>
            </a:r>
            <a:r>
              <a:rPr lang="en-US" altLang="zh-CN" sz="2800" dirty="0"/>
              <a:t>top K </a:t>
            </a:r>
            <a:r>
              <a:rPr lang="zh-CN" altLang="en-US" sz="2800" dirty="0"/>
              <a:t>的结果如果和精确 </a:t>
            </a:r>
            <a:r>
              <a:rPr lang="en-US" altLang="zh-CN" sz="2800" dirty="0"/>
              <a:t>top K </a:t>
            </a:r>
            <a:r>
              <a:rPr lang="zh-CN" altLang="en-US" sz="2800" dirty="0"/>
              <a:t>的结果相似度相差不大，应该也能让用户满意。</a:t>
            </a:r>
            <a:endParaRPr lang="en-US" altLang="zh-CN" sz="2800" dirty="0"/>
          </a:p>
          <a:p>
            <a:pPr marL="45720" indent="0">
              <a:lnSpc>
                <a:spcPct val="150000"/>
              </a:lnSpc>
              <a:spcBef>
                <a:spcPts val="0"/>
              </a:spcBef>
              <a:buNone/>
            </a:pPr>
            <a:r>
              <a:rPr lang="zh-CN" altLang="en-US" sz="2800" dirty="0">
                <a:solidFill>
                  <a:srgbClr val="FF0000"/>
                </a:solidFill>
              </a:rPr>
              <a:t>非精确</a:t>
            </a:r>
            <a:r>
              <a:rPr lang="en-US" altLang="zh-CN" sz="2800" dirty="0">
                <a:solidFill>
                  <a:srgbClr val="FF0000"/>
                </a:solidFill>
              </a:rPr>
              <a:t>top K </a:t>
            </a:r>
            <a:r>
              <a:rPr lang="zh-CN" altLang="en-US" sz="2800" dirty="0">
                <a:solidFill>
                  <a:srgbClr val="FF0000"/>
                </a:solidFill>
              </a:rPr>
              <a:t>检索的目的是既能让用户满意，又能显著降低输出前</a:t>
            </a:r>
            <a:r>
              <a:rPr lang="en-US" altLang="zh-CN" sz="2800" dirty="0">
                <a:solidFill>
                  <a:srgbClr val="FF0000"/>
                </a:solidFill>
              </a:rPr>
              <a:t>K</a:t>
            </a:r>
            <a:r>
              <a:rPr lang="zh-CN" altLang="en-US" sz="2800" dirty="0">
                <a:solidFill>
                  <a:srgbClr val="FF0000"/>
                </a:solidFill>
              </a:rPr>
              <a:t>篇文档所需要的计算复杂度。</a:t>
            </a:r>
          </a:p>
        </p:txBody>
      </p:sp>
    </p:spTree>
    <p:extLst>
      <p:ext uri="{BB962C8B-B14F-4D97-AF65-F5344CB8AC3E}">
        <p14:creationId xmlns:p14="http://schemas.microsoft.com/office/powerpoint/2010/main" val="4154696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4889731"/>
          </a:xfrm>
        </p:spPr>
        <p:txBody>
          <a:bodyPr>
            <a:normAutofit/>
          </a:bodyPr>
          <a:lstStyle/>
          <a:p>
            <a:pPr marL="45720" indent="0">
              <a:lnSpc>
                <a:spcPct val="150000"/>
              </a:lnSpc>
              <a:spcBef>
                <a:spcPts val="0"/>
              </a:spcBef>
              <a:buNone/>
            </a:pPr>
            <a:r>
              <a:rPr lang="zh-CN" altLang="en-US" sz="2800" b="1" dirty="0"/>
              <a:t>一般思路</a:t>
            </a:r>
          </a:p>
          <a:p>
            <a:pPr marL="45720" indent="0">
              <a:lnSpc>
                <a:spcPct val="150000"/>
              </a:lnSpc>
              <a:spcBef>
                <a:spcPts val="0"/>
              </a:spcBef>
              <a:buNone/>
            </a:pPr>
            <a:r>
              <a:rPr lang="en-US" altLang="zh-CN" sz="2800" dirty="0"/>
              <a:t>• </a:t>
            </a:r>
            <a:r>
              <a:rPr lang="zh-CN" altLang="en-US" sz="2800" b="1" dirty="0"/>
              <a:t>找一个文档集合</a:t>
            </a:r>
            <a:r>
              <a:rPr lang="en-US" altLang="zh-CN" sz="2800" b="1" dirty="0"/>
              <a:t>A </a:t>
            </a:r>
            <a:r>
              <a:rPr lang="zh-CN" altLang="en-US" sz="2800" b="1" dirty="0"/>
              <a:t>， </a:t>
            </a:r>
            <a:r>
              <a:rPr lang="en-US" altLang="zh-CN" sz="2800" b="1" dirty="0"/>
              <a:t>K&lt;|A|&lt;&lt;N </a:t>
            </a:r>
            <a:r>
              <a:rPr lang="zh-CN" altLang="en-US" sz="2800" b="1" dirty="0"/>
              <a:t>，利用</a:t>
            </a:r>
            <a:r>
              <a:rPr lang="en-US" altLang="zh-CN" sz="2800" b="1" dirty="0"/>
              <a:t>A </a:t>
            </a:r>
            <a:r>
              <a:rPr lang="zh-CN" altLang="en-US" sz="2800" b="1" dirty="0"/>
              <a:t>中的 </a:t>
            </a:r>
            <a:r>
              <a:rPr lang="en-US" altLang="zh-CN" sz="2800" b="1" dirty="0"/>
              <a:t>top K </a:t>
            </a:r>
            <a:r>
              <a:rPr lang="zh-CN" altLang="en-US" sz="2800" b="1" dirty="0"/>
              <a:t>结果代替整个文档集的 </a:t>
            </a:r>
            <a:r>
              <a:rPr lang="en-US" altLang="zh-CN" sz="2800" b="1" dirty="0"/>
              <a:t>top K </a:t>
            </a:r>
            <a:r>
              <a:rPr lang="zh-CN" altLang="en-US" sz="2800" b="1" dirty="0"/>
              <a:t>结果</a:t>
            </a:r>
          </a:p>
          <a:p>
            <a:pPr marL="44450" indent="315913">
              <a:lnSpc>
                <a:spcPct val="150000"/>
              </a:lnSpc>
              <a:spcBef>
                <a:spcPts val="0"/>
              </a:spcBef>
              <a:buNone/>
            </a:pPr>
            <a:r>
              <a:rPr lang="en-US" altLang="zh-CN" sz="2800" dirty="0"/>
              <a:t>• </a:t>
            </a:r>
            <a:r>
              <a:rPr lang="zh-CN" altLang="en-US" sz="2400" dirty="0"/>
              <a:t>即给定查询后，</a:t>
            </a:r>
            <a:r>
              <a:rPr lang="en-US" altLang="zh-CN" sz="2400" dirty="0"/>
              <a:t>A</a:t>
            </a:r>
            <a:r>
              <a:rPr lang="zh-CN" altLang="en-US" sz="2400" dirty="0"/>
              <a:t>是整个文档集上</a:t>
            </a:r>
            <a:r>
              <a:rPr lang="zh-CN" altLang="en-US" sz="2400" dirty="0">
                <a:solidFill>
                  <a:srgbClr val="FF0000"/>
                </a:solidFill>
              </a:rPr>
              <a:t>近似</a:t>
            </a:r>
            <a:r>
              <a:rPr lang="zh-CN" altLang="en-US" sz="2400" dirty="0"/>
              <a:t>剪枝得到的结果</a:t>
            </a:r>
            <a:endParaRPr lang="en-US" altLang="zh-CN" sz="2400" dirty="0"/>
          </a:p>
          <a:p>
            <a:pPr marL="45720" indent="0">
              <a:lnSpc>
                <a:spcPct val="150000"/>
              </a:lnSpc>
              <a:spcBef>
                <a:spcPts val="0"/>
              </a:spcBef>
              <a:buNone/>
            </a:pPr>
            <a:r>
              <a:rPr lang="en-US" altLang="zh-CN" sz="2800" dirty="0"/>
              <a:t>• </a:t>
            </a:r>
            <a:r>
              <a:rPr lang="zh-CN" altLang="en-US" sz="2800" b="1" dirty="0"/>
              <a:t>返回</a:t>
            </a:r>
            <a:r>
              <a:rPr lang="en-US" altLang="zh-CN" sz="2800" b="1" dirty="0"/>
              <a:t>A</a:t>
            </a:r>
            <a:r>
              <a:rPr lang="zh-CN" altLang="en-US" sz="2800" b="1" dirty="0"/>
              <a:t>中得分最高的</a:t>
            </a:r>
            <a:r>
              <a:rPr lang="en-US" altLang="zh-CN" sz="2800" b="1" dirty="0"/>
              <a:t>K</a:t>
            </a:r>
            <a:r>
              <a:rPr lang="zh-CN" altLang="en-US" sz="2800" b="1" dirty="0"/>
              <a:t>篇文档</a:t>
            </a:r>
          </a:p>
          <a:p>
            <a:pPr marL="45720" indent="0">
              <a:lnSpc>
                <a:spcPct val="150000"/>
              </a:lnSpc>
              <a:spcBef>
                <a:spcPts val="0"/>
              </a:spcBef>
              <a:buNone/>
            </a:pPr>
            <a:r>
              <a:rPr lang="zh-CN" altLang="en-US" sz="2800" dirty="0"/>
              <a:t>       上述思路不仅适用于余弦相似度得分，也适用于其他相似度计算方法</a:t>
            </a:r>
          </a:p>
        </p:txBody>
      </p:sp>
    </p:spTree>
    <p:extLst>
      <p:ext uri="{BB962C8B-B14F-4D97-AF65-F5344CB8AC3E}">
        <p14:creationId xmlns:p14="http://schemas.microsoft.com/office/powerpoint/2010/main" val="73882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zh-CN" altLang="en-US" dirty="0"/>
              <a:t>本节内容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311965"/>
            <a:ext cx="10414807" cy="5324482"/>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❶ 上一章内容回顾</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❷ 精确</a:t>
            </a:r>
            <a:r>
              <a:rPr lang="en-US" altLang="zh-CN" sz="3200" dirty="0">
                <a:solidFill>
                  <a:srgbClr val="002060"/>
                </a:solidFill>
                <a:latin typeface="Lucida Sans" panose="020B0602040502020204" pitchFamily="34" charset="0"/>
                <a:ea typeface="MS PGothic" panose="020B0600070205080204" pitchFamily="34" charset="-128"/>
              </a:rPr>
              <a:t>top K </a:t>
            </a:r>
            <a:r>
              <a:rPr lang="zh-CN" altLang="en-US" sz="3200" dirty="0">
                <a:solidFill>
                  <a:srgbClr val="002060"/>
                </a:solidFill>
                <a:latin typeface="Lucida Sans" panose="020B0602040502020204" pitchFamily="34" charset="0"/>
                <a:ea typeface="MS PGothic" panose="020B0600070205080204" pitchFamily="34" charset="-128"/>
              </a:rPr>
              <a:t>检索及其加速办法</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❸ 非精确</a:t>
            </a:r>
            <a:r>
              <a:rPr lang="en-US" altLang="zh-CN" sz="3200" dirty="0">
                <a:solidFill>
                  <a:srgbClr val="002060"/>
                </a:solidFill>
                <a:latin typeface="Lucida Sans" panose="020B0602040502020204" pitchFamily="34" charset="0"/>
                <a:ea typeface="MS PGothic" panose="020B0600070205080204" pitchFamily="34" charset="-128"/>
              </a:rPr>
              <a:t>top K</a:t>
            </a:r>
            <a:r>
              <a:rPr lang="zh-CN" altLang="en-US" sz="3200" dirty="0">
                <a:solidFill>
                  <a:srgbClr val="002060"/>
                </a:solidFill>
                <a:latin typeface="Lucida Sans" panose="020B0602040502020204" pitchFamily="34" charset="0"/>
                <a:ea typeface="MS PGothic" panose="020B0600070205080204" pitchFamily="34" charset="-128"/>
              </a:rPr>
              <a:t>检索方法</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❹ 搜索系统的组成</a:t>
            </a: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11244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5720" indent="0">
              <a:lnSpc>
                <a:spcPct val="150000"/>
              </a:lnSpc>
              <a:spcBef>
                <a:spcPts val="0"/>
              </a:spcBef>
              <a:buNone/>
            </a:pPr>
            <a:r>
              <a:rPr lang="zh-CN" altLang="en-US" sz="2800" b="1" dirty="0"/>
              <a:t>策略一：索引去除</a:t>
            </a:r>
            <a:r>
              <a:rPr lang="en-US" altLang="zh-CN" sz="2800" b="1" dirty="0"/>
              <a:t>(Index elimination)</a:t>
            </a:r>
          </a:p>
          <a:p>
            <a:pPr marL="44450" indent="315913">
              <a:lnSpc>
                <a:spcPct val="150000"/>
              </a:lnSpc>
              <a:spcBef>
                <a:spcPts val="0"/>
              </a:spcBef>
              <a:buNone/>
            </a:pPr>
            <a:r>
              <a:rPr lang="en-US" altLang="zh-CN" sz="2800" dirty="0"/>
              <a:t>• </a:t>
            </a:r>
            <a:r>
              <a:rPr lang="zh-CN" altLang="en-US" sz="2800" dirty="0"/>
              <a:t>对于一个包含 多个 词项的查询来说，很显然我们可以仅仅考虑那些 至少包含一个查询词项的文档</a:t>
            </a:r>
          </a:p>
          <a:p>
            <a:pPr marL="44450" indent="315913">
              <a:lnSpc>
                <a:spcPct val="150000"/>
              </a:lnSpc>
              <a:spcBef>
                <a:spcPts val="0"/>
              </a:spcBef>
              <a:buNone/>
            </a:pPr>
            <a:r>
              <a:rPr lang="en-US" altLang="zh-CN" sz="2800" dirty="0"/>
              <a:t>• </a:t>
            </a:r>
            <a:r>
              <a:rPr lang="zh-CN" altLang="en-US" sz="2800" dirty="0"/>
              <a:t>可以进一步拓展这种思路</a:t>
            </a:r>
            <a:r>
              <a:rPr lang="en-US" altLang="zh-CN" sz="2800" dirty="0"/>
              <a:t>(</a:t>
            </a:r>
            <a:r>
              <a:rPr lang="zh-CN" altLang="en-US" sz="2800" dirty="0"/>
              <a:t>两层过滤</a:t>
            </a:r>
            <a:r>
              <a:rPr lang="en-US" altLang="zh-CN" sz="2800" dirty="0"/>
              <a:t>)</a:t>
            </a:r>
            <a:endParaRPr lang="zh-CN" altLang="en-US" sz="2800" dirty="0"/>
          </a:p>
          <a:p>
            <a:pPr marL="44450" indent="676275">
              <a:lnSpc>
                <a:spcPct val="150000"/>
              </a:lnSpc>
              <a:spcBef>
                <a:spcPts val="0"/>
              </a:spcBef>
              <a:buNone/>
            </a:pPr>
            <a:r>
              <a:rPr lang="en-US" altLang="zh-CN" sz="2400" dirty="0"/>
              <a:t>• </a:t>
            </a:r>
            <a:r>
              <a:rPr lang="zh-CN" altLang="en-US" sz="2400" b="1" dirty="0"/>
              <a:t>只考虑那些词项的 </a:t>
            </a:r>
            <a:r>
              <a:rPr lang="en-US" altLang="zh-CN" sz="2400" b="1" dirty="0" err="1"/>
              <a:t>idf</a:t>
            </a:r>
            <a:r>
              <a:rPr lang="en-US" altLang="zh-CN" sz="2400" b="1" dirty="0"/>
              <a:t> </a:t>
            </a:r>
            <a:r>
              <a:rPr lang="zh-CN" altLang="en-US" sz="2400" b="1" dirty="0"/>
              <a:t>值 超过一定阈值的文档</a:t>
            </a:r>
          </a:p>
          <a:p>
            <a:pPr marL="44450" indent="676275">
              <a:lnSpc>
                <a:spcPct val="150000"/>
              </a:lnSpc>
              <a:spcBef>
                <a:spcPts val="0"/>
              </a:spcBef>
              <a:buNone/>
            </a:pPr>
            <a:r>
              <a:rPr lang="en-US" altLang="zh-CN" sz="2400" b="1" dirty="0"/>
              <a:t>• </a:t>
            </a:r>
            <a:r>
              <a:rPr lang="zh-CN" altLang="en-US" sz="2400" b="1" dirty="0"/>
              <a:t>只考虑包含多个查询词项 （一个特例是包含全部查询词项）的文档</a:t>
            </a:r>
          </a:p>
        </p:txBody>
      </p:sp>
    </p:spTree>
    <p:extLst>
      <p:ext uri="{BB962C8B-B14F-4D97-AF65-F5344CB8AC3E}">
        <p14:creationId xmlns:p14="http://schemas.microsoft.com/office/powerpoint/2010/main" val="4198487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4450" indent="315913">
              <a:lnSpc>
                <a:spcPct val="150000"/>
              </a:lnSpc>
              <a:spcBef>
                <a:spcPts val="0"/>
              </a:spcBef>
              <a:buNone/>
            </a:pPr>
            <a:r>
              <a:rPr lang="zh-CN" altLang="en-US" sz="2800" dirty="0"/>
              <a:t>（</a:t>
            </a:r>
            <a:r>
              <a:rPr lang="en-US" altLang="zh-CN" sz="2800" dirty="0"/>
              <a:t>1</a:t>
            </a:r>
            <a:r>
              <a:rPr lang="zh-CN" altLang="en-US" sz="2800" dirty="0"/>
              <a:t>）词项的</a:t>
            </a:r>
            <a:r>
              <a:rPr lang="en-US" altLang="zh-CN" sz="2800" dirty="0" err="1"/>
              <a:t>idf</a:t>
            </a:r>
            <a:r>
              <a:rPr lang="en-US" altLang="zh-CN" sz="2800" dirty="0"/>
              <a:t> </a:t>
            </a:r>
            <a:r>
              <a:rPr lang="zh-CN" altLang="en-US" sz="2800" dirty="0"/>
              <a:t>值超过一定阈值的文档</a:t>
            </a:r>
          </a:p>
          <a:p>
            <a:pPr marL="44450" indent="315913">
              <a:lnSpc>
                <a:spcPct val="150000"/>
              </a:lnSpc>
              <a:spcBef>
                <a:spcPts val="0"/>
              </a:spcBef>
              <a:buNone/>
            </a:pPr>
            <a:r>
              <a:rPr lang="en-US" altLang="zh-CN" sz="2800" dirty="0"/>
              <a:t>• </a:t>
            </a:r>
            <a:r>
              <a:rPr lang="zh-CN" altLang="en-US" sz="2800" dirty="0"/>
              <a:t>在查询 </a:t>
            </a:r>
            <a:r>
              <a:rPr lang="en-US" altLang="zh-CN" sz="2800" dirty="0">
                <a:solidFill>
                  <a:srgbClr val="FF0000"/>
                </a:solidFill>
              </a:rPr>
              <a:t>catcher in the rye</a:t>
            </a:r>
            <a:r>
              <a:rPr lang="en-US" altLang="zh-CN" sz="2800" dirty="0"/>
              <a:t>(</a:t>
            </a:r>
            <a:r>
              <a:rPr lang="zh-CN" altLang="en-US" sz="2800" dirty="0"/>
              <a:t>麦田里的守望者</a:t>
            </a:r>
            <a:r>
              <a:rPr lang="en-US" altLang="zh-CN" sz="2800" dirty="0"/>
              <a:t>) </a:t>
            </a:r>
            <a:r>
              <a:rPr lang="zh-CN" altLang="en-US" sz="2800" dirty="0"/>
              <a:t>时</a:t>
            </a:r>
          </a:p>
          <a:p>
            <a:pPr marL="44450" indent="315913">
              <a:lnSpc>
                <a:spcPct val="150000"/>
              </a:lnSpc>
              <a:spcBef>
                <a:spcPts val="0"/>
              </a:spcBef>
              <a:buNone/>
            </a:pPr>
            <a:r>
              <a:rPr lang="en-US" altLang="zh-CN" sz="2800" dirty="0"/>
              <a:t>• </a:t>
            </a:r>
            <a:r>
              <a:rPr lang="zh-CN" altLang="en-US" sz="2800" dirty="0"/>
              <a:t>只有 </a:t>
            </a:r>
            <a:r>
              <a:rPr lang="en-US" altLang="zh-CN" sz="2800" dirty="0">
                <a:solidFill>
                  <a:srgbClr val="FF0000"/>
                </a:solidFill>
              </a:rPr>
              <a:t>catcher</a:t>
            </a:r>
            <a:r>
              <a:rPr lang="en-US" altLang="zh-CN" sz="2800" dirty="0"/>
              <a:t> </a:t>
            </a:r>
            <a:r>
              <a:rPr lang="zh-CN" altLang="en-US" sz="2800" dirty="0"/>
              <a:t>和 </a:t>
            </a:r>
            <a:r>
              <a:rPr lang="en-US" altLang="zh-CN" sz="2800" dirty="0">
                <a:solidFill>
                  <a:srgbClr val="FF0000"/>
                </a:solidFill>
              </a:rPr>
              <a:t>rye</a:t>
            </a:r>
            <a:r>
              <a:rPr lang="en-US" altLang="zh-CN" sz="2800" dirty="0"/>
              <a:t> </a:t>
            </a:r>
            <a:r>
              <a:rPr lang="zh-CN" altLang="en-US" sz="2800" dirty="0"/>
              <a:t>的倒排记录表才会被遍历</a:t>
            </a:r>
          </a:p>
          <a:p>
            <a:pPr marL="44450" indent="315913">
              <a:lnSpc>
                <a:spcPct val="150000"/>
              </a:lnSpc>
              <a:spcBef>
                <a:spcPts val="0"/>
              </a:spcBef>
              <a:buNone/>
            </a:pPr>
            <a:r>
              <a:rPr lang="en-US" altLang="zh-CN" sz="2800" dirty="0"/>
              <a:t>• </a:t>
            </a:r>
            <a:r>
              <a:rPr lang="zh-CN" altLang="en-US" sz="2800" dirty="0"/>
              <a:t>显而易见： </a:t>
            </a:r>
            <a:r>
              <a:rPr lang="en-US" altLang="zh-CN" sz="2800" dirty="0"/>
              <a:t>in </a:t>
            </a:r>
            <a:r>
              <a:rPr lang="zh-CN" altLang="en-US" sz="2800" dirty="0"/>
              <a:t>和 </a:t>
            </a:r>
            <a:r>
              <a:rPr lang="en-US" altLang="zh-CN" sz="2800" dirty="0"/>
              <a:t>the </a:t>
            </a:r>
            <a:r>
              <a:rPr lang="zh-CN" altLang="en-US" sz="2800" dirty="0"/>
              <a:t>的作用很小</a:t>
            </a:r>
          </a:p>
          <a:p>
            <a:pPr marL="44450" indent="315913">
              <a:lnSpc>
                <a:spcPct val="150000"/>
              </a:lnSpc>
              <a:spcBef>
                <a:spcPts val="0"/>
              </a:spcBef>
              <a:buNone/>
            </a:pPr>
            <a:r>
              <a:rPr lang="en-US" altLang="zh-CN" sz="2800" dirty="0"/>
              <a:t>• </a:t>
            </a:r>
            <a:r>
              <a:rPr lang="zh-CN" altLang="en-US" sz="2800" dirty="0"/>
              <a:t>优点：</a:t>
            </a:r>
          </a:p>
          <a:p>
            <a:pPr marL="44450" indent="676275">
              <a:lnSpc>
                <a:spcPct val="150000"/>
              </a:lnSpc>
              <a:spcBef>
                <a:spcPts val="0"/>
              </a:spcBef>
              <a:buNone/>
            </a:pPr>
            <a:r>
              <a:rPr lang="en-US" altLang="zh-CN" sz="2800" dirty="0"/>
              <a:t>• </a:t>
            </a:r>
            <a:r>
              <a:rPr lang="zh-CN" altLang="en-US" sz="2800" dirty="0"/>
              <a:t>含有低 </a:t>
            </a:r>
            <a:r>
              <a:rPr lang="en-US" altLang="zh-CN" sz="2800" dirty="0" err="1"/>
              <a:t>idf</a:t>
            </a:r>
            <a:r>
              <a:rPr lang="en-US" altLang="zh-CN" sz="2800" dirty="0"/>
              <a:t> </a:t>
            </a:r>
            <a:r>
              <a:rPr lang="zh-CN" altLang="en-US" sz="2800" dirty="0"/>
              <a:t>值的词项的文档非常多 ，采用这种方法可以将</a:t>
            </a:r>
          </a:p>
          <a:p>
            <a:pPr marL="44450" indent="676275">
              <a:lnSpc>
                <a:spcPct val="150000"/>
              </a:lnSpc>
              <a:spcBef>
                <a:spcPts val="0"/>
              </a:spcBef>
              <a:buNone/>
            </a:pPr>
            <a:r>
              <a:rPr lang="zh-CN" altLang="en-US" sz="2800" dirty="0"/>
              <a:t>大量无关的文档从候选集合 </a:t>
            </a:r>
            <a:r>
              <a:rPr lang="en-US" altLang="zh-CN" sz="2800" dirty="0"/>
              <a:t>A</a:t>
            </a:r>
            <a:r>
              <a:rPr lang="zh-CN" altLang="en-US" sz="2800" dirty="0"/>
              <a:t>中去除</a:t>
            </a:r>
          </a:p>
        </p:txBody>
      </p:sp>
    </p:spTree>
    <p:extLst>
      <p:ext uri="{BB962C8B-B14F-4D97-AF65-F5344CB8AC3E}">
        <p14:creationId xmlns:p14="http://schemas.microsoft.com/office/powerpoint/2010/main" val="361999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4450" indent="315913">
              <a:lnSpc>
                <a:spcPct val="150000"/>
              </a:lnSpc>
              <a:spcBef>
                <a:spcPts val="0"/>
              </a:spcBef>
              <a:buNone/>
            </a:pPr>
            <a:r>
              <a:rPr lang="zh-CN" altLang="en-US" sz="2800" dirty="0"/>
              <a:t>（</a:t>
            </a:r>
            <a:r>
              <a:rPr lang="en-US" altLang="zh-CN" sz="2800" dirty="0"/>
              <a:t>2</a:t>
            </a:r>
            <a:r>
              <a:rPr lang="zh-CN" altLang="en-US" sz="2800" dirty="0"/>
              <a:t>）包含多个查询词项的文档</a:t>
            </a:r>
          </a:p>
          <a:p>
            <a:pPr marL="44450" indent="315913">
              <a:lnSpc>
                <a:spcPct val="150000"/>
              </a:lnSpc>
              <a:spcBef>
                <a:spcPts val="0"/>
              </a:spcBef>
              <a:buNone/>
            </a:pPr>
            <a:r>
              <a:rPr lang="en-US" altLang="zh-CN" sz="2800" dirty="0"/>
              <a:t>• </a:t>
            </a:r>
            <a:r>
              <a:rPr lang="zh-CN" altLang="en-US" sz="2800" dirty="0"/>
              <a:t>那些至少包含一个查询词项的文档才有可能成为候选文档</a:t>
            </a:r>
          </a:p>
          <a:p>
            <a:pPr marL="44450" indent="315913">
              <a:lnSpc>
                <a:spcPct val="150000"/>
              </a:lnSpc>
              <a:spcBef>
                <a:spcPts val="0"/>
              </a:spcBef>
              <a:buNone/>
            </a:pPr>
            <a:r>
              <a:rPr lang="en-US" altLang="zh-CN" sz="2800" dirty="0"/>
              <a:t>• </a:t>
            </a:r>
            <a:r>
              <a:rPr lang="zh-CN" altLang="en-US" sz="2800" dirty="0"/>
              <a:t>对于多词项查询，只考虑那些包含较多查询词项的文档</a:t>
            </a:r>
          </a:p>
          <a:p>
            <a:pPr marL="44450" indent="676275">
              <a:lnSpc>
                <a:spcPct val="150000"/>
              </a:lnSpc>
              <a:spcBef>
                <a:spcPts val="0"/>
              </a:spcBef>
              <a:buNone/>
            </a:pPr>
            <a:r>
              <a:rPr lang="en-US" altLang="zh-CN" sz="2800" dirty="0"/>
              <a:t>• </a:t>
            </a:r>
            <a:r>
              <a:rPr lang="zh-CN" altLang="en-US" sz="2800" dirty="0"/>
              <a:t>比如，至少含有超过</a:t>
            </a:r>
            <a:r>
              <a:rPr lang="en-US" altLang="zh-CN" sz="2800" dirty="0"/>
              <a:t>3/4</a:t>
            </a:r>
            <a:r>
              <a:rPr lang="zh-CN" altLang="en-US" sz="2800" dirty="0"/>
              <a:t>的查询词项</a:t>
            </a:r>
          </a:p>
          <a:p>
            <a:pPr marL="44450" indent="315913">
              <a:lnSpc>
                <a:spcPct val="150000"/>
              </a:lnSpc>
              <a:spcBef>
                <a:spcPts val="0"/>
              </a:spcBef>
              <a:buNone/>
            </a:pPr>
            <a:r>
              <a:rPr lang="en-US" altLang="zh-CN" sz="2800" dirty="0"/>
              <a:t>• </a:t>
            </a:r>
            <a:r>
              <a:rPr lang="zh-CN" altLang="en-US" sz="2800" dirty="0"/>
              <a:t>可以在倒排记录表遍历过程中实现</a:t>
            </a:r>
          </a:p>
        </p:txBody>
      </p:sp>
    </p:spTree>
    <p:extLst>
      <p:ext uri="{BB962C8B-B14F-4D97-AF65-F5344CB8AC3E}">
        <p14:creationId xmlns:p14="http://schemas.microsoft.com/office/powerpoint/2010/main" val="16240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5720" indent="0">
              <a:lnSpc>
                <a:spcPct val="150000"/>
              </a:lnSpc>
              <a:spcBef>
                <a:spcPts val="0"/>
              </a:spcBef>
              <a:buNone/>
            </a:pPr>
            <a:r>
              <a:rPr lang="zh-CN" altLang="en-US" sz="2800" dirty="0"/>
              <a:t>策略一：索引去除</a:t>
            </a:r>
            <a:r>
              <a:rPr lang="en-US" altLang="zh-CN" sz="2800" dirty="0"/>
              <a:t>(Index elimination)</a:t>
            </a:r>
          </a:p>
          <a:p>
            <a:pPr marL="44450" indent="315913">
              <a:lnSpc>
                <a:spcPct val="150000"/>
              </a:lnSpc>
              <a:spcBef>
                <a:spcPts val="0"/>
              </a:spcBef>
              <a:buNone/>
            </a:pPr>
            <a:r>
              <a:rPr lang="en-US" altLang="zh-CN" sz="2800" dirty="0">
                <a:solidFill>
                  <a:srgbClr val="FF0000"/>
                </a:solidFill>
                <a:latin typeface="Times New Roman" panose="02020603050405020304" pitchFamily="18" charset="0"/>
                <a:cs typeface="Times New Roman" panose="02020603050405020304" pitchFamily="18" charset="0"/>
              </a:rPr>
              <a:t>4</a:t>
            </a:r>
            <a:r>
              <a:rPr lang="zh-CN" altLang="en-US" sz="2800" dirty="0">
                <a:solidFill>
                  <a:srgbClr val="FF0000"/>
                </a:solidFill>
                <a:latin typeface="Times New Roman" panose="02020603050405020304" pitchFamily="18" charset="0"/>
                <a:cs typeface="Times New Roman" panose="02020603050405020304" pitchFamily="18" charset="0"/>
              </a:rPr>
              <a:t>中含</a:t>
            </a:r>
            <a:r>
              <a:rPr lang="en-US" altLang="zh-CN" sz="2800" dirty="0">
                <a:solidFill>
                  <a:srgbClr val="FF0000"/>
                </a:solidFill>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仅对文档</a:t>
            </a:r>
            <a:r>
              <a:rPr lang="en-US" altLang="zh-CN" sz="28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16</a:t>
            </a:r>
            <a:r>
              <a:rPr lang="zh-CN" altLang="en-US" sz="2800" dirty="0">
                <a:latin typeface="Times New Roman" panose="02020603050405020304" pitchFamily="18" charset="0"/>
                <a:cs typeface="Times New Roman" panose="02020603050405020304" pitchFamily="18" charset="0"/>
              </a:rPr>
              <a:t>和 </a:t>
            </a:r>
            <a:r>
              <a:rPr lang="en-US" altLang="zh-CN" sz="2800" dirty="0">
                <a:latin typeface="Times New Roman" panose="02020603050405020304" pitchFamily="18" charset="0"/>
                <a:cs typeface="Times New Roman" panose="02020603050405020304" pitchFamily="18" charset="0"/>
              </a:rPr>
              <a:t>32</a:t>
            </a:r>
            <a:r>
              <a:rPr lang="zh-CN" altLang="en-US" sz="2800" dirty="0">
                <a:latin typeface="Times New Roman" panose="02020603050405020304" pitchFamily="18" charset="0"/>
                <a:cs typeface="Times New Roman" panose="02020603050405020304" pitchFamily="18" charset="0"/>
              </a:rPr>
              <a:t>进行计算</a:t>
            </a:r>
          </a:p>
        </p:txBody>
      </p:sp>
      <p:pic>
        <p:nvPicPr>
          <p:cNvPr id="3" name="图片 2">
            <a:extLst>
              <a:ext uri="{FF2B5EF4-FFF2-40B4-BE49-F238E27FC236}">
                <a16:creationId xmlns:a16="http://schemas.microsoft.com/office/drawing/2014/main" id="{0D3C3474-F546-4B4A-874E-9DBE468B7CD6}"/>
              </a:ext>
            </a:extLst>
          </p:cNvPr>
          <p:cNvPicPr>
            <a:picLocks noChangeAspect="1"/>
          </p:cNvPicPr>
          <p:nvPr/>
        </p:nvPicPr>
        <p:blipFill>
          <a:blip r:embed="rId3"/>
          <a:stretch>
            <a:fillRect/>
          </a:stretch>
        </p:blipFill>
        <p:spPr>
          <a:xfrm>
            <a:off x="1176127" y="2536709"/>
            <a:ext cx="7712153" cy="2968164"/>
          </a:xfrm>
          <a:prstGeom prst="rect">
            <a:avLst/>
          </a:prstGeom>
        </p:spPr>
      </p:pic>
    </p:spTree>
    <p:extLst>
      <p:ext uri="{BB962C8B-B14F-4D97-AF65-F5344CB8AC3E}">
        <p14:creationId xmlns:p14="http://schemas.microsoft.com/office/powerpoint/2010/main" val="6713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656907" cy="5398812"/>
          </a:xfrm>
        </p:spPr>
        <p:txBody>
          <a:bodyPr>
            <a:normAutofit/>
          </a:bodyPr>
          <a:lstStyle/>
          <a:p>
            <a:pPr marL="45720" indent="0">
              <a:lnSpc>
                <a:spcPct val="150000"/>
              </a:lnSpc>
              <a:spcBef>
                <a:spcPts val="0"/>
              </a:spcBef>
              <a:buNone/>
            </a:pPr>
            <a:r>
              <a:rPr lang="zh-CN" altLang="en-US" sz="2800" b="1" dirty="0"/>
              <a:t>策略二：胜者表</a:t>
            </a:r>
          </a:p>
          <a:p>
            <a:pPr marL="45720" indent="0">
              <a:lnSpc>
                <a:spcPct val="150000"/>
              </a:lnSpc>
              <a:spcBef>
                <a:spcPts val="0"/>
              </a:spcBef>
              <a:buNone/>
            </a:pPr>
            <a:r>
              <a:rPr lang="en-US" altLang="zh-CN" sz="2800" dirty="0"/>
              <a:t>• </a:t>
            </a:r>
            <a:r>
              <a:rPr lang="zh-CN" altLang="en-US" sz="2800" dirty="0"/>
              <a:t>对于词典中的每个词项 </a:t>
            </a:r>
            <a:r>
              <a:rPr lang="en-US" altLang="zh-CN" sz="2800" dirty="0"/>
              <a:t>t </a:t>
            </a:r>
            <a:r>
              <a:rPr lang="zh-CN" altLang="en-US" sz="2800" dirty="0"/>
              <a:t>，预先计算出 </a:t>
            </a:r>
            <a:r>
              <a:rPr lang="en-US" altLang="zh-CN" sz="2800" dirty="0"/>
              <a:t>r </a:t>
            </a:r>
            <a:r>
              <a:rPr lang="zh-CN" altLang="en-US" sz="2800" dirty="0"/>
              <a:t>个最高权重的文档</a:t>
            </a:r>
          </a:p>
          <a:p>
            <a:pPr marL="44450" indent="315913">
              <a:lnSpc>
                <a:spcPct val="150000"/>
              </a:lnSpc>
              <a:spcBef>
                <a:spcPts val="0"/>
              </a:spcBef>
              <a:buNone/>
            </a:pPr>
            <a:r>
              <a:rPr lang="en-US" altLang="zh-CN" sz="2400" dirty="0"/>
              <a:t>• </a:t>
            </a:r>
            <a:r>
              <a:rPr lang="zh-CN" altLang="en-US" sz="2400" dirty="0"/>
              <a:t>比如词项 </a:t>
            </a:r>
            <a:r>
              <a:rPr lang="en-US" altLang="zh-CN" sz="2400" dirty="0"/>
              <a:t>t </a:t>
            </a:r>
            <a:r>
              <a:rPr lang="zh-CN" altLang="en-US" sz="2400" dirty="0"/>
              <a:t>所对应的</a:t>
            </a:r>
            <a:r>
              <a:rPr lang="en-US" altLang="zh-CN" sz="2400" dirty="0" err="1"/>
              <a:t>tf</a:t>
            </a:r>
            <a:r>
              <a:rPr lang="en-US" altLang="zh-CN" sz="2400" dirty="0"/>
              <a:t> </a:t>
            </a:r>
            <a:r>
              <a:rPr lang="zh-CN" altLang="en-US" sz="2400" dirty="0"/>
              <a:t>值最高的 </a:t>
            </a:r>
            <a:r>
              <a:rPr lang="en-US" altLang="zh-CN" sz="2400" dirty="0">
                <a:solidFill>
                  <a:srgbClr val="FF0000"/>
                </a:solidFill>
              </a:rPr>
              <a:t>r </a:t>
            </a:r>
            <a:r>
              <a:rPr lang="zh-CN" altLang="en-US" sz="2400" dirty="0"/>
              <a:t>篇文档构成 </a:t>
            </a:r>
            <a:r>
              <a:rPr lang="en-US" altLang="zh-CN" sz="2400" dirty="0">
                <a:solidFill>
                  <a:srgbClr val="FF0000"/>
                </a:solidFill>
              </a:rPr>
              <a:t>t </a:t>
            </a:r>
            <a:r>
              <a:rPr lang="zh-CN" altLang="en-US" sz="2400" dirty="0">
                <a:solidFill>
                  <a:srgbClr val="FF0000"/>
                </a:solidFill>
              </a:rPr>
              <a:t>的胜者表，</a:t>
            </a:r>
            <a:r>
              <a:rPr lang="zh-CN" altLang="en-US" sz="2400" dirty="0"/>
              <a:t>也称为 优胜表（ </a:t>
            </a:r>
            <a:r>
              <a:rPr lang="en-US" altLang="zh-CN" sz="2400" dirty="0"/>
              <a:t>fancy list </a:t>
            </a:r>
            <a:r>
              <a:rPr lang="zh-CN" altLang="en-US" sz="2400" dirty="0"/>
              <a:t>）或高分文档（ </a:t>
            </a:r>
            <a:r>
              <a:rPr lang="en-US" altLang="zh-CN" sz="2400" dirty="0"/>
              <a:t>top doc </a:t>
            </a:r>
            <a:r>
              <a:rPr lang="zh-CN" altLang="en-US" sz="2400" dirty="0"/>
              <a:t>）</a:t>
            </a:r>
          </a:p>
          <a:p>
            <a:pPr marL="44450" indent="315913">
              <a:lnSpc>
                <a:spcPct val="150000"/>
              </a:lnSpc>
              <a:spcBef>
                <a:spcPts val="0"/>
              </a:spcBef>
              <a:buNone/>
            </a:pPr>
            <a:r>
              <a:rPr lang="en-US" altLang="zh-CN" sz="2800" dirty="0"/>
              <a:t>• </a:t>
            </a:r>
            <a:r>
              <a:rPr lang="zh-CN" altLang="en-US" sz="2400" dirty="0"/>
              <a:t>其中 </a:t>
            </a:r>
            <a:r>
              <a:rPr lang="en-US" altLang="zh-CN" sz="2400" dirty="0"/>
              <a:t>r </a:t>
            </a:r>
            <a:r>
              <a:rPr lang="zh-CN" altLang="en-US" sz="2400" dirty="0"/>
              <a:t>的值需要在索引建立之时给定，因此，有可能出现 </a:t>
            </a:r>
            <a:r>
              <a:rPr lang="en-US" altLang="zh-CN" sz="2400" dirty="0"/>
              <a:t>r &lt; K </a:t>
            </a:r>
            <a:r>
              <a:rPr lang="zh-CN" altLang="en-US" sz="2400" dirty="0"/>
              <a:t>的情况</a:t>
            </a:r>
          </a:p>
          <a:p>
            <a:pPr marL="45720" indent="0">
              <a:lnSpc>
                <a:spcPct val="150000"/>
              </a:lnSpc>
              <a:spcBef>
                <a:spcPts val="0"/>
              </a:spcBef>
              <a:buNone/>
            </a:pPr>
            <a:r>
              <a:rPr lang="en-US" altLang="zh-CN" sz="2800" dirty="0"/>
              <a:t>• </a:t>
            </a:r>
            <a:r>
              <a:rPr lang="zh-CN" altLang="en-US" sz="2800" dirty="0"/>
              <a:t>给定查询 </a:t>
            </a:r>
            <a:r>
              <a:rPr lang="en-US" altLang="zh-CN" sz="2800" dirty="0"/>
              <a:t>q </a:t>
            </a:r>
            <a:r>
              <a:rPr lang="zh-CN" altLang="en-US" sz="2800" dirty="0"/>
              <a:t>，对查询 </a:t>
            </a:r>
            <a:r>
              <a:rPr lang="en-US" altLang="zh-CN" sz="2800" dirty="0"/>
              <a:t>q </a:t>
            </a:r>
            <a:r>
              <a:rPr lang="zh-CN" altLang="en-US" sz="2800" dirty="0"/>
              <a:t>中所有词项的胜者表求并集，并可以生成集合 </a:t>
            </a:r>
            <a:r>
              <a:rPr lang="en-US" altLang="zh-CN" sz="2800" dirty="0"/>
              <a:t>A</a:t>
            </a:r>
            <a:r>
              <a:rPr lang="zh-CN" altLang="en-US" sz="2800" dirty="0"/>
              <a:t>，只有</a:t>
            </a:r>
            <a:r>
              <a:rPr lang="en-US" altLang="zh-CN" sz="2800" dirty="0"/>
              <a:t>A</a:t>
            </a:r>
            <a:r>
              <a:rPr lang="zh-CN" altLang="en-US" sz="2800" dirty="0"/>
              <a:t>中的文档才可以参与最后的余弦相似度运算</a:t>
            </a:r>
            <a:r>
              <a:rPr lang="en-US" altLang="zh-CN" sz="2800" dirty="0"/>
              <a:t>  </a:t>
            </a:r>
          </a:p>
          <a:p>
            <a:pPr marL="44450" indent="315913">
              <a:lnSpc>
                <a:spcPct val="150000"/>
              </a:lnSpc>
              <a:spcBef>
                <a:spcPts val="0"/>
              </a:spcBef>
              <a:buNone/>
            </a:pPr>
            <a:r>
              <a:rPr lang="en-US" altLang="zh-CN" sz="2800" dirty="0"/>
              <a:t>• </a:t>
            </a:r>
            <a:r>
              <a:rPr lang="zh-CN" altLang="en-US" sz="2400" dirty="0"/>
              <a:t>根据余弦相似度大小从 </a:t>
            </a:r>
            <a:r>
              <a:rPr lang="en-US" altLang="zh-CN" sz="2400" dirty="0"/>
              <a:t>A </a:t>
            </a:r>
            <a:r>
              <a:rPr lang="zh-CN" altLang="en-US" sz="2400" dirty="0"/>
              <a:t>中选取前</a:t>
            </a:r>
            <a:r>
              <a:rPr lang="en-US" altLang="zh-CN" sz="2400" dirty="0"/>
              <a:t>top K </a:t>
            </a:r>
            <a:r>
              <a:rPr lang="zh-CN" altLang="en-US" sz="2400" dirty="0"/>
              <a:t>个文档</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8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5720" indent="0">
              <a:lnSpc>
                <a:spcPct val="150000"/>
              </a:lnSpc>
              <a:spcBef>
                <a:spcPts val="0"/>
              </a:spcBef>
              <a:buNone/>
            </a:pPr>
            <a:r>
              <a:rPr lang="zh-CN" altLang="en-US" sz="2800" dirty="0"/>
              <a:t>胜者表例子</a:t>
            </a:r>
          </a:p>
        </p:txBody>
      </p:sp>
      <p:pic>
        <p:nvPicPr>
          <p:cNvPr id="4" name="图片 3">
            <a:extLst>
              <a:ext uri="{FF2B5EF4-FFF2-40B4-BE49-F238E27FC236}">
                <a16:creationId xmlns:a16="http://schemas.microsoft.com/office/drawing/2014/main" id="{E33B5775-9372-4F3C-83CC-68AFFFC90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253" y="1206269"/>
            <a:ext cx="8560983" cy="4889730"/>
          </a:xfrm>
          <a:prstGeom prst="rect">
            <a:avLst/>
          </a:prstGeom>
        </p:spPr>
      </p:pic>
    </p:spTree>
    <p:extLst>
      <p:ext uri="{BB962C8B-B14F-4D97-AF65-F5344CB8AC3E}">
        <p14:creationId xmlns:p14="http://schemas.microsoft.com/office/powerpoint/2010/main" val="82050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5466905"/>
          </a:xfrm>
        </p:spPr>
        <p:txBody>
          <a:bodyPr>
            <a:normAutofit fontScale="92500" lnSpcReduction="20000"/>
          </a:bodyPr>
          <a:lstStyle/>
          <a:p>
            <a:pPr marL="45720" indent="0">
              <a:lnSpc>
                <a:spcPct val="150000"/>
              </a:lnSpc>
              <a:spcBef>
                <a:spcPts val="0"/>
              </a:spcBef>
              <a:buNone/>
            </a:pPr>
            <a:r>
              <a:rPr lang="zh-CN" altLang="en-US" sz="2800" b="1" dirty="0"/>
              <a:t>策略三：静态得分</a:t>
            </a:r>
            <a:endParaRPr lang="en-US" altLang="zh-CN" sz="2800" b="1" dirty="0"/>
          </a:p>
          <a:p>
            <a:pPr marL="45720" indent="0">
              <a:lnSpc>
                <a:spcPct val="150000"/>
              </a:lnSpc>
              <a:spcBef>
                <a:spcPts val="0"/>
              </a:spcBef>
              <a:buNone/>
            </a:pPr>
            <a:r>
              <a:rPr lang="en-US" altLang="zh-CN" sz="2800" dirty="0"/>
              <a:t>• </a:t>
            </a:r>
            <a:r>
              <a:rPr lang="zh-CN" altLang="en-US" sz="2800" dirty="0"/>
              <a:t>我们希望排序靠前的文档</a:t>
            </a:r>
            <a:r>
              <a:rPr lang="zh-CN" altLang="en-US" sz="2800" dirty="0">
                <a:solidFill>
                  <a:srgbClr val="FF0000"/>
                </a:solidFill>
              </a:rPr>
              <a:t>既是相关的又是权威的</a:t>
            </a:r>
          </a:p>
          <a:p>
            <a:pPr marL="44450" indent="315913">
              <a:lnSpc>
                <a:spcPct val="150000"/>
              </a:lnSpc>
              <a:spcBef>
                <a:spcPts val="0"/>
              </a:spcBef>
              <a:buNone/>
            </a:pPr>
            <a:r>
              <a:rPr lang="en-US" altLang="zh-CN" sz="2800" dirty="0"/>
              <a:t>• </a:t>
            </a:r>
            <a:r>
              <a:rPr lang="zh-CN" altLang="en-US" sz="2800" dirty="0">
                <a:solidFill>
                  <a:srgbClr val="FF0000"/>
                </a:solidFill>
              </a:rPr>
              <a:t>相关性</a:t>
            </a:r>
            <a:r>
              <a:rPr lang="zh-CN" altLang="en-US" sz="2800" dirty="0"/>
              <a:t>通过余弦相似度得分来判断</a:t>
            </a:r>
          </a:p>
          <a:p>
            <a:pPr marL="44450" indent="315913">
              <a:lnSpc>
                <a:spcPct val="150000"/>
              </a:lnSpc>
              <a:spcBef>
                <a:spcPts val="0"/>
              </a:spcBef>
              <a:buNone/>
            </a:pPr>
            <a:r>
              <a:rPr lang="en-US" altLang="zh-CN" sz="2800" dirty="0"/>
              <a:t>• </a:t>
            </a:r>
            <a:r>
              <a:rPr lang="zh-CN" altLang="en-US" sz="2800" dirty="0">
                <a:solidFill>
                  <a:srgbClr val="FF0000"/>
                </a:solidFill>
              </a:rPr>
              <a:t>权威性</a:t>
            </a:r>
            <a:r>
              <a:rPr lang="zh-CN" altLang="en-US" sz="2800" dirty="0"/>
              <a:t>是与 </a:t>
            </a:r>
            <a:r>
              <a:rPr lang="en-US" altLang="zh-CN" sz="2800" dirty="0"/>
              <a:t>query </a:t>
            </a:r>
            <a:r>
              <a:rPr lang="zh-CN" altLang="en-US" sz="2800" dirty="0"/>
              <a:t>无关的文档本身的属性决定的</a:t>
            </a:r>
            <a:endParaRPr lang="en-US" altLang="zh-CN" sz="2800" dirty="0"/>
          </a:p>
          <a:p>
            <a:pPr marL="45720" indent="0">
              <a:lnSpc>
                <a:spcPct val="150000"/>
              </a:lnSpc>
              <a:spcBef>
                <a:spcPts val="0"/>
              </a:spcBef>
              <a:buNone/>
            </a:pPr>
            <a:r>
              <a:rPr lang="en-US" altLang="zh-CN" sz="2800" dirty="0"/>
              <a:t>• </a:t>
            </a:r>
            <a:r>
              <a:rPr lang="zh-CN" altLang="en-US" sz="2800" dirty="0"/>
              <a:t>权威性标志举例</a:t>
            </a:r>
          </a:p>
          <a:p>
            <a:pPr marL="44450" indent="315913">
              <a:lnSpc>
                <a:spcPct val="150000"/>
              </a:lnSpc>
              <a:spcBef>
                <a:spcPts val="0"/>
              </a:spcBef>
              <a:buNone/>
            </a:pPr>
            <a:r>
              <a:rPr lang="en-US" altLang="zh-CN" sz="2800" dirty="0"/>
              <a:t>• </a:t>
            </a:r>
            <a:r>
              <a:rPr lang="zh-CN" altLang="en-US" sz="2800" dirty="0"/>
              <a:t>维基百科</a:t>
            </a:r>
          </a:p>
          <a:p>
            <a:pPr marL="44450" indent="315913">
              <a:lnSpc>
                <a:spcPct val="150000"/>
              </a:lnSpc>
              <a:spcBef>
                <a:spcPts val="0"/>
              </a:spcBef>
              <a:buNone/>
            </a:pPr>
            <a:r>
              <a:rPr lang="en-US" altLang="zh-CN" sz="2800" dirty="0"/>
              <a:t>• </a:t>
            </a:r>
            <a:r>
              <a:rPr lang="zh-CN" altLang="en-US" sz="2800" dirty="0"/>
              <a:t>报纸上的文章</a:t>
            </a:r>
          </a:p>
          <a:p>
            <a:pPr marL="44450" indent="315913">
              <a:lnSpc>
                <a:spcPct val="150000"/>
              </a:lnSpc>
              <a:spcBef>
                <a:spcPts val="0"/>
              </a:spcBef>
              <a:buNone/>
            </a:pPr>
            <a:r>
              <a:rPr lang="en-US" altLang="zh-CN" sz="2800" dirty="0"/>
              <a:t>• </a:t>
            </a:r>
            <a:r>
              <a:rPr lang="zh-CN" altLang="en-US" sz="2800" dirty="0"/>
              <a:t>很多引用的文章</a:t>
            </a:r>
          </a:p>
          <a:p>
            <a:pPr marL="44450" indent="315913">
              <a:lnSpc>
                <a:spcPct val="150000"/>
              </a:lnSpc>
              <a:spcBef>
                <a:spcPts val="0"/>
              </a:spcBef>
              <a:buNone/>
            </a:pPr>
            <a:r>
              <a:rPr lang="en-US" altLang="zh-CN" sz="2800" dirty="0"/>
              <a:t>• del.icio.us </a:t>
            </a:r>
            <a:r>
              <a:rPr lang="en-US" altLang="zh-CN" sz="2800" dirty="0" err="1"/>
              <a:t>diggs</a:t>
            </a:r>
            <a:r>
              <a:rPr lang="zh-CN" altLang="en-US" sz="2800" dirty="0"/>
              <a:t>等网站</a:t>
            </a:r>
          </a:p>
          <a:p>
            <a:pPr marL="44450" indent="315913">
              <a:lnSpc>
                <a:spcPct val="150000"/>
              </a:lnSpc>
              <a:spcBef>
                <a:spcPts val="0"/>
              </a:spcBef>
              <a:buNone/>
            </a:pPr>
            <a:r>
              <a:rPr lang="en-US" altLang="zh-CN" sz="2800" dirty="0"/>
              <a:t>• </a:t>
            </a:r>
            <a:r>
              <a:rPr lang="en-US" altLang="zh-CN" sz="2800" dirty="0" err="1"/>
              <a:t>Pagerank</a:t>
            </a:r>
            <a:r>
              <a:rPr lang="zh-CN" altLang="en-US" sz="2800" dirty="0"/>
              <a:t>值</a:t>
            </a:r>
          </a:p>
        </p:txBody>
      </p:sp>
    </p:spTree>
    <p:extLst>
      <p:ext uri="{BB962C8B-B14F-4D97-AF65-F5344CB8AC3E}">
        <p14:creationId xmlns:p14="http://schemas.microsoft.com/office/powerpoint/2010/main" val="161797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4889731"/>
          </a:xfrm>
        </p:spPr>
        <p:txBody>
          <a:bodyPr>
            <a:normAutofit/>
          </a:bodyPr>
          <a:lstStyle/>
          <a:p>
            <a:pPr marL="45720" indent="0">
              <a:lnSpc>
                <a:spcPct val="150000"/>
              </a:lnSpc>
              <a:spcBef>
                <a:spcPts val="0"/>
              </a:spcBef>
              <a:buNone/>
            </a:pPr>
            <a:r>
              <a:rPr lang="en-US" altLang="zh-CN" sz="2800" dirty="0"/>
              <a:t>• </a:t>
            </a:r>
            <a:r>
              <a:rPr lang="zh-CN" altLang="en-US" sz="2800" dirty="0"/>
              <a:t>权威度计算</a:t>
            </a:r>
            <a:endParaRPr lang="en-US" altLang="zh-CN" sz="2800" dirty="0"/>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   为每篇文档赋予一个与查询无关的 </a:t>
            </a:r>
            <a:r>
              <a:rPr lang="en-US" altLang="zh-CN" sz="2800" dirty="0">
                <a:latin typeface="Times New Roman" panose="02020603050405020304" pitchFamily="18" charset="0"/>
                <a:cs typeface="Times New Roman" panose="02020603050405020304" pitchFamily="18" charset="0"/>
              </a:rPr>
              <a:t>(query-independent ) [0,1] </a:t>
            </a:r>
            <a:r>
              <a:rPr lang="zh-CN" altLang="en-US" sz="2800" dirty="0">
                <a:latin typeface="Times New Roman" panose="02020603050405020304" pitchFamily="18" charset="0"/>
                <a:cs typeface="Times New Roman" panose="02020603050405020304" pitchFamily="18" charset="0"/>
              </a:rPr>
              <a:t>之间的值，记为 </a:t>
            </a:r>
            <a:r>
              <a:rPr lang="en-US" altLang="zh-CN" sz="2800" dirty="0">
                <a:latin typeface="Times New Roman" panose="02020603050405020304" pitchFamily="18" charset="0"/>
                <a:cs typeface="Times New Roman" panose="02020603050405020304" pitchFamily="18" charset="0"/>
              </a:rPr>
              <a:t>g(d)</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同前面一样，最终文档排名基于 </a:t>
            </a:r>
            <a:r>
              <a:rPr lang="en-US" altLang="zh-CN" sz="2800" dirty="0">
                <a:latin typeface="Times New Roman" panose="02020603050405020304" pitchFamily="18" charset="0"/>
                <a:cs typeface="Times New Roman" panose="02020603050405020304" pitchFamily="18" charset="0"/>
              </a:rPr>
              <a:t>g(d) </a:t>
            </a:r>
            <a:r>
              <a:rPr lang="zh-CN" altLang="en-US" sz="2800" dirty="0">
                <a:latin typeface="Times New Roman" panose="02020603050405020304" pitchFamily="18" charset="0"/>
                <a:cs typeface="Times New Roman" panose="02020603050405020304" pitchFamily="18" charset="0"/>
              </a:rPr>
              <a:t>和相关度的线性组合。</a:t>
            </a:r>
          </a:p>
          <a:p>
            <a:pPr marL="44450" indent="676275">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net-score(</a:t>
            </a:r>
            <a:r>
              <a:rPr lang="en-US" altLang="zh-CN" sz="2800" dirty="0" err="1">
                <a:latin typeface="Times New Roman" panose="02020603050405020304" pitchFamily="18" charset="0"/>
                <a:cs typeface="Times New Roman" panose="02020603050405020304" pitchFamily="18" charset="0"/>
              </a:rPr>
              <a:t>q,d</a:t>
            </a:r>
            <a:r>
              <a:rPr lang="en-US" altLang="zh-CN" sz="2800" dirty="0">
                <a:latin typeface="Times New Roman" panose="02020603050405020304" pitchFamily="18" charset="0"/>
                <a:cs typeface="Times New Roman" panose="02020603050405020304" pitchFamily="18" charset="0"/>
              </a:rPr>
              <a:t>) = g(d) + cosine(</a:t>
            </a:r>
            <a:r>
              <a:rPr lang="en-US" altLang="zh-CN" sz="2800" dirty="0" err="1">
                <a:latin typeface="Times New Roman" panose="02020603050405020304" pitchFamily="18" charset="0"/>
                <a:cs typeface="Times New Roman" panose="02020603050405020304" pitchFamily="18" charset="0"/>
              </a:rPr>
              <a:t>q,d</a:t>
            </a:r>
            <a:r>
              <a:rPr lang="en-US" altLang="zh-CN" sz="2800" dirty="0">
                <a:latin typeface="Times New Roman" panose="02020603050405020304" pitchFamily="18" charset="0"/>
                <a:cs typeface="Times New Roman" panose="02020603050405020304" pitchFamily="18" charset="0"/>
              </a:rPr>
              <a:t>)</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可以采用等权重，也可以采用不同权重，</a:t>
            </a:r>
            <a:r>
              <a:rPr lang="en-US" altLang="zh-CN" sz="2800" dirty="0">
                <a:latin typeface="Times New Roman" panose="02020603050405020304" pitchFamily="18" charset="0"/>
                <a:cs typeface="Times New Roman" panose="02020603050405020304" pitchFamily="18" charset="0"/>
              </a:rPr>
              <a:t>w1*g(d) + w2*cosine(</a:t>
            </a:r>
            <a:r>
              <a:rPr lang="en-US" altLang="zh-CN" sz="2800" dirty="0" err="1">
                <a:latin typeface="Times New Roman" panose="02020603050405020304" pitchFamily="18" charset="0"/>
                <a:cs typeface="Times New Roman" panose="02020603050405020304" pitchFamily="18" charset="0"/>
              </a:rPr>
              <a:t>q,d</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可以采用任何形式的函数，而不只是线性函数</a:t>
            </a:r>
          </a:p>
        </p:txBody>
      </p:sp>
    </p:spTree>
    <p:extLst>
      <p:ext uri="{BB962C8B-B14F-4D97-AF65-F5344CB8AC3E}">
        <p14:creationId xmlns:p14="http://schemas.microsoft.com/office/powerpoint/2010/main" val="262930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4" y="1206269"/>
            <a:ext cx="10707758" cy="4889731"/>
          </a:xfrm>
        </p:spPr>
        <p:txBody>
          <a:bodyPr>
            <a:normAutofit/>
          </a:bodyPr>
          <a:lstStyle/>
          <a:p>
            <a:pPr marL="45720" indent="0">
              <a:lnSpc>
                <a:spcPct val="150000"/>
              </a:lnSpc>
              <a:spcBef>
                <a:spcPts val="0"/>
              </a:spcBef>
              <a:buNone/>
            </a:pPr>
            <a:r>
              <a:rPr lang="en-US" altLang="zh-CN" sz="2800" dirty="0"/>
              <a:t>•</a:t>
            </a:r>
            <a:r>
              <a:rPr lang="zh-CN" altLang="en-US" sz="2800" dirty="0"/>
              <a:t>基于</a:t>
            </a:r>
            <a:r>
              <a:rPr lang="en-US" altLang="zh-CN" sz="2800" dirty="0"/>
              <a:t>net-score</a:t>
            </a:r>
            <a:r>
              <a:rPr lang="zh-CN" altLang="en-US" sz="2800" dirty="0"/>
              <a:t>的</a:t>
            </a:r>
            <a:r>
              <a:rPr lang="en-US" altLang="zh-CN" sz="2800" dirty="0"/>
              <a:t>Top K</a:t>
            </a:r>
            <a:r>
              <a:rPr lang="zh-CN" altLang="en-US" sz="2800" dirty="0"/>
              <a:t>文档检索</a:t>
            </a:r>
          </a:p>
          <a:p>
            <a:pPr marL="44450" indent="315913">
              <a:lnSpc>
                <a:spcPct val="150000"/>
              </a:lnSpc>
              <a:spcBef>
                <a:spcPts val="0"/>
              </a:spcBef>
              <a:buNone/>
            </a:pPr>
            <a:r>
              <a:rPr lang="zh-CN" altLang="en-US" sz="2800" dirty="0"/>
              <a:t>（</a:t>
            </a:r>
            <a:r>
              <a:rPr lang="en-US" altLang="zh-CN" sz="2800" dirty="0"/>
              <a:t>1</a:t>
            </a:r>
            <a:r>
              <a:rPr lang="zh-CN" altLang="en-US" sz="2800" dirty="0"/>
              <a:t>）</a:t>
            </a:r>
            <a:r>
              <a:rPr lang="zh-CN" altLang="en-US" sz="2400" dirty="0"/>
              <a:t>首先按照 </a:t>
            </a:r>
            <a:r>
              <a:rPr lang="en-US" altLang="zh-CN" sz="2400" dirty="0"/>
              <a:t>g(d) </a:t>
            </a:r>
            <a:r>
              <a:rPr lang="zh-CN" altLang="en-US" sz="2400" dirty="0"/>
              <a:t>从高到低将倒排记录表进行排序</a:t>
            </a:r>
          </a:p>
          <a:p>
            <a:pPr marL="44450" indent="315913">
              <a:lnSpc>
                <a:spcPct val="150000"/>
              </a:lnSpc>
              <a:spcBef>
                <a:spcPts val="0"/>
              </a:spcBef>
              <a:buNone/>
            </a:pPr>
            <a:r>
              <a:rPr lang="en-US" altLang="zh-CN" sz="2400" dirty="0"/>
              <a:t>• </a:t>
            </a:r>
            <a:r>
              <a:rPr lang="zh-CN" altLang="en-US" sz="2400" dirty="0"/>
              <a:t>该排序对所有倒排记录表都是一致的</a:t>
            </a:r>
            <a:r>
              <a:rPr lang="en-US" altLang="zh-CN" sz="2400" dirty="0"/>
              <a:t> ( </a:t>
            </a:r>
            <a:r>
              <a:rPr lang="zh-CN" altLang="en-US" sz="2400" dirty="0"/>
              <a:t>只与文档本身有关</a:t>
            </a:r>
            <a:r>
              <a:rPr lang="en-US" altLang="zh-CN" sz="2400" dirty="0"/>
              <a:t>) </a:t>
            </a:r>
          </a:p>
          <a:p>
            <a:pPr marL="44450" indent="315913">
              <a:lnSpc>
                <a:spcPct val="150000"/>
              </a:lnSpc>
              <a:spcBef>
                <a:spcPts val="0"/>
              </a:spcBef>
              <a:buNone/>
            </a:pPr>
            <a:r>
              <a:rPr lang="en-US" altLang="zh-CN" sz="2400" dirty="0"/>
              <a:t>• </a:t>
            </a:r>
            <a:r>
              <a:rPr lang="zh-CN" altLang="en-US" sz="2400" dirty="0"/>
              <a:t>因此，可以并行遍历不同查询词项的倒排记录表来</a:t>
            </a:r>
          </a:p>
          <a:p>
            <a:pPr marL="44450" indent="676275">
              <a:lnSpc>
                <a:spcPct val="150000"/>
              </a:lnSpc>
              <a:spcBef>
                <a:spcPts val="0"/>
              </a:spcBef>
              <a:buNone/>
            </a:pPr>
            <a:r>
              <a:rPr lang="en-US" altLang="zh-CN" sz="2800" dirty="0"/>
              <a:t>• </a:t>
            </a:r>
            <a:r>
              <a:rPr lang="zh-CN" altLang="en-US" sz="2400" dirty="0"/>
              <a:t>进行倒排记录表的合并</a:t>
            </a:r>
            <a:endParaRPr lang="en-US" altLang="zh-CN" sz="2400" dirty="0"/>
          </a:p>
          <a:p>
            <a:pPr marL="44450" indent="676275">
              <a:lnSpc>
                <a:spcPct val="150000"/>
              </a:lnSpc>
              <a:spcBef>
                <a:spcPts val="0"/>
              </a:spcBef>
              <a:buNone/>
            </a:pPr>
            <a:r>
              <a:rPr lang="en-US" altLang="zh-CN" sz="2400" dirty="0"/>
              <a:t>       (</a:t>
            </a:r>
            <a:r>
              <a:rPr lang="zh-CN" altLang="en-US" sz="2400" dirty="0"/>
              <a:t>采用图</a:t>
            </a:r>
            <a:r>
              <a:rPr lang="en-US" altLang="zh-CN" sz="2400" dirty="0">
                <a:latin typeface="Times New Roman" panose="02020603050405020304" pitchFamily="18" charset="0"/>
                <a:cs typeface="Times New Roman" panose="02020603050405020304" pitchFamily="18" charset="0"/>
              </a:rPr>
              <a:t>1-6</a:t>
            </a:r>
            <a:r>
              <a:rPr lang="zh-CN" altLang="en-US" sz="2400" dirty="0">
                <a:latin typeface="Times New Roman" panose="02020603050405020304" pitchFamily="18" charset="0"/>
                <a:cs typeface="Times New Roman" panose="02020603050405020304" pitchFamily="18" charset="0"/>
              </a:rPr>
              <a:t>算法</a:t>
            </a:r>
            <a:r>
              <a:rPr lang="en-US" altLang="zh-CN" sz="2400" dirty="0"/>
              <a:t>)</a:t>
            </a:r>
            <a:endParaRPr lang="zh-CN" altLang="en-US" sz="2400" dirty="0"/>
          </a:p>
          <a:p>
            <a:pPr marL="44450" indent="676275">
              <a:lnSpc>
                <a:spcPct val="150000"/>
              </a:lnSpc>
              <a:spcBef>
                <a:spcPts val="0"/>
              </a:spcBef>
              <a:buNone/>
            </a:pPr>
            <a:r>
              <a:rPr lang="en-US" altLang="zh-CN" sz="2400" dirty="0"/>
              <a:t>• </a:t>
            </a:r>
            <a:r>
              <a:rPr lang="zh-CN" altLang="en-US" sz="2400" dirty="0"/>
              <a:t>余弦相似度的计算</a:t>
            </a:r>
          </a:p>
        </p:txBody>
      </p:sp>
      <p:pic>
        <p:nvPicPr>
          <p:cNvPr id="4" name="图片 3">
            <a:extLst>
              <a:ext uri="{FF2B5EF4-FFF2-40B4-BE49-F238E27FC236}">
                <a16:creationId xmlns:a16="http://schemas.microsoft.com/office/drawing/2014/main" id="{872657E6-BE5D-4C35-97A6-8820E6393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10275"/>
            <a:ext cx="5511023" cy="2796863"/>
          </a:xfrm>
          <a:prstGeom prst="rect">
            <a:avLst/>
          </a:prstGeom>
        </p:spPr>
      </p:pic>
    </p:spTree>
    <p:extLst>
      <p:ext uri="{BB962C8B-B14F-4D97-AF65-F5344CB8AC3E}">
        <p14:creationId xmlns:p14="http://schemas.microsoft.com/office/powerpoint/2010/main" val="75653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4889731"/>
          </a:xfrm>
        </p:spPr>
        <p:txBody>
          <a:bodyPr>
            <a:normAutofit/>
          </a:bodyPr>
          <a:lstStyle/>
          <a:p>
            <a:pPr marL="45720" indent="0">
              <a:lnSpc>
                <a:spcPct val="150000"/>
              </a:lnSpc>
              <a:spcBef>
                <a:spcPts val="0"/>
              </a:spcBef>
              <a:buNone/>
            </a:pPr>
            <a:r>
              <a:rPr lang="zh-CN" altLang="en-US" sz="2800" dirty="0"/>
              <a:t>策略三：静态得分</a:t>
            </a:r>
            <a:endParaRPr lang="en-US" altLang="zh-CN" sz="2800" dirty="0"/>
          </a:p>
          <a:p>
            <a:pPr marL="45720" indent="0">
              <a:lnSpc>
                <a:spcPct val="150000"/>
              </a:lnSpc>
              <a:spcBef>
                <a:spcPts val="0"/>
              </a:spcBef>
              <a:buNone/>
            </a:pPr>
            <a:r>
              <a:rPr lang="zh-CN" altLang="en-US" sz="2800" dirty="0"/>
              <a:t>（</a:t>
            </a:r>
            <a:r>
              <a:rPr lang="en-US" altLang="zh-CN" sz="2800" dirty="0"/>
              <a:t>2</a:t>
            </a:r>
            <a:r>
              <a:rPr lang="zh-CN" altLang="en-US" sz="2800" dirty="0"/>
              <a:t>）全局胜者表</a:t>
            </a:r>
          </a:p>
          <a:p>
            <a:pPr marL="44450" indent="315913">
              <a:lnSpc>
                <a:spcPct val="150000"/>
              </a:lnSpc>
              <a:spcBef>
                <a:spcPts val="0"/>
              </a:spcBef>
              <a:buNone/>
            </a:pPr>
            <a:r>
              <a:rPr lang="en-US" altLang="zh-CN" sz="2800" dirty="0"/>
              <a:t>•</a:t>
            </a:r>
            <a:r>
              <a:rPr lang="zh-CN" altLang="en-US" sz="2800" dirty="0"/>
              <a:t>对于选择好的 </a:t>
            </a:r>
            <a:r>
              <a:rPr lang="en-US" altLang="zh-CN" sz="2800" dirty="0"/>
              <a:t>r </a:t>
            </a:r>
            <a:r>
              <a:rPr lang="zh-CN" altLang="en-US" sz="2800" dirty="0"/>
              <a:t>值，对每个词项 </a:t>
            </a:r>
            <a:r>
              <a:rPr lang="en-US" altLang="zh-CN" sz="2800" dirty="0"/>
              <a:t>t </a:t>
            </a:r>
            <a:r>
              <a:rPr lang="zh-CN" altLang="en-US" sz="2800" dirty="0"/>
              <a:t>构建一个全局胜者表</a:t>
            </a:r>
          </a:p>
          <a:p>
            <a:pPr marL="44450" indent="674688">
              <a:lnSpc>
                <a:spcPct val="150000"/>
              </a:lnSpc>
              <a:spcBef>
                <a:spcPts val="0"/>
              </a:spcBef>
              <a:buNone/>
            </a:pPr>
            <a:r>
              <a:rPr lang="en-US" altLang="zh-CN" sz="2800" dirty="0"/>
              <a:t>• </a:t>
            </a:r>
            <a:r>
              <a:rPr lang="zh-CN" altLang="en-US" sz="2800" dirty="0"/>
              <a:t>其中包含了 </a:t>
            </a:r>
            <a:r>
              <a:rPr lang="en-US" altLang="zh-CN" sz="2800" dirty="0"/>
              <a:t>g(d) +</a:t>
            </a:r>
            <a:r>
              <a:rPr lang="en-US" altLang="zh-CN" sz="2800" dirty="0" err="1"/>
              <a:t>tf-idf</a:t>
            </a:r>
            <a:r>
              <a:rPr lang="en-US" altLang="zh-CN" sz="2800" dirty="0"/>
              <a:t> </a:t>
            </a:r>
            <a:r>
              <a:rPr lang="en-US" altLang="zh-CN" sz="2800" baseline="-25000" dirty="0"/>
              <a:t>td</a:t>
            </a:r>
            <a:r>
              <a:rPr lang="en-US" altLang="zh-CN" sz="2800" dirty="0"/>
              <a:t> </a:t>
            </a:r>
            <a:r>
              <a:rPr lang="zh-CN" altLang="en-US" sz="2800" dirty="0"/>
              <a:t>得分最高的 </a:t>
            </a:r>
            <a:r>
              <a:rPr lang="en-US" altLang="zh-CN" sz="2800" dirty="0"/>
              <a:t>r </a:t>
            </a:r>
            <a:r>
              <a:rPr lang="zh-CN" altLang="en-US" sz="2800" dirty="0"/>
              <a:t>篇文档</a:t>
            </a:r>
          </a:p>
          <a:p>
            <a:pPr marL="44450" indent="315913">
              <a:lnSpc>
                <a:spcPct val="150000"/>
              </a:lnSpc>
              <a:spcBef>
                <a:spcPts val="0"/>
              </a:spcBef>
              <a:buNone/>
            </a:pPr>
            <a:r>
              <a:rPr lang="en-US" altLang="zh-CN" sz="2800" dirty="0"/>
              <a:t>• </a:t>
            </a:r>
            <a:r>
              <a:rPr lang="zh-CN" altLang="en-US" sz="2800" dirty="0"/>
              <a:t>当查询提交以后，对</a:t>
            </a:r>
            <a:r>
              <a:rPr lang="zh-CN" altLang="en-US" sz="2800" dirty="0">
                <a:solidFill>
                  <a:srgbClr val="FF0000"/>
                </a:solidFill>
              </a:rPr>
              <a:t>所有全局胜者表的并集中的文档</a:t>
            </a:r>
            <a:r>
              <a:rPr lang="zh-CN" altLang="en-US" sz="2800" dirty="0"/>
              <a:t>计算其最后相似度得分</a:t>
            </a:r>
          </a:p>
          <a:p>
            <a:pPr marL="44450" indent="315913">
              <a:lnSpc>
                <a:spcPct val="150000"/>
              </a:lnSpc>
              <a:spcBef>
                <a:spcPts val="0"/>
              </a:spcBef>
              <a:buNone/>
            </a:pPr>
            <a:r>
              <a:rPr lang="en-US" altLang="zh-CN" sz="2800" dirty="0"/>
              <a:t>• </a:t>
            </a:r>
            <a:r>
              <a:rPr lang="zh-CN" altLang="en-US" sz="2800" dirty="0"/>
              <a:t>根据最终得分选择 </a:t>
            </a:r>
            <a:endParaRPr lang="zh-CN" altLang="en-US" sz="2400" dirty="0"/>
          </a:p>
        </p:txBody>
      </p:sp>
    </p:spTree>
    <p:extLst>
      <p:ext uri="{BB962C8B-B14F-4D97-AF65-F5344CB8AC3E}">
        <p14:creationId xmlns:p14="http://schemas.microsoft.com/office/powerpoint/2010/main" val="301751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572656"/>
            <a:ext cx="10414807" cy="6063792"/>
          </a:xfrm>
        </p:spPr>
        <p:txBody>
          <a:bodyPr>
            <a:normAutofit/>
          </a:bodyPr>
          <a:lstStyle/>
          <a:p>
            <a:pPr marL="0" lvl="0" indent="0" fontAlgn="base">
              <a:lnSpc>
                <a:spcPct val="100000"/>
              </a:lnSpc>
              <a:spcBef>
                <a:spcPct val="0"/>
              </a:spcBef>
              <a:spcAft>
                <a:spcPct val="0"/>
              </a:spcAft>
              <a:buClr>
                <a:srgbClr val="437085"/>
              </a:buClr>
              <a:buSzTx/>
              <a:buNone/>
            </a:pPr>
            <a:r>
              <a:rPr lang="en-US" altLang="zh-CN" sz="2800" dirty="0">
                <a:latin typeface="+mn-ea"/>
                <a:cs typeface="+mj-cs"/>
              </a:rPr>
              <a:t>(1)</a:t>
            </a:r>
            <a:r>
              <a:rPr lang="zh-CN" altLang="en-US" sz="2800" dirty="0">
                <a:latin typeface="+mn-ea"/>
                <a:cs typeface="+mj-cs"/>
              </a:rPr>
              <a:t>从布尔模型到向量空间模型</a:t>
            </a:r>
          </a:p>
          <a:p>
            <a:pPr marL="0" lvl="0" indent="0" fontAlgn="base">
              <a:lnSpc>
                <a:spcPct val="100000"/>
              </a:lnSpc>
              <a:spcBef>
                <a:spcPct val="0"/>
              </a:spcBef>
              <a:spcAft>
                <a:spcPct val="0"/>
              </a:spcAft>
              <a:buClr>
                <a:srgbClr val="437085"/>
              </a:buClr>
              <a:buSzTx/>
              <a:buNone/>
            </a:pPr>
            <a:endParaRPr lang="zh-CN" altLang="en-US" sz="2800" dirty="0">
              <a:solidFill>
                <a:srgbClr val="FF0000"/>
              </a:solidFill>
              <a:latin typeface="+mn-ea"/>
              <a:cs typeface="+mj-cs"/>
            </a:endParaRPr>
          </a:p>
        </p:txBody>
      </p:sp>
      <p:pic>
        <p:nvPicPr>
          <p:cNvPr id="4" name="图片 3">
            <a:extLst>
              <a:ext uri="{FF2B5EF4-FFF2-40B4-BE49-F238E27FC236}">
                <a16:creationId xmlns:a16="http://schemas.microsoft.com/office/drawing/2014/main" id="{4FD9E699-B6CD-4CF7-8B80-D374E17BD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448" y="1208690"/>
            <a:ext cx="9245167" cy="5244930"/>
          </a:xfrm>
          <a:prstGeom prst="rect">
            <a:avLst/>
          </a:prstGeom>
        </p:spPr>
      </p:pic>
    </p:spTree>
    <p:extLst>
      <p:ext uri="{BB962C8B-B14F-4D97-AF65-F5344CB8AC3E}">
        <p14:creationId xmlns:p14="http://schemas.microsoft.com/office/powerpoint/2010/main" val="3136694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447450"/>
          </a:xfrm>
        </p:spPr>
        <p:txBody>
          <a:bodyPr>
            <a:normAutofit/>
          </a:bodyPr>
          <a:lstStyle/>
          <a:p>
            <a:pPr marL="45720" indent="0">
              <a:lnSpc>
                <a:spcPct val="150000"/>
              </a:lnSpc>
              <a:spcBef>
                <a:spcPts val="0"/>
              </a:spcBef>
              <a:buNone/>
            </a:pPr>
            <a:r>
              <a:rPr lang="zh-CN" altLang="en-US" sz="2800" dirty="0"/>
              <a:t>策略四：影响度排序</a:t>
            </a:r>
            <a:endParaRPr lang="en-US" altLang="zh-CN" sz="2800" dirty="0"/>
          </a:p>
          <a:p>
            <a:pPr marL="45720" indent="0">
              <a:lnSpc>
                <a:spcPct val="150000"/>
              </a:lnSpc>
              <a:spcBef>
                <a:spcPts val="0"/>
              </a:spcBef>
              <a:buNone/>
            </a:pPr>
            <a:r>
              <a:rPr lang="en-US" altLang="zh-CN" sz="2800" dirty="0"/>
              <a:t>• </a:t>
            </a:r>
            <a:r>
              <a:rPr lang="zh-CN" altLang="en-US" sz="2800" dirty="0"/>
              <a:t>将词项 </a:t>
            </a:r>
            <a:r>
              <a:rPr lang="en-US" altLang="zh-CN" sz="2800" dirty="0"/>
              <a:t>t </a:t>
            </a:r>
            <a:r>
              <a:rPr lang="zh-CN" altLang="en-US" sz="2800" dirty="0"/>
              <a:t>对应的所有文档 </a:t>
            </a:r>
            <a:r>
              <a:rPr lang="en-US" altLang="zh-CN" sz="2800" dirty="0"/>
              <a:t>d </a:t>
            </a:r>
            <a:r>
              <a:rPr lang="zh-CN" altLang="en-US" sz="2800" dirty="0"/>
              <a:t>按照</a:t>
            </a:r>
            <a:r>
              <a:rPr lang="en-US" altLang="zh-CN" sz="2800" dirty="0" err="1"/>
              <a:t>tf</a:t>
            </a:r>
            <a:r>
              <a:rPr lang="en-US" altLang="zh-CN" sz="2800" dirty="0"/>
              <a:t> </a:t>
            </a:r>
            <a:r>
              <a:rPr lang="en-US" altLang="zh-CN" sz="2800" baseline="-25000" dirty="0"/>
              <a:t>td</a:t>
            </a:r>
            <a:r>
              <a:rPr lang="zh-CN" altLang="en-US" sz="2800" dirty="0"/>
              <a:t>值降序排列</a:t>
            </a:r>
          </a:p>
          <a:p>
            <a:pPr marL="44450" indent="403225">
              <a:lnSpc>
                <a:spcPct val="150000"/>
              </a:lnSpc>
              <a:spcBef>
                <a:spcPts val="0"/>
              </a:spcBef>
              <a:buNone/>
            </a:pPr>
            <a:r>
              <a:rPr lang="zh-CN" altLang="en-US" sz="2400" dirty="0"/>
              <a:t>此时不同词项倒排记录表中文档所采用的排序方式就不是统一的，</a:t>
            </a:r>
            <a:r>
              <a:rPr lang="en-US" altLang="zh-CN" sz="2400" dirty="0"/>
              <a:t> </a:t>
            </a:r>
            <a:r>
              <a:rPr lang="zh-CN" altLang="en-US" sz="2400" dirty="0"/>
              <a:t>不能通过并发扫描多个倒排记录表的方式来计算文档的得分。</a:t>
            </a:r>
          </a:p>
          <a:p>
            <a:pPr marL="45720" indent="0">
              <a:lnSpc>
                <a:spcPct val="150000"/>
              </a:lnSpc>
              <a:spcBef>
                <a:spcPts val="0"/>
              </a:spcBef>
              <a:buNone/>
            </a:pPr>
            <a:r>
              <a:rPr lang="en-US" altLang="zh-CN" sz="2800" dirty="0"/>
              <a:t>• </a:t>
            </a:r>
            <a:r>
              <a:rPr lang="zh-CN" altLang="en-US" sz="2800" dirty="0"/>
              <a:t>有两种思路可以显著 降低用于累加得分的文档数目</a:t>
            </a:r>
            <a:endParaRPr lang="en-US" altLang="zh-CN" sz="2800" dirty="0"/>
          </a:p>
          <a:p>
            <a:pPr marL="4572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思路</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：提前结束</a:t>
            </a:r>
          </a:p>
          <a:p>
            <a:pPr marL="44450" indent="315913">
              <a:lnSpc>
                <a:spcPct val="150000"/>
              </a:lnSpc>
              <a:spcBef>
                <a:spcPts val="0"/>
              </a:spcBef>
              <a:buNone/>
            </a:pPr>
            <a:r>
              <a:rPr lang="en-US" altLang="zh-CN" sz="2400" dirty="0"/>
              <a:t>• </a:t>
            </a:r>
            <a:r>
              <a:rPr lang="zh-CN" altLang="en-US" sz="2400" dirty="0"/>
              <a:t>对某个查询词项 </a:t>
            </a:r>
            <a:r>
              <a:rPr lang="en-US" altLang="zh-CN" sz="2400" dirty="0"/>
              <a:t>t </a:t>
            </a:r>
            <a:r>
              <a:rPr lang="zh-CN" altLang="en-US" sz="2400" dirty="0"/>
              <a:t>对应的倒排记录表进行从前往后扫描时，可以在某个阶段停止</a:t>
            </a:r>
          </a:p>
          <a:p>
            <a:pPr marL="44450" indent="674688">
              <a:lnSpc>
                <a:spcPct val="150000"/>
              </a:lnSpc>
              <a:spcBef>
                <a:spcPts val="0"/>
              </a:spcBef>
              <a:buNone/>
            </a:pPr>
            <a:r>
              <a:rPr lang="en-US" altLang="zh-CN" sz="2400" dirty="0"/>
              <a:t>• </a:t>
            </a:r>
            <a:r>
              <a:rPr lang="zh-CN" altLang="en-US" sz="2400" b="1" dirty="0"/>
              <a:t>停止条件一：扫描了 </a:t>
            </a:r>
            <a:r>
              <a:rPr lang="en-US" altLang="zh-CN" sz="2400" b="1" dirty="0"/>
              <a:t>r </a:t>
            </a:r>
            <a:r>
              <a:rPr lang="zh-CN" altLang="en-US" sz="2400" b="1" dirty="0"/>
              <a:t>篇固定数目的文档</a:t>
            </a:r>
          </a:p>
          <a:p>
            <a:pPr marL="44450" indent="674688">
              <a:lnSpc>
                <a:spcPct val="150000"/>
              </a:lnSpc>
              <a:spcBef>
                <a:spcPts val="0"/>
              </a:spcBef>
              <a:buNone/>
            </a:pPr>
            <a:r>
              <a:rPr lang="en-US" altLang="zh-CN" sz="2400" b="1" dirty="0"/>
              <a:t>• </a:t>
            </a:r>
            <a:r>
              <a:rPr lang="zh-CN" altLang="en-US" sz="2400" b="1" dirty="0"/>
              <a:t>停止条件二：是当前记录的</a:t>
            </a:r>
            <a:r>
              <a:rPr lang="en-US" altLang="zh-CN" sz="2400" b="1" dirty="0" err="1"/>
              <a:t>tf</a:t>
            </a:r>
            <a:r>
              <a:rPr lang="en-US" altLang="zh-CN" sz="2400" b="1" dirty="0"/>
              <a:t> </a:t>
            </a:r>
            <a:r>
              <a:rPr lang="en-US" altLang="zh-CN" sz="2400" b="1" baseline="-25000" dirty="0"/>
              <a:t>td</a:t>
            </a:r>
            <a:r>
              <a:rPr lang="en-US" altLang="zh-CN" sz="2400" b="1" dirty="0"/>
              <a:t> </a:t>
            </a:r>
            <a:r>
              <a:rPr lang="zh-CN" altLang="en-US" sz="2400" b="1" dirty="0"/>
              <a:t>已经低于某个阈值</a:t>
            </a:r>
          </a:p>
          <a:p>
            <a:pPr marL="45720" indent="0">
              <a:lnSpc>
                <a:spcPct val="150000"/>
              </a:lnSpc>
              <a:spcBef>
                <a:spcPts val="0"/>
              </a:spcBef>
              <a:buNone/>
            </a:pPr>
            <a:endParaRPr lang="zh-CN" altLang="en-US" sz="2400" dirty="0"/>
          </a:p>
        </p:txBody>
      </p:sp>
    </p:spTree>
    <p:extLst>
      <p:ext uri="{BB962C8B-B14F-4D97-AF65-F5344CB8AC3E}">
        <p14:creationId xmlns:p14="http://schemas.microsoft.com/office/powerpoint/2010/main" val="2328459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思路</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：词项按照</a:t>
            </a:r>
            <a:r>
              <a:rPr lang="en-US" altLang="zh-CN" sz="2800" dirty="0" err="1">
                <a:latin typeface="Times New Roman" panose="02020603050405020304" pitchFamily="18" charset="0"/>
                <a:cs typeface="Times New Roman" panose="02020603050405020304" pitchFamily="18" charset="0"/>
              </a:rPr>
              <a:t>idf</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降序排列</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词项按照 </a:t>
            </a:r>
            <a:r>
              <a:rPr lang="en-US" altLang="zh-CN" sz="2400" dirty="0" err="1">
                <a:latin typeface="Times New Roman" panose="02020603050405020304" pitchFamily="18" charset="0"/>
                <a:cs typeface="Times New Roman" panose="02020603050405020304" pitchFamily="18" charset="0"/>
              </a:rPr>
              <a:t>idf</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降序排列（ </a:t>
            </a:r>
            <a:r>
              <a:rPr lang="en-US" altLang="zh-CN" sz="2400" dirty="0">
                <a:latin typeface="Times New Roman" panose="02020603050405020304" pitchFamily="18" charset="0"/>
                <a:cs typeface="Times New Roman" panose="02020603050405020304" pitchFamily="18" charset="0"/>
              </a:rPr>
              <a:t>query </a:t>
            </a:r>
            <a:r>
              <a:rPr lang="zh-CN" altLang="en-US" sz="2400" dirty="0">
                <a:latin typeface="Times New Roman" panose="02020603050405020304" pitchFamily="18" charset="0"/>
                <a:cs typeface="Times New Roman" panose="02020603050405020304" pitchFamily="18" charset="0"/>
              </a:rPr>
              <a:t>里面的词项）</a:t>
            </a:r>
          </a:p>
          <a:p>
            <a:pPr marL="44450" indent="676275">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对最终得分贡献最大的查询词项首先被考虑</a:t>
            </a:r>
          </a:p>
          <a:p>
            <a:pPr marL="44450" indent="315913">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在查询处理过程中进行自适应处理</a:t>
            </a:r>
          </a:p>
          <a:p>
            <a:pPr marL="44450" indent="676275">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当遇到具有较低</a:t>
            </a:r>
            <a:r>
              <a:rPr lang="en-US" altLang="zh-CN" sz="2400" dirty="0" err="1">
                <a:latin typeface="Times New Roman" panose="02020603050405020304" pitchFamily="18" charset="0"/>
                <a:cs typeface="Times New Roman" panose="02020603050405020304" pitchFamily="18" charset="0"/>
              </a:rPr>
              <a:t>idf</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值的查询词项时，可以根据和前一查询词项的文档得分的改变值来决定是否需要处理，改变值达到最小限度的时候终止。</a:t>
            </a:r>
            <a:endParaRPr lang="en-US" altLang="zh-CN" sz="2400" dirty="0">
              <a:latin typeface="Times New Roman" panose="02020603050405020304" pitchFamily="18" charset="0"/>
              <a:cs typeface="Times New Roman" panose="02020603050405020304" pitchFamily="18" charset="0"/>
            </a:endParaRPr>
          </a:p>
          <a:p>
            <a:pPr marL="44450" indent="676275">
              <a:lnSpc>
                <a:spcPct val="150000"/>
              </a:lnSpc>
              <a:spcBef>
                <a:spcPts val="0"/>
              </a:spcBef>
              <a:buNone/>
            </a:pPr>
            <a:r>
              <a:rPr lang="zh-CN" altLang="en-US" sz="2400" dirty="0">
                <a:solidFill>
                  <a:srgbClr val="00B050"/>
                </a:solidFill>
                <a:latin typeface="Times New Roman" panose="02020603050405020304" pitchFamily="18" charset="0"/>
                <a:cs typeface="Times New Roman" panose="02020603050405020304" pitchFamily="18" charset="0"/>
              </a:rPr>
              <a:t>例如：查询 </a:t>
            </a:r>
            <a:r>
              <a:rPr lang="en-US" altLang="zh-CN" sz="2400" dirty="0">
                <a:solidFill>
                  <a:srgbClr val="00B050"/>
                </a:solidFill>
                <a:latin typeface="Times New Roman" panose="02020603050405020304" pitchFamily="18" charset="0"/>
                <a:cs typeface="Times New Roman" panose="02020603050405020304" pitchFamily="18" charset="0"/>
              </a:rPr>
              <a:t>catcher in the rye </a:t>
            </a:r>
            <a:r>
              <a:rPr lang="zh-CN" altLang="en-US" sz="2400" dirty="0">
                <a:solidFill>
                  <a:srgbClr val="00B050"/>
                </a:solidFill>
                <a:latin typeface="Times New Roman" panose="02020603050405020304" pitchFamily="18" charset="0"/>
                <a:cs typeface="Times New Roman" panose="02020603050405020304" pitchFamily="18" charset="0"/>
              </a:rPr>
              <a:t>时，按</a:t>
            </a:r>
            <a:r>
              <a:rPr lang="en-US" altLang="zh-CN" sz="2400" dirty="0" err="1">
                <a:solidFill>
                  <a:srgbClr val="00B050"/>
                </a:solidFill>
                <a:latin typeface="Times New Roman" panose="02020603050405020304" pitchFamily="18" charset="0"/>
                <a:cs typeface="Times New Roman" panose="02020603050405020304" pitchFamily="18" charset="0"/>
              </a:rPr>
              <a:t>idf</a:t>
            </a:r>
            <a:r>
              <a:rPr lang="zh-CN" altLang="en-US" sz="2400" dirty="0">
                <a:solidFill>
                  <a:srgbClr val="00B050"/>
                </a:solidFill>
                <a:latin typeface="Times New Roman" panose="02020603050405020304" pitchFamily="18" charset="0"/>
                <a:cs typeface="Times New Roman" panose="02020603050405020304" pitchFamily="18" charset="0"/>
              </a:rPr>
              <a:t>排序应该是</a:t>
            </a:r>
            <a:r>
              <a:rPr lang="en-US" altLang="zh-CN" sz="2400" dirty="0">
                <a:solidFill>
                  <a:srgbClr val="00B050"/>
                </a:solidFill>
                <a:latin typeface="Times New Roman" panose="02020603050405020304" pitchFamily="18" charset="0"/>
                <a:cs typeface="Times New Roman" panose="02020603050405020304" pitchFamily="18" charset="0"/>
              </a:rPr>
              <a:t>catcher</a:t>
            </a:r>
            <a:r>
              <a:rPr lang="zh-CN" altLang="en-US" sz="2400" dirty="0">
                <a:solidFill>
                  <a:srgbClr val="00B050"/>
                </a:solidFill>
                <a:latin typeface="Times New Roman" panose="02020603050405020304" pitchFamily="18" charset="0"/>
                <a:cs typeface="Times New Roman" panose="02020603050405020304" pitchFamily="18" charset="0"/>
              </a:rPr>
              <a:t>，</a:t>
            </a:r>
            <a:r>
              <a:rPr lang="en-US" altLang="zh-CN" sz="2400" dirty="0">
                <a:solidFill>
                  <a:srgbClr val="00B050"/>
                </a:solidFill>
                <a:latin typeface="Times New Roman" panose="02020603050405020304" pitchFamily="18" charset="0"/>
                <a:cs typeface="Times New Roman" panose="02020603050405020304" pitchFamily="18" charset="0"/>
              </a:rPr>
              <a:t>rye</a:t>
            </a:r>
            <a:r>
              <a:rPr lang="zh-CN" altLang="en-US" sz="2400" dirty="0">
                <a:solidFill>
                  <a:srgbClr val="00B050"/>
                </a:solidFill>
                <a:latin typeface="Times New Roman" panose="02020603050405020304" pitchFamily="18" charset="0"/>
                <a:cs typeface="Times New Roman" panose="02020603050405020304" pitchFamily="18" charset="0"/>
              </a:rPr>
              <a:t>，</a:t>
            </a:r>
            <a:r>
              <a:rPr lang="en-US" altLang="zh-CN" sz="2400" dirty="0">
                <a:solidFill>
                  <a:srgbClr val="00B050"/>
                </a:solidFill>
                <a:latin typeface="Times New Roman" panose="02020603050405020304" pitchFamily="18" charset="0"/>
                <a:cs typeface="Times New Roman" panose="02020603050405020304" pitchFamily="18" charset="0"/>
              </a:rPr>
              <a:t>in</a:t>
            </a:r>
            <a:r>
              <a:rPr lang="zh-CN" altLang="en-US" sz="2400" dirty="0">
                <a:solidFill>
                  <a:srgbClr val="00B050"/>
                </a:solidFill>
                <a:latin typeface="Times New Roman" panose="02020603050405020304" pitchFamily="18" charset="0"/>
                <a:cs typeface="Times New Roman" panose="02020603050405020304" pitchFamily="18" charset="0"/>
              </a:rPr>
              <a:t>，</a:t>
            </a:r>
            <a:r>
              <a:rPr lang="en-US" altLang="zh-CN" sz="2400" dirty="0">
                <a:solidFill>
                  <a:srgbClr val="00B050"/>
                </a:solidFill>
                <a:latin typeface="Times New Roman" panose="02020603050405020304" pitchFamily="18" charset="0"/>
                <a:cs typeface="Times New Roman" panose="02020603050405020304" pitchFamily="18" charset="0"/>
              </a:rPr>
              <a:t>the</a:t>
            </a:r>
            <a:r>
              <a:rPr lang="zh-CN" altLang="en-US" sz="2400" dirty="0">
                <a:solidFill>
                  <a:srgbClr val="00B050"/>
                </a:solidFill>
                <a:latin typeface="Times New Roman" panose="02020603050405020304" pitchFamily="18" charset="0"/>
                <a:cs typeface="Times New Roman" panose="02020603050405020304" pitchFamily="18" charset="0"/>
              </a:rPr>
              <a:t>，当我们依次处理，处理到</a:t>
            </a:r>
            <a:r>
              <a:rPr lang="en-US" altLang="zh-CN" sz="2400" dirty="0">
                <a:solidFill>
                  <a:srgbClr val="00B050"/>
                </a:solidFill>
                <a:latin typeface="Times New Roman" panose="02020603050405020304" pitchFamily="18" charset="0"/>
                <a:cs typeface="Times New Roman" panose="02020603050405020304" pitchFamily="18" charset="0"/>
              </a:rPr>
              <a:t>in</a:t>
            </a:r>
            <a:r>
              <a:rPr lang="zh-CN" altLang="en-US" sz="2400" dirty="0">
                <a:solidFill>
                  <a:srgbClr val="00B050"/>
                </a:solidFill>
                <a:latin typeface="Times New Roman" panose="02020603050405020304" pitchFamily="18" charset="0"/>
                <a:cs typeface="Times New Roman" panose="02020603050405020304" pitchFamily="18" charset="0"/>
              </a:rPr>
              <a:t>时发现改变值很小，对排序影响很小，所以终止。</a:t>
            </a:r>
          </a:p>
        </p:txBody>
      </p:sp>
    </p:spTree>
    <p:extLst>
      <p:ext uri="{BB962C8B-B14F-4D97-AF65-F5344CB8AC3E}">
        <p14:creationId xmlns:p14="http://schemas.microsoft.com/office/powerpoint/2010/main" val="2539158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策略五：簇剪枝方法</a:t>
            </a:r>
            <a:r>
              <a:rPr lang="en-US" altLang="zh-CN" sz="2800"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预处理</a:t>
            </a:r>
          </a:p>
        </p:txBody>
      </p:sp>
      <p:pic>
        <p:nvPicPr>
          <p:cNvPr id="6" name="图片 5">
            <a:extLst>
              <a:ext uri="{FF2B5EF4-FFF2-40B4-BE49-F238E27FC236}">
                <a16:creationId xmlns:a16="http://schemas.microsoft.com/office/drawing/2014/main" id="{7C66D92A-5FA1-4236-BB0A-E95AAFFAF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53" y="2061677"/>
            <a:ext cx="7234445" cy="2824360"/>
          </a:xfrm>
          <a:prstGeom prst="rect">
            <a:avLst/>
          </a:prstGeom>
        </p:spPr>
      </p:pic>
    </p:spTree>
    <p:extLst>
      <p:ext uri="{BB962C8B-B14F-4D97-AF65-F5344CB8AC3E}">
        <p14:creationId xmlns:p14="http://schemas.microsoft.com/office/powerpoint/2010/main" val="1866507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策略五：簇剪枝方法</a:t>
                </a:r>
                <a:r>
                  <a:rPr lang="en-US" altLang="zh-CN" sz="2800"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查询处理</a:t>
                </a:r>
                <a:endParaRPr lang="en-US" altLang="zh-CN" sz="2800" b="1"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给定查询 </a:t>
                </a:r>
                <a:r>
                  <a:rPr lang="en-US" altLang="zh-CN" sz="2400" dirty="0">
                    <a:latin typeface="Times New Roman" panose="02020603050405020304" pitchFamily="18" charset="0"/>
                    <a:cs typeface="Times New Roman" panose="02020603050405020304" pitchFamily="18" charset="0"/>
                  </a:rPr>
                  <a:t>q </a:t>
                </a:r>
                <a:r>
                  <a:rPr lang="zh-CN" altLang="en-US" sz="2400" dirty="0">
                    <a:latin typeface="Times New Roman" panose="02020603050405020304" pitchFamily="18" charset="0"/>
                    <a:cs typeface="Times New Roman" panose="02020603050405020304" pitchFamily="18" charset="0"/>
                  </a:rPr>
                  <a:t>，通过与</a:t>
                </a:r>
                <a14:m>
                  <m:oMath xmlns:m="http://schemas.openxmlformats.org/officeDocument/2006/math">
                    <m:rad>
                      <m:radPr>
                        <m:degHide m:val="on"/>
                        <m:ctrlPr>
                          <a:rPr lang="zh-CN" altLang="en-US" sz="2400" i="1" smtClean="0">
                            <a:latin typeface="Cambria Math" panose="02040503050406030204" pitchFamily="18" charset="0"/>
                            <a:cs typeface="Times New Roman" panose="02020603050405020304" pitchFamily="18" charset="0"/>
                          </a:rPr>
                        </m:ctrlPr>
                      </m:radPr>
                      <m:deg/>
                      <m:e>
                        <m:r>
                          <m:rPr>
                            <m:sty m:val="p"/>
                          </m:rPr>
                          <a:rPr lang="en-US" altLang="zh-CN" sz="2400" i="1">
                            <a:latin typeface="Cambria Math" panose="02040503050406030204" pitchFamily="18" charset="0"/>
                            <a:cs typeface="Times New Roman" panose="02020603050405020304" pitchFamily="18" charset="0"/>
                          </a:rPr>
                          <m:t>N</m:t>
                        </m:r>
                      </m:e>
                    </m:rad>
                  </m:oMath>
                </a14:m>
                <a:r>
                  <a:rPr lang="zh-CN" altLang="en-US" sz="2400" dirty="0">
                    <a:latin typeface="Times New Roman" panose="02020603050405020304" pitchFamily="18" charset="0"/>
                    <a:cs typeface="Times New Roman" panose="02020603050405020304" pitchFamily="18" charset="0"/>
                  </a:rPr>
                  <a:t>个先导者计算余弦</a:t>
                </a:r>
                <a:endParaRPr lang="en-US" altLang="zh-CN" sz="24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相似度，找出</a:t>
                </a:r>
                <a:r>
                  <a:rPr lang="zh-CN" altLang="en-US" sz="2400" dirty="0">
                    <a:solidFill>
                      <a:srgbClr val="FF0000"/>
                    </a:solidFill>
                    <a:latin typeface="Times New Roman" panose="02020603050405020304" pitchFamily="18" charset="0"/>
                    <a:cs typeface="Times New Roman" panose="02020603050405020304" pitchFamily="18" charset="0"/>
                  </a:rPr>
                  <a:t>和它最近的先导者 </a:t>
                </a:r>
                <a:r>
                  <a:rPr lang="en-US" altLang="zh-CN" sz="2400" dirty="0">
                    <a:solidFill>
                      <a:srgbClr val="FF0000"/>
                    </a:solidFill>
                    <a:latin typeface="Times New Roman" panose="02020603050405020304" pitchFamily="18" charset="0"/>
                    <a:cs typeface="Times New Roman" panose="02020603050405020304" pitchFamily="18" charset="0"/>
                  </a:rPr>
                  <a:t>L </a:t>
                </a:r>
              </a:p>
              <a:p>
                <a:pPr marL="45720"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候选集合 </a:t>
                </a:r>
                <a:r>
                  <a:rPr lang="en-US" altLang="zh-CN" sz="2400" dirty="0">
                    <a:solidFill>
                      <a:srgbClr val="FF0000"/>
                    </a:solidFill>
                    <a:latin typeface="Times New Roman" panose="02020603050405020304" pitchFamily="18" charset="0"/>
                    <a:cs typeface="Times New Roman" panose="02020603050405020304" pitchFamily="18" charset="0"/>
                  </a:rPr>
                  <a:t>A </a:t>
                </a:r>
                <a:r>
                  <a:rPr lang="zh-CN" altLang="en-US" sz="2400" dirty="0">
                    <a:solidFill>
                      <a:srgbClr val="FF0000"/>
                    </a:solidFill>
                    <a:latin typeface="Times New Roman" panose="02020603050405020304" pitchFamily="18" charset="0"/>
                    <a:cs typeface="Times New Roman" panose="02020603050405020304" pitchFamily="18" charset="0"/>
                  </a:rPr>
                  <a:t>包括 </a:t>
                </a:r>
                <a:r>
                  <a:rPr lang="en-US" altLang="zh-CN" sz="2400" dirty="0">
                    <a:solidFill>
                      <a:srgbClr val="FF0000"/>
                    </a:solidFill>
                    <a:latin typeface="Times New Roman" panose="02020603050405020304" pitchFamily="18" charset="0"/>
                    <a:cs typeface="Times New Roman" panose="02020603050405020304" pitchFamily="18" charset="0"/>
                  </a:rPr>
                  <a:t>L </a:t>
                </a:r>
                <a:r>
                  <a:rPr lang="zh-CN" altLang="en-US" sz="2400" dirty="0">
                    <a:solidFill>
                      <a:srgbClr val="FF0000"/>
                    </a:solidFill>
                    <a:latin typeface="Times New Roman" panose="02020603050405020304" pitchFamily="18" charset="0"/>
                    <a:cs typeface="Times New Roman" panose="02020603050405020304" pitchFamily="18" charset="0"/>
                  </a:rPr>
                  <a:t>及其追随者</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然后对 </a:t>
                </a:r>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中的所有的文档计算余弦相似度</a:t>
                </a:r>
              </a:p>
            </p:txBody>
          </p:sp>
        </mc:Choice>
        <mc:Fallback xmlns="">
          <p:sp>
            <p:nvSpPr>
              <p:cNvPr id="5" name="内容占位符 4">
                <a:extLst>
                  <a:ext uri="{FF2B5EF4-FFF2-40B4-BE49-F238E27FC236}">
                    <a16:creationId xmlns:a16="http://schemas.microsoft.com/office/drawing/2014/main" id="{C3D2E489-6D7C-44C3-B5E6-81E4A7D3661B}"/>
                  </a:ext>
                </a:extLst>
              </p:cNvPr>
              <p:cNvSpPr>
                <a:spLocks noGrp="1" noRot="1" noChangeAspect="1" noMove="1" noResize="1" noEditPoints="1" noAdjustHandles="1" noChangeArrowheads="1" noChangeShapeType="1" noTextEdit="1"/>
              </p:cNvSpPr>
              <p:nvPr>
                <p:ph idx="1"/>
              </p:nvPr>
            </p:nvSpPr>
            <p:spPr>
              <a:xfrm>
                <a:off x="308113" y="1206269"/>
                <a:ext cx="11575773" cy="5545513"/>
              </a:xfrm>
              <a:blipFill>
                <a:blip r:embed="rId3"/>
                <a:stretch>
                  <a:fillRect l="-68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8EB923C-B4C2-4E95-AF38-08CD2286F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936" y="1720494"/>
            <a:ext cx="5523346" cy="4294499"/>
          </a:xfrm>
          <a:prstGeom prst="rect">
            <a:avLst/>
          </a:prstGeom>
        </p:spPr>
      </p:pic>
    </p:spTree>
    <p:extLst>
      <p:ext uri="{BB962C8B-B14F-4D97-AF65-F5344CB8AC3E}">
        <p14:creationId xmlns:p14="http://schemas.microsoft.com/office/powerpoint/2010/main" val="252365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策略五：簇剪枝方法</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查询处理</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常见变形</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预处理时，我们将每个追随者分配给离它最近的 </a:t>
            </a:r>
            <a:r>
              <a:rPr lang="en-US" altLang="zh-CN" sz="2800" dirty="0">
                <a:latin typeface="Times New Roman" panose="02020603050405020304" pitchFamily="18" charset="0"/>
                <a:cs typeface="Times New Roman" panose="02020603050405020304" pitchFamily="18" charset="0"/>
              </a:rPr>
              <a:t>b1</a:t>
            </a:r>
            <a:r>
              <a:rPr lang="zh-CN" altLang="en-US" sz="2800" dirty="0">
                <a:latin typeface="Times New Roman" panose="02020603050405020304" pitchFamily="18" charset="0"/>
                <a:cs typeface="Times New Roman" panose="02020603050405020304" pitchFamily="18" charset="0"/>
              </a:rPr>
              <a:t>个先导者</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查询处理时，我们将考虑和查询 </a:t>
            </a:r>
            <a:r>
              <a:rPr lang="en-US" altLang="zh-CN" sz="2800" dirty="0">
                <a:latin typeface="Times New Roman" panose="02020603050405020304" pitchFamily="18" charset="0"/>
                <a:cs typeface="Times New Roman" panose="02020603050405020304" pitchFamily="18" charset="0"/>
              </a:rPr>
              <a:t>q </a:t>
            </a:r>
            <a:r>
              <a:rPr lang="zh-CN" altLang="en-US" sz="2800" dirty="0">
                <a:latin typeface="Times New Roman" panose="02020603050405020304" pitchFamily="18" charset="0"/>
                <a:cs typeface="Times New Roman" panose="02020603050405020304" pitchFamily="18" charset="0"/>
              </a:rPr>
              <a:t>最近的 </a:t>
            </a:r>
            <a:r>
              <a:rPr lang="en-US" altLang="zh-CN" sz="2800" dirty="0">
                <a:latin typeface="Times New Roman" panose="02020603050405020304" pitchFamily="18" charset="0"/>
                <a:cs typeface="Times New Roman" panose="02020603050405020304" pitchFamily="18" charset="0"/>
              </a:rPr>
              <a:t>b2 </a:t>
            </a:r>
            <a:r>
              <a:rPr lang="zh-CN" altLang="en-US" sz="2800" dirty="0">
                <a:latin typeface="Times New Roman" panose="02020603050405020304" pitchFamily="18" charset="0"/>
                <a:cs typeface="Times New Roman" panose="02020603050405020304" pitchFamily="18" charset="0"/>
              </a:rPr>
              <a:t>个先导者</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很显然，前面讲到的方法只是该方法在 </a:t>
            </a:r>
            <a:r>
              <a:rPr lang="en-US" altLang="zh-CN" sz="2800" dirty="0">
                <a:latin typeface="Times New Roman" panose="02020603050405020304" pitchFamily="18" charset="0"/>
                <a:cs typeface="Times New Roman" panose="02020603050405020304" pitchFamily="18" charset="0"/>
              </a:rPr>
              <a:t>b1 = b2 =1 </a:t>
            </a:r>
            <a:r>
              <a:rPr lang="zh-CN" altLang="en-US" sz="2800" dirty="0">
                <a:latin typeface="Times New Roman" panose="02020603050405020304" pitchFamily="18" charset="0"/>
                <a:cs typeface="Times New Roman" panose="02020603050405020304" pitchFamily="18" charset="0"/>
              </a:rPr>
              <a:t>情况下的一个特例</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010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lnSpcReduction="10000"/>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策略六：参数化索引以及域索引</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迄今，我们一直将文档看成由词项组成的有序排列</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事实上，一个文档一般是由几个部分组成，这些部分有不同的意义，如：</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作者</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题目</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正文</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语言</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格式</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这些构成了一个文档的元数据</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292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lnSpcReduction="10000"/>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策略六：参数化索引以及域索引</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字段（</a:t>
            </a:r>
            <a:r>
              <a:rPr lang="en-US" altLang="zh-CN" sz="2800" dirty="0">
                <a:latin typeface="Times New Roman" panose="02020603050405020304" pitchFamily="18" charset="0"/>
                <a:cs typeface="Times New Roman" panose="02020603050405020304" pitchFamily="18" charset="0"/>
              </a:rPr>
              <a:t>Field</a:t>
            </a:r>
            <a:r>
              <a:rPr lang="zh-CN" altLang="en-US" sz="2800" dirty="0">
                <a:latin typeface="Times New Roman" panose="02020603050405020304" pitchFamily="18" charset="0"/>
                <a:cs typeface="Times New Roman" panose="02020603050405020304" pitchFamily="18" charset="0"/>
              </a:rPr>
              <a:t>）</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我们经常希望检索这些元数据</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如：寻找莎士比亚在</a:t>
            </a:r>
            <a:r>
              <a:rPr lang="en-US" altLang="zh-CN" sz="2800" dirty="0">
                <a:latin typeface="Times New Roman" panose="02020603050405020304" pitchFamily="18" charset="0"/>
                <a:cs typeface="Times New Roman" panose="02020603050405020304" pitchFamily="18" charset="0"/>
              </a:rPr>
              <a:t>1601</a:t>
            </a:r>
            <a:r>
              <a:rPr lang="zh-CN" altLang="en-US" sz="2800" dirty="0">
                <a:latin typeface="Times New Roman" panose="02020603050405020304" pitchFamily="18" charset="0"/>
                <a:cs typeface="Times New Roman" panose="02020603050405020304" pitchFamily="18" charset="0"/>
              </a:rPr>
              <a:t>年写的小说，文中包含 </a:t>
            </a:r>
            <a:r>
              <a:rPr lang="en-US" altLang="zh-CN" sz="2800" dirty="0">
                <a:latin typeface="Times New Roman" panose="02020603050405020304" pitchFamily="18" charset="0"/>
                <a:cs typeface="Times New Roman" panose="02020603050405020304" pitchFamily="18" charset="0"/>
              </a:rPr>
              <a:t>alas poor Yorick </a:t>
            </a:r>
            <a:r>
              <a:rPr lang="zh-CN" altLang="en-US" sz="2800" dirty="0">
                <a:latin typeface="Times New Roman" panose="02020603050405020304" pitchFamily="18" charset="0"/>
                <a:cs typeface="Times New Roman" panose="02020603050405020304" pitchFamily="18" charset="0"/>
              </a:rPr>
              <a:t>这几个词</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Year=1601 </a:t>
            </a:r>
            <a:r>
              <a:rPr lang="zh-CN" altLang="en-US" sz="2800" dirty="0">
                <a:latin typeface="Times New Roman" panose="02020603050405020304" pitchFamily="18" charset="0"/>
                <a:cs typeface="Times New Roman" panose="02020603050405020304" pitchFamily="18" charset="0"/>
              </a:rPr>
              <a:t>）就是一个字段</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同样，（作者</a:t>
            </a:r>
            <a:r>
              <a:rPr lang="en-US" altLang="zh-CN" sz="2800" dirty="0">
                <a:latin typeface="Times New Roman" panose="02020603050405020304" pitchFamily="18" charset="0"/>
                <a:cs typeface="Times New Roman" panose="02020603050405020304" pitchFamily="18" charset="0"/>
              </a:rPr>
              <a:t>= = </a:t>
            </a:r>
            <a:r>
              <a:rPr lang="zh-CN" altLang="en-US" sz="2800" dirty="0">
                <a:latin typeface="Times New Roman" panose="02020603050405020304" pitchFamily="18" charset="0"/>
                <a:cs typeface="Times New Roman" panose="02020603050405020304" pitchFamily="18" charset="0"/>
              </a:rPr>
              <a:t>莎士比亚）也是一个字段</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按字段查询一般都属于联合查询</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即每个域条件都满足</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6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lnSpcReduction="10000"/>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策略六：参数化索引以及域索引</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域（</a:t>
            </a:r>
            <a:r>
              <a:rPr lang="en-US" altLang="zh-CN" sz="2800" dirty="0">
                <a:latin typeface="Times New Roman" panose="02020603050405020304" pitchFamily="18" charset="0"/>
                <a:cs typeface="Times New Roman" panose="02020603050405020304" pitchFamily="18" charset="0"/>
              </a:rPr>
              <a:t>zone</a:t>
            </a:r>
            <a:r>
              <a:rPr lang="zh-CN" altLang="en-US" sz="2800" dirty="0">
                <a:latin typeface="Times New Roman" panose="02020603050405020304" pitchFamily="18" charset="0"/>
                <a:cs typeface="Times New Roman" panose="02020603050405020304" pitchFamily="18" charset="0"/>
              </a:rPr>
              <a:t>）</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域是一个可以包含任意内容的区域，如：</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题目</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摘要</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引用</a:t>
            </a:r>
            <a:r>
              <a:rPr lang="en-US" altLang="zh-CN" sz="2800" dirty="0">
                <a:latin typeface="Times New Roman" panose="02020603050405020304" pitchFamily="18" charset="0"/>
                <a:cs typeface="Times New Roman" panose="02020603050405020304" pitchFamily="18" charset="0"/>
              </a:rPr>
              <a:t>…</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在域上建立倒排索引同样可以进行查询</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例如：“寻找标题中出现 </a:t>
            </a:r>
            <a:r>
              <a:rPr lang="en-US" altLang="zh-CN" sz="2800" dirty="0">
                <a:latin typeface="Times New Roman" panose="02020603050405020304" pitchFamily="18" charset="0"/>
                <a:cs typeface="Times New Roman" panose="02020603050405020304" pitchFamily="18" charset="0"/>
              </a:rPr>
              <a:t>merchant </a:t>
            </a:r>
            <a:r>
              <a:rPr lang="zh-CN" altLang="en-US" sz="2800" dirty="0">
                <a:latin typeface="Times New Roman" panose="02020603050405020304" pitchFamily="18" charset="0"/>
                <a:cs typeface="Times New Roman" panose="02020603050405020304" pitchFamily="18" charset="0"/>
              </a:rPr>
              <a:t>、作者中出现</a:t>
            </a:r>
          </a:p>
          <a:p>
            <a:pPr marL="45720" indent="0">
              <a:lnSpc>
                <a:spcPct val="150000"/>
              </a:lnSpc>
              <a:spcBef>
                <a:spcPts val="0"/>
              </a:spcBef>
              <a:buNone/>
            </a:pPr>
            <a:r>
              <a:rPr lang="en-US" altLang="zh-CN" sz="2800" dirty="0" err="1">
                <a:latin typeface="Times New Roman" panose="02020603050405020304" pitchFamily="18" charset="0"/>
                <a:cs typeface="Times New Roman" panose="02020603050405020304" pitchFamily="18" charset="0"/>
              </a:rPr>
              <a:t>william</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且正文中出现 </a:t>
            </a:r>
            <a:r>
              <a:rPr lang="en-US" altLang="zh-CN" sz="2800" dirty="0">
                <a:latin typeface="Times New Roman" panose="02020603050405020304" pitchFamily="18" charset="0"/>
                <a:cs typeface="Times New Roman" panose="02020603050405020304" pitchFamily="18" charset="0"/>
              </a:rPr>
              <a:t>gentle rain </a:t>
            </a:r>
            <a:r>
              <a:rPr lang="zh-CN" altLang="en-US" sz="2800" dirty="0">
                <a:latin typeface="Times New Roman" panose="02020603050405020304" pitchFamily="18" charset="0"/>
                <a:cs typeface="Times New Roman" panose="02020603050405020304" pitchFamily="18" charset="0"/>
              </a:rPr>
              <a:t>的文档”</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22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域索引</a:t>
            </a:r>
          </a:p>
        </p:txBody>
      </p:sp>
      <p:pic>
        <p:nvPicPr>
          <p:cNvPr id="4" name="图片 3">
            <a:extLst>
              <a:ext uri="{FF2B5EF4-FFF2-40B4-BE49-F238E27FC236}">
                <a16:creationId xmlns:a16="http://schemas.microsoft.com/office/drawing/2014/main" id="{71671335-C6A3-414A-8F8E-834BB309E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45" y="1832463"/>
            <a:ext cx="8857195" cy="4743828"/>
          </a:xfrm>
          <a:prstGeom prst="rect">
            <a:avLst/>
          </a:prstGeom>
        </p:spPr>
      </p:pic>
    </p:spTree>
    <p:extLst>
      <p:ext uri="{BB962C8B-B14F-4D97-AF65-F5344CB8AC3E}">
        <p14:creationId xmlns:p14="http://schemas.microsoft.com/office/powerpoint/2010/main" val="1835084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lnSpcReduction="10000"/>
          </a:bodyPr>
          <a:lstStyle/>
          <a:p>
            <a:pPr marL="45720" indent="0">
              <a:lnSpc>
                <a:spcPct val="150000"/>
              </a:lnSpc>
              <a:spcBef>
                <a:spcPts val="0"/>
              </a:spcBef>
              <a:buNone/>
            </a:pPr>
            <a:r>
              <a:rPr lang="en-US" altLang="zh-CN" sz="2800" dirty="0"/>
              <a:t>•</a:t>
            </a:r>
            <a:r>
              <a:rPr lang="zh-CN" altLang="en-US" sz="2800" b="1" dirty="0">
                <a:latin typeface="Times New Roman" panose="02020603050405020304" pitchFamily="18" charset="0"/>
                <a:cs typeface="Times New Roman" panose="02020603050405020304" pitchFamily="18" charset="0"/>
              </a:rPr>
              <a:t>策略七：层次索引</a:t>
            </a:r>
            <a:endParaRPr lang="en-US" altLang="zh-CN" sz="2800" b="1" dirty="0">
              <a:latin typeface="Times New Roman" panose="02020603050405020304" pitchFamily="18" charset="0"/>
              <a:cs typeface="Times New Roman" panose="02020603050405020304" pitchFamily="18" charset="0"/>
            </a:endParaRPr>
          </a:p>
          <a:p>
            <a:pPr marL="44450" indent="315913">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可以看成是优胜表的一般化形式</a:t>
            </a:r>
          </a:p>
          <a:p>
            <a:pPr marL="44450" indent="674688">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最重要</a:t>
            </a:r>
          </a:p>
          <a:p>
            <a:pPr marL="44450" indent="674688">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p>
          <a:p>
            <a:pPr marL="44450" indent="674688">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最不重要</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可以用静态得分或者其它得分衡量</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倒排记录表按照重要性降序转化成层次索引</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查询是只用上层索引，除非上层索引返回结果小于</a:t>
            </a:r>
            <a:r>
              <a:rPr lang="en-US" altLang="zh-CN" sz="2800" b="1" dirty="0">
                <a:latin typeface="Times New Roman" panose="02020603050405020304" pitchFamily="18" charset="0"/>
                <a:cs typeface="Times New Roman" panose="02020603050405020304" pitchFamily="18" charset="0"/>
              </a:rPr>
              <a:t>K</a:t>
            </a:r>
          </a:p>
          <a:p>
            <a:pPr marL="44450" indent="315913">
              <a:lnSpc>
                <a:spcPct val="150000"/>
              </a:lnSpc>
              <a:spcBef>
                <a:spcPts val="0"/>
              </a:spcBef>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上层返回结果小于</a:t>
            </a:r>
            <a:r>
              <a:rPr lang="en-US" altLang="zh-CN" sz="2800" b="1" dirty="0">
                <a:latin typeface="Times New Roman" panose="02020603050405020304" pitchFamily="18" charset="0"/>
                <a:cs typeface="Times New Roman" panose="02020603050405020304" pitchFamily="18" charset="0"/>
              </a:rPr>
              <a:t>K</a:t>
            </a:r>
            <a:r>
              <a:rPr lang="zh-CN" altLang="en-US" sz="2800" b="1" dirty="0">
                <a:latin typeface="Times New Roman" panose="02020603050405020304" pitchFamily="18" charset="0"/>
                <a:cs typeface="Times New Roman" panose="02020603050405020304" pitchFamily="18" charset="0"/>
              </a:rPr>
              <a:t>则再从下一层中检索</a:t>
            </a:r>
          </a:p>
        </p:txBody>
      </p:sp>
    </p:spTree>
    <p:extLst>
      <p:ext uri="{BB962C8B-B14F-4D97-AF65-F5344CB8AC3E}">
        <p14:creationId xmlns:p14="http://schemas.microsoft.com/office/powerpoint/2010/main" val="365681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1" y="406400"/>
            <a:ext cx="10727636" cy="6230047"/>
          </a:xfrm>
        </p:spPr>
        <p:txBody>
          <a:bodyPr>
            <a:normAutofit/>
          </a:bodyPr>
          <a:lstStyle/>
          <a:p>
            <a:pPr marL="0" lvl="0" indent="0" fontAlgn="base">
              <a:lnSpc>
                <a:spcPct val="150000"/>
              </a:lnSpc>
              <a:spcBef>
                <a:spcPct val="0"/>
              </a:spcBef>
              <a:spcAft>
                <a:spcPct val="0"/>
              </a:spcAft>
              <a:buClr>
                <a:srgbClr val="437085"/>
              </a:buClr>
              <a:buSzTx/>
              <a:buNone/>
            </a:pPr>
            <a:r>
              <a:rPr lang="en-US" altLang="zh-CN" sz="2800" dirty="0">
                <a:latin typeface="+mn-ea"/>
                <a:cs typeface="+mj-cs"/>
              </a:rPr>
              <a:t>(2) </a:t>
            </a:r>
            <a:r>
              <a:rPr lang="zh-CN" altLang="en-US" sz="2800" dirty="0">
                <a:latin typeface="+mn-ea"/>
                <a:cs typeface="+mj-cs"/>
              </a:rPr>
              <a:t>相关概念</a:t>
            </a:r>
            <a:endParaRPr lang="en-US" altLang="zh-CN" sz="2800" dirty="0">
              <a:latin typeface="+mn-ea"/>
              <a:cs typeface="+mj-cs"/>
            </a:endParaRPr>
          </a:p>
          <a:p>
            <a:pPr marL="514350" lvl="0" indent="-514350" fontAlgn="base">
              <a:lnSpc>
                <a:spcPct val="150000"/>
              </a:lnSpc>
              <a:spcBef>
                <a:spcPct val="0"/>
              </a:spcBef>
              <a:spcAft>
                <a:spcPct val="0"/>
              </a:spcAft>
              <a:buClr>
                <a:srgbClr val="437085"/>
              </a:buClr>
              <a:buSzTx/>
              <a:buFont typeface="+mj-lt"/>
              <a:buAutoNum type="arabicPeriod"/>
            </a:pPr>
            <a:r>
              <a:rPr lang="zh-CN" altLang="en-US" sz="2800" dirty="0">
                <a:latin typeface="+mn-ea"/>
                <a:cs typeface="+mj-cs"/>
              </a:rPr>
              <a:t>域加权评分</a:t>
            </a:r>
            <a:endParaRPr lang="en-US" altLang="zh-CN" sz="2800" dirty="0">
              <a:latin typeface="+mn-ea"/>
              <a:cs typeface="+mj-cs"/>
            </a:endParaRPr>
          </a:p>
          <a:p>
            <a:pPr marL="514350" lvl="0" indent="-514350" fontAlgn="base">
              <a:lnSpc>
                <a:spcPct val="150000"/>
              </a:lnSpc>
              <a:spcBef>
                <a:spcPct val="0"/>
              </a:spcBef>
              <a:spcAft>
                <a:spcPct val="0"/>
              </a:spcAft>
              <a:buClr>
                <a:srgbClr val="437085"/>
              </a:buClr>
              <a:buSzTx/>
              <a:buFont typeface="+mj-lt"/>
              <a:buAutoNum type="arabicPeriod"/>
            </a:pPr>
            <a:r>
              <a:rPr lang="zh-CN" altLang="en-US" sz="2800" dirty="0">
                <a:latin typeface="+mn-ea"/>
                <a:cs typeface="+mj-cs"/>
              </a:rPr>
              <a:t>词项频率</a:t>
            </a:r>
            <a:r>
              <a:rPr lang="en-US" altLang="zh-CN" sz="2800" dirty="0" err="1">
                <a:latin typeface="+mn-ea"/>
                <a:cs typeface="+mj-cs"/>
              </a:rPr>
              <a:t>tf</a:t>
            </a:r>
            <a:r>
              <a:rPr lang="en-US" altLang="zh-CN" sz="2800" baseline="-25000" dirty="0" err="1">
                <a:latin typeface="+mn-ea"/>
                <a:cs typeface="+mj-cs"/>
              </a:rPr>
              <a:t>t,d</a:t>
            </a:r>
            <a:endParaRPr lang="en-US" altLang="zh-CN" sz="2800" baseline="-25000" dirty="0">
              <a:latin typeface="+mn-ea"/>
              <a:cs typeface="+mj-cs"/>
            </a:endParaRPr>
          </a:p>
          <a:p>
            <a:pPr marL="514350" indent="-514350" fontAlgn="base">
              <a:lnSpc>
                <a:spcPct val="150000"/>
              </a:lnSpc>
              <a:spcBef>
                <a:spcPct val="0"/>
              </a:spcBef>
              <a:spcAft>
                <a:spcPct val="0"/>
              </a:spcAft>
              <a:buClr>
                <a:srgbClr val="437085"/>
              </a:buClr>
              <a:buSzTx/>
              <a:buFont typeface="+mj-lt"/>
              <a:buAutoNum type="arabicPeriod"/>
            </a:pPr>
            <a:r>
              <a:rPr lang="zh-CN" altLang="en-US" sz="2800" dirty="0">
                <a:latin typeface="+mn-ea"/>
                <a:cs typeface="+mj-cs"/>
              </a:rPr>
              <a:t>文档集频率</a:t>
            </a:r>
            <a:r>
              <a:rPr lang="en-US" altLang="zh-CN" sz="2800" dirty="0" err="1">
                <a:latin typeface="+mn-ea"/>
                <a:cs typeface="+mj-cs"/>
              </a:rPr>
              <a:t>cf</a:t>
            </a:r>
            <a:r>
              <a:rPr lang="en-US" altLang="zh-CN" sz="2800" baseline="-25000" dirty="0" err="1">
                <a:latin typeface="+mn-ea"/>
                <a:cs typeface="+mj-cs"/>
              </a:rPr>
              <a:t>t</a:t>
            </a:r>
            <a:endParaRPr lang="en-US" altLang="zh-CN" sz="2800" baseline="-25000" dirty="0">
              <a:latin typeface="+mn-ea"/>
              <a:cs typeface="+mj-cs"/>
            </a:endParaRPr>
          </a:p>
          <a:p>
            <a:pPr marL="514350" indent="-514350" fontAlgn="base">
              <a:lnSpc>
                <a:spcPct val="150000"/>
              </a:lnSpc>
              <a:spcBef>
                <a:spcPct val="0"/>
              </a:spcBef>
              <a:spcAft>
                <a:spcPct val="0"/>
              </a:spcAft>
              <a:buClr>
                <a:srgbClr val="437085"/>
              </a:buClr>
              <a:buSzTx/>
              <a:buFont typeface="+mj-lt"/>
              <a:buAutoNum type="arabicPeriod"/>
            </a:pPr>
            <a:r>
              <a:rPr lang="zh-CN" altLang="en-US" sz="2800" dirty="0">
                <a:latin typeface="+mn-ea"/>
                <a:cs typeface="+mj-cs"/>
              </a:rPr>
              <a:t>文档频率</a:t>
            </a:r>
            <a:r>
              <a:rPr lang="en-US" altLang="zh-CN" sz="2800" dirty="0" err="1">
                <a:latin typeface="+mn-ea"/>
                <a:cs typeface="+mj-cs"/>
              </a:rPr>
              <a:t>df</a:t>
            </a:r>
            <a:r>
              <a:rPr lang="en-US" altLang="zh-CN" sz="2800" baseline="-25000" dirty="0" err="1">
                <a:latin typeface="+mn-ea"/>
                <a:cs typeface="+mj-cs"/>
              </a:rPr>
              <a:t>t</a:t>
            </a:r>
            <a:endParaRPr lang="en-US" altLang="zh-CN" sz="2800" baseline="-25000" dirty="0">
              <a:latin typeface="+mn-ea"/>
              <a:cs typeface="+mj-cs"/>
            </a:endParaRPr>
          </a:p>
          <a:p>
            <a:pPr marL="514350" indent="-514350" fontAlgn="base">
              <a:lnSpc>
                <a:spcPct val="150000"/>
              </a:lnSpc>
              <a:spcBef>
                <a:spcPct val="0"/>
              </a:spcBef>
              <a:spcAft>
                <a:spcPct val="0"/>
              </a:spcAft>
              <a:buClr>
                <a:srgbClr val="437085"/>
              </a:buClr>
              <a:buSzTx/>
              <a:buFont typeface="+mj-lt"/>
              <a:buAutoNum type="arabicPeriod"/>
            </a:pPr>
            <a:r>
              <a:rPr lang="zh-CN" altLang="en-US" sz="2800" dirty="0">
                <a:latin typeface="+mn-ea"/>
                <a:cs typeface="+mj-cs"/>
              </a:rPr>
              <a:t>逆文档频率</a:t>
            </a:r>
            <a:r>
              <a:rPr lang="en-US" altLang="zh-CN" sz="2800" dirty="0" err="1">
                <a:latin typeface="+mn-ea"/>
                <a:cs typeface="+mj-cs"/>
              </a:rPr>
              <a:t>idf</a:t>
            </a:r>
            <a:r>
              <a:rPr lang="en-US" altLang="zh-CN" sz="2800" baseline="-25000" dirty="0" err="1">
                <a:latin typeface="+mn-ea"/>
                <a:cs typeface="+mj-cs"/>
              </a:rPr>
              <a:t>t</a:t>
            </a:r>
            <a:endParaRPr lang="en-US" altLang="zh-CN" sz="2800" baseline="-25000" dirty="0">
              <a:latin typeface="+mn-ea"/>
              <a:cs typeface="+mj-cs"/>
            </a:endParaRPr>
          </a:p>
          <a:p>
            <a:pPr marL="514350" lvl="0" indent="-514350" fontAlgn="base">
              <a:lnSpc>
                <a:spcPct val="150000"/>
              </a:lnSpc>
              <a:spcBef>
                <a:spcPct val="0"/>
              </a:spcBef>
              <a:spcAft>
                <a:spcPct val="0"/>
              </a:spcAft>
              <a:buClr>
                <a:srgbClr val="437085"/>
              </a:buClr>
              <a:buSzTx/>
              <a:buFont typeface="+mj-lt"/>
              <a:buAutoNum type="arabicPeriod"/>
            </a:pPr>
            <a:r>
              <a:rPr lang="en-US" altLang="zh-CN" sz="2800" dirty="0" err="1">
                <a:latin typeface="+mn-ea"/>
                <a:cs typeface="+mj-cs"/>
              </a:rPr>
              <a:t>Tf-idf</a:t>
            </a:r>
            <a:r>
              <a:rPr lang="en-US" altLang="zh-CN" sz="2800" baseline="-25000" dirty="0" err="1">
                <a:latin typeface="+mn-ea"/>
                <a:cs typeface="+mj-cs"/>
              </a:rPr>
              <a:t>t,d</a:t>
            </a:r>
            <a:r>
              <a:rPr lang="zh-CN" altLang="en-US" sz="2800" dirty="0">
                <a:latin typeface="+mn-ea"/>
                <a:cs typeface="+mj-cs"/>
              </a:rPr>
              <a:t>权重计算</a:t>
            </a:r>
            <a:endParaRPr lang="en-US" altLang="zh-CN" sz="2800" dirty="0">
              <a:latin typeface="+mn-ea"/>
              <a:cs typeface="+mj-cs"/>
            </a:endParaRPr>
          </a:p>
          <a:p>
            <a:pPr marL="514350" lvl="0" indent="-514350" fontAlgn="base">
              <a:lnSpc>
                <a:spcPct val="150000"/>
              </a:lnSpc>
              <a:spcBef>
                <a:spcPct val="0"/>
              </a:spcBef>
              <a:spcAft>
                <a:spcPct val="0"/>
              </a:spcAft>
              <a:buClr>
                <a:srgbClr val="437085"/>
              </a:buClr>
              <a:buSzTx/>
              <a:buFont typeface="+mj-lt"/>
              <a:buAutoNum type="arabicPeriod"/>
            </a:pPr>
            <a:r>
              <a:rPr lang="zh-CN" altLang="en-US" sz="2800" dirty="0">
                <a:latin typeface="+mn-ea"/>
                <a:cs typeface="+mj-cs"/>
              </a:rPr>
              <a:t>重合度评分指标</a:t>
            </a:r>
            <a:endParaRPr lang="en-US" altLang="zh-CN" sz="2800" dirty="0">
              <a:latin typeface="+mn-ea"/>
              <a:cs typeface="+mj-cs"/>
            </a:endParaRPr>
          </a:p>
          <a:p>
            <a:pPr marL="0" lv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lvl="0" indent="0" fontAlgn="base">
              <a:lnSpc>
                <a:spcPct val="150000"/>
              </a:lnSpc>
              <a:spcBef>
                <a:spcPct val="0"/>
              </a:spcBef>
              <a:spcAft>
                <a:spcPct val="0"/>
              </a:spcAft>
              <a:buClr>
                <a:srgbClr val="437085"/>
              </a:buClr>
              <a:buSzTx/>
              <a:buNone/>
            </a:pPr>
            <a:endParaRPr lang="zh-CN" altLang="en-US" sz="2800" dirty="0">
              <a:solidFill>
                <a:srgbClr val="FF0000"/>
              </a:solidFill>
              <a:latin typeface="+mn-ea"/>
              <a:cs typeface="+mj-cs"/>
            </a:endParaRPr>
          </a:p>
        </p:txBody>
      </p:sp>
      <p:pic>
        <p:nvPicPr>
          <p:cNvPr id="2" name="图片 1">
            <a:extLst>
              <a:ext uri="{FF2B5EF4-FFF2-40B4-BE49-F238E27FC236}">
                <a16:creationId xmlns:a16="http://schemas.microsoft.com/office/drawing/2014/main" id="{64E2EB62-3106-4C2F-823B-23F44B3FDCA9}"/>
              </a:ext>
            </a:extLst>
          </p:cNvPr>
          <p:cNvPicPr>
            <a:picLocks noChangeAspect="1"/>
          </p:cNvPicPr>
          <p:nvPr/>
        </p:nvPicPr>
        <p:blipFill>
          <a:blip r:embed="rId2"/>
          <a:stretch>
            <a:fillRect/>
          </a:stretch>
        </p:blipFill>
        <p:spPr>
          <a:xfrm>
            <a:off x="517236" y="5686258"/>
            <a:ext cx="3916665" cy="677733"/>
          </a:xfrm>
          <a:prstGeom prst="rect">
            <a:avLst/>
          </a:prstGeom>
        </p:spPr>
      </p:pic>
    </p:spTree>
    <p:extLst>
      <p:ext uri="{BB962C8B-B14F-4D97-AF65-F5344CB8AC3E}">
        <p14:creationId xmlns:p14="http://schemas.microsoft.com/office/powerpoint/2010/main" val="2658861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en-US" altLang="zh-CN" sz="2800" dirty="0"/>
              <a:t>•</a:t>
            </a:r>
            <a:r>
              <a:rPr lang="zh-CN" altLang="en-US" sz="2800" dirty="0">
                <a:latin typeface="Times New Roman" panose="02020603050405020304" pitchFamily="18" charset="0"/>
                <a:cs typeface="Times New Roman" panose="02020603050405020304" pitchFamily="18" charset="0"/>
              </a:rPr>
              <a:t>策略七：层次索引</a:t>
            </a:r>
            <a:endParaRPr lang="en-US" altLang="zh-CN" sz="28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9EB14E5-DC58-4A34-8C14-19018A005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016" y="694603"/>
            <a:ext cx="6291870" cy="5545513"/>
          </a:xfrm>
          <a:prstGeom prst="rect">
            <a:avLst/>
          </a:prstGeom>
        </p:spPr>
      </p:pic>
      <p:pic>
        <p:nvPicPr>
          <p:cNvPr id="8" name="图片 7">
            <a:extLst>
              <a:ext uri="{FF2B5EF4-FFF2-40B4-BE49-F238E27FC236}">
                <a16:creationId xmlns:a16="http://schemas.microsoft.com/office/drawing/2014/main" id="{513BD48F-2993-4BBC-9C85-1D2F280DE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202" y="2061677"/>
            <a:ext cx="4708523" cy="963626"/>
          </a:xfrm>
          <a:prstGeom prst="rect">
            <a:avLst/>
          </a:prstGeom>
        </p:spPr>
      </p:pic>
    </p:spTree>
    <p:extLst>
      <p:ext uri="{BB962C8B-B14F-4D97-AF65-F5344CB8AC3E}">
        <p14:creationId xmlns:p14="http://schemas.microsoft.com/office/powerpoint/2010/main" val="917183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、非精确</a:t>
            </a:r>
            <a:r>
              <a:rPr lang="en-US" altLang="zh-CN" dirty="0">
                <a:latin typeface="Times New Roman" panose="02020603050405020304" pitchFamily="18" charset="0"/>
                <a:cs typeface="Times New Roman" panose="02020603050405020304" pitchFamily="18" charset="0"/>
              </a:rPr>
              <a:t>top K</a:t>
            </a:r>
            <a:r>
              <a:rPr lang="zh-CN" altLang="en-US" dirty="0">
                <a:latin typeface="Times New Roman" panose="02020603050405020304" pitchFamily="18" charset="0"/>
                <a:cs typeface="Times New Roman" panose="02020603050405020304" pitchFamily="18" charset="0"/>
              </a:rPr>
              <a:t>检索</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小结：非精确</a:t>
            </a:r>
            <a:r>
              <a:rPr lang="en-US" altLang="zh-CN" sz="2800" dirty="0">
                <a:latin typeface="Times New Roman" panose="02020603050405020304" pitchFamily="18" charset="0"/>
                <a:cs typeface="Times New Roman" panose="02020603050405020304" pitchFamily="18" charset="0"/>
              </a:rPr>
              <a:t>top K</a:t>
            </a:r>
            <a:r>
              <a:rPr lang="zh-CN" altLang="en-US" sz="2800" dirty="0">
                <a:latin typeface="Times New Roman" panose="02020603050405020304" pitchFamily="18" charset="0"/>
                <a:cs typeface="Times New Roman" panose="02020603050405020304" pitchFamily="18" charset="0"/>
              </a:rPr>
              <a:t>检索</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策略一：索引去除 策略一：索引去除</a:t>
            </a:r>
            <a:r>
              <a:rPr lang="en-US" altLang="zh-CN" sz="2800" dirty="0">
                <a:latin typeface="Times New Roman" panose="02020603050405020304" pitchFamily="18" charset="0"/>
                <a:cs typeface="Times New Roman" panose="02020603050405020304" pitchFamily="18" charset="0"/>
              </a:rPr>
              <a:t>(Index elimination)</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策略二：胜者表</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策略三：静态得分</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策略四：影响度排序</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策略五：簇剪枝方法 策略</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策略六：参数化索引以及域索引</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策略七：层次索引</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208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、搜索系统的组成</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）查询词项的邻近性</a:t>
            </a:r>
            <a:endParaRPr lang="en-US" altLang="zh-CN" sz="2800" b="1"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自由文本查询：用户输入几个词项到搜索框 </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一般的互联网检索</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用户往往希望返回的文档中大部分或者全部查询词项之间的距离比较近</a:t>
            </a:r>
          </a:p>
          <a:p>
            <a:pPr marL="44450" indent="315913">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令文档 </a:t>
            </a:r>
            <a:r>
              <a:rPr lang="en-US" altLang="zh-CN" sz="2400" b="1" dirty="0">
                <a:latin typeface="Times New Roman" panose="02020603050405020304" pitchFamily="18" charset="0"/>
                <a:cs typeface="Times New Roman" panose="02020603050405020304" pitchFamily="18" charset="0"/>
              </a:rPr>
              <a:t>d</a:t>
            </a:r>
            <a:r>
              <a:rPr lang="zh-CN" altLang="en-US" sz="2400" b="1" dirty="0">
                <a:latin typeface="Times New Roman" panose="02020603050405020304" pitchFamily="18" charset="0"/>
                <a:cs typeface="Times New Roman" panose="02020603050405020304" pitchFamily="18" charset="0"/>
              </a:rPr>
              <a:t>中包含所有查询词项的最小窗口大小为 </a:t>
            </a:r>
            <a:r>
              <a:rPr lang="el-GR" altLang="zh-CN" sz="2400" b="1" dirty="0">
                <a:latin typeface="Times New Roman" panose="02020603050405020304" pitchFamily="18" charset="0"/>
                <a:cs typeface="Times New Roman" panose="02020603050405020304" pitchFamily="18" charset="0"/>
              </a:rPr>
              <a:t>ω </a:t>
            </a:r>
            <a:r>
              <a:rPr lang="zh-CN" altLang="el-GR"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其取值为窗口内词的个数</a:t>
            </a:r>
          </a:p>
          <a:p>
            <a:pPr marL="44450" indent="315913">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假设某篇文档仅仅包含一个句子 </a:t>
            </a:r>
            <a:r>
              <a:rPr lang="en-US" altLang="zh-CN" sz="2400" dirty="0">
                <a:latin typeface="Times New Roman" panose="02020603050405020304" pitchFamily="18" charset="0"/>
                <a:cs typeface="Times New Roman" panose="02020603050405020304" pitchFamily="18" charset="0"/>
              </a:rPr>
              <a:t>The quality of mercy is not strained </a:t>
            </a:r>
            <a:r>
              <a:rPr lang="zh-CN" altLang="en-US" sz="2400" dirty="0">
                <a:latin typeface="Times New Roman" panose="02020603050405020304" pitchFamily="18" charset="0"/>
                <a:cs typeface="Times New Roman" panose="02020603050405020304" pitchFamily="18" charset="0"/>
              </a:rPr>
              <a:t>，那么查询 </a:t>
            </a:r>
            <a:r>
              <a:rPr lang="en-US" altLang="zh-CN" sz="2400" dirty="0">
                <a:latin typeface="Times New Roman" panose="02020603050405020304" pitchFamily="18" charset="0"/>
                <a:cs typeface="Times New Roman" panose="02020603050405020304" pitchFamily="18" charset="0"/>
              </a:rPr>
              <a:t>strained mercy </a:t>
            </a:r>
            <a:r>
              <a:rPr lang="zh-CN" altLang="en-US" sz="2400" dirty="0">
                <a:latin typeface="Times New Roman" panose="02020603050405020304" pitchFamily="18" charset="0"/>
                <a:cs typeface="Times New Roman" panose="02020603050405020304" pitchFamily="18" charset="0"/>
              </a:rPr>
              <a:t>在此文档中的 最小窗口大小是</a:t>
            </a:r>
            <a:r>
              <a:rPr lang="en-US" altLang="zh-CN" sz="2400" dirty="0">
                <a:latin typeface="Times New Roman" panose="02020603050405020304" pitchFamily="18" charset="0"/>
                <a:cs typeface="Times New Roman" panose="02020603050405020304" pitchFamily="18" charset="0"/>
              </a:rPr>
              <a:t>4</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用窗口大小来度量位置关系</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881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、搜索系统的组成</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fontScale="92500" lnSpcReduction="20000"/>
          </a:bodyPr>
          <a:lstStyle/>
          <a:p>
            <a:pPr marL="45720" indent="0">
              <a:lnSpc>
                <a:spcPct val="150000"/>
              </a:lnSpc>
              <a:spcBef>
                <a:spcPts val="0"/>
              </a:spcBef>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）查询分析器</a:t>
            </a:r>
            <a:endParaRPr lang="en-US" altLang="zh-CN" sz="2800" b="1"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自由文本查询对用户输入的关键词可能需要基于底层索引结果对多个查询进行处理，如查询 </a:t>
            </a:r>
            <a:r>
              <a:rPr lang="en-US" altLang="zh-CN" sz="2800" dirty="0">
                <a:latin typeface="Times New Roman" panose="02020603050405020304" pitchFamily="18" charset="0"/>
                <a:cs typeface="Times New Roman" panose="02020603050405020304" pitchFamily="18" charset="0"/>
              </a:rPr>
              <a:t>rising interest rates </a:t>
            </a:r>
            <a:r>
              <a:rPr lang="zh-CN" altLang="en-US" sz="2800" dirty="0">
                <a:latin typeface="Times New Roman" panose="02020603050405020304" pitchFamily="18" charset="0"/>
                <a:cs typeface="Times New Roman" panose="02020603050405020304" pitchFamily="18" charset="0"/>
              </a:rPr>
              <a:t>之类 </a:t>
            </a:r>
            <a:r>
              <a:rPr lang="en-US" altLang="zh-CN" sz="2800" dirty="0">
                <a:latin typeface="Times New Roman" panose="02020603050405020304" pitchFamily="18" charset="0"/>
                <a:cs typeface="Times New Roman" panose="02020603050405020304" pitchFamily="18" charset="0"/>
              </a:rPr>
              <a:t>query </a:t>
            </a:r>
            <a:r>
              <a:rPr lang="zh-CN" altLang="en-US" sz="2800" dirty="0">
                <a:latin typeface="Times New Roman" panose="02020603050405020304" pitchFamily="18" charset="0"/>
                <a:cs typeface="Times New Roman" panose="02020603050405020304" pitchFamily="18" charset="0"/>
              </a:rPr>
              <a:t>时</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查询分析器可能做</a:t>
            </a:r>
            <a:endParaRPr lang="en-US" altLang="zh-CN"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如下操作：</a:t>
            </a:r>
          </a:p>
          <a:p>
            <a:pPr marL="44450" indent="676275">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将用户输入的查询字符串看成一个短语查询，利用向量空间模型求解</a:t>
            </a:r>
          </a:p>
          <a:p>
            <a:pPr marL="44450" indent="676275">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如果包含短语</a:t>
            </a:r>
            <a:r>
              <a:rPr lang="en-US" altLang="zh-CN" sz="2800" dirty="0">
                <a:latin typeface="Times New Roman" panose="02020603050405020304" pitchFamily="18" charset="0"/>
                <a:cs typeface="Times New Roman" panose="02020603050405020304" pitchFamily="18" charset="0"/>
              </a:rPr>
              <a:t>rising interest rates </a:t>
            </a:r>
            <a:r>
              <a:rPr lang="zh-CN" altLang="en-US" sz="2800" dirty="0">
                <a:latin typeface="Times New Roman" panose="02020603050405020304" pitchFamily="18" charset="0"/>
                <a:cs typeface="Times New Roman" panose="02020603050405020304" pitchFamily="18" charset="0"/>
              </a:rPr>
              <a:t>的文档数目少于</a:t>
            </a:r>
            <a:r>
              <a:rPr lang="en-US" altLang="zh-CN" sz="2800" dirty="0">
                <a:latin typeface="Times New Roman" panose="02020603050405020304" pitchFamily="18" charset="0"/>
                <a:cs typeface="Times New Roman" panose="02020603050405020304" pitchFamily="18" charset="0"/>
              </a:rPr>
              <a:t>10 </a:t>
            </a:r>
            <a:r>
              <a:rPr lang="zh-CN" altLang="en-US" sz="2800" dirty="0">
                <a:latin typeface="Times New Roman" panose="02020603050405020304" pitchFamily="18" charset="0"/>
                <a:cs typeface="Times New Roman" panose="02020603050405020304" pitchFamily="18" charset="0"/>
              </a:rPr>
              <a:t>篇，那么会将原始查询看成</a:t>
            </a:r>
            <a:r>
              <a:rPr lang="en-US" altLang="zh-CN" sz="2800" dirty="0">
                <a:latin typeface="Times New Roman" panose="02020603050405020304" pitchFamily="18" charset="0"/>
                <a:cs typeface="Times New Roman" panose="02020603050405020304" pitchFamily="18" charset="0"/>
              </a:rPr>
              <a:t>rising interest </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interest rates </a:t>
            </a:r>
            <a:r>
              <a:rPr lang="zh-CN" altLang="en-US" sz="2800" dirty="0">
                <a:latin typeface="Times New Roman" panose="02020603050405020304" pitchFamily="18" charset="0"/>
                <a:cs typeface="Times New Roman" panose="02020603050405020304" pitchFamily="18" charset="0"/>
              </a:rPr>
              <a:t>两个查询短语，同样通过向量空间方法来计算。</a:t>
            </a:r>
          </a:p>
          <a:p>
            <a:pPr marL="44450" indent="676275">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3. </a:t>
            </a:r>
            <a:r>
              <a:rPr lang="zh-CN" altLang="en-US" sz="2800" dirty="0">
                <a:latin typeface="Times New Roman" panose="02020603050405020304" pitchFamily="18" charset="0"/>
                <a:cs typeface="Times New Roman" panose="02020603050405020304" pitchFamily="18" charset="0"/>
              </a:rPr>
              <a:t>如果结果仍然少于</a:t>
            </a:r>
            <a:r>
              <a:rPr lang="en-US" altLang="zh-CN" sz="2800" dirty="0">
                <a:latin typeface="Times New Roman" panose="02020603050405020304" pitchFamily="18" charset="0"/>
                <a:cs typeface="Times New Roman" panose="02020603050405020304" pitchFamily="18" charset="0"/>
              </a:rPr>
              <a:t>10 </a:t>
            </a:r>
            <a:r>
              <a:rPr lang="zh-CN" altLang="en-US" sz="2800" dirty="0">
                <a:latin typeface="Times New Roman" panose="02020603050405020304" pitchFamily="18" charset="0"/>
                <a:cs typeface="Times New Roman" panose="02020603050405020304" pitchFamily="18" charset="0"/>
              </a:rPr>
              <a:t>个，重新利用向量空间模型求解，认为</a:t>
            </a:r>
            <a:r>
              <a:rPr lang="en-US" altLang="zh-CN" sz="2800" dirty="0">
                <a:latin typeface="Times New Roman" panose="02020603050405020304" pitchFamily="18" charset="0"/>
                <a:cs typeface="Times New Roman" panose="02020603050405020304" pitchFamily="18" charset="0"/>
              </a:rPr>
              <a:t>3 </a:t>
            </a:r>
            <a:r>
              <a:rPr lang="zh-CN" altLang="en-US" sz="2800" dirty="0">
                <a:latin typeface="Times New Roman" panose="02020603050405020304" pitchFamily="18" charset="0"/>
                <a:cs typeface="Times New Roman" panose="02020603050405020304" pitchFamily="18" charset="0"/>
              </a:rPr>
              <a:t>个查询词项之间是互相独立的。</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74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、搜索系统的组成</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）综合评分</a:t>
            </a:r>
            <a:endParaRPr lang="en-US" altLang="zh-CN" sz="2800" b="1"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800" dirty="0">
                <a:latin typeface="Times New Roman" panose="02020603050405020304" pitchFamily="18" charset="0"/>
                <a:cs typeface="Times New Roman" panose="02020603050405020304" pitchFamily="18" charset="0"/>
              </a:rPr>
              <a:t>已经介绍的评分函数有余弦相似度、静态得分、近邻性等。</a:t>
            </a:r>
          </a:p>
          <a:p>
            <a:pPr marL="45720" indent="0">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如何将这些评分组合才是最优的？具体的应用要求</a:t>
            </a:r>
          </a:p>
          <a:p>
            <a:pPr marL="44450" indent="403225">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企业级：利用评分工具集及查询分析层来手工配置查询分析和评分函数</a:t>
            </a:r>
            <a:endParaRPr lang="en-US" altLang="zh-CN" sz="2400" dirty="0">
              <a:latin typeface="Times New Roman" panose="02020603050405020304" pitchFamily="18" charset="0"/>
              <a:cs typeface="Times New Roman" panose="02020603050405020304" pitchFamily="18" charset="0"/>
            </a:endParaRPr>
          </a:p>
          <a:p>
            <a:pPr marL="44450" indent="403225">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 Web</a:t>
            </a:r>
            <a:r>
              <a:rPr lang="zh-CN" altLang="en-US" sz="2400" dirty="0">
                <a:latin typeface="Times New Roman" panose="02020603050405020304" pitchFamily="18" charset="0"/>
                <a:cs typeface="Times New Roman" panose="02020603050405020304" pitchFamily="18" charset="0"/>
              </a:rPr>
              <a:t>搜索：</a:t>
            </a:r>
            <a:r>
              <a:rPr lang="zh-CN" altLang="en-US" sz="2400" b="1" dirty="0">
                <a:latin typeface="Times New Roman" panose="02020603050405020304" pitchFamily="18" charset="0"/>
                <a:cs typeface="Times New Roman" panose="02020603050405020304" pitchFamily="18" charset="0"/>
              </a:rPr>
              <a:t>通用方法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机器学习</a:t>
            </a:r>
          </a:p>
          <a:p>
            <a:pPr marL="45720" indent="0">
              <a:lnSpc>
                <a:spcPct val="150000"/>
              </a:lnSpc>
              <a:spcBef>
                <a:spcPts val="0"/>
              </a:spcBef>
              <a:buNone/>
            </a:pPr>
            <a:endParaRPr lang="zh-CN" altLang="en-US" sz="28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742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、搜索系统的组成</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308113" y="1206269"/>
            <a:ext cx="11575773" cy="5545513"/>
          </a:xfrm>
        </p:spPr>
        <p:txBody>
          <a:bodyPr>
            <a:normAutofit/>
          </a:bodyPr>
          <a:lstStyle/>
          <a:p>
            <a:pPr marL="45720" indent="0">
              <a:lnSpc>
                <a:spcPct val="150000"/>
              </a:lnSpc>
              <a:spcBef>
                <a:spcPts val="0"/>
              </a:spcBef>
              <a:buNone/>
            </a:pPr>
            <a:endParaRPr lang="en-US" altLang="zh-CN" sz="28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78AB5DD-2783-46D8-9E80-178B667AB95F}"/>
              </a:ext>
            </a:extLst>
          </p:cNvPr>
          <p:cNvPicPr>
            <a:picLocks noChangeAspect="1"/>
          </p:cNvPicPr>
          <p:nvPr/>
        </p:nvPicPr>
        <p:blipFill>
          <a:blip r:embed="rId3"/>
          <a:stretch>
            <a:fillRect/>
          </a:stretch>
        </p:blipFill>
        <p:spPr>
          <a:xfrm>
            <a:off x="1290637" y="1296555"/>
            <a:ext cx="9241709" cy="4873336"/>
          </a:xfrm>
          <a:prstGeom prst="rect">
            <a:avLst/>
          </a:prstGeom>
        </p:spPr>
      </p:pic>
    </p:spTree>
    <p:extLst>
      <p:ext uri="{BB962C8B-B14F-4D97-AF65-F5344CB8AC3E}">
        <p14:creationId xmlns:p14="http://schemas.microsoft.com/office/powerpoint/2010/main" val="3918036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、向量空间模型对各种查询操作的支持</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161365" y="1206269"/>
            <a:ext cx="11722521" cy="5545513"/>
          </a:xfrm>
        </p:spPr>
        <p:txBody>
          <a:bodyPr>
            <a:normAutofit/>
          </a:bodyPr>
          <a:lstStyle/>
          <a:p>
            <a:pPr marL="4572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布尔查询：向量空间模型与布尔查询融合很困难。向量空间查询的处理基本上是证据累加（</a:t>
            </a:r>
            <a:r>
              <a:rPr lang="en-US" altLang="zh-CN" sz="2400" dirty="0">
                <a:latin typeface="Times New Roman" panose="02020603050405020304" pitchFamily="18" charset="0"/>
                <a:cs typeface="Times New Roman" panose="02020603050405020304" pitchFamily="18" charset="0"/>
              </a:rPr>
              <a:t>evidence accumulation</a:t>
            </a:r>
            <a:r>
              <a:rPr lang="zh-CN" altLang="en-US" sz="2400" dirty="0">
                <a:latin typeface="Times New Roman" panose="02020603050405020304" pitchFamily="18" charset="0"/>
                <a:cs typeface="Times New Roman" panose="02020603050405020304" pitchFamily="18" charset="0"/>
              </a:rPr>
              <a:t>）的方式，即多个查询词项的出现会增加文档的得分；而布尔查询需要用于指定一个表达式，通过词项出现与不出现的组合来选择最终文档。</a:t>
            </a:r>
            <a:endParaRPr lang="en-US" altLang="zh-CN" sz="24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endParaRPr lang="zh-CN" altLang="en-US" sz="2400" dirty="0">
              <a:latin typeface="Times New Roman" panose="02020603050405020304" pitchFamily="18" charset="0"/>
              <a:cs typeface="Times New Roman" panose="02020603050405020304" pitchFamily="18" charset="0"/>
            </a:endParaRPr>
          </a:p>
          <a:p>
            <a:pPr marL="4572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通配符查询：如果搜索引擎允许用户在自由文本查询中使用通配符，可以把查询中的通配符解释成向量空间模型中的一系列查询词项，然后将所有查询词项加入到查询向量中。</a:t>
            </a:r>
          </a:p>
          <a:p>
            <a:pPr marL="45720" indent="0">
              <a:lnSpc>
                <a:spcPct val="150000"/>
              </a:lnSpc>
              <a:spcBef>
                <a:spcPts val="0"/>
              </a:spcBef>
              <a:buNone/>
            </a:pPr>
            <a:r>
              <a:rPr lang="zh-CN" altLang="en-US" sz="2400" dirty="0">
                <a:latin typeface="Times New Roman" panose="02020603050405020304" pitchFamily="18" charset="0"/>
                <a:cs typeface="Times New Roman" panose="02020603050405020304" pitchFamily="18" charset="0"/>
              </a:rPr>
              <a:t>短语查询：向量空间模型难以处理短语查询。首先，词项的次序信息在文档转换成向量的过程中被丢失。其次，即使将二元词也看出词项，不同轴的权重也不是互相独立的。</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598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、向量空间模型对各种查询操作的支持</a:t>
            </a:r>
          </a:p>
        </p:txBody>
      </p:sp>
      <p:sp>
        <p:nvSpPr>
          <p:cNvPr id="5" name="内容占位符 4">
            <a:extLst>
              <a:ext uri="{FF2B5EF4-FFF2-40B4-BE49-F238E27FC236}">
                <a16:creationId xmlns:a16="http://schemas.microsoft.com/office/drawing/2014/main" id="{C3D2E489-6D7C-44C3-B5E6-81E4A7D3661B}"/>
              </a:ext>
            </a:extLst>
          </p:cNvPr>
          <p:cNvSpPr>
            <a:spLocks noGrp="1"/>
          </p:cNvSpPr>
          <p:nvPr>
            <p:ph idx="1"/>
          </p:nvPr>
        </p:nvSpPr>
        <p:spPr>
          <a:xfrm>
            <a:off x="416859" y="1206269"/>
            <a:ext cx="11467027" cy="5545513"/>
          </a:xfrm>
        </p:spPr>
        <p:txBody>
          <a:bodyPr>
            <a:normAutofit/>
          </a:bodyPr>
          <a:lstStyle/>
          <a:p>
            <a:pPr marL="45720" indent="0">
              <a:lnSpc>
                <a:spcPct val="150000"/>
              </a:lnSpc>
              <a:spcBef>
                <a:spcPts val="0"/>
              </a:spcBef>
              <a:buNone/>
            </a:pPr>
            <a:endParaRPr lang="en-US" altLang="zh-CN"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EF52AD8-59C4-5FEA-589A-6C9AB285A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2" y="1331540"/>
            <a:ext cx="9210675" cy="50958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8615C5E-5052-7749-C546-FBC806979E86}"/>
              </a:ext>
            </a:extLst>
          </p:cNvPr>
          <p:cNvSpPr/>
          <p:nvPr/>
        </p:nvSpPr>
        <p:spPr>
          <a:xfrm>
            <a:off x="9063318" y="5856194"/>
            <a:ext cx="1909482" cy="65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0683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D1EBA5-F444-42CB-8920-437AF32FBCE0}"/>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以下哪个方法不属于非精确返回</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TopK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篇文档的方法</a:t>
            </a:r>
          </a:p>
        </p:txBody>
      </p:sp>
      <p:sp>
        <p:nvSpPr>
          <p:cNvPr id="7" name="文本框 6">
            <a:extLst>
              <a:ext uri="{FF2B5EF4-FFF2-40B4-BE49-F238E27FC236}">
                <a16:creationId xmlns:a16="http://schemas.microsoft.com/office/drawing/2014/main" id="{900BC465-F5CA-45F1-8C96-DD64B2E39234}"/>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索引去除</a:t>
            </a:r>
          </a:p>
        </p:txBody>
      </p:sp>
      <p:sp>
        <p:nvSpPr>
          <p:cNvPr id="8" name="文本框 7">
            <a:extLst>
              <a:ext uri="{FF2B5EF4-FFF2-40B4-BE49-F238E27FC236}">
                <a16:creationId xmlns:a16="http://schemas.microsoft.com/office/drawing/2014/main" id="{ED320A35-5B5D-4786-93C2-571C033A0A09}"/>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胜者表</a:t>
            </a:r>
          </a:p>
        </p:txBody>
      </p:sp>
      <p:sp>
        <p:nvSpPr>
          <p:cNvPr id="9" name="文本框 8">
            <a:extLst>
              <a:ext uri="{FF2B5EF4-FFF2-40B4-BE49-F238E27FC236}">
                <a16:creationId xmlns:a16="http://schemas.microsoft.com/office/drawing/2014/main" id="{D38AF4AC-28CF-48D1-8469-540EB09D762B}"/>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静态得分及排序</a:t>
            </a:r>
          </a:p>
        </p:txBody>
      </p:sp>
      <p:sp>
        <p:nvSpPr>
          <p:cNvPr id="10" name="文本框 9">
            <a:extLst>
              <a:ext uri="{FF2B5EF4-FFF2-40B4-BE49-F238E27FC236}">
                <a16:creationId xmlns:a16="http://schemas.microsoft.com/office/drawing/2014/main" id="{90E7354B-68CE-473C-94D9-FA610E7AFC22}"/>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快速计算余弦</a:t>
            </a:r>
          </a:p>
        </p:txBody>
      </p:sp>
      <p:sp>
        <p:nvSpPr>
          <p:cNvPr id="11" name="椭圆 10">
            <a:extLst>
              <a:ext uri="{FF2B5EF4-FFF2-40B4-BE49-F238E27FC236}">
                <a16:creationId xmlns:a16="http://schemas.microsoft.com/office/drawing/2014/main" id="{8135A0FB-8DE7-473B-A04C-621EC6FAB191}"/>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0DF7BB2-1CA9-409A-8C9D-266DDF2E1701}"/>
              </a:ext>
            </a:extLst>
          </p:cNvPr>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F5B3F539-298E-4A48-BE79-D1E900498CED}"/>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037B3ED-EE6B-4A43-B672-1D92440D45AA}"/>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78DD1D1A-BC37-40EB-8B03-4AD1795BAFD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8493857A-FA32-4BB1-8D3E-7F8EDF6D5345}"/>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9EF1D2E0-9A4E-4F1B-90FA-3D79FC072D9F}"/>
                </a:ext>
              </a:extLst>
            </p:cNvPr>
            <p:cNvSpPr/>
            <p:nvPr>
              <p:custDataLst>
                <p:tags r:id="rId14"/>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29B13D59-0016-4993-A6EF-CFB9CBE17F63}"/>
                </a:ext>
              </a:extLst>
            </p:cNvPr>
            <p:cNvSpPr/>
            <p:nvPr>
              <p:custDataLst>
                <p:tags r:id="rId15"/>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F3D36BD-C5F7-4D07-AE4A-EE7DCBAABDB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857A2BE-0345-4A16-817E-4BAB6A179D3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45C6D57-886A-4101-A289-F60A1753052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41208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CB70B6A-B8EF-4738-9F1D-F9DC1BF4774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对胜者表说法正确的是（）</a:t>
            </a:r>
          </a:p>
        </p:txBody>
      </p:sp>
      <p:sp>
        <p:nvSpPr>
          <p:cNvPr id="5" name="文本框 4">
            <a:extLst>
              <a:ext uri="{FF2B5EF4-FFF2-40B4-BE49-F238E27FC236}">
                <a16:creationId xmlns:a16="http://schemas.microsoft.com/office/drawing/2014/main" id="{B90DDAE6-1A67-4DF9-AF3D-1558F3AE7434}"/>
              </a:ext>
            </a:extLst>
          </p:cNvPr>
          <p:cNvSpPr txBox="1"/>
          <p:nvPr>
            <p:custDataLst>
              <p:tags r:id="rId3"/>
            </p:custDataLst>
          </p:nvPr>
        </p:nvSpPr>
        <p:spPr>
          <a:xfrm>
            <a:off x="2159000" y="2786063"/>
            <a:ext cx="99060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tf-idf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计算机制，词项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的胜者表可以是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对应的</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最高的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篇文档</a:t>
            </a:r>
          </a:p>
        </p:txBody>
      </p:sp>
      <p:sp>
        <p:nvSpPr>
          <p:cNvPr id="6" name="文本框 5">
            <a:extLst>
              <a:ext uri="{FF2B5EF4-FFF2-40B4-BE49-F238E27FC236}">
                <a16:creationId xmlns:a16="http://schemas.microsoft.com/office/drawing/2014/main" id="{A7492B0D-FE8D-4C7A-A3AA-75B01C1FDC2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是查询</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中所有词项的胜者表的集合</a:t>
            </a:r>
          </a:p>
        </p:txBody>
      </p:sp>
      <p:sp>
        <p:nvSpPr>
          <p:cNvPr id="7" name="文本框 6">
            <a:extLst>
              <a:ext uri="{FF2B5EF4-FFF2-40B4-BE49-F238E27FC236}">
                <a16:creationId xmlns:a16="http://schemas.microsoft.com/office/drawing/2014/main" id="{95AF1C65-7AAC-41A3-B69A-40D2DB17E5E6}"/>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只有集合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中的文档才与查询计算余弦相似度</a:t>
            </a:r>
          </a:p>
        </p:txBody>
      </p:sp>
      <p:sp>
        <p:nvSpPr>
          <p:cNvPr id="8" name="文本框 7">
            <a:extLst>
              <a:ext uri="{FF2B5EF4-FFF2-40B4-BE49-F238E27FC236}">
                <a16:creationId xmlns:a16="http://schemas.microsoft.com/office/drawing/2014/main" id="{FD0915C7-D609-42A2-B360-C07119BD40A6}"/>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以上都对</a:t>
            </a:r>
          </a:p>
        </p:txBody>
      </p:sp>
      <p:sp>
        <p:nvSpPr>
          <p:cNvPr id="9" name="矩形 8">
            <a:extLst>
              <a:ext uri="{FF2B5EF4-FFF2-40B4-BE49-F238E27FC236}">
                <a16:creationId xmlns:a16="http://schemas.microsoft.com/office/drawing/2014/main" id="{316E8BE4-E793-41A5-BB58-C570C116FBB0}"/>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07967C1-8997-447E-844B-D6C67279579F}"/>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30F1732-9EA2-4AF6-AE79-0303B0D9397D}"/>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28D1EB18-1003-4878-8B23-FDCDB2773271}"/>
              </a:ext>
            </a:extLst>
          </p:cNvPr>
          <p:cNvSpPr>
            <a:spLocks noChangeAspect="1"/>
          </p:cNvSpPr>
          <p:nvPr>
            <p:custDataLst>
              <p:tags r:id="rId10"/>
            </p:custDataLst>
          </p:nvPr>
        </p:nvSpPr>
        <p:spPr>
          <a:xfrm>
            <a:off x="15716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64F2081-64AD-4A75-8197-70668973166A}"/>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a:extLst>
              <a:ext uri="{FF2B5EF4-FFF2-40B4-BE49-F238E27FC236}">
                <a16:creationId xmlns:a16="http://schemas.microsoft.com/office/drawing/2014/main" id="{90359E2D-216D-4985-94E1-8CE69204CA65}"/>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6D8462F8-C557-4648-B7C3-610442311764}"/>
                </a:ext>
              </a:extLst>
            </p:cNvPr>
            <p:cNvSpPr/>
            <p:nvPr>
              <p:custDataLst>
                <p:tags r:id="rId14"/>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AC333530-CFF6-445C-9FA3-0E4ED5841D0A}"/>
                </a:ext>
              </a:extLst>
            </p:cNvPr>
            <p:cNvSpPr/>
            <p:nvPr>
              <p:custDataLst>
                <p:tags r:id="rId15"/>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EE3B3C1-6A60-4B44-BAEF-C303BDCDF2A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0" name="TipText">
              <a:extLst>
                <a:ext uri="{FF2B5EF4-FFF2-40B4-BE49-F238E27FC236}">
                  <a16:creationId xmlns:a16="http://schemas.microsoft.com/office/drawing/2014/main" id="{5DCB4B26-AB2B-4862-A748-19DBA5F8636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8482572-34F2-45D1-BE9E-EB5B23E1B01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73413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endParaRPr lang="zh-CN" altLang="en-US" dirty="0"/>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955040"/>
            <a:ext cx="10414807" cy="5681407"/>
          </a:xfrm>
        </p:spPr>
        <p:txBody>
          <a:bodyPr>
            <a:normAutofit/>
          </a:bodyPr>
          <a:lstStyle/>
          <a:p>
            <a:pPr marL="0" lvl="0" indent="0" fontAlgn="base">
              <a:lnSpc>
                <a:spcPct val="100000"/>
              </a:lnSpc>
              <a:spcBef>
                <a:spcPct val="0"/>
              </a:spcBef>
              <a:spcAft>
                <a:spcPct val="0"/>
              </a:spcAft>
              <a:buClr>
                <a:srgbClr val="437085"/>
              </a:buClr>
              <a:buSzTx/>
              <a:buNone/>
            </a:pPr>
            <a:r>
              <a:rPr lang="en-US" altLang="zh-CN" sz="2800" dirty="0">
                <a:latin typeface="+mn-ea"/>
                <a:cs typeface="+mj-cs"/>
              </a:rPr>
              <a:t>(3)</a:t>
            </a:r>
            <a:r>
              <a:rPr lang="zh-CN" altLang="en-US" sz="3200" dirty="0">
                <a:latin typeface="+mn-ea"/>
                <a:cs typeface="+mj-cs"/>
              </a:rPr>
              <a:t> </a:t>
            </a:r>
            <a:r>
              <a:rPr lang="en-US" altLang="zh-CN" sz="3200" dirty="0" err="1">
                <a:latin typeface="+mn-ea"/>
                <a:cs typeface="+mj-cs"/>
              </a:rPr>
              <a:t>tf-idf</a:t>
            </a:r>
            <a:r>
              <a:rPr lang="en-US" altLang="zh-CN" sz="3200" dirty="0">
                <a:latin typeface="+mn-ea"/>
                <a:cs typeface="+mj-cs"/>
              </a:rPr>
              <a:t> </a:t>
            </a:r>
            <a:r>
              <a:rPr lang="zh-CN" altLang="en-US" sz="3200" dirty="0">
                <a:latin typeface="+mn-ea"/>
                <a:cs typeface="+mj-cs"/>
              </a:rPr>
              <a:t>权重机制变形</a:t>
            </a:r>
            <a:endParaRPr lang="en-US" altLang="zh-CN" sz="3200" dirty="0">
              <a:latin typeface="+mn-ea"/>
              <a:cs typeface="+mj-cs"/>
            </a:endParaRPr>
          </a:p>
          <a:p>
            <a:pPr marL="0" lv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lvl="0" indent="0" fontAlgn="base">
              <a:lnSpc>
                <a:spcPct val="150000"/>
              </a:lnSpc>
              <a:spcBef>
                <a:spcPct val="0"/>
              </a:spcBef>
              <a:spcAft>
                <a:spcPct val="0"/>
              </a:spcAft>
              <a:buClr>
                <a:srgbClr val="437085"/>
              </a:buClr>
              <a:buSzTx/>
              <a:buNone/>
            </a:pPr>
            <a:endParaRPr lang="zh-CN" altLang="en-US" sz="2800" dirty="0">
              <a:solidFill>
                <a:srgbClr val="FF0000"/>
              </a:solidFill>
              <a:latin typeface="+mn-ea"/>
              <a:cs typeface="+mj-cs"/>
            </a:endParaRPr>
          </a:p>
        </p:txBody>
      </p:sp>
      <p:pic>
        <p:nvPicPr>
          <p:cNvPr id="4" name="图片 3">
            <a:extLst>
              <a:ext uri="{FF2B5EF4-FFF2-40B4-BE49-F238E27FC236}">
                <a16:creationId xmlns:a16="http://schemas.microsoft.com/office/drawing/2014/main" id="{7E3C8C8F-904F-4DB5-AC25-DA438F6FE066}"/>
              </a:ext>
            </a:extLst>
          </p:cNvPr>
          <p:cNvPicPr>
            <a:picLocks noChangeAspect="1"/>
          </p:cNvPicPr>
          <p:nvPr/>
        </p:nvPicPr>
        <p:blipFill>
          <a:blip r:embed="rId3"/>
          <a:stretch>
            <a:fillRect/>
          </a:stretch>
        </p:blipFill>
        <p:spPr>
          <a:xfrm>
            <a:off x="838776" y="1915246"/>
            <a:ext cx="10375551" cy="3210936"/>
          </a:xfrm>
          <a:prstGeom prst="rect">
            <a:avLst/>
          </a:prstGeom>
        </p:spPr>
      </p:pic>
    </p:spTree>
    <p:extLst>
      <p:ext uri="{BB962C8B-B14F-4D97-AF65-F5344CB8AC3E}">
        <p14:creationId xmlns:p14="http://schemas.microsoft.com/office/powerpoint/2010/main" val="3328036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7C8B51-8998-4F10-A648-2E4125EB15FB}"/>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关于簇剪枝方法说法正确的是（）</a:t>
            </a:r>
          </a:p>
        </p:txBody>
      </p:sp>
      <p:sp>
        <p:nvSpPr>
          <p:cNvPr id="5" name="文本框 4">
            <a:extLst>
              <a:ext uri="{FF2B5EF4-FFF2-40B4-BE49-F238E27FC236}">
                <a16:creationId xmlns:a16="http://schemas.microsoft.com/office/drawing/2014/main" id="{A0B2E343-997E-40CC-B439-9D639DDF9177}"/>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是查询</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与先导者计算余弦得到的</a:t>
            </a:r>
          </a:p>
        </p:txBody>
      </p:sp>
      <p:sp>
        <p:nvSpPr>
          <p:cNvPr id="6" name="文本框 5">
            <a:extLst>
              <a:ext uri="{FF2B5EF4-FFF2-40B4-BE49-F238E27FC236}">
                <a16:creationId xmlns:a16="http://schemas.microsoft.com/office/drawing/2014/main" id="{62D9B889-8D84-4D0F-A776-6DF6C51D0C12}"/>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候选集合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包括和查询最近的先导者及其追随者</a:t>
            </a:r>
          </a:p>
        </p:txBody>
      </p:sp>
      <p:sp>
        <p:nvSpPr>
          <p:cNvPr id="7" name="文本框 6">
            <a:extLst>
              <a:ext uri="{FF2B5EF4-FFF2-40B4-BE49-F238E27FC236}">
                <a16:creationId xmlns:a16="http://schemas.microsoft.com/office/drawing/2014/main" id="{5026A863-F4CC-474B-851D-D56BF3A8AE01}"/>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每个追随者也可以有多个先导者</a:t>
            </a:r>
          </a:p>
        </p:txBody>
      </p:sp>
      <p:sp>
        <p:nvSpPr>
          <p:cNvPr id="8" name="文本框 7">
            <a:extLst>
              <a:ext uri="{FF2B5EF4-FFF2-40B4-BE49-F238E27FC236}">
                <a16:creationId xmlns:a16="http://schemas.microsoft.com/office/drawing/2014/main" id="{B1A44CEB-4206-4C66-BE54-81BD73780F03}"/>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每个追随者只能有一个先导者</a:t>
            </a:r>
          </a:p>
        </p:txBody>
      </p:sp>
      <p:sp>
        <p:nvSpPr>
          <p:cNvPr id="9" name="矩形 8">
            <a:extLst>
              <a:ext uri="{FF2B5EF4-FFF2-40B4-BE49-F238E27FC236}">
                <a16:creationId xmlns:a16="http://schemas.microsoft.com/office/drawing/2014/main" id="{285B8A32-5D3F-4A99-A766-01B632ACD718}"/>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42DD9EC6-C760-4315-9F77-CCE2B68CA57C}"/>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C9CB3B0E-BA35-4935-866C-E682F2A43080}"/>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D0F33E4-29E9-4D7E-9EDE-4034F859063B}"/>
              </a:ext>
            </a:extLst>
          </p:cNvPr>
          <p:cNvSpPr>
            <a:spLocks noChangeAspect="1"/>
          </p:cNvSpPr>
          <p:nvPr>
            <p:custDataLst>
              <p:tags r:id="rId10"/>
            </p:custDataLst>
          </p:nvPr>
        </p:nvSpPr>
        <p:spPr>
          <a:xfrm>
            <a:off x="15716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A4417F7-7208-48A5-BFD3-48D1091CAF36}"/>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 name="组合 21">
            <a:extLst>
              <a:ext uri="{FF2B5EF4-FFF2-40B4-BE49-F238E27FC236}">
                <a16:creationId xmlns:a16="http://schemas.microsoft.com/office/drawing/2014/main" id="{9DF71C42-B2A0-487D-8B9C-EDA96C3B3A3B}"/>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BF0AE42C-E8DB-4516-8937-11EF2C11E59E}"/>
                </a:ext>
              </a:extLst>
            </p:cNvPr>
            <p:cNvSpPr/>
            <p:nvPr>
              <p:custDataLst>
                <p:tags r:id="rId14"/>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09199C5-AAB8-41B8-AADB-D23F165715FB}"/>
                </a:ext>
              </a:extLst>
            </p:cNvPr>
            <p:cNvSpPr/>
            <p:nvPr>
              <p:custDataLst>
                <p:tags r:id="rId15"/>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7F667DD-4277-4FD1-B92B-D3BC56ED077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1" name="TipText">
              <a:extLst>
                <a:ext uri="{FF2B5EF4-FFF2-40B4-BE49-F238E27FC236}">
                  <a16:creationId xmlns:a16="http://schemas.microsoft.com/office/drawing/2014/main" id="{EAD49676-4CDD-416F-97EB-C744B42F375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A37238D-FB3F-44EC-B6CE-3CE6370A968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91096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A886F9E-96E9-43C6-BF5F-4FAF96ECDE82}"/>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习题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设定图</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Doc1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Doc2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Doc3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的静态得分分别是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0.25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，画出当使用静态得分与欧几里得归一化</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值求和结果进行排序的倒排记录表。</a:t>
            </a:r>
          </a:p>
        </p:txBody>
      </p:sp>
      <p:sp>
        <p:nvSpPr>
          <p:cNvPr id="5" name="矩形: 圆角 4">
            <a:extLst>
              <a:ext uri="{FF2B5EF4-FFF2-40B4-BE49-F238E27FC236}">
                <a16:creationId xmlns:a16="http://schemas.microsoft.com/office/drawing/2014/main" id="{24EEA682-7EB7-40CD-B599-D4E61D3A012D}"/>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pic>
        <p:nvPicPr>
          <p:cNvPr id="12" name="图片 11">
            <a:extLst>
              <a:ext uri="{FF2B5EF4-FFF2-40B4-BE49-F238E27FC236}">
                <a16:creationId xmlns:a16="http://schemas.microsoft.com/office/drawing/2014/main" id="{E11C106D-CC85-4FDB-B180-6636FECAF5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5728" y="2460011"/>
            <a:ext cx="10610850" cy="2552700"/>
          </a:xfrm>
          <a:prstGeom prst="rect">
            <a:avLst/>
          </a:prstGeom>
        </p:spPr>
      </p:pic>
      <p:pic>
        <p:nvPicPr>
          <p:cNvPr id="13" name="图片 12">
            <a:extLst>
              <a:ext uri="{FF2B5EF4-FFF2-40B4-BE49-F238E27FC236}">
                <a16:creationId xmlns:a16="http://schemas.microsoft.com/office/drawing/2014/main" id="{58342B3D-4CC8-44D0-BCB7-01676EC9F1CD}"/>
              </a:ext>
            </a:extLst>
          </p:cNvPr>
          <p:cNvPicPr>
            <a:picLocks noChangeAspect="1"/>
          </p:cNvPicPr>
          <p:nvPr/>
        </p:nvPicPr>
        <p:blipFill>
          <a:blip r:embed="rId12"/>
          <a:stretch>
            <a:fillRect/>
          </a:stretch>
        </p:blipFill>
        <p:spPr>
          <a:xfrm>
            <a:off x="2668905" y="5204312"/>
            <a:ext cx="7543800" cy="819150"/>
          </a:xfrm>
          <a:prstGeom prst="rect">
            <a:avLst/>
          </a:prstGeom>
        </p:spPr>
      </p:pic>
      <p:grpSp>
        <p:nvGrpSpPr>
          <p:cNvPr id="10" name="组合 9">
            <a:extLst>
              <a:ext uri="{FF2B5EF4-FFF2-40B4-BE49-F238E27FC236}">
                <a16:creationId xmlns:a16="http://schemas.microsoft.com/office/drawing/2014/main" id="{2BC2990E-9458-4D24-9BBE-535B73FFA846}"/>
              </a:ext>
            </a:extLst>
          </p:cNvPr>
          <p:cNvGrpSpPr/>
          <p:nvPr>
            <p:custDataLst>
              <p:tags r:id="rId4"/>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96F23E63-E0C7-49F1-AA42-A6CBE13EA2C0}"/>
                </a:ext>
              </a:extLst>
            </p:cNvPr>
            <p:cNvSpPr/>
            <p:nvPr>
              <p:custDataLst>
                <p:tags r:id="rId6"/>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DAB5EF28-E124-46C1-9A0A-9C59AA5E71ED}"/>
                </a:ext>
              </a:extLst>
            </p:cNvPr>
            <p:cNvSpPr/>
            <p:nvPr>
              <p:custDataLst>
                <p:tags r:id="rId7"/>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93E144ED-C509-4EDD-934E-BCD29AA3EA81}"/>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33AF698B-4050-43A6-8E9B-1B66132A0CA5}"/>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8F3301D-F64B-459E-B0D4-193A0B73D5C1}"/>
              </a:ext>
            </a:extLst>
          </p:cNvPr>
          <p:cNvPicPr>
            <a:picLocks/>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808014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E2315B-E740-40C0-A373-3F2F98CD8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3375"/>
            <a:ext cx="11277600" cy="6191250"/>
          </a:xfrm>
          <a:prstGeom prst="rect">
            <a:avLst/>
          </a:prstGeom>
        </p:spPr>
      </p:pic>
    </p:spTree>
    <p:extLst>
      <p:ext uri="{BB962C8B-B14F-4D97-AF65-F5344CB8AC3E}">
        <p14:creationId xmlns:p14="http://schemas.microsoft.com/office/powerpoint/2010/main" val="117480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508000"/>
            <a:ext cx="11658600" cy="6128447"/>
          </a:xfrm>
        </p:spPr>
        <p:txBody>
          <a:bodyPr>
            <a:normAutofit/>
          </a:bodyPr>
          <a:lstStyle/>
          <a:p>
            <a:pPr marL="0" lvl="0" indent="0" fontAlgn="base">
              <a:lnSpc>
                <a:spcPct val="150000"/>
              </a:lnSpc>
              <a:spcBef>
                <a:spcPct val="0"/>
              </a:spcBef>
              <a:spcAft>
                <a:spcPct val="0"/>
              </a:spcAft>
              <a:buClr>
                <a:srgbClr val="437085"/>
              </a:buClr>
              <a:buSzTx/>
              <a:buNone/>
            </a:pPr>
            <a:r>
              <a:rPr lang="en-US" altLang="zh-CN" sz="2800" dirty="0">
                <a:latin typeface="+mn-ea"/>
                <a:cs typeface="+mj-cs"/>
              </a:rPr>
              <a:t>(4)</a:t>
            </a:r>
            <a:r>
              <a:rPr lang="zh-CN" altLang="en-US" sz="2800" dirty="0">
                <a:latin typeface="+mn-ea"/>
                <a:cs typeface="+mj-cs"/>
              </a:rPr>
              <a:t>向量空间模型</a:t>
            </a:r>
            <a:endParaRPr lang="en-US" altLang="zh-CN" sz="2800" dirty="0">
              <a:latin typeface="+mn-ea"/>
              <a:cs typeface="+mj-cs"/>
            </a:endParaRPr>
          </a:p>
          <a:p>
            <a:pPr marL="0" lvl="0" indent="0"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400" dirty="0">
                <a:latin typeface="+mn-ea"/>
                <a:cs typeface="+mj-cs"/>
              </a:rPr>
              <a:t>使用查询向量和文档向量来代表查询和文档，并且通过计算向量间的相似度来衡量查询与文档之间的相似度（向量中的每个分量都对应词典中的一个词项，分量值为采用</a:t>
            </a:r>
            <a:r>
              <a:rPr lang="en-US" altLang="zh-CN" sz="2400" dirty="0" err="1">
                <a:latin typeface="+mn-ea"/>
                <a:cs typeface="+mj-cs"/>
              </a:rPr>
              <a:t>tf-idf</a:t>
            </a:r>
            <a:r>
              <a:rPr lang="zh-CN" altLang="en-US" sz="2400" dirty="0">
                <a:latin typeface="+mn-ea"/>
                <a:cs typeface="+mj-cs"/>
              </a:rPr>
              <a:t>计算出的权重值。当某词项在文档中没有出现时，其对应的分量值为</a:t>
            </a:r>
            <a:r>
              <a:rPr lang="en-US" altLang="zh-CN" sz="2400" dirty="0">
                <a:latin typeface="+mn-ea"/>
                <a:cs typeface="+mj-cs"/>
              </a:rPr>
              <a:t>0</a:t>
            </a:r>
            <a:r>
              <a:rPr lang="zh-CN" altLang="en-US" sz="2400" dirty="0">
                <a:latin typeface="+mn-ea"/>
                <a:cs typeface="+mj-cs"/>
              </a:rPr>
              <a:t>。</a:t>
            </a:r>
            <a:endParaRPr lang="en-US" altLang="zh-CN" sz="2400" dirty="0">
              <a:latin typeface="+mn-ea"/>
              <a:cs typeface="+mj-cs"/>
            </a:endParaRPr>
          </a:p>
          <a:p>
            <a:pPr marL="0" lvl="0" indent="0" fontAlgn="base">
              <a:lnSpc>
                <a:spcPct val="150000"/>
              </a:lnSpc>
              <a:spcBef>
                <a:spcPct val="0"/>
              </a:spcBef>
              <a:spcAft>
                <a:spcPct val="0"/>
              </a:spcAft>
              <a:buClr>
                <a:srgbClr val="437085"/>
              </a:buClr>
              <a:buSzTx/>
              <a:buNone/>
            </a:pPr>
            <a:endParaRPr lang="en-US" altLang="zh-CN" sz="2800" dirty="0">
              <a:latin typeface="+mn-ea"/>
            </a:endParaRPr>
          </a:p>
          <a:p>
            <a:pPr marL="0" lvl="0" indent="0" fontAlgn="base">
              <a:lnSpc>
                <a:spcPct val="150000"/>
              </a:lnSpc>
              <a:spcBef>
                <a:spcPct val="0"/>
              </a:spcBef>
              <a:spcAft>
                <a:spcPct val="0"/>
              </a:spcAft>
              <a:buClr>
                <a:srgbClr val="437085"/>
              </a:buClr>
              <a:buSzTx/>
              <a:buNone/>
            </a:pPr>
            <a:r>
              <a:rPr lang="en-US" altLang="zh-CN" sz="2800" dirty="0">
                <a:latin typeface="+mn-ea"/>
              </a:rPr>
              <a:t>•</a:t>
            </a:r>
            <a:r>
              <a:rPr lang="zh-CN" altLang="en-US" sz="2800" dirty="0">
                <a:latin typeface="+mn-ea"/>
              </a:rPr>
              <a:t>二值关联矩阵</a:t>
            </a:r>
            <a:endParaRPr lang="en-US" altLang="zh-CN" sz="2800" dirty="0">
              <a:latin typeface="+mn-ea"/>
            </a:endParaRPr>
          </a:p>
          <a:p>
            <a:pPr marL="0" lvl="0" indent="0" fontAlgn="base">
              <a:lnSpc>
                <a:spcPct val="150000"/>
              </a:lnSpc>
              <a:spcBef>
                <a:spcPct val="0"/>
              </a:spcBef>
              <a:spcAft>
                <a:spcPct val="0"/>
              </a:spcAft>
              <a:buClr>
                <a:srgbClr val="437085"/>
              </a:buClr>
              <a:buSzTx/>
              <a:buNone/>
            </a:pPr>
            <a:r>
              <a:rPr lang="en-US" altLang="zh-CN" sz="2800" dirty="0">
                <a:latin typeface="+mn-ea"/>
              </a:rPr>
              <a:t>•</a:t>
            </a:r>
            <a:r>
              <a:rPr lang="zh-CN" altLang="en-US" sz="2800" dirty="0">
                <a:latin typeface="+mn-ea"/>
              </a:rPr>
              <a:t>词项频率矩阵</a:t>
            </a:r>
            <a:endParaRPr lang="en-US" altLang="zh-CN" sz="2800" dirty="0">
              <a:latin typeface="+mn-ea"/>
            </a:endParaRPr>
          </a:p>
          <a:p>
            <a:pPr marL="0" lvl="0" indent="0" fontAlgn="base">
              <a:lnSpc>
                <a:spcPct val="150000"/>
              </a:lnSpc>
              <a:spcBef>
                <a:spcPct val="0"/>
              </a:spcBef>
              <a:spcAft>
                <a:spcPct val="0"/>
              </a:spcAft>
              <a:buClr>
                <a:srgbClr val="437085"/>
              </a:buClr>
              <a:buSzTx/>
              <a:buNone/>
            </a:pPr>
            <a:r>
              <a:rPr lang="en-US" altLang="zh-CN" sz="2800" dirty="0">
                <a:latin typeface="+mn-ea"/>
              </a:rPr>
              <a:t>•</a:t>
            </a:r>
            <a:r>
              <a:rPr lang="zh-CN" altLang="en-US" sz="2800" dirty="0">
                <a:latin typeface="+mn-ea"/>
              </a:rPr>
              <a:t>权重矩阵</a:t>
            </a:r>
          </a:p>
        </p:txBody>
      </p:sp>
      <p:pic>
        <p:nvPicPr>
          <p:cNvPr id="4" name="图片 3">
            <a:extLst>
              <a:ext uri="{FF2B5EF4-FFF2-40B4-BE49-F238E27FC236}">
                <a16:creationId xmlns:a16="http://schemas.microsoft.com/office/drawing/2014/main" id="{64FAD582-1388-4986-8A69-AEF004F5289E}"/>
              </a:ext>
            </a:extLst>
          </p:cNvPr>
          <p:cNvPicPr>
            <a:picLocks noChangeAspect="1"/>
          </p:cNvPicPr>
          <p:nvPr/>
        </p:nvPicPr>
        <p:blipFill>
          <a:blip r:embed="rId3"/>
          <a:stretch>
            <a:fillRect/>
          </a:stretch>
        </p:blipFill>
        <p:spPr>
          <a:xfrm>
            <a:off x="4955241" y="3158212"/>
            <a:ext cx="6472970" cy="3135711"/>
          </a:xfrm>
          <a:prstGeom prst="rect">
            <a:avLst/>
          </a:prstGeom>
        </p:spPr>
      </p:pic>
    </p:spTree>
    <p:extLst>
      <p:ext uri="{BB962C8B-B14F-4D97-AF65-F5344CB8AC3E}">
        <p14:creationId xmlns:p14="http://schemas.microsoft.com/office/powerpoint/2010/main" val="94391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508000"/>
            <a:ext cx="11658600" cy="6128447"/>
          </a:xfrm>
        </p:spPr>
        <p:txBody>
          <a:bodyPr>
            <a:normAutofit/>
          </a:bodyPr>
          <a:lstStyle/>
          <a:p>
            <a:pPr marL="0" lvl="0" indent="0" fontAlgn="base">
              <a:lnSpc>
                <a:spcPct val="100000"/>
              </a:lnSpc>
              <a:spcBef>
                <a:spcPct val="0"/>
              </a:spcBef>
              <a:spcAft>
                <a:spcPct val="0"/>
              </a:spcAft>
              <a:buClr>
                <a:srgbClr val="437085"/>
              </a:buClr>
              <a:buSzTx/>
              <a:buNone/>
            </a:pPr>
            <a:r>
              <a:rPr lang="en-US" altLang="zh-CN" sz="2800" dirty="0">
                <a:latin typeface="+mn-ea"/>
                <a:cs typeface="+mj-cs"/>
              </a:rPr>
              <a:t>(4)</a:t>
            </a:r>
            <a:r>
              <a:rPr lang="zh-CN" altLang="en-US" sz="2800" dirty="0">
                <a:latin typeface="+mn-ea"/>
                <a:cs typeface="+mj-cs"/>
              </a:rPr>
              <a:t>向量相似度基本算法</a:t>
            </a:r>
            <a:endParaRPr lang="en-US" altLang="zh-CN" sz="2800" dirty="0">
              <a:latin typeface="+mn-ea"/>
              <a:cs typeface="+mj-cs"/>
            </a:endParaRPr>
          </a:p>
          <a:p>
            <a:pPr marL="0" lvl="0" indent="0" fontAlgn="base">
              <a:lnSpc>
                <a:spcPct val="100000"/>
              </a:lnSpc>
              <a:spcBef>
                <a:spcPct val="0"/>
              </a:spcBef>
              <a:spcAft>
                <a:spcPct val="0"/>
              </a:spcAft>
              <a:buClr>
                <a:srgbClr val="437085"/>
              </a:buClr>
              <a:buSzTx/>
              <a:buNone/>
            </a:pPr>
            <a:endParaRPr lang="en-US" altLang="zh-CN" sz="2800" dirty="0">
              <a:latin typeface="+mn-ea"/>
              <a:cs typeface="+mj-cs"/>
            </a:endParaRPr>
          </a:p>
          <a:p>
            <a:pPr marL="0" lvl="0" indent="0" fontAlgn="base">
              <a:lnSpc>
                <a:spcPct val="100000"/>
              </a:lnSpc>
              <a:spcBef>
                <a:spcPct val="0"/>
              </a:spcBef>
              <a:spcAft>
                <a:spcPct val="0"/>
              </a:spcAft>
              <a:buClr>
                <a:srgbClr val="437085"/>
              </a:buClr>
              <a:buSzTx/>
              <a:buNone/>
            </a:pPr>
            <a:r>
              <a:rPr lang="en-US" altLang="zh-CN" sz="2800" dirty="0">
                <a:solidFill>
                  <a:schemeClr val="tx1"/>
                </a:solidFill>
                <a:latin typeface="Times New Roman" panose="02020603050405020304" pitchFamily="18" charset="0"/>
                <a:cs typeface="Times New Roman" panose="02020603050405020304" pitchFamily="18" charset="0"/>
              </a:rPr>
              <a:t>Score(</a:t>
            </a:r>
            <a:r>
              <a:rPr lang="en-US" altLang="zh-CN" sz="2800" i="1" dirty="0" err="1">
                <a:solidFill>
                  <a:schemeClr val="tx1"/>
                </a:solidFill>
                <a:latin typeface="Times New Roman" panose="02020603050405020304" pitchFamily="18" charset="0"/>
                <a:cs typeface="Times New Roman" panose="02020603050405020304" pitchFamily="18" charset="0"/>
              </a:rPr>
              <a:t>q,d</a:t>
            </a:r>
            <a:r>
              <a:rPr lang="en-US" altLang="zh-CN" sz="2800" dirty="0">
                <a:solidFill>
                  <a:schemeClr val="tx1"/>
                </a:solidFill>
                <a:latin typeface="Times New Roman" panose="02020603050405020304" pitchFamily="18" charset="0"/>
                <a:cs typeface="Times New Roman" panose="02020603050405020304" pitchFamily="18" charset="0"/>
              </a:rPr>
              <a:t>)=                 =</a:t>
            </a:r>
          </a:p>
          <a:p>
            <a:pPr marL="0" lvl="0" indent="0" fontAlgn="base">
              <a:lnSpc>
                <a:spcPct val="100000"/>
              </a:lnSpc>
              <a:spcBef>
                <a:spcPct val="0"/>
              </a:spcBef>
              <a:spcAft>
                <a:spcPct val="0"/>
              </a:spcAft>
              <a:buClr>
                <a:srgbClr val="437085"/>
              </a:buClr>
              <a:buSzTx/>
              <a:buNone/>
            </a:pPr>
            <a:endParaRPr lang="en-US" altLang="zh-CN" sz="3200" dirty="0">
              <a:latin typeface="+mn-ea"/>
              <a:cs typeface="+mj-cs"/>
            </a:endParaRPr>
          </a:p>
        </p:txBody>
      </p:sp>
      <p:pic>
        <p:nvPicPr>
          <p:cNvPr id="4" name="图片 3">
            <a:extLst>
              <a:ext uri="{FF2B5EF4-FFF2-40B4-BE49-F238E27FC236}">
                <a16:creationId xmlns:a16="http://schemas.microsoft.com/office/drawing/2014/main" id="{41F320C5-8DCC-0517-D863-9EE5C5C7F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114" y="949300"/>
            <a:ext cx="5846366" cy="4184163"/>
          </a:xfrm>
          <a:prstGeom prst="rect">
            <a:avLst/>
          </a:prstGeom>
        </p:spPr>
      </p:pic>
      <p:pic>
        <p:nvPicPr>
          <p:cNvPr id="7" name="图片 6">
            <a:extLst>
              <a:ext uri="{FF2B5EF4-FFF2-40B4-BE49-F238E27FC236}">
                <a16:creationId xmlns:a16="http://schemas.microsoft.com/office/drawing/2014/main" id="{5F8500BF-63CE-4E52-0991-0E22F9B4C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1910" y="1399076"/>
            <a:ext cx="1329056" cy="463341"/>
          </a:xfrm>
          <a:prstGeom prst="rect">
            <a:avLst/>
          </a:prstGeom>
        </p:spPr>
      </p:pic>
      <p:pic>
        <p:nvPicPr>
          <p:cNvPr id="9" name="图片 8">
            <a:extLst>
              <a:ext uri="{FF2B5EF4-FFF2-40B4-BE49-F238E27FC236}">
                <a16:creationId xmlns:a16="http://schemas.microsoft.com/office/drawing/2014/main" id="{B67207E8-6458-96E4-4241-000DB8EEF6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1507" y="1249793"/>
            <a:ext cx="1542128" cy="900513"/>
          </a:xfrm>
          <a:prstGeom prst="rect">
            <a:avLst/>
          </a:prstGeom>
        </p:spPr>
      </p:pic>
      <p:pic>
        <p:nvPicPr>
          <p:cNvPr id="10" name="图片 9">
            <a:extLst>
              <a:ext uri="{FF2B5EF4-FFF2-40B4-BE49-F238E27FC236}">
                <a16:creationId xmlns:a16="http://schemas.microsoft.com/office/drawing/2014/main" id="{F0AABD16-5C86-8C3F-D874-164899E8E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113" y="2333628"/>
            <a:ext cx="5561769" cy="1415508"/>
          </a:xfrm>
          <a:prstGeom prst="rect">
            <a:avLst/>
          </a:prstGeom>
        </p:spPr>
      </p:pic>
    </p:spTree>
    <p:extLst>
      <p:ext uri="{BB962C8B-B14F-4D97-AF65-F5344CB8AC3E}">
        <p14:creationId xmlns:p14="http://schemas.microsoft.com/office/powerpoint/2010/main" val="75545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1206269"/>
            <a:ext cx="11658600" cy="5430178"/>
          </a:xfrm>
        </p:spPr>
        <p:txBody>
          <a:bodyPr>
            <a:normAutofit fontScale="92500" lnSpcReduction="10000"/>
          </a:bodyPr>
          <a:lstStyle/>
          <a:p>
            <a:pPr marL="0" indent="0" fontAlgn="base">
              <a:lnSpc>
                <a:spcPct val="100000"/>
              </a:lnSpc>
              <a:spcBef>
                <a:spcPct val="0"/>
              </a:spcBef>
              <a:spcAft>
                <a:spcPct val="0"/>
              </a:spcAft>
              <a:buClr>
                <a:srgbClr val="437085"/>
              </a:buClr>
              <a:buSzTx/>
              <a:buNone/>
            </a:pPr>
            <a:r>
              <a:rPr lang="en-US" altLang="zh-CN" sz="3200" dirty="0">
                <a:latin typeface="+mn-ea"/>
              </a:rPr>
              <a:t>•</a:t>
            </a:r>
            <a:r>
              <a:rPr lang="zh-CN" altLang="en-US" sz="3200" dirty="0">
                <a:latin typeface="+mn-ea"/>
                <a:cs typeface="+mj-cs"/>
              </a:rPr>
              <a:t>余弦相似度计算算法</a:t>
            </a:r>
            <a:endParaRPr lang="en-US" altLang="zh-CN" sz="3200" dirty="0">
              <a:latin typeface="+mn-ea"/>
              <a:cs typeface="+mj-cs"/>
            </a:endParaRPr>
          </a:p>
          <a:p>
            <a:pPr marL="0" indent="720725" fontAlgn="base">
              <a:lnSpc>
                <a:spcPct val="150000"/>
              </a:lnSpc>
              <a:spcBef>
                <a:spcPct val="0"/>
              </a:spcBef>
              <a:spcAft>
                <a:spcPct val="0"/>
              </a:spcAft>
              <a:buClr>
                <a:srgbClr val="437085"/>
              </a:buClr>
              <a:buSzTx/>
              <a:buNone/>
            </a:pPr>
            <a:r>
              <a:rPr lang="en-US" altLang="zh-CN" sz="3200" dirty="0">
                <a:latin typeface="+mn-ea"/>
              </a:rPr>
              <a:t>• </a:t>
            </a:r>
            <a:r>
              <a:rPr lang="zh-CN" altLang="en-US" sz="2800" dirty="0">
                <a:latin typeface="+mn-ea"/>
                <a:cs typeface="+mj-cs"/>
              </a:rPr>
              <a:t>词项频率</a:t>
            </a:r>
            <a:r>
              <a:rPr lang="en-US" altLang="zh-CN" sz="2800" dirty="0" err="1">
                <a:latin typeface="+mn-ea"/>
                <a:cs typeface="+mj-cs"/>
              </a:rPr>
              <a:t>tf</a:t>
            </a:r>
            <a:r>
              <a:rPr lang="zh-CN" altLang="en-US" sz="2800" dirty="0">
                <a:latin typeface="+mn-ea"/>
                <a:cs typeface="+mj-cs"/>
              </a:rPr>
              <a:t>和文档频率</a:t>
            </a:r>
            <a:r>
              <a:rPr lang="en-US" altLang="zh-CN" sz="2800" dirty="0" err="1">
                <a:latin typeface="+mn-ea"/>
                <a:cs typeface="+mj-cs"/>
              </a:rPr>
              <a:t>idf</a:t>
            </a:r>
            <a:r>
              <a:rPr lang="zh-CN" altLang="en-US" sz="2800" dirty="0">
                <a:latin typeface="+mn-ea"/>
                <a:cs typeface="+mj-cs"/>
              </a:rPr>
              <a:t>的存储</a:t>
            </a:r>
          </a:p>
          <a:p>
            <a:pPr marL="0" indent="720725"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词典中保存每个词的 </a:t>
            </a:r>
            <a:r>
              <a:rPr lang="en-US" altLang="zh-CN" sz="2800" dirty="0" err="1">
                <a:latin typeface="+mn-ea"/>
                <a:cs typeface="+mj-cs"/>
              </a:rPr>
              <a:t>idf</a:t>
            </a:r>
            <a:r>
              <a:rPr lang="en-US" altLang="zh-CN" sz="2800" dirty="0">
                <a:latin typeface="+mn-ea"/>
                <a:cs typeface="+mj-cs"/>
              </a:rPr>
              <a:t> </a:t>
            </a:r>
            <a:r>
              <a:rPr lang="zh-CN" altLang="en-US" sz="2800" dirty="0">
                <a:latin typeface="+mn-ea"/>
                <a:cs typeface="+mj-cs"/>
              </a:rPr>
              <a:t>值</a:t>
            </a:r>
          </a:p>
          <a:p>
            <a:pPr marL="0" indent="720725"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词项频率 </a:t>
            </a:r>
            <a:r>
              <a:rPr lang="en-US" altLang="zh-CN" sz="2800" dirty="0" err="1">
                <a:latin typeface="+mn-ea"/>
                <a:cs typeface="+mj-cs"/>
              </a:rPr>
              <a:t>tf</a:t>
            </a:r>
            <a:r>
              <a:rPr lang="zh-CN" altLang="en-US" sz="2800" dirty="0">
                <a:latin typeface="+mn-ea"/>
                <a:cs typeface="+mj-cs"/>
              </a:rPr>
              <a:t>存入倒排索引中</a:t>
            </a:r>
            <a:endParaRPr lang="en-US" altLang="zh-CN" sz="2800" dirty="0">
              <a:latin typeface="+mn-ea"/>
              <a:cs typeface="+mj-cs"/>
            </a:endParaRPr>
          </a:p>
          <a:p>
            <a:pPr mar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indent="0" fontAlgn="base">
              <a:lnSpc>
                <a:spcPct val="100000"/>
              </a:lnSpc>
              <a:spcBef>
                <a:spcPct val="0"/>
              </a:spcBef>
              <a:spcAft>
                <a:spcPct val="0"/>
              </a:spcAft>
              <a:buClr>
                <a:srgbClr val="437085"/>
              </a:buClr>
              <a:buSzTx/>
              <a:buNone/>
            </a:pPr>
            <a:r>
              <a:rPr lang="zh-CN" altLang="en-US" sz="2600" dirty="0">
                <a:latin typeface="+mn-ea"/>
                <a:cs typeface="+mj-cs"/>
              </a:rPr>
              <a:t>    </a:t>
            </a:r>
            <a:endParaRPr lang="en-US" altLang="zh-CN" sz="2600" dirty="0">
              <a:latin typeface="+mn-ea"/>
              <a:cs typeface="+mj-cs"/>
            </a:endParaRPr>
          </a:p>
          <a:p>
            <a:pPr marL="0" indent="0" fontAlgn="base">
              <a:lnSpc>
                <a:spcPct val="100000"/>
              </a:lnSpc>
              <a:spcBef>
                <a:spcPct val="0"/>
              </a:spcBef>
              <a:spcAft>
                <a:spcPct val="0"/>
              </a:spcAft>
              <a:buClr>
                <a:srgbClr val="437085"/>
              </a:buClr>
              <a:buSzTx/>
              <a:buNone/>
            </a:pPr>
            <a:r>
              <a:rPr lang="zh-CN" altLang="en-US" sz="2600" dirty="0">
                <a:latin typeface="+mn-ea"/>
                <a:cs typeface="+mj-cs"/>
              </a:rPr>
              <a:t>     这种根据每个</a:t>
            </a:r>
            <a:r>
              <a:rPr lang="en-US" altLang="zh-CN" sz="2600" dirty="0">
                <a:latin typeface="+mn-ea"/>
                <a:cs typeface="+mj-cs"/>
              </a:rPr>
              <a:t>t</a:t>
            </a:r>
            <a:r>
              <a:rPr lang="zh-CN" altLang="en-US" sz="2600" dirty="0">
                <a:latin typeface="+mn-ea"/>
                <a:cs typeface="+mj-cs"/>
              </a:rPr>
              <a:t>的贡献对文档得分进行累加的方法有时也称为以词项为单位的评分或累加方法</a:t>
            </a:r>
          </a:p>
        </p:txBody>
      </p:sp>
      <p:pic>
        <p:nvPicPr>
          <p:cNvPr id="5" name="图片 4">
            <a:extLst>
              <a:ext uri="{FF2B5EF4-FFF2-40B4-BE49-F238E27FC236}">
                <a16:creationId xmlns:a16="http://schemas.microsoft.com/office/drawing/2014/main" id="{21625D06-DE7D-4F29-86F9-60ECF80BDD9D}"/>
              </a:ext>
            </a:extLst>
          </p:cNvPr>
          <p:cNvPicPr>
            <a:picLocks noChangeAspect="1"/>
          </p:cNvPicPr>
          <p:nvPr/>
        </p:nvPicPr>
        <p:blipFill>
          <a:blip r:embed="rId3"/>
          <a:stretch>
            <a:fillRect/>
          </a:stretch>
        </p:blipFill>
        <p:spPr>
          <a:xfrm>
            <a:off x="1174888" y="3605790"/>
            <a:ext cx="6616200" cy="1917555"/>
          </a:xfrm>
          <a:prstGeom prst="rect">
            <a:avLst/>
          </a:prstGeom>
        </p:spPr>
      </p:pic>
    </p:spTree>
    <p:extLst>
      <p:ext uri="{BB962C8B-B14F-4D97-AF65-F5344CB8AC3E}">
        <p14:creationId xmlns:p14="http://schemas.microsoft.com/office/powerpoint/2010/main" val="401097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08113" y="350862"/>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、精确</a:t>
            </a:r>
            <a:r>
              <a:rPr lang="en-US" altLang="zh-CN" dirty="0">
                <a:latin typeface="Times New Roman" panose="02020603050405020304" pitchFamily="18" charset="0"/>
                <a:cs typeface="Times New Roman" panose="02020603050405020304" pitchFamily="18" charset="0"/>
              </a:rPr>
              <a:t>top K </a:t>
            </a:r>
            <a:r>
              <a:rPr lang="zh-CN" altLang="en-US" dirty="0">
                <a:latin typeface="Times New Roman" panose="02020603050405020304" pitchFamily="18" charset="0"/>
                <a:cs typeface="Times New Roman" panose="02020603050405020304" pitchFamily="18" charset="0"/>
              </a:rPr>
              <a:t>检索及其加速办法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8113" y="1206269"/>
            <a:ext cx="11658600" cy="5430178"/>
          </a:xfrm>
        </p:spPr>
        <p:txBody>
          <a:bodyPr>
            <a:normAutofit/>
          </a:bodyPr>
          <a:lstStyle/>
          <a:p>
            <a:pPr marL="0" indent="0" fontAlgn="base">
              <a:lnSpc>
                <a:spcPct val="100000"/>
              </a:lnSpc>
              <a:spcBef>
                <a:spcPct val="0"/>
              </a:spcBef>
              <a:spcAft>
                <a:spcPct val="0"/>
              </a:spcAft>
              <a:buClr>
                <a:srgbClr val="437085"/>
              </a:buClr>
              <a:buSzTx/>
              <a:buNone/>
            </a:pPr>
            <a:r>
              <a:rPr lang="en-US" altLang="zh-CN" sz="3200" dirty="0">
                <a:latin typeface="+mn-ea"/>
              </a:rPr>
              <a:t>•</a:t>
            </a:r>
            <a:r>
              <a:rPr lang="zh-CN" altLang="en-US" sz="3200" b="1" dirty="0">
                <a:latin typeface="+mn-ea"/>
                <a:cs typeface="+mj-cs"/>
              </a:rPr>
              <a:t>方法一：快速计算余弦</a:t>
            </a:r>
            <a:endParaRPr lang="en-US" altLang="zh-CN" sz="3200" b="1" dirty="0">
              <a:latin typeface="+mn-ea"/>
              <a:cs typeface="+mj-cs"/>
            </a:endParaRPr>
          </a:p>
          <a:p>
            <a:pPr marL="0" indent="360363" fontAlgn="base">
              <a:lnSpc>
                <a:spcPct val="150000"/>
              </a:lnSpc>
              <a:spcBef>
                <a:spcPct val="0"/>
              </a:spcBef>
              <a:spcAft>
                <a:spcPct val="0"/>
              </a:spcAft>
              <a:buClr>
                <a:srgbClr val="437085"/>
              </a:buClr>
              <a:buSzTx/>
              <a:buNone/>
            </a:pPr>
            <a:r>
              <a:rPr lang="en-US" altLang="zh-CN" sz="3200" dirty="0">
                <a:latin typeface="+mn-ea"/>
              </a:rPr>
              <a:t>•</a:t>
            </a:r>
            <a:r>
              <a:rPr lang="zh-CN" altLang="en-US" sz="2800" dirty="0">
                <a:latin typeface="+mn-ea"/>
              </a:rPr>
              <a:t>目标：从文档集的所有文档中找出 </a:t>
            </a:r>
            <a:r>
              <a:rPr lang="en-US" altLang="zh-CN" sz="2800" dirty="0">
                <a:latin typeface="+mn-ea"/>
              </a:rPr>
              <a:t>K </a:t>
            </a:r>
            <a:r>
              <a:rPr lang="zh-CN" altLang="en-US" sz="2800" dirty="0">
                <a:latin typeface="+mn-ea"/>
              </a:rPr>
              <a:t>个离查询最近的文档</a:t>
            </a:r>
          </a:p>
          <a:p>
            <a:pPr marL="0" indent="360363"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一般</a:t>
            </a:r>
            <a:r>
              <a:rPr lang="en-US" altLang="zh-CN" sz="2800" dirty="0">
                <a:latin typeface="+mn-ea"/>
              </a:rPr>
              <a:t>)</a:t>
            </a:r>
            <a:r>
              <a:rPr lang="zh-CN" altLang="en-US" sz="2800" dirty="0">
                <a:latin typeface="+mn-ea"/>
              </a:rPr>
              <a:t>步骤：对每个文档评分</a:t>
            </a:r>
            <a:r>
              <a:rPr lang="en-US" altLang="zh-CN" sz="2800" dirty="0">
                <a:latin typeface="+mn-ea"/>
              </a:rPr>
              <a:t>(</a:t>
            </a:r>
            <a:r>
              <a:rPr lang="zh-CN" altLang="en-US" sz="2800" dirty="0">
                <a:latin typeface="+mn-ea"/>
              </a:rPr>
              <a:t>余弦相似度</a:t>
            </a:r>
            <a:r>
              <a:rPr lang="en-US" altLang="zh-CN" sz="2800" dirty="0">
                <a:latin typeface="+mn-ea"/>
              </a:rPr>
              <a:t>)</a:t>
            </a:r>
            <a:r>
              <a:rPr lang="zh-CN" altLang="en-US" sz="2800" dirty="0">
                <a:latin typeface="+mn-ea"/>
              </a:rPr>
              <a:t>，按照评分高低排序，选出前</a:t>
            </a:r>
            <a:r>
              <a:rPr lang="en-US" altLang="zh-CN" sz="2800" dirty="0">
                <a:latin typeface="+mn-ea"/>
              </a:rPr>
              <a:t>K </a:t>
            </a:r>
            <a:r>
              <a:rPr lang="zh-CN" altLang="en-US" sz="2800" dirty="0">
                <a:latin typeface="+mn-ea"/>
              </a:rPr>
              <a:t>个结果（使用图</a:t>
            </a:r>
            <a:r>
              <a:rPr lang="en-US" altLang="zh-CN" sz="2800" dirty="0">
                <a:latin typeface="+mn-ea"/>
              </a:rPr>
              <a:t>6-14</a:t>
            </a:r>
            <a:r>
              <a:rPr lang="zh-CN" altLang="en-US" sz="2800" dirty="0">
                <a:latin typeface="+mn-ea"/>
              </a:rPr>
              <a:t>的算法）</a:t>
            </a:r>
          </a:p>
          <a:p>
            <a:pPr marL="0" indent="360363" fontAlgn="base">
              <a:lnSpc>
                <a:spcPct val="150000"/>
              </a:lnSpc>
              <a:spcBef>
                <a:spcPct val="0"/>
              </a:spcBef>
              <a:spcAft>
                <a:spcPct val="0"/>
              </a:spcAft>
              <a:buClr>
                <a:srgbClr val="437085"/>
              </a:buClr>
              <a:buSzTx/>
              <a:buNone/>
            </a:pPr>
            <a:r>
              <a:rPr lang="en-US" altLang="zh-CN" sz="3000" dirty="0">
                <a:latin typeface="+mn-ea"/>
              </a:rPr>
              <a:t>• </a:t>
            </a:r>
            <a:r>
              <a:rPr lang="zh-CN" altLang="en-US" sz="3000" b="1" dirty="0">
                <a:solidFill>
                  <a:srgbClr val="FF0000"/>
                </a:solidFill>
                <a:latin typeface="+mn-ea"/>
              </a:rPr>
              <a:t>如何加速</a:t>
            </a:r>
            <a:r>
              <a:rPr lang="zh-CN" altLang="en-US" sz="3000" dirty="0">
                <a:solidFill>
                  <a:srgbClr val="FF0000"/>
                </a:solidFill>
                <a:latin typeface="+mn-ea"/>
              </a:rPr>
              <a:t>：</a:t>
            </a:r>
          </a:p>
          <a:p>
            <a:pPr marL="0" indent="720725" fontAlgn="base">
              <a:lnSpc>
                <a:spcPct val="150000"/>
              </a:lnSpc>
              <a:spcBef>
                <a:spcPct val="0"/>
              </a:spcBef>
              <a:spcAft>
                <a:spcPct val="0"/>
              </a:spcAft>
              <a:buClr>
                <a:srgbClr val="437085"/>
              </a:buClr>
              <a:buSzTx/>
              <a:buNone/>
            </a:pPr>
            <a:r>
              <a:rPr lang="en-US" altLang="zh-CN" sz="3200" dirty="0">
                <a:latin typeface="+mn-ea"/>
              </a:rPr>
              <a:t>• </a:t>
            </a:r>
            <a:r>
              <a:rPr lang="zh-CN" altLang="en-US" sz="2600" b="1" dirty="0">
                <a:latin typeface="+mn-ea"/>
              </a:rPr>
              <a:t>思路一：加快每个余弦相似度的计算</a:t>
            </a:r>
          </a:p>
          <a:p>
            <a:pPr marL="0" indent="720725" fontAlgn="base">
              <a:lnSpc>
                <a:spcPct val="150000"/>
              </a:lnSpc>
              <a:spcBef>
                <a:spcPct val="0"/>
              </a:spcBef>
              <a:spcAft>
                <a:spcPct val="0"/>
              </a:spcAft>
              <a:buClr>
                <a:srgbClr val="437085"/>
              </a:buClr>
              <a:buSzTx/>
              <a:buNone/>
            </a:pPr>
            <a:r>
              <a:rPr lang="en-US" altLang="zh-CN" sz="2600" dirty="0">
                <a:latin typeface="+mn-ea"/>
              </a:rPr>
              <a:t>• </a:t>
            </a:r>
            <a:r>
              <a:rPr lang="zh-CN" altLang="en-US" sz="2600" dirty="0">
                <a:latin typeface="+mn-ea"/>
              </a:rPr>
              <a:t>思路二：不对所有文档的评分结果排序而直接选出</a:t>
            </a:r>
            <a:r>
              <a:rPr lang="en-US" altLang="zh-CN" sz="2600" dirty="0">
                <a:latin typeface="+mn-ea"/>
              </a:rPr>
              <a:t>Top K</a:t>
            </a:r>
            <a:r>
              <a:rPr lang="zh-CN" altLang="en-US" sz="2600" dirty="0">
                <a:latin typeface="+mn-ea"/>
              </a:rPr>
              <a:t>篇文档</a:t>
            </a:r>
          </a:p>
          <a:p>
            <a:pPr marL="0" indent="720725" fontAlgn="base">
              <a:lnSpc>
                <a:spcPct val="150000"/>
              </a:lnSpc>
              <a:spcBef>
                <a:spcPct val="0"/>
              </a:spcBef>
              <a:spcAft>
                <a:spcPct val="0"/>
              </a:spcAft>
              <a:buClr>
                <a:srgbClr val="437085"/>
              </a:buClr>
              <a:buSzTx/>
              <a:buNone/>
            </a:pPr>
            <a:r>
              <a:rPr lang="en-US" altLang="zh-CN" sz="2600" dirty="0">
                <a:latin typeface="+mn-ea"/>
              </a:rPr>
              <a:t>• </a:t>
            </a:r>
            <a:r>
              <a:rPr lang="zh-CN" altLang="en-US" sz="2600" dirty="0">
                <a:latin typeface="+mn-ea"/>
              </a:rPr>
              <a:t>思路三：能否不需要计算所有Ｎ篇文档的得分？</a:t>
            </a:r>
            <a:endParaRPr lang="en-US" altLang="zh-CN" sz="2600" dirty="0">
              <a:latin typeface="+mn-ea"/>
              <a:cs typeface="+mj-cs"/>
            </a:endParaRPr>
          </a:p>
          <a:p>
            <a:pPr marL="0" indent="0" fontAlgn="base">
              <a:lnSpc>
                <a:spcPct val="100000"/>
              </a:lnSpc>
              <a:spcBef>
                <a:spcPct val="0"/>
              </a:spcBef>
              <a:spcAft>
                <a:spcPct val="0"/>
              </a:spcAft>
              <a:buClr>
                <a:srgbClr val="437085"/>
              </a:buClr>
              <a:buSzTx/>
              <a:buNone/>
            </a:pPr>
            <a:endParaRPr lang="en-US" altLang="zh-CN" sz="3200" dirty="0">
              <a:latin typeface="+mn-ea"/>
              <a:cs typeface="+mj-cs"/>
            </a:endParaRPr>
          </a:p>
          <a:p>
            <a:pPr marL="0" indent="0" fontAlgn="base">
              <a:lnSpc>
                <a:spcPct val="100000"/>
              </a:lnSpc>
              <a:spcBef>
                <a:spcPct val="0"/>
              </a:spcBef>
              <a:spcAft>
                <a:spcPct val="0"/>
              </a:spcAft>
              <a:buClr>
                <a:srgbClr val="437085"/>
              </a:buClr>
              <a:buSzTx/>
              <a:buNone/>
            </a:pPr>
            <a:endParaRPr lang="zh-CN" altLang="en-US" sz="3200" dirty="0">
              <a:latin typeface="+mn-ea"/>
              <a:cs typeface="+mj-cs"/>
            </a:endParaRPr>
          </a:p>
        </p:txBody>
      </p:sp>
    </p:spTree>
    <p:extLst>
      <p:ext uri="{BB962C8B-B14F-4D97-AF65-F5344CB8AC3E}">
        <p14:creationId xmlns:p14="http://schemas.microsoft.com/office/powerpoint/2010/main" val="3883793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SCORE" val="3.0"/>
  <p:tag name="RAINPROBLEMTYPE" val="MultipleChoiceMA"/>
  <p:tag name="RAINPROBLEM" val="MultipleChoiceMA"/>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3.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7097</TotalTime>
  <Words>3533</Words>
  <Application>Microsoft Office PowerPoint</Application>
  <PresentationFormat>宽屏</PresentationFormat>
  <Paragraphs>357</Paragraphs>
  <Slides>52</Slides>
  <Notes>43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等线</vt:lpstr>
      <vt:lpstr>宋体</vt:lpstr>
      <vt:lpstr>Microsoft Yahei</vt:lpstr>
      <vt:lpstr>Cambria Math</vt:lpstr>
      <vt:lpstr>Corbel</vt:lpstr>
      <vt:lpstr>Lucida Sans</vt:lpstr>
      <vt:lpstr>Times New Roman</vt:lpstr>
      <vt:lpstr>基础</vt:lpstr>
      <vt:lpstr>信息检索与数据挖掘</vt:lpstr>
      <vt:lpstr>本节内容</vt:lpstr>
      <vt:lpstr>PowerPoint 演示文稿</vt:lpstr>
      <vt:lpstr>PowerPoint 演示文稿</vt:lpstr>
      <vt:lpstr>PowerPoint 演示文稿</vt:lpstr>
      <vt:lpstr>PowerPoint 演示文稿</vt:lpstr>
      <vt:lpstr>PowerPoint 演示文稿</vt:lpstr>
      <vt:lpstr>PowerPoint 演示文稿</vt:lpstr>
      <vt:lpstr>1、精确top K 检索及其加速办法</vt:lpstr>
      <vt:lpstr>1、精确top K 检索及其加速办法</vt:lpstr>
      <vt:lpstr>1、精确top K 检索及其加速办法</vt:lpstr>
      <vt:lpstr>1、精确top K 检索及其加速办法</vt:lpstr>
      <vt:lpstr>1、精确top K 检索及其加速办法</vt:lpstr>
      <vt:lpstr>1、精确top K 检索及其加速办法</vt:lpstr>
      <vt:lpstr>1、精确top K 检索及其加速办法</vt:lpstr>
      <vt:lpstr>PowerPoint 演示文稿</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2、非精确top K检索</vt:lpstr>
      <vt:lpstr>3、搜索系统的组成</vt:lpstr>
      <vt:lpstr>3、搜索系统的组成</vt:lpstr>
      <vt:lpstr>3、搜索系统的组成</vt:lpstr>
      <vt:lpstr>3、搜索系统的组成</vt:lpstr>
      <vt:lpstr>4、向量空间模型对各种查询操作的支持</vt:lpstr>
      <vt:lpstr>4、向量空间模型对各种查询操作的支持</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314</cp:revision>
  <dcterms:created xsi:type="dcterms:W3CDTF">2022-02-10T03:07:19Z</dcterms:created>
  <dcterms:modified xsi:type="dcterms:W3CDTF">2025-04-14T14:26:54Z</dcterms:modified>
</cp:coreProperties>
</file>