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48"/>
  </p:notesMasterIdLst>
  <p:sldIdLst>
    <p:sldId id="256" r:id="rId2"/>
    <p:sldId id="258" r:id="rId3"/>
    <p:sldId id="259" r:id="rId4"/>
    <p:sldId id="260" r:id="rId5"/>
    <p:sldId id="261" r:id="rId6"/>
    <p:sldId id="262" r:id="rId7"/>
    <p:sldId id="264" r:id="rId8"/>
    <p:sldId id="265" r:id="rId9"/>
    <p:sldId id="266" r:id="rId10"/>
    <p:sldId id="267" r:id="rId11"/>
    <p:sldId id="305" r:id="rId12"/>
    <p:sldId id="304" r:id="rId13"/>
    <p:sldId id="268" r:id="rId14"/>
    <p:sldId id="269" r:id="rId15"/>
    <p:sldId id="271" r:id="rId16"/>
    <p:sldId id="272" r:id="rId17"/>
    <p:sldId id="273" r:id="rId18"/>
    <p:sldId id="275" r:id="rId19"/>
    <p:sldId id="276" r:id="rId20"/>
    <p:sldId id="279" r:id="rId21"/>
    <p:sldId id="282" r:id="rId22"/>
    <p:sldId id="281" r:id="rId23"/>
    <p:sldId id="283" r:id="rId24"/>
    <p:sldId id="284" r:id="rId25"/>
    <p:sldId id="285"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6" r:id="rId44"/>
    <p:sldId id="307" r:id="rId45"/>
    <p:sldId id="308" r:id="rId46"/>
    <p:sldId id="30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00" autoAdjust="0"/>
  </p:normalViewPr>
  <p:slideViewPr>
    <p:cSldViewPr snapToGrid="0">
      <p:cViewPr varScale="1">
        <p:scale>
          <a:sx n="62" d="100"/>
          <a:sy n="62" d="100"/>
        </p:scale>
        <p:origin x="60" y="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2025/4/22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fontAlgn="base">
              <a:lnSpc>
                <a:spcPct val="150000"/>
              </a:lnSpc>
              <a:spcBef>
                <a:spcPct val="0"/>
              </a:spcBef>
              <a:spcAft>
                <a:spcPct val="0"/>
              </a:spcAft>
              <a:buClr>
                <a:srgbClr val="437085"/>
              </a:buClr>
              <a:buSzTx/>
              <a:buNone/>
            </a:pPr>
            <a:r>
              <a:rPr lang="zh-CN" altLang="en-US" sz="1400" dirty="0">
                <a:latin typeface="+mn-ea"/>
                <a:cs typeface="+mj-cs"/>
              </a:rPr>
              <a:t>关于评价</a:t>
            </a:r>
            <a:r>
              <a:rPr lang="en-US" altLang="zh-CN" sz="1200" dirty="0">
                <a:latin typeface="+mn-ea"/>
              </a:rPr>
              <a:t>• </a:t>
            </a:r>
            <a:r>
              <a:rPr lang="zh-CN" altLang="en-US" sz="1200" dirty="0">
                <a:latin typeface="+mn-ea"/>
                <a:cs typeface="+mj-cs"/>
              </a:rPr>
              <a:t>评价无处不在，也很必要</a:t>
            </a:r>
            <a:r>
              <a:rPr lang="en-US" altLang="zh-CN" sz="1200" dirty="0">
                <a:latin typeface="+mn-ea"/>
                <a:cs typeface="+mj-cs"/>
              </a:rPr>
              <a:t>• </a:t>
            </a:r>
            <a:r>
              <a:rPr lang="zh-CN" altLang="en-US" sz="1200" dirty="0">
                <a:latin typeface="+mn-ea"/>
                <a:cs typeface="+mj-cs"/>
              </a:rPr>
              <a:t>工作、娱乐、招生、找对象</a:t>
            </a:r>
          </a:p>
          <a:p>
            <a:pPr marL="0" indent="0" fontAlgn="base">
              <a:lnSpc>
                <a:spcPct val="150000"/>
              </a:lnSpc>
              <a:spcBef>
                <a:spcPct val="0"/>
              </a:spcBef>
              <a:spcAft>
                <a:spcPct val="0"/>
              </a:spcAft>
              <a:buClr>
                <a:srgbClr val="437085"/>
              </a:buClr>
              <a:buSzTx/>
              <a:buNone/>
            </a:pPr>
            <a:r>
              <a:rPr lang="en-US" altLang="zh-CN" sz="1200" dirty="0">
                <a:latin typeface="+mn-ea"/>
                <a:cs typeface="+mj-cs"/>
              </a:rPr>
              <a:t>• </a:t>
            </a:r>
            <a:r>
              <a:rPr lang="zh-CN" altLang="en-US" sz="1200" dirty="0">
                <a:latin typeface="+mn-ea"/>
                <a:cs typeface="+mj-cs"/>
              </a:rPr>
              <a:t>评价很难，但是似乎又很容易</a:t>
            </a:r>
            <a:r>
              <a:rPr lang="en-US" altLang="zh-CN" sz="1200" dirty="0">
                <a:latin typeface="+mn-ea"/>
                <a:cs typeface="+mj-cs"/>
              </a:rPr>
              <a:t>• </a:t>
            </a:r>
            <a:r>
              <a:rPr lang="zh-CN" altLang="en-US" sz="1200" dirty="0">
                <a:latin typeface="+mn-ea"/>
                <a:cs typeface="+mj-cs"/>
              </a:rPr>
              <a:t>人的因素、标准</a:t>
            </a:r>
          </a:p>
          <a:p>
            <a:pPr marL="0" indent="0" fontAlgn="base">
              <a:lnSpc>
                <a:spcPct val="150000"/>
              </a:lnSpc>
              <a:spcBef>
                <a:spcPct val="0"/>
              </a:spcBef>
              <a:spcAft>
                <a:spcPct val="0"/>
              </a:spcAft>
              <a:buClr>
                <a:srgbClr val="437085"/>
              </a:buClr>
              <a:buSzTx/>
              <a:buNone/>
            </a:pPr>
            <a:r>
              <a:rPr lang="en-US" altLang="zh-CN" sz="1200" dirty="0">
                <a:latin typeface="+mn-ea"/>
                <a:cs typeface="+mj-cs"/>
              </a:rPr>
              <a:t>• </a:t>
            </a:r>
            <a:r>
              <a:rPr lang="zh-CN" altLang="en-US" sz="1200" dirty="0">
                <a:latin typeface="+mn-ea"/>
                <a:cs typeface="+mj-cs"/>
              </a:rPr>
              <a:t>评价是检验学术进步的唯一标准，也是杜绝学术腐败的有力武器</a:t>
            </a:r>
          </a:p>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6</a:t>
            </a:fld>
            <a:endParaRPr lang="zh-CN" altLang="en-US"/>
          </a:p>
        </p:txBody>
      </p:sp>
    </p:spTree>
    <p:extLst>
      <p:ext uri="{BB962C8B-B14F-4D97-AF65-F5344CB8AC3E}">
        <p14:creationId xmlns:p14="http://schemas.microsoft.com/office/powerpoint/2010/main" val="3663836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37</a:t>
            </a:fld>
            <a:endParaRPr lang="zh-CN" altLang="en-US"/>
          </a:p>
        </p:txBody>
      </p:sp>
    </p:spTree>
    <p:extLst>
      <p:ext uri="{BB962C8B-B14F-4D97-AF65-F5344CB8AC3E}">
        <p14:creationId xmlns:p14="http://schemas.microsoft.com/office/powerpoint/2010/main" val="2047662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。测试集中的文档及信息需求的数目必须要合理：由于在不同的文档集和信息需求上的结果差异较大，所以需要在相对较大的测试集合上对不同信息需求的结果求平均。经验上发现</a:t>
            </a:r>
            <a:r>
              <a:rPr lang="en-US" altLang="zh-CN" dirty="0"/>
              <a:t>50 </a:t>
            </a:r>
            <a:r>
              <a:rPr lang="zh-CN" altLang="en-US" dirty="0"/>
              <a:t>条信息需求基本足够</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10</a:t>
            </a:fld>
            <a:endParaRPr lang="zh-CN" altLang="en-US"/>
          </a:p>
        </p:txBody>
      </p:sp>
    </p:spTree>
    <p:extLst>
      <p:ext uri="{BB962C8B-B14F-4D97-AF65-F5344CB8AC3E}">
        <p14:creationId xmlns:p14="http://schemas.microsoft.com/office/powerpoint/2010/main" val="11672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11</a:t>
            </a:fld>
            <a:endParaRPr lang="zh-CN" altLang="en-US"/>
          </a:p>
        </p:txBody>
      </p:sp>
    </p:spTree>
    <p:extLst>
      <p:ext uri="{BB962C8B-B14F-4D97-AF65-F5344CB8AC3E}">
        <p14:creationId xmlns:p14="http://schemas.microsoft.com/office/powerpoint/2010/main" val="222792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12</a:t>
            </a:fld>
            <a:endParaRPr lang="zh-CN" altLang="en-US"/>
          </a:p>
        </p:txBody>
      </p:sp>
    </p:spTree>
    <p:extLst>
      <p:ext uri="{BB962C8B-B14F-4D97-AF65-F5344CB8AC3E}">
        <p14:creationId xmlns:p14="http://schemas.microsoft.com/office/powerpoint/2010/main" val="3413974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a:t>
            </a:r>
            <a:r>
              <a:rPr lang="en-US" altLang="zh-CN" dirty="0"/>
              <a:t>Precision </a:t>
            </a:r>
            <a:r>
              <a:rPr lang="zh-CN" altLang="en-US" dirty="0"/>
              <a:t>和</a:t>
            </a:r>
            <a:r>
              <a:rPr lang="en-US" altLang="zh-CN" dirty="0"/>
              <a:t>Recall </a:t>
            </a:r>
            <a:r>
              <a:rPr lang="zh-CN" altLang="en-US" dirty="0"/>
              <a:t>都很重要，但是不同的应用、不用的用户可能会对两者的要求不一样。因此，实际应用中应该考虑这点。</a:t>
            </a:r>
          </a:p>
          <a:p>
            <a:r>
              <a:rPr lang="en-US" altLang="zh-CN" dirty="0"/>
              <a:t>• </a:t>
            </a:r>
            <a:r>
              <a:rPr lang="zh-CN" altLang="en-US" dirty="0"/>
              <a:t>垃圾邮件过滤：宁愿漏掉一些垃圾邮件，但是尽量少将正常邮件判定成垃圾邮件。</a:t>
            </a:r>
            <a:r>
              <a:rPr lang="en-US" altLang="zh-CN" dirty="0"/>
              <a:t>• </a:t>
            </a:r>
            <a:r>
              <a:rPr lang="zh-CN" altLang="en-US" dirty="0"/>
              <a:t>有些用户希望返回的结果全一点，他有时间挑选；有些用户希望返回结果准一点。</a:t>
            </a:r>
          </a:p>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16</a:t>
            </a:fld>
            <a:endParaRPr lang="zh-CN" altLang="en-US"/>
          </a:p>
        </p:txBody>
      </p:sp>
    </p:spTree>
    <p:extLst>
      <p:ext uri="{BB962C8B-B14F-4D97-AF65-F5344CB8AC3E}">
        <p14:creationId xmlns:p14="http://schemas.microsoft.com/office/powerpoint/2010/main" val="3725926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17</a:t>
            </a:fld>
            <a:endParaRPr lang="zh-CN" altLang="en-US"/>
          </a:p>
        </p:txBody>
      </p:sp>
    </p:spTree>
    <p:extLst>
      <p:ext uri="{BB962C8B-B14F-4D97-AF65-F5344CB8AC3E}">
        <p14:creationId xmlns:p14="http://schemas.microsoft.com/office/powerpoint/2010/main" val="348695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ArialUnicodeMS"/>
              </a:rPr>
              <a:t>如果相关文档没返回，则认为该相关文档在无穷远处，即此时该文档对应的正确率为</a:t>
            </a:r>
            <a:r>
              <a:rPr lang="en-US" altLang="zh-CN" sz="1800" b="0" i="0" u="none" strike="noStrike" baseline="0" dirty="0">
                <a:latin typeface="TimesNewRomanPSMT"/>
              </a:rPr>
              <a:t>0</a:t>
            </a:r>
            <a:r>
              <a:rPr lang="zh-CN" altLang="en-US" sz="1800" b="0" i="0" u="none" strike="noStrike" baseline="0" dirty="0">
                <a:latin typeface="ArialUnicodeMS"/>
              </a:rPr>
              <a:t>。需要注意的是，该正确率也要用于最后的</a:t>
            </a:r>
            <a:r>
              <a:rPr lang="en-US" altLang="zh-CN" sz="1800" b="0" i="0" u="none" strike="noStrike" baseline="0" dirty="0">
                <a:latin typeface="TimesNewRomanPSMT"/>
              </a:rPr>
              <a:t>MAP </a:t>
            </a:r>
            <a:r>
              <a:rPr lang="zh-CN" altLang="en-US" sz="1800" b="0" i="0" u="none" strike="noStrike" baseline="0" dirty="0">
                <a:latin typeface="ArialUnicodeMS"/>
              </a:rPr>
              <a:t>计算。</a:t>
            </a:r>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28</a:t>
            </a:fld>
            <a:endParaRPr lang="zh-CN" altLang="en-US"/>
          </a:p>
        </p:txBody>
      </p:sp>
    </p:spTree>
    <p:extLst>
      <p:ext uri="{BB962C8B-B14F-4D97-AF65-F5344CB8AC3E}">
        <p14:creationId xmlns:p14="http://schemas.microsoft.com/office/powerpoint/2010/main" val="329240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30</a:t>
            </a:fld>
            <a:endParaRPr lang="zh-CN" altLang="en-US"/>
          </a:p>
        </p:txBody>
      </p:sp>
    </p:spTree>
    <p:extLst>
      <p:ext uri="{BB962C8B-B14F-4D97-AF65-F5344CB8AC3E}">
        <p14:creationId xmlns:p14="http://schemas.microsoft.com/office/powerpoint/2010/main" val="153281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34</a:t>
            </a:fld>
            <a:endParaRPr lang="zh-CN" altLang="en-US"/>
          </a:p>
        </p:txBody>
      </p:sp>
    </p:spTree>
    <p:extLst>
      <p:ext uri="{BB962C8B-B14F-4D97-AF65-F5344CB8AC3E}">
        <p14:creationId xmlns:p14="http://schemas.microsoft.com/office/powerpoint/2010/main" val="277074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2025/4/22</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2025/4/22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2025/4/22</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3.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3.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4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23.tmp"/><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23.tmp"/><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7.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516835" y="4198374"/>
            <a:ext cx="11159653" cy="1059425"/>
          </a:xfrm>
        </p:spPr>
        <p:txBody>
          <a:bodyPr>
            <a:normAutofit/>
          </a:bodyPr>
          <a:lstStyle/>
          <a:p>
            <a:r>
              <a:rPr lang="zh-CN" altLang="en-US" sz="4400" dirty="0">
                <a:latin typeface="+mn-ea"/>
              </a:rPr>
              <a:t>第</a:t>
            </a:r>
            <a:r>
              <a:rPr lang="en-US" altLang="zh-CN" sz="4400" dirty="0">
                <a:latin typeface="+mn-ea"/>
              </a:rPr>
              <a:t>8</a:t>
            </a:r>
            <a:r>
              <a:rPr lang="zh-CN" altLang="en-US" sz="4400" dirty="0">
                <a:latin typeface="+mn-ea"/>
              </a:rPr>
              <a:t>章 信息检索的评价</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1</a:t>
            </a:r>
            <a:r>
              <a:rPr lang="zh-CN" altLang="en-US" sz="3200" b="1" dirty="0">
                <a:latin typeface="+mn-ea"/>
              </a:rPr>
              <a:t>、信息检索系统的评价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采用常规的方式来度量</a:t>
            </a:r>
            <a:r>
              <a:rPr lang="en-US" altLang="zh-CN" sz="2800" dirty="0">
                <a:latin typeface="+mn-ea"/>
              </a:rPr>
              <a:t>IR(ad hoc)</a:t>
            </a:r>
            <a:r>
              <a:rPr lang="zh-CN" altLang="en-US" sz="2800" dirty="0">
                <a:latin typeface="+mn-ea"/>
              </a:rPr>
              <a:t>系统的效果，需要一个</a:t>
            </a:r>
            <a:r>
              <a:rPr lang="zh-CN" altLang="en-US" sz="2800" b="1" dirty="0">
                <a:solidFill>
                  <a:srgbClr val="FF0000"/>
                </a:solidFill>
                <a:latin typeface="+mn-ea"/>
              </a:rPr>
              <a:t>测试集</a:t>
            </a:r>
            <a:r>
              <a:rPr lang="zh-CN" altLang="en-US" sz="2800" dirty="0">
                <a:latin typeface="+mn-ea"/>
              </a:rPr>
              <a:t>（</a:t>
            </a:r>
            <a:r>
              <a:rPr lang="en-US" altLang="zh-CN" sz="2800" dirty="0">
                <a:latin typeface="+mn-ea"/>
              </a:rPr>
              <a:t>test collection</a:t>
            </a:r>
            <a:r>
              <a:rPr lang="zh-CN" altLang="en-US" sz="2800" dirty="0">
                <a:latin typeface="+mn-ea"/>
              </a:rPr>
              <a:t>），它由以下</a:t>
            </a:r>
            <a:r>
              <a:rPr lang="en-US" altLang="zh-CN" sz="2800" dirty="0">
                <a:latin typeface="+mn-ea"/>
              </a:rPr>
              <a:t>3</a:t>
            </a:r>
            <a:r>
              <a:rPr lang="zh-CN" altLang="en-US" sz="2800" dirty="0">
                <a:latin typeface="+mn-ea"/>
              </a:rPr>
              <a:t>个部分构成：</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(1)</a:t>
            </a:r>
            <a:r>
              <a:rPr lang="zh-CN" altLang="en-US" sz="2800" dirty="0">
                <a:latin typeface="+mn-ea"/>
              </a:rPr>
              <a:t>一个文档集（</a:t>
            </a:r>
            <a:r>
              <a:rPr lang="zh-CN" altLang="en-US" sz="2800" dirty="0">
                <a:solidFill>
                  <a:srgbClr val="FF0000"/>
                </a:solidFill>
                <a:latin typeface="+mn-ea"/>
              </a:rPr>
              <a:t>评测文档集合</a:t>
            </a:r>
            <a:r>
              <a:rPr lang="zh-CN" altLang="en-US" sz="2800" dirty="0">
                <a:latin typeface="+mn-ea"/>
              </a:rPr>
              <a:t>）</a:t>
            </a:r>
          </a:p>
          <a:p>
            <a:pPr marL="0" indent="0" fontAlgn="base">
              <a:lnSpc>
                <a:spcPct val="150000"/>
              </a:lnSpc>
              <a:spcBef>
                <a:spcPct val="0"/>
              </a:spcBef>
              <a:spcAft>
                <a:spcPct val="0"/>
              </a:spcAft>
              <a:buClr>
                <a:srgbClr val="437085"/>
              </a:buClr>
              <a:buSzTx/>
              <a:buNone/>
            </a:pPr>
            <a:r>
              <a:rPr lang="en-US" altLang="zh-CN" sz="2800" dirty="0">
                <a:latin typeface="+mn-ea"/>
              </a:rPr>
              <a:t>(2)</a:t>
            </a:r>
            <a:r>
              <a:rPr lang="zh-CN" altLang="en-US" sz="2800" dirty="0">
                <a:solidFill>
                  <a:srgbClr val="FF0000"/>
                </a:solidFill>
                <a:latin typeface="+mn-ea"/>
              </a:rPr>
              <a:t>评测查询集合</a:t>
            </a:r>
            <a:r>
              <a:rPr lang="en-US" altLang="zh-CN" sz="2800" dirty="0">
                <a:latin typeface="+mn-ea"/>
              </a:rPr>
              <a:t>:</a:t>
            </a:r>
            <a:r>
              <a:rPr lang="zh-CN" altLang="en-US" sz="2800" dirty="0">
                <a:latin typeface="+mn-ea"/>
              </a:rPr>
              <a:t>一组用于测试的</a:t>
            </a:r>
            <a:r>
              <a:rPr lang="zh-CN" altLang="en-US" sz="2800" dirty="0">
                <a:solidFill>
                  <a:srgbClr val="FF0000"/>
                </a:solidFill>
                <a:latin typeface="+mn-ea"/>
              </a:rPr>
              <a:t>信息需求</a:t>
            </a:r>
            <a:r>
              <a:rPr lang="zh-CN" altLang="en-US" sz="2800" dirty="0">
                <a:latin typeface="+mn-ea"/>
              </a:rPr>
              <a:t>集合</a:t>
            </a:r>
          </a:p>
          <a:p>
            <a:pPr marL="0" indent="0" fontAlgn="base">
              <a:lnSpc>
                <a:spcPct val="150000"/>
              </a:lnSpc>
              <a:spcBef>
                <a:spcPct val="0"/>
              </a:spcBef>
              <a:spcAft>
                <a:spcPct val="0"/>
              </a:spcAft>
              <a:buClr>
                <a:srgbClr val="437085"/>
              </a:buClr>
              <a:buSzTx/>
              <a:buNone/>
            </a:pPr>
            <a:r>
              <a:rPr lang="en-US" altLang="zh-CN" sz="2800" dirty="0">
                <a:latin typeface="+mn-ea"/>
              </a:rPr>
              <a:t>(3)</a:t>
            </a:r>
            <a:r>
              <a:rPr lang="zh-CN" altLang="en-US" sz="2800" dirty="0">
                <a:solidFill>
                  <a:srgbClr val="FF0000"/>
                </a:solidFill>
                <a:latin typeface="+mn-ea"/>
              </a:rPr>
              <a:t>一组相关性判定结果</a:t>
            </a:r>
            <a:r>
              <a:rPr lang="en-US" altLang="zh-CN" sz="2800" dirty="0">
                <a:latin typeface="+mn-ea"/>
              </a:rPr>
              <a:t>:</a:t>
            </a:r>
            <a:r>
              <a:rPr lang="zh-CN" altLang="en-US" sz="2800" dirty="0">
                <a:latin typeface="+mn-ea"/>
              </a:rPr>
              <a:t>对每个查询的每个返回文档做出“相关”或者“不相关”的评价（二值判断结果，有些也可能不是二值的）</a:t>
            </a:r>
            <a:endParaRPr lang="en-US" altLang="zh-CN" sz="2800" dirty="0">
              <a:latin typeface="+mn-ea"/>
            </a:endParaRPr>
          </a:p>
        </p:txBody>
      </p:sp>
    </p:spTree>
    <p:extLst>
      <p:ext uri="{BB962C8B-B14F-4D97-AF65-F5344CB8AC3E}">
        <p14:creationId xmlns:p14="http://schemas.microsoft.com/office/powerpoint/2010/main" val="411099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lnSpcReduction="10000"/>
          </a:bodyPr>
          <a:lstStyle/>
          <a:p>
            <a:pPr marL="0" indent="0" fontAlgn="base">
              <a:lnSpc>
                <a:spcPct val="150000"/>
              </a:lnSpc>
              <a:spcBef>
                <a:spcPct val="0"/>
              </a:spcBef>
              <a:spcAft>
                <a:spcPct val="0"/>
              </a:spcAft>
              <a:buClr>
                <a:srgbClr val="437085"/>
              </a:buClr>
              <a:buSzTx/>
              <a:buNone/>
            </a:pPr>
            <a:r>
              <a:rPr lang="en-US" altLang="zh-CN" sz="3200" b="1" dirty="0">
                <a:latin typeface="+mn-ea"/>
              </a:rPr>
              <a:t>1</a:t>
            </a:r>
            <a:r>
              <a:rPr lang="zh-CN" altLang="en-US" sz="3200" b="1" dirty="0">
                <a:latin typeface="+mn-ea"/>
              </a:rPr>
              <a:t>、信息检索系统的评价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测试集中的文档及信息需求的数目必须要合理：一般</a:t>
            </a:r>
            <a:r>
              <a:rPr lang="en-US" altLang="zh-CN" sz="2800" dirty="0">
                <a:latin typeface="+mn-ea"/>
              </a:rPr>
              <a:t>50</a:t>
            </a:r>
            <a:r>
              <a:rPr lang="zh-CN" altLang="en-US" sz="2800" dirty="0">
                <a:latin typeface="+mn-ea"/>
              </a:rPr>
              <a:t>条信息需求基本足够，</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相关性判定</a:t>
            </a:r>
            <a:r>
              <a:rPr lang="zh-CN" altLang="en-US" sz="2800" dirty="0">
                <a:solidFill>
                  <a:srgbClr val="FF0000"/>
                </a:solidFill>
                <a:latin typeface="+mn-ea"/>
              </a:rPr>
              <a:t>是基于信息需求</a:t>
            </a:r>
            <a:r>
              <a:rPr lang="zh-CN" altLang="en-US" sz="2800" dirty="0">
                <a:latin typeface="+mn-ea"/>
              </a:rPr>
              <a:t>而</a:t>
            </a:r>
            <a:r>
              <a:rPr lang="zh-CN" altLang="en-US" sz="2800" dirty="0">
                <a:solidFill>
                  <a:srgbClr val="FF0000"/>
                </a:solidFill>
                <a:latin typeface="+mn-ea"/>
              </a:rPr>
              <a:t>不是基于查询</a:t>
            </a:r>
            <a:r>
              <a:rPr lang="zh-CN" altLang="en-US" sz="2800" dirty="0">
                <a:latin typeface="+mn-ea"/>
              </a:rPr>
              <a:t>来进行的</a:t>
            </a:r>
            <a:endParaRPr lang="en-US" altLang="zh-CN" sz="2800" dirty="0">
              <a:latin typeface="+mn-ea"/>
            </a:endParaRPr>
          </a:p>
          <a:p>
            <a:pPr marL="0" indent="360363" fontAlgn="base">
              <a:lnSpc>
                <a:spcPct val="150000"/>
              </a:lnSpc>
              <a:spcBef>
                <a:spcPct val="0"/>
              </a:spcBef>
              <a:spcAft>
                <a:spcPct val="0"/>
              </a:spcAft>
              <a:buClr>
                <a:srgbClr val="437085"/>
              </a:buClr>
              <a:buSzTx/>
              <a:buNone/>
            </a:pPr>
            <a:r>
              <a:rPr lang="zh-CN" altLang="en-US" i="1" dirty="0">
                <a:latin typeface="+mn-ea"/>
              </a:rPr>
              <a:t>例如 ：在降低心脏病发作的风险方面，饮用红葡萄酒是否比饮用白葡萄酒更有效（原文是 </a:t>
            </a:r>
            <a:r>
              <a:rPr lang="en-US" altLang="zh-CN" i="1" dirty="0">
                <a:latin typeface="+mn-ea"/>
              </a:rPr>
              <a:t>whether drinking red wine is more effective at reducing your risk of heart attacks than </a:t>
            </a:r>
            <a:r>
              <a:rPr lang="en-US" altLang="zh-CN" i="1" dirty="0" err="1">
                <a:latin typeface="+mn-ea"/>
              </a:rPr>
              <a:t>drinkingwhite</a:t>
            </a:r>
            <a:r>
              <a:rPr lang="en-US" altLang="zh-CN" i="1" dirty="0">
                <a:latin typeface="+mn-ea"/>
              </a:rPr>
              <a:t> wine</a:t>
            </a:r>
            <a:r>
              <a:rPr lang="zh-CN" altLang="en-US" i="1" dirty="0">
                <a:latin typeface="+mn-ea"/>
              </a:rPr>
              <a:t>）。</a:t>
            </a:r>
            <a:endParaRPr lang="en-US" altLang="zh-CN" i="1" dirty="0">
              <a:latin typeface="+mn-ea"/>
            </a:endParaRPr>
          </a:p>
          <a:p>
            <a:pPr marL="0" indent="360363" fontAlgn="base">
              <a:lnSpc>
                <a:spcPct val="150000"/>
              </a:lnSpc>
              <a:spcBef>
                <a:spcPct val="0"/>
              </a:spcBef>
              <a:spcAft>
                <a:spcPct val="0"/>
              </a:spcAft>
              <a:buClr>
                <a:srgbClr val="437085"/>
              </a:buClr>
              <a:buSzTx/>
              <a:buNone/>
            </a:pPr>
            <a:r>
              <a:rPr lang="zh-CN" altLang="en-US" i="1" dirty="0">
                <a:latin typeface="+mn-ea"/>
              </a:rPr>
              <a:t>该需求可能会表达成查询 </a:t>
            </a:r>
            <a:r>
              <a:rPr lang="en-US" altLang="zh-CN" i="1" dirty="0">
                <a:latin typeface="+mn-ea"/>
              </a:rPr>
              <a:t>wine AND red AND white AND heart AND attack AND effective</a:t>
            </a:r>
            <a:r>
              <a:rPr lang="zh-CN" altLang="en-US" i="1" dirty="0">
                <a:latin typeface="+mn-ea"/>
              </a:rPr>
              <a:t>。</a:t>
            </a:r>
            <a:endParaRPr lang="en-US" altLang="zh-CN" i="1" dirty="0">
              <a:latin typeface="+mn-ea"/>
            </a:endParaRPr>
          </a:p>
          <a:p>
            <a:pPr marL="0" indent="360363" fontAlgn="base">
              <a:lnSpc>
                <a:spcPct val="150000"/>
              </a:lnSpc>
              <a:spcBef>
                <a:spcPct val="0"/>
              </a:spcBef>
              <a:spcAft>
                <a:spcPct val="0"/>
              </a:spcAft>
              <a:buClr>
                <a:srgbClr val="437085"/>
              </a:buClr>
              <a:buSzTx/>
              <a:buNone/>
            </a:pPr>
            <a:r>
              <a:rPr lang="zh-CN" altLang="en-US" sz="2400" b="1" dirty="0">
                <a:latin typeface="+mn-ea"/>
              </a:rPr>
              <a:t>因此要评价一个系统，需要对信息需求进行显式的表达，以便利用它对返回文档进行相关性判定。</a:t>
            </a:r>
            <a:endParaRPr lang="en-US" altLang="zh-CN" sz="2400" b="1" dirty="0">
              <a:latin typeface="+mn-ea"/>
            </a:endParaRPr>
          </a:p>
        </p:txBody>
      </p:sp>
    </p:spTree>
    <p:extLst>
      <p:ext uri="{BB962C8B-B14F-4D97-AF65-F5344CB8AC3E}">
        <p14:creationId xmlns:p14="http://schemas.microsoft.com/office/powerpoint/2010/main" val="275595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1</a:t>
            </a:r>
            <a:r>
              <a:rPr lang="zh-CN" altLang="en-US" sz="3200" b="1" dirty="0">
                <a:latin typeface="+mn-ea"/>
              </a:rPr>
              <a:t>、信息检索系统的评价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一些标准测试集</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(1)Cranfield </a:t>
            </a:r>
            <a:r>
              <a:rPr lang="zh-CN" altLang="en-US" sz="2400" dirty="0">
                <a:latin typeface="+mn-ea"/>
              </a:rPr>
              <a:t>测试集</a:t>
            </a:r>
            <a:endParaRPr lang="en-US" altLang="zh-CN" sz="2400"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(2)TREC</a:t>
            </a:r>
            <a:r>
              <a:rPr lang="zh-CN" altLang="en-US" sz="2400" dirty="0">
                <a:latin typeface="+mn-ea"/>
              </a:rPr>
              <a:t>（</a:t>
            </a:r>
            <a:r>
              <a:rPr lang="en-US" altLang="zh-CN" sz="2400" dirty="0">
                <a:latin typeface="+mn-ea"/>
              </a:rPr>
              <a:t>Text Retrieval Conference</a:t>
            </a:r>
            <a:r>
              <a:rPr lang="zh-CN" altLang="en-US" sz="2400" dirty="0">
                <a:latin typeface="+mn-ea"/>
              </a:rPr>
              <a:t>，文本检索会议）</a:t>
            </a:r>
            <a:endParaRPr lang="en-US" altLang="zh-CN" sz="2400"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(3) NTCIR </a:t>
            </a:r>
            <a:r>
              <a:rPr lang="zh-CN" altLang="en-US" sz="2400" dirty="0">
                <a:latin typeface="+mn-ea"/>
              </a:rPr>
              <a:t>日本国立情报研究所的信息检索测试集（</a:t>
            </a:r>
            <a:r>
              <a:rPr lang="en-US" altLang="zh-CN" sz="2400" dirty="0">
                <a:latin typeface="+mn-ea"/>
              </a:rPr>
              <a:t>NII Test Collections for IR Systems</a:t>
            </a:r>
            <a:r>
              <a:rPr lang="zh-CN" altLang="en-US" sz="2400" dirty="0">
                <a:latin typeface="+mn-ea"/>
              </a:rPr>
              <a:t>）</a:t>
            </a:r>
            <a:endParaRPr lang="en-US" altLang="zh-CN" sz="2400"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(4) CLEF </a:t>
            </a:r>
            <a:r>
              <a:rPr lang="zh-CN" altLang="en-US" sz="2400" dirty="0">
                <a:latin typeface="+mn-ea"/>
              </a:rPr>
              <a:t>跨语言评价论坛 （</a:t>
            </a:r>
            <a:r>
              <a:rPr lang="en-US" altLang="zh-CN" sz="2400" dirty="0">
                <a:latin typeface="+mn-ea"/>
              </a:rPr>
              <a:t>Cross Language Evaluation Forum</a:t>
            </a:r>
            <a:r>
              <a:rPr lang="zh-CN" altLang="en-US" sz="2400" dirty="0">
                <a:latin typeface="+mn-ea"/>
              </a:rPr>
              <a:t>）</a:t>
            </a:r>
            <a:endParaRPr lang="en-US" altLang="zh-CN" sz="2400"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(5) Reuters</a:t>
            </a:r>
            <a:r>
              <a:rPr lang="zh-CN" altLang="en-US" sz="2400" dirty="0">
                <a:latin typeface="+mn-ea"/>
              </a:rPr>
              <a:t>语料 包括 </a:t>
            </a:r>
            <a:r>
              <a:rPr lang="en-US" altLang="zh-CN" sz="2400" dirty="0">
                <a:latin typeface="+mn-ea"/>
              </a:rPr>
              <a:t>Reuters-21578</a:t>
            </a:r>
            <a:r>
              <a:rPr lang="zh-CN" altLang="en-US" sz="2400" dirty="0">
                <a:latin typeface="+mn-ea"/>
              </a:rPr>
              <a:t>和 </a:t>
            </a:r>
            <a:r>
              <a:rPr lang="en-US" altLang="zh-CN" sz="2400" dirty="0">
                <a:latin typeface="+mn-ea"/>
              </a:rPr>
              <a:t>Reuters-RCV1 </a:t>
            </a:r>
            <a:r>
              <a:rPr lang="zh-CN" altLang="en-US" sz="2400" dirty="0">
                <a:latin typeface="+mn-ea"/>
              </a:rPr>
              <a:t>语料</a:t>
            </a:r>
            <a:endParaRPr lang="en-US" altLang="zh-CN" sz="2400"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(6) 20 Newsgroups </a:t>
            </a:r>
            <a:r>
              <a:rPr lang="zh-CN" altLang="en-US" sz="2400" dirty="0">
                <a:latin typeface="+mn-ea"/>
              </a:rPr>
              <a:t>另一个广泛使用的文本分类语料</a:t>
            </a:r>
            <a:endParaRPr lang="en-US" altLang="zh-CN" sz="2400" dirty="0">
              <a:latin typeface="+mn-ea"/>
            </a:endParaRPr>
          </a:p>
        </p:txBody>
      </p:sp>
    </p:spTree>
    <p:extLst>
      <p:ext uri="{BB962C8B-B14F-4D97-AF65-F5344CB8AC3E}">
        <p14:creationId xmlns:p14="http://schemas.microsoft.com/office/powerpoint/2010/main" val="2091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b="1" dirty="0">
              <a:latin typeface="+mn-ea"/>
            </a:endParaRPr>
          </a:p>
          <a:p>
            <a:pPr marL="457200" indent="-457200" fontAlgn="base">
              <a:lnSpc>
                <a:spcPct val="150000"/>
              </a:lnSpc>
              <a:spcBef>
                <a:spcPct val="0"/>
              </a:spcBef>
              <a:spcAft>
                <a:spcPct val="0"/>
              </a:spcAft>
              <a:buClr>
                <a:srgbClr val="437085"/>
              </a:buClr>
              <a:buSzTx/>
              <a:buFont typeface="Arial" panose="020B0604020202020204" pitchFamily="34" charset="0"/>
              <a:buChar char="•"/>
            </a:pPr>
            <a:r>
              <a:rPr lang="zh-CN" altLang="en-US" sz="2800" b="1" dirty="0">
                <a:latin typeface="+mn-ea"/>
              </a:rPr>
              <a:t>无序检索</a:t>
            </a:r>
            <a:r>
              <a:rPr lang="zh-CN" altLang="en-US" sz="2800" dirty="0">
                <a:latin typeface="+mn-ea"/>
              </a:rPr>
              <a:t>：对于给定的查询，</a:t>
            </a:r>
            <a:r>
              <a:rPr lang="en-US" altLang="zh-CN" sz="2800" dirty="0">
                <a:latin typeface="+mn-ea"/>
              </a:rPr>
              <a:t>IR</a:t>
            </a:r>
            <a:r>
              <a:rPr lang="zh-CN" altLang="en-US" sz="2800" dirty="0">
                <a:latin typeface="+mn-ea"/>
              </a:rPr>
              <a:t>系统返回一系列文档</a:t>
            </a:r>
            <a:r>
              <a:rPr lang="zh-CN" altLang="en-US" sz="2800" b="1" dirty="0">
                <a:latin typeface="+mn-ea"/>
              </a:rPr>
              <a:t>集合</a:t>
            </a:r>
            <a:r>
              <a:rPr lang="zh-CN" altLang="en-US" sz="2800" dirty="0">
                <a:latin typeface="+mn-ea"/>
              </a:rPr>
              <a:t>，其中的文档之间并不考虑先后顺序。</a:t>
            </a:r>
            <a:endParaRPr lang="en-US" altLang="zh-CN" sz="2800" dirty="0">
              <a:latin typeface="+mn-ea"/>
            </a:endParaRPr>
          </a:p>
          <a:p>
            <a:pPr marL="457200" indent="-457200" fontAlgn="base">
              <a:lnSpc>
                <a:spcPct val="150000"/>
              </a:lnSpc>
              <a:spcBef>
                <a:spcPct val="0"/>
              </a:spcBef>
              <a:spcAft>
                <a:spcPct val="0"/>
              </a:spcAft>
              <a:buClr>
                <a:srgbClr val="437085"/>
              </a:buClr>
              <a:buSzTx/>
              <a:buFont typeface="Arial" panose="020B0604020202020204" pitchFamily="34" charset="0"/>
              <a:buChar char="•"/>
            </a:pPr>
            <a:r>
              <a:rPr lang="zh-CN" altLang="en-US" sz="2800" dirty="0">
                <a:latin typeface="+mn-ea"/>
              </a:rPr>
              <a:t>信息检索中最常用的两个基本</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指标是</a:t>
            </a:r>
            <a:r>
              <a:rPr lang="zh-CN" altLang="en-US" sz="2800" b="1" dirty="0">
                <a:solidFill>
                  <a:srgbClr val="FF0000"/>
                </a:solidFill>
                <a:latin typeface="+mn-ea"/>
              </a:rPr>
              <a:t>正确率和召回率，</a:t>
            </a:r>
            <a:r>
              <a:rPr lang="zh-CN" altLang="en-US" sz="2800" dirty="0">
                <a:latin typeface="+mn-ea"/>
              </a:rPr>
              <a:t>按照</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文档“</a:t>
            </a:r>
            <a:r>
              <a:rPr lang="zh-CN" altLang="en-US" sz="2800" b="1" dirty="0">
                <a:latin typeface="+mn-ea"/>
              </a:rPr>
              <a:t>是否相关</a:t>
            </a:r>
            <a:r>
              <a:rPr lang="zh-CN" altLang="en-US" sz="2800" dirty="0">
                <a:latin typeface="+mn-ea"/>
              </a:rPr>
              <a:t>”</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a:t>
            </a:r>
            <a:r>
              <a:rPr lang="zh-CN" altLang="en-US" sz="2800" b="1" dirty="0">
                <a:latin typeface="+mn-ea"/>
              </a:rPr>
              <a:t>是否被检索出</a:t>
            </a:r>
            <a:r>
              <a:rPr lang="zh-CN" altLang="en-US" sz="2800" dirty="0">
                <a:latin typeface="+mn-ea"/>
              </a:rPr>
              <a:t>”划分。</a:t>
            </a:r>
            <a:endParaRPr lang="en-US" altLang="zh-CN" sz="2800" dirty="0">
              <a:latin typeface="+mn-ea"/>
            </a:endParaRPr>
          </a:p>
        </p:txBody>
      </p:sp>
      <p:pic>
        <p:nvPicPr>
          <p:cNvPr id="4" name="图片 3">
            <a:extLst>
              <a:ext uri="{FF2B5EF4-FFF2-40B4-BE49-F238E27FC236}">
                <a16:creationId xmlns:a16="http://schemas.microsoft.com/office/drawing/2014/main" id="{7F2F9500-6A5E-4BF8-9718-0C83872E0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229" y="2005736"/>
            <a:ext cx="5572661" cy="4630711"/>
          </a:xfrm>
          <a:prstGeom prst="rect">
            <a:avLst/>
          </a:prstGeom>
        </p:spPr>
      </p:pic>
    </p:spTree>
    <p:extLst>
      <p:ext uri="{BB962C8B-B14F-4D97-AF65-F5344CB8AC3E}">
        <p14:creationId xmlns:p14="http://schemas.microsoft.com/office/powerpoint/2010/main" val="371749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en-US" altLang="zh-CN" sz="2800" b="1" dirty="0">
                <a:latin typeface="+mn-ea"/>
              </a:rPr>
              <a:t>• </a:t>
            </a:r>
            <a:r>
              <a:rPr lang="zh-CN" altLang="en-US" sz="2800" b="1" dirty="0">
                <a:latin typeface="+mn-ea"/>
              </a:rPr>
              <a:t>正确率</a:t>
            </a:r>
            <a:r>
              <a:rPr lang="en-US" altLang="zh-CN" sz="2800" b="1" dirty="0">
                <a:latin typeface="+mn-ea"/>
              </a:rPr>
              <a:t>/</a:t>
            </a:r>
            <a:r>
              <a:rPr lang="zh-CN" altLang="en-US" sz="2800" b="1" dirty="0">
                <a:latin typeface="+mn-ea"/>
              </a:rPr>
              <a:t>查准率 ： 返回的相关文档占返回文档总数的百分比。</a:t>
            </a:r>
          </a:p>
          <a:p>
            <a:pPr marL="0" indent="0" fontAlgn="base">
              <a:lnSpc>
                <a:spcPct val="150000"/>
              </a:lnSpc>
              <a:spcBef>
                <a:spcPct val="0"/>
              </a:spcBef>
              <a:spcAft>
                <a:spcPct val="0"/>
              </a:spcAft>
              <a:buClr>
                <a:srgbClr val="437085"/>
              </a:buClr>
              <a:buSzTx/>
              <a:buNone/>
            </a:pPr>
            <a:r>
              <a:rPr lang="en-US" altLang="zh-CN" sz="2800" b="1" dirty="0">
                <a:latin typeface="+mn-ea"/>
              </a:rPr>
              <a:t>• </a:t>
            </a:r>
            <a:r>
              <a:rPr lang="zh-CN" altLang="en-US" sz="2800" b="1" dirty="0">
                <a:latin typeface="+mn-ea"/>
              </a:rPr>
              <a:t>召回率</a:t>
            </a:r>
            <a:r>
              <a:rPr lang="en-US" altLang="zh-CN" sz="2800" b="1" dirty="0">
                <a:latin typeface="+mn-ea"/>
              </a:rPr>
              <a:t>/</a:t>
            </a:r>
            <a:r>
              <a:rPr lang="zh-CN" altLang="en-US" sz="2800" b="1" dirty="0">
                <a:latin typeface="+mn-ea"/>
              </a:rPr>
              <a:t>查全率 ： 返回的相关文档占所有相关文档的百分比。</a:t>
            </a:r>
            <a:endParaRPr lang="en-US" altLang="zh-CN" sz="2800" b="1"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        正确率</a:t>
            </a:r>
            <a:r>
              <a:rPr lang="en-US" altLang="zh-CN" sz="2800" dirty="0">
                <a:latin typeface="+mn-ea"/>
              </a:rPr>
              <a:t>/</a:t>
            </a:r>
            <a:r>
              <a:rPr lang="zh-CN" altLang="en-US" sz="2800" dirty="0">
                <a:latin typeface="+mn-ea"/>
              </a:rPr>
              <a:t>查准率  </a:t>
            </a:r>
            <a:r>
              <a:rPr lang="en-US" altLang="zh-CN" sz="2800" dirty="0">
                <a:latin typeface="+mn-ea"/>
              </a:rPr>
              <a:t>Precision P = TP/(TP + FP)</a:t>
            </a:r>
          </a:p>
          <a:p>
            <a:pPr marL="0" indent="0" fontAlgn="base">
              <a:lnSpc>
                <a:spcPct val="150000"/>
              </a:lnSpc>
              <a:spcBef>
                <a:spcPct val="0"/>
              </a:spcBef>
              <a:spcAft>
                <a:spcPct val="0"/>
              </a:spcAft>
              <a:buClr>
                <a:srgbClr val="437085"/>
              </a:buClr>
              <a:buSzTx/>
              <a:buNone/>
            </a:pPr>
            <a:r>
              <a:rPr lang="zh-CN" altLang="en-US" sz="2800" dirty="0">
                <a:latin typeface="+mn-ea"/>
              </a:rPr>
              <a:t>        召回率</a:t>
            </a:r>
            <a:r>
              <a:rPr lang="en-US" altLang="zh-CN" sz="2800" dirty="0">
                <a:latin typeface="+mn-ea"/>
              </a:rPr>
              <a:t>/</a:t>
            </a:r>
            <a:r>
              <a:rPr lang="zh-CN" altLang="en-US" sz="2800" dirty="0">
                <a:latin typeface="+mn-ea"/>
              </a:rPr>
              <a:t>查全率  </a:t>
            </a:r>
            <a:r>
              <a:rPr lang="en-US" altLang="zh-CN" sz="2800" dirty="0">
                <a:latin typeface="+mn-ea"/>
              </a:rPr>
              <a:t>Recall R = TP/(TP + FN)</a:t>
            </a:r>
          </a:p>
        </p:txBody>
      </p:sp>
      <p:pic>
        <p:nvPicPr>
          <p:cNvPr id="5" name="图片 4">
            <a:extLst>
              <a:ext uri="{FF2B5EF4-FFF2-40B4-BE49-F238E27FC236}">
                <a16:creationId xmlns:a16="http://schemas.microsoft.com/office/drawing/2014/main" id="{2FDB00F9-0E1A-4AD4-A4B9-CA06EAC685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952" y="2632345"/>
            <a:ext cx="7462231" cy="2161074"/>
          </a:xfrm>
          <a:prstGeom prst="rect">
            <a:avLst/>
          </a:prstGeom>
        </p:spPr>
      </p:pic>
    </p:spTree>
    <p:extLst>
      <p:ext uri="{BB962C8B-B14F-4D97-AF65-F5344CB8AC3E}">
        <p14:creationId xmlns:p14="http://schemas.microsoft.com/office/powerpoint/2010/main" val="2877107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一个计算例子</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查询</a:t>
            </a:r>
            <a:r>
              <a:rPr lang="en-US" altLang="zh-CN" sz="2800" dirty="0">
                <a:latin typeface="+mn-ea"/>
              </a:rPr>
              <a:t>Q </a:t>
            </a:r>
            <a:r>
              <a:rPr lang="zh-CN" altLang="en-US" sz="2800" dirty="0">
                <a:latin typeface="+mn-ea"/>
              </a:rPr>
              <a:t>，本应该有</a:t>
            </a:r>
            <a:r>
              <a:rPr lang="en-US" altLang="zh-CN" sz="2800" dirty="0">
                <a:latin typeface="+mn-ea"/>
              </a:rPr>
              <a:t>100 </a:t>
            </a:r>
            <a:r>
              <a:rPr lang="zh-CN" altLang="en-US" sz="2800" dirty="0">
                <a:latin typeface="+mn-ea"/>
              </a:rPr>
              <a:t>篇相关文档，某个系统返回</a:t>
            </a:r>
            <a:r>
              <a:rPr lang="en-US" altLang="zh-CN" sz="2800" dirty="0">
                <a:latin typeface="+mn-ea"/>
              </a:rPr>
              <a:t>200 </a:t>
            </a:r>
            <a:r>
              <a:rPr lang="zh-CN" altLang="en-US" sz="2800" dirty="0">
                <a:latin typeface="+mn-ea"/>
              </a:rPr>
              <a:t>篇文档，其中</a:t>
            </a:r>
            <a:r>
              <a:rPr lang="en-US" altLang="zh-CN" sz="2800" dirty="0">
                <a:latin typeface="+mn-ea"/>
              </a:rPr>
              <a:t>80 </a:t>
            </a:r>
            <a:r>
              <a:rPr lang="zh-CN" altLang="en-US" sz="2800" dirty="0">
                <a:latin typeface="+mn-ea"/>
              </a:rPr>
              <a:t>篇是真正相关的文档</a:t>
            </a:r>
          </a:p>
          <a:p>
            <a:pPr marL="0" indent="0" fontAlgn="base">
              <a:lnSpc>
                <a:spcPct val="150000"/>
              </a:lnSpc>
              <a:spcBef>
                <a:spcPct val="0"/>
              </a:spcBef>
              <a:spcAft>
                <a:spcPct val="0"/>
              </a:spcAft>
              <a:buClr>
                <a:srgbClr val="437085"/>
              </a:buClr>
              <a:buSzTx/>
              <a:buNone/>
            </a:pPr>
            <a:r>
              <a:rPr lang="en-US" altLang="zh-CN" sz="2800" dirty="0">
                <a:latin typeface="+mn-ea"/>
              </a:rPr>
              <a:t>• Recall=80/100=0.8</a:t>
            </a:r>
          </a:p>
          <a:p>
            <a:pPr marL="0" indent="0" fontAlgn="base">
              <a:lnSpc>
                <a:spcPct val="150000"/>
              </a:lnSpc>
              <a:spcBef>
                <a:spcPct val="0"/>
              </a:spcBef>
              <a:spcAft>
                <a:spcPct val="0"/>
              </a:spcAft>
              <a:buClr>
                <a:srgbClr val="437085"/>
              </a:buClr>
              <a:buSzTx/>
              <a:buNone/>
            </a:pPr>
            <a:r>
              <a:rPr lang="en-US" altLang="zh-CN" sz="2800" dirty="0">
                <a:latin typeface="+mn-ea"/>
              </a:rPr>
              <a:t>• Precision=80/200=0.4</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结论：召回率较高，但是正确率较低</a:t>
            </a:r>
            <a:endParaRPr lang="en-US" altLang="zh-CN" sz="2800" dirty="0">
              <a:latin typeface="+mn-ea"/>
            </a:endParaRPr>
          </a:p>
        </p:txBody>
      </p:sp>
    </p:spTree>
    <p:extLst>
      <p:ext uri="{BB962C8B-B14F-4D97-AF65-F5344CB8AC3E}">
        <p14:creationId xmlns:p14="http://schemas.microsoft.com/office/powerpoint/2010/main" val="208386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fontScale="92500"/>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关于正确率</a:t>
            </a:r>
            <a:r>
              <a:rPr lang="en-US" altLang="zh-CN" sz="2800" dirty="0">
                <a:latin typeface="+mn-ea"/>
              </a:rPr>
              <a:t>P</a:t>
            </a:r>
            <a:r>
              <a:rPr lang="zh-CN" altLang="en-US" sz="2800" dirty="0">
                <a:latin typeface="+mn-ea"/>
              </a:rPr>
              <a:t>和召回率</a:t>
            </a:r>
            <a:r>
              <a:rPr lang="en-US" altLang="zh-CN" sz="2800" dirty="0">
                <a:latin typeface="+mn-ea"/>
              </a:rPr>
              <a:t>R</a:t>
            </a:r>
            <a:r>
              <a:rPr lang="zh-CN" altLang="en-US" sz="2800" dirty="0">
                <a:latin typeface="+mn-ea"/>
              </a:rPr>
              <a:t>的讨论</a:t>
            </a: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1</a:t>
            </a:r>
            <a:r>
              <a:rPr lang="zh-CN" altLang="en-US" sz="2800" dirty="0">
                <a:latin typeface="+mn-ea"/>
              </a:rPr>
              <a:t>）为什么不用精确率？会导致假阳率</a:t>
            </a:r>
            <a:r>
              <a:rPr lang="en-US" altLang="zh-CN" sz="2800" dirty="0">
                <a:latin typeface="+mn-ea"/>
              </a:rPr>
              <a:t>(</a:t>
            </a:r>
            <a:r>
              <a:rPr lang="zh-CN" altLang="en-US" sz="2800" dirty="0">
                <a:latin typeface="+mn-ea"/>
              </a:rPr>
              <a:t>误判率</a:t>
            </a:r>
            <a:r>
              <a:rPr lang="en-US" altLang="zh-CN" sz="2800" dirty="0">
                <a:latin typeface="+mn-ea"/>
              </a:rPr>
              <a:t>:FN/(TN+FN))</a:t>
            </a: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2</a:t>
            </a:r>
            <a:r>
              <a:rPr lang="zh-CN" altLang="en-US" sz="2800" dirty="0">
                <a:latin typeface="+mn-ea"/>
              </a:rPr>
              <a:t>）注重正确率：关注返回的结果</a:t>
            </a: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    </a:t>
            </a:r>
            <a:r>
              <a:rPr lang="zh-CN" altLang="en-US" sz="2400" i="1" dirty="0">
                <a:latin typeface="+mn-ea"/>
              </a:rPr>
              <a:t>典型的 </a:t>
            </a:r>
            <a:r>
              <a:rPr lang="en-US" altLang="zh-CN" sz="2400" i="1" dirty="0">
                <a:latin typeface="+mn-ea"/>
              </a:rPr>
              <a:t>Web </a:t>
            </a:r>
            <a:r>
              <a:rPr lang="zh-CN" altLang="en-US" sz="2400" i="1" dirty="0">
                <a:latin typeface="+mn-ea"/>
              </a:rPr>
              <a:t>检索用户希望第一页的所有的结果都是相关的，即非常关注高正确率，而对是否返回所有的相关文档并没有太大的兴趣。</a:t>
            </a:r>
            <a:endParaRPr lang="en-US" altLang="zh-CN" sz="2400" i="1" dirty="0">
              <a:latin typeface="+mn-ea"/>
            </a:endParaRPr>
          </a:p>
          <a:p>
            <a:pPr marL="0" indent="0" fontAlgn="base">
              <a:lnSpc>
                <a:spcPct val="160000"/>
              </a:lnSpc>
              <a:spcBef>
                <a:spcPct val="0"/>
              </a:spcBef>
              <a:spcAft>
                <a:spcPct val="0"/>
              </a:spcAft>
              <a:buClr>
                <a:srgbClr val="437085"/>
              </a:buClr>
              <a:buSzTx/>
              <a:buNone/>
            </a:pPr>
            <a:r>
              <a:rPr lang="zh-CN" altLang="en-US" sz="2800" dirty="0">
                <a:latin typeface="+mn-ea"/>
              </a:rPr>
              <a:t>（</a:t>
            </a:r>
            <a:r>
              <a:rPr lang="en-US" altLang="zh-CN" sz="2800" dirty="0">
                <a:latin typeface="+mn-ea"/>
              </a:rPr>
              <a:t>3</a:t>
            </a:r>
            <a:r>
              <a:rPr lang="zh-CN" altLang="en-US" sz="2800" dirty="0">
                <a:latin typeface="+mn-ea"/>
              </a:rPr>
              <a:t>）注重召回率：关注所有相关的文档尽可能被返回</a:t>
            </a: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   </a:t>
            </a:r>
            <a:r>
              <a:rPr lang="zh-CN" altLang="en-US" sz="2600" i="1" dirty="0">
                <a:latin typeface="+mn-ea"/>
              </a:rPr>
              <a:t>一些专业的搜索人士（如律师助手、情报分析师等）却往往重视高召回率，有时甚至宁愿忍受极低的正确率也要获得高的召回率。</a:t>
            </a:r>
            <a:endParaRPr lang="en-US" altLang="zh-CN" sz="2600" i="1" dirty="0">
              <a:latin typeface="+mn-ea"/>
            </a:endParaRPr>
          </a:p>
          <a:p>
            <a:pPr marL="0" indent="0" fontAlgn="base">
              <a:lnSpc>
                <a:spcPct val="150000"/>
              </a:lnSpc>
              <a:spcBef>
                <a:spcPct val="0"/>
              </a:spcBef>
              <a:spcAft>
                <a:spcPct val="0"/>
              </a:spcAft>
              <a:buClr>
                <a:srgbClr val="437085"/>
              </a:buClr>
              <a:buSzTx/>
              <a:buNone/>
            </a:pPr>
            <a:r>
              <a:rPr lang="zh-CN" altLang="en-US" sz="2600" i="1" dirty="0">
                <a:latin typeface="+mn-ea"/>
              </a:rPr>
              <a:t>“ 宁可错杀一千，不可放过一人 ” </a:t>
            </a:r>
            <a:r>
              <a:rPr lang="en-US" altLang="zh-CN" sz="2600" i="1" dirty="0">
                <a:latin typeface="+mn-ea"/>
              </a:rPr>
              <a:t>—&gt;</a:t>
            </a:r>
            <a:r>
              <a:rPr lang="zh-CN" altLang="en-US" sz="2600" i="1" dirty="0">
                <a:latin typeface="+mn-ea"/>
              </a:rPr>
              <a:t> 偏重召回率，忽视正确率。 冤杀太多。</a:t>
            </a:r>
            <a:r>
              <a:rPr lang="zh-CN" altLang="en-US" sz="2600" dirty="0">
                <a:latin typeface="+mn-ea"/>
              </a:rPr>
              <a:t>      </a:t>
            </a:r>
            <a:endParaRPr lang="en-US" altLang="zh-CN" sz="2600" dirty="0">
              <a:latin typeface="+mn-ea"/>
            </a:endParaRPr>
          </a:p>
        </p:txBody>
      </p:sp>
    </p:spTree>
    <p:extLst>
      <p:ext uri="{BB962C8B-B14F-4D97-AF65-F5344CB8AC3E}">
        <p14:creationId xmlns:p14="http://schemas.microsoft.com/office/powerpoint/2010/main" val="77211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fontScale="85000" lnSpcReduction="10000"/>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正确率和召回率的问题</a:t>
            </a:r>
            <a:endParaRPr lang="en-US" altLang="zh-CN" sz="2800" b="1"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a:t>
            </a:r>
            <a:r>
              <a:rPr lang="en-US" altLang="zh-CN" sz="2800" b="1" dirty="0">
                <a:latin typeface="+mn-ea"/>
              </a:rPr>
              <a:t>1</a:t>
            </a:r>
            <a:r>
              <a:rPr lang="zh-CN" altLang="en-US" sz="2800" b="1" dirty="0">
                <a:latin typeface="+mn-ea"/>
              </a:rPr>
              <a:t>）召回率难以计算</a:t>
            </a:r>
          </a:p>
          <a:p>
            <a:pPr marL="0" indent="360363"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解决方法：</a:t>
            </a:r>
            <a:r>
              <a:rPr lang="en-US" altLang="zh-CN" sz="2800" dirty="0">
                <a:solidFill>
                  <a:srgbClr val="FF0000"/>
                </a:solidFill>
                <a:latin typeface="+mn-ea"/>
              </a:rPr>
              <a:t>Pooling</a:t>
            </a:r>
            <a:r>
              <a:rPr lang="zh-CN" altLang="en-US" sz="2800" dirty="0">
                <a:solidFill>
                  <a:srgbClr val="FF0000"/>
                </a:solidFill>
                <a:latin typeface="+mn-ea"/>
              </a:rPr>
              <a:t>方法</a:t>
            </a:r>
            <a:r>
              <a:rPr lang="zh-CN" altLang="en-US" sz="2800" dirty="0">
                <a:latin typeface="+mn-ea"/>
              </a:rPr>
              <a:t>，或者不考虑召回率</a:t>
            </a: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2</a:t>
            </a:r>
            <a:r>
              <a:rPr lang="zh-CN" altLang="en-US" sz="2800" dirty="0">
                <a:latin typeface="+mn-ea"/>
              </a:rPr>
              <a:t>）</a:t>
            </a:r>
            <a:r>
              <a:rPr lang="zh-CN" altLang="en-US" sz="2800" b="1" dirty="0">
                <a:latin typeface="+mn-ea"/>
              </a:rPr>
              <a:t>两个指标分别衡量了系统的某个方面，但是也为比较带来了难度，究竟哪个系统好？</a:t>
            </a:r>
          </a:p>
          <a:p>
            <a:pPr marL="0" indent="360363"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解决方法：单一指标，将两个指标融成一个指标</a:t>
            </a:r>
            <a:r>
              <a:rPr lang="en-US" altLang="zh-CN" sz="2800" dirty="0">
                <a:solidFill>
                  <a:srgbClr val="FF0000"/>
                </a:solidFill>
                <a:latin typeface="+mn-ea"/>
              </a:rPr>
              <a:t>F</a:t>
            </a:r>
            <a:endParaRPr lang="zh-CN" altLang="en-US" sz="2800" dirty="0">
              <a:solidFill>
                <a:srgbClr val="FF0000"/>
              </a:solidFill>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3</a:t>
            </a:r>
            <a:r>
              <a:rPr lang="zh-CN" altLang="en-US" sz="2800" dirty="0">
                <a:latin typeface="+mn-ea"/>
              </a:rPr>
              <a:t>）</a:t>
            </a:r>
            <a:r>
              <a:rPr lang="zh-CN" altLang="en-US" sz="2800" b="1" dirty="0">
                <a:latin typeface="+mn-ea"/>
              </a:rPr>
              <a:t>两个指标都是基于</a:t>
            </a:r>
            <a:r>
              <a:rPr lang="en-US" altLang="zh-CN" sz="2800" b="1" dirty="0">
                <a:latin typeface="+mn-ea"/>
              </a:rPr>
              <a:t>( </a:t>
            </a:r>
            <a:r>
              <a:rPr lang="zh-CN" altLang="en-US" sz="2800" b="1" dirty="0">
                <a:latin typeface="+mn-ea"/>
              </a:rPr>
              <a:t>无序</a:t>
            </a:r>
            <a:r>
              <a:rPr lang="en-US" altLang="zh-CN" sz="2800" b="1" dirty="0">
                <a:latin typeface="+mn-ea"/>
              </a:rPr>
              <a:t>) </a:t>
            </a:r>
            <a:r>
              <a:rPr lang="zh-CN" altLang="en-US" sz="2800" b="1" dirty="0">
                <a:latin typeface="+mn-ea"/>
              </a:rPr>
              <a:t>集合进行计算，并没有考虑序的作用</a:t>
            </a:r>
          </a:p>
          <a:p>
            <a:pPr marL="0" indent="71913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举例：两个系统，对某个查询，返回的相关文档数目一样都是</a:t>
            </a:r>
            <a:r>
              <a:rPr lang="en-US" altLang="zh-CN" sz="2800" dirty="0">
                <a:latin typeface="+mn-ea"/>
              </a:rPr>
              <a:t>10</a:t>
            </a:r>
            <a:r>
              <a:rPr lang="zh-CN" altLang="en-US" sz="2800" dirty="0">
                <a:latin typeface="+mn-ea"/>
              </a:rPr>
              <a:t>，但是第一个系统是前</a:t>
            </a:r>
            <a:r>
              <a:rPr lang="en-US" altLang="zh-CN" sz="2800" dirty="0">
                <a:latin typeface="+mn-ea"/>
              </a:rPr>
              <a:t>10</a:t>
            </a:r>
            <a:r>
              <a:rPr lang="zh-CN" altLang="en-US" sz="2800" dirty="0">
                <a:latin typeface="+mn-ea"/>
              </a:rPr>
              <a:t>条结果，后一个系统是最后</a:t>
            </a:r>
            <a:r>
              <a:rPr lang="en-US" altLang="zh-CN" sz="2800" dirty="0">
                <a:latin typeface="+mn-ea"/>
              </a:rPr>
              <a:t>10</a:t>
            </a:r>
            <a:r>
              <a:rPr lang="zh-CN" altLang="en-US" sz="2800" dirty="0">
                <a:latin typeface="+mn-ea"/>
              </a:rPr>
              <a:t>条结果。显然，第一个系统优。但是根据上面基于集合的计算，显然两者指标一样。</a:t>
            </a:r>
          </a:p>
          <a:p>
            <a:pPr marL="0" indent="360363" fontAlgn="base">
              <a:lnSpc>
                <a:spcPct val="150000"/>
              </a:lnSpc>
              <a:spcBef>
                <a:spcPct val="0"/>
              </a:spcBef>
              <a:spcAft>
                <a:spcPct val="0"/>
              </a:spcAft>
              <a:buClr>
                <a:srgbClr val="437085"/>
              </a:buClr>
              <a:buSzTx/>
              <a:buNone/>
            </a:pPr>
            <a:r>
              <a:rPr lang="en-US" altLang="zh-CN" sz="2800" b="1" dirty="0">
                <a:latin typeface="+mn-ea"/>
              </a:rPr>
              <a:t>• </a:t>
            </a:r>
            <a:r>
              <a:rPr lang="zh-CN" altLang="en-US" sz="2800" b="1" dirty="0">
                <a:latin typeface="+mn-ea"/>
              </a:rPr>
              <a:t>解决方法：</a:t>
            </a:r>
            <a:r>
              <a:rPr lang="zh-CN" altLang="en-US" sz="2800" b="1" dirty="0">
                <a:solidFill>
                  <a:srgbClr val="FF0000"/>
                </a:solidFill>
                <a:latin typeface="+mn-ea"/>
              </a:rPr>
              <a:t>引入序的作用</a:t>
            </a:r>
            <a:endParaRPr lang="en-US" altLang="zh-CN" sz="2800" b="1" dirty="0">
              <a:solidFill>
                <a:srgbClr val="FF0000"/>
              </a:solidFill>
              <a:latin typeface="+mn-ea"/>
            </a:endParaRPr>
          </a:p>
        </p:txBody>
      </p:sp>
    </p:spTree>
    <p:extLst>
      <p:ext uri="{BB962C8B-B14F-4D97-AF65-F5344CB8AC3E}">
        <p14:creationId xmlns:p14="http://schemas.microsoft.com/office/powerpoint/2010/main" val="1067055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1</a:t>
            </a:r>
            <a:r>
              <a:rPr lang="zh-CN" altLang="en-US" sz="2800" dirty="0">
                <a:latin typeface="+mn-ea"/>
              </a:rPr>
              <a:t>）关于召回率的计算</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对于大规模语料集合，列举每个查询的所有相关文档是不可能的事情，因此， 不可能准确地计算召回率。</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b="1" dirty="0">
                <a:latin typeface="+mn-ea"/>
              </a:rPr>
              <a:t>缓冲池</a:t>
            </a:r>
            <a:r>
              <a:rPr lang="en-US" altLang="zh-CN" sz="2800" b="1" dirty="0">
                <a:latin typeface="+mn-ea"/>
              </a:rPr>
              <a:t>(Pooling) </a:t>
            </a:r>
            <a:r>
              <a:rPr lang="zh-CN" altLang="en-US" sz="2800" b="1" dirty="0">
                <a:latin typeface="+mn-ea"/>
              </a:rPr>
              <a:t>方法</a:t>
            </a:r>
            <a:r>
              <a:rPr lang="zh-CN" altLang="en-US" sz="2800" dirty="0">
                <a:latin typeface="+mn-ea"/>
              </a:rPr>
              <a:t>： </a:t>
            </a:r>
            <a:r>
              <a:rPr lang="zh-CN" altLang="en-US" sz="2800" b="1" dirty="0">
                <a:latin typeface="+mn-ea"/>
              </a:rPr>
              <a:t>对多个检索系统的</a:t>
            </a:r>
            <a:r>
              <a:rPr lang="en-US" altLang="zh-CN" sz="2800" b="1" dirty="0">
                <a:latin typeface="+mn-ea"/>
              </a:rPr>
              <a:t>Top K</a:t>
            </a:r>
            <a:r>
              <a:rPr lang="zh-CN" altLang="en-US" sz="2800" b="1" dirty="0">
                <a:latin typeface="+mn-ea"/>
              </a:rPr>
              <a:t>个结果组成的集合进行人工标注，标注出的相关文档集合作为整个相关文档集合</a:t>
            </a:r>
            <a:r>
              <a:rPr lang="zh-CN" altLang="en-US" sz="2800" dirty="0">
                <a:latin typeface="+mn-ea"/>
              </a:rPr>
              <a:t>。 这种做法</a:t>
            </a:r>
          </a:p>
          <a:p>
            <a:pPr marL="0" indent="0" fontAlgn="base">
              <a:lnSpc>
                <a:spcPct val="150000"/>
              </a:lnSpc>
              <a:spcBef>
                <a:spcPct val="0"/>
              </a:spcBef>
              <a:spcAft>
                <a:spcPct val="0"/>
              </a:spcAft>
              <a:buClr>
                <a:srgbClr val="437085"/>
              </a:buClr>
              <a:buSzTx/>
              <a:buNone/>
            </a:pPr>
            <a:r>
              <a:rPr lang="zh-CN" altLang="en-US" sz="2800" dirty="0">
                <a:latin typeface="+mn-ea"/>
              </a:rPr>
              <a:t>被验证是可行的</a:t>
            </a:r>
            <a:r>
              <a:rPr lang="en-US" altLang="zh-CN" sz="2800" dirty="0">
                <a:latin typeface="+mn-ea"/>
              </a:rPr>
              <a:t>( </a:t>
            </a:r>
            <a:r>
              <a:rPr lang="zh-CN" altLang="en-US" sz="2800" dirty="0">
                <a:latin typeface="+mn-ea"/>
              </a:rPr>
              <a:t>可以比较不同系统的相对效果</a:t>
            </a:r>
            <a:r>
              <a:rPr lang="en-US" altLang="zh-CN" sz="2800" dirty="0">
                <a:latin typeface="+mn-ea"/>
              </a:rPr>
              <a:t>)</a:t>
            </a:r>
            <a:r>
              <a:rPr lang="zh-CN" altLang="en-US" sz="2800" dirty="0">
                <a:latin typeface="+mn-ea"/>
              </a:rPr>
              <a:t>，在</a:t>
            </a:r>
            <a:r>
              <a:rPr lang="en-US" altLang="zh-CN" sz="2800" dirty="0">
                <a:latin typeface="+mn-ea"/>
              </a:rPr>
              <a:t>TREC</a:t>
            </a:r>
            <a:r>
              <a:rPr lang="zh-CN" altLang="en-US" sz="2800" dirty="0">
                <a:latin typeface="+mn-ea"/>
              </a:rPr>
              <a:t>会议中被广泛采用。</a:t>
            </a:r>
            <a:endParaRPr lang="en-US" altLang="zh-CN" sz="2800" b="1" dirty="0">
              <a:latin typeface="+mn-ea"/>
            </a:endParaRPr>
          </a:p>
        </p:txBody>
      </p:sp>
    </p:spTree>
    <p:extLst>
      <p:ext uri="{BB962C8B-B14F-4D97-AF65-F5344CB8AC3E}">
        <p14:creationId xmlns:p14="http://schemas.microsoft.com/office/powerpoint/2010/main" val="333737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lnSpcReduction="10000"/>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2</a:t>
            </a:r>
            <a:r>
              <a:rPr lang="zh-CN" altLang="en-US" sz="2800" dirty="0">
                <a:latin typeface="+mn-ea"/>
              </a:rPr>
              <a:t>）一个综合评价准则：</a:t>
            </a:r>
            <a:r>
              <a:rPr lang="en-US" altLang="zh-CN" sz="2800" dirty="0">
                <a:latin typeface="+mn-ea"/>
              </a:rPr>
              <a:t>F</a:t>
            </a:r>
          </a:p>
          <a:p>
            <a:pPr marL="0" indent="0" fontAlgn="base">
              <a:lnSpc>
                <a:spcPct val="150000"/>
              </a:lnSpc>
              <a:spcBef>
                <a:spcPct val="0"/>
              </a:spcBef>
              <a:spcAft>
                <a:spcPct val="0"/>
              </a:spcAft>
              <a:buClr>
                <a:srgbClr val="437085"/>
              </a:buClr>
              <a:buSzTx/>
              <a:buNone/>
            </a:pPr>
            <a:r>
              <a:rPr lang="en-US" altLang="zh-CN" sz="2800" dirty="0">
                <a:latin typeface="+mn-ea"/>
              </a:rPr>
              <a:t>• F </a:t>
            </a:r>
            <a:r>
              <a:rPr lang="zh-CN" altLang="en-US" sz="2800" dirty="0">
                <a:latin typeface="+mn-ea"/>
              </a:rPr>
              <a:t>值是正确率和召回率的 加权调和平均数</a:t>
            </a: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355600" fontAlgn="base">
              <a:lnSpc>
                <a:spcPct val="150000"/>
              </a:lnSpc>
              <a:spcBef>
                <a:spcPct val="0"/>
              </a:spcBef>
              <a:spcAft>
                <a:spcPct val="0"/>
              </a:spcAft>
              <a:buClr>
                <a:srgbClr val="437085"/>
              </a:buClr>
              <a:buSzTx/>
              <a:buNone/>
            </a:pPr>
            <a:r>
              <a:rPr lang="zh-CN" altLang="en-US" sz="2800" dirty="0">
                <a:latin typeface="+mn-ea"/>
              </a:rPr>
              <a:t>通常使用平衡的 </a:t>
            </a:r>
            <a:r>
              <a:rPr lang="en-US" altLang="zh-CN" sz="2800" dirty="0">
                <a:latin typeface="+mn-ea"/>
              </a:rPr>
              <a:t>F1 </a:t>
            </a:r>
            <a:r>
              <a:rPr lang="zh-CN" altLang="en-US" sz="2800" dirty="0">
                <a:latin typeface="+mn-ea"/>
              </a:rPr>
              <a:t>值</a:t>
            </a:r>
            <a:r>
              <a:rPr lang="en-US" altLang="zh-CN" sz="2800" dirty="0">
                <a:latin typeface="+mn-ea"/>
              </a:rPr>
              <a:t>:</a:t>
            </a:r>
            <a:r>
              <a:rPr lang="zh-CN" altLang="en-US" sz="2800" dirty="0">
                <a:latin typeface="+mn-ea"/>
              </a:rPr>
              <a:t> </a:t>
            </a:r>
            <a:r>
              <a:rPr lang="en-US" altLang="zh-CN" sz="2800" dirty="0">
                <a:latin typeface="+mn-ea"/>
              </a:rPr>
              <a:t>F</a:t>
            </a:r>
            <a:r>
              <a:rPr lang="en-US" altLang="zh-CN" sz="2800" baseline="-25000" dirty="0">
                <a:latin typeface="+mn-ea"/>
              </a:rPr>
              <a:t>β=1</a:t>
            </a:r>
            <a:r>
              <a:rPr lang="en-US" altLang="zh-CN" sz="2800" dirty="0">
                <a:latin typeface="+mn-ea"/>
              </a:rPr>
              <a:t>=2PR/(P+R)  </a:t>
            </a:r>
            <a:r>
              <a:rPr lang="zh-CN" altLang="en-US" sz="2800" dirty="0">
                <a:latin typeface="+mn-ea"/>
              </a:rPr>
              <a:t>即：</a:t>
            </a:r>
            <a:r>
              <a:rPr lang="en-US" altLang="zh-CN" sz="2800" dirty="0">
                <a:latin typeface="+mn-ea"/>
              </a:rPr>
              <a:t>β= 1 or α= ½</a:t>
            </a:r>
          </a:p>
          <a:p>
            <a:pPr marL="0" indent="355600" fontAlgn="base">
              <a:lnSpc>
                <a:spcPct val="150000"/>
              </a:lnSpc>
              <a:spcBef>
                <a:spcPct val="0"/>
              </a:spcBef>
              <a:spcAft>
                <a:spcPct val="0"/>
              </a:spcAft>
              <a:buClr>
                <a:srgbClr val="437085"/>
              </a:buClr>
              <a:buSzTx/>
              <a:buNone/>
            </a:pPr>
            <a:r>
              <a:rPr lang="zh-CN" altLang="en-US" sz="2800" dirty="0">
                <a:latin typeface="+mn-ea"/>
              </a:rPr>
              <a:t>如果强调正确率：</a:t>
            </a:r>
            <a:r>
              <a:rPr lang="en-US" altLang="zh-CN" sz="2800" dirty="0">
                <a:latin typeface="+mn-ea"/>
              </a:rPr>
              <a:t>β&lt;1;     </a:t>
            </a:r>
            <a:r>
              <a:rPr lang="zh-CN" altLang="en-US" sz="2800" dirty="0">
                <a:latin typeface="+mn-ea"/>
              </a:rPr>
              <a:t>如果强调召回率：</a:t>
            </a:r>
            <a:r>
              <a:rPr lang="en-US" altLang="zh-CN" sz="2800" dirty="0">
                <a:latin typeface="+mn-ea"/>
              </a:rPr>
              <a:t> β&gt;1</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为什么使用调和平均计算</a:t>
            </a:r>
            <a:r>
              <a:rPr lang="en-US" altLang="zh-CN" sz="2800" dirty="0">
                <a:latin typeface="+mn-ea"/>
              </a:rPr>
              <a:t>F</a:t>
            </a:r>
            <a:r>
              <a:rPr lang="zh-CN" altLang="en-US" sz="2800" dirty="0">
                <a:latin typeface="+mn-ea"/>
              </a:rPr>
              <a:t>值？</a:t>
            </a:r>
            <a:endParaRPr lang="en-US" altLang="zh-CN" sz="2800" dirty="0">
              <a:latin typeface="+mn-ea"/>
            </a:endParaRPr>
          </a:p>
          <a:p>
            <a:pPr marL="228600" lvl="1" indent="0" fontAlgn="base">
              <a:lnSpc>
                <a:spcPct val="150000"/>
              </a:lnSpc>
              <a:spcBef>
                <a:spcPct val="0"/>
              </a:spcBef>
              <a:spcAft>
                <a:spcPct val="0"/>
              </a:spcAft>
              <a:buClr>
                <a:srgbClr val="437085"/>
              </a:buClr>
              <a:buSzTx/>
              <a:buNone/>
            </a:pPr>
            <a:r>
              <a:rPr lang="en-US" altLang="zh-CN" sz="2600" dirty="0">
                <a:latin typeface="+mn-ea"/>
              </a:rPr>
              <a:t>• </a:t>
            </a:r>
            <a:r>
              <a:rPr lang="zh-CN" altLang="en-US" sz="2600" dirty="0">
                <a:latin typeface="+mn-ea"/>
              </a:rPr>
              <a:t>调和平均比较“保守”</a:t>
            </a:r>
          </a:p>
          <a:p>
            <a:pPr marL="228600" lvl="1" indent="0" fontAlgn="base">
              <a:lnSpc>
                <a:spcPct val="150000"/>
              </a:lnSpc>
              <a:spcBef>
                <a:spcPct val="0"/>
              </a:spcBef>
              <a:spcAft>
                <a:spcPct val="0"/>
              </a:spcAft>
              <a:buClr>
                <a:srgbClr val="437085"/>
              </a:buClr>
              <a:buSzTx/>
              <a:buNone/>
            </a:pPr>
            <a:r>
              <a:rPr lang="en-US" altLang="zh-CN" sz="2600" dirty="0">
                <a:latin typeface="+mn-ea"/>
              </a:rPr>
              <a:t>• </a:t>
            </a:r>
            <a:r>
              <a:rPr lang="zh-CN" altLang="en-US" sz="2600" dirty="0">
                <a:latin typeface="+mn-ea"/>
              </a:rPr>
              <a:t>调和平均小于算数平均和几何平均</a:t>
            </a:r>
            <a:endParaRPr lang="en-US" altLang="zh-CN" sz="26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p:txBody>
      </p:sp>
      <p:pic>
        <p:nvPicPr>
          <p:cNvPr id="4" name="图片 3">
            <a:extLst>
              <a:ext uri="{FF2B5EF4-FFF2-40B4-BE49-F238E27FC236}">
                <a16:creationId xmlns:a16="http://schemas.microsoft.com/office/drawing/2014/main" id="{797C808E-6621-4014-BB6E-CC753D52D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850" y="2666534"/>
            <a:ext cx="3709379" cy="990153"/>
          </a:xfrm>
          <a:prstGeom prst="rect">
            <a:avLst/>
          </a:prstGeom>
        </p:spPr>
      </p:pic>
    </p:spTree>
    <p:extLst>
      <p:ext uri="{BB962C8B-B14F-4D97-AF65-F5344CB8AC3E}">
        <p14:creationId xmlns:p14="http://schemas.microsoft.com/office/powerpoint/2010/main" val="165288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zh-CN" altLang="en-US" dirty="0"/>
              <a:t>本节内容</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311965"/>
            <a:ext cx="10414807" cy="5324482"/>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❶ 上一讲回顾</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❷ 检索系统的评价概述</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❸ 无序检索结果的评价</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❹ 有序检索结果的评价</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❺ 为</a:t>
            </a:r>
            <a:r>
              <a:rPr lang="en-US" altLang="zh-CN" sz="3200" dirty="0">
                <a:solidFill>
                  <a:srgbClr val="002060"/>
                </a:solidFill>
                <a:latin typeface="Lucida Sans" panose="020B0602040502020204" pitchFamily="34" charset="0"/>
                <a:ea typeface="MS PGothic" panose="020B0600070205080204" pitchFamily="34" charset="-128"/>
              </a:rPr>
              <a:t>IR</a:t>
            </a:r>
            <a:r>
              <a:rPr lang="zh-CN" altLang="en-US" sz="3200" dirty="0">
                <a:solidFill>
                  <a:srgbClr val="002060"/>
                </a:solidFill>
                <a:latin typeface="Lucida Sans" panose="020B0602040502020204" pitchFamily="34" charset="0"/>
                <a:ea typeface="MS PGothic" panose="020B0600070205080204" pitchFamily="34" charset="-128"/>
              </a:rPr>
              <a:t>系统构建测试集</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❻ 检索结果的展示</a:t>
            </a:r>
          </a:p>
        </p:txBody>
      </p:sp>
    </p:spTree>
    <p:extLst>
      <p:ext uri="{BB962C8B-B14F-4D97-AF65-F5344CB8AC3E}">
        <p14:creationId xmlns:p14="http://schemas.microsoft.com/office/powerpoint/2010/main" val="11244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2</a:t>
            </a:r>
            <a:r>
              <a:rPr lang="zh-CN" altLang="en-US" sz="3200" b="1" dirty="0">
                <a:latin typeface="+mn-ea"/>
              </a:rPr>
              <a:t>、无序检索结果的评价</a:t>
            </a:r>
            <a:endParaRPr lang="en-US" altLang="zh-CN" sz="32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F</a:t>
            </a:r>
            <a:r>
              <a:rPr lang="en-US" altLang="zh-CN" sz="2800" baseline="-25000" dirty="0">
                <a:latin typeface="+mn-ea"/>
              </a:rPr>
              <a:t>β=1 </a:t>
            </a:r>
            <a:r>
              <a:rPr lang="zh-CN" altLang="en-US" sz="2800" dirty="0">
                <a:latin typeface="+mn-ea"/>
              </a:rPr>
              <a:t>和其他平均数的比较</a:t>
            </a:r>
            <a:endParaRPr lang="en-US" altLang="zh-CN" sz="2800" dirty="0">
              <a:latin typeface="+mn-ea"/>
            </a:endParaRPr>
          </a:p>
        </p:txBody>
      </p:sp>
      <p:pic>
        <p:nvPicPr>
          <p:cNvPr id="4" name="图片 3">
            <a:extLst>
              <a:ext uri="{FF2B5EF4-FFF2-40B4-BE49-F238E27FC236}">
                <a16:creationId xmlns:a16="http://schemas.microsoft.com/office/drawing/2014/main" id="{2AF6DA47-DE8F-4C10-92E8-18B4B2495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519" y="1976625"/>
            <a:ext cx="6407994" cy="4474975"/>
          </a:xfrm>
          <a:prstGeom prst="rect">
            <a:avLst/>
          </a:prstGeom>
        </p:spPr>
      </p:pic>
    </p:spTree>
    <p:extLst>
      <p:ext uri="{BB962C8B-B14F-4D97-AF65-F5344CB8AC3E}">
        <p14:creationId xmlns:p14="http://schemas.microsoft.com/office/powerpoint/2010/main" val="993580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评价排序后的结果</a:t>
            </a:r>
          </a:p>
          <a:p>
            <a:pPr marL="0" indent="0" fontAlgn="base">
              <a:lnSpc>
                <a:spcPct val="150000"/>
              </a:lnSpc>
              <a:spcBef>
                <a:spcPct val="0"/>
              </a:spcBef>
              <a:spcAft>
                <a:spcPct val="0"/>
              </a:spcAft>
              <a:buClr>
                <a:srgbClr val="437085"/>
              </a:buClr>
              <a:buSzTx/>
              <a:buNone/>
            </a:pPr>
            <a:r>
              <a:rPr lang="en-US" altLang="zh-CN" sz="2800" dirty="0">
                <a:latin typeface="+mn-ea"/>
              </a:rPr>
              <a:t>• </a:t>
            </a:r>
            <a:r>
              <a:rPr lang="en-US" altLang="zh-CN" sz="2400" dirty="0">
                <a:latin typeface="+mn-ea"/>
              </a:rPr>
              <a:t>P</a:t>
            </a:r>
            <a:r>
              <a:rPr lang="zh-CN" altLang="en-US" sz="2400" dirty="0">
                <a:latin typeface="+mn-ea"/>
              </a:rPr>
              <a:t>、</a:t>
            </a:r>
            <a:r>
              <a:rPr lang="en-US" altLang="zh-CN" sz="2400" dirty="0">
                <a:latin typeface="+mn-ea"/>
              </a:rPr>
              <a:t>R</a:t>
            </a:r>
            <a:r>
              <a:rPr lang="zh-CN" altLang="en-US" sz="2400" dirty="0">
                <a:latin typeface="+mn-ea"/>
              </a:rPr>
              <a:t>、</a:t>
            </a:r>
            <a:r>
              <a:rPr lang="en-US" altLang="zh-CN" sz="2400" dirty="0">
                <a:latin typeface="+mn-ea"/>
              </a:rPr>
              <a:t>F</a:t>
            </a:r>
            <a:r>
              <a:rPr lang="zh-CN" altLang="en-US" sz="2400" dirty="0">
                <a:latin typeface="+mn-ea"/>
              </a:rPr>
              <a:t>值都是基于集合的评价方法，它们都利用无序的文档集合进行计算。如果搜索引擎输出为有序的检索结果时，需要扩展。</a:t>
            </a:r>
            <a:endParaRPr lang="en-US" altLang="zh-CN" sz="2400"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b="1" dirty="0">
                <a:latin typeface="+mn-ea"/>
              </a:rPr>
              <a:t>对于一个特定检索词的有序检索结果</a:t>
            </a:r>
          </a:p>
          <a:p>
            <a:pPr marL="0" indent="719138" fontAlgn="base">
              <a:lnSpc>
                <a:spcPct val="150000"/>
              </a:lnSpc>
              <a:spcBef>
                <a:spcPct val="0"/>
              </a:spcBef>
              <a:spcAft>
                <a:spcPct val="0"/>
              </a:spcAft>
              <a:buClr>
                <a:srgbClr val="437085"/>
              </a:buClr>
              <a:buSzTx/>
              <a:buNone/>
            </a:pPr>
            <a:r>
              <a:rPr lang="en-US" altLang="zh-CN" sz="2400" b="1" dirty="0">
                <a:latin typeface="+mn-ea"/>
              </a:rPr>
              <a:t>• </a:t>
            </a:r>
            <a:r>
              <a:rPr lang="zh-CN" altLang="en-US" sz="2400" b="1" dirty="0">
                <a:latin typeface="+mn-ea"/>
              </a:rPr>
              <a:t>系统可能返回任意数量的结果（</a:t>
            </a:r>
            <a:r>
              <a:rPr lang="en-US" altLang="zh-CN" sz="2400" b="1" dirty="0">
                <a:latin typeface="+mn-ea"/>
              </a:rPr>
              <a:t>=N</a:t>
            </a:r>
            <a:r>
              <a:rPr lang="zh-CN" altLang="en-US" sz="2400" b="1" dirty="0">
                <a:latin typeface="+mn-ea"/>
              </a:rPr>
              <a:t>）</a:t>
            </a:r>
          </a:p>
          <a:p>
            <a:pPr marL="0" indent="719138" fontAlgn="base">
              <a:lnSpc>
                <a:spcPct val="150000"/>
              </a:lnSpc>
              <a:spcBef>
                <a:spcPct val="0"/>
              </a:spcBef>
              <a:spcAft>
                <a:spcPct val="0"/>
              </a:spcAft>
              <a:buClr>
                <a:srgbClr val="437085"/>
              </a:buClr>
              <a:buSzTx/>
              <a:buNone/>
            </a:pPr>
            <a:r>
              <a:rPr lang="en-US" altLang="zh-CN" sz="2400" b="1" dirty="0">
                <a:latin typeface="+mn-ea"/>
              </a:rPr>
              <a:t>• </a:t>
            </a:r>
            <a:r>
              <a:rPr lang="zh-CN" altLang="en-US" sz="2400" b="1" dirty="0">
                <a:latin typeface="+mn-ea"/>
              </a:rPr>
              <a:t>考虑</a:t>
            </a:r>
            <a:r>
              <a:rPr lang="en-US" altLang="zh-CN" sz="2400" b="1" dirty="0">
                <a:latin typeface="+mn-ea"/>
              </a:rPr>
              <a:t>Top k</a:t>
            </a:r>
            <a:r>
              <a:rPr lang="zh-CN" altLang="en-US" sz="2400" b="1" dirty="0">
                <a:latin typeface="+mn-ea"/>
              </a:rPr>
              <a:t>返回的情形</a:t>
            </a:r>
            <a:r>
              <a:rPr lang="en-US" altLang="zh-CN" sz="2400" b="1" dirty="0">
                <a:latin typeface="+mn-ea"/>
              </a:rPr>
              <a:t>(k=0,1,2,…,N)</a:t>
            </a:r>
          </a:p>
          <a:p>
            <a:pPr marL="0" indent="719138" fontAlgn="base">
              <a:lnSpc>
                <a:spcPct val="150000"/>
              </a:lnSpc>
              <a:spcBef>
                <a:spcPct val="0"/>
              </a:spcBef>
              <a:spcAft>
                <a:spcPct val="0"/>
              </a:spcAft>
              <a:buClr>
                <a:srgbClr val="437085"/>
              </a:buClr>
              <a:buSzTx/>
              <a:buNone/>
            </a:pPr>
            <a:r>
              <a:rPr lang="en-US" altLang="zh-CN" sz="2400" b="1" dirty="0">
                <a:latin typeface="+mn-ea"/>
              </a:rPr>
              <a:t>• </a:t>
            </a:r>
            <a:r>
              <a:rPr lang="zh-CN" altLang="en-US" sz="2400" b="1" dirty="0">
                <a:solidFill>
                  <a:srgbClr val="FF0000"/>
                </a:solidFill>
                <a:latin typeface="+mn-ea"/>
              </a:rPr>
              <a:t>则每个</a:t>
            </a:r>
            <a:r>
              <a:rPr lang="en-US" altLang="zh-CN" sz="2400" b="1" dirty="0">
                <a:solidFill>
                  <a:srgbClr val="FF0000"/>
                </a:solidFill>
                <a:latin typeface="+mn-ea"/>
              </a:rPr>
              <a:t>k</a:t>
            </a:r>
            <a:r>
              <a:rPr lang="zh-CN" altLang="en-US" sz="2400" b="1" dirty="0">
                <a:solidFill>
                  <a:srgbClr val="FF0000"/>
                </a:solidFill>
                <a:latin typeface="+mn-ea"/>
              </a:rPr>
              <a:t>的取值对应一个</a:t>
            </a:r>
            <a:r>
              <a:rPr lang="en-US" altLang="zh-CN" sz="2400" b="1" dirty="0">
                <a:solidFill>
                  <a:srgbClr val="FF0000"/>
                </a:solidFill>
                <a:latin typeface="+mn-ea"/>
              </a:rPr>
              <a:t>R</a:t>
            </a:r>
            <a:r>
              <a:rPr lang="zh-CN" altLang="en-US" sz="2400" b="1" dirty="0">
                <a:solidFill>
                  <a:srgbClr val="FF0000"/>
                </a:solidFill>
                <a:latin typeface="+mn-ea"/>
              </a:rPr>
              <a:t>和</a:t>
            </a:r>
            <a:r>
              <a:rPr lang="en-US" altLang="zh-CN" sz="2400" b="1" dirty="0">
                <a:solidFill>
                  <a:srgbClr val="FF0000"/>
                </a:solidFill>
                <a:latin typeface="+mn-ea"/>
              </a:rPr>
              <a:t>P</a:t>
            </a:r>
          </a:p>
          <a:p>
            <a:pPr marL="0" indent="0" fontAlgn="base">
              <a:lnSpc>
                <a:spcPct val="150000"/>
              </a:lnSpc>
              <a:spcBef>
                <a:spcPct val="0"/>
              </a:spcBef>
              <a:spcAft>
                <a:spcPct val="0"/>
              </a:spcAft>
              <a:buClr>
                <a:srgbClr val="437085"/>
              </a:buClr>
              <a:buSzTx/>
              <a:buNone/>
            </a:pPr>
            <a:r>
              <a:rPr lang="en-US" altLang="zh-CN" sz="2400" b="1" dirty="0">
                <a:latin typeface="+mn-ea"/>
              </a:rPr>
              <a:t>• </a:t>
            </a:r>
            <a:r>
              <a:rPr lang="zh-CN" altLang="en-US" sz="2400" b="1" dirty="0">
                <a:latin typeface="+mn-ea"/>
              </a:rPr>
              <a:t>可以计算得到正确率</a:t>
            </a:r>
            <a:r>
              <a:rPr lang="en-US" altLang="zh-CN" sz="2400" b="1" dirty="0">
                <a:latin typeface="+mn-ea"/>
              </a:rPr>
              <a:t>-</a:t>
            </a:r>
            <a:r>
              <a:rPr lang="zh-CN" altLang="en-US" sz="2400" b="1" dirty="0">
                <a:latin typeface="+mn-ea"/>
              </a:rPr>
              <a:t>召回率曲线</a:t>
            </a:r>
            <a:endParaRPr lang="en-US" altLang="zh-CN" sz="2400" b="1" dirty="0">
              <a:latin typeface="+mn-ea"/>
            </a:endParaRPr>
          </a:p>
        </p:txBody>
      </p:sp>
    </p:spTree>
    <p:extLst>
      <p:ext uri="{BB962C8B-B14F-4D97-AF65-F5344CB8AC3E}">
        <p14:creationId xmlns:p14="http://schemas.microsoft.com/office/powerpoint/2010/main" val="3028492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P-R</a:t>
            </a:r>
            <a:r>
              <a:rPr lang="zh-CN" altLang="en-US" sz="2800" dirty="0">
                <a:latin typeface="+mn-ea"/>
              </a:rPr>
              <a:t>曲线的例子</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某个查询</a:t>
            </a:r>
            <a:r>
              <a:rPr lang="en-US" altLang="zh-CN" sz="2800" dirty="0">
                <a:latin typeface="+mn-ea"/>
              </a:rPr>
              <a:t>q</a:t>
            </a:r>
            <a:r>
              <a:rPr lang="zh-CN" altLang="en-US" sz="2800" dirty="0">
                <a:latin typeface="+mn-ea"/>
              </a:rPr>
              <a:t>的标准答案集合为：</a:t>
            </a:r>
          </a:p>
          <a:p>
            <a:pPr marL="0" indent="0" fontAlgn="base">
              <a:lnSpc>
                <a:spcPct val="150000"/>
              </a:lnSpc>
              <a:spcBef>
                <a:spcPct val="0"/>
              </a:spcBef>
              <a:spcAft>
                <a:spcPct val="0"/>
              </a:spcAft>
              <a:buClr>
                <a:srgbClr val="437085"/>
              </a:buClr>
              <a:buSzTx/>
              <a:buNone/>
            </a:pPr>
            <a:r>
              <a:rPr lang="en-US" altLang="zh-CN" sz="2800" dirty="0" err="1">
                <a:latin typeface="+mn-ea"/>
              </a:rPr>
              <a:t>Rq</a:t>
            </a:r>
            <a:r>
              <a:rPr lang="en-US" altLang="zh-CN" sz="2800" dirty="0">
                <a:latin typeface="+mn-ea"/>
              </a:rPr>
              <a:t>={d3,d5,d9,d25,d39,d44,d56,d71,d89,d123}</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某个 </a:t>
            </a:r>
            <a:r>
              <a:rPr lang="en-US" altLang="zh-CN" sz="2800" dirty="0">
                <a:latin typeface="+mn-ea"/>
              </a:rPr>
              <a:t>IR </a:t>
            </a:r>
            <a:r>
              <a:rPr lang="zh-CN" altLang="en-US" sz="2800" dirty="0">
                <a:latin typeface="+mn-ea"/>
              </a:rPr>
              <a:t>系统对</a:t>
            </a:r>
            <a:r>
              <a:rPr lang="en-US" altLang="zh-CN" sz="2800" dirty="0">
                <a:latin typeface="+mn-ea"/>
              </a:rPr>
              <a:t>q </a:t>
            </a:r>
            <a:r>
              <a:rPr lang="zh-CN" altLang="en-US" sz="2800" dirty="0">
                <a:latin typeface="+mn-ea"/>
              </a:rPr>
              <a:t>的检索结果如下：</a:t>
            </a:r>
            <a:endParaRPr lang="en-US" altLang="zh-CN" sz="2800" dirty="0">
              <a:latin typeface="+mn-ea"/>
            </a:endParaRPr>
          </a:p>
        </p:txBody>
      </p:sp>
      <p:pic>
        <p:nvPicPr>
          <p:cNvPr id="4" name="图片 3">
            <a:extLst>
              <a:ext uri="{FF2B5EF4-FFF2-40B4-BE49-F238E27FC236}">
                <a16:creationId xmlns:a16="http://schemas.microsoft.com/office/drawing/2014/main" id="{4E528CA6-312A-4155-83DB-174FA06DD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38" y="3727450"/>
            <a:ext cx="9734550" cy="2724150"/>
          </a:xfrm>
          <a:prstGeom prst="rect">
            <a:avLst/>
          </a:prstGeom>
        </p:spPr>
      </p:pic>
    </p:spTree>
    <p:extLst>
      <p:ext uri="{BB962C8B-B14F-4D97-AF65-F5344CB8AC3E}">
        <p14:creationId xmlns:p14="http://schemas.microsoft.com/office/powerpoint/2010/main" val="1126786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P-R</a:t>
            </a:r>
            <a:r>
              <a:rPr lang="zh-CN" altLang="en-US" sz="2800" dirty="0">
                <a:latin typeface="+mn-ea"/>
              </a:rPr>
              <a:t>曲线的例子</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P-R</a:t>
            </a:r>
            <a:r>
              <a:rPr lang="zh-CN" altLang="en-US" sz="2800" dirty="0">
                <a:latin typeface="+mn-ea"/>
              </a:rPr>
              <a:t>曲线</a:t>
            </a:r>
            <a:endParaRPr lang="en-US" altLang="zh-CN" sz="2800" dirty="0">
              <a:latin typeface="+mn-ea"/>
            </a:endParaRPr>
          </a:p>
        </p:txBody>
      </p:sp>
      <p:pic>
        <p:nvPicPr>
          <p:cNvPr id="5" name="图片 4">
            <a:extLst>
              <a:ext uri="{FF2B5EF4-FFF2-40B4-BE49-F238E27FC236}">
                <a16:creationId xmlns:a16="http://schemas.microsoft.com/office/drawing/2014/main" id="{67922237-35C0-4C72-BC6F-54E554C9E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850" y="1700820"/>
            <a:ext cx="5448300" cy="4429125"/>
          </a:xfrm>
          <a:prstGeom prst="rect">
            <a:avLst/>
          </a:prstGeom>
        </p:spPr>
      </p:pic>
    </p:spTree>
    <p:extLst>
      <p:ext uri="{BB962C8B-B14F-4D97-AF65-F5344CB8AC3E}">
        <p14:creationId xmlns:p14="http://schemas.microsoft.com/office/powerpoint/2010/main" val="248351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一般的</a:t>
            </a:r>
            <a:r>
              <a:rPr lang="en-US" altLang="zh-CN" sz="2800" dirty="0">
                <a:latin typeface="+mn-ea"/>
              </a:rPr>
              <a:t>P-R</a:t>
            </a:r>
            <a:r>
              <a:rPr lang="zh-CN" altLang="en-US" sz="2800" dirty="0">
                <a:latin typeface="+mn-ea"/>
              </a:rPr>
              <a:t>曲线</a:t>
            </a: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 每个点对应</a:t>
            </a:r>
            <a:r>
              <a:rPr lang="en-US" altLang="zh-CN" sz="2800" dirty="0">
                <a:latin typeface="+mn-ea"/>
              </a:rPr>
              <a:t>top k </a:t>
            </a:r>
            <a:r>
              <a:rPr lang="zh-CN" altLang="en-US" sz="2800" dirty="0">
                <a:latin typeface="+mn-ea"/>
              </a:rPr>
              <a:t>上的结果（</a:t>
            </a:r>
            <a:r>
              <a:rPr lang="en-US" altLang="zh-CN" sz="2800" dirty="0">
                <a:latin typeface="+mn-ea"/>
              </a:rPr>
              <a:t>k=1 </a:t>
            </a:r>
            <a:r>
              <a:rPr lang="zh-CN" altLang="en-US" sz="2800" dirty="0">
                <a:latin typeface="+mn-ea"/>
              </a:rPr>
              <a:t>，</a:t>
            </a:r>
            <a:r>
              <a:rPr lang="en-US" altLang="zh-CN" sz="2800" dirty="0">
                <a:latin typeface="+mn-ea"/>
              </a:rPr>
              <a:t>2 </a:t>
            </a:r>
            <a:r>
              <a:rPr lang="zh-CN" altLang="en-US" sz="2800" dirty="0">
                <a:latin typeface="+mn-ea"/>
              </a:rPr>
              <a:t>，</a:t>
            </a:r>
            <a:r>
              <a:rPr lang="en-US" altLang="zh-CN" sz="2800" dirty="0">
                <a:latin typeface="+mn-ea"/>
              </a:rPr>
              <a:t>3 </a:t>
            </a:r>
            <a:r>
              <a:rPr lang="zh-CN" altLang="en-US" sz="2800" dirty="0">
                <a:latin typeface="+mn-ea"/>
              </a:rPr>
              <a:t>，</a:t>
            </a:r>
            <a:r>
              <a:rPr lang="en-US" altLang="zh-CN" sz="2800" dirty="0">
                <a:latin typeface="+mn-ea"/>
              </a:rPr>
              <a:t>4...</a:t>
            </a:r>
            <a:r>
              <a:rPr lang="zh-CN" altLang="en-US" sz="2800" dirty="0">
                <a:latin typeface="+mn-ea"/>
              </a:rPr>
              <a:t>）</a:t>
            </a:r>
          </a:p>
          <a:p>
            <a:pPr marL="0" indent="0" fontAlgn="base">
              <a:lnSpc>
                <a:spcPct val="150000"/>
              </a:lnSpc>
              <a:spcBef>
                <a:spcPct val="0"/>
              </a:spcBef>
              <a:spcAft>
                <a:spcPct val="0"/>
              </a:spcAft>
              <a:buClr>
                <a:srgbClr val="437085"/>
              </a:buClr>
              <a:buSzTx/>
              <a:buNone/>
            </a:pPr>
            <a:r>
              <a:rPr lang="zh-CN" altLang="en-US" sz="2800" dirty="0">
                <a:latin typeface="+mn-ea"/>
              </a:rPr>
              <a:t></a:t>
            </a:r>
            <a:r>
              <a:rPr lang="zh-CN" altLang="en-US" sz="2800" b="1" dirty="0">
                <a:latin typeface="+mn-ea"/>
              </a:rPr>
              <a:t>消除锯齿状的方法： 插值正确率：取</a:t>
            </a:r>
            <a:r>
              <a:rPr lang="zh-CN" altLang="en-US" sz="2800" b="1" dirty="0">
                <a:solidFill>
                  <a:srgbClr val="FF0000"/>
                </a:solidFill>
                <a:latin typeface="+mn-ea"/>
              </a:rPr>
              <a:t>将来所有点上的最高结果</a:t>
            </a:r>
          </a:p>
          <a:p>
            <a:pPr marL="0" indent="0" fontAlgn="base">
              <a:lnSpc>
                <a:spcPct val="150000"/>
              </a:lnSpc>
              <a:spcBef>
                <a:spcPct val="0"/>
              </a:spcBef>
              <a:spcAft>
                <a:spcPct val="0"/>
              </a:spcAft>
              <a:buClr>
                <a:srgbClr val="437085"/>
              </a:buClr>
              <a:buSzTx/>
              <a:buNone/>
            </a:pPr>
            <a:r>
              <a:rPr lang="zh-CN" altLang="en-US" sz="2800" dirty="0">
                <a:latin typeface="+mn-ea"/>
              </a:rPr>
              <a:t> 插值的原理：如果正确率和召回率都升高，那么用户可能愿意浏览更</a:t>
            </a:r>
          </a:p>
          <a:p>
            <a:pPr marL="0" indent="0" fontAlgn="base">
              <a:lnSpc>
                <a:spcPct val="150000"/>
              </a:lnSpc>
              <a:spcBef>
                <a:spcPct val="0"/>
              </a:spcBef>
              <a:spcAft>
                <a:spcPct val="0"/>
              </a:spcAft>
              <a:buClr>
                <a:srgbClr val="437085"/>
              </a:buClr>
              <a:buSzTx/>
              <a:buNone/>
            </a:pPr>
            <a:r>
              <a:rPr lang="zh-CN" altLang="en-US" sz="2800" dirty="0">
                <a:latin typeface="+mn-ea"/>
              </a:rPr>
              <a:t>多的结果，从而提高所看文档中相关文档的比例。</a:t>
            </a:r>
            <a:endParaRPr lang="en-US" altLang="zh-CN" sz="2800" dirty="0">
              <a:latin typeface="+mn-ea"/>
            </a:endParaRPr>
          </a:p>
        </p:txBody>
      </p:sp>
      <p:pic>
        <p:nvPicPr>
          <p:cNvPr id="4" name="图片 3">
            <a:extLst>
              <a:ext uri="{FF2B5EF4-FFF2-40B4-BE49-F238E27FC236}">
                <a16:creationId xmlns:a16="http://schemas.microsoft.com/office/drawing/2014/main" id="{DFA99876-CFFB-49FF-B54D-C63E025EB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443" y="406400"/>
            <a:ext cx="5448247" cy="2958525"/>
          </a:xfrm>
          <a:prstGeom prst="rect">
            <a:avLst/>
          </a:prstGeom>
        </p:spPr>
      </p:pic>
    </p:spTree>
    <p:extLst>
      <p:ext uri="{BB962C8B-B14F-4D97-AF65-F5344CB8AC3E}">
        <p14:creationId xmlns:p14="http://schemas.microsoft.com/office/powerpoint/2010/main" val="2864991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fontScale="92500"/>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1</a:t>
            </a:r>
            <a:r>
              <a:rPr lang="zh-CN" altLang="en-US" sz="2800" dirty="0">
                <a:latin typeface="+mn-ea"/>
              </a:rPr>
              <a:t>）插值正确率</a:t>
            </a: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600" dirty="0">
                <a:latin typeface="+mn-ea"/>
              </a:rPr>
              <a:t>原始的曲线常常呈现锯齿状（左图），这是很正常的。因为如果第（</a:t>
            </a:r>
            <a:r>
              <a:rPr lang="en-US" altLang="zh-CN" sz="2600" dirty="0">
                <a:latin typeface="+mn-ea"/>
              </a:rPr>
              <a:t>K+1</a:t>
            </a:r>
            <a:r>
              <a:rPr lang="zh-CN" altLang="en-US" sz="2600" dirty="0">
                <a:latin typeface="+mn-ea"/>
              </a:rPr>
              <a:t>）篇文档不相关，则召回率和前</a:t>
            </a:r>
            <a:r>
              <a:rPr lang="en-US" altLang="zh-CN" sz="2600" dirty="0">
                <a:latin typeface="+mn-ea"/>
              </a:rPr>
              <a:t>k</a:t>
            </a:r>
            <a:r>
              <a:rPr lang="zh-CN" altLang="en-US" sz="2600" dirty="0">
                <a:latin typeface="+mn-ea"/>
              </a:rPr>
              <a:t>篇文档的召回率是一样的，但是正确率降低了，所以曲线会下降。如果第（</a:t>
            </a:r>
            <a:r>
              <a:rPr lang="en-US" altLang="zh-CN" sz="2600" dirty="0">
                <a:latin typeface="+mn-ea"/>
              </a:rPr>
              <a:t>K+1</a:t>
            </a:r>
            <a:r>
              <a:rPr lang="zh-CN" altLang="en-US" sz="2600" dirty="0">
                <a:latin typeface="+mn-ea"/>
              </a:rPr>
              <a:t>）篇文档相关，则召回率和正确率都上升。如此就会出现锯齿状。</a:t>
            </a:r>
          </a:p>
          <a:p>
            <a:pPr marL="0" indent="0" fontAlgn="base">
              <a:lnSpc>
                <a:spcPct val="150000"/>
              </a:lnSpc>
              <a:spcBef>
                <a:spcPct val="0"/>
              </a:spcBef>
              <a:spcAft>
                <a:spcPct val="0"/>
              </a:spcAft>
              <a:buClr>
                <a:srgbClr val="437085"/>
              </a:buClr>
              <a:buSzTx/>
              <a:buNone/>
            </a:pPr>
            <a:r>
              <a:rPr lang="zh-CN" altLang="en-US" sz="2600" dirty="0">
                <a:latin typeface="+mn-ea"/>
              </a:rPr>
              <a:t>我们需要对去掉锯齿，进行平滑。</a:t>
            </a:r>
            <a:endParaRPr lang="en-US" altLang="zh-CN" sz="2600" dirty="0">
              <a:latin typeface="+mn-ea"/>
            </a:endParaRPr>
          </a:p>
          <a:p>
            <a:pPr marL="0" indent="0" fontAlgn="base">
              <a:lnSpc>
                <a:spcPct val="150000"/>
              </a:lnSpc>
              <a:spcBef>
                <a:spcPct val="0"/>
              </a:spcBef>
              <a:spcAft>
                <a:spcPct val="0"/>
              </a:spcAft>
              <a:buClr>
                <a:srgbClr val="437085"/>
              </a:buClr>
              <a:buSzTx/>
              <a:buNone/>
            </a:pPr>
            <a:r>
              <a:rPr lang="zh-CN" altLang="en-US" sz="2600" dirty="0">
                <a:latin typeface="+mn-ea"/>
              </a:rPr>
              <a:t>采用 </a:t>
            </a:r>
            <a:r>
              <a:rPr lang="zh-CN" altLang="en-US" sz="2600" b="1" dirty="0">
                <a:latin typeface="+mn-ea"/>
              </a:rPr>
              <a:t>插值正确率</a:t>
            </a:r>
            <a:r>
              <a:rPr lang="en-US" altLang="zh-CN" sz="2600" b="1" dirty="0">
                <a:latin typeface="+mn-ea"/>
              </a:rPr>
              <a:t>(interpolated precision),</a:t>
            </a:r>
            <a:r>
              <a:rPr lang="zh-CN" altLang="en-US" sz="2600" b="1" dirty="0">
                <a:latin typeface="+mn-ea"/>
              </a:rPr>
              <a:t>记为</a:t>
            </a:r>
            <a:r>
              <a:rPr lang="en-US" altLang="zh-CN" sz="2600" b="1" dirty="0" err="1">
                <a:latin typeface="+mn-ea"/>
              </a:rPr>
              <a:t>p</a:t>
            </a:r>
            <a:r>
              <a:rPr lang="en-US" altLang="zh-CN" sz="2600" b="1" baseline="-25000" dirty="0" err="1">
                <a:latin typeface="+mn-ea"/>
              </a:rPr>
              <a:t>interp</a:t>
            </a:r>
            <a:endParaRPr lang="en-US" altLang="zh-CN" sz="2600" b="1" baseline="-25000" dirty="0">
              <a:latin typeface="+mn-ea"/>
            </a:endParaRPr>
          </a:p>
          <a:p>
            <a:pPr marL="0" indent="0" fontAlgn="base">
              <a:lnSpc>
                <a:spcPct val="150000"/>
              </a:lnSpc>
              <a:spcBef>
                <a:spcPct val="0"/>
              </a:spcBef>
              <a:spcAft>
                <a:spcPct val="0"/>
              </a:spcAft>
              <a:buClr>
                <a:srgbClr val="437085"/>
              </a:buClr>
              <a:buSzTx/>
              <a:buNone/>
            </a:pPr>
            <a:r>
              <a:rPr lang="zh-CN" altLang="en-US" sz="2600" dirty="0">
                <a:latin typeface="+mn-ea"/>
              </a:rPr>
              <a:t>在召回率为</a:t>
            </a:r>
            <a:r>
              <a:rPr lang="en-US" altLang="zh-CN" sz="2600" dirty="0">
                <a:latin typeface="+mn-ea"/>
              </a:rPr>
              <a:t>r</a:t>
            </a:r>
            <a:r>
              <a:rPr lang="zh-CN" altLang="en-US" sz="2600" dirty="0">
                <a:latin typeface="+mn-ea"/>
              </a:rPr>
              <a:t>的位置的插值正确率，定义为召回率不小于</a:t>
            </a:r>
            <a:r>
              <a:rPr lang="en-US" altLang="zh-CN" sz="2600" dirty="0">
                <a:latin typeface="+mn-ea"/>
              </a:rPr>
              <a:t>r</a:t>
            </a:r>
            <a:r>
              <a:rPr lang="zh-CN" altLang="en-US" sz="2600" dirty="0">
                <a:latin typeface="+mn-ea"/>
              </a:rPr>
              <a:t>的位置上的正确率的最大值，</a:t>
            </a:r>
            <a:endParaRPr lang="en-US" altLang="zh-CN" sz="26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p:txBody>
      </p:sp>
      <p:pic>
        <p:nvPicPr>
          <p:cNvPr id="2" name="图片 1">
            <a:extLst>
              <a:ext uri="{FF2B5EF4-FFF2-40B4-BE49-F238E27FC236}">
                <a16:creationId xmlns:a16="http://schemas.microsoft.com/office/drawing/2014/main" id="{FE2F6ADD-673C-4913-A594-1B986A414797}"/>
              </a:ext>
            </a:extLst>
          </p:cNvPr>
          <p:cNvPicPr>
            <a:picLocks noChangeAspect="1"/>
          </p:cNvPicPr>
          <p:nvPr/>
        </p:nvPicPr>
        <p:blipFill>
          <a:blip r:embed="rId2"/>
          <a:stretch>
            <a:fillRect/>
          </a:stretch>
        </p:blipFill>
        <p:spPr>
          <a:xfrm>
            <a:off x="5846323" y="97599"/>
            <a:ext cx="5710137" cy="2284055"/>
          </a:xfrm>
          <a:prstGeom prst="rect">
            <a:avLst/>
          </a:prstGeom>
        </p:spPr>
      </p:pic>
      <p:pic>
        <p:nvPicPr>
          <p:cNvPr id="6" name="图片 5">
            <a:extLst>
              <a:ext uri="{FF2B5EF4-FFF2-40B4-BE49-F238E27FC236}">
                <a16:creationId xmlns:a16="http://schemas.microsoft.com/office/drawing/2014/main" id="{DFEA2CDB-FA55-4C3F-96C7-2033DC192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809" y="5822950"/>
            <a:ext cx="6438900" cy="628650"/>
          </a:xfrm>
          <a:prstGeom prst="rect">
            <a:avLst/>
          </a:prstGeom>
        </p:spPr>
      </p:pic>
    </p:spTree>
    <p:extLst>
      <p:ext uri="{BB962C8B-B14F-4D97-AF65-F5344CB8AC3E}">
        <p14:creationId xmlns:p14="http://schemas.microsoft.com/office/powerpoint/2010/main" val="983601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fontScale="85000" lnSpcReduction="20000"/>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2</a:t>
            </a:r>
            <a:r>
              <a:rPr lang="zh-CN" altLang="en-US" sz="2800" dirty="0">
                <a:latin typeface="+mn-ea"/>
              </a:rPr>
              <a:t>）</a:t>
            </a:r>
            <a:r>
              <a:rPr lang="en-US" altLang="zh-CN" sz="2800" dirty="0">
                <a:latin typeface="+mn-ea"/>
              </a:rPr>
              <a:t>11 </a:t>
            </a:r>
            <a:r>
              <a:rPr lang="zh-CN" altLang="en-US" sz="2800" dirty="0">
                <a:latin typeface="+mn-ea"/>
              </a:rPr>
              <a:t>点插值正确率</a:t>
            </a: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曲线图虽然好，但是评价标准如果能浓缩成几个甚至一个数字，就更加清晰明了</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固定检索等级的正确率</a:t>
            </a:r>
          </a:p>
          <a:p>
            <a:pPr marL="0" indent="719138" fontAlgn="base">
              <a:lnSpc>
                <a:spcPct val="150000"/>
              </a:lnSpc>
              <a:spcBef>
                <a:spcPct val="0"/>
              </a:spcBef>
              <a:spcAft>
                <a:spcPct val="0"/>
              </a:spcAft>
              <a:buClr>
                <a:srgbClr val="437085"/>
              </a:buClr>
              <a:buSzTx/>
              <a:buNone/>
            </a:pPr>
            <a:r>
              <a:rPr lang="en-US" altLang="zh-CN" sz="2800" dirty="0">
                <a:latin typeface="+mn-ea"/>
              </a:rPr>
              <a:t>• </a:t>
            </a:r>
            <a:r>
              <a:rPr lang="en-US" altLang="zh-CN" sz="2800" dirty="0" err="1">
                <a:latin typeface="+mn-ea"/>
              </a:rPr>
              <a:t>Precision@k</a:t>
            </a:r>
            <a:r>
              <a:rPr lang="zh-CN" altLang="en-US" sz="2800" dirty="0">
                <a:latin typeface="+mn-ea"/>
              </a:rPr>
              <a:t>：前</a:t>
            </a:r>
            <a:r>
              <a:rPr lang="en-US" altLang="zh-CN" sz="2800" dirty="0">
                <a:latin typeface="+mn-ea"/>
              </a:rPr>
              <a:t>k</a:t>
            </a:r>
            <a:r>
              <a:rPr lang="zh-CN" altLang="en-US" sz="2800" dirty="0">
                <a:latin typeface="+mn-ea"/>
              </a:rPr>
              <a:t>个结果的正确率</a:t>
            </a:r>
          </a:p>
          <a:p>
            <a:pPr marL="0" indent="71913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对大多数的</a:t>
            </a:r>
            <a:r>
              <a:rPr lang="en-US" altLang="zh-CN" sz="2800" dirty="0">
                <a:latin typeface="+mn-ea"/>
              </a:rPr>
              <a:t>web</a:t>
            </a:r>
            <a:r>
              <a:rPr lang="zh-CN" altLang="en-US" sz="2800" dirty="0">
                <a:latin typeface="+mn-ea"/>
              </a:rPr>
              <a:t>搜索是合适的，因为用户看重的是在前几页中有多少好结果</a:t>
            </a:r>
          </a:p>
          <a:p>
            <a:pPr marL="0" indent="71913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但是这种平均的方式不好 ，是通常所用指标中最不稳定的</a:t>
            </a:r>
          </a:p>
          <a:p>
            <a:pPr marL="0" indent="0" fontAlgn="base">
              <a:lnSpc>
                <a:spcPct val="150000"/>
              </a:lnSpc>
              <a:spcBef>
                <a:spcPct val="0"/>
              </a:spcBef>
              <a:spcAft>
                <a:spcPct val="0"/>
              </a:spcAft>
              <a:buClr>
                <a:srgbClr val="437085"/>
              </a:buClr>
              <a:buSzTx/>
              <a:buNone/>
            </a:pPr>
            <a:r>
              <a:rPr lang="en-US" altLang="zh-CN" sz="2800" dirty="0">
                <a:latin typeface="+mn-ea"/>
              </a:rPr>
              <a:t>• </a:t>
            </a:r>
            <a:r>
              <a:rPr lang="en-US" altLang="zh-CN" sz="2800" b="1" dirty="0">
                <a:latin typeface="+mn-ea"/>
              </a:rPr>
              <a:t>11 </a:t>
            </a:r>
            <a:r>
              <a:rPr lang="zh-CN" altLang="en-US" sz="2800" b="1" dirty="0">
                <a:latin typeface="+mn-ea"/>
              </a:rPr>
              <a:t>点插值正确率</a:t>
            </a:r>
          </a:p>
          <a:p>
            <a:pPr marL="0" indent="719138" fontAlgn="base">
              <a:lnSpc>
                <a:spcPct val="150000"/>
              </a:lnSpc>
              <a:spcBef>
                <a:spcPct val="0"/>
              </a:spcBef>
              <a:spcAft>
                <a:spcPct val="0"/>
              </a:spcAft>
              <a:buClr>
                <a:srgbClr val="437085"/>
              </a:buClr>
              <a:buSzTx/>
              <a:buNone/>
            </a:pPr>
            <a:r>
              <a:rPr lang="en-US" altLang="zh-CN" sz="2800" dirty="0">
                <a:latin typeface="+mn-ea"/>
              </a:rPr>
              <a:t>• </a:t>
            </a:r>
            <a:r>
              <a:rPr lang="zh-CN" altLang="en-US" sz="2800" b="1" dirty="0">
                <a:latin typeface="+mn-ea"/>
              </a:rPr>
              <a:t>对每个信息需求，插值的正确率定义在</a:t>
            </a:r>
            <a:r>
              <a:rPr lang="en-US" altLang="zh-CN" sz="2800" b="1" dirty="0">
                <a:latin typeface="+mn-ea"/>
              </a:rPr>
              <a:t>0</a:t>
            </a:r>
            <a:r>
              <a:rPr lang="zh-CN" altLang="en-US" sz="2800" b="1" dirty="0">
                <a:latin typeface="+mn-ea"/>
              </a:rPr>
              <a:t>、</a:t>
            </a:r>
            <a:r>
              <a:rPr lang="en-US" altLang="zh-CN" sz="2800" b="1" dirty="0">
                <a:latin typeface="+mn-ea"/>
              </a:rPr>
              <a:t>0.1</a:t>
            </a:r>
            <a:r>
              <a:rPr lang="zh-CN" altLang="en-US" sz="2800" b="1" dirty="0">
                <a:latin typeface="+mn-ea"/>
              </a:rPr>
              <a:t>、</a:t>
            </a:r>
            <a:r>
              <a:rPr lang="en-US" altLang="zh-CN" sz="2800" b="1" dirty="0">
                <a:latin typeface="+mn-ea"/>
              </a:rPr>
              <a:t>0.2</a:t>
            </a:r>
            <a:r>
              <a:rPr lang="zh-CN" altLang="en-US" sz="2800" b="1" dirty="0">
                <a:latin typeface="+mn-ea"/>
              </a:rPr>
              <a:t>、</a:t>
            </a:r>
            <a:r>
              <a:rPr lang="en-US" altLang="zh-CN" sz="2800" b="1" dirty="0">
                <a:latin typeface="+mn-ea"/>
              </a:rPr>
              <a:t>…</a:t>
            </a:r>
            <a:r>
              <a:rPr lang="zh-CN" altLang="en-US" sz="2800" b="1" dirty="0">
                <a:latin typeface="+mn-ea"/>
              </a:rPr>
              <a:t>、</a:t>
            </a:r>
            <a:r>
              <a:rPr lang="en-US" altLang="zh-CN" sz="2800" b="1" dirty="0">
                <a:latin typeface="+mn-ea"/>
              </a:rPr>
              <a:t>0.9</a:t>
            </a:r>
            <a:r>
              <a:rPr lang="zh-CN" altLang="en-US" sz="2800" b="1" dirty="0">
                <a:latin typeface="+mn-ea"/>
              </a:rPr>
              <a:t>、</a:t>
            </a:r>
            <a:r>
              <a:rPr lang="en-US" altLang="zh-CN" sz="2800" b="1" dirty="0">
                <a:latin typeface="+mn-ea"/>
              </a:rPr>
              <a:t>1</a:t>
            </a:r>
            <a:r>
              <a:rPr lang="zh-CN" altLang="en-US" sz="2800" b="1" dirty="0">
                <a:latin typeface="+mn-ea"/>
              </a:rPr>
              <a:t>共十一个召回率水平上</a:t>
            </a:r>
          </a:p>
          <a:p>
            <a:pPr marL="0" indent="719138" fontAlgn="base">
              <a:lnSpc>
                <a:spcPct val="150000"/>
              </a:lnSpc>
              <a:spcBef>
                <a:spcPct val="0"/>
              </a:spcBef>
              <a:spcAft>
                <a:spcPct val="0"/>
              </a:spcAft>
              <a:buClr>
                <a:srgbClr val="437085"/>
              </a:buClr>
              <a:buSzTx/>
              <a:buNone/>
            </a:pPr>
            <a:r>
              <a:rPr lang="en-US" altLang="zh-CN" sz="2800" dirty="0">
                <a:latin typeface="+mn-ea"/>
              </a:rPr>
              <a:t>• </a:t>
            </a:r>
            <a:r>
              <a:rPr lang="zh-CN" altLang="en-US" sz="2800" b="1" dirty="0">
                <a:latin typeface="+mn-ea"/>
              </a:rPr>
              <a:t>对于每个召回率水平，对测试集中每个信息需求在该点的插值正确率求算术平均。</a:t>
            </a:r>
            <a:endParaRPr lang="en-US" altLang="zh-CN" sz="2800" b="1"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p:txBody>
      </p:sp>
    </p:spTree>
    <p:extLst>
      <p:ext uri="{BB962C8B-B14F-4D97-AF65-F5344CB8AC3E}">
        <p14:creationId xmlns:p14="http://schemas.microsoft.com/office/powerpoint/2010/main" val="216750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典型的</a:t>
            </a:r>
            <a:r>
              <a:rPr lang="en-US" altLang="zh-CN" sz="2800" dirty="0">
                <a:latin typeface="+mn-ea"/>
              </a:rPr>
              <a:t>11</a:t>
            </a:r>
            <a:r>
              <a:rPr lang="zh-CN" altLang="en-US" sz="2800" dirty="0">
                <a:latin typeface="+mn-ea"/>
              </a:rPr>
              <a:t>点插值正确率</a:t>
            </a:r>
            <a:r>
              <a:rPr lang="en-US" altLang="zh-CN" sz="2800" dirty="0">
                <a:latin typeface="+mn-ea"/>
              </a:rPr>
              <a:t>-</a:t>
            </a:r>
            <a:r>
              <a:rPr lang="zh-CN" altLang="en-US" sz="2800" dirty="0">
                <a:latin typeface="+mn-ea"/>
              </a:rPr>
              <a:t>召回率平均曲线</a:t>
            </a:r>
            <a:endParaRPr lang="en-US" altLang="zh-CN" sz="2800" dirty="0">
              <a:latin typeface="+mn-ea"/>
            </a:endParaRPr>
          </a:p>
        </p:txBody>
      </p:sp>
      <p:pic>
        <p:nvPicPr>
          <p:cNvPr id="4" name="图片 3">
            <a:extLst>
              <a:ext uri="{FF2B5EF4-FFF2-40B4-BE49-F238E27FC236}">
                <a16:creationId xmlns:a16="http://schemas.microsoft.com/office/drawing/2014/main" id="{0808115B-7E4E-459A-A32D-E9EF1390A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6806" y="217772"/>
            <a:ext cx="5286853" cy="3463348"/>
          </a:xfrm>
          <a:prstGeom prst="rect">
            <a:avLst/>
          </a:prstGeom>
        </p:spPr>
      </p:pic>
      <p:pic>
        <p:nvPicPr>
          <p:cNvPr id="2" name="图片 1">
            <a:extLst>
              <a:ext uri="{FF2B5EF4-FFF2-40B4-BE49-F238E27FC236}">
                <a16:creationId xmlns:a16="http://schemas.microsoft.com/office/drawing/2014/main" id="{70762026-8430-42DB-B362-4321995AFEFB}"/>
              </a:ext>
            </a:extLst>
          </p:cNvPr>
          <p:cNvPicPr>
            <a:picLocks noChangeAspect="1"/>
          </p:cNvPicPr>
          <p:nvPr/>
        </p:nvPicPr>
        <p:blipFill>
          <a:blip r:embed="rId3"/>
          <a:stretch>
            <a:fillRect/>
          </a:stretch>
        </p:blipFill>
        <p:spPr>
          <a:xfrm>
            <a:off x="1068424" y="3792735"/>
            <a:ext cx="10181610" cy="2732096"/>
          </a:xfrm>
          <a:prstGeom prst="rect">
            <a:avLst/>
          </a:prstGeom>
        </p:spPr>
      </p:pic>
    </p:spTree>
    <p:extLst>
      <p:ext uri="{BB962C8B-B14F-4D97-AF65-F5344CB8AC3E}">
        <p14:creationId xmlns:p14="http://schemas.microsoft.com/office/powerpoint/2010/main" val="270339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656" y="228601"/>
            <a:ext cx="11708859" cy="6393655"/>
          </a:xfrm>
        </p:spPr>
        <p:txBody>
          <a:bodyPr>
            <a:normAutofit fontScale="85000" lnSpcReduction="10000"/>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a:t>
            </a:r>
            <a:r>
              <a:rPr lang="en-US" altLang="zh-CN" sz="2800" b="1" dirty="0">
                <a:latin typeface="+mn-ea"/>
              </a:rPr>
              <a:t>3</a:t>
            </a:r>
            <a:r>
              <a:rPr lang="zh-CN" altLang="en-US" sz="2800" b="1" dirty="0">
                <a:latin typeface="+mn-ea"/>
              </a:rPr>
              <a:t>）平均正确率 </a:t>
            </a:r>
            <a:r>
              <a:rPr lang="en-US" altLang="zh-CN" sz="2800" b="1" dirty="0">
                <a:latin typeface="+mn-ea"/>
              </a:rPr>
              <a:t>(Average Precision, AP) </a:t>
            </a:r>
            <a:r>
              <a:rPr lang="zh-CN" altLang="en-US" sz="2800" dirty="0">
                <a:latin typeface="+mn-ea"/>
              </a:rPr>
              <a:t>：</a:t>
            </a:r>
            <a:r>
              <a:rPr lang="zh-CN" altLang="en-US" sz="2800" b="1" dirty="0">
                <a:solidFill>
                  <a:srgbClr val="FF0000"/>
                </a:solidFill>
                <a:latin typeface="+mn-ea"/>
              </a:rPr>
              <a:t>对不同召回率点上的正确率进行平均</a:t>
            </a:r>
          </a:p>
          <a:p>
            <a:pPr marL="0" indent="53498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solidFill>
                  <a:srgbClr val="FF0000"/>
                </a:solidFill>
                <a:latin typeface="+mn-ea"/>
              </a:rPr>
              <a:t>未插值的 </a:t>
            </a:r>
            <a:r>
              <a:rPr lang="en-US" altLang="zh-CN" sz="2800" dirty="0">
                <a:solidFill>
                  <a:srgbClr val="FF0000"/>
                </a:solidFill>
                <a:latin typeface="+mn-ea"/>
              </a:rPr>
              <a:t>AP</a:t>
            </a:r>
            <a:r>
              <a:rPr lang="en-US" altLang="zh-CN" sz="2800" dirty="0">
                <a:latin typeface="+mn-ea"/>
              </a:rPr>
              <a:t>:</a:t>
            </a:r>
            <a:r>
              <a:rPr lang="zh-CN" altLang="en-US" sz="2800" dirty="0">
                <a:latin typeface="+mn-ea"/>
              </a:rPr>
              <a:t>是在</a:t>
            </a:r>
            <a:r>
              <a:rPr lang="zh-CN" altLang="en-US" sz="2800" dirty="0">
                <a:solidFill>
                  <a:srgbClr val="FF0000"/>
                </a:solidFill>
                <a:latin typeface="+mn-ea"/>
              </a:rPr>
              <a:t>每篇相关文档所在位置上</a:t>
            </a:r>
            <a:r>
              <a:rPr lang="zh-CN" altLang="en-US" sz="2800" dirty="0">
                <a:latin typeface="+mn-ea"/>
              </a:rPr>
              <a:t>求正确率然后平均。</a:t>
            </a:r>
            <a:endParaRPr lang="en-US" altLang="zh-CN" sz="2800" dirty="0">
              <a:latin typeface="+mn-ea"/>
            </a:endParaRPr>
          </a:p>
          <a:p>
            <a:pPr marL="0" indent="534988" fontAlgn="base">
              <a:lnSpc>
                <a:spcPct val="150000"/>
              </a:lnSpc>
              <a:spcBef>
                <a:spcPct val="0"/>
              </a:spcBef>
              <a:spcAft>
                <a:spcPct val="0"/>
              </a:spcAft>
              <a:buClr>
                <a:srgbClr val="437085"/>
              </a:buClr>
              <a:buSzTx/>
              <a:buNone/>
            </a:pPr>
            <a:r>
              <a:rPr lang="zh-CN" altLang="en-US" sz="2800" dirty="0">
                <a:latin typeface="+mn-ea"/>
              </a:rPr>
              <a:t>例：某个查询</a:t>
            </a:r>
            <a:r>
              <a:rPr lang="en-US" altLang="zh-CN" sz="2800" dirty="0">
                <a:latin typeface="+mn-ea"/>
              </a:rPr>
              <a:t>Q</a:t>
            </a:r>
            <a:r>
              <a:rPr lang="zh-CN" altLang="en-US" sz="2800" dirty="0">
                <a:latin typeface="+mn-ea"/>
              </a:rPr>
              <a:t>共有</a:t>
            </a:r>
            <a:r>
              <a:rPr lang="en-US" altLang="zh-CN" sz="2800" dirty="0">
                <a:latin typeface="+mn-ea"/>
              </a:rPr>
              <a:t>6</a:t>
            </a:r>
            <a:r>
              <a:rPr lang="zh-CN" altLang="en-US" sz="2800" dirty="0">
                <a:latin typeface="+mn-ea"/>
              </a:rPr>
              <a:t>个相关结果，某系统排序返回了</a:t>
            </a:r>
            <a:r>
              <a:rPr lang="en-US" altLang="zh-CN" sz="2800" dirty="0">
                <a:latin typeface="+mn-ea"/>
              </a:rPr>
              <a:t>5</a:t>
            </a:r>
            <a:r>
              <a:rPr lang="zh-CN" altLang="en-US" sz="2800" dirty="0">
                <a:latin typeface="+mn-ea"/>
              </a:rPr>
              <a:t>篇相关文档，其位置分别是第</a:t>
            </a:r>
            <a:r>
              <a:rPr lang="en-US" altLang="zh-CN" sz="2800" dirty="0">
                <a:latin typeface="+mn-ea"/>
              </a:rPr>
              <a:t>1</a:t>
            </a:r>
            <a:r>
              <a:rPr lang="zh-CN" altLang="en-US" sz="2800" dirty="0">
                <a:latin typeface="+mn-ea"/>
              </a:rPr>
              <a:t>，第</a:t>
            </a:r>
            <a:r>
              <a:rPr lang="en-US" altLang="zh-CN" sz="2800" dirty="0">
                <a:latin typeface="+mn-ea"/>
              </a:rPr>
              <a:t>2</a:t>
            </a:r>
            <a:r>
              <a:rPr lang="zh-CN" altLang="en-US" sz="2800" dirty="0">
                <a:latin typeface="+mn-ea"/>
              </a:rPr>
              <a:t>，第</a:t>
            </a:r>
            <a:r>
              <a:rPr lang="en-US" altLang="zh-CN" sz="2800" dirty="0">
                <a:latin typeface="+mn-ea"/>
              </a:rPr>
              <a:t>5</a:t>
            </a:r>
            <a:r>
              <a:rPr lang="zh-CN" altLang="en-US" sz="2800" dirty="0">
                <a:latin typeface="+mn-ea"/>
              </a:rPr>
              <a:t>，第</a:t>
            </a:r>
            <a:r>
              <a:rPr lang="en-US" altLang="zh-CN" sz="2800" dirty="0">
                <a:latin typeface="+mn-ea"/>
              </a:rPr>
              <a:t>10</a:t>
            </a:r>
            <a:r>
              <a:rPr lang="zh-CN" altLang="en-US" sz="2800" dirty="0">
                <a:latin typeface="+mn-ea"/>
              </a:rPr>
              <a:t>，第</a:t>
            </a:r>
            <a:r>
              <a:rPr lang="en-US" altLang="zh-CN" sz="2800" dirty="0">
                <a:latin typeface="+mn-ea"/>
              </a:rPr>
              <a:t>20</a:t>
            </a:r>
            <a:r>
              <a:rPr lang="zh-CN" altLang="en-US" sz="2800" dirty="0">
                <a:latin typeface="+mn-ea"/>
              </a:rPr>
              <a:t>位，则   </a:t>
            </a:r>
            <a:endParaRPr lang="en-US" altLang="zh-CN" sz="2800" dirty="0">
              <a:latin typeface="+mn-ea"/>
            </a:endParaRPr>
          </a:p>
          <a:p>
            <a:pPr marL="0" indent="534988" fontAlgn="base">
              <a:lnSpc>
                <a:spcPct val="150000"/>
              </a:lnSpc>
              <a:spcBef>
                <a:spcPct val="0"/>
              </a:spcBef>
              <a:spcAft>
                <a:spcPct val="0"/>
              </a:spcAft>
              <a:buClr>
                <a:srgbClr val="437085"/>
              </a:buClr>
              <a:buSzTx/>
              <a:buNone/>
            </a:pPr>
            <a:r>
              <a:rPr lang="en-US" altLang="zh-CN" sz="2800" dirty="0">
                <a:latin typeface="+mn-ea"/>
              </a:rPr>
              <a:t>      </a:t>
            </a:r>
            <a:r>
              <a:rPr lang="en-US" altLang="zh-CN" sz="2800" b="1" dirty="0">
                <a:latin typeface="+mn-ea"/>
              </a:rPr>
              <a:t>AP=(1/1+2/2+3/5+4/10+5/20+0)/6</a:t>
            </a:r>
          </a:p>
          <a:p>
            <a:pPr marL="0" indent="53498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solidFill>
                  <a:srgbClr val="FF0000"/>
                </a:solidFill>
                <a:latin typeface="+mn-ea"/>
              </a:rPr>
              <a:t>插值的 </a:t>
            </a:r>
            <a:r>
              <a:rPr lang="en-US" altLang="zh-CN" sz="2800" dirty="0">
                <a:solidFill>
                  <a:srgbClr val="FF0000"/>
                </a:solidFill>
                <a:latin typeface="+mn-ea"/>
              </a:rPr>
              <a:t>AP</a:t>
            </a:r>
            <a:r>
              <a:rPr lang="en-US" altLang="zh-CN" sz="2800" dirty="0">
                <a:latin typeface="+mn-ea"/>
              </a:rPr>
              <a:t>:</a:t>
            </a:r>
            <a:r>
              <a:rPr lang="zh-CN" altLang="en-US" sz="2800" dirty="0">
                <a:solidFill>
                  <a:srgbClr val="FF0000"/>
                </a:solidFill>
                <a:latin typeface="+mn-ea"/>
              </a:rPr>
              <a:t>在每个召回率水平上计算此时的插值正确率</a:t>
            </a:r>
            <a:r>
              <a:rPr lang="zh-CN" altLang="en-US" sz="2800" dirty="0">
                <a:latin typeface="+mn-ea"/>
              </a:rPr>
              <a:t>，然后求平均正确率</a:t>
            </a:r>
            <a:endParaRPr lang="en-US" altLang="zh-CN" sz="2800" dirty="0">
              <a:latin typeface="+mn-ea"/>
            </a:endParaRPr>
          </a:p>
          <a:p>
            <a:pPr marL="0" indent="534988" fontAlgn="base">
              <a:lnSpc>
                <a:spcPct val="150000"/>
              </a:lnSpc>
              <a:spcBef>
                <a:spcPct val="0"/>
              </a:spcBef>
              <a:spcAft>
                <a:spcPct val="0"/>
              </a:spcAft>
              <a:buClr>
                <a:srgbClr val="437085"/>
              </a:buClr>
              <a:buSzTx/>
              <a:buNone/>
            </a:pPr>
            <a:r>
              <a:rPr lang="zh-CN" altLang="en-US" sz="2800" dirty="0">
                <a:latin typeface="+mn-ea"/>
              </a:rPr>
              <a:t>在召回率分别为</a:t>
            </a:r>
            <a:r>
              <a:rPr lang="en-US" altLang="zh-CN" sz="2800" dirty="0">
                <a:latin typeface="+mn-ea"/>
              </a:rPr>
              <a:t>0,0.1,0.2,…,1.0</a:t>
            </a:r>
            <a:r>
              <a:rPr lang="zh-CN" altLang="en-US" sz="2800" dirty="0">
                <a:latin typeface="+mn-ea"/>
              </a:rPr>
              <a:t>的</a:t>
            </a:r>
            <a:r>
              <a:rPr lang="zh-CN" altLang="en-US" sz="2800" dirty="0">
                <a:solidFill>
                  <a:srgbClr val="FF0000"/>
                </a:solidFill>
                <a:latin typeface="+mn-ea"/>
              </a:rPr>
              <a:t>十一个点上</a:t>
            </a:r>
            <a:r>
              <a:rPr lang="zh-CN" altLang="en-US" sz="2800" dirty="0">
                <a:latin typeface="+mn-ea"/>
              </a:rPr>
              <a:t>的正确率求平均，等价于</a:t>
            </a:r>
            <a:r>
              <a:rPr lang="en-US" altLang="zh-CN" sz="2800" dirty="0">
                <a:latin typeface="+mn-ea"/>
              </a:rPr>
              <a:t>11</a:t>
            </a:r>
            <a:r>
              <a:rPr lang="zh-CN" altLang="en-US" sz="2800" dirty="0">
                <a:latin typeface="+mn-ea"/>
              </a:rPr>
              <a:t>点平均</a:t>
            </a:r>
          </a:p>
          <a:p>
            <a:pPr marL="0" indent="53498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solidFill>
                  <a:srgbClr val="FF0000"/>
                </a:solidFill>
                <a:latin typeface="+mn-ea"/>
              </a:rPr>
              <a:t>只对返回的相关文档进行计算的 </a:t>
            </a:r>
            <a:r>
              <a:rPr lang="en-US" altLang="zh-CN" sz="2800" dirty="0">
                <a:solidFill>
                  <a:srgbClr val="FF0000"/>
                </a:solidFill>
                <a:latin typeface="+mn-ea"/>
              </a:rPr>
              <a:t>AP</a:t>
            </a:r>
            <a:r>
              <a:rPr lang="en-US" altLang="zh-CN" sz="2800" dirty="0">
                <a:latin typeface="+mn-ea"/>
              </a:rPr>
              <a:t>=(1/1+2/2+3/5+4/10+5/20)/5</a:t>
            </a:r>
            <a:r>
              <a:rPr lang="zh-CN" altLang="en-US" sz="2800" dirty="0">
                <a:latin typeface="+mn-ea"/>
              </a:rPr>
              <a:t>，倾向那些快速返回结果的系统，没有考虑召回率。</a:t>
            </a:r>
            <a:endParaRPr lang="en-US" altLang="zh-CN" sz="2800" dirty="0">
              <a:latin typeface="+mn-ea"/>
            </a:endParaRPr>
          </a:p>
        </p:txBody>
      </p:sp>
    </p:spTree>
    <p:extLst>
      <p:ext uri="{BB962C8B-B14F-4D97-AF65-F5344CB8AC3E}">
        <p14:creationId xmlns:p14="http://schemas.microsoft.com/office/powerpoint/2010/main" val="3249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a:t>
            </a:r>
            <a:r>
              <a:rPr lang="en-US" altLang="zh-CN" sz="2800" b="1" dirty="0">
                <a:latin typeface="+mn-ea"/>
              </a:rPr>
              <a:t>4</a:t>
            </a:r>
            <a:r>
              <a:rPr lang="zh-CN" altLang="en-US" sz="2800" b="1" dirty="0">
                <a:latin typeface="+mn-ea"/>
              </a:rPr>
              <a:t>）</a:t>
            </a:r>
            <a:r>
              <a:rPr lang="en-US" altLang="zh-CN" sz="2800" b="1" dirty="0">
                <a:latin typeface="+mn-ea"/>
              </a:rPr>
              <a:t>MAP</a:t>
            </a:r>
            <a:r>
              <a:rPr lang="zh-CN" altLang="en-US" sz="2800" b="1" dirty="0">
                <a:latin typeface="+mn-ea"/>
              </a:rPr>
              <a:t>：平均正确率均值 </a:t>
            </a:r>
            <a:r>
              <a:rPr lang="en-US" altLang="zh-CN" sz="2800" dirty="0">
                <a:latin typeface="+mn-ea"/>
              </a:rPr>
              <a:t>Mean Average Precision </a:t>
            </a:r>
            <a:r>
              <a:rPr lang="zh-CN" altLang="en-US" sz="2800" dirty="0">
                <a:latin typeface="+mn-ea"/>
              </a:rPr>
              <a:t>（ </a:t>
            </a:r>
            <a:r>
              <a:rPr lang="en-US" altLang="zh-CN" sz="2800" dirty="0">
                <a:latin typeface="+mn-ea"/>
              </a:rPr>
              <a:t>MAP </a:t>
            </a:r>
            <a:r>
              <a:rPr lang="zh-CN" altLang="en-US" sz="2800" dirty="0">
                <a:latin typeface="+mn-ea"/>
              </a:rPr>
              <a:t>）</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在每个相关文档位置上正确率的平均值，被称为平均正确率（</a:t>
            </a:r>
            <a:r>
              <a:rPr lang="en-US" altLang="zh-CN" sz="2800" dirty="0">
                <a:latin typeface="+mn-ea"/>
              </a:rPr>
              <a:t>AP</a:t>
            </a:r>
            <a:r>
              <a:rPr lang="zh-CN" altLang="en-US" sz="2800" dirty="0">
                <a:latin typeface="+mn-ea"/>
              </a:rPr>
              <a:t>）</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b="1" dirty="0">
                <a:solidFill>
                  <a:srgbClr val="FF0000"/>
                </a:solidFill>
                <a:latin typeface="+mn-ea"/>
              </a:rPr>
              <a:t>对所有查询求平均，就得到平均正确率均值（</a:t>
            </a:r>
            <a:r>
              <a:rPr lang="en-US" altLang="zh-CN" sz="2800" b="1" dirty="0">
                <a:solidFill>
                  <a:srgbClr val="FF0000"/>
                </a:solidFill>
                <a:latin typeface="+mn-ea"/>
              </a:rPr>
              <a:t>MAP</a:t>
            </a:r>
            <a:r>
              <a:rPr lang="zh-CN" altLang="en-US" sz="2800" b="1" dirty="0">
                <a:solidFill>
                  <a:srgbClr val="FF0000"/>
                </a:solidFill>
                <a:latin typeface="+mn-ea"/>
              </a:rPr>
              <a:t>）</a:t>
            </a:r>
            <a:endParaRPr lang="en-US" altLang="zh-CN" sz="2800" b="1" dirty="0">
              <a:solidFill>
                <a:srgbClr val="FF0000"/>
              </a:solidFill>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参数说明：</a:t>
            </a:r>
            <a:endParaRPr lang="en-US" altLang="zh-CN" sz="2800" dirty="0">
              <a:latin typeface="+mn-ea"/>
            </a:endParaRPr>
          </a:p>
          <a:p>
            <a:pPr marL="0" indent="0" fontAlgn="base">
              <a:lnSpc>
                <a:spcPct val="150000"/>
              </a:lnSpc>
              <a:spcBef>
                <a:spcPct val="0"/>
              </a:spcBef>
              <a:spcAft>
                <a:spcPct val="0"/>
              </a:spcAft>
              <a:buClr>
                <a:srgbClr val="437085"/>
              </a:buClr>
              <a:buSzTx/>
              <a:buNone/>
            </a:pPr>
            <a:endParaRPr lang="en-US" altLang="zh-CN" sz="2800" dirty="0">
              <a:latin typeface="+mn-ea"/>
            </a:endParaRPr>
          </a:p>
        </p:txBody>
      </p:sp>
      <p:pic>
        <p:nvPicPr>
          <p:cNvPr id="2" name="图片 1">
            <a:extLst>
              <a:ext uri="{FF2B5EF4-FFF2-40B4-BE49-F238E27FC236}">
                <a16:creationId xmlns:a16="http://schemas.microsoft.com/office/drawing/2014/main" id="{20F5F6B7-4636-49BE-BA51-5ED7A76F9615}"/>
              </a:ext>
            </a:extLst>
          </p:cNvPr>
          <p:cNvPicPr>
            <a:picLocks noChangeAspect="1"/>
          </p:cNvPicPr>
          <p:nvPr/>
        </p:nvPicPr>
        <p:blipFill>
          <a:blip r:embed="rId2"/>
          <a:stretch>
            <a:fillRect/>
          </a:stretch>
        </p:blipFill>
        <p:spPr>
          <a:xfrm>
            <a:off x="2870470" y="3294006"/>
            <a:ext cx="4641256" cy="974226"/>
          </a:xfrm>
          <a:prstGeom prst="rect">
            <a:avLst/>
          </a:prstGeom>
        </p:spPr>
      </p:pic>
      <p:pic>
        <p:nvPicPr>
          <p:cNvPr id="5" name="图片 4">
            <a:extLst>
              <a:ext uri="{FF2B5EF4-FFF2-40B4-BE49-F238E27FC236}">
                <a16:creationId xmlns:a16="http://schemas.microsoft.com/office/drawing/2014/main" id="{6E694FC7-FF93-4763-A09C-06F274527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939" y="4560368"/>
            <a:ext cx="7803001" cy="1127959"/>
          </a:xfrm>
          <a:prstGeom prst="rect">
            <a:avLst/>
          </a:prstGeom>
        </p:spPr>
      </p:pic>
    </p:spTree>
    <p:extLst>
      <p:ext uri="{BB962C8B-B14F-4D97-AF65-F5344CB8AC3E}">
        <p14:creationId xmlns:p14="http://schemas.microsoft.com/office/powerpoint/2010/main" val="341852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572656"/>
            <a:ext cx="11240388" cy="6063792"/>
          </a:xfrm>
        </p:spPr>
        <p:txBody>
          <a:bodyPr>
            <a:normAutofit/>
          </a:bodyPr>
          <a:lstStyle/>
          <a:p>
            <a:pPr marL="0" lvl="0" indent="0" fontAlgn="base">
              <a:lnSpc>
                <a:spcPct val="150000"/>
              </a:lnSpc>
              <a:spcBef>
                <a:spcPct val="0"/>
              </a:spcBef>
              <a:spcAft>
                <a:spcPct val="0"/>
              </a:spcAft>
              <a:buClr>
                <a:srgbClr val="437085"/>
              </a:buClr>
              <a:buSzTx/>
              <a:buNone/>
            </a:pPr>
            <a:r>
              <a:rPr lang="en-US" altLang="zh-CN" sz="3200" dirty="0">
                <a:latin typeface="+mn-ea"/>
                <a:cs typeface="+mj-cs"/>
              </a:rPr>
              <a:t>(1)</a:t>
            </a:r>
            <a:r>
              <a:rPr lang="zh-CN" altLang="en-US" sz="3200" dirty="0">
                <a:latin typeface="+mn-ea"/>
                <a:cs typeface="+mj-cs"/>
              </a:rPr>
              <a:t>精确</a:t>
            </a:r>
            <a:r>
              <a:rPr lang="en-US" altLang="zh-CN" sz="3200" dirty="0">
                <a:latin typeface="+mn-ea"/>
                <a:cs typeface="+mj-cs"/>
              </a:rPr>
              <a:t>top K</a:t>
            </a:r>
            <a:r>
              <a:rPr lang="zh-CN" altLang="en-US" sz="3200" dirty="0">
                <a:latin typeface="+mn-ea"/>
                <a:cs typeface="+mj-cs"/>
              </a:rPr>
              <a:t>检索加速方法</a:t>
            </a:r>
            <a:endParaRPr lang="en-US" altLang="zh-CN" sz="3200" dirty="0">
              <a:latin typeface="+mn-ea"/>
              <a:cs typeface="+mj-cs"/>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cs typeface="+mj-cs"/>
              </a:rPr>
              <a:t>方法一：快速计算余弦</a:t>
            </a:r>
          </a:p>
          <a:p>
            <a:pPr marL="0" indent="0" fontAlgn="base">
              <a:lnSpc>
                <a:spcPct val="150000"/>
              </a:lnSpc>
              <a:spcBef>
                <a:spcPct val="0"/>
              </a:spcBef>
              <a:spcAft>
                <a:spcPct val="0"/>
              </a:spcAft>
              <a:buClr>
                <a:srgbClr val="437085"/>
              </a:buClr>
              <a:buSzTx/>
              <a:buNone/>
            </a:pPr>
            <a:r>
              <a:rPr lang="zh-CN" altLang="en-US" sz="2800" dirty="0">
                <a:latin typeface="+mn-ea"/>
                <a:cs typeface="+mj-cs"/>
              </a:rPr>
              <a:t>   特例：不考虑查询词项的权重。</a:t>
            </a:r>
          </a:p>
          <a:p>
            <a:pPr marL="0" indent="0"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800" dirty="0">
                <a:latin typeface="+mn-ea"/>
                <a:cs typeface="+mj-cs"/>
              </a:rPr>
              <a:t>方法二：堆排序法，</a:t>
            </a:r>
            <a:r>
              <a:rPr lang="en-US" altLang="zh-CN" sz="2800" dirty="0">
                <a:latin typeface="+mn-ea"/>
                <a:cs typeface="+mj-cs"/>
              </a:rPr>
              <a:t>N</a:t>
            </a:r>
            <a:r>
              <a:rPr lang="zh-CN" altLang="en-US" sz="2800" dirty="0">
                <a:latin typeface="+mn-ea"/>
                <a:cs typeface="+mj-cs"/>
              </a:rPr>
              <a:t>中选</a:t>
            </a:r>
            <a:r>
              <a:rPr lang="en-US" altLang="zh-CN" sz="2800" dirty="0">
                <a:latin typeface="+mn-ea"/>
                <a:cs typeface="+mj-cs"/>
              </a:rPr>
              <a:t>K</a:t>
            </a:r>
          </a:p>
          <a:p>
            <a:pPr marL="0" indent="0"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800" dirty="0">
                <a:latin typeface="+mn-ea"/>
                <a:cs typeface="+mj-cs"/>
              </a:rPr>
              <a:t>方法三：提前终止计算</a:t>
            </a:r>
          </a:p>
          <a:p>
            <a:pPr marL="0" indent="0" fontAlgn="base">
              <a:lnSpc>
                <a:spcPct val="150000"/>
              </a:lnSpc>
              <a:spcBef>
                <a:spcPct val="0"/>
              </a:spcBef>
              <a:spcAft>
                <a:spcPct val="0"/>
              </a:spcAft>
              <a:buClr>
                <a:srgbClr val="437085"/>
              </a:buClr>
              <a:buSzTx/>
              <a:buNone/>
            </a:pPr>
            <a:r>
              <a:rPr lang="zh-CN" altLang="en-US" sz="2800" dirty="0">
                <a:latin typeface="+mn-ea"/>
                <a:cs typeface="+mj-cs"/>
              </a:rPr>
              <a:t>   例如将 </a:t>
            </a:r>
            <a:r>
              <a:rPr lang="en-US" altLang="zh-CN" sz="2800" dirty="0">
                <a:latin typeface="+mn-ea"/>
                <a:cs typeface="+mj-cs"/>
              </a:rPr>
              <a:t>PageRank </a:t>
            </a:r>
            <a:r>
              <a:rPr lang="zh-CN" altLang="en-US" sz="2800" dirty="0">
                <a:latin typeface="+mn-ea"/>
                <a:cs typeface="+mj-cs"/>
              </a:rPr>
              <a:t>和余弦相似度线性组合得到文档的最后得分</a:t>
            </a:r>
          </a:p>
          <a:p>
            <a:pPr marL="0" indent="0" fontAlgn="base">
              <a:lnSpc>
                <a:spcPct val="150000"/>
              </a:lnSpc>
              <a:spcBef>
                <a:spcPct val="0"/>
              </a:spcBef>
              <a:spcAft>
                <a:spcPct val="0"/>
              </a:spcAft>
              <a:buClr>
                <a:srgbClr val="437085"/>
              </a:buClr>
              <a:buSzTx/>
              <a:buNone/>
            </a:pPr>
            <a:r>
              <a:rPr lang="en-US" altLang="zh-CN" sz="2800" dirty="0">
                <a:latin typeface="+mn-ea"/>
                <a:cs typeface="+mj-cs"/>
              </a:rPr>
              <a:t>         net-score(q, d) = g(d) + cos(q, d)</a:t>
            </a:r>
          </a:p>
          <a:p>
            <a:pPr marL="0" indent="0" fontAlgn="base">
              <a:lnSpc>
                <a:spcPct val="150000"/>
              </a:lnSpc>
              <a:spcBef>
                <a:spcPct val="0"/>
              </a:spcBef>
              <a:spcAft>
                <a:spcPct val="0"/>
              </a:spcAft>
              <a:buClr>
                <a:srgbClr val="437085"/>
              </a:buClr>
              <a:buSzTx/>
              <a:buNone/>
            </a:pPr>
            <a:r>
              <a:rPr lang="zh-CN" altLang="en-US" sz="2800" dirty="0">
                <a:latin typeface="+mn-ea"/>
                <a:cs typeface="+mj-cs"/>
              </a:rPr>
              <a:t>        利用 </a:t>
            </a:r>
            <a:r>
              <a:rPr lang="en-US" altLang="zh-CN" sz="2800" dirty="0">
                <a:latin typeface="+mn-ea"/>
                <a:cs typeface="+mj-cs"/>
              </a:rPr>
              <a:t>g(d)</a:t>
            </a:r>
            <a:r>
              <a:rPr lang="zh-CN" altLang="en-US" sz="2800" dirty="0">
                <a:latin typeface="+mn-ea"/>
                <a:cs typeface="+mj-cs"/>
              </a:rPr>
              <a:t>的有界性，可以提前终止计算</a:t>
            </a:r>
          </a:p>
        </p:txBody>
      </p:sp>
    </p:spTree>
    <p:extLst>
      <p:ext uri="{BB962C8B-B14F-4D97-AF65-F5344CB8AC3E}">
        <p14:creationId xmlns:p14="http://schemas.microsoft.com/office/powerpoint/2010/main" val="3136694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a:t>
            </a:r>
            <a:r>
              <a:rPr lang="en-US" altLang="zh-CN" sz="2800" b="1" dirty="0">
                <a:latin typeface="+mn-ea"/>
              </a:rPr>
              <a:t>5</a:t>
            </a:r>
            <a:r>
              <a:rPr lang="zh-CN" altLang="en-US" sz="2800" b="1" dirty="0">
                <a:latin typeface="+mn-ea"/>
              </a:rPr>
              <a:t>）</a:t>
            </a:r>
            <a:r>
              <a:rPr lang="en-US" altLang="zh-CN" sz="2800" b="1" dirty="0">
                <a:latin typeface="+mn-ea"/>
              </a:rPr>
              <a:t>R</a:t>
            </a:r>
            <a:r>
              <a:rPr lang="zh-CN" altLang="en-US" sz="2800" b="1" dirty="0">
                <a:latin typeface="+mn-ea"/>
              </a:rPr>
              <a:t>正确率 </a:t>
            </a:r>
            <a:r>
              <a:rPr lang="en-US" altLang="zh-CN" sz="2800" b="1" dirty="0">
                <a:latin typeface="+mn-ea"/>
              </a:rPr>
              <a:t>R- Precision</a:t>
            </a:r>
          </a:p>
          <a:p>
            <a:pPr marL="0" indent="447675" fontAlgn="base">
              <a:lnSpc>
                <a:spcPct val="150000"/>
              </a:lnSpc>
              <a:spcBef>
                <a:spcPct val="0"/>
              </a:spcBef>
              <a:spcAft>
                <a:spcPct val="0"/>
              </a:spcAft>
              <a:buClr>
                <a:srgbClr val="437085"/>
              </a:buClr>
              <a:buSzTx/>
              <a:buNone/>
            </a:pPr>
            <a:r>
              <a:rPr lang="en-US" altLang="zh-CN" sz="2800" dirty="0">
                <a:latin typeface="+mn-ea"/>
              </a:rPr>
              <a:t>• </a:t>
            </a:r>
            <a:r>
              <a:rPr lang="zh-CN" altLang="en-US" sz="2800" b="1" dirty="0">
                <a:latin typeface="+mn-ea"/>
              </a:rPr>
              <a:t>检索结果中，在所有相关文档总数位置上的正确率</a:t>
            </a:r>
            <a:r>
              <a:rPr lang="zh-CN" altLang="en-US" sz="2800" dirty="0">
                <a:latin typeface="+mn-ea"/>
              </a:rPr>
              <a:t>。如某个查询的相关文档总数为</a:t>
            </a:r>
            <a:r>
              <a:rPr lang="en-US" altLang="zh-CN" sz="2800" dirty="0">
                <a:latin typeface="+mn-ea"/>
              </a:rPr>
              <a:t>Rel</a:t>
            </a:r>
            <a:r>
              <a:rPr lang="zh-CN" altLang="en-US" sz="2800" dirty="0">
                <a:latin typeface="+mn-ea"/>
              </a:rPr>
              <a:t>，返回的结果中前</a:t>
            </a:r>
            <a:r>
              <a:rPr lang="en-US" altLang="zh-CN" sz="2800" dirty="0">
                <a:latin typeface="+mn-ea"/>
              </a:rPr>
              <a:t>|Rel|</a:t>
            </a:r>
            <a:r>
              <a:rPr lang="zh-CN" altLang="en-US" sz="2800" dirty="0">
                <a:latin typeface="+mn-ea"/>
              </a:rPr>
              <a:t>个中</a:t>
            </a:r>
            <a:r>
              <a:rPr lang="en-US" altLang="zh-CN" sz="2800" dirty="0">
                <a:latin typeface="+mn-ea"/>
              </a:rPr>
              <a:t>r</a:t>
            </a:r>
            <a:r>
              <a:rPr lang="zh-CN" altLang="en-US" sz="2800" dirty="0">
                <a:latin typeface="+mn-ea"/>
              </a:rPr>
              <a:t>个是相关文档，则</a:t>
            </a:r>
            <a:r>
              <a:rPr lang="en-US" altLang="zh-CN" sz="2800" dirty="0">
                <a:latin typeface="+mn-ea"/>
              </a:rPr>
              <a:t>R</a:t>
            </a:r>
            <a:r>
              <a:rPr lang="zh-CN" altLang="en-US" sz="2800" dirty="0">
                <a:latin typeface="+mn-ea"/>
              </a:rPr>
              <a:t>正确率是</a:t>
            </a:r>
            <a:r>
              <a:rPr lang="en-US" altLang="zh-CN" sz="2800" dirty="0">
                <a:solidFill>
                  <a:srgbClr val="FF0000"/>
                </a:solidFill>
                <a:latin typeface="+mn-ea"/>
              </a:rPr>
              <a:t>r/|Rel|</a:t>
            </a:r>
            <a:r>
              <a:rPr lang="zh-CN" altLang="en-US" sz="2800" dirty="0">
                <a:latin typeface="+mn-ea"/>
              </a:rPr>
              <a:t>。</a:t>
            </a:r>
          </a:p>
          <a:p>
            <a:pPr marL="0" indent="0" fontAlgn="base">
              <a:lnSpc>
                <a:spcPct val="150000"/>
              </a:lnSpc>
              <a:spcBef>
                <a:spcPct val="0"/>
              </a:spcBef>
              <a:spcAft>
                <a:spcPct val="0"/>
              </a:spcAft>
              <a:buClr>
                <a:srgbClr val="437085"/>
              </a:buClr>
              <a:buSzTx/>
              <a:buNone/>
            </a:pPr>
            <a:r>
              <a:rPr lang="en-US" altLang="zh-CN" sz="2800" dirty="0">
                <a:latin typeface="+mn-ea"/>
              </a:rPr>
              <a:t>• R</a:t>
            </a:r>
            <a:r>
              <a:rPr lang="zh-CN" altLang="en-US" sz="2800" dirty="0">
                <a:latin typeface="+mn-ea"/>
              </a:rPr>
              <a:t>正确率能够适应不同的相关文档集的大小</a:t>
            </a:r>
          </a:p>
          <a:p>
            <a:pPr marL="0" indent="71913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例：</a:t>
            </a:r>
            <a:r>
              <a:rPr lang="en-US" altLang="zh-CN" sz="2800" dirty="0">
                <a:latin typeface="+mn-ea"/>
              </a:rPr>
              <a:t>Rel=8</a:t>
            </a:r>
            <a:r>
              <a:rPr lang="zh-CN" altLang="en-US" sz="2800" dirty="0">
                <a:latin typeface="+mn-ea"/>
              </a:rPr>
              <a:t>；</a:t>
            </a:r>
            <a:r>
              <a:rPr lang="en-US" altLang="zh-CN" sz="2800" dirty="0">
                <a:latin typeface="+mn-ea"/>
              </a:rPr>
              <a:t>r=8</a:t>
            </a:r>
            <a:r>
              <a:rPr lang="zh-CN" altLang="en-US" sz="2800" dirty="0">
                <a:latin typeface="+mn-ea"/>
              </a:rPr>
              <a:t>。此时</a:t>
            </a:r>
            <a:r>
              <a:rPr lang="en-US" altLang="zh-CN" sz="2800" dirty="0">
                <a:latin typeface="+mn-ea"/>
              </a:rPr>
              <a:t>R</a:t>
            </a:r>
            <a:r>
              <a:rPr lang="zh-CN" altLang="en-US" sz="2800" dirty="0">
                <a:latin typeface="+mn-ea"/>
              </a:rPr>
              <a:t>正确率是</a:t>
            </a:r>
            <a:r>
              <a:rPr lang="en-US" altLang="zh-CN" sz="2800" dirty="0">
                <a:latin typeface="+mn-ea"/>
              </a:rPr>
              <a:t>1</a:t>
            </a:r>
            <a:r>
              <a:rPr lang="zh-CN" altLang="en-US" sz="2800" dirty="0">
                <a:latin typeface="+mn-ea"/>
              </a:rPr>
              <a:t>，但是</a:t>
            </a:r>
            <a:r>
              <a:rPr lang="en-US" altLang="zh-CN" sz="2800" dirty="0">
                <a:latin typeface="+mn-ea"/>
              </a:rPr>
              <a:t>P@20=0.4</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一个完美的系统的</a:t>
            </a:r>
            <a:r>
              <a:rPr lang="en-US" altLang="zh-CN" sz="2800" dirty="0">
                <a:latin typeface="+mn-ea"/>
              </a:rPr>
              <a:t>R-precision=1</a:t>
            </a:r>
          </a:p>
        </p:txBody>
      </p:sp>
    </p:spTree>
    <p:extLst>
      <p:ext uri="{BB962C8B-B14F-4D97-AF65-F5344CB8AC3E}">
        <p14:creationId xmlns:p14="http://schemas.microsoft.com/office/powerpoint/2010/main" val="3487862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a:t>
            </a:r>
            <a:r>
              <a:rPr lang="en-US" altLang="zh-CN" sz="2800" b="1" dirty="0">
                <a:latin typeface="+mn-ea"/>
              </a:rPr>
              <a:t>6</a:t>
            </a:r>
            <a:r>
              <a:rPr lang="zh-CN" altLang="en-US" sz="2800" b="1" dirty="0">
                <a:latin typeface="+mn-ea"/>
              </a:rPr>
              <a:t>）</a:t>
            </a:r>
            <a:r>
              <a:rPr lang="en-US" altLang="zh-CN" sz="2800" b="1" dirty="0">
                <a:latin typeface="+mn-ea"/>
              </a:rPr>
              <a:t>GMAP</a:t>
            </a:r>
          </a:p>
          <a:p>
            <a:pPr marL="0" indent="0" fontAlgn="base">
              <a:lnSpc>
                <a:spcPct val="150000"/>
              </a:lnSpc>
              <a:spcBef>
                <a:spcPct val="0"/>
              </a:spcBef>
              <a:spcAft>
                <a:spcPct val="0"/>
              </a:spcAft>
              <a:buClr>
                <a:srgbClr val="437085"/>
              </a:buClr>
              <a:buSzTx/>
              <a:buNone/>
            </a:pPr>
            <a:r>
              <a:rPr lang="en-US" altLang="zh-CN" sz="2800" dirty="0">
                <a:latin typeface="+mn-ea"/>
              </a:rPr>
              <a:t>GMAP(Geometric MAP ): </a:t>
            </a:r>
          </a:p>
          <a:p>
            <a:pPr marL="0" indent="0" fontAlgn="base">
              <a:lnSpc>
                <a:spcPct val="150000"/>
              </a:lnSpc>
              <a:spcBef>
                <a:spcPct val="0"/>
              </a:spcBef>
              <a:spcAft>
                <a:spcPct val="0"/>
              </a:spcAft>
              <a:buClr>
                <a:srgbClr val="437085"/>
              </a:buClr>
              <a:buSzTx/>
              <a:buNone/>
            </a:pPr>
            <a:r>
              <a:rPr lang="en-US" altLang="zh-CN" sz="2800" dirty="0">
                <a:latin typeface="+mn-ea"/>
              </a:rPr>
              <a:t>TREC2004 Robust </a:t>
            </a:r>
            <a:r>
              <a:rPr lang="zh-CN" altLang="en-US" sz="2800" dirty="0">
                <a:latin typeface="+mn-ea"/>
              </a:rPr>
              <a:t>任务引进</a:t>
            </a:r>
            <a:endParaRPr lang="en-US" altLang="zh-CN" sz="2800" dirty="0">
              <a:latin typeface="+mn-ea"/>
            </a:endParaRPr>
          </a:p>
        </p:txBody>
      </p:sp>
      <p:pic>
        <p:nvPicPr>
          <p:cNvPr id="2" name="图片 1">
            <a:extLst>
              <a:ext uri="{FF2B5EF4-FFF2-40B4-BE49-F238E27FC236}">
                <a16:creationId xmlns:a16="http://schemas.microsoft.com/office/drawing/2014/main" id="{046D4010-DC9C-453C-BA10-0E96DD71826D}"/>
              </a:ext>
            </a:extLst>
          </p:cNvPr>
          <p:cNvPicPr>
            <a:picLocks noChangeAspect="1"/>
          </p:cNvPicPr>
          <p:nvPr/>
        </p:nvPicPr>
        <p:blipFill>
          <a:blip r:embed="rId2"/>
          <a:stretch>
            <a:fillRect/>
          </a:stretch>
        </p:blipFill>
        <p:spPr>
          <a:xfrm>
            <a:off x="5624207" y="221553"/>
            <a:ext cx="6124575" cy="3028950"/>
          </a:xfrm>
          <a:prstGeom prst="rect">
            <a:avLst/>
          </a:prstGeom>
        </p:spPr>
      </p:pic>
      <p:pic>
        <p:nvPicPr>
          <p:cNvPr id="5" name="图片 4">
            <a:extLst>
              <a:ext uri="{FF2B5EF4-FFF2-40B4-BE49-F238E27FC236}">
                <a16:creationId xmlns:a16="http://schemas.microsoft.com/office/drawing/2014/main" id="{D5025C91-9611-468A-ADF4-B3012478B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37" y="3438390"/>
            <a:ext cx="10039350" cy="2857500"/>
          </a:xfrm>
          <a:prstGeom prst="rect">
            <a:avLst/>
          </a:prstGeom>
        </p:spPr>
      </p:pic>
    </p:spTree>
    <p:extLst>
      <p:ext uri="{BB962C8B-B14F-4D97-AF65-F5344CB8AC3E}">
        <p14:creationId xmlns:p14="http://schemas.microsoft.com/office/powerpoint/2010/main" val="1402675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3</a:t>
            </a:r>
            <a:r>
              <a:rPr lang="zh-CN" altLang="en-US" sz="3200" b="1" dirty="0">
                <a:latin typeface="+mn-ea"/>
              </a:rPr>
              <a:t>、有序检索结果的评价</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b="1" dirty="0">
                <a:latin typeface="+mn-ea"/>
              </a:rPr>
              <a:t>（</a:t>
            </a:r>
            <a:r>
              <a:rPr lang="en-US" altLang="zh-CN" sz="2800" b="1" dirty="0">
                <a:latin typeface="+mn-ea"/>
              </a:rPr>
              <a:t>7</a:t>
            </a:r>
            <a:r>
              <a:rPr lang="zh-CN" altLang="en-US" sz="2800" b="1" dirty="0">
                <a:latin typeface="+mn-ea"/>
              </a:rPr>
              <a:t>）</a:t>
            </a:r>
            <a:r>
              <a:rPr lang="en-US" altLang="zh-CN" sz="2800" b="1" dirty="0">
                <a:latin typeface="+mn-ea"/>
              </a:rPr>
              <a:t>NDCG</a:t>
            </a:r>
            <a:r>
              <a:rPr lang="zh-CN" altLang="en-US" sz="2800" b="1" dirty="0">
                <a:latin typeface="+mn-ea"/>
              </a:rPr>
              <a:t>：</a:t>
            </a:r>
            <a:r>
              <a:rPr lang="en-US" altLang="zh-CN" sz="2800" dirty="0">
                <a:latin typeface="+mn-ea"/>
              </a:rPr>
              <a:t>(Normalized Discounted Cumulative Gain</a:t>
            </a:r>
            <a:r>
              <a:rPr lang="zh-CN" altLang="en-US" sz="2800" dirty="0">
                <a:latin typeface="+mn-ea"/>
              </a:rPr>
              <a:t>，归一化折损累积增益</a:t>
            </a:r>
            <a:r>
              <a:rPr lang="en-US" altLang="zh-CN" sz="2800" dirty="0">
                <a:latin typeface="+mn-ea"/>
              </a:rPr>
              <a:t>)</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针对非二值相关情况下的指标</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每个文档不仅仅只有相关和不相关两种情况，而是有相关度级别， 比如 </a:t>
            </a:r>
            <a:r>
              <a:rPr lang="en-US" altLang="zh-CN" sz="2400" dirty="0">
                <a:latin typeface="+mn-ea"/>
              </a:rPr>
              <a:t>0,1,2,3 </a:t>
            </a:r>
            <a:r>
              <a:rPr lang="zh-CN" altLang="en-US" sz="2400" dirty="0">
                <a:latin typeface="+mn-ea"/>
              </a:rPr>
              <a:t>。</a:t>
            </a:r>
          </a:p>
          <a:p>
            <a:pPr marL="0" indent="534988" fontAlgn="base">
              <a:lnSpc>
                <a:spcPct val="150000"/>
              </a:lnSpc>
              <a:spcBef>
                <a:spcPct val="0"/>
              </a:spcBef>
              <a:spcAft>
                <a:spcPct val="0"/>
              </a:spcAft>
              <a:buClr>
                <a:srgbClr val="437085"/>
              </a:buClr>
              <a:buSzTx/>
              <a:buNone/>
            </a:pPr>
            <a:r>
              <a:rPr lang="zh-CN" altLang="en-US" sz="2400" dirty="0">
                <a:latin typeface="+mn-ea"/>
              </a:rPr>
              <a:t>我们可以假设，对于返回结果：</a:t>
            </a:r>
          </a:p>
          <a:p>
            <a:pPr marL="0" indent="53498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相关度级别越高的结果越多越好</a:t>
            </a:r>
          </a:p>
          <a:p>
            <a:pPr marL="0" indent="53498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相关度级别越高的结果越靠前越好</a:t>
            </a:r>
            <a:endParaRPr lang="en-US" altLang="zh-CN" sz="2400" dirty="0">
              <a:latin typeface="+mn-ea"/>
            </a:endParaRPr>
          </a:p>
          <a:p>
            <a:pPr marL="0" indent="534988" fontAlgn="base">
              <a:lnSpc>
                <a:spcPct val="150000"/>
              </a:lnSpc>
              <a:spcBef>
                <a:spcPct val="0"/>
              </a:spcBef>
              <a:spcAft>
                <a:spcPct val="0"/>
              </a:spcAft>
              <a:buClr>
                <a:srgbClr val="437085"/>
              </a:buClr>
              <a:buSzTx/>
              <a:buNone/>
            </a:pPr>
            <a:r>
              <a:rPr lang="zh-CN" altLang="en-US" sz="2400" dirty="0">
                <a:latin typeface="+mn-ea"/>
              </a:rPr>
              <a:t>对于查询集合</a:t>
            </a:r>
            <a:r>
              <a:rPr lang="en-US" altLang="zh-CN" sz="2400" dirty="0">
                <a:latin typeface="+mn-ea"/>
              </a:rPr>
              <a:t>Q</a:t>
            </a:r>
            <a:r>
              <a:rPr lang="zh-CN" altLang="en-US" sz="2400" dirty="0">
                <a:latin typeface="+mn-ea"/>
              </a:rPr>
              <a:t>，</a:t>
            </a:r>
            <a:r>
              <a:rPr lang="en-US" altLang="zh-CN" sz="2400" dirty="0">
                <a:latin typeface="+mn-ea"/>
              </a:rPr>
              <a:t>R</a:t>
            </a:r>
            <a:r>
              <a:rPr lang="zh-CN" altLang="en-US" sz="2400" dirty="0">
                <a:latin typeface="+mn-ea"/>
              </a:rPr>
              <a:t>（</a:t>
            </a:r>
            <a:r>
              <a:rPr lang="en-US" altLang="zh-CN" sz="2400" dirty="0" err="1">
                <a:latin typeface="+mn-ea"/>
              </a:rPr>
              <a:t>j,d</a:t>
            </a:r>
            <a:r>
              <a:rPr lang="zh-CN" altLang="en-US" sz="2400" dirty="0">
                <a:latin typeface="+mn-ea"/>
              </a:rPr>
              <a:t>）是评价人员给出的文档</a:t>
            </a:r>
            <a:r>
              <a:rPr lang="en-US" altLang="zh-CN" sz="2400" dirty="0">
                <a:latin typeface="+mn-ea"/>
              </a:rPr>
              <a:t>d</a:t>
            </a:r>
            <a:r>
              <a:rPr lang="zh-CN" altLang="en-US" sz="2400" dirty="0">
                <a:latin typeface="+mn-ea"/>
              </a:rPr>
              <a:t>对查询</a:t>
            </a:r>
            <a:r>
              <a:rPr lang="en-US" altLang="zh-CN" sz="2400" dirty="0">
                <a:latin typeface="+mn-ea"/>
              </a:rPr>
              <a:t>j</a:t>
            </a:r>
            <a:r>
              <a:rPr lang="zh-CN" altLang="en-US" sz="2400" dirty="0">
                <a:latin typeface="+mn-ea"/>
              </a:rPr>
              <a:t>的相关性得分，</a:t>
            </a:r>
            <a:r>
              <a:rPr lang="en-US" altLang="zh-CN" sz="2400" dirty="0" err="1">
                <a:latin typeface="+mn-ea"/>
              </a:rPr>
              <a:t>Z</a:t>
            </a:r>
            <a:r>
              <a:rPr lang="en-US" altLang="zh-CN" sz="2400" baseline="-25000" dirty="0" err="1">
                <a:latin typeface="+mn-ea"/>
              </a:rPr>
              <a:t>kj</a:t>
            </a:r>
            <a:r>
              <a:rPr lang="en-US" altLang="zh-CN" sz="2400" dirty="0">
                <a:latin typeface="+mn-ea"/>
              </a:rPr>
              <a:t> </a:t>
            </a:r>
            <a:r>
              <a:rPr lang="zh-CN" altLang="en-US" sz="2400" dirty="0">
                <a:latin typeface="+mn-ea"/>
              </a:rPr>
              <a:t>是归一化因子，保证对完美系统</a:t>
            </a:r>
            <a:r>
              <a:rPr lang="en-US" altLang="zh-CN" sz="2400" dirty="0">
                <a:latin typeface="+mn-ea"/>
              </a:rPr>
              <a:t>NDCG</a:t>
            </a:r>
            <a:r>
              <a:rPr lang="zh-CN" altLang="en-US" sz="2400" dirty="0">
                <a:latin typeface="+mn-ea"/>
              </a:rPr>
              <a:t>的值为</a:t>
            </a:r>
            <a:r>
              <a:rPr lang="en-US" altLang="zh-CN" sz="2400" dirty="0">
                <a:latin typeface="+mn-ea"/>
              </a:rPr>
              <a:t>1</a:t>
            </a:r>
            <a:r>
              <a:rPr lang="zh-CN" altLang="en-US" sz="2400" dirty="0">
                <a:latin typeface="+mn-ea"/>
              </a:rPr>
              <a:t>，</a:t>
            </a:r>
            <a:r>
              <a:rPr lang="en-US" altLang="zh-CN" sz="2400" dirty="0">
                <a:latin typeface="+mn-ea"/>
              </a:rPr>
              <a:t>m</a:t>
            </a:r>
            <a:r>
              <a:rPr lang="zh-CN" altLang="en-US" sz="2400" dirty="0">
                <a:latin typeface="+mn-ea"/>
              </a:rPr>
              <a:t>是返回文档的位置</a:t>
            </a:r>
            <a:r>
              <a:rPr lang="en-US" altLang="zh-CN" sz="2400" dirty="0">
                <a:latin typeface="+mn-ea"/>
              </a:rPr>
              <a:t>.</a:t>
            </a:r>
          </a:p>
        </p:txBody>
      </p:sp>
      <p:pic>
        <p:nvPicPr>
          <p:cNvPr id="4" name="图片 3">
            <a:extLst>
              <a:ext uri="{FF2B5EF4-FFF2-40B4-BE49-F238E27FC236}">
                <a16:creationId xmlns:a16="http://schemas.microsoft.com/office/drawing/2014/main" id="{2445688A-11C2-40BE-AAC3-5ECC6543F892}"/>
              </a:ext>
            </a:extLst>
          </p:cNvPr>
          <p:cNvPicPr>
            <a:picLocks noChangeAspect="1"/>
          </p:cNvPicPr>
          <p:nvPr/>
        </p:nvPicPr>
        <p:blipFill>
          <a:blip r:embed="rId2"/>
          <a:stretch>
            <a:fillRect/>
          </a:stretch>
        </p:blipFill>
        <p:spPr>
          <a:xfrm>
            <a:off x="6429775" y="3858431"/>
            <a:ext cx="5155384" cy="1021682"/>
          </a:xfrm>
          <a:prstGeom prst="rect">
            <a:avLst/>
          </a:prstGeom>
        </p:spPr>
      </p:pic>
    </p:spTree>
    <p:extLst>
      <p:ext uri="{BB962C8B-B14F-4D97-AF65-F5344CB8AC3E}">
        <p14:creationId xmlns:p14="http://schemas.microsoft.com/office/powerpoint/2010/main" val="3746661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2800" b="1" dirty="0">
                <a:latin typeface="+mn-ea"/>
              </a:rPr>
              <a:t>4</a:t>
            </a:r>
            <a:r>
              <a:rPr lang="zh-CN" altLang="en-US" sz="2800" b="1" dirty="0">
                <a:latin typeface="+mn-ea"/>
              </a:rPr>
              <a:t>、为</a:t>
            </a:r>
            <a:r>
              <a:rPr lang="en-US" altLang="zh-CN" sz="2800" b="1" dirty="0">
                <a:latin typeface="+mn-ea"/>
              </a:rPr>
              <a:t>IR</a:t>
            </a:r>
            <a:r>
              <a:rPr lang="zh-CN" altLang="en-US" sz="2800" b="1" dirty="0">
                <a:latin typeface="+mn-ea"/>
              </a:rPr>
              <a:t>系统构建测试集</a:t>
            </a:r>
            <a:endParaRPr lang="en-US" altLang="zh-CN" sz="28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常用的测试集</a:t>
            </a:r>
            <a:endParaRPr lang="en-US" altLang="zh-CN" sz="2400" dirty="0">
              <a:latin typeface="+mn-ea"/>
            </a:endParaRPr>
          </a:p>
        </p:txBody>
      </p:sp>
      <p:pic>
        <p:nvPicPr>
          <p:cNvPr id="2" name="图片 1">
            <a:extLst>
              <a:ext uri="{FF2B5EF4-FFF2-40B4-BE49-F238E27FC236}">
                <a16:creationId xmlns:a16="http://schemas.microsoft.com/office/drawing/2014/main" id="{8CB9E901-78CB-48AF-8C5F-2844AA9C8FCE}"/>
              </a:ext>
            </a:extLst>
          </p:cNvPr>
          <p:cNvPicPr>
            <a:picLocks noChangeAspect="1"/>
          </p:cNvPicPr>
          <p:nvPr/>
        </p:nvPicPr>
        <p:blipFill>
          <a:blip r:embed="rId2"/>
          <a:stretch>
            <a:fillRect/>
          </a:stretch>
        </p:blipFill>
        <p:spPr>
          <a:xfrm>
            <a:off x="2764073" y="1315361"/>
            <a:ext cx="6781667" cy="5221626"/>
          </a:xfrm>
          <a:prstGeom prst="rect">
            <a:avLst/>
          </a:prstGeom>
        </p:spPr>
      </p:pic>
    </p:spTree>
    <p:extLst>
      <p:ext uri="{BB962C8B-B14F-4D97-AF65-F5344CB8AC3E}">
        <p14:creationId xmlns:p14="http://schemas.microsoft.com/office/powerpoint/2010/main" val="3107383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322391"/>
          </a:xfrm>
        </p:spPr>
        <p:txBody>
          <a:bodyPr>
            <a:normAutofit lnSpcReduction="10000"/>
          </a:bodyPr>
          <a:lstStyle/>
          <a:p>
            <a:pPr marL="0" indent="0" fontAlgn="base">
              <a:lnSpc>
                <a:spcPct val="150000"/>
              </a:lnSpc>
              <a:spcBef>
                <a:spcPct val="0"/>
              </a:spcBef>
              <a:spcAft>
                <a:spcPct val="0"/>
              </a:spcAft>
              <a:buClr>
                <a:srgbClr val="437085"/>
              </a:buClr>
              <a:buSzTx/>
              <a:buNone/>
            </a:pPr>
            <a:r>
              <a:rPr lang="en-US" altLang="zh-CN" sz="3200" b="1" dirty="0">
                <a:latin typeface="+mn-ea"/>
              </a:rPr>
              <a:t>4</a:t>
            </a:r>
            <a:r>
              <a:rPr lang="zh-CN" altLang="en-US" sz="3200" b="1" dirty="0">
                <a:latin typeface="+mn-ea"/>
              </a:rPr>
              <a:t>、为</a:t>
            </a:r>
            <a:r>
              <a:rPr lang="en-US" altLang="zh-CN" sz="3200" b="1" dirty="0">
                <a:latin typeface="+mn-ea"/>
              </a:rPr>
              <a:t>IR</a:t>
            </a:r>
            <a:r>
              <a:rPr lang="zh-CN" altLang="en-US" sz="3200" b="1" dirty="0">
                <a:latin typeface="+mn-ea"/>
              </a:rPr>
              <a:t>系统构建测试集</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从文档集合如何构建测试集</a:t>
            </a: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400" dirty="0">
                <a:latin typeface="+mn-ea"/>
              </a:rPr>
              <a:t>需要“用于测试的查询”和“相关性的判定”</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用于测试的查询</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必须和测试文档集合有密切关系</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最好由领域的专家设计</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随机的查询并不好</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相关性的判定</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人工判定耗时较长</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大规模文档集的相关性判定：缓冲池法</a:t>
            </a:r>
            <a:r>
              <a:rPr lang="en-US" altLang="zh-CN" sz="2400" dirty="0">
                <a:latin typeface="+mn-ea"/>
              </a:rPr>
              <a:t>(pooling)</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使用一组人进行判定是否是最好的方式？</a:t>
            </a:r>
            <a:endParaRPr lang="en-US" altLang="zh-CN" sz="2400" dirty="0">
              <a:latin typeface="+mn-ea"/>
            </a:endParaRPr>
          </a:p>
          <a:p>
            <a:pPr marL="0" indent="719138" fontAlgn="base">
              <a:lnSpc>
                <a:spcPct val="150000"/>
              </a:lnSpc>
              <a:spcBef>
                <a:spcPct val="0"/>
              </a:spcBef>
              <a:spcAft>
                <a:spcPct val="0"/>
              </a:spcAft>
              <a:buClr>
                <a:srgbClr val="437085"/>
              </a:buClr>
              <a:buSzTx/>
              <a:buNone/>
            </a:pPr>
            <a:endParaRPr lang="en-US" altLang="zh-CN" sz="2400" dirty="0">
              <a:latin typeface="+mn-ea"/>
            </a:endParaRPr>
          </a:p>
        </p:txBody>
      </p:sp>
    </p:spTree>
    <p:extLst>
      <p:ext uri="{BB962C8B-B14F-4D97-AF65-F5344CB8AC3E}">
        <p14:creationId xmlns:p14="http://schemas.microsoft.com/office/powerpoint/2010/main" val="3657303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3200" b="1" dirty="0">
                <a:latin typeface="+mn-ea"/>
              </a:rPr>
              <a:t>4</a:t>
            </a:r>
            <a:r>
              <a:rPr lang="zh-CN" altLang="en-US" sz="3200" b="1" dirty="0">
                <a:latin typeface="+mn-ea"/>
              </a:rPr>
              <a:t>、为</a:t>
            </a:r>
            <a:r>
              <a:rPr lang="en-US" altLang="zh-CN" sz="3200" b="1" dirty="0">
                <a:latin typeface="+mn-ea"/>
              </a:rPr>
              <a:t>IR</a:t>
            </a:r>
            <a:r>
              <a:rPr lang="zh-CN" altLang="en-US" sz="3200" b="1" dirty="0">
                <a:latin typeface="+mn-ea"/>
              </a:rPr>
              <a:t>系统构建测试集</a:t>
            </a:r>
            <a:endParaRPr lang="en-US" altLang="zh-CN" sz="32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用户判定的有效性</a:t>
            </a:r>
          </a:p>
          <a:p>
            <a:pPr marL="0" indent="0" fontAlgn="base">
              <a:lnSpc>
                <a:spcPct val="150000"/>
              </a:lnSpc>
              <a:spcBef>
                <a:spcPct val="0"/>
              </a:spcBef>
              <a:spcAft>
                <a:spcPct val="0"/>
              </a:spcAft>
              <a:buClr>
                <a:srgbClr val="437085"/>
              </a:buClr>
              <a:buSzTx/>
              <a:buNone/>
            </a:pPr>
            <a:r>
              <a:rPr lang="zh-CN" altLang="en-US" sz="2800" dirty="0">
                <a:latin typeface="+mn-ea"/>
              </a:rPr>
              <a:t>只有在用户的评定一致时，相关性判定的结果才可用；</a:t>
            </a:r>
          </a:p>
          <a:p>
            <a:pPr marL="0" indent="0" fontAlgn="base">
              <a:lnSpc>
                <a:spcPct val="150000"/>
              </a:lnSpc>
              <a:spcBef>
                <a:spcPct val="0"/>
              </a:spcBef>
              <a:spcAft>
                <a:spcPct val="0"/>
              </a:spcAft>
              <a:buClr>
                <a:srgbClr val="437085"/>
              </a:buClr>
              <a:buSzTx/>
              <a:buNone/>
            </a:pPr>
            <a:r>
              <a:rPr lang="zh-CN" altLang="en-US" sz="2800" dirty="0">
                <a:latin typeface="+mn-ea"/>
              </a:rPr>
              <a:t>如果结果不一致，那么不存在标准答案无法重现实验结果；</a:t>
            </a:r>
          </a:p>
          <a:p>
            <a:pPr marL="0" indent="0" fontAlgn="base">
              <a:lnSpc>
                <a:spcPct val="150000"/>
              </a:lnSpc>
              <a:spcBef>
                <a:spcPct val="0"/>
              </a:spcBef>
              <a:spcAft>
                <a:spcPct val="0"/>
              </a:spcAft>
              <a:buClr>
                <a:srgbClr val="437085"/>
              </a:buClr>
              <a:buSzTx/>
              <a:buNone/>
            </a:pPr>
            <a:r>
              <a:rPr lang="zh-CN" altLang="en-US" sz="2800" dirty="0">
                <a:latin typeface="+mn-ea"/>
              </a:rPr>
              <a:t></a:t>
            </a:r>
            <a:r>
              <a:rPr lang="zh-CN" altLang="en-US" sz="2800" b="1" dirty="0">
                <a:latin typeface="+mn-ea"/>
              </a:rPr>
              <a:t>如何度量不同判定人之间的一致性？</a:t>
            </a:r>
          </a:p>
          <a:p>
            <a:pPr marL="0" indent="0" fontAlgn="base">
              <a:lnSpc>
                <a:spcPct val="150000"/>
              </a:lnSpc>
              <a:spcBef>
                <a:spcPct val="0"/>
              </a:spcBef>
              <a:spcAft>
                <a:spcPct val="0"/>
              </a:spcAft>
              <a:buClr>
                <a:srgbClr val="437085"/>
              </a:buClr>
              <a:buSzTx/>
              <a:buNone/>
            </a:pPr>
            <a:r>
              <a:rPr lang="zh-CN" altLang="en-US" sz="2800" dirty="0">
                <a:latin typeface="+mn-ea"/>
              </a:rPr>
              <a:t>→ </a:t>
            </a:r>
            <a:r>
              <a:rPr lang="en-US" altLang="zh-CN" sz="2800" b="1" dirty="0">
                <a:solidFill>
                  <a:srgbClr val="FF0000"/>
                </a:solidFill>
                <a:latin typeface="+mn-ea"/>
              </a:rPr>
              <a:t>Kappa </a:t>
            </a:r>
            <a:r>
              <a:rPr lang="zh-CN" altLang="en-US" sz="2800" b="1" dirty="0">
                <a:solidFill>
                  <a:srgbClr val="FF0000"/>
                </a:solidFill>
                <a:latin typeface="+mn-ea"/>
              </a:rPr>
              <a:t>指标</a:t>
            </a:r>
            <a:endParaRPr lang="en-US" altLang="zh-CN" sz="2400" b="1" dirty="0">
              <a:solidFill>
                <a:srgbClr val="FF0000"/>
              </a:solidFill>
              <a:latin typeface="+mn-ea"/>
            </a:endParaRPr>
          </a:p>
        </p:txBody>
      </p:sp>
    </p:spTree>
    <p:extLst>
      <p:ext uri="{BB962C8B-B14F-4D97-AF65-F5344CB8AC3E}">
        <p14:creationId xmlns:p14="http://schemas.microsoft.com/office/powerpoint/2010/main" val="57874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2800" b="1" dirty="0">
                <a:latin typeface="+mn-ea"/>
              </a:rPr>
              <a:t>4</a:t>
            </a:r>
            <a:r>
              <a:rPr lang="zh-CN" altLang="en-US" sz="2800" b="1" dirty="0">
                <a:latin typeface="+mn-ea"/>
              </a:rPr>
              <a:t>、为</a:t>
            </a:r>
            <a:r>
              <a:rPr lang="en-US" altLang="zh-CN" sz="2800" b="1" dirty="0">
                <a:latin typeface="+mn-ea"/>
              </a:rPr>
              <a:t>IR</a:t>
            </a:r>
            <a:r>
              <a:rPr lang="zh-CN" altLang="en-US" sz="2800" b="1" dirty="0">
                <a:latin typeface="+mn-ea"/>
              </a:rPr>
              <a:t>系统构建测试集</a:t>
            </a:r>
            <a:endParaRPr lang="en-US" altLang="zh-CN" sz="2800" b="1"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相关性判定之间的一致性</a:t>
            </a:r>
            <a:r>
              <a:rPr lang="en-US" altLang="zh-CN" sz="2800" dirty="0">
                <a:latin typeface="+mn-ea"/>
              </a:rPr>
              <a:t>-</a:t>
            </a:r>
            <a:r>
              <a:rPr lang="en-US" altLang="zh-CN" sz="2400" b="1" dirty="0">
                <a:solidFill>
                  <a:srgbClr val="FF0000"/>
                </a:solidFill>
                <a:latin typeface="+mn-ea"/>
              </a:rPr>
              <a:t>Kappa </a:t>
            </a:r>
            <a:r>
              <a:rPr lang="zh-CN" altLang="en-US" sz="2400" b="1" dirty="0">
                <a:solidFill>
                  <a:srgbClr val="FF0000"/>
                </a:solidFill>
                <a:latin typeface="+mn-ea"/>
              </a:rPr>
              <a:t>统计量</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衡量不同人做出的相关性判定之间的一致性</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对随机一致性比率的简单校正</a:t>
            </a:r>
            <a:endParaRPr lang="en-US" altLang="zh-CN" sz="2400" dirty="0">
              <a:latin typeface="+mn-ea"/>
            </a:endParaRPr>
          </a:p>
        </p:txBody>
      </p:sp>
      <p:pic>
        <p:nvPicPr>
          <p:cNvPr id="4" name="图片 3">
            <a:extLst>
              <a:ext uri="{FF2B5EF4-FFF2-40B4-BE49-F238E27FC236}">
                <a16:creationId xmlns:a16="http://schemas.microsoft.com/office/drawing/2014/main" id="{86853747-8955-40B4-83DE-6BDC9074B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11" y="3038586"/>
            <a:ext cx="6554314" cy="2734462"/>
          </a:xfrm>
          <a:prstGeom prst="rect">
            <a:avLst/>
          </a:prstGeom>
        </p:spPr>
      </p:pic>
    </p:spTree>
    <p:extLst>
      <p:ext uri="{BB962C8B-B14F-4D97-AF65-F5344CB8AC3E}">
        <p14:creationId xmlns:p14="http://schemas.microsoft.com/office/powerpoint/2010/main" val="1410619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zh-CN" altLang="en-US" sz="3200" dirty="0">
                <a:latin typeface="+mn-ea"/>
              </a:rPr>
              <a:t>（</a:t>
            </a:r>
            <a:r>
              <a:rPr lang="en-US" altLang="zh-CN" sz="3200" dirty="0">
                <a:latin typeface="+mn-ea"/>
              </a:rPr>
              <a:t>3</a:t>
            </a:r>
            <a:r>
              <a:rPr lang="zh-CN" altLang="en-US" sz="3200" dirty="0">
                <a:latin typeface="+mn-ea"/>
              </a:rPr>
              <a:t>）为</a:t>
            </a:r>
            <a:r>
              <a:rPr lang="en-US" altLang="zh-CN" sz="3200" dirty="0">
                <a:latin typeface="+mn-ea"/>
              </a:rPr>
              <a:t>IR</a:t>
            </a:r>
            <a:r>
              <a:rPr lang="zh-CN" altLang="en-US" sz="3200" dirty="0">
                <a:latin typeface="+mn-ea"/>
              </a:rPr>
              <a:t>系统构建测试集</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计算</a:t>
            </a:r>
            <a:r>
              <a:rPr lang="en-US" altLang="zh-CN" sz="2800" dirty="0">
                <a:latin typeface="+mn-ea"/>
              </a:rPr>
              <a:t>kappa</a:t>
            </a:r>
            <a:r>
              <a:rPr lang="zh-CN" altLang="en-US" sz="2800" dirty="0">
                <a:latin typeface="+mn-ea"/>
              </a:rPr>
              <a:t>统计量</a:t>
            </a:r>
            <a:endParaRPr lang="en-US" altLang="zh-CN" sz="2400" dirty="0">
              <a:latin typeface="+mn-ea"/>
            </a:endParaRPr>
          </a:p>
        </p:txBody>
      </p:sp>
      <p:pic>
        <p:nvPicPr>
          <p:cNvPr id="5" name="图片 4">
            <a:extLst>
              <a:ext uri="{FF2B5EF4-FFF2-40B4-BE49-F238E27FC236}">
                <a16:creationId xmlns:a16="http://schemas.microsoft.com/office/drawing/2014/main" id="{92E5645C-356C-4223-8A84-1A127AAC7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727524"/>
            <a:ext cx="8239668" cy="4799735"/>
          </a:xfrm>
          <a:prstGeom prst="rect">
            <a:avLst/>
          </a:prstGeom>
        </p:spPr>
      </p:pic>
    </p:spTree>
    <p:extLst>
      <p:ext uri="{BB962C8B-B14F-4D97-AF65-F5344CB8AC3E}">
        <p14:creationId xmlns:p14="http://schemas.microsoft.com/office/powerpoint/2010/main" val="3120029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fontScale="92500" lnSpcReduction="10000"/>
          </a:bodyPr>
          <a:lstStyle/>
          <a:p>
            <a:pPr marL="0" indent="0" fontAlgn="base">
              <a:lnSpc>
                <a:spcPct val="150000"/>
              </a:lnSpc>
              <a:spcBef>
                <a:spcPct val="0"/>
              </a:spcBef>
              <a:spcAft>
                <a:spcPct val="0"/>
              </a:spcAft>
              <a:buClr>
                <a:srgbClr val="437085"/>
              </a:buClr>
              <a:buSzTx/>
              <a:buNone/>
            </a:pPr>
            <a:r>
              <a:rPr lang="zh-CN" altLang="en-US" sz="3200" dirty="0">
                <a:latin typeface="+mn-ea"/>
              </a:rPr>
              <a:t>（</a:t>
            </a:r>
            <a:r>
              <a:rPr lang="en-US" altLang="zh-CN" sz="3200" dirty="0">
                <a:latin typeface="+mn-ea"/>
              </a:rPr>
              <a:t>3</a:t>
            </a:r>
            <a:r>
              <a:rPr lang="zh-CN" altLang="en-US" sz="3200" dirty="0">
                <a:latin typeface="+mn-ea"/>
              </a:rPr>
              <a:t>）为</a:t>
            </a:r>
            <a:r>
              <a:rPr lang="en-US" altLang="zh-CN" sz="3200" dirty="0">
                <a:latin typeface="+mn-ea"/>
              </a:rPr>
              <a:t>IR</a:t>
            </a:r>
            <a:r>
              <a:rPr lang="zh-CN" altLang="en-US" sz="3200" dirty="0">
                <a:latin typeface="+mn-ea"/>
              </a:rPr>
              <a:t>系统构建测试集</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大型搜索引擎的评价</a:t>
            </a:r>
          </a:p>
          <a:p>
            <a:pPr marL="0" indent="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Web</a:t>
            </a:r>
            <a:r>
              <a:rPr lang="zh-CN" altLang="en-US" sz="2800" dirty="0">
                <a:latin typeface="+mn-ea"/>
              </a:rPr>
              <a:t>下召回率难以计算</a:t>
            </a:r>
          </a:p>
          <a:p>
            <a:pPr marL="0" indent="0" fontAlgn="base">
              <a:lnSpc>
                <a:spcPct val="150000"/>
              </a:lnSpc>
              <a:spcBef>
                <a:spcPct val="0"/>
              </a:spcBef>
              <a:spcAft>
                <a:spcPct val="0"/>
              </a:spcAft>
              <a:buClr>
                <a:srgbClr val="437085"/>
              </a:buClr>
              <a:buSzTx/>
              <a:buNone/>
            </a:pPr>
            <a:r>
              <a:rPr lang="zh-CN" altLang="en-US" sz="2800" dirty="0">
                <a:latin typeface="+mn-ea"/>
              </a:rPr>
              <a:t></a:t>
            </a:r>
            <a:r>
              <a:rPr lang="zh-CN" altLang="en-US" sz="2800" b="1" dirty="0">
                <a:latin typeface="+mn-ea"/>
              </a:rPr>
              <a:t>搜索引擎常使用</a:t>
            </a:r>
            <a:r>
              <a:rPr lang="en-US" altLang="zh-CN" sz="2800" b="1" dirty="0">
                <a:latin typeface="+mn-ea"/>
              </a:rPr>
              <a:t>top k</a:t>
            </a:r>
            <a:r>
              <a:rPr lang="zh-CN" altLang="en-US" sz="2800" b="1" dirty="0">
                <a:latin typeface="+mn-ea"/>
              </a:rPr>
              <a:t>的正确率来度量</a:t>
            </a:r>
            <a:r>
              <a:rPr lang="en-US" altLang="zh-CN" sz="2800" dirty="0">
                <a:latin typeface="+mn-ea"/>
              </a:rPr>
              <a:t>, </a:t>
            </a:r>
            <a:r>
              <a:rPr lang="zh-CN" altLang="en-US" sz="2800" dirty="0">
                <a:latin typeface="+mn-ea"/>
              </a:rPr>
              <a:t>比如</a:t>
            </a:r>
            <a:r>
              <a:rPr lang="en-US" altLang="zh-CN" sz="2800" dirty="0">
                <a:latin typeface="+mn-ea"/>
              </a:rPr>
              <a:t>, k = 10 . . . </a:t>
            </a:r>
            <a:r>
              <a:rPr lang="zh-CN" altLang="en-US" sz="2800" dirty="0">
                <a:latin typeface="+mn-ea"/>
              </a:rPr>
              <a:t>或者使用一个考虑返回结果所在位置的指标，比如正确答案在第一个返回会比第十个返回的系统给予更大的指标</a:t>
            </a:r>
          </a:p>
          <a:p>
            <a:pPr marL="0" indent="0" fontAlgn="base">
              <a:lnSpc>
                <a:spcPct val="150000"/>
              </a:lnSpc>
              <a:spcBef>
                <a:spcPct val="0"/>
              </a:spcBef>
              <a:spcAft>
                <a:spcPct val="0"/>
              </a:spcAft>
              <a:buClr>
                <a:srgbClr val="437085"/>
              </a:buClr>
              <a:buSzTx/>
              <a:buNone/>
            </a:pPr>
            <a:r>
              <a:rPr lang="zh-CN" altLang="en-US" sz="2800" dirty="0">
                <a:latin typeface="+mn-ea"/>
              </a:rPr>
              <a:t>搜索引擎也往往使用非相关度指标</a:t>
            </a:r>
          </a:p>
          <a:p>
            <a:pPr marL="0" indent="360363" fontAlgn="base">
              <a:lnSpc>
                <a:spcPct val="150000"/>
              </a:lnSpc>
              <a:spcBef>
                <a:spcPct val="0"/>
              </a:spcBef>
              <a:spcAft>
                <a:spcPct val="0"/>
              </a:spcAft>
              <a:buClr>
                <a:srgbClr val="437085"/>
              </a:buClr>
              <a:buSzTx/>
              <a:buNone/>
            </a:pPr>
            <a:r>
              <a:rPr lang="zh-CN" altLang="en-US" sz="2800" dirty="0">
                <a:latin typeface="+mn-ea"/>
              </a:rPr>
              <a:t></a:t>
            </a:r>
            <a:r>
              <a:rPr lang="zh-CN" altLang="en-US" sz="2800" b="1" dirty="0">
                <a:latin typeface="+mn-ea"/>
              </a:rPr>
              <a:t>比如：第一个结果的点击率</a:t>
            </a:r>
          </a:p>
          <a:p>
            <a:pPr marL="0" indent="360363" fontAlgn="base">
              <a:lnSpc>
                <a:spcPct val="150000"/>
              </a:lnSpc>
              <a:spcBef>
                <a:spcPct val="0"/>
              </a:spcBef>
              <a:spcAft>
                <a:spcPct val="0"/>
              </a:spcAft>
              <a:buClr>
                <a:srgbClr val="437085"/>
              </a:buClr>
              <a:buSzTx/>
              <a:buNone/>
            </a:pPr>
            <a:r>
              <a:rPr lang="zh-CN" altLang="en-US" sz="2800" dirty="0">
                <a:latin typeface="+mn-ea"/>
              </a:rPr>
              <a:t>仅仅基于单个点击使得该指标不太可靠 </a:t>
            </a:r>
            <a:r>
              <a:rPr lang="en-US" altLang="zh-CN" sz="2800" dirty="0">
                <a:latin typeface="+mn-ea"/>
              </a:rPr>
              <a:t>(</a:t>
            </a:r>
            <a:r>
              <a:rPr lang="zh-CN" altLang="en-US" sz="2800" dirty="0">
                <a:latin typeface="+mn-ea"/>
              </a:rPr>
              <a:t>比如你可能被检索结果的摘要所误导，等点进去一看，实际上是不相关的</a:t>
            </a:r>
            <a:r>
              <a:rPr lang="en-US" altLang="zh-CN" sz="2800" dirty="0">
                <a:latin typeface="+mn-ea"/>
              </a:rPr>
              <a:t>) . . .</a:t>
            </a:r>
          </a:p>
          <a:p>
            <a:pPr marL="0" indent="360363" fontAlgn="base">
              <a:lnSpc>
                <a:spcPct val="150000"/>
              </a:lnSpc>
              <a:spcBef>
                <a:spcPct val="0"/>
              </a:spcBef>
              <a:spcAft>
                <a:spcPct val="0"/>
              </a:spcAft>
              <a:buClr>
                <a:srgbClr val="437085"/>
              </a:buClr>
              <a:buSzTx/>
              <a:buNone/>
            </a:pPr>
            <a:r>
              <a:rPr lang="en-US" altLang="zh-CN" sz="2800" dirty="0">
                <a:latin typeface="+mn-ea"/>
              </a:rPr>
              <a:t></a:t>
            </a:r>
            <a:r>
              <a:rPr lang="zh-CN" altLang="en-US" sz="2800" dirty="0">
                <a:latin typeface="+mn-ea"/>
              </a:rPr>
              <a:t>当然，如果考虑点击历史的整体情况会相当可靠</a:t>
            </a:r>
            <a:endParaRPr lang="en-US" altLang="zh-CN" sz="2400" dirty="0">
              <a:latin typeface="+mn-ea"/>
            </a:endParaRPr>
          </a:p>
        </p:txBody>
      </p:sp>
    </p:spTree>
    <p:extLst>
      <p:ext uri="{BB962C8B-B14F-4D97-AF65-F5344CB8AC3E}">
        <p14:creationId xmlns:p14="http://schemas.microsoft.com/office/powerpoint/2010/main" val="3205162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fontScale="92500"/>
          </a:bodyPr>
          <a:lstStyle/>
          <a:p>
            <a:pPr marL="0" indent="0" fontAlgn="base">
              <a:lnSpc>
                <a:spcPct val="150000"/>
              </a:lnSpc>
              <a:spcBef>
                <a:spcPct val="0"/>
              </a:spcBef>
              <a:spcAft>
                <a:spcPct val="0"/>
              </a:spcAft>
              <a:buClr>
                <a:srgbClr val="437085"/>
              </a:buClr>
              <a:buSzTx/>
              <a:buNone/>
            </a:pPr>
            <a:r>
              <a:rPr lang="zh-CN" altLang="en-US" sz="3200" dirty="0">
                <a:latin typeface="+mn-ea"/>
              </a:rPr>
              <a:t>（</a:t>
            </a:r>
            <a:r>
              <a:rPr lang="en-US" altLang="zh-CN" sz="3200" dirty="0">
                <a:latin typeface="+mn-ea"/>
              </a:rPr>
              <a:t>3</a:t>
            </a:r>
            <a:r>
              <a:rPr lang="zh-CN" altLang="en-US" sz="3200" dirty="0">
                <a:latin typeface="+mn-ea"/>
              </a:rPr>
              <a:t>）为</a:t>
            </a:r>
            <a:r>
              <a:rPr lang="en-US" altLang="zh-CN" sz="3200" dirty="0">
                <a:latin typeface="+mn-ea"/>
              </a:rPr>
              <a:t>IR</a:t>
            </a:r>
            <a:r>
              <a:rPr lang="zh-CN" altLang="en-US" sz="3200" dirty="0">
                <a:latin typeface="+mn-ea"/>
              </a:rPr>
              <a:t>系统构建测试集</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800" dirty="0">
                <a:latin typeface="+mn-ea"/>
              </a:rPr>
              <a:t>对已有系统的改进：</a:t>
            </a:r>
            <a:r>
              <a:rPr lang="en-US" altLang="zh-CN" sz="2800" dirty="0">
                <a:latin typeface="+mn-ea"/>
              </a:rPr>
              <a:t>A/B </a:t>
            </a:r>
            <a:r>
              <a:rPr lang="zh-CN" altLang="en-US" sz="2800" dirty="0">
                <a:latin typeface="+mn-ea"/>
              </a:rPr>
              <a:t>测试</a:t>
            </a:r>
          </a:p>
          <a:p>
            <a:pPr marL="0" indent="0" fontAlgn="base">
              <a:lnSpc>
                <a:spcPct val="150000"/>
              </a:lnSpc>
              <a:spcBef>
                <a:spcPct val="0"/>
              </a:spcBef>
              <a:spcAft>
                <a:spcPct val="0"/>
              </a:spcAft>
              <a:buClr>
                <a:srgbClr val="437085"/>
              </a:buClr>
              <a:buSzTx/>
              <a:buNone/>
            </a:pPr>
            <a:r>
              <a:rPr lang="zh-CN" altLang="en-US" sz="2800" dirty="0">
                <a:latin typeface="+mn-ea"/>
              </a:rPr>
              <a:t>目标</a:t>
            </a:r>
            <a:r>
              <a:rPr lang="en-US" altLang="zh-CN" sz="2800" dirty="0">
                <a:latin typeface="+mn-ea"/>
              </a:rPr>
              <a:t>: </a:t>
            </a:r>
            <a:r>
              <a:rPr lang="zh-CN" altLang="en-US" sz="2800" dirty="0">
                <a:latin typeface="+mn-ea"/>
              </a:rPr>
              <a:t>测试某个新引入的独立的创新点</a:t>
            </a:r>
          </a:p>
          <a:p>
            <a:pPr marL="0" indent="0" fontAlgn="base">
              <a:lnSpc>
                <a:spcPct val="150000"/>
              </a:lnSpc>
              <a:spcBef>
                <a:spcPct val="0"/>
              </a:spcBef>
              <a:spcAft>
                <a:spcPct val="0"/>
              </a:spcAft>
              <a:buClr>
                <a:srgbClr val="437085"/>
              </a:buClr>
              <a:buSzTx/>
              <a:buNone/>
            </a:pPr>
            <a:r>
              <a:rPr lang="zh-CN" altLang="en-US" sz="2800" dirty="0">
                <a:latin typeface="+mn-ea"/>
              </a:rPr>
              <a:t>先决条件：大型的搜索引擎已经在上线运行</a:t>
            </a:r>
          </a:p>
          <a:p>
            <a:pPr marL="0" indent="0" fontAlgn="base">
              <a:lnSpc>
                <a:spcPct val="150000"/>
              </a:lnSpc>
              <a:spcBef>
                <a:spcPct val="0"/>
              </a:spcBef>
              <a:spcAft>
                <a:spcPct val="0"/>
              </a:spcAft>
              <a:buClr>
                <a:srgbClr val="437085"/>
              </a:buClr>
              <a:buSzTx/>
              <a:buNone/>
            </a:pPr>
            <a:r>
              <a:rPr lang="zh-CN" altLang="en-US" sz="2800" dirty="0">
                <a:latin typeface="+mn-ea"/>
              </a:rPr>
              <a:t>方法：</a:t>
            </a:r>
          </a:p>
          <a:p>
            <a:pPr marL="0" indent="360363" fontAlgn="base">
              <a:lnSpc>
                <a:spcPct val="150000"/>
              </a:lnSpc>
              <a:spcBef>
                <a:spcPct val="0"/>
              </a:spcBef>
              <a:spcAft>
                <a:spcPct val="0"/>
              </a:spcAft>
              <a:buClr>
                <a:srgbClr val="437085"/>
              </a:buClr>
              <a:buSzTx/>
              <a:buNone/>
            </a:pPr>
            <a:r>
              <a:rPr lang="zh-CN" altLang="en-US" sz="2800" dirty="0">
                <a:latin typeface="+mn-ea"/>
              </a:rPr>
              <a:t>很多用户使用老系统，将一小部分</a:t>
            </a:r>
            <a:r>
              <a:rPr lang="en-US" altLang="zh-CN" sz="2800" dirty="0">
                <a:latin typeface="+mn-ea"/>
              </a:rPr>
              <a:t>(</a:t>
            </a:r>
            <a:r>
              <a:rPr lang="zh-CN" altLang="en-US" sz="2800" dirty="0">
                <a:latin typeface="+mn-ea"/>
              </a:rPr>
              <a:t>如 </a:t>
            </a:r>
            <a:r>
              <a:rPr lang="en-US" altLang="zh-CN" sz="2800" dirty="0">
                <a:latin typeface="+mn-ea"/>
              </a:rPr>
              <a:t>1%)</a:t>
            </a:r>
            <a:r>
              <a:rPr lang="zh-CN" altLang="en-US" sz="2800" dirty="0">
                <a:latin typeface="+mn-ea"/>
              </a:rPr>
              <a:t>流量被随机导向包含了创新点的新系统</a:t>
            </a:r>
          </a:p>
          <a:p>
            <a:pPr marL="0" indent="360363" fontAlgn="base">
              <a:lnSpc>
                <a:spcPct val="150000"/>
              </a:lnSpc>
              <a:spcBef>
                <a:spcPct val="0"/>
              </a:spcBef>
              <a:spcAft>
                <a:spcPct val="0"/>
              </a:spcAft>
              <a:buClr>
                <a:srgbClr val="437085"/>
              </a:buClr>
              <a:buSzTx/>
              <a:buNone/>
            </a:pPr>
            <a:r>
              <a:rPr lang="zh-CN" altLang="en-US" sz="2800" dirty="0">
                <a:latin typeface="+mn-ea"/>
              </a:rPr>
              <a:t>对新旧系统进行自动评价，并得到某个评价指标，比如判断第一个结果</a:t>
            </a:r>
          </a:p>
          <a:p>
            <a:pPr marL="0" indent="360363" fontAlgn="base">
              <a:lnSpc>
                <a:spcPct val="150000"/>
              </a:lnSpc>
              <a:spcBef>
                <a:spcPct val="0"/>
              </a:spcBef>
              <a:spcAft>
                <a:spcPct val="0"/>
              </a:spcAft>
              <a:buClr>
                <a:srgbClr val="437085"/>
              </a:buClr>
              <a:buSzTx/>
              <a:buNone/>
            </a:pPr>
            <a:r>
              <a:rPr lang="zh-CN" altLang="en-US" sz="2800" dirty="0">
                <a:latin typeface="+mn-ea"/>
              </a:rPr>
              <a:t>的点击率是否有提升</a:t>
            </a:r>
          </a:p>
          <a:p>
            <a:pPr marL="0" indent="360363" fontAlgn="base">
              <a:lnSpc>
                <a:spcPct val="150000"/>
              </a:lnSpc>
              <a:spcBef>
                <a:spcPct val="0"/>
              </a:spcBef>
              <a:spcAft>
                <a:spcPct val="0"/>
              </a:spcAft>
              <a:buClr>
                <a:srgbClr val="437085"/>
              </a:buClr>
              <a:buSzTx/>
              <a:buNone/>
            </a:pPr>
            <a:r>
              <a:rPr lang="zh-CN" altLang="en-US" sz="2800" dirty="0">
                <a:latin typeface="+mn-ea"/>
              </a:rPr>
              <a:t>于是，可以通过新旧系统的指标对比来判断创新点的效果</a:t>
            </a:r>
            <a:endParaRPr lang="en-US" altLang="zh-CN" sz="2400" dirty="0">
              <a:latin typeface="+mn-ea"/>
            </a:endParaRPr>
          </a:p>
        </p:txBody>
      </p:sp>
    </p:spTree>
    <p:extLst>
      <p:ext uri="{BB962C8B-B14F-4D97-AF65-F5344CB8AC3E}">
        <p14:creationId xmlns:p14="http://schemas.microsoft.com/office/powerpoint/2010/main" val="222740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1" y="406400"/>
            <a:ext cx="10727636" cy="6230047"/>
          </a:xfrm>
        </p:spPr>
        <p:txBody>
          <a:bodyPr>
            <a:normAutofit/>
          </a:bodyPr>
          <a:lstStyle/>
          <a:p>
            <a:pPr marL="0" lvl="0" indent="0" fontAlgn="base">
              <a:lnSpc>
                <a:spcPct val="150000"/>
              </a:lnSpc>
              <a:spcBef>
                <a:spcPct val="0"/>
              </a:spcBef>
              <a:spcAft>
                <a:spcPct val="0"/>
              </a:spcAft>
              <a:buClr>
                <a:srgbClr val="437085"/>
              </a:buClr>
              <a:buSzTx/>
              <a:buNone/>
            </a:pPr>
            <a:r>
              <a:rPr lang="en-US" altLang="zh-CN" sz="3200" dirty="0">
                <a:latin typeface="+mn-ea"/>
                <a:cs typeface="+mj-cs"/>
              </a:rPr>
              <a:t>(2)</a:t>
            </a:r>
            <a:r>
              <a:rPr lang="zh-CN" altLang="en-US" sz="3200" dirty="0">
                <a:latin typeface="+mn-ea"/>
                <a:cs typeface="+mj-cs"/>
              </a:rPr>
              <a:t>非精确</a:t>
            </a:r>
            <a:r>
              <a:rPr lang="en-US" altLang="zh-CN" sz="3200" dirty="0">
                <a:latin typeface="+mn-ea"/>
                <a:cs typeface="+mj-cs"/>
              </a:rPr>
              <a:t>top K</a:t>
            </a:r>
            <a:r>
              <a:rPr lang="zh-CN" altLang="en-US" sz="3200" dirty="0">
                <a:latin typeface="+mn-ea"/>
                <a:cs typeface="+mj-cs"/>
              </a:rPr>
              <a:t>检索方法</a:t>
            </a:r>
            <a:endParaRPr lang="en-US" altLang="zh-CN" sz="3200" dirty="0">
              <a:latin typeface="+mn-ea"/>
              <a:cs typeface="+mj-cs"/>
            </a:endParaRPr>
          </a:p>
          <a:p>
            <a:pPr marL="0" lvl="0" indent="0" fontAlgn="base">
              <a:lnSpc>
                <a:spcPct val="150000"/>
              </a:lnSpc>
              <a:spcBef>
                <a:spcPct val="0"/>
              </a:spcBef>
              <a:spcAft>
                <a:spcPct val="0"/>
              </a:spcAft>
              <a:buClr>
                <a:srgbClr val="437085"/>
              </a:buClr>
              <a:buSzTx/>
              <a:buNone/>
            </a:pPr>
            <a:endParaRPr lang="zh-CN" altLang="en-US" sz="2800" dirty="0">
              <a:solidFill>
                <a:srgbClr val="FF0000"/>
              </a:solidFill>
              <a:latin typeface="+mn-ea"/>
              <a:cs typeface="+mj-cs"/>
            </a:endParaRPr>
          </a:p>
        </p:txBody>
      </p:sp>
      <p:pic>
        <p:nvPicPr>
          <p:cNvPr id="6" name="图片 5">
            <a:extLst>
              <a:ext uri="{FF2B5EF4-FFF2-40B4-BE49-F238E27FC236}">
                <a16:creationId xmlns:a16="http://schemas.microsoft.com/office/drawing/2014/main" id="{3187C411-CD5A-4B33-BB37-25336299A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7" y="1135410"/>
            <a:ext cx="10725150" cy="4772025"/>
          </a:xfrm>
          <a:prstGeom prst="rect">
            <a:avLst/>
          </a:prstGeom>
        </p:spPr>
      </p:pic>
    </p:spTree>
    <p:extLst>
      <p:ext uri="{BB962C8B-B14F-4D97-AF65-F5344CB8AC3E}">
        <p14:creationId xmlns:p14="http://schemas.microsoft.com/office/powerpoint/2010/main" val="2658861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zh-CN" altLang="en-US" sz="3200" dirty="0">
                <a:latin typeface="+mn-ea"/>
              </a:rPr>
              <a:t>（</a:t>
            </a:r>
            <a:r>
              <a:rPr lang="en-US" altLang="zh-CN" sz="3200" dirty="0">
                <a:latin typeface="+mn-ea"/>
              </a:rPr>
              <a:t>4</a:t>
            </a:r>
            <a:r>
              <a:rPr lang="zh-CN" altLang="en-US" sz="3200" dirty="0">
                <a:latin typeface="+mn-ea"/>
              </a:rPr>
              <a:t>）检索结果的展示</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400" dirty="0">
                <a:latin typeface="+mn-ea"/>
              </a:rPr>
              <a:t>结果摘要</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对与查询相关的检索结果排序后，我们可以展现一个列表</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通常情况下，这个列表包含</a:t>
            </a:r>
            <a:r>
              <a:rPr lang="zh-CN" altLang="en-US" sz="2400" b="1" dirty="0">
                <a:latin typeface="+mn-ea"/>
              </a:rPr>
              <a:t>文档的标题和一段摘要</a:t>
            </a:r>
            <a:endParaRPr lang="en-US" altLang="zh-CN" sz="2400" b="1" dirty="0">
              <a:latin typeface="+mn-ea"/>
            </a:endParaRP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b="1" dirty="0">
                <a:latin typeface="+mn-ea"/>
              </a:rPr>
              <a:t>标题</a:t>
            </a:r>
            <a:r>
              <a:rPr lang="zh-CN" altLang="en-US" sz="2400" dirty="0">
                <a:latin typeface="+mn-ea"/>
              </a:rPr>
              <a:t>通常是从文档的元数据中自动抽取出来的</a:t>
            </a:r>
          </a:p>
          <a:p>
            <a:pPr marL="0" indent="53498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这个描述信息非常重要，用户可以根据它来判断这个文档是不是相关</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两种基本的</a:t>
            </a:r>
            <a:r>
              <a:rPr lang="zh-CN" altLang="en-US" sz="2400" b="1" dirty="0">
                <a:latin typeface="+mn-ea"/>
              </a:rPr>
              <a:t>摘要方法</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静态：一个文档的摘要是固定的，与查询无关</a:t>
            </a:r>
          </a:p>
          <a:p>
            <a:pPr marL="0" indent="71913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动态：与查询相关。摘要说明了为什么这篇文档和查询相关</a:t>
            </a:r>
            <a:endParaRPr lang="en-US" altLang="zh-CN" sz="2400" dirty="0">
              <a:latin typeface="+mn-ea"/>
            </a:endParaRPr>
          </a:p>
        </p:txBody>
      </p:sp>
    </p:spTree>
    <p:extLst>
      <p:ext uri="{BB962C8B-B14F-4D97-AF65-F5344CB8AC3E}">
        <p14:creationId xmlns:p14="http://schemas.microsoft.com/office/powerpoint/2010/main" val="24552932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zh-CN" altLang="en-US" sz="3200" dirty="0">
                <a:latin typeface="+mn-ea"/>
              </a:rPr>
              <a:t>（</a:t>
            </a:r>
            <a:r>
              <a:rPr lang="en-US" altLang="zh-CN" sz="3200" dirty="0">
                <a:latin typeface="+mn-ea"/>
              </a:rPr>
              <a:t>4</a:t>
            </a:r>
            <a:r>
              <a:rPr lang="zh-CN" altLang="en-US" sz="3200" dirty="0">
                <a:latin typeface="+mn-ea"/>
              </a:rPr>
              <a:t>）检索结果的展示</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400" b="1" dirty="0">
                <a:latin typeface="+mn-ea"/>
              </a:rPr>
              <a:t>静态摘要</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在典型的系统中，静态摘要是文档的一个子集</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最简单的方法：</a:t>
            </a:r>
            <a:r>
              <a:rPr lang="zh-CN" altLang="en-US" sz="2400" b="1" dirty="0">
                <a:latin typeface="+mn-ea"/>
              </a:rPr>
              <a:t>文档的前若干个词汇</a:t>
            </a:r>
          </a:p>
          <a:p>
            <a:pPr marL="0" indent="360363"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在建立索引的时候就缓存好</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更复杂的方法：</a:t>
            </a:r>
            <a:r>
              <a:rPr lang="zh-CN" altLang="en-US" sz="2400" b="1" dirty="0">
                <a:latin typeface="+mn-ea"/>
              </a:rPr>
              <a:t>从文档中抽取一些关键的句子</a:t>
            </a:r>
          </a:p>
          <a:p>
            <a:pPr marL="0" indent="53498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用简单的自然语言处理的方法对句子进行打分用打分最高的几个句子组成摘要</a:t>
            </a:r>
          </a:p>
          <a:p>
            <a:pPr marL="0" indent="0"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最复杂的方法：</a:t>
            </a:r>
            <a:r>
              <a:rPr lang="zh-CN" altLang="en-US" sz="2400" b="1" dirty="0">
                <a:latin typeface="+mn-ea"/>
              </a:rPr>
              <a:t>用自然语言处理的方法合成摘要</a:t>
            </a:r>
          </a:p>
          <a:p>
            <a:pPr marL="0" indent="534988" fontAlgn="base">
              <a:lnSpc>
                <a:spcPct val="150000"/>
              </a:lnSpc>
              <a:spcBef>
                <a:spcPct val="0"/>
              </a:spcBef>
              <a:spcAft>
                <a:spcPct val="0"/>
              </a:spcAft>
              <a:buClr>
                <a:srgbClr val="437085"/>
              </a:buClr>
              <a:buSzTx/>
              <a:buNone/>
            </a:pPr>
            <a:r>
              <a:rPr lang="en-US" altLang="zh-CN" sz="2400" dirty="0">
                <a:latin typeface="+mn-ea"/>
              </a:rPr>
              <a:t>• </a:t>
            </a:r>
            <a:r>
              <a:rPr lang="zh-CN" altLang="en-US" sz="2400" dirty="0">
                <a:latin typeface="+mn-ea"/>
              </a:rPr>
              <a:t>在</a:t>
            </a:r>
            <a:r>
              <a:rPr lang="en-US" altLang="zh-CN" sz="2400" dirty="0">
                <a:latin typeface="+mn-ea"/>
              </a:rPr>
              <a:t>IR</a:t>
            </a:r>
            <a:r>
              <a:rPr lang="zh-CN" altLang="en-US" sz="2400" dirty="0">
                <a:latin typeface="+mn-ea"/>
              </a:rPr>
              <a:t>系统中几乎不用</a:t>
            </a:r>
            <a:endParaRPr lang="en-US" altLang="zh-CN" sz="2400" dirty="0">
              <a:latin typeface="+mn-ea"/>
            </a:endParaRPr>
          </a:p>
        </p:txBody>
      </p:sp>
    </p:spTree>
    <p:extLst>
      <p:ext uri="{BB962C8B-B14F-4D97-AF65-F5344CB8AC3E}">
        <p14:creationId xmlns:p14="http://schemas.microsoft.com/office/powerpoint/2010/main" val="383033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zh-CN" altLang="en-US" sz="3200" dirty="0">
                <a:latin typeface="+mn-ea"/>
              </a:rPr>
              <a:t>（</a:t>
            </a:r>
            <a:r>
              <a:rPr lang="en-US" altLang="zh-CN" sz="3200" dirty="0">
                <a:latin typeface="+mn-ea"/>
              </a:rPr>
              <a:t>4</a:t>
            </a:r>
            <a:r>
              <a:rPr lang="zh-CN" altLang="en-US" sz="3200" dirty="0">
                <a:latin typeface="+mn-ea"/>
              </a:rPr>
              <a:t>）检索结果的展示</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2400" b="1" dirty="0">
                <a:latin typeface="+mn-ea"/>
              </a:rPr>
              <a:t>动态摘要相关技术</a:t>
            </a: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宋体" panose="02010600030101010101" pitchFamily="2" charset="-122"/>
              </a:rPr>
              <a:t></a:t>
            </a:r>
            <a:r>
              <a:rPr lang="zh-CN" altLang="en-US" sz="2600" b="1" dirty="0">
                <a:solidFill>
                  <a:srgbClr val="002060"/>
                </a:solidFill>
                <a:latin typeface="宋体" panose="02010600030101010101" pitchFamily="2" charset="-122"/>
              </a:rPr>
              <a:t>显示文档中包含查询词的一句或者几句文字</a:t>
            </a:r>
          </a:p>
          <a:p>
            <a:pPr marL="0" lvl="0" indent="715963" defTabSz="457200" fontAlgn="base">
              <a:lnSpc>
                <a:spcPct val="150000"/>
              </a:lnSpc>
              <a:spcBef>
                <a:spcPct val="0"/>
              </a:spcBef>
              <a:spcAft>
                <a:spcPts val="600"/>
              </a:spcAft>
              <a:buClr>
                <a:srgbClr val="437085"/>
              </a:buClr>
              <a:buSzTx/>
              <a:buNone/>
            </a:pPr>
            <a:r>
              <a:rPr lang="zh-CN" altLang="en-US" sz="2600" dirty="0">
                <a:solidFill>
                  <a:srgbClr val="002060"/>
                </a:solidFill>
                <a:latin typeface="宋体" panose="02010600030101010101" pitchFamily="2" charset="-122"/>
              </a:rPr>
              <a:t>“</a:t>
            </a:r>
            <a:r>
              <a:rPr lang="en-US" altLang="zh-CN" sz="2600" dirty="0">
                <a:solidFill>
                  <a:srgbClr val="002060"/>
                </a:solidFill>
                <a:latin typeface="宋体" panose="02010600030101010101" pitchFamily="2" charset="-122"/>
              </a:rPr>
              <a:t>KWIC”</a:t>
            </a:r>
            <a:r>
              <a:rPr lang="zh-CN" altLang="en-US" sz="2600" dirty="0">
                <a:solidFill>
                  <a:srgbClr val="002060"/>
                </a:solidFill>
                <a:latin typeface="宋体" panose="02010600030101010101" pitchFamily="2" charset="-122"/>
              </a:rPr>
              <a:t>片段： </a:t>
            </a:r>
            <a:r>
              <a:rPr lang="en-US" altLang="zh-CN" sz="2600" dirty="0">
                <a:solidFill>
                  <a:srgbClr val="002060"/>
                </a:solidFill>
                <a:latin typeface="宋体" panose="02010600030101010101" pitchFamily="2" charset="-122"/>
              </a:rPr>
              <a:t>Keyword in Context presentation</a:t>
            </a: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宋体" panose="02010600030101010101" pitchFamily="2" charset="-122"/>
              </a:rPr>
              <a:t> </a:t>
            </a:r>
            <a:r>
              <a:rPr lang="zh-CN" altLang="en-US" sz="2600" b="1" dirty="0">
                <a:solidFill>
                  <a:srgbClr val="002060"/>
                </a:solidFill>
                <a:latin typeface="宋体" panose="02010600030101010101" pitchFamily="2" charset="-122"/>
              </a:rPr>
              <a:t>快速在文档中寻找包含查询词的“窗口”（范围）</a:t>
            </a:r>
          </a:p>
          <a:p>
            <a:pPr marL="0" lvl="0" indent="0" defTabSz="457200" fontAlgn="base">
              <a:lnSpc>
                <a:spcPct val="150000"/>
              </a:lnSpc>
              <a:spcBef>
                <a:spcPct val="0"/>
              </a:spcBef>
              <a:spcAft>
                <a:spcPts val="600"/>
              </a:spcAft>
              <a:buClr>
                <a:srgbClr val="437085"/>
              </a:buClr>
              <a:buSzTx/>
              <a:buNone/>
            </a:pPr>
            <a:r>
              <a:rPr lang="zh-CN" altLang="en-US" sz="2600" b="1" dirty="0">
                <a:solidFill>
                  <a:srgbClr val="002060"/>
                </a:solidFill>
                <a:latin typeface="宋体" panose="02010600030101010101" pitchFamily="2" charset="-122"/>
              </a:rPr>
              <a:t> 根据查询对文档中上述窗口打分</a:t>
            </a:r>
          </a:p>
          <a:p>
            <a:pPr marL="0" lvl="0" indent="715963" defTabSz="457200" fontAlgn="base">
              <a:lnSpc>
                <a:spcPct val="150000"/>
              </a:lnSpc>
              <a:spcBef>
                <a:spcPct val="0"/>
              </a:spcBef>
              <a:spcAft>
                <a:spcPts val="600"/>
              </a:spcAft>
              <a:buClr>
                <a:srgbClr val="437085"/>
              </a:buClr>
              <a:buSzTx/>
              <a:buNone/>
            </a:pPr>
            <a:r>
              <a:rPr lang="zh-CN" altLang="en-US" sz="2600" dirty="0">
                <a:solidFill>
                  <a:srgbClr val="002060"/>
                </a:solidFill>
                <a:latin typeface="宋体" panose="02010600030101010101" pitchFamily="2" charset="-122"/>
              </a:rPr>
              <a:t>用多种特征，如窗口的长度，在文档中的位置，等等</a:t>
            </a:r>
          </a:p>
          <a:p>
            <a:pPr marL="0" lvl="0" indent="715963" defTabSz="457200" fontAlgn="base">
              <a:lnSpc>
                <a:spcPct val="150000"/>
              </a:lnSpc>
              <a:spcBef>
                <a:spcPct val="0"/>
              </a:spcBef>
              <a:spcAft>
                <a:spcPts val="600"/>
              </a:spcAft>
              <a:buClr>
                <a:srgbClr val="437085"/>
              </a:buClr>
              <a:buSzTx/>
              <a:buNone/>
            </a:pPr>
            <a:r>
              <a:rPr lang="zh-CN" altLang="en-US" sz="2600" dirty="0">
                <a:solidFill>
                  <a:srgbClr val="002060"/>
                </a:solidFill>
                <a:latin typeface="宋体" panose="02010600030101010101" pitchFamily="2" charset="-122"/>
              </a:rPr>
              <a:t>用一个打分函数融合多种特征</a:t>
            </a:r>
          </a:p>
          <a:p>
            <a:pPr marL="0" lvl="0" indent="0" defTabSz="457200" fontAlgn="base">
              <a:lnSpc>
                <a:spcPct val="150000"/>
              </a:lnSpc>
              <a:spcBef>
                <a:spcPct val="0"/>
              </a:spcBef>
              <a:spcAft>
                <a:spcPts val="600"/>
              </a:spcAft>
              <a:buClr>
                <a:srgbClr val="437085"/>
              </a:buClr>
              <a:buSzTx/>
              <a:buNone/>
            </a:pPr>
            <a:r>
              <a:rPr lang="zh-CN" altLang="en-US" sz="2600" dirty="0">
                <a:solidFill>
                  <a:srgbClr val="002060"/>
                </a:solidFill>
                <a:latin typeface="宋体" panose="02010600030101010101" pitchFamily="2" charset="-122"/>
              </a:rPr>
              <a:t> </a:t>
            </a:r>
            <a:r>
              <a:rPr lang="zh-CN" altLang="en-US" sz="2600" b="1" dirty="0">
                <a:solidFill>
                  <a:srgbClr val="002060"/>
                </a:solidFill>
                <a:latin typeface="宋体" panose="02010600030101010101" pitchFamily="2" charset="-122"/>
              </a:rPr>
              <a:t>最终将满足条件的窗口显示出来作为摘要</a:t>
            </a:r>
            <a:endParaRPr lang="en-US" altLang="zh-CN" sz="2400" b="1" dirty="0">
              <a:latin typeface="+mn-ea"/>
            </a:endParaRPr>
          </a:p>
        </p:txBody>
      </p:sp>
    </p:spTree>
    <p:extLst>
      <p:ext uri="{BB962C8B-B14F-4D97-AF65-F5344CB8AC3E}">
        <p14:creationId xmlns:p14="http://schemas.microsoft.com/office/powerpoint/2010/main" val="356652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973FBA9-F856-4CA7-816C-3608FA7BA30D}"/>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800" b="0" i="0" dirty="0">
                <a:solidFill>
                  <a:srgbClr val="404040"/>
                </a:solidFill>
                <a:effectLst/>
                <a:latin typeface="DeepSeek-CJK-patch"/>
              </a:rPr>
              <a:t>1</a:t>
            </a:r>
            <a:r>
              <a:rPr lang="zh-CN" altLang="en-US" sz="2800" b="0" i="0" dirty="0">
                <a:solidFill>
                  <a:srgbClr val="404040"/>
                </a:solidFill>
                <a:effectLst/>
                <a:latin typeface="DeepSeek-CJK-patch"/>
              </a:rPr>
              <a:t>、以下哪个指标同时考虑了</a:t>
            </a:r>
            <a:r>
              <a:rPr lang="zh-CN" altLang="en-US" sz="2800" b="1" i="0" dirty="0">
                <a:solidFill>
                  <a:srgbClr val="404040"/>
                </a:solidFill>
                <a:effectLst/>
                <a:latin typeface="DeepSeek-CJK-patch"/>
              </a:rPr>
              <a:t>准确率（</a:t>
            </a:r>
            <a:r>
              <a:rPr lang="en-US" altLang="zh-CN" sz="2800" b="1" i="0" dirty="0">
                <a:solidFill>
                  <a:srgbClr val="404040"/>
                </a:solidFill>
                <a:effectLst/>
                <a:latin typeface="DeepSeek-CJK-patch"/>
              </a:rPr>
              <a:t>Precision</a:t>
            </a:r>
            <a:r>
              <a:rPr lang="zh-CN" altLang="en-US" sz="2800" b="1" i="0" dirty="0">
                <a:solidFill>
                  <a:srgbClr val="404040"/>
                </a:solidFill>
                <a:effectLst/>
                <a:latin typeface="DeepSeek-CJK-patch"/>
              </a:rPr>
              <a:t>）和召回率（</a:t>
            </a:r>
            <a:r>
              <a:rPr lang="en-US" altLang="zh-CN" sz="2800" b="1" i="0" dirty="0">
                <a:solidFill>
                  <a:srgbClr val="404040"/>
                </a:solidFill>
                <a:effectLst/>
                <a:latin typeface="DeepSeek-CJK-patch"/>
              </a:rPr>
              <a:t>Recall</a:t>
            </a:r>
            <a:r>
              <a:rPr lang="zh-CN" altLang="en-US" sz="2800" b="1" i="0" dirty="0">
                <a:solidFill>
                  <a:srgbClr val="404040"/>
                </a:solidFill>
                <a:effectLst/>
                <a:latin typeface="DeepSeek-CJK-patch"/>
              </a:rPr>
              <a:t>）</a:t>
            </a:r>
            <a:r>
              <a:rPr lang="zh-CN" altLang="en-US" sz="2800" b="0" i="0" dirty="0">
                <a:solidFill>
                  <a:srgbClr val="404040"/>
                </a:solidFill>
                <a:effectLst/>
                <a:latin typeface="DeepSeek-CJK-patch"/>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DD96B67F-CFBE-49CB-A6CB-7C8960B8B83D}"/>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800" b="0" i="0" dirty="0">
                <a:solidFill>
                  <a:srgbClr val="404040"/>
                </a:solidFill>
                <a:effectLst/>
                <a:latin typeface="DeepSeek-CJK-patch"/>
              </a:rPr>
              <a:t>MAP</a:t>
            </a:r>
            <a:r>
              <a:rPr lang="zh-CN" altLang="en-US" sz="2800" b="0" i="0" dirty="0">
                <a:solidFill>
                  <a:srgbClr val="404040"/>
                </a:solidFill>
                <a:effectLst/>
                <a:latin typeface="DeepSeek-CJK-patch"/>
              </a:rPr>
              <a:t>（</a:t>
            </a:r>
            <a:r>
              <a:rPr lang="en-US" altLang="zh-CN" sz="2800" b="0" i="0" dirty="0">
                <a:solidFill>
                  <a:srgbClr val="404040"/>
                </a:solidFill>
                <a:effectLst/>
                <a:latin typeface="DeepSeek-CJK-patch"/>
              </a:rPr>
              <a:t>Mean Average Precision</a:t>
            </a:r>
            <a:r>
              <a:rPr lang="zh-CN" altLang="en-US" sz="2800" b="0" i="0" dirty="0">
                <a:solidFill>
                  <a:srgbClr val="404040"/>
                </a:solidFill>
                <a:effectLst/>
                <a:latin typeface="DeepSeek-CJK-patch"/>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E121686-91BC-422A-82F7-DC83BBC8E406}"/>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800" b="0" i="0" dirty="0">
                <a:solidFill>
                  <a:srgbClr val="404040"/>
                </a:solidFill>
                <a:effectLst/>
                <a:latin typeface="DeepSeek-CJK-patch"/>
              </a:rPr>
              <a:t>F1-Score</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8BA25659-393E-4A3F-9E8E-6A505E503E03}"/>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800" b="0" i="0" dirty="0">
                <a:solidFill>
                  <a:srgbClr val="404040"/>
                </a:solidFill>
                <a:effectLst/>
                <a:latin typeface="DeepSeek-CJK-patch"/>
              </a:rPr>
              <a:t>NDCG</a:t>
            </a:r>
            <a:r>
              <a:rPr lang="zh-CN" altLang="en-US" sz="2800" b="0" i="0" dirty="0">
                <a:solidFill>
                  <a:srgbClr val="404040"/>
                </a:solidFill>
                <a:effectLst/>
                <a:latin typeface="DeepSeek-CJK-patch"/>
              </a:rPr>
              <a:t>（</a:t>
            </a:r>
            <a:r>
              <a:rPr lang="en-US" altLang="zh-CN" sz="2800" b="0" i="0" dirty="0">
                <a:solidFill>
                  <a:srgbClr val="404040"/>
                </a:solidFill>
                <a:effectLst/>
                <a:latin typeface="DeepSeek-CJK-patch"/>
              </a:rPr>
              <a:t>Normalized Discounted Cumulative Gain</a:t>
            </a:r>
            <a:r>
              <a:rPr lang="zh-CN" altLang="en-US" sz="2800" b="0" i="0" dirty="0">
                <a:solidFill>
                  <a:srgbClr val="404040"/>
                </a:solidFill>
                <a:effectLst/>
                <a:latin typeface="DeepSeek-CJK-patch"/>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06F46F6E-5E01-41FC-806E-D459CE24DF9B}"/>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800" b="0" i="0" dirty="0">
                <a:solidFill>
                  <a:srgbClr val="404040"/>
                </a:solidFill>
                <a:effectLst/>
                <a:latin typeface="DeepSeek-CJK-patch"/>
              </a:rPr>
              <a:t>MRR</a:t>
            </a:r>
            <a:r>
              <a:rPr lang="zh-CN" altLang="en-US" sz="2800" b="0" i="0" dirty="0">
                <a:solidFill>
                  <a:srgbClr val="404040"/>
                </a:solidFill>
                <a:effectLst/>
                <a:latin typeface="DeepSeek-CJK-patch"/>
              </a:rPr>
              <a:t>（</a:t>
            </a:r>
            <a:r>
              <a:rPr lang="en-US" altLang="zh-CN" sz="2800" b="0" i="0" dirty="0">
                <a:solidFill>
                  <a:srgbClr val="404040"/>
                </a:solidFill>
                <a:effectLst/>
                <a:latin typeface="DeepSeek-CJK-patch"/>
              </a:rPr>
              <a:t>Mean Reciprocal Rank</a:t>
            </a:r>
            <a:r>
              <a:rPr lang="zh-CN" altLang="en-US" sz="2800" b="0" i="0" dirty="0">
                <a:solidFill>
                  <a:srgbClr val="404040"/>
                </a:solidFill>
                <a:effectLst/>
                <a:latin typeface="DeepSeek-CJK-patch"/>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74E8778-9647-4A08-91E4-9A105F79BF6C}"/>
              </a:ext>
            </a:extLst>
          </p:cNvPr>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78A57AF-941D-47D7-8ABB-34FCDB9B4438}"/>
              </a:ext>
            </a:extLst>
          </p:cNvPr>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638F92FB-DF61-4489-ABD7-D8F814EA216E}"/>
              </a:ext>
            </a:extLst>
          </p:cNvPr>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6D756EB5-15D9-496B-B5C3-0BC2D9190974}"/>
              </a:ext>
            </a:extLst>
          </p:cNvPr>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22F6D70F-F208-4B38-A02B-05B6E7BAD07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B41A9112-7AAB-431E-949A-CD371D7E94DA}"/>
              </a:ext>
            </a:extLst>
          </p:cNvPr>
          <p:cNvGrpSpPr/>
          <p:nvPr>
            <p:custDataLst>
              <p:tags r:id="rId12"/>
            </p:custDataLst>
          </p:nvPr>
        </p:nvGrpSpPr>
        <p:grpSpPr>
          <a:xfrm>
            <a:off x="0" y="0"/>
            <a:ext cx="12192000" cy="635000"/>
            <a:chOff x="0" y="0"/>
            <a:chExt cx="12192000" cy="635000"/>
          </a:xfrm>
        </p:grpSpPr>
        <p:sp>
          <p:nvSpPr>
            <p:cNvPr id="16" name="TitleBackground">
              <a:extLst>
                <a:ext uri="{FF2B5EF4-FFF2-40B4-BE49-F238E27FC236}">
                  <a16:creationId xmlns:a16="http://schemas.microsoft.com/office/drawing/2014/main" id="{E5EC27FB-ECBD-4662-BE24-FE23D9EE7A2A}"/>
                </a:ext>
              </a:extLst>
            </p:cNvPr>
            <p:cNvSpPr/>
            <p:nvPr>
              <p:custDataLst>
                <p:tags r:id="rId14"/>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383F4E7F-3DE0-4964-AC45-79828A815603}"/>
                </a:ext>
              </a:extLst>
            </p:cNvPr>
            <p:cNvSpPr/>
            <p:nvPr>
              <p:custDataLst>
                <p:tags r:id="rId15"/>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B6B731E1-41E1-4E2A-A9E9-9708A7287F9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46C3BC46-E308-467A-B58E-8D47922F44C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7C2B0E6-9108-451B-879E-3C107C0B02A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78691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F2E959-6B15-4296-A767-3E0AF1184EFF}"/>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、信息检索系统的评价指标中，对排名敏感的指标包括：（）</a:t>
            </a:r>
          </a:p>
        </p:txBody>
      </p:sp>
      <p:sp>
        <p:nvSpPr>
          <p:cNvPr id="5" name="文本框 4">
            <a:extLst>
              <a:ext uri="{FF2B5EF4-FFF2-40B4-BE49-F238E27FC236}">
                <a16:creationId xmlns:a16="http://schemas.microsoft.com/office/drawing/2014/main" id="{BB15EFDA-1CC5-441B-8AFD-DA9AB52DDEFB}"/>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800" b="0" i="0" dirty="0" err="1">
                <a:solidFill>
                  <a:srgbClr val="404040"/>
                </a:solidFill>
                <a:effectLst/>
                <a:latin typeface="DeepSeek-CJK-patch"/>
              </a:rPr>
              <a:t>Precision@K</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471B0D0-B8EF-4451-98EA-1E3FD4818EFA}"/>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89A37DBC-31FB-4FD2-965F-BE2F9A560AD8}"/>
              </a:ext>
            </a:extLst>
          </p:cNvPr>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800" b="0" i="0" dirty="0">
                <a:solidFill>
                  <a:srgbClr val="404040"/>
                </a:solidFill>
                <a:effectLst/>
                <a:latin typeface="DeepSeek-CJK-patch"/>
              </a:rPr>
              <a:t>NDCG</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73307B94-24A7-41AE-9386-C001904853C1}"/>
              </a:ext>
            </a:extLst>
          </p:cNvPr>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Recall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a:extLst>
              <a:ext uri="{FF2B5EF4-FFF2-40B4-BE49-F238E27FC236}">
                <a16:creationId xmlns:a16="http://schemas.microsoft.com/office/drawing/2014/main" id="{0C0169B5-7C63-461C-9DAB-4D689E712761}"/>
              </a:ext>
            </a:extLst>
          </p:cNvPr>
          <p:cNvSpPr>
            <a:spLocks noChangeAspect="1"/>
          </p:cNvSpPr>
          <p:nvPr>
            <p:custDataLst>
              <p:tags r:id="rId7"/>
            </p:custDataLst>
          </p:nvPr>
        </p:nvSpPr>
        <p:spPr>
          <a:xfrm>
            <a:off x="15716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6D6DCD45-217F-471D-A01E-0F1653B70D44}"/>
              </a:ext>
            </a:extLst>
          </p:cNvPr>
          <p:cNvSpPr>
            <a:spLocks noChangeAspect="1"/>
          </p:cNvSpPr>
          <p:nvPr>
            <p:custDataLst>
              <p:tags r:id="rId8"/>
            </p:custDataLst>
          </p:nvPr>
        </p:nvSpPr>
        <p:spPr>
          <a:xfrm>
            <a:off x="1571625" y="370760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888CA714-F708-4A9F-9E35-31CD7B55B07D}"/>
              </a:ext>
            </a:extLst>
          </p:cNvPr>
          <p:cNvSpPr>
            <a:spLocks noChangeAspect="1"/>
          </p:cNvSpPr>
          <p:nvPr>
            <p:custDataLst>
              <p:tags r:id="rId9"/>
            </p:custDataLst>
          </p:nvPr>
        </p:nvSpPr>
        <p:spPr>
          <a:xfrm>
            <a:off x="15716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3A21E106-56CF-4F30-84B7-1FE54D893FC7}"/>
              </a:ext>
            </a:extLst>
          </p:cNvPr>
          <p:cNvSpPr>
            <a:spLocks noChangeAspect="1"/>
          </p:cNvSpPr>
          <p:nvPr>
            <p:custDataLst>
              <p:tags r:id="rId10"/>
            </p:custDataLst>
          </p:nvPr>
        </p:nvSpPr>
        <p:spPr>
          <a:xfrm>
            <a:off x="1571625" y="542210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46F26D3-F8EE-4D2C-9012-A0F8160D4705}"/>
              </a:ext>
            </a:extLst>
          </p:cNvPr>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5D8C6A90-3968-47E9-9BEE-089C4E9E38CA}"/>
              </a:ext>
            </a:extLst>
          </p:cNvPr>
          <p:cNvGrpSpPr/>
          <p:nvPr>
            <p:custDataLst>
              <p:tags r:id="rId12"/>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52DE5D50-C864-430E-9947-A8E15A78DB73}"/>
                </a:ext>
              </a:extLst>
            </p:cNvPr>
            <p:cNvSpPr/>
            <p:nvPr>
              <p:custDataLst>
                <p:tags r:id="rId14"/>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8FD55A30-CC22-4281-8B03-75FD41363D9D}"/>
                </a:ext>
              </a:extLst>
            </p:cNvPr>
            <p:cNvSpPr/>
            <p:nvPr>
              <p:custDataLst>
                <p:tags r:id="rId15"/>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1EEB9658-ACAC-4A62-94C6-4EAC2A4244D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4E5FD2F8-C6C4-4454-8C8C-E5507F612698}"/>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49853B74-E129-49B8-A7C1-134EDCCA5F0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315775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B57CCBC-4E9E-4A09-BC9C-D37CAF75246C}"/>
              </a:ext>
            </a:extLst>
          </p:cNvPr>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Pooling</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方法在构建测试集时，仅需收集单个检索系统的返回结果即可。（ ）</a:t>
            </a:r>
          </a:p>
        </p:txBody>
      </p:sp>
      <p:sp>
        <p:nvSpPr>
          <p:cNvPr id="5" name="文本框 4">
            <a:extLst>
              <a:ext uri="{FF2B5EF4-FFF2-40B4-BE49-F238E27FC236}">
                <a16:creationId xmlns:a16="http://schemas.microsoft.com/office/drawing/2014/main" id="{06D44CE3-F1E6-45A1-AC1A-5BB682A37921}"/>
              </a:ext>
            </a:extLst>
          </p:cNvPr>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p>
        </p:txBody>
      </p:sp>
      <p:sp>
        <p:nvSpPr>
          <p:cNvPr id="6" name="文本框 5">
            <a:extLst>
              <a:ext uri="{FF2B5EF4-FFF2-40B4-BE49-F238E27FC236}">
                <a16:creationId xmlns:a16="http://schemas.microsoft.com/office/drawing/2014/main" id="{0F454ACB-F38E-4E44-816C-47200FCE635E}"/>
              </a:ext>
            </a:extLst>
          </p:cNvPr>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p>
        </p:txBody>
      </p:sp>
      <p:sp>
        <p:nvSpPr>
          <p:cNvPr id="9" name="椭圆 8">
            <a:extLst>
              <a:ext uri="{FF2B5EF4-FFF2-40B4-BE49-F238E27FC236}">
                <a16:creationId xmlns:a16="http://schemas.microsoft.com/office/drawing/2014/main" id="{80D93211-AD6C-4E27-8022-A02B3FD363E5}"/>
              </a:ext>
            </a:extLst>
          </p:cNvPr>
          <p:cNvSpPr>
            <a:spLocks noChangeAspect="1"/>
          </p:cNvSpPr>
          <p:nvPr>
            <p:custDataLst>
              <p:tags r:id="rId5"/>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6D4E68C2-8DE5-4EC5-8383-B8BDD3A91D67}"/>
              </a:ext>
            </a:extLst>
          </p:cNvPr>
          <p:cNvSpPr>
            <a:spLocks noChangeAspect="1"/>
          </p:cNvSpPr>
          <p:nvPr>
            <p:custDataLst>
              <p:tags r:id="rId6"/>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35B0BE1-D4E2-49BA-BF5D-62E5C5FB3E81}"/>
              </a:ext>
            </a:extLst>
          </p:cNvPr>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53C265E3-FA7C-4224-A11C-92F74D483E2C}"/>
              </a:ext>
            </a:extLst>
          </p:cNvPr>
          <p:cNvGrpSpPr/>
          <p:nvPr>
            <p:custDataLst>
              <p:tags r:id="rId8"/>
            </p:custDataLst>
          </p:nvPr>
        </p:nvGrpSpPr>
        <p:grpSpPr>
          <a:xfrm>
            <a:off x="0" y="0"/>
            <a:ext cx="12192000" cy="635000"/>
            <a:chOff x="0" y="0"/>
            <a:chExt cx="12192000" cy="635000"/>
          </a:xfrm>
        </p:grpSpPr>
        <p:sp>
          <p:nvSpPr>
            <p:cNvPr id="14" name="TitleBackground">
              <a:extLst>
                <a:ext uri="{FF2B5EF4-FFF2-40B4-BE49-F238E27FC236}">
                  <a16:creationId xmlns:a16="http://schemas.microsoft.com/office/drawing/2014/main" id="{9DC005E0-E7CE-43FB-98A9-6FD491633E59}"/>
                </a:ext>
              </a:extLst>
            </p:cNvPr>
            <p:cNvSpPr/>
            <p:nvPr>
              <p:custDataLst>
                <p:tags r:id="rId10"/>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4E06D85-34E1-4A08-8A87-8278CEAE8FF0}"/>
                </a:ext>
              </a:extLst>
            </p:cNvPr>
            <p:cNvSpPr/>
            <p:nvPr>
              <p:custDataLst>
                <p:tags r:id="rId11"/>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C7C48F6-7B81-42DE-8345-2A86BE3CBED8}"/>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AF8F4BE-2709-4E8E-8C3E-2972354DDA82}"/>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020039B-2504-43FE-8B4E-942922D3902B}"/>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29825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C8E4BB4-E316-446B-A2C7-7E0C0B12B2D5}"/>
              </a:ext>
            </a:extLst>
          </p:cNvPr>
          <p:cNvSpPr txBox="1"/>
          <p:nvPr>
            <p:custDataLst>
              <p:tags r:id="rId2"/>
            </p:custDataLst>
          </p:nvPr>
        </p:nvSpPr>
        <p:spPr>
          <a:xfrm>
            <a:off x="1219200" y="635000"/>
            <a:ext cx="9753600" cy="4367306"/>
          </a:xfrm>
          <a:prstGeom prst="rect">
            <a:avLst/>
          </a:prstGeom>
          <a:noFill/>
        </p:spPr>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、某搜索引擎对查询“人工智能”返回</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个结果，经人工标注发现：排名</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的文档相关，  总相关文档数为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a:t>
            </a: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800" b="0" i="0" dirty="0">
                <a:solidFill>
                  <a:srgbClr val="404040"/>
                </a:solidFill>
                <a:effectLst/>
                <a:latin typeface="DeepSeek-CJK-patch"/>
              </a:rPr>
              <a:t>Precision@5 = </a:t>
            </a:r>
            <a:r>
              <a:rPr lang="zh-CN" altLang="en-US" sz="2800" b="0" i="0" dirty="0">
                <a:solidFill>
                  <a:srgbClr val="639EF4"/>
                </a:solidFill>
                <a:effectLst/>
                <a:latin typeface="DeepSeek-CJK-patch"/>
              </a:rPr>
              <a:t> </a:t>
            </a:r>
            <a:r>
              <a:rPr lang="en-US" altLang="zh-CN" sz="2800" b="0" i="0" dirty="0">
                <a:solidFill>
                  <a:srgbClr val="639EF4"/>
                </a:solidFill>
                <a:effectLst/>
                <a:latin typeface="DeepSeek-CJK-patch"/>
              </a:rPr>
              <a:t>[</a:t>
            </a:r>
            <a:r>
              <a:rPr lang="zh-CN" altLang="en-US" sz="2800" b="0" i="0" dirty="0">
                <a:solidFill>
                  <a:srgbClr val="639EF4"/>
                </a:solidFill>
                <a:effectLst/>
                <a:latin typeface="DeepSeek-CJK-patch"/>
              </a:rPr>
              <a:t>填空</a:t>
            </a:r>
            <a:r>
              <a:rPr lang="en-US" altLang="zh-CN" sz="2800" b="0" i="0" dirty="0">
                <a:solidFill>
                  <a:srgbClr val="639EF4"/>
                </a:solidFill>
                <a:effectLst/>
                <a:latin typeface="DeepSeek-CJK-patch"/>
              </a:rPr>
              <a:t>1]</a:t>
            </a:r>
            <a:r>
              <a:rPr lang="en-US" altLang="zh-CN" sz="2800" b="0" i="0" dirty="0">
                <a:solidFill>
                  <a:srgbClr val="000000"/>
                </a:solidFill>
                <a:effectLst/>
                <a:latin typeface="DeepSeek-CJK-patch"/>
              </a:rPr>
              <a:t> </a:t>
            </a:r>
          </a:p>
          <a:p>
            <a:r>
              <a:rPr lang="en-US" altLang="zh-CN" sz="2800" b="0" i="0" dirty="0">
                <a:solidFill>
                  <a:srgbClr val="404040"/>
                </a:solidFill>
                <a:effectLst/>
                <a:latin typeface="DeepSeek-CJK-patch"/>
              </a:rPr>
              <a:t>Recall@5 = </a:t>
            </a:r>
            <a:r>
              <a:rPr lang="zh-CN" altLang="en-US" sz="2800" b="0" i="0" dirty="0">
                <a:solidFill>
                  <a:srgbClr val="639EF4"/>
                </a:solidFill>
                <a:effectLst/>
                <a:latin typeface="DeepSeek-CJK-patch"/>
              </a:rPr>
              <a:t> </a:t>
            </a:r>
            <a:r>
              <a:rPr lang="en-US" altLang="zh-CN" sz="2800" b="0" i="0" dirty="0">
                <a:solidFill>
                  <a:srgbClr val="639EF4"/>
                </a:solidFill>
                <a:effectLst/>
                <a:latin typeface="DeepSeek-CJK-patch"/>
              </a:rPr>
              <a:t>[</a:t>
            </a:r>
            <a:r>
              <a:rPr lang="zh-CN" altLang="en-US" sz="2800" b="0" i="0" dirty="0">
                <a:solidFill>
                  <a:srgbClr val="639EF4"/>
                </a:solidFill>
                <a:effectLst/>
                <a:latin typeface="DeepSeek-CJK-patch"/>
              </a:rPr>
              <a:t>填空</a:t>
            </a:r>
            <a:r>
              <a:rPr lang="en-US" altLang="zh-CN" sz="2800" b="0" i="0" dirty="0">
                <a:solidFill>
                  <a:srgbClr val="639EF4"/>
                </a:solidFill>
                <a:effectLst/>
                <a:latin typeface="DeepSeek-CJK-patch"/>
              </a:rPr>
              <a:t>2]</a:t>
            </a:r>
            <a:r>
              <a:rPr lang="en-US" altLang="zh-CN" sz="2800" b="0" i="0" dirty="0">
                <a:solidFill>
                  <a:srgbClr val="000000"/>
                </a:solidFill>
                <a:effectLst/>
                <a:latin typeface="DeepSeek-CJK-patch"/>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019FCC9A-3165-4D31-8CE2-13F317E58B86}"/>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文本框 10">
            <a:extLst>
              <a:ext uri="{FF2B5EF4-FFF2-40B4-BE49-F238E27FC236}">
                <a16:creationId xmlns:a16="http://schemas.microsoft.com/office/drawing/2014/main" id="{14880992-7F42-4BAB-9B16-3FC0D6C816C4}"/>
              </a:ext>
            </a:extLst>
          </p:cNvPr>
          <p:cNvSpPr txBox="1"/>
          <p:nvPr>
            <p:custDataLst>
              <p:tags r:id="rId4"/>
            </p:custDataLst>
          </p:nvPr>
        </p:nvSpPr>
        <p:spPr>
          <a:xfrm>
            <a:off x="1219200" y="635000"/>
            <a:ext cx="9753600" cy="487680"/>
          </a:xfrm>
          <a:prstGeom prst="rect">
            <a:avLst/>
          </a:prstGeom>
          <a:solidFill>
            <a:srgbClr val="FBFAEF">
              <a:alpha val="90000"/>
            </a:srgbClr>
          </a:solidFill>
        </p:spPr>
        <p:txBody>
          <a:bodyPr vert="horz" wrap="none" rtlCol="0" anchor="ctr" anchorCtr="1">
            <a:noAutofit/>
          </a:bodyPr>
          <a:lstStyle/>
          <a:p>
            <a:r>
              <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grpSp>
        <p:nvGrpSpPr>
          <p:cNvPr id="10" name="组合 9">
            <a:extLst>
              <a:ext uri="{FF2B5EF4-FFF2-40B4-BE49-F238E27FC236}">
                <a16:creationId xmlns:a16="http://schemas.microsoft.com/office/drawing/2014/main" id="{44B35F9C-3008-4AEC-98EB-A783FF789110}"/>
              </a:ext>
            </a:extLst>
          </p:cNvPr>
          <p:cNvGrpSpPr/>
          <p:nvPr>
            <p:custDataLst>
              <p:tags r:id="rId5"/>
            </p:custDataLst>
          </p:nvPr>
        </p:nvGrpSpPr>
        <p:grpSpPr>
          <a:xfrm>
            <a:off x="0" y="0"/>
            <a:ext cx="12192000" cy="635000"/>
            <a:chOff x="0" y="0"/>
            <a:chExt cx="12192000" cy="635000"/>
          </a:xfrm>
        </p:grpSpPr>
        <p:sp>
          <p:nvSpPr>
            <p:cNvPr id="6" name="TitleBackground">
              <a:extLst>
                <a:ext uri="{FF2B5EF4-FFF2-40B4-BE49-F238E27FC236}">
                  <a16:creationId xmlns:a16="http://schemas.microsoft.com/office/drawing/2014/main" id="{1CC7E92C-D4B0-4CC9-A158-F3AEAE025C62}"/>
                </a:ext>
              </a:extLst>
            </p:cNvPr>
            <p:cNvSpPr/>
            <p:nvPr>
              <p:custDataLst>
                <p:tags r:id="rId7"/>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a:extLst>
                <a:ext uri="{FF2B5EF4-FFF2-40B4-BE49-F238E27FC236}">
                  <a16:creationId xmlns:a16="http://schemas.microsoft.com/office/drawing/2014/main" id="{A129B915-E9A3-494F-B146-FD51659372BF}"/>
                </a:ext>
              </a:extLst>
            </p:cNvPr>
            <p:cNvSpPr/>
            <p:nvPr>
              <p:custDataLst>
                <p:tags r:id="rId8"/>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a:extLst>
                <a:ext uri="{FF2B5EF4-FFF2-40B4-BE49-F238E27FC236}">
                  <a16:creationId xmlns:a16="http://schemas.microsoft.com/office/drawing/2014/main" id="{F586D520-519B-45A0-97BB-B63A78A0459E}"/>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A890A066-0991-429C-A288-0016AE329F4A}"/>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FA5555AA-943D-41DA-B183-9B31E48424E1}"/>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5552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1" y="406400"/>
            <a:ext cx="10727636" cy="6230047"/>
          </a:xfrm>
        </p:spPr>
        <p:txBody>
          <a:bodyPr>
            <a:normAutofit/>
          </a:bodyPr>
          <a:lstStyle/>
          <a:p>
            <a:pPr marL="0" lvl="0" indent="0" fontAlgn="base">
              <a:lnSpc>
                <a:spcPct val="150000"/>
              </a:lnSpc>
              <a:spcBef>
                <a:spcPct val="0"/>
              </a:spcBef>
              <a:spcAft>
                <a:spcPct val="0"/>
              </a:spcAft>
              <a:buClr>
                <a:srgbClr val="437085"/>
              </a:buClr>
              <a:buSzTx/>
              <a:buNone/>
            </a:pPr>
            <a:r>
              <a:rPr lang="en-US" altLang="zh-CN" sz="3200" dirty="0">
                <a:latin typeface="+mn-ea"/>
                <a:cs typeface="+mj-cs"/>
              </a:rPr>
              <a:t>(2)</a:t>
            </a:r>
            <a:r>
              <a:rPr lang="zh-CN" altLang="en-US" sz="3200" dirty="0">
                <a:latin typeface="+mn-ea"/>
                <a:cs typeface="+mj-cs"/>
              </a:rPr>
              <a:t>非精确</a:t>
            </a:r>
            <a:r>
              <a:rPr lang="en-US" altLang="zh-CN" sz="3200" dirty="0">
                <a:latin typeface="+mn-ea"/>
                <a:cs typeface="+mj-cs"/>
              </a:rPr>
              <a:t>top K</a:t>
            </a:r>
            <a:r>
              <a:rPr lang="zh-CN" altLang="en-US" sz="3200" dirty="0">
                <a:latin typeface="+mn-ea"/>
                <a:cs typeface="+mj-cs"/>
              </a:rPr>
              <a:t>检索方法</a:t>
            </a:r>
            <a:endParaRPr lang="en-US" altLang="zh-CN" sz="3200" dirty="0">
              <a:latin typeface="+mn-ea"/>
              <a:cs typeface="+mj-cs"/>
            </a:endParaRPr>
          </a:p>
          <a:p>
            <a:pPr marL="0" lvl="0" indent="0" fontAlgn="base">
              <a:lnSpc>
                <a:spcPct val="150000"/>
              </a:lnSpc>
              <a:spcBef>
                <a:spcPct val="0"/>
              </a:spcBef>
              <a:spcAft>
                <a:spcPct val="0"/>
              </a:spcAft>
              <a:buClr>
                <a:srgbClr val="437085"/>
              </a:buClr>
              <a:buSzTx/>
              <a:buNone/>
            </a:pPr>
            <a:endParaRPr lang="zh-CN" altLang="en-US" sz="2800" dirty="0">
              <a:solidFill>
                <a:srgbClr val="FF0000"/>
              </a:solidFill>
              <a:latin typeface="+mn-ea"/>
              <a:cs typeface="+mj-cs"/>
            </a:endParaRPr>
          </a:p>
        </p:txBody>
      </p:sp>
      <p:pic>
        <p:nvPicPr>
          <p:cNvPr id="7" name="图片 6">
            <a:extLst>
              <a:ext uri="{FF2B5EF4-FFF2-40B4-BE49-F238E27FC236}">
                <a16:creationId xmlns:a16="http://schemas.microsoft.com/office/drawing/2014/main" id="{DCA5AD12-632D-4F68-AA8E-7A28F2BAE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28" y="1299251"/>
            <a:ext cx="10325100" cy="4629150"/>
          </a:xfrm>
          <a:prstGeom prst="rect">
            <a:avLst/>
          </a:prstGeom>
        </p:spPr>
      </p:pic>
    </p:spTree>
    <p:extLst>
      <p:ext uri="{BB962C8B-B14F-4D97-AF65-F5344CB8AC3E}">
        <p14:creationId xmlns:p14="http://schemas.microsoft.com/office/powerpoint/2010/main" val="425626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1" y="406400"/>
            <a:ext cx="10727636" cy="6230047"/>
          </a:xfrm>
        </p:spPr>
        <p:txBody>
          <a:bodyPr>
            <a:normAutofit/>
          </a:bodyPr>
          <a:lstStyle/>
          <a:p>
            <a:pPr marL="0" lvl="0" indent="0" fontAlgn="base">
              <a:lnSpc>
                <a:spcPct val="150000"/>
              </a:lnSpc>
              <a:spcBef>
                <a:spcPct val="0"/>
              </a:spcBef>
              <a:spcAft>
                <a:spcPct val="0"/>
              </a:spcAft>
              <a:buClr>
                <a:srgbClr val="437085"/>
              </a:buClr>
              <a:buSzTx/>
              <a:buNone/>
            </a:pPr>
            <a:r>
              <a:rPr lang="en-US" altLang="zh-CN" sz="3200" dirty="0">
                <a:latin typeface="+mn-ea"/>
                <a:cs typeface="+mj-cs"/>
              </a:rPr>
              <a:t>(3)</a:t>
            </a:r>
            <a:r>
              <a:rPr lang="zh-CN" altLang="en-US" sz="3200" dirty="0">
                <a:latin typeface="+mn-ea"/>
                <a:cs typeface="+mj-cs"/>
              </a:rPr>
              <a:t>检索系统</a:t>
            </a:r>
            <a:endParaRPr lang="en-US" altLang="zh-CN" sz="3200" dirty="0">
              <a:latin typeface="+mn-ea"/>
              <a:cs typeface="+mj-cs"/>
            </a:endParaRPr>
          </a:p>
          <a:p>
            <a:pPr marL="0" lvl="0" indent="0" fontAlgn="base">
              <a:lnSpc>
                <a:spcPct val="150000"/>
              </a:lnSpc>
              <a:spcBef>
                <a:spcPct val="0"/>
              </a:spcBef>
              <a:spcAft>
                <a:spcPct val="0"/>
              </a:spcAft>
              <a:buClr>
                <a:srgbClr val="437085"/>
              </a:buClr>
              <a:buSzTx/>
              <a:buNone/>
            </a:pPr>
            <a:endParaRPr lang="zh-CN" altLang="en-US" sz="2800" dirty="0">
              <a:solidFill>
                <a:srgbClr val="FF0000"/>
              </a:solidFill>
              <a:latin typeface="+mn-ea"/>
              <a:cs typeface="+mj-cs"/>
            </a:endParaRPr>
          </a:p>
        </p:txBody>
      </p:sp>
      <p:pic>
        <p:nvPicPr>
          <p:cNvPr id="2" name="图片 1">
            <a:extLst>
              <a:ext uri="{FF2B5EF4-FFF2-40B4-BE49-F238E27FC236}">
                <a16:creationId xmlns:a16="http://schemas.microsoft.com/office/drawing/2014/main" id="{DDD04ADD-68F1-4501-9C51-442D53952E67}"/>
              </a:ext>
            </a:extLst>
          </p:cNvPr>
          <p:cNvPicPr>
            <a:picLocks noChangeAspect="1"/>
          </p:cNvPicPr>
          <p:nvPr/>
        </p:nvPicPr>
        <p:blipFill>
          <a:blip r:embed="rId3"/>
          <a:stretch>
            <a:fillRect/>
          </a:stretch>
        </p:blipFill>
        <p:spPr>
          <a:xfrm>
            <a:off x="1291447" y="1250055"/>
            <a:ext cx="9671625" cy="5386392"/>
          </a:xfrm>
          <a:prstGeom prst="rect">
            <a:avLst/>
          </a:prstGeom>
        </p:spPr>
      </p:pic>
      <p:sp>
        <p:nvSpPr>
          <p:cNvPr id="4" name="矩形 3">
            <a:extLst>
              <a:ext uri="{FF2B5EF4-FFF2-40B4-BE49-F238E27FC236}">
                <a16:creationId xmlns:a16="http://schemas.microsoft.com/office/drawing/2014/main" id="{FF9CFBE5-D430-4F76-8F01-1163DD222F3C}"/>
              </a:ext>
            </a:extLst>
          </p:cNvPr>
          <p:cNvSpPr/>
          <p:nvPr/>
        </p:nvSpPr>
        <p:spPr>
          <a:xfrm>
            <a:off x="7211438" y="814514"/>
            <a:ext cx="3751634" cy="584775"/>
          </a:xfrm>
          <a:prstGeom prst="rect">
            <a:avLst/>
          </a:prstGeom>
        </p:spPr>
        <p:txBody>
          <a:bodyPr wrap="square">
            <a:spAutoFit/>
          </a:bodyPr>
          <a:lstStyle/>
          <a:p>
            <a:r>
              <a:rPr lang="zh-CN" altLang="en-US" sz="3200" dirty="0">
                <a:solidFill>
                  <a:srgbClr val="FF0000"/>
                </a:solidFill>
              </a:rPr>
              <a:t>如何评价检索系统？</a:t>
            </a:r>
          </a:p>
        </p:txBody>
      </p:sp>
    </p:spTree>
    <p:extLst>
      <p:ext uri="{BB962C8B-B14F-4D97-AF65-F5344CB8AC3E}">
        <p14:creationId xmlns:p14="http://schemas.microsoft.com/office/powerpoint/2010/main" val="398668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14010" y="406400"/>
            <a:ext cx="11741284" cy="6230047"/>
          </a:xfrm>
        </p:spPr>
        <p:txBody>
          <a:bodyPr>
            <a:normAutofit/>
          </a:bodyPr>
          <a:lstStyle/>
          <a:p>
            <a:pPr marL="0" lvl="0" indent="0" fontAlgn="base">
              <a:lnSpc>
                <a:spcPct val="150000"/>
              </a:lnSpc>
              <a:spcBef>
                <a:spcPct val="0"/>
              </a:spcBef>
              <a:spcAft>
                <a:spcPct val="0"/>
              </a:spcAft>
              <a:buClr>
                <a:srgbClr val="437085"/>
              </a:buClr>
              <a:buSzTx/>
              <a:buNone/>
            </a:pPr>
            <a:r>
              <a:rPr lang="en-US" altLang="zh-CN" sz="3200" dirty="0">
                <a:latin typeface="+mn-ea"/>
                <a:cs typeface="+mj-cs"/>
              </a:rPr>
              <a:t>1</a:t>
            </a:r>
            <a:r>
              <a:rPr lang="zh-CN" altLang="en-US" sz="3200" dirty="0">
                <a:latin typeface="+mn-ea"/>
                <a:cs typeface="+mj-cs"/>
              </a:rPr>
              <a:t>、信息检索系统的评价</a:t>
            </a:r>
            <a:endParaRPr lang="en-US" altLang="zh-CN" sz="3200" dirty="0">
              <a:latin typeface="+mn-ea"/>
              <a:cs typeface="+mj-cs"/>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solidFill>
                  <a:srgbClr val="FF0000"/>
                </a:solidFill>
                <a:latin typeface="+mn-ea"/>
              </a:rPr>
              <a:t>信息检索系统的目标</a:t>
            </a:r>
            <a:r>
              <a:rPr lang="zh-CN" altLang="en-US" sz="2800" dirty="0">
                <a:latin typeface="+mn-ea"/>
              </a:rPr>
              <a:t>是较少消耗情况下</a:t>
            </a:r>
            <a:r>
              <a:rPr lang="zh-CN" altLang="en-US" sz="2800" dirty="0">
                <a:solidFill>
                  <a:srgbClr val="FF0000"/>
                </a:solidFill>
                <a:latin typeface="+mn-ea"/>
              </a:rPr>
              <a:t>尽快</a:t>
            </a:r>
            <a:r>
              <a:rPr lang="zh-CN" altLang="en-US" sz="2800" dirty="0">
                <a:latin typeface="+mn-ea"/>
              </a:rPr>
              <a:t>、</a:t>
            </a:r>
            <a:r>
              <a:rPr lang="zh-CN" altLang="en-US" sz="2800" dirty="0">
                <a:solidFill>
                  <a:srgbClr val="FF0000"/>
                </a:solidFill>
                <a:latin typeface="+mn-ea"/>
              </a:rPr>
              <a:t>全面</a:t>
            </a:r>
            <a:r>
              <a:rPr lang="zh-CN" altLang="en-US" sz="2800" dirty="0">
                <a:latin typeface="+mn-ea"/>
              </a:rPr>
              <a:t>返回</a:t>
            </a:r>
            <a:r>
              <a:rPr lang="zh-CN" altLang="en-US" sz="2800" dirty="0">
                <a:solidFill>
                  <a:srgbClr val="FF0000"/>
                </a:solidFill>
                <a:latin typeface="+mn-ea"/>
              </a:rPr>
              <a:t>准确</a:t>
            </a:r>
            <a:r>
              <a:rPr lang="zh-CN" altLang="en-US" sz="2800" dirty="0">
                <a:latin typeface="+mn-ea"/>
              </a:rPr>
              <a:t>的结果。</a:t>
            </a:r>
            <a:endParaRPr lang="en-US" altLang="zh-CN" sz="2800"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solidFill>
                  <a:srgbClr val="00B050"/>
                </a:solidFill>
                <a:latin typeface="+mn-ea"/>
              </a:rPr>
              <a:t>搜索引擎的评价</a:t>
            </a:r>
            <a:endParaRPr lang="en-US" altLang="zh-CN" sz="2800" dirty="0">
              <a:solidFill>
                <a:srgbClr val="00B050"/>
              </a:solidFill>
              <a:latin typeface="+mn-ea"/>
            </a:endParaRPr>
          </a:p>
          <a:p>
            <a:pPr marL="0" indent="622300" fontAlgn="base">
              <a:lnSpc>
                <a:spcPct val="150000"/>
              </a:lnSpc>
              <a:spcBef>
                <a:spcPct val="0"/>
              </a:spcBef>
              <a:spcAft>
                <a:spcPct val="0"/>
              </a:spcAft>
              <a:buClr>
                <a:srgbClr val="437085"/>
              </a:buClr>
              <a:buSzTx/>
              <a:buNone/>
            </a:pPr>
            <a:r>
              <a:rPr lang="zh-CN" altLang="en-US" sz="2800" dirty="0">
                <a:latin typeface="+mn-ea"/>
              </a:rPr>
              <a:t>（</a:t>
            </a:r>
            <a:r>
              <a:rPr lang="en-US" altLang="zh-CN" sz="2800" dirty="0">
                <a:latin typeface="+mn-ea"/>
              </a:rPr>
              <a:t>1</a:t>
            </a:r>
            <a:r>
              <a:rPr lang="zh-CN" altLang="en-US" sz="2800" dirty="0">
                <a:latin typeface="+mn-ea"/>
              </a:rPr>
              <a:t>）</a:t>
            </a:r>
            <a:r>
              <a:rPr lang="zh-CN" altLang="en-US" sz="2800" b="1" dirty="0">
                <a:latin typeface="+mn-ea"/>
                <a:cs typeface="+mj-cs"/>
              </a:rPr>
              <a:t>建立索引的速度</a:t>
            </a:r>
          </a:p>
          <a:p>
            <a:pPr marL="0" indent="895350"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800" dirty="0">
                <a:latin typeface="+mn-ea"/>
                <a:cs typeface="+mj-cs"/>
              </a:rPr>
              <a:t>每小时索引的文档数量</a:t>
            </a:r>
          </a:p>
          <a:p>
            <a:pPr marL="0" indent="895350"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800" dirty="0">
                <a:latin typeface="+mn-ea"/>
                <a:cs typeface="+mj-cs"/>
              </a:rPr>
              <a:t>平均的文档大小</a:t>
            </a:r>
          </a:p>
          <a:p>
            <a:pPr marL="0" indent="534988" fontAlgn="base">
              <a:lnSpc>
                <a:spcPct val="150000"/>
              </a:lnSpc>
              <a:spcBef>
                <a:spcPct val="0"/>
              </a:spcBef>
              <a:spcAft>
                <a:spcPct val="0"/>
              </a:spcAft>
              <a:buClr>
                <a:srgbClr val="437085"/>
              </a:buClr>
              <a:buSzTx/>
              <a:buNone/>
            </a:pPr>
            <a:r>
              <a:rPr lang="zh-CN" altLang="en-US" sz="2800" dirty="0">
                <a:latin typeface="+mn-ea"/>
                <a:cs typeface="+mj-cs"/>
              </a:rPr>
              <a:t>（</a:t>
            </a:r>
            <a:r>
              <a:rPr lang="en-US" altLang="zh-CN" sz="2800" dirty="0">
                <a:latin typeface="+mn-ea"/>
                <a:cs typeface="+mj-cs"/>
              </a:rPr>
              <a:t>2</a:t>
            </a:r>
            <a:r>
              <a:rPr lang="zh-CN" altLang="en-US" sz="2800" dirty="0">
                <a:latin typeface="+mn-ea"/>
                <a:cs typeface="+mj-cs"/>
              </a:rPr>
              <a:t>）</a:t>
            </a:r>
            <a:r>
              <a:rPr lang="zh-CN" altLang="en-US" sz="2800" b="1" dirty="0">
                <a:latin typeface="+mn-ea"/>
                <a:cs typeface="+mj-cs"/>
              </a:rPr>
              <a:t>搜索的速度</a:t>
            </a:r>
          </a:p>
          <a:p>
            <a:pPr marL="0" indent="895350" fontAlgn="base">
              <a:lnSpc>
                <a:spcPct val="150000"/>
              </a:lnSpc>
              <a:spcBef>
                <a:spcPct val="0"/>
              </a:spcBef>
              <a:spcAft>
                <a:spcPct val="0"/>
              </a:spcAft>
              <a:buClr>
                <a:srgbClr val="437085"/>
              </a:buClr>
              <a:buSzTx/>
              <a:buNone/>
            </a:pPr>
            <a:r>
              <a:rPr lang="en-US" altLang="zh-CN" sz="2800" dirty="0">
                <a:latin typeface="+mn-ea"/>
                <a:cs typeface="+mj-cs"/>
              </a:rPr>
              <a:t>• </a:t>
            </a:r>
            <a:r>
              <a:rPr lang="zh-CN" altLang="en-US" sz="2800" dirty="0">
                <a:latin typeface="+mn-ea"/>
                <a:cs typeface="+mj-cs"/>
              </a:rPr>
              <a:t>和索引大小相关</a:t>
            </a:r>
          </a:p>
        </p:txBody>
      </p:sp>
      <p:sp>
        <p:nvSpPr>
          <p:cNvPr id="2" name="矩形 1">
            <a:extLst>
              <a:ext uri="{FF2B5EF4-FFF2-40B4-BE49-F238E27FC236}">
                <a16:creationId xmlns:a16="http://schemas.microsoft.com/office/drawing/2014/main" id="{C7176A9A-C26A-41F6-A512-C2495361E326}"/>
              </a:ext>
            </a:extLst>
          </p:cNvPr>
          <p:cNvSpPr/>
          <p:nvPr/>
        </p:nvSpPr>
        <p:spPr>
          <a:xfrm>
            <a:off x="5860916" y="2374198"/>
            <a:ext cx="5774985" cy="3222998"/>
          </a:xfrm>
          <a:prstGeom prst="rect">
            <a:avLst/>
          </a:prstGeom>
        </p:spPr>
        <p:txBody>
          <a:bodyPr wrap="square">
            <a:spAutoFit/>
          </a:bodyPr>
          <a:lstStyle/>
          <a:p>
            <a:pPr defTabSz="914400" fontAlgn="base">
              <a:lnSpc>
                <a:spcPct val="150000"/>
              </a:lnSpc>
              <a:spcBef>
                <a:spcPct val="0"/>
              </a:spcBef>
              <a:spcAft>
                <a:spcPct val="0"/>
              </a:spcAft>
              <a:buClr>
                <a:srgbClr val="437085"/>
              </a:buClr>
            </a:pPr>
            <a:r>
              <a:rPr lang="zh-CN" altLang="en-US" sz="2800" dirty="0">
                <a:solidFill>
                  <a:schemeClr val="accent1"/>
                </a:solidFill>
                <a:latin typeface="+mn-ea"/>
                <a:cs typeface="+mj-cs"/>
              </a:rPr>
              <a:t>（</a:t>
            </a:r>
            <a:r>
              <a:rPr lang="en-US" altLang="zh-CN" sz="2800" dirty="0">
                <a:solidFill>
                  <a:schemeClr val="accent1"/>
                </a:solidFill>
                <a:latin typeface="+mn-ea"/>
                <a:cs typeface="+mj-cs"/>
              </a:rPr>
              <a:t>3</a:t>
            </a:r>
            <a:r>
              <a:rPr lang="zh-CN" altLang="en-US" sz="2800" dirty="0">
                <a:solidFill>
                  <a:schemeClr val="accent1"/>
                </a:solidFill>
                <a:latin typeface="+mn-ea"/>
                <a:cs typeface="+mj-cs"/>
              </a:rPr>
              <a:t>）</a:t>
            </a:r>
            <a:r>
              <a:rPr lang="zh-CN" altLang="en-US" sz="2800" b="1" dirty="0">
                <a:solidFill>
                  <a:schemeClr val="accent1"/>
                </a:solidFill>
                <a:latin typeface="+mn-ea"/>
                <a:cs typeface="+mj-cs"/>
              </a:rPr>
              <a:t>查询语言的表达能力</a:t>
            </a:r>
          </a:p>
          <a:p>
            <a:pPr indent="719138" defTabSz="914400" fontAlgn="base">
              <a:lnSpc>
                <a:spcPct val="150000"/>
              </a:lnSpc>
              <a:spcBef>
                <a:spcPct val="0"/>
              </a:spcBef>
              <a:spcAft>
                <a:spcPct val="0"/>
              </a:spcAft>
              <a:buClr>
                <a:srgbClr val="437085"/>
              </a:buClr>
            </a:pPr>
            <a:r>
              <a:rPr lang="en-US" altLang="zh-CN" sz="2800" dirty="0">
                <a:solidFill>
                  <a:schemeClr val="accent1"/>
                </a:solidFill>
                <a:latin typeface="+mn-ea"/>
                <a:cs typeface="+mj-cs"/>
              </a:rPr>
              <a:t>• </a:t>
            </a:r>
            <a:r>
              <a:rPr lang="zh-CN" altLang="en-US" sz="2800" dirty="0">
                <a:solidFill>
                  <a:schemeClr val="accent1"/>
                </a:solidFill>
                <a:latin typeface="+mn-ea"/>
                <a:cs typeface="+mj-cs"/>
              </a:rPr>
              <a:t>是否能表达复杂的信息需求</a:t>
            </a:r>
          </a:p>
          <a:p>
            <a:pPr indent="719138" defTabSz="914400" fontAlgn="base">
              <a:lnSpc>
                <a:spcPct val="150000"/>
              </a:lnSpc>
              <a:spcBef>
                <a:spcPct val="0"/>
              </a:spcBef>
              <a:spcAft>
                <a:spcPct val="0"/>
              </a:spcAft>
              <a:buClr>
                <a:srgbClr val="437085"/>
              </a:buClr>
            </a:pPr>
            <a:r>
              <a:rPr lang="en-US" altLang="zh-CN" sz="2800" dirty="0">
                <a:solidFill>
                  <a:schemeClr val="accent1"/>
                </a:solidFill>
                <a:latin typeface="+mn-ea"/>
                <a:cs typeface="+mj-cs"/>
              </a:rPr>
              <a:t>• </a:t>
            </a:r>
            <a:r>
              <a:rPr lang="zh-CN" altLang="en-US" sz="2800" dirty="0">
                <a:solidFill>
                  <a:schemeClr val="accent1"/>
                </a:solidFill>
                <a:latin typeface="+mn-ea"/>
                <a:cs typeface="+mj-cs"/>
              </a:rPr>
              <a:t>对复杂查询的处理速度</a:t>
            </a:r>
          </a:p>
          <a:p>
            <a:pPr defTabSz="914400" fontAlgn="base">
              <a:lnSpc>
                <a:spcPct val="150000"/>
              </a:lnSpc>
              <a:spcBef>
                <a:spcPct val="0"/>
              </a:spcBef>
              <a:spcAft>
                <a:spcPct val="0"/>
              </a:spcAft>
              <a:buClr>
                <a:srgbClr val="437085"/>
              </a:buClr>
            </a:pPr>
            <a:r>
              <a:rPr lang="zh-CN" altLang="en-US" sz="2800" dirty="0">
                <a:solidFill>
                  <a:schemeClr val="accent1"/>
                </a:solidFill>
                <a:latin typeface="+mn-ea"/>
                <a:cs typeface="+mj-cs"/>
              </a:rPr>
              <a:t>（</a:t>
            </a:r>
            <a:r>
              <a:rPr lang="en-US" altLang="zh-CN" sz="2800" dirty="0">
                <a:solidFill>
                  <a:schemeClr val="accent1"/>
                </a:solidFill>
                <a:latin typeface="+mn-ea"/>
                <a:cs typeface="+mj-cs"/>
              </a:rPr>
              <a:t>4</a:t>
            </a:r>
            <a:r>
              <a:rPr lang="zh-CN" altLang="en-US" sz="2800" dirty="0">
                <a:solidFill>
                  <a:schemeClr val="accent1"/>
                </a:solidFill>
                <a:latin typeface="+mn-ea"/>
                <a:cs typeface="+mj-cs"/>
              </a:rPr>
              <a:t>）</a:t>
            </a:r>
            <a:r>
              <a:rPr lang="zh-CN" altLang="en-US" sz="2800" b="1" dirty="0">
                <a:solidFill>
                  <a:schemeClr val="accent1"/>
                </a:solidFill>
                <a:latin typeface="+mn-ea"/>
                <a:cs typeface="+mj-cs"/>
              </a:rPr>
              <a:t>流畅和清晰的用户界面</a:t>
            </a:r>
          </a:p>
          <a:p>
            <a:pPr defTabSz="914400" fontAlgn="base">
              <a:lnSpc>
                <a:spcPct val="150000"/>
              </a:lnSpc>
              <a:spcBef>
                <a:spcPct val="0"/>
              </a:spcBef>
              <a:spcAft>
                <a:spcPct val="0"/>
              </a:spcAft>
              <a:buClr>
                <a:srgbClr val="437085"/>
              </a:buClr>
            </a:pPr>
            <a:r>
              <a:rPr lang="zh-CN" altLang="en-US" sz="2800" dirty="0">
                <a:solidFill>
                  <a:schemeClr val="accent1"/>
                </a:solidFill>
                <a:latin typeface="+mn-ea"/>
                <a:cs typeface="+mj-cs"/>
              </a:rPr>
              <a:t>（</a:t>
            </a:r>
            <a:r>
              <a:rPr lang="en-US" altLang="zh-CN" sz="2800" dirty="0">
                <a:solidFill>
                  <a:schemeClr val="accent1"/>
                </a:solidFill>
                <a:latin typeface="+mn-ea"/>
                <a:cs typeface="+mj-cs"/>
              </a:rPr>
              <a:t>5</a:t>
            </a:r>
            <a:r>
              <a:rPr lang="zh-CN" altLang="en-US" sz="2800" dirty="0">
                <a:solidFill>
                  <a:schemeClr val="accent1"/>
                </a:solidFill>
                <a:latin typeface="+mn-ea"/>
                <a:cs typeface="+mj-cs"/>
              </a:rPr>
              <a:t>）</a:t>
            </a:r>
            <a:r>
              <a:rPr lang="zh-CN" altLang="en-US" sz="2800" b="1" dirty="0">
                <a:solidFill>
                  <a:schemeClr val="accent1"/>
                </a:solidFill>
                <a:latin typeface="+mn-ea"/>
                <a:cs typeface="+mj-cs"/>
              </a:rPr>
              <a:t>是否免费？</a:t>
            </a:r>
          </a:p>
        </p:txBody>
      </p:sp>
    </p:spTree>
    <p:extLst>
      <p:ext uri="{BB962C8B-B14F-4D97-AF65-F5344CB8AC3E}">
        <p14:creationId xmlns:p14="http://schemas.microsoft.com/office/powerpoint/2010/main" val="62096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a:bodyPr>
          <a:lstStyle/>
          <a:p>
            <a:pPr marL="0" indent="0" fontAlgn="base">
              <a:lnSpc>
                <a:spcPct val="150000"/>
              </a:lnSpc>
              <a:spcBef>
                <a:spcPct val="0"/>
              </a:spcBef>
              <a:spcAft>
                <a:spcPct val="0"/>
              </a:spcAft>
              <a:buClr>
                <a:srgbClr val="437085"/>
              </a:buClr>
              <a:buSzTx/>
              <a:buNone/>
            </a:pPr>
            <a:r>
              <a:rPr lang="en-US" altLang="zh-CN" sz="2800" b="1" dirty="0">
                <a:latin typeface="+mn-ea"/>
              </a:rPr>
              <a:t>1</a:t>
            </a:r>
            <a:r>
              <a:rPr lang="zh-CN" altLang="en-US" sz="2800" b="1" dirty="0">
                <a:latin typeface="+mn-ea"/>
              </a:rPr>
              <a:t>、信息检索系统的评价</a:t>
            </a:r>
            <a:endParaRPr lang="en-US" altLang="zh-CN" sz="2800" b="1" dirty="0">
              <a:latin typeface="+mn-ea"/>
            </a:endParaRPr>
          </a:p>
          <a:p>
            <a:pPr marL="0" indent="0" fontAlgn="base">
              <a:lnSpc>
                <a:spcPct val="150000"/>
              </a:lnSpc>
              <a:spcBef>
                <a:spcPct val="0"/>
              </a:spcBef>
              <a:spcAft>
                <a:spcPct val="0"/>
              </a:spcAft>
              <a:buClr>
                <a:srgbClr val="437085"/>
              </a:buClr>
              <a:buSzTx/>
              <a:buNone/>
            </a:pPr>
            <a:r>
              <a:rPr lang="en-US" altLang="zh-CN" sz="2800" dirty="0">
                <a:latin typeface="+mn-ea"/>
              </a:rPr>
              <a:t>•</a:t>
            </a:r>
            <a:r>
              <a:rPr lang="zh-CN" altLang="en-US" sz="2800" b="1" dirty="0">
                <a:latin typeface="+mn-ea"/>
              </a:rPr>
              <a:t>关键的评价标准： 用户满意度</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用户满意度如何定义？</a:t>
            </a:r>
          </a:p>
          <a:p>
            <a:pPr marL="0" indent="53498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搜索引擎响应速度和索引的覆盖范围是要考虑的因素</a:t>
            </a:r>
          </a:p>
          <a:p>
            <a:pPr marL="0" indent="534988" fontAlgn="base">
              <a:lnSpc>
                <a:spcPct val="150000"/>
              </a:lnSpc>
              <a:spcBef>
                <a:spcPct val="0"/>
              </a:spcBef>
              <a:spcAft>
                <a:spcPct val="0"/>
              </a:spcAft>
              <a:buClr>
                <a:srgbClr val="437085"/>
              </a:buClr>
              <a:buSzTx/>
              <a:buNone/>
            </a:pPr>
            <a:r>
              <a:rPr lang="en-US" altLang="zh-CN" sz="2800" dirty="0">
                <a:latin typeface="+mn-ea"/>
              </a:rPr>
              <a:t>• </a:t>
            </a:r>
            <a:r>
              <a:rPr lang="zh-CN" altLang="en-US" sz="2800" dirty="0">
                <a:latin typeface="+mn-ea"/>
              </a:rPr>
              <a:t>但是如果结果不能让用户满意，响应速度再快，也是没有意义的</a:t>
            </a:r>
          </a:p>
          <a:p>
            <a:pPr marL="0" indent="0" fontAlgn="base">
              <a:lnSpc>
                <a:spcPct val="150000"/>
              </a:lnSpc>
              <a:spcBef>
                <a:spcPct val="0"/>
              </a:spcBef>
              <a:spcAft>
                <a:spcPct val="0"/>
              </a:spcAft>
              <a:buClr>
                <a:srgbClr val="437085"/>
              </a:buClr>
              <a:buSzTx/>
              <a:buNone/>
            </a:pPr>
            <a:r>
              <a:rPr lang="en-US" altLang="zh-CN" sz="2800" dirty="0">
                <a:latin typeface="+mn-ea"/>
              </a:rPr>
              <a:t>• </a:t>
            </a:r>
            <a:r>
              <a:rPr lang="zh-CN" altLang="en-US" sz="2800" b="1" dirty="0">
                <a:latin typeface="+mn-ea"/>
              </a:rPr>
              <a:t>需要一种定量的方法来衡量用户满意度</a:t>
            </a:r>
          </a:p>
          <a:p>
            <a:pPr marL="0" indent="0" fontAlgn="base">
              <a:lnSpc>
                <a:spcPct val="150000"/>
              </a:lnSpc>
              <a:spcBef>
                <a:spcPct val="0"/>
              </a:spcBef>
              <a:spcAft>
                <a:spcPct val="0"/>
              </a:spcAft>
              <a:buClr>
                <a:srgbClr val="437085"/>
              </a:buClr>
              <a:buSzTx/>
              <a:buNone/>
            </a:pPr>
            <a:endParaRPr lang="en-US" altLang="zh-CN" sz="2800" dirty="0">
              <a:latin typeface="+mn-ea"/>
            </a:endParaRPr>
          </a:p>
          <a:p>
            <a:pPr marL="0" indent="0" fontAlgn="base">
              <a:lnSpc>
                <a:spcPct val="150000"/>
              </a:lnSpc>
              <a:spcBef>
                <a:spcPct val="0"/>
              </a:spcBef>
              <a:spcAft>
                <a:spcPct val="0"/>
              </a:spcAft>
              <a:buClr>
                <a:srgbClr val="437085"/>
              </a:buClr>
              <a:buSzTx/>
              <a:buNone/>
            </a:pPr>
            <a:r>
              <a:rPr lang="zh-CN" altLang="en-US" sz="2800" dirty="0">
                <a:solidFill>
                  <a:srgbClr val="FF0000"/>
                </a:solidFill>
                <a:latin typeface="+mn-ea"/>
              </a:rPr>
              <a:t>如何用客观的 </a:t>
            </a:r>
            <a:r>
              <a:rPr lang="en-US" altLang="zh-CN" sz="2800" dirty="0">
                <a:solidFill>
                  <a:srgbClr val="FF0000"/>
                </a:solidFill>
                <a:latin typeface="+mn-ea"/>
              </a:rPr>
              <a:t>measurement </a:t>
            </a:r>
            <a:r>
              <a:rPr lang="zh-CN" altLang="en-US" sz="2800" dirty="0">
                <a:solidFill>
                  <a:srgbClr val="FF0000"/>
                </a:solidFill>
                <a:latin typeface="+mn-ea"/>
              </a:rPr>
              <a:t>给出主观的满意度？</a:t>
            </a:r>
            <a:endParaRPr lang="zh-CN" altLang="en-US" sz="2800" dirty="0">
              <a:solidFill>
                <a:srgbClr val="FF0000"/>
              </a:solidFill>
              <a:latin typeface="+mn-ea"/>
              <a:cs typeface="+mj-cs"/>
            </a:endParaRPr>
          </a:p>
        </p:txBody>
      </p:sp>
    </p:spTree>
    <p:extLst>
      <p:ext uri="{BB962C8B-B14F-4D97-AF65-F5344CB8AC3E}">
        <p14:creationId xmlns:p14="http://schemas.microsoft.com/office/powerpoint/2010/main" val="118048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406400"/>
            <a:ext cx="11708859" cy="6230047"/>
          </a:xfrm>
        </p:spPr>
        <p:txBody>
          <a:bodyPr>
            <a:normAutofit fontScale="77500" lnSpcReduction="20000"/>
          </a:bodyPr>
          <a:lstStyle/>
          <a:p>
            <a:pPr marL="0" indent="0" fontAlgn="base">
              <a:lnSpc>
                <a:spcPct val="150000"/>
              </a:lnSpc>
              <a:spcBef>
                <a:spcPct val="0"/>
              </a:spcBef>
              <a:spcAft>
                <a:spcPct val="0"/>
              </a:spcAft>
              <a:buClr>
                <a:srgbClr val="437085"/>
              </a:buClr>
              <a:buSzTx/>
              <a:buNone/>
            </a:pPr>
            <a:r>
              <a:rPr lang="zh-CN" altLang="en-US" sz="3200" b="1" dirty="0">
                <a:latin typeface="+mn-ea"/>
              </a:rPr>
              <a:t>关键问题：我们要使哪种用户满意？</a:t>
            </a:r>
          </a:p>
          <a:p>
            <a:pPr marL="0" indent="0" fontAlgn="base">
              <a:lnSpc>
                <a:spcPct val="150000"/>
              </a:lnSpc>
              <a:spcBef>
                <a:spcPct val="0"/>
              </a:spcBef>
              <a:spcAft>
                <a:spcPct val="0"/>
              </a:spcAft>
              <a:buClr>
                <a:srgbClr val="437085"/>
              </a:buClr>
              <a:buSzTx/>
              <a:buNone/>
            </a:pPr>
            <a:r>
              <a:rPr lang="en-US" altLang="zh-CN" sz="3200" dirty="0">
                <a:latin typeface="+mn-ea"/>
              </a:rPr>
              <a:t>• </a:t>
            </a:r>
            <a:r>
              <a:rPr lang="en-US" altLang="zh-CN" sz="3200" b="1" dirty="0">
                <a:latin typeface="+mn-ea"/>
              </a:rPr>
              <a:t>Web </a:t>
            </a:r>
            <a:r>
              <a:rPr lang="zh-CN" altLang="en-US" sz="3200" b="1" dirty="0">
                <a:latin typeface="+mn-ea"/>
              </a:rPr>
              <a:t>搜索引擎</a:t>
            </a:r>
          </a:p>
          <a:p>
            <a:pPr marL="0" indent="360363"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用户通过搜索引擎发现自己想要的东西，以后会继续使用这个搜索引擎</a:t>
            </a:r>
          </a:p>
          <a:p>
            <a:pPr marL="0" indent="360363"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可以统计用户的“回头率”</a:t>
            </a:r>
          </a:p>
          <a:p>
            <a:pPr marL="0" indent="0" fontAlgn="base">
              <a:lnSpc>
                <a:spcPct val="150000"/>
              </a:lnSpc>
              <a:spcBef>
                <a:spcPct val="0"/>
              </a:spcBef>
              <a:spcAft>
                <a:spcPct val="0"/>
              </a:spcAft>
              <a:buClr>
                <a:srgbClr val="437085"/>
              </a:buClr>
              <a:buSzTx/>
              <a:buNone/>
            </a:pPr>
            <a:r>
              <a:rPr lang="en-US" altLang="zh-CN" sz="3200" dirty="0">
                <a:latin typeface="+mn-ea"/>
              </a:rPr>
              <a:t>• </a:t>
            </a:r>
            <a:r>
              <a:rPr lang="zh-CN" altLang="en-US" sz="3200" b="1" dirty="0">
                <a:latin typeface="+mn-ea"/>
              </a:rPr>
              <a:t>电子商务网站</a:t>
            </a:r>
          </a:p>
          <a:p>
            <a:pPr marL="0" indent="360363"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用户发现自己想要的东西，就会购买</a:t>
            </a:r>
          </a:p>
          <a:p>
            <a:pPr marL="0" indent="360363"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可以统计用户购买所花费时间，以及统计购买的用户占总的搜索的用户的百分比</a:t>
            </a:r>
          </a:p>
          <a:p>
            <a:pPr marL="0" indent="0" fontAlgn="base">
              <a:lnSpc>
                <a:spcPct val="150000"/>
              </a:lnSpc>
              <a:spcBef>
                <a:spcPct val="0"/>
              </a:spcBef>
              <a:spcAft>
                <a:spcPct val="0"/>
              </a:spcAft>
              <a:buClr>
                <a:srgbClr val="437085"/>
              </a:buClr>
              <a:buSzTx/>
              <a:buNone/>
            </a:pPr>
            <a:r>
              <a:rPr lang="en-US" altLang="zh-CN" sz="3200" dirty="0">
                <a:latin typeface="+mn-ea"/>
              </a:rPr>
              <a:t>• </a:t>
            </a:r>
            <a:r>
              <a:rPr lang="zh-CN" altLang="en-US" sz="3200" b="1" dirty="0">
                <a:latin typeface="+mn-ea"/>
              </a:rPr>
              <a:t>企业：关心“用户的生产力”</a:t>
            </a:r>
          </a:p>
          <a:p>
            <a:pPr marL="0" indent="534988"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用户使用搜索引擎寻找信息，能节省多少时间？</a:t>
            </a:r>
          </a:p>
          <a:p>
            <a:pPr marL="0" indent="534988" fontAlgn="base">
              <a:lnSpc>
                <a:spcPct val="150000"/>
              </a:lnSpc>
              <a:spcBef>
                <a:spcPct val="0"/>
              </a:spcBef>
              <a:spcAft>
                <a:spcPct val="0"/>
              </a:spcAft>
              <a:buClr>
                <a:srgbClr val="437085"/>
              </a:buClr>
              <a:buSzTx/>
              <a:buNone/>
            </a:pPr>
            <a:r>
              <a:rPr lang="en-US" altLang="zh-CN" sz="3200" dirty="0">
                <a:latin typeface="+mn-ea"/>
              </a:rPr>
              <a:t>• </a:t>
            </a:r>
            <a:r>
              <a:rPr lang="zh-CN" altLang="en-US" sz="3200" dirty="0">
                <a:latin typeface="+mn-ea"/>
              </a:rPr>
              <a:t>也需要考虑其他的准则：访问的安全性，访问的广度</a:t>
            </a:r>
            <a:endParaRPr lang="en-US" altLang="zh-CN" sz="3200" dirty="0">
              <a:latin typeface="+mn-ea"/>
            </a:endParaRPr>
          </a:p>
          <a:p>
            <a:pPr marL="0" indent="0" fontAlgn="base">
              <a:lnSpc>
                <a:spcPct val="150000"/>
              </a:lnSpc>
              <a:spcBef>
                <a:spcPct val="0"/>
              </a:spcBef>
              <a:spcAft>
                <a:spcPct val="0"/>
              </a:spcAft>
              <a:buClr>
                <a:srgbClr val="437085"/>
              </a:buClr>
              <a:buSzTx/>
              <a:buNone/>
            </a:pPr>
            <a:r>
              <a:rPr lang="zh-CN" altLang="en-US" sz="3200" dirty="0">
                <a:latin typeface="+mn-ea"/>
              </a:rPr>
              <a:t>用户满意度的衡量最常用的度量：</a:t>
            </a:r>
            <a:r>
              <a:rPr lang="zh-CN" altLang="en-US" sz="3200" b="1" dirty="0">
                <a:solidFill>
                  <a:srgbClr val="FF0000"/>
                </a:solidFill>
                <a:latin typeface="+mn-ea"/>
              </a:rPr>
              <a:t>搜索结果的相关度</a:t>
            </a:r>
            <a:endParaRPr lang="en-US" altLang="zh-CN" sz="3200" dirty="0">
              <a:latin typeface="+mn-ea"/>
            </a:endParaRPr>
          </a:p>
        </p:txBody>
      </p:sp>
    </p:spTree>
    <p:extLst>
      <p:ext uri="{BB962C8B-B14F-4D97-AF65-F5344CB8AC3E}">
        <p14:creationId xmlns:p14="http://schemas.microsoft.com/office/powerpoint/2010/main" val="8524619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_HALF" val="0.0"/>
  <p:tag name="PROBLEMSCORE" val="3.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4.0"/>
  <p:tag name="PROBLEMBLANK" val="[{&quot;num&quot;:1,&quot;caseSensitive&quot;:false,&quot;fuzzyMatch&quot;:false,&quot;Score&quot;:2.0,&quot;answers&quot;:[&quot;&quot;]},{&quot;num&quot;:2,&quot;caseSensitive&quot;:false,&quot;fuzzyMatch&quot;:false,&quot;Score&quot;:2.0,&quot;answers&quot;:[&quot;&quot;]}]"/>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8333</TotalTime>
  <Words>3668</Words>
  <Application>Microsoft Office PowerPoint</Application>
  <PresentationFormat>宽屏</PresentationFormat>
  <Paragraphs>330</Paragraphs>
  <Slides>46</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ArialUnicodeMS</vt:lpstr>
      <vt:lpstr>DeepSeek-CJK-patch</vt:lpstr>
      <vt:lpstr>TimesNewRomanPSMT</vt:lpstr>
      <vt:lpstr>等线</vt:lpstr>
      <vt:lpstr>宋体</vt:lpstr>
      <vt:lpstr>Microsoft Yahei</vt:lpstr>
      <vt:lpstr>Arial</vt:lpstr>
      <vt:lpstr>Corbel</vt:lpstr>
      <vt:lpstr>Lucida Sans</vt:lpstr>
      <vt:lpstr>基础</vt:lpstr>
      <vt:lpstr>信息检索与数据挖掘</vt:lpstr>
      <vt:lpstr>本节内容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377</cp:revision>
  <dcterms:created xsi:type="dcterms:W3CDTF">2022-02-10T03:07:19Z</dcterms:created>
  <dcterms:modified xsi:type="dcterms:W3CDTF">2025-04-22T04:08:02Z</dcterms:modified>
</cp:coreProperties>
</file>