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47"/>
  </p:notesMasterIdLst>
  <p:sldIdLst>
    <p:sldId id="256" r:id="rId2"/>
    <p:sldId id="258" r:id="rId3"/>
    <p:sldId id="259" r:id="rId4"/>
    <p:sldId id="260" r:id="rId5"/>
    <p:sldId id="261" r:id="rId6"/>
    <p:sldId id="262" r:id="rId7"/>
    <p:sldId id="263" r:id="rId8"/>
    <p:sldId id="264" r:id="rId9"/>
    <p:sldId id="265" r:id="rId10"/>
    <p:sldId id="266" r:id="rId11"/>
    <p:sldId id="269" r:id="rId12"/>
    <p:sldId id="270" r:id="rId13"/>
    <p:sldId id="275" r:id="rId14"/>
    <p:sldId id="277" r:id="rId15"/>
    <p:sldId id="278" r:id="rId16"/>
    <p:sldId id="279" r:id="rId17"/>
    <p:sldId id="280" r:id="rId18"/>
    <p:sldId id="281" r:id="rId19"/>
    <p:sldId id="282" r:id="rId20"/>
    <p:sldId id="283" r:id="rId21"/>
    <p:sldId id="313" r:id="rId22"/>
    <p:sldId id="284" r:id="rId23"/>
    <p:sldId id="285" r:id="rId24"/>
    <p:sldId id="286" r:id="rId25"/>
    <p:sldId id="287" r:id="rId26"/>
    <p:sldId id="289" r:id="rId27"/>
    <p:sldId id="288" r:id="rId28"/>
    <p:sldId id="291" r:id="rId29"/>
    <p:sldId id="293" r:id="rId30"/>
    <p:sldId id="294" r:id="rId31"/>
    <p:sldId id="295" r:id="rId32"/>
    <p:sldId id="296" r:id="rId33"/>
    <p:sldId id="297" r:id="rId34"/>
    <p:sldId id="298" r:id="rId35"/>
    <p:sldId id="301" r:id="rId36"/>
    <p:sldId id="302" r:id="rId37"/>
    <p:sldId id="304" r:id="rId38"/>
    <p:sldId id="305" r:id="rId39"/>
    <p:sldId id="306" r:id="rId40"/>
    <p:sldId id="307" r:id="rId41"/>
    <p:sldId id="308" r:id="rId42"/>
    <p:sldId id="309" r:id="rId43"/>
    <p:sldId id="310" r:id="rId44"/>
    <p:sldId id="311" r:id="rId45"/>
    <p:sldId id="312" r:id="rId4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34" autoAdjust="0"/>
  </p:normalViewPr>
  <p:slideViewPr>
    <p:cSldViewPr snapToGrid="0">
      <p:cViewPr varScale="1">
        <p:scale>
          <a:sx n="70" d="100"/>
          <a:sy n="70" d="100"/>
        </p:scale>
        <p:origin x="43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36843-A1E6-4169-96D1-A777EEAE9AA8}" type="datetimeFigureOut">
              <a:rPr lang="zh-CN" altLang="en-US" smtClean="0"/>
              <a:t>2023/5/16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F81AF-A4F7-429D-95F3-160EF899D06C}" type="slidenum">
              <a:rPr lang="zh-CN" altLang="en-US" smtClean="0"/>
              <a:t>‹#›</a:t>
            </a:fld>
            <a:endParaRPr lang="zh-CN" altLang="en-US"/>
          </a:p>
        </p:txBody>
      </p:sp>
    </p:spTree>
    <p:extLst>
      <p:ext uri="{BB962C8B-B14F-4D97-AF65-F5344CB8AC3E}">
        <p14:creationId xmlns:p14="http://schemas.microsoft.com/office/powerpoint/2010/main" val="1222264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当用户对文档集并不十分了解时，构造一个好的查询很困难，但是让用户来判断具体文档的相关性却是比较容易的。</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15</a:t>
            </a:fld>
            <a:endParaRPr lang="zh-CN" altLang="en-US"/>
          </a:p>
        </p:txBody>
      </p:sp>
    </p:spTree>
    <p:extLst>
      <p:ext uri="{BB962C8B-B14F-4D97-AF65-F5344CB8AC3E}">
        <p14:creationId xmlns:p14="http://schemas.microsoft.com/office/powerpoint/2010/main" val="13461322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27</a:t>
            </a:fld>
            <a:endParaRPr lang="zh-CN" altLang="en-US"/>
          </a:p>
        </p:txBody>
      </p:sp>
    </p:spTree>
    <p:extLst>
      <p:ext uri="{BB962C8B-B14F-4D97-AF65-F5344CB8AC3E}">
        <p14:creationId xmlns:p14="http://schemas.microsoft.com/office/powerpoint/2010/main" val="23965440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28</a:t>
            </a:fld>
            <a:endParaRPr lang="zh-CN" altLang="en-US"/>
          </a:p>
        </p:txBody>
      </p:sp>
    </p:spTree>
    <p:extLst>
      <p:ext uri="{BB962C8B-B14F-4D97-AF65-F5344CB8AC3E}">
        <p14:creationId xmlns:p14="http://schemas.microsoft.com/office/powerpoint/2010/main" val="20172643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29</a:t>
            </a:fld>
            <a:endParaRPr lang="zh-CN" altLang="en-US"/>
          </a:p>
        </p:txBody>
      </p:sp>
    </p:spTree>
    <p:extLst>
      <p:ext uri="{BB962C8B-B14F-4D97-AF65-F5344CB8AC3E}">
        <p14:creationId xmlns:p14="http://schemas.microsoft.com/office/powerpoint/2010/main" val="23766915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30</a:t>
            </a:fld>
            <a:endParaRPr lang="zh-CN" altLang="en-US"/>
          </a:p>
        </p:txBody>
      </p:sp>
    </p:spTree>
    <p:extLst>
      <p:ext uri="{BB962C8B-B14F-4D97-AF65-F5344CB8AC3E}">
        <p14:creationId xmlns:p14="http://schemas.microsoft.com/office/powerpoint/2010/main" val="31597404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31</a:t>
            </a:fld>
            <a:endParaRPr lang="zh-CN" altLang="en-US"/>
          </a:p>
        </p:txBody>
      </p:sp>
    </p:spTree>
    <p:extLst>
      <p:ext uri="{BB962C8B-B14F-4D97-AF65-F5344CB8AC3E}">
        <p14:creationId xmlns:p14="http://schemas.microsoft.com/office/powerpoint/2010/main" val="25884958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32</a:t>
            </a:fld>
            <a:endParaRPr lang="zh-CN" altLang="en-US"/>
          </a:p>
        </p:txBody>
      </p:sp>
    </p:spTree>
    <p:extLst>
      <p:ext uri="{BB962C8B-B14F-4D97-AF65-F5344CB8AC3E}">
        <p14:creationId xmlns:p14="http://schemas.microsoft.com/office/powerpoint/2010/main" val="3581945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33</a:t>
            </a:fld>
            <a:endParaRPr lang="zh-CN" altLang="en-US"/>
          </a:p>
        </p:txBody>
      </p:sp>
    </p:spTree>
    <p:extLst>
      <p:ext uri="{BB962C8B-B14F-4D97-AF65-F5344CB8AC3E}">
        <p14:creationId xmlns:p14="http://schemas.microsoft.com/office/powerpoint/2010/main" val="16366560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34</a:t>
            </a:fld>
            <a:endParaRPr lang="zh-CN" altLang="en-US"/>
          </a:p>
        </p:txBody>
      </p:sp>
    </p:spTree>
    <p:extLst>
      <p:ext uri="{BB962C8B-B14F-4D97-AF65-F5344CB8AC3E}">
        <p14:creationId xmlns:p14="http://schemas.microsoft.com/office/powerpoint/2010/main" val="412305973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35</a:t>
            </a:fld>
            <a:endParaRPr lang="zh-CN" altLang="en-US"/>
          </a:p>
        </p:txBody>
      </p:sp>
    </p:spTree>
    <p:extLst>
      <p:ext uri="{BB962C8B-B14F-4D97-AF65-F5344CB8AC3E}">
        <p14:creationId xmlns:p14="http://schemas.microsoft.com/office/powerpoint/2010/main" val="3305526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36</a:t>
            </a:fld>
            <a:endParaRPr lang="zh-CN" altLang="en-US"/>
          </a:p>
        </p:txBody>
      </p:sp>
    </p:spTree>
    <p:extLst>
      <p:ext uri="{BB962C8B-B14F-4D97-AF65-F5344CB8AC3E}">
        <p14:creationId xmlns:p14="http://schemas.microsoft.com/office/powerpoint/2010/main" val="41733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19</a:t>
            </a:fld>
            <a:endParaRPr lang="zh-CN" altLang="en-US"/>
          </a:p>
        </p:txBody>
      </p:sp>
    </p:spTree>
    <p:extLst>
      <p:ext uri="{BB962C8B-B14F-4D97-AF65-F5344CB8AC3E}">
        <p14:creationId xmlns:p14="http://schemas.microsoft.com/office/powerpoint/2010/main" val="18100646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37</a:t>
            </a:fld>
            <a:endParaRPr lang="zh-CN" altLang="en-US"/>
          </a:p>
        </p:txBody>
      </p:sp>
    </p:spTree>
    <p:extLst>
      <p:ext uri="{BB962C8B-B14F-4D97-AF65-F5344CB8AC3E}">
        <p14:creationId xmlns:p14="http://schemas.microsoft.com/office/powerpoint/2010/main" val="4008453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38</a:t>
            </a:fld>
            <a:endParaRPr lang="zh-CN" altLang="en-US"/>
          </a:p>
        </p:txBody>
      </p:sp>
    </p:spTree>
    <p:extLst>
      <p:ext uri="{BB962C8B-B14F-4D97-AF65-F5344CB8AC3E}">
        <p14:creationId xmlns:p14="http://schemas.microsoft.com/office/powerpoint/2010/main" val="291639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39</a:t>
            </a:fld>
            <a:endParaRPr lang="zh-CN" altLang="en-US"/>
          </a:p>
        </p:txBody>
      </p:sp>
    </p:spTree>
    <p:extLst>
      <p:ext uri="{BB962C8B-B14F-4D97-AF65-F5344CB8AC3E}">
        <p14:creationId xmlns:p14="http://schemas.microsoft.com/office/powerpoint/2010/main" val="2206797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40</a:t>
            </a:fld>
            <a:endParaRPr lang="zh-CN" altLang="en-US"/>
          </a:p>
        </p:txBody>
      </p:sp>
    </p:spTree>
    <p:extLst>
      <p:ext uri="{BB962C8B-B14F-4D97-AF65-F5344CB8AC3E}">
        <p14:creationId xmlns:p14="http://schemas.microsoft.com/office/powerpoint/2010/main" val="39761416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41</a:t>
            </a:fld>
            <a:endParaRPr lang="zh-CN" altLang="en-US"/>
          </a:p>
        </p:txBody>
      </p:sp>
    </p:spTree>
    <p:extLst>
      <p:ext uri="{BB962C8B-B14F-4D97-AF65-F5344CB8AC3E}">
        <p14:creationId xmlns:p14="http://schemas.microsoft.com/office/powerpoint/2010/main" val="37051316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42</a:t>
            </a:fld>
            <a:endParaRPr lang="zh-CN" altLang="en-US"/>
          </a:p>
        </p:txBody>
      </p:sp>
    </p:spTree>
    <p:extLst>
      <p:ext uri="{BB962C8B-B14F-4D97-AF65-F5344CB8AC3E}">
        <p14:creationId xmlns:p14="http://schemas.microsoft.com/office/powerpoint/2010/main" val="2899061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43</a:t>
            </a:fld>
            <a:endParaRPr lang="zh-CN" altLang="en-US"/>
          </a:p>
        </p:txBody>
      </p:sp>
    </p:spTree>
    <p:extLst>
      <p:ext uri="{BB962C8B-B14F-4D97-AF65-F5344CB8AC3E}">
        <p14:creationId xmlns:p14="http://schemas.microsoft.com/office/powerpoint/2010/main" val="99639142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44</a:t>
            </a:fld>
            <a:endParaRPr lang="zh-CN" altLang="en-US"/>
          </a:p>
        </p:txBody>
      </p:sp>
    </p:spTree>
    <p:extLst>
      <p:ext uri="{BB962C8B-B14F-4D97-AF65-F5344CB8AC3E}">
        <p14:creationId xmlns:p14="http://schemas.microsoft.com/office/powerpoint/2010/main" val="102073998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45</a:t>
            </a:fld>
            <a:endParaRPr lang="zh-CN" altLang="en-US"/>
          </a:p>
        </p:txBody>
      </p:sp>
    </p:spTree>
    <p:extLst>
      <p:ext uri="{BB962C8B-B14F-4D97-AF65-F5344CB8AC3E}">
        <p14:creationId xmlns:p14="http://schemas.microsoft.com/office/powerpoint/2010/main" val="40711258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20</a:t>
            </a:fld>
            <a:endParaRPr lang="zh-CN" altLang="en-US"/>
          </a:p>
        </p:txBody>
      </p:sp>
    </p:spTree>
    <p:extLst>
      <p:ext uri="{BB962C8B-B14F-4D97-AF65-F5344CB8AC3E}">
        <p14:creationId xmlns:p14="http://schemas.microsoft.com/office/powerpoint/2010/main" val="39386823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21</a:t>
            </a:fld>
            <a:endParaRPr lang="zh-CN" altLang="en-US"/>
          </a:p>
        </p:txBody>
      </p:sp>
    </p:spTree>
    <p:extLst>
      <p:ext uri="{BB962C8B-B14F-4D97-AF65-F5344CB8AC3E}">
        <p14:creationId xmlns:p14="http://schemas.microsoft.com/office/powerpoint/2010/main" val="21866094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22</a:t>
            </a:fld>
            <a:endParaRPr lang="zh-CN" altLang="en-US"/>
          </a:p>
        </p:txBody>
      </p:sp>
    </p:spTree>
    <p:extLst>
      <p:ext uri="{BB962C8B-B14F-4D97-AF65-F5344CB8AC3E}">
        <p14:creationId xmlns:p14="http://schemas.microsoft.com/office/powerpoint/2010/main" val="2687332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23</a:t>
            </a:fld>
            <a:endParaRPr lang="zh-CN" altLang="en-US"/>
          </a:p>
        </p:txBody>
      </p:sp>
    </p:spTree>
    <p:extLst>
      <p:ext uri="{BB962C8B-B14F-4D97-AF65-F5344CB8AC3E}">
        <p14:creationId xmlns:p14="http://schemas.microsoft.com/office/powerpoint/2010/main" val="9071265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 </a:t>
            </a:r>
            <a:r>
              <a:rPr lang="zh-CN" altLang="en-US" dirty="0"/>
              <a:t>函数采用公式</a:t>
            </a:r>
            <a:r>
              <a:rPr lang="en-US" altLang="zh-CN" dirty="0"/>
              <a:t>(6-10)</a:t>
            </a:r>
            <a:r>
              <a:rPr lang="zh-CN" altLang="en-US" dirty="0"/>
              <a:t>中的定义。采用余弦相似度计算时，能够将相关文档与不相关文档区分开的最优查询向量为</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24</a:t>
            </a:fld>
            <a:endParaRPr lang="zh-CN" altLang="en-US"/>
          </a:p>
        </p:txBody>
      </p:sp>
    </p:spTree>
    <p:extLst>
      <p:ext uri="{BB962C8B-B14F-4D97-AF65-F5344CB8AC3E}">
        <p14:creationId xmlns:p14="http://schemas.microsoft.com/office/powerpoint/2010/main" val="1431453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25</a:t>
            </a:fld>
            <a:endParaRPr lang="zh-CN" altLang="en-US"/>
          </a:p>
        </p:txBody>
      </p:sp>
    </p:spTree>
    <p:extLst>
      <p:ext uri="{BB962C8B-B14F-4D97-AF65-F5344CB8AC3E}">
        <p14:creationId xmlns:p14="http://schemas.microsoft.com/office/powerpoint/2010/main" val="19795405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需要注意的细节</a:t>
            </a:r>
          </a:p>
          <a:p>
            <a:r>
              <a:rPr lang="zh-CN" altLang="en-US" dirty="0"/>
              <a:t> </a:t>
            </a:r>
            <a:r>
              <a:rPr lang="en-US" altLang="zh-CN" dirty="0"/>
              <a:t>α </a:t>
            </a:r>
            <a:r>
              <a:rPr lang="zh-CN" altLang="en-US" dirty="0"/>
              <a:t>和 </a:t>
            </a:r>
            <a:r>
              <a:rPr lang="en-US" altLang="zh-CN" dirty="0"/>
              <a:t>β/γ</a:t>
            </a:r>
            <a:r>
              <a:rPr lang="zh-CN" altLang="en-US" dirty="0"/>
              <a:t>的权衡</a:t>
            </a:r>
            <a:r>
              <a:rPr lang="en-US" altLang="zh-CN" dirty="0"/>
              <a:t>: </a:t>
            </a:r>
            <a:r>
              <a:rPr lang="zh-CN" altLang="en-US" dirty="0"/>
              <a:t>如果很多文档已经评价了相关度，那么</a:t>
            </a:r>
          </a:p>
          <a:p>
            <a:r>
              <a:rPr lang="en-US" altLang="zh-CN" dirty="0"/>
              <a:t>β/γ</a:t>
            </a:r>
            <a:r>
              <a:rPr lang="zh-CN" altLang="en-US" dirty="0"/>
              <a:t>应该大一些</a:t>
            </a:r>
            <a:r>
              <a:rPr lang="en-US" altLang="zh-CN" dirty="0"/>
              <a:t>.</a:t>
            </a:r>
          </a:p>
          <a:p>
            <a:r>
              <a:rPr lang="en-US" altLang="zh-CN" dirty="0"/>
              <a:t> </a:t>
            </a:r>
            <a:r>
              <a:rPr lang="zh-CN" altLang="en-US" dirty="0"/>
              <a:t>查询向量的某些权值可能为负数</a:t>
            </a:r>
          </a:p>
          <a:p>
            <a:r>
              <a:rPr lang="zh-CN" altLang="en-US" dirty="0"/>
              <a:t>忽略负的权值</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26</a:t>
            </a:fld>
            <a:endParaRPr lang="zh-CN" altLang="en-US"/>
          </a:p>
        </p:txBody>
      </p:sp>
    </p:spTree>
    <p:extLst>
      <p:ext uri="{BB962C8B-B14F-4D97-AF65-F5344CB8AC3E}">
        <p14:creationId xmlns:p14="http://schemas.microsoft.com/office/powerpoint/2010/main" val="1050809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E9CA855-E894-4FF1-A2E1-70E4E01E791A}" type="datetimeFigureOut">
              <a:rPr lang="zh-CN" altLang="en-US" smtClean="0"/>
              <a:t>2023/5/16</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6B89B0C-0A42-4820-82D0-DB0F0DBAF0C0}" type="slidenum">
              <a:rPr lang="zh-CN" altLang="en-US" smtClean="0"/>
              <a:t>‹#›</a:t>
            </a:fld>
            <a:endParaRPr lang="zh-CN"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02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2023/5/16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92963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2023/5/16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8377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2023/5/16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86447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E9CA855-E894-4FF1-A2E1-70E4E01E791A}" type="datetimeFigureOut">
              <a:rPr lang="zh-CN" altLang="en-US" smtClean="0"/>
              <a:t>2023/5/16</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2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E9CA855-E894-4FF1-A2E1-70E4E01E791A}" type="datetimeFigureOut">
              <a:rPr lang="zh-CN" altLang="en-US" smtClean="0"/>
              <a:t>2023/5/16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8341356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9CA855-E894-4FF1-A2E1-70E4E01E791A}" type="datetimeFigureOut">
              <a:rPr lang="zh-CN" altLang="en-US" smtClean="0"/>
              <a:t>2023/5/16</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0360341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E9CA855-E894-4FF1-A2E1-70E4E01E791A}" type="datetimeFigureOut">
              <a:rPr lang="zh-CN" altLang="en-US" smtClean="0"/>
              <a:t>2023/5/16</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0064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A855-E894-4FF1-A2E1-70E4E01E791A}" type="datetimeFigureOut">
              <a:rPr lang="zh-CN" altLang="en-US" smtClean="0"/>
              <a:t>2023/5/16</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326136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2023/5/16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168249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2023/5/16</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24456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E9CA855-E894-4FF1-A2E1-70E4E01E791A}" type="datetimeFigureOut">
              <a:rPr lang="zh-CN" altLang="en-US" smtClean="0"/>
              <a:t>2023/5/16</a:t>
            </a:fld>
            <a:endParaRPr lang="zh-CN"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28094891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71830-86A3-44F4-A5C6-0E99C75A4C37}"/>
              </a:ext>
            </a:extLst>
          </p:cNvPr>
          <p:cNvSpPr>
            <a:spLocks noGrp="1"/>
          </p:cNvSpPr>
          <p:nvPr>
            <p:ph type="ctrTitle"/>
          </p:nvPr>
        </p:nvSpPr>
        <p:spPr/>
        <p:txBody>
          <a:bodyPr/>
          <a:lstStyle/>
          <a:p>
            <a:r>
              <a:rPr lang="zh-CN" altLang="en-US" dirty="0"/>
              <a:t>信息检索与数据挖掘</a:t>
            </a:r>
          </a:p>
        </p:txBody>
      </p:sp>
      <p:sp>
        <p:nvSpPr>
          <p:cNvPr id="3" name="副标题 2">
            <a:extLst>
              <a:ext uri="{FF2B5EF4-FFF2-40B4-BE49-F238E27FC236}">
                <a16:creationId xmlns:a16="http://schemas.microsoft.com/office/drawing/2014/main" id="{6180116E-58B9-44D3-AF27-5E1ED9BC1B1E}"/>
              </a:ext>
            </a:extLst>
          </p:cNvPr>
          <p:cNvSpPr>
            <a:spLocks noGrp="1"/>
          </p:cNvSpPr>
          <p:nvPr>
            <p:ph type="subTitle" idx="1"/>
          </p:nvPr>
        </p:nvSpPr>
        <p:spPr>
          <a:xfrm>
            <a:off x="516835" y="4198374"/>
            <a:ext cx="11159653" cy="1059425"/>
          </a:xfrm>
        </p:spPr>
        <p:txBody>
          <a:bodyPr>
            <a:normAutofit/>
          </a:bodyPr>
          <a:lstStyle/>
          <a:p>
            <a:r>
              <a:rPr lang="zh-CN" altLang="en-US" sz="4400" dirty="0">
                <a:latin typeface="+mn-ea"/>
              </a:rPr>
              <a:t>第</a:t>
            </a:r>
            <a:r>
              <a:rPr lang="en-US" altLang="zh-CN" sz="4400" dirty="0">
                <a:latin typeface="+mn-ea"/>
              </a:rPr>
              <a:t>9</a:t>
            </a:r>
            <a:r>
              <a:rPr lang="zh-CN" altLang="en-US" sz="4400" dirty="0">
                <a:latin typeface="+mn-ea"/>
              </a:rPr>
              <a:t>章 相关反馈及查询扩展</a:t>
            </a:r>
          </a:p>
        </p:txBody>
      </p:sp>
    </p:spTree>
    <p:extLst>
      <p:ext uri="{BB962C8B-B14F-4D97-AF65-F5344CB8AC3E}">
        <p14:creationId xmlns:p14="http://schemas.microsoft.com/office/powerpoint/2010/main" val="7625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、上一章内容回顾</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4" y="1076960"/>
            <a:ext cx="11420061" cy="5483508"/>
          </a:xfrm>
        </p:spPr>
        <p:txBody>
          <a:bodyPr>
            <a:normAutofit/>
          </a:bodyPr>
          <a:lstStyle/>
          <a:p>
            <a:pPr marL="457200" lvl="0" indent="-457200" defTabSz="457200" fontAlgn="base">
              <a:lnSpc>
                <a:spcPct val="150000"/>
              </a:lnSpc>
              <a:spcBef>
                <a:spcPct val="0"/>
              </a:spcBef>
              <a:spcAft>
                <a:spcPts val="600"/>
              </a:spcAft>
              <a:buClr>
                <a:srgbClr val="437085"/>
              </a:buClr>
              <a:buSzTx/>
            </a:pPr>
            <a:r>
              <a:rPr lang="en-US" altLang="zh-CN" sz="3200" dirty="0">
                <a:solidFill>
                  <a:srgbClr val="002060"/>
                </a:solidFill>
                <a:latin typeface="Lucida Sans" panose="020B0602040502020204" pitchFamily="34" charset="0"/>
                <a:ea typeface="MS PGothic" panose="020B0600070205080204" pitchFamily="34" charset="-128"/>
              </a:rPr>
              <a:t>GMAP</a:t>
            </a: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B08E9213-3888-4EF9-A8DA-88D64D5459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6548" y="958461"/>
            <a:ext cx="8782878" cy="5602007"/>
          </a:xfrm>
          <a:prstGeom prst="rect">
            <a:avLst/>
          </a:prstGeom>
        </p:spPr>
      </p:pic>
    </p:spTree>
    <p:extLst>
      <p:ext uri="{BB962C8B-B14F-4D97-AF65-F5344CB8AC3E}">
        <p14:creationId xmlns:p14="http://schemas.microsoft.com/office/powerpoint/2010/main" val="2953276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、上一章内容回顾</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4" y="993913"/>
            <a:ext cx="11751872"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相关性判定之间的一致性</a:t>
            </a:r>
            <a:endParaRPr lang="zh-CN" altLang="en-US" sz="28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E386CC69-D195-465F-8DED-7A33B5176A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5921" y="1873294"/>
            <a:ext cx="7772401" cy="4637069"/>
          </a:xfrm>
          <a:prstGeom prst="rect">
            <a:avLst/>
          </a:prstGeom>
        </p:spPr>
      </p:pic>
    </p:spTree>
    <p:extLst>
      <p:ext uri="{BB962C8B-B14F-4D97-AF65-F5344CB8AC3E}">
        <p14:creationId xmlns:p14="http://schemas.microsoft.com/office/powerpoint/2010/main" val="68615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、上一章内容回顾</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4" y="993913"/>
            <a:ext cx="11751872"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计算</a:t>
            </a:r>
            <a:r>
              <a:rPr lang="en-US" altLang="zh-CN" sz="3200" dirty="0">
                <a:solidFill>
                  <a:srgbClr val="002060"/>
                </a:solidFill>
                <a:latin typeface="Lucida Sans" panose="020B0602040502020204" pitchFamily="34" charset="0"/>
                <a:ea typeface="MS PGothic" panose="020B0600070205080204" pitchFamily="34" charset="-128"/>
              </a:rPr>
              <a:t>kappa</a:t>
            </a:r>
            <a:r>
              <a:rPr lang="zh-CN" altLang="en-US" sz="3200" dirty="0">
                <a:solidFill>
                  <a:srgbClr val="002060"/>
                </a:solidFill>
                <a:latin typeface="Lucida Sans" panose="020B0602040502020204" pitchFamily="34" charset="0"/>
                <a:ea typeface="MS PGothic" panose="020B0600070205080204" pitchFamily="34" charset="-128"/>
              </a:rPr>
              <a:t>统计量</a:t>
            </a:r>
            <a:endParaRPr lang="zh-CN" altLang="en-US" sz="2800" dirty="0">
              <a:solidFill>
                <a:srgbClr val="002060"/>
              </a:solidFill>
              <a:latin typeface="Lucida Sans" panose="020B0602040502020204" pitchFamily="34" charset="0"/>
              <a:ea typeface="MS PGothic" panose="020B0600070205080204" pitchFamily="34" charset="-128"/>
            </a:endParaRPr>
          </a:p>
        </p:txBody>
      </p:sp>
      <p:pic>
        <p:nvPicPr>
          <p:cNvPr id="6" name="图片 5">
            <a:extLst>
              <a:ext uri="{FF2B5EF4-FFF2-40B4-BE49-F238E27FC236}">
                <a16:creationId xmlns:a16="http://schemas.microsoft.com/office/drawing/2014/main" id="{D70E18E9-C873-4A3A-9B06-7D61291DB7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261" y="1813662"/>
            <a:ext cx="7935530" cy="4736225"/>
          </a:xfrm>
          <a:prstGeom prst="rect">
            <a:avLst/>
          </a:prstGeom>
        </p:spPr>
      </p:pic>
    </p:spTree>
    <p:extLst>
      <p:ext uri="{BB962C8B-B14F-4D97-AF65-F5344CB8AC3E}">
        <p14:creationId xmlns:p14="http://schemas.microsoft.com/office/powerpoint/2010/main" val="2673460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、上一章内容回顾</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4" y="993913"/>
            <a:ext cx="11751872"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检索系统</a:t>
            </a:r>
            <a:endParaRPr lang="en-US" altLang="zh-CN" sz="3200" dirty="0">
              <a:solidFill>
                <a:srgbClr val="002060"/>
              </a:solidFill>
              <a:latin typeface="Lucida Sans" panose="020B0602040502020204" pitchFamily="34" charset="0"/>
              <a:ea typeface="MS PGothic" panose="020B0600070205080204" pitchFamily="34" charset="-128"/>
            </a:endParaRPr>
          </a:p>
        </p:txBody>
      </p:sp>
      <p:pic>
        <p:nvPicPr>
          <p:cNvPr id="4" name="图片 3">
            <a:extLst>
              <a:ext uri="{FF2B5EF4-FFF2-40B4-BE49-F238E27FC236}">
                <a16:creationId xmlns:a16="http://schemas.microsoft.com/office/drawing/2014/main" id="{6784081A-9E1E-4963-B160-F47C3678C778}"/>
              </a:ext>
            </a:extLst>
          </p:cNvPr>
          <p:cNvPicPr>
            <a:picLocks noChangeAspect="1"/>
          </p:cNvPicPr>
          <p:nvPr/>
        </p:nvPicPr>
        <p:blipFill>
          <a:blip r:embed="rId2"/>
          <a:stretch>
            <a:fillRect/>
          </a:stretch>
        </p:blipFill>
        <p:spPr>
          <a:xfrm>
            <a:off x="1103450" y="2081832"/>
            <a:ext cx="7719301" cy="4299090"/>
          </a:xfrm>
          <a:prstGeom prst="rect">
            <a:avLst/>
          </a:prstGeom>
        </p:spPr>
      </p:pic>
      <p:sp>
        <p:nvSpPr>
          <p:cNvPr id="5" name="矩形 4">
            <a:extLst>
              <a:ext uri="{FF2B5EF4-FFF2-40B4-BE49-F238E27FC236}">
                <a16:creationId xmlns:a16="http://schemas.microsoft.com/office/drawing/2014/main" id="{182A78B4-6685-4783-B919-46C221A7651C}"/>
              </a:ext>
            </a:extLst>
          </p:cNvPr>
          <p:cNvSpPr/>
          <p:nvPr/>
        </p:nvSpPr>
        <p:spPr>
          <a:xfrm>
            <a:off x="5304479" y="692321"/>
            <a:ext cx="4719802" cy="1691104"/>
          </a:xfrm>
          <a:prstGeom prst="rect">
            <a:avLst/>
          </a:prstGeom>
        </p:spPr>
        <p:txBody>
          <a:bodyPr wrap="square">
            <a:spAutoFit/>
          </a:bodyPr>
          <a:lstStyle/>
          <a:p>
            <a:pPr>
              <a:lnSpc>
                <a:spcPct val="150000"/>
              </a:lnSpc>
            </a:pPr>
            <a:r>
              <a:rPr lang="zh-CN" altLang="en-US" sz="2400" dirty="0">
                <a:solidFill>
                  <a:srgbClr val="FF0000"/>
                </a:solidFill>
              </a:rPr>
              <a:t>检索系统优化</a:t>
            </a:r>
            <a:endParaRPr lang="en-US" altLang="zh-CN" sz="2400" dirty="0">
              <a:solidFill>
                <a:srgbClr val="FF0000"/>
              </a:solidFill>
            </a:endParaRPr>
          </a:p>
          <a:p>
            <a:pPr>
              <a:lnSpc>
                <a:spcPct val="150000"/>
              </a:lnSpc>
            </a:pPr>
            <a:r>
              <a:rPr lang="zh-CN" altLang="en-US" sz="2400" dirty="0">
                <a:solidFill>
                  <a:srgbClr val="FF0000"/>
                </a:solidFill>
              </a:rPr>
              <a:t>能否让查询结果更相关？</a:t>
            </a:r>
            <a:endParaRPr lang="en-US" altLang="zh-CN" sz="2400" dirty="0">
              <a:solidFill>
                <a:srgbClr val="FF0000"/>
              </a:solidFill>
            </a:endParaRPr>
          </a:p>
          <a:p>
            <a:pPr>
              <a:lnSpc>
                <a:spcPct val="150000"/>
              </a:lnSpc>
            </a:pPr>
            <a:r>
              <a:rPr lang="zh-CN" altLang="en-US" sz="2400" dirty="0">
                <a:solidFill>
                  <a:srgbClr val="FF0000"/>
                </a:solidFill>
              </a:rPr>
              <a:t>进而提高正确率和召回率</a:t>
            </a:r>
          </a:p>
        </p:txBody>
      </p:sp>
    </p:spTree>
    <p:extLst>
      <p:ext uri="{BB962C8B-B14F-4D97-AF65-F5344CB8AC3E}">
        <p14:creationId xmlns:p14="http://schemas.microsoft.com/office/powerpoint/2010/main" val="28321915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a:t>
            </a:r>
            <a:r>
              <a:rPr lang="zh-CN" altLang="en-US" dirty="0">
                <a:solidFill>
                  <a:srgbClr val="002060"/>
                </a:solidFill>
                <a:latin typeface="Lucida Sans" panose="020B0602040502020204" pitchFamily="34" charset="0"/>
                <a:ea typeface="MS PGothic" panose="020B0600070205080204" pitchFamily="34" charset="-128"/>
              </a:rPr>
              <a:t>查询优化</a:t>
            </a:r>
            <a:endParaRPr lang="zh-CN" altLang="en-US" dirty="0">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查询优化（提高召回率）方法</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a:t>
            </a:r>
            <a:r>
              <a:rPr lang="zh-CN" altLang="en-US" sz="2400" b="1" dirty="0">
                <a:solidFill>
                  <a:srgbClr val="FF0000"/>
                </a:solidFill>
                <a:latin typeface="+mn-ea"/>
              </a:rPr>
              <a:t>局部</a:t>
            </a:r>
            <a:r>
              <a:rPr lang="en-US" altLang="zh-CN" sz="2400" b="1" dirty="0">
                <a:solidFill>
                  <a:srgbClr val="FF0000"/>
                </a:solidFill>
                <a:latin typeface="+mn-ea"/>
              </a:rPr>
              <a:t>(local)</a:t>
            </a:r>
            <a:r>
              <a:rPr lang="zh-CN" altLang="en-US" sz="2400" b="1" dirty="0">
                <a:solidFill>
                  <a:srgbClr val="FF0000"/>
                </a:solidFill>
                <a:latin typeface="+mn-ea"/>
              </a:rPr>
              <a:t>方法</a:t>
            </a:r>
            <a:r>
              <a:rPr lang="en-US" altLang="zh-CN" sz="2400" dirty="0">
                <a:solidFill>
                  <a:schemeClr val="tx1"/>
                </a:solidFill>
                <a:latin typeface="+mn-ea"/>
              </a:rPr>
              <a:t>: </a:t>
            </a:r>
            <a:r>
              <a:rPr lang="zh-CN" altLang="en-US" sz="2400" dirty="0">
                <a:solidFill>
                  <a:schemeClr val="tx1"/>
                </a:solidFill>
                <a:latin typeface="+mn-ea"/>
              </a:rPr>
              <a:t>对用户查询进行局部的即时的分析，即通过查询的初始匹配文档对原始查询进行修改，基本方法包括：</a:t>
            </a:r>
            <a:r>
              <a:rPr lang="zh-CN" altLang="en-US" sz="2400" b="1" dirty="0">
                <a:solidFill>
                  <a:srgbClr val="FF0000"/>
                </a:solidFill>
                <a:latin typeface="+mn-ea"/>
              </a:rPr>
              <a:t>相关反馈</a:t>
            </a:r>
            <a:r>
              <a:rPr lang="en-US" altLang="zh-CN" sz="2400" b="1" dirty="0">
                <a:solidFill>
                  <a:srgbClr val="FF0000"/>
                </a:solidFill>
                <a:latin typeface="+mn-ea"/>
              </a:rPr>
              <a:t>(relevance feedback)</a:t>
            </a:r>
            <a:r>
              <a:rPr lang="zh-CN" altLang="en-US" sz="2400" dirty="0">
                <a:solidFill>
                  <a:srgbClr val="FF0000"/>
                </a:solidFill>
                <a:latin typeface="+mn-ea"/>
              </a:rPr>
              <a:t>、</a:t>
            </a:r>
            <a:r>
              <a:rPr lang="zh-CN" altLang="en-US" sz="2400" b="1" dirty="0">
                <a:solidFill>
                  <a:srgbClr val="FF0000"/>
                </a:solidFill>
                <a:latin typeface="+mn-ea"/>
              </a:rPr>
              <a:t>伪相关反馈</a:t>
            </a:r>
            <a:r>
              <a:rPr lang="zh-CN" altLang="en-US" sz="2400" dirty="0">
                <a:solidFill>
                  <a:srgbClr val="FF0000"/>
                </a:solidFill>
                <a:latin typeface="+mn-ea"/>
              </a:rPr>
              <a:t>、</a:t>
            </a:r>
            <a:r>
              <a:rPr lang="zh-CN" altLang="en-US" sz="2400" b="1" dirty="0">
                <a:solidFill>
                  <a:srgbClr val="FF0000"/>
                </a:solidFill>
                <a:latin typeface="+mn-ea"/>
              </a:rPr>
              <a:t>（全局）间接相关反馈</a:t>
            </a:r>
            <a:endParaRPr lang="en-US" altLang="zh-CN" sz="2400" b="1" dirty="0">
              <a:solidFill>
                <a:srgbClr val="FF0000"/>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400" dirty="0">
                <a:solidFill>
                  <a:schemeClr val="tx1"/>
                </a:solidFill>
                <a:latin typeface="+mn-ea"/>
              </a:rPr>
              <a:t></a:t>
            </a:r>
            <a:r>
              <a:rPr lang="zh-CN" altLang="en-US" sz="2400" b="1" dirty="0">
                <a:solidFill>
                  <a:srgbClr val="FF0000"/>
                </a:solidFill>
                <a:latin typeface="+mn-ea"/>
              </a:rPr>
              <a:t>全局</a:t>
            </a:r>
            <a:r>
              <a:rPr lang="en-US" altLang="zh-CN" sz="2400" b="1" dirty="0">
                <a:solidFill>
                  <a:srgbClr val="FF0000"/>
                </a:solidFill>
                <a:latin typeface="+mn-ea"/>
              </a:rPr>
              <a:t>(Global)</a:t>
            </a:r>
            <a:r>
              <a:rPr lang="zh-CN" altLang="en-US" sz="2400" b="1" dirty="0">
                <a:solidFill>
                  <a:srgbClr val="FF0000"/>
                </a:solidFill>
                <a:latin typeface="+mn-ea"/>
              </a:rPr>
              <a:t>方法</a:t>
            </a:r>
            <a:r>
              <a:rPr lang="en-US" altLang="zh-CN" sz="2400" dirty="0">
                <a:solidFill>
                  <a:schemeClr val="tx1"/>
                </a:solidFill>
                <a:latin typeface="+mn-ea"/>
              </a:rPr>
              <a:t>: </a:t>
            </a:r>
            <a:r>
              <a:rPr lang="zh-CN" altLang="en-US" sz="2400" dirty="0">
                <a:solidFill>
                  <a:schemeClr val="tx1"/>
                </a:solidFill>
                <a:latin typeface="+mn-ea"/>
              </a:rPr>
              <a:t>进行一次性的全局分析</a:t>
            </a:r>
            <a:r>
              <a:rPr lang="en-US" altLang="zh-CN" sz="2400" dirty="0">
                <a:solidFill>
                  <a:schemeClr val="tx1"/>
                </a:solidFill>
                <a:latin typeface="+mn-ea"/>
              </a:rPr>
              <a:t>(</a:t>
            </a:r>
            <a:r>
              <a:rPr lang="zh-CN" altLang="en-US" sz="2400" dirty="0">
                <a:solidFill>
                  <a:schemeClr val="tx1"/>
                </a:solidFill>
                <a:latin typeface="+mn-ea"/>
              </a:rPr>
              <a:t>比如分析整个文档集</a:t>
            </a:r>
            <a:r>
              <a:rPr lang="en-US" altLang="zh-CN" sz="2400" dirty="0">
                <a:solidFill>
                  <a:schemeClr val="tx1"/>
                </a:solidFill>
                <a:latin typeface="+mn-ea"/>
              </a:rPr>
              <a:t>)</a:t>
            </a:r>
            <a:r>
              <a:rPr lang="zh-CN" altLang="en-US" sz="2400" dirty="0">
                <a:solidFill>
                  <a:schemeClr val="tx1"/>
                </a:solidFill>
                <a:latin typeface="+mn-ea"/>
              </a:rPr>
              <a:t>来产生同</a:t>
            </a:r>
            <a:r>
              <a:rPr lang="en-US" altLang="zh-CN" sz="2400" dirty="0">
                <a:solidFill>
                  <a:schemeClr val="tx1"/>
                </a:solidFill>
                <a:latin typeface="+mn-ea"/>
              </a:rPr>
              <a:t>/</a:t>
            </a:r>
            <a:r>
              <a:rPr lang="zh-CN" altLang="en-US" sz="2400" dirty="0">
                <a:solidFill>
                  <a:schemeClr val="tx1"/>
                </a:solidFill>
                <a:latin typeface="+mn-ea"/>
              </a:rPr>
              <a:t>近义词词典 </a:t>
            </a:r>
            <a:r>
              <a:rPr lang="en-US" altLang="zh-CN" sz="2400" dirty="0">
                <a:solidFill>
                  <a:schemeClr val="tx1"/>
                </a:solidFill>
                <a:latin typeface="+mn-ea"/>
              </a:rPr>
              <a:t>(thesaurus),</a:t>
            </a:r>
            <a:r>
              <a:rPr lang="zh-CN" altLang="en-US" sz="2400" dirty="0">
                <a:solidFill>
                  <a:schemeClr val="tx1"/>
                </a:solidFill>
                <a:latin typeface="+mn-ea"/>
              </a:rPr>
              <a:t>利用该词典进行查询扩展。基本方法包括：</a:t>
            </a:r>
            <a:r>
              <a:rPr lang="zh-CN" altLang="en-US" sz="2400" b="1" dirty="0">
                <a:solidFill>
                  <a:srgbClr val="FF0000"/>
                </a:solidFill>
                <a:latin typeface="+mn-ea"/>
              </a:rPr>
              <a:t>基于同义词词典</a:t>
            </a:r>
            <a:r>
              <a:rPr lang="zh-CN" altLang="en-US" sz="2400" dirty="0">
                <a:solidFill>
                  <a:schemeClr val="tx1"/>
                </a:solidFill>
                <a:latin typeface="+mn-ea"/>
              </a:rPr>
              <a:t>（</a:t>
            </a:r>
            <a:r>
              <a:rPr lang="en-US" altLang="zh-CN" sz="2400" dirty="0">
                <a:solidFill>
                  <a:schemeClr val="tx1"/>
                </a:solidFill>
                <a:latin typeface="+mn-ea"/>
              </a:rPr>
              <a:t>thesaurus</a:t>
            </a:r>
            <a:r>
              <a:rPr lang="zh-CN" altLang="en-US" sz="2400" dirty="0">
                <a:solidFill>
                  <a:schemeClr val="tx1"/>
                </a:solidFill>
                <a:latin typeface="+mn-ea"/>
              </a:rPr>
              <a:t>）或</a:t>
            </a:r>
            <a:r>
              <a:rPr lang="en-US" altLang="zh-CN" sz="2400" dirty="0">
                <a:solidFill>
                  <a:schemeClr val="tx1"/>
                </a:solidFill>
                <a:latin typeface="+mn-ea"/>
              </a:rPr>
              <a:t>WordNet</a:t>
            </a:r>
            <a:r>
              <a:rPr lang="zh-CN" altLang="en-US" sz="2400" dirty="0">
                <a:solidFill>
                  <a:schemeClr val="tx1"/>
                </a:solidFill>
                <a:latin typeface="+mn-ea"/>
              </a:rPr>
              <a:t>的查询扩展或重构方法；</a:t>
            </a:r>
            <a:r>
              <a:rPr lang="zh-CN" altLang="en-US" sz="2400" b="1" dirty="0">
                <a:solidFill>
                  <a:srgbClr val="FF0000"/>
                </a:solidFill>
                <a:latin typeface="+mn-ea"/>
              </a:rPr>
              <a:t>自动构造同义词词典</a:t>
            </a:r>
            <a:r>
              <a:rPr lang="zh-CN" altLang="en-US" sz="2400" dirty="0">
                <a:solidFill>
                  <a:schemeClr val="tx1"/>
                </a:solidFill>
                <a:latin typeface="+mn-ea"/>
              </a:rPr>
              <a:t>并基于它进行查询扩展；</a:t>
            </a:r>
            <a:r>
              <a:rPr lang="zh-CN" altLang="en-US" sz="2400" b="1" dirty="0">
                <a:solidFill>
                  <a:srgbClr val="FF0000"/>
                </a:solidFill>
                <a:latin typeface="+mn-ea"/>
              </a:rPr>
              <a:t>类似拼写校正的技术</a:t>
            </a:r>
            <a:r>
              <a:rPr lang="zh-CN" altLang="en-US" sz="2400" b="1" dirty="0">
                <a:solidFill>
                  <a:schemeClr val="tx1"/>
                </a:solidFill>
                <a:latin typeface="+mn-ea"/>
              </a:rPr>
              <a:t>。</a:t>
            </a:r>
            <a:endParaRPr lang="en-US" altLang="zh-CN" sz="2400" b="1" dirty="0">
              <a:solidFill>
                <a:schemeClr val="tx1"/>
              </a:solidFill>
              <a:latin typeface="+mn-ea"/>
            </a:endParaRPr>
          </a:p>
        </p:txBody>
      </p:sp>
    </p:spTree>
    <p:extLst>
      <p:ext uri="{BB962C8B-B14F-4D97-AF65-F5344CB8AC3E}">
        <p14:creationId xmlns:p14="http://schemas.microsoft.com/office/powerpoint/2010/main" val="3762269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1</a:t>
            </a:r>
            <a:r>
              <a:rPr lang="zh-CN" altLang="en-US" sz="2800" dirty="0">
                <a:solidFill>
                  <a:srgbClr val="002060"/>
                </a:solidFill>
                <a:latin typeface="Lucida Sans" panose="020B0602040502020204" pitchFamily="34" charset="0"/>
                <a:ea typeface="MS PGothic" panose="020B0600070205080204" pitchFamily="34" charset="-128"/>
              </a:rPr>
              <a:t>）相关反馈的基本思想：用户对初始返回结果的相关性进行反馈</a:t>
            </a:r>
          </a:p>
          <a:p>
            <a:pPr mar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mn-ea"/>
              </a:rPr>
              <a:t>（</a:t>
            </a:r>
            <a:r>
              <a:rPr lang="en-US" altLang="zh-CN" sz="2400" dirty="0">
                <a:solidFill>
                  <a:schemeClr val="tx1"/>
                </a:solidFill>
                <a:latin typeface="+mn-ea"/>
              </a:rPr>
              <a:t>1</a:t>
            </a:r>
            <a:r>
              <a:rPr lang="zh-CN" altLang="en-US" sz="2400" dirty="0">
                <a:solidFill>
                  <a:schemeClr val="tx1"/>
                </a:solidFill>
                <a:latin typeface="+mn-ea"/>
              </a:rPr>
              <a:t>）用户提交一个简短的查询</a:t>
            </a:r>
            <a:endParaRPr lang="en-US" altLang="zh-CN" sz="2400" dirty="0">
              <a:solidFill>
                <a:schemeClr val="tx1"/>
              </a:solidFill>
              <a:latin typeface="+mn-ea"/>
            </a:endParaRPr>
          </a:p>
          <a:p>
            <a:pPr mar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mn-ea"/>
              </a:rPr>
              <a:t>（</a:t>
            </a:r>
            <a:r>
              <a:rPr lang="en-US" altLang="zh-CN" sz="2400" dirty="0">
                <a:solidFill>
                  <a:schemeClr val="tx1"/>
                </a:solidFill>
                <a:latin typeface="+mn-ea"/>
              </a:rPr>
              <a:t>2</a:t>
            </a:r>
            <a:r>
              <a:rPr lang="zh-CN" altLang="en-US" sz="2400" dirty="0">
                <a:solidFill>
                  <a:schemeClr val="tx1"/>
                </a:solidFill>
                <a:latin typeface="+mn-ea"/>
              </a:rPr>
              <a:t>）系统返回初次检索结果</a:t>
            </a:r>
          </a:p>
          <a:p>
            <a:pPr mar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mn-ea"/>
              </a:rPr>
              <a:t>（</a:t>
            </a:r>
            <a:r>
              <a:rPr lang="en-US" altLang="zh-CN" sz="2400" dirty="0">
                <a:solidFill>
                  <a:schemeClr val="tx1"/>
                </a:solidFill>
                <a:latin typeface="+mn-ea"/>
              </a:rPr>
              <a:t>3</a:t>
            </a:r>
            <a:r>
              <a:rPr lang="zh-CN" altLang="en-US" sz="2400" dirty="0">
                <a:solidFill>
                  <a:schemeClr val="tx1"/>
                </a:solidFill>
                <a:latin typeface="+mn-ea"/>
              </a:rPr>
              <a:t>）用户将部分结果标记为相关或者不相关</a:t>
            </a:r>
          </a:p>
          <a:p>
            <a:pPr mar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mn-ea"/>
              </a:rPr>
              <a:t>（</a:t>
            </a:r>
            <a:r>
              <a:rPr lang="en-US" altLang="zh-CN" sz="2400" dirty="0">
                <a:solidFill>
                  <a:schemeClr val="tx1"/>
                </a:solidFill>
                <a:latin typeface="+mn-ea"/>
              </a:rPr>
              <a:t>4</a:t>
            </a:r>
            <a:r>
              <a:rPr lang="zh-CN" altLang="en-US" sz="2400" dirty="0">
                <a:solidFill>
                  <a:schemeClr val="tx1"/>
                </a:solidFill>
                <a:latin typeface="+mn-ea"/>
              </a:rPr>
              <a:t>）系统基于用户的反馈计算出一个更好的查询来表示信息需求</a:t>
            </a:r>
            <a:endParaRPr lang="en-US" altLang="zh-CN" sz="2400" dirty="0">
              <a:solidFill>
                <a:schemeClr val="tx1"/>
              </a:solidFill>
              <a:latin typeface="+mn-ea"/>
            </a:endParaRPr>
          </a:p>
          <a:p>
            <a:pPr mar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mn-ea"/>
              </a:rPr>
              <a:t>（</a:t>
            </a:r>
            <a:r>
              <a:rPr lang="en-US" altLang="zh-CN" sz="2400" dirty="0">
                <a:solidFill>
                  <a:schemeClr val="tx1"/>
                </a:solidFill>
                <a:latin typeface="+mn-ea"/>
              </a:rPr>
              <a:t>5</a:t>
            </a:r>
            <a:r>
              <a:rPr lang="zh-CN" altLang="en-US" sz="2400" dirty="0">
                <a:solidFill>
                  <a:schemeClr val="tx1"/>
                </a:solidFill>
                <a:latin typeface="+mn-ea"/>
              </a:rPr>
              <a:t>）利用新查询系统返回新的检索结果</a:t>
            </a:r>
          </a:p>
          <a:p>
            <a:pPr mar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mn-ea"/>
              </a:rPr>
              <a:t>相关反馈可以进行多次循环</a:t>
            </a:r>
          </a:p>
          <a:p>
            <a:pPr mar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mn-ea"/>
              </a:rPr>
              <a:t></a:t>
            </a:r>
            <a:r>
              <a:rPr lang="en-US" altLang="zh-CN" sz="2400" dirty="0">
                <a:solidFill>
                  <a:schemeClr val="tx1"/>
                </a:solidFill>
                <a:latin typeface="+mn-ea"/>
              </a:rPr>
              <a:t>Idea: </a:t>
            </a:r>
            <a:r>
              <a:rPr lang="zh-CN" altLang="en-US" sz="2400" dirty="0">
                <a:solidFill>
                  <a:schemeClr val="tx1"/>
                </a:solidFill>
                <a:latin typeface="+mn-ea"/>
              </a:rPr>
              <a:t>如果不能很好地了解文档集合，就很难把自己的信息需求转化成查询，进行多次相关反馈可以有所帮助。</a:t>
            </a:r>
            <a:endParaRPr lang="en-US" altLang="zh-CN" sz="2400" dirty="0">
              <a:solidFill>
                <a:schemeClr val="tx1"/>
              </a:solidFill>
              <a:latin typeface="+mn-ea"/>
            </a:endParaRPr>
          </a:p>
        </p:txBody>
      </p:sp>
    </p:spTree>
    <p:extLst>
      <p:ext uri="{BB962C8B-B14F-4D97-AF65-F5344CB8AC3E}">
        <p14:creationId xmlns:p14="http://schemas.microsoft.com/office/powerpoint/2010/main" val="25840461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2</a:t>
            </a:r>
            <a:r>
              <a:rPr lang="zh-CN" altLang="en-US" sz="2800" dirty="0">
                <a:solidFill>
                  <a:srgbClr val="002060"/>
                </a:solidFill>
                <a:latin typeface="Lucida Sans" panose="020B0602040502020204" pitchFamily="34" charset="0"/>
                <a:ea typeface="MS PGothic" panose="020B0600070205080204" pitchFamily="34" charset="-128"/>
              </a:rPr>
              <a:t>）相关反馈分类</a:t>
            </a:r>
          </a:p>
          <a:p>
            <a:pPr marL="342900" indent="-342900" defTabSz="457200" fontAlgn="base">
              <a:lnSpc>
                <a:spcPct val="150000"/>
              </a:lnSpc>
              <a:spcBef>
                <a:spcPct val="0"/>
              </a:spcBef>
              <a:spcAft>
                <a:spcPts val="600"/>
              </a:spcAft>
              <a:buClr>
                <a:srgbClr val="437085"/>
              </a:buClr>
              <a:buSzTx/>
              <a:buFont typeface="Wingdings" panose="05000000000000000000" pitchFamily="2" charset="2"/>
              <a:buChar char="Ø"/>
            </a:pPr>
            <a:r>
              <a:rPr lang="zh-CN" altLang="en-US" sz="2400" b="1" dirty="0">
                <a:solidFill>
                  <a:schemeClr val="tx1"/>
                </a:solidFill>
                <a:latin typeface="+mn-ea"/>
              </a:rPr>
              <a:t>用户相关反馈或显式相关反馈</a:t>
            </a:r>
            <a:r>
              <a:rPr lang="en-US" altLang="zh-CN" sz="2400" dirty="0">
                <a:solidFill>
                  <a:schemeClr val="tx1"/>
                </a:solidFill>
                <a:latin typeface="+mn-ea"/>
              </a:rPr>
              <a:t>(User </a:t>
            </a:r>
            <a:r>
              <a:rPr lang="en-US" altLang="zh-CN" sz="2400" dirty="0" err="1">
                <a:solidFill>
                  <a:schemeClr val="tx1"/>
                </a:solidFill>
                <a:latin typeface="+mn-ea"/>
              </a:rPr>
              <a:t>Feedbackor</a:t>
            </a:r>
            <a:r>
              <a:rPr lang="en-US" altLang="zh-CN" sz="2400" dirty="0">
                <a:solidFill>
                  <a:schemeClr val="tx1"/>
                </a:solidFill>
                <a:latin typeface="+mn-ea"/>
              </a:rPr>
              <a:t> Explicit Feedback): </a:t>
            </a:r>
            <a:r>
              <a:rPr lang="zh-CN" altLang="en-US" sz="2400" dirty="0">
                <a:solidFill>
                  <a:schemeClr val="tx1"/>
                </a:solidFill>
                <a:latin typeface="+mn-ea"/>
              </a:rPr>
              <a:t>用户显式参加交互过程</a:t>
            </a:r>
          </a:p>
          <a:p>
            <a:pPr marL="342900" indent="-342900" defTabSz="457200" fontAlgn="base">
              <a:lnSpc>
                <a:spcPct val="150000"/>
              </a:lnSpc>
              <a:spcBef>
                <a:spcPct val="0"/>
              </a:spcBef>
              <a:spcAft>
                <a:spcPts val="600"/>
              </a:spcAft>
              <a:buClr>
                <a:srgbClr val="437085"/>
              </a:buClr>
              <a:buSzTx/>
              <a:buFont typeface="Wingdings" panose="05000000000000000000" pitchFamily="2" charset="2"/>
              <a:buChar char="Ø"/>
            </a:pPr>
            <a:r>
              <a:rPr lang="zh-CN" altLang="en-US" sz="2400" b="1" dirty="0">
                <a:solidFill>
                  <a:schemeClr val="tx1"/>
                </a:solidFill>
                <a:latin typeface="+mn-ea"/>
              </a:rPr>
              <a:t>隐式相关反馈</a:t>
            </a:r>
            <a:r>
              <a:rPr lang="en-US" altLang="zh-CN" sz="2400" dirty="0">
                <a:solidFill>
                  <a:schemeClr val="tx1"/>
                </a:solidFill>
                <a:latin typeface="+mn-ea"/>
              </a:rPr>
              <a:t>(Implicit Feedback)</a:t>
            </a:r>
            <a:r>
              <a:rPr lang="zh-CN" altLang="en-US" sz="2400" dirty="0">
                <a:solidFill>
                  <a:schemeClr val="tx1"/>
                </a:solidFill>
                <a:latin typeface="+mn-ea"/>
              </a:rPr>
              <a:t>：系统跟踪用户的行为来推测返回文档的相关性，从而进行反馈。</a:t>
            </a:r>
          </a:p>
          <a:p>
            <a:pPr marL="342900" indent="-342900" defTabSz="457200" fontAlgn="base">
              <a:lnSpc>
                <a:spcPct val="150000"/>
              </a:lnSpc>
              <a:spcBef>
                <a:spcPct val="0"/>
              </a:spcBef>
              <a:spcAft>
                <a:spcPts val="600"/>
              </a:spcAft>
              <a:buClr>
                <a:srgbClr val="437085"/>
              </a:buClr>
              <a:buSzTx/>
              <a:buFont typeface="Wingdings" panose="05000000000000000000" pitchFamily="2" charset="2"/>
              <a:buChar char="Ø"/>
            </a:pPr>
            <a:r>
              <a:rPr lang="zh-CN" altLang="en-US" sz="2400" b="1" dirty="0">
                <a:solidFill>
                  <a:schemeClr val="tx1"/>
                </a:solidFill>
                <a:latin typeface="+mn-ea"/>
              </a:rPr>
              <a:t>伪相关反馈或盲相关反馈</a:t>
            </a:r>
            <a:r>
              <a:rPr lang="en-US" altLang="zh-CN" sz="2400" dirty="0">
                <a:solidFill>
                  <a:schemeClr val="tx1"/>
                </a:solidFill>
                <a:latin typeface="+mn-ea"/>
              </a:rPr>
              <a:t>(Pseudo Feedback </a:t>
            </a:r>
            <a:r>
              <a:rPr lang="en-US" altLang="zh-CN" sz="2400" dirty="0" err="1">
                <a:solidFill>
                  <a:schemeClr val="tx1"/>
                </a:solidFill>
                <a:latin typeface="+mn-ea"/>
              </a:rPr>
              <a:t>orBlind</a:t>
            </a:r>
            <a:r>
              <a:rPr lang="en-US" altLang="zh-CN" sz="2400" dirty="0">
                <a:solidFill>
                  <a:schemeClr val="tx1"/>
                </a:solidFill>
                <a:latin typeface="+mn-ea"/>
              </a:rPr>
              <a:t> Feedback)</a:t>
            </a:r>
            <a:r>
              <a:rPr lang="zh-CN" altLang="en-US" sz="2400" dirty="0">
                <a:solidFill>
                  <a:schemeClr val="tx1"/>
                </a:solidFill>
                <a:latin typeface="+mn-ea"/>
              </a:rPr>
              <a:t>：没有用户参与，系统直接假设返回文档的前</a:t>
            </a:r>
            <a:r>
              <a:rPr lang="en-US" altLang="zh-CN" sz="2400" dirty="0">
                <a:solidFill>
                  <a:schemeClr val="tx1"/>
                </a:solidFill>
                <a:latin typeface="+mn-ea"/>
              </a:rPr>
              <a:t>k</a:t>
            </a:r>
            <a:r>
              <a:rPr lang="zh-CN" altLang="en-US" sz="2400" dirty="0">
                <a:solidFill>
                  <a:schemeClr val="tx1"/>
                </a:solidFill>
                <a:latin typeface="+mn-ea"/>
              </a:rPr>
              <a:t>篇是相关的，然后进行反馈。</a:t>
            </a:r>
            <a:endParaRPr lang="en-US" altLang="zh-CN" sz="2400" dirty="0">
              <a:solidFill>
                <a:schemeClr val="tx1"/>
              </a:solidFill>
              <a:latin typeface="+mn-ea"/>
            </a:endParaRPr>
          </a:p>
        </p:txBody>
      </p:sp>
    </p:spTree>
    <p:extLst>
      <p:ext uri="{BB962C8B-B14F-4D97-AF65-F5344CB8AC3E}">
        <p14:creationId xmlns:p14="http://schemas.microsoft.com/office/powerpoint/2010/main" val="159373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3</a:t>
            </a:r>
            <a:r>
              <a:rPr lang="zh-CN" altLang="en-US" sz="2800" dirty="0">
                <a:solidFill>
                  <a:srgbClr val="002060"/>
                </a:solidFill>
                <a:latin typeface="Lucida Sans" panose="020B0602040502020204" pitchFamily="34" charset="0"/>
                <a:ea typeface="MS PGothic" panose="020B0600070205080204" pitchFamily="34" charset="-128"/>
              </a:rPr>
              <a:t>）用户相关反馈实例</a:t>
            </a: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Lucida Sans" panose="020B0602040502020204" pitchFamily="34" charset="0"/>
                <a:ea typeface="MS PGothic" panose="020B0600070205080204" pitchFamily="34" charset="-128"/>
              </a:rPr>
              <a:t>图像搜索</a:t>
            </a:r>
          </a:p>
          <a:p>
            <a:pPr mar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mn-ea"/>
              </a:rPr>
              <a:t>下面使用“</a:t>
            </a:r>
            <a:r>
              <a:rPr lang="en-US" altLang="zh-CN" sz="2400" dirty="0">
                <a:solidFill>
                  <a:schemeClr val="tx1"/>
                </a:solidFill>
                <a:latin typeface="+mn-ea"/>
              </a:rPr>
              <a:t>ad hoc retrieval”</a:t>
            </a:r>
            <a:r>
              <a:rPr lang="zh-CN" altLang="en-US" sz="2400" dirty="0">
                <a:solidFill>
                  <a:schemeClr val="tx1"/>
                </a:solidFill>
                <a:latin typeface="+mn-ea"/>
              </a:rPr>
              <a:t>来指未使用相关反馈的检索。</a:t>
            </a:r>
          </a:p>
          <a:p>
            <a:pPr mar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mn-ea"/>
              </a:rPr>
              <a:t></a:t>
            </a:r>
            <a:endParaRPr lang="en-US" altLang="zh-CN" sz="2400" dirty="0">
              <a:solidFill>
                <a:schemeClr val="tx1"/>
              </a:solidFill>
              <a:latin typeface="+mn-ea"/>
            </a:endParaRPr>
          </a:p>
        </p:txBody>
      </p:sp>
      <p:pic>
        <p:nvPicPr>
          <p:cNvPr id="4" name="图片 3">
            <a:extLst>
              <a:ext uri="{FF2B5EF4-FFF2-40B4-BE49-F238E27FC236}">
                <a16:creationId xmlns:a16="http://schemas.microsoft.com/office/drawing/2014/main" id="{3C64166E-BC79-4682-ACEF-0D0FB8465430}"/>
              </a:ext>
            </a:extLst>
          </p:cNvPr>
          <p:cNvPicPr>
            <a:picLocks noChangeAspect="1"/>
          </p:cNvPicPr>
          <p:nvPr/>
        </p:nvPicPr>
        <p:blipFill>
          <a:blip r:embed="rId2"/>
          <a:stretch>
            <a:fillRect/>
          </a:stretch>
        </p:blipFill>
        <p:spPr>
          <a:xfrm>
            <a:off x="2126457" y="2621180"/>
            <a:ext cx="5286375" cy="2676525"/>
          </a:xfrm>
          <a:prstGeom prst="rect">
            <a:avLst/>
          </a:prstGeom>
        </p:spPr>
      </p:pic>
    </p:spTree>
    <p:extLst>
      <p:ext uri="{BB962C8B-B14F-4D97-AF65-F5344CB8AC3E}">
        <p14:creationId xmlns:p14="http://schemas.microsoft.com/office/powerpoint/2010/main" val="19313998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3</a:t>
            </a:r>
            <a:r>
              <a:rPr lang="zh-CN" altLang="en-US" sz="2800" dirty="0">
                <a:solidFill>
                  <a:srgbClr val="002060"/>
                </a:solidFill>
                <a:latin typeface="Lucida Sans" panose="020B0602040502020204" pitchFamily="34" charset="0"/>
                <a:ea typeface="MS PGothic" panose="020B0600070205080204" pitchFamily="34" charset="-128"/>
              </a:rPr>
              <a:t>）相关反馈图像搜索</a:t>
            </a: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Lucida Sans" panose="020B0602040502020204" pitchFamily="34" charset="0"/>
                <a:ea typeface="MS PGothic" panose="020B0600070205080204" pitchFamily="34" charset="-128"/>
              </a:rPr>
              <a:t>首次查询的返回结果</a:t>
            </a:r>
          </a:p>
        </p:txBody>
      </p:sp>
      <p:pic>
        <p:nvPicPr>
          <p:cNvPr id="5" name="图片 4">
            <a:extLst>
              <a:ext uri="{FF2B5EF4-FFF2-40B4-BE49-F238E27FC236}">
                <a16:creationId xmlns:a16="http://schemas.microsoft.com/office/drawing/2014/main" id="{90392B0F-632E-4816-87C2-BBFEE0F20ECB}"/>
              </a:ext>
            </a:extLst>
          </p:cNvPr>
          <p:cNvPicPr>
            <a:picLocks noChangeAspect="1"/>
          </p:cNvPicPr>
          <p:nvPr/>
        </p:nvPicPr>
        <p:blipFill>
          <a:blip r:embed="rId2"/>
          <a:stretch>
            <a:fillRect/>
          </a:stretch>
        </p:blipFill>
        <p:spPr>
          <a:xfrm>
            <a:off x="1984927" y="1913283"/>
            <a:ext cx="6115050" cy="3429000"/>
          </a:xfrm>
          <a:prstGeom prst="rect">
            <a:avLst/>
          </a:prstGeom>
        </p:spPr>
      </p:pic>
    </p:spTree>
    <p:extLst>
      <p:ext uri="{BB962C8B-B14F-4D97-AF65-F5344CB8AC3E}">
        <p14:creationId xmlns:p14="http://schemas.microsoft.com/office/powerpoint/2010/main" val="3524678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3</a:t>
            </a:r>
            <a:r>
              <a:rPr lang="zh-CN" altLang="en-US" sz="2800" dirty="0">
                <a:solidFill>
                  <a:srgbClr val="002060"/>
                </a:solidFill>
                <a:latin typeface="Lucida Sans" panose="020B0602040502020204" pitchFamily="34" charset="0"/>
                <a:ea typeface="MS PGothic" panose="020B0600070205080204" pitchFamily="34" charset="-128"/>
              </a:rPr>
              <a:t>）相关反馈图像搜索</a:t>
            </a: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Lucida Sans" panose="020B0602040502020204" pitchFamily="34" charset="0"/>
                <a:ea typeface="MS PGothic" panose="020B0600070205080204" pitchFamily="34" charset="-128"/>
              </a:rPr>
              <a:t>对返回结果进行标注</a:t>
            </a: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绿框表示用户认为相关的结果</a:t>
            </a:r>
          </a:p>
        </p:txBody>
      </p:sp>
      <p:pic>
        <p:nvPicPr>
          <p:cNvPr id="5" name="图片 4">
            <a:extLst>
              <a:ext uri="{FF2B5EF4-FFF2-40B4-BE49-F238E27FC236}">
                <a16:creationId xmlns:a16="http://schemas.microsoft.com/office/drawing/2014/main" id="{90392B0F-632E-4816-87C2-BBFEE0F20ECB}"/>
              </a:ext>
            </a:extLst>
          </p:cNvPr>
          <p:cNvPicPr>
            <a:picLocks noChangeAspect="1"/>
          </p:cNvPicPr>
          <p:nvPr/>
        </p:nvPicPr>
        <p:blipFill>
          <a:blip r:embed="rId3"/>
          <a:stretch>
            <a:fillRect/>
          </a:stretch>
        </p:blipFill>
        <p:spPr>
          <a:xfrm>
            <a:off x="37972" y="1873527"/>
            <a:ext cx="6115050" cy="3429000"/>
          </a:xfrm>
          <a:prstGeom prst="rect">
            <a:avLst/>
          </a:prstGeom>
        </p:spPr>
      </p:pic>
      <p:pic>
        <p:nvPicPr>
          <p:cNvPr id="4" name="图片 3">
            <a:extLst>
              <a:ext uri="{FF2B5EF4-FFF2-40B4-BE49-F238E27FC236}">
                <a16:creationId xmlns:a16="http://schemas.microsoft.com/office/drawing/2014/main" id="{672EB1B5-01CC-43F8-B140-9E73B0C39F38}"/>
              </a:ext>
            </a:extLst>
          </p:cNvPr>
          <p:cNvPicPr>
            <a:picLocks noChangeAspect="1"/>
          </p:cNvPicPr>
          <p:nvPr/>
        </p:nvPicPr>
        <p:blipFill>
          <a:blip r:embed="rId4"/>
          <a:stretch>
            <a:fillRect/>
          </a:stretch>
        </p:blipFill>
        <p:spPr>
          <a:xfrm>
            <a:off x="6335113" y="1835427"/>
            <a:ext cx="6124575" cy="3467100"/>
          </a:xfrm>
          <a:prstGeom prst="rect">
            <a:avLst/>
          </a:prstGeom>
        </p:spPr>
      </p:pic>
    </p:spTree>
    <p:extLst>
      <p:ext uri="{BB962C8B-B14F-4D97-AF65-F5344CB8AC3E}">
        <p14:creationId xmlns:p14="http://schemas.microsoft.com/office/powerpoint/2010/main" val="2129488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zh-CN" altLang="en-US" dirty="0"/>
              <a:t>本节内容</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311965"/>
            <a:ext cx="10414807" cy="4522305"/>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❶ 上一讲回顾</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❷ 查询优化</a:t>
            </a:r>
            <a:endParaRPr lang="en-US" altLang="zh-CN" sz="32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❸ 相关反馈</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❹ 伪相关反馈和间接相关反馈</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❺ 查询扩展</a:t>
            </a:r>
          </a:p>
        </p:txBody>
      </p:sp>
    </p:spTree>
    <p:extLst>
      <p:ext uri="{BB962C8B-B14F-4D97-AF65-F5344CB8AC3E}">
        <p14:creationId xmlns:p14="http://schemas.microsoft.com/office/powerpoint/2010/main" val="112444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3</a:t>
            </a:r>
            <a:r>
              <a:rPr lang="zh-CN" altLang="en-US" sz="2800" dirty="0">
                <a:solidFill>
                  <a:srgbClr val="002060"/>
                </a:solidFill>
                <a:latin typeface="Lucida Sans" panose="020B0602040502020204" pitchFamily="34" charset="0"/>
                <a:ea typeface="MS PGothic" panose="020B0600070205080204" pitchFamily="34" charset="-128"/>
              </a:rPr>
              <a:t>）相关反馈图像搜索</a:t>
            </a: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Lucida Sans" panose="020B0602040502020204" pitchFamily="34" charset="0"/>
                <a:ea typeface="MS PGothic" panose="020B0600070205080204" pitchFamily="34" charset="-128"/>
              </a:rPr>
              <a:t>相关反馈后再次检索的结果</a:t>
            </a: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6" name="图片 5">
            <a:extLst>
              <a:ext uri="{FF2B5EF4-FFF2-40B4-BE49-F238E27FC236}">
                <a16:creationId xmlns:a16="http://schemas.microsoft.com/office/drawing/2014/main" id="{43ABCDCA-24B6-4AD3-8F41-9F4EA7FCB9C1}"/>
              </a:ext>
            </a:extLst>
          </p:cNvPr>
          <p:cNvPicPr>
            <a:picLocks noChangeAspect="1"/>
          </p:cNvPicPr>
          <p:nvPr/>
        </p:nvPicPr>
        <p:blipFill>
          <a:blip r:embed="rId3"/>
          <a:stretch>
            <a:fillRect/>
          </a:stretch>
        </p:blipFill>
        <p:spPr>
          <a:xfrm>
            <a:off x="2903675" y="1858824"/>
            <a:ext cx="6086475" cy="3438525"/>
          </a:xfrm>
          <a:prstGeom prst="rect">
            <a:avLst/>
          </a:prstGeom>
        </p:spPr>
      </p:pic>
    </p:spTree>
    <p:extLst>
      <p:ext uri="{BB962C8B-B14F-4D97-AF65-F5344CB8AC3E}">
        <p14:creationId xmlns:p14="http://schemas.microsoft.com/office/powerpoint/2010/main" val="1225125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相关反馈实例</a:t>
            </a: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Lucida Sans" panose="020B0602040502020204" pitchFamily="34" charset="0"/>
                <a:ea typeface="MS PGothic" panose="020B0600070205080204" pitchFamily="34" charset="-128"/>
              </a:rPr>
              <a:t>文本检索</a:t>
            </a: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6AC38211-DA9E-440C-B6EC-49D2E9A3BF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063" y="1813684"/>
            <a:ext cx="5322183" cy="2758317"/>
          </a:xfrm>
          <a:prstGeom prst="rect">
            <a:avLst/>
          </a:prstGeom>
        </p:spPr>
      </p:pic>
      <p:pic>
        <p:nvPicPr>
          <p:cNvPr id="8" name="图片 7">
            <a:extLst>
              <a:ext uri="{FF2B5EF4-FFF2-40B4-BE49-F238E27FC236}">
                <a16:creationId xmlns:a16="http://schemas.microsoft.com/office/drawing/2014/main" id="{A4EB7883-DE45-46D1-9798-7AFD2903B34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46675" y="1264613"/>
            <a:ext cx="5734878" cy="4837802"/>
          </a:xfrm>
          <a:prstGeom prst="rect">
            <a:avLst/>
          </a:prstGeom>
        </p:spPr>
      </p:pic>
    </p:spTree>
    <p:extLst>
      <p:ext uri="{BB962C8B-B14F-4D97-AF65-F5344CB8AC3E}">
        <p14:creationId xmlns:p14="http://schemas.microsoft.com/office/powerpoint/2010/main" val="6927545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）相关反馈算法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相关反馈中的核心概念：质心</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Lucida Sans" panose="020B0602040502020204" pitchFamily="34" charset="0"/>
                <a:ea typeface="MS PGothic" panose="020B0600070205080204" pitchFamily="34" charset="-128"/>
              </a:rPr>
              <a:t> 质心是一系列点的质量的中心</a:t>
            </a: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Lucida Sans" panose="020B0602040502020204" pitchFamily="34" charset="0"/>
                <a:ea typeface="MS PGothic" panose="020B0600070205080204" pitchFamily="34" charset="-128"/>
              </a:rPr>
              <a:t> 我们将文档看作高维空间中的点</a:t>
            </a: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Lucida Sans" panose="020B0602040502020204" pitchFamily="34" charset="0"/>
                <a:ea typeface="MS PGothic" panose="020B0600070205080204" pitchFamily="34" charset="-128"/>
              </a:rPr>
              <a:t> 可以采用如下方式计算文档的质心</a:t>
            </a:r>
            <a:endParaRPr lang="en-US" altLang="zh-CN" sz="2800" dirty="0">
              <a:solidFill>
                <a:schemeClr val="tx1"/>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4" name="图片 3">
            <a:extLst>
              <a:ext uri="{FF2B5EF4-FFF2-40B4-BE49-F238E27FC236}">
                <a16:creationId xmlns:a16="http://schemas.microsoft.com/office/drawing/2014/main" id="{6497CD64-9356-49E3-8B2E-649AE62F343F}"/>
              </a:ext>
            </a:extLst>
          </p:cNvPr>
          <p:cNvPicPr>
            <a:picLocks noChangeAspect="1"/>
          </p:cNvPicPr>
          <p:nvPr/>
        </p:nvPicPr>
        <p:blipFill>
          <a:blip r:embed="rId3"/>
          <a:stretch>
            <a:fillRect/>
          </a:stretch>
        </p:blipFill>
        <p:spPr>
          <a:xfrm>
            <a:off x="2407996" y="4048125"/>
            <a:ext cx="3581561" cy="1110284"/>
          </a:xfrm>
          <a:prstGeom prst="rect">
            <a:avLst/>
          </a:prstGeom>
        </p:spPr>
      </p:pic>
      <p:pic>
        <p:nvPicPr>
          <p:cNvPr id="7" name="图片 6">
            <a:extLst>
              <a:ext uri="{FF2B5EF4-FFF2-40B4-BE49-F238E27FC236}">
                <a16:creationId xmlns:a16="http://schemas.microsoft.com/office/drawing/2014/main" id="{C043D57E-F5ED-4895-BDBA-FAB8D1AF41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477" y="5587862"/>
            <a:ext cx="7981950" cy="552450"/>
          </a:xfrm>
          <a:prstGeom prst="rect">
            <a:avLst/>
          </a:prstGeom>
        </p:spPr>
      </p:pic>
    </p:spTree>
    <p:extLst>
      <p:ext uri="{BB962C8B-B14F-4D97-AF65-F5344CB8AC3E}">
        <p14:creationId xmlns:p14="http://schemas.microsoft.com/office/powerpoint/2010/main" val="19485371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）相关反馈算法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质心的例子</a:t>
            </a: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7FB446B1-B972-4641-90A1-A43009AB06C9}"/>
              </a:ext>
            </a:extLst>
          </p:cNvPr>
          <p:cNvPicPr>
            <a:picLocks noChangeAspect="1"/>
          </p:cNvPicPr>
          <p:nvPr/>
        </p:nvPicPr>
        <p:blipFill>
          <a:blip r:embed="rId3"/>
          <a:stretch>
            <a:fillRect/>
          </a:stretch>
        </p:blipFill>
        <p:spPr>
          <a:xfrm>
            <a:off x="2386426" y="1905413"/>
            <a:ext cx="5266705" cy="4095011"/>
          </a:xfrm>
          <a:prstGeom prst="rect">
            <a:avLst/>
          </a:prstGeom>
        </p:spPr>
      </p:pic>
    </p:spTree>
    <p:extLst>
      <p:ext uri="{BB962C8B-B14F-4D97-AF65-F5344CB8AC3E}">
        <p14:creationId xmlns:p14="http://schemas.microsoft.com/office/powerpoint/2010/main" val="31557475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）相关反馈算法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罗基奥（</a:t>
            </a:r>
            <a:r>
              <a:rPr lang="en-US" altLang="zh-CN" sz="2800" dirty="0" err="1">
                <a:solidFill>
                  <a:srgbClr val="002060"/>
                </a:solidFill>
                <a:latin typeface="Lucida Sans" panose="020B0602040502020204" pitchFamily="34" charset="0"/>
                <a:ea typeface="MS PGothic" panose="020B0600070205080204" pitchFamily="34" charset="-128"/>
              </a:rPr>
              <a:t>Rocchio</a:t>
            </a:r>
            <a:r>
              <a:rPr lang="zh-CN" altLang="en-US" sz="2800" dirty="0">
                <a:solidFill>
                  <a:srgbClr val="002060"/>
                </a:solidFill>
                <a:latin typeface="Lucida Sans" panose="020B0602040502020204" pitchFamily="34" charset="0"/>
                <a:ea typeface="MS PGothic" panose="020B0600070205080204" pitchFamily="34" charset="-128"/>
              </a:rPr>
              <a:t>） 算法</a:t>
            </a: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6" name="图片 5">
            <a:extLst>
              <a:ext uri="{FF2B5EF4-FFF2-40B4-BE49-F238E27FC236}">
                <a16:creationId xmlns:a16="http://schemas.microsoft.com/office/drawing/2014/main" id="{A6C2CB57-A494-45E5-A291-DD3E0126A7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6480" y="1817825"/>
            <a:ext cx="7744033" cy="4232500"/>
          </a:xfrm>
          <a:prstGeom prst="rect">
            <a:avLst/>
          </a:prstGeom>
        </p:spPr>
      </p:pic>
    </p:spTree>
    <p:extLst>
      <p:ext uri="{BB962C8B-B14F-4D97-AF65-F5344CB8AC3E}">
        <p14:creationId xmlns:p14="http://schemas.microsoft.com/office/powerpoint/2010/main" val="20839068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）相关反馈算法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理论上的最好的查询</a:t>
            </a: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AF1398D9-9E82-4DC8-A3EB-1D459554C3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52330" y="1845571"/>
            <a:ext cx="6621532" cy="4631850"/>
          </a:xfrm>
          <a:prstGeom prst="rect">
            <a:avLst/>
          </a:prstGeom>
        </p:spPr>
      </p:pic>
    </p:spTree>
    <p:extLst>
      <p:ext uri="{BB962C8B-B14F-4D97-AF65-F5344CB8AC3E}">
        <p14:creationId xmlns:p14="http://schemas.microsoft.com/office/powerpoint/2010/main" val="2144451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）相关反馈算法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en-US" altLang="zh-CN" sz="2800" dirty="0" err="1">
                <a:solidFill>
                  <a:srgbClr val="002060"/>
                </a:solidFill>
                <a:latin typeface="Lucida Sans" panose="020B0602040502020204" pitchFamily="34" charset="0"/>
                <a:ea typeface="MS PGothic" panose="020B0600070205080204" pitchFamily="34" charset="-128"/>
              </a:rPr>
              <a:t>Rocchio</a:t>
            </a:r>
            <a:r>
              <a:rPr lang="en-US" altLang="zh-CN" sz="2800" dirty="0">
                <a:solidFill>
                  <a:srgbClr val="002060"/>
                </a:solidFill>
                <a:latin typeface="Lucida Sans" panose="020B0602040502020204" pitchFamily="34" charset="0"/>
                <a:ea typeface="MS PGothic" panose="020B0600070205080204" pitchFamily="34" charset="-128"/>
              </a:rPr>
              <a:t> 1971 </a:t>
            </a:r>
            <a:r>
              <a:rPr lang="zh-CN" altLang="en-US" sz="2800" dirty="0">
                <a:solidFill>
                  <a:srgbClr val="002060"/>
                </a:solidFill>
                <a:latin typeface="Lucida Sans" panose="020B0602040502020204" pitchFamily="34" charset="0"/>
                <a:ea typeface="MS PGothic" panose="020B0600070205080204" pitchFamily="34" charset="-128"/>
              </a:rPr>
              <a:t>算法 </a:t>
            </a:r>
            <a:r>
              <a:rPr lang="en-US" altLang="zh-CN" sz="2800" dirty="0">
                <a:solidFill>
                  <a:srgbClr val="002060"/>
                </a:solidFill>
                <a:latin typeface="Lucida Sans" panose="020B0602040502020204" pitchFamily="34" charset="0"/>
                <a:ea typeface="MS PGothic" panose="020B0600070205080204" pitchFamily="34" charset="-128"/>
              </a:rPr>
              <a:t>(SMART)</a:t>
            </a:r>
          </a:p>
        </p:txBody>
      </p:sp>
      <p:pic>
        <p:nvPicPr>
          <p:cNvPr id="6" name="图片 5">
            <a:extLst>
              <a:ext uri="{FF2B5EF4-FFF2-40B4-BE49-F238E27FC236}">
                <a16:creationId xmlns:a16="http://schemas.microsoft.com/office/drawing/2014/main" id="{39C9F104-6FAB-4349-B30F-1616A40283F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750" y="1835717"/>
            <a:ext cx="8246906" cy="4071147"/>
          </a:xfrm>
          <a:prstGeom prst="rect">
            <a:avLst/>
          </a:prstGeom>
        </p:spPr>
      </p:pic>
    </p:spTree>
    <p:extLst>
      <p:ext uri="{BB962C8B-B14F-4D97-AF65-F5344CB8AC3E}">
        <p14:creationId xmlns:p14="http://schemas.microsoft.com/office/powerpoint/2010/main" val="32345155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）相关反馈算法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对初始查询的相关反馈</a:t>
            </a: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8" name="图片 7">
            <a:extLst>
              <a:ext uri="{FF2B5EF4-FFF2-40B4-BE49-F238E27FC236}">
                <a16:creationId xmlns:a16="http://schemas.microsoft.com/office/drawing/2014/main" id="{86CFF9B3-DB22-4920-8D7E-A57AD1C167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4035" y="1836632"/>
            <a:ext cx="5865536" cy="4165981"/>
          </a:xfrm>
          <a:prstGeom prst="rect">
            <a:avLst/>
          </a:prstGeom>
        </p:spPr>
      </p:pic>
    </p:spTree>
    <p:extLst>
      <p:ext uri="{BB962C8B-B14F-4D97-AF65-F5344CB8AC3E}">
        <p14:creationId xmlns:p14="http://schemas.microsoft.com/office/powerpoint/2010/main" val="19253343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）相关反馈算法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向量空间中的相关反馈</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 </a:t>
            </a:r>
            <a:r>
              <a:rPr lang="zh-CN" altLang="en-US" sz="2800" dirty="0">
                <a:solidFill>
                  <a:schemeClr val="tx1"/>
                </a:solidFill>
                <a:latin typeface="+mn-ea"/>
              </a:rPr>
              <a:t>根据相关反馈修改查询，然后使用向量空间模型进行检索</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 </a:t>
            </a:r>
            <a:r>
              <a:rPr lang="zh-CN" altLang="en-US" sz="2800" b="1" dirty="0">
                <a:solidFill>
                  <a:schemeClr val="tx1"/>
                </a:solidFill>
                <a:latin typeface="+mn-ea"/>
              </a:rPr>
              <a:t>相关反馈可以同时提高查全率和查准率</a:t>
            </a: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当查全率很重要的时候，相关反馈是最有用的提高查全率的方法，因此在期望高召回率的情况下，用户查看结果后，愿意花时间来进行反馈，或者多次反馈。</a:t>
            </a:r>
            <a:endParaRPr lang="en-US" altLang="zh-CN" sz="2800" dirty="0">
              <a:solidFill>
                <a:schemeClr val="tx1"/>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因此在很多</a:t>
            </a:r>
            <a:r>
              <a:rPr lang="en-US" altLang="zh-CN" sz="2800" dirty="0">
                <a:solidFill>
                  <a:schemeClr val="tx1"/>
                </a:solidFill>
                <a:latin typeface="+mn-ea"/>
              </a:rPr>
              <a:t>IR</a:t>
            </a:r>
            <a:r>
              <a:rPr lang="zh-CN" altLang="en-US" sz="2800" dirty="0">
                <a:solidFill>
                  <a:schemeClr val="tx1"/>
                </a:solidFill>
                <a:latin typeface="+mn-ea"/>
              </a:rPr>
              <a:t>系统中，会将参数设置成</a:t>
            </a:r>
            <a:r>
              <a:rPr lang="en-US" altLang="zh-CN" sz="2800" dirty="0">
                <a:solidFill>
                  <a:schemeClr val="tx1"/>
                </a:solidFill>
                <a:latin typeface="+mn-ea"/>
              </a:rPr>
              <a:t>γ &lt; β</a:t>
            </a:r>
            <a:r>
              <a:rPr lang="zh-CN" altLang="en-US" sz="2800" dirty="0">
                <a:solidFill>
                  <a:schemeClr val="tx1"/>
                </a:solidFill>
                <a:latin typeface="+mn-ea"/>
              </a:rPr>
              <a:t>。</a:t>
            </a: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一个合理的取值是</a:t>
            </a:r>
            <a:r>
              <a:rPr lang="en-US" altLang="zh-CN" sz="2800" dirty="0">
                <a:solidFill>
                  <a:schemeClr val="tx1"/>
                </a:solidFill>
                <a:latin typeface="+mn-ea"/>
              </a:rPr>
              <a:t>α = 1</a:t>
            </a:r>
            <a:r>
              <a:rPr lang="zh-CN" altLang="en-US" sz="2800" dirty="0">
                <a:solidFill>
                  <a:schemeClr val="tx1"/>
                </a:solidFill>
                <a:latin typeface="+mn-ea"/>
              </a:rPr>
              <a:t>、</a:t>
            </a:r>
            <a:r>
              <a:rPr lang="en-US" altLang="zh-CN" sz="2800" dirty="0">
                <a:solidFill>
                  <a:schemeClr val="tx1"/>
                </a:solidFill>
                <a:latin typeface="+mn-ea"/>
              </a:rPr>
              <a:t>β = 0.75 </a:t>
            </a:r>
            <a:r>
              <a:rPr lang="zh-CN" altLang="en-US" sz="2800" dirty="0">
                <a:solidFill>
                  <a:schemeClr val="tx1"/>
                </a:solidFill>
                <a:latin typeface="+mn-ea"/>
              </a:rPr>
              <a:t>及</a:t>
            </a:r>
            <a:r>
              <a:rPr lang="en-US" altLang="zh-CN" sz="2800" dirty="0">
                <a:solidFill>
                  <a:schemeClr val="tx1"/>
                </a:solidFill>
                <a:latin typeface="+mn-ea"/>
              </a:rPr>
              <a:t>γ = 0.15</a:t>
            </a:r>
            <a:r>
              <a:rPr lang="zh-CN" altLang="en-US" sz="2800" dirty="0">
                <a:solidFill>
                  <a:schemeClr val="tx1"/>
                </a:solidFill>
                <a:latin typeface="+mn-ea"/>
              </a:rPr>
              <a:t>。</a:t>
            </a:r>
            <a:endParaRPr lang="en-US" altLang="zh-CN" sz="2800" dirty="0">
              <a:solidFill>
                <a:schemeClr val="tx1"/>
              </a:solidFill>
              <a:latin typeface="+mn-ea"/>
            </a:endParaRPr>
          </a:p>
        </p:txBody>
      </p:sp>
    </p:spTree>
    <p:extLst>
      <p:ext uri="{BB962C8B-B14F-4D97-AF65-F5344CB8AC3E}">
        <p14:creationId xmlns:p14="http://schemas.microsoft.com/office/powerpoint/2010/main" val="3450587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）相关反馈的作用时机</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相关反馈的假设</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a:t>
            </a:r>
            <a:r>
              <a:rPr lang="en-US" altLang="zh-CN" sz="2800" dirty="0">
                <a:solidFill>
                  <a:schemeClr val="tx1"/>
                </a:solidFill>
                <a:latin typeface="+mn-ea"/>
              </a:rPr>
              <a:t>A1: </a:t>
            </a:r>
            <a:r>
              <a:rPr lang="zh-CN" altLang="en-US" sz="2800" dirty="0">
                <a:solidFill>
                  <a:schemeClr val="tx1"/>
                </a:solidFill>
                <a:latin typeface="+mn-ea"/>
              </a:rPr>
              <a:t>用户对于初始查询有充分的认识</a:t>
            </a:r>
            <a:r>
              <a:rPr lang="en-US" altLang="zh-CN" sz="2800" dirty="0">
                <a:solidFill>
                  <a:schemeClr val="tx1"/>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A2: </a:t>
            </a:r>
            <a:r>
              <a:rPr lang="zh-CN" altLang="en-US" sz="2800" dirty="0">
                <a:solidFill>
                  <a:schemeClr val="tx1"/>
                </a:solidFill>
                <a:latin typeface="+mn-ea"/>
              </a:rPr>
              <a:t>相关文档的原型有一种良好的形式</a:t>
            </a:r>
            <a:r>
              <a:rPr lang="en-US" altLang="zh-CN" sz="2800" dirty="0">
                <a:solidFill>
                  <a:schemeClr val="tx1"/>
                </a:solidFill>
                <a:latin typeface="+mn-ea"/>
              </a:rPr>
              <a:t>.</a:t>
            </a:r>
          </a:p>
          <a:p>
            <a:pPr mar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a:t>
            </a:r>
            <a:r>
              <a:rPr lang="zh-CN" altLang="en-US" sz="2800" dirty="0">
                <a:solidFill>
                  <a:schemeClr val="tx1"/>
                </a:solidFill>
                <a:latin typeface="+mn-ea"/>
              </a:rPr>
              <a:t>（</a:t>
            </a:r>
            <a:r>
              <a:rPr lang="en-US" altLang="zh-CN" sz="2800" dirty="0">
                <a:solidFill>
                  <a:schemeClr val="tx1"/>
                </a:solidFill>
                <a:latin typeface="+mn-ea"/>
              </a:rPr>
              <a:t>1</a:t>
            </a:r>
            <a:r>
              <a:rPr lang="zh-CN" altLang="en-US" sz="2800" dirty="0">
                <a:solidFill>
                  <a:schemeClr val="tx1"/>
                </a:solidFill>
                <a:latin typeface="+mn-ea"/>
              </a:rPr>
              <a:t>）相关文档的词项分布相似</a:t>
            </a:r>
          </a:p>
          <a:p>
            <a:pPr marL="0" lvl="0" indent="625475"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a:t>
            </a:r>
            <a:r>
              <a:rPr lang="en-US" altLang="zh-CN" sz="2800" dirty="0">
                <a:solidFill>
                  <a:schemeClr val="tx1"/>
                </a:solidFill>
                <a:latin typeface="+mn-ea"/>
              </a:rPr>
              <a:t>2</a:t>
            </a:r>
            <a:r>
              <a:rPr lang="zh-CN" altLang="en-US" sz="2800" dirty="0">
                <a:solidFill>
                  <a:schemeClr val="tx1"/>
                </a:solidFill>
                <a:latin typeface="+mn-ea"/>
              </a:rPr>
              <a:t>）不相关的文档的词项分布和相关文档的词项分布不相似</a:t>
            </a:r>
            <a:endParaRPr lang="en-US" altLang="zh-CN" sz="2800" dirty="0">
              <a:solidFill>
                <a:schemeClr val="tx1"/>
              </a:solidFill>
              <a:latin typeface="+mn-ea"/>
            </a:endParaRPr>
          </a:p>
          <a:p>
            <a:pPr marL="0" lvl="0" indent="625475"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a:t>
            </a:r>
            <a:r>
              <a:rPr lang="en-US" altLang="zh-CN" sz="2800" dirty="0">
                <a:solidFill>
                  <a:schemeClr val="tx1"/>
                </a:solidFill>
                <a:latin typeface="+mn-ea"/>
              </a:rPr>
              <a:t>3</a:t>
            </a:r>
            <a:r>
              <a:rPr lang="zh-CN" altLang="en-US" sz="2800" dirty="0">
                <a:solidFill>
                  <a:schemeClr val="tx1"/>
                </a:solidFill>
                <a:latin typeface="+mn-ea"/>
              </a:rPr>
              <a:t>）所有相关文档都聚集在某个原型（</a:t>
            </a:r>
            <a:r>
              <a:rPr lang="en-US" altLang="zh-CN" sz="2800" dirty="0">
                <a:solidFill>
                  <a:schemeClr val="tx1"/>
                </a:solidFill>
                <a:latin typeface="+mn-ea"/>
              </a:rPr>
              <a:t>prototype</a:t>
            </a:r>
            <a:r>
              <a:rPr lang="zh-CN" altLang="en-US" sz="2800" dirty="0">
                <a:solidFill>
                  <a:schemeClr val="tx1"/>
                </a:solidFill>
                <a:latin typeface="+mn-ea"/>
              </a:rPr>
              <a:t>）周围，形成一个簇</a:t>
            </a:r>
            <a:r>
              <a:rPr lang="en-US" altLang="zh-CN" sz="2800" dirty="0">
                <a:solidFill>
                  <a:schemeClr val="tx1"/>
                </a:solidFill>
                <a:latin typeface="+mn-ea"/>
              </a:rPr>
              <a:t>.</a:t>
            </a:r>
            <a:r>
              <a:rPr lang="zh-CN" altLang="en-US" sz="2800" dirty="0">
                <a:solidFill>
                  <a:schemeClr val="tx1"/>
                </a:solidFill>
                <a:latin typeface="+mn-ea"/>
              </a:rPr>
              <a:t>或者</a:t>
            </a:r>
            <a:r>
              <a:rPr lang="en-US" altLang="zh-CN" sz="2800" dirty="0">
                <a:solidFill>
                  <a:schemeClr val="tx1"/>
                </a:solidFill>
                <a:latin typeface="+mn-ea"/>
              </a:rPr>
              <a:t>: </a:t>
            </a:r>
            <a:r>
              <a:rPr lang="zh-CN" altLang="en-US" sz="2800" dirty="0">
                <a:solidFill>
                  <a:schemeClr val="tx1"/>
                </a:solidFill>
                <a:latin typeface="+mn-ea"/>
              </a:rPr>
              <a:t>有不同的原型</a:t>
            </a:r>
            <a:r>
              <a:rPr lang="en-US" altLang="zh-CN" sz="2800" dirty="0">
                <a:solidFill>
                  <a:schemeClr val="tx1"/>
                </a:solidFill>
                <a:latin typeface="+mn-ea"/>
              </a:rPr>
              <a:t>,</a:t>
            </a:r>
            <a:r>
              <a:rPr lang="zh-CN" altLang="en-US" sz="2800" dirty="0">
                <a:solidFill>
                  <a:schemeClr val="tx1"/>
                </a:solidFill>
                <a:latin typeface="+mn-ea"/>
              </a:rPr>
              <a:t>但是它们的词汇有很大重合</a:t>
            </a:r>
            <a:r>
              <a:rPr lang="en-US" altLang="zh-CN" sz="2800" dirty="0">
                <a:solidFill>
                  <a:schemeClr val="tx1"/>
                </a:solidFill>
                <a:latin typeface="+mn-ea"/>
              </a:rPr>
              <a:t>.</a:t>
            </a:r>
          </a:p>
          <a:p>
            <a:pPr marL="0" lvl="0" indent="625475"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(4)</a:t>
            </a:r>
            <a:r>
              <a:rPr lang="zh-CN" altLang="en-US" sz="2800" dirty="0">
                <a:solidFill>
                  <a:schemeClr val="tx1"/>
                </a:solidFill>
                <a:latin typeface="+mn-ea"/>
              </a:rPr>
              <a:t>相关文档和不相关文档的相似度很小</a:t>
            </a:r>
            <a:endParaRPr lang="en-US" altLang="zh-CN" sz="2800" dirty="0">
              <a:solidFill>
                <a:schemeClr val="tx1"/>
              </a:solidFill>
              <a:latin typeface="+mn-ea"/>
            </a:endParaRPr>
          </a:p>
        </p:txBody>
      </p:sp>
    </p:spTree>
    <p:extLst>
      <p:ext uri="{BB962C8B-B14F-4D97-AF65-F5344CB8AC3E}">
        <p14:creationId xmlns:p14="http://schemas.microsoft.com/office/powerpoint/2010/main" val="1096520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、上一章内容回顾</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617629" y="1311965"/>
            <a:ext cx="11283219" cy="4522305"/>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信息检索的评价方法</a:t>
            </a:r>
          </a:p>
          <a:p>
            <a:pPr marL="457200" indent="61595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不考虑排序的评价方法</a:t>
            </a:r>
            <a:r>
              <a:rPr lang="en-US" altLang="zh-CN" sz="3200" dirty="0">
                <a:solidFill>
                  <a:srgbClr val="002060"/>
                </a:solidFill>
                <a:latin typeface="Lucida Sans" panose="020B0602040502020204" pitchFamily="34" charset="0"/>
                <a:ea typeface="MS PGothic" panose="020B0600070205080204" pitchFamily="34" charset="-128"/>
              </a:rPr>
              <a:t>(</a:t>
            </a:r>
            <a:r>
              <a:rPr lang="zh-CN" altLang="en-US" sz="3200" dirty="0">
                <a:solidFill>
                  <a:srgbClr val="002060"/>
                </a:solidFill>
                <a:latin typeface="Lucida Sans" panose="020B0602040502020204" pitchFamily="34" charset="0"/>
                <a:ea typeface="MS PGothic" panose="020B0600070205080204" pitchFamily="34" charset="-128"/>
              </a:rPr>
              <a:t>即基于集合</a:t>
            </a:r>
            <a:r>
              <a:rPr lang="en-US" altLang="zh-CN" sz="3200" dirty="0">
                <a:solidFill>
                  <a:srgbClr val="002060"/>
                </a:solidFill>
                <a:latin typeface="Lucida Sans" panose="020B0602040502020204" pitchFamily="34" charset="0"/>
                <a:ea typeface="MS PGothic" panose="020B0600070205080204" pitchFamily="34" charset="-128"/>
              </a:rPr>
              <a:t>)</a:t>
            </a:r>
            <a:r>
              <a:rPr lang="zh-CN" altLang="en-US" sz="3200" dirty="0">
                <a:solidFill>
                  <a:srgbClr val="002060"/>
                </a:solidFill>
                <a:latin typeface="Lucida Sans" panose="020B0602040502020204" pitchFamily="34" charset="0"/>
                <a:ea typeface="MS PGothic" panose="020B0600070205080204" pitchFamily="34" charset="-128"/>
              </a:rPr>
              <a:t>：</a:t>
            </a:r>
            <a:r>
              <a:rPr lang="en-US" altLang="zh-CN" sz="3200" dirty="0">
                <a:solidFill>
                  <a:srgbClr val="002060"/>
                </a:solidFill>
                <a:latin typeface="Lucida Sans" panose="020B0602040502020204" pitchFamily="34" charset="0"/>
                <a:ea typeface="MS PGothic" panose="020B0600070205080204" pitchFamily="34" charset="-128"/>
              </a:rPr>
              <a:t>P</a:t>
            </a:r>
            <a:r>
              <a:rPr lang="zh-CN" altLang="en-US" sz="3200" dirty="0">
                <a:solidFill>
                  <a:srgbClr val="002060"/>
                </a:solidFill>
                <a:latin typeface="Lucida Sans" panose="020B0602040502020204" pitchFamily="34" charset="0"/>
                <a:ea typeface="MS PGothic" panose="020B0600070205080204" pitchFamily="34" charset="-128"/>
              </a:rPr>
              <a:t>、</a:t>
            </a:r>
            <a:r>
              <a:rPr lang="en-US" altLang="zh-CN" sz="3200" dirty="0">
                <a:solidFill>
                  <a:srgbClr val="002060"/>
                </a:solidFill>
                <a:latin typeface="Lucida Sans" panose="020B0602040502020204" pitchFamily="34" charset="0"/>
                <a:ea typeface="MS PGothic" panose="020B0600070205080204" pitchFamily="34" charset="-128"/>
              </a:rPr>
              <a:t>R</a:t>
            </a:r>
            <a:r>
              <a:rPr lang="zh-CN" altLang="en-US" sz="3200" dirty="0">
                <a:solidFill>
                  <a:srgbClr val="002060"/>
                </a:solidFill>
                <a:latin typeface="Lucida Sans" panose="020B0602040502020204" pitchFamily="34" charset="0"/>
                <a:ea typeface="MS PGothic" panose="020B0600070205080204" pitchFamily="34" charset="-128"/>
              </a:rPr>
              <a:t>、</a:t>
            </a:r>
            <a:r>
              <a:rPr lang="en-US" altLang="zh-CN" sz="3200" dirty="0">
                <a:solidFill>
                  <a:srgbClr val="002060"/>
                </a:solidFill>
                <a:latin typeface="Lucida Sans" panose="020B0602040502020204" pitchFamily="34" charset="0"/>
                <a:ea typeface="MS PGothic" panose="020B0600070205080204" pitchFamily="34" charset="-128"/>
              </a:rPr>
              <a:t>F</a:t>
            </a:r>
          </a:p>
          <a:p>
            <a:pPr marL="457200" indent="61595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考虑有序的评价方法：</a:t>
            </a:r>
            <a:r>
              <a:rPr lang="en-US" altLang="zh-CN" sz="3200" dirty="0">
                <a:solidFill>
                  <a:srgbClr val="002060"/>
                </a:solidFill>
                <a:latin typeface="Lucida Sans" panose="020B0602040502020204" pitchFamily="34" charset="0"/>
                <a:ea typeface="MS PGothic" panose="020B0600070205080204" pitchFamily="34" charset="-128"/>
              </a:rPr>
              <a:t>P/R</a:t>
            </a:r>
            <a:r>
              <a:rPr lang="zh-CN" altLang="en-US" sz="3200" dirty="0">
                <a:solidFill>
                  <a:srgbClr val="002060"/>
                </a:solidFill>
                <a:latin typeface="Lucida Sans" panose="020B0602040502020204" pitchFamily="34" charset="0"/>
                <a:ea typeface="MS PGothic" panose="020B0600070205080204" pitchFamily="34" charset="-128"/>
              </a:rPr>
              <a:t>曲线、</a:t>
            </a:r>
            <a:r>
              <a:rPr lang="en-US" altLang="zh-CN" sz="3200" dirty="0">
                <a:solidFill>
                  <a:srgbClr val="002060"/>
                </a:solidFill>
                <a:latin typeface="Lucida Sans" panose="020B0602040502020204" pitchFamily="34" charset="0"/>
                <a:ea typeface="MS PGothic" panose="020B0600070205080204" pitchFamily="34" charset="-128"/>
              </a:rPr>
              <a:t>MAP</a:t>
            </a:r>
            <a:r>
              <a:rPr lang="zh-CN" altLang="en-US" sz="3200" dirty="0">
                <a:solidFill>
                  <a:srgbClr val="002060"/>
                </a:solidFill>
                <a:latin typeface="Lucida Sans" panose="020B0602040502020204" pitchFamily="34" charset="0"/>
                <a:ea typeface="MS PGothic" panose="020B0600070205080204" pitchFamily="34" charset="-128"/>
              </a:rPr>
              <a:t>、</a:t>
            </a:r>
            <a:r>
              <a:rPr lang="en-US" altLang="zh-CN" sz="3200" dirty="0">
                <a:solidFill>
                  <a:srgbClr val="002060"/>
                </a:solidFill>
                <a:latin typeface="Lucida Sans" panose="020B0602040502020204" pitchFamily="34" charset="0"/>
                <a:ea typeface="MS PGothic" panose="020B0600070205080204" pitchFamily="34" charset="-128"/>
              </a:rPr>
              <a:t>R</a:t>
            </a:r>
            <a:r>
              <a:rPr lang="zh-CN" altLang="en-US" sz="3200" dirty="0">
                <a:solidFill>
                  <a:srgbClr val="002060"/>
                </a:solidFill>
                <a:latin typeface="Lucida Sans" panose="020B0602040502020204" pitchFamily="34" charset="0"/>
                <a:ea typeface="MS PGothic" panose="020B0600070205080204" pitchFamily="34" charset="-128"/>
              </a:rPr>
              <a:t>正确率、</a:t>
            </a:r>
            <a:r>
              <a:rPr lang="en-US" altLang="zh-CN" sz="3200" dirty="0">
                <a:solidFill>
                  <a:srgbClr val="002060"/>
                </a:solidFill>
                <a:latin typeface="Lucida Sans" panose="020B0602040502020204" pitchFamily="34" charset="0"/>
                <a:ea typeface="MS PGothic" panose="020B0600070205080204" pitchFamily="34" charset="-128"/>
              </a:rPr>
              <a:t>GMAP</a:t>
            </a:r>
          </a:p>
          <a:p>
            <a:pPr marL="45720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相关评测</a:t>
            </a:r>
          </a:p>
        </p:txBody>
      </p:sp>
    </p:spTree>
    <p:extLst>
      <p:ext uri="{BB962C8B-B14F-4D97-AF65-F5344CB8AC3E}">
        <p14:creationId xmlns:p14="http://schemas.microsoft.com/office/powerpoint/2010/main" val="3822961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）相关反馈的作用时机</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不满足</a:t>
            </a:r>
            <a:r>
              <a:rPr lang="en-US" altLang="zh-CN" sz="2800" dirty="0">
                <a:solidFill>
                  <a:srgbClr val="002060"/>
                </a:solidFill>
                <a:latin typeface="Lucida Sans" panose="020B0602040502020204" pitchFamily="34" charset="0"/>
                <a:ea typeface="MS PGothic" panose="020B0600070205080204" pitchFamily="34" charset="-128"/>
              </a:rPr>
              <a:t>A1</a:t>
            </a:r>
            <a:r>
              <a:rPr lang="zh-CN" altLang="en-US" sz="2800" dirty="0">
                <a:solidFill>
                  <a:srgbClr val="002060"/>
                </a:solidFill>
                <a:latin typeface="Lucida Sans" panose="020B0602040502020204" pitchFamily="34" charset="0"/>
                <a:ea typeface="MS PGothic" panose="020B0600070205080204" pitchFamily="34" charset="-128"/>
              </a:rPr>
              <a:t>假设的情况</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用户没有足够的知识来建立一个初始的查询</a:t>
            </a:r>
            <a:r>
              <a:rPr lang="en-US" altLang="zh-CN" sz="2800" dirty="0">
                <a:solidFill>
                  <a:schemeClr val="tx1"/>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a:t>
            </a:r>
            <a:r>
              <a:rPr lang="zh-CN" altLang="en-US" sz="2800" dirty="0">
                <a:solidFill>
                  <a:schemeClr val="tx1"/>
                </a:solidFill>
                <a:latin typeface="+mn-ea"/>
              </a:rPr>
              <a:t>比如</a:t>
            </a:r>
            <a:r>
              <a:rPr lang="en-US" altLang="zh-CN" sz="2800" dirty="0">
                <a:solidFill>
                  <a:schemeClr val="tx1"/>
                </a:solidFill>
                <a:latin typeface="+mn-ea"/>
              </a:rPr>
              <a:t>:</a:t>
            </a:r>
          </a:p>
          <a:p>
            <a:pPr marL="0" lvl="0" indent="715963"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a:t>
            </a:r>
            <a:r>
              <a:rPr lang="zh-CN" altLang="en-US" sz="2800" dirty="0">
                <a:solidFill>
                  <a:schemeClr val="tx1"/>
                </a:solidFill>
                <a:latin typeface="+mn-ea"/>
              </a:rPr>
              <a:t>拼写错误</a:t>
            </a:r>
            <a:r>
              <a:rPr lang="en-US" altLang="zh-CN" sz="2800" dirty="0">
                <a:solidFill>
                  <a:schemeClr val="tx1"/>
                </a:solidFill>
                <a:latin typeface="+mn-ea"/>
              </a:rPr>
              <a:t>(</a:t>
            </a:r>
            <a:r>
              <a:rPr lang="zh-CN" altLang="en-US" sz="2800" dirty="0">
                <a:solidFill>
                  <a:schemeClr val="tx1"/>
                </a:solidFill>
                <a:latin typeface="+mn-ea"/>
              </a:rPr>
              <a:t>小田田布兰妮</a:t>
            </a:r>
            <a:r>
              <a:rPr lang="en-US" altLang="zh-CN" sz="2800" dirty="0">
                <a:solidFill>
                  <a:schemeClr val="tx1"/>
                </a:solidFill>
                <a:latin typeface="+mn-ea"/>
              </a:rPr>
              <a:t>).</a:t>
            </a:r>
          </a:p>
          <a:p>
            <a:pPr marL="0" lvl="0" indent="715963"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a:t>
            </a:r>
            <a:r>
              <a:rPr lang="zh-CN" altLang="en-US" sz="2800" dirty="0">
                <a:solidFill>
                  <a:schemeClr val="tx1"/>
                </a:solidFill>
                <a:latin typeface="+mn-ea"/>
              </a:rPr>
              <a:t>跨语言的搜索</a:t>
            </a:r>
            <a:r>
              <a:rPr lang="en-US" altLang="zh-CN" sz="2800" dirty="0">
                <a:solidFill>
                  <a:schemeClr val="tx1"/>
                </a:solidFill>
                <a:latin typeface="+mn-ea"/>
              </a:rPr>
              <a:t>(</a:t>
            </a:r>
            <a:r>
              <a:rPr lang="en-US" altLang="zh-CN" sz="2800" dirty="0" err="1">
                <a:solidFill>
                  <a:schemeClr val="tx1"/>
                </a:solidFill>
                <a:latin typeface="+mn-ea"/>
              </a:rPr>
              <a:t>hígado</a:t>
            </a:r>
            <a:r>
              <a:rPr lang="en-US" altLang="zh-CN" sz="2800" dirty="0">
                <a:solidFill>
                  <a:schemeClr val="tx1"/>
                </a:solidFill>
                <a:latin typeface="+mn-ea"/>
              </a:rPr>
              <a:t>).</a:t>
            </a:r>
          </a:p>
          <a:p>
            <a:pPr marL="0" lvl="0" indent="715963"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a:t>
            </a:r>
            <a:r>
              <a:rPr lang="zh-CN" altLang="en-US" sz="2800" dirty="0">
                <a:solidFill>
                  <a:schemeClr val="tx1"/>
                </a:solidFill>
                <a:latin typeface="+mn-ea"/>
              </a:rPr>
              <a:t>用户的词汇和文档集合里的词汇不吻合</a:t>
            </a:r>
          </a:p>
          <a:p>
            <a:pPr marL="0" lvl="0" indent="107315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硬盘</a:t>
            </a:r>
            <a:r>
              <a:rPr lang="en-US" altLang="zh-CN" sz="2800" dirty="0">
                <a:solidFill>
                  <a:schemeClr val="tx1"/>
                </a:solidFill>
                <a:latin typeface="+mn-ea"/>
              </a:rPr>
              <a:t>/</a:t>
            </a:r>
            <a:r>
              <a:rPr lang="zh-CN" altLang="en-US" sz="2800" dirty="0">
                <a:solidFill>
                  <a:schemeClr val="tx1"/>
                </a:solidFill>
                <a:latin typeface="+mn-ea"/>
              </a:rPr>
              <a:t>磁碟</a:t>
            </a:r>
            <a:endParaRPr lang="en-US" altLang="zh-CN" sz="2800" dirty="0">
              <a:solidFill>
                <a:schemeClr val="tx1"/>
              </a:solidFill>
              <a:latin typeface="+mn-ea"/>
            </a:endParaRPr>
          </a:p>
        </p:txBody>
      </p:sp>
    </p:spTree>
    <p:extLst>
      <p:ext uri="{BB962C8B-B14F-4D97-AF65-F5344CB8AC3E}">
        <p14:creationId xmlns:p14="http://schemas.microsoft.com/office/powerpoint/2010/main" val="520227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）相关反馈的作用时机</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不满足</a:t>
            </a:r>
            <a:r>
              <a:rPr lang="en-US" altLang="zh-CN" sz="2800" dirty="0">
                <a:solidFill>
                  <a:srgbClr val="002060"/>
                </a:solidFill>
                <a:latin typeface="Lucida Sans" panose="020B0602040502020204" pitchFamily="34" charset="0"/>
                <a:ea typeface="MS PGothic" panose="020B0600070205080204" pitchFamily="34" charset="-128"/>
              </a:rPr>
              <a:t>A2</a:t>
            </a:r>
            <a:r>
              <a:rPr lang="zh-CN" altLang="en-US" sz="2800" dirty="0">
                <a:solidFill>
                  <a:srgbClr val="002060"/>
                </a:solidFill>
                <a:latin typeface="Lucida Sans" panose="020B0602040502020204" pitchFamily="34" charset="0"/>
                <a:ea typeface="MS PGothic" panose="020B0600070205080204" pitchFamily="34" charset="-128"/>
              </a:rPr>
              <a:t>假设的情况</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相关文档聚成几个不同的簇</a:t>
            </a:r>
            <a:r>
              <a:rPr lang="en-US" altLang="zh-CN" sz="2800" dirty="0">
                <a:solidFill>
                  <a:schemeClr val="tx1"/>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a:t>
            </a:r>
            <a:r>
              <a:rPr lang="zh-CN" altLang="en-US" sz="2800" dirty="0">
                <a:solidFill>
                  <a:schemeClr val="tx1"/>
                </a:solidFill>
                <a:latin typeface="+mn-ea"/>
              </a:rPr>
              <a:t>这种情况可能发生的情形</a:t>
            </a:r>
            <a:r>
              <a:rPr lang="en-US" altLang="zh-CN" sz="2800" dirty="0">
                <a:solidFill>
                  <a:schemeClr val="tx1"/>
                </a:solidFill>
                <a:latin typeface="+mn-ea"/>
              </a:rPr>
              <a:t>:</a:t>
            </a:r>
          </a:p>
          <a:p>
            <a:pPr marL="0" lvl="0" indent="715963"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a:t>
            </a:r>
            <a:r>
              <a:rPr lang="zh-CN" altLang="en-US" sz="2800" dirty="0">
                <a:solidFill>
                  <a:schemeClr val="tx1"/>
                </a:solidFill>
                <a:latin typeface="+mn-ea"/>
              </a:rPr>
              <a:t>文档子集使用不同的词汇，如</a:t>
            </a:r>
            <a:r>
              <a:rPr lang="en-US" altLang="zh-CN" sz="2800" dirty="0">
                <a:solidFill>
                  <a:schemeClr val="tx1"/>
                </a:solidFill>
                <a:latin typeface="+mn-ea"/>
              </a:rPr>
              <a:t>Burma/Myanmar</a:t>
            </a:r>
            <a:r>
              <a:rPr lang="zh-CN" altLang="en-US" sz="2800" dirty="0">
                <a:solidFill>
                  <a:schemeClr val="tx1"/>
                </a:solidFill>
                <a:latin typeface="+mn-ea"/>
              </a:rPr>
              <a:t>（缅甸）</a:t>
            </a:r>
          </a:p>
          <a:p>
            <a:pPr marL="0" lvl="0" indent="715963"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某个查询的答案本身就需要不同类的文档来组成，如</a:t>
            </a:r>
            <a:r>
              <a:rPr lang="en-US" altLang="zh-CN" sz="2800" dirty="0">
                <a:solidFill>
                  <a:schemeClr val="tx1"/>
                </a:solidFill>
                <a:latin typeface="+mn-ea"/>
              </a:rPr>
              <a:t>Pop stars that worked at Burger King</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a:t>
            </a:r>
            <a:r>
              <a:rPr lang="zh-CN" altLang="en-US" sz="2800" dirty="0">
                <a:solidFill>
                  <a:schemeClr val="tx1"/>
                </a:solidFill>
                <a:latin typeface="+mn-ea"/>
              </a:rPr>
              <a:t>通用概念需要由多个具体概念体现</a:t>
            </a: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文档当中精心编辑的内容往往可以解决上述的问题</a:t>
            </a:r>
            <a:endParaRPr lang="en-US" altLang="zh-CN" sz="2800" dirty="0">
              <a:solidFill>
                <a:schemeClr val="tx1"/>
              </a:solidFill>
              <a:latin typeface="+mn-ea"/>
            </a:endParaRPr>
          </a:p>
        </p:txBody>
      </p:sp>
    </p:spTree>
    <p:extLst>
      <p:ext uri="{BB962C8B-B14F-4D97-AF65-F5344CB8AC3E}">
        <p14:creationId xmlns:p14="http://schemas.microsoft.com/office/powerpoint/2010/main" val="4054266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）相关反馈的作用时机</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相关反馈的问题</a:t>
            </a:r>
            <a:endParaRPr lang="en-US" altLang="zh-CN" sz="2800" dirty="0">
              <a:solidFill>
                <a:schemeClr val="tx1"/>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(1)</a:t>
            </a:r>
            <a:r>
              <a:rPr lang="zh-CN" altLang="en-US" sz="2800" dirty="0">
                <a:solidFill>
                  <a:schemeClr val="tx1"/>
                </a:solidFill>
                <a:latin typeface="+mn-ea"/>
              </a:rPr>
              <a:t>长的查询对典型的</a:t>
            </a:r>
            <a:r>
              <a:rPr lang="en-US" altLang="zh-CN" sz="2800" dirty="0">
                <a:solidFill>
                  <a:schemeClr val="tx1"/>
                </a:solidFill>
                <a:latin typeface="+mn-ea"/>
              </a:rPr>
              <a:t>IR</a:t>
            </a:r>
            <a:r>
              <a:rPr lang="zh-CN" altLang="en-US" sz="2800" dirty="0">
                <a:solidFill>
                  <a:schemeClr val="tx1"/>
                </a:solidFill>
                <a:latin typeface="+mn-ea"/>
              </a:rPr>
              <a:t>系统是低效的</a:t>
            </a:r>
            <a:r>
              <a:rPr lang="en-US" altLang="zh-CN" sz="2800" dirty="0">
                <a:solidFill>
                  <a:schemeClr val="tx1"/>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(2)</a:t>
            </a:r>
            <a:r>
              <a:rPr lang="zh-CN" altLang="en-US" sz="2800" dirty="0">
                <a:solidFill>
                  <a:schemeClr val="tx1"/>
                </a:solidFill>
                <a:latin typeface="+mn-ea"/>
              </a:rPr>
              <a:t>将结果返回给用户的耗时较长</a:t>
            </a:r>
            <a:r>
              <a:rPr lang="en-US" altLang="zh-CN" sz="2800" dirty="0">
                <a:solidFill>
                  <a:schemeClr val="tx1"/>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(3)</a:t>
            </a:r>
            <a:r>
              <a:rPr lang="zh-CN" altLang="en-US" sz="2800" dirty="0">
                <a:solidFill>
                  <a:schemeClr val="tx1"/>
                </a:solidFill>
                <a:latin typeface="+mn-ea"/>
              </a:rPr>
              <a:t>检索系统的消耗大</a:t>
            </a:r>
            <a:r>
              <a:rPr lang="en-US" altLang="zh-CN" sz="2800" dirty="0">
                <a:solidFill>
                  <a:schemeClr val="tx1"/>
                </a:solidFill>
                <a:latin typeface="+mn-ea"/>
              </a:rPr>
              <a:t>.</a:t>
            </a:r>
          </a:p>
          <a:p>
            <a:pPr marL="0" lvl="0" indent="715963"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能部分解决这个问题的方法</a:t>
            </a:r>
            <a:r>
              <a:rPr lang="en-US" altLang="zh-CN" sz="2800" dirty="0">
                <a:solidFill>
                  <a:schemeClr val="tx1"/>
                </a:solidFill>
                <a:latin typeface="+mn-ea"/>
              </a:rPr>
              <a:t>:</a:t>
            </a:r>
            <a:r>
              <a:rPr lang="zh-CN" altLang="en-US" sz="2800" dirty="0">
                <a:solidFill>
                  <a:schemeClr val="tx1"/>
                </a:solidFill>
                <a:latin typeface="+mn-ea"/>
              </a:rPr>
              <a:t>相关反馈时只对重要的查询词项重新计算权值</a:t>
            </a:r>
            <a:r>
              <a:rPr lang="en-US" altLang="zh-CN" sz="2800" dirty="0">
                <a:solidFill>
                  <a:schemeClr val="tx1"/>
                </a:solidFill>
                <a:latin typeface="+mn-ea"/>
              </a:rPr>
              <a:t>,</a:t>
            </a:r>
            <a:r>
              <a:rPr lang="zh-CN" altLang="en-US" sz="2800" dirty="0">
                <a:solidFill>
                  <a:schemeClr val="tx1"/>
                </a:solidFill>
                <a:latin typeface="+mn-ea"/>
              </a:rPr>
              <a:t>比如按照词频，取前</a:t>
            </a:r>
            <a:r>
              <a:rPr lang="en-US" altLang="zh-CN" sz="2800" dirty="0">
                <a:solidFill>
                  <a:schemeClr val="tx1"/>
                </a:solidFill>
                <a:latin typeface="+mn-ea"/>
              </a:rPr>
              <a:t>20.</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(4)</a:t>
            </a:r>
            <a:r>
              <a:rPr lang="zh-CN" altLang="en-US" sz="2800" dirty="0">
                <a:solidFill>
                  <a:schemeClr val="tx1"/>
                </a:solidFill>
                <a:latin typeface="+mn-ea"/>
              </a:rPr>
              <a:t>用户一般不太情愿提供明确的反馈</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(5)</a:t>
            </a:r>
            <a:r>
              <a:rPr lang="zh-CN" altLang="en-US" sz="2800" dirty="0">
                <a:solidFill>
                  <a:schemeClr val="tx1"/>
                </a:solidFill>
                <a:latin typeface="+mn-ea"/>
              </a:rPr>
              <a:t>在使用了相关反馈之后，可能很难解释某个文档为什么会被返回</a:t>
            </a:r>
            <a:endParaRPr lang="en-US" altLang="zh-CN" sz="2800" dirty="0">
              <a:solidFill>
                <a:schemeClr val="tx1"/>
              </a:solidFill>
              <a:latin typeface="+mn-ea"/>
            </a:endParaRPr>
          </a:p>
        </p:txBody>
      </p:sp>
    </p:spTree>
    <p:extLst>
      <p:ext uri="{BB962C8B-B14F-4D97-AF65-F5344CB8AC3E}">
        <p14:creationId xmlns:p14="http://schemas.microsoft.com/office/powerpoint/2010/main" val="1754377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）相关反馈策略的评价</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fontScale="85000" lnSpcReduction="20000"/>
          </a:bodyPr>
          <a:lstStyle/>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(1)</a:t>
            </a:r>
            <a:r>
              <a:rPr lang="zh-CN" altLang="en-US" sz="2800" dirty="0">
                <a:solidFill>
                  <a:schemeClr val="tx1"/>
                </a:solidFill>
                <a:latin typeface="+mn-ea"/>
              </a:rPr>
              <a:t>使用初始查询 </a:t>
            </a:r>
            <a:r>
              <a:rPr lang="en-US" altLang="zh-CN" sz="2800" dirty="0">
                <a:solidFill>
                  <a:schemeClr val="tx1"/>
                </a:solidFill>
                <a:latin typeface="+mn-ea"/>
              </a:rPr>
              <a:t>q</a:t>
            </a:r>
            <a:r>
              <a:rPr lang="en-US" altLang="zh-CN" sz="2800" baseline="-25000" dirty="0">
                <a:solidFill>
                  <a:schemeClr val="tx1"/>
                </a:solidFill>
                <a:latin typeface="+mn-ea"/>
              </a:rPr>
              <a:t>0</a:t>
            </a:r>
            <a:r>
              <a:rPr lang="en-US" altLang="zh-CN" sz="2800" dirty="0">
                <a:solidFill>
                  <a:schemeClr val="tx1"/>
                </a:solidFill>
                <a:latin typeface="+mn-ea"/>
              </a:rPr>
              <a:t> </a:t>
            </a:r>
            <a:r>
              <a:rPr lang="zh-CN" altLang="en-US" sz="2800" dirty="0">
                <a:solidFill>
                  <a:schemeClr val="tx1"/>
                </a:solidFill>
                <a:latin typeface="+mn-ea"/>
              </a:rPr>
              <a:t>，然后计算“查准率</a:t>
            </a:r>
            <a:r>
              <a:rPr lang="en-US" altLang="zh-CN" sz="2800" dirty="0">
                <a:solidFill>
                  <a:schemeClr val="tx1"/>
                </a:solidFill>
                <a:latin typeface="+mn-ea"/>
              </a:rPr>
              <a:t>- </a:t>
            </a:r>
            <a:r>
              <a:rPr lang="zh-CN" altLang="en-US" sz="2800" dirty="0">
                <a:solidFill>
                  <a:schemeClr val="tx1"/>
                </a:solidFill>
                <a:latin typeface="+mn-ea"/>
              </a:rPr>
              <a:t>查全率”曲线</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(2)</a:t>
            </a:r>
            <a:r>
              <a:rPr lang="zh-CN" altLang="en-US" sz="2800" dirty="0">
                <a:solidFill>
                  <a:schemeClr val="tx1"/>
                </a:solidFill>
                <a:latin typeface="+mn-ea"/>
              </a:rPr>
              <a:t>使用相关反馈后修改的查询 </a:t>
            </a:r>
            <a:r>
              <a:rPr lang="en-US" altLang="zh-CN" sz="2800" dirty="0" err="1">
                <a:solidFill>
                  <a:schemeClr val="tx1"/>
                </a:solidFill>
                <a:latin typeface="+mn-ea"/>
              </a:rPr>
              <a:t>q</a:t>
            </a:r>
            <a:r>
              <a:rPr lang="en-US" altLang="zh-CN" sz="2800" baseline="-25000" dirty="0" err="1">
                <a:solidFill>
                  <a:schemeClr val="tx1"/>
                </a:solidFill>
                <a:latin typeface="+mn-ea"/>
              </a:rPr>
              <a:t>m</a:t>
            </a:r>
            <a:r>
              <a:rPr lang="zh-CN" altLang="en-US" sz="2800" dirty="0">
                <a:solidFill>
                  <a:schemeClr val="tx1"/>
                </a:solidFill>
                <a:latin typeface="+mn-ea"/>
              </a:rPr>
              <a:t>，然后计算“查准率</a:t>
            </a:r>
            <a:r>
              <a:rPr lang="en-US" altLang="zh-CN" sz="2800" dirty="0">
                <a:solidFill>
                  <a:schemeClr val="tx1"/>
                </a:solidFill>
                <a:latin typeface="+mn-ea"/>
              </a:rPr>
              <a:t>-</a:t>
            </a:r>
            <a:r>
              <a:rPr lang="zh-CN" altLang="en-US" sz="2800" dirty="0">
                <a:solidFill>
                  <a:schemeClr val="tx1"/>
                </a:solidFill>
                <a:latin typeface="+mn-ea"/>
              </a:rPr>
              <a:t>查全率”曲线</a:t>
            </a: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方法一、在整个文档集合上评价</a:t>
            </a:r>
          </a:p>
          <a:p>
            <a:pPr marL="0" lvl="0" indent="715963"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有显著的改善</a:t>
            </a:r>
            <a:r>
              <a:rPr lang="en-US" altLang="zh-CN" sz="2800" dirty="0">
                <a:solidFill>
                  <a:schemeClr val="tx1"/>
                </a:solidFill>
                <a:latin typeface="+mn-ea"/>
              </a:rPr>
              <a:t>,</a:t>
            </a:r>
            <a:r>
              <a:rPr lang="zh-CN" altLang="en-US" sz="2800" dirty="0">
                <a:solidFill>
                  <a:schemeClr val="tx1"/>
                </a:solidFill>
                <a:latin typeface="+mn-ea"/>
              </a:rPr>
              <a:t>但是有作弊的嫌疑</a:t>
            </a:r>
          </a:p>
          <a:p>
            <a:pPr marL="0" lvl="0" indent="715963"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部分原因是会把已知的相关文档排的很前</a:t>
            </a:r>
          </a:p>
          <a:p>
            <a:pPr marL="0" lvl="0" indent="715963"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需要用用户没有看到的文档集合来评价</a:t>
            </a: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方法二、使用剩余的文档集合来评价</a:t>
            </a:r>
            <a:r>
              <a:rPr lang="en-US" altLang="zh-CN" sz="2800" dirty="0">
                <a:solidFill>
                  <a:schemeClr val="tx1"/>
                </a:solidFill>
                <a:latin typeface="+mn-ea"/>
              </a:rPr>
              <a:t>(</a:t>
            </a:r>
            <a:r>
              <a:rPr lang="zh-CN" altLang="en-US" sz="2800" dirty="0">
                <a:solidFill>
                  <a:schemeClr val="tx1"/>
                </a:solidFill>
                <a:latin typeface="+mn-ea"/>
              </a:rPr>
              <a:t>总的文档集合减去评价过相关性的文档</a:t>
            </a:r>
            <a:r>
              <a:rPr lang="en-US" altLang="zh-CN" sz="2800" dirty="0">
                <a:solidFill>
                  <a:schemeClr val="tx1"/>
                </a:solidFill>
                <a:latin typeface="+mn-ea"/>
              </a:rPr>
              <a:t>) )</a:t>
            </a:r>
          </a:p>
          <a:p>
            <a:pPr marL="0" lvl="0" indent="715963"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a:t>
            </a:r>
            <a:r>
              <a:rPr lang="zh-CN" altLang="en-US" sz="2800" dirty="0">
                <a:solidFill>
                  <a:schemeClr val="tx1"/>
                </a:solidFill>
                <a:latin typeface="+mn-ea"/>
              </a:rPr>
              <a:t>评价结果往往比初始查询的结果差</a:t>
            </a:r>
          </a:p>
          <a:p>
            <a:pPr marL="0" lvl="0" indent="715963"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但是这种方法更现实</a:t>
            </a:r>
          </a:p>
          <a:p>
            <a:pPr marL="0" lvl="0" indent="715963"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可以用来有效地比较不同相关反馈方法之间的相对效果</a:t>
            </a:r>
            <a:endParaRPr lang="en-US" altLang="zh-CN" sz="2800" dirty="0">
              <a:solidFill>
                <a:schemeClr val="tx1"/>
              </a:solidFill>
              <a:latin typeface="+mn-ea"/>
            </a:endParaRPr>
          </a:p>
        </p:txBody>
      </p:sp>
    </p:spTree>
    <p:extLst>
      <p:ext uri="{BB962C8B-B14F-4D97-AF65-F5344CB8AC3E}">
        <p14:creationId xmlns:p14="http://schemas.microsoft.com/office/powerpoint/2010/main" val="1220294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）相关反馈策略的评价</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相关反馈策略的评价</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方法三、使用两个文档集合</a:t>
            </a:r>
          </a:p>
          <a:p>
            <a:pPr marL="0" lvl="0" indent="715963"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在第一个文档集合上使用初始查询</a:t>
            </a:r>
            <a:r>
              <a:rPr lang="en-US" altLang="zh-CN" sz="2800" dirty="0">
                <a:solidFill>
                  <a:schemeClr val="tx1"/>
                </a:solidFill>
                <a:latin typeface="+mn-ea"/>
              </a:rPr>
              <a:t>q</a:t>
            </a:r>
            <a:r>
              <a:rPr lang="en-US" altLang="zh-CN" sz="2800" baseline="-25000" dirty="0">
                <a:solidFill>
                  <a:schemeClr val="tx1"/>
                </a:solidFill>
                <a:latin typeface="+mn-ea"/>
              </a:rPr>
              <a:t>0</a:t>
            </a:r>
            <a:r>
              <a:rPr lang="en-US" altLang="zh-CN" sz="2800" dirty="0">
                <a:solidFill>
                  <a:schemeClr val="tx1"/>
                </a:solidFill>
                <a:latin typeface="+mn-ea"/>
              </a:rPr>
              <a:t> </a:t>
            </a:r>
            <a:r>
              <a:rPr lang="zh-CN" altLang="en-US" sz="2800" dirty="0">
                <a:solidFill>
                  <a:schemeClr val="tx1"/>
                </a:solidFill>
                <a:latin typeface="+mn-ea"/>
              </a:rPr>
              <a:t>，并进行相关性判定</a:t>
            </a:r>
          </a:p>
          <a:p>
            <a:pPr marL="0" lvl="0" indent="715963"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在第二个文档集合上使用初始查询</a:t>
            </a:r>
            <a:r>
              <a:rPr lang="en-US" altLang="zh-CN" sz="2800" dirty="0">
                <a:solidFill>
                  <a:schemeClr val="tx1"/>
                </a:solidFill>
                <a:latin typeface="+mn-ea"/>
              </a:rPr>
              <a:t>q</a:t>
            </a:r>
            <a:r>
              <a:rPr lang="en-US" altLang="zh-CN" sz="2800" baseline="-25000" dirty="0">
                <a:solidFill>
                  <a:schemeClr val="tx1"/>
                </a:solidFill>
                <a:latin typeface="+mn-ea"/>
              </a:rPr>
              <a:t>0</a:t>
            </a:r>
            <a:r>
              <a:rPr lang="en-US" altLang="zh-CN" sz="2800" dirty="0">
                <a:solidFill>
                  <a:schemeClr val="tx1"/>
                </a:solidFill>
                <a:latin typeface="+mn-ea"/>
              </a:rPr>
              <a:t> </a:t>
            </a:r>
            <a:r>
              <a:rPr lang="zh-CN" altLang="en-US" sz="2800" dirty="0">
                <a:solidFill>
                  <a:schemeClr val="tx1"/>
                </a:solidFill>
                <a:latin typeface="+mn-ea"/>
              </a:rPr>
              <a:t>和修改过的查询</a:t>
            </a:r>
            <a:r>
              <a:rPr lang="en-US" altLang="zh-CN" sz="2800" dirty="0" err="1">
                <a:solidFill>
                  <a:schemeClr val="tx1"/>
                </a:solidFill>
                <a:latin typeface="+mn-ea"/>
              </a:rPr>
              <a:t>q</a:t>
            </a:r>
            <a:r>
              <a:rPr lang="en-US" altLang="zh-CN" sz="2800" baseline="-25000" dirty="0" err="1">
                <a:solidFill>
                  <a:schemeClr val="tx1"/>
                </a:solidFill>
                <a:latin typeface="+mn-ea"/>
              </a:rPr>
              <a:t>m</a:t>
            </a:r>
            <a:r>
              <a:rPr lang="en-US" altLang="zh-CN" sz="2800" dirty="0">
                <a:solidFill>
                  <a:schemeClr val="tx1"/>
                </a:solidFill>
                <a:latin typeface="+mn-ea"/>
              </a:rPr>
              <a:t> </a:t>
            </a:r>
            <a:r>
              <a:rPr lang="zh-CN" altLang="en-US" sz="2800" dirty="0">
                <a:solidFill>
                  <a:schemeClr val="tx1"/>
                </a:solidFill>
                <a:latin typeface="+mn-ea"/>
              </a:rPr>
              <a:t>进行评价</a:t>
            </a: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从经验上说，一轮相关相关反馈很有用，</a:t>
            </a:r>
            <a:r>
              <a:rPr lang="en-US" altLang="zh-CN" sz="2800" dirty="0">
                <a:solidFill>
                  <a:schemeClr val="tx1"/>
                </a:solidFill>
                <a:latin typeface="+mn-ea"/>
              </a:rPr>
              <a:t> </a:t>
            </a:r>
            <a:r>
              <a:rPr lang="zh-CN" altLang="en-US" sz="2800" dirty="0">
                <a:solidFill>
                  <a:schemeClr val="tx1"/>
                </a:solidFill>
                <a:latin typeface="+mn-ea"/>
              </a:rPr>
              <a:t>两轮相关反馈的效果就不那么明显</a:t>
            </a:r>
            <a:r>
              <a:rPr lang="en-US" altLang="zh-CN" sz="2800" dirty="0">
                <a:solidFill>
                  <a:schemeClr val="tx1"/>
                </a:solidFill>
                <a:latin typeface="+mn-ea"/>
              </a:rPr>
              <a:t>. </a:t>
            </a:r>
          </a:p>
        </p:txBody>
      </p:sp>
    </p:spTree>
    <p:extLst>
      <p:ext uri="{BB962C8B-B14F-4D97-AF65-F5344CB8AC3E}">
        <p14:creationId xmlns:p14="http://schemas.microsoft.com/office/powerpoint/2010/main" val="16447382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7</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Web</a:t>
            </a:r>
            <a:r>
              <a:rPr lang="zh-CN" altLang="en-US" dirty="0">
                <a:latin typeface="Times New Roman" panose="02020603050405020304" pitchFamily="18" charset="0"/>
                <a:cs typeface="Times New Roman" panose="02020603050405020304" pitchFamily="18" charset="0"/>
              </a:rPr>
              <a:t>上的相关反馈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fontScale="85000" lnSpcReduction="20000"/>
          </a:bodyPr>
          <a:lstStyle/>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(1)</a:t>
            </a:r>
            <a:r>
              <a:rPr lang="zh-CN" altLang="en-US" sz="2800" dirty="0">
                <a:solidFill>
                  <a:schemeClr val="tx1"/>
                </a:solidFill>
                <a:latin typeface="+mn-ea"/>
              </a:rPr>
              <a:t>一些搜索引擎提供“相似或相关网页”的功能</a:t>
            </a:r>
            <a:r>
              <a:rPr lang="en-US" altLang="zh-CN" sz="2800" dirty="0">
                <a:solidFill>
                  <a:schemeClr val="tx1"/>
                </a:solidFill>
                <a:latin typeface="+mn-ea"/>
              </a:rPr>
              <a:t>(</a:t>
            </a:r>
            <a:r>
              <a:rPr lang="zh-CN" altLang="en-US" sz="2800" dirty="0">
                <a:solidFill>
                  <a:schemeClr val="tx1"/>
                </a:solidFill>
                <a:latin typeface="+mn-ea"/>
              </a:rPr>
              <a:t>这是一种简单形式的相关反馈</a:t>
            </a:r>
            <a:r>
              <a:rPr lang="en-US" altLang="zh-CN" sz="2800" dirty="0">
                <a:solidFill>
                  <a:schemeClr val="tx1"/>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Google (link-based)</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Altavista</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Stanford </a:t>
            </a:r>
            <a:r>
              <a:rPr lang="en-US" altLang="zh-CN" sz="2800" dirty="0" err="1">
                <a:solidFill>
                  <a:schemeClr val="tx1"/>
                </a:solidFill>
                <a:latin typeface="+mn-ea"/>
              </a:rPr>
              <a:t>WebBase</a:t>
            </a:r>
            <a:endParaRPr lang="en-US" altLang="zh-CN" sz="2800" dirty="0">
              <a:solidFill>
                <a:schemeClr val="tx1"/>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a:t>
            </a:r>
            <a:r>
              <a:rPr lang="zh-CN" altLang="en-US" sz="2800" dirty="0">
                <a:solidFill>
                  <a:schemeClr val="tx1"/>
                </a:solidFill>
                <a:latin typeface="+mn-ea"/>
              </a:rPr>
              <a:t>有些搜索引擎没有，因为很难向普通用户解释清楚什么是相关反馈</a:t>
            </a:r>
            <a:r>
              <a:rPr lang="en-US" altLang="zh-CN" sz="2800" dirty="0">
                <a:solidFill>
                  <a:schemeClr val="tx1"/>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a:t>
            </a:r>
            <a:r>
              <a:rPr lang="en-US" altLang="zh-CN" sz="2800" dirty="0" err="1">
                <a:solidFill>
                  <a:schemeClr val="tx1"/>
                </a:solidFill>
                <a:latin typeface="+mn-ea"/>
              </a:rPr>
              <a:t>Alltheweb</a:t>
            </a:r>
            <a:r>
              <a:rPr lang="en-US" altLang="zh-CN" sz="2800" dirty="0">
                <a:solidFill>
                  <a:schemeClr val="tx1"/>
                </a:solidFill>
                <a:latin typeface="+mn-ea"/>
              </a:rPr>
              <a:t> </a:t>
            </a:r>
            <a:r>
              <a:rPr lang="en-US" altLang="zh-CN" sz="2800" dirty="0" err="1">
                <a:solidFill>
                  <a:schemeClr val="tx1"/>
                </a:solidFill>
                <a:latin typeface="+mn-ea"/>
              </a:rPr>
              <a:t>bing</a:t>
            </a:r>
            <a:r>
              <a:rPr lang="en-US" altLang="zh-CN" sz="2800" dirty="0">
                <a:solidFill>
                  <a:schemeClr val="tx1"/>
                </a:solidFill>
                <a:latin typeface="+mn-ea"/>
              </a:rPr>
              <a:t> Yahoo</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Excite</a:t>
            </a:r>
            <a:r>
              <a:rPr lang="zh-CN" altLang="en-US" sz="2800" dirty="0">
                <a:solidFill>
                  <a:schemeClr val="tx1"/>
                </a:solidFill>
                <a:latin typeface="+mn-ea"/>
              </a:rPr>
              <a:t>搜索引擎最初有相关反馈</a:t>
            </a:r>
            <a:r>
              <a:rPr lang="en-US" altLang="zh-CN" sz="2800" dirty="0">
                <a:solidFill>
                  <a:schemeClr val="tx1"/>
                </a:solidFill>
                <a:latin typeface="+mn-ea"/>
              </a:rPr>
              <a:t>, </a:t>
            </a:r>
            <a:r>
              <a:rPr lang="zh-CN" altLang="en-US" sz="2800" dirty="0">
                <a:solidFill>
                  <a:schemeClr val="tx1"/>
                </a:solidFill>
                <a:latin typeface="+mn-ea"/>
              </a:rPr>
              <a:t>但由于没有人用，所以就取消了</a:t>
            </a:r>
            <a:endParaRPr lang="en-US" altLang="zh-CN" sz="2800" dirty="0">
              <a:solidFill>
                <a:schemeClr val="tx1"/>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(2)</a:t>
            </a:r>
            <a:r>
              <a:rPr lang="zh-CN" altLang="en-US" sz="2800" dirty="0">
                <a:solidFill>
                  <a:schemeClr val="tx1"/>
                </a:solidFill>
                <a:latin typeface="+mn-ea"/>
              </a:rPr>
              <a:t>只有大概</a:t>
            </a:r>
            <a:r>
              <a:rPr lang="en-US" altLang="zh-CN" sz="2800" dirty="0">
                <a:solidFill>
                  <a:schemeClr val="tx1"/>
                </a:solidFill>
                <a:latin typeface="+mn-ea"/>
              </a:rPr>
              <a:t>4% </a:t>
            </a:r>
            <a:r>
              <a:rPr lang="zh-CN" altLang="en-US" sz="2800" dirty="0">
                <a:solidFill>
                  <a:schemeClr val="tx1"/>
                </a:solidFill>
                <a:latin typeface="+mn-ea"/>
              </a:rPr>
              <a:t>的查询会话使用了相关反馈</a:t>
            </a: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这些都是通过查询结果后面的“</a:t>
            </a:r>
            <a:r>
              <a:rPr lang="en-US" altLang="zh-CN" sz="2800" dirty="0">
                <a:solidFill>
                  <a:schemeClr val="tx1"/>
                </a:solidFill>
                <a:latin typeface="+mn-ea"/>
              </a:rPr>
              <a:t>More like this” </a:t>
            </a:r>
            <a:r>
              <a:rPr lang="zh-CN" altLang="en-US" sz="2800" dirty="0">
                <a:solidFill>
                  <a:schemeClr val="tx1"/>
                </a:solidFill>
                <a:latin typeface="+mn-ea"/>
              </a:rPr>
              <a:t>链接来实现的</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(3)70%</a:t>
            </a:r>
            <a:r>
              <a:rPr lang="zh-CN" altLang="en-US" sz="2800" dirty="0">
                <a:solidFill>
                  <a:schemeClr val="tx1"/>
                </a:solidFill>
                <a:latin typeface="+mn-ea"/>
              </a:rPr>
              <a:t>的用户只浏览了第一页的结果</a:t>
            </a:r>
            <a:endParaRPr lang="en-US" altLang="zh-CN" sz="2800" dirty="0">
              <a:solidFill>
                <a:schemeClr val="tx1"/>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800" dirty="0">
              <a:solidFill>
                <a:schemeClr val="tx1"/>
              </a:solidFill>
              <a:latin typeface="+mn-ea"/>
            </a:endParaRPr>
          </a:p>
        </p:txBody>
      </p:sp>
      <p:pic>
        <p:nvPicPr>
          <p:cNvPr id="4" name="图片 3">
            <a:extLst>
              <a:ext uri="{FF2B5EF4-FFF2-40B4-BE49-F238E27FC236}">
                <a16:creationId xmlns:a16="http://schemas.microsoft.com/office/drawing/2014/main" id="{49AB52D7-2100-496D-9B27-7819DB445B38}"/>
              </a:ext>
            </a:extLst>
          </p:cNvPr>
          <p:cNvPicPr>
            <a:picLocks noChangeAspect="1"/>
          </p:cNvPicPr>
          <p:nvPr/>
        </p:nvPicPr>
        <p:blipFill>
          <a:blip r:embed="rId3"/>
          <a:stretch>
            <a:fillRect/>
          </a:stretch>
        </p:blipFill>
        <p:spPr>
          <a:xfrm>
            <a:off x="4865411" y="1558238"/>
            <a:ext cx="5800725" cy="1724025"/>
          </a:xfrm>
          <a:prstGeom prst="rect">
            <a:avLst/>
          </a:prstGeom>
        </p:spPr>
      </p:pic>
    </p:spTree>
    <p:extLst>
      <p:ext uri="{BB962C8B-B14F-4D97-AF65-F5344CB8AC3E}">
        <p14:creationId xmlns:p14="http://schemas.microsoft.com/office/powerpoint/2010/main" val="213603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、间接相关反馈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可以使用间接的资源进行相关反馈。比如</a:t>
            </a:r>
            <a:r>
              <a:rPr lang="en-US" altLang="zh-CN" sz="2800" dirty="0" err="1">
                <a:solidFill>
                  <a:schemeClr val="tx1"/>
                </a:solidFill>
                <a:latin typeface="+mn-ea"/>
              </a:rPr>
              <a:t>DirectHit</a:t>
            </a:r>
            <a:r>
              <a:rPr lang="en-US" altLang="zh-CN" sz="2800" dirty="0">
                <a:solidFill>
                  <a:schemeClr val="tx1"/>
                </a:solidFill>
                <a:latin typeface="+mn-ea"/>
              </a:rPr>
              <a:t> </a:t>
            </a:r>
            <a:r>
              <a:rPr lang="zh-CN" altLang="en-US" sz="2800" dirty="0">
                <a:solidFill>
                  <a:schemeClr val="tx1"/>
                </a:solidFill>
                <a:latin typeface="+mn-ea"/>
              </a:rPr>
              <a:t>搜索引擎</a:t>
            </a: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a:t>
            </a:r>
            <a:r>
              <a:rPr lang="en-US" altLang="zh-CN" sz="2800" dirty="0">
                <a:solidFill>
                  <a:schemeClr val="tx1"/>
                </a:solidFill>
                <a:latin typeface="+mn-ea"/>
              </a:rPr>
              <a:t>(1)</a:t>
            </a:r>
            <a:r>
              <a:rPr lang="en-US" altLang="zh-CN" sz="2800" dirty="0" err="1">
                <a:solidFill>
                  <a:schemeClr val="tx1"/>
                </a:solidFill>
                <a:latin typeface="+mn-ea"/>
              </a:rPr>
              <a:t>DirectHit</a:t>
            </a:r>
            <a:r>
              <a:rPr lang="zh-CN" altLang="en-US" sz="2800" dirty="0">
                <a:solidFill>
                  <a:schemeClr val="tx1"/>
                </a:solidFill>
                <a:latin typeface="+mn-ea"/>
              </a:rPr>
              <a:t>将用户点击频率高的文档排在前面</a:t>
            </a:r>
            <a:r>
              <a:rPr lang="en-US" altLang="zh-CN" sz="2800" dirty="0">
                <a:solidFill>
                  <a:schemeClr val="tx1"/>
                </a:solidFill>
                <a:latin typeface="+mn-ea"/>
              </a:rPr>
              <a:t>.</a:t>
            </a:r>
            <a:r>
              <a:rPr lang="zh-CN" altLang="en-US" sz="2800" dirty="0">
                <a:solidFill>
                  <a:schemeClr val="tx1"/>
                </a:solidFill>
                <a:latin typeface="+mn-ea"/>
              </a:rPr>
              <a:t>点击的多的页面被认为是相关的</a:t>
            </a:r>
            <a:r>
              <a:rPr lang="en-US" altLang="zh-CN" sz="2800" dirty="0">
                <a:solidFill>
                  <a:schemeClr val="tx1"/>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800" dirty="0">
                <a:solidFill>
                  <a:schemeClr val="tx1"/>
                </a:solidFill>
                <a:latin typeface="+mn-ea"/>
              </a:rPr>
              <a:t> (2)</a:t>
            </a:r>
            <a:r>
              <a:rPr lang="zh-CN" altLang="en-US" sz="2800" dirty="0">
                <a:solidFill>
                  <a:schemeClr val="tx1"/>
                </a:solidFill>
                <a:latin typeface="+mn-ea"/>
              </a:rPr>
              <a:t>从用户的点击记录中挖掘信息，进行相关反馈</a:t>
            </a:r>
            <a:r>
              <a:rPr lang="en-US" altLang="zh-CN" sz="2800" dirty="0">
                <a:solidFill>
                  <a:schemeClr val="tx1"/>
                </a:solidFill>
                <a:latin typeface="+mn-ea"/>
              </a:rPr>
              <a:t>,</a:t>
            </a:r>
            <a:r>
              <a:rPr lang="zh-CN" altLang="en-US" sz="2800" dirty="0">
                <a:solidFill>
                  <a:schemeClr val="tx1"/>
                </a:solidFill>
                <a:latin typeface="+mn-ea"/>
              </a:rPr>
              <a:t> 这种方法是全局的，并不依赖特定用户或查询</a:t>
            </a:r>
            <a:r>
              <a:rPr lang="en-US" altLang="zh-CN" sz="2800" dirty="0">
                <a:solidFill>
                  <a:schemeClr val="tx1"/>
                </a:solidFill>
                <a:latin typeface="+mn-ea"/>
              </a:rPr>
              <a:t>.</a:t>
            </a:r>
          </a:p>
          <a:p>
            <a:pPr marL="0" lvl="0" indent="0" defTabSz="457200" fontAlgn="base">
              <a:lnSpc>
                <a:spcPct val="150000"/>
              </a:lnSpc>
              <a:spcBef>
                <a:spcPct val="0"/>
              </a:spcBef>
              <a:spcAft>
                <a:spcPts val="600"/>
              </a:spcAft>
              <a:buClr>
                <a:srgbClr val="437085"/>
              </a:buClr>
              <a:buSzTx/>
              <a:buNone/>
            </a:pPr>
            <a:r>
              <a:rPr lang="zh-CN" altLang="en-US" sz="2800" dirty="0">
                <a:solidFill>
                  <a:schemeClr val="tx1"/>
                </a:solidFill>
                <a:latin typeface="+mn-ea"/>
              </a:rPr>
              <a:t>  （</a:t>
            </a:r>
            <a:r>
              <a:rPr lang="en-US" altLang="zh-CN" sz="2800" dirty="0">
                <a:solidFill>
                  <a:schemeClr val="tx1"/>
                </a:solidFill>
                <a:latin typeface="+mn-ea"/>
              </a:rPr>
              <a:t>3</a:t>
            </a:r>
            <a:r>
              <a:rPr lang="zh-CN" altLang="en-US" sz="2800" dirty="0">
                <a:solidFill>
                  <a:schemeClr val="tx1"/>
                </a:solidFill>
                <a:latin typeface="+mn-ea"/>
              </a:rPr>
              <a:t>）通过观察用户对当前检索结果采取的行为来给出对检索结果的相关性判定</a:t>
            </a:r>
            <a:endParaRPr lang="en-US" altLang="zh-CN" sz="2800" dirty="0">
              <a:solidFill>
                <a:schemeClr val="tx1"/>
              </a:solidFill>
              <a:latin typeface="+mn-ea"/>
            </a:endParaRPr>
          </a:p>
        </p:txBody>
      </p:sp>
    </p:spTree>
    <p:extLst>
      <p:ext uri="{BB962C8B-B14F-4D97-AF65-F5344CB8AC3E}">
        <p14:creationId xmlns:p14="http://schemas.microsoft.com/office/powerpoint/2010/main" val="245622236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、间接相关反馈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用户行为种类</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 鼠标键盘动作：</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 点击链接、加入收藏夹、拷贝粘贴、停留、翻页等等</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 用户眼球动作</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 </a:t>
            </a:r>
            <a:r>
              <a:rPr lang="en-US" altLang="zh-CN" sz="2800" dirty="0">
                <a:solidFill>
                  <a:srgbClr val="002060"/>
                </a:solidFill>
                <a:latin typeface="Lucida Sans" panose="020B0602040502020204" pitchFamily="34" charset="0"/>
                <a:ea typeface="MS PGothic" panose="020B0600070205080204" pitchFamily="34" charset="-128"/>
              </a:rPr>
              <a:t>Eye tracking</a:t>
            </a:r>
            <a:r>
              <a:rPr lang="zh-CN" altLang="en-US" sz="2800" dirty="0">
                <a:solidFill>
                  <a:srgbClr val="002060"/>
                </a:solidFill>
                <a:latin typeface="Lucida Sans" panose="020B0602040502020204" pitchFamily="34" charset="0"/>
                <a:ea typeface="MS PGothic" panose="020B0600070205080204" pitchFamily="34" charset="-128"/>
              </a:rPr>
              <a:t>可以跟踪用户的眼球动作</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 拉近、拉远、瞟、凝视、往某个方向转</a:t>
            </a:r>
            <a:endParaRPr lang="en-US" altLang="zh-CN" sz="28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6477327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、伪相关反馈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 伪相关反馈将相关反馈部分的人工操作自动化</a:t>
            </a:r>
            <a:r>
              <a:rPr lang="en-US" altLang="zh-CN" sz="2800" dirty="0">
                <a:solidFill>
                  <a:srgbClr val="002060"/>
                </a:solidFill>
                <a:latin typeface="Lucida Sans" panose="020B0602040502020204" pitchFamily="34" charset="0"/>
                <a:ea typeface="MS PGothic" panose="020B0600070205080204" pitchFamily="34" charset="-128"/>
              </a:rPr>
              <a:t>.</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伪相关反馈的算法</a:t>
            </a:r>
            <a:r>
              <a:rPr lang="en-US" altLang="zh-CN" sz="2800" dirty="0">
                <a:solidFill>
                  <a:srgbClr val="002060"/>
                </a:solidFill>
                <a:latin typeface="Lucida Sans" panose="020B0602040502020204" pitchFamily="34" charset="0"/>
                <a:ea typeface="MS PGothic" panose="020B0600070205080204" pitchFamily="34" charset="-128"/>
              </a:rPr>
              <a:t>:</a:t>
            </a:r>
          </a:p>
          <a:p>
            <a:pPr marL="0" lvl="0" indent="715963"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Lucida Sans" panose="020B0602040502020204" pitchFamily="34" charset="0"/>
                <a:ea typeface="MS PGothic" panose="020B0600070205080204" pitchFamily="34" charset="-128"/>
              </a:rPr>
              <a:t>根据用户的查询，检索出结果列表</a:t>
            </a:r>
          </a:p>
          <a:p>
            <a:pPr marL="0" lvl="0" indent="715963"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假设列表中前</a:t>
            </a:r>
            <a:r>
              <a:rPr lang="en-US" altLang="zh-CN" sz="2800" dirty="0">
                <a:solidFill>
                  <a:srgbClr val="002060"/>
                </a:solidFill>
                <a:latin typeface="Lucida Sans" panose="020B0602040502020204" pitchFamily="34" charset="0"/>
                <a:ea typeface="MS PGothic" panose="020B0600070205080204" pitchFamily="34" charset="-128"/>
              </a:rPr>
              <a:t>k</a:t>
            </a:r>
            <a:r>
              <a:rPr lang="zh-CN" altLang="en-US" sz="2800" dirty="0">
                <a:solidFill>
                  <a:srgbClr val="002060"/>
                </a:solidFill>
                <a:latin typeface="Lucida Sans" panose="020B0602040502020204" pitchFamily="34" charset="0"/>
                <a:ea typeface="MS PGothic" panose="020B0600070205080204" pitchFamily="34" charset="-128"/>
              </a:rPr>
              <a:t>个结果是相关的</a:t>
            </a:r>
            <a:r>
              <a:rPr lang="en-US" altLang="zh-CN" sz="2800" dirty="0">
                <a:solidFill>
                  <a:srgbClr val="002060"/>
                </a:solidFill>
                <a:latin typeface="Lucida Sans" panose="020B0602040502020204" pitchFamily="34" charset="0"/>
                <a:ea typeface="MS PGothic" panose="020B0600070205080204" pitchFamily="34" charset="-128"/>
              </a:rPr>
              <a:t>.</a:t>
            </a:r>
          </a:p>
          <a:p>
            <a:pPr marL="0" lvl="0" indent="715963"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Lucida Sans" panose="020B0602040502020204" pitchFamily="34" charset="0"/>
                <a:ea typeface="MS PGothic" panose="020B0600070205080204" pitchFamily="34" charset="-128"/>
              </a:rPr>
              <a:t>进行相关反馈</a:t>
            </a:r>
            <a:r>
              <a:rPr lang="en-US" altLang="zh-CN" sz="2800" dirty="0">
                <a:solidFill>
                  <a:srgbClr val="002060"/>
                </a:solidFill>
                <a:latin typeface="Lucida Sans" panose="020B0602040502020204" pitchFamily="34" charset="0"/>
                <a:ea typeface="MS PGothic" panose="020B0600070205080204" pitchFamily="34" charset="-128"/>
              </a:rPr>
              <a:t>(e.g., </a:t>
            </a:r>
            <a:r>
              <a:rPr lang="en-US" altLang="zh-CN" sz="2800" dirty="0" err="1">
                <a:solidFill>
                  <a:srgbClr val="002060"/>
                </a:solidFill>
                <a:latin typeface="Lucida Sans" panose="020B0602040502020204" pitchFamily="34" charset="0"/>
                <a:ea typeface="MS PGothic" panose="020B0600070205080204" pitchFamily="34" charset="-128"/>
              </a:rPr>
              <a:t>Rocchio</a:t>
            </a:r>
            <a:r>
              <a:rPr lang="en-US" altLang="zh-CN" sz="2800" dirty="0">
                <a:solidFill>
                  <a:srgbClr val="002060"/>
                </a:solidFill>
                <a:latin typeface="Lucida Sans" panose="020B0602040502020204" pitchFamily="34" charset="0"/>
                <a:ea typeface="MS PGothic" panose="020B0600070205080204" pitchFamily="34" charset="-128"/>
              </a:rPr>
              <a:t>)</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平均效果很好</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 但对于某些查询可能错的很严重</a:t>
            </a:r>
            <a:r>
              <a:rPr lang="en-US" altLang="zh-CN" sz="2800" dirty="0">
                <a:solidFill>
                  <a:srgbClr val="002060"/>
                </a:solidFill>
                <a:latin typeface="Lucida Sans" panose="020B0602040502020204" pitchFamily="34" charset="0"/>
                <a:ea typeface="MS PGothic" panose="020B0600070205080204" pitchFamily="34" charset="-128"/>
              </a:rPr>
              <a:t>.</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几步迭代后就可能出现严重的偏移</a:t>
            </a:r>
            <a:r>
              <a:rPr lang="en-US" altLang="zh-CN" sz="2800" dirty="0">
                <a:solidFill>
                  <a:srgbClr val="002060"/>
                </a:solidFill>
                <a:latin typeface="Lucida Sans" panose="020B0602040502020204" pitchFamily="34" charset="0"/>
                <a:ea typeface="MS PGothic" panose="020B0600070205080204" pitchFamily="34" charset="-128"/>
              </a:rPr>
              <a:t>.</a:t>
            </a:r>
          </a:p>
        </p:txBody>
      </p:sp>
    </p:spTree>
    <p:extLst>
      <p:ext uri="{BB962C8B-B14F-4D97-AF65-F5344CB8AC3E}">
        <p14:creationId xmlns:p14="http://schemas.microsoft.com/office/powerpoint/2010/main" val="26890643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en-US" altLang="zh-CN" dirty="0">
                <a:latin typeface="Times New Roman" panose="02020603050405020304" pitchFamily="18" charset="0"/>
                <a:cs typeface="Times New Roman" panose="02020603050405020304" pitchFamily="18" charset="0"/>
              </a:rPr>
              <a:t>5</a:t>
            </a:r>
            <a:r>
              <a:rPr lang="zh-CN" altLang="en-US" dirty="0">
                <a:latin typeface="Times New Roman" panose="02020603050405020304" pitchFamily="18" charset="0"/>
                <a:cs typeface="Times New Roman" panose="02020603050405020304" pitchFamily="18" charset="0"/>
              </a:rPr>
              <a:t>、伪相关反馈</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en-US" altLang="zh-CN" sz="2800" dirty="0">
                <a:solidFill>
                  <a:srgbClr val="002060"/>
                </a:solidFill>
                <a:latin typeface="Lucida Sans" panose="020B0602040502020204" pitchFamily="34" charset="0"/>
                <a:ea typeface="MS PGothic" panose="020B0600070205080204" pitchFamily="34" charset="-128"/>
              </a:rPr>
              <a:t>TREC4</a:t>
            </a:r>
            <a:r>
              <a:rPr lang="zh-CN" altLang="en-US" sz="2800" dirty="0">
                <a:solidFill>
                  <a:srgbClr val="002060"/>
                </a:solidFill>
                <a:latin typeface="Lucida Sans" panose="020B0602040502020204" pitchFamily="34" charset="0"/>
                <a:ea typeface="MS PGothic" panose="020B0600070205080204" pitchFamily="34" charset="-128"/>
              </a:rPr>
              <a:t>上的伪相关反馈实验</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zh-CN" altLang="en-US" sz="2400" dirty="0">
                <a:solidFill>
                  <a:schemeClr val="tx1"/>
                </a:solidFill>
                <a:latin typeface="Lucida Sans" panose="020B0602040502020204" pitchFamily="34" charset="0"/>
                <a:ea typeface="MS PGothic" panose="020B0600070205080204" pitchFamily="34" charset="-128"/>
              </a:rPr>
              <a:t>使用</a:t>
            </a:r>
            <a:r>
              <a:rPr lang="en-US" altLang="zh-CN" sz="2400" dirty="0">
                <a:solidFill>
                  <a:schemeClr val="tx1"/>
                </a:solidFill>
                <a:latin typeface="Lucida Sans" panose="020B0602040502020204" pitchFamily="34" charset="0"/>
                <a:ea typeface="MS PGothic" panose="020B0600070205080204" pitchFamily="34" charset="-128"/>
              </a:rPr>
              <a:t>Cornell</a:t>
            </a:r>
            <a:r>
              <a:rPr lang="zh-CN" altLang="en-US" sz="2400" dirty="0">
                <a:solidFill>
                  <a:schemeClr val="tx1"/>
                </a:solidFill>
                <a:latin typeface="Lucida Sans" panose="020B0602040502020204" pitchFamily="34" charset="0"/>
                <a:ea typeface="MS PGothic" panose="020B0600070205080204" pitchFamily="34" charset="-128"/>
              </a:rPr>
              <a:t>大学的</a:t>
            </a:r>
            <a:r>
              <a:rPr lang="en-US" altLang="zh-CN" sz="2400" dirty="0">
                <a:solidFill>
                  <a:schemeClr val="tx1"/>
                </a:solidFill>
                <a:latin typeface="Lucida Sans" panose="020B0602040502020204" pitchFamily="34" charset="0"/>
                <a:ea typeface="MS PGothic" panose="020B0600070205080204" pitchFamily="34" charset="-128"/>
              </a:rPr>
              <a:t>SMART</a:t>
            </a:r>
            <a:r>
              <a:rPr lang="zh-CN" altLang="en-US" sz="2400" dirty="0">
                <a:solidFill>
                  <a:schemeClr val="tx1"/>
                </a:solidFill>
                <a:latin typeface="Lucida Sans" panose="020B0602040502020204" pitchFamily="34" charset="0"/>
                <a:ea typeface="MS PGothic" panose="020B0600070205080204" pitchFamily="34" charset="-128"/>
              </a:rPr>
              <a:t>系统</a:t>
            </a:r>
          </a:p>
          <a:p>
            <a:pPr marL="0" lvl="0" indent="0"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a:t>
            </a:r>
            <a:r>
              <a:rPr lang="en-US" altLang="zh-CN" sz="2400" dirty="0">
                <a:solidFill>
                  <a:schemeClr val="tx1"/>
                </a:solidFill>
                <a:latin typeface="Lucida Sans" panose="020B0602040502020204" pitchFamily="34" charset="0"/>
                <a:ea typeface="MS PGothic" panose="020B0600070205080204" pitchFamily="34" charset="-128"/>
              </a:rPr>
              <a:t>50</a:t>
            </a:r>
            <a:r>
              <a:rPr lang="zh-CN" altLang="en-US" sz="2400" dirty="0">
                <a:solidFill>
                  <a:schemeClr val="tx1"/>
                </a:solidFill>
                <a:latin typeface="Lucida Sans" panose="020B0602040502020204" pitchFamily="34" charset="0"/>
                <a:ea typeface="MS PGothic" panose="020B0600070205080204" pitchFamily="34" charset="-128"/>
              </a:rPr>
              <a:t>个查询，每个查询基于前</a:t>
            </a:r>
            <a:r>
              <a:rPr lang="en-US" altLang="zh-CN" sz="2400" dirty="0">
                <a:solidFill>
                  <a:schemeClr val="tx1"/>
                </a:solidFill>
                <a:latin typeface="Lucida Sans" panose="020B0602040502020204" pitchFamily="34" charset="0"/>
                <a:ea typeface="MS PGothic" panose="020B0600070205080204" pitchFamily="34" charset="-128"/>
              </a:rPr>
              <a:t>100</a:t>
            </a:r>
            <a:r>
              <a:rPr lang="zh-CN" altLang="en-US" sz="2400" dirty="0">
                <a:solidFill>
                  <a:schemeClr val="tx1"/>
                </a:solidFill>
                <a:latin typeface="Lucida Sans" panose="020B0602040502020204" pitchFamily="34" charset="0"/>
                <a:ea typeface="MS PGothic" panose="020B0600070205080204" pitchFamily="34" charset="-128"/>
              </a:rPr>
              <a:t>个结果进行反馈 </a:t>
            </a:r>
            <a:r>
              <a:rPr lang="en-US" altLang="zh-CN" sz="2400" dirty="0">
                <a:solidFill>
                  <a:schemeClr val="tx1"/>
                </a:solidFill>
                <a:latin typeface="Lucida Sans" panose="020B0602040502020204" pitchFamily="34" charset="0"/>
                <a:ea typeface="MS PGothic" panose="020B0600070205080204" pitchFamily="34" charset="-128"/>
              </a:rPr>
              <a:t>(</a:t>
            </a:r>
            <a:r>
              <a:rPr lang="zh-CN" altLang="en-US" sz="2400" dirty="0">
                <a:solidFill>
                  <a:schemeClr val="tx1"/>
                </a:solidFill>
                <a:latin typeface="Lucida Sans" panose="020B0602040502020204" pitchFamily="34" charset="0"/>
                <a:ea typeface="MS PGothic" panose="020B0600070205080204" pitchFamily="34" charset="-128"/>
              </a:rPr>
              <a:t>因此所有的反馈文档数目是</a:t>
            </a:r>
            <a:r>
              <a:rPr lang="en-US" altLang="zh-CN" sz="2400" dirty="0">
                <a:solidFill>
                  <a:schemeClr val="tx1"/>
                </a:solidFill>
                <a:latin typeface="Lucida Sans" panose="020B0602040502020204" pitchFamily="34" charset="0"/>
                <a:ea typeface="MS PGothic" panose="020B0600070205080204" pitchFamily="34" charset="-128"/>
              </a:rPr>
              <a:t>5000)</a:t>
            </a:r>
            <a:r>
              <a:rPr lang="zh-CN" altLang="en-US" sz="2400" dirty="0">
                <a:solidFill>
                  <a:schemeClr val="tx1"/>
                </a:solidFill>
                <a:latin typeface="Lucida Sans" panose="020B0602040502020204" pitchFamily="34" charset="0"/>
                <a:ea typeface="MS PGothic" panose="020B0600070205080204" pitchFamily="34" charset="-128"/>
              </a:rPr>
              <a:t>：</a:t>
            </a:r>
            <a:endParaRPr lang="en-US" altLang="zh-CN" sz="2400" dirty="0">
              <a:solidFill>
                <a:schemeClr val="tx1"/>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比较了两种长度归一化机制 </a:t>
            </a:r>
            <a:r>
              <a:rPr lang="en-US" altLang="zh-CN" sz="2400" dirty="0">
                <a:solidFill>
                  <a:schemeClr val="tx1"/>
                </a:solidFill>
                <a:latin typeface="Lucida Sans" panose="020B0602040502020204" pitchFamily="34" charset="0"/>
                <a:ea typeface="MS PGothic" panose="020B0600070205080204" pitchFamily="34" charset="-128"/>
              </a:rPr>
              <a:t>(L vs. l) </a:t>
            </a:r>
            <a:r>
              <a:rPr lang="zh-CN" altLang="en-US" sz="2400" dirty="0">
                <a:solidFill>
                  <a:schemeClr val="tx1"/>
                </a:solidFill>
                <a:latin typeface="Lucida Sans" panose="020B0602040502020204" pitchFamily="34" charset="0"/>
                <a:ea typeface="MS PGothic" panose="020B0600070205080204" pitchFamily="34" charset="-128"/>
              </a:rPr>
              <a:t>以及反馈不反馈后的结果</a:t>
            </a:r>
            <a:r>
              <a:rPr lang="en-US" altLang="zh-CN" sz="2400" dirty="0">
                <a:solidFill>
                  <a:schemeClr val="tx1"/>
                </a:solidFill>
                <a:latin typeface="Lucida Sans" panose="020B0602040502020204" pitchFamily="34" charset="0"/>
                <a:ea typeface="MS PGothic" panose="020B0600070205080204" pitchFamily="34" charset="-128"/>
              </a:rPr>
              <a:t>(</a:t>
            </a:r>
            <a:r>
              <a:rPr lang="en-US" altLang="zh-CN" sz="2400" dirty="0" err="1">
                <a:solidFill>
                  <a:schemeClr val="tx1"/>
                </a:solidFill>
                <a:latin typeface="Lucida Sans" panose="020B0602040502020204" pitchFamily="34" charset="0"/>
                <a:ea typeface="MS PGothic" panose="020B0600070205080204" pitchFamily="34" charset="-128"/>
              </a:rPr>
              <a:t>PsRF</a:t>
            </a:r>
            <a:r>
              <a:rPr lang="en-US" altLang="zh-CN" sz="2400" dirty="0">
                <a:solidFill>
                  <a:schemeClr val="tx1"/>
                </a:solidFill>
                <a:latin typeface="Lucida Sans" panose="020B0602040502020204" pitchFamily="34" charset="0"/>
                <a:ea typeface="MS PGothic" panose="020B0600070205080204" pitchFamily="34" charset="-128"/>
              </a:rPr>
              <a:t>).</a:t>
            </a:r>
          </a:p>
          <a:p>
            <a:pPr marL="0" lvl="0" indent="0" defTabSz="457200" fontAlgn="base">
              <a:lnSpc>
                <a:spcPct val="150000"/>
              </a:lnSpc>
              <a:spcBef>
                <a:spcPct val="0"/>
              </a:spcBef>
              <a:spcAft>
                <a:spcPts val="600"/>
              </a:spcAft>
              <a:buClr>
                <a:srgbClr val="437085"/>
              </a:buClr>
              <a:buSzTx/>
              <a:buNone/>
            </a:pPr>
            <a:r>
              <a:rPr lang="en-US" altLang="zh-CN" sz="2400" dirty="0">
                <a:solidFill>
                  <a:schemeClr val="tx1"/>
                </a:solidFill>
                <a:latin typeface="Lucida Sans" panose="020B0602040502020204" pitchFamily="34" charset="0"/>
                <a:ea typeface="MS PGothic" panose="020B0600070205080204" pitchFamily="34" charset="-128"/>
              </a:rPr>
              <a:t></a:t>
            </a:r>
            <a:r>
              <a:rPr lang="zh-CN" altLang="en-US" sz="2400" dirty="0">
                <a:solidFill>
                  <a:schemeClr val="tx1"/>
                </a:solidFill>
                <a:latin typeface="Lucida Sans" panose="020B0602040502020204" pitchFamily="34" charset="0"/>
                <a:ea typeface="MS PGothic" panose="020B0600070205080204" pitchFamily="34" charset="-128"/>
              </a:rPr>
              <a:t>实验中的伪相关反馈方法对查询只增加了</a:t>
            </a:r>
            <a:r>
              <a:rPr lang="en-US" altLang="zh-CN" sz="2400" dirty="0">
                <a:solidFill>
                  <a:schemeClr val="tx1"/>
                </a:solidFill>
                <a:latin typeface="Lucida Sans" panose="020B0602040502020204" pitchFamily="34" charset="0"/>
                <a:ea typeface="MS PGothic" panose="020B0600070205080204" pitchFamily="34" charset="-128"/>
              </a:rPr>
              <a:t>20</a:t>
            </a:r>
            <a:r>
              <a:rPr lang="zh-CN" altLang="en-US" sz="2400" dirty="0">
                <a:solidFill>
                  <a:schemeClr val="tx1"/>
                </a:solidFill>
                <a:latin typeface="Lucida Sans" panose="020B0602040502020204" pitchFamily="34" charset="0"/>
                <a:ea typeface="MS PGothic" panose="020B0600070205080204" pitchFamily="34" charset="-128"/>
              </a:rPr>
              <a:t>个词项 </a:t>
            </a:r>
            <a:r>
              <a:rPr lang="en-US" altLang="zh-CN" sz="2400" dirty="0">
                <a:solidFill>
                  <a:schemeClr val="tx1"/>
                </a:solidFill>
                <a:latin typeface="Lucida Sans" panose="020B0602040502020204" pitchFamily="34" charset="0"/>
                <a:ea typeface="MS PGothic" panose="020B0600070205080204" pitchFamily="34" charset="-128"/>
              </a:rPr>
              <a:t>(</a:t>
            </a:r>
            <a:r>
              <a:rPr lang="en-US" altLang="zh-CN" sz="2400" dirty="0" err="1">
                <a:solidFill>
                  <a:schemeClr val="tx1"/>
                </a:solidFill>
                <a:latin typeface="Lucida Sans" panose="020B0602040502020204" pitchFamily="34" charset="0"/>
                <a:ea typeface="MS PGothic" panose="020B0600070205080204" pitchFamily="34" charset="-128"/>
              </a:rPr>
              <a:t>Rocchio</a:t>
            </a:r>
            <a:r>
              <a:rPr lang="zh-CN" altLang="en-US" sz="2400" dirty="0">
                <a:solidFill>
                  <a:schemeClr val="tx1"/>
                </a:solidFill>
                <a:latin typeface="Lucida Sans" panose="020B0602040502020204" pitchFamily="34" charset="0"/>
                <a:ea typeface="MS PGothic" panose="020B0600070205080204" pitchFamily="34" charset="-128"/>
              </a:rPr>
              <a:t>将增加更多的词项</a:t>
            </a:r>
            <a:r>
              <a:rPr lang="en-US" altLang="zh-CN" sz="2400" dirty="0">
                <a:solidFill>
                  <a:schemeClr val="tx1"/>
                </a:solidFill>
                <a:latin typeface="Lucida Sans" panose="020B0602040502020204" pitchFamily="34" charset="0"/>
                <a:ea typeface="MS PGothic" panose="020B0600070205080204" pitchFamily="34" charset="-128"/>
              </a:rPr>
              <a:t>)</a:t>
            </a:r>
          </a:p>
          <a:p>
            <a:pPr marL="0" lvl="0" indent="0" defTabSz="457200" fontAlgn="base">
              <a:lnSpc>
                <a:spcPct val="150000"/>
              </a:lnSpc>
              <a:spcBef>
                <a:spcPct val="0"/>
              </a:spcBef>
              <a:spcAft>
                <a:spcPts val="600"/>
              </a:spcAft>
              <a:buClr>
                <a:srgbClr val="437085"/>
              </a:buClr>
              <a:buSzTx/>
              <a:buNone/>
            </a:pPr>
            <a:r>
              <a:rPr lang="en-US" altLang="zh-CN" sz="2400" dirty="0">
                <a:solidFill>
                  <a:schemeClr val="tx1"/>
                </a:solidFill>
                <a:latin typeface="Lucida Sans" panose="020B0602040502020204" pitchFamily="34" charset="0"/>
                <a:ea typeface="MS PGothic" panose="020B0600070205080204" pitchFamily="34" charset="-128"/>
              </a:rPr>
              <a:t></a:t>
            </a:r>
            <a:r>
              <a:rPr lang="zh-CN" altLang="en-US" sz="2400" dirty="0">
                <a:solidFill>
                  <a:schemeClr val="tx1"/>
                </a:solidFill>
                <a:latin typeface="Lucida Sans" panose="020B0602040502020204" pitchFamily="34" charset="0"/>
                <a:ea typeface="MS PGothic" panose="020B0600070205080204" pitchFamily="34" charset="-128"/>
              </a:rPr>
              <a:t>上述结果表明，伪相关反馈在平均意义上说是有效的方法</a:t>
            </a:r>
            <a:endParaRPr lang="en-US" altLang="zh-CN" sz="2400" dirty="0">
              <a:solidFill>
                <a:schemeClr val="tx1"/>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BBD79FA9-A5EB-4289-A7A8-FCB57FDF22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4586" y="109330"/>
            <a:ext cx="5467350" cy="2200275"/>
          </a:xfrm>
          <a:prstGeom prst="rect">
            <a:avLst/>
          </a:prstGeom>
        </p:spPr>
      </p:pic>
    </p:spTree>
    <p:extLst>
      <p:ext uri="{BB962C8B-B14F-4D97-AF65-F5344CB8AC3E}">
        <p14:creationId xmlns:p14="http://schemas.microsoft.com/office/powerpoint/2010/main" val="1599787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、上一章内容回顾</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7504" y="1311965"/>
            <a:ext cx="11420061" cy="4969565"/>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正确率</a:t>
            </a:r>
            <a:r>
              <a:rPr lang="en-US" altLang="zh-CN" sz="3200" dirty="0">
                <a:solidFill>
                  <a:srgbClr val="002060"/>
                </a:solidFill>
                <a:latin typeface="Lucida Sans" panose="020B0602040502020204" pitchFamily="34" charset="0"/>
                <a:ea typeface="MS PGothic" panose="020B0600070205080204" pitchFamily="34" charset="-128"/>
              </a:rPr>
              <a:t>(Precision)</a:t>
            </a:r>
            <a:r>
              <a:rPr lang="zh-CN" altLang="en-US" sz="3200" dirty="0">
                <a:solidFill>
                  <a:srgbClr val="002060"/>
                </a:solidFill>
                <a:latin typeface="Lucida Sans" panose="020B0602040502020204" pitchFamily="34" charset="0"/>
                <a:ea typeface="MS PGothic" panose="020B0600070205080204" pitchFamily="34" charset="-128"/>
              </a:rPr>
              <a:t>和召回率</a:t>
            </a:r>
            <a:r>
              <a:rPr lang="en-US" altLang="zh-CN" sz="3200" dirty="0">
                <a:solidFill>
                  <a:srgbClr val="002060"/>
                </a:solidFill>
                <a:latin typeface="Lucida Sans" panose="020B0602040502020204" pitchFamily="34" charset="0"/>
                <a:ea typeface="MS PGothic" panose="020B0600070205080204" pitchFamily="34" charset="-128"/>
              </a:rPr>
              <a:t>(Recall)</a:t>
            </a: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0" lvl="0" indent="1878013" defTabSz="457200" fontAlgn="base">
              <a:lnSpc>
                <a:spcPct val="150000"/>
              </a:lnSpc>
              <a:spcBef>
                <a:spcPct val="0"/>
              </a:spcBef>
              <a:spcAft>
                <a:spcPts val="600"/>
              </a:spcAft>
              <a:buClr>
                <a:srgbClr val="437085"/>
              </a:buClr>
              <a:buSzTx/>
              <a:buNone/>
            </a:pPr>
            <a:r>
              <a:rPr lang="en-US" altLang="zh-CN" sz="3200" dirty="0">
                <a:solidFill>
                  <a:srgbClr val="002060"/>
                </a:solidFill>
                <a:latin typeface="Lucida Sans" panose="020B0602040502020204" pitchFamily="34" charset="0"/>
                <a:ea typeface="MS PGothic" panose="020B0600070205080204" pitchFamily="34" charset="-128"/>
              </a:rPr>
              <a:t>P = TP / ( TP + FP )</a:t>
            </a:r>
          </a:p>
          <a:p>
            <a:pPr marL="0" lvl="0" indent="1878013" defTabSz="457200" fontAlgn="base">
              <a:lnSpc>
                <a:spcPct val="150000"/>
              </a:lnSpc>
              <a:spcBef>
                <a:spcPct val="0"/>
              </a:spcBef>
              <a:spcAft>
                <a:spcPts val="600"/>
              </a:spcAft>
              <a:buClr>
                <a:srgbClr val="437085"/>
              </a:buClr>
              <a:buSzTx/>
              <a:buNone/>
            </a:pPr>
            <a:r>
              <a:rPr lang="en-US" altLang="zh-CN" sz="3200" dirty="0">
                <a:solidFill>
                  <a:srgbClr val="002060"/>
                </a:solidFill>
                <a:latin typeface="Lucida Sans" panose="020B0602040502020204" pitchFamily="34" charset="0"/>
                <a:ea typeface="MS PGothic" panose="020B0600070205080204" pitchFamily="34" charset="-128"/>
              </a:rPr>
              <a:t>R = TP / ( TP + FN )</a:t>
            </a: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4" name="图片 3">
            <a:extLst>
              <a:ext uri="{FF2B5EF4-FFF2-40B4-BE49-F238E27FC236}">
                <a16:creationId xmlns:a16="http://schemas.microsoft.com/office/drawing/2014/main" id="{06F3F3F5-AA8C-4BE0-A058-6DEFD14DC82A}"/>
              </a:ext>
            </a:extLst>
          </p:cNvPr>
          <p:cNvPicPr>
            <a:picLocks noChangeAspect="1"/>
          </p:cNvPicPr>
          <p:nvPr/>
        </p:nvPicPr>
        <p:blipFill>
          <a:blip r:embed="rId2"/>
          <a:stretch>
            <a:fillRect/>
          </a:stretch>
        </p:blipFill>
        <p:spPr>
          <a:xfrm>
            <a:off x="1015655" y="2253077"/>
            <a:ext cx="9093024" cy="1772271"/>
          </a:xfrm>
          <a:prstGeom prst="rect">
            <a:avLst/>
          </a:prstGeom>
        </p:spPr>
      </p:pic>
    </p:spTree>
    <p:extLst>
      <p:ext uri="{BB962C8B-B14F-4D97-AF65-F5344CB8AC3E}">
        <p14:creationId xmlns:p14="http://schemas.microsoft.com/office/powerpoint/2010/main" val="99783937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二、查询扩展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在相关反馈中，用户针对文档的相关或者不相关给出额外的输入，这些输入将被用来重新计算查询词项的权值</a:t>
            </a: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在查询扩展中，用户针对词汇或短语的好坏给出额外的输入</a:t>
            </a: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r>
              <a:rPr lang="zh-CN" altLang="en-US" sz="2400" dirty="0">
                <a:solidFill>
                  <a:schemeClr val="tx1"/>
                </a:solidFill>
                <a:latin typeface="Lucida Sans" panose="020B0602040502020204" pitchFamily="34" charset="0"/>
                <a:ea typeface="MS PGothic" panose="020B0600070205080204" pitchFamily="34" charset="-128"/>
              </a:rPr>
              <a:t>查询提示</a:t>
            </a:r>
            <a:endParaRPr lang="en-US" altLang="zh-CN" sz="2400" dirty="0">
              <a:solidFill>
                <a:schemeClr val="tx1"/>
              </a:solidFill>
              <a:latin typeface="Lucida Sans" panose="020B0602040502020204" pitchFamily="34" charset="0"/>
              <a:ea typeface="MS PGothic" panose="020B0600070205080204" pitchFamily="34" charset="-128"/>
            </a:endParaRPr>
          </a:p>
        </p:txBody>
      </p:sp>
      <p:pic>
        <p:nvPicPr>
          <p:cNvPr id="4" name="图片 3">
            <a:extLst>
              <a:ext uri="{FF2B5EF4-FFF2-40B4-BE49-F238E27FC236}">
                <a16:creationId xmlns:a16="http://schemas.microsoft.com/office/drawing/2014/main" id="{5D1197D3-695E-4EC6-BFE6-A278AE399E04}"/>
              </a:ext>
            </a:extLst>
          </p:cNvPr>
          <p:cNvPicPr>
            <a:picLocks noChangeAspect="1"/>
          </p:cNvPicPr>
          <p:nvPr/>
        </p:nvPicPr>
        <p:blipFill>
          <a:blip r:embed="rId3"/>
          <a:stretch>
            <a:fillRect/>
          </a:stretch>
        </p:blipFill>
        <p:spPr>
          <a:xfrm>
            <a:off x="1876839" y="4034251"/>
            <a:ext cx="7086600" cy="2009775"/>
          </a:xfrm>
          <a:prstGeom prst="rect">
            <a:avLst/>
          </a:prstGeom>
        </p:spPr>
      </p:pic>
    </p:spTree>
    <p:extLst>
      <p:ext uri="{BB962C8B-B14F-4D97-AF65-F5344CB8AC3E}">
        <p14:creationId xmlns:p14="http://schemas.microsoft.com/office/powerpoint/2010/main" val="35473938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二、查询扩展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fontScale="92500" lnSpcReduction="20000"/>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如何扩展用户的查询</a:t>
            </a:r>
            <a:r>
              <a:rPr lang="en-US" altLang="zh-CN" sz="2800" dirty="0">
                <a:solidFill>
                  <a:srgbClr val="002060"/>
                </a:solidFill>
                <a:latin typeface="Lucida Sans" panose="020B0602040502020204" pitchFamily="34" charset="0"/>
                <a:ea typeface="MS PGothic" panose="020B0600070205080204" pitchFamily="34" charset="-128"/>
              </a:rPr>
              <a:t>?</a:t>
            </a:r>
          </a:p>
          <a:p>
            <a:pPr marL="0" lvl="0" indent="0"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 利用人工编纂的同义词辞典</a:t>
            </a:r>
          </a:p>
          <a:p>
            <a:pPr marL="0" lv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a:t>
            </a:r>
            <a:r>
              <a:rPr lang="en-US" altLang="zh-CN" sz="2400" dirty="0">
                <a:solidFill>
                  <a:schemeClr val="tx1"/>
                </a:solidFill>
                <a:latin typeface="Lucida Sans" panose="020B0602040502020204" pitchFamily="34" charset="0"/>
                <a:ea typeface="MS PGothic" panose="020B0600070205080204" pitchFamily="34" charset="-128"/>
              </a:rPr>
              <a:t>E.g. </a:t>
            </a:r>
            <a:r>
              <a:rPr lang="en-US" altLang="zh-CN" sz="2400" dirty="0" err="1">
                <a:solidFill>
                  <a:schemeClr val="tx1"/>
                </a:solidFill>
                <a:latin typeface="Lucida Sans" panose="020B0602040502020204" pitchFamily="34" charset="0"/>
                <a:ea typeface="MS PGothic" panose="020B0600070205080204" pitchFamily="34" charset="-128"/>
              </a:rPr>
              <a:t>MedLine</a:t>
            </a:r>
            <a:r>
              <a:rPr lang="en-US" altLang="zh-CN" sz="2400" dirty="0">
                <a:solidFill>
                  <a:schemeClr val="tx1"/>
                </a:solidFill>
                <a:latin typeface="Lucida Sans" panose="020B0602040502020204" pitchFamily="34" charset="0"/>
                <a:ea typeface="MS PGothic" panose="020B0600070205080204" pitchFamily="34" charset="-128"/>
              </a:rPr>
              <a:t>: physician, </a:t>
            </a:r>
            <a:r>
              <a:rPr lang="zh-CN" altLang="en-US" sz="2400" dirty="0">
                <a:solidFill>
                  <a:schemeClr val="tx1"/>
                </a:solidFill>
                <a:latin typeface="Lucida Sans" panose="020B0602040502020204" pitchFamily="34" charset="0"/>
                <a:ea typeface="MS PGothic" panose="020B0600070205080204" pitchFamily="34" charset="-128"/>
              </a:rPr>
              <a:t>同义词</a:t>
            </a:r>
            <a:r>
              <a:rPr lang="en-US" altLang="zh-CN" sz="2400" dirty="0">
                <a:solidFill>
                  <a:schemeClr val="tx1"/>
                </a:solidFill>
                <a:latin typeface="Lucida Sans" panose="020B0602040502020204" pitchFamily="34" charset="0"/>
                <a:ea typeface="MS PGothic" panose="020B0600070205080204" pitchFamily="34" charset="-128"/>
              </a:rPr>
              <a:t>: doc, doctor, MD, medico</a:t>
            </a:r>
          </a:p>
          <a:p>
            <a:pPr marL="0" lvl="0" indent="715963" defTabSz="457200" fontAlgn="base">
              <a:lnSpc>
                <a:spcPct val="150000"/>
              </a:lnSpc>
              <a:spcBef>
                <a:spcPct val="0"/>
              </a:spcBef>
              <a:spcAft>
                <a:spcPts val="600"/>
              </a:spcAft>
              <a:buClr>
                <a:srgbClr val="437085"/>
              </a:buClr>
              <a:buSzTx/>
              <a:buNone/>
            </a:pPr>
            <a:r>
              <a:rPr lang="en-US" altLang="zh-CN" sz="2400" dirty="0">
                <a:solidFill>
                  <a:schemeClr val="tx1"/>
                </a:solidFill>
                <a:latin typeface="Lucida Sans" panose="020B0602040502020204" pitchFamily="34" charset="0"/>
                <a:ea typeface="MS PGothic" panose="020B0600070205080204" pitchFamily="34" charset="-128"/>
              </a:rPr>
              <a:t></a:t>
            </a:r>
            <a:r>
              <a:rPr lang="zh-CN" altLang="en-US" sz="2400" dirty="0">
                <a:solidFill>
                  <a:schemeClr val="tx1"/>
                </a:solidFill>
                <a:latin typeface="Lucida Sans" panose="020B0602040502020204" pitchFamily="34" charset="0"/>
                <a:ea typeface="MS PGothic" panose="020B0600070205080204" pitchFamily="34" charset="-128"/>
              </a:rPr>
              <a:t>这些同义词可以作为查询</a:t>
            </a:r>
          </a:p>
          <a:p>
            <a:pPr marL="0" lvl="0" indent="0"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 全局的分析</a:t>
            </a:r>
            <a:r>
              <a:rPr lang="en-US" altLang="zh-CN" sz="2400" dirty="0">
                <a:solidFill>
                  <a:schemeClr val="tx1"/>
                </a:solidFill>
                <a:latin typeface="Lucida Sans" panose="020B0602040502020204" pitchFamily="34" charset="0"/>
                <a:ea typeface="MS PGothic" panose="020B0600070205080204" pitchFamily="34" charset="-128"/>
              </a:rPr>
              <a:t>: (static; of all documents in collection)</a:t>
            </a:r>
          </a:p>
          <a:p>
            <a:pPr marL="0" lvl="0" indent="715963" defTabSz="457200" fontAlgn="base">
              <a:lnSpc>
                <a:spcPct val="150000"/>
              </a:lnSpc>
              <a:spcBef>
                <a:spcPct val="0"/>
              </a:spcBef>
              <a:spcAft>
                <a:spcPts val="600"/>
              </a:spcAft>
              <a:buClr>
                <a:srgbClr val="437085"/>
              </a:buClr>
              <a:buSzTx/>
              <a:buNone/>
            </a:pPr>
            <a:r>
              <a:rPr lang="en-US" altLang="zh-CN" sz="2400" dirty="0">
                <a:solidFill>
                  <a:schemeClr val="tx1"/>
                </a:solidFill>
                <a:latin typeface="Lucida Sans" panose="020B0602040502020204" pitchFamily="34" charset="0"/>
                <a:ea typeface="MS PGothic" panose="020B0600070205080204" pitchFamily="34" charset="-128"/>
              </a:rPr>
              <a:t></a:t>
            </a:r>
            <a:r>
              <a:rPr lang="zh-CN" altLang="en-US" sz="2400" dirty="0">
                <a:solidFill>
                  <a:schemeClr val="tx1"/>
                </a:solidFill>
                <a:latin typeface="Lucida Sans" panose="020B0602040502020204" pitchFamily="34" charset="0"/>
                <a:ea typeface="MS PGothic" panose="020B0600070205080204" pitchFamily="34" charset="-128"/>
              </a:rPr>
              <a:t>同义词辞典的自动生成</a:t>
            </a:r>
          </a:p>
          <a:p>
            <a:pPr marL="0" lv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统计词汇的共现（</a:t>
            </a:r>
            <a:r>
              <a:rPr lang="en-US" altLang="zh-CN" sz="2400" dirty="0">
                <a:solidFill>
                  <a:schemeClr val="tx1"/>
                </a:solidFill>
                <a:latin typeface="Lucida Sans" panose="020B0602040502020204" pitchFamily="34" charset="0"/>
                <a:ea typeface="MS PGothic" panose="020B0600070205080204" pitchFamily="34" charset="-128"/>
              </a:rPr>
              <a:t>co-occurrence</a:t>
            </a:r>
            <a:r>
              <a:rPr lang="zh-CN" altLang="en-US" sz="2400" dirty="0">
                <a:solidFill>
                  <a:schemeClr val="tx1"/>
                </a:solidFill>
                <a:latin typeface="Lucida Sans" panose="020B0602040502020204" pitchFamily="34" charset="0"/>
                <a:ea typeface="MS PGothic" panose="020B0600070205080204" pitchFamily="34" charset="-128"/>
              </a:rPr>
              <a:t>）</a:t>
            </a:r>
          </a:p>
          <a:p>
            <a:pPr marL="0" lv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利用对查询日志的挖掘进行优化</a:t>
            </a:r>
          </a:p>
          <a:p>
            <a:pPr marL="0" lvl="0" indent="715963"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a:t>
            </a:r>
            <a:r>
              <a:rPr lang="en-US" altLang="zh-CN" sz="2400" dirty="0">
                <a:solidFill>
                  <a:schemeClr val="tx1"/>
                </a:solidFill>
                <a:latin typeface="Lucida Sans" panose="020B0602040502020204" pitchFamily="34" charset="0"/>
                <a:ea typeface="MS PGothic" panose="020B0600070205080204" pitchFamily="34" charset="-128"/>
              </a:rPr>
              <a:t>Web</a:t>
            </a:r>
            <a:r>
              <a:rPr lang="zh-CN" altLang="en-US" sz="2400" dirty="0">
                <a:solidFill>
                  <a:schemeClr val="tx1"/>
                </a:solidFill>
                <a:latin typeface="Lucida Sans" panose="020B0602040502020204" pitchFamily="34" charset="0"/>
                <a:ea typeface="MS PGothic" panose="020B0600070205080204" pitchFamily="34" charset="-128"/>
              </a:rPr>
              <a:t>中最常用的</a:t>
            </a:r>
          </a:p>
          <a:p>
            <a:pPr marL="0" lvl="0" indent="0"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 局部的分析</a:t>
            </a:r>
            <a:r>
              <a:rPr lang="en-US" altLang="zh-CN" sz="2400" dirty="0">
                <a:solidFill>
                  <a:schemeClr val="tx1"/>
                </a:solidFill>
                <a:latin typeface="Lucida Sans" panose="020B0602040502020204" pitchFamily="34" charset="0"/>
                <a:ea typeface="MS PGothic" panose="020B0600070205080204" pitchFamily="34" charset="-128"/>
              </a:rPr>
              <a:t>: (</a:t>
            </a:r>
            <a:r>
              <a:rPr lang="zh-CN" altLang="en-US" sz="2400" dirty="0">
                <a:solidFill>
                  <a:schemeClr val="tx1"/>
                </a:solidFill>
                <a:latin typeface="Lucida Sans" panose="020B0602040502020204" pitchFamily="34" charset="0"/>
                <a:ea typeface="MS PGothic" panose="020B0600070205080204" pitchFamily="34" charset="-128"/>
              </a:rPr>
              <a:t>动态的</a:t>
            </a:r>
            <a:r>
              <a:rPr lang="en-US" altLang="zh-CN" sz="2400" dirty="0">
                <a:solidFill>
                  <a:schemeClr val="tx1"/>
                </a:solidFill>
                <a:latin typeface="Lucida Sans" panose="020B0602040502020204" pitchFamily="34" charset="0"/>
                <a:ea typeface="MS PGothic" panose="020B0600070205080204" pitchFamily="34" charset="-128"/>
              </a:rPr>
              <a:t>)</a:t>
            </a:r>
          </a:p>
          <a:p>
            <a:pPr marL="0" lvl="0" indent="715963" defTabSz="457200" fontAlgn="base">
              <a:lnSpc>
                <a:spcPct val="150000"/>
              </a:lnSpc>
              <a:spcBef>
                <a:spcPct val="0"/>
              </a:spcBef>
              <a:spcAft>
                <a:spcPts val="600"/>
              </a:spcAft>
              <a:buClr>
                <a:srgbClr val="437085"/>
              </a:buClr>
              <a:buSzTx/>
              <a:buNone/>
            </a:pPr>
            <a:r>
              <a:rPr lang="en-US" altLang="zh-CN" sz="2400" dirty="0">
                <a:solidFill>
                  <a:schemeClr val="tx1"/>
                </a:solidFill>
                <a:latin typeface="Lucida Sans" panose="020B0602040502020204" pitchFamily="34" charset="0"/>
                <a:ea typeface="MS PGothic" panose="020B0600070205080204" pitchFamily="34" charset="-128"/>
              </a:rPr>
              <a:t></a:t>
            </a:r>
            <a:r>
              <a:rPr lang="zh-CN" altLang="en-US" sz="2400" dirty="0">
                <a:solidFill>
                  <a:schemeClr val="tx1"/>
                </a:solidFill>
                <a:latin typeface="Lucida Sans" panose="020B0602040502020204" pitchFamily="34" charset="0"/>
                <a:ea typeface="MS PGothic" panose="020B0600070205080204" pitchFamily="34" charset="-128"/>
              </a:rPr>
              <a:t>分析查询的结果文档集合</a:t>
            </a:r>
            <a:endParaRPr lang="en-US" altLang="zh-CN" sz="2400" dirty="0">
              <a:solidFill>
                <a:schemeClr val="tx1"/>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79368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二、查询扩展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同义词辞典的自动生成</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 通过分析文档集合，可以得到两个词的相似性</a:t>
            </a:r>
          </a:p>
          <a:p>
            <a:pPr marL="0" lvl="0" indent="0"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 定义</a:t>
            </a:r>
            <a:r>
              <a:rPr lang="en-US" altLang="zh-CN" sz="2400" dirty="0">
                <a:solidFill>
                  <a:schemeClr val="tx1"/>
                </a:solidFill>
                <a:latin typeface="Lucida Sans" panose="020B0602040502020204" pitchFamily="34" charset="0"/>
                <a:ea typeface="MS PGothic" panose="020B0600070205080204" pitchFamily="34" charset="-128"/>
              </a:rPr>
              <a:t>1: </a:t>
            </a:r>
            <a:r>
              <a:rPr lang="zh-CN" altLang="en-US" sz="2400" dirty="0">
                <a:solidFill>
                  <a:schemeClr val="tx1"/>
                </a:solidFill>
                <a:latin typeface="Lucida Sans" panose="020B0602040502020204" pitchFamily="34" charset="0"/>
                <a:ea typeface="MS PGothic" panose="020B0600070205080204" pitchFamily="34" charset="-128"/>
              </a:rPr>
              <a:t>如果两个词经常和同样的词同时出现，那么这两个词相似</a:t>
            </a:r>
            <a:r>
              <a:rPr lang="en-US" altLang="zh-CN" sz="2400" dirty="0">
                <a:solidFill>
                  <a:schemeClr val="tx1"/>
                </a:solidFill>
                <a:latin typeface="Lucida Sans" panose="020B0602040502020204" pitchFamily="34" charset="0"/>
                <a:ea typeface="MS PGothic" panose="020B0600070205080204" pitchFamily="34" charset="-128"/>
              </a:rPr>
              <a:t>.</a:t>
            </a:r>
          </a:p>
          <a:p>
            <a:pPr marL="0" lvl="0" indent="0" defTabSz="457200" fontAlgn="base">
              <a:lnSpc>
                <a:spcPct val="150000"/>
              </a:lnSpc>
              <a:spcBef>
                <a:spcPct val="0"/>
              </a:spcBef>
              <a:spcAft>
                <a:spcPts val="600"/>
              </a:spcAft>
              <a:buClr>
                <a:srgbClr val="437085"/>
              </a:buClr>
              <a:buSzTx/>
              <a:buNone/>
            </a:pPr>
            <a:r>
              <a:rPr lang="en-US" altLang="zh-CN" sz="2400" dirty="0">
                <a:solidFill>
                  <a:schemeClr val="tx1"/>
                </a:solidFill>
                <a:latin typeface="Lucida Sans" panose="020B0602040502020204" pitchFamily="34" charset="0"/>
                <a:ea typeface="MS PGothic" panose="020B0600070205080204" pitchFamily="34" charset="-128"/>
              </a:rPr>
              <a:t> </a:t>
            </a:r>
            <a:r>
              <a:rPr lang="zh-CN" altLang="en-US" sz="2400" dirty="0">
                <a:solidFill>
                  <a:schemeClr val="tx1"/>
                </a:solidFill>
                <a:latin typeface="Lucida Sans" panose="020B0602040502020204" pitchFamily="34" charset="0"/>
                <a:ea typeface="MS PGothic" panose="020B0600070205080204" pitchFamily="34" charset="-128"/>
              </a:rPr>
              <a:t>定义</a:t>
            </a:r>
            <a:r>
              <a:rPr lang="en-US" altLang="zh-CN" sz="2400" dirty="0">
                <a:solidFill>
                  <a:schemeClr val="tx1"/>
                </a:solidFill>
                <a:latin typeface="Lucida Sans" panose="020B0602040502020204" pitchFamily="34" charset="0"/>
                <a:ea typeface="MS PGothic" panose="020B0600070205080204" pitchFamily="34" charset="-128"/>
              </a:rPr>
              <a:t>2: </a:t>
            </a:r>
            <a:r>
              <a:rPr lang="zh-CN" altLang="en-US" sz="2400" dirty="0">
                <a:solidFill>
                  <a:schemeClr val="tx1"/>
                </a:solidFill>
                <a:latin typeface="Lucida Sans" panose="020B0602040502020204" pitchFamily="34" charset="0"/>
                <a:ea typeface="MS PGothic" panose="020B0600070205080204" pitchFamily="34" charset="-128"/>
              </a:rPr>
              <a:t>如果两个词经常和同样的词在某种语法关系里出现，那么这两个词相似</a:t>
            </a:r>
            <a:r>
              <a:rPr lang="en-US" altLang="zh-CN" sz="2400" dirty="0">
                <a:solidFill>
                  <a:schemeClr val="tx1"/>
                </a:solidFill>
                <a:latin typeface="Lucida Sans" panose="020B0602040502020204" pitchFamily="34" charset="0"/>
                <a:ea typeface="MS PGothic" panose="020B0600070205080204" pitchFamily="34" charset="-128"/>
              </a:rPr>
              <a:t>.</a:t>
            </a:r>
          </a:p>
          <a:p>
            <a:pPr marL="0" lvl="0" indent="0"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     例如：你可以“削，吃，收获”“苹果，梨”，那么“苹果”和“梨”就相似</a:t>
            </a:r>
            <a:r>
              <a:rPr lang="en-US" altLang="zh-CN" sz="2400" dirty="0">
                <a:solidFill>
                  <a:schemeClr val="tx1"/>
                </a:solidFill>
                <a:latin typeface="Lucida Sans" panose="020B0602040502020204" pitchFamily="34" charset="0"/>
                <a:ea typeface="MS PGothic" panose="020B0600070205080204" pitchFamily="34" charset="-128"/>
              </a:rPr>
              <a:t>.</a:t>
            </a:r>
          </a:p>
          <a:p>
            <a:pPr marL="0" lvl="0" indent="0"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      简单采用词的共现更鲁棒</a:t>
            </a:r>
            <a:r>
              <a:rPr lang="en-US" altLang="zh-CN" sz="2400" dirty="0">
                <a:solidFill>
                  <a:schemeClr val="tx1"/>
                </a:solidFill>
                <a:latin typeface="Lucida Sans" panose="020B0602040502020204" pitchFamily="34" charset="0"/>
                <a:ea typeface="MS PGothic" panose="020B0600070205080204" pitchFamily="34" charset="-128"/>
              </a:rPr>
              <a:t>, </a:t>
            </a:r>
            <a:r>
              <a:rPr lang="zh-CN" altLang="en-US" sz="2400" dirty="0">
                <a:solidFill>
                  <a:schemeClr val="tx1"/>
                </a:solidFill>
                <a:latin typeface="Lucida Sans" panose="020B0602040502020204" pitchFamily="34" charset="0"/>
                <a:ea typeface="MS PGothic" panose="020B0600070205080204" pitchFamily="34" charset="-128"/>
              </a:rPr>
              <a:t>但采用语法关系更准确</a:t>
            </a:r>
            <a:r>
              <a:rPr lang="en-US" altLang="zh-CN" sz="2400" dirty="0">
                <a:solidFill>
                  <a:schemeClr val="tx1"/>
                </a:solidFill>
                <a:latin typeface="Lucida Sans" panose="020B0602040502020204" pitchFamily="34" charset="0"/>
                <a:ea typeface="MS PGothic" panose="020B0600070205080204" pitchFamily="34" charset="-128"/>
              </a:rPr>
              <a:t>.</a:t>
            </a:r>
          </a:p>
        </p:txBody>
      </p:sp>
    </p:spTree>
    <p:extLst>
      <p:ext uri="{BB962C8B-B14F-4D97-AF65-F5344CB8AC3E}">
        <p14:creationId xmlns:p14="http://schemas.microsoft.com/office/powerpoint/2010/main" val="114046546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二、查询扩展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共现同义词辞典</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400" dirty="0">
                <a:solidFill>
                  <a:schemeClr val="tx1"/>
                </a:solidFill>
                <a:latin typeface="Lucida Sans" panose="020B0602040502020204" pitchFamily="34" charset="0"/>
                <a:ea typeface="MS PGothic" panose="020B0600070205080204" pitchFamily="34" charset="-128"/>
              </a:rPr>
              <a:t></a:t>
            </a:r>
            <a:endParaRPr lang="en-US" altLang="zh-CN" sz="2400" dirty="0">
              <a:solidFill>
                <a:schemeClr val="tx1"/>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BBE33A66-8057-4327-8464-9B2506A6AE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25" y="1827227"/>
            <a:ext cx="7562849" cy="4630316"/>
          </a:xfrm>
          <a:prstGeom prst="rect">
            <a:avLst/>
          </a:prstGeom>
        </p:spPr>
      </p:pic>
    </p:spTree>
    <p:extLst>
      <p:ext uri="{BB962C8B-B14F-4D97-AF65-F5344CB8AC3E}">
        <p14:creationId xmlns:p14="http://schemas.microsoft.com/office/powerpoint/2010/main" val="1674745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二、查询扩展</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自动生成同义词辞典的例子</a:t>
            </a:r>
            <a:r>
              <a:rPr lang="zh-CN" altLang="en-US" sz="2400" dirty="0">
                <a:solidFill>
                  <a:schemeClr val="tx1"/>
                </a:solidFill>
                <a:latin typeface="Lucida Sans" panose="020B0602040502020204" pitchFamily="34" charset="0"/>
                <a:ea typeface="MS PGothic" panose="020B0600070205080204" pitchFamily="34" charset="-128"/>
              </a:rPr>
              <a:t></a:t>
            </a:r>
            <a:endParaRPr lang="en-US" altLang="zh-CN" sz="2400" dirty="0">
              <a:solidFill>
                <a:schemeClr val="tx1"/>
              </a:solidFill>
              <a:latin typeface="Lucida Sans" panose="020B0602040502020204" pitchFamily="34" charset="0"/>
              <a:ea typeface="MS PGothic" panose="020B0600070205080204" pitchFamily="34" charset="-128"/>
            </a:endParaRPr>
          </a:p>
        </p:txBody>
      </p:sp>
      <p:pic>
        <p:nvPicPr>
          <p:cNvPr id="6" name="图片 5">
            <a:extLst>
              <a:ext uri="{FF2B5EF4-FFF2-40B4-BE49-F238E27FC236}">
                <a16:creationId xmlns:a16="http://schemas.microsoft.com/office/drawing/2014/main" id="{2F38E2EF-7BB3-480C-91FE-91E9C7D54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1490" y="1842258"/>
            <a:ext cx="7962900" cy="4505325"/>
          </a:xfrm>
          <a:prstGeom prst="rect">
            <a:avLst/>
          </a:prstGeom>
        </p:spPr>
      </p:pic>
    </p:spTree>
    <p:extLst>
      <p:ext uri="{BB962C8B-B14F-4D97-AF65-F5344CB8AC3E}">
        <p14:creationId xmlns:p14="http://schemas.microsoft.com/office/powerpoint/2010/main" val="244097450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20064" y="221553"/>
            <a:ext cx="9875520" cy="672969"/>
          </a:xfrm>
        </p:spPr>
        <p:txBody>
          <a:bodyPr>
            <a:normAutofit fontScale="90000"/>
          </a:bodyPr>
          <a:lstStyle/>
          <a:p>
            <a:r>
              <a:rPr lang="zh-CN" altLang="en-US" dirty="0">
                <a:latin typeface="Times New Roman" panose="02020603050405020304" pitchFamily="18" charset="0"/>
                <a:cs typeface="Times New Roman" panose="02020603050405020304" pitchFamily="18" charset="0"/>
              </a:rPr>
              <a:t>总结</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20063" y="993913"/>
            <a:ext cx="11865919" cy="5754757"/>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交互式相关反馈</a:t>
            </a:r>
            <a:r>
              <a:rPr lang="en-US" altLang="zh-CN" sz="2800" dirty="0">
                <a:solidFill>
                  <a:srgbClr val="002060"/>
                </a:solidFill>
                <a:latin typeface="Lucida Sans" panose="020B0602040502020204" pitchFamily="34" charset="0"/>
                <a:ea typeface="MS PGothic" panose="020B0600070205080204" pitchFamily="34" charset="-128"/>
              </a:rPr>
              <a:t>(Interactive relevance feedback): </a:t>
            </a:r>
            <a:r>
              <a:rPr lang="zh-CN" altLang="en-US" sz="2800" dirty="0">
                <a:solidFill>
                  <a:srgbClr val="002060"/>
                </a:solidFill>
                <a:latin typeface="Lucida Sans" panose="020B0602040502020204" pitchFamily="34" charset="0"/>
                <a:ea typeface="MS PGothic" panose="020B0600070205080204" pitchFamily="34" charset="-128"/>
              </a:rPr>
              <a:t>在初始检索结果的基础上，通过用户交互指定哪些文档相关或不相关，然后改进检索的结果</a:t>
            </a: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最著名的相关反馈方法：</a:t>
            </a:r>
            <a:r>
              <a:rPr lang="en-US" altLang="zh-CN" sz="2800" dirty="0" err="1">
                <a:solidFill>
                  <a:srgbClr val="002060"/>
                </a:solidFill>
                <a:latin typeface="Lucida Sans" panose="020B0602040502020204" pitchFamily="34" charset="0"/>
                <a:ea typeface="MS PGothic" panose="020B0600070205080204" pitchFamily="34" charset="-128"/>
              </a:rPr>
              <a:t>Rocchio</a:t>
            </a: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相关反馈</a:t>
            </a: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伪相关反馈</a:t>
            </a: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查询扩展</a:t>
            </a:r>
            <a:r>
              <a:rPr lang="en-US" altLang="zh-CN" sz="2800" dirty="0">
                <a:solidFill>
                  <a:srgbClr val="002060"/>
                </a:solidFill>
                <a:latin typeface="Lucida Sans" panose="020B0602040502020204" pitchFamily="34" charset="0"/>
                <a:ea typeface="MS PGothic" panose="020B0600070205080204" pitchFamily="34" charset="-128"/>
              </a:rPr>
              <a:t>(Query expansion): </a:t>
            </a:r>
            <a:r>
              <a:rPr lang="zh-CN" altLang="en-US" sz="2800" dirty="0">
                <a:solidFill>
                  <a:srgbClr val="002060"/>
                </a:solidFill>
                <a:latin typeface="Lucida Sans" panose="020B0602040502020204" pitchFamily="34" charset="0"/>
                <a:ea typeface="MS PGothic" panose="020B0600070205080204" pitchFamily="34" charset="-128"/>
              </a:rPr>
              <a:t>通过在查询中加入同义或者相关的词项来提高检索结果</a:t>
            </a: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相关词项的来源</a:t>
            </a: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人工编辑的同义词词典、自动构造的同义词词典、查询日志等等</a:t>
            </a:r>
            <a:endParaRPr lang="en-US" altLang="zh-CN" sz="2400" dirty="0">
              <a:solidFill>
                <a:schemeClr val="tx1"/>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125166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、上一章内容回顾</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7504" y="1311965"/>
            <a:ext cx="11420061" cy="4969565"/>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正确率和召回率相结合的指标：</a:t>
            </a:r>
            <a:r>
              <a:rPr lang="en-US" altLang="zh-CN" sz="3200" dirty="0">
                <a:solidFill>
                  <a:srgbClr val="002060"/>
                </a:solidFill>
                <a:latin typeface="Lucida Sans" panose="020B0602040502020204" pitchFamily="34" charset="0"/>
                <a:ea typeface="MS PGothic" panose="020B0600070205080204" pitchFamily="34" charset="-128"/>
              </a:rPr>
              <a:t>F</a:t>
            </a:r>
            <a:r>
              <a:rPr lang="zh-CN" altLang="en-US" sz="3200" dirty="0">
                <a:solidFill>
                  <a:srgbClr val="002060"/>
                </a:solidFill>
                <a:latin typeface="Lucida Sans" panose="020B0602040502020204" pitchFamily="34" charset="0"/>
                <a:ea typeface="MS PGothic" panose="020B0600070205080204" pitchFamily="34" charset="-128"/>
              </a:rPr>
              <a:t>值</a:t>
            </a: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Lucida Sans" panose="020B0602040502020204" pitchFamily="34" charset="0"/>
                <a:ea typeface="MS PGothic" panose="020B0600070205080204" pitchFamily="34" charset="-128"/>
              </a:rPr>
              <a:t>常用参数</a:t>
            </a:r>
            <a:r>
              <a:rPr lang="en-US" altLang="zh-CN" sz="2400" dirty="0">
                <a:solidFill>
                  <a:srgbClr val="002060"/>
                </a:solidFill>
                <a:latin typeface="Lucida Sans" panose="020B0602040502020204" pitchFamily="34" charset="0"/>
                <a:ea typeface="MS PGothic" panose="020B0600070205080204" pitchFamily="34" charset="-128"/>
              </a:rPr>
              <a:t>: balanced F </a:t>
            </a:r>
            <a:r>
              <a:rPr lang="zh-CN" altLang="en-US" sz="2400" dirty="0">
                <a:solidFill>
                  <a:srgbClr val="002060"/>
                </a:solidFill>
                <a:latin typeface="Lucida Sans" panose="020B0602040502020204" pitchFamily="34" charset="0"/>
                <a:ea typeface="MS PGothic" panose="020B0600070205080204" pitchFamily="34" charset="-128"/>
              </a:rPr>
              <a:t>， </a:t>
            </a:r>
            <a:r>
              <a:rPr lang="en-US" altLang="zh-CN" sz="2400" dirty="0">
                <a:solidFill>
                  <a:srgbClr val="002060"/>
                </a:solidFill>
                <a:latin typeface="Lucida Sans" panose="020B0602040502020204" pitchFamily="34" charset="0"/>
                <a:ea typeface="MS PGothic" panose="020B0600070205080204" pitchFamily="34" charset="-128"/>
              </a:rPr>
              <a:t>β = 1 or </a:t>
            </a:r>
            <a:r>
              <a:rPr lang="el-GR" altLang="zh-CN" sz="2400" dirty="0">
                <a:solidFill>
                  <a:srgbClr val="002060"/>
                </a:solidFill>
                <a:latin typeface="Lucida Sans" panose="020B0602040502020204" pitchFamily="34" charset="0"/>
                <a:ea typeface="MS PGothic" panose="020B0600070205080204" pitchFamily="34" charset="-128"/>
              </a:rPr>
              <a:t>α = 0.5</a:t>
            </a: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Lucida Sans" panose="020B0602040502020204" pitchFamily="34" charset="0"/>
                <a:ea typeface="MS PGothic" panose="020B0600070205080204" pitchFamily="34" charset="-128"/>
              </a:rPr>
              <a:t>实际上是正确率和召回率的调和平均数（</a:t>
            </a:r>
            <a:r>
              <a:rPr lang="en-US" altLang="zh-CN" sz="2400" dirty="0">
                <a:solidFill>
                  <a:srgbClr val="002060"/>
                </a:solidFill>
                <a:latin typeface="Lucida Sans" panose="020B0602040502020204" pitchFamily="34" charset="0"/>
                <a:ea typeface="MS PGothic" panose="020B0600070205080204" pitchFamily="34" charset="-128"/>
              </a:rPr>
              <a:t>harmonic mean</a:t>
            </a:r>
            <a:r>
              <a:rPr lang="zh-CN" altLang="en-US" sz="2400" dirty="0">
                <a:solidFill>
                  <a:srgbClr val="002060"/>
                </a:solidFill>
                <a:latin typeface="Lucida Sans" panose="020B0602040502020204" pitchFamily="34" charset="0"/>
                <a:ea typeface="MS PGothic" panose="020B0600070205080204" pitchFamily="34" charset="-128"/>
              </a:rPr>
              <a:t>）</a:t>
            </a:r>
            <a:endParaRPr lang="en-US" altLang="zh-CN" sz="24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7E9AEB11-4555-4578-893F-390F6A796180}"/>
              </a:ext>
            </a:extLst>
          </p:cNvPr>
          <p:cNvPicPr>
            <a:picLocks noChangeAspect="1"/>
          </p:cNvPicPr>
          <p:nvPr/>
        </p:nvPicPr>
        <p:blipFill>
          <a:blip r:embed="rId2"/>
          <a:stretch>
            <a:fillRect/>
          </a:stretch>
        </p:blipFill>
        <p:spPr>
          <a:xfrm>
            <a:off x="2250214" y="2190749"/>
            <a:ext cx="4949307" cy="969893"/>
          </a:xfrm>
          <a:prstGeom prst="rect">
            <a:avLst/>
          </a:prstGeom>
        </p:spPr>
      </p:pic>
      <p:pic>
        <p:nvPicPr>
          <p:cNvPr id="6" name="图片 5">
            <a:extLst>
              <a:ext uri="{FF2B5EF4-FFF2-40B4-BE49-F238E27FC236}">
                <a16:creationId xmlns:a16="http://schemas.microsoft.com/office/drawing/2014/main" id="{AF3D997E-027F-4AFA-A14D-502D67E16940}"/>
              </a:ext>
            </a:extLst>
          </p:cNvPr>
          <p:cNvPicPr>
            <a:picLocks noChangeAspect="1"/>
          </p:cNvPicPr>
          <p:nvPr/>
        </p:nvPicPr>
        <p:blipFill>
          <a:blip r:embed="rId3"/>
          <a:stretch>
            <a:fillRect/>
          </a:stretch>
        </p:blipFill>
        <p:spPr>
          <a:xfrm>
            <a:off x="8389593" y="2317473"/>
            <a:ext cx="1546304" cy="733839"/>
          </a:xfrm>
          <a:prstGeom prst="rect">
            <a:avLst/>
          </a:prstGeom>
        </p:spPr>
      </p:pic>
      <p:pic>
        <p:nvPicPr>
          <p:cNvPr id="7" name="图片 6">
            <a:extLst>
              <a:ext uri="{FF2B5EF4-FFF2-40B4-BE49-F238E27FC236}">
                <a16:creationId xmlns:a16="http://schemas.microsoft.com/office/drawing/2014/main" id="{465F7172-62F6-47CB-BA0E-8D5ADABB3E44}"/>
              </a:ext>
            </a:extLst>
          </p:cNvPr>
          <p:cNvPicPr>
            <a:picLocks noChangeAspect="1"/>
          </p:cNvPicPr>
          <p:nvPr/>
        </p:nvPicPr>
        <p:blipFill>
          <a:blip r:embed="rId4"/>
          <a:stretch>
            <a:fillRect/>
          </a:stretch>
        </p:blipFill>
        <p:spPr>
          <a:xfrm>
            <a:off x="4096217" y="5241235"/>
            <a:ext cx="2433792" cy="590010"/>
          </a:xfrm>
          <a:prstGeom prst="rect">
            <a:avLst/>
          </a:prstGeom>
        </p:spPr>
      </p:pic>
    </p:spTree>
    <p:extLst>
      <p:ext uri="{BB962C8B-B14F-4D97-AF65-F5344CB8AC3E}">
        <p14:creationId xmlns:p14="http://schemas.microsoft.com/office/powerpoint/2010/main" val="364453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、上一章内容回顾</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7504" y="1311965"/>
            <a:ext cx="11420061" cy="5324482"/>
          </a:xfrm>
        </p:spPr>
        <p:txBody>
          <a:bodyPr>
            <a:normAutofit fontScale="92500" lnSpcReduction="20000"/>
          </a:bodyPr>
          <a:lstStyle/>
          <a:p>
            <a:pPr marL="457200" lvl="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正确率</a:t>
            </a:r>
            <a:r>
              <a:rPr lang="en-US" altLang="zh-CN" sz="3200" dirty="0">
                <a:solidFill>
                  <a:srgbClr val="002060"/>
                </a:solidFill>
                <a:latin typeface="Lucida Sans" panose="020B0602040502020204" pitchFamily="34" charset="0"/>
                <a:ea typeface="MS PGothic" panose="020B0600070205080204" pitchFamily="34" charset="-128"/>
              </a:rPr>
              <a:t>-</a:t>
            </a:r>
            <a:r>
              <a:rPr lang="zh-CN" altLang="en-US" sz="3200" dirty="0">
                <a:solidFill>
                  <a:srgbClr val="002060"/>
                </a:solidFill>
                <a:latin typeface="Lucida Sans" panose="020B0602040502020204" pitchFamily="34" charset="0"/>
                <a:ea typeface="MS PGothic" panose="020B0600070205080204" pitchFamily="34" charset="-128"/>
              </a:rPr>
              <a:t>召回率曲线</a:t>
            </a: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每个点对应</a:t>
            </a:r>
            <a:r>
              <a:rPr lang="en-US" altLang="zh-CN" sz="2800" dirty="0">
                <a:solidFill>
                  <a:srgbClr val="002060"/>
                </a:solidFill>
                <a:latin typeface="Lucida Sans" panose="020B0602040502020204" pitchFamily="34" charset="0"/>
                <a:ea typeface="MS PGothic" panose="020B0600070205080204" pitchFamily="34" charset="-128"/>
              </a:rPr>
              <a:t>top k</a:t>
            </a:r>
            <a:r>
              <a:rPr lang="zh-CN" altLang="en-US" sz="2800" dirty="0">
                <a:solidFill>
                  <a:srgbClr val="002060"/>
                </a:solidFill>
                <a:latin typeface="Lucida Sans" panose="020B0602040502020204" pitchFamily="34" charset="0"/>
                <a:ea typeface="MS PGothic" panose="020B0600070205080204" pitchFamily="34" charset="-128"/>
              </a:rPr>
              <a:t>上的结果 </a:t>
            </a:r>
            <a:r>
              <a:rPr lang="en-US" altLang="zh-CN" sz="2800" dirty="0">
                <a:solidFill>
                  <a:srgbClr val="002060"/>
                </a:solidFill>
                <a:latin typeface="Lucida Sans" panose="020B0602040502020204" pitchFamily="34" charset="0"/>
                <a:ea typeface="MS PGothic" panose="020B0600070205080204" pitchFamily="34" charset="-128"/>
              </a:rPr>
              <a:t>(k = 1, 2, 3, 4, . . .).</a:t>
            </a: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插值 </a:t>
            </a: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Lucida Sans" panose="020B0602040502020204" pitchFamily="34" charset="0"/>
                <a:ea typeface="MS PGothic" panose="020B0600070205080204" pitchFamily="34" charset="-128"/>
              </a:rPr>
              <a:t>红色</a:t>
            </a: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将来所有点上的最高结果</a:t>
            </a: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插值的原理：如果正确率和召回率都升高，那么用户可能</a:t>
            </a: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Lucida Sans" panose="020B0602040502020204" pitchFamily="34" charset="0"/>
                <a:ea typeface="MS PGothic" panose="020B0600070205080204" pitchFamily="34" charset="-128"/>
              </a:rPr>
              <a:t>愿意浏览更多的结果</a:t>
            </a: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4" name="图片 3">
            <a:extLst>
              <a:ext uri="{FF2B5EF4-FFF2-40B4-BE49-F238E27FC236}">
                <a16:creationId xmlns:a16="http://schemas.microsoft.com/office/drawing/2014/main" id="{BDFB90DA-6467-4488-A816-F41EEE4D2E24}"/>
              </a:ext>
            </a:extLst>
          </p:cNvPr>
          <p:cNvPicPr>
            <a:picLocks noChangeAspect="1"/>
          </p:cNvPicPr>
          <p:nvPr/>
        </p:nvPicPr>
        <p:blipFill>
          <a:blip r:embed="rId2"/>
          <a:stretch>
            <a:fillRect/>
          </a:stretch>
        </p:blipFill>
        <p:spPr>
          <a:xfrm>
            <a:off x="4581110" y="1284236"/>
            <a:ext cx="3824801" cy="2689970"/>
          </a:xfrm>
          <a:prstGeom prst="rect">
            <a:avLst/>
          </a:prstGeom>
        </p:spPr>
      </p:pic>
    </p:spTree>
    <p:extLst>
      <p:ext uri="{BB962C8B-B14F-4D97-AF65-F5344CB8AC3E}">
        <p14:creationId xmlns:p14="http://schemas.microsoft.com/office/powerpoint/2010/main" val="339594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、上一章内容回顾</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7504" y="1202635"/>
            <a:ext cx="11420061" cy="5433812"/>
          </a:xfrm>
        </p:spPr>
        <p:txBody>
          <a:bodyPr>
            <a:normAutofit fontScale="92500" lnSpcReduction="10000"/>
          </a:bodyPr>
          <a:lstStyle/>
          <a:p>
            <a:pPr marL="457200" lvl="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平均的 </a:t>
            </a:r>
            <a:r>
              <a:rPr lang="en-US" altLang="zh-CN" sz="3200" dirty="0">
                <a:solidFill>
                  <a:srgbClr val="002060"/>
                </a:solidFill>
                <a:latin typeface="Lucida Sans" panose="020B0602040502020204" pitchFamily="34" charset="0"/>
                <a:ea typeface="MS PGothic" panose="020B0600070205080204" pitchFamily="34" charset="-128"/>
              </a:rPr>
              <a:t>11-</a:t>
            </a:r>
            <a:r>
              <a:rPr lang="zh-CN" altLang="en-US" sz="3200" dirty="0">
                <a:solidFill>
                  <a:srgbClr val="002060"/>
                </a:solidFill>
                <a:latin typeface="Lucida Sans" panose="020B0602040502020204" pitchFamily="34" charset="0"/>
                <a:ea typeface="MS PGothic" panose="020B0600070205080204" pitchFamily="34" charset="-128"/>
              </a:rPr>
              <a:t>点正确率</a:t>
            </a:r>
            <a:r>
              <a:rPr lang="en-US" altLang="zh-CN" sz="3200" dirty="0">
                <a:solidFill>
                  <a:srgbClr val="002060"/>
                </a:solidFill>
                <a:latin typeface="Lucida Sans" panose="020B0602040502020204" pitchFamily="34" charset="0"/>
                <a:ea typeface="MS PGothic" panose="020B0600070205080204" pitchFamily="34" charset="-128"/>
              </a:rPr>
              <a:t>/</a:t>
            </a:r>
            <a:r>
              <a:rPr lang="zh-CN" altLang="en-US" sz="3200" dirty="0">
                <a:solidFill>
                  <a:srgbClr val="002060"/>
                </a:solidFill>
                <a:latin typeface="Lucida Sans" panose="020B0602040502020204" pitchFamily="34" charset="0"/>
                <a:ea typeface="MS PGothic" panose="020B0600070205080204" pitchFamily="34" charset="-128"/>
              </a:rPr>
              <a:t>召回率曲线</a:t>
            </a: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r>
              <a:rPr lang="zh-CN" altLang="en-US" sz="2400" dirty="0">
                <a:solidFill>
                  <a:srgbClr val="002060"/>
                </a:solidFill>
                <a:latin typeface="Lucida Sans" panose="020B0602040502020204" pitchFamily="34" charset="0"/>
                <a:ea typeface="MS PGothic" panose="020B0600070205080204" pitchFamily="34" charset="-128"/>
              </a:rPr>
              <a:t>计算每个召回率点</a:t>
            </a:r>
            <a:r>
              <a:rPr lang="en-US" altLang="zh-CN" sz="2400" dirty="0">
                <a:solidFill>
                  <a:srgbClr val="002060"/>
                </a:solidFill>
                <a:latin typeface="Lucida Sans" panose="020B0602040502020204" pitchFamily="34" charset="0"/>
                <a:ea typeface="MS PGothic" panose="020B0600070205080204" pitchFamily="34" charset="-128"/>
              </a:rPr>
              <a:t>(0.0, 0.1, 0.2, . . .)</a:t>
            </a:r>
            <a:r>
              <a:rPr lang="zh-CN" altLang="en-US" sz="2400" dirty="0">
                <a:solidFill>
                  <a:srgbClr val="002060"/>
                </a:solidFill>
                <a:latin typeface="Lucida Sans" panose="020B0602040502020204" pitchFamily="34" charset="0"/>
                <a:ea typeface="MS PGothic" panose="020B0600070205080204" pitchFamily="34" charset="-128"/>
              </a:rPr>
              <a:t>上的插值正确率</a:t>
            </a:r>
          </a:p>
          <a:p>
            <a:pPr marL="457200" lvl="0" indent="-457200" defTabSz="457200" fontAlgn="base">
              <a:lnSpc>
                <a:spcPct val="150000"/>
              </a:lnSpc>
              <a:spcBef>
                <a:spcPct val="0"/>
              </a:spcBef>
              <a:spcAft>
                <a:spcPts val="600"/>
              </a:spcAft>
              <a:buClr>
                <a:srgbClr val="437085"/>
              </a:buClr>
              <a:buSzTx/>
            </a:pPr>
            <a:r>
              <a:rPr lang="zh-CN" altLang="en-US" sz="2400" dirty="0">
                <a:solidFill>
                  <a:srgbClr val="002060"/>
                </a:solidFill>
                <a:latin typeface="Lucida Sans" panose="020B0602040502020204" pitchFamily="34" charset="0"/>
                <a:ea typeface="MS PGothic" panose="020B0600070205080204" pitchFamily="34" charset="-128"/>
              </a:rPr>
              <a:t>对每个查询都计算一遍</a:t>
            </a:r>
          </a:p>
          <a:p>
            <a:pPr marL="457200" lvl="0" indent="-457200" defTabSz="457200" fontAlgn="base">
              <a:lnSpc>
                <a:spcPct val="150000"/>
              </a:lnSpc>
              <a:spcBef>
                <a:spcPct val="0"/>
              </a:spcBef>
              <a:spcAft>
                <a:spcPts val="600"/>
              </a:spcAft>
              <a:buClr>
                <a:srgbClr val="437085"/>
              </a:buClr>
              <a:buSzTx/>
            </a:pPr>
            <a:r>
              <a:rPr lang="zh-CN" altLang="en-US" sz="2400" dirty="0">
                <a:solidFill>
                  <a:srgbClr val="002060"/>
                </a:solidFill>
                <a:latin typeface="Lucida Sans" panose="020B0602040502020204" pitchFamily="34" charset="0"/>
                <a:ea typeface="MS PGothic" panose="020B0600070205080204" pitchFamily="34" charset="-128"/>
              </a:rPr>
              <a:t>在查询上求平均</a:t>
            </a:r>
          </a:p>
          <a:p>
            <a:pPr marL="457200" lvl="0" indent="-457200" defTabSz="457200" fontAlgn="base">
              <a:lnSpc>
                <a:spcPct val="150000"/>
              </a:lnSpc>
              <a:spcBef>
                <a:spcPct val="0"/>
              </a:spcBef>
              <a:spcAft>
                <a:spcPts val="600"/>
              </a:spcAft>
              <a:buClr>
                <a:srgbClr val="437085"/>
              </a:buClr>
              <a:buSzTx/>
            </a:pPr>
            <a:r>
              <a:rPr lang="zh-CN" altLang="en-US" sz="2400" dirty="0">
                <a:solidFill>
                  <a:srgbClr val="002060"/>
                </a:solidFill>
                <a:latin typeface="Lucida Sans" panose="020B0602040502020204" pitchFamily="34" charset="0"/>
                <a:ea typeface="MS PGothic" panose="020B0600070205080204" pitchFamily="34" charset="-128"/>
              </a:rPr>
              <a:t>该曲线也是ＴＲＥＣ评测上常用的指标之一</a:t>
            </a:r>
            <a:endParaRPr lang="en-US" altLang="zh-CN" sz="24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5904CC1E-B4BA-45C1-8B91-3D98F26479BB}"/>
              </a:ext>
            </a:extLst>
          </p:cNvPr>
          <p:cNvPicPr>
            <a:picLocks noChangeAspect="1"/>
          </p:cNvPicPr>
          <p:nvPr/>
        </p:nvPicPr>
        <p:blipFill>
          <a:blip r:embed="rId2"/>
          <a:stretch>
            <a:fillRect/>
          </a:stretch>
        </p:blipFill>
        <p:spPr>
          <a:xfrm>
            <a:off x="6769997" y="878176"/>
            <a:ext cx="4541144" cy="3117353"/>
          </a:xfrm>
          <a:prstGeom prst="rect">
            <a:avLst/>
          </a:prstGeom>
        </p:spPr>
      </p:pic>
    </p:spTree>
    <p:extLst>
      <p:ext uri="{BB962C8B-B14F-4D97-AF65-F5344CB8AC3E}">
        <p14:creationId xmlns:p14="http://schemas.microsoft.com/office/powerpoint/2010/main" val="2231277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、上一章内容回顾</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7504" y="1152939"/>
            <a:ext cx="11420061" cy="5483508"/>
          </a:xfrm>
        </p:spPr>
        <p:txBody>
          <a:bodyPr>
            <a:normAutofit fontScale="92500" lnSpcReduction="10000"/>
          </a:bodyPr>
          <a:lstStyle/>
          <a:p>
            <a:pPr marL="457200" lvl="0" indent="-457200" defTabSz="457200" fontAlgn="base">
              <a:lnSpc>
                <a:spcPct val="150000"/>
              </a:lnSpc>
              <a:spcBef>
                <a:spcPct val="0"/>
              </a:spcBef>
              <a:spcAft>
                <a:spcPts val="600"/>
              </a:spcAft>
              <a:buClr>
                <a:srgbClr val="437085"/>
              </a:buClr>
              <a:buSzTx/>
            </a:pPr>
            <a:r>
              <a:rPr lang="en-US" altLang="zh-CN" sz="3200" dirty="0">
                <a:solidFill>
                  <a:srgbClr val="002060"/>
                </a:solidFill>
                <a:latin typeface="Lucida Sans" panose="020B0602040502020204" pitchFamily="34" charset="0"/>
                <a:ea typeface="MS PGothic" panose="020B0600070205080204" pitchFamily="34" charset="-128"/>
              </a:rPr>
              <a:t>MAP</a:t>
            </a:r>
          </a:p>
          <a:p>
            <a:pPr marL="457200" lvl="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平均正确率</a:t>
            </a:r>
            <a:r>
              <a:rPr lang="en-US" altLang="zh-CN" sz="3200" dirty="0">
                <a:solidFill>
                  <a:srgbClr val="002060"/>
                </a:solidFill>
                <a:latin typeface="Lucida Sans" panose="020B0602040502020204" pitchFamily="34" charset="0"/>
                <a:ea typeface="MS PGothic" panose="020B0600070205080204" pitchFamily="34" charset="-128"/>
              </a:rPr>
              <a:t>(Average Precision, AP)</a:t>
            </a:r>
            <a:r>
              <a:rPr lang="zh-CN" altLang="en-US" sz="3200" dirty="0">
                <a:solidFill>
                  <a:srgbClr val="002060"/>
                </a:solidFill>
                <a:latin typeface="Lucida Sans" panose="020B0602040502020204" pitchFamily="34" charset="0"/>
                <a:ea typeface="MS PGothic" panose="020B0600070205080204" pitchFamily="34" charset="-128"/>
              </a:rPr>
              <a:t>：对不同召回率点上的正确率进行平均</a:t>
            </a:r>
          </a:p>
          <a:p>
            <a:pPr marL="685800" lvl="1" indent="-457200" defTabSz="457200" fontAlgn="base">
              <a:lnSpc>
                <a:spcPct val="150000"/>
              </a:lnSpc>
              <a:spcBef>
                <a:spcPct val="0"/>
              </a:spcBef>
              <a:spcAft>
                <a:spcPts val="600"/>
              </a:spcAft>
              <a:buClr>
                <a:srgbClr val="437085"/>
              </a:buClr>
              <a:buSzTx/>
            </a:pPr>
            <a:r>
              <a:rPr lang="zh-CN" altLang="en-US" sz="2600" dirty="0">
                <a:solidFill>
                  <a:srgbClr val="0070C0"/>
                </a:solidFill>
                <a:latin typeface="Lucida Sans" panose="020B0602040502020204" pitchFamily="34" charset="0"/>
                <a:ea typeface="MS PGothic" panose="020B0600070205080204" pitchFamily="34" charset="-128"/>
              </a:rPr>
              <a:t>未插值的</a:t>
            </a:r>
            <a:r>
              <a:rPr lang="en-US" altLang="zh-CN" sz="2600" dirty="0">
                <a:solidFill>
                  <a:srgbClr val="0070C0"/>
                </a:solidFill>
                <a:latin typeface="Lucida Sans" panose="020B0602040502020204" pitchFamily="34" charset="0"/>
                <a:ea typeface="MS PGothic" panose="020B0600070205080204" pitchFamily="34" charset="-128"/>
              </a:rPr>
              <a:t>AP: </a:t>
            </a:r>
            <a:r>
              <a:rPr lang="zh-CN" altLang="en-US" sz="2600" dirty="0">
                <a:solidFill>
                  <a:srgbClr val="0070C0"/>
                </a:solidFill>
                <a:latin typeface="Lucida Sans" panose="020B0602040502020204" pitchFamily="34" charset="0"/>
                <a:ea typeface="MS PGothic" panose="020B0600070205080204" pitchFamily="34" charset="-128"/>
              </a:rPr>
              <a:t>某个查询</a:t>
            </a:r>
            <a:r>
              <a:rPr lang="en-US" altLang="zh-CN" sz="2600" dirty="0">
                <a:solidFill>
                  <a:srgbClr val="0070C0"/>
                </a:solidFill>
                <a:latin typeface="Lucida Sans" panose="020B0602040502020204" pitchFamily="34" charset="0"/>
                <a:ea typeface="MS PGothic" panose="020B0600070205080204" pitchFamily="34" charset="-128"/>
              </a:rPr>
              <a:t>Q</a:t>
            </a:r>
            <a:r>
              <a:rPr lang="zh-CN" altLang="en-US" sz="2600" dirty="0">
                <a:solidFill>
                  <a:srgbClr val="0070C0"/>
                </a:solidFill>
                <a:latin typeface="Lucida Sans" panose="020B0602040502020204" pitchFamily="34" charset="0"/>
                <a:ea typeface="MS PGothic" panose="020B0600070205080204" pitchFamily="34" charset="-128"/>
              </a:rPr>
              <a:t>共有</a:t>
            </a:r>
            <a:r>
              <a:rPr lang="en-US" altLang="zh-CN" sz="2600" dirty="0">
                <a:solidFill>
                  <a:srgbClr val="0070C0"/>
                </a:solidFill>
                <a:latin typeface="Lucida Sans" panose="020B0602040502020204" pitchFamily="34" charset="0"/>
                <a:ea typeface="MS PGothic" panose="020B0600070205080204" pitchFamily="34" charset="-128"/>
              </a:rPr>
              <a:t>6</a:t>
            </a:r>
            <a:r>
              <a:rPr lang="zh-CN" altLang="en-US" sz="2600" dirty="0">
                <a:solidFill>
                  <a:srgbClr val="0070C0"/>
                </a:solidFill>
                <a:latin typeface="Lucida Sans" panose="020B0602040502020204" pitchFamily="34" charset="0"/>
                <a:ea typeface="MS PGothic" panose="020B0600070205080204" pitchFamily="34" charset="-128"/>
              </a:rPr>
              <a:t>个相关结果，某系统排序返回了</a:t>
            </a:r>
            <a:r>
              <a:rPr lang="en-US" altLang="zh-CN" sz="2600" dirty="0">
                <a:solidFill>
                  <a:srgbClr val="0070C0"/>
                </a:solidFill>
                <a:latin typeface="Lucida Sans" panose="020B0602040502020204" pitchFamily="34" charset="0"/>
                <a:ea typeface="MS PGothic" panose="020B0600070205080204" pitchFamily="34" charset="-128"/>
              </a:rPr>
              <a:t>5</a:t>
            </a:r>
            <a:r>
              <a:rPr lang="zh-CN" altLang="en-US" sz="2600" dirty="0">
                <a:solidFill>
                  <a:srgbClr val="0070C0"/>
                </a:solidFill>
                <a:latin typeface="Lucida Sans" panose="020B0602040502020204" pitchFamily="34" charset="0"/>
                <a:ea typeface="MS PGothic" panose="020B0600070205080204" pitchFamily="34" charset="-128"/>
              </a:rPr>
              <a:t>篇相关文档，其位置分别是第</a:t>
            </a:r>
            <a:r>
              <a:rPr lang="en-US" altLang="zh-CN" sz="2600" dirty="0">
                <a:solidFill>
                  <a:srgbClr val="0070C0"/>
                </a:solidFill>
                <a:latin typeface="Lucida Sans" panose="020B0602040502020204" pitchFamily="34" charset="0"/>
                <a:ea typeface="MS PGothic" panose="020B0600070205080204" pitchFamily="34" charset="-128"/>
              </a:rPr>
              <a:t>1</a:t>
            </a:r>
            <a:r>
              <a:rPr lang="zh-CN" altLang="en-US" sz="2600" dirty="0">
                <a:solidFill>
                  <a:srgbClr val="0070C0"/>
                </a:solidFill>
                <a:latin typeface="Lucida Sans" panose="020B0602040502020204" pitchFamily="34" charset="0"/>
                <a:ea typeface="MS PGothic" panose="020B0600070205080204" pitchFamily="34" charset="-128"/>
              </a:rPr>
              <a:t>，第</a:t>
            </a:r>
            <a:r>
              <a:rPr lang="en-US" altLang="zh-CN" sz="2600" dirty="0">
                <a:solidFill>
                  <a:srgbClr val="0070C0"/>
                </a:solidFill>
                <a:latin typeface="Lucida Sans" panose="020B0602040502020204" pitchFamily="34" charset="0"/>
                <a:ea typeface="MS PGothic" panose="020B0600070205080204" pitchFamily="34" charset="-128"/>
              </a:rPr>
              <a:t>2</a:t>
            </a:r>
            <a:r>
              <a:rPr lang="zh-CN" altLang="en-US" sz="2600" dirty="0">
                <a:solidFill>
                  <a:srgbClr val="0070C0"/>
                </a:solidFill>
                <a:latin typeface="Lucida Sans" panose="020B0602040502020204" pitchFamily="34" charset="0"/>
                <a:ea typeface="MS PGothic" panose="020B0600070205080204" pitchFamily="34" charset="-128"/>
              </a:rPr>
              <a:t>，第</a:t>
            </a:r>
            <a:r>
              <a:rPr lang="en-US" altLang="zh-CN" sz="2600" dirty="0">
                <a:solidFill>
                  <a:srgbClr val="0070C0"/>
                </a:solidFill>
                <a:latin typeface="Lucida Sans" panose="020B0602040502020204" pitchFamily="34" charset="0"/>
                <a:ea typeface="MS PGothic" panose="020B0600070205080204" pitchFamily="34" charset="-128"/>
              </a:rPr>
              <a:t>5</a:t>
            </a:r>
            <a:r>
              <a:rPr lang="zh-CN" altLang="en-US" sz="2600" dirty="0">
                <a:solidFill>
                  <a:srgbClr val="0070C0"/>
                </a:solidFill>
                <a:latin typeface="Lucida Sans" panose="020B0602040502020204" pitchFamily="34" charset="0"/>
                <a:ea typeface="MS PGothic" panose="020B0600070205080204" pitchFamily="34" charset="-128"/>
              </a:rPr>
              <a:t>，第</a:t>
            </a:r>
            <a:r>
              <a:rPr lang="en-US" altLang="zh-CN" sz="2600" dirty="0">
                <a:solidFill>
                  <a:srgbClr val="0070C0"/>
                </a:solidFill>
                <a:latin typeface="Lucida Sans" panose="020B0602040502020204" pitchFamily="34" charset="0"/>
                <a:ea typeface="MS PGothic" panose="020B0600070205080204" pitchFamily="34" charset="-128"/>
              </a:rPr>
              <a:t>10</a:t>
            </a:r>
            <a:r>
              <a:rPr lang="zh-CN" altLang="en-US" sz="2600" dirty="0">
                <a:solidFill>
                  <a:srgbClr val="0070C0"/>
                </a:solidFill>
                <a:latin typeface="Lucida Sans" panose="020B0602040502020204" pitchFamily="34" charset="0"/>
                <a:ea typeface="MS PGothic" panose="020B0600070205080204" pitchFamily="34" charset="-128"/>
              </a:rPr>
              <a:t>，第</a:t>
            </a:r>
            <a:r>
              <a:rPr lang="en-US" altLang="zh-CN" sz="2600" dirty="0">
                <a:solidFill>
                  <a:srgbClr val="0070C0"/>
                </a:solidFill>
                <a:latin typeface="Lucida Sans" panose="020B0602040502020204" pitchFamily="34" charset="0"/>
                <a:ea typeface="MS PGothic" panose="020B0600070205080204" pitchFamily="34" charset="-128"/>
              </a:rPr>
              <a:t>20</a:t>
            </a:r>
            <a:r>
              <a:rPr lang="zh-CN" altLang="en-US" sz="2600" dirty="0">
                <a:solidFill>
                  <a:srgbClr val="0070C0"/>
                </a:solidFill>
                <a:latin typeface="Lucida Sans" panose="020B0602040502020204" pitchFamily="34" charset="0"/>
                <a:ea typeface="MS PGothic" panose="020B0600070205080204" pitchFamily="34" charset="-128"/>
              </a:rPr>
              <a:t>位，则</a:t>
            </a:r>
          </a:p>
          <a:p>
            <a:pPr marL="228600" lvl="1" indent="0" defTabSz="457200" fontAlgn="base">
              <a:lnSpc>
                <a:spcPct val="150000"/>
              </a:lnSpc>
              <a:spcBef>
                <a:spcPct val="0"/>
              </a:spcBef>
              <a:spcAft>
                <a:spcPts val="600"/>
              </a:spcAft>
              <a:buClr>
                <a:srgbClr val="437085"/>
              </a:buClr>
              <a:buSzTx/>
              <a:buNone/>
            </a:pPr>
            <a:r>
              <a:rPr lang="en-US" altLang="zh-CN" sz="2600" dirty="0">
                <a:solidFill>
                  <a:srgbClr val="0070C0"/>
                </a:solidFill>
                <a:latin typeface="Lucida Sans" panose="020B0602040502020204" pitchFamily="34" charset="0"/>
                <a:ea typeface="MS PGothic" panose="020B0600070205080204" pitchFamily="34" charset="-128"/>
              </a:rPr>
              <a:t>                  AP=(1/1+2/2+3/5+4/10+5/20+0)/6</a:t>
            </a:r>
          </a:p>
          <a:p>
            <a:pPr marL="457200" lvl="0" indent="-457200" defTabSz="457200" fontAlgn="base">
              <a:lnSpc>
                <a:spcPct val="150000"/>
              </a:lnSpc>
              <a:spcBef>
                <a:spcPct val="0"/>
              </a:spcBef>
              <a:spcAft>
                <a:spcPts val="600"/>
              </a:spcAft>
              <a:buClr>
                <a:srgbClr val="437085"/>
              </a:buClr>
              <a:buSzTx/>
            </a:pPr>
            <a:r>
              <a:rPr lang="zh-CN" altLang="en-US" sz="3200" dirty="0">
                <a:solidFill>
                  <a:srgbClr val="002060"/>
                </a:solidFill>
                <a:latin typeface="Lucida Sans" panose="020B0602040502020204" pitchFamily="34" charset="0"/>
                <a:ea typeface="MS PGothic" panose="020B0600070205080204" pitchFamily="34" charset="-128"/>
              </a:rPr>
              <a:t>多个查询的</a:t>
            </a:r>
            <a:r>
              <a:rPr lang="en-US" altLang="zh-CN" sz="3200" dirty="0">
                <a:solidFill>
                  <a:srgbClr val="002060"/>
                </a:solidFill>
                <a:latin typeface="Lucida Sans" panose="020B0602040502020204" pitchFamily="34" charset="0"/>
                <a:ea typeface="MS PGothic" panose="020B0600070205080204" pitchFamily="34" charset="-128"/>
              </a:rPr>
              <a:t>AP</a:t>
            </a:r>
            <a:r>
              <a:rPr lang="zh-CN" altLang="en-US" sz="3200" dirty="0">
                <a:solidFill>
                  <a:srgbClr val="002060"/>
                </a:solidFill>
                <a:latin typeface="Lucida Sans" panose="020B0602040502020204" pitchFamily="34" charset="0"/>
                <a:ea typeface="MS PGothic" panose="020B0600070205080204" pitchFamily="34" charset="-128"/>
              </a:rPr>
              <a:t>的平均值称为系统的</a:t>
            </a:r>
            <a:r>
              <a:rPr lang="en-US" altLang="zh-CN" sz="3200" dirty="0">
                <a:solidFill>
                  <a:srgbClr val="002060"/>
                </a:solidFill>
                <a:latin typeface="Lucida Sans" panose="020B0602040502020204" pitchFamily="34" charset="0"/>
                <a:ea typeface="MS PGothic" panose="020B0600070205080204" pitchFamily="34" charset="-128"/>
              </a:rPr>
              <a:t>MAP(Mean AP)</a:t>
            </a:r>
          </a:p>
          <a:p>
            <a:pPr marL="457200" lvl="0" indent="-457200" defTabSz="457200" fontAlgn="base">
              <a:lnSpc>
                <a:spcPct val="150000"/>
              </a:lnSpc>
              <a:spcBef>
                <a:spcPct val="0"/>
              </a:spcBef>
              <a:spcAft>
                <a:spcPts val="600"/>
              </a:spcAft>
              <a:buClr>
                <a:srgbClr val="437085"/>
              </a:buClr>
              <a:buSzTx/>
            </a:pPr>
            <a:r>
              <a:rPr lang="en-US" altLang="zh-CN" sz="3200" dirty="0">
                <a:solidFill>
                  <a:srgbClr val="002060"/>
                </a:solidFill>
                <a:latin typeface="Lucida Sans" panose="020B0602040502020204" pitchFamily="34" charset="0"/>
                <a:ea typeface="MS PGothic" panose="020B0600070205080204" pitchFamily="34" charset="-128"/>
              </a:rPr>
              <a:t>MAP</a:t>
            </a:r>
            <a:r>
              <a:rPr lang="zh-CN" altLang="en-US" sz="3200" dirty="0">
                <a:solidFill>
                  <a:srgbClr val="002060"/>
                </a:solidFill>
                <a:latin typeface="Lucida Sans" panose="020B0602040502020204" pitchFamily="34" charset="0"/>
                <a:ea typeface="MS PGothic" panose="020B0600070205080204" pitchFamily="34" charset="-128"/>
              </a:rPr>
              <a:t>是</a:t>
            </a:r>
            <a:r>
              <a:rPr lang="en-US" altLang="zh-CN" sz="3200" dirty="0">
                <a:solidFill>
                  <a:srgbClr val="002060"/>
                </a:solidFill>
                <a:latin typeface="Lucida Sans" panose="020B0602040502020204" pitchFamily="34" charset="0"/>
                <a:ea typeface="MS PGothic" panose="020B0600070205080204" pitchFamily="34" charset="-128"/>
              </a:rPr>
              <a:t>IR</a:t>
            </a:r>
            <a:r>
              <a:rPr lang="zh-CN" altLang="en-US" sz="3200" dirty="0">
                <a:solidFill>
                  <a:srgbClr val="002060"/>
                </a:solidFill>
                <a:latin typeface="Lucida Sans" panose="020B0602040502020204" pitchFamily="34" charset="0"/>
                <a:ea typeface="MS PGothic" panose="020B0600070205080204" pitchFamily="34" charset="-128"/>
              </a:rPr>
              <a:t>领域使用最广泛的指标之一</a:t>
            </a: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32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42616076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、上一章内容回顾</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07504" y="1152939"/>
            <a:ext cx="11420061" cy="5483508"/>
          </a:xfrm>
        </p:spPr>
        <p:txBody>
          <a:bodyPr>
            <a:normAutofit fontScale="77500" lnSpcReduction="20000"/>
          </a:bodyPr>
          <a:lstStyle/>
          <a:p>
            <a:pPr marL="457200" lvl="0" indent="-457200" defTabSz="457200" fontAlgn="base">
              <a:lnSpc>
                <a:spcPct val="150000"/>
              </a:lnSpc>
              <a:spcBef>
                <a:spcPct val="0"/>
              </a:spcBef>
              <a:spcAft>
                <a:spcPts val="600"/>
              </a:spcAft>
              <a:buClr>
                <a:srgbClr val="437085"/>
              </a:buClr>
              <a:buSzTx/>
            </a:pPr>
            <a:r>
              <a:rPr lang="en-US" altLang="zh-CN" sz="3200" dirty="0">
                <a:solidFill>
                  <a:srgbClr val="002060"/>
                </a:solidFill>
                <a:latin typeface="Lucida Sans" panose="020B0602040502020204" pitchFamily="34" charset="0"/>
                <a:ea typeface="MS PGothic" panose="020B0600070205080204" pitchFamily="34" charset="-128"/>
              </a:rPr>
              <a:t>R</a:t>
            </a:r>
            <a:r>
              <a:rPr lang="zh-CN" altLang="en-US" sz="3200" dirty="0">
                <a:solidFill>
                  <a:srgbClr val="002060"/>
                </a:solidFill>
                <a:latin typeface="Lucida Sans" panose="020B0602040502020204" pitchFamily="34" charset="0"/>
                <a:ea typeface="MS PGothic" panose="020B0600070205080204" pitchFamily="34" charset="-128"/>
              </a:rPr>
              <a:t>正确率</a:t>
            </a:r>
            <a:endParaRPr lang="en-US" altLang="zh-CN" sz="32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en-US" altLang="zh-CN" sz="3200" dirty="0">
                <a:solidFill>
                  <a:srgbClr val="002060"/>
                </a:solidFill>
                <a:latin typeface="Lucida Sans" panose="020B0602040502020204" pitchFamily="34" charset="0"/>
                <a:ea typeface="MS PGothic" panose="020B0600070205080204" pitchFamily="34" charset="-128"/>
              </a:rPr>
              <a:t>      </a:t>
            </a:r>
            <a:r>
              <a:rPr lang="en-US" altLang="zh-CN" sz="3200" dirty="0" err="1">
                <a:solidFill>
                  <a:srgbClr val="002060"/>
                </a:solidFill>
                <a:latin typeface="Lucida Sans" panose="020B0602040502020204" pitchFamily="34" charset="0"/>
                <a:ea typeface="MS PGothic" panose="020B0600070205080204" pitchFamily="34" charset="-128"/>
              </a:rPr>
              <a:t>Precision@k</a:t>
            </a:r>
            <a:r>
              <a:rPr lang="zh-CN" altLang="en-US" sz="3200" dirty="0">
                <a:solidFill>
                  <a:srgbClr val="002060"/>
                </a:solidFill>
                <a:latin typeface="Lucida Sans" panose="020B0602040502020204" pitchFamily="34" charset="0"/>
                <a:ea typeface="MS PGothic" panose="020B0600070205080204" pitchFamily="34" charset="-128"/>
              </a:rPr>
              <a:t>： 前</a:t>
            </a:r>
            <a:r>
              <a:rPr lang="en-US" altLang="zh-CN" sz="3200" dirty="0">
                <a:solidFill>
                  <a:srgbClr val="002060"/>
                </a:solidFill>
                <a:latin typeface="Lucida Sans" panose="020B0602040502020204" pitchFamily="34" charset="0"/>
                <a:ea typeface="MS PGothic" panose="020B0600070205080204" pitchFamily="34" charset="-128"/>
              </a:rPr>
              <a:t>k</a:t>
            </a:r>
            <a:r>
              <a:rPr lang="zh-CN" altLang="en-US" sz="3200" dirty="0">
                <a:solidFill>
                  <a:srgbClr val="002060"/>
                </a:solidFill>
                <a:latin typeface="Lucida Sans" panose="020B0602040502020204" pitchFamily="34" charset="0"/>
                <a:ea typeface="MS PGothic" panose="020B0600070205080204" pitchFamily="34" charset="-128"/>
              </a:rPr>
              <a:t>个结果的查准率</a:t>
            </a:r>
          </a:p>
          <a:p>
            <a:pPr marL="457200" lvl="0" indent="-457200" defTabSz="457200" fontAlgn="base">
              <a:lnSpc>
                <a:spcPct val="150000"/>
              </a:lnSpc>
              <a:spcBef>
                <a:spcPct val="0"/>
              </a:spcBef>
              <a:spcAft>
                <a:spcPts val="600"/>
              </a:spcAft>
              <a:buClr>
                <a:srgbClr val="437085"/>
              </a:buClr>
              <a:buSzTx/>
            </a:pPr>
            <a:r>
              <a:rPr lang="en-US" altLang="zh-CN" sz="3200" dirty="0">
                <a:solidFill>
                  <a:srgbClr val="002060"/>
                </a:solidFill>
                <a:latin typeface="Lucida Sans" panose="020B0602040502020204" pitchFamily="34" charset="0"/>
                <a:ea typeface="MS PGothic" panose="020B0600070205080204" pitchFamily="34" charset="-128"/>
              </a:rPr>
              <a:t>R-Precision</a:t>
            </a:r>
          </a:p>
          <a:p>
            <a:pPr marL="0" lvl="0" indent="715963"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检索结果中，在所有相关文档总数位置上的准确率。</a:t>
            </a:r>
          </a:p>
          <a:p>
            <a:pPr marL="0" lvl="0" indent="715963"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如某个查询的相关文档总数为</a:t>
            </a:r>
            <a:r>
              <a:rPr lang="en-US" altLang="zh-CN" sz="3200" dirty="0">
                <a:solidFill>
                  <a:srgbClr val="002060"/>
                </a:solidFill>
                <a:latin typeface="Lucida Sans" panose="020B0602040502020204" pitchFamily="34" charset="0"/>
                <a:ea typeface="MS PGothic" panose="020B0600070205080204" pitchFamily="34" charset="-128"/>
              </a:rPr>
              <a:t>Rel</a:t>
            </a:r>
            <a:r>
              <a:rPr lang="zh-CN" altLang="en-US" sz="3200" dirty="0">
                <a:solidFill>
                  <a:srgbClr val="002060"/>
                </a:solidFill>
                <a:latin typeface="Lucida Sans" panose="020B0602040502020204" pitchFamily="34" charset="0"/>
                <a:ea typeface="MS PGothic" panose="020B0600070205080204" pitchFamily="34" charset="-128"/>
              </a:rPr>
              <a:t>，返回的结果中前</a:t>
            </a:r>
            <a:r>
              <a:rPr lang="en-US" altLang="zh-CN" sz="3200" dirty="0">
                <a:solidFill>
                  <a:srgbClr val="002060"/>
                </a:solidFill>
                <a:latin typeface="Lucida Sans" panose="020B0602040502020204" pitchFamily="34" charset="0"/>
                <a:ea typeface="MS PGothic" panose="020B0600070205080204" pitchFamily="34" charset="-128"/>
              </a:rPr>
              <a:t>Rel</a:t>
            </a:r>
            <a:r>
              <a:rPr lang="zh-CN" altLang="en-US" sz="3200" dirty="0">
                <a:solidFill>
                  <a:srgbClr val="002060"/>
                </a:solidFill>
                <a:latin typeface="Lucida Sans" panose="020B0602040502020204" pitchFamily="34" charset="0"/>
                <a:ea typeface="MS PGothic" panose="020B0600070205080204" pitchFamily="34" charset="-128"/>
              </a:rPr>
              <a:t>个中</a:t>
            </a:r>
            <a:r>
              <a:rPr lang="en-US" altLang="zh-CN" sz="3200" dirty="0">
                <a:solidFill>
                  <a:srgbClr val="002060"/>
                </a:solidFill>
                <a:latin typeface="Lucida Sans" panose="020B0602040502020204" pitchFamily="34" charset="0"/>
                <a:ea typeface="MS PGothic" panose="020B0600070205080204" pitchFamily="34" charset="-128"/>
              </a:rPr>
              <a:t>r</a:t>
            </a:r>
            <a:r>
              <a:rPr lang="zh-CN" altLang="en-US" sz="3200" dirty="0">
                <a:solidFill>
                  <a:srgbClr val="002060"/>
                </a:solidFill>
                <a:latin typeface="Lucida Sans" panose="020B0602040502020204" pitchFamily="34" charset="0"/>
                <a:ea typeface="MS PGothic" panose="020B0600070205080204" pitchFamily="34" charset="-128"/>
              </a:rPr>
              <a:t>个是相关文档，则</a:t>
            </a:r>
            <a:r>
              <a:rPr lang="en-US" altLang="zh-CN" sz="3200" dirty="0">
                <a:solidFill>
                  <a:srgbClr val="002060"/>
                </a:solidFill>
                <a:latin typeface="Lucida Sans" panose="020B0602040502020204" pitchFamily="34" charset="0"/>
                <a:ea typeface="MS PGothic" panose="020B0600070205080204" pitchFamily="34" charset="-128"/>
              </a:rPr>
              <a:t>R</a:t>
            </a:r>
            <a:r>
              <a:rPr lang="zh-CN" altLang="en-US" sz="3200" dirty="0">
                <a:solidFill>
                  <a:srgbClr val="002060"/>
                </a:solidFill>
                <a:latin typeface="Lucida Sans" panose="020B0602040502020204" pitchFamily="34" charset="0"/>
                <a:ea typeface="MS PGothic" panose="020B0600070205080204" pitchFamily="34" charset="-128"/>
              </a:rPr>
              <a:t>正确率是</a:t>
            </a:r>
            <a:r>
              <a:rPr lang="en-US" altLang="zh-CN" sz="3200" dirty="0">
                <a:solidFill>
                  <a:srgbClr val="002060"/>
                </a:solidFill>
                <a:latin typeface="Lucida Sans" panose="020B0602040502020204" pitchFamily="34" charset="0"/>
                <a:ea typeface="MS PGothic" panose="020B0600070205080204" pitchFamily="34" charset="-128"/>
              </a:rPr>
              <a:t>r/Rel</a:t>
            </a:r>
            <a:r>
              <a:rPr lang="zh-CN" altLang="en-US" sz="3200" dirty="0">
                <a:solidFill>
                  <a:srgbClr val="002060"/>
                </a:solidFill>
                <a:latin typeface="Lucida Sans" panose="020B0602040502020204" pitchFamily="34" charset="0"/>
                <a:ea typeface="MS PGothic" panose="020B0600070205080204" pitchFamily="34" charset="-128"/>
              </a:rPr>
              <a:t>。</a:t>
            </a:r>
          </a:p>
          <a:p>
            <a:pPr marL="0" lvl="0" indent="715963" defTabSz="457200" fontAlgn="base">
              <a:lnSpc>
                <a:spcPct val="150000"/>
              </a:lnSpc>
              <a:spcBef>
                <a:spcPct val="0"/>
              </a:spcBef>
              <a:spcAft>
                <a:spcPts val="600"/>
              </a:spcAft>
              <a:buClr>
                <a:srgbClr val="437085"/>
              </a:buClr>
              <a:buSzTx/>
              <a:buNone/>
            </a:pPr>
            <a:r>
              <a:rPr lang="en-US" altLang="zh-CN" sz="3200" dirty="0">
                <a:solidFill>
                  <a:srgbClr val="002060"/>
                </a:solidFill>
                <a:latin typeface="Lucida Sans" panose="020B0602040502020204" pitchFamily="34" charset="0"/>
                <a:ea typeface="MS PGothic" panose="020B0600070205080204" pitchFamily="34" charset="-128"/>
              </a:rPr>
              <a:t>R</a:t>
            </a:r>
            <a:r>
              <a:rPr lang="zh-CN" altLang="en-US" sz="3200" dirty="0">
                <a:solidFill>
                  <a:srgbClr val="002060"/>
                </a:solidFill>
                <a:latin typeface="Lucida Sans" panose="020B0602040502020204" pitchFamily="34" charset="0"/>
                <a:ea typeface="MS PGothic" panose="020B0600070205080204" pitchFamily="34" charset="-128"/>
              </a:rPr>
              <a:t>正确率能够适应不同的相关文档集的大小</a:t>
            </a:r>
          </a:p>
          <a:p>
            <a:pPr marL="0" lvl="0" indent="715963"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  例：</a:t>
            </a:r>
            <a:r>
              <a:rPr lang="en-US" altLang="zh-CN" sz="3200" dirty="0">
                <a:solidFill>
                  <a:srgbClr val="002060"/>
                </a:solidFill>
                <a:latin typeface="Lucida Sans" panose="020B0602040502020204" pitchFamily="34" charset="0"/>
                <a:ea typeface="MS PGothic" panose="020B0600070205080204" pitchFamily="34" charset="-128"/>
              </a:rPr>
              <a:t>Rel=8</a:t>
            </a:r>
            <a:r>
              <a:rPr lang="zh-CN" altLang="en-US" sz="3200" dirty="0">
                <a:solidFill>
                  <a:srgbClr val="002060"/>
                </a:solidFill>
                <a:latin typeface="Lucida Sans" panose="020B0602040502020204" pitchFamily="34" charset="0"/>
                <a:ea typeface="MS PGothic" panose="020B0600070205080204" pitchFamily="34" charset="-128"/>
              </a:rPr>
              <a:t>；</a:t>
            </a:r>
            <a:r>
              <a:rPr lang="en-US" altLang="zh-CN" sz="3200" dirty="0">
                <a:solidFill>
                  <a:srgbClr val="002060"/>
                </a:solidFill>
                <a:latin typeface="Lucida Sans" panose="020B0602040502020204" pitchFamily="34" charset="0"/>
                <a:ea typeface="MS PGothic" panose="020B0600070205080204" pitchFamily="34" charset="-128"/>
              </a:rPr>
              <a:t>r=8</a:t>
            </a:r>
            <a:r>
              <a:rPr lang="zh-CN" altLang="en-US" sz="3200" dirty="0">
                <a:solidFill>
                  <a:srgbClr val="002060"/>
                </a:solidFill>
                <a:latin typeface="Lucida Sans" panose="020B0602040502020204" pitchFamily="34" charset="0"/>
                <a:ea typeface="MS PGothic" panose="020B0600070205080204" pitchFamily="34" charset="-128"/>
              </a:rPr>
              <a:t>。此时</a:t>
            </a:r>
            <a:r>
              <a:rPr lang="en-US" altLang="zh-CN" sz="3200" dirty="0">
                <a:solidFill>
                  <a:srgbClr val="002060"/>
                </a:solidFill>
                <a:latin typeface="Lucida Sans" panose="020B0602040502020204" pitchFamily="34" charset="0"/>
                <a:ea typeface="MS PGothic" panose="020B0600070205080204" pitchFamily="34" charset="-128"/>
              </a:rPr>
              <a:t>R</a:t>
            </a:r>
            <a:r>
              <a:rPr lang="zh-CN" altLang="en-US" sz="3200" dirty="0">
                <a:solidFill>
                  <a:srgbClr val="002060"/>
                </a:solidFill>
                <a:latin typeface="Lucida Sans" panose="020B0602040502020204" pitchFamily="34" charset="0"/>
                <a:ea typeface="MS PGothic" panose="020B0600070205080204" pitchFamily="34" charset="-128"/>
              </a:rPr>
              <a:t>正确率是</a:t>
            </a:r>
            <a:r>
              <a:rPr lang="en-US" altLang="zh-CN" sz="3200" dirty="0">
                <a:solidFill>
                  <a:srgbClr val="002060"/>
                </a:solidFill>
                <a:latin typeface="Lucida Sans" panose="020B0602040502020204" pitchFamily="34" charset="0"/>
                <a:ea typeface="MS PGothic" panose="020B0600070205080204" pitchFamily="34" charset="-128"/>
              </a:rPr>
              <a:t>1</a:t>
            </a:r>
            <a:r>
              <a:rPr lang="zh-CN" altLang="en-US" sz="3200" dirty="0">
                <a:solidFill>
                  <a:srgbClr val="002060"/>
                </a:solidFill>
                <a:latin typeface="Lucida Sans" panose="020B0602040502020204" pitchFamily="34" charset="0"/>
                <a:ea typeface="MS PGothic" panose="020B0600070205080204" pitchFamily="34" charset="-128"/>
              </a:rPr>
              <a:t>，但是</a:t>
            </a:r>
            <a:r>
              <a:rPr lang="en-US" altLang="zh-CN" sz="3200" dirty="0">
                <a:solidFill>
                  <a:srgbClr val="002060"/>
                </a:solidFill>
                <a:latin typeface="Lucida Sans" panose="020B0602040502020204" pitchFamily="34" charset="0"/>
                <a:ea typeface="MS PGothic" panose="020B0600070205080204" pitchFamily="34" charset="-128"/>
              </a:rPr>
              <a:t>P@20=0.4</a:t>
            </a:r>
          </a:p>
          <a:p>
            <a:pPr marL="0" lvl="0" indent="715963"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一个完美的系统的</a:t>
            </a:r>
            <a:r>
              <a:rPr lang="en-US" altLang="zh-CN" sz="3200" dirty="0">
                <a:solidFill>
                  <a:srgbClr val="002060"/>
                </a:solidFill>
                <a:latin typeface="Lucida Sans" panose="020B0602040502020204" pitchFamily="34" charset="0"/>
                <a:ea typeface="MS PGothic" panose="020B0600070205080204" pitchFamily="34" charset="-128"/>
              </a:rPr>
              <a:t>R-precision=1</a:t>
            </a: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3769905303"/>
      </p:ext>
    </p:extLst>
  </p:cSld>
  <p:clrMapOvr>
    <a:masterClrMapping/>
  </p:clrMapOvr>
</p:sld>
</file>

<file path=ppt/theme/theme1.xml><?xml version="1.0" encoding="utf-8"?>
<a:theme xmlns:a="http://schemas.openxmlformats.org/drawingml/2006/main" name="基础">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TM03457444[[fn=基础]]</Template>
  <TotalTime>8673</TotalTime>
  <Words>2801</Words>
  <Application>Microsoft Office PowerPoint</Application>
  <PresentationFormat>宽屏</PresentationFormat>
  <Paragraphs>297</Paragraphs>
  <Slides>45</Slides>
  <Notes>28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45</vt:i4>
      </vt:variant>
    </vt:vector>
  </HeadingPairs>
  <TitlesOfParts>
    <vt:vector size="52" baseType="lpstr">
      <vt:lpstr>等线</vt:lpstr>
      <vt:lpstr>宋体</vt:lpstr>
      <vt:lpstr>Corbel</vt:lpstr>
      <vt:lpstr>Lucida Sans</vt:lpstr>
      <vt:lpstr>Times New Roman</vt:lpstr>
      <vt:lpstr>Wingdings</vt:lpstr>
      <vt:lpstr>基础</vt:lpstr>
      <vt:lpstr>信息检索与数据挖掘</vt:lpstr>
      <vt:lpstr>本节内容</vt:lpstr>
      <vt:lpstr>1、上一章内容回顾</vt:lpstr>
      <vt:lpstr>1、上一章内容回顾</vt:lpstr>
      <vt:lpstr>1、上一章内容回顾</vt:lpstr>
      <vt:lpstr>1、上一章内容回顾</vt:lpstr>
      <vt:lpstr>1、上一章内容回顾</vt:lpstr>
      <vt:lpstr>1、上一章内容回顾</vt:lpstr>
      <vt:lpstr>1、上一章内容回顾</vt:lpstr>
      <vt:lpstr>1、上一章内容回顾</vt:lpstr>
      <vt:lpstr>1、上一章内容回顾</vt:lpstr>
      <vt:lpstr>1、上一章内容回顾</vt:lpstr>
      <vt:lpstr>1、上一章内容回顾</vt:lpstr>
      <vt:lpstr>2、查询优化</vt:lpstr>
      <vt:lpstr>3、相关反馈</vt:lpstr>
      <vt:lpstr>3、相关反馈</vt:lpstr>
      <vt:lpstr>3、相关反馈</vt:lpstr>
      <vt:lpstr>3、相关反馈</vt:lpstr>
      <vt:lpstr>3、相关反馈</vt:lpstr>
      <vt:lpstr>3、相关反馈</vt:lpstr>
      <vt:lpstr>3、相关反馈</vt:lpstr>
      <vt:lpstr>（4）相关反馈算法</vt:lpstr>
      <vt:lpstr>（4）相关反馈算法</vt:lpstr>
      <vt:lpstr>（4）相关反馈算法</vt:lpstr>
      <vt:lpstr>（4）相关反馈算法</vt:lpstr>
      <vt:lpstr>（4）相关反馈算法</vt:lpstr>
      <vt:lpstr>（4）相关反馈算法</vt:lpstr>
      <vt:lpstr>（4）相关反馈算法</vt:lpstr>
      <vt:lpstr>（5）相关反馈的作用时机</vt:lpstr>
      <vt:lpstr>（5）相关反馈的作用时机</vt:lpstr>
      <vt:lpstr>（5）相关反馈的作用时机</vt:lpstr>
      <vt:lpstr>（5）相关反馈的作用时机</vt:lpstr>
      <vt:lpstr>（6）相关反馈策略的评价</vt:lpstr>
      <vt:lpstr>（6）相关反馈策略的评价</vt:lpstr>
      <vt:lpstr>（7）Web上的相关反馈</vt:lpstr>
      <vt:lpstr>4、间接相关反馈</vt:lpstr>
      <vt:lpstr>4、间接相关反馈</vt:lpstr>
      <vt:lpstr>5、伪相关反馈</vt:lpstr>
      <vt:lpstr>5、伪相关反馈</vt:lpstr>
      <vt:lpstr>二、查询扩展</vt:lpstr>
      <vt:lpstr>二、查询扩展</vt:lpstr>
      <vt:lpstr>二、查询扩展</vt:lpstr>
      <vt:lpstr>二、查询扩展</vt:lpstr>
      <vt:lpstr>二、查询扩展</vt:lpstr>
      <vt:lpstr>总结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信息检索与数据挖掘</dc:title>
  <dc:creator>lch</dc:creator>
  <cp:lastModifiedBy>云朵 云朵</cp:lastModifiedBy>
  <cp:revision>413</cp:revision>
  <dcterms:created xsi:type="dcterms:W3CDTF">2022-02-10T03:07:19Z</dcterms:created>
  <dcterms:modified xsi:type="dcterms:W3CDTF">2023-05-16T01:57:58Z</dcterms:modified>
</cp:coreProperties>
</file>