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7" r:id="rId3"/>
    <p:sldId id="258" r:id="rId4"/>
    <p:sldId id="259" r:id="rId5"/>
    <p:sldId id="260" r:id="rId6"/>
    <p:sldId id="288" r:id="rId7"/>
    <p:sldId id="289" r:id="rId8"/>
    <p:sldId id="290" r:id="rId9"/>
    <p:sldId id="291" r:id="rId10"/>
    <p:sldId id="29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4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6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image" Target="../media/image21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2" Type="http://schemas.openxmlformats.org/officeDocument/2006/relationships/image" Target="../media/image25.emf"/><Relationship Id="rId11" Type="http://schemas.openxmlformats.org/officeDocument/2006/relationships/image" Target="../media/image24.emf"/><Relationship Id="rId10" Type="http://schemas.openxmlformats.org/officeDocument/2006/relationships/image" Target="../media/image23.emf"/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2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i="1" dirty="0"/>
            </a:fld>
            <a:endParaRPr lang="en-US" altLang="zh-CN" i="1" dirty="0"/>
          </a:p>
        </p:txBody>
      </p:sp>
      <p:sp>
        <p:nvSpPr>
          <p:cNvPr id="932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2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3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i="1" dirty="0"/>
            </a:fld>
            <a:endParaRPr lang="en-US" altLang="zh-CN" i="1" dirty="0"/>
          </a:p>
        </p:txBody>
      </p:sp>
      <p:sp>
        <p:nvSpPr>
          <p:cNvPr id="933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3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应力定义为“单位面积上所承受的附加内力”。公式记为</a:t>
            </a:r>
            <a:r>
              <a:rPr lang="en-US" altLang="zh-CN" dirty="0"/>
              <a:t>σij=lim(ΔF</a:t>
            </a:r>
            <a:r>
              <a:rPr lang="en-US" altLang="zh-CN" baseline="-25000" dirty="0"/>
              <a:t>j</a:t>
            </a:r>
            <a:r>
              <a:rPr lang="en-US" altLang="zh-CN" dirty="0"/>
              <a:t>/ΔA</a:t>
            </a:r>
            <a:r>
              <a:rPr lang="en-US" altLang="zh-CN" baseline="-25000" dirty="0"/>
              <a:t>i</a:t>
            </a:r>
            <a:r>
              <a:rPr lang="en-US" altLang="zh-CN" dirty="0"/>
              <a:t>)  (ΔAi</a:t>
            </a:r>
            <a:r>
              <a:rPr lang="en-US" altLang="zh-CN" dirty="0">
                <a:sym typeface="Euclid Symbol" pitchFamily="18" charset="2"/>
              </a:rPr>
              <a:t>)</a:t>
            </a:r>
            <a:br>
              <a:rPr lang="zh-CN" altLang="en-US" dirty="0"/>
            </a:br>
            <a:r>
              <a:rPr lang="zh-CN" altLang="en-US" dirty="0"/>
              <a:t>其中，</a:t>
            </a:r>
            <a:r>
              <a:rPr lang="en-US" altLang="zh-CN" dirty="0"/>
              <a:t>σ</a:t>
            </a:r>
            <a:r>
              <a:rPr lang="zh-CN" altLang="en-US" dirty="0"/>
              <a:t>表示应力；</a:t>
            </a:r>
            <a:r>
              <a:rPr lang="en-US" altLang="zh-CN" dirty="0"/>
              <a:t>ΔFj </a:t>
            </a:r>
            <a:r>
              <a:rPr lang="zh-CN" altLang="en-US" dirty="0"/>
              <a:t>表示在</a:t>
            </a:r>
            <a:r>
              <a:rPr lang="en-US" altLang="zh-CN" dirty="0"/>
              <a:t>j </a:t>
            </a:r>
            <a:r>
              <a:rPr lang="zh-CN" altLang="en-US" dirty="0"/>
              <a:t>方向的施力；</a:t>
            </a:r>
            <a:r>
              <a:rPr lang="en-US" altLang="zh-CN" dirty="0"/>
              <a:t>ΔAi </a:t>
            </a:r>
            <a:r>
              <a:rPr lang="zh-CN" altLang="en-US" dirty="0"/>
              <a:t>表示在</a:t>
            </a:r>
            <a:r>
              <a:rPr lang="en-US" altLang="zh-CN" dirty="0"/>
              <a:t>i </a:t>
            </a:r>
            <a:r>
              <a:rPr lang="zh-CN" altLang="en-US" dirty="0"/>
              <a:t>方向的受力面积。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158DF-2E0E-44C3-B300-3DFFC968B66D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西华大学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0DE18-6973-47A3-8182-9E99CAD0EDCC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西华大学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4.bin"/><Relationship Id="rId26" Type="http://schemas.openxmlformats.org/officeDocument/2006/relationships/vmlDrawing" Target="../drawings/vmlDrawing11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5.emf"/><Relationship Id="rId23" Type="http://schemas.openxmlformats.org/officeDocument/2006/relationships/oleObject" Target="../embeddings/oleObject24.bin"/><Relationship Id="rId22" Type="http://schemas.openxmlformats.org/officeDocument/2006/relationships/image" Target="../media/image24.emf"/><Relationship Id="rId21" Type="http://schemas.openxmlformats.org/officeDocument/2006/relationships/oleObject" Target="../embeddings/oleObject23.bin"/><Relationship Id="rId20" Type="http://schemas.openxmlformats.org/officeDocument/2006/relationships/image" Target="../media/image23.emf"/><Relationship Id="rId2" Type="http://schemas.openxmlformats.org/officeDocument/2006/relationships/image" Target="../media/image14.e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2.e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1.e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0.e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e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emf"/><Relationship Id="rId1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neos.mcs.anl.gov/neos/solvers/index.html" TargetMode="External"/><Relationship Id="rId2" Type="http://schemas.openxmlformats.org/officeDocument/2006/relationships/hyperlink" Target="http://www-neos.mcs.anl.gov/" TargetMode="External"/><Relationship Id="rId1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8195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2895600" y="304800"/>
            <a:ext cx="7010400" cy="1524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zh-CN" sz="6000" dirty="0">
                <a:ea typeface="楷体_GB2312" pitchFamily="49" charset="-122"/>
                <a:sym typeface="+mn-ea"/>
              </a:rPr>
              <a:t>运筹学与最优化</a:t>
            </a:r>
            <a:endParaRPr lang="zh-CN" altLang="en-US" sz="6000" dirty="0">
              <a:ea typeface="楷体_GB2312" pitchFamily="49" charset="-122"/>
            </a:endParaRPr>
          </a:p>
        </p:txBody>
      </p:sp>
      <p:sp>
        <p:nvSpPr>
          <p:cNvPr id="8197" name="Line 4"/>
          <p:cNvSpPr/>
          <p:nvPr/>
        </p:nvSpPr>
        <p:spPr>
          <a:xfrm>
            <a:off x="1524000" y="1844675"/>
            <a:ext cx="9144000" cy="0"/>
          </a:xfrm>
          <a:prstGeom prst="line">
            <a:avLst/>
          </a:prstGeom>
          <a:ln w="57150" cap="flat" cmpd="thickThin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3491230" y="2822575"/>
            <a:ext cx="461200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800"/>
              <a:t>潘晓</a:t>
            </a:r>
            <a:endParaRPr lang="zh-CN" altLang="en-US" sz="2800"/>
          </a:p>
          <a:p>
            <a:pPr algn="ctr"/>
            <a:endParaRPr lang="zh-CN" altLang="en-US" sz="2800"/>
          </a:p>
          <a:p>
            <a:pPr algn="ctr"/>
            <a:r>
              <a:rPr lang="zh-CN" altLang="en-US" sz="2800"/>
              <a:t>山东财经大学</a:t>
            </a:r>
            <a:endParaRPr lang="zh-CN" altLang="en-US" sz="2800"/>
          </a:p>
          <a:p>
            <a:pPr algn="ctr"/>
            <a:endParaRPr lang="zh-CN" altLang="en-US" sz="2800"/>
          </a:p>
          <a:p>
            <a:pPr algn="ctr"/>
            <a:r>
              <a:rPr lang="en-US" altLang="zh-CN" sz="2800"/>
              <a:t>Email: xppanxiao@163.com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12291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029200" cy="5334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b="1" dirty="0">
                <a:solidFill>
                  <a:schemeClr val="tx1"/>
                </a:solidFill>
              </a:rPr>
              <a:t>1,</a:t>
            </a:r>
            <a:r>
              <a:rPr lang="zh-CN" altLang="en-US" sz="3600" b="1" dirty="0">
                <a:solidFill>
                  <a:schemeClr val="tx1"/>
                </a:solidFill>
              </a:rPr>
              <a:t>绪论</a:t>
            </a:r>
            <a:r>
              <a:rPr lang="en-US" altLang="zh-CN" sz="3600" b="1" dirty="0">
                <a:solidFill>
                  <a:schemeClr val="tx1"/>
                </a:solidFill>
              </a:rPr>
              <a:t>----</a:t>
            </a:r>
            <a:r>
              <a:rPr lang="zh-CN" altLang="en-US" sz="3600" b="1" dirty="0">
                <a:solidFill>
                  <a:schemeClr val="tx1"/>
                </a:solidFill>
              </a:rPr>
              <a:t>学科概述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idx="1"/>
          </p:nvPr>
        </p:nvSpPr>
        <p:spPr>
          <a:xfrm>
            <a:off x="1981200" y="1143000"/>
            <a:ext cx="7391400" cy="2895600"/>
          </a:xfrm>
          <a:solidFill>
            <a:srgbClr val="CCFFFF">
              <a:alpha val="100000"/>
            </a:srgbClr>
          </a:solidFill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最优化是从所有可能的方案中选择最合理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的一种方案</a:t>
            </a:r>
            <a:r>
              <a:rPr lang="en-US" altLang="zh-CN" sz="2800" dirty="0"/>
              <a:t>,</a:t>
            </a:r>
            <a:r>
              <a:rPr lang="zh-CN" altLang="en-US" sz="2800" dirty="0"/>
              <a:t>以达到最佳目标 的科学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达到最佳目标的方案是最优方案</a:t>
            </a:r>
            <a:r>
              <a:rPr lang="en-US" altLang="zh-CN" sz="2800" dirty="0"/>
              <a:t>,</a:t>
            </a:r>
            <a:r>
              <a:rPr lang="zh-CN" altLang="en-US" sz="2800" dirty="0"/>
              <a:t>寻找最优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方案的方法</a:t>
            </a:r>
            <a:r>
              <a:rPr lang="en-US" altLang="zh-CN" sz="2800" dirty="0"/>
              <a:t>----</a:t>
            </a:r>
            <a:r>
              <a:rPr lang="zh-CN" altLang="en-US" sz="2800" dirty="0"/>
              <a:t>最优化方法</a:t>
            </a:r>
            <a:r>
              <a:rPr lang="en-US" altLang="zh-CN" sz="2800" dirty="0"/>
              <a:t>(</a:t>
            </a:r>
            <a:r>
              <a:rPr lang="zh-CN" altLang="en-US" sz="2800" dirty="0"/>
              <a:t>算法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这种方法的数学理论即为最优化理论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是运筹学的方法论之一</a:t>
            </a:r>
            <a:r>
              <a:rPr lang="en-US" altLang="zh-CN" sz="2800" dirty="0"/>
              <a:t>.</a:t>
            </a:r>
            <a:r>
              <a:rPr lang="zh-CN" altLang="en-US" sz="2800" dirty="0"/>
              <a:t>是其重要组成部分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sp>
        <p:nvSpPr>
          <p:cNvPr id="12294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8" name="Rectangle 8"/>
          <p:cNvSpPr/>
          <p:nvPr/>
        </p:nvSpPr>
        <p:spPr>
          <a:xfrm>
            <a:off x="1774825" y="4292600"/>
            <a:ext cx="3823970" cy="9531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最优化首先是一种理念</a:t>
            </a:r>
            <a:r>
              <a:rPr lang="en-US" altLang="zh-CN" sz="2800" b="1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,</a:t>
            </a:r>
            <a:endParaRPr lang="en-US" altLang="zh-CN" sz="2800" b="1" dirty="0">
              <a:solidFill>
                <a:srgbClr val="FF33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其次才是一种方法</a:t>
            </a:r>
            <a:r>
              <a:rPr lang="en-US" altLang="zh-CN" sz="2800" b="1" dirty="0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.</a:t>
            </a:r>
            <a:endParaRPr lang="en-US" altLang="zh-CN" sz="2800" b="1" dirty="0">
              <a:solidFill>
                <a:srgbClr val="FF33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5"/>
          <p:cNvSpPr txBox="1">
            <a:spLocks noGrp="1"/>
          </p:cNvSpPr>
          <p:nvPr>
            <p:ph type="ftr" sz="quarter" idx="11"/>
          </p:nvPr>
        </p:nvSpPr>
        <p:spPr>
          <a:xfrm>
            <a:off x="4116000" y="6562050"/>
            <a:ext cx="3960000" cy="316800"/>
          </a:xfrm>
        </p:spPr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13315" name="Rectangle 6"/>
          <p:cNvSpPr txBox="1">
            <a:spLocks noGrp="1"/>
          </p:cNvSpPr>
          <p:nvPr>
            <p:ph type="sldNum" sz="quarter" idx="12"/>
          </p:nvPr>
        </p:nvSpPr>
        <p:spPr>
          <a:xfrm>
            <a:off x="8877600" y="6562050"/>
            <a:ext cx="2700000" cy="316800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666875" y="57150"/>
          <a:ext cx="12144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247390" imgH="5879465" progId="MS_ClipArt_Gallery.2">
                  <p:embed/>
                </p:oleObj>
              </mc:Choice>
              <mc:Fallback>
                <p:oleObj name="" r:id="rId1" imgW="3247390" imgH="5879465" progId="MS_ClipArt_Gallery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6875" y="57150"/>
                        <a:ext cx="1214438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/>
          <p:nvPr/>
        </p:nvSpPr>
        <p:spPr>
          <a:xfrm>
            <a:off x="3595688" y="114300"/>
            <a:ext cx="6037262" cy="82994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绪论</a:t>
            </a:r>
            <a:r>
              <a:rPr lang="en-US" altLang="zh-CN" sz="2400" b="1" dirty="0"/>
              <a:t>---</a:t>
            </a:r>
            <a:r>
              <a:rPr lang="zh-CN" altLang="en-US" sz="2400" b="1" dirty="0"/>
              <a:t>运筹学（</a:t>
            </a:r>
            <a:r>
              <a:rPr lang="en-US" altLang="zh-CN" sz="2400" b="1" dirty="0"/>
              <a:t>Operations Research - OR</a:t>
            </a:r>
            <a:r>
              <a:rPr lang="zh-CN" altLang="en-US" sz="2400" b="1" dirty="0"/>
              <a:t>）</a:t>
            </a:r>
            <a:endParaRPr lang="zh-CN" altLang="en-US" sz="2400" b="1" dirty="0"/>
          </a:p>
        </p:txBody>
      </p:sp>
      <p:grpSp>
        <p:nvGrpSpPr>
          <p:cNvPr id="13318" name="组合 30"/>
          <p:cNvGrpSpPr/>
          <p:nvPr/>
        </p:nvGrpSpPr>
        <p:grpSpPr>
          <a:xfrm>
            <a:off x="3308350" y="890588"/>
            <a:ext cx="6145213" cy="857250"/>
            <a:chOff x="1785124" y="642918"/>
            <a:chExt cx="6144462" cy="858050"/>
          </a:xfrm>
        </p:grpSpPr>
        <p:sp>
          <p:nvSpPr>
            <p:cNvPr id="13329" name="Text Box 10"/>
            <p:cNvSpPr txBox="1"/>
            <p:nvPr/>
          </p:nvSpPr>
          <p:spPr>
            <a:xfrm>
              <a:off x="3643306" y="642918"/>
              <a:ext cx="2143140" cy="522457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None/>
              </a:pPr>
              <a:r>
                <a:rPr lang="zh-CN" altLang="en-US" sz="2800" dirty="0"/>
                <a:t> 运筹学方法</a:t>
              </a:r>
              <a:endParaRPr lang="en-US" altLang="zh-CN" sz="2800" dirty="0"/>
            </a:p>
          </p:txBody>
        </p:sp>
        <p:cxnSp>
          <p:nvCxnSpPr>
            <p:cNvPr id="13330" name="直接箭头连接符 18"/>
            <p:cNvCxnSpPr>
              <a:stCxn id="13329" idx="2"/>
            </p:cNvCxnSpPr>
            <p:nvPr/>
          </p:nvCxnSpPr>
          <p:spPr>
            <a:xfrm rot="5400000">
              <a:off x="4547223" y="1331885"/>
              <a:ext cx="334036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3331" name="直接连接符 22"/>
            <p:cNvCxnSpPr/>
            <p:nvPr/>
          </p:nvCxnSpPr>
          <p:spPr>
            <a:xfrm>
              <a:off x="1785918" y="1284272"/>
              <a:ext cx="6143668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3332" name="直接箭头连接符 28"/>
            <p:cNvCxnSpPr/>
            <p:nvPr/>
          </p:nvCxnSpPr>
          <p:spPr>
            <a:xfrm rot="5400000">
              <a:off x="1678761" y="1393017"/>
              <a:ext cx="214314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3333" name="直接箭头连接符 29"/>
            <p:cNvCxnSpPr/>
            <p:nvPr/>
          </p:nvCxnSpPr>
          <p:spPr>
            <a:xfrm rot="5400000">
              <a:off x="7821635" y="1392223"/>
              <a:ext cx="214314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13319" name="组合 42"/>
          <p:cNvGrpSpPr/>
          <p:nvPr/>
        </p:nvGrpSpPr>
        <p:grpSpPr>
          <a:xfrm>
            <a:off x="1952625" y="1747838"/>
            <a:ext cx="8501063" cy="5032057"/>
            <a:chOff x="428596" y="1500174"/>
            <a:chExt cx="8501122" cy="5032817"/>
          </a:xfrm>
        </p:grpSpPr>
        <p:sp>
          <p:nvSpPr>
            <p:cNvPr id="13320" name="Text Box 11"/>
            <p:cNvSpPr txBox="1"/>
            <p:nvPr/>
          </p:nvSpPr>
          <p:spPr>
            <a:xfrm>
              <a:off x="4071934" y="1500174"/>
              <a:ext cx="2286016" cy="460445"/>
            </a:xfrm>
            <a:prstGeom prst="rect">
              <a:avLst/>
            </a:prstGeom>
            <a:solidFill>
              <a:srgbClr val="00FF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None/>
              </a:pPr>
              <a:r>
                <a:rPr lang="zh-CN" altLang="en-US" sz="2400" dirty="0"/>
                <a:t>随机过程方法</a:t>
              </a:r>
              <a:endParaRPr lang="en-US" altLang="zh-CN" sz="2400" dirty="0"/>
            </a:p>
          </p:txBody>
        </p:sp>
        <p:sp>
          <p:nvSpPr>
            <p:cNvPr id="13321" name="Text Box 13"/>
            <p:cNvSpPr txBox="1"/>
            <p:nvPr/>
          </p:nvSpPr>
          <p:spPr>
            <a:xfrm>
              <a:off x="7000892" y="1500174"/>
              <a:ext cx="1928826" cy="46044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FF00FF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None/>
              </a:pPr>
              <a:r>
                <a:rPr lang="zh-CN" altLang="en-US" sz="2400" dirty="0"/>
                <a:t>统计学方法</a:t>
              </a:r>
              <a:endParaRPr lang="en-US" altLang="zh-CN" sz="2400" dirty="0"/>
            </a:p>
          </p:txBody>
        </p:sp>
        <p:sp>
          <p:nvSpPr>
            <p:cNvPr id="2061" name="Text Box 15"/>
            <p:cNvSpPr txBox="1">
              <a:spLocks noChangeArrowheads="1"/>
            </p:cNvSpPr>
            <p:nvPr/>
          </p:nvSpPr>
          <p:spPr bwMode="auto">
            <a:xfrm>
              <a:off x="428596" y="1500174"/>
              <a:ext cx="3071834" cy="460445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accent6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342900" marR="0" indent="-34290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i="0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最优化</a:t>
              </a:r>
              <a:r>
                <a:rPr kumimoji="1" lang="en-US" altLang="zh-CN" sz="2400" i="0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1" lang="zh-CN" altLang="en-US" sz="2400" i="0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数学规划方法</a:t>
              </a:r>
              <a:endParaRPr kumimoji="1" lang="en-US" altLang="zh-CN" sz="2400" i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42910" y="2286105"/>
              <a:ext cx="2571768" cy="4246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kumimoji="1" lang="zh-CN" altLang="en-US" sz="1800" b="1" i="0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连续优化：线性规划、非线性规划、非光滑优化、全局优化、变分法、二次规划、分式规划等</a:t>
              </a:r>
              <a:endParaRPr kumimoji="1" lang="en-US" altLang="zh-CN" sz="1800" b="1" i="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kumimoji="1" lang="zh-CN" altLang="en-US" sz="1800" b="1" i="0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离散优化：组合优化、</a:t>
              </a:r>
              <a:r>
                <a:rPr kumimoji="1" lang="zh-CN" altLang="en-GB" sz="1800" b="1" i="0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网络优化、整数规划</a:t>
              </a:r>
              <a:r>
                <a:rPr kumimoji="1" lang="zh-CN" altLang="en-US" sz="1800" b="1" i="0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等</a:t>
              </a:r>
              <a:endParaRPr kumimoji="1" lang="en-US" altLang="zh-CN" sz="1800" b="1" i="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kumimoji="1" lang="zh-CN" altLang="en-US" sz="1800" b="1" i="0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几何规划</a:t>
              </a:r>
              <a:endParaRPr kumimoji="1" lang="en-US" altLang="zh-CN" sz="1800" b="1" i="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kumimoji="1" lang="zh-CN" altLang="en-US" sz="1800" b="1" i="0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动态规划</a:t>
              </a:r>
              <a:endParaRPr kumimoji="1" lang="en-US" altLang="zh-CN" sz="1800" b="1" i="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kumimoji="1" lang="zh-CN" altLang="en-GB" sz="1800" b="1" i="0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不确定规划：随机规划、模糊规划等</a:t>
              </a:r>
              <a:endParaRPr kumimoji="1" lang="en-US" altLang="zh-CN" sz="1800" b="1" i="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kumimoji="1" lang="zh-CN" altLang="en-US" sz="1800" b="1" i="0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多目标规划</a:t>
              </a:r>
              <a:endParaRPr kumimoji="1" lang="en-US" altLang="zh-CN" sz="1800" b="1" i="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kumimoji="1" lang="zh-CN" altLang="en-US" sz="1800" b="1" i="0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对策论等</a:t>
              </a:r>
              <a:endParaRPr kumimoji="1" lang="zh-CN" altLang="en-US" sz="1800" b="1" i="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4" name="Text Box 6"/>
            <p:cNvSpPr txBox="1"/>
            <p:nvPr/>
          </p:nvSpPr>
          <p:spPr>
            <a:xfrm>
              <a:off x="4143372" y="2357430"/>
              <a:ext cx="2143140" cy="2445754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统计决策理论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马氏过程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 排队论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更新理论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仿真方法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可靠性理论等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325" name="Text Box 6"/>
            <p:cNvSpPr txBox="1"/>
            <p:nvPr/>
          </p:nvSpPr>
          <p:spPr>
            <a:xfrm>
              <a:off x="7071377" y="2324405"/>
              <a:ext cx="1714512" cy="203040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回归分析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群分析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模式识别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实验设计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latin typeface="宋体" panose="02010600030101010101" pitchFamily="2" charset="-122"/>
                </a:rPr>
                <a:t>因子分析等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326" name="直接箭头连接符 32"/>
            <p:cNvCxnSpPr/>
            <p:nvPr/>
          </p:nvCxnSpPr>
          <p:spPr>
            <a:xfrm rot="5400000">
              <a:off x="1643836" y="2142322"/>
              <a:ext cx="285752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3327" name="直接箭头连接符 34"/>
            <p:cNvCxnSpPr>
              <a:stCxn id="13320" idx="2"/>
              <a:endCxn id="13324" idx="0"/>
            </p:cNvCxnSpPr>
            <p:nvPr/>
          </p:nvCxnSpPr>
          <p:spPr>
            <a:xfrm>
              <a:off x="5215101" y="1960726"/>
              <a:ext cx="0" cy="3963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3328" name="直接箭头连接符 41"/>
            <p:cNvCxnSpPr/>
            <p:nvPr/>
          </p:nvCxnSpPr>
          <p:spPr>
            <a:xfrm rot="5400000">
              <a:off x="7661147" y="2125803"/>
              <a:ext cx="395591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14339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40" name="Text Box 2"/>
          <p:cNvSpPr txBox="1"/>
          <p:nvPr/>
        </p:nvSpPr>
        <p:spPr>
          <a:xfrm>
            <a:off x="4881563" y="142875"/>
            <a:ext cx="18573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dirty="0"/>
              <a:t>优化树</a:t>
            </a:r>
            <a:endParaRPr lang="en-US" altLang="zh-CN" sz="3600" dirty="0"/>
          </a:p>
        </p:txBody>
      </p:sp>
      <p:pic>
        <p:nvPicPr>
          <p:cNvPr id="14341" name="Picture 3" descr="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981075"/>
            <a:ext cx="8001000" cy="5002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15363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4" name="Rectangle 2"/>
          <p:cNvSpPr/>
          <p:nvPr/>
        </p:nvSpPr>
        <p:spPr>
          <a:xfrm>
            <a:off x="1905000" y="304800"/>
            <a:ext cx="5029200" cy="1229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最优化的发展历程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5" name="Rectangle 3"/>
          <p:cNvSpPr/>
          <p:nvPr/>
        </p:nvSpPr>
        <p:spPr>
          <a:xfrm>
            <a:off x="2452688" y="1428750"/>
            <a:ext cx="35629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费马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1638;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牛顿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,1670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4381500" y="2143125"/>
          <a:ext cx="28194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318000" imgH="2451100" progId="Equation.DSMT4">
                  <p:embed/>
                </p:oleObj>
              </mc:Choice>
              <mc:Fallback>
                <p:oleObj name="" r:id="rId1" imgW="4318000" imgH="2451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1500" y="2143125"/>
                        <a:ext cx="2819400" cy="160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5"/>
          <p:cNvSpPr/>
          <p:nvPr/>
        </p:nvSpPr>
        <p:spPr>
          <a:xfrm>
            <a:off x="2452688" y="3714750"/>
            <a:ext cx="1783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欧拉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,1755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8" name="Rectangle 6"/>
          <p:cNvSpPr/>
          <p:nvPr/>
        </p:nvSpPr>
        <p:spPr>
          <a:xfrm>
            <a:off x="4310063" y="4429125"/>
            <a:ext cx="2978785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ea typeface="楷体_GB2312" pitchFamily="49" charset="-122"/>
              </a:rPr>
              <a:t>Min f(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i="1" baseline="-25000" dirty="0">
                <a:ea typeface="楷体_GB2312" pitchFamily="49" charset="-122"/>
              </a:rPr>
              <a:t>1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i="1" baseline="-25000" dirty="0">
                <a:ea typeface="楷体_GB2312" pitchFamily="49" charset="-122"/>
              </a:rPr>
              <a:t>2 </a:t>
            </a:r>
            <a:r>
              <a:rPr lang="en-US" altLang="zh-CN" i="1" dirty="0">
                <a:ea typeface="楷体_GB2312" pitchFamily="49" charset="-122"/>
              </a:rPr>
              <a:t>··· x</a:t>
            </a:r>
            <a:r>
              <a:rPr lang="en-US" altLang="zh-CN" i="1" baseline="-25000" dirty="0">
                <a:ea typeface="楷体_GB2312" pitchFamily="49" charset="-122"/>
              </a:rPr>
              <a:t>n </a:t>
            </a:r>
            <a:r>
              <a:rPr lang="en-US" altLang="zh-CN" sz="2800" i="1" dirty="0">
                <a:ea typeface="楷体_GB2312" pitchFamily="49" charset="-122"/>
              </a:rPr>
              <a:t>)</a:t>
            </a:r>
            <a:endParaRPr lang="en-US" altLang="zh-CN" sz="2800" i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ea typeface="楷体_GB2312" pitchFamily="49" charset="-122"/>
              </a:rPr>
              <a:t>    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  f(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)=0</a:t>
            </a:r>
            <a:endParaRPr lang="en-US" altLang="zh-CN" sz="2800" i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cxnSp>
        <p:nvCxnSpPr>
          <p:cNvPr id="15369" name="直接连接符 9"/>
          <p:cNvCxnSpPr/>
          <p:nvPr/>
        </p:nvCxnSpPr>
        <p:spPr>
          <a:xfrm>
            <a:off x="1952625" y="928688"/>
            <a:ext cx="34290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16387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2351088" y="3352800"/>
            <a:ext cx="7805737" cy="1338263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dirty="0"/>
              <a:t>欧拉，拉格朗日：无穷维问题，变分学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柯西：最早应用最速下降法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</p:txBody>
      </p:sp>
      <p:sp>
        <p:nvSpPr>
          <p:cNvPr id="16389" name="Rectangle 4"/>
          <p:cNvSpPr/>
          <p:nvPr/>
        </p:nvSpPr>
        <p:spPr>
          <a:xfrm>
            <a:off x="2238375" y="571500"/>
            <a:ext cx="311912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拉格朗日，</a:t>
            </a:r>
            <a:r>
              <a:rPr lang="en-US" altLang="zh-CN" dirty="0"/>
              <a:t>1797</a:t>
            </a:r>
            <a:endParaRPr lang="en-US" altLang="zh-CN" dirty="0"/>
          </a:p>
        </p:txBody>
      </p:sp>
      <p:sp>
        <p:nvSpPr>
          <p:cNvPr id="16390" name="Rectangle 5"/>
          <p:cNvSpPr/>
          <p:nvPr/>
        </p:nvSpPr>
        <p:spPr>
          <a:xfrm>
            <a:off x="3452813" y="1500188"/>
            <a:ext cx="5716270" cy="15068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ea typeface="楷体_GB2312" pitchFamily="49" charset="-122"/>
              </a:rPr>
              <a:t>Min  f(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i="1" baseline="-25000" dirty="0">
                <a:ea typeface="楷体_GB2312" pitchFamily="49" charset="-122"/>
              </a:rPr>
              <a:t>1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i="1" baseline="-25000" dirty="0">
                <a:ea typeface="楷体_GB2312" pitchFamily="49" charset="-122"/>
              </a:rPr>
              <a:t>2 </a:t>
            </a:r>
            <a:r>
              <a:rPr lang="en-US" altLang="zh-CN" i="1" dirty="0">
                <a:ea typeface="楷体_GB2312" pitchFamily="49" charset="-122"/>
              </a:rPr>
              <a:t>··· x</a:t>
            </a:r>
            <a:r>
              <a:rPr lang="en-US" altLang="zh-CN" i="1" baseline="-25000" dirty="0">
                <a:ea typeface="楷体_GB2312" pitchFamily="49" charset="-122"/>
              </a:rPr>
              <a:t>n</a:t>
            </a:r>
            <a:r>
              <a:rPr lang="en-US" altLang="zh-CN" sz="2800" i="1" dirty="0">
                <a:ea typeface="楷体_GB2312" pitchFamily="49" charset="-122"/>
              </a:rPr>
              <a:t>)</a:t>
            </a:r>
            <a:endParaRPr lang="en-US" altLang="zh-CN" sz="2800" i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i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ea typeface="楷体_GB2312" pitchFamily="49" charset="-122"/>
              </a:rPr>
              <a:t>s.t. g</a:t>
            </a:r>
            <a:r>
              <a:rPr lang="en-US" altLang="zh-CN" baseline="-25000" dirty="0">
                <a:ea typeface="楷体_GB2312" pitchFamily="49" charset="-122"/>
              </a:rPr>
              <a:t>k 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i="1" baseline="-25000" dirty="0">
                <a:ea typeface="楷体_GB2312" pitchFamily="49" charset="-122"/>
              </a:rPr>
              <a:t>1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i="1" baseline="-25000" dirty="0">
                <a:ea typeface="楷体_GB2312" pitchFamily="49" charset="-122"/>
              </a:rPr>
              <a:t>2 </a:t>
            </a:r>
            <a:r>
              <a:rPr lang="en-US" altLang="zh-CN" i="1" dirty="0">
                <a:ea typeface="楷体_GB2312" pitchFamily="49" charset="-122"/>
              </a:rPr>
              <a:t>··· x</a:t>
            </a:r>
            <a:r>
              <a:rPr lang="en-US" altLang="zh-CN" i="1" baseline="-25000" dirty="0">
                <a:ea typeface="楷体_GB2312" pitchFamily="49" charset="-122"/>
              </a:rPr>
              <a:t>n 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)=0,   k=1,2,…,m</a:t>
            </a:r>
            <a:endParaRPr lang="en-US" altLang="zh-CN" sz="2800" i="1" dirty="0"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17411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2024063" y="1214438"/>
            <a:ext cx="8358187" cy="4500562"/>
          </a:xfrm>
        </p:spPr>
        <p:txBody>
          <a:bodyPr vert="horz" wrap="square" lIns="91440" tIns="45720" rIns="91440" bIns="45720" anchor="t" anchorCtr="0">
            <a:normAutofit fontScale="25000"/>
          </a:bodyPr>
          <a:p>
            <a:pPr eaLnBrk="1" hangingPunct="1">
              <a:buNone/>
            </a:pPr>
            <a:r>
              <a:rPr lang="en-US" altLang="zh-CN" sz="8000" dirty="0"/>
              <a:t>1930</a:t>
            </a:r>
            <a:r>
              <a:rPr lang="zh-CN" altLang="en-US" sz="8000" dirty="0"/>
              <a:t>年代，康托诺维奇：线性规划</a:t>
            </a:r>
            <a:endParaRPr lang="en-US" altLang="zh-CN" sz="8000" dirty="0"/>
          </a:p>
          <a:p>
            <a:pPr eaLnBrk="1" hangingPunct="1">
              <a:buNone/>
            </a:pPr>
            <a:r>
              <a:rPr lang="en-US" altLang="zh-CN" sz="8000" dirty="0"/>
              <a:t>1940</a:t>
            </a:r>
            <a:r>
              <a:rPr lang="zh-CN" altLang="en-US" sz="8000" dirty="0"/>
              <a:t>年代，</a:t>
            </a:r>
            <a:r>
              <a:rPr lang="en-US" altLang="zh-CN" sz="8000" dirty="0"/>
              <a:t>Dantzig</a:t>
            </a:r>
            <a:r>
              <a:rPr lang="zh-CN" altLang="en-US" sz="8000" dirty="0"/>
              <a:t>：单纯形方法，</a:t>
            </a:r>
            <a:endParaRPr lang="en-US" altLang="zh-CN" sz="8000" dirty="0"/>
          </a:p>
          <a:p>
            <a:pPr eaLnBrk="1" hangingPunct="1">
              <a:buNone/>
            </a:pPr>
            <a:r>
              <a:rPr lang="zh-CN" altLang="en-US" sz="8000" dirty="0"/>
              <a:t>                    冯 诺依曼：对策论</a:t>
            </a:r>
            <a:endParaRPr lang="en-US" altLang="zh-CN" sz="8000" dirty="0"/>
          </a:p>
          <a:p>
            <a:pPr eaLnBrk="1" hangingPunct="1">
              <a:buNone/>
            </a:pPr>
            <a:r>
              <a:rPr lang="en-US" altLang="zh-CN" sz="8000" dirty="0"/>
              <a:t>1950</a:t>
            </a:r>
            <a:r>
              <a:rPr lang="zh-CN" altLang="en-US" sz="8000" dirty="0"/>
              <a:t>年代，</a:t>
            </a:r>
            <a:r>
              <a:rPr lang="en-US" altLang="zh-CN" sz="8000" dirty="0"/>
              <a:t>Bellman</a:t>
            </a:r>
            <a:r>
              <a:rPr lang="zh-CN" altLang="en-US" sz="8000" dirty="0"/>
              <a:t>：动态规划，最优性原理；</a:t>
            </a:r>
            <a:endParaRPr lang="en-US" altLang="zh-CN" sz="8000" dirty="0"/>
          </a:p>
          <a:p>
            <a:pPr eaLnBrk="1" hangingPunct="1">
              <a:buNone/>
            </a:pPr>
            <a:r>
              <a:rPr lang="zh-CN" altLang="en-US" sz="8000" dirty="0"/>
              <a:t>                  </a:t>
            </a:r>
            <a:r>
              <a:rPr lang="en-US" altLang="zh-CN" sz="8000" dirty="0"/>
              <a:t>KKT</a:t>
            </a:r>
            <a:r>
              <a:rPr lang="zh-CN" altLang="en-US" sz="8000" dirty="0"/>
              <a:t>条件；</a:t>
            </a:r>
            <a:endParaRPr lang="en-US" altLang="zh-CN" sz="8000" dirty="0"/>
          </a:p>
          <a:p>
            <a:pPr eaLnBrk="1" hangingPunct="1">
              <a:buNone/>
            </a:pPr>
            <a:r>
              <a:rPr lang="en-US" altLang="zh-CN" sz="8000" dirty="0"/>
              <a:t>1960</a:t>
            </a:r>
            <a:r>
              <a:rPr lang="zh-CN" altLang="en-US" sz="8000" dirty="0"/>
              <a:t>年代：</a:t>
            </a:r>
            <a:r>
              <a:rPr lang="en-US" altLang="zh-CN" sz="8000" dirty="0"/>
              <a:t>Zoutendijk,Rosen,Carroll,etc.</a:t>
            </a:r>
            <a:r>
              <a:rPr lang="zh-CN" altLang="en-US" sz="8000" dirty="0"/>
              <a:t>非线性规划算法，</a:t>
            </a:r>
            <a:r>
              <a:rPr lang="en-US" altLang="zh-CN" sz="8000" dirty="0"/>
              <a:t>Duffin</a:t>
            </a:r>
            <a:r>
              <a:rPr lang="zh-CN" altLang="en-US" sz="8000" dirty="0"/>
              <a:t>，</a:t>
            </a:r>
            <a:r>
              <a:rPr lang="en-US" altLang="zh-CN" sz="8000" dirty="0"/>
              <a:t>Zener</a:t>
            </a:r>
            <a:r>
              <a:rPr lang="zh-CN" altLang="en-US" sz="8000" dirty="0"/>
              <a:t>等几何规划，</a:t>
            </a:r>
            <a:r>
              <a:rPr lang="en-US" altLang="zh-CN" sz="8000" dirty="0"/>
              <a:t>Gomory</a:t>
            </a:r>
            <a:r>
              <a:rPr lang="zh-CN" altLang="en-US" sz="8000" dirty="0"/>
              <a:t>，整数规划</a:t>
            </a:r>
            <a:r>
              <a:rPr lang="en-US" altLang="zh-CN" sz="8000" dirty="0"/>
              <a:t>,Dantzig</a:t>
            </a:r>
            <a:r>
              <a:rPr lang="zh-CN" altLang="en-US" sz="8000" dirty="0"/>
              <a:t>等随机规划</a:t>
            </a:r>
            <a:endParaRPr lang="en-US" altLang="zh-CN" sz="8000" dirty="0"/>
          </a:p>
          <a:p>
            <a:pPr eaLnBrk="1" hangingPunct="1">
              <a:buNone/>
            </a:pPr>
            <a:r>
              <a:rPr lang="zh-CN" altLang="en-US" sz="8000" dirty="0"/>
              <a:t> </a:t>
            </a:r>
            <a:r>
              <a:rPr lang="en-US" altLang="zh-CN" sz="8000" dirty="0"/>
              <a:t>6-70</a:t>
            </a:r>
            <a:r>
              <a:rPr lang="zh-CN" altLang="en-US" sz="8000" dirty="0"/>
              <a:t>年代：</a:t>
            </a:r>
            <a:r>
              <a:rPr lang="en-US" altLang="zh-CN" sz="8000" dirty="0"/>
              <a:t>Cook</a:t>
            </a:r>
            <a:r>
              <a:rPr lang="zh-CN" altLang="en-US" sz="8000" dirty="0"/>
              <a:t>等复杂性理论，组合优化迅速发展</a:t>
            </a:r>
            <a:endParaRPr lang="en-US" altLang="zh-CN" sz="80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       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>
              <a:buNone/>
            </a:pPr>
            <a:endParaRPr lang="zh-CN" altLang="en-US" sz="2800" dirty="0"/>
          </a:p>
        </p:txBody>
      </p:sp>
      <p:sp>
        <p:nvSpPr>
          <p:cNvPr id="17413" name="Rectangle 4"/>
          <p:cNvSpPr/>
          <p:nvPr/>
        </p:nvSpPr>
        <p:spPr>
          <a:xfrm>
            <a:off x="2452688" y="500063"/>
            <a:ext cx="650081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电子计算机</a:t>
            </a:r>
            <a:r>
              <a:rPr lang="en-US" altLang="zh-CN" dirty="0"/>
              <a:t>----------</a:t>
            </a:r>
            <a:r>
              <a:rPr lang="en-US" altLang="zh-CN" dirty="0">
                <a:sym typeface="Euclid Symbol" pitchFamily="18" charset="2"/>
              </a:rPr>
              <a:t></a:t>
            </a:r>
            <a:r>
              <a:rPr lang="zh-CN" altLang="en-US" dirty="0">
                <a:sym typeface="Euclid Symbol" pitchFamily="18" charset="2"/>
              </a:rPr>
              <a:t>最优化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18435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6" name="Rectangle 5"/>
          <p:cNvSpPr>
            <a:spLocks noGrp="1"/>
          </p:cNvSpPr>
          <p:nvPr>
            <p:ph type="title"/>
          </p:nvPr>
        </p:nvSpPr>
        <p:spPr>
          <a:xfrm>
            <a:off x="1905000" y="228600"/>
            <a:ext cx="4551363" cy="823913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dirty="0"/>
              <a:t>最优化应用举例</a:t>
            </a:r>
            <a:endParaRPr lang="zh-CN" altLang="en-US" dirty="0"/>
          </a:p>
        </p:txBody>
      </p:sp>
      <p:sp>
        <p:nvSpPr>
          <p:cNvPr id="18437" name="Rectangle 6"/>
          <p:cNvSpPr>
            <a:spLocks noGrp="1"/>
          </p:cNvSpPr>
          <p:nvPr>
            <p:ph idx="1"/>
          </p:nvPr>
        </p:nvSpPr>
        <p:spPr>
          <a:xfrm>
            <a:off x="2135188" y="1268413"/>
            <a:ext cx="8001000" cy="4857750"/>
          </a:xfrm>
        </p:spPr>
        <p:txBody>
          <a:bodyPr vert="horz" wrap="square" lIns="91440" tIns="45720" rIns="91440" bIns="45720" anchor="t" anchorCtr="0">
            <a:normAutofit fontScale="70000"/>
          </a:bodyPr>
          <a:p>
            <a:pPr eaLnBrk="1" hangingPunct="1"/>
            <a:r>
              <a:rPr lang="zh-CN" altLang="en-US" sz="2800" dirty="0"/>
              <a:t>具有广泛的实用性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运输问题，车辆调度，员工安排，空运控制等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工程设计，结构设计等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资源分配，生产计划等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通信：光网络、无线网络，</a:t>
            </a:r>
            <a:r>
              <a:rPr lang="en-US" altLang="zh-CN" sz="2800" dirty="0"/>
              <a:t>ad hoc </a:t>
            </a:r>
            <a:r>
              <a:rPr lang="zh-CN" altLang="en-US" sz="2800" dirty="0"/>
              <a:t>等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制造业：钢铁生产，车间调度等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医药生产，化工处理等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电子工程，集成电路</a:t>
            </a:r>
            <a:r>
              <a:rPr lang="en-US" altLang="zh-CN" sz="2800" dirty="0"/>
              <a:t>VLSI etc.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排版（</a:t>
            </a:r>
            <a:r>
              <a:rPr lang="en-US" altLang="zh-CN" sz="2800" dirty="0"/>
              <a:t>TEX,Latex,etc.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5"/>
          <p:cNvSpPr txBox="1">
            <a:spLocks noGrp="1"/>
          </p:cNvSpPr>
          <p:nvPr>
            <p:ph type="ftr" sz="quarter" idx="3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kumimoji="1" lang="en-US" altLang="zh-CN" sz="1400" dirty="0">
                <a:latin typeface="+mn-lt"/>
                <a:ea typeface="+mn-ea"/>
                <a:cs typeface="+mn-cs"/>
              </a:rPr>
              <a:t>TP SHUAI</a:t>
            </a:r>
            <a:endParaRPr kumimoji="1" lang="en-US" altLang="zh-CN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9459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60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>
                <a:solidFill>
                  <a:srgbClr val="003366"/>
                </a:solidFill>
              </a:rPr>
              <a:t>1.</a:t>
            </a:r>
            <a:r>
              <a:rPr lang="en-US" altLang="zh-CN" sz="36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食谱问题</a:t>
            </a:r>
            <a:endParaRPr lang="zh-CN" altLang="en-US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9461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2" name="Text Box 5"/>
          <p:cNvSpPr txBox="1"/>
          <p:nvPr/>
        </p:nvSpPr>
        <p:spPr>
          <a:xfrm>
            <a:off x="1981200" y="1196975"/>
            <a:ext cx="8153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我每天要求一定量的两种维生素，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V</a:t>
            </a:r>
            <a:r>
              <a:rPr lang="en-US" altLang="zh-CN" sz="2000" i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c</a:t>
            </a: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和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V</a:t>
            </a:r>
            <a:r>
              <a:rPr lang="en-US" altLang="zh-CN" sz="1600" i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假设这些维生素可以分别从牛奶和鸡蛋中得到。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13358" name="Group 46"/>
          <p:cNvGraphicFramePr>
            <a:graphicFrameLocks noGrp="1"/>
          </p:cNvGraphicFramePr>
          <p:nvPr>
            <p:ph idx="1"/>
          </p:nvPr>
        </p:nvGraphicFramePr>
        <p:xfrm>
          <a:off x="2057400" y="2286000"/>
          <a:ext cx="7772400" cy="220472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631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维生素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奶中含量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蛋中含量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每日需求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(mg)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(mg)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</a:tr>
              <a:tr h="536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单价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(US$)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2.5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357" name="Text Box 45"/>
          <p:cNvSpPr txBox="1"/>
          <p:nvPr/>
        </p:nvSpPr>
        <p:spPr>
          <a:xfrm>
            <a:off x="1981200" y="4724400"/>
            <a:ext cx="77724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需要确定每天喝奶和吃蛋的量，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目标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以便以最低可能的花费购买这些食物，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而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满足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最低限度的维生素需求量。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5"/>
          <p:cNvSpPr txBox="1">
            <a:spLocks noGrp="1"/>
          </p:cNvSpPr>
          <p:nvPr>
            <p:ph type="ftr" sz="quarter" idx="3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kumimoji="1" lang="en-US" altLang="zh-CN" sz="1400" dirty="0">
                <a:latin typeface="+mn-lt"/>
                <a:ea typeface="+mn-ea"/>
                <a:cs typeface="+mn-cs"/>
              </a:rPr>
              <a:t>TP SHUAI</a:t>
            </a:r>
            <a:endParaRPr kumimoji="1" lang="en-US" altLang="zh-CN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20483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4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1.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食谱问题</a:t>
            </a:r>
            <a:r>
              <a:rPr lang="zh-CN" altLang="en-US" sz="3200" dirty="0">
                <a:solidFill>
                  <a:schemeClr val="tx1"/>
                </a:solidFill>
              </a:rPr>
              <a:t>（续）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485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6" name="Text Box 5"/>
          <p:cNvSpPr txBox="1"/>
          <p:nvPr/>
        </p:nvSpPr>
        <p:spPr>
          <a:xfrm>
            <a:off x="1992313" y="1196975"/>
            <a:ext cx="8153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令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表示要买的奶的量，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y</a:t>
            </a: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为要买的蛋的量。食谱问题可以写</a:t>
            </a:r>
            <a:endParaRPr lang="zh-CN" altLang="en-US" sz="24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成如下的数学形式：</a:t>
            </a:r>
            <a:endParaRPr lang="zh-CN" altLang="en-US" sz="2400" dirty="0"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1847850" y="4797425"/>
            <a:ext cx="8856663" cy="13468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运筹学工作者参与建立关于何时出现最小费用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marL="457200" lvl="0" indent="-457200" eaLnBrk="1" hangingPunct="1"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（或者最大利润）的排序，或者计划，早期被标示为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programs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marL="457200" lvl="0" indent="-457200" eaLnBrk="1" hangingPunct="1"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求最优安排或计划的问题，称作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programming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问题。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0488" name="Text Box 7"/>
          <p:cNvSpPr txBox="1"/>
          <p:nvPr/>
        </p:nvSpPr>
        <p:spPr>
          <a:xfrm>
            <a:off x="2279650" y="2420938"/>
            <a:ext cx="3384550" cy="2122805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Min  3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 +2.5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endParaRPr lang="en-US" altLang="zh-CN" sz="2400" b="1" i="1" dirty="0">
              <a:solidFill>
                <a:schemeClr val="accent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s.t.  2</a:t>
            </a:r>
            <a:r>
              <a:rPr lang="en-US" altLang="zh-CN" sz="2400" b="1" i="1" dirty="0">
                <a:solidFill>
                  <a:schemeClr val="accent2"/>
                </a:solidFill>
              </a:rPr>
              <a:t>x  </a:t>
            </a:r>
            <a:r>
              <a:rPr lang="en-US" altLang="zh-CN" sz="2400" b="1" dirty="0">
                <a:solidFill>
                  <a:schemeClr val="accent2"/>
                </a:solidFill>
              </a:rPr>
              <a:t>+  4</a:t>
            </a:r>
            <a:r>
              <a:rPr lang="en-US" altLang="zh-CN" sz="2400" b="1" i="1" dirty="0">
                <a:solidFill>
                  <a:schemeClr val="accent2"/>
                </a:solidFill>
              </a:rPr>
              <a:t>y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accent2"/>
                </a:solidFill>
              </a:rPr>
              <a:t> 40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      3</a:t>
            </a:r>
            <a:r>
              <a:rPr lang="en-US" altLang="zh-CN" sz="2400" b="1" i="1" dirty="0">
                <a:solidFill>
                  <a:schemeClr val="accent2"/>
                </a:solidFill>
              </a:rPr>
              <a:t>x  </a:t>
            </a:r>
            <a:r>
              <a:rPr lang="en-US" altLang="zh-CN" sz="2400" b="1" dirty="0">
                <a:solidFill>
                  <a:schemeClr val="accent2"/>
                </a:solidFill>
              </a:rPr>
              <a:t>+  2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accent2"/>
                </a:solidFill>
              </a:rPr>
              <a:t> 50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	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rgbClr val="CC0000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accent2"/>
                </a:solidFill>
              </a:rPr>
              <a:t> 0.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0489" name="Text Box 8"/>
          <p:cNvSpPr txBox="1"/>
          <p:nvPr/>
        </p:nvSpPr>
        <p:spPr>
          <a:xfrm>
            <a:off x="5667375" y="2420938"/>
            <a:ext cx="3384550" cy="2122805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极小化目标函数</a:t>
            </a:r>
            <a:endParaRPr lang="zh-CN" altLang="en-US" sz="2400" b="1" dirty="0">
              <a:solidFill>
                <a:srgbClr val="FF99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>
              <a:solidFill>
                <a:srgbClr val="FF99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可行区域（单纯形）</a:t>
            </a:r>
            <a:endParaRPr lang="zh-CN" altLang="en-US" sz="2400" b="1" dirty="0">
              <a:solidFill>
                <a:srgbClr val="FF99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可行解</a:t>
            </a:r>
            <a:endParaRPr lang="zh-CN" altLang="en-US" sz="2400" b="1" dirty="0">
              <a:solidFill>
                <a:srgbClr val="FF99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21507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1881188" y="95250"/>
            <a:ext cx="37338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2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运输问题</a:t>
            </a:r>
            <a:endParaRPr lang="zh-CN" altLang="en-US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1509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Text Box 6"/>
          <p:cNvSpPr txBox="1"/>
          <p:nvPr/>
        </p:nvSpPr>
        <p:spPr>
          <a:xfrm>
            <a:off x="1952625" y="1214438"/>
            <a:ext cx="8143875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设某种物资有</a:t>
            </a:r>
            <a:r>
              <a:rPr lang="en-US" altLang="zh-CN" sz="2800" dirty="0"/>
              <a:t>m</a:t>
            </a:r>
            <a:r>
              <a:rPr lang="zh-CN" altLang="en-US" sz="2800" dirty="0"/>
              <a:t>个产地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,…A</a:t>
            </a:r>
            <a:r>
              <a:rPr lang="en-US" altLang="zh-CN" sz="2800" baseline="-25000" dirty="0"/>
              <a:t>m</a:t>
            </a:r>
            <a:r>
              <a:rPr lang="en-US" altLang="zh-CN" sz="2800" dirty="0"/>
              <a:t>,</a:t>
            </a:r>
            <a:r>
              <a:rPr lang="zh-CN" altLang="en-US" sz="2800" dirty="0"/>
              <a:t>各产地的产量是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,…,a</a:t>
            </a:r>
            <a:r>
              <a:rPr lang="en-US" altLang="zh-CN" sz="2800" baseline="-25000" dirty="0"/>
              <a:t>m</a:t>
            </a:r>
            <a:r>
              <a:rPr lang="en-US" altLang="zh-CN" sz="2800" dirty="0"/>
              <a:t>;</a:t>
            </a:r>
            <a:r>
              <a:rPr lang="zh-CN" altLang="en-US" sz="2800" dirty="0"/>
              <a:t>有 </a:t>
            </a:r>
            <a:r>
              <a:rPr lang="en-US" altLang="zh-CN" sz="2800" dirty="0"/>
              <a:t>n</a:t>
            </a:r>
            <a:r>
              <a:rPr lang="zh-CN" altLang="en-US" sz="2800" dirty="0"/>
              <a:t>个销地</a:t>
            </a:r>
            <a:r>
              <a:rPr lang="en-US" altLang="zh-CN" sz="2800" dirty="0"/>
              <a:t>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,…,B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.</a:t>
            </a:r>
            <a:r>
              <a:rPr lang="zh-CN" altLang="en-US" sz="2800" dirty="0"/>
              <a:t>各销地的销量是</a:t>
            </a:r>
            <a:r>
              <a:rPr lang="en-US" altLang="zh-CN" sz="2800" dirty="0"/>
              <a:t>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,…,b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.</a:t>
            </a:r>
            <a:r>
              <a:rPr lang="zh-CN" altLang="en-US" sz="2800" dirty="0"/>
              <a:t>假定从产地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(i=1,2,…,m)</a:t>
            </a:r>
            <a:r>
              <a:rPr lang="zh-CN" altLang="en-US" sz="2800" dirty="0"/>
              <a:t>到销地</a:t>
            </a:r>
            <a:r>
              <a:rPr lang="en-US" altLang="zh-CN" sz="2800" dirty="0"/>
              <a:t>B</a:t>
            </a:r>
            <a:r>
              <a:rPr lang="en-US" altLang="zh-CN" sz="2800" baseline="-25000" dirty="0"/>
              <a:t>j</a:t>
            </a:r>
            <a:r>
              <a:rPr lang="en-US" altLang="zh-CN" sz="2800" dirty="0"/>
              <a:t>(j=1,2,…,n)</a:t>
            </a:r>
            <a:r>
              <a:rPr lang="zh-CN" altLang="en-US" sz="2800" dirty="0"/>
              <a:t>运输单位物品的运价是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ij</a:t>
            </a:r>
            <a:r>
              <a:rPr lang="zh-CN" altLang="en-US" sz="2800" dirty="0"/>
              <a:t>问怎样调运这些物品才能使总运费最小？</a:t>
            </a:r>
            <a:endParaRPr lang="zh-CN" altLang="en-US" sz="2800" dirty="0"/>
          </a:p>
        </p:txBody>
      </p:sp>
      <p:sp>
        <p:nvSpPr>
          <p:cNvPr id="31" name="Text Box 4"/>
          <p:cNvSpPr txBox="1"/>
          <p:nvPr/>
        </p:nvSpPr>
        <p:spPr>
          <a:xfrm>
            <a:off x="2024063" y="3429000"/>
            <a:ext cx="86439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如果运输问题的总产量等于总销量，即有</a:t>
            </a:r>
            <a:endParaRPr lang="zh-CN" altLang="en-US" sz="2800" dirty="0"/>
          </a:p>
        </p:txBody>
      </p:sp>
      <p:graphicFrame>
        <p:nvGraphicFramePr>
          <p:cNvPr id="32" name="Object 22"/>
          <p:cNvGraphicFramePr>
            <a:graphicFrameLocks noChangeAspect="1"/>
          </p:cNvGraphicFramePr>
          <p:nvPr/>
        </p:nvGraphicFramePr>
        <p:xfrm>
          <a:off x="4524375" y="3929063"/>
          <a:ext cx="16002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12165" imgH="444500" progId="Equation.3">
                  <p:embed/>
                </p:oleObj>
              </mc:Choice>
              <mc:Fallback>
                <p:oleObj name="" r:id="rId1" imgW="81216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4375" y="3929063"/>
                        <a:ext cx="1600200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6"/>
          <p:cNvSpPr txBox="1"/>
          <p:nvPr/>
        </p:nvSpPr>
        <p:spPr>
          <a:xfrm>
            <a:off x="1952625" y="4857750"/>
            <a:ext cx="8534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则称该运输问题为产销平衡问题；反之，称产销不平衡问题。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1" grpId="1"/>
      <p:bldP spid="3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9219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xfrm>
            <a:off x="1919288" y="260350"/>
            <a:ext cx="1223962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zh-CN" altLang="en-US" sz="4000" dirty="0"/>
              <a:t>提纲</a:t>
            </a:r>
            <a:endParaRPr lang="zh-CN" altLang="en-US" sz="4000" dirty="0"/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>
            <p:ph idx="1"/>
          </p:nvPr>
        </p:nvGraphicFramePr>
        <p:xfrm>
          <a:off x="9480550" y="333375"/>
          <a:ext cx="8572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48100" imgH="5478780" progId="MS_ClipArt_Gallery.2">
                  <p:embed/>
                </p:oleObj>
              </mc:Choice>
              <mc:Fallback>
                <p:oleObj name="" r:id="rId1" imgW="3848100" imgH="547878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480550" y="333375"/>
                        <a:ext cx="857250" cy="1219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/>
          <p:nvPr/>
        </p:nvSpPr>
        <p:spPr>
          <a:xfrm>
            <a:off x="2452688" y="4591050"/>
            <a:ext cx="5545137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黑体" panose="02010609060101010101" pitchFamily="49" charset="-122"/>
              </a:rPr>
              <a:t>1.</a:t>
            </a:r>
            <a:r>
              <a:rPr lang="en-US" altLang="zh-CN" sz="2400" dirty="0">
                <a:solidFill>
                  <a:srgbClr val="003366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06699"/>
                </a:solidFill>
                <a:ea typeface="黑体" panose="02010609060101010101" pitchFamily="49" charset="-122"/>
              </a:rPr>
              <a:t>线性规划</a:t>
            </a:r>
            <a:r>
              <a:rPr lang="zh-CN" altLang="en-US" sz="2400" b="1" dirty="0">
                <a:solidFill>
                  <a:srgbClr val="003366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对偶定理</a:t>
            </a:r>
            <a:endParaRPr lang="zh-CN" altLang="en-US" sz="2400" b="1" dirty="0">
              <a:solidFill>
                <a:srgbClr val="FF9900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黑体" panose="02010609060101010101" pitchFamily="49" charset="-122"/>
              </a:rPr>
              <a:t>2.</a:t>
            </a:r>
            <a:r>
              <a:rPr lang="en-US" altLang="zh-CN" sz="2400" b="1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6699"/>
                </a:solidFill>
                <a:ea typeface="黑体" panose="02010609060101010101" pitchFamily="49" charset="-122"/>
              </a:rPr>
              <a:t>非线性规划</a:t>
            </a:r>
            <a:r>
              <a:rPr lang="zh-CN" altLang="en-US" sz="2400" dirty="0">
                <a:solidFill>
                  <a:srgbClr val="006699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9900"/>
                </a:solidFill>
                <a:ea typeface="楷体_GB2312" pitchFamily="49" charset="-122"/>
              </a:rPr>
              <a:t>K-K-T </a:t>
            </a: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定理</a:t>
            </a:r>
            <a:endParaRPr lang="zh-CN" altLang="en-US" sz="2400" b="1" dirty="0">
              <a:solidFill>
                <a:srgbClr val="FF9900"/>
              </a:solidFill>
              <a:ea typeface="楷体_GB2312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66"/>
                </a:solidFill>
              </a:rPr>
              <a:t>3.  </a:t>
            </a:r>
            <a:r>
              <a:rPr lang="zh-CN" altLang="en-US" sz="2400" dirty="0">
                <a:solidFill>
                  <a:srgbClr val="006699"/>
                </a:solidFill>
                <a:ea typeface="黑体" panose="02010609060101010101" pitchFamily="49" charset="-122"/>
              </a:rPr>
              <a:t>组合最优化</a:t>
            </a:r>
            <a:r>
              <a:rPr lang="zh-CN" altLang="en-US" sz="2400" b="1" dirty="0">
                <a:solidFill>
                  <a:srgbClr val="FF9900"/>
                </a:solidFill>
              </a:rPr>
              <a:t> </a:t>
            </a:r>
            <a:r>
              <a:rPr lang="zh-CN" altLang="en-US" sz="2400" b="1" dirty="0">
                <a:solidFill>
                  <a:srgbClr val="CC9900"/>
                </a:solidFill>
                <a:ea typeface="楷体_GB2312" pitchFamily="49" charset="-122"/>
              </a:rPr>
              <a:t>算法设计技巧</a:t>
            </a:r>
            <a:endParaRPr lang="zh-CN" altLang="en-US" sz="2400" b="1" dirty="0">
              <a:solidFill>
                <a:srgbClr val="CC9900"/>
              </a:solidFill>
              <a:ea typeface="楷体_GB2312" pitchFamily="49" charset="-122"/>
            </a:endParaRPr>
          </a:p>
        </p:txBody>
      </p:sp>
      <p:sp>
        <p:nvSpPr>
          <p:cNvPr id="9223" name="Text Box 8"/>
          <p:cNvSpPr txBox="1"/>
          <p:nvPr/>
        </p:nvSpPr>
        <p:spPr>
          <a:xfrm>
            <a:off x="2351088" y="1052513"/>
            <a:ext cx="7273925" cy="406146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使用教材：</a:t>
            </a:r>
            <a:endParaRPr lang="zh-CN" altLang="en-US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运筹学与最优化方法</a:t>
            </a:r>
            <a:r>
              <a:rPr lang="en-US" altLang="zh-CN" sz="36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吴祈宗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最</a:t>
            </a:r>
            <a:r>
              <a:rPr lang="zh-CN" altLang="en-US" sz="3600" b="1" dirty="0">
                <a:solidFill>
                  <a:schemeClr val="accent2"/>
                </a:solidFill>
              </a:rPr>
              <a:t>优化理论与算法 </a:t>
            </a:r>
            <a:r>
              <a:rPr lang="zh-CN" altLang="en-US" sz="2400" b="1" dirty="0">
                <a:solidFill>
                  <a:schemeClr val="accent2"/>
                </a:solidFill>
              </a:rPr>
              <a:t>陈宝林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参考书 ：</a:t>
            </a: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数学规划 </a:t>
            </a:r>
            <a:r>
              <a:rPr lang="zh-CN" altLang="en-US" sz="2000" b="1" dirty="0">
                <a:solidFill>
                  <a:schemeClr val="accent2"/>
                </a:solidFill>
              </a:rPr>
              <a:t>黄红选， 韩继业</a:t>
            </a:r>
            <a:r>
              <a:rPr lang="zh-CN" altLang="en-US" sz="36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清华大学出版社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22531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9876" name="Text Box 4"/>
          <p:cNvSpPr txBox="1"/>
          <p:nvPr/>
        </p:nvSpPr>
        <p:spPr>
          <a:xfrm>
            <a:off x="1738313" y="785813"/>
            <a:ext cx="8643937" cy="1599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令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ij</a:t>
            </a:r>
            <a:r>
              <a:rPr lang="zh-CN" altLang="en-US" sz="2800" dirty="0"/>
              <a:t>表示由产地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运往销地</a:t>
            </a:r>
            <a:r>
              <a:rPr lang="en-US" altLang="zh-CN" sz="2800" dirty="0"/>
              <a:t>B</a:t>
            </a:r>
            <a:r>
              <a:rPr lang="en-US" altLang="zh-CN" sz="2800" baseline="-25000" dirty="0"/>
              <a:t>j</a:t>
            </a:r>
            <a:r>
              <a:rPr lang="zh-CN" altLang="en-US" sz="2800" dirty="0"/>
              <a:t>的物品数量，则产销平衡问题的数学模型为：</a:t>
            </a:r>
            <a:endParaRPr lang="zh-CN" altLang="en-US" sz="2800" dirty="0"/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800" dirty="0"/>
          </a:p>
        </p:txBody>
      </p:sp>
      <p:graphicFrame>
        <p:nvGraphicFramePr>
          <p:cNvPr id="79880" name="Object 3"/>
          <p:cNvGraphicFramePr>
            <a:graphicFrameLocks noChangeAspect="1"/>
          </p:cNvGraphicFramePr>
          <p:nvPr/>
        </p:nvGraphicFramePr>
        <p:xfrm>
          <a:off x="5095875" y="1643063"/>
          <a:ext cx="2209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67765" imgH="444500" progId="Equation.3">
                  <p:embed/>
                </p:oleObj>
              </mc:Choice>
              <mc:Fallback>
                <p:oleObj name="" r:id="rId1" imgW="1167765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5875" y="1643063"/>
                        <a:ext cx="220980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4595813" y="2714625"/>
          <a:ext cx="3276600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981200" imgH="1371600" progId="Equation.DSMT4">
                  <p:embed/>
                </p:oleObj>
              </mc:Choice>
              <mc:Fallback>
                <p:oleObj name="" r:id="rId3" imgW="1981200" imgH="1371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5813" y="2714625"/>
                        <a:ext cx="3276600" cy="242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4"/>
          <p:cNvSpPr/>
          <p:nvPr/>
        </p:nvSpPr>
        <p:spPr>
          <a:xfrm>
            <a:off x="1819275" y="93663"/>
            <a:ext cx="6427788" cy="6207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2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运输问题（续）</a:t>
            </a:r>
            <a:endParaRPr lang="zh-CN" altLang="en-US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2536" name="Line 5"/>
          <p:cNvSpPr/>
          <p:nvPr/>
        </p:nvSpPr>
        <p:spPr>
          <a:xfrm>
            <a:off x="1738313" y="714375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87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23555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2057400" y="1371600"/>
            <a:ext cx="7772400" cy="411480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/>
            <a:r>
              <a:rPr lang="zh-CN" altLang="en-US" sz="2000" dirty="0"/>
              <a:t>以价格</a:t>
            </a:r>
            <a:r>
              <a:rPr lang="en-US" altLang="zh-CN" sz="2000" dirty="0"/>
              <a:t>q</a:t>
            </a:r>
            <a:r>
              <a:rPr lang="en-US" altLang="zh-CN" sz="2000" baseline="-30000" dirty="0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购买了</a:t>
            </a:r>
            <a:r>
              <a:rPr lang="en-US" altLang="zh-CN" sz="2000" dirty="0"/>
              <a:t>s</a:t>
            </a:r>
            <a:r>
              <a:rPr lang="en-US" altLang="zh-CN" sz="1200" dirty="0"/>
              <a:t>i</a:t>
            </a:r>
            <a:r>
              <a:rPr lang="zh-CN" altLang="en-US" sz="2000" dirty="0"/>
              <a:t>份股票</a:t>
            </a:r>
            <a:r>
              <a:rPr lang="en-US" altLang="zh-CN" sz="2000" dirty="0"/>
              <a:t>i,i=1,2,…,n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股票</a:t>
            </a:r>
            <a:r>
              <a:rPr lang="en-US" altLang="zh-CN" sz="2000" dirty="0"/>
              <a:t>i</a:t>
            </a:r>
            <a:r>
              <a:rPr lang="zh-CN" altLang="en-US" sz="2000" dirty="0"/>
              <a:t>的现价是</a:t>
            </a:r>
            <a:r>
              <a:rPr lang="en-US" altLang="zh-CN" sz="2400" i="1" dirty="0"/>
              <a:t>p</a:t>
            </a:r>
            <a:r>
              <a:rPr lang="en-US" altLang="zh-CN" sz="1400" dirty="0"/>
              <a:t>i</a:t>
            </a:r>
            <a:endParaRPr lang="en-US" altLang="zh-CN" sz="1400" dirty="0"/>
          </a:p>
          <a:p>
            <a:pPr eaLnBrk="1" hangingPunct="1"/>
            <a:r>
              <a:rPr lang="zh-CN" altLang="en-US" sz="2000" dirty="0"/>
              <a:t>你预期一年后股票的价格为</a:t>
            </a:r>
            <a:r>
              <a:rPr lang="en-US" altLang="zh-CN" sz="2000" dirty="0"/>
              <a:t>r</a:t>
            </a:r>
            <a:r>
              <a:rPr lang="en-US" altLang="zh-CN" sz="2000" baseline="-30000" dirty="0"/>
              <a:t>i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在出售股票时需要支付的税金</a:t>
            </a:r>
            <a:r>
              <a:rPr lang="en-US" altLang="zh-CN" sz="2000" dirty="0"/>
              <a:t>=</a:t>
            </a:r>
            <a:r>
              <a:rPr lang="zh-CN" altLang="en-US" sz="2000" dirty="0"/>
              <a:t>资本收益</a:t>
            </a:r>
            <a:r>
              <a:rPr lang="en-US" altLang="zh-CN" sz="2000" dirty="0">
                <a:cs typeface="Times New Roman" panose="02020603050405020304" pitchFamily="18" charset="0"/>
              </a:rPr>
              <a:t>×</a:t>
            </a:r>
            <a:r>
              <a:rPr lang="en-US" altLang="zh-CN" sz="2000" dirty="0"/>
              <a:t>30%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扣除税金后，你的现金仍然比购买股票前增多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支付</a:t>
            </a:r>
            <a:r>
              <a:rPr lang="en-US" altLang="zh-CN" sz="2000" dirty="0"/>
              <a:t>1%</a:t>
            </a:r>
            <a:r>
              <a:rPr lang="zh-CN" altLang="en-US" sz="2000" dirty="0"/>
              <a:t>的交易费用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例如：将原先以每股</a:t>
            </a:r>
            <a:r>
              <a:rPr lang="en-US" altLang="zh-CN" sz="2000" dirty="0"/>
              <a:t>30</a:t>
            </a:r>
            <a:r>
              <a:rPr lang="zh-CN" altLang="en-US" sz="2000" dirty="0"/>
              <a:t>元的价格买入</a:t>
            </a:r>
            <a:r>
              <a:rPr lang="en-US" altLang="zh-CN" sz="2000" dirty="0"/>
              <a:t>1000</a:t>
            </a:r>
            <a:r>
              <a:rPr lang="zh-CN" altLang="en-US" sz="2000" dirty="0"/>
              <a:t>股股票，以每股</a:t>
            </a:r>
            <a:r>
              <a:rPr lang="en-US" altLang="zh-CN" sz="2000" dirty="0"/>
              <a:t>50</a:t>
            </a:r>
            <a:r>
              <a:rPr lang="zh-CN" altLang="en-US" sz="2000" dirty="0"/>
              <a:t>元的价格出售，则净现金为：</a:t>
            </a:r>
            <a:endParaRPr lang="zh-CN" altLang="en-US" sz="2000" dirty="0"/>
          </a:p>
          <a:p>
            <a:pPr eaLnBrk="1" hangingPunct="1">
              <a:buNone/>
            </a:pPr>
            <a:r>
              <a:rPr lang="en-US" altLang="zh-CN" sz="2400" dirty="0"/>
              <a:t>50</a:t>
            </a:r>
            <a:r>
              <a:rPr lang="en-US" altLang="zh-CN" sz="2400" dirty="0">
                <a:cs typeface="Times New Roman" panose="02020603050405020304" pitchFamily="18" charset="0"/>
              </a:rPr>
              <a:t> ×1000-0.3(50-30)1000-0.1×50 ×1000=39000</a:t>
            </a:r>
            <a:endParaRPr lang="en-US" altLang="zh-CN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Rectangle 5"/>
          <p:cNvSpPr>
            <a:spLocks noGrp="1"/>
          </p:cNvSpPr>
          <p:nvPr>
            <p:ph type="title"/>
          </p:nvPr>
        </p:nvSpPr>
        <p:spPr>
          <a:xfrm>
            <a:off x="1809750" y="311150"/>
            <a:ext cx="8247063" cy="52546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dirty="0"/>
              <a:t>3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税下投资问题</a:t>
            </a:r>
            <a:endParaRPr lang="zh-CN" altLang="en-US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3558" name="Line 6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24579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2514600" y="2590800"/>
          <a:ext cx="65405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540500" imgH="1955800" progId="Equation.DSMT4">
                  <p:embed/>
                </p:oleObj>
              </mc:Choice>
              <mc:Fallback>
                <p:oleObj name="" r:id="rId1" imgW="6540500" imgH="1955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2590800"/>
                        <a:ext cx="6540500" cy="195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6"/>
          <p:cNvSpPr>
            <a:spLocks noGrp="1"/>
          </p:cNvSpPr>
          <p:nvPr>
            <p:ph idx="1"/>
          </p:nvPr>
        </p:nvSpPr>
        <p:spPr>
          <a:xfrm>
            <a:off x="2209800" y="1295400"/>
            <a:ext cx="7162800" cy="1066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我们的目标是要使预期收益最大。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b="1" i="1" dirty="0"/>
              <a:t>X</a:t>
            </a:r>
            <a:r>
              <a:rPr lang="en-US" altLang="zh-CN" i="1" baseline="-30000" dirty="0"/>
              <a:t>i</a:t>
            </a:r>
            <a:r>
              <a:rPr lang="zh-CN" altLang="en-US" dirty="0"/>
              <a:t>：当前抛出股票</a:t>
            </a:r>
            <a:r>
              <a:rPr lang="en-US" altLang="zh-CN" i="1" dirty="0"/>
              <a:t>i</a:t>
            </a:r>
            <a:r>
              <a:rPr lang="zh-CN" altLang="en-US" dirty="0"/>
              <a:t>的数量。</a:t>
            </a:r>
            <a:endParaRPr lang="zh-CN" altLang="en-US" dirty="0"/>
          </a:p>
        </p:txBody>
      </p:sp>
      <p:sp>
        <p:nvSpPr>
          <p:cNvPr id="24582" name="Rectangle 7"/>
          <p:cNvSpPr>
            <a:spLocks noGrp="1"/>
          </p:cNvSpPr>
          <p:nvPr>
            <p:ph type="title"/>
          </p:nvPr>
        </p:nvSpPr>
        <p:spPr>
          <a:xfrm>
            <a:off x="1828800" y="0"/>
            <a:ext cx="6624638" cy="119697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/>
              <a:t>3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税下投资问题（续）</a:t>
            </a:r>
            <a:endParaRPr lang="zh-CN" altLang="en-US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4583" name="Line 8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25603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1847850" y="214313"/>
            <a:ext cx="7561263" cy="766762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4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选址问题（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zh-CN" altLang="en-US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5605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6" name="Rectangle 5"/>
          <p:cNvSpPr/>
          <p:nvPr/>
        </p:nvSpPr>
        <p:spPr>
          <a:xfrm>
            <a:off x="1947863" y="1125538"/>
            <a:ext cx="8396287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实例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: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一组潜在位置（地址）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,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一组顾客集合及相应的</a:t>
            </a:r>
            <a:endParaRPr lang="en-US" altLang="zh-CN" sz="28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          利润和费用数据；</a:t>
            </a:r>
            <a:endParaRPr lang="en-US" altLang="zh-CN" sz="28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   解</a:t>
            </a:r>
            <a:r>
              <a:rPr lang="en-US" altLang="zh-CN" sz="2800" b="1" dirty="0">
                <a:ea typeface="楷体_GB2312" pitchFamily="49" charset="-122"/>
                <a:sym typeface="Wingdings" panose="05000000000000000000" pitchFamily="2" charset="2"/>
              </a:rPr>
              <a:t>:</a:t>
            </a: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设施开放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使用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的数目，他们的位置，以及顾客被哪个设施服务的具体安排方案；</a:t>
            </a:r>
            <a:endParaRPr lang="en-US" altLang="zh-CN" sz="28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目标：总的利润最大化。</a:t>
            </a:r>
            <a:endParaRPr lang="en-US" altLang="zh-CN" sz="2800" dirty="0"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5607" name="Rectangle 6"/>
          <p:cNvSpPr/>
          <p:nvPr/>
        </p:nvSpPr>
        <p:spPr>
          <a:xfrm>
            <a:off x="1733550" y="4013518"/>
            <a:ext cx="86106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数据与约束</a:t>
            </a:r>
            <a:endParaRPr lang="zh-CN" altLang="en-US" sz="28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J={1,2,…,n}: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放置设施的可能的潜在位置集合</a:t>
            </a:r>
            <a:endParaRPr lang="zh-CN" altLang="en-US" sz="28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I={1,2,…,m}: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顾客集合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其要求的服务需要某设施所提  供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.</a:t>
            </a:r>
            <a:endParaRPr lang="en-US" altLang="zh-CN" sz="2800" dirty="0"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26627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1774825" y="1268413"/>
          <a:ext cx="8039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039100" imgH="1092200" progId="Equation.DSMT4">
                  <p:embed/>
                </p:oleObj>
              </mc:Choice>
              <mc:Fallback>
                <p:oleObj name="" r:id="rId1" imgW="8039100" imgH="1092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4825" y="1268413"/>
                        <a:ext cx="80391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6"/>
          <p:cNvSpPr>
            <a:spLocks noGrp="1"/>
          </p:cNvSpPr>
          <p:nvPr>
            <p:ph type="title"/>
          </p:nvPr>
        </p:nvSpPr>
        <p:spPr>
          <a:xfrm>
            <a:off x="1774825" y="260350"/>
            <a:ext cx="37338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4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选址问题（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zh-CN" altLang="en-US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6630" name="Line 7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6631" name="Object 8"/>
          <p:cNvGraphicFramePr>
            <a:graphicFrameLocks noChangeAspect="1"/>
          </p:cNvGraphicFramePr>
          <p:nvPr/>
        </p:nvGraphicFramePr>
        <p:xfrm>
          <a:off x="1919288" y="2565400"/>
          <a:ext cx="62103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6210300" imgH="2222500" progId="Equation.DSMT4">
                  <p:embed/>
                </p:oleObj>
              </mc:Choice>
              <mc:Fallback>
                <p:oleObj name="" r:id="rId3" imgW="6210300" imgH="2222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288" y="2565400"/>
                        <a:ext cx="6210300" cy="222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27651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7652" name="Rectangle 2"/>
          <p:cNvSpPr/>
          <p:nvPr/>
        </p:nvSpPr>
        <p:spPr>
          <a:xfrm>
            <a:off x="1774825" y="188913"/>
            <a:ext cx="37338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4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选址问题（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zh-CN" altLang="en-US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7653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2819400" y="1371600"/>
          <a:ext cx="53086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308600" imgH="3390900" progId="Equation.DSMT4">
                  <p:embed/>
                </p:oleObj>
              </mc:Choice>
              <mc:Fallback>
                <p:oleObj name="" r:id="rId1" imgW="5308600" imgH="3390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1371600"/>
                        <a:ext cx="5308600" cy="339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28675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6" name="Rectangle 2"/>
          <p:cNvSpPr/>
          <p:nvPr/>
        </p:nvSpPr>
        <p:spPr>
          <a:xfrm>
            <a:off x="1847850" y="123825"/>
            <a:ext cx="82677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5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负载平衡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(1)</a:t>
            </a:r>
            <a:endParaRPr lang="en-US" altLang="zh-CN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8677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8" name="Rectangle 5"/>
          <p:cNvSpPr/>
          <p:nvPr/>
        </p:nvSpPr>
        <p:spPr>
          <a:xfrm>
            <a:off x="1738313" y="1143000"/>
            <a:ext cx="8592185" cy="2245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实例</a:t>
            </a:r>
            <a:r>
              <a:rPr lang="en-US" altLang="zh-CN" sz="2800" b="1" dirty="0"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网络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G(V,E)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及一组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m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个数的集合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{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1800" dirty="0">
                <a:ea typeface="楷体_GB2312" pitchFamily="49" charset="-122"/>
                <a:sym typeface="Symbol" panose="05050102010706020507" pitchFamily="18" charset="2"/>
              </a:rPr>
              <a:t>s,d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&gt;0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}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，表示</a:t>
            </a:r>
            <a:endParaRPr lang="en-US" altLang="zh-CN" sz="28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               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连接源点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s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与汇点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d</a:t>
            </a:r>
            <a:r>
              <a:rPr lang="zh-CN" altLang="en-US" sz="2800" i="1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之间的流量</a:t>
            </a:r>
            <a:endParaRPr lang="en-US" altLang="zh-CN" sz="28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解</a:t>
            </a:r>
            <a:r>
              <a:rPr lang="en-US" altLang="zh-CN" sz="2800" b="1" dirty="0"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{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1800" dirty="0">
                <a:ea typeface="楷体_GB2312" pitchFamily="49" charset="-122"/>
                <a:sym typeface="Symbol" panose="05050102010706020507" pitchFamily="18" charset="2"/>
              </a:rPr>
              <a:t>s,d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&gt;0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}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的一组路由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,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即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G(V,E)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中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m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条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s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与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d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间的路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,</a:t>
            </a:r>
            <a:endParaRPr lang="en-US" altLang="zh-CN" sz="28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             </a:t>
            </a:r>
            <a:r>
              <a:rPr lang="en-US" altLang="zh-CN" sz="2800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表示连接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s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与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d</a:t>
            </a:r>
            <a:r>
              <a:rPr lang="zh-CN" altLang="en-US" sz="2800" i="1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ea typeface="楷体_GB2312" pitchFamily="49" charset="-122"/>
                <a:sym typeface="Wingdings" panose="05000000000000000000" pitchFamily="2" charset="2"/>
              </a:rPr>
              <a:t>的负载流量的路径。</a:t>
            </a:r>
            <a:endParaRPr lang="en-US" altLang="zh-CN" sz="28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目标</a:t>
            </a:r>
            <a:r>
              <a:rPr lang="en-US" altLang="zh-CN" sz="2800" b="1" dirty="0">
                <a:ea typeface="楷体_GB2312" pitchFamily="49" charset="-122"/>
                <a:sym typeface="Wingdings" panose="05000000000000000000" pitchFamily="2" charset="2"/>
              </a:rPr>
              <a:t>:</a:t>
            </a: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极小化网络负载</a:t>
            </a:r>
            <a:endParaRPr lang="en-US" altLang="zh-CN" sz="2800" b="1" dirty="0"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1992313" y="3500438"/>
          <a:ext cx="80089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819400" imgH="254000" progId="Equation.3">
                  <p:embed/>
                </p:oleObj>
              </mc:Choice>
              <mc:Fallback>
                <p:oleObj name="" r:id="rId1" imgW="2819400" imgH="254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3500438"/>
                        <a:ext cx="8008937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29699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700" name="Rectangle 3"/>
          <p:cNvSpPr/>
          <p:nvPr/>
        </p:nvSpPr>
        <p:spPr>
          <a:xfrm>
            <a:off x="1881188" y="0"/>
            <a:ext cx="8215312" cy="1071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dirty="0">
                <a:solidFill>
                  <a:schemeClr val="tx2"/>
                </a:solidFill>
              </a:rPr>
              <a:t>5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负载平衡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(2)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9701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595563" y="1571625"/>
          <a:ext cx="651510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515100" imgH="3822700" progId="Equation.DSMT4">
                  <p:embed/>
                </p:oleObj>
              </mc:Choice>
              <mc:Fallback>
                <p:oleObj name="" r:id="rId1" imgW="6515100" imgH="3822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5563" y="1571625"/>
                        <a:ext cx="6515100" cy="382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30723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xfrm>
            <a:off x="1809750" y="214313"/>
            <a:ext cx="6781800" cy="6096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dirty="0"/>
              <a:t>6.</a:t>
            </a:r>
            <a:r>
              <a:rPr lang="zh-CN" altLang="en-US" sz="3600" b="1" dirty="0">
                <a:solidFill>
                  <a:srgbClr val="FFCC00"/>
                </a:solidFill>
                <a:ea typeface="楷体_GB2312" pitchFamily="49" charset="-122"/>
              </a:rPr>
              <a:t>结构设计问题</a:t>
            </a:r>
            <a:endParaRPr lang="zh-CN" altLang="en-US" sz="3600" b="1" dirty="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>
          <a:xfrm>
            <a:off x="2024063" y="1285875"/>
            <a:ext cx="7772400" cy="304800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dirty="0"/>
              <a:t>两杆桁架的最优设计问题。</a:t>
            </a:r>
            <a:endParaRPr lang="zh-CN" altLang="en-US" sz="24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dirty="0"/>
              <a:t>由两根空心圆杆组成对称的两杆桁架，其顶点承受负载为</a:t>
            </a:r>
            <a:r>
              <a:rPr lang="en-US" altLang="zh-CN" sz="2400" dirty="0"/>
              <a:t>2p</a:t>
            </a:r>
            <a:r>
              <a:rPr lang="zh-CN" altLang="en-US" sz="2400" dirty="0"/>
              <a:t>，两支座之间的水平距离为</a:t>
            </a:r>
            <a:r>
              <a:rPr lang="en-US" altLang="zh-CN" sz="2400" dirty="0"/>
              <a:t>2L</a:t>
            </a:r>
            <a:r>
              <a:rPr lang="zh-CN" altLang="en-US" sz="2400" dirty="0"/>
              <a:t>，圆杆的壁厚为</a:t>
            </a:r>
            <a:r>
              <a:rPr lang="en-US" altLang="zh-CN" sz="2400" dirty="0"/>
              <a:t>B</a:t>
            </a:r>
            <a:r>
              <a:rPr lang="zh-CN" altLang="en-US" sz="2400" dirty="0"/>
              <a:t>，杆的比重为</a:t>
            </a:r>
            <a:r>
              <a:rPr lang="en-US" altLang="zh-CN" sz="2400" dirty="0"/>
              <a:t>ρ</a:t>
            </a:r>
            <a:r>
              <a:rPr lang="zh-CN" altLang="en-US" sz="2400" dirty="0"/>
              <a:t>，弹性模量为</a:t>
            </a:r>
            <a:r>
              <a:rPr lang="en-US" altLang="zh-CN" sz="2400" dirty="0"/>
              <a:t>E</a:t>
            </a:r>
            <a:r>
              <a:rPr lang="zh-CN" altLang="en-US" sz="2400" dirty="0"/>
              <a:t>，屈吸强度为</a:t>
            </a:r>
            <a:r>
              <a:rPr lang="en-US" altLang="zh-CN" sz="2400" dirty="0"/>
              <a:t>δ</a:t>
            </a:r>
            <a:r>
              <a:rPr lang="zh-CN" altLang="en-US" sz="2400" dirty="0"/>
              <a:t>。求在桁架不被破坏的情况下使桁架重量最轻的桁架高度</a:t>
            </a:r>
            <a:r>
              <a:rPr lang="en-US" altLang="zh-CN" sz="2400" dirty="0"/>
              <a:t>h</a:t>
            </a:r>
            <a:r>
              <a:rPr lang="zh-CN" altLang="en-US" sz="2400" dirty="0"/>
              <a:t>及圆杆平均直径</a:t>
            </a:r>
            <a:r>
              <a:rPr lang="en-US" altLang="zh-CN" sz="2400" dirty="0"/>
              <a:t>d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30726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31747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31748" name="Group 83"/>
          <p:cNvGrpSpPr/>
          <p:nvPr/>
        </p:nvGrpSpPr>
        <p:grpSpPr>
          <a:xfrm>
            <a:off x="1981200" y="1447800"/>
            <a:ext cx="8686800" cy="3203575"/>
            <a:chOff x="288" y="1352"/>
            <a:chExt cx="5472" cy="2018"/>
          </a:xfrm>
        </p:grpSpPr>
        <p:sp>
          <p:nvSpPr>
            <p:cNvPr id="31751" name="Line 5"/>
            <p:cNvSpPr/>
            <p:nvPr/>
          </p:nvSpPr>
          <p:spPr>
            <a:xfrm flipH="1">
              <a:off x="672" y="1592"/>
              <a:ext cx="576" cy="1008"/>
            </a:xfrm>
            <a:prstGeom prst="line">
              <a:avLst/>
            </a:prstGeom>
            <a:ln w="6350" cap="flat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52" name="Line 6"/>
            <p:cNvSpPr/>
            <p:nvPr/>
          </p:nvSpPr>
          <p:spPr>
            <a:xfrm>
              <a:off x="1248" y="1592"/>
              <a:ext cx="624" cy="1008"/>
            </a:xfrm>
            <a:prstGeom prst="line">
              <a:avLst/>
            </a:prstGeom>
            <a:ln w="6350" cap="flat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53" name="Line 7"/>
            <p:cNvSpPr/>
            <p:nvPr/>
          </p:nvSpPr>
          <p:spPr>
            <a:xfrm>
              <a:off x="672" y="2600"/>
              <a:ext cx="1296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54" name="Line 8"/>
            <p:cNvSpPr/>
            <p:nvPr/>
          </p:nvSpPr>
          <p:spPr>
            <a:xfrm>
              <a:off x="1248" y="1592"/>
              <a:ext cx="1056" cy="0"/>
            </a:xfrm>
            <a:prstGeom prst="line">
              <a:avLst/>
            </a:prstGeom>
            <a:ln w="6350" cap="flat" cmpd="sng">
              <a:solidFill>
                <a:srgbClr val="A5002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1755" name="Line 9"/>
            <p:cNvSpPr/>
            <p:nvPr/>
          </p:nvSpPr>
          <p:spPr>
            <a:xfrm>
              <a:off x="1920" y="2600"/>
              <a:ext cx="384" cy="0"/>
            </a:xfrm>
            <a:prstGeom prst="line">
              <a:avLst/>
            </a:prstGeom>
            <a:ln w="6350" cap="flat" cmpd="sng">
              <a:solidFill>
                <a:srgbClr val="A5002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1756" name="Line 10"/>
            <p:cNvSpPr/>
            <p:nvPr/>
          </p:nvSpPr>
          <p:spPr>
            <a:xfrm>
              <a:off x="1104" y="1880"/>
              <a:ext cx="0" cy="0"/>
            </a:xfrm>
            <a:prstGeom prst="line">
              <a:avLst/>
            </a:prstGeom>
            <a:ln w="1270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57" name="Line 11"/>
            <p:cNvSpPr/>
            <p:nvPr/>
          </p:nvSpPr>
          <p:spPr>
            <a:xfrm>
              <a:off x="672" y="2600"/>
              <a:ext cx="0" cy="33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58" name="Line 12"/>
            <p:cNvSpPr/>
            <p:nvPr/>
          </p:nvSpPr>
          <p:spPr>
            <a:xfrm>
              <a:off x="1872" y="2648"/>
              <a:ext cx="0" cy="288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59" name="Line 13"/>
            <p:cNvSpPr/>
            <p:nvPr/>
          </p:nvSpPr>
          <p:spPr>
            <a:xfrm flipH="1">
              <a:off x="672" y="2792"/>
              <a:ext cx="528" cy="0"/>
            </a:xfrm>
            <a:prstGeom prst="line">
              <a:avLst/>
            </a:prstGeom>
            <a:ln w="6350" cap="flat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760" name="Line 14"/>
            <p:cNvSpPr/>
            <p:nvPr/>
          </p:nvSpPr>
          <p:spPr>
            <a:xfrm>
              <a:off x="1440" y="2792"/>
              <a:ext cx="432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761" name="Line 15"/>
            <p:cNvSpPr/>
            <p:nvPr/>
          </p:nvSpPr>
          <p:spPr>
            <a:xfrm flipV="1">
              <a:off x="2064" y="1592"/>
              <a:ext cx="0" cy="384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762" name="Line 16"/>
            <p:cNvSpPr/>
            <p:nvPr/>
          </p:nvSpPr>
          <p:spPr>
            <a:xfrm>
              <a:off x="2064" y="2168"/>
              <a:ext cx="0" cy="432"/>
            </a:xfrm>
            <a:prstGeom prst="line">
              <a:avLst/>
            </a:prstGeom>
            <a:ln w="6350" cap="flat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763" name="Text Box 17"/>
            <p:cNvSpPr txBox="1"/>
            <p:nvPr/>
          </p:nvSpPr>
          <p:spPr>
            <a:xfrm>
              <a:off x="288" y="1448"/>
              <a:ext cx="5472" cy="63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             </a:t>
              </a:r>
              <a:endParaRPr lang="en-US" altLang="zh-CN" sz="24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           </a:t>
              </a:r>
              <a:endParaRPr lang="en-US" altLang="zh-CN" sz="2400" dirty="0"/>
            </a:p>
          </p:txBody>
        </p:sp>
        <p:graphicFrame>
          <p:nvGraphicFramePr>
            <p:cNvPr id="31764" name="Object 19"/>
            <p:cNvGraphicFramePr>
              <a:graphicFrameLocks noChangeAspect="1"/>
            </p:cNvGraphicFramePr>
            <p:nvPr/>
          </p:nvGraphicFramePr>
          <p:xfrm>
            <a:off x="816" y="1736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" imgW="241300" imgH="292100" progId="Equation.3">
                    <p:embed/>
                  </p:oleObj>
                </mc:Choice>
                <mc:Fallback>
                  <p:oleObj name="" r:id="rId1" imgW="241300" imgH="2921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6" y="1736"/>
                          <a:ext cx="222" cy="27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0"/>
            <p:cNvGraphicFramePr>
              <a:graphicFrameLocks noChangeAspect="1"/>
            </p:cNvGraphicFramePr>
            <p:nvPr/>
          </p:nvGraphicFramePr>
          <p:xfrm>
            <a:off x="1536" y="1736"/>
            <a:ext cx="2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254000" imgH="292100" progId="Equation.3">
                    <p:embed/>
                  </p:oleObj>
                </mc:Choice>
                <mc:Fallback>
                  <p:oleObj name="" r:id="rId3" imgW="254000" imgH="2921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1736"/>
                          <a:ext cx="240" cy="27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6" name="Freeform 21"/>
            <p:cNvSpPr/>
            <p:nvPr/>
          </p:nvSpPr>
          <p:spPr>
            <a:xfrm>
              <a:off x="1296" y="1688"/>
              <a:ext cx="33" cy="22"/>
            </a:xfrm>
            <a:custGeom>
              <a:avLst/>
              <a:gdLst>
                <a:gd name="txL" fmla="*/ 0 w 33"/>
                <a:gd name="txT" fmla="*/ 0 h 22"/>
                <a:gd name="txR" fmla="*/ 33 w 33"/>
                <a:gd name="txB" fmla="*/ 22 h 22"/>
              </a:gdLst>
              <a:ahLst/>
              <a:cxnLst>
                <a:cxn ang="0">
                  <a:pos x="0" y="0"/>
                </a:cxn>
                <a:cxn ang="0">
                  <a:pos x="33" y="22"/>
                </a:cxn>
                <a:cxn ang="0">
                  <a:pos x="0" y="0"/>
                </a:cxn>
              </a:cxnLst>
              <a:rect l="txL" t="txT" r="txR" b="txB"/>
              <a:pathLst>
                <a:path w="33" h="22">
                  <a:moveTo>
                    <a:pt x="0" y="0"/>
                  </a:moveTo>
                  <a:cubicBezTo>
                    <a:pt x="11" y="7"/>
                    <a:pt x="33" y="22"/>
                    <a:pt x="33" y="22"/>
                  </a:cubicBezTo>
                  <a:cubicBezTo>
                    <a:pt x="33" y="22"/>
                    <a:pt x="11" y="7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sq" cmpd="sng">
              <a:solidFill>
                <a:srgbClr val="A50021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7" name="Freeform 22"/>
            <p:cNvSpPr/>
            <p:nvPr/>
          </p:nvSpPr>
          <p:spPr>
            <a:xfrm>
              <a:off x="1245" y="1692"/>
              <a:ext cx="70" cy="33"/>
            </a:xfrm>
            <a:custGeom>
              <a:avLst/>
              <a:gdLst>
                <a:gd name="txL" fmla="*/ 0 w 70"/>
                <a:gd name="txT" fmla="*/ 0 h 33"/>
                <a:gd name="txR" fmla="*/ 70 w 70"/>
                <a:gd name="txB" fmla="*/ 33 h 33"/>
              </a:gdLst>
              <a:ahLst/>
              <a:cxnLst>
                <a:cxn ang="0">
                  <a:pos x="0" y="22"/>
                </a:cxn>
                <a:cxn ang="0">
                  <a:pos x="66" y="0"/>
                </a:cxn>
              </a:cxnLst>
              <a:rect l="txL" t="txT" r="txR" b="txB"/>
              <a:pathLst>
                <a:path w="70" h="33">
                  <a:moveTo>
                    <a:pt x="0" y="22"/>
                  </a:moveTo>
                  <a:cubicBezTo>
                    <a:pt x="70" y="10"/>
                    <a:pt x="66" y="33"/>
                    <a:pt x="66" y="0"/>
                  </a:cubicBezTo>
                </a:path>
              </a:pathLst>
            </a:custGeom>
            <a:noFill/>
            <a:ln w="6350" cap="sq" cmpd="sng">
              <a:solidFill>
                <a:srgbClr val="A50021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8" name="Line 23"/>
            <p:cNvSpPr/>
            <p:nvPr/>
          </p:nvSpPr>
          <p:spPr>
            <a:xfrm>
              <a:off x="1248" y="1592"/>
              <a:ext cx="0" cy="72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769" name="Line 24"/>
            <p:cNvSpPr/>
            <p:nvPr/>
          </p:nvSpPr>
          <p:spPr>
            <a:xfrm flipH="1" flipV="1">
              <a:off x="1008" y="1928"/>
              <a:ext cx="240" cy="384"/>
            </a:xfrm>
            <a:prstGeom prst="line">
              <a:avLst/>
            </a:prstGeom>
            <a:ln w="6350" cap="rnd" cmpd="sng">
              <a:solidFill>
                <a:srgbClr val="A5002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1770" name="Line 25"/>
            <p:cNvSpPr/>
            <p:nvPr/>
          </p:nvSpPr>
          <p:spPr>
            <a:xfrm flipV="1">
              <a:off x="1248" y="1928"/>
              <a:ext cx="240" cy="384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71" name="Line 26"/>
            <p:cNvSpPr/>
            <p:nvPr/>
          </p:nvSpPr>
          <p:spPr>
            <a:xfrm>
              <a:off x="1248" y="1592"/>
              <a:ext cx="240" cy="384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772" name="Line 27"/>
            <p:cNvSpPr/>
            <p:nvPr/>
          </p:nvSpPr>
          <p:spPr>
            <a:xfrm>
              <a:off x="1056" y="1976"/>
              <a:ext cx="432" cy="0"/>
            </a:xfrm>
            <a:prstGeom prst="line">
              <a:avLst/>
            </a:prstGeom>
            <a:ln w="6350" cap="rnd" cmpd="sng">
              <a:solidFill>
                <a:srgbClr val="A50021"/>
              </a:solidFill>
              <a:prstDash val="sysDot"/>
              <a:headEnd type="none" w="sm" len="sm"/>
              <a:tailEnd type="none" w="sm" len="sm"/>
            </a:ln>
          </p:spPr>
        </p:sp>
        <p:graphicFrame>
          <p:nvGraphicFramePr>
            <p:cNvPr id="31773" name="Object 28"/>
            <p:cNvGraphicFramePr>
              <a:graphicFrameLocks noChangeAspect="1"/>
            </p:cNvGraphicFramePr>
            <p:nvPr/>
          </p:nvGraphicFramePr>
          <p:xfrm>
            <a:off x="1248" y="1736"/>
            <a:ext cx="79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5" imgW="165100" imgH="241300" progId="Equation.3">
                    <p:embed/>
                  </p:oleObj>
                </mc:Choice>
                <mc:Fallback>
                  <p:oleObj name="" r:id="rId5" imgW="165100" imgH="241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8" y="1736"/>
                          <a:ext cx="79" cy="111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29"/>
            <p:cNvGraphicFramePr>
              <a:graphicFrameLocks noChangeAspect="1"/>
            </p:cNvGraphicFramePr>
            <p:nvPr/>
          </p:nvGraphicFramePr>
          <p:xfrm>
            <a:off x="1248" y="1928"/>
            <a:ext cx="95" cy="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7" imgW="203200" imgH="139700" progId="Equation.3">
                    <p:embed/>
                  </p:oleObj>
                </mc:Choice>
                <mc:Fallback>
                  <p:oleObj name="" r:id="rId7" imgW="203200" imgH="1397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8" y="1928"/>
                          <a:ext cx="95" cy="6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30"/>
            <p:cNvGraphicFramePr>
              <a:graphicFrameLocks noChangeAspect="1"/>
            </p:cNvGraphicFramePr>
            <p:nvPr/>
          </p:nvGraphicFramePr>
          <p:xfrm>
            <a:off x="1152" y="2312"/>
            <a:ext cx="27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304800" imgH="266700" progId="Equation.3">
                    <p:embed/>
                  </p:oleObj>
                </mc:Choice>
                <mc:Fallback>
                  <p:oleObj name="" r:id="rId9" imgW="304800" imgH="266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2" y="2312"/>
                          <a:ext cx="274" cy="24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6" name="Object 33"/>
            <p:cNvGraphicFramePr>
              <a:graphicFrameLocks noChangeAspect="1"/>
            </p:cNvGraphicFramePr>
            <p:nvPr/>
          </p:nvGraphicFramePr>
          <p:xfrm>
            <a:off x="1968" y="1928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1" imgW="165100" imgH="241300" progId="Equation.3">
                    <p:embed/>
                  </p:oleObj>
                </mc:Choice>
                <mc:Fallback>
                  <p:oleObj name="" r:id="rId11" imgW="165100" imgH="2413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1928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7" name="Object 34"/>
            <p:cNvGraphicFramePr>
              <a:graphicFrameLocks noChangeAspect="1"/>
            </p:cNvGraphicFramePr>
            <p:nvPr/>
          </p:nvGraphicFramePr>
          <p:xfrm>
            <a:off x="1152" y="2648"/>
            <a:ext cx="3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3" imgW="292100" imgH="215900" progId="Equation.3">
                    <p:embed/>
                  </p:oleObj>
                </mc:Choice>
                <mc:Fallback>
                  <p:oleObj name="" r:id="rId13" imgW="292100" imgH="215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2" y="2648"/>
                          <a:ext cx="317" cy="24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8" name="Line 35"/>
            <p:cNvSpPr/>
            <p:nvPr/>
          </p:nvSpPr>
          <p:spPr>
            <a:xfrm>
              <a:off x="3120" y="1592"/>
              <a:ext cx="240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79" name="Line 36"/>
            <p:cNvSpPr/>
            <p:nvPr/>
          </p:nvSpPr>
          <p:spPr>
            <a:xfrm flipH="1">
              <a:off x="2976" y="1592"/>
              <a:ext cx="144" cy="144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780" name="Text Box 37"/>
            <p:cNvSpPr txBox="1"/>
            <p:nvPr/>
          </p:nvSpPr>
          <p:spPr>
            <a:xfrm>
              <a:off x="432" y="3080"/>
              <a:ext cx="1968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    </a:t>
              </a:r>
              <a:r>
                <a:rPr lang="zh-CN" altLang="en-US" sz="2400" dirty="0"/>
                <a:t>受力分析图</a:t>
              </a:r>
              <a:endParaRPr lang="zh-CN" altLang="en-US" sz="2400" dirty="0"/>
            </a:p>
          </p:txBody>
        </p:sp>
        <p:sp>
          <p:nvSpPr>
            <p:cNvPr id="31781" name="Text Box 38"/>
            <p:cNvSpPr txBox="1"/>
            <p:nvPr/>
          </p:nvSpPr>
          <p:spPr>
            <a:xfrm>
              <a:off x="2352" y="3080"/>
              <a:ext cx="1200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/>
                <a:t>圆杆截面图</a:t>
              </a:r>
              <a:endParaRPr lang="zh-CN" altLang="en-US" sz="2400" dirty="0"/>
            </a:p>
          </p:txBody>
        </p:sp>
        <p:graphicFrame>
          <p:nvGraphicFramePr>
            <p:cNvPr id="31782" name="Object 39"/>
            <p:cNvGraphicFramePr>
              <a:graphicFrameLocks noChangeAspect="1"/>
            </p:cNvGraphicFramePr>
            <p:nvPr/>
          </p:nvGraphicFramePr>
          <p:xfrm>
            <a:off x="3168" y="1352"/>
            <a:ext cx="22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5" imgW="203200" imgH="215900" progId="Equation.3">
                    <p:embed/>
                  </p:oleObj>
                </mc:Choice>
                <mc:Fallback>
                  <p:oleObj name="" r:id="rId15" imgW="203200" imgH="2159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1352"/>
                          <a:ext cx="224" cy="24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3" name="Line 40"/>
            <p:cNvSpPr/>
            <p:nvPr/>
          </p:nvSpPr>
          <p:spPr>
            <a:xfrm flipH="1">
              <a:off x="4320" y="1688"/>
              <a:ext cx="432" cy="864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84" name="Line 41"/>
            <p:cNvSpPr/>
            <p:nvPr/>
          </p:nvSpPr>
          <p:spPr>
            <a:xfrm flipH="1">
              <a:off x="4368" y="1736"/>
              <a:ext cx="432" cy="864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85" name="Line 42"/>
            <p:cNvSpPr/>
            <p:nvPr/>
          </p:nvSpPr>
          <p:spPr>
            <a:xfrm>
              <a:off x="4848" y="1688"/>
              <a:ext cx="480" cy="864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86" name="Line 43"/>
            <p:cNvSpPr/>
            <p:nvPr/>
          </p:nvSpPr>
          <p:spPr>
            <a:xfrm>
              <a:off x="4800" y="1784"/>
              <a:ext cx="480" cy="81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87" name="Freeform 44"/>
            <p:cNvSpPr/>
            <p:nvPr/>
          </p:nvSpPr>
          <p:spPr>
            <a:xfrm>
              <a:off x="4742" y="1647"/>
              <a:ext cx="126" cy="124"/>
            </a:xfrm>
            <a:custGeom>
              <a:avLst/>
              <a:gdLst>
                <a:gd name="txL" fmla="*/ 0 w 126"/>
                <a:gd name="txT" fmla="*/ 0 h 124"/>
                <a:gd name="txR" fmla="*/ 126 w 126"/>
                <a:gd name="txB" fmla="*/ 124 h 124"/>
              </a:gdLst>
              <a:ahLst/>
              <a:cxnLst>
                <a:cxn ang="0">
                  <a:pos x="3" y="67"/>
                </a:cxn>
                <a:cxn ang="0">
                  <a:pos x="36" y="56"/>
                </a:cxn>
                <a:cxn ang="0">
                  <a:pos x="114" y="45"/>
                </a:cxn>
                <a:cxn ang="0">
                  <a:pos x="81" y="1"/>
                </a:cxn>
                <a:cxn ang="0">
                  <a:pos x="3" y="67"/>
                </a:cxn>
                <a:cxn ang="0">
                  <a:pos x="103" y="79"/>
                </a:cxn>
              </a:cxnLst>
              <a:rect l="txL" t="txT" r="txR" b="txB"/>
              <a:pathLst>
                <a:path w="126" h="124">
                  <a:moveTo>
                    <a:pt x="3" y="67"/>
                  </a:moveTo>
                  <a:cubicBezTo>
                    <a:pt x="14" y="63"/>
                    <a:pt x="25" y="58"/>
                    <a:pt x="36" y="56"/>
                  </a:cubicBezTo>
                  <a:cubicBezTo>
                    <a:pt x="62" y="51"/>
                    <a:pt x="97" y="65"/>
                    <a:pt x="114" y="45"/>
                  </a:cubicBezTo>
                  <a:cubicBezTo>
                    <a:pt x="126" y="31"/>
                    <a:pt x="92" y="16"/>
                    <a:pt x="81" y="1"/>
                  </a:cubicBezTo>
                  <a:cubicBezTo>
                    <a:pt x="0" y="28"/>
                    <a:pt x="20" y="0"/>
                    <a:pt x="3" y="67"/>
                  </a:cubicBezTo>
                  <a:cubicBezTo>
                    <a:pt x="107" y="91"/>
                    <a:pt x="103" y="124"/>
                    <a:pt x="103" y="79"/>
                  </a:cubicBezTo>
                </a:path>
              </a:pathLst>
            </a:custGeom>
            <a:noFill/>
            <a:ln w="6350" cap="sq" cmpd="sng">
              <a:solidFill>
                <a:srgbClr val="A50021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8" name="AutoShape 45"/>
            <p:cNvSpPr/>
            <p:nvPr/>
          </p:nvSpPr>
          <p:spPr>
            <a:xfrm>
              <a:off x="4335" y="2489"/>
              <a:ext cx="54" cy="84"/>
            </a:xfrm>
            <a:prstGeom prst="flowChartConnector">
              <a:avLst/>
            </a:prstGeom>
            <a:solidFill>
              <a:schemeClr val="bg1"/>
            </a:solidFill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600" i="1" dirty="0"/>
            </a:p>
          </p:txBody>
        </p:sp>
        <p:sp>
          <p:nvSpPr>
            <p:cNvPr id="31789" name="AutoShape 46"/>
            <p:cNvSpPr/>
            <p:nvPr/>
          </p:nvSpPr>
          <p:spPr>
            <a:xfrm>
              <a:off x="5232" y="2504"/>
              <a:ext cx="54" cy="84"/>
            </a:xfrm>
            <a:prstGeom prst="flowChartConnector">
              <a:avLst/>
            </a:prstGeom>
            <a:solidFill>
              <a:schemeClr val="bg1"/>
            </a:solidFill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600" i="1" dirty="0"/>
            </a:p>
          </p:txBody>
        </p:sp>
        <p:sp>
          <p:nvSpPr>
            <p:cNvPr id="31790" name="Line 47"/>
            <p:cNvSpPr/>
            <p:nvPr/>
          </p:nvSpPr>
          <p:spPr>
            <a:xfrm>
              <a:off x="4800" y="1640"/>
              <a:ext cx="816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91" name="Line 48"/>
            <p:cNvSpPr/>
            <p:nvPr/>
          </p:nvSpPr>
          <p:spPr>
            <a:xfrm>
              <a:off x="5328" y="2552"/>
              <a:ext cx="240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92" name="Line 49"/>
            <p:cNvSpPr/>
            <p:nvPr/>
          </p:nvSpPr>
          <p:spPr>
            <a:xfrm flipV="1">
              <a:off x="5424" y="1640"/>
              <a:ext cx="0" cy="33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793" name="Line 50"/>
            <p:cNvSpPr/>
            <p:nvPr/>
          </p:nvSpPr>
          <p:spPr>
            <a:xfrm>
              <a:off x="5424" y="2168"/>
              <a:ext cx="0" cy="384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794" name="Line 51"/>
            <p:cNvSpPr/>
            <p:nvPr/>
          </p:nvSpPr>
          <p:spPr>
            <a:xfrm>
              <a:off x="4368" y="2552"/>
              <a:ext cx="96" cy="192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95" name="Line 52"/>
            <p:cNvSpPr/>
            <p:nvPr/>
          </p:nvSpPr>
          <p:spPr>
            <a:xfrm flipH="1">
              <a:off x="4224" y="2552"/>
              <a:ext cx="144" cy="192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96" name="Line 53"/>
            <p:cNvSpPr/>
            <p:nvPr/>
          </p:nvSpPr>
          <p:spPr>
            <a:xfrm>
              <a:off x="4224" y="2744"/>
              <a:ext cx="288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97" name="Line 54"/>
            <p:cNvSpPr/>
            <p:nvPr/>
          </p:nvSpPr>
          <p:spPr>
            <a:xfrm flipH="1">
              <a:off x="4176" y="2744"/>
              <a:ext cx="48" cy="9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98" name="Line 55"/>
            <p:cNvSpPr/>
            <p:nvPr/>
          </p:nvSpPr>
          <p:spPr>
            <a:xfrm flipH="1">
              <a:off x="4224" y="2744"/>
              <a:ext cx="48" cy="9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799" name="Line 56"/>
            <p:cNvSpPr/>
            <p:nvPr/>
          </p:nvSpPr>
          <p:spPr>
            <a:xfrm flipH="1">
              <a:off x="4320" y="2744"/>
              <a:ext cx="48" cy="9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0" name="Line 57"/>
            <p:cNvSpPr/>
            <p:nvPr/>
          </p:nvSpPr>
          <p:spPr>
            <a:xfrm flipH="1">
              <a:off x="4416" y="2744"/>
              <a:ext cx="48" cy="9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1" name="Line 58"/>
            <p:cNvSpPr/>
            <p:nvPr/>
          </p:nvSpPr>
          <p:spPr>
            <a:xfrm flipH="1">
              <a:off x="5136" y="2600"/>
              <a:ext cx="96" cy="192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2" name="Line 59"/>
            <p:cNvSpPr/>
            <p:nvPr/>
          </p:nvSpPr>
          <p:spPr>
            <a:xfrm>
              <a:off x="5280" y="2600"/>
              <a:ext cx="144" cy="192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3" name="Line 60"/>
            <p:cNvSpPr/>
            <p:nvPr/>
          </p:nvSpPr>
          <p:spPr>
            <a:xfrm>
              <a:off x="5184" y="2792"/>
              <a:ext cx="240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4" name="Line 61"/>
            <p:cNvSpPr/>
            <p:nvPr/>
          </p:nvSpPr>
          <p:spPr>
            <a:xfrm flipH="1">
              <a:off x="5088" y="2792"/>
              <a:ext cx="48" cy="9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5" name="Line 62"/>
            <p:cNvSpPr/>
            <p:nvPr/>
          </p:nvSpPr>
          <p:spPr>
            <a:xfrm flipH="1">
              <a:off x="5184" y="2792"/>
              <a:ext cx="48" cy="9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6" name="Line 63"/>
            <p:cNvSpPr/>
            <p:nvPr/>
          </p:nvSpPr>
          <p:spPr>
            <a:xfrm flipH="1">
              <a:off x="5280" y="2792"/>
              <a:ext cx="48" cy="9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7" name="Line 64"/>
            <p:cNvSpPr/>
            <p:nvPr/>
          </p:nvSpPr>
          <p:spPr>
            <a:xfrm flipH="1">
              <a:off x="5376" y="2792"/>
              <a:ext cx="48" cy="9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8" name="Line 65"/>
            <p:cNvSpPr/>
            <p:nvPr/>
          </p:nvSpPr>
          <p:spPr>
            <a:xfrm>
              <a:off x="4368" y="2840"/>
              <a:ext cx="0" cy="192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09" name="Line 66"/>
            <p:cNvSpPr/>
            <p:nvPr/>
          </p:nvSpPr>
          <p:spPr>
            <a:xfrm>
              <a:off x="5232" y="2936"/>
              <a:ext cx="0" cy="96"/>
            </a:xfrm>
            <a:prstGeom prst="line">
              <a:avLst/>
            </a:prstGeom>
            <a:ln w="1270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10" name="Line 67"/>
            <p:cNvSpPr/>
            <p:nvPr/>
          </p:nvSpPr>
          <p:spPr>
            <a:xfrm>
              <a:off x="5232" y="2888"/>
              <a:ext cx="0" cy="48"/>
            </a:xfrm>
            <a:prstGeom prst="line">
              <a:avLst/>
            </a:prstGeom>
            <a:ln w="1270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11" name="Line 68"/>
            <p:cNvSpPr/>
            <p:nvPr/>
          </p:nvSpPr>
          <p:spPr>
            <a:xfrm>
              <a:off x="5232" y="2840"/>
              <a:ext cx="0" cy="144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812" name="Line 69"/>
            <p:cNvSpPr/>
            <p:nvPr/>
          </p:nvSpPr>
          <p:spPr>
            <a:xfrm flipH="1">
              <a:off x="4368" y="2936"/>
              <a:ext cx="288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813" name="Line 70"/>
            <p:cNvSpPr/>
            <p:nvPr/>
          </p:nvSpPr>
          <p:spPr>
            <a:xfrm>
              <a:off x="4944" y="2936"/>
              <a:ext cx="288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814" name="Line 71"/>
            <p:cNvSpPr/>
            <p:nvPr/>
          </p:nvSpPr>
          <p:spPr>
            <a:xfrm>
              <a:off x="4800" y="1400"/>
              <a:ext cx="0" cy="288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graphicFrame>
          <p:nvGraphicFramePr>
            <p:cNvPr id="31815" name="Object 72"/>
            <p:cNvGraphicFramePr>
              <a:graphicFrameLocks noChangeAspect="1"/>
            </p:cNvGraphicFramePr>
            <p:nvPr/>
          </p:nvGraphicFramePr>
          <p:xfrm>
            <a:off x="4848" y="1352"/>
            <a:ext cx="27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7" imgW="304800" imgH="266700" progId="Equation.3">
                    <p:embed/>
                  </p:oleObj>
                </mc:Choice>
                <mc:Fallback>
                  <p:oleObj name="" r:id="rId17" imgW="304800" imgH="2667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1352"/>
                          <a:ext cx="274" cy="24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6" name="Object 73"/>
            <p:cNvGraphicFramePr>
              <a:graphicFrameLocks noChangeAspect="1"/>
            </p:cNvGraphicFramePr>
            <p:nvPr/>
          </p:nvGraphicFramePr>
          <p:xfrm>
            <a:off x="5328" y="1928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9" imgW="165100" imgH="241300" progId="Equation.3">
                    <p:embed/>
                  </p:oleObj>
                </mc:Choice>
                <mc:Fallback>
                  <p:oleObj name="" r:id="rId19" imgW="165100" imgH="2413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28" y="1928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7" name="Object 74"/>
            <p:cNvGraphicFramePr>
              <a:graphicFrameLocks noChangeAspect="1"/>
            </p:cNvGraphicFramePr>
            <p:nvPr/>
          </p:nvGraphicFramePr>
          <p:xfrm>
            <a:off x="4656" y="2792"/>
            <a:ext cx="3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21" imgW="292100" imgH="215900" progId="Equation.3">
                    <p:embed/>
                  </p:oleObj>
                </mc:Choice>
                <mc:Fallback>
                  <p:oleObj name="" r:id="rId21" imgW="292100" imgH="215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6" y="2792"/>
                          <a:ext cx="317" cy="24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8" name="Text Box 75"/>
            <p:cNvSpPr txBox="1"/>
            <p:nvPr/>
          </p:nvSpPr>
          <p:spPr>
            <a:xfrm>
              <a:off x="4272" y="3032"/>
              <a:ext cx="1296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/>
                <a:t>桁杆示意图</a:t>
              </a:r>
              <a:endParaRPr lang="zh-CN" altLang="en-US" sz="2400" dirty="0"/>
            </a:p>
          </p:txBody>
        </p:sp>
        <p:sp>
          <p:nvSpPr>
            <p:cNvPr id="31819" name="Line 76"/>
            <p:cNvSpPr/>
            <p:nvPr/>
          </p:nvSpPr>
          <p:spPr>
            <a:xfrm flipH="1">
              <a:off x="1008" y="1592"/>
              <a:ext cx="240" cy="432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1820" name="Oval 77"/>
            <p:cNvSpPr/>
            <p:nvPr/>
          </p:nvSpPr>
          <p:spPr>
            <a:xfrm>
              <a:off x="2496" y="1736"/>
              <a:ext cx="939" cy="939"/>
            </a:xfrm>
            <a:prstGeom prst="ellipse">
              <a:avLst/>
            </a:prstGeom>
            <a:solidFill>
              <a:schemeClr val="bg1"/>
            </a:solidFill>
            <a:ln w="1270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600" i="1" dirty="0"/>
            </a:p>
          </p:txBody>
        </p:sp>
        <p:sp>
          <p:nvSpPr>
            <p:cNvPr id="31821" name="Oval 78"/>
            <p:cNvSpPr/>
            <p:nvPr/>
          </p:nvSpPr>
          <p:spPr>
            <a:xfrm>
              <a:off x="2688" y="1928"/>
              <a:ext cx="576" cy="576"/>
            </a:xfrm>
            <a:prstGeom prst="ellipse">
              <a:avLst/>
            </a:prstGeom>
            <a:solidFill>
              <a:schemeClr val="bg1"/>
            </a:solidFill>
            <a:ln w="12700" cap="rnd" cmpd="sng">
              <a:solidFill>
                <a:srgbClr val="A50021"/>
              </a:solidFill>
              <a:prstDash val="sysDot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600" i="1" dirty="0"/>
            </a:p>
          </p:txBody>
        </p:sp>
        <p:sp>
          <p:nvSpPr>
            <p:cNvPr id="31822" name="Oval 79"/>
            <p:cNvSpPr/>
            <p:nvPr/>
          </p:nvSpPr>
          <p:spPr>
            <a:xfrm>
              <a:off x="2784" y="2024"/>
              <a:ext cx="349" cy="349"/>
            </a:xfrm>
            <a:prstGeom prst="ellipse">
              <a:avLst/>
            </a:prstGeom>
            <a:solidFill>
              <a:schemeClr val="bg1"/>
            </a:solidFill>
            <a:ln w="12700" cap="sq" cmpd="sng">
              <a:solidFill>
                <a:srgbClr val="A5002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600" i="1" dirty="0"/>
            </a:p>
          </p:txBody>
        </p:sp>
        <p:sp>
          <p:nvSpPr>
            <p:cNvPr id="31823" name="Line 80"/>
            <p:cNvSpPr/>
            <p:nvPr/>
          </p:nvSpPr>
          <p:spPr>
            <a:xfrm>
              <a:off x="2688" y="2216"/>
              <a:ext cx="576" cy="0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triangle" w="sm" len="sm"/>
              <a:tailEnd type="triangle" w="sm" len="sm"/>
            </a:ln>
          </p:spPr>
        </p:sp>
        <p:sp>
          <p:nvSpPr>
            <p:cNvPr id="31824" name="Line 81"/>
            <p:cNvSpPr/>
            <p:nvPr/>
          </p:nvSpPr>
          <p:spPr>
            <a:xfrm flipV="1">
              <a:off x="2976" y="2072"/>
              <a:ext cx="144" cy="96"/>
            </a:xfrm>
            <a:prstGeom prst="line">
              <a:avLst/>
            </a:prstGeom>
            <a:ln w="6350" cap="sq" cmpd="sng">
              <a:solidFill>
                <a:srgbClr val="A50021"/>
              </a:solidFill>
              <a:prstDash val="solid"/>
              <a:headEnd type="none" w="sm" len="sm"/>
              <a:tailEnd type="triangle" w="sm" len="sm"/>
            </a:ln>
          </p:spPr>
        </p:sp>
        <p:graphicFrame>
          <p:nvGraphicFramePr>
            <p:cNvPr id="31825" name="Object 82"/>
            <p:cNvGraphicFramePr>
              <a:graphicFrameLocks noChangeAspect="1"/>
            </p:cNvGraphicFramePr>
            <p:nvPr/>
          </p:nvGraphicFramePr>
          <p:xfrm>
            <a:off x="2928" y="2024"/>
            <a:ext cx="10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3" imgW="190500" imgH="241300" progId="Equation.3">
                    <p:embed/>
                  </p:oleObj>
                </mc:Choice>
                <mc:Fallback>
                  <p:oleObj name="" r:id="rId23" imgW="190500" imgH="2413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8" y="2024"/>
                          <a:ext cx="107" cy="135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A5002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9" name="Rectangle 84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781800" cy="6096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dirty="0"/>
              <a:t>6.</a:t>
            </a:r>
            <a:r>
              <a:rPr lang="zh-CN" altLang="en-US" sz="3600" b="1" dirty="0">
                <a:solidFill>
                  <a:srgbClr val="FFCC00"/>
                </a:solidFill>
                <a:ea typeface="楷体_GB2312" pitchFamily="49" charset="-122"/>
              </a:rPr>
              <a:t>结构设计问题</a:t>
            </a:r>
            <a:endParaRPr lang="zh-CN" altLang="en-US" sz="3600" b="1" dirty="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31750" name="Line 85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10243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4" name="Rectangle 3"/>
          <p:cNvSpPr>
            <a:spLocks noGrp="1"/>
          </p:cNvSpPr>
          <p:nvPr>
            <p:ph type="title"/>
          </p:nvPr>
        </p:nvSpPr>
        <p:spPr>
          <a:xfrm>
            <a:off x="1676400" y="0"/>
            <a:ext cx="91440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solidFill>
                  <a:srgbClr val="CC0000"/>
                </a:solidFill>
              </a:rPr>
              <a:t>其他参考书目</a:t>
            </a:r>
            <a:endParaRPr lang="zh-CN" altLang="en-US" sz="3200" b="1" dirty="0">
              <a:solidFill>
                <a:srgbClr val="CC0000"/>
              </a:solidFill>
            </a:endParaRPr>
          </a:p>
        </p:txBody>
      </p:sp>
      <p:sp>
        <p:nvSpPr>
          <p:cNvPr id="10245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6" name="Text Box 5"/>
          <p:cNvSpPr txBox="1"/>
          <p:nvPr/>
        </p:nvSpPr>
        <p:spPr>
          <a:xfrm>
            <a:off x="1847850" y="1052513"/>
            <a:ext cx="8208963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Nonlinear Programming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 - 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Theory and Algorithms</a:t>
            </a:r>
            <a:endParaRPr lang="en-US" altLang="zh-CN" sz="2400" b="1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Mokhtar S. Bazaraa, C. M. Shetty</a:t>
            </a: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John Wiley &amp; Sons, Inc. 1979 (2nd Edit, 1993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3nd Edit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2006)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0247" name="Text Box 6"/>
          <p:cNvSpPr txBox="1"/>
          <p:nvPr/>
        </p:nvSpPr>
        <p:spPr>
          <a:xfrm>
            <a:off x="1881188" y="2500313"/>
            <a:ext cx="8208962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Linear and Nonlinear Programming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David G. Luenberger</a:t>
            </a: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Addison-Wesley Publishing Company, 2nd Edition, 1984/2003..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grpSp>
        <p:nvGrpSpPr>
          <p:cNvPr id="10248" name="Group 7"/>
          <p:cNvGrpSpPr/>
          <p:nvPr/>
        </p:nvGrpSpPr>
        <p:grpSpPr>
          <a:xfrm>
            <a:off x="1828800" y="3810000"/>
            <a:ext cx="8208963" cy="2638426"/>
            <a:chOff x="204" y="2478"/>
            <a:chExt cx="5171" cy="1662"/>
          </a:xfrm>
        </p:grpSpPr>
        <p:sp>
          <p:nvSpPr>
            <p:cNvPr id="10249" name="Text Box 8"/>
            <p:cNvSpPr txBox="1"/>
            <p:nvPr/>
          </p:nvSpPr>
          <p:spPr>
            <a:xfrm>
              <a:off x="204" y="2478"/>
              <a:ext cx="5171" cy="755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ea typeface="黑体" panose="02010609060101010101" pitchFamily="49" charset="-122"/>
                </a:rPr>
                <a:t>Convex Analysis</a:t>
              </a:r>
              <a:r>
                <a:rPr lang="en-US" altLang="zh-CN" sz="2400" dirty="0">
                  <a:solidFill>
                    <a:schemeClr val="accent2"/>
                  </a:solidFill>
                  <a:ea typeface="黑体" panose="02010609060101010101" pitchFamily="49" charset="-122"/>
                </a:rPr>
                <a:t> </a:t>
              </a:r>
              <a:endPara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黑体" panose="02010609060101010101" pitchFamily="49" charset="-122"/>
                </a:rPr>
                <a:t>R. T. Rockafellar</a:t>
              </a:r>
              <a:endPara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Princeton Landmarks in Mathematics and Physics, 1996.</a:t>
              </a:r>
              <a:endParaRPr lang="en-US" altLang="zh-CN" sz="2400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50" name="Text Box 9"/>
            <p:cNvSpPr txBox="1"/>
            <p:nvPr/>
          </p:nvSpPr>
          <p:spPr>
            <a:xfrm>
              <a:off x="204" y="3385"/>
              <a:ext cx="5171" cy="755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ea typeface="楷体_GB2312" pitchFamily="49" charset="-122"/>
                </a:rPr>
                <a:t>Optimization and Nonsmooth Analysis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endPara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Frank H. Clarke </a:t>
              </a:r>
              <a:endPara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SIAM, 1990.</a:t>
              </a:r>
              <a:endParaRPr lang="en-US" altLang="zh-CN" sz="2400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32771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2772" name="Rectangle 2"/>
          <p:cNvSpPr/>
          <p:nvPr/>
        </p:nvSpPr>
        <p:spPr>
          <a:xfrm>
            <a:off x="1752600" y="228600"/>
            <a:ext cx="6781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6.</a:t>
            </a:r>
            <a:r>
              <a:rPr lang="zh-CN" altLang="en-US" sz="3600" b="1" dirty="0">
                <a:solidFill>
                  <a:srgbClr val="FFCC00"/>
                </a:solidFill>
                <a:ea typeface="楷体_GB2312" pitchFamily="49" charset="-122"/>
              </a:rPr>
              <a:t>结构设计问题</a:t>
            </a:r>
            <a:endParaRPr lang="zh-CN" altLang="en-US" sz="3600" b="1" dirty="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32773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4" name="Rectangle 4"/>
          <p:cNvSpPr/>
          <p:nvPr/>
        </p:nvSpPr>
        <p:spPr>
          <a:xfrm>
            <a:off x="2166938" y="4357688"/>
            <a:ext cx="5410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此应力要求小于材料的屈吸极限，即</a:t>
            </a:r>
            <a:endParaRPr lang="zh-CN" altLang="en-US" sz="2400" dirty="0"/>
          </a:p>
        </p:txBody>
      </p:sp>
      <p:sp>
        <p:nvSpPr>
          <p:cNvPr id="32775" name="Rectangle 5"/>
          <p:cNvSpPr/>
          <p:nvPr/>
        </p:nvSpPr>
        <p:spPr>
          <a:xfrm>
            <a:off x="1905000" y="1219200"/>
            <a:ext cx="33153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解：桁杆的截面积为 ：</a:t>
            </a:r>
            <a:endParaRPr lang="zh-CN" altLang="en-US" sz="2400" dirty="0"/>
          </a:p>
        </p:txBody>
      </p:sp>
      <p:sp>
        <p:nvSpPr>
          <p:cNvPr id="32776" name="Rectangle 6"/>
          <p:cNvSpPr/>
          <p:nvPr/>
        </p:nvSpPr>
        <p:spPr>
          <a:xfrm>
            <a:off x="2438400" y="1828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桁杆的总重量为：</a:t>
            </a:r>
            <a:endParaRPr lang="zh-CN" altLang="en-US" sz="2400" dirty="0"/>
          </a:p>
        </p:txBody>
      </p:sp>
      <p:sp>
        <p:nvSpPr>
          <p:cNvPr id="32777" name="Rectangle 7"/>
          <p:cNvSpPr/>
          <p:nvPr/>
        </p:nvSpPr>
        <p:spPr>
          <a:xfrm>
            <a:off x="2209800" y="2667000"/>
            <a:ext cx="41795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负载</a:t>
            </a:r>
            <a:r>
              <a:rPr lang="en-US" altLang="zh-CN" sz="2400" dirty="0"/>
              <a:t>2p</a:t>
            </a:r>
            <a:r>
              <a:rPr lang="zh-CN" altLang="en-US" sz="2400" dirty="0"/>
              <a:t>在每个杆上的分力为：</a:t>
            </a:r>
            <a:endParaRPr lang="zh-CN" altLang="en-US" sz="2400" dirty="0"/>
          </a:p>
        </p:txBody>
      </p:sp>
      <p:sp>
        <p:nvSpPr>
          <p:cNvPr id="32778" name="Rectangle 8"/>
          <p:cNvSpPr/>
          <p:nvPr/>
        </p:nvSpPr>
        <p:spPr>
          <a:xfrm>
            <a:off x="2133600" y="3352800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于是杆截面的应力为：</a:t>
            </a:r>
            <a:endParaRPr lang="zh-CN" altLang="en-US" sz="2400" dirty="0"/>
          </a:p>
        </p:txBody>
      </p:sp>
      <p:graphicFrame>
        <p:nvGraphicFramePr>
          <p:cNvPr id="32779" name="Object 9"/>
          <p:cNvGraphicFramePr>
            <a:graphicFrameLocks noChangeAspect="1"/>
          </p:cNvGraphicFramePr>
          <p:nvPr/>
        </p:nvGraphicFramePr>
        <p:xfrm>
          <a:off x="5105400" y="1219200"/>
          <a:ext cx="1295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711200" imgH="241300" progId="Equation.3">
                  <p:embed/>
                </p:oleObj>
              </mc:Choice>
              <mc:Fallback>
                <p:oleObj name="" r:id="rId1" imgW="711200" imgH="241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1219200"/>
                        <a:ext cx="1295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0"/>
          <p:cNvGraphicFramePr>
            <a:graphicFrameLocks noChangeAspect="1"/>
          </p:cNvGraphicFramePr>
          <p:nvPr/>
        </p:nvGraphicFramePr>
        <p:xfrm>
          <a:off x="4953000" y="1905000"/>
          <a:ext cx="25193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727200" imgH="355600" progId="Equation.3">
                  <p:embed/>
                </p:oleObj>
              </mc:Choice>
              <mc:Fallback>
                <p:oleObj name="" r:id="rId3" imgW="1727200" imgH="355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3000" y="1905000"/>
                        <a:ext cx="2519363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1"/>
          <p:cNvGraphicFramePr>
            <a:graphicFrameLocks noChangeAspect="1"/>
          </p:cNvGraphicFramePr>
          <p:nvPr/>
        </p:nvGraphicFramePr>
        <p:xfrm>
          <a:off x="6096000" y="2438400"/>
          <a:ext cx="30813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993900" imgH="596900" progId="Equation.3">
                  <p:embed/>
                </p:oleObj>
              </mc:Choice>
              <mc:Fallback>
                <p:oleObj name="" r:id="rId5" imgW="1993900" imgH="596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2438400"/>
                        <a:ext cx="3081338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2"/>
          <p:cNvGraphicFramePr>
            <a:graphicFrameLocks noChangeAspect="1"/>
          </p:cNvGraphicFramePr>
          <p:nvPr/>
        </p:nvGraphicFramePr>
        <p:xfrm>
          <a:off x="5257800" y="3429000"/>
          <a:ext cx="27463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778000" imgH="596900" progId="Equation.3">
                  <p:embed/>
                </p:oleObj>
              </mc:Choice>
              <mc:Fallback>
                <p:oleObj name="" r:id="rId7" imgW="1778000" imgH="596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3429000"/>
                        <a:ext cx="2746375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3"/>
          <p:cNvGraphicFramePr>
            <a:graphicFrameLocks noChangeAspect="1"/>
          </p:cNvGraphicFramePr>
          <p:nvPr/>
        </p:nvGraphicFramePr>
        <p:xfrm>
          <a:off x="4419600" y="5029200"/>
          <a:ext cx="22161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1282700" imgH="596900" progId="Equation.3">
                  <p:embed/>
                </p:oleObj>
              </mc:Choice>
              <mc:Fallback>
                <p:oleObj name="" r:id="rId9" imgW="1282700" imgH="596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5029200"/>
                        <a:ext cx="2216150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1992313" y="1125538"/>
            <a:ext cx="7924800" cy="17221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 </a:t>
            </a:r>
            <a:r>
              <a:rPr lang="zh-CN" altLang="en-US" sz="2800" dirty="0"/>
              <a:t>圆杆中应力小于等于压杆稳定的临界应力。</a:t>
            </a:r>
            <a:endParaRPr lang="zh-CN" altLang="en-US" sz="28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由材料力学知：压杆稳定的临界应力为</a:t>
            </a:r>
            <a:r>
              <a:rPr lang="zh-CN" altLang="en-US" sz="2400" dirty="0"/>
              <a:t>    </a:t>
            </a:r>
            <a:endParaRPr lang="zh-CN" altLang="en-US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dirty="0"/>
          </a:p>
        </p:txBody>
      </p:sp>
      <p:graphicFrame>
        <p:nvGraphicFramePr>
          <p:cNvPr id="33795" name="Object 9"/>
          <p:cNvGraphicFramePr>
            <a:graphicFrameLocks noChangeAspect="1"/>
          </p:cNvGraphicFramePr>
          <p:nvPr/>
        </p:nvGraphicFramePr>
        <p:xfrm>
          <a:off x="5016500" y="2349500"/>
          <a:ext cx="20113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168400" imgH="596900" progId="Equation.3">
                  <p:embed/>
                </p:oleObj>
              </mc:Choice>
              <mc:Fallback>
                <p:oleObj name="" r:id="rId1" imgW="1168400" imgH="596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6500" y="2349500"/>
                        <a:ext cx="201136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/>
          <p:cNvGraphicFramePr>
            <a:graphicFrameLocks noChangeAspect="1"/>
          </p:cNvGraphicFramePr>
          <p:nvPr/>
        </p:nvGraphicFramePr>
        <p:xfrm>
          <a:off x="3935413" y="3933825"/>
          <a:ext cx="43719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2540000" imgH="622300" progId="Equation.3">
                  <p:embed/>
                </p:oleObj>
              </mc:Choice>
              <mc:Fallback>
                <p:oleObj name="" r:id="rId3" imgW="2540000" imgH="622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35413" y="3933825"/>
                        <a:ext cx="4371975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12"/>
          <p:cNvSpPr/>
          <p:nvPr/>
        </p:nvSpPr>
        <p:spPr>
          <a:xfrm>
            <a:off x="2208213" y="3141663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由此得稳定约束：</a:t>
            </a:r>
            <a:endParaRPr lang="zh-CN" altLang="en-US" sz="2400" dirty="0"/>
          </a:p>
        </p:txBody>
      </p:sp>
      <p:sp>
        <p:nvSpPr>
          <p:cNvPr id="33798" name="Rectangle 13"/>
          <p:cNvSpPr/>
          <p:nvPr/>
        </p:nvSpPr>
        <p:spPr>
          <a:xfrm>
            <a:off x="1752600" y="228600"/>
            <a:ext cx="6781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6.</a:t>
            </a:r>
            <a:r>
              <a:rPr lang="zh-CN" altLang="en-US" sz="3600" b="1" dirty="0">
                <a:solidFill>
                  <a:srgbClr val="FFCC00"/>
                </a:solidFill>
                <a:ea typeface="楷体_GB2312" pitchFamily="49" charset="-122"/>
              </a:rPr>
              <a:t>结构设计问题</a:t>
            </a:r>
            <a:endParaRPr lang="zh-CN" altLang="en-US" sz="3600" b="1" dirty="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33799" name="Line 1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2"/>
          <p:cNvSpPr txBox="1"/>
          <p:nvPr/>
        </p:nvSpPr>
        <p:spPr>
          <a:xfrm>
            <a:off x="2209800" y="990600"/>
            <a:ext cx="8458200" cy="3876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</a:t>
            </a:r>
            <a:endParaRPr lang="en-US" altLang="zh-CN" sz="2800" dirty="0"/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800" dirty="0"/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276600" y="2590800"/>
          <a:ext cx="4278313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641600" imgH="2070100" progId="Equation.DSMT4">
                  <p:embed/>
                </p:oleObj>
              </mc:Choice>
              <mc:Fallback>
                <p:oleObj name="" r:id="rId1" imgW="2641600" imgH="20701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4278313" cy="334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/>
          <p:nvPr/>
        </p:nvSpPr>
        <p:spPr>
          <a:xfrm>
            <a:off x="1981200" y="1066800"/>
            <a:ext cx="7543800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另外还要考虑到设计变量</a:t>
            </a:r>
            <a:r>
              <a:rPr lang="en-US" altLang="zh-CN" sz="2800" i="1" dirty="0">
                <a:solidFill>
                  <a:schemeClr val="accent2"/>
                </a:solidFill>
              </a:rPr>
              <a:t>d</a:t>
            </a:r>
            <a:r>
              <a:rPr lang="zh-CN" altLang="en-US" sz="2800" dirty="0"/>
              <a:t>和</a:t>
            </a:r>
            <a:r>
              <a:rPr lang="en-US" altLang="zh-CN" sz="2800" i="1" dirty="0">
                <a:solidFill>
                  <a:schemeClr val="accent2"/>
                </a:solidFill>
              </a:rPr>
              <a:t>h</a:t>
            </a:r>
            <a:r>
              <a:rPr lang="zh-CN" altLang="en-US" sz="2800" dirty="0"/>
              <a:t>有界。</a:t>
            </a:r>
            <a:endParaRPr lang="zh-CN" altLang="en-US" sz="28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   从而得到两杆桁架最优设计问题的数学模型：</a:t>
            </a:r>
            <a:endParaRPr lang="zh-CN" altLang="en-US" sz="2800" dirty="0"/>
          </a:p>
        </p:txBody>
      </p:sp>
      <p:sp>
        <p:nvSpPr>
          <p:cNvPr id="34821" name="Rectangle 5"/>
          <p:cNvSpPr/>
          <p:nvPr/>
        </p:nvSpPr>
        <p:spPr>
          <a:xfrm>
            <a:off x="1752600" y="228600"/>
            <a:ext cx="6781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6.</a:t>
            </a:r>
            <a:r>
              <a:rPr lang="zh-CN" altLang="en-US" sz="3600" b="1" dirty="0">
                <a:solidFill>
                  <a:srgbClr val="FFCC00"/>
                </a:solidFill>
                <a:ea typeface="楷体_GB2312" pitchFamily="49" charset="-122"/>
              </a:rPr>
              <a:t>结构设计问题</a:t>
            </a:r>
            <a:endParaRPr lang="zh-CN" altLang="en-US" sz="3600" b="1" dirty="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34822" name="Line 6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35843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xfrm>
            <a:off x="1847850" y="144463"/>
            <a:ext cx="2916238" cy="9080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b="1" dirty="0">
                <a:solidFill>
                  <a:srgbClr val="FF3300"/>
                </a:solidFill>
              </a:rPr>
              <a:t>基本概念</a:t>
            </a:r>
            <a:endParaRPr lang="zh-CN" altLang="en-US" sz="3600" b="1" dirty="0">
              <a:solidFill>
                <a:srgbClr val="FF3300"/>
              </a:solidFill>
            </a:endParaRPr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xfrm>
            <a:off x="2238375" y="1285875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/>
              <a:t>在上述例子中</a:t>
            </a:r>
            <a:r>
              <a:rPr lang="en-US" altLang="zh-CN" sz="2400" dirty="0"/>
              <a:t>,</a:t>
            </a:r>
            <a:r>
              <a:rPr lang="zh-CN" altLang="en-US" sz="2400" dirty="0"/>
              <a:t>有的目标函数和约束函数都是线性的</a:t>
            </a:r>
            <a:r>
              <a:rPr lang="en-US" altLang="zh-CN" sz="2400" dirty="0"/>
              <a:t>,</a:t>
            </a:r>
            <a:r>
              <a:rPr lang="zh-CN" altLang="en-US" sz="2400" dirty="0"/>
              <a:t>称之为</a:t>
            </a:r>
            <a:r>
              <a:rPr lang="zh-CN" altLang="en-US" sz="2400" b="1" dirty="0"/>
              <a:t>线性规划问题</a:t>
            </a:r>
            <a:r>
              <a:rPr lang="en-US" altLang="zh-CN" sz="2400" b="1" dirty="0"/>
              <a:t>,</a:t>
            </a:r>
            <a:r>
              <a:rPr lang="zh-CN" altLang="en-US" sz="2400" dirty="0"/>
              <a:t>而有的模型中含有非线性函数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称之为非线性规划</a:t>
            </a:r>
            <a:r>
              <a:rPr lang="en-US" altLang="zh-CN" sz="2400" b="1" dirty="0"/>
              <a:t>.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dirty="0"/>
              <a:t>在线性与非线性规划中</a:t>
            </a:r>
            <a:r>
              <a:rPr lang="en-US" altLang="zh-CN" sz="2400" dirty="0"/>
              <a:t>,</a:t>
            </a:r>
            <a:r>
              <a:rPr lang="zh-CN" altLang="en-US" sz="2400" dirty="0"/>
              <a:t>满足约束条件的点称为</a:t>
            </a:r>
            <a:r>
              <a:rPr lang="zh-CN" altLang="en-US" sz="2400" b="1" dirty="0"/>
              <a:t>可行点</a:t>
            </a:r>
            <a:r>
              <a:rPr lang="en-US" altLang="zh-CN" sz="2400" b="1" dirty="0"/>
              <a:t>,</a:t>
            </a:r>
            <a:r>
              <a:rPr lang="zh-CN" altLang="en-US" sz="2400" dirty="0"/>
              <a:t>全体可行点组成的集合称为</a:t>
            </a:r>
            <a:r>
              <a:rPr lang="zh-CN" altLang="en-US" sz="2400" b="1" dirty="0"/>
              <a:t>可行集</a:t>
            </a:r>
            <a:r>
              <a:rPr lang="zh-CN" altLang="en-US" sz="2400" dirty="0"/>
              <a:t>或</a:t>
            </a:r>
            <a:r>
              <a:rPr lang="zh-CN" altLang="en-US" sz="2400" b="1" dirty="0"/>
              <a:t>可行域</a:t>
            </a:r>
            <a:r>
              <a:rPr lang="en-US" altLang="zh-CN" sz="2400" b="1" dirty="0"/>
              <a:t>.</a:t>
            </a:r>
            <a:r>
              <a:rPr lang="zh-CN" altLang="en-US" sz="2400" dirty="0"/>
              <a:t>如果一个问题的可行域是整个空间</a:t>
            </a:r>
            <a:r>
              <a:rPr lang="en-US" altLang="zh-CN" sz="2400" dirty="0"/>
              <a:t>,</a:t>
            </a:r>
            <a:r>
              <a:rPr lang="zh-CN" altLang="en-US" sz="2400" dirty="0"/>
              <a:t>则称此问题为</a:t>
            </a:r>
            <a:r>
              <a:rPr lang="zh-CN" altLang="en-US" sz="2400" b="1" dirty="0"/>
              <a:t>无约束问题</a:t>
            </a:r>
            <a:r>
              <a:rPr lang="en-US" altLang="zh-CN" sz="2400" dirty="0"/>
              <a:t>.</a:t>
            </a:r>
            <a:endParaRPr lang="en-US" altLang="zh-CN" sz="2400" b="1" dirty="0"/>
          </a:p>
        </p:txBody>
      </p:sp>
      <p:sp>
        <p:nvSpPr>
          <p:cNvPr id="35846" name="Line 4"/>
          <p:cNvSpPr/>
          <p:nvPr/>
        </p:nvSpPr>
        <p:spPr>
          <a:xfrm>
            <a:off x="1738313" y="85725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5"/>
          <p:cNvSpPr txBox="1">
            <a:spLocks noGrp="1"/>
          </p:cNvSpPr>
          <p:nvPr>
            <p:ph type="ftr" sz="quarter" idx="3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kumimoji="1" lang="en-US" altLang="zh-CN" sz="1400" dirty="0">
                <a:latin typeface="+mn-lt"/>
                <a:ea typeface="+mn-ea"/>
                <a:cs typeface="+mn-cs"/>
              </a:rPr>
              <a:t>TP SHUAI</a:t>
            </a:r>
            <a:endParaRPr kumimoji="1" lang="en-US" altLang="zh-CN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36867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xfrm>
            <a:off x="1774825" y="195263"/>
            <a:ext cx="7215188" cy="785812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FF3300"/>
                </a:solidFill>
              </a:rPr>
              <a:t>基本概念</a:t>
            </a:r>
            <a:endParaRPr lang="zh-CN" altLang="en-US" sz="3600" dirty="0">
              <a:solidFill>
                <a:srgbClr val="FF3300"/>
              </a:solidFill>
            </a:endParaRPr>
          </a:p>
        </p:txBody>
      </p:sp>
      <p:sp>
        <p:nvSpPr>
          <p:cNvPr id="36869" name="Rectangle 3"/>
          <p:cNvSpPr>
            <a:spLocks noGrp="1"/>
          </p:cNvSpPr>
          <p:nvPr>
            <p:ph type="body" sz="half" idx="1"/>
          </p:nvPr>
        </p:nvSpPr>
        <p:spPr>
          <a:xfrm>
            <a:off x="2208213" y="1412875"/>
            <a:ext cx="5181600" cy="511175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ClrTx/>
              <a:buSzTx/>
              <a:buFontTx/>
            </a:pPr>
            <a:r>
              <a:rPr lang="zh-CN" altLang="en-US" sz="2800" dirty="0"/>
              <a:t>最优化问题可写成如下形式</a:t>
            </a:r>
            <a:r>
              <a:rPr lang="en-US" altLang="zh-CN" sz="2800" dirty="0"/>
              <a:t>:</a:t>
            </a:r>
            <a:endParaRPr lang="en-US" altLang="zh-CN" sz="2800" dirty="0"/>
          </a:p>
        </p:txBody>
      </p:sp>
      <p:graphicFrame>
        <p:nvGraphicFramePr>
          <p:cNvPr id="368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432175" y="2355850"/>
          <a:ext cx="38100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866900" imgH="762000" progId="Equation.DSMT4">
                  <p:embed/>
                </p:oleObj>
              </mc:Choice>
              <mc:Fallback>
                <p:oleObj name="" r:id="rId1" imgW="1866900" imgH="762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432175" y="2355850"/>
                        <a:ext cx="3810000" cy="1555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37891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xfrm>
            <a:off x="1774825" y="206375"/>
            <a:ext cx="2881313" cy="70167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FF3300"/>
                </a:solidFill>
              </a:rPr>
              <a:t>基本概念</a:t>
            </a:r>
            <a:endParaRPr lang="zh-CN" altLang="en-US" sz="3600" dirty="0">
              <a:solidFill>
                <a:srgbClr val="FF3300"/>
              </a:solidFill>
            </a:endParaRPr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1774825" y="908050"/>
            <a:ext cx="8153400" cy="16764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lvl="1" eaLnBrk="1" hangingPunct="1">
              <a:buNone/>
            </a:pPr>
            <a:r>
              <a:rPr lang="en-US" altLang="zh-CN" b="1" dirty="0"/>
              <a:t>Df 1. 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f(x)</a:t>
            </a:r>
            <a:r>
              <a:rPr lang="zh-CN" altLang="en-US" dirty="0"/>
              <a:t>为目标函数，</a:t>
            </a:r>
            <a:r>
              <a:rPr lang="en-US" altLang="zh-CN" i="1" dirty="0"/>
              <a:t>S</a:t>
            </a:r>
            <a:r>
              <a:rPr lang="zh-CN" altLang="en-US" dirty="0"/>
              <a:t>为可行域，</a:t>
            </a:r>
            <a:r>
              <a:rPr lang="en-US" altLang="zh-CN" sz="3200" i="1" dirty="0"/>
              <a:t>x</a:t>
            </a:r>
            <a:r>
              <a:rPr lang="en-US" altLang="zh-CN" sz="1600" dirty="0"/>
              <a:t>0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dirty="0"/>
              <a:t>若对每一个</a:t>
            </a:r>
            <a:r>
              <a:rPr lang="en-US" altLang="zh-CN" i="1" dirty="0"/>
              <a:t>x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成立</a:t>
            </a:r>
            <a:r>
              <a:rPr lang="en-US" altLang="zh-CN" sz="2400" i="1" dirty="0">
                <a:sym typeface="Symbol" panose="05050102010706020507" pitchFamily="18" charset="2"/>
              </a:rPr>
              <a:t>f(x)f(x</a:t>
            </a:r>
            <a:r>
              <a:rPr lang="en-US" altLang="zh-CN" sz="1200" i="1" dirty="0"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ym typeface="Symbol" panose="05050102010706020507" pitchFamily="18" charset="2"/>
              </a:rPr>
              <a:t>),</a:t>
            </a:r>
            <a:r>
              <a:rPr lang="zh-CN" altLang="en-US" sz="2400" dirty="0">
                <a:sym typeface="Symbol" panose="05050102010706020507" pitchFamily="18" charset="2"/>
              </a:rPr>
              <a:t>则称</a:t>
            </a:r>
            <a:r>
              <a:rPr lang="en-US" altLang="zh-CN" sz="3200" i="1" dirty="0"/>
              <a:t>x</a:t>
            </a:r>
            <a:r>
              <a:rPr lang="en-US" altLang="zh-CN" sz="1600" dirty="0"/>
              <a:t>0</a:t>
            </a:r>
            <a:r>
              <a:rPr lang="zh-CN" altLang="en-US" sz="2400" dirty="0">
                <a:sym typeface="Symbol" panose="05050102010706020507" pitchFamily="18" charset="2"/>
              </a:rPr>
              <a:t>为极小化问题</a:t>
            </a:r>
            <a:r>
              <a:rPr lang="en-US" altLang="zh-CN" sz="2400" i="1" dirty="0">
                <a:sym typeface="Symbol" panose="05050102010706020507" pitchFamily="18" charset="2"/>
              </a:rPr>
              <a:t>min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), </a:t>
            </a:r>
            <a:r>
              <a:rPr lang="en-US" altLang="zh-CN" sz="2400" i="1" dirty="0">
                <a:sym typeface="Symbol" panose="05050102010706020507" pitchFamily="18" charset="2"/>
              </a:rPr>
              <a:t>x S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最优解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整体最优解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endParaRPr lang="zh-CN" altLang="en-US" dirty="0"/>
          </a:p>
        </p:txBody>
      </p:sp>
      <p:graphicFrame>
        <p:nvGraphicFramePr>
          <p:cNvPr id="37894" name="Object 4"/>
          <p:cNvGraphicFramePr>
            <a:graphicFrameLocks noChangeAspect="1"/>
          </p:cNvGraphicFramePr>
          <p:nvPr/>
        </p:nvGraphicFramePr>
        <p:xfrm>
          <a:off x="2524125" y="3071813"/>
          <a:ext cx="64516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6451600" imgH="1612900" progId="Equation.DSMT4">
                  <p:embed/>
                </p:oleObj>
              </mc:Choice>
              <mc:Fallback>
                <p:oleObj name="" r:id="rId1" imgW="6451600" imgH="16129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4125" y="3071813"/>
                        <a:ext cx="64516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5"/>
          <p:cNvSpPr/>
          <p:nvPr/>
        </p:nvSpPr>
        <p:spPr>
          <a:xfrm>
            <a:off x="2452688" y="4714875"/>
            <a:ext cx="757745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则称</a:t>
            </a:r>
            <a:r>
              <a:rPr lang="en-US" altLang="zh-CN" sz="3600" i="1" dirty="0"/>
              <a:t>x</a:t>
            </a:r>
            <a:r>
              <a:rPr lang="en-US" altLang="zh-CN" sz="1800" dirty="0"/>
              <a:t>0</a:t>
            </a:r>
            <a:r>
              <a:rPr lang="zh-CN" altLang="en-US" sz="2800" dirty="0">
                <a:sym typeface="Symbol" panose="05050102010706020507" pitchFamily="18" charset="2"/>
              </a:rPr>
              <a:t>为极小化问题</a:t>
            </a:r>
            <a:r>
              <a:rPr lang="en-US" altLang="zh-CN" sz="2800" i="1" dirty="0">
                <a:sym typeface="Symbol" panose="05050102010706020507" pitchFamily="18" charset="2"/>
              </a:rPr>
              <a:t>min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),</a:t>
            </a:r>
            <a:r>
              <a:rPr lang="en-US" altLang="zh-CN" sz="2800" i="1" dirty="0">
                <a:sym typeface="Symbol" panose="05050102010706020507" pitchFamily="18" charset="2"/>
              </a:rPr>
              <a:t>x S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局部最优解</a:t>
            </a:r>
            <a:endParaRPr lang="zh-CN" altLang="en-US" sz="2800" b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7896" name="Rectangle 6"/>
          <p:cNvSpPr/>
          <p:nvPr/>
        </p:nvSpPr>
        <p:spPr>
          <a:xfrm>
            <a:off x="2095500" y="2428875"/>
            <a:ext cx="7543800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Df 1.2 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f(x)</a:t>
            </a:r>
            <a:r>
              <a:rPr lang="zh-CN" altLang="en-US" sz="2800" dirty="0"/>
              <a:t>为目标函数，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为可行域，</a:t>
            </a:r>
            <a:endParaRPr lang="zh-CN" altLang="en-US" sz="2800" dirty="0"/>
          </a:p>
        </p:txBody>
      </p:sp>
      <p:sp>
        <p:nvSpPr>
          <p:cNvPr id="37897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38915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6" name="WordArt 2"/>
          <p:cNvSpPr>
            <a:spLocks noTextEdit="1"/>
          </p:cNvSpPr>
          <p:nvPr/>
        </p:nvSpPr>
        <p:spPr>
          <a:xfrm>
            <a:off x="2381250" y="2286000"/>
            <a:ext cx="7429500" cy="10715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p>
            <a:pPr algn="ctr"/>
            <a:r>
              <a:rPr lang="zh-CN" altLang="en-US" sz="3600" i="1">
                <a:ln w="9525" cap="flat" cmpd="sng">
                  <a:solidFill>
                    <a:srgbClr val="CC99FF"/>
                  </a:solidFill>
                  <a:prstDash val="solid"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/>
                  </a:outerShdw>
                </a:effectLst>
                <a:latin typeface="Impact" panose="020B0806030902050204" charset="0"/>
                <a:ea typeface="Impact" panose="020B0806030902050204" charset="0"/>
              </a:rPr>
              <a:t>Thank you very much for your attendance!</a:t>
            </a:r>
            <a:endParaRPr lang="zh-CN" altLang="en-US" sz="3600" i="1">
              <a:ln w="9525" cap="flat" cmpd="sng">
                <a:solidFill>
                  <a:srgbClr val="CC99FF"/>
                </a:solidFill>
                <a:prstDash val="solid"/>
                <a:headEnd type="none" w="sm" len="sm"/>
                <a:tailEnd type="none" w="sm" len="sm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/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pic>
        <p:nvPicPr>
          <p:cNvPr id="3891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4338" y="3573463"/>
            <a:ext cx="3429000" cy="271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8" name="Rectangle 4"/>
          <p:cNvSpPr/>
          <p:nvPr/>
        </p:nvSpPr>
        <p:spPr>
          <a:xfrm>
            <a:off x="1919288" y="692150"/>
            <a:ext cx="7993062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优化软件</a:t>
            </a:r>
            <a:r>
              <a:rPr lang="en-US" altLang="zh-CN" sz="2800" dirty="0">
                <a:latin typeface="Arial" panose="020B0604020202020204" pitchFamily="34" charset="0"/>
              </a:rPr>
              <a:t>            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hlinkClick r:id="rId2"/>
              </a:rPr>
              <a:t>http://www-neos.mcs.anl.gov/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hlinkClick r:id="rId3"/>
              </a:rPr>
              <a:t>http://neos.mcs.anl.gov/neos/solvers/index.html</a:t>
            </a:r>
            <a:endParaRPr lang="en-US" altLang="zh-CN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  <a:endParaRPr lang="en-US" altLang="zh-CN" sz="1400" dirty="0"/>
          </a:p>
        </p:txBody>
      </p:sp>
      <p:sp>
        <p:nvSpPr>
          <p:cNvPr id="11267" name="Rectangle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8" name="Text Box 4"/>
          <p:cNvSpPr/>
          <p:nvPr>
            <p:ph idx="1"/>
          </p:nvPr>
        </p:nvSpPr>
        <p:spPr>
          <a:xfrm>
            <a:off x="1881188" y="1071563"/>
            <a:ext cx="7772400" cy="914400"/>
          </a:xfrm>
          <a:solidFill>
            <a:srgbClr val="CCFFFF">
              <a:alpha val="100000"/>
            </a:srgbClr>
          </a:solidFill>
        </p:spPr>
        <p:txBody>
          <a:bodyPr vert="horz" wrap="square" lIns="91440" tIns="45720" rIns="91440" bIns="45720" anchor="t" anchorCtr="0">
            <a:normAutofit fontScale="80000"/>
          </a:bodyPr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Linear Programming and Network Flows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 M. S. Bazaraa, J. J. Jarvis, John Wiley &amp; Sons, Inc., 1977.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1952625" y="3786188"/>
            <a:ext cx="7772400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运筹学基础手册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徐光辉、刘彦佩、程侃</a:t>
            </a:r>
            <a:endParaRPr lang="zh-CN" altLang="en-US" sz="24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科学出版社，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1999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1270" name="Text Box 6"/>
          <p:cNvSpPr txBox="1"/>
          <p:nvPr/>
        </p:nvSpPr>
        <p:spPr>
          <a:xfrm>
            <a:off x="1881188" y="2143125"/>
            <a:ext cx="7920037" cy="212280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组合最优化算法和复杂性        </a:t>
            </a:r>
            <a:r>
              <a:rPr lang="en-US" altLang="zh-CN" sz="2400" b="1" dirty="0">
                <a:solidFill>
                  <a:schemeClr val="accent2"/>
                </a:solidFill>
              </a:rPr>
              <a:t>Combinatorial Optimization</a:t>
            </a:r>
            <a:r>
              <a:rPr lang="en-US" altLang="zh-CN" sz="2400" dirty="0">
                <a:solidFill>
                  <a:schemeClr val="accent2"/>
                </a:solidFill>
              </a:rPr>
              <a:t>    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蔡茂诚、刘振宏</a:t>
            </a:r>
            <a:r>
              <a:rPr lang="zh-CN" altLang="en-US" sz="2400" dirty="0">
                <a:solidFill>
                  <a:schemeClr val="accent2"/>
                </a:solidFill>
              </a:rPr>
              <a:t>		    </a:t>
            </a:r>
            <a:r>
              <a:rPr lang="en-US" altLang="zh-CN" sz="2400" b="1" dirty="0">
                <a:solidFill>
                  <a:schemeClr val="accent2"/>
                </a:solidFill>
              </a:rPr>
              <a:t>Algorithms and Complexity </a:t>
            </a:r>
            <a:endParaRPr lang="en-US" altLang="zh-CN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清华大学出版社，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1988 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           </a:t>
            </a:r>
            <a:r>
              <a:rPr lang="en-US" altLang="zh-CN" sz="2400" dirty="0">
                <a:solidFill>
                  <a:schemeClr val="accent2"/>
                </a:solidFill>
              </a:rPr>
              <a:t>Printice-Hall Inc.,1982/1998</a:t>
            </a:r>
            <a:r>
              <a:rPr lang="en-US" altLang="zh-CN" sz="2400" b="1" dirty="0">
                <a:solidFill>
                  <a:schemeClr val="accent2"/>
                </a:solidFill>
              </a:rPr>
              <a:t>  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11271" name="Rectangle 8"/>
          <p:cNvSpPr>
            <a:spLocks noGrp="1"/>
          </p:cNvSpPr>
          <p:nvPr>
            <p:ph type="title"/>
          </p:nvPr>
        </p:nvSpPr>
        <p:spPr>
          <a:xfrm>
            <a:off x="1905000" y="0"/>
            <a:ext cx="4038600" cy="914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solidFill>
                  <a:srgbClr val="CC0000"/>
                </a:solidFill>
              </a:rPr>
              <a:t>其他参考书目</a:t>
            </a:r>
            <a:endParaRPr lang="zh-CN" altLang="en-US" sz="3200" b="1" dirty="0">
              <a:solidFill>
                <a:srgbClr val="CC0000"/>
              </a:solidFill>
            </a:endParaRPr>
          </a:p>
        </p:txBody>
      </p:sp>
      <p:sp>
        <p:nvSpPr>
          <p:cNvPr id="11272" name="Line 9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335" y="387350"/>
            <a:ext cx="9417050" cy="705485"/>
          </a:xfrm>
        </p:spPr>
        <p:txBody>
          <a:bodyPr>
            <a:normAutofit/>
          </a:bodyPr>
          <a:p>
            <a:r>
              <a:rPr lang="zh-CN" altLang="en-US"/>
              <a:t>运筹学思想与运筹学建模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7335" y="1490345"/>
            <a:ext cx="10039985" cy="475932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运筹学—简称</a:t>
            </a:r>
            <a:r>
              <a:rPr lang="en-US" altLang="zh-CN" sz="2400"/>
              <a:t> </a:t>
            </a:r>
            <a:r>
              <a:rPr lang="zh-CN" altLang="en-US" sz="2800"/>
              <a:t>OR</a:t>
            </a:r>
            <a:endParaRPr lang="zh-CN" altLang="en-US" sz="2800"/>
          </a:p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（美）Operation`s Research</a:t>
            </a:r>
            <a:endParaRPr lang="zh-CN" altLang="en-US" sz="2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（英）Operational Research</a:t>
            </a:r>
            <a:endParaRPr lang="zh-CN" altLang="en-US" sz="24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/>
              <a:t>“运筹于帷幄之中，决胜于千里之外”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三个来源：军事、管理、经济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三个组成部分：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800"/>
              <a:t>运用分析理论、竞争理论、随机服务理论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1750" name="Line 85"/>
          <p:cNvSpPr/>
          <p:nvPr/>
        </p:nvSpPr>
        <p:spPr>
          <a:xfrm>
            <a:off x="1537335" y="1217295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180" y="329565"/>
            <a:ext cx="10318115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一、什么是运筹学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035" y="1499870"/>
            <a:ext cx="9791065" cy="4759325"/>
          </a:xfrm>
        </p:spPr>
        <p:txBody>
          <a:bodyPr/>
          <a:p>
            <a:r>
              <a:rPr lang="zh-CN" altLang="en-US" sz="2800"/>
              <a:t>为决策机构在对其控制下的业务活动进行决策时，提供一门量化为基础的科学方法。</a:t>
            </a:r>
            <a:endParaRPr lang="zh-CN" altLang="en-US" sz="2000"/>
          </a:p>
          <a:p>
            <a:r>
              <a:rPr lang="zh-CN" altLang="en-US" sz="2800"/>
              <a:t>或是一门应用科学，它广泛应用现有的科学技术知识和数学方法，解决实际中提出的专门问题，为决策者选择最优决策提供定量依据。</a:t>
            </a:r>
            <a:endParaRPr lang="zh-CN" altLang="en-US" sz="2800"/>
          </a:p>
          <a:p>
            <a:r>
              <a:rPr lang="zh-CN" altLang="en-US" sz="2800"/>
              <a:t>运筹学是一种给出问题坏的答案的艺术，否则的话，问题的结果会更坏。</a:t>
            </a:r>
            <a:endParaRPr lang="zh-CN" altLang="en-US" sz="2800"/>
          </a:p>
        </p:txBody>
      </p:sp>
      <p:sp>
        <p:nvSpPr>
          <p:cNvPr id="31750" name="Line 85"/>
          <p:cNvSpPr/>
          <p:nvPr/>
        </p:nvSpPr>
        <p:spPr>
          <a:xfrm>
            <a:off x="1042035" y="1184275"/>
            <a:ext cx="8027670" cy="635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645" y="411480"/>
            <a:ext cx="8082915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二、运筹学的应用原则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6170" y="1490345"/>
            <a:ext cx="10471150" cy="4759325"/>
          </a:xfrm>
        </p:spPr>
        <p:txBody>
          <a:bodyPr/>
          <a:p>
            <a:r>
              <a:rPr lang="zh-CN" altLang="en-US" sz="2800"/>
              <a:t>1) 合伙原则：应善于同各有关人员合作</a:t>
            </a:r>
            <a:endParaRPr lang="zh-CN" altLang="en-US" sz="2800"/>
          </a:p>
          <a:p>
            <a:r>
              <a:rPr lang="zh-CN" altLang="en-US" sz="2800"/>
              <a:t>2) 催化原则：善于引导人们改变一些常规看法</a:t>
            </a:r>
            <a:endParaRPr lang="zh-CN" altLang="en-US" sz="2800"/>
          </a:p>
          <a:p>
            <a:r>
              <a:rPr lang="zh-CN" altLang="en-US" sz="2800"/>
              <a:t>3) 互相渗透原则：多部门彼此渗透地考虑</a:t>
            </a:r>
            <a:endParaRPr lang="zh-CN" altLang="en-US" sz="2800"/>
          </a:p>
          <a:p>
            <a:r>
              <a:rPr lang="zh-CN" altLang="en-US" sz="2800"/>
              <a:t>4) 独立原则：不应受某些特殊情况所左右</a:t>
            </a:r>
            <a:endParaRPr lang="zh-CN" altLang="en-US" sz="2800"/>
          </a:p>
          <a:p>
            <a:r>
              <a:rPr lang="zh-CN" altLang="en-US" sz="2800"/>
              <a:t>5) 宽容原则：思路宽、方法多，不局限在某一特定方法上</a:t>
            </a:r>
            <a:endParaRPr lang="zh-CN" altLang="en-US" sz="2800"/>
          </a:p>
          <a:p>
            <a:r>
              <a:rPr lang="zh-CN" altLang="en-US" sz="2800"/>
              <a:t>6) 平衡原则：考虑各种矛盾的平衡、关系的平衡</a:t>
            </a:r>
            <a:endParaRPr lang="zh-CN" altLang="en-US" sz="2800"/>
          </a:p>
        </p:txBody>
      </p:sp>
      <p:sp>
        <p:nvSpPr>
          <p:cNvPr id="31750" name="Line 85"/>
          <p:cNvSpPr/>
          <p:nvPr/>
        </p:nvSpPr>
        <p:spPr>
          <a:xfrm>
            <a:off x="1288415" y="1249045"/>
            <a:ext cx="7931150" cy="635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375" y="305435"/>
            <a:ext cx="8453755" cy="705485"/>
          </a:xfrm>
        </p:spPr>
        <p:txBody>
          <a:bodyPr/>
          <a:p>
            <a:r>
              <a:rPr lang="zh-CN" altLang="en-US"/>
              <a:t>三、运筹学解决问题的工作步骤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055" y="1490345"/>
            <a:ext cx="10375265" cy="4759325"/>
          </a:xfrm>
        </p:spPr>
        <p:txBody>
          <a:bodyPr/>
          <a:p>
            <a:r>
              <a:rPr lang="zh-CN" altLang="en-US" sz="2400"/>
              <a:t>1 ）提出问题：目标、约束、决策变量、参数</a:t>
            </a:r>
            <a:endParaRPr lang="zh-CN" altLang="en-US" sz="2400"/>
          </a:p>
          <a:p>
            <a:r>
              <a:rPr lang="zh-CN" altLang="en-US" sz="2400"/>
              <a:t>2 ）建立模型：变量、参数、目标之间的关系的表示</a:t>
            </a:r>
            <a:endParaRPr lang="zh-CN" altLang="en-US" sz="2400"/>
          </a:p>
          <a:p>
            <a:r>
              <a:rPr lang="zh-CN" altLang="en-US" sz="2400"/>
              <a:t>3 ）模型求解：数学方法及其他方法</a:t>
            </a:r>
            <a:endParaRPr lang="zh-CN" altLang="en-US" sz="2400"/>
          </a:p>
          <a:p>
            <a:r>
              <a:rPr lang="zh-CN" altLang="en-US" sz="2400"/>
              <a:t>4 ）解的检验：制定检验准则，讨论与现实的一致性</a:t>
            </a:r>
            <a:endParaRPr lang="zh-CN" altLang="en-US" sz="2400"/>
          </a:p>
          <a:p>
            <a:r>
              <a:rPr lang="zh-CN" altLang="en-US" sz="2400"/>
              <a:t>5 ）灵敏性分析：参数扰动对解的影响情况</a:t>
            </a:r>
            <a:endParaRPr lang="zh-CN" altLang="en-US" sz="2400"/>
          </a:p>
          <a:p>
            <a:r>
              <a:rPr lang="zh-CN" altLang="en-US" sz="2400"/>
              <a:t>6 ）解的实施：回到实践中</a:t>
            </a:r>
            <a:endParaRPr lang="zh-CN" altLang="en-US" sz="2400"/>
          </a:p>
          <a:p>
            <a:r>
              <a:rPr lang="zh-CN" altLang="en-US" sz="2400"/>
              <a:t>7 ）后评估：考察问题是否得到圆满解决</a:t>
            </a:r>
            <a:endParaRPr lang="zh-CN" altLang="en-US" sz="2400"/>
          </a:p>
        </p:txBody>
      </p:sp>
      <p:sp>
        <p:nvSpPr>
          <p:cNvPr id="31750" name="Line 85"/>
          <p:cNvSpPr/>
          <p:nvPr/>
        </p:nvSpPr>
        <p:spPr>
          <a:xfrm>
            <a:off x="1219835" y="1183005"/>
            <a:ext cx="8072120" cy="635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080" y="512515"/>
            <a:ext cx="10969200" cy="705600"/>
          </a:xfrm>
        </p:spPr>
        <p:txBody>
          <a:bodyPr/>
          <a:p>
            <a:r>
              <a:rPr lang="zh-CN" altLang="en-US"/>
              <a:t>四、运筹学模型的构造思路及评价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640" y="1490345"/>
            <a:ext cx="10393680" cy="4759325"/>
          </a:xfrm>
        </p:spPr>
        <p:txBody>
          <a:bodyPr>
            <a:noAutofit/>
          </a:bodyPr>
          <a:p>
            <a:r>
              <a:rPr lang="zh-CN" altLang="en-US" sz="2400"/>
              <a:t>1. 直接分析法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类比方法</a:t>
            </a:r>
            <a:endParaRPr lang="zh-CN" altLang="en-US" sz="2400"/>
          </a:p>
          <a:p>
            <a:r>
              <a:rPr lang="zh-CN" altLang="en-US" sz="2400"/>
              <a:t>3. 模拟方法</a:t>
            </a:r>
            <a:endParaRPr lang="zh-CN" altLang="en-US" sz="2400"/>
          </a:p>
          <a:p>
            <a:r>
              <a:rPr lang="zh-CN" altLang="en-US" sz="2400"/>
              <a:t>4. 数据分析法</a:t>
            </a:r>
            <a:endParaRPr lang="zh-CN" altLang="en-US" sz="2400"/>
          </a:p>
          <a:p>
            <a:r>
              <a:rPr lang="en-US" altLang="zh-CN" sz="2400"/>
              <a:t>5. </a:t>
            </a:r>
            <a:r>
              <a:rPr lang="zh-CN" altLang="en-US" sz="2400"/>
              <a:t>试验分析法</a:t>
            </a:r>
            <a:endParaRPr lang="zh-CN" altLang="en-US" sz="2400"/>
          </a:p>
          <a:p>
            <a:r>
              <a:rPr lang="zh-CN" altLang="en-US" sz="2400"/>
              <a:t>6. 构想法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模型评价: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易于理解、易于探查错误、易于计算等</a:t>
            </a:r>
            <a:endParaRPr lang="zh-CN" altLang="en-US" sz="2400"/>
          </a:p>
        </p:txBody>
      </p:sp>
      <p:sp>
        <p:nvSpPr>
          <p:cNvPr id="31750" name="Line 85"/>
          <p:cNvSpPr/>
          <p:nvPr/>
        </p:nvSpPr>
        <p:spPr>
          <a:xfrm>
            <a:off x="1206500" y="140208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PP_MARK_KEY" val="698f36b0-d736-491a-be81-70707cef2417"/>
  <p:tag name="COMMONDATA" val="eyJoZGlkIjoiOWQyMGViYWQ4ZDgwNzAyNTA4MDM5MzMyMjRhZDAxYj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4590</Words>
  <Application>WPS 演示</Application>
  <PresentationFormat>宽屏</PresentationFormat>
  <Paragraphs>492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36</vt:i4>
      </vt:variant>
    </vt:vector>
  </HeadingPairs>
  <TitlesOfParts>
    <vt:vector size="87" baseType="lpstr">
      <vt:lpstr>Arial</vt:lpstr>
      <vt:lpstr>宋体</vt:lpstr>
      <vt:lpstr>Wingdings</vt:lpstr>
      <vt:lpstr>Wingdings</vt:lpstr>
      <vt:lpstr>Times New Roman</vt:lpstr>
      <vt:lpstr>楷体_GB2312</vt:lpstr>
      <vt:lpstr>新宋体</vt:lpstr>
      <vt:lpstr>黑体</vt:lpstr>
      <vt:lpstr>华文隶书</vt:lpstr>
      <vt:lpstr>微软雅黑</vt:lpstr>
      <vt:lpstr>Arial Unicode MS</vt:lpstr>
      <vt:lpstr>Calibri</vt:lpstr>
      <vt:lpstr>Symbol</vt:lpstr>
      <vt:lpstr>Euclid Symbol</vt:lpstr>
      <vt:lpstr>Symbol</vt:lpstr>
      <vt:lpstr>Impact</vt:lpstr>
      <vt:lpstr>Office 主题​​</vt:lpstr>
      <vt:lpstr>MS_ClipArt_Gallery.2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运筹学与最优化</vt:lpstr>
      <vt:lpstr>提纲</vt:lpstr>
      <vt:lpstr>其他参考书目</vt:lpstr>
      <vt:lpstr>其他参考书目</vt:lpstr>
      <vt:lpstr>运筹学思想与运筹学建模</vt:lpstr>
      <vt:lpstr>一、什么是运筹学</vt:lpstr>
      <vt:lpstr>二、运筹学的应用原则</vt:lpstr>
      <vt:lpstr>三、运筹学解决问题的工作步骤</vt:lpstr>
      <vt:lpstr>四、运筹学模型的构造思路及评价</vt:lpstr>
      <vt:lpstr>1,绪论----学科概述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最优化应用举例</vt:lpstr>
      <vt:lpstr>1. 食谱问题</vt:lpstr>
      <vt:lpstr>1. 食谱问题（续）</vt:lpstr>
      <vt:lpstr>2 运输问题</vt:lpstr>
      <vt:lpstr>PowerPoint 演示文稿</vt:lpstr>
      <vt:lpstr>3 税下投资问题</vt:lpstr>
      <vt:lpstr>3 税下投资问题（续）</vt:lpstr>
      <vt:lpstr>4 选址问题（1）</vt:lpstr>
      <vt:lpstr>4 选址问题（2）</vt:lpstr>
      <vt:lpstr>PowerPoint 演示文稿</vt:lpstr>
      <vt:lpstr>PowerPoint 演示文稿</vt:lpstr>
      <vt:lpstr>PowerPoint 演示文稿</vt:lpstr>
      <vt:lpstr>6.结构设计问题</vt:lpstr>
      <vt:lpstr>6.结构设计问题</vt:lpstr>
      <vt:lpstr>PowerPoint 演示文稿</vt:lpstr>
      <vt:lpstr>PowerPoint 演示文稿</vt:lpstr>
      <vt:lpstr>PowerPoint 演示文稿</vt:lpstr>
      <vt:lpstr>基本概念</vt:lpstr>
      <vt:lpstr>基本概念</vt:lpstr>
      <vt:lpstr>基本概念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pan</cp:lastModifiedBy>
  <cp:revision>164</cp:revision>
  <dcterms:created xsi:type="dcterms:W3CDTF">2019-06-19T02:08:00Z</dcterms:created>
  <dcterms:modified xsi:type="dcterms:W3CDTF">2023-02-28T06:02:41Z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12FF035E1B4E4AA79AB343E0F408C6E1</vt:lpwstr>
  </property>
</Properties>
</file>