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6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3" Type="http://schemas.openxmlformats.org/officeDocument/2006/relationships/image" Target="../media/image35.wmf"/><Relationship Id="rId2" Type="http://schemas.openxmlformats.org/officeDocument/2006/relationships/oleObject" Target="../embeddings/oleObject34.bin"/><Relationship Id="rId1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3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7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1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8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8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80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Autofit/>
          </a:bodyPr>
          <a:p>
            <a:pPr algn="ctr" eaLnBrk="1" hangingPunct="1"/>
            <a:r>
              <a:rPr lang="zh-CN" altLang="en-US" sz="4000" b="0" dirty="0">
                <a:solidFill>
                  <a:srgbClr val="000000"/>
                </a:solidFill>
              </a:rPr>
              <a:t>第十章 使用导数的最优化方法</a:t>
            </a:r>
            <a:endParaRPr lang="zh-CN" altLang="en-US" sz="4000" b="0" dirty="0">
              <a:solidFill>
                <a:srgbClr val="000000"/>
              </a:solidFill>
            </a:endParaRPr>
          </a:p>
        </p:txBody>
      </p:sp>
      <p:sp>
        <p:nvSpPr>
          <p:cNvPr id="558083" name="内容占位符 2"/>
          <p:cNvSpPr>
            <a:spLocks noGrp="1"/>
          </p:cNvSpPr>
          <p:nvPr>
            <p:ph idx="1"/>
          </p:nvPr>
        </p:nvSpPr>
        <p:spPr>
          <a:xfrm>
            <a:off x="2402840" y="1581150"/>
            <a:ext cx="9468485" cy="438531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</a:rPr>
              <a:t>最速下降法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</a:rPr>
              <a:t>牛顿法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8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共轭梯度法</a:t>
            </a:r>
            <a:endParaRPr lang="en-US" altLang="zh-CN" sz="28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eaLnBrk="1" hangingPunct="1"/>
            <a:r>
              <a:rPr lang="zh-CN" altLang="en-US" sz="28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拟牛顿法</a:t>
            </a:r>
            <a:endParaRPr lang="en-US" altLang="zh-CN" sz="28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pPr eaLnBrk="1" hangingPunct="1"/>
            <a:r>
              <a:rPr lang="zh-CN" altLang="en-US" sz="280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信赖域法</a:t>
            </a:r>
            <a:endParaRPr lang="zh-CN" altLang="en-US" sz="2800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919288" y="692150"/>
          <a:ext cx="543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0" name="" r:id="rId1" imgW="5435600" imgH="431800" progId="Equation.DSMT4">
                  <p:embed/>
                </p:oleObj>
              </mc:Choice>
              <mc:Fallback>
                <p:oleObj name="" r:id="rId1" imgW="5435600" imgH="431800" progId="Equation.DSMT4">
                  <p:embed/>
                  <p:pic>
                    <p:nvPicPr>
                      <p:cNvPr id="0" name="图片 4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692150"/>
                        <a:ext cx="543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566988" y="1268413"/>
          <a:ext cx="6985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1" name="" r:id="rId3" imgW="6985000" imgH="2667000" progId="Equation.DSMT4">
                  <p:embed/>
                </p:oleObj>
              </mc:Choice>
              <mc:Fallback>
                <p:oleObj name="" r:id="rId3" imgW="6985000" imgH="2667000" progId="Equation.DSMT4">
                  <p:embed/>
                  <p:pic>
                    <p:nvPicPr>
                      <p:cNvPr id="0" name="图片 4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1268413"/>
                        <a:ext cx="69850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Rectangle 8"/>
          <p:cNvSpPr>
            <a:spLocks noGrp="1"/>
          </p:cNvSpPr>
          <p:nvPr>
            <p:ph type="body"/>
          </p:nvPr>
        </p:nvSpPr>
        <p:spPr>
          <a:xfrm>
            <a:off x="2208213" y="3933825"/>
            <a:ext cx="9906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令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2855913" y="4221163"/>
          <a:ext cx="6472237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2" name="" r:id="rId5" imgW="5283200" imgH="1371600" progId="Equation.DSMT4">
                  <p:embed/>
                </p:oleObj>
              </mc:Choice>
              <mc:Fallback>
                <p:oleObj name="" r:id="rId5" imgW="5283200" imgH="1371600" progId="Equation.DSMT4">
                  <p:embed/>
                  <p:pic>
                    <p:nvPicPr>
                      <p:cNvPr id="0" name="图片 4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5913" y="4221163"/>
                        <a:ext cx="6472237" cy="1363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626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648075" y="908050"/>
          <a:ext cx="3797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" name="" r:id="rId1" imgW="3797300" imgH="1016000" progId="Equation.DSMT4">
                  <p:embed/>
                </p:oleObj>
              </mc:Choice>
              <mc:Fallback>
                <p:oleObj name="" r:id="rId1" imgW="3797300" imgH="1016000" progId="Equation.DSMT4">
                  <p:embed/>
                  <p:pic>
                    <p:nvPicPr>
                      <p:cNvPr id="0" name="图片 4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8075" y="908050"/>
                        <a:ext cx="3797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/>
          <p:nvPr/>
        </p:nvSpPr>
        <p:spPr>
          <a:xfrm>
            <a:off x="2279650" y="62071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得到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7288" name="Rectangle 8"/>
          <p:cNvSpPr/>
          <p:nvPr/>
        </p:nvSpPr>
        <p:spPr>
          <a:xfrm>
            <a:off x="1919288" y="2060575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第三次迭代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3352800" y="3581400"/>
          <a:ext cx="3797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" name="" r:id="rId3" imgW="3797300" imgH="1955800" progId="Equation.DSMT4">
                  <p:embed/>
                </p:oleObj>
              </mc:Choice>
              <mc:Fallback>
                <p:oleObj name="" r:id="rId3" imgW="3797300" imgH="1955800" progId="Equation.DSMT4">
                  <p:embed/>
                  <p:pic>
                    <p:nvPicPr>
                      <p:cNvPr id="0" name="图片 4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3581400"/>
                        <a:ext cx="3797300" cy="195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444750" y="2889250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" name="" r:id="rId5" imgW="5041900" imgH="457200" progId="Equation.DSMT4">
                  <p:embed/>
                </p:oleObj>
              </mc:Choice>
              <mc:Fallback>
                <p:oleObj name="" r:id="rId5" imgW="5041900" imgH="457200" progId="Equation.DSMT4">
                  <p:embed/>
                  <p:pic>
                    <p:nvPicPr>
                      <p:cNvPr id="0" name="图片 4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4750" y="2889250"/>
                        <a:ext cx="5041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/>
      <p:bldP spid="972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9346" name="Object 6"/>
          <p:cNvGraphicFramePr>
            <a:graphicFrameLocks noChangeAspect="1"/>
          </p:cNvGraphicFramePr>
          <p:nvPr/>
        </p:nvGraphicFramePr>
        <p:xfrm>
          <a:off x="1919288" y="765175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" name="" r:id="rId1" imgW="5410200" imgH="431800" progId="Equation.DSMT4">
                  <p:embed/>
                </p:oleObj>
              </mc:Choice>
              <mc:Fallback>
                <p:oleObj name="" r:id="rId1" imgW="5410200" imgH="431800" progId="Equation.DSMT4">
                  <p:embed/>
                  <p:pic>
                    <p:nvPicPr>
                      <p:cNvPr id="0" name="图片 4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765175"/>
                        <a:ext cx="541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566988" y="1341438"/>
          <a:ext cx="6527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5" name="" r:id="rId3" imgW="6527800" imgH="2667000" progId="Equation.DSMT4">
                  <p:embed/>
                </p:oleObj>
              </mc:Choice>
              <mc:Fallback>
                <p:oleObj name="" r:id="rId3" imgW="6527800" imgH="2667000" progId="Equation.DSMT4">
                  <p:embed/>
                  <p:pic>
                    <p:nvPicPr>
                      <p:cNvPr id="0" name="图片 4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988" y="1341438"/>
                        <a:ext cx="65278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Rectangle 8"/>
          <p:cNvSpPr>
            <a:spLocks noGrp="1"/>
          </p:cNvSpPr>
          <p:nvPr>
            <p:ph type="body"/>
          </p:nvPr>
        </p:nvSpPr>
        <p:spPr>
          <a:xfrm>
            <a:off x="2438400" y="4343400"/>
            <a:ext cx="9906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令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3505200" y="4876800"/>
          <a:ext cx="23479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" name="" r:id="rId5" imgW="1917700" imgH="939800" progId="Equation.DSMT4">
                  <p:embed/>
                </p:oleObj>
              </mc:Choice>
              <mc:Fallback>
                <p:oleObj name="" r:id="rId5" imgW="1917700" imgH="939800" progId="Equation.DSMT4">
                  <p:embed/>
                  <p:pic>
                    <p:nvPicPr>
                      <p:cNvPr id="0" name="图片 4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4876800"/>
                        <a:ext cx="2347913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/>
          </p:cNvSpPr>
          <p:nvPr>
            <p:ph type="body"/>
          </p:nvPr>
        </p:nvSpPr>
        <p:spPr>
          <a:xfrm>
            <a:off x="2279650" y="1989138"/>
            <a:ext cx="1676400" cy="6096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此时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70371" name="Object 7"/>
          <p:cNvGraphicFramePr>
            <a:graphicFrameLocks noChangeAspect="1"/>
          </p:cNvGraphicFramePr>
          <p:nvPr/>
        </p:nvGraphicFramePr>
        <p:xfrm>
          <a:off x="2782888" y="765175"/>
          <a:ext cx="601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0" name="" r:id="rId1" imgW="6019800" imgH="1016000" progId="Equation.DSMT4">
                  <p:embed/>
                </p:oleObj>
              </mc:Choice>
              <mc:Fallback>
                <p:oleObj name="" r:id="rId1" imgW="6019800" imgH="1016000" progId="Equation.DSMT4">
                  <p:embed/>
                  <p:pic>
                    <p:nvPicPr>
                      <p:cNvPr id="0" name="图片 4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765175"/>
                        <a:ext cx="6019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4151313" y="2420938"/>
          <a:ext cx="356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1" name="" r:id="rId3" imgW="3568700" imgH="838200" progId="Equation.DSMT4">
                  <p:embed/>
                </p:oleObj>
              </mc:Choice>
              <mc:Fallback>
                <p:oleObj name="" r:id="rId3" imgW="3568700" imgH="838200" progId="Equation.DSMT4">
                  <p:embed/>
                  <p:pic>
                    <p:nvPicPr>
                      <p:cNvPr id="0" name="图片 4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313" y="2420938"/>
                        <a:ext cx="3568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Rectangle 9"/>
          <p:cNvSpPr/>
          <p:nvPr/>
        </p:nvSpPr>
        <p:spPr>
          <a:xfrm>
            <a:off x="2063750" y="3573463"/>
            <a:ext cx="45491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已经满足精度要求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得近似解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5735638" y="4149725"/>
          <a:ext cx="186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" name="" r:id="rId5" imgW="1866900" imgH="1016000" progId="Equation.DSMT4">
                  <p:embed/>
                </p:oleObj>
              </mc:Choice>
              <mc:Fallback>
                <p:oleObj name="" r:id="rId5" imgW="1866900" imgH="1016000" progId="Equation.DSMT4">
                  <p:embed/>
                  <p:pic>
                    <p:nvPicPr>
                      <p:cNvPr id="0" name="图片 4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5638" y="4149725"/>
                        <a:ext cx="1866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9" name="Rectangle 11"/>
          <p:cNvSpPr/>
          <p:nvPr/>
        </p:nvSpPr>
        <p:spPr>
          <a:xfrm>
            <a:off x="2495550" y="5229225"/>
            <a:ext cx="39262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问题的最优解为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*=(0.0)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  <p:bldP spid="99337" grpId="0"/>
      <p:bldP spid="993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1394" name="Rectangle 2"/>
          <p:cNvSpPr>
            <a:spLocks noGrp="1"/>
          </p:cNvSpPr>
          <p:nvPr>
            <p:ph type="body"/>
          </p:nvPr>
        </p:nvSpPr>
        <p:spPr>
          <a:xfrm>
            <a:off x="1847850" y="549275"/>
            <a:ext cx="3962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算法的收敛性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208213" y="1125538"/>
          <a:ext cx="75596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2" name="" r:id="rId1" imgW="6629400" imgH="1435100" progId="Equation.DSMT4">
                  <p:embed/>
                </p:oleObj>
              </mc:Choice>
              <mc:Fallback>
                <p:oleObj name="" r:id="rId1" imgW="6629400" imgH="1435100" progId="Equation.DSMT4">
                  <p:embed/>
                  <p:pic>
                    <p:nvPicPr>
                      <p:cNvPr id="0" name="图片 4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125538"/>
                        <a:ext cx="7559675" cy="163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Rectangle 8"/>
          <p:cNvSpPr/>
          <p:nvPr/>
        </p:nvSpPr>
        <p:spPr>
          <a:xfrm>
            <a:off x="2063750" y="3068638"/>
            <a:ext cx="6231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证明</a:t>
            </a:r>
            <a:r>
              <a:rPr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:</a:t>
            </a:r>
            <a:r>
              <a:rPr lang="zh-CN" altLang="en-US" sz="2800" dirty="0">
                <a:solidFill>
                  <a:srgbClr val="000000"/>
                </a:solidFill>
              </a:rPr>
              <a:t>最速下降算法</a:t>
            </a:r>
            <a:r>
              <a:rPr lang="en-US" altLang="zh-CN" sz="2800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可表示为合成映射</a:t>
            </a:r>
            <a:endParaRPr lang="zh-CN" altLang="en-US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0361" name="Rectangle 9"/>
          <p:cNvSpPr/>
          <p:nvPr/>
        </p:nvSpPr>
        <p:spPr>
          <a:xfrm>
            <a:off x="4727575" y="3716338"/>
            <a:ext cx="11804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A=MD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00362" name="Rectangle 10"/>
          <p:cNvSpPr/>
          <p:nvPr/>
        </p:nvSpPr>
        <p:spPr>
          <a:xfrm>
            <a:off x="2438400" y="4365625"/>
            <a:ext cx="693547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其中</a:t>
            </a:r>
            <a:r>
              <a:rPr lang="en-US" altLang="zh-CN" sz="2800" dirty="0">
                <a:solidFill>
                  <a:srgbClr val="000000"/>
                </a:solidFill>
              </a:rPr>
              <a:t>D(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)=(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,-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rgbClr val="000000"/>
                </a:solidFill>
              </a:rPr>
              <a:t>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)),</a:t>
            </a:r>
            <a:r>
              <a:rPr lang="zh-CN" altLang="en-US" sz="2800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</a:rPr>
              <a:t>的映射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sp>
        <p:nvSpPr>
          <p:cNvPr id="100363" name="Rectangle 11"/>
          <p:cNvSpPr/>
          <p:nvPr/>
        </p:nvSpPr>
        <p:spPr>
          <a:xfrm>
            <a:off x="2209800" y="5022850"/>
            <a:ext cx="7626985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每给定一点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经算法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zh-CN" altLang="en-US" sz="2800" dirty="0">
                <a:solidFill>
                  <a:srgbClr val="000000"/>
                </a:solidFill>
              </a:rPr>
              <a:t>作用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得到点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和在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处的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负梯度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zh-CN" altLang="en-US" sz="2800" dirty="0">
                <a:solidFill>
                  <a:srgbClr val="000000"/>
                </a:solidFill>
              </a:rPr>
              <a:t>从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出发的方向</a:t>
            </a:r>
            <a:r>
              <a:rPr lang="en-US" altLang="zh-CN" sz="2800" i="1" dirty="0">
                <a:solidFill>
                  <a:srgbClr val="000000"/>
                </a:solidFill>
              </a:rPr>
              <a:t>d</a:t>
            </a:r>
            <a:r>
              <a:rPr lang="en-US" altLang="zh-CN" sz="2800" dirty="0">
                <a:solidFill>
                  <a:srgbClr val="000000"/>
                </a:solidFill>
              </a:rPr>
              <a:t>).</a:t>
            </a:r>
            <a:r>
              <a:rPr lang="zh-CN" altLang="en-US" sz="2800" dirty="0">
                <a:solidFill>
                  <a:srgbClr val="000000"/>
                </a:solidFill>
              </a:rPr>
              <a:t>算法</a:t>
            </a:r>
            <a:r>
              <a:rPr lang="en-US" altLang="zh-CN" sz="2800" dirty="0">
                <a:solidFill>
                  <a:srgbClr val="000000"/>
                </a:solidFill>
              </a:rPr>
              <a:t>M</a:t>
            </a:r>
            <a:r>
              <a:rPr lang="zh-CN" altLang="en-US" sz="2800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endParaRPr lang="en-US" altLang="zh-CN" baseline="30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/>
      <p:bldP spid="100361" grpId="0"/>
      <p:bldP spid="100362" grpId="0"/>
      <p:bldP spid="1003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/>
          </p:cNvSpPr>
          <p:nvPr>
            <p:ph type="body"/>
          </p:nvPr>
        </p:nvSpPr>
        <p:spPr>
          <a:xfrm>
            <a:off x="1919288" y="765175"/>
            <a:ext cx="8153400" cy="3200400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    映射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  <a:r>
              <a:rPr lang="zh-CN" altLang="en-US" sz="2800" dirty="0">
                <a:solidFill>
                  <a:srgbClr val="000000"/>
                </a:solidFill>
              </a:rPr>
              <a:t>每给定一点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及方向</a:t>
            </a:r>
            <a:r>
              <a:rPr lang="en-US" altLang="zh-CN" sz="2800" i="1" dirty="0">
                <a:solidFill>
                  <a:srgbClr val="000000"/>
                </a:solidFill>
              </a:rPr>
              <a:t>d</a:t>
            </a:r>
            <a:r>
              <a:rPr lang="en-US" altLang="zh-CN" sz="2800" dirty="0">
                <a:solidFill>
                  <a:srgbClr val="000000"/>
                </a:solidFill>
              </a:rPr>
              <a:t>=-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rgbClr val="000000"/>
                </a:solidFill>
              </a:rPr>
              <a:t>f(x</a:t>
            </a:r>
            <a:r>
              <a:rPr lang="en-US" altLang="zh-CN" sz="2800" dirty="0">
                <a:solidFill>
                  <a:srgbClr val="000000"/>
                </a:solidFill>
              </a:rPr>
              <a:t>),</a:t>
            </a:r>
            <a:r>
              <a:rPr lang="zh-CN" altLang="en-US" sz="2800" dirty="0">
                <a:solidFill>
                  <a:srgbClr val="000000"/>
                </a:solidFill>
              </a:rPr>
              <a:t>经</a:t>
            </a:r>
            <a:r>
              <a:rPr lang="en-US" altLang="zh-CN" sz="2800" dirty="0">
                <a:solidFill>
                  <a:srgbClr val="000000"/>
                </a:solidFill>
              </a:rPr>
              <a:t>M</a:t>
            </a:r>
            <a:r>
              <a:rPr lang="zh-CN" altLang="en-US" sz="2800" dirty="0">
                <a:solidFill>
                  <a:srgbClr val="000000"/>
                </a:solidFill>
              </a:rPr>
              <a:t>作用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即一维搜索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得到一个新点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在这一点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与前面的迭代点相比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具有较小的目标函数值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根据</a:t>
            </a:r>
            <a:r>
              <a:rPr lang="en-US" altLang="zh-CN" sz="2800" dirty="0">
                <a:solidFill>
                  <a:srgbClr val="000000"/>
                </a:solidFill>
              </a:rPr>
              <a:t>Th1.1,</a:t>
            </a:r>
            <a:r>
              <a:rPr lang="zh-CN" altLang="en-US" sz="2800" dirty="0">
                <a:solidFill>
                  <a:srgbClr val="000000"/>
                </a:solidFill>
              </a:rPr>
              <a:t>当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rgbClr val="000000"/>
                </a:solidFill>
              </a:rPr>
              <a:t>f(x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0</a:t>
            </a:r>
            <a:r>
              <a:rPr lang="zh-CN" altLang="en-US" sz="2800" dirty="0">
                <a:solidFill>
                  <a:srgbClr val="000000"/>
                </a:solidFill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</a:rPr>
              <a:t>,M</a:t>
            </a:r>
            <a:r>
              <a:rPr lang="zh-CN" altLang="en-US" sz="2800" dirty="0">
                <a:solidFill>
                  <a:srgbClr val="000000"/>
                </a:solidFill>
              </a:rPr>
              <a:t>是闭映射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  <a:r>
              <a:rPr lang="zh-CN" altLang="en-US" sz="2800" dirty="0">
                <a:solidFill>
                  <a:srgbClr val="000000"/>
                </a:solidFill>
              </a:rPr>
              <a:t>由于</a:t>
            </a:r>
            <a:r>
              <a:rPr lang="en-US" altLang="zh-CN" sz="2800" i="1" dirty="0">
                <a:solidFill>
                  <a:srgbClr val="000000"/>
                </a:solidFill>
              </a:rPr>
              <a:t>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是连续可微实函数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</a:rPr>
              <a:t>故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zh-CN" altLang="en-US" sz="2800" dirty="0">
                <a:solidFill>
                  <a:srgbClr val="000000"/>
                </a:solidFill>
              </a:rPr>
              <a:t>连续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据</a:t>
            </a:r>
            <a:r>
              <a:rPr lang="en-US" altLang="zh-CN" sz="2800" dirty="0">
                <a:solidFill>
                  <a:srgbClr val="000000"/>
                </a:solidFill>
              </a:rPr>
              <a:t>Th8.1.1</a:t>
            </a:r>
            <a:r>
              <a:rPr lang="zh-CN" altLang="en-US" sz="2800" dirty="0">
                <a:solidFill>
                  <a:srgbClr val="000000"/>
                </a:solidFill>
              </a:rPr>
              <a:t>推论</a:t>
            </a:r>
            <a:r>
              <a:rPr lang="en-US" altLang="zh-CN" sz="2800" dirty="0">
                <a:solidFill>
                  <a:srgbClr val="000000"/>
                </a:solidFill>
              </a:rPr>
              <a:t>2,A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rgbClr val="000000"/>
                </a:solidFill>
              </a:rPr>
              <a:t>f(x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0)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处是闭的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01379" name="Rectangle 3"/>
          <p:cNvSpPr/>
          <p:nvPr/>
        </p:nvSpPr>
        <p:spPr>
          <a:xfrm>
            <a:off x="2362200" y="3581400"/>
            <a:ext cx="7521575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其次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当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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时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</a:rPr>
              <a:t>d</a:t>
            </a:r>
            <a:r>
              <a:rPr lang="en-US" altLang="zh-CN" sz="2800" dirty="0">
                <a:solidFill>
                  <a:srgbClr val="000000"/>
                </a:solidFill>
              </a:rPr>
              <a:t>=-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rgbClr val="000000"/>
                </a:solidFill>
              </a:rPr>
              <a:t>f(x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0,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则</a:t>
            </a:r>
            <a:r>
              <a:rPr lang="en-US" altLang="zh-CN" sz="2800" i="1" dirty="0">
                <a:solidFill>
                  <a:srgbClr val="000000"/>
                </a:solidFill>
              </a:rPr>
              <a:t>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 </a:t>
            </a:r>
            <a:r>
              <a:rPr lang="en-US" altLang="zh-CN" baseline="30000" dirty="0"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olidFill>
                  <a:srgbClr val="000000"/>
                </a:solidFill>
              </a:rPr>
              <a:t> d&lt;0,</a:t>
            </a:r>
            <a:r>
              <a:rPr lang="zh-CN" altLang="en-US" sz="2800" dirty="0">
                <a:solidFill>
                  <a:srgbClr val="000000"/>
                </a:solidFill>
              </a:rPr>
              <a:t>因此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对于</a:t>
            </a:r>
            <a:r>
              <a:rPr lang="en-US" altLang="zh-CN" sz="2800" i="1" dirty="0">
                <a:solidFill>
                  <a:srgbClr val="000000"/>
                </a:solidFill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A(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)&lt;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由此知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是关于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zh-CN" altLang="en-US" sz="2800" dirty="0">
                <a:solidFill>
                  <a:srgbClr val="000000"/>
                </a:solidFill>
              </a:rPr>
              <a:t>和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800" dirty="0">
                <a:solidFill>
                  <a:srgbClr val="000000"/>
                </a:solidFill>
              </a:rPr>
              <a:t>的下降函数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01384" name="Rectangle 8"/>
          <p:cNvSpPr/>
          <p:nvPr/>
        </p:nvSpPr>
        <p:spPr>
          <a:xfrm>
            <a:off x="2590800" y="5867400"/>
            <a:ext cx="43319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因此根据</a:t>
            </a:r>
            <a:r>
              <a:rPr lang="en-US" altLang="zh-CN" sz="2800" dirty="0">
                <a:solidFill>
                  <a:srgbClr val="000000"/>
                </a:solidFill>
              </a:rPr>
              <a:t>Th8.2.1,</a:t>
            </a:r>
            <a:r>
              <a:rPr lang="zh-CN" altLang="en-US" sz="2800" dirty="0">
                <a:solidFill>
                  <a:srgbClr val="000000"/>
                </a:solidFill>
              </a:rPr>
              <a:t>算法收敛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01385" name="Rectangle 9"/>
          <p:cNvSpPr/>
          <p:nvPr/>
        </p:nvSpPr>
        <p:spPr>
          <a:xfrm>
            <a:off x="2667000" y="5283835"/>
            <a:ext cx="433070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最后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按假设</a:t>
            </a:r>
            <a:r>
              <a:rPr lang="en-US" altLang="zh-CN" sz="2800" dirty="0">
                <a:solidFill>
                  <a:srgbClr val="000000"/>
                </a:solidFill>
              </a:rPr>
              <a:t>,{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sym typeface="Symbol" panose="05050102010706020507" pitchFamily="18" charset="2"/>
              </a:rPr>
              <a:t>(</a:t>
            </a:r>
            <a:r>
              <a:rPr lang="en-US" altLang="zh-CN" i="1" baseline="30000" dirty="0">
                <a:sym typeface="Symbol" panose="05050102010706020507" pitchFamily="18" charset="2"/>
              </a:rPr>
              <a:t>k</a:t>
            </a:r>
            <a:r>
              <a:rPr lang="en-US" altLang="zh-CN" baseline="300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r>
              <a:rPr lang="zh-CN" altLang="en-US" sz="2800" dirty="0">
                <a:solidFill>
                  <a:srgbClr val="000000"/>
                </a:solidFill>
              </a:rPr>
              <a:t>含于紧集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8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8">
                                            <p:txEl>
                                              <p:charRg st="8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8">
                                            <p:txEl>
                                              <p:charRg st="8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charRg st="11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8">
                                            <p:txEl>
                                              <p:charRg st="11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8">
                                            <p:txEl>
                                              <p:charRg st="11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build="p"/>
      <p:bldP spid="101379" grpId="0"/>
      <p:bldP spid="101384" grpId="0"/>
      <p:bldP spid="1013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42" name="Object 6"/>
          <p:cNvGraphicFramePr>
            <a:graphicFrameLocks noChangeAspect="1"/>
          </p:cNvGraphicFramePr>
          <p:nvPr/>
        </p:nvGraphicFramePr>
        <p:xfrm>
          <a:off x="2063750" y="765175"/>
          <a:ext cx="78486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4" name="" r:id="rId1" imgW="7315200" imgH="2336800" progId="Equation.DSMT4">
                  <p:embed/>
                </p:oleObj>
              </mc:Choice>
              <mc:Fallback>
                <p:oleObj name="" r:id="rId1" imgW="7315200" imgH="2336800" progId="Equation.DSMT4">
                  <p:embed/>
                  <p:pic>
                    <p:nvPicPr>
                      <p:cNvPr id="0" name="图片 4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765175"/>
                        <a:ext cx="7848600" cy="250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4583113" y="4221163"/>
          <a:ext cx="283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3" name="" r:id="rId3" imgW="2832100" imgH="876300" progId="Equation.DSMT4">
                  <p:embed/>
                </p:oleObj>
              </mc:Choice>
              <mc:Fallback>
                <p:oleObj name="" r:id="rId3" imgW="2832100" imgH="876300" progId="Equation.DSMT4">
                  <p:embed/>
                  <p:pic>
                    <p:nvPicPr>
                      <p:cNvPr id="0" name="图片 4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3113" y="4221163"/>
                        <a:ext cx="2832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Rectangle 8"/>
          <p:cNvSpPr>
            <a:spLocks noGrp="1"/>
          </p:cNvSpPr>
          <p:nvPr>
            <p:ph type="body"/>
          </p:nvPr>
        </p:nvSpPr>
        <p:spPr>
          <a:xfrm>
            <a:off x="2208213" y="3500438"/>
            <a:ext cx="5486400" cy="685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在上述定理中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若令</a:t>
            </a:r>
            <a:r>
              <a:rPr lang="en-US" altLang="zh-CN" sz="2800" i="1" dirty="0">
                <a:solidFill>
                  <a:srgbClr val="000000"/>
                </a:solidFill>
              </a:rPr>
              <a:t>r</a:t>
            </a:r>
            <a:r>
              <a:rPr lang="en-US" altLang="zh-CN" sz="2800" dirty="0">
                <a:solidFill>
                  <a:srgbClr val="000000"/>
                </a:solidFill>
              </a:rPr>
              <a:t>=A/</a:t>
            </a:r>
            <a:r>
              <a:rPr lang="en-US" altLang="zh-CN" sz="2800" i="1" dirty="0">
                <a:solidFill>
                  <a:srgbClr val="000000"/>
                </a:solidFill>
              </a:rPr>
              <a:t>a,</a:t>
            </a:r>
            <a:r>
              <a:rPr lang="zh-CN" altLang="en-US" sz="2800" dirty="0">
                <a:solidFill>
                  <a:srgbClr val="000000"/>
                </a:solidFill>
              </a:rPr>
              <a:t>则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2135188" y="5373688"/>
          <a:ext cx="50292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5" name="" r:id="rId5" imgW="4457700" imgH="406400" progId="Equation.DSMT4">
                  <p:embed/>
                </p:oleObj>
              </mc:Choice>
              <mc:Fallback>
                <p:oleObj name="" r:id="rId5" imgW="4457700" imgH="406400" progId="Equation.DSMT4">
                  <p:embed/>
                  <p:pic>
                    <p:nvPicPr>
                      <p:cNvPr id="0" name="图片 4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5188" y="5373688"/>
                        <a:ext cx="50292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4466" name="Rectangle 6"/>
          <p:cNvSpPr>
            <a:spLocks noGrp="1"/>
          </p:cNvSpPr>
          <p:nvPr>
            <p:ph type="body"/>
          </p:nvPr>
        </p:nvSpPr>
        <p:spPr>
          <a:xfrm>
            <a:off x="1919288" y="765175"/>
            <a:ext cx="8147050" cy="854075"/>
          </a:xfrm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定理表明</a:t>
            </a:r>
            <a:r>
              <a:rPr lang="en-US" altLang="zh-CN" sz="2800" dirty="0">
                <a:solidFill>
                  <a:srgbClr val="000000"/>
                </a:solidFill>
              </a:rPr>
              <a:t>:</a:t>
            </a:r>
            <a:r>
              <a:rPr lang="zh-CN" altLang="en-US" sz="2800" dirty="0">
                <a:solidFill>
                  <a:srgbClr val="000000"/>
                </a:solidFill>
              </a:rPr>
              <a:t>条件数越小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收敛越快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r>
              <a:rPr lang="zh-CN" altLang="en-US" sz="2800" dirty="0">
                <a:solidFill>
                  <a:srgbClr val="000000"/>
                </a:solidFill>
              </a:rPr>
              <a:t>条件数越大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收敛越慢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03431" name="Rectangle 7"/>
          <p:cNvSpPr/>
          <p:nvPr/>
        </p:nvSpPr>
        <p:spPr>
          <a:xfrm>
            <a:off x="2351088" y="1773238"/>
            <a:ext cx="4094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最速下降法存在锯齿现象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008438" y="2492375"/>
            <a:ext cx="4216400" cy="3416300"/>
            <a:chOff x="1440" y="1728"/>
            <a:chExt cx="2656" cy="2152"/>
          </a:xfrm>
        </p:grpSpPr>
        <p:pic>
          <p:nvPicPr>
            <p:cNvPr id="574469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2" y="1728"/>
              <a:ext cx="2464" cy="2152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574470" name="Object 10"/>
            <p:cNvGraphicFramePr>
              <a:graphicFrameLocks noChangeAspect="1"/>
            </p:cNvGraphicFramePr>
            <p:nvPr/>
          </p:nvGraphicFramePr>
          <p:xfrm>
            <a:off x="1968" y="3456"/>
            <a:ext cx="3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6" name="" r:id="rId2" imgW="508000" imgH="381000" progId="Equation.DSMT4">
                    <p:embed/>
                  </p:oleObj>
                </mc:Choice>
                <mc:Fallback>
                  <p:oleObj name="" r:id="rId2" imgW="508000" imgH="381000" progId="Equation.DSMT4">
                    <p:embed/>
                    <p:pic>
                      <p:nvPicPr>
                        <p:cNvPr id="0" name="图片 409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968" y="3456"/>
                          <a:ext cx="3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471" name="Object 11"/>
            <p:cNvGraphicFramePr>
              <a:graphicFrameLocks noChangeAspect="1"/>
            </p:cNvGraphicFramePr>
            <p:nvPr/>
          </p:nvGraphicFramePr>
          <p:xfrm>
            <a:off x="1440" y="3408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" r:id="rId4" imgW="469900" imgH="381000" progId="Equation.DSMT4">
                    <p:embed/>
                  </p:oleObj>
                </mc:Choice>
                <mc:Fallback>
                  <p:oleObj name="" r:id="rId4" imgW="469900" imgH="381000" progId="Equation.DSMT4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40" y="3408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5490" name="Rectangle 2"/>
          <p:cNvSpPr>
            <a:spLocks noGrp="1"/>
          </p:cNvSpPr>
          <p:nvPr>
            <p:ph type="body"/>
          </p:nvPr>
        </p:nvSpPr>
        <p:spPr>
          <a:xfrm>
            <a:off x="1919288" y="765175"/>
            <a:ext cx="7924800" cy="9906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容易证明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用最速下降法极小化目标函数时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相邻两个搜索方向是正交的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  <a:r>
              <a:rPr lang="zh-CN" altLang="en-US" sz="2800" dirty="0">
                <a:solidFill>
                  <a:srgbClr val="000000"/>
                </a:solidFill>
              </a:rPr>
              <a:t>令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75491" name="Object 3"/>
          <p:cNvGraphicFramePr>
            <a:graphicFrameLocks noChangeAspect="1"/>
          </p:cNvGraphicFramePr>
          <p:nvPr/>
        </p:nvGraphicFramePr>
        <p:xfrm>
          <a:off x="2495550" y="3284538"/>
          <a:ext cx="640080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5575300" imgH="1409700" progId="Equation.DSMT4">
                  <p:embed/>
                </p:oleObj>
              </mc:Choice>
              <mc:Fallback>
                <p:oleObj name="" r:id="rId1" imgW="5575300" imgH="1409700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3284538"/>
                        <a:ext cx="6400800" cy="161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2" name="Object 8"/>
          <p:cNvGraphicFramePr>
            <a:graphicFrameLocks noChangeAspect="1"/>
          </p:cNvGraphicFramePr>
          <p:nvPr/>
        </p:nvGraphicFramePr>
        <p:xfrm>
          <a:off x="3863975" y="1844675"/>
          <a:ext cx="42799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3" imgW="3098800" imgH="889000" progId="Equation.DSMT4">
                  <p:embed/>
                </p:oleObj>
              </mc:Choice>
              <mc:Fallback>
                <p:oleObj name="" r:id="rId3" imgW="3098800" imgH="889000" progId="Equation.DSMT4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3975" y="1844675"/>
                        <a:ext cx="4279900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6514" name="Rectangle 2"/>
          <p:cNvSpPr>
            <a:spLocks noGrp="1"/>
          </p:cNvSpPr>
          <p:nvPr>
            <p:ph type="title"/>
          </p:nvPr>
        </p:nvSpPr>
        <p:spPr>
          <a:xfrm>
            <a:off x="2135188" y="476250"/>
            <a:ext cx="7342187" cy="587375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10.2 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牛顿法</a:t>
            </a:r>
            <a:endParaRPr lang="zh-CN" altLang="en-US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6515" name="Rectangle 4"/>
          <p:cNvSpPr/>
          <p:nvPr/>
        </p:nvSpPr>
        <p:spPr>
          <a:xfrm>
            <a:off x="1774825" y="1196975"/>
            <a:ext cx="83883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b="1" dirty="0">
                <a:solidFill>
                  <a:srgbClr val="3333CC"/>
                </a:solidFill>
              </a:rPr>
              <a:t>10.2.1 </a:t>
            </a:r>
            <a:r>
              <a:rPr lang="zh-CN" altLang="en-US" b="1" dirty="0">
                <a:solidFill>
                  <a:srgbClr val="3333CC"/>
                </a:solidFill>
                <a:ea typeface="楷体_GB2312" pitchFamily="49" charset="-122"/>
              </a:rPr>
              <a:t>迭代格式</a:t>
            </a:r>
            <a:endParaRPr lang="zh-CN" altLang="en-US" b="1" i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992313" y="1989138"/>
            <a:ext cx="8432800" cy="3641725"/>
            <a:chOff x="204" y="1071"/>
            <a:chExt cx="5312" cy="2294"/>
          </a:xfrm>
        </p:grpSpPr>
        <p:graphicFrame>
          <p:nvGraphicFramePr>
            <p:cNvPr id="576518" name="Object 6"/>
            <p:cNvGraphicFramePr>
              <a:graphicFrameLocks noChangeAspect="1"/>
            </p:cNvGraphicFramePr>
            <p:nvPr/>
          </p:nvGraphicFramePr>
          <p:xfrm>
            <a:off x="612" y="1797"/>
            <a:ext cx="4328" cy="1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" r:id="rId1" imgW="6870700" imgH="2489200" progId="Equation.DSMT4">
                    <p:embed/>
                  </p:oleObj>
                </mc:Choice>
                <mc:Fallback>
                  <p:oleObj name="" r:id="rId1" imgW="6870700" imgH="2489200" progId="Equation.DSMT4">
                    <p:embed/>
                    <p:pic>
                      <p:nvPicPr>
                        <p:cNvPr id="0" name="图片 4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2" y="1797"/>
                          <a:ext cx="4328" cy="1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6519" name="Object 7"/>
            <p:cNvGraphicFramePr>
              <a:graphicFrameLocks noChangeAspect="1"/>
            </p:cNvGraphicFramePr>
            <p:nvPr/>
          </p:nvGraphicFramePr>
          <p:xfrm>
            <a:off x="204" y="1071"/>
            <a:ext cx="531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" r:id="rId3" imgW="8432800" imgH="1041400" progId="Equation.DSMT4">
                    <p:embed/>
                  </p:oleObj>
                </mc:Choice>
                <mc:Fallback>
                  <p:oleObj name="" r:id="rId3" imgW="8432800" imgH="1041400" progId="Equation.DSMT4">
                    <p:embed/>
                    <p:pic>
                      <p:nvPicPr>
                        <p:cNvPr id="0" name="图片 4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4" y="1071"/>
                          <a:ext cx="5312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6517" name="Line 9"/>
          <p:cNvSpPr/>
          <p:nvPr/>
        </p:nvSpPr>
        <p:spPr>
          <a:xfrm>
            <a:off x="4224338" y="1052513"/>
            <a:ext cx="34575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9106" name="Rectangle 2"/>
          <p:cNvSpPr>
            <a:spLocks noGrp="1"/>
          </p:cNvSpPr>
          <p:nvPr>
            <p:ph type="body"/>
          </p:nvPr>
        </p:nvSpPr>
        <p:spPr>
          <a:xfrm>
            <a:off x="1847850" y="1268413"/>
            <a:ext cx="7705725" cy="504825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10.1最速下降法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/>
          <p:nvPr/>
        </p:nvSpPr>
        <p:spPr>
          <a:xfrm>
            <a:off x="1703388" y="404813"/>
            <a:ext cx="6934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10.1最速下降法</a:t>
            </a:r>
            <a:endParaRPr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9108" name="Line 4"/>
          <p:cNvSpPr/>
          <p:nvPr/>
        </p:nvSpPr>
        <p:spPr>
          <a:xfrm>
            <a:off x="1524000" y="1143000"/>
            <a:ext cx="7772400" cy="0"/>
          </a:xfrm>
          <a:prstGeom prst="line">
            <a:avLst/>
          </a:prstGeom>
          <a:ln w="76200" cap="flat" cmpd="tri">
            <a:solidFill>
              <a:srgbClr val="D7596E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25" name="Rectangle 5"/>
          <p:cNvSpPr/>
          <p:nvPr/>
        </p:nvSpPr>
        <p:spPr>
          <a:xfrm>
            <a:off x="2208213" y="1844675"/>
            <a:ext cx="72694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       考虑无约束问题       </a:t>
            </a:r>
            <a:r>
              <a:rPr lang="en-US" altLang="zh-CN" sz="2400" dirty="0">
                <a:solidFill>
                  <a:schemeClr val="tx2"/>
                </a:solidFill>
              </a:rPr>
              <a:t>min  </a:t>
            </a:r>
            <a:r>
              <a:rPr lang="en-US" altLang="zh-CN" sz="2400" i="1" dirty="0">
                <a:solidFill>
                  <a:schemeClr val="tx2"/>
                </a:solidFill>
              </a:rPr>
              <a:t>f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dirty="0">
                <a:solidFill>
                  <a:schemeClr val="tx2"/>
                </a:solidFill>
              </a:rPr>
              <a:t>),  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dirty="0">
                <a:solidFill>
                  <a:schemeClr val="tx2"/>
                </a:solidFill>
                <a:sym typeface="Euclid Symbol" pitchFamily="18" charset="2"/>
              </a:rPr>
              <a:t></a:t>
            </a:r>
            <a:r>
              <a:rPr lang="en-US" altLang="zh-CN" sz="2400" i="1" dirty="0">
                <a:solidFill>
                  <a:schemeClr val="tx2"/>
                </a:solidFill>
                <a:cs typeface="Times New Roman" panose="02020603050405020304" pitchFamily="18" charset="0"/>
                <a:sym typeface="Euclid Symbol" pitchFamily="18" charset="2"/>
              </a:rPr>
              <a:t>R</a:t>
            </a:r>
            <a:r>
              <a:rPr lang="en-US" altLang="zh-CN" sz="2400" i="1" baseline="30000" dirty="0">
                <a:solidFill>
                  <a:schemeClr val="tx2"/>
                </a:solidFill>
                <a:cs typeface="Times New Roman" panose="02020603050405020304" pitchFamily="18" charset="0"/>
                <a:sym typeface="Euclid Symbol" pitchFamily="18" charset="2"/>
              </a:rPr>
              <a:t>n         </a:t>
            </a:r>
            <a:r>
              <a:rPr lang="zh-CN" altLang="en-US" sz="2400" dirty="0">
                <a:solidFill>
                  <a:schemeClr val="tx2"/>
                </a:solidFill>
              </a:rPr>
              <a:t>  </a:t>
            </a:r>
            <a:r>
              <a:rPr lang="en-US" altLang="zh-CN" sz="2400" dirty="0">
                <a:solidFill>
                  <a:schemeClr val="tx2"/>
                </a:solidFill>
              </a:rPr>
              <a:t>(10.1.1)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其中 </a:t>
            </a:r>
            <a:r>
              <a:rPr lang="en-US" altLang="zh-CN" sz="2400" i="1" dirty="0">
                <a:solidFill>
                  <a:schemeClr val="tx2"/>
                </a:solidFill>
              </a:rPr>
              <a:t>f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i="1" dirty="0">
                <a:solidFill>
                  <a:schemeClr val="tx2"/>
                </a:solidFill>
              </a:rPr>
              <a:t>x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>
                <a:solidFill>
                  <a:schemeClr val="tx2"/>
                </a:solidFill>
              </a:rPr>
              <a:t>具有一阶连续偏导数。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56326" name="Rectangle 6"/>
          <p:cNvSpPr/>
          <p:nvPr/>
        </p:nvSpPr>
        <p:spPr>
          <a:xfrm>
            <a:off x="1992313" y="2708275"/>
            <a:ext cx="8295640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在处理这类问题时，一般策略是，希望从某一点出发，选择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一个目标函数值下降最快的方向，沿此方向搜索以期尽快达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到极小点，基于这一思想，</a:t>
            </a:r>
            <a:r>
              <a:rPr lang="en-US" altLang="zh-CN" sz="2400" dirty="0">
                <a:solidFill>
                  <a:schemeClr val="tx2"/>
                </a:solidFill>
              </a:rPr>
              <a:t>Cauchy</a:t>
            </a:r>
            <a:r>
              <a:rPr lang="zh-CN" altLang="en-US" sz="2400" dirty="0">
                <a:solidFill>
                  <a:schemeClr val="tx2"/>
                </a:solidFill>
              </a:rPr>
              <a:t>于</a:t>
            </a:r>
            <a:r>
              <a:rPr lang="en-US" altLang="zh-CN" sz="2400" dirty="0">
                <a:solidFill>
                  <a:schemeClr val="tx2"/>
                </a:solidFill>
              </a:rPr>
              <a:t>1847</a:t>
            </a:r>
            <a:r>
              <a:rPr lang="zh-CN" altLang="en-US" sz="2400" dirty="0">
                <a:solidFill>
                  <a:schemeClr val="tx2"/>
                </a:solidFill>
              </a:rPr>
              <a:t>年提出了最速下降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法。这是无约束最优化中最简单的方法。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6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063750" y="2492375"/>
          <a:ext cx="742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" imgW="7429500" imgH="1041400" progId="Equation.DSMT4">
                  <p:embed/>
                </p:oleObj>
              </mc:Choice>
              <mc:Fallback>
                <p:oleObj name="" r:id="rId1" imgW="7429500" imgH="1041400" progId="Equation.DSMT4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2492375"/>
                        <a:ext cx="74295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2135188" y="1628775"/>
            <a:ext cx="6948487" cy="817563"/>
            <a:chOff x="385" y="1026"/>
            <a:chExt cx="4377" cy="515"/>
          </a:xfrm>
        </p:grpSpPr>
        <p:sp>
          <p:nvSpPr>
            <p:cNvPr id="577546" name="Rectangle 6"/>
            <p:cNvSpPr/>
            <p:nvPr/>
          </p:nvSpPr>
          <p:spPr>
            <a:xfrm>
              <a:off x="385" y="1026"/>
              <a:ext cx="340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buNone/>
              </a:pPr>
              <a:r>
                <a:rPr lang="zh-CN" altLang="en-US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即</a:t>
              </a:r>
              <a:endParaRPr lang="zh-CN" altLang="en-US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577547" name="Object 7"/>
            <p:cNvGraphicFramePr>
              <a:graphicFrameLocks noChangeAspect="1"/>
            </p:cNvGraphicFramePr>
            <p:nvPr/>
          </p:nvGraphicFramePr>
          <p:xfrm>
            <a:off x="866" y="1253"/>
            <a:ext cx="38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" r:id="rId3" imgW="6184900" imgH="457200" progId="Equation.DSMT4">
                    <p:embed/>
                  </p:oleObj>
                </mc:Choice>
                <mc:Fallback>
                  <p:oleObj name="" r:id="rId3" imgW="6184900" imgH="457200" progId="Equation.DSMT4">
                    <p:embed/>
                    <p:pic>
                      <p:nvPicPr>
                        <p:cNvPr id="0" name="图片 4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6" y="1253"/>
                          <a:ext cx="389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2279650" y="3789363"/>
          <a:ext cx="7137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5" imgW="7137400" imgH="2286000" progId="Equation.DSMT4">
                  <p:embed/>
                </p:oleObj>
              </mc:Choice>
              <mc:Fallback>
                <p:oleObj name="" r:id="rId5" imgW="7137400" imgH="2286000" progId="Equation.DSMT4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3789363"/>
                        <a:ext cx="7137400" cy="2286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1" name="Rectangle 9"/>
          <p:cNvSpPr>
            <a:spLocks noGrp="1"/>
          </p:cNvSpPr>
          <p:nvPr>
            <p:ph type="title"/>
          </p:nvPr>
        </p:nvSpPr>
        <p:spPr>
          <a:xfrm>
            <a:off x="2208213" y="71438"/>
            <a:ext cx="7127875" cy="7651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pSp>
        <p:nvGrpSpPr>
          <p:cNvPr id="577542" name="Group 11"/>
          <p:cNvGrpSpPr/>
          <p:nvPr/>
        </p:nvGrpSpPr>
        <p:grpSpPr>
          <a:xfrm>
            <a:off x="2063750" y="981075"/>
            <a:ext cx="4757738" cy="657226"/>
            <a:chOff x="340" y="572"/>
            <a:chExt cx="2997" cy="414"/>
          </a:xfrm>
        </p:grpSpPr>
        <p:sp>
          <p:nvSpPr>
            <p:cNvPr id="577544" name="Rectangle 4"/>
            <p:cNvSpPr/>
            <p:nvPr/>
          </p:nvSpPr>
          <p:spPr>
            <a:xfrm>
              <a:off x="2245" y="618"/>
              <a:ext cx="109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solidFill>
                    <a:srgbClr val="3333CC"/>
                  </a:solidFill>
                  <a:sym typeface="Symbol" panose="05050102010706020507" pitchFamily="18" charset="2"/>
                </a:rPr>
                <a:t></a:t>
              </a:r>
              <a:r>
                <a:rPr lang="zh-CN" altLang="en-US" i="1" dirty="0">
                  <a:solidFill>
                    <a:srgbClr val="3333CC"/>
                  </a:solidFill>
                  <a:sym typeface="Symbol" panose="05050102010706020507" pitchFamily="18" charset="2"/>
                </a:rPr>
                <a:t> </a:t>
              </a:r>
              <a:r>
                <a:rPr lang="en-US" altLang="zh-CN" dirty="0">
                  <a:solidFill>
                    <a:srgbClr val="3333CC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rgbClr val="3333CC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3333CC"/>
                  </a:solidFill>
                  <a:sym typeface="Symbol" panose="05050102010706020507" pitchFamily="18" charset="2"/>
                </a:rPr>
                <a:t>)=0</a:t>
              </a:r>
              <a:endParaRPr lang="en-US" altLang="zh-CN" dirty="0">
                <a:solidFill>
                  <a:srgbClr val="3333CC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77545" name="Rectangle 10"/>
            <p:cNvSpPr/>
            <p:nvPr/>
          </p:nvSpPr>
          <p:spPr>
            <a:xfrm>
              <a:off x="340" y="572"/>
              <a:ext cx="169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SzPct val="80000"/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为求</a:t>
              </a:r>
              <a:r>
                <a:rPr lang="zh-CN" altLang="en-US" sz="2400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 </a:t>
              </a:r>
              <a:r>
                <a:rPr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2400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)</a:t>
              </a:r>
              <a:r>
                <a:rPr lang="zh-CN" altLang="en-US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的驻点</a:t>
              </a:r>
              <a:r>
                <a:rPr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,</a:t>
              </a:r>
              <a:r>
                <a:rPr lang="zh-CN" altLang="en-US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令</a:t>
              </a:r>
              <a:endParaRPr lang="zh-CN" altLang="en-US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577543" name="Line 13"/>
          <p:cNvSpPr/>
          <p:nvPr/>
        </p:nvSpPr>
        <p:spPr>
          <a:xfrm>
            <a:off x="4151313" y="765175"/>
            <a:ext cx="3455987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82" name="Rectangle 2"/>
          <p:cNvSpPr>
            <a:spLocks noGrp="1"/>
          </p:cNvSpPr>
          <p:nvPr>
            <p:ph type="title"/>
          </p:nvPr>
        </p:nvSpPr>
        <p:spPr>
          <a:xfrm>
            <a:off x="3359150" y="333375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83683" name="Rectangle 3"/>
          <p:cNvSpPr>
            <a:spLocks noGrp="1"/>
          </p:cNvSpPr>
          <p:nvPr>
            <p:ph type="body"/>
          </p:nvPr>
        </p:nvSpPr>
        <p:spPr>
          <a:xfrm>
            <a:off x="1703388" y="1196975"/>
            <a:ext cx="5257800" cy="5334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用牛顿法求解下列问题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83684" name="Object 4"/>
          <p:cNvGraphicFramePr>
            <a:graphicFrameLocks noChangeAspect="1"/>
          </p:cNvGraphicFramePr>
          <p:nvPr/>
        </p:nvGraphicFramePr>
        <p:xfrm>
          <a:off x="4872038" y="1557338"/>
          <a:ext cx="3149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" r:id="rId1" imgW="3149600" imgH="1041400" progId="Equation.DSMT4">
                  <p:embed/>
                </p:oleObj>
              </mc:Choice>
              <mc:Fallback>
                <p:oleObj name="" r:id="rId1" imgW="3149600" imgH="1041400" progId="Equation.DSMT4">
                  <p:embed/>
                  <p:pic>
                    <p:nvPicPr>
                      <p:cNvPr id="0" name="图片 4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2038" y="1557338"/>
                        <a:ext cx="31496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279650" y="2852738"/>
          <a:ext cx="6692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" r:id="rId3" imgW="6692900" imgH="1066800" progId="Equation.DSMT4">
                  <p:embed/>
                </p:oleObj>
              </mc:Choice>
              <mc:Fallback>
                <p:oleObj name="" r:id="rId3" imgW="6692900" imgH="1066800" progId="Equation.DSMT4">
                  <p:embed/>
                  <p:pic>
                    <p:nvPicPr>
                      <p:cNvPr id="0" name="图片 4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2852738"/>
                        <a:ext cx="66929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2063750" y="4149725"/>
            <a:ext cx="6261100" cy="1663700"/>
            <a:chOff x="295" y="2432"/>
            <a:chExt cx="3944" cy="1048"/>
          </a:xfrm>
        </p:grpSpPr>
        <p:sp>
          <p:nvSpPr>
            <p:cNvPr id="583688" name="Rectangle 7"/>
            <p:cNvSpPr/>
            <p:nvPr/>
          </p:nvSpPr>
          <p:spPr>
            <a:xfrm>
              <a:off x="295" y="2432"/>
              <a:ext cx="11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rgbClr val="000000"/>
                  </a:solidFill>
                </a:rPr>
                <a:t>第</a:t>
              </a:r>
              <a:r>
                <a:rPr lang="en-US" altLang="zh-CN" sz="2800" dirty="0">
                  <a:solidFill>
                    <a:srgbClr val="000000"/>
                  </a:solidFill>
                </a:rPr>
                <a:t>1</a:t>
              </a:r>
              <a:r>
                <a:rPr lang="zh-CN" altLang="en-US" sz="2800" dirty="0">
                  <a:solidFill>
                    <a:srgbClr val="000000"/>
                  </a:solidFill>
                </a:rPr>
                <a:t>次迭代</a:t>
              </a:r>
              <a:endParaRPr lang="zh-CN" altLang="en-US" sz="28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83689" name="Object 8"/>
            <p:cNvGraphicFramePr>
              <a:graphicFrameLocks noChangeAspect="1"/>
            </p:cNvGraphicFramePr>
            <p:nvPr/>
          </p:nvGraphicFramePr>
          <p:xfrm>
            <a:off x="975" y="2840"/>
            <a:ext cx="3264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" r:id="rId5" imgW="5181600" imgH="1016000" progId="Equation.DSMT4">
                    <p:embed/>
                  </p:oleObj>
                </mc:Choice>
                <mc:Fallback>
                  <p:oleObj name="" r:id="rId5" imgW="5181600" imgH="1016000" progId="Equation.DSMT4">
                    <p:embed/>
                    <p:pic>
                      <p:nvPicPr>
                        <p:cNvPr id="0" name="图片 412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5" y="2840"/>
                          <a:ext cx="3264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687" name="Line 9"/>
          <p:cNvSpPr/>
          <p:nvPr/>
        </p:nvSpPr>
        <p:spPr>
          <a:xfrm>
            <a:off x="4295775" y="981075"/>
            <a:ext cx="3455988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4706" name="Rectangle 2"/>
          <p:cNvSpPr>
            <a:spLocks noGrp="1"/>
          </p:cNvSpPr>
          <p:nvPr>
            <p:ph type="title"/>
          </p:nvPr>
        </p:nvSpPr>
        <p:spPr>
          <a:xfrm>
            <a:off x="3863975" y="188913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584707" name="Object 3"/>
          <p:cNvGraphicFramePr>
            <a:graphicFrameLocks noChangeAspect="1"/>
          </p:cNvGraphicFramePr>
          <p:nvPr/>
        </p:nvGraphicFramePr>
        <p:xfrm>
          <a:off x="2711450" y="1125538"/>
          <a:ext cx="5003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" r:id="rId1" imgW="5003800" imgH="1651000" progId="Equation.DSMT4">
                  <p:embed/>
                </p:oleObj>
              </mc:Choice>
              <mc:Fallback>
                <p:oleObj name="" r:id="rId1" imgW="5003800" imgH="1651000" progId="Equation.DSMT4">
                  <p:embed/>
                  <p:pic>
                    <p:nvPicPr>
                      <p:cNvPr id="0" name="图片 4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1125538"/>
                        <a:ext cx="500380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992313" y="2924175"/>
            <a:ext cx="7226300" cy="3403600"/>
            <a:chOff x="336" y="1824"/>
            <a:chExt cx="4552" cy="2144"/>
          </a:xfrm>
        </p:grpSpPr>
        <p:graphicFrame>
          <p:nvGraphicFramePr>
            <p:cNvPr id="584710" name="Object 5"/>
            <p:cNvGraphicFramePr>
              <a:graphicFrameLocks noChangeAspect="1"/>
            </p:cNvGraphicFramePr>
            <p:nvPr/>
          </p:nvGraphicFramePr>
          <p:xfrm>
            <a:off x="720" y="2928"/>
            <a:ext cx="4168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" r:id="rId3" imgW="6616700" imgH="1651000" progId="Equation.DSMT4">
                    <p:embed/>
                  </p:oleObj>
                </mc:Choice>
                <mc:Fallback>
                  <p:oleObj name="" r:id="rId3" imgW="6616700" imgH="1651000" progId="Equation.DSMT4">
                    <p:embed/>
                    <p:pic>
                      <p:nvPicPr>
                        <p:cNvPr id="0" name="图片 41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20" y="2928"/>
                          <a:ext cx="4168" cy="10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711" name="Rectangle 6"/>
            <p:cNvSpPr/>
            <p:nvPr/>
          </p:nvSpPr>
          <p:spPr>
            <a:xfrm>
              <a:off x="336" y="1824"/>
              <a:ext cx="11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 dirty="0">
                  <a:solidFill>
                    <a:srgbClr val="000000"/>
                  </a:solidFill>
                </a:rPr>
                <a:t>第</a:t>
              </a:r>
              <a:r>
                <a:rPr lang="en-US" altLang="zh-CN" sz="2800" dirty="0">
                  <a:solidFill>
                    <a:srgbClr val="000000"/>
                  </a:solidFill>
                </a:rPr>
                <a:t>2</a:t>
              </a:r>
              <a:r>
                <a:rPr lang="zh-CN" altLang="en-US" sz="2800" dirty="0">
                  <a:solidFill>
                    <a:srgbClr val="000000"/>
                  </a:solidFill>
                </a:rPr>
                <a:t>次迭代</a:t>
              </a:r>
              <a:endParaRPr lang="zh-CN" altLang="en-US" sz="28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84712" name="Object 7"/>
            <p:cNvGraphicFramePr>
              <a:graphicFrameLocks noChangeAspect="1"/>
            </p:cNvGraphicFramePr>
            <p:nvPr/>
          </p:nvGraphicFramePr>
          <p:xfrm>
            <a:off x="672" y="2208"/>
            <a:ext cx="411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" r:id="rId5" imgW="6527800" imgH="1016000" progId="Equation.DSMT4">
                    <p:embed/>
                  </p:oleObj>
                </mc:Choice>
                <mc:Fallback>
                  <p:oleObj name="" r:id="rId5" imgW="6527800" imgH="1016000" progId="Equation.DSMT4">
                    <p:embed/>
                    <p:pic>
                      <p:nvPicPr>
                        <p:cNvPr id="0" name="图片 41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2" y="2208"/>
                          <a:ext cx="4112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709" name="Line 8"/>
          <p:cNvSpPr/>
          <p:nvPr/>
        </p:nvSpPr>
        <p:spPr>
          <a:xfrm>
            <a:off x="4727575" y="981075"/>
            <a:ext cx="3455988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5730" name="Rectangle 2"/>
          <p:cNvSpPr>
            <a:spLocks noGrp="1"/>
          </p:cNvSpPr>
          <p:nvPr>
            <p:ph type="title"/>
          </p:nvPr>
        </p:nvSpPr>
        <p:spPr>
          <a:xfrm>
            <a:off x="3287713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10.2 </a:t>
            </a:r>
            <a:r>
              <a:rPr lang="zh-CN" altLang="en-US" dirty="0">
                <a:solidFill>
                  <a:srgbClr val="FF0000"/>
                </a:solidFill>
              </a:rPr>
              <a:t>牛顿法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2133600" y="2895600"/>
          <a:ext cx="75565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" r:id="rId1" imgW="7556500" imgH="1651000" progId="Equation.DSMT4">
                  <p:embed/>
                </p:oleObj>
              </mc:Choice>
              <mc:Fallback>
                <p:oleObj name="" r:id="rId1" imgW="7556500" imgH="1651000" progId="Equation.DSMT4">
                  <p:embed/>
                  <p:pic>
                    <p:nvPicPr>
                      <p:cNvPr id="0" name="图片 4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2895600"/>
                        <a:ext cx="755650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5732" name="Rectangle 4"/>
          <p:cNvSpPr/>
          <p:nvPr/>
        </p:nvSpPr>
        <p:spPr>
          <a:xfrm>
            <a:off x="1905000" y="1143000"/>
            <a:ext cx="18027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第</a:t>
            </a:r>
            <a:r>
              <a:rPr lang="en-US" altLang="zh-CN" sz="28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次迭代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438400" y="1752600"/>
          <a:ext cx="704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" r:id="rId3" imgW="7048500" imgH="1016000" progId="Equation.DSMT4">
                  <p:embed/>
                </p:oleObj>
              </mc:Choice>
              <mc:Fallback>
                <p:oleObj name="" r:id="rId3" imgW="7048500" imgH="1016000" progId="Equation.DSMT4">
                  <p:embed/>
                  <p:pic>
                    <p:nvPicPr>
                      <p:cNvPr id="0" name="图片 4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752600"/>
                        <a:ext cx="7048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Rectangle 6"/>
          <p:cNvSpPr/>
          <p:nvPr/>
        </p:nvSpPr>
        <p:spPr>
          <a:xfrm>
            <a:off x="2057400" y="4800600"/>
            <a:ext cx="780859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继续下去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</a:rPr>
              <a:t>4</a:t>
            </a:r>
            <a:r>
              <a:rPr lang="zh-CN" altLang="en-US" sz="2800" dirty="0">
                <a:solidFill>
                  <a:srgbClr val="000000"/>
                </a:solidFill>
              </a:rPr>
              <a:t>次迭代</a:t>
            </a:r>
            <a:r>
              <a:rPr lang="en-US" altLang="zh-CN" sz="2800" dirty="0">
                <a:solidFill>
                  <a:srgbClr val="000000"/>
                </a:solidFill>
              </a:rPr>
              <a:t>,…</a:t>
            </a:r>
            <a:r>
              <a:rPr lang="zh-CN" altLang="en-US" sz="2800" dirty="0">
                <a:solidFill>
                  <a:srgbClr val="000000"/>
                </a:solidFill>
              </a:rPr>
              <a:t>得到点列收敛于</a:t>
            </a:r>
            <a:r>
              <a:rPr lang="en-US" altLang="zh-CN" sz="2800" dirty="0">
                <a:solidFill>
                  <a:srgbClr val="000000"/>
                </a:solidFill>
              </a:rPr>
              <a:t>(1,0),</a:t>
            </a:r>
            <a:r>
              <a:rPr lang="zh-CN" altLang="en-US" sz="2800" dirty="0">
                <a:solidFill>
                  <a:srgbClr val="000000"/>
                </a:solidFill>
              </a:rPr>
              <a:t>此为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最优解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6754" name="Rectangle 2"/>
          <p:cNvSpPr>
            <a:spLocks noGrp="1"/>
          </p:cNvSpPr>
          <p:nvPr>
            <p:ph type="title"/>
          </p:nvPr>
        </p:nvSpPr>
        <p:spPr>
          <a:xfrm>
            <a:off x="3648075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919288" y="1412875"/>
          <a:ext cx="8280400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" r:id="rId1" imgW="8724900" imgH="4826000" progId="Equation.DSMT4">
                  <p:embed/>
                </p:oleObj>
              </mc:Choice>
              <mc:Fallback>
                <p:oleObj name="" r:id="rId1" imgW="8724900" imgH="4826000" progId="Equation.DSMT4">
                  <p:embed/>
                  <p:pic>
                    <p:nvPicPr>
                      <p:cNvPr id="0" name="图片 4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1412875"/>
                        <a:ext cx="8280400" cy="457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Rectangle 4"/>
          <p:cNvSpPr>
            <a:spLocks noGrp="1"/>
          </p:cNvSpPr>
          <p:nvPr>
            <p:ph type="body" sz="half"/>
          </p:nvPr>
        </p:nvSpPr>
        <p:spPr>
          <a:xfrm>
            <a:off x="1703388" y="620713"/>
            <a:ext cx="4105275" cy="503237"/>
          </a:xfrm>
        </p:spPr>
        <p:txBody>
          <a:bodyPr vert="horz" wrap="square" lIns="91440" tIns="45720" rIns="91440" bIns="45720" anchor="t" anchorCtr="0">
            <a:normAutofit fontScale="9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00"/>
                </a:solidFill>
              </a:rPr>
              <a:t>10.2.2 </a:t>
            </a:r>
            <a:r>
              <a:rPr lang="zh-CN" altLang="en-US" dirty="0">
                <a:solidFill>
                  <a:srgbClr val="000000"/>
                </a:solidFill>
              </a:rPr>
              <a:t>局部收敛性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7778" name="Rectangle 2"/>
          <p:cNvSpPr>
            <a:spLocks noGrp="1"/>
          </p:cNvSpPr>
          <p:nvPr>
            <p:ph type="title"/>
          </p:nvPr>
        </p:nvSpPr>
        <p:spPr>
          <a:xfrm>
            <a:off x="3432175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3731" name="Rectangle 3"/>
          <p:cNvSpPr>
            <a:spLocks noGrp="1"/>
          </p:cNvSpPr>
          <p:nvPr>
            <p:ph type="body"/>
          </p:nvPr>
        </p:nvSpPr>
        <p:spPr>
          <a:xfrm>
            <a:off x="1919288" y="981075"/>
            <a:ext cx="8137525" cy="431800"/>
          </a:xfrm>
        </p:spPr>
        <p:txBody>
          <a:bodyPr vert="horz" wrap="square" lIns="91440" tIns="45720" rIns="91440" bIns="45720" anchor="t" anchorCtr="0">
            <a:normAutofit fontScale="70000"/>
          </a:bodyPr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证明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r>
              <a:rPr lang="zh-CN" altLang="en-US" sz="2400" dirty="0">
                <a:solidFill>
                  <a:srgbClr val="000000"/>
                </a:solidFill>
              </a:rPr>
              <a:t>根据</a:t>
            </a:r>
            <a:r>
              <a:rPr lang="en-US" altLang="zh-CN" sz="2400" dirty="0">
                <a:solidFill>
                  <a:srgbClr val="000000"/>
                </a:solidFill>
              </a:rPr>
              <a:t>(10.2.2)</a:t>
            </a:r>
            <a:r>
              <a:rPr lang="zh-CN" altLang="en-US" sz="2400" dirty="0">
                <a:solidFill>
                  <a:srgbClr val="000000"/>
                </a:solidFill>
              </a:rPr>
              <a:t>，牛顿算法映射定义为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4008438" y="1557338"/>
          <a:ext cx="528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" r:id="rId1" imgW="5283200" imgH="457200" progId="Equation.DSMT4">
                  <p:embed/>
                </p:oleObj>
              </mc:Choice>
              <mc:Fallback>
                <p:oleObj name="" r:id="rId1" imgW="5283200" imgH="457200" progId="Equation.DSMT4">
                  <p:embed/>
                  <p:pic>
                    <p:nvPicPr>
                      <p:cNvPr id="0" name="图片 4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8438" y="1557338"/>
                        <a:ext cx="5283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135188" y="2205038"/>
          <a:ext cx="56165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" r:id="rId3" imgW="5867400" imgH="482600" progId="Equation.DSMT4">
                  <p:embed/>
                </p:oleObj>
              </mc:Choice>
              <mc:Fallback>
                <p:oleObj name="" r:id="rId3" imgW="5867400" imgH="482600" progId="Equation.DSMT4">
                  <p:embed/>
                  <p:pic>
                    <p:nvPicPr>
                      <p:cNvPr id="0" name="图片 4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2205038"/>
                        <a:ext cx="561657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/>
          <p:nvPr/>
        </p:nvSpPr>
        <p:spPr>
          <a:xfrm>
            <a:off x="1992313" y="2708275"/>
            <a:ext cx="72009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下证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</a:rPr>
              <a:t>是关于解集合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400" dirty="0">
                <a:solidFill>
                  <a:srgbClr val="000000"/>
                </a:solidFill>
              </a:rPr>
              <a:t>和算法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的下降函数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135188" y="3716338"/>
          <a:ext cx="6911975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" r:id="rId5" imgW="7188200" imgH="2159000" progId="Equation.DSMT4">
                  <p:embed/>
                </p:oleObj>
              </mc:Choice>
              <mc:Fallback>
                <p:oleObj name="" r:id="rId5" imgW="7188200" imgH="2159000" progId="Equation.DSMT4">
                  <p:embed/>
                  <p:pic>
                    <p:nvPicPr>
                      <p:cNvPr id="0" name="图片 4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5188" y="3716338"/>
                        <a:ext cx="6911975" cy="207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992313" y="3213100"/>
          <a:ext cx="4464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" r:id="rId7" imgW="4495800" imgH="444500" progId="Equation.DSMT4">
                  <p:embed/>
                </p:oleObj>
              </mc:Choice>
              <mc:Fallback>
                <p:oleObj name="" r:id="rId7" imgW="4495800" imgH="444500" progId="Equation.DSMT4">
                  <p:embed/>
                  <p:pic>
                    <p:nvPicPr>
                      <p:cNvPr id="0" name="图片 4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2313" y="3213100"/>
                        <a:ext cx="446405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  <p:bldP spid="737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8802" name="Rectangle 2"/>
          <p:cNvSpPr>
            <a:spLocks noGrp="1"/>
          </p:cNvSpPr>
          <p:nvPr>
            <p:ph type="title"/>
          </p:nvPr>
        </p:nvSpPr>
        <p:spPr>
          <a:xfrm>
            <a:off x="3719513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88803" name="Rectangle 3"/>
          <p:cNvSpPr>
            <a:spLocks noGrp="1"/>
          </p:cNvSpPr>
          <p:nvPr>
            <p:ph type="body"/>
          </p:nvPr>
        </p:nvSpPr>
        <p:spPr>
          <a:xfrm>
            <a:off x="1919288" y="836613"/>
            <a:ext cx="1981200" cy="457200"/>
          </a:xfrm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于是可得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566988" y="1341438"/>
          <a:ext cx="69135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" r:id="rId1" imgW="7315200" imgH="1168400" progId="Equation.DSMT4">
                  <p:embed/>
                </p:oleObj>
              </mc:Choice>
              <mc:Fallback>
                <p:oleObj name="" r:id="rId1" imgW="7315200" imgH="1168400" progId="Equation.DSMT4">
                  <p:embed/>
                  <p:pic>
                    <p:nvPicPr>
                      <p:cNvPr id="0" name="图片 4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988" y="1341438"/>
                        <a:ext cx="691356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208213" y="3429000"/>
          <a:ext cx="7416800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" r:id="rId3" imgW="7823200" imgH="2159000" progId="Equation.DSMT4">
                  <p:embed/>
                </p:oleObj>
              </mc:Choice>
              <mc:Fallback>
                <p:oleObj name="" r:id="rId3" imgW="7823200" imgH="2159000" progId="Equation.DSMT4">
                  <p:embed/>
                  <p:pic>
                    <p:nvPicPr>
                      <p:cNvPr id="0" name="图片 4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213" y="3429000"/>
                        <a:ext cx="7416800" cy="204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6"/>
          <p:cNvSpPr/>
          <p:nvPr/>
        </p:nvSpPr>
        <p:spPr>
          <a:xfrm>
            <a:off x="2063750" y="2636838"/>
            <a:ext cx="61296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从而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</a:rPr>
              <a:t>是关于解集合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400" dirty="0">
                <a:solidFill>
                  <a:srgbClr val="000000"/>
                </a:solidFill>
              </a:rPr>
              <a:t>和算法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的下降函数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9826" name="Rectangle 2"/>
          <p:cNvSpPr>
            <a:spLocks noGrp="1"/>
          </p:cNvSpPr>
          <p:nvPr>
            <p:ph type="title"/>
          </p:nvPr>
        </p:nvSpPr>
        <p:spPr>
          <a:xfrm>
            <a:off x="2208213" y="260350"/>
            <a:ext cx="7632700" cy="574675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graphicFrame>
        <p:nvGraphicFramePr>
          <p:cNvPr id="589827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063750" y="1196975"/>
          <a:ext cx="7775575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" r:id="rId1" imgW="4546600" imgH="2247900" progId="Equation.DSMT4">
                  <p:embed/>
                </p:oleObj>
              </mc:Choice>
              <mc:Fallback>
                <p:oleObj name="" r:id="rId1" imgW="4546600" imgH="2247900" progId="Equation.DSMT4">
                  <p:embed/>
                  <p:pic>
                    <p:nvPicPr>
                      <p:cNvPr id="0" name="图片 413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063750" y="1196975"/>
                        <a:ext cx="7775575" cy="3844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8" name="Line 5"/>
          <p:cNvSpPr/>
          <p:nvPr/>
        </p:nvSpPr>
        <p:spPr>
          <a:xfrm>
            <a:off x="4440238" y="908050"/>
            <a:ext cx="3455987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0850" name="Rectangle 2"/>
          <p:cNvSpPr>
            <a:spLocks noGrp="1"/>
          </p:cNvSpPr>
          <p:nvPr>
            <p:ph type="title"/>
          </p:nvPr>
        </p:nvSpPr>
        <p:spPr>
          <a:xfrm>
            <a:off x="3503613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90851" name="Rectangle 3"/>
          <p:cNvSpPr>
            <a:spLocks noGrp="1"/>
          </p:cNvSpPr>
          <p:nvPr>
            <p:ph type="body"/>
          </p:nvPr>
        </p:nvSpPr>
        <p:spPr>
          <a:xfrm>
            <a:off x="1847850" y="1052513"/>
            <a:ext cx="5715000" cy="6096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当牛顿法收敛时</a:t>
            </a:r>
            <a:r>
              <a:rPr lang="en-US" altLang="zh-CN" sz="2800" dirty="0">
                <a:solidFill>
                  <a:srgbClr val="000000"/>
                </a:solidFill>
              </a:rPr>
              <a:t>,</a:t>
            </a:r>
            <a:r>
              <a:rPr lang="zh-CN" altLang="en-US" sz="2800" dirty="0">
                <a:solidFill>
                  <a:srgbClr val="000000"/>
                </a:solidFill>
              </a:rPr>
              <a:t>有下列关系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90852" name="Object 4"/>
          <p:cNvGraphicFramePr>
            <a:graphicFrameLocks noChangeAspect="1"/>
          </p:cNvGraphicFramePr>
          <p:nvPr/>
        </p:nvGraphicFramePr>
        <p:xfrm>
          <a:off x="3359150" y="1628775"/>
          <a:ext cx="4978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" r:id="rId1" imgW="4978400" imgH="647700" progId="Equation.DSMT4">
                  <p:embed/>
                </p:oleObj>
              </mc:Choice>
              <mc:Fallback>
                <p:oleObj name="" r:id="rId1" imgW="4978400" imgH="647700" progId="Equation.DSMT4">
                  <p:embed/>
                  <p:pic>
                    <p:nvPicPr>
                      <p:cNvPr id="0" name="图片 4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0" y="1628775"/>
                        <a:ext cx="49784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0853" name="Object 5"/>
          <p:cNvGraphicFramePr>
            <a:graphicFrameLocks noChangeAspect="1"/>
          </p:cNvGraphicFramePr>
          <p:nvPr/>
        </p:nvGraphicFramePr>
        <p:xfrm>
          <a:off x="2279650" y="2492375"/>
          <a:ext cx="6121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" r:id="rId3" imgW="6223000" imgH="419100" progId="Equation.DSMT4">
                  <p:embed/>
                </p:oleObj>
              </mc:Choice>
              <mc:Fallback>
                <p:oleObj name="" r:id="rId3" imgW="6223000" imgH="419100" progId="Equation.DSMT4">
                  <p:embed/>
                  <p:pic>
                    <p:nvPicPr>
                      <p:cNvPr id="0" name="图片 4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2492375"/>
                        <a:ext cx="61214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4" name="Rectangle 6"/>
          <p:cNvSpPr/>
          <p:nvPr/>
        </p:nvSpPr>
        <p:spPr>
          <a:xfrm>
            <a:off x="1992313" y="3141663"/>
            <a:ext cx="799147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特别的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对于二次凸函数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用牛顿法求解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经一次迭代即达到极小点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r>
              <a:rPr lang="zh-CN" altLang="en-US" sz="2400" dirty="0">
                <a:solidFill>
                  <a:srgbClr val="000000"/>
                </a:solidFill>
              </a:rPr>
              <a:t>设有二次凸函数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90855" name="Rectangle 7"/>
          <p:cNvSpPr/>
          <p:nvPr/>
        </p:nvSpPr>
        <p:spPr>
          <a:xfrm>
            <a:off x="2063750" y="4868863"/>
            <a:ext cx="3129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其中</a:t>
            </a:r>
            <a:r>
              <a:rPr lang="en-US" altLang="zh-CN" sz="2400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是对称正定矩阵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90856" name="Object 8"/>
          <p:cNvGraphicFramePr>
            <a:graphicFrameLocks noChangeAspect="1"/>
          </p:cNvGraphicFramePr>
          <p:nvPr/>
        </p:nvGraphicFramePr>
        <p:xfrm>
          <a:off x="4008438" y="4005263"/>
          <a:ext cx="324008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" r:id="rId5" imgW="3429000" imgH="825500" progId="Equation.DSMT4">
                  <p:embed/>
                </p:oleObj>
              </mc:Choice>
              <mc:Fallback>
                <p:oleObj name="" r:id="rId5" imgW="3429000" imgH="825500" progId="Equation.DSMT4">
                  <p:embed/>
                  <p:pic>
                    <p:nvPicPr>
                      <p:cNvPr id="0" name="图片 4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8438" y="4005263"/>
                        <a:ext cx="3240087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1874" name="Rectangle 2"/>
          <p:cNvSpPr>
            <a:spLocks noGrp="1"/>
          </p:cNvSpPr>
          <p:nvPr>
            <p:ph type="title"/>
          </p:nvPr>
        </p:nvSpPr>
        <p:spPr>
          <a:xfrm>
            <a:off x="3792538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91875" name="Rectangle 3"/>
          <p:cNvSpPr>
            <a:spLocks noGrp="1"/>
          </p:cNvSpPr>
          <p:nvPr>
            <p:ph type="body"/>
          </p:nvPr>
        </p:nvSpPr>
        <p:spPr>
          <a:xfrm>
            <a:off x="1919288" y="836613"/>
            <a:ext cx="3581400" cy="609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先用极值条件求解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令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5016500" y="1341438"/>
          <a:ext cx="271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" r:id="rId1" imgW="2717800" imgH="393700" progId="Equation.DSMT4">
                  <p:embed/>
                </p:oleObj>
              </mc:Choice>
              <mc:Fallback>
                <p:oleObj name="" r:id="rId1" imgW="2717800" imgH="393700" progId="Equation.DSMT4">
                  <p:embed/>
                  <p:pic>
                    <p:nvPicPr>
                      <p:cNvPr id="0" name="图片 4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16500" y="1341438"/>
                        <a:ext cx="2717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1877" name="Group 5"/>
          <p:cNvGrpSpPr/>
          <p:nvPr/>
        </p:nvGrpSpPr>
        <p:grpSpPr>
          <a:xfrm>
            <a:off x="2135188" y="1557338"/>
            <a:ext cx="3257550" cy="817562"/>
            <a:chOff x="204" y="1117"/>
            <a:chExt cx="2052" cy="515"/>
          </a:xfrm>
        </p:grpSpPr>
        <p:sp>
          <p:nvSpPr>
            <p:cNvPr id="591884" name="Rectangle 6"/>
            <p:cNvSpPr/>
            <p:nvPr/>
          </p:nvSpPr>
          <p:spPr>
            <a:xfrm>
              <a:off x="204" y="1117"/>
              <a:ext cx="1200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得最优解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91885" name="Object 7"/>
            <p:cNvGraphicFramePr>
              <a:graphicFrameLocks noChangeAspect="1"/>
            </p:cNvGraphicFramePr>
            <p:nvPr/>
          </p:nvGraphicFramePr>
          <p:xfrm>
            <a:off x="1344" y="1392"/>
            <a:ext cx="9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" r:id="rId3" imgW="1447800" imgH="381000" progId="Equation.DSMT4">
                    <p:embed/>
                  </p:oleObj>
                </mc:Choice>
                <mc:Fallback>
                  <p:oleObj name="" r:id="rId3" imgW="1447800" imgH="381000" progId="Equation.DSMT4">
                    <p:embed/>
                    <p:pic>
                      <p:nvPicPr>
                        <p:cNvPr id="0" name="图片 4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44" y="1392"/>
                          <a:ext cx="91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1878" name="Object 8"/>
          <p:cNvGraphicFramePr>
            <a:graphicFrameLocks noChangeAspect="1"/>
          </p:cNvGraphicFramePr>
          <p:nvPr/>
        </p:nvGraphicFramePr>
        <p:xfrm>
          <a:off x="1524000" y="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" r:id="rId5" imgW="190500" imgH="330200" progId="Equation.DSMT4">
                  <p:embed/>
                </p:oleObj>
              </mc:Choice>
              <mc:Fallback>
                <p:oleObj name="" r:id="rId5" imgW="190500" imgH="330200" progId="Equation.DSMT4">
                  <p:embed/>
                  <p:pic>
                    <p:nvPicPr>
                      <p:cNvPr id="0" name="图片 4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9144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Rectangle 11"/>
          <p:cNvSpPr/>
          <p:nvPr/>
        </p:nvSpPr>
        <p:spPr>
          <a:xfrm>
            <a:off x="2208213" y="2492375"/>
            <a:ext cx="4319905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下用牛顿法解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任取一初始点</a:t>
            </a:r>
            <a:r>
              <a:rPr lang="en-US" altLang="zh-CN" sz="2400" i="1" dirty="0">
                <a:solidFill>
                  <a:srgbClr val="000000"/>
                </a:solidFill>
              </a:rPr>
              <a:t>x</a:t>
            </a:r>
            <a:r>
              <a:rPr lang="en-US" altLang="zh-CN" sz="2400" baseline="30000" dirty="0">
                <a:solidFill>
                  <a:srgbClr val="000000"/>
                </a:solidFill>
              </a:rPr>
              <a:t>(1)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2351088" y="3068638"/>
          <a:ext cx="72739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" r:id="rId7" imgW="7556500" imgH="457200" progId="Equation.DSMT4">
                  <p:embed/>
                </p:oleObj>
              </mc:Choice>
              <mc:Fallback>
                <p:oleObj name="" r:id="rId7" imgW="7556500" imgH="457200" progId="Equation.DSMT4">
                  <p:embed/>
                  <p:pic>
                    <p:nvPicPr>
                      <p:cNvPr id="0" name="图片 4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1088" y="3068638"/>
                        <a:ext cx="727392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2208213" y="3573463"/>
          <a:ext cx="5256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" r:id="rId9" imgW="5549900" imgH="431800" progId="Equation.DSMT4">
                  <p:embed/>
                </p:oleObj>
              </mc:Choice>
              <mc:Fallback>
                <p:oleObj name="" r:id="rId9" imgW="5549900" imgH="431800" progId="Equation.DSMT4">
                  <p:embed/>
                  <p:pic>
                    <p:nvPicPr>
                      <p:cNvPr id="0" name="图片 4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8213" y="3573463"/>
                        <a:ext cx="5256212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Rectangle 17"/>
          <p:cNvSpPr/>
          <p:nvPr/>
        </p:nvSpPr>
        <p:spPr>
          <a:xfrm>
            <a:off x="2208213" y="4076700"/>
            <a:ext cx="7582535" cy="11988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</a:rPr>
              <a:t>定义</a:t>
            </a:r>
            <a:r>
              <a:rPr lang="en-US" altLang="zh-CN" sz="2400" dirty="0">
                <a:solidFill>
                  <a:srgbClr val="3333CC"/>
                </a:solidFill>
              </a:rPr>
              <a:t>:</a:t>
            </a:r>
            <a:r>
              <a:rPr lang="zh-CN" altLang="en-US" sz="2400" dirty="0">
                <a:solidFill>
                  <a:srgbClr val="3333CC"/>
                </a:solidFill>
              </a:rPr>
              <a:t>若一个算法用于求解严格二次凸函数极小值问题时</a:t>
            </a:r>
            <a:endParaRPr lang="zh-CN" altLang="en-US" sz="2400" dirty="0">
              <a:solidFill>
                <a:srgbClr val="3333CC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</a:rPr>
              <a:t>从任意初始点出发</a:t>
            </a:r>
            <a:r>
              <a:rPr lang="en-US" altLang="zh-CN" sz="2400" dirty="0">
                <a:solidFill>
                  <a:srgbClr val="3333CC"/>
                </a:solidFill>
              </a:rPr>
              <a:t>,</a:t>
            </a:r>
            <a:r>
              <a:rPr lang="zh-CN" altLang="en-US" sz="2400" dirty="0">
                <a:solidFill>
                  <a:srgbClr val="3333CC"/>
                </a:solidFill>
              </a:rPr>
              <a:t>算法在有限次迭代后可到达函数的极</a:t>
            </a:r>
            <a:endParaRPr lang="zh-CN" altLang="en-US" sz="2400" dirty="0">
              <a:solidFill>
                <a:srgbClr val="3333CC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333CC"/>
                </a:solidFill>
              </a:rPr>
              <a:t>小值点</a:t>
            </a:r>
            <a:r>
              <a:rPr lang="en-US" altLang="zh-CN" sz="2400" dirty="0">
                <a:solidFill>
                  <a:srgbClr val="3333CC"/>
                </a:solidFill>
              </a:rPr>
              <a:t>,</a:t>
            </a:r>
            <a:r>
              <a:rPr lang="zh-CN" altLang="en-US" sz="2400" dirty="0">
                <a:solidFill>
                  <a:srgbClr val="3333CC"/>
                </a:solidFill>
              </a:rPr>
              <a:t>称此算法具有二次终止性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76818" name="Rectangle 18"/>
          <p:cNvSpPr/>
          <p:nvPr/>
        </p:nvSpPr>
        <p:spPr>
          <a:xfrm>
            <a:off x="2135188" y="5445125"/>
            <a:ext cx="3840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于是牛顿法具有二次终止性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/>
      <p:bldP spid="76817" grpId="0" bldLvl="0" animBg="1"/>
      <p:bldP spid="768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0130" name="Rectangle 2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  <a:ea typeface="楷体_GB2312" pitchFamily="49" charset="-122"/>
              </a:rPr>
              <a:t>10.1最速下降法－1</a:t>
            </a:r>
            <a:endParaRPr lang="zh-CN" altLang="en-US" sz="36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>
          <a:xfrm>
            <a:off x="2057400" y="1295400"/>
            <a:ext cx="7924800" cy="9906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函数</a:t>
            </a:r>
            <a:r>
              <a:rPr lang="en-US" altLang="zh-CN" sz="2800" i="1" dirty="0">
                <a:solidFill>
                  <a:srgbClr val="000000"/>
                </a:solidFill>
              </a:rPr>
              <a:t>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在点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处沿方向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zh-CN" altLang="en-US" sz="2800" dirty="0">
                <a:solidFill>
                  <a:srgbClr val="000000"/>
                </a:solidFill>
              </a:rPr>
              <a:t>的变化率可用方向导数表示，当函数可微时有，方向导数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863975" y="2276475"/>
          <a:ext cx="337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3" name="" r:id="rId1" imgW="3378200" imgH="406400" progId="Equation.DSMT4">
                  <p:embed/>
                </p:oleObj>
              </mc:Choice>
              <mc:Fallback>
                <p:oleObj name="" r:id="rId1" imgW="3378200" imgH="406400" progId="Equation.DSMT4">
                  <p:embed/>
                  <p:pic>
                    <p:nvPicPr>
                      <p:cNvPr id="0" name="图片 40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3975" y="2276475"/>
                        <a:ext cx="3378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/>
          <p:nvPr/>
        </p:nvSpPr>
        <p:spPr>
          <a:xfrm>
            <a:off x="2057400" y="2895600"/>
            <a:ext cx="75215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求函数</a:t>
            </a:r>
            <a:r>
              <a:rPr lang="en-US" altLang="zh-CN" sz="2800" dirty="0">
                <a:solidFill>
                  <a:srgbClr val="000000"/>
                </a:solidFill>
              </a:rPr>
              <a:t>f(x)</a:t>
            </a:r>
            <a:r>
              <a:rPr lang="zh-CN" altLang="en-US" sz="2800" dirty="0">
                <a:solidFill>
                  <a:srgbClr val="000000"/>
                </a:solidFill>
              </a:rPr>
              <a:t>在点</a:t>
            </a:r>
            <a:r>
              <a:rPr lang="en-US" altLang="zh-CN" sz="2800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处下降最快的方向,归结为求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4511675" y="3500438"/>
          <a:ext cx="265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" name="" r:id="rId3" imgW="2654300" imgH="914400" progId="Equation.DSMT4">
                  <p:embed/>
                </p:oleObj>
              </mc:Choice>
              <mc:Fallback>
                <p:oleObj name="" r:id="rId3" imgW="2654300" imgH="914400" progId="Equation.DSMT4">
                  <p:embed/>
                  <p:pic>
                    <p:nvPicPr>
                      <p:cNvPr id="0" name="图片 40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1675" y="3500438"/>
                        <a:ext cx="2654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86125" y="4876800"/>
          <a:ext cx="4381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" name="" r:id="rId5" imgW="4381500" imgH="1041400" progId="Equation.DSMT4">
                  <p:embed/>
                </p:oleObj>
              </mc:Choice>
              <mc:Fallback>
                <p:oleObj name="" r:id="rId5" imgW="4381500" imgH="1041400" progId="Equation.DSMT4">
                  <p:embed/>
                  <p:pic>
                    <p:nvPicPr>
                      <p:cNvPr id="0" name="图片 40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86125" y="4876800"/>
                        <a:ext cx="43815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209800" y="4419600"/>
          <a:ext cx="2387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6" name="" r:id="rId7" imgW="2387600" imgH="368300" progId="Equation.DSMT4">
                  <p:embed/>
                </p:oleObj>
              </mc:Choice>
              <mc:Fallback>
                <p:oleObj name="" r:id="rId7" imgW="2387600" imgH="368300" progId="Equation.DSMT4">
                  <p:embed/>
                  <p:pic>
                    <p:nvPicPr>
                      <p:cNvPr id="0" name="图片 40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4419600"/>
                        <a:ext cx="2387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7" name="Line 10"/>
          <p:cNvSpPr/>
          <p:nvPr/>
        </p:nvSpPr>
        <p:spPr>
          <a:xfrm>
            <a:off x="1524000" y="1143000"/>
            <a:ext cx="7772400" cy="0"/>
          </a:xfrm>
          <a:prstGeom prst="line">
            <a:avLst/>
          </a:prstGeom>
          <a:ln w="76200" cap="flat" cmpd="tri">
            <a:solidFill>
              <a:srgbClr val="D7596E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2898" name="Rectangle 2"/>
          <p:cNvSpPr>
            <a:spLocks noGrp="1"/>
          </p:cNvSpPr>
          <p:nvPr>
            <p:ph type="title"/>
          </p:nvPr>
        </p:nvSpPr>
        <p:spPr>
          <a:xfrm>
            <a:off x="3863975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92899" name="Rectangle 3"/>
          <p:cNvSpPr>
            <a:spLocks noGrp="1"/>
          </p:cNvSpPr>
          <p:nvPr>
            <p:ph type="body"/>
          </p:nvPr>
        </p:nvSpPr>
        <p:spPr>
          <a:xfrm>
            <a:off x="1847850" y="765175"/>
            <a:ext cx="8153400" cy="6096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/>
            <a:r>
              <a:rPr lang="zh-CN" altLang="en-US" sz="2800" dirty="0">
                <a:solidFill>
                  <a:srgbClr val="0000FF"/>
                </a:solidFill>
              </a:rPr>
              <a:t>注意</a:t>
            </a:r>
            <a:r>
              <a:rPr lang="en-US" altLang="zh-CN" sz="2800" dirty="0">
                <a:solidFill>
                  <a:srgbClr val="0000FF"/>
                </a:solidFill>
              </a:rPr>
              <a:t>,</a:t>
            </a:r>
            <a:r>
              <a:rPr lang="zh-CN" altLang="en-US" sz="2800" dirty="0">
                <a:solidFill>
                  <a:srgbClr val="0000FF"/>
                </a:solidFill>
              </a:rPr>
              <a:t>当初始点远离极小点时</a:t>
            </a:r>
            <a:r>
              <a:rPr lang="en-US" altLang="zh-CN" sz="2800" dirty="0">
                <a:solidFill>
                  <a:srgbClr val="0000FF"/>
                </a:solidFill>
              </a:rPr>
              <a:t>,</a:t>
            </a:r>
            <a:r>
              <a:rPr lang="zh-CN" altLang="en-US" sz="2800" dirty="0">
                <a:solidFill>
                  <a:srgbClr val="0000FF"/>
                </a:solidFill>
              </a:rPr>
              <a:t>牛顿法可能不收敛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77828" name="Rectangle 4"/>
          <p:cNvSpPr/>
          <p:nvPr/>
        </p:nvSpPr>
        <p:spPr>
          <a:xfrm>
            <a:off x="1992313" y="1557338"/>
            <a:ext cx="3276600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阻尼牛顿法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29" name="Rectangle 5"/>
          <p:cNvSpPr/>
          <p:nvPr/>
        </p:nvSpPr>
        <p:spPr>
          <a:xfrm>
            <a:off x="1992313" y="2133600"/>
            <a:ext cx="7239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基本思想</a:t>
            </a:r>
            <a:r>
              <a:rPr lang="en-US" altLang="zh-CN" sz="2400" dirty="0">
                <a:solidFill>
                  <a:srgbClr val="0000FF"/>
                </a:solidFill>
              </a:rPr>
              <a:t>:</a:t>
            </a:r>
            <a:r>
              <a:rPr lang="zh-CN" altLang="en-US" sz="2400" dirty="0">
                <a:solidFill>
                  <a:srgbClr val="000000"/>
                </a:solidFill>
              </a:rPr>
              <a:t>增加了沿牛顿方向的一维搜索</a:t>
            </a:r>
            <a:r>
              <a:rPr lang="en-US" altLang="zh-CN" sz="2400" dirty="0">
                <a:solidFill>
                  <a:srgbClr val="0000FF"/>
                </a:solidFill>
              </a:rPr>
              <a:t>.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063750" y="2708275"/>
            <a:ext cx="4856163" cy="758825"/>
            <a:chOff x="340" y="1706"/>
            <a:chExt cx="3059" cy="478"/>
          </a:xfrm>
        </p:grpSpPr>
        <p:sp>
          <p:nvSpPr>
            <p:cNvPr id="592906" name="Rectangle 7"/>
            <p:cNvSpPr/>
            <p:nvPr/>
          </p:nvSpPr>
          <p:spPr>
            <a:xfrm>
              <a:off x="340" y="1706"/>
              <a:ext cx="107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迭代公式为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92907" name="Object 8"/>
            <p:cNvGraphicFramePr>
              <a:graphicFrameLocks noChangeAspect="1"/>
            </p:cNvGraphicFramePr>
            <p:nvPr/>
          </p:nvGraphicFramePr>
          <p:xfrm>
            <a:off x="1655" y="1888"/>
            <a:ext cx="17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" r:id="rId1" imgW="2768600" imgH="469900" progId="Equation.DSMT4">
                    <p:embed/>
                  </p:oleObj>
                </mc:Choice>
                <mc:Fallback>
                  <p:oleObj name="" r:id="rId1" imgW="2768600" imgH="469900" progId="Equation.DSMT4">
                    <p:embed/>
                    <p:pic>
                      <p:nvPicPr>
                        <p:cNvPr id="0" name="图片 414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55" y="1888"/>
                          <a:ext cx="174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/>
          <p:nvPr/>
        </p:nvGrpSpPr>
        <p:grpSpPr>
          <a:xfrm>
            <a:off x="2135188" y="3789363"/>
            <a:ext cx="6842125" cy="1592262"/>
            <a:chOff x="340" y="2205"/>
            <a:chExt cx="4310" cy="1003"/>
          </a:xfrm>
        </p:grpSpPr>
        <p:graphicFrame>
          <p:nvGraphicFramePr>
            <p:cNvPr id="592904" name="Object 10"/>
            <p:cNvGraphicFramePr>
              <a:graphicFrameLocks noChangeAspect="1"/>
            </p:cNvGraphicFramePr>
            <p:nvPr/>
          </p:nvGraphicFramePr>
          <p:xfrm>
            <a:off x="340" y="2205"/>
            <a:ext cx="4310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" r:id="rId3" imgW="7581900" imgH="1016000" progId="Equation.DSMT4">
                    <p:embed/>
                  </p:oleObj>
                </mc:Choice>
                <mc:Fallback>
                  <p:oleObj name="" r:id="rId3" imgW="7581900" imgH="1016000" progId="Equation.DSMT4">
                    <p:embed/>
                    <p:pic>
                      <p:nvPicPr>
                        <p:cNvPr id="0" name="图片 41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0" y="2205"/>
                          <a:ext cx="4310" cy="5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2905" name="Object 11"/>
            <p:cNvGraphicFramePr>
              <a:graphicFrameLocks noChangeAspect="1"/>
            </p:cNvGraphicFramePr>
            <p:nvPr/>
          </p:nvGraphicFramePr>
          <p:xfrm>
            <a:off x="1111" y="2840"/>
            <a:ext cx="346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" r:id="rId5" imgW="5499100" imgH="584200" progId="Equation.DSMT4">
                    <p:embed/>
                  </p:oleObj>
                </mc:Choice>
                <mc:Fallback>
                  <p:oleObj name="" r:id="rId5" imgW="5499100" imgH="584200" progId="Equation.DSMT4">
                    <p:embed/>
                    <p:pic>
                      <p:nvPicPr>
                        <p:cNvPr id="0" name="图片 41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11" y="2840"/>
                          <a:ext cx="3464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22" name="Rectangle 2"/>
          <p:cNvSpPr>
            <a:spLocks noGrp="1"/>
          </p:cNvSpPr>
          <p:nvPr>
            <p:ph type="title"/>
          </p:nvPr>
        </p:nvSpPr>
        <p:spPr>
          <a:xfrm>
            <a:off x="3863975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93923" name="Rectangle 3"/>
          <p:cNvSpPr>
            <a:spLocks noGrp="1"/>
          </p:cNvSpPr>
          <p:nvPr>
            <p:ph type="body"/>
          </p:nvPr>
        </p:nvSpPr>
        <p:spPr>
          <a:xfrm>
            <a:off x="1774825" y="765175"/>
            <a:ext cx="6248400" cy="60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00FF"/>
                </a:solidFill>
              </a:rPr>
              <a:t>算法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阻尼牛顿法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endParaRPr lang="en-US" altLang="zh-CN" dirty="0">
              <a:solidFill>
                <a:srgbClr val="0000FF"/>
              </a:solidFill>
            </a:endParaRPr>
          </a:p>
        </p:txBody>
      </p:sp>
      <p:graphicFrame>
        <p:nvGraphicFramePr>
          <p:cNvPr id="593924" name="Object 4"/>
          <p:cNvGraphicFramePr>
            <a:graphicFrameLocks noChangeAspect="1"/>
          </p:cNvGraphicFramePr>
          <p:nvPr/>
        </p:nvGraphicFramePr>
        <p:xfrm>
          <a:off x="2782888" y="1412875"/>
          <a:ext cx="6049962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" r:id="rId1" imgW="6642100" imgH="4724400" progId="Equation.DSMT4">
                  <p:embed/>
                </p:oleObj>
              </mc:Choice>
              <mc:Fallback>
                <p:oleObj name="" r:id="rId1" imgW="6642100" imgH="4724400" progId="Equation.DSMT4">
                  <p:embed/>
                  <p:pic>
                    <p:nvPicPr>
                      <p:cNvPr id="0" name="图片 4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1412875"/>
                        <a:ext cx="6049962" cy="430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4946" name="Rectangle 2"/>
          <p:cNvSpPr>
            <a:spLocks noGrp="1"/>
          </p:cNvSpPr>
          <p:nvPr>
            <p:ph type="title"/>
          </p:nvPr>
        </p:nvSpPr>
        <p:spPr>
          <a:xfrm>
            <a:off x="3719513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10.2 </a:t>
            </a:r>
            <a:r>
              <a:rPr lang="zh-CN" altLang="en-US" dirty="0">
                <a:solidFill>
                  <a:srgbClr val="FF0000"/>
                </a:solidFill>
              </a:rPr>
              <a:t>牛顿法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4947" name="Rectangle 3"/>
          <p:cNvSpPr>
            <a:spLocks noGrp="1"/>
          </p:cNvSpPr>
          <p:nvPr>
            <p:ph type="body"/>
          </p:nvPr>
        </p:nvSpPr>
        <p:spPr>
          <a:xfrm>
            <a:off x="1992313" y="692150"/>
            <a:ext cx="5132387" cy="560388"/>
          </a:xfrm>
        </p:spPr>
        <p:txBody>
          <a:bodyPr vert="horz" wrap="square" lIns="91440" tIns="45720" rIns="91440" bIns="45720" anchor="t" anchorCtr="0">
            <a:normAutofit lnSpcReduction="20000"/>
          </a:bodyPr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10.2.3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修正牛顿法</a:t>
            </a:r>
            <a:endParaRPr lang="zh-CN" altLang="en-US" sz="28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94948" name="Rectangle 4"/>
          <p:cNvSpPr/>
          <p:nvPr/>
        </p:nvSpPr>
        <p:spPr>
          <a:xfrm>
            <a:off x="2063750" y="1412875"/>
            <a:ext cx="6618288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用阻尼牛顿法求解下列问题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3792538" y="1916113"/>
          <a:ext cx="436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" r:id="rId1" imgW="4368800" imgH="469900" progId="Equation.DSMT4">
                  <p:embed/>
                </p:oleObj>
              </mc:Choice>
              <mc:Fallback>
                <p:oleObj name="" r:id="rId1" imgW="4368800" imgH="469900" progId="Equation.DSMT4">
                  <p:embed/>
                  <p:pic>
                    <p:nvPicPr>
                      <p:cNvPr id="0" name="图片 4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92538" y="1916113"/>
                        <a:ext cx="4368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135188" y="2708275"/>
          <a:ext cx="7924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" r:id="rId3" imgW="7924800" imgH="1574800" progId="Equation.DSMT4">
                  <p:embed/>
                </p:oleObj>
              </mc:Choice>
              <mc:Fallback>
                <p:oleObj name="" r:id="rId3" imgW="7924800" imgH="1574800" progId="Equation.DSMT4">
                  <p:embed/>
                  <p:pic>
                    <p:nvPicPr>
                      <p:cNvPr id="0" name="图片 4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2708275"/>
                        <a:ext cx="79248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7"/>
          <p:cNvSpPr/>
          <p:nvPr/>
        </p:nvSpPr>
        <p:spPr>
          <a:xfrm>
            <a:off x="2135188" y="4221163"/>
            <a:ext cx="16065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牛顿方向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3935413" y="4581525"/>
          <a:ext cx="3810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" r:id="rId5" imgW="3810000" imgH="1651000" progId="Equation.DSMT4">
                  <p:embed/>
                </p:oleObj>
              </mc:Choice>
              <mc:Fallback>
                <p:oleObj name="" r:id="rId5" imgW="3810000" imgH="1651000" progId="Equation.DSMT4">
                  <p:embed/>
                  <p:pic>
                    <p:nvPicPr>
                      <p:cNvPr id="0" name="图片 4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5413" y="4581525"/>
                        <a:ext cx="381000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5970" name="Rectangle 2"/>
          <p:cNvSpPr>
            <a:spLocks noGrp="1"/>
          </p:cNvSpPr>
          <p:nvPr>
            <p:ph type="title"/>
          </p:nvPr>
        </p:nvSpPr>
        <p:spPr>
          <a:xfrm>
            <a:off x="3648075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10.2 </a:t>
            </a:r>
            <a:r>
              <a:rPr lang="zh-CN" altLang="en-US" dirty="0">
                <a:solidFill>
                  <a:srgbClr val="FF0000"/>
                </a:solidFill>
              </a:rPr>
              <a:t>牛顿法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711450" y="1125538"/>
          <a:ext cx="568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" r:id="rId1" imgW="5689600" imgH="431800" progId="Equation.DSMT4">
                  <p:embed/>
                </p:oleObj>
              </mc:Choice>
              <mc:Fallback>
                <p:oleObj name="" r:id="rId1" imgW="5689600" imgH="431800" progId="Equation.DSMT4">
                  <p:embed/>
                  <p:pic>
                    <p:nvPicPr>
                      <p:cNvPr id="0" name="图片 4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1125538"/>
                        <a:ext cx="568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3648075" y="1773238"/>
          <a:ext cx="410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" r:id="rId3" imgW="4102100" imgH="457200" progId="Equation.DSMT4">
                  <p:embed/>
                </p:oleObj>
              </mc:Choice>
              <mc:Fallback>
                <p:oleObj name="" r:id="rId3" imgW="4102100" imgH="457200" progId="Equation.DSMT4">
                  <p:embed/>
                  <p:pic>
                    <p:nvPicPr>
                      <p:cNvPr id="0" name="图片 4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8075" y="1773238"/>
                        <a:ext cx="4102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648075" y="2636838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" r:id="rId5" imgW="2349500" imgH="444500" progId="Equation.DSMT4">
                  <p:embed/>
                </p:oleObj>
              </mc:Choice>
              <mc:Fallback>
                <p:oleObj name="" r:id="rId5" imgW="2349500" imgH="444500" progId="Equation.DSMT4">
                  <p:embed/>
                  <p:pic>
                    <p:nvPicPr>
                      <p:cNvPr id="0" name="图片 4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8075" y="2636838"/>
                        <a:ext cx="2349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/>
          <p:nvPr/>
        </p:nvSpPr>
        <p:spPr>
          <a:xfrm>
            <a:off x="1992313" y="3716338"/>
            <a:ext cx="8382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显然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用阻尼牛顿法不能产生新点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而点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(1) </a:t>
            </a:r>
            <a:r>
              <a:rPr lang="en-US" altLang="zh-CN" sz="2400" dirty="0">
                <a:solidFill>
                  <a:srgbClr val="000000"/>
                </a:solidFill>
              </a:rPr>
              <a:t>=(0,0) </a:t>
            </a:r>
            <a:r>
              <a:rPr lang="en-US" altLang="zh-CN" sz="24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rgbClr val="000000"/>
                </a:solidFill>
              </a:rPr>
              <a:t>并不是问题极小点</a:t>
            </a:r>
            <a:r>
              <a:rPr lang="en-US" altLang="zh-CN" sz="2400" dirty="0">
                <a:solidFill>
                  <a:srgbClr val="000000"/>
                </a:solidFill>
              </a:rPr>
              <a:t>.</a:t>
            </a:r>
            <a:r>
              <a:rPr lang="zh-CN" altLang="en-US" sz="2400" dirty="0">
                <a:solidFill>
                  <a:srgbClr val="000000"/>
                </a:solidFill>
              </a:rPr>
              <a:t>可见从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</a:rPr>
              <a:t>出发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用阻尼牛顿法求不出问题的极小点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原因在于 </a:t>
            </a:r>
            <a:r>
              <a:rPr lang="en-US" altLang="zh-CN" sz="2400" dirty="0">
                <a:solidFill>
                  <a:srgbClr val="000000"/>
                </a:solidFill>
              </a:rPr>
              <a:t>Hessian </a:t>
            </a:r>
            <a:r>
              <a:rPr lang="zh-CN" altLang="en-US" sz="2400" dirty="0">
                <a:solidFill>
                  <a:srgbClr val="000000"/>
                </a:solidFill>
              </a:rPr>
              <a:t>矩阵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 </a:t>
            </a:r>
            <a:r>
              <a:rPr lang="en-US" altLang="zh-CN" sz="24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000000"/>
                </a:solidFill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r>
              <a:rPr lang="zh-CN" altLang="en-US" sz="2400" dirty="0">
                <a:solidFill>
                  <a:srgbClr val="000000"/>
                </a:solidFill>
              </a:rPr>
              <a:t>非正定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/>
          <p:nvPr/>
        </p:nvSpPr>
        <p:spPr>
          <a:xfrm>
            <a:off x="2495550" y="2276475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再令</a:t>
            </a:r>
            <a:endParaRPr lang="zh-CN" alt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  <p:bldP spid="809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6994" name="Rectangle 2"/>
          <p:cNvSpPr>
            <a:spLocks noGrp="1"/>
          </p:cNvSpPr>
          <p:nvPr>
            <p:ph type="title"/>
          </p:nvPr>
        </p:nvSpPr>
        <p:spPr>
          <a:xfrm>
            <a:off x="3719513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96995" name="Rectangle 3"/>
          <p:cNvSpPr>
            <a:spLocks noGrp="1"/>
          </p:cNvSpPr>
          <p:nvPr>
            <p:ph type="body"/>
          </p:nvPr>
        </p:nvSpPr>
        <p:spPr>
          <a:xfrm>
            <a:off x="1992313" y="908050"/>
            <a:ext cx="6397625" cy="838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考虑 </a:t>
            </a:r>
            <a:r>
              <a:rPr lang="en-US" altLang="zh-CN" sz="2400" dirty="0">
                <a:solidFill>
                  <a:srgbClr val="000000"/>
                </a:solidFill>
              </a:rPr>
              <a:t>(10.2.2),</a:t>
            </a:r>
            <a:r>
              <a:rPr lang="zh-CN" altLang="en-US" sz="2400" dirty="0">
                <a:solidFill>
                  <a:srgbClr val="000000"/>
                </a:solidFill>
              </a:rPr>
              <a:t>记搜索方向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(k) 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en-US" altLang="zh-CN" sz="28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-</a:t>
            </a:r>
            <a:r>
              <a:rPr lang="en-US" altLang="zh-CN" sz="28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(k) </a:t>
            </a:r>
            <a:endParaRPr lang="en-US" altLang="zh-CN" sz="2800" baseline="30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596996" name="Object 4"/>
          <p:cNvGraphicFramePr>
            <a:graphicFrameLocks noChangeAspect="1"/>
          </p:cNvGraphicFramePr>
          <p:nvPr/>
        </p:nvGraphicFramePr>
        <p:xfrm>
          <a:off x="3935413" y="3141663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" r:id="rId1" imgW="4521200" imgH="457200" progId="Equation.DSMT4">
                  <p:embed/>
                </p:oleObj>
              </mc:Choice>
              <mc:Fallback>
                <p:oleObj name="" r:id="rId1" imgW="4521200" imgH="457200" progId="Equation.DSMT4">
                  <p:embed/>
                  <p:pic>
                    <p:nvPicPr>
                      <p:cNvPr id="0" name="图片 4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5413" y="3141663"/>
                        <a:ext cx="4521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6997" name="Rectangle 5"/>
          <p:cNvSpPr/>
          <p:nvPr/>
        </p:nvSpPr>
        <p:spPr>
          <a:xfrm>
            <a:off x="2208213" y="2420938"/>
            <a:ext cx="6934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阻尼牛顿法所用搜索方向是上述方程的解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96998" name="Object 6"/>
          <p:cNvGraphicFramePr>
            <a:graphicFrameLocks noChangeAspect="1"/>
          </p:cNvGraphicFramePr>
          <p:nvPr/>
        </p:nvGraphicFramePr>
        <p:xfrm>
          <a:off x="3648075" y="1628775"/>
          <a:ext cx="439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" r:id="rId3" imgW="4394200" imgH="457200" progId="Equation.DSMT4">
                  <p:embed/>
                </p:oleObj>
              </mc:Choice>
              <mc:Fallback>
                <p:oleObj name="" r:id="rId3" imgW="4394200" imgH="457200" progId="Equation.DSMT4">
                  <p:embed/>
                  <p:pic>
                    <p:nvPicPr>
                      <p:cNvPr id="0" name="图片 4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8075" y="1628775"/>
                        <a:ext cx="4394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6999" name="Group 7"/>
          <p:cNvGrpSpPr/>
          <p:nvPr/>
        </p:nvGrpSpPr>
        <p:grpSpPr>
          <a:xfrm>
            <a:off x="2208213" y="3933825"/>
            <a:ext cx="4614863" cy="460375"/>
            <a:chOff x="385" y="2523"/>
            <a:chExt cx="2907" cy="290"/>
          </a:xfrm>
        </p:grpSpPr>
        <p:sp>
          <p:nvSpPr>
            <p:cNvPr id="597000" name="Rectangle 8"/>
            <p:cNvSpPr/>
            <p:nvPr/>
          </p:nvSpPr>
          <p:spPr>
            <a:xfrm>
              <a:off x="385" y="2523"/>
              <a:ext cx="290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00"/>
                  </a:solidFill>
                </a:rPr>
                <a:t>此处假设逆矩阵                    存在</a:t>
              </a:r>
              <a:endParaRPr lang="zh-CN" altLang="en-US" sz="24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97001" name="Object 9"/>
            <p:cNvGraphicFramePr>
              <a:graphicFrameLocks noChangeAspect="1"/>
            </p:cNvGraphicFramePr>
            <p:nvPr/>
          </p:nvGraphicFramePr>
          <p:xfrm>
            <a:off x="1837" y="2568"/>
            <a:ext cx="86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" r:id="rId5" imgW="1625600" imgH="457200" progId="Equation.DSMT4">
                    <p:embed/>
                  </p:oleObj>
                </mc:Choice>
                <mc:Fallback>
                  <p:oleObj name="" r:id="rId5" imgW="1625600" imgH="457200" progId="Equation.DSMT4">
                    <p:embed/>
                    <p:pic>
                      <p:nvPicPr>
                        <p:cNvPr id="0" name="图片 41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7" y="2568"/>
                          <a:ext cx="862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8018" name="Rectangle 2"/>
          <p:cNvSpPr>
            <a:spLocks noGrp="1"/>
          </p:cNvSpPr>
          <p:nvPr>
            <p:ph type="title"/>
          </p:nvPr>
        </p:nvSpPr>
        <p:spPr>
          <a:xfrm>
            <a:off x="3719513" y="0"/>
            <a:ext cx="51816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10.2 </a:t>
            </a:r>
            <a:r>
              <a:rPr lang="zh-CN" altLang="en-US" dirty="0">
                <a:solidFill>
                  <a:srgbClr val="FF0000"/>
                </a:solidFill>
              </a:rPr>
              <a:t>牛顿法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98019" name="Object 3"/>
          <p:cNvGraphicFramePr>
            <a:graphicFrameLocks noChangeAspect="1"/>
          </p:cNvGraphicFramePr>
          <p:nvPr/>
        </p:nvGraphicFramePr>
        <p:xfrm>
          <a:off x="2057400" y="990600"/>
          <a:ext cx="72786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" r:id="rId1" imgW="7518400" imgH="457200" progId="Equation.DSMT4">
                  <p:embed/>
                </p:oleObj>
              </mc:Choice>
              <mc:Fallback>
                <p:oleObj name="" r:id="rId1" imgW="7518400" imgH="457200" progId="Equation.DSMT4">
                  <p:embed/>
                  <p:pic>
                    <p:nvPicPr>
                      <p:cNvPr id="0" name="图片 4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990600"/>
                        <a:ext cx="7278688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2208213" y="1484313"/>
          <a:ext cx="6840537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" r:id="rId3" imgW="7366000" imgH="1651000" progId="Equation.DSMT4">
                  <p:embed/>
                </p:oleObj>
              </mc:Choice>
              <mc:Fallback>
                <p:oleObj name="" r:id="rId3" imgW="7366000" imgH="1651000" progId="Equation.DSMT4">
                  <p:embed/>
                  <p:pic>
                    <p:nvPicPr>
                      <p:cNvPr id="0" name="图片 4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213" y="1484313"/>
                        <a:ext cx="6840537" cy="153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1" name="Object 5"/>
          <p:cNvGraphicFramePr>
            <a:graphicFrameLocks noChangeAspect="1"/>
          </p:cNvGraphicFramePr>
          <p:nvPr/>
        </p:nvGraphicFramePr>
        <p:xfrm>
          <a:off x="3143250" y="3068638"/>
          <a:ext cx="453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" r:id="rId5" imgW="4533900" imgH="469900" progId="Equation.DSMT4">
                  <p:embed/>
                </p:oleObj>
              </mc:Choice>
              <mc:Fallback>
                <p:oleObj name="" r:id="rId5" imgW="4533900" imgH="469900" progId="Equation.DSMT4">
                  <p:embed/>
                  <p:pic>
                    <p:nvPicPr>
                      <p:cNvPr id="0" name="图片 4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3068638"/>
                        <a:ext cx="4533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8022" name="Rectangle 6"/>
          <p:cNvSpPr/>
          <p:nvPr/>
        </p:nvSpPr>
        <p:spPr>
          <a:xfrm>
            <a:off x="1919288" y="3644900"/>
            <a:ext cx="323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再沿此方向作一维搜索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598023" name="Object 7"/>
          <p:cNvGraphicFramePr>
            <a:graphicFrameLocks noChangeAspect="1"/>
          </p:cNvGraphicFramePr>
          <p:nvPr/>
        </p:nvGraphicFramePr>
        <p:xfrm>
          <a:off x="2208213" y="4221163"/>
          <a:ext cx="5111750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" r:id="rId7" imgW="5549900" imgH="1600200" progId="Equation.DSMT4">
                  <p:embed/>
                </p:oleObj>
              </mc:Choice>
              <mc:Fallback>
                <p:oleObj name="" r:id="rId7" imgW="5549900" imgH="1600200" progId="Equation.DSMT4">
                  <p:embed/>
                  <p:pic>
                    <p:nvPicPr>
                      <p:cNvPr id="0" name="图片 4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213" y="4221163"/>
                        <a:ext cx="5111750" cy="1474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9042" name="Rectangle 2"/>
          <p:cNvSpPr>
            <a:spLocks noGrp="1"/>
          </p:cNvSpPr>
          <p:nvPr>
            <p:ph type="title"/>
          </p:nvPr>
        </p:nvSpPr>
        <p:spPr>
          <a:xfrm>
            <a:off x="2135188" y="0"/>
            <a:ext cx="7273925" cy="69215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eaLnBrk="1" hangingPunct="1"/>
            <a:r>
              <a:rPr lang="en-US" altLang="zh-CN" sz="4000" dirty="0">
                <a:solidFill>
                  <a:srgbClr val="FF0000"/>
                </a:solidFill>
              </a:rPr>
              <a:t>10.2 </a:t>
            </a:r>
            <a:r>
              <a:rPr lang="zh-CN" altLang="en-US" sz="4000" dirty="0">
                <a:solidFill>
                  <a:srgbClr val="FF0000"/>
                </a:solidFill>
              </a:rPr>
              <a:t>牛顿法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99043" name="Rectangle 3"/>
          <p:cNvSpPr>
            <a:spLocks noGrp="1"/>
          </p:cNvSpPr>
          <p:nvPr>
            <p:ph type="body" sz="half"/>
          </p:nvPr>
        </p:nvSpPr>
        <p:spPr>
          <a:xfrm>
            <a:off x="2063750" y="549275"/>
            <a:ext cx="6408738" cy="503238"/>
          </a:xfrm>
        </p:spPr>
        <p:txBody>
          <a:bodyPr vert="horz" wrap="square" lIns="91440" tIns="45720" rIns="91440" bIns="45720" anchor="t" anchorCtr="0">
            <a:normAutofit fontScale="9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算法 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修正牛顿法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99044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135188" y="1247775"/>
          <a:ext cx="784860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" r:id="rId1" imgW="8902700" imgH="5334000" progId="Equation.DSMT4">
                  <p:embed/>
                </p:oleObj>
              </mc:Choice>
              <mc:Fallback>
                <p:oleObj name="" r:id="rId1" imgW="8902700" imgH="5334000" progId="Equation.DSMT4">
                  <p:embed/>
                  <p:pic>
                    <p:nvPicPr>
                      <p:cNvPr id="0" name="图片 415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135188" y="1247775"/>
                        <a:ext cx="7848600" cy="4702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1154" name="Rectangle 10"/>
          <p:cNvSpPr>
            <a:spLocks noGrp="1"/>
          </p:cNvSpPr>
          <p:nvPr>
            <p:ph type="title"/>
          </p:nvPr>
        </p:nvSpPr>
        <p:spPr>
          <a:xfrm>
            <a:off x="1992313" y="404813"/>
            <a:ext cx="7486650" cy="80327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10.1最速下降法－2</a:t>
            </a:r>
            <a:endParaRPr lang="zh-CN" altLang="en-US" sz="4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1155" name="Rectangle 2"/>
          <p:cNvSpPr>
            <a:spLocks noGrp="1"/>
          </p:cNvSpPr>
          <p:nvPr>
            <p:ph type="body" sz="half"/>
          </p:nvPr>
        </p:nvSpPr>
        <p:spPr>
          <a:xfrm>
            <a:off x="1992313" y="1628775"/>
            <a:ext cx="3455987" cy="576263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由上式知.当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61156" name="Rectangle 3"/>
          <p:cNvSpPr/>
          <p:nvPr/>
        </p:nvSpPr>
        <p:spPr>
          <a:xfrm>
            <a:off x="1828800" y="457200"/>
            <a:ext cx="6934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6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61157" name="Line 4"/>
          <p:cNvSpPr/>
          <p:nvPr/>
        </p:nvSpPr>
        <p:spPr>
          <a:xfrm>
            <a:off x="1524000" y="1143000"/>
            <a:ext cx="7772400" cy="0"/>
          </a:xfrm>
          <a:prstGeom prst="line">
            <a:avLst/>
          </a:prstGeom>
          <a:ln w="76200" cap="flat" cmpd="tri">
            <a:solidFill>
              <a:srgbClr val="D7596E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61158" name="Object 6"/>
          <p:cNvGraphicFramePr>
            <a:graphicFrameLocks noChangeAspect="1"/>
          </p:cNvGraphicFramePr>
          <p:nvPr/>
        </p:nvGraphicFramePr>
        <p:xfrm>
          <a:off x="4367213" y="1989138"/>
          <a:ext cx="300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7" name="" r:id="rId1" imgW="3009900" imgH="838200" progId="Equation.DSMT4">
                  <p:embed/>
                </p:oleObj>
              </mc:Choice>
              <mc:Fallback>
                <p:oleObj name="" r:id="rId1" imgW="3009900" imgH="838200" progId="Equation.DSMT4">
                  <p:embed/>
                  <p:pic>
                    <p:nvPicPr>
                      <p:cNvPr id="0" name="图片 40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7213" y="1989138"/>
                        <a:ext cx="3009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59" name="Rectangle 7"/>
          <p:cNvSpPr/>
          <p:nvPr/>
        </p:nvSpPr>
        <p:spPr>
          <a:xfrm>
            <a:off x="1981200" y="2971800"/>
            <a:ext cx="78486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时等号成立.故在点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处沿(1.5)所定义的方向变化率最小,即负梯度方向为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最速下降方向.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08" name="Rectangle 8"/>
          <p:cNvSpPr/>
          <p:nvPr/>
        </p:nvSpPr>
        <p:spPr>
          <a:xfrm>
            <a:off x="2133600" y="4038600"/>
            <a:ext cx="72390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注意: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在不同的尺度下最速下降方向是不同的.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2178" name="Rectangle 9"/>
          <p:cNvSpPr>
            <a:spLocks noGrp="1"/>
          </p:cNvSpPr>
          <p:nvPr>
            <p:ph type="title"/>
          </p:nvPr>
        </p:nvSpPr>
        <p:spPr>
          <a:xfrm>
            <a:off x="2063750" y="404813"/>
            <a:ext cx="7558088" cy="73183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10.1最速下降法－</a:t>
            </a:r>
            <a:r>
              <a:rPr lang="en-US" altLang="zh-CN" sz="4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lang="zh-CN" altLang="en-US" sz="4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2179" name="Rectangle 2"/>
          <p:cNvSpPr>
            <a:spLocks noGrp="1"/>
          </p:cNvSpPr>
          <p:nvPr>
            <p:ph type="body" sz="half"/>
          </p:nvPr>
        </p:nvSpPr>
        <p:spPr>
          <a:xfrm>
            <a:off x="1847850" y="1268413"/>
            <a:ext cx="5543550" cy="576262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sz="2400" b="1" dirty="0">
                <a:solidFill>
                  <a:srgbClr val="3333CC"/>
                </a:solidFill>
                <a:ea typeface="楷体_GB2312" pitchFamily="49" charset="-122"/>
              </a:rPr>
              <a:t>最速下降算法</a:t>
            </a:r>
            <a:endParaRPr lang="zh-CN" altLang="en-US" sz="2400" b="1" dirty="0">
              <a:solidFill>
                <a:srgbClr val="3333CC"/>
              </a:solidFill>
              <a:ea typeface="楷体_GB2312" pitchFamily="49" charset="-122"/>
            </a:endParaRPr>
          </a:p>
        </p:txBody>
      </p:sp>
      <p:sp>
        <p:nvSpPr>
          <p:cNvPr id="562180" name="Rectangle 3"/>
          <p:cNvSpPr/>
          <p:nvPr/>
        </p:nvSpPr>
        <p:spPr>
          <a:xfrm>
            <a:off x="1828800" y="457200"/>
            <a:ext cx="6934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6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62181" name="Line 4"/>
          <p:cNvSpPr/>
          <p:nvPr/>
        </p:nvSpPr>
        <p:spPr>
          <a:xfrm>
            <a:off x="1524000" y="1143000"/>
            <a:ext cx="7772400" cy="0"/>
          </a:xfrm>
          <a:prstGeom prst="line">
            <a:avLst/>
          </a:prstGeom>
          <a:ln w="76200" cap="flat" cmpd="tri">
            <a:solidFill>
              <a:srgbClr val="D7596E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9" name="Rectangle 5"/>
          <p:cNvSpPr/>
          <p:nvPr/>
        </p:nvSpPr>
        <p:spPr>
          <a:xfrm>
            <a:off x="2279650" y="1844675"/>
            <a:ext cx="510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SzPct val="8000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最速下降算法的迭代公式为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424113" y="2420938"/>
          <a:ext cx="7747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9" name="" r:id="rId1" imgW="7747000" imgH="1409700" progId="Equation.DSMT4">
                  <p:embed/>
                </p:oleObj>
              </mc:Choice>
              <mc:Fallback>
                <p:oleObj name="" r:id="rId1" imgW="7747000" imgH="1409700" progId="Equation.DSMT4">
                  <p:embed/>
                  <p:pic>
                    <p:nvPicPr>
                      <p:cNvPr id="0" name="图片 40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4113" y="2420938"/>
                        <a:ext cx="77470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279650" y="4076700"/>
          <a:ext cx="7048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8" name="" r:id="rId3" imgW="7048500" imgH="1117600" progId="Equation.DSMT4">
                  <p:embed/>
                </p:oleObj>
              </mc:Choice>
              <mc:Fallback>
                <p:oleObj name="" r:id="rId3" imgW="7048500" imgH="1117600" progId="Equation.DSMT4">
                  <p:embed/>
                  <p:pic>
                    <p:nvPicPr>
                      <p:cNvPr id="0" name="图片 40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4076700"/>
                        <a:ext cx="70485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02" name="Rectangle 7"/>
          <p:cNvSpPr>
            <a:spLocks noGrp="1"/>
          </p:cNvSpPr>
          <p:nvPr>
            <p:ph type="title"/>
          </p:nvPr>
        </p:nvSpPr>
        <p:spPr>
          <a:xfrm>
            <a:off x="1847850" y="333375"/>
            <a:ext cx="7702550" cy="80327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10.1最速下降法－</a:t>
            </a:r>
            <a:r>
              <a:rPr lang="en-US" altLang="zh-CN" sz="40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zh-CN" altLang="en-US" sz="40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body" sz="half"/>
          </p:nvPr>
        </p:nvSpPr>
        <p:spPr>
          <a:xfrm>
            <a:off x="1992313" y="1268413"/>
            <a:ext cx="4822825" cy="655637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算法描述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63204" name="Rectangle 3"/>
          <p:cNvSpPr/>
          <p:nvPr/>
        </p:nvSpPr>
        <p:spPr>
          <a:xfrm>
            <a:off x="1828800" y="457200"/>
            <a:ext cx="6934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36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63205" name="Line 4"/>
          <p:cNvSpPr/>
          <p:nvPr/>
        </p:nvSpPr>
        <p:spPr>
          <a:xfrm>
            <a:off x="1524000" y="1143000"/>
            <a:ext cx="7772400" cy="0"/>
          </a:xfrm>
          <a:prstGeom prst="line">
            <a:avLst/>
          </a:prstGeom>
          <a:ln w="76200" cap="flat" cmpd="tri">
            <a:solidFill>
              <a:srgbClr val="D7596E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2279650" y="1989138"/>
          <a:ext cx="77851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0" name="" r:id="rId1" imgW="7785100" imgH="2705100" progId="Equation.DSMT4">
                  <p:embed/>
                </p:oleObj>
              </mc:Choice>
              <mc:Fallback>
                <p:oleObj name="" r:id="rId1" imgW="7785100" imgH="2705100" progId="Equation.DSMT4">
                  <p:embed/>
                  <p:pic>
                    <p:nvPicPr>
                      <p:cNvPr id="0" name="图片 40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50" y="1989138"/>
                        <a:ext cx="7785100" cy="270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4226" name="Rectangle 2"/>
          <p:cNvSpPr>
            <a:spLocks noGrp="1"/>
          </p:cNvSpPr>
          <p:nvPr>
            <p:ph type="body"/>
          </p:nvPr>
        </p:nvSpPr>
        <p:spPr>
          <a:xfrm>
            <a:off x="1524000" y="836613"/>
            <a:ext cx="6248400" cy="685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</a:rPr>
              <a:t>1.1 </a:t>
            </a:r>
            <a:r>
              <a:rPr lang="zh-CN" altLang="en-US" sz="2800" dirty="0">
                <a:solidFill>
                  <a:srgbClr val="000000"/>
                </a:solidFill>
              </a:rPr>
              <a:t>用最速下降法求解下列问题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564227" name="Object 7"/>
          <p:cNvGraphicFramePr>
            <a:graphicFrameLocks noChangeAspect="1"/>
          </p:cNvGraphicFramePr>
          <p:nvPr/>
        </p:nvGraphicFramePr>
        <p:xfrm>
          <a:off x="4295775" y="1412875"/>
          <a:ext cx="34036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1" name="" r:id="rId1" imgW="3403600" imgH="1422400" progId="Equation.DSMT4">
                  <p:embed/>
                </p:oleObj>
              </mc:Choice>
              <mc:Fallback>
                <p:oleObj name="" r:id="rId1" imgW="3403600" imgH="1422400" progId="Equation.DSMT4">
                  <p:embed/>
                  <p:pic>
                    <p:nvPicPr>
                      <p:cNvPr id="0" name="图片 40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5775" y="1412875"/>
                        <a:ext cx="34036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Rectangle 8"/>
          <p:cNvSpPr/>
          <p:nvPr/>
        </p:nvSpPr>
        <p:spPr>
          <a:xfrm>
            <a:off x="2208213" y="32131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第一次迭代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05481" name="Rectangle 9"/>
          <p:cNvSpPr/>
          <p:nvPr/>
        </p:nvSpPr>
        <p:spPr>
          <a:xfrm>
            <a:off x="2279650" y="3860800"/>
            <a:ext cx="44297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目标函数</a:t>
            </a:r>
            <a:r>
              <a:rPr lang="en-US" altLang="zh-CN" sz="2800" i="1" dirty="0">
                <a:solidFill>
                  <a:srgbClr val="000000"/>
                </a:solidFill>
              </a:rPr>
              <a:t>f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在点</a:t>
            </a:r>
            <a:r>
              <a:rPr lang="en-US" altLang="zh-CN" sz="2800" i="1" dirty="0">
                <a:solidFill>
                  <a:srgbClr val="000000"/>
                </a:solidFill>
              </a:rPr>
              <a:t>x</a:t>
            </a:r>
            <a:r>
              <a:rPr lang="zh-CN" altLang="en-US" sz="2800" dirty="0">
                <a:solidFill>
                  <a:srgbClr val="000000"/>
                </a:solidFill>
              </a:rPr>
              <a:t>处的梯度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4872038" y="4437063"/>
          <a:ext cx="208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2" name="" r:id="rId3" imgW="2082800" imgH="1016000" progId="Equation.DSMT4">
                  <p:embed/>
                </p:oleObj>
              </mc:Choice>
              <mc:Fallback>
                <p:oleObj name="" r:id="rId3" imgW="2082800" imgH="1016000" progId="Equation.DSMT4">
                  <p:embed/>
                  <p:pic>
                    <p:nvPicPr>
                      <p:cNvPr id="0" name="图片 40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2038" y="4437063"/>
                        <a:ext cx="2082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/>
      <p:bldP spid="1054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Grp="1"/>
          </p:cNvSpPr>
          <p:nvPr>
            <p:ph type="body"/>
          </p:nvPr>
        </p:nvSpPr>
        <p:spPr>
          <a:xfrm>
            <a:off x="1919288" y="620713"/>
            <a:ext cx="2743200" cy="6096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令搜索方向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3719513" y="981075"/>
          <a:ext cx="3886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4" name="" r:id="rId1" imgW="3886200" imgH="1651000" progId="Equation.DSMT4">
                  <p:embed/>
                </p:oleObj>
              </mc:Choice>
              <mc:Fallback>
                <p:oleObj name="" r:id="rId1" imgW="3886200" imgH="1651000" progId="Equation.DSMT4">
                  <p:embed/>
                  <p:pic>
                    <p:nvPicPr>
                      <p:cNvPr id="0" name="图片 4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9513" y="981075"/>
                        <a:ext cx="388620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2135188" y="2852738"/>
          <a:ext cx="711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3" name="" r:id="rId3" imgW="7112000" imgH="469900" progId="Equation.DSMT4">
                  <p:embed/>
                </p:oleObj>
              </mc:Choice>
              <mc:Fallback>
                <p:oleObj name="" r:id="rId3" imgW="7112000" imgH="469900" progId="Equation.DSMT4">
                  <p:embed/>
                  <p:pic>
                    <p:nvPicPr>
                      <p:cNvPr id="0" name="图片 4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2852738"/>
                        <a:ext cx="7112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3359150" y="3429000"/>
          <a:ext cx="51181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5" name="" r:id="rId5" imgW="5118100" imgH="2286000" progId="Equation.DSMT4">
                  <p:embed/>
                </p:oleObj>
              </mc:Choice>
              <mc:Fallback>
                <p:oleObj name="" r:id="rId5" imgW="5118100" imgH="2286000" progId="Equation.DSMT4">
                  <p:embed/>
                  <p:pic>
                    <p:nvPicPr>
                      <p:cNvPr id="0" name="图片 4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150" y="3429000"/>
                        <a:ext cx="511810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/>
          </p:cNvSpPr>
          <p:nvPr>
            <p:ph type="body"/>
          </p:nvPr>
        </p:nvSpPr>
        <p:spPr>
          <a:xfrm>
            <a:off x="2133600" y="914400"/>
            <a:ext cx="9906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令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200400" y="1143000"/>
          <a:ext cx="492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7" name="" r:id="rId1" imgW="4927600" imgH="939800" progId="Equation.DSMT4">
                  <p:embed/>
                </p:oleObj>
              </mc:Choice>
              <mc:Fallback>
                <p:oleObj name="" r:id="rId1" imgW="4927600" imgH="939800" progId="Equation.DSMT4">
                  <p:embed/>
                  <p:pic>
                    <p:nvPicPr>
                      <p:cNvPr id="0" name="图片 4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0400" y="1143000"/>
                        <a:ext cx="49276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4114800" y="2514600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" name="" r:id="rId3" imgW="3822700" imgH="1016000" progId="Equation.DSMT4">
                  <p:embed/>
                </p:oleObj>
              </mc:Choice>
              <mc:Fallback>
                <p:oleObj name="" r:id="rId3" imgW="3822700" imgH="1016000" progId="Equation.DSMT4">
                  <p:embed/>
                  <p:pic>
                    <p:nvPicPr>
                      <p:cNvPr id="0" name="图片 4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514600"/>
                        <a:ext cx="3822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Rectangle 9"/>
          <p:cNvSpPr/>
          <p:nvPr/>
        </p:nvSpPr>
        <p:spPr>
          <a:xfrm>
            <a:off x="2209800" y="2057400"/>
            <a:ext cx="3027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在直线上的极小点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95242" name="Rectangle 10"/>
          <p:cNvSpPr/>
          <p:nvPr/>
        </p:nvSpPr>
        <p:spPr>
          <a:xfrm>
            <a:off x="2209800" y="32004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第二次迭代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3962400" y="4267200"/>
          <a:ext cx="37211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8" name="" r:id="rId5" imgW="3721100" imgH="1955800" progId="Equation.DSMT4">
                  <p:embed/>
                </p:oleObj>
              </mc:Choice>
              <mc:Fallback>
                <p:oleObj name="" r:id="rId5" imgW="3721100" imgH="1955800" progId="Equation.DSMT4">
                  <p:embed/>
                  <p:pic>
                    <p:nvPicPr>
                      <p:cNvPr id="0" name="图片 4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4267200"/>
                        <a:ext cx="3721100" cy="195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2362200" y="3803650"/>
          <a:ext cx="505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9" name="" r:id="rId7" imgW="5054600" imgH="457200" progId="Equation.DSMT4">
                  <p:embed/>
                </p:oleObj>
              </mc:Choice>
              <mc:Fallback>
                <p:oleObj name="" r:id="rId7" imgW="5054600" imgH="457200" progId="Equation.DSMT4">
                  <p:embed/>
                  <p:pic>
                    <p:nvPicPr>
                      <p:cNvPr id="0" name="图片 4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803650"/>
                        <a:ext cx="5054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  <p:bldP spid="95241" grpId="0"/>
      <p:bldP spid="9524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PP_MARK_KEY" val="233a427b-35b9-4c06-bfab-88ab6f0c1c20"/>
  <p:tag name="COMMONDATA" val="eyJoZGlkIjoiMmM2YWQ3ZTViMWI0NTA5M2ZjZTJjYTJhOTQzZmIwYT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WPS 演示</Application>
  <PresentationFormat>宽屏</PresentationFormat>
  <Paragraphs>215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84</vt:i4>
      </vt:variant>
      <vt:variant>
        <vt:lpstr>幻灯片标题</vt:lpstr>
      </vt:variant>
      <vt:variant>
        <vt:i4>36</vt:i4>
      </vt:variant>
    </vt:vector>
  </HeadingPairs>
  <TitlesOfParts>
    <vt:vector size="134" baseType="lpstr">
      <vt:lpstr>Arial</vt:lpstr>
      <vt:lpstr>宋体</vt:lpstr>
      <vt:lpstr>Wingdings</vt:lpstr>
      <vt:lpstr>Wingdings</vt:lpstr>
      <vt:lpstr>楷体_GB2312</vt:lpstr>
      <vt:lpstr>新宋体</vt:lpstr>
      <vt:lpstr>Euclid Symbol</vt:lpstr>
      <vt:lpstr>Times New Roman</vt:lpstr>
      <vt:lpstr>微软雅黑</vt:lpstr>
      <vt:lpstr>Arial Unicode MS</vt:lpstr>
      <vt:lpstr>Calibri</vt:lpstr>
      <vt:lpstr>Symbol</vt:lpstr>
      <vt:lpstr>Symbol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第十章 使用导数的最优化方法</vt:lpstr>
      <vt:lpstr>PowerPoint 演示文稿</vt:lpstr>
      <vt:lpstr>10.1最速下降法－1</vt:lpstr>
      <vt:lpstr>10.1最速下降法－2</vt:lpstr>
      <vt:lpstr>10.1最速下降法－3</vt:lpstr>
      <vt:lpstr>10.1最速下降法－4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 牛顿法</vt:lpstr>
      <vt:lpstr>10.2 牛顿法</vt:lpstr>
      <vt:lpstr>10.2 牛顿法</vt:lpstr>
      <vt:lpstr>10.2牛顿法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  <vt:lpstr>10.2 牛顿法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pan</cp:lastModifiedBy>
  <cp:revision>154</cp:revision>
  <dcterms:created xsi:type="dcterms:W3CDTF">2019-06-19T02:08:00Z</dcterms:created>
  <dcterms:modified xsi:type="dcterms:W3CDTF">2024-05-13T09:42:44Z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9CC6A82A474E4EE09C77700842F65193</vt:lpwstr>
  </property>
</Properties>
</file>