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</p:sldIdLst>
  <p:sldSz cx="12192000" cy="6858000"/>
  <p:notesSz cx="6858000" cy="9144000"/>
  <p:custDataLst>
    <p:tags r:id="rId4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6" Type="http://schemas.openxmlformats.org/officeDocument/2006/relationships/tags" Target="tags/tag63.xml"/><Relationship Id="rId45" Type="http://schemas.openxmlformats.org/officeDocument/2006/relationships/tableStyles" Target="tableStyles.xml"/><Relationship Id="rId44" Type="http://schemas.openxmlformats.org/officeDocument/2006/relationships/viewProps" Target="viewProps.xml"/><Relationship Id="rId43" Type="http://schemas.openxmlformats.org/officeDocument/2006/relationships/presProps" Target="presProps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drawings/_rels/vmlDrawing12.vml.rels><?xml version="1.0" encoding="UTF-8" standalone="yes"?>
<Relationships xmlns="http://schemas.openxmlformats.org/package/2006/relationships"><Relationship Id="rId4" Type="http://schemas.openxmlformats.org/officeDocument/2006/relationships/image" Target="../media/image34.wmf"/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drawings/_rels/vmlDrawing13.vml.rels><?xml version="1.0" encoding="UTF-8" standalone="yes"?>
<Relationships xmlns="http://schemas.openxmlformats.org/package/2006/relationships"><Relationship Id="rId4" Type="http://schemas.openxmlformats.org/officeDocument/2006/relationships/image" Target="../media/image38.wmf"/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40.wmf"/><Relationship Id="rId1" Type="http://schemas.openxmlformats.org/officeDocument/2006/relationships/image" Target="../media/image39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43.wmf"/><Relationship Id="rId1" Type="http://schemas.openxmlformats.org/officeDocument/2006/relationships/image" Target="../media/image42.wmf"/></Relationships>
</file>

<file path=ppt/drawings/_rels/vmlDrawing17.vml.rels><?xml version="1.0" encoding="UTF-8" standalone="yes"?>
<Relationships xmlns="http://schemas.openxmlformats.org/package/2006/relationships"><Relationship Id="rId6" Type="http://schemas.openxmlformats.org/officeDocument/2006/relationships/image" Target="../media/image49.wmf"/><Relationship Id="rId5" Type="http://schemas.openxmlformats.org/officeDocument/2006/relationships/image" Target="../media/image48.wmf"/><Relationship Id="rId4" Type="http://schemas.openxmlformats.org/officeDocument/2006/relationships/image" Target="../media/image47.wmf"/><Relationship Id="rId3" Type="http://schemas.openxmlformats.org/officeDocument/2006/relationships/image" Target="../media/image46.wmf"/><Relationship Id="rId2" Type="http://schemas.openxmlformats.org/officeDocument/2006/relationships/image" Target="../media/image45.wmf"/><Relationship Id="rId1" Type="http://schemas.openxmlformats.org/officeDocument/2006/relationships/image" Target="../media/image44.wmf"/></Relationships>
</file>

<file path=ppt/drawings/_rels/vmlDrawing18.vml.rels><?xml version="1.0" encoding="UTF-8" standalone="yes"?>
<Relationships xmlns="http://schemas.openxmlformats.org/package/2006/relationships"><Relationship Id="rId4" Type="http://schemas.openxmlformats.org/officeDocument/2006/relationships/image" Target="../media/image53.wmf"/><Relationship Id="rId3" Type="http://schemas.openxmlformats.org/officeDocument/2006/relationships/image" Target="../media/image52.wmf"/><Relationship Id="rId2" Type="http://schemas.openxmlformats.org/officeDocument/2006/relationships/image" Target="../media/image51.wmf"/><Relationship Id="rId1" Type="http://schemas.openxmlformats.org/officeDocument/2006/relationships/image" Target="../media/image50.w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55.wmf"/><Relationship Id="rId1" Type="http://schemas.openxmlformats.org/officeDocument/2006/relationships/image" Target="../media/image5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0.vml.rels><?xml version="1.0" encoding="UTF-8" standalone="yes"?>
<Relationships xmlns="http://schemas.openxmlformats.org/package/2006/relationships"><Relationship Id="rId5" Type="http://schemas.openxmlformats.org/officeDocument/2006/relationships/image" Target="../media/image59.wmf"/><Relationship Id="rId4" Type="http://schemas.openxmlformats.org/officeDocument/2006/relationships/image" Target="../media/image58.wmf"/><Relationship Id="rId3" Type="http://schemas.openxmlformats.org/officeDocument/2006/relationships/image" Target="../media/image48.wmf"/><Relationship Id="rId2" Type="http://schemas.openxmlformats.org/officeDocument/2006/relationships/image" Target="../media/image57.wmf"/><Relationship Id="rId1" Type="http://schemas.openxmlformats.org/officeDocument/2006/relationships/image" Target="../media/image56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2.wmf"/><Relationship Id="rId2" Type="http://schemas.openxmlformats.org/officeDocument/2006/relationships/image" Target="../media/image61.wmf"/><Relationship Id="rId1" Type="http://schemas.openxmlformats.org/officeDocument/2006/relationships/image" Target="../media/image60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5.wmf"/><Relationship Id="rId2" Type="http://schemas.openxmlformats.org/officeDocument/2006/relationships/image" Target="../media/image64.wmf"/><Relationship Id="rId1" Type="http://schemas.openxmlformats.org/officeDocument/2006/relationships/image" Target="../media/image63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6.w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68.wmf"/><Relationship Id="rId1" Type="http://schemas.openxmlformats.org/officeDocument/2006/relationships/image" Target="../media/image67.wmf"/></Relationships>
</file>

<file path=ppt/drawings/_rels/vmlDrawing25.vml.rels><?xml version="1.0" encoding="UTF-8" standalone="yes"?>
<Relationships xmlns="http://schemas.openxmlformats.org/package/2006/relationships"><Relationship Id="rId4" Type="http://schemas.openxmlformats.org/officeDocument/2006/relationships/image" Target="../media/image72.wmf"/><Relationship Id="rId3" Type="http://schemas.openxmlformats.org/officeDocument/2006/relationships/image" Target="../media/image71.wmf"/><Relationship Id="rId2" Type="http://schemas.openxmlformats.org/officeDocument/2006/relationships/image" Target="../media/image70.wmf"/><Relationship Id="rId1" Type="http://schemas.openxmlformats.org/officeDocument/2006/relationships/image" Target="../media/image69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75.wmf"/><Relationship Id="rId2" Type="http://schemas.openxmlformats.org/officeDocument/2006/relationships/image" Target="../media/image74.wmf"/><Relationship Id="rId1" Type="http://schemas.openxmlformats.org/officeDocument/2006/relationships/image" Target="../media/image73.wmf"/></Relationships>
</file>

<file path=ppt/drawings/_rels/vmlDrawing27.vml.rels><?xml version="1.0" encoding="UTF-8" standalone="yes"?>
<Relationships xmlns="http://schemas.openxmlformats.org/package/2006/relationships"><Relationship Id="rId2" Type="http://schemas.openxmlformats.org/officeDocument/2006/relationships/image" Target="../media/image77.wmf"/><Relationship Id="rId1" Type="http://schemas.openxmlformats.org/officeDocument/2006/relationships/image" Target="../media/image76.wmf"/></Relationships>
</file>

<file path=ppt/drawings/_rels/vmlDrawing28.vml.rels><?xml version="1.0" encoding="UTF-8" standalone="yes"?>
<Relationships xmlns="http://schemas.openxmlformats.org/package/2006/relationships"><Relationship Id="rId2" Type="http://schemas.openxmlformats.org/officeDocument/2006/relationships/image" Target="../media/image76.wmf"/><Relationship Id="rId1" Type="http://schemas.openxmlformats.org/officeDocument/2006/relationships/image" Target="../media/image78.wmf"/></Relationships>
</file>

<file path=ppt/drawings/_rels/vmlDrawing29.vml.rels><?xml version="1.0" encoding="UTF-8" standalone="yes"?>
<Relationships xmlns="http://schemas.openxmlformats.org/package/2006/relationships"><Relationship Id="rId2" Type="http://schemas.openxmlformats.org/officeDocument/2006/relationships/image" Target="../media/image80.wmf"/><Relationship Id="rId1" Type="http://schemas.openxmlformats.org/officeDocument/2006/relationships/image" Target="../media/image79.wmf"/></Relationships>
</file>

<file path=ppt/drawings/_rels/vmlDrawing3.vml.rels><?xml version="1.0" encoding="UTF-8" standalone="yes"?>
<Relationships xmlns="http://schemas.openxmlformats.org/package/2006/relationships"><Relationship Id="rId5" Type="http://schemas.openxmlformats.org/officeDocument/2006/relationships/image" Target="../media/image7.wmf"/><Relationship Id="rId4" Type="http://schemas.openxmlformats.org/officeDocument/2006/relationships/image" Target="../media/image6.wmf"/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30.vml.rels><?xml version="1.0" encoding="UTF-8" standalone="yes"?>
<Relationships xmlns="http://schemas.openxmlformats.org/package/2006/relationships"><Relationship Id="rId4" Type="http://schemas.openxmlformats.org/officeDocument/2006/relationships/image" Target="../media/image83.wmf"/><Relationship Id="rId3" Type="http://schemas.openxmlformats.org/officeDocument/2006/relationships/image" Target="../media/image44.wmf"/><Relationship Id="rId2" Type="http://schemas.openxmlformats.org/officeDocument/2006/relationships/image" Target="../media/image82.wmf"/><Relationship Id="rId1" Type="http://schemas.openxmlformats.org/officeDocument/2006/relationships/image" Target="../media/image81.wmf"/></Relationships>
</file>

<file path=ppt/drawings/_rels/vmlDrawing31.vml.rels><?xml version="1.0" encoding="UTF-8" standalone="yes"?>
<Relationships xmlns="http://schemas.openxmlformats.org/package/2006/relationships"><Relationship Id="rId5" Type="http://schemas.openxmlformats.org/officeDocument/2006/relationships/image" Target="../media/image87.wmf"/><Relationship Id="rId4" Type="http://schemas.openxmlformats.org/officeDocument/2006/relationships/image" Target="../media/image86.wmf"/><Relationship Id="rId3" Type="http://schemas.openxmlformats.org/officeDocument/2006/relationships/image" Target="../media/image81.wmf"/><Relationship Id="rId2" Type="http://schemas.openxmlformats.org/officeDocument/2006/relationships/image" Target="../media/image85.wmf"/><Relationship Id="rId1" Type="http://schemas.openxmlformats.org/officeDocument/2006/relationships/image" Target="../media/image84.wmf"/></Relationships>
</file>

<file path=ppt/drawings/_rels/vmlDrawing32.vml.rels><?xml version="1.0" encoding="UTF-8" standalone="yes"?>
<Relationships xmlns="http://schemas.openxmlformats.org/package/2006/relationships"><Relationship Id="rId2" Type="http://schemas.openxmlformats.org/officeDocument/2006/relationships/image" Target="../media/image89.wmf"/><Relationship Id="rId1" Type="http://schemas.openxmlformats.org/officeDocument/2006/relationships/image" Target="../media/image88.wmf"/></Relationships>
</file>

<file path=ppt/drawings/_rels/vmlDrawing33.vml.rels><?xml version="1.0" encoding="UTF-8" standalone="yes"?>
<Relationships xmlns="http://schemas.openxmlformats.org/package/2006/relationships"><Relationship Id="rId6" Type="http://schemas.openxmlformats.org/officeDocument/2006/relationships/image" Target="../media/image95.wmf"/><Relationship Id="rId5" Type="http://schemas.openxmlformats.org/officeDocument/2006/relationships/image" Target="../media/image94.wmf"/><Relationship Id="rId4" Type="http://schemas.openxmlformats.org/officeDocument/2006/relationships/image" Target="../media/image93.wmf"/><Relationship Id="rId3" Type="http://schemas.openxmlformats.org/officeDocument/2006/relationships/image" Target="../media/image92.wmf"/><Relationship Id="rId2" Type="http://schemas.openxmlformats.org/officeDocument/2006/relationships/image" Target="../media/image91.wmf"/><Relationship Id="rId1" Type="http://schemas.openxmlformats.org/officeDocument/2006/relationships/image" Target="../media/image90.wmf"/></Relationships>
</file>

<file path=ppt/drawings/_rels/vmlDrawing34.vml.rels><?xml version="1.0" encoding="UTF-8" standalone="yes"?>
<Relationships xmlns="http://schemas.openxmlformats.org/package/2006/relationships"><Relationship Id="rId4" Type="http://schemas.openxmlformats.org/officeDocument/2006/relationships/image" Target="../media/image99.wmf"/><Relationship Id="rId3" Type="http://schemas.openxmlformats.org/officeDocument/2006/relationships/image" Target="../media/image98.wmf"/><Relationship Id="rId2" Type="http://schemas.openxmlformats.org/officeDocument/2006/relationships/image" Target="../media/image97.wmf"/><Relationship Id="rId1" Type="http://schemas.openxmlformats.org/officeDocument/2006/relationships/image" Target="../media/image96.wmf"/></Relationships>
</file>

<file path=ppt/drawings/_rels/vmlDrawing3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wmf"/><Relationship Id="rId2" Type="http://schemas.openxmlformats.org/officeDocument/2006/relationships/image" Target="../media/image101.wmf"/><Relationship Id="rId1" Type="http://schemas.openxmlformats.org/officeDocument/2006/relationships/image" Target="../media/image100.w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3.wmf"/></Relationships>
</file>

<file path=ppt/drawings/_rels/vmlDrawing37.vml.rels><?xml version="1.0" encoding="UTF-8" standalone="yes"?>
<Relationships xmlns="http://schemas.openxmlformats.org/package/2006/relationships"><Relationship Id="rId4" Type="http://schemas.openxmlformats.org/officeDocument/2006/relationships/image" Target="../media/image103.wmf"/><Relationship Id="rId3" Type="http://schemas.openxmlformats.org/officeDocument/2006/relationships/image" Target="../media/image105.wmf"/><Relationship Id="rId2" Type="http://schemas.openxmlformats.org/officeDocument/2006/relationships/image" Target="../media/image104.wmf"/><Relationship Id="rId1" Type="http://schemas.openxmlformats.org/officeDocument/2006/relationships/image" Target="../media/image44.wmf"/></Relationships>
</file>

<file path=ppt/drawings/_rels/vmlDrawing38.vml.rels><?xml version="1.0" encoding="UTF-8" standalone="yes"?>
<Relationships xmlns="http://schemas.openxmlformats.org/package/2006/relationships"><Relationship Id="rId5" Type="http://schemas.openxmlformats.org/officeDocument/2006/relationships/image" Target="../media/image110.wmf"/><Relationship Id="rId4" Type="http://schemas.openxmlformats.org/officeDocument/2006/relationships/image" Target="../media/image109.wmf"/><Relationship Id="rId3" Type="http://schemas.openxmlformats.org/officeDocument/2006/relationships/image" Target="../media/image108.wmf"/><Relationship Id="rId2" Type="http://schemas.openxmlformats.org/officeDocument/2006/relationships/image" Target="../media/image107.wmf"/><Relationship Id="rId1" Type="http://schemas.openxmlformats.org/officeDocument/2006/relationships/image" Target="../media/image106.wmf"/></Relationships>
</file>

<file path=ppt/drawings/_rels/vmlDrawing4.vml.rels><?xml version="1.0" encoding="UTF-8" standalone="yes"?>
<Relationships xmlns="http://schemas.openxmlformats.org/package/2006/relationships"><Relationship Id="rId6" Type="http://schemas.openxmlformats.org/officeDocument/2006/relationships/image" Target="../media/image13.wmf"/><Relationship Id="rId5" Type="http://schemas.openxmlformats.org/officeDocument/2006/relationships/image" Target="../media/image12.wmf"/><Relationship Id="rId4" Type="http://schemas.openxmlformats.org/officeDocument/2006/relationships/image" Target="../media/image11.wmf"/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4" Type="http://schemas.openxmlformats.org/officeDocument/2006/relationships/image" Target="../media/image17.wmf"/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9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4.wmf"/><Relationship Id="rId3" Type="http://schemas.openxmlformats.org/officeDocument/2006/relationships/oleObject" Target="../embeddings/oleObject24.bin"/><Relationship Id="rId2" Type="http://schemas.openxmlformats.org/officeDocument/2006/relationships/image" Target="../media/image23.wmf"/><Relationship Id="rId1" Type="http://schemas.openxmlformats.org/officeDocument/2006/relationships/oleObject" Target="../embeddings/oleObject23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0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27.wmf"/><Relationship Id="rId5" Type="http://schemas.openxmlformats.org/officeDocument/2006/relationships/oleObject" Target="../embeddings/oleObject27.bin"/><Relationship Id="rId4" Type="http://schemas.openxmlformats.org/officeDocument/2006/relationships/image" Target="../media/image26.wmf"/><Relationship Id="rId3" Type="http://schemas.openxmlformats.org/officeDocument/2006/relationships/oleObject" Target="../embeddings/oleObject26.bin"/><Relationship Id="rId2" Type="http://schemas.openxmlformats.org/officeDocument/2006/relationships/image" Target="../media/image25.wmf"/><Relationship Id="rId1" Type="http://schemas.openxmlformats.org/officeDocument/2006/relationships/oleObject" Target="../embeddings/oleObject25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1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30.wmf"/><Relationship Id="rId5" Type="http://schemas.openxmlformats.org/officeDocument/2006/relationships/oleObject" Target="../embeddings/oleObject30.bin"/><Relationship Id="rId4" Type="http://schemas.openxmlformats.org/officeDocument/2006/relationships/image" Target="../media/image29.wmf"/><Relationship Id="rId3" Type="http://schemas.openxmlformats.org/officeDocument/2006/relationships/oleObject" Target="../embeddings/oleObject29.bin"/><Relationship Id="rId2" Type="http://schemas.openxmlformats.org/officeDocument/2006/relationships/image" Target="../media/image28.wmf"/><Relationship Id="rId1" Type="http://schemas.openxmlformats.org/officeDocument/2006/relationships/oleObject" Target="../embeddings/oleObject28.bin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34.wmf"/><Relationship Id="rId7" Type="http://schemas.openxmlformats.org/officeDocument/2006/relationships/oleObject" Target="../embeddings/oleObject34.bin"/><Relationship Id="rId6" Type="http://schemas.openxmlformats.org/officeDocument/2006/relationships/image" Target="../media/image33.wmf"/><Relationship Id="rId5" Type="http://schemas.openxmlformats.org/officeDocument/2006/relationships/oleObject" Target="../embeddings/oleObject33.bin"/><Relationship Id="rId4" Type="http://schemas.openxmlformats.org/officeDocument/2006/relationships/image" Target="../media/image32.wmf"/><Relationship Id="rId3" Type="http://schemas.openxmlformats.org/officeDocument/2006/relationships/oleObject" Target="../embeddings/oleObject32.bin"/><Relationship Id="rId2" Type="http://schemas.openxmlformats.org/officeDocument/2006/relationships/image" Target="../media/image31.wmf"/><Relationship Id="rId10" Type="http://schemas.openxmlformats.org/officeDocument/2006/relationships/vmlDrawing" Target="../drawings/vmlDrawing12.vml"/><Relationship Id="rId1" Type="http://schemas.openxmlformats.org/officeDocument/2006/relationships/oleObject" Target="../embeddings/oleObject31.bin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38.wmf"/><Relationship Id="rId7" Type="http://schemas.openxmlformats.org/officeDocument/2006/relationships/oleObject" Target="../embeddings/oleObject38.bin"/><Relationship Id="rId6" Type="http://schemas.openxmlformats.org/officeDocument/2006/relationships/image" Target="../media/image37.wmf"/><Relationship Id="rId5" Type="http://schemas.openxmlformats.org/officeDocument/2006/relationships/oleObject" Target="../embeddings/oleObject37.bin"/><Relationship Id="rId4" Type="http://schemas.openxmlformats.org/officeDocument/2006/relationships/image" Target="../media/image36.wmf"/><Relationship Id="rId3" Type="http://schemas.openxmlformats.org/officeDocument/2006/relationships/oleObject" Target="../embeddings/oleObject36.bin"/><Relationship Id="rId2" Type="http://schemas.openxmlformats.org/officeDocument/2006/relationships/image" Target="../media/image35.wmf"/><Relationship Id="rId10" Type="http://schemas.openxmlformats.org/officeDocument/2006/relationships/vmlDrawing" Target="../drawings/vmlDrawing13.vml"/><Relationship Id="rId1" Type="http://schemas.openxmlformats.org/officeDocument/2006/relationships/oleObject" Target="../embeddings/oleObject35.bin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4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40.wmf"/><Relationship Id="rId3" Type="http://schemas.openxmlformats.org/officeDocument/2006/relationships/oleObject" Target="../embeddings/oleObject40.bin"/><Relationship Id="rId2" Type="http://schemas.openxmlformats.org/officeDocument/2006/relationships/image" Target="../media/image39.wmf"/><Relationship Id="rId1" Type="http://schemas.openxmlformats.org/officeDocument/2006/relationships/oleObject" Target="../embeddings/oleObject39.bin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5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1.wmf"/><Relationship Id="rId1" Type="http://schemas.openxmlformats.org/officeDocument/2006/relationships/oleObject" Target="../embeddings/oleObject41.bin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6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43.wmf"/><Relationship Id="rId3" Type="http://schemas.openxmlformats.org/officeDocument/2006/relationships/oleObject" Target="../embeddings/oleObject43.bin"/><Relationship Id="rId2" Type="http://schemas.openxmlformats.org/officeDocument/2006/relationships/image" Target="../media/image42.wmf"/><Relationship Id="rId1" Type="http://schemas.openxmlformats.org/officeDocument/2006/relationships/oleObject" Target="../embeddings/oleObject42.bin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8.bin"/><Relationship Id="rId8" Type="http://schemas.openxmlformats.org/officeDocument/2006/relationships/image" Target="../media/image47.wmf"/><Relationship Id="rId7" Type="http://schemas.openxmlformats.org/officeDocument/2006/relationships/oleObject" Target="../embeddings/oleObject47.bin"/><Relationship Id="rId6" Type="http://schemas.openxmlformats.org/officeDocument/2006/relationships/image" Target="../media/image46.wmf"/><Relationship Id="rId5" Type="http://schemas.openxmlformats.org/officeDocument/2006/relationships/oleObject" Target="../embeddings/oleObject46.bin"/><Relationship Id="rId4" Type="http://schemas.openxmlformats.org/officeDocument/2006/relationships/image" Target="../media/image45.wmf"/><Relationship Id="rId3" Type="http://schemas.openxmlformats.org/officeDocument/2006/relationships/oleObject" Target="../embeddings/oleObject45.bin"/><Relationship Id="rId2" Type="http://schemas.openxmlformats.org/officeDocument/2006/relationships/image" Target="../media/image44.wmf"/><Relationship Id="rId14" Type="http://schemas.openxmlformats.org/officeDocument/2006/relationships/vmlDrawing" Target="../drawings/vmlDrawing17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49.wmf"/><Relationship Id="rId11" Type="http://schemas.openxmlformats.org/officeDocument/2006/relationships/oleObject" Target="../embeddings/oleObject49.bin"/><Relationship Id="rId10" Type="http://schemas.openxmlformats.org/officeDocument/2006/relationships/image" Target="../media/image48.wmf"/><Relationship Id="rId1" Type="http://schemas.openxmlformats.org/officeDocument/2006/relationships/oleObject" Target="../embeddings/oleObject44.bin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53.wmf"/><Relationship Id="rId7" Type="http://schemas.openxmlformats.org/officeDocument/2006/relationships/oleObject" Target="../embeddings/oleObject53.bin"/><Relationship Id="rId6" Type="http://schemas.openxmlformats.org/officeDocument/2006/relationships/image" Target="../media/image52.wmf"/><Relationship Id="rId5" Type="http://schemas.openxmlformats.org/officeDocument/2006/relationships/oleObject" Target="../embeddings/oleObject52.bin"/><Relationship Id="rId4" Type="http://schemas.openxmlformats.org/officeDocument/2006/relationships/image" Target="../media/image51.wmf"/><Relationship Id="rId3" Type="http://schemas.openxmlformats.org/officeDocument/2006/relationships/oleObject" Target="../embeddings/oleObject51.bin"/><Relationship Id="rId2" Type="http://schemas.openxmlformats.org/officeDocument/2006/relationships/image" Target="../media/image50.wmf"/><Relationship Id="rId10" Type="http://schemas.openxmlformats.org/officeDocument/2006/relationships/vmlDrawing" Target="../drawings/vmlDrawing18.vml"/><Relationship Id="rId1" Type="http://schemas.openxmlformats.org/officeDocument/2006/relationships/oleObject" Target="../embeddings/oleObject50.bin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.wmf"/><Relationship Id="rId1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9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55.wmf"/><Relationship Id="rId3" Type="http://schemas.openxmlformats.org/officeDocument/2006/relationships/oleObject" Target="../embeddings/oleObject55.bin"/><Relationship Id="rId2" Type="http://schemas.openxmlformats.org/officeDocument/2006/relationships/image" Target="../media/image54.wmf"/><Relationship Id="rId1" Type="http://schemas.openxmlformats.org/officeDocument/2006/relationships/oleObject" Target="../embeddings/oleObject54.bin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60.bin"/><Relationship Id="rId8" Type="http://schemas.openxmlformats.org/officeDocument/2006/relationships/image" Target="../media/image58.wmf"/><Relationship Id="rId7" Type="http://schemas.openxmlformats.org/officeDocument/2006/relationships/oleObject" Target="../embeddings/oleObject59.bin"/><Relationship Id="rId6" Type="http://schemas.openxmlformats.org/officeDocument/2006/relationships/image" Target="../media/image48.wmf"/><Relationship Id="rId5" Type="http://schemas.openxmlformats.org/officeDocument/2006/relationships/oleObject" Target="../embeddings/oleObject58.bin"/><Relationship Id="rId4" Type="http://schemas.openxmlformats.org/officeDocument/2006/relationships/image" Target="../media/image57.wmf"/><Relationship Id="rId3" Type="http://schemas.openxmlformats.org/officeDocument/2006/relationships/oleObject" Target="../embeddings/oleObject57.bin"/><Relationship Id="rId2" Type="http://schemas.openxmlformats.org/officeDocument/2006/relationships/image" Target="../media/image56.wmf"/><Relationship Id="rId12" Type="http://schemas.openxmlformats.org/officeDocument/2006/relationships/vmlDrawing" Target="../drawings/vmlDrawing20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59.wmf"/><Relationship Id="rId1" Type="http://schemas.openxmlformats.org/officeDocument/2006/relationships/oleObject" Target="../embeddings/oleObject56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21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62.wmf"/><Relationship Id="rId5" Type="http://schemas.openxmlformats.org/officeDocument/2006/relationships/oleObject" Target="../embeddings/oleObject63.bin"/><Relationship Id="rId4" Type="http://schemas.openxmlformats.org/officeDocument/2006/relationships/image" Target="../media/image61.wmf"/><Relationship Id="rId3" Type="http://schemas.openxmlformats.org/officeDocument/2006/relationships/oleObject" Target="../embeddings/oleObject62.bin"/><Relationship Id="rId2" Type="http://schemas.openxmlformats.org/officeDocument/2006/relationships/image" Target="../media/image60.wmf"/><Relationship Id="rId1" Type="http://schemas.openxmlformats.org/officeDocument/2006/relationships/oleObject" Target="../embeddings/oleObject61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22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65.wmf"/><Relationship Id="rId5" Type="http://schemas.openxmlformats.org/officeDocument/2006/relationships/oleObject" Target="../embeddings/oleObject66.bin"/><Relationship Id="rId4" Type="http://schemas.openxmlformats.org/officeDocument/2006/relationships/image" Target="../media/image64.wmf"/><Relationship Id="rId3" Type="http://schemas.openxmlformats.org/officeDocument/2006/relationships/oleObject" Target="../embeddings/oleObject65.bin"/><Relationship Id="rId2" Type="http://schemas.openxmlformats.org/officeDocument/2006/relationships/image" Target="../media/image63.wmf"/><Relationship Id="rId1" Type="http://schemas.openxmlformats.org/officeDocument/2006/relationships/oleObject" Target="../embeddings/oleObject64.bin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3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6.wmf"/><Relationship Id="rId1" Type="http://schemas.openxmlformats.org/officeDocument/2006/relationships/oleObject" Target="../embeddings/oleObject67.bin"/></Relationships>
</file>

<file path=ppt/slides/_rels/slide25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4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68.wmf"/><Relationship Id="rId3" Type="http://schemas.openxmlformats.org/officeDocument/2006/relationships/oleObject" Target="../embeddings/oleObject69.bin"/><Relationship Id="rId2" Type="http://schemas.openxmlformats.org/officeDocument/2006/relationships/image" Target="../media/image67.wmf"/><Relationship Id="rId1" Type="http://schemas.openxmlformats.org/officeDocument/2006/relationships/oleObject" Target="../embeddings/oleObject68.bin"/></Relationships>
</file>

<file path=ppt/slides/_rels/slide2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72.wmf"/><Relationship Id="rId7" Type="http://schemas.openxmlformats.org/officeDocument/2006/relationships/oleObject" Target="../embeddings/oleObject73.bin"/><Relationship Id="rId6" Type="http://schemas.openxmlformats.org/officeDocument/2006/relationships/image" Target="../media/image71.wmf"/><Relationship Id="rId5" Type="http://schemas.openxmlformats.org/officeDocument/2006/relationships/oleObject" Target="../embeddings/oleObject72.bin"/><Relationship Id="rId4" Type="http://schemas.openxmlformats.org/officeDocument/2006/relationships/image" Target="../media/image70.wmf"/><Relationship Id="rId3" Type="http://schemas.openxmlformats.org/officeDocument/2006/relationships/oleObject" Target="../embeddings/oleObject71.bin"/><Relationship Id="rId2" Type="http://schemas.openxmlformats.org/officeDocument/2006/relationships/image" Target="../media/image69.wmf"/><Relationship Id="rId10" Type="http://schemas.openxmlformats.org/officeDocument/2006/relationships/vmlDrawing" Target="../drawings/vmlDrawing25.vml"/><Relationship Id="rId1" Type="http://schemas.openxmlformats.org/officeDocument/2006/relationships/oleObject" Target="../embeddings/oleObject70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26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75.wmf"/><Relationship Id="rId5" Type="http://schemas.openxmlformats.org/officeDocument/2006/relationships/oleObject" Target="../embeddings/oleObject76.bin"/><Relationship Id="rId4" Type="http://schemas.openxmlformats.org/officeDocument/2006/relationships/image" Target="../media/image74.wmf"/><Relationship Id="rId3" Type="http://schemas.openxmlformats.org/officeDocument/2006/relationships/oleObject" Target="../embeddings/oleObject75.bin"/><Relationship Id="rId2" Type="http://schemas.openxmlformats.org/officeDocument/2006/relationships/image" Target="../media/image73.wmf"/><Relationship Id="rId1" Type="http://schemas.openxmlformats.org/officeDocument/2006/relationships/oleObject" Target="../embeddings/oleObject74.bin"/></Relationships>
</file>

<file path=ppt/slides/_rels/slide28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7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77.wmf"/><Relationship Id="rId3" Type="http://schemas.openxmlformats.org/officeDocument/2006/relationships/oleObject" Target="../embeddings/oleObject78.bin"/><Relationship Id="rId2" Type="http://schemas.openxmlformats.org/officeDocument/2006/relationships/image" Target="../media/image76.wmf"/><Relationship Id="rId1" Type="http://schemas.openxmlformats.org/officeDocument/2006/relationships/oleObject" Target="../embeddings/oleObject77.bin"/></Relationships>
</file>

<file path=ppt/slides/_rels/slide29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8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76.wmf"/><Relationship Id="rId3" Type="http://schemas.openxmlformats.org/officeDocument/2006/relationships/oleObject" Target="../embeddings/oleObject80.bin"/><Relationship Id="rId2" Type="http://schemas.openxmlformats.org/officeDocument/2006/relationships/image" Target="../media/image78.wmf"/><Relationship Id="rId1" Type="http://schemas.openxmlformats.org/officeDocument/2006/relationships/oleObject" Target="../embeddings/oleObject79.bin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wmf"/><Relationship Id="rId1" Type="http://schemas.openxmlformats.org/officeDocument/2006/relationships/oleObject" Target="../embeddings/oleObject2.bin"/></Relationships>
</file>

<file path=ppt/slides/_rels/slide30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9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80.wmf"/><Relationship Id="rId3" Type="http://schemas.openxmlformats.org/officeDocument/2006/relationships/oleObject" Target="../embeddings/oleObject82.bin"/><Relationship Id="rId2" Type="http://schemas.openxmlformats.org/officeDocument/2006/relationships/image" Target="../media/image79.wmf"/><Relationship Id="rId1" Type="http://schemas.openxmlformats.org/officeDocument/2006/relationships/oleObject" Target="../embeddings/oleObject81.bin"/></Relationships>
</file>

<file path=ppt/slides/_rels/slide3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83.wmf"/><Relationship Id="rId7" Type="http://schemas.openxmlformats.org/officeDocument/2006/relationships/oleObject" Target="../embeddings/oleObject86.bin"/><Relationship Id="rId6" Type="http://schemas.openxmlformats.org/officeDocument/2006/relationships/image" Target="../media/image44.wmf"/><Relationship Id="rId5" Type="http://schemas.openxmlformats.org/officeDocument/2006/relationships/oleObject" Target="../embeddings/oleObject85.bin"/><Relationship Id="rId4" Type="http://schemas.openxmlformats.org/officeDocument/2006/relationships/image" Target="../media/image82.wmf"/><Relationship Id="rId3" Type="http://schemas.openxmlformats.org/officeDocument/2006/relationships/oleObject" Target="../embeddings/oleObject84.bin"/><Relationship Id="rId2" Type="http://schemas.openxmlformats.org/officeDocument/2006/relationships/image" Target="../media/image81.wmf"/><Relationship Id="rId10" Type="http://schemas.openxmlformats.org/officeDocument/2006/relationships/vmlDrawing" Target="../drawings/vmlDrawing30.vml"/><Relationship Id="rId1" Type="http://schemas.openxmlformats.org/officeDocument/2006/relationships/oleObject" Target="../embeddings/oleObject83.bin"/></Relationships>
</file>

<file path=ppt/slides/_rels/slide3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91.bin"/><Relationship Id="rId8" Type="http://schemas.openxmlformats.org/officeDocument/2006/relationships/image" Target="../media/image86.wmf"/><Relationship Id="rId7" Type="http://schemas.openxmlformats.org/officeDocument/2006/relationships/oleObject" Target="../embeddings/oleObject90.bin"/><Relationship Id="rId6" Type="http://schemas.openxmlformats.org/officeDocument/2006/relationships/image" Target="../media/image81.wmf"/><Relationship Id="rId5" Type="http://schemas.openxmlformats.org/officeDocument/2006/relationships/oleObject" Target="../embeddings/oleObject89.bin"/><Relationship Id="rId4" Type="http://schemas.openxmlformats.org/officeDocument/2006/relationships/image" Target="../media/image85.wmf"/><Relationship Id="rId3" Type="http://schemas.openxmlformats.org/officeDocument/2006/relationships/oleObject" Target="../embeddings/oleObject88.bin"/><Relationship Id="rId2" Type="http://schemas.openxmlformats.org/officeDocument/2006/relationships/image" Target="../media/image84.wmf"/><Relationship Id="rId12" Type="http://schemas.openxmlformats.org/officeDocument/2006/relationships/vmlDrawing" Target="../drawings/vmlDrawing31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87.wmf"/><Relationship Id="rId1" Type="http://schemas.openxmlformats.org/officeDocument/2006/relationships/oleObject" Target="../embeddings/oleObject87.bin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2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89.wmf"/><Relationship Id="rId3" Type="http://schemas.openxmlformats.org/officeDocument/2006/relationships/oleObject" Target="../embeddings/oleObject93.bin"/><Relationship Id="rId2" Type="http://schemas.openxmlformats.org/officeDocument/2006/relationships/image" Target="../media/image88.wmf"/><Relationship Id="rId1" Type="http://schemas.openxmlformats.org/officeDocument/2006/relationships/oleObject" Target="../embeddings/oleObject92.bin"/></Relationships>
</file>

<file path=ppt/slides/_rels/slide3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98.bin"/><Relationship Id="rId8" Type="http://schemas.openxmlformats.org/officeDocument/2006/relationships/image" Target="../media/image93.wmf"/><Relationship Id="rId7" Type="http://schemas.openxmlformats.org/officeDocument/2006/relationships/oleObject" Target="../embeddings/oleObject97.bin"/><Relationship Id="rId6" Type="http://schemas.openxmlformats.org/officeDocument/2006/relationships/image" Target="../media/image92.wmf"/><Relationship Id="rId5" Type="http://schemas.openxmlformats.org/officeDocument/2006/relationships/oleObject" Target="../embeddings/oleObject96.bin"/><Relationship Id="rId4" Type="http://schemas.openxmlformats.org/officeDocument/2006/relationships/image" Target="../media/image91.wmf"/><Relationship Id="rId3" Type="http://schemas.openxmlformats.org/officeDocument/2006/relationships/oleObject" Target="../embeddings/oleObject95.bin"/><Relationship Id="rId2" Type="http://schemas.openxmlformats.org/officeDocument/2006/relationships/image" Target="../media/image90.wmf"/><Relationship Id="rId14" Type="http://schemas.openxmlformats.org/officeDocument/2006/relationships/vmlDrawing" Target="../drawings/vmlDrawing33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95.wmf"/><Relationship Id="rId11" Type="http://schemas.openxmlformats.org/officeDocument/2006/relationships/oleObject" Target="../embeddings/oleObject99.bin"/><Relationship Id="rId10" Type="http://schemas.openxmlformats.org/officeDocument/2006/relationships/image" Target="../media/image94.wmf"/><Relationship Id="rId1" Type="http://schemas.openxmlformats.org/officeDocument/2006/relationships/oleObject" Target="../embeddings/oleObject94.bin"/></Relationships>
</file>

<file path=ppt/slides/_rels/slide3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99.wmf"/><Relationship Id="rId7" Type="http://schemas.openxmlformats.org/officeDocument/2006/relationships/oleObject" Target="../embeddings/oleObject103.bin"/><Relationship Id="rId6" Type="http://schemas.openxmlformats.org/officeDocument/2006/relationships/image" Target="../media/image98.wmf"/><Relationship Id="rId5" Type="http://schemas.openxmlformats.org/officeDocument/2006/relationships/oleObject" Target="../embeddings/oleObject102.bin"/><Relationship Id="rId4" Type="http://schemas.openxmlformats.org/officeDocument/2006/relationships/image" Target="../media/image97.wmf"/><Relationship Id="rId3" Type="http://schemas.openxmlformats.org/officeDocument/2006/relationships/oleObject" Target="../embeddings/oleObject101.bin"/><Relationship Id="rId2" Type="http://schemas.openxmlformats.org/officeDocument/2006/relationships/image" Target="../media/image96.wmf"/><Relationship Id="rId10" Type="http://schemas.openxmlformats.org/officeDocument/2006/relationships/vmlDrawing" Target="../drawings/vmlDrawing34.vml"/><Relationship Id="rId1" Type="http://schemas.openxmlformats.org/officeDocument/2006/relationships/oleObject" Target="../embeddings/oleObject100.bin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35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02.wmf"/><Relationship Id="rId5" Type="http://schemas.openxmlformats.org/officeDocument/2006/relationships/oleObject" Target="../embeddings/oleObject106.bin"/><Relationship Id="rId4" Type="http://schemas.openxmlformats.org/officeDocument/2006/relationships/image" Target="../media/image101.wmf"/><Relationship Id="rId3" Type="http://schemas.openxmlformats.org/officeDocument/2006/relationships/oleObject" Target="../embeddings/oleObject105.bin"/><Relationship Id="rId2" Type="http://schemas.openxmlformats.org/officeDocument/2006/relationships/image" Target="../media/image100.wmf"/><Relationship Id="rId1" Type="http://schemas.openxmlformats.org/officeDocument/2006/relationships/oleObject" Target="../embeddings/oleObject104.bin"/></Relationships>
</file>

<file path=ppt/slides/_rels/slide3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6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03.wmf"/><Relationship Id="rId1" Type="http://schemas.openxmlformats.org/officeDocument/2006/relationships/oleObject" Target="../embeddings/oleObject107.bin"/></Relationships>
</file>

<file path=ppt/slides/_rels/slide3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103.wmf"/><Relationship Id="rId7" Type="http://schemas.openxmlformats.org/officeDocument/2006/relationships/oleObject" Target="../embeddings/oleObject111.bin"/><Relationship Id="rId6" Type="http://schemas.openxmlformats.org/officeDocument/2006/relationships/image" Target="../media/image105.wmf"/><Relationship Id="rId5" Type="http://schemas.openxmlformats.org/officeDocument/2006/relationships/oleObject" Target="../embeddings/oleObject110.bin"/><Relationship Id="rId4" Type="http://schemas.openxmlformats.org/officeDocument/2006/relationships/image" Target="../media/image104.wmf"/><Relationship Id="rId3" Type="http://schemas.openxmlformats.org/officeDocument/2006/relationships/oleObject" Target="../embeddings/oleObject109.bin"/><Relationship Id="rId2" Type="http://schemas.openxmlformats.org/officeDocument/2006/relationships/image" Target="../media/image44.wmf"/><Relationship Id="rId10" Type="http://schemas.openxmlformats.org/officeDocument/2006/relationships/vmlDrawing" Target="../drawings/vmlDrawing37.vml"/><Relationship Id="rId1" Type="http://schemas.openxmlformats.org/officeDocument/2006/relationships/oleObject" Target="../embeddings/oleObject108.bin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7.bin"/><Relationship Id="rId8" Type="http://schemas.openxmlformats.org/officeDocument/2006/relationships/image" Target="../media/image6.wmf"/><Relationship Id="rId7" Type="http://schemas.openxmlformats.org/officeDocument/2006/relationships/oleObject" Target="../embeddings/oleObject6.bin"/><Relationship Id="rId6" Type="http://schemas.openxmlformats.org/officeDocument/2006/relationships/image" Target="../media/image5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4.wmf"/><Relationship Id="rId3" Type="http://schemas.openxmlformats.org/officeDocument/2006/relationships/oleObject" Target="../embeddings/oleObject4.bin"/><Relationship Id="rId2" Type="http://schemas.openxmlformats.org/officeDocument/2006/relationships/image" Target="../media/image3.wmf"/><Relationship Id="rId12" Type="http://schemas.openxmlformats.org/officeDocument/2006/relationships/vmlDrawing" Target="../drawings/vmlDrawing3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7.wmf"/><Relationship Id="rId1" Type="http://schemas.openxmlformats.org/officeDocument/2006/relationships/oleObject" Target="../embeddings/oleObject3.bin"/></Relationships>
</file>

<file path=ppt/slides/_rels/slide4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16.bin"/><Relationship Id="rId8" Type="http://schemas.openxmlformats.org/officeDocument/2006/relationships/image" Target="../media/image109.wmf"/><Relationship Id="rId7" Type="http://schemas.openxmlformats.org/officeDocument/2006/relationships/oleObject" Target="../embeddings/oleObject115.bin"/><Relationship Id="rId6" Type="http://schemas.openxmlformats.org/officeDocument/2006/relationships/image" Target="../media/image108.wmf"/><Relationship Id="rId5" Type="http://schemas.openxmlformats.org/officeDocument/2006/relationships/oleObject" Target="../embeddings/oleObject114.bin"/><Relationship Id="rId4" Type="http://schemas.openxmlformats.org/officeDocument/2006/relationships/image" Target="../media/image107.wmf"/><Relationship Id="rId3" Type="http://schemas.openxmlformats.org/officeDocument/2006/relationships/oleObject" Target="../embeddings/oleObject113.bin"/><Relationship Id="rId2" Type="http://schemas.openxmlformats.org/officeDocument/2006/relationships/image" Target="../media/image106.wmf"/><Relationship Id="rId12" Type="http://schemas.openxmlformats.org/officeDocument/2006/relationships/vmlDrawing" Target="../drawings/vmlDrawing38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110.wmf"/><Relationship Id="rId1" Type="http://schemas.openxmlformats.org/officeDocument/2006/relationships/oleObject" Target="../embeddings/oleObject112.bin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2.bin"/><Relationship Id="rId8" Type="http://schemas.openxmlformats.org/officeDocument/2006/relationships/image" Target="../media/image11.wmf"/><Relationship Id="rId7" Type="http://schemas.openxmlformats.org/officeDocument/2006/relationships/oleObject" Target="../embeddings/oleObject11.bin"/><Relationship Id="rId6" Type="http://schemas.openxmlformats.org/officeDocument/2006/relationships/image" Target="../media/image10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9.wmf"/><Relationship Id="rId3" Type="http://schemas.openxmlformats.org/officeDocument/2006/relationships/oleObject" Target="../embeddings/oleObject9.bin"/><Relationship Id="rId2" Type="http://schemas.openxmlformats.org/officeDocument/2006/relationships/image" Target="../media/image8.wmf"/><Relationship Id="rId14" Type="http://schemas.openxmlformats.org/officeDocument/2006/relationships/vmlDrawing" Target="../drawings/vmlDrawing4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13.wmf"/><Relationship Id="rId11" Type="http://schemas.openxmlformats.org/officeDocument/2006/relationships/oleObject" Target="../embeddings/oleObject13.bin"/><Relationship Id="rId10" Type="http://schemas.openxmlformats.org/officeDocument/2006/relationships/image" Target="../media/image12.wmf"/><Relationship Id="rId1" Type="http://schemas.openxmlformats.org/officeDocument/2006/relationships/oleObject" Target="../embeddings/oleObject8.bin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17.wmf"/><Relationship Id="rId7" Type="http://schemas.openxmlformats.org/officeDocument/2006/relationships/oleObject" Target="../embeddings/oleObject17.bin"/><Relationship Id="rId6" Type="http://schemas.openxmlformats.org/officeDocument/2006/relationships/image" Target="../media/image16.w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15.wmf"/><Relationship Id="rId3" Type="http://schemas.openxmlformats.org/officeDocument/2006/relationships/oleObject" Target="../embeddings/oleObject15.bin"/><Relationship Id="rId2" Type="http://schemas.openxmlformats.org/officeDocument/2006/relationships/image" Target="../media/image14.wmf"/><Relationship Id="rId10" Type="http://schemas.openxmlformats.org/officeDocument/2006/relationships/vmlDrawing" Target="../drawings/vmlDrawing5.vml"/><Relationship Id="rId1" Type="http://schemas.openxmlformats.org/officeDocument/2006/relationships/oleObject" Target="../embeddings/oleObject14.bin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6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8.wmf"/><Relationship Id="rId1" Type="http://schemas.openxmlformats.org/officeDocument/2006/relationships/oleObject" Target="../embeddings/oleObject18.bin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7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0.wmf"/><Relationship Id="rId3" Type="http://schemas.openxmlformats.org/officeDocument/2006/relationships/oleObject" Target="../embeddings/oleObject20.bin"/><Relationship Id="rId2" Type="http://schemas.openxmlformats.org/officeDocument/2006/relationships/image" Target="../media/image19.wmf"/><Relationship Id="rId1" Type="http://schemas.openxmlformats.org/officeDocument/2006/relationships/oleObject" Target="../embeddings/oleObject19.bin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8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2.wmf"/><Relationship Id="rId3" Type="http://schemas.openxmlformats.org/officeDocument/2006/relationships/oleObject" Target="../embeddings/oleObject22.bin"/><Relationship Id="rId2" Type="http://schemas.openxmlformats.org/officeDocument/2006/relationships/image" Target="../media/image21.wmf"/><Relationship Id="rId1" Type="http://schemas.openxmlformats.org/officeDocument/2006/relationships/oleObject" Target="../embeddings/oleObject2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54690" name="Rectangle 2"/>
          <p:cNvSpPr>
            <a:spLocks noGrp="1"/>
          </p:cNvSpPr>
          <p:nvPr>
            <p:ph type="title"/>
          </p:nvPr>
        </p:nvSpPr>
        <p:spPr>
          <a:xfrm>
            <a:off x="3575050" y="981075"/>
            <a:ext cx="4495800" cy="838200"/>
          </a:xfrm>
        </p:spPr>
        <p:txBody>
          <a:bodyPr vert="horz" wrap="square" lIns="91440" tIns="45720" rIns="91440" bIns="45720" anchor="ctr" anchorCtr="0"/>
          <a:p>
            <a:pPr algn="l" eaLnBrk="1" hangingPunct="1"/>
            <a:r>
              <a:rPr lang="en-US" altLang="zh-CN" sz="3600" dirty="0"/>
              <a:t>Ch12 </a:t>
            </a:r>
            <a:r>
              <a:rPr lang="en-US" altLang="zh-CN" sz="3600" dirty="0">
                <a:ea typeface="楷体_GB2312" pitchFamily="49" charset="-122"/>
              </a:rPr>
              <a:t> </a:t>
            </a:r>
            <a:r>
              <a:rPr lang="zh-CN" altLang="en-US" sz="3600" dirty="0">
                <a:ea typeface="楷体_GB2312" pitchFamily="49" charset="-122"/>
              </a:rPr>
              <a:t>可行方向法</a:t>
            </a:r>
            <a:endParaRPr lang="zh-CN" altLang="en-US" sz="3600" dirty="0">
              <a:ea typeface="楷体_GB2312" pitchFamily="49" charset="-122"/>
            </a:endParaRPr>
          </a:p>
        </p:txBody>
      </p:sp>
      <p:sp>
        <p:nvSpPr>
          <p:cNvPr id="754691" name="Rectangle 3"/>
          <p:cNvSpPr>
            <a:spLocks noGrp="1"/>
          </p:cNvSpPr>
          <p:nvPr>
            <p:ph type="body"/>
          </p:nvPr>
        </p:nvSpPr>
        <p:spPr>
          <a:xfrm>
            <a:off x="2286000" y="2347913"/>
            <a:ext cx="5867400" cy="533400"/>
          </a:xfrm>
        </p:spPr>
        <p:txBody>
          <a:bodyPr vert="horz" wrap="square" lIns="91440" tIns="45720" rIns="91440" bIns="45720" anchor="t" anchorCtr="0">
            <a:normAutofit fontScale="90000" lnSpcReduction="20000"/>
          </a:bodyPr>
          <a:p>
            <a:pPr eaLnBrk="1" hangingPunct="1">
              <a:buNone/>
            </a:pPr>
            <a:r>
              <a:rPr lang="en-US" altLang="zh-CN" sz="2800" dirty="0"/>
              <a:t> 1  Zoutendijk</a:t>
            </a:r>
            <a:r>
              <a:rPr lang="zh-CN" altLang="en-US" sz="2800" dirty="0"/>
              <a:t>可行方向法</a:t>
            </a:r>
            <a:endParaRPr lang="zh-CN" altLang="en-US" sz="2800" dirty="0"/>
          </a:p>
        </p:txBody>
      </p:sp>
      <p:sp>
        <p:nvSpPr>
          <p:cNvPr id="754692" name="Line 4"/>
          <p:cNvSpPr/>
          <p:nvPr/>
        </p:nvSpPr>
        <p:spPr>
          <a:xfrm>
            <a:off x="1524000" y="2060575"/>
            <a:ext cx="7772400" cy="0"/>
          </a:xfrm>
          <a:prstGeom prst="line">
            <a:avLst/>
          </a:prstGeom>
          <a:ln w="76200" cap="flat" cmpd="tri">
            <a:solidFill>
              <a:srgbClr val="A5002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54693" name="Rectangle 5"/>
          <p:cNvSpPr/>
          <p:nvPr/>
        </p:nvSpPr>
        <p:spPr>
          <a:xfrm>
            <a:off x="2351088" y="3049588"/>
            <a:ext cx="3354070" cy="47815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90000"/>
              </a:lnSpc>
              <a:buNone/>
            </a:pPr>
            <a:r>
              <a:rPr lang="en-US" altLang="zh-CN" sz="2800" dirty="0">
                <a:solidFill>
                  <a:schemeClr val="bg2">
                    <a:lumMod val="75000"/>
                  </a:schemeClr>
                </a:solidFill>
              </a:rPr>
              <a:t>2</a:t>
            </a:r>
            <a:r>
              <a:rPr lang="en-US" altLang="zh-CN" sz="2400" dirty="0">
                <a:solidFill>
                  <a:schemeClr val="bg2">
                    <a:lumMod val="75000"/>
                  </a:schemeClr>
                </a:solidFill>
              </a:rPr>
              <a:t>  </a:t>
            </a:r>
            <a:r>
              <a:rPr lang="en-US" altLang="zh-CN" sz="2800" dirty="0">
                <a:solidFill>
                  <a:schemeClr val="bg2">
                    <a:lumMod val="75000"/>
                  </a:schemeClr>
                </a:solidFill>
              </a:rPr>
              <a:t>Rosen</a:t>
            </a:r>
            <a:r>
              <a:rPr lang="zh-CN" altLang="en-US" sz="2800" dirty="0">
                <a:solidFill>
                  <a:schemeClr val="bg2">
                    <a:lumMod val="75000"/>
                  </a:schemeClr>
                </a:solidFill>
              </a:rPr>
              <a:t>梯度投影法</a:t>
            </a:r>
            <a:endParaRPr lang="zh-CN" altLang="en-US" sz="28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754694" name="Rectangle 6"/>
          <p:cNvSpPr/>
          <p:nvPr/>
        </p:nvSpPr>
        <p:spPr>
          <a:xfrm>
            <a:off x="2362200" y="4176713"/>
            <a:ext cx="2356485" cy="47815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90000"/>
              </a:lnSpc>
              <a:buNone/>
            </a:pPr>
            <a:r>
              <a:rPr lang="en-US" altLang="zh-CN" sz="2800" dirty="0">
                <a:solidFill>
                  <a:schemeClr val="bg2">
                    <a:lumMod val="75000"/>
                  </a:schemeClr>
                </a:solidFill>
              </a:rPr>
              <a:t>4  </a:t>
            </a:r>
            <a:r>
              <a:rPr lang="zh-CN" altLang="en-US" sz="2800" dirty="0">
                <a:solidFill>
                  <a:schemeClr val="bg2">
                    <a:lumMod val="75000"/>
                  </a:schemeClr>
                </a:solidFill>
              </a:rPr>
              <a:t>既约梯度法</a:t>
            </a:r>
            <a:endParaRPr lang="zh-CN" altLang="en-US" sz="28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754695" name="Rectangle 7"/>
          <p:cNvSpPr/>
          <p:nvPr/>
        </p:nvSpPr>
        <p:spPr>
          <a:xfrm>
            <a:off x="2351088" y="3625850"/>
            <a:ext cx="2832735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dirty="0">
                <a:solidFill>
                  <a:schemeClr val="bg2">
                    <a:lumMod val="75000"/>
                  </a:schemeClr>
                </a:solidFill>
              </a:rPr>
              <a:t>3</a:t>
            </a:r>
            <a:r>
              <a:rPr lang="en-US" altLang="zh-CN" sz="2400" dirty="0">
                <a:solidFill>
                  <a:schemeClr val="bg2">
                    <a:lumMod val="75000"/>
                  </a:schemeClr>
                </a:solidFill>
              </a:rPr>
              <a:t>  </a:t>
            </a:r>
            <a:r>
              <a:rPr lang="en-US" altLang="zh-CN" sz="2800" dirty="0">
                <a:solidFill>
                  <a:schemeClr val="bg2">
                    <a:lumMod val="75000"/>
                  </a:schemeClr>
                </a:solidFill>
              </a:rPr>
              <a:t>Frank-Wolfe</a:t>
            </a:r>
            <a:r>
              <a:rPr lang="zh-CN" altLang="en-US" sz="2800" dirty="0">
                <a:solidFill>
                  <a:schemeClr val="bg2">
                    <a:lumMod val="75000"/>
                  </a:schemeClr>
                </a:solidFill>
              </a:rPr>
              <a:t>法</a:t>
            </a:r>
            <a:endParaRPr lang="zh-CN" altLang="en-US" sz="28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63906" name="Rectangle 2"/>
          <p:cNvSpPr>
            <a:spLocks noGrp="1"/>
          </p:cNvSpPr>
          <p:nvPr>
            <p:ph type="title"/>
          </p:nvPr>
        </p:nvSpPr>
        <p:spPr>
          <a:xfrm>
            <a:off x="1524000" y="0"/>
            <a:ext cx="5410200" cy="838200"/>
          </a:xfrm>
        </p:spPr>
        <p:txBody>
          <a:bodyPr vert="horz" wrap="square" lIns="91440" tIns="45720" rIns="91440" bIns="45720" anchor="ctr" anchorCtr="0">
            <a:normAutofit fontScale="90000"/>
          </a:bodyPr>
          <a:p>
            <a:pPr algn="l" eaLnBrk="1" hangingPunct="1"/>
            <a:r>
              <a:rPr lang="en-US" altLang="zh-CN" sz="3600" dirty="0"/>
              <a:t>1. </a:t>
            </a:r>
            <a:r>
              <a:rPr lang="en-US" altLang="zh-CN" sz="3200" dirty="0">
                <a:ea typeface="楷体_GB2312" pitchFamily="49" charset="-122"/>
              </a:rPr>
              <a:t>Zoutendijk</a:t>
            </a:r>
            <a:r>
              <a:rPr lang="zh-CN" altLang="en-US" sz="3200" dirty="0">
                <a:latin typeface="楷体_GB2312" pitchFamily="49" charset="-122"/>
                <a:ea typeface="楷体_GB2312" pitchFamily="49" charset="-122"/>
              </a:rPr>
              <a:t>可行方向法</a:t>
            </a:r>
            <a:endParaRPr lang="zh-CN" altLang="en-US" sz="3200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3315" name="Rectangle 3"/>
          <p:cNvSpPr>
            <a:spLocks noGrp="1"/>
          </p:cNvSpPr>
          <p:nvPr>
            <p:ph type="body"/>
          </p:nvPr>
        </p:nvSpPr>
        <p:spPr>
          <a:xfrm>
            <a:off x="1992313" y="908050"/>
            <a:ext cx="914400" cy="533400"/>
          </a:xfrm>
        </p:spPr>
        <p:txBody>
          <a:bodyPr vert="horz" wrap="square" lIns="91440" tIns="45720" rIns="91440" bIns="45720" anchor="t" anchorCtr="0">
            <a:normAutofit fontScale="90000" lnSpcReduction="20000"/>
          </a:bodyPr>
          <a:p>
            <a:pPr eaLnBrk="1" hangingPunct="1">
              <a:buNone/>
            </a:pPr>
            <a:r>
              <a:rPr lang="zh-CN" altLang="en-US" sz="2800" dirty="0"/>
              <a:t>即</a:t>
            </a:r>
            <a:endParaRPr lang="zh-CN" altLang="en-US" sz="2800" dirty="0"/>
          </a:p>
        </p:txBody>
      </p:sp>
      <p:sp>
        <p:nvSpPr>
          <p:cNvPr id="763908" name="Line 4"/>
          <p:cNvSpPr/>
          <p:nvPr/>
        </p:nvSpPr>
        <p:spPr>
          <a:xfrm>
            <a:off x="1524000" y="838200"/>
            <a:ext cx="7772400" cy="0"/>
          </a:xfrm>
          <a:prstGeom prst="line">
            <a:avLst/>
          </a:prstGeom>
          <a:ln w="76200" cap="flat" cmpd="tri">
            <a:solidFill>
              <a:srgbClr val="A50021"/>
            </a:solidFill>
            <a:prstDash val="solid"/>
            <a:headEnd type="none" w="med" len="med"/>
            <a:tailEnd type="none" w="med" len="med"/>
          </a:ln>
        </p:spPr>
      </p:sp>
      <p:graphicFrame>
        <p:nvGraphicFramePr>
          <p:cNvPr id="13318" name="Object 6"/>
          <p:cNvGraphicFramePr>
            <a:graphicFrameLocks noChangeAspect="1"/>
          </p:cNvGraphicFramePr>
          <p:nvPr/>
        </p:nvGraphicFramePr>
        <p:xfrm>
          <a:off x="3216275" y="1196975"/>
          <a:ext cx="4608513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77" name="" r:id="rId1" imgW="4787900" imgH="469900" progId="Equation.DSMT4">
                  <p:embed/>
                </p:oleObj>
              </mc:Choice>
              <mc:Fallback>
                <p:oleObj name="" r:id="rId1" imgW="4787900" imgH="469900" progId="Equation.DSMT4">
                  <p:embed/>
                  <p:pic>
                    <p:nvPicPr>
                      <p:cNvPr id="0" name="图片 467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216275" y="1196975"/>
                        <a:ext cx="4608513" cy="4524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9" name="Rectangle 7"/>
          <p:cNvSpPr/>
          <p:nvPr/>
        </p:nvSpPr>
        <p:spPr>
          <a:xfrm>
            <a:off x="1992313" y="1844675"/>
            <a:ext cx="7808595" cy="95313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dirty="0">
                <a:sym typeface="Symbol" panose="05050102010706020507" pitchFamily="18" charset="2"/>
              </a:rPr>
              <a:t>所以</a:t>
            </a:r>
            <a:r>
              <a:rPr lang="en-US" altLang="zh-CN" sz="2800" i="1" dirty="0">
                <a:sym typeface="Symbol" panose="05050102010706020507" pitchFamily="18" charset="2"/>
              </a:rPr>
              <a:t>x</a:t>
            </a:r>
            <a:r>
              <a:rPr lang="zh-CN" altLang="en-US" sz="2800" dirty="0">
                <a:sym typeface="Symbol" panose="05050102010706020507" pitchFamily="18" charset="2"/>
              </a:rPr>
              <a:t>为</a:t>
            </a:r>
            <a:r>
              <a:rPr lang="en-US" altLang="zh-CN" sz="2800" dirty="0">
                <a:sym typeface="Symbol" panose="05050102010706020507" pitchFamily="18" charset="2"/>
              </a:rPr>
              <a:t>KKT</a:t>
            </a:r>
            <a:r>
              <a:rPr lang="zh-CN" altLang="en-US" sz="2800" dirty="0">
                <a:sym typeface="Symbol" panose="05050102010706020507" pitchFamily="18" charset="2"/>
              </a:rPr>
              <a:t>点的充要条件是问题</a:t>
            </a:r>
            <a:r>
              <a:rPr lang="en-US" altLang="zh-CN" sz="2800" dirty="0">
                <a:sym typeface="Symbol" panose="05050102010706020507" pitchFamily="18" charset="2"/>
              </a:rPr>
              <a:t>(12.1.10)</a:t>
            </a:r>
            <a:r>
              <a:rPr lang="zh-CN" altLang="en-US" sz="2800" dirty="0">
                <a:sym typeface="Symbol" panose="05050102010706020507" pitchFamily="18" charset="2"/>
              </a:rPr>
              <a:t>的目标</a:t>
            </a:r>
            <a:endParaRPr lang="zh-CN" altLang="en-US" sz="2800" dirty="0">
              <a:sym typeface="Symbol" panose="05050102010706020507" pitchFamily="18" charset="2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dirty="0">
                <a:sym typeface="Symbol" panose="05050102010706020507" pitchFamily="18" charset="2"/>
              </a:rPr>
              <a:t>函数最优值为</a:t>
            </a:r>
            <a:r>
              <a:rPr lang="en-US" altLang="zh-CN" sz="2800" dirty="0">
                <a:sym typeface="Symbol" panose="05050102010706020507" pitchFamily="18" charset="2"/>
              </a:rPr>
              <a:t>0</a:t>
            </a:r>
            <a:r>
              <a:rPr lang="zh-CN" altLang="en-US" sz="2800" dirty="0">
                <a:sym typeface="Symbol" panose="05050102010706020507" pitchFamily="18" charset="2"/>
              </a:rPr>
              <a:t>。</a:t>
            </a:r>
            <a:endParaRPr lang="zh-CN" altLang="en-US" sz="2800" dirty="0">
              <a:sym typeface="Symbol" panose="05050102010706020507" pitchFamily="18" charset="2"/>
            </a:endParaRPr>
          </a:p>
        </p:txBody>
      </p:sp>
      <p:sp>
        <p:nvSpPr>
          <p:cNvPr id="13320" name="Rectangle 8"/>
          <p:cNvSpPr/>
          <p:nvPr/>
        </p:nvSpPr>
        <p:spPr>
          <a:xfrm>
            <a:off x="2063750" y="2852738"/>
            <a:ext cx="7649845" cy="953135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dirty="0"/>
              <a:t>根据上述定理，求解问题</a:t>
            </a:r>
            <a:r>
              <a:rPr lang="en-US" altLang="zh-CN" sz="2800" dirty="0"/>
              <a:t>(12.1.10)</a:t>
            </a:r>
            <a:r>
              <a:rPr lang="zh-CN" altLang="en-US" sz="2800" dirty="0"/>
              <a:t>的结果或者是</a:t>
            </a:r>
            <a:endParaRPr lang="zh-CN" altLang="en-US" sz="2800" dirty="0"/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dirty="0"/>
              <a:t>得到下降可行方向，或者得到</a:t>
            </a:r>
            <a:r>
              <a:rPr lang="en-US" altLang="zh-CN" sz="2800" dirty="0"/>
              <a:t>KKT</a:t>
            </a:r>
            <a:r>
              <a:rPr lang="zh-CN" altLang="en-US" sz="2800" dirty="0"/>
              <a:t>点。</a:t>
            </a:r>
            <a:endParaRPr lang="zh-CN" altLang="en-US" sz="2800" dirty="0"/>
          </a:p>
        </p:txBody>
      </p:sp>
      <p:sp>
        <p:nvSpPr>
          <p:cNvPr id="13322" name="Rectangle 10"/>
          <p:cNvSpPr/>
          <p:nvPr/>
        </p:nvSpPr>
        <p:spPr>
          <a:xfrm>
            <a:off x="2063750" y="3860800"/>
            <a:ext cx="4450080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chemeClr val="accent2"/>
                </a:solidFill>
              </a:rPr>
              <a:t>怎样确定一维搜索的步长？</a:t>
            </a:r>
            <a:endParaRPr lang="zh-CN" altLang="en-US" sz="2800" b="1" dirty="0">
              <a:solidFill>
                <a:schemeClr val="accent2"/>
              </a:solidFill>
            </a:endParaRPr>
          </a:p>
        </p:txBody>
      </p:sp>
      <p:graphicFrame>
        <p:nvGraphicFramePr>
          <p:cNvPr id="13323" name="Object 11"/>
          <p:cNvGraphicFramePr>
            <a:graphicFrameLocks noChangeAspect="1"/>
          </p:cNvGraphicFramePr>
          <p:nvPr/>
        </p:nvGraphicFramePr>
        <p:xfrm>
          <a:off x="1919288" y="4437063"/>
          <a:ext cx="8280400" cy="159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78" name="" r:id="rId3" imgW="8509000" imgH="1638300" progId="Equation.DSMT4">
                  <p:embed/>
                </p:oleObj>
              </mc:Choice>
              <mc:Fallback>
                <p:oleObj name="" r:id="rId3" imgW="8509000" imgH="1638300" progId="Equation.DSMT4">
                  <p:embed/>
                  <p:pic>
                    <p:nvPicPr>
                      <p:cNvPr id="0" name="图片 467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19288" y="4437063"/>
                        <a:ext cx="8280400" cy="15938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3315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3315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33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33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3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3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133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133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133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133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133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133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 build="p"/>
      <p:bldP spid="13319" grpId="0"/>
      <p:bldP spid="13320" grpId="0" bldLvl="0" animBg="1"/>
      <p:bldP spid="1332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64930" name="Rectangle 2"/>
          <p:cNvSpPr>
            <a:spLocks noGrp="1"/>
          </p:cNvSpPr>
          <p:nvPr>
            <p:ph type="title"/>
          </p:nvPr>
        </p:nvSpPr>
        <p:spPr>
          <a:xfrm>
            <a:off x="1524000" y="0"/>
            <a:ext cx="5410200" cy="838200"/>
          </a:xfrm>
        </p:spPr>
        <p:txBody>
          <a:bodyPr vert="horz" wrap="square" lIns="91440" tIns="45720" rIns="91440" bIns="45720" anchor="ctr" anchorCtr="0">
            <a:normAutofit fontScale="90000"/>
          </a:bodyPr>
          <a:p>
            <a:pPr algn="l" eaLnBrk="1" hangingPunct="1"/>
            <a:r>
              <a:rPr lang="en-US" altLang="zh-CN" sz="3600" dirty="0"/>
              <a:t>1. </a:t>
            </a:r>
            <a:r>
              <a:rPr lang="en-US" altLang="zh-CN" sz="3200" dirty="0">
                <a:ea typeface="楷体_GB2312" pitchFamily="49" charset="-122"/>
              </a:rPr>
              <a:t>Zoutendijk</a:t>
            </a:r>
            <a:r>
              <a:rPr lang="zh-CN" altLang="en-US" sz="3200" dirty="0">
                <a:latin typeface="楷体_GB2312" pitchFamily="49" charset="-122"/>
                <a:ea typeface="楷体_GB2312" pitchFamily="49" charset="-122"/>
              </a:rPr>
              <a:t>可行方向法</a:t>
            </a:r>
            <a:endParaRPr lang="zh-CN" altLang="en-US" sz="3200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4339" name="Rectangle 3"/>
          <p:cNvSpPr>
            <a:spLocks noGrp="1"/>
          </p:cNvSpPr>
          <p:nvPr>
            <p:ph type="body"/>
          </p:nvPr>
        </p:nvSpPr>
        <p:spPr>
          <a:xfrm>
            <a:off x="2279650" y="2133600"/>
            <a:ext cx="5867400" cy="533400"/>
          </a:xfrm>
        </p:spPr>
        <p:txBody>
          <a:bodyPr vert="horz" wrap="square" lIns="91440" tIns="45720" rIns="91440" bIns="45720" anchor="t" anchorCtr="0">
            <a:normAutofit fontScale="90000" lnSpcReduction="20000"/>
          </a:bodyPr>
          <a:p>
            <a:pPr eaLnBrk="1" hangingPunct="1">
              <a:buNone/>
            </a:pPr>
            <a:r>
              <a:rPr lang="zh-CN" altLang="en-US" sz="2800" dirty="0"/>
              <a:t>第二，使目标函数值尽可能减小。</a:t>
            </a:r>
            <a:endParaRPr lang="zh-CN" altLang="en-US" sz="2800" dirty="0"/>
          </a:p>
        </p:txBody>
      </p:sp>
      <p:sp>
        <p:nvSpPr>
          <p:cNvPr id="764932" name="Line 4"/>
          <p:cNvSpPr/>
          <p:nvPr/>
        </p:nvSpPr>
        <p:spPr>
          <a:xfrm>
            <a:off x="1524000" y="838200"/>
            <a:ext cx="7772400" cy="0"/>
          </a:xfrm>
          <a:prstGeom prst="line">
            <a:avLst/>
          </a:prstGeom>
          <a:ln w="76200" cap="flat" cmpd="tri">
            <a:solidFill>
              <a:srgbClr val="A50021"/>
            </a:solidFill>
            <a:prstDash val="solid"/>
            <a:headEnd type="none" w="med" len="med"/>
            <a:tailEnd type="none" w="med" len="med"/>
          </a:ln>
        </p:spPr>
      </p:sp>
      <p:graphicFrame>
        <p:nvGraphicFramePr>
          <p:cNvPr id="14342" name="Object 6"/>
          <p:cNvGraphicFramePr>
            <a:graphicFrameLocks noChangeAspect="1"/>
          </p:cNvGraphicFramePr>
          <p:nvPr/>
        </p:nvGraphicFramePr>
        <p:xfrm>
          <a:off x="1919288" y="1052513"/>
          <a:ext cx="5308600" cy="452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79" name="" r:id="rId1" imgW="5207000" imgH="444500" progId="Equation.DSMT4">
                  <p:embed/>
                </p:oleObj>
              </mc:Choice>
              <mc:Fallback>
                <p:oleObj name="" r:id="rId1" imgW="5207000" imgH="444500" progId="Equation.DSMT4">
                  <p:embed/>
                  <p:pic>
                    <p:nvPicPr>
                      <p:cNvPr id="0" name="图片 467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919288" y="1052513"/>
                        <a:ext cx="5308600" cy="4524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3" name="Object 7"/>
          <p:cNvGraphicFramePr>
            <a:graphicFrameLocks noChangeAspect="1"/>
          </p:cNvGraphicFramePr>
          <p:nvPr/>
        </p:nvGraphicFramePr>
        <p:xfrm>
          <a:off x="2495550" y="1557338"/>
          <a:ext cx="6007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81" name="" r:id="rId3" imgW="6007100" imgH="469900" progId="Equation.DSMT4">
                  <p:embed/>
                </p:oleObj>
              </mc:Choice>
              <mc:Fallback>
                <p:oleObj name="" r:id="rId3" imgW="6007100" imgH="469900" progId="Equation.DSMT4">
                  <p:embed/>
                  <p:pic>
                    <p:nvPicPr>
                      <p:cNvPr id="0" name="图片 468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95550" y="1557338"/>
                        <a:ext cx="6007100" cy="469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4" name="Rectangle 8"/>
          <p:cNvSpPr/>
          <p:nvPr/>
        </p:nvSpPr>
        <p:spPr>
          <a:xfrm>
            <a:off x="1847850" y="2708275"/>
            <a:ext cx="8281988" cy="95313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buNone/>
            </a:pPr>
            <a:r>
              <a:rPr lang="zh-CN" altLang="en-US" sz="2800" dirty="0"/>
              <a:t>根据上述原则</a:t>
            </a:r>
            <a:r>
              <a:rPr lang="en-US" altLang="zh-CN" sz="2800" dirty="0"/>
              <a:t>,</a:t>
            </a:r>
            <a:r>
              <a:rPr lang="zh-CN" altLang="en-US" sz="2800" dirty="0"/>
              <a:t>可以通过求解下列一维搜索问题来确定步长：</a:t>
            </a:r>
            <a:endParaRPr lang="zh-CN" altLang="en-US" sz="2800" dirty="0"/>
          </a:p>
        </p:txBody>
      </p:sp>
      <p:graphicFrame>
        <p:nvGraphicFramePr>
          <p:cNvPr id="14345" name="Object 9"/>
          <p:cNvGraphicFramePr>
            <a:graphicFrameLocks noChangeAspect="1"/>
          </p:cNvGraphicFramePr>
          <p:nvPr/>
        </p:nvGraphicFramePr>
        <p:xfrm>
          <a:off x="3143250" y="3357563"/>
          <a:ext cx="6096000" cy="208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80" name="" r:id="rId5" imgW="6096000" imgH="2082800" progId="Equation.DSMT4">
                  <p:embed/>
                </p:oleObj>
              </mc:Choice>
              <mc:Fallback>
                <p:oleObj name="" r:id="rId5" imgW="6096000" imgH="2082800" progId="Equation.DSMT4">
                  <p:embed/>
                  <p:pic>
                    <p:nvPicPr>
                      <p:cNvPr id="0" name="图片 467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143250" y="3357563"/>
                        <a:ext cx="6096000" cy="2082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43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43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3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3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charRg st="0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4339">
                                            <p:txEl>
                                              <p:charRg st="0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4339">
                                            <p:txEl>
                                              <p:charRg st="0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143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143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3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3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build="p"/>
      <p:bldP spid="1434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65954" name="Rectangle 2"/>
          <p:cNvSpPr>
            <a:spLocks noGrp="1"/>
          </p:cNvSpPr>
          <p:nvPr>
            <p:ph type="title"/>
          </p:nvPr>
        </p:nvSpPr>
        <p:spPr>
          <a:xfrm>
            <a:off x="1524000" y="0"/>
            <a:ext cx="5410200" cy="838200"/>
          </a:xfrm>
        </p:spPr>
        <p:txBody>
          <a:bodyPr vert="horz" wrap="square" lIns="91440" tIns="45720" rIns="91440" bIns="45720" anchor="ctr" anchorCtr="0">
            <a:normAutofit fontScale="90000"/>
          </a:bodyPr>
          <a:p>
            <a:pPr algn="l" eaLnBrk="1" hangingPunct="1"/>
            <a:r>
              <a:rPr lang="en-US" altLang="zh-CN" sz="3600" dirty="0"/>
              <a:t>1. </a:t>
            </a:r>
            <a:r>
              <a:rPr lang="en-US" altLang="zh-CN" sz="3200" dirty="0">
                <a:ea typeface="楷体_GB2312" pitchFamily="49" charset="-122"/>
              </a:rPr>
              <a:t>Zoutendijk</a:t>
            </a:r>
            <a:r>
              <a:rPr lang="zh-CN" altLang="en-US" sz="3200" dirty="0">
                <a:latin typeface="楷体_GB2312" pitchFamily="49" charset="-122"/>
                <a:ea typeface="楷体_GB2312" pitchFamily="49" charset="-122"/>
              </a:rPr>
              <a:t>可行方向法</a:t>
            </a:r>
            <a:endParaRPr lang="zh-CN" altLang="en-US" sz="3200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5363" name="Rectangle 3"/>
          <p:cNvSpPr>
            <a:spLocks noGrp="1"/>
          </p:cNvSpPr>
          <p:nvPr>
            <p:ph type="body"/>
          </p:nvPr>
        </p:nvSpPr>
        <p:spPr>
          <a:xfrm>
            <a:off x="1919288" y="908050"/>
            <a:ext cx="5867400" cy="533400"/>
          </a:xfrm>
        </p:spPr>
        <p:txBody>
          <a:bodyPr vert="horz" wrap="square" lIns="91440" tIns="45720" rIns="91440" bIns="45720" anchor="t" anchorCtr="0">
            <a:normAutofit fontScale="90000" lnSpcReduction="20000"/>
          </a:bodyPr>
          <a:p>
            <a:pPr eaLnBrk="1" hangingPunct="1">
              <a:buNone/>
            </a:pPr>
            <a:r>
              <a:rPr lang="zh-CN" altLang="en-US" sz="2800" dirty="0"/>
              <a:t>问题</a:t>
            </a:r>
            <a:r>
              <a:rPr lang="en-US" altLang="zh-CN" sz="2800" dirty="0"/>
              <a:t>(12.1.15)</a:t>
            </a:r>
            <a:r>
              <a:rPr lang="zh-CN" altLang="en-US" sz="2800" dirty="0"/>
              <a:t>可作进一步简化。</a:t>
            </a:r>
            <a:endParaRPr lang="zh-CN" altLang="en-US" sz="2800" dirty="0"/>
          </a:p>
        </p:txBody>
      </p:sp>
      <p:sp>
        <p:nvSpPr>
          <p:cNvPr id="765956" name="Line 4"/>
          <p:cNvSpPr/>
          <p:nvPr/>
        </p:nvSpPr>
        <p:spPr>
          <a:xfrm>
            <a:off x="1524000" y="838200"/>
            <a:ext cx="7772400" cy="0"/>
          </a:xfrm>
          <a:prstGeom prst="line">
            <a:avLst/>
          </a:prstGeom>
          <a:ln w="76200" cap="flat" cmpd="tri">
            <a:solidFill>
              <a:srgbClr val="A50021"/>
            </a:solidFill>
            <a:prstDash val="solid"/>
            <a:headEnd type="none" w="med" len="med"/>
            <a:tailEnd type="none" w="med" len="med"/>
          </a:ln>
        </p:spPr>
      </p:sp>
      <p:graphicFrame>
        <p:nvGraphicFramePr>
          <p:cNvPr id="15365" name="Object 5"/>
          <p:cNvGraphicFramePr>
            <a:graphicFrameLocks noChangeAspect="1"/>
          </p:cNvGraphicFramePr>
          <p:nvPr/>
        </p:nvGraphicFramePr>
        <p:xfrm>
          <a:off x="2135188" y="1484313"/>
          <a:ext cx="4000500" cy="153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83" name="" r:id="rId1" imgW="4000500" imgH="1536700" progId="Equation.DSMT4">
                  <p:embed/>
                </p:oleObj>
              </mc:Choice>
              <mc:Fallback>
                <p:oleObj name="" r:id="rId1" imgW="4000500" imgH="1536700" progId="Equation.DSMT4">
                  <p:embed/>
                  <p:pic>
                    <p:nvPicPr>
                      <p:cNvPr id="0" name="图片 468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135188" y="1484313"/>
                        <a:ext cx="4000500" cy="1536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7" name="Rectangle 7"/>
          <p:cNvSpPr/>
          <p:nvPr/>
        </p:nvSpPr>
        <p:spPr>
          <a:xfrm>
            <a:off x="1847850" y="2997200"/>
            <a:ext cx="5812790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dirty="0"/>
              <a:t>因此</a:t>
            </a:r>
            <a:r>
              <a:rPr lang="en-US" altLang="zh-CN" sz="2800" dirty="0"/>
              <a:t>,(12.1.15)</a:t>
            </a:r>
            <a:r>
              <a:rPr lang="zh-CN" altLang="en-US" sz="2800" dirty="0"/>
              <a:t>中第</a:t>
            </a:r>
            <a:r>
              <a:rPr lang="en-US" altLang="zh-CN" sz="2800" dirty="0"/>
              <a:t>2</a:t>
            </a:r>
            <a:r>
              <a:rPr lang="zh-CN" altLang="en-US" sz="2800" dirty="0"/>
              <a:t>个约束是多余的</a:t>
            </a:r>
            <a:endParaRPr lang="zh-CN" altLang="en-US" sz="2800" dirty="0"/>
          </a:p>
        </p:txBody>
      </p:sp>
      <p:grpSp>
        <p:nvGrpSpPr>
          <p:cNvPr id="2" name="Group 11"/>
          <p:cNvGrpSpPr/>
          <p:nvPr/>
        </p:nvGrpSpPr>
        <p:grpSpPr>
          <a:xfrm>
            <a:off x="2063750" y="3716338"/>
            <a:ext cx="7429500" cy="1931987"/>
            <a:chOff x="340" y="2341"/>
            <a:chExt cx="4680" cy="1217"/>
          </a:xfrm>
        </p:grpSpPr>
        <p:graphicFrame>
          <p:nvGraphicFramePr>
            <p:cNvPr id="765960" name="Object 8"/>
            <p:cNvGraphicFramePr>
              <a:graphicFrameLocks noChangeAspect="1"/>
            </p:cNvGraphicFramePr>
            <p:nvPr/>
          </p:nvGraphicFramePr>
          <p:xfrm>
            <a:off x="340" y="2341"/>
            <a:ext cx="4680" cy="6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82" name="" r:id="rId3" imgW="7429500" imgH="1066800" progId="Equation.DSMT4">
                    <p:embed/>
                  </p:oleObj>
                </mc:Choice>
                <mc:Fallback>
                  <p:oleObj name="" r:id="rId3" imgW="7429500" imgH="1066800" progId="Equation.DSMT4">
                    <p:embed/>
                    <p:pic>
                      <p:nvPicPr>
                        <p:cNvPr id="0" name="图片 4681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340" y="2341"/>
                          <a:ext cx="4680" cy="67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65961" name="Object 10"/>
            <p:cNvGraphicFramePr>
              <a:graphicFrameLocks noChangeAspect="1"/>
            </p:cNvGraphicFramePr>
            <p:nvPr/>
          </p:nvGraphicFramePr>
          <p:xfrm>
            <a:off x="1927" y="2886"/>
            <a:ext cx="2528" cy="6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84" name="" r:id="rId5" imgW="4013200" imgH="1066800" progId="Equation.DSMT4">
                    <p:embed/>
                  </p:oleObj>
                </mc:Choice>
                <mc:Fallback>
                  <p:oleObj name="" r:id="rId5" imgW="4013200" imgH="1066800" progId="Equation.DSMT4">
                    <p:embed/>
                    <p:pic>
                      <p:nvPicPr>
                        <p:cNvPr id="0" name="图片 4683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927" y="2886"/>
                          <a:ext cx="2528" cy="67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charRg st="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5363">
                                            <p:txEl>
                                              <p:charRg st="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5363">
                                            <p:txEl>
                                              <p:charRg st="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53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53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3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3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build="p"/>
      <p:bldP spid="1536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66978" name="Rectangle 2"/>
          <p:cNvSpPr>
            <a:spLocks noGrp="1"/>
          </p:cNvSpPr>
          <p:nvPr>
            <p:ph type="title"/>
          </p:nvPr>
        </p:nvSpPr>
        <p:spPr>
          <a:xfrm>
            <a:off x="1524000" y="0"/>
            <a:ext cx="5410200" cy="838200"/>
          </a:xfrm>
        </p:spPr>
        <p:txBody>
          <a:bodyPr vert="horz" wrap="square" lIns="91440" tIns="45720" rIns="91440" bIns="45720" anchor="ctr" anchorCtr="0">
            <a:normAutofit fontScale="90000"/>
          </a:bodyPr>
          <a:p>
            <a:pPr algn="l" eaLnBrk="1" hangingPunct="1"/>
            <a:r>
              <a:rPr lang="en-US" altLang="zh-CN" sz="3600" dirty="0"/>
              <a:t>1. </a:t>
            </a:r>
            <a:r>
              <a:rPr lang="en-US" altLang="zh-CN" sz="3200" dirty="0">
                <a:ea typeface="楷体_GB2312" pitchFamily="49" charset="-122"/>
              </a:rPr>
              <a:t>Zoutendijk</a:t>
            </a:r>
            <a:r>
              <a:rPr lang="zh-CN" altLang="en-US" sz="3200" dirty="0">
                <a:latin typeface="楷体_GB2312" pitchFamily="49" charset="-122"/>
                <a:ea typeface="楷体_GB2312" pitchFamily="49" charset="-122"/>
              </a:rPr>
              <a:t>可行方向法</a:t>
            </a:r>
            <a:endParaRPr lang="zh-CN" altLang="en-US" sz="3200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6387" name="Rectangle 3"/>
          <p:cNvSpPr>
            <a:spLocks noGrp="1"/>
          </p:cNvSpPr>
          <p:nvPr>
            <p:ph type="body"/>
          </p:nvPr>
        </p:nvSpPr>
        <p:spPr>
          <a:xfrm>
            <a:off x="1992313" y="908050"/>
            <a:ext cx="5867400" cy="533400"/>
          </a:xfrm>
        </p:spPr>
        <p:txBody>
          <a:bodyPr vert="horz" wrap="square" lIns="91440" tIns="45720" rIns="91440" bIns="45720" anchor="t" anchorCtr="0">
            <a:normAutofit fontScale="90000" lnSpcReduction="20000"/>
          </a:bodyPr>
          <a:p>
            <a:pPr eaLnBrk="1" hangingPunct="1">
              <a:buNone/>
            </a:pPr>
            <a:r>
              <a:rPr lang="zh-CN" altLang="en-US" sz="2800" dirty="0"/>
              <a:t>于是</a:t>
            </a:r>
            <a:r>
              <a:rPr lang="en-US" altLang="zh-CN" sz="2800" dirty="0"/>
              <a:t>,(12.1.15)</a:t>
            </a:r>
            <a:r>
              <a:rPr lang="zh-CN" altLang="en-US" sz="2800" dirty="0"/>
              <a:t>中第</a:t>
            </a:r>
            <a:r>
              <a:rPr lang="en-US" altLang="zh-CN" sz="2800" dirty="0"/>
              <a:t>1</a:t>
            </a:r>
            <a:r>
              <a:rPr lang="zh-CN" altLang="en-US" sz="2800" dirty="0"/>
              <a:t>个约束可写成：</a:t>
            </a:r>
            <a:endParaRPr lang="zh-CN" altLang="en-US" sz="2800" dirty="0"/>
          </a:p>
        </p:txBody>
      </p:sp>
      <p:sp>
        <p:nvSpPr>
          <p:cNvPr id="766980" name="Line 4"/>
          <p:cNvSpPr/>
          <p:nvPr/>
        </p:nvSpPr>
        <p:spPr>
          <a:xfrm>
            <a:off x="1524000" y="838200"/>
            <a:ext cx="7772400" cy="0"/>
          </a:xfrm>
          <a:prstGeom prst="line">
            <a:avLst/>
          </a:prstGeom>
          <a:ln w="76200" cap="flat" cmpd="tri">
            <a:solidFill>
              <a:srgbClr val="A50021"/>
            </a:solidFill>
            <a:prstDash val="solid"/>
            <a:headEnd type="none" w="med" len="med"/>
            <a:tailEnd type="none" w="med" len="med"/>
          </a:ln>
        </p:spPr>
      </p:sp>
      <p:graphicFrame>
        <p:nvGraphicFramePr>
          <p:cNvPr id="16389" name="Object 5"/>
          <p:cNvGraphicFramePr>
            <a:graphicFrameLocks noChangeAspect="1"/>
          </p:cNvGraphicFramePr>
          <p:nvPr/>
        </p:nvGraphicFramePr>
        <p:xfrm>
          <a:off x="3143250" y="1412875"/>
          <a:ext cx="59817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86" name="" r:id="rId1" imgW="5981700" imgH="1066800" progId="Equation.DSMT4">
                  <p:embed/>
                </p:oleObj>
              </mc:Choice>
              <mc:Fallback>
                <p:oleObj name="" r:id="rId1" imgW="5981700" imgH="1066800" progId="Equation.DSMT4">
                  <p:embed/>
                  <p:pic>
                    <p:nvPicPr>
                      <p:cNvPr id="0" name="图片 468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143250" y="1412875"/>
                        <a:ext cx="5981700" cy="1066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0" name="Object 6"/>
          <p:cNvGraphicFramePr>
            <a:graphicFrameLocks noChangeAspect="1"/>
          </p:cNvGraphicFramePr>
          <p:nvPr/>
        </p:nvGraphicFramePr>
        <p:xfrm>
          <a:off x="2063750" y="2636838"/>
          <a:ext cx="7175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87" name="" r:id="rId3" imgW="7175500" imgH="469900" progId="Equation.DSMT4">
                  <p:embed/>
                </p:oleObj>
              </mc:Choice>
              <mc:Fallback>
                <p:oleObj name="" r:id="rId3" imgW="7175500" imgH="469900" progId="Equation.DSMT4">
                  <p:embed/>
                  <p:pic>
                    <p:nvPicPr>
                      <p:cNvPr id="0" name="图片 468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63750" y="2636838"/>
                        <a:ext cx="7175500" cy="469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1" name="Object 7"/>
          <p:cNvGraphicFramePr>
            <a:graphicFrameLocks noChangeAspect="1"/>
          </p:cNvGraphicFramePr>
          <p:nvPr/>
        </p:nvGraphicFramePr>
        <p:xfrm>
          <a:off x="1992313" y="3429000"/>
          <a:ext cx="27813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85" name="" r:id="rId5" imgW="2781300" imgH="469900" progId="Equation.DSMT4">
                  <p:embed/>
                </p:oleObj>
              </mc:Choice>
              <mc:Fallback>
                <p:oleObj name="" r:id="rId5" imgW="2781300" imgH="469900" progId="Equation.DSMT4">
                  <p:embed/>
                  <p:pic>
                    <p:nvPicPr>
                      <p:cNvPr id="0" name="图片 468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992313" y="3429000"/>
                        <a:ext cx="2781300" cy="469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2" name="Rectangle 8"/>
          <p:cNvSpPr/>
          <p:nvPr/>
        </p:nvSpPr>
        <p:spPr>
          <a:xfrm>
            <a:off x="4943475" y="3500438"/>
            <a:ext cx="2447925" cy="47815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90000"/>
              </a:lnSpc>
              <a:buNone/>
            </a:pPr>
            <a:r>
              <a:rPr lang="zh-CN" altLang="en-US" sz="2800" dirty="0"/>
              <a:t>自然成立。</a:t>
            </a:r>
            <a:endParaRPr lang="zh-CN" altLang="en-US" sz="2800" dirty="0"/>
          </a:p>
        </p:txBody>
      </p:sp>
      <p:graphicFrame>
        <p:nvGraphicFramePr>
          <p:cNvPr id="16393" name="Object 9"/>
          <p:cNvGraphicFramePr>
            <a:graphicFrameLocks noChangeAspect="1"/>
          </p:cNvGraphicFramePr>
          <p:nvPr/>
        </p:nvGraphicFramePr>
        <p:xfrm>
          <a:off x="3719513" y="4868863"/>
          <a:ext cx="4864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88" name="" r:id="rId7" imgW="4864100" imgH="469900" progId="Equation.DSMT4">
                  <p:embed/>
                </p:oleObj>
              </mc:Choice>
              <mc:Fallback>
                <p:oleObj name="" r:id="rId7" imgW="4864100" imgH="469900" progId="Equation.DSMT4">
                  <p:embed/>
                  <p:pic>
                    <p:nvPicPr>
                      <p:cNvPr id="0" name="图片 468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719513" y="4868863"/>
                        <a:ext cx="4864100" cy="469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4" name="Rectangle 10"/>
          <p:cNvSpPr/>
          <p:nvPr/>
        </p:nvSpPr>
        <p:spPr>
          <a:xfrm>
            <a:off x="2135188" y="4221163"/>
            <a:ext cx="2621915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400" dirty="0"/>
              <a:t>约束</a:t>
            </a:r>
            <a:r>
              <a:rPr lang="en-US" altLang="zh-CN" sz="2400" dirty="0"/>
              <a:t>(12.1.19)</a:t>
            </a:r>
            <a:r>
              <a:rPr lang="zh-CN" altLang="en-US" sz="2400" dirty="0"/>
              <a:t>化为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charRg st="0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6387">
                                            <p:txEl>
                                              <p:charRg st="0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6387">
                                            <p:txEl>
                                              <p:charRg st="0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63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63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3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3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3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3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63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3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3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3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3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3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build="p"/>
      <p:bldP spid="16392" grpId="0"/>
      <p:bldP spid="1639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68002" name="Rectangle 2"/>
          <p:cNvSpPr>
            <a:spLocks noGrp="1"/>
          </p:cNvSpPr>
          <p:nvPr>
            <p:ph type="title"/>
          </p:nvPr>
        </p:nvSpPr>
        <p:spPr>
          <a:xfrm>
            <a:off x="1774825" y="0"/>
            <a:ext cx="7561263" cy="692150"/>
          </a:xfrm>
        </p:spPr>
        <p:txBody>
          <a:bodyPr vert="horz" wrap="square" lIns="91440" tIns="45720" rIns="91440" bIns="45720" anchor="ctr" anchorCtr="0"/>
          <a:p>
            <a:pPr algn="l" eaLnBrk="1" hangingPunct="1"/>
            <a:r>
              <a:rPr lang="en-US" altLang="zh-CN" sz="3600" dirty="0"/>
              <a:t>1. </a:t>
            </a:r>
            <a:r>
              <a:rPr lang="en-US" altLang="zh-CN" sz="3200" dirty="0">
                <a:ea typeface="楷体_GB2312" pitchFamily="49" charset="-122"/>
              </a:rPr>
              <a:t>Zoutendijk</a:t>
            </a:r>
            <a:r>
              <a:rPr lang="zh-CN" altLang="en-US" sz="3200" dirty="0">
                <a:latin typeface="楷体_GB2312" pitchFamily="49" charset="-122"/>
                <a:ea typeface="楷体_GB2312" pitchFamily="49" charset="-122"/>
              </a:rPr>
              <a:t>可行方向法</a:t>
            </a:r>
            <a:endParaRPr lang="zh-CN" altLang="en-US" sz="3200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7411" name="Rectangle 3"/>
          <p:cNvSpPr>
            <a:spLocks noGrp="1"/>
          </p:cNvSpPr>
          <p:nvPr>
            <p:ph type="body" sz="half"/>
          </p:nvPr>
        </p:nvSpPr>
        <p:spPr>
          <a:xfrm>
            <a:off x="1847850" y="981075"/>
            <a:ext cx="3816350" cy="503238"/>
          </a:xfrm>
        </p:spPr>
        <p:txBody>
          <a:bodyPr vert="horz" wrap="square" lIns="91440" tIns="45720" rIns="91440" bIns="45720" anchor="t" anchorCtr="0">
            <a:normAutofit fontScale="90000" lnSpcReduction="10000"/>
          </a:bodyPr>
          <a:lstStyle>
            <a:lvl1pPr lvl="0">
              <a:buClrTx/>
              <a:buSzTx/>
              <a:buFontTx/>
              <a:defRPr sz="2800"/>
            </a:lvl1pPr>
            <a:lvl2pPr lvl="1">
              <a:buClrTx/>
              <a:buSzTx/>
              <a:buFontTx/>
              <a:defRPr sz="2400"/>
            </a:lvl2pPr>
            <a:lvl3pPr lvl="2">
              <a:buClrTx/>
              <a:buSzTx/>
              <a:buFontTx/>
              <a:defRPr sz="2000"/>
            </a:lvl3pPr>
            <a:lvl4pPr lvl="3">
              <a:buClrTx/>
              <a:buSzTx/>
              <a:buFontTx/>
              <a:defRPr sz="1800"/>
            </a:lvl4pPr>
            <a:lvl5pPr lvl="4">
              <a:buClrTx/>
              <a:buSzTx/>
              <a:buFontTx/>
              <a:defRPr sz="1800"/>
            </a:lvl5pPr>
          </a:lstStyle>
          <a:p>
            <a:pPr lvl="0" eaLnBrk="1" hangingPunct="1">
              <a:buNone/>
            </a:pPr>
            <a:r>
              <a:rPr lang="zh-CN" altLang="en-US" sz="2400" dirty="0"/>
              <a:t>这样</a:t>
            </a:r>
            <a:r>
              <a:rPr lang="en-US" altLang="zh-CN" sz="2400" dirty="0"/>
              <a:t>,</a:t>
            </a:r>
            <a:r>
              <a:rPr lang="zh-CN" altLang="en-US" sz="2400" dirty="0"/>
              <a:t>问题</a:t>
            </a:r>
            <a:r>
              <a:rPr lang="en-US" altLang="zh-CN" sz="2400" dirty="0"/>
              <a:t>(12.1.15)</a:t>
            </a:r>
            <a:r>
              <a:rPr lang="zh-CN" altLang="en-US" sz="2400" dirty="0"/>
              <a:t>化简为</a:t>
            </a:r>
            <a:endParaRPr lang="zh-CN" altLang="en-US" sz="2400" dirty="0"/>
          </a:p>
        </p:txBody>
      </p:sp>
      <p:sp>
        <p:nvSpPr>
          <p:cNvPr id="768004" name="Line 4"/>
          <p:cNvSpPr/>
          <p:nvPr/>
        </p:nvSpPr>
        <p:spPr>
          <a:xfrm>
            <a:off x="1524000" y="838200"/>
            <a:ext cx="7772400" cy="0"/>
          </a:xfrm>
          <a:prstGeom prst="line">
            <a:avLst/>
          </a:prstGeom>
          <a:ln w="76200" cap="flat" cmpd="tri">
            <a:solidFill>
              <a:srgbClr val="A50021"/>
            </a:solidFill>
            <a:prstDash val="solid"/>
            <a:headEnd type="none" w="med" len="med"/>
            <a:tailEnd type="none" w="med" len="med"/>
          </a:ln>
        </p:spPr>
      </p:sp>
      <p:graphicFrame>
        <p:nvGraphicFramePr>
          <p:cNvPr id="17413" name="Object 5"/>
          <p:cNvGraphicFramePr>
            <a:graphicFrameLocks noChangeAspect="1"/>
          </p:cNvGraphicFramePr>
          <p:nvPr/>
        </p:nvGraphicFramePr>
        <p:xfrm>
          <a:off x="3432175" y="1412875"/>
          <a:ext cx="5994400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90" name="" r:id="rId1" imgW="5994400" imgH="1511300" progId="Equation.DSMT4">
                  <p:embed/>
                </p:oleObj>
              </mc:Choice>
              <mc:Fallback>
                <p:oleObj name="" r:id="rId1" imgW="5994400" imgH="1511300" progId="Equation.DSMT4">
                  <p:embed/>
                  <p:pic>
                    <p:nvPicPr>
                      <p:cNvPr id="0" name="图片 468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432175" y="1412875"/>
                        <a:ext cx="5994400" cy="1511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4" name="Rectangle 6"/>
          <p:cNvSpPr/>
          <p:nvPr/>
        </p:nvSpPr>
        <p:spPr>
          <a:xfrm>
            <a:off x="1847850" y="2852738"/>
            <a:ext cx="7107238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buNone/>
            </a:pPr>
            <a:r>
              <a:rPr lang="zh-CN" altLang="en-US" sz="2400" dirty="0"/>
              <a:t>根据</a:t>
            </a:r>
            <a:r>
              <a:rPr lang="en-US" altLang="zh-CN" sz="2400" dirty="0"/>
              <a:t>(12.1.21)</a:t>
            </a:r>
            <a:r>
              <a:rPr lang="zh-CN" altLang="en-US" sz="2400" dirty="0"/>
              <a:t>的约束条件，易求出</a:t>
            </a:r>
            <a:r>
              <a:rPr lang="zh-CN" altLang="en-US" sz="2400" dirty="0">
                <a:sym typeface="Symbol" panose="05050102010706020507" pitchFamily="18" charset="2"/>
              </a:rPr>
              <a:t></a:t>
            </a:r>
            <a:r>
              <a:rPr lang="zh-CN" altLang="en-US" sz="2400" dirty="0"/>
              <a:t>的上限</a:t>
            </a:r>
            <a:r>
              <a:rPr lang="en-US" altLang="zh-CN" sz="2400" dirty="0"/>
              <a:t>,</a:t>
            </a:r>
            <a:r>
              <a:rPr lang="zh-CN" altLang="en-US" sz="2400" dirty="0"/>
              <a:t>令</a:t>
            </a:r>
            <a:endParaRPr lang="zh-CN" altLang="en-US" sz="2400" dirty="0"/>
          </a:p>
        </p:txBody>
      </p:sp>
      <p:graphicFrame>
        <p:nvGraphicFramePr>
          <p:cNvPr id="17415" name="Object 7"/>
          <p:cNvGraphicFramePr>
            <a:graphicFrameLocks noChangeAspect="1"/>
          </p:cNvGraphicFramePr>
          <p:nvPr/>
        </p:nvGraphicFramePr>
        <p:xfrm>
          <a:off x="3863975" y="3429000"/>
          <a:ext cx="38608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89" name="" r:id="rId3" imgW="3860800" imgH="1143000" progId="Equation.DSMT4">
                  <p:embed/>
                </p:oleObj>
              </mc:Choice>
              <mc:Fallback>
                <p:oleObj name="" r:id="rId3" imgW="3860800" imgH="1143000" progId="Equation.DSMT4">
                  <p:embed/>
                  <p:pic>
                    <p:nvPicPr>
                      <p:cNvPr id="0" name="图片 468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63975" y="3429000"/>
                        <a:ext cx="3860800" cy="1143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1"/>
          <p:cNvGrpSpPr/>
          <p:nvPr/>
        </p:nvGrpSpPr>
        <p:grpSpPr>
          <a:xfrm>
            <a:off x="1992313" y="4652963"/>
            <a:ext cx="7013575" cy="1092200"/>
            <a:chOff x="295" y="2931"/>
            <a:chExt cx="4418" cy="688"/>
          </a:xfrm>
        </p:grpSpPr>
        <p:graphicFrame>
          <p:nvGraphicFramePr>
            <p:cNvPr id="768009" name="Object 8"/>
            <p:cNvGraphicFramePr>
              <a:graphicFrameLocks noChangeAspect="1"/>
            </p:cNvGraphicFramePr>
            <p:nvPr/>
          </p:nvGraphicFramePr>
          <p:xfrm>
            <a:off x="295" y="2931"/>
            <a:ext cx="3628" cy="2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91" name="" r:id="rId5" imgW="6108700" imgH="495300" progId="Equation.DSMT4">
                    <p:embed/>
                  </p:oleObj>
                </mc:Choice>
                <mc:Fallback>
                  <p:oleObj name="" r:id="rId5" imgW="6108700" imgH="495300" progId="Equation.DSMT4">
                    <p:embed/>
                    <p:pic>
                      <p:nvPicPr>
                        <p:cNvPr id="0" name="图片 4690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295" y="2931"/>
                          <a:ext cx="3628" cy="29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68010" name="Object 9"/>
            <p:cNvGraphicFramePr>
              <a:graphicFrameLocks noChangeAspect="1"/>
            </p:cNvGraphicFramePr>
            <p:nvPr/>
          </p:nvGraphicFramePr>
          <p:xfrm>
            <a:off x="3969" y="2931"/>
            <a:ext cx="744" cy="6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92" name="" r:id="rId7" imgW="1180465" imgH="1091565" progId="Equation.DSMT4">
                    <p:embed/>
                  </p:oleObj>
                </mc:Choice>
                <mc:Fallback>
                  <p:oleObj name="" r:id="rId7" imgW="1180465" imgH="1091565" progId="Equation.DSMT4">
                    <p:embed/>
                    <p:pic>
                      <p:nvPicPr>
                        <p:cNvPr id="0" name="图片 4691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3969" y="2931"/>
                          <a:ext cx="744" cy="68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charRg st="0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7411">
                                            <p:txEl>
                                              <p:charRg st="0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7411">
                                            <p:txEl>
                                              <p:charRg st="0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74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74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74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4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74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74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build="p"/>
      <p:bldP spid="1741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69026" name="Rectangle 2"/>
          <p:cNvSpPr>
            <a:spLocks noGrp="1"/>
          </p:cNvSpPr>
          <p:nvPr>
            <p:ph type="title"/>
          </p:nvPr>
        </p:nvSpPr>
        <p:spPr>
          <a:xfrm>
            <a:off x="1524000" y="0"/>
            <a:ext cx="5410200" cy="838200"/>
          </a:xfrm>
        </p:spPr>
        <p:txBody>
          <a:bodyPr vert="horz" wrap="square" lIns="91440" tIns="45720" rIns="91440" bIns="45720" anchor="ctr" anchorCtr="0">
            <a:normAutofit fontScale="90000"/>
          </a:bodyPr>
          <a:p>
            <a:pPr algn="l" eaLnBrk="1" hangingPunct="1"/>
            <a:r>
              <a:rPr lang="en-US" altLang="zh-CN" sz="3600" dirty="0"/>
              <a:t>1. </a:t>
            </a:r>
            <a:r>
              <a:rPr lang="en-US" altLang="zh-CN" sz="3200" dirty="0">
                <a:ea typeface="楷体_GB2312" pitchFamily="49" charset="-122"/>
              </a:rPr>
              <a:t>Zoutendijk</a:t>
            </a:r>
            <a:r>
              <a:rPr lang="zh-CN" altLang="en-US" sz="3200" dirty="0">
                <a:latin typeface="楷体_GB2312" pitchFamily="49" charset="-122"/>
                <a:ea typeface="楷体_GB2312" pitchFamily="49" charset="-122"/>
              </a:rPr>
              <a:t>可行方向法</a:t>
            </a:r>
            <a:endParaRPr lang="zh-CN" altLang="en-US" sz="3200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8435" name="Rectangle 3"/>
          <p:cNvSpPr>
            <a:spLocks noGrp="1"/>
          </p:cNvSpPr>
          <p:nvPr>
            <p:ph type="body"/>
          </p:nvPr>
        </p:nvSpPr>
        <p:spPr>
          <a:xfrm>
            <a:off x="1847850" y="981075"/>
            <a:ext cx="3200400" cy="533400"/>
          </a:xfrm>
        </p:spPr>
        <p:txBody>
          <a:bodyPr vert="horz" wrap="square" lIns="91440" tIns="45720" rIns="91440" bIns="45720" anchor="t" anchorCtr="0">
            <a:normAutofit lnSpcReduction="10000"/>
          </a:bodyPr>
          <a:p>
            <a:pPr eaLnBrk="1" hangingPunct="1">
              <a:buNone/>
            </a:pPr>
            <a:r>
              <a:rPr lang="zh-CN" altLang="en-US" sz="2400" dirty="0"/>
              <a:t>由此得到</a:t>
            </a:r>
            <a:r>
              <a:rPr lang="zh-CN" altLang="en-US" sz="2400" dirty="0">
                <a:sym typeface="Symbol" panose="05050102010706020507" pitchFamily="18" charset="2"/>
              </a:rPr>
              <a:t>的上限</a:t>
            </a:r>
            <a:endParaRPr lang="zh-CN" altLang="en-US" sz="2400" dirty="0"/>
          </a:p>
        </p:txBody>
      </p:sp>
      <p:sp>
        <p:nvSpPr>
          <p:cNvPr id="769028" name="Line 4"/>
          <p:cNvSpPr/>
          <p:nvPr/>
        </p:nvSpPr>
        <p:spPr>
          <a:xfrm>
            <a:off x="1524000" y="838200"/>
            <a:ext cx="7772400" cy="0"/>
          </a:xfrm>
          <a:prstGeom prst="line">
            <a:avLst/>
          </a:prstGeom>
          <a:ln w="76200" cap="flat" cmpd="tri">
            <a:solidFill>
              <a:srgbClr val="A50021"/>
            </a:solidFill>
            <a:prstDash val="solid"/>
            <a:headEnd type="none" w="med" len="med"/>
            <a:tailEnd type="none" w="med" len="med"/>
          </a:ln>
        </p:spPr>
      </p:sp>
      <p:graphicFrame>
        <p:nvGraphicFramePr>
          <p:cNvPr id="18438" name="Object 6"/>
          <p:cNvGraphicFramePr>
            <a:graphicFrameLocks noChangeAspect="1"/>
          </p:cNvGraphicFramePr>
          <p:nvPr/>
        </p:nvGraphicFramePr>
        <p:xfrm>
          <a:off x="3503613" y="1125538"/>
          <a:ext cx="4537075" cy="171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93" name="" r:id="rId1" imgW="4711700" imgH="1778000" progId="Equation.DSMT4">
                  <p:embed/>
                </p:oleObj>
              </mc:Choice>
              <mc:Fallback>
                <p:oleObj name="" r:id="rId1" imgW="4711700" imgH="1778000" progId="Equation.DSMT4">
                  <p:embed/>
                  <p:pic>
                    <p:nvPicPr>
                      <p:cNvPr id="0" name="图片 469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503613" y="1125538"/>
                        <a:ext cx="4537075" cy="17113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9" name="Rectangle 7"/>
          <p:cNvSpPr/>
          <p:nvPr/>
        </p:nvSpPr>
        <p:spPr>
          <a:xfrm>
            <a:off x="8904288" y="1773238"/>
            <a:ext cx="1402715" cy="42354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90000"/>
              </a:lnSpc>
              <a:buNone/>
            </a:pPr>
            <a:r>
              <a:rPr lang="en-US" altLang="zh-CN" sz="2400" dirty="0">
                <a:sym typeface="Symbol" panose="05050102010706020507" pitchFamily="18" charset="2"/>
              </a:rPr>
              <a:t>(12.1.24)</a:t>
            </a:r>
            <a:endParaRPr lang="en-US" altLang="zh-CN" sz="2400" dirty="0">
              <a:sym typeface="Symbol" panose="05050102010706020507" pitchFamily="18" charset="2"/>
            </a:endParaRPr>
          </a:p>
        </p:txBody>
      </p:sp>
      <p:sp>
        <p:nvSpPr>
          <p:cNvPr id="18440" name="Rectangle 8"/>
          <p:cNvSpPr/>
          <p:nvPr/>
        </p:nvSpPr>
        <p:spPr>
          <a:xfrm>
            <a:off x="1774825" y="2997200"/>
            <a:ext cx="5867400" cy="5334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342900" lvl="0" indent="-342900" eaLnBrk="1" hangingPunct="1">
              <a:buNone/>
            </a:pPr>
            <a:r>
              <a:rPr lang="zh-CN" altLang="en-US" sz="2800" dirty="0"/>
              <a:t>问题</a:t>
            </a:r>
            <a:r>
              <a:rPr lang="en-US" altLang="zh-CN" sz="2800" dirty="0"/>
              <a:t>(12.1.15)</a:t>
            </a:r>
            <a:r>
              <a:rPr lang="zh-CN" altLang="en-US" sz="2800" dirty="0"/>
              <a:t>于是化为：</a:t>
            </a:r>
            <a:endParaRPr lang="zh-CN" altLang="en-US" sz="2800" dirty="0"/>
          </a:p>
        </p:txBody>
      </p:sp>
      <p:graphicFrame>
        <p:nvGraphicFramePr>
          <p:cNvPr id="18441" name="Object 9"/>
          <p:cNvGraphicFramePr>
            <a:graphicFrameLocks noChangeAspect="1"/>
          </p:cNvGraphicFramePr>
          <p:nvPr/>
        </p:nvGraphicFramePr>
        <p:xfrm>
          <a:off x="3575050" y="3500438"/>
          <a:ext cx="61468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94" name="" r:id="rId3" imgW="6146800" imgH="1016000" progId="Equation.DSMT4">
                  <p:embed/>
                </p:oleObj>
              </mc:Choice>
              <mc:Fallback>
                <p:oleObj name="" r:id="rId3" imgW="6146800" imgH="1016000" progId="Equation.DSMT4">
                  <p:embed/>
                  <p:pic>
                    <p:nvPicPr>
                      <p:cNvPr id="0" name="图片 469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575050" y="3500438"/>
                        <a:ext cx="6146800" cy="1016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2" name="Rectangle 10"/>
          <p:cNvSpPr/>
          <p:nvPr/>
        </p:nvSpPr>
        <p:spPr>
          <a:xfrm>
            <a:off x="1992313" y="4581525"/>
            <a:ext cx="8135937" cy="11988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buNone/>
            </a:pPr>
            <a:r>
              <a:rPr lang="zh-CN" altLang="en-US" sz="2400" dirty="0"/>
              <a:t>于是，给定问题</a:t>
            </a:r>
            <a:r>
              <a:rPr lang="en-US" altLang="zh-CN" sz="2400" dirty="0"/>
              <a:t>(12.1.1)</a:t>
            </a:r>
            <a:r>
              <a:rPr lang="zh-CN" altLang="en-US" sz="2400" dirty="0"/>
              <a:t>和一个可行点，可以通过求解问题</a:t>
            </a:r>
            <a:r>
              <a:rPr lang="en-US" altLang="zh-CN" sz="2400" dirty="0"/>
              <a:t>(12.1.10)</a:t>
            </a:r>
            <a:r>
              <a:rPr lang="zh-CN" altLang="en-US" sz="2400" dirty="0"/>
              <a:t>得到下降可行方向，通过求解问题</a:t>
            </a:r>
            <a:r>
              <a:rPr lang="en-US" altLang="zh-CN" sz="2400" dirty="0"/>
              <a:t>(12.1.25)</a:t>
            </a:r>
            <a:r>
              <a:rPr lang="zh-CN" altLang="en-US" sz="2400" dirty="0"/>
              <a:t>确定沿此方向进行一维搜索的步长</a:t>
            </a:r>
            <a:r>
              <a:rPr lang="en-US" altLang="zh-CN" sz="2400" dirty="0"/>
              <a:t>.</a:t>
            </a:r>
            <a:endParaRPr lang="en-US" altLang="zh-CN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8435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8435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84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84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84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84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84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84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4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4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4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4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build="p"/>
      <p:bldP spid="18439" grpId="0"/>
      <p:bldP spid="18440" grpId="0"/>
      <p:bldP spid="1844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70050" name="Rectangle 2"/>
          <p:cNvSpPr>
            <a:spLocks noGrp="1"/>
          </p:cNvSpPr>
          <p:nvPr>
            <p:ph type="title"/>
          </p:nvPr>
        </p:nvSpPr>
        <p:spPr>
          <a:xfrm>
            <a:off x="1524000" y="0"/>
            <a:ext cx="5410200" cy="838200"/>
          </a:xfrm>
        </p:spPr>
        <p:txBody>
          <a:bodyPr vert="horz" wrap="square" lIns="91440" tIns="45720" rIns="91440" bIns="45720" anchor="ctr" anchorCtr="0">
            <a:normAutofit fontScale="90000"/>
          </a:bodyPr>
          <a:p>
            <a:pPr algn="l" eaLnBrk="1" hangingPunct="1"/>
            <a:r>
              <a:rPr lang="en-US" altLang="zh-CN" sz="3600" dirty="0"/>
              <a:t>1. </a:t>
            </a:r>
            <a:r>
              <a:rPr lang="en-US" altLang="zh-CN" sz="3200" dirty="0">
                <a:ea typeface="楷体_GB2312" pitchFamily="49" charset="-122"/>
              </a:rPr>
              <a:t>Zoutendijk</a:t>
            </a:r>
            <a:r>
              <a:rPr lang="zh-CN" altLang="en-US" sz="3200" dirty="0">
                <a:latin typeface="楷体_GB2312" pitchFamily="49" charset="-122"/>
                <a:ea typeface="楷体_GB2312" pitchFamily="49" charset="-122"/>
              </a:rPr>
              <a:t>可行方向法</a:t>
            </a:r>
            <a:endParaRPr lang="zh-CN" altLang="en-US" sz="3200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770051" name="Line 4"/>
          <p:cNvSpPr/>
          <p:nvPr/>
        </p:nvSpPr>
        <p:spPr>
          <a:xfrm>
            <a:off x="1524000" y="838200"/>
            <a:ext cx="7772400" cy="0"/>
          </a:xfrm>
          <a:prstGeom prst="line">
            <a:avLst/>
          </a:prstGeom>
          <a:ln w="76200" cap="flat" cmpd="tri">
            <a:solidFill>
              <a:srgbClr val="A5002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70052" name="Rectangle 6"/>
          <p:cNvSpPr/>
          <p:nvPr/>
        </p:nvSpPr>
        <p:spPr>
          <a:xfrm>
            <a:off x="1992313" y="1196975"/>
            <a:ext cx="8005445" cy="15557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buNone/>
            </a:pPr>
            <a:r>
              <a:rPr lang="zh-CN" altLang="en-US" sz="2800" dirty="0"/>
              <a:t>于是，给定问题</a:t>
            </a:r>
            <a:r>
              <a:rPr lang="en-US" altLang="zh-CN" sz="2800" dirty="0"/>
              <a:t>(12.1.1)</a:t>
            </a:r>
            <a:r>
              <a:rPr lang="zh-CN" altLang="en-US" sz="2800" dirty="0"/>
              <a:t>和一个可行点，可以通过</a:t>
            </a:r>
            <a:endParaRPr lang="zh-CN" altLang="en-US" sz="2800" dirty="0"/>
          </a:p>
          <a:p>
            <a:pPr marL="0" lvl="0" indent="0" eaLnBrk="1" hangingPunct="1">
              <a:buNone/>
            </a:pPr>
            <a:r>
              <a:rPr lang="zh-CN" altLang="en-US" sz="2800" dirty="0"/>
              <a:t>求解问题</a:t>
            </a:r>
            <a:r>
              <a:rPr lang="en-US" altLang="zh-CN" sz="2800" dirty="0"/>
              <a:t>(12.1.10)</a:t>
            </a:r>
            <a:r>
              <a:rPr lang="zh-CN" altLang="en-US" sz="2800" dirty="0"/>
              <a:t>得到下降可行方向，通过求解问</a:t>
            </a:r>
            <a:endParaRPr lang="zh-CN" altLang="en-US" sz="2800" dirty="0"/>
          </a:p>
          <a:p>
            <a:pPr marL="0" lvl="0" indent="0" eaLnBrk="1" hangingPunct="1">
              <a:buNone/>
            </a:pPr>
            <a:r>
              <a:rPr lang="zh-CN" altLang="en-US" sz="2800" dirty="0"/>
              <a:t>题</a:t>
            </a:r>
            <a:r>
              <a:rPr lang="en-US" altLang="zh-CN" sz="2800" dirty="0"/>
              <a:t>(12.1.25)</a:t>
            </a:r>
            <a:r>
              <a:rPr lang="zh-CN" altLang="en-US" sz="2800" dirty="0"/>
              <a:t>确定沿此方向进行一维搜索的步长</a:t>
            </a:r>
            <a:r>
              <a:rPr lang="en-US" altLang="zh-CN" sz="2800" dirty="0"/>
              <a:t>.</a:t>
            </a:r>
            <a:endParaRPr lang="en-US" altLang="zh-CN" sz="2800" dirty="0"/>
          </a:p>
        </p:txBody>
      </p:sp>
      <p:sp>
        <p:nvSpPr>
          <p:cNvPr id="770053" name="Rectangle 7"/>
          <p:cNvSpPr/>
          <p:nvPr/>
        </p:nvSpPr>
        <p:spPr>
          <a:xfrm>
            <a:off x="1847850" y="2924175"/>
            <a:ext cx="5596255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dirty="0"/>
              <a:t>可以通过解辅助</a:t>
            </a:r>
            <a:r>
              <a:rPr lang="en-US" altLang="zh-CN" sz="2800" dirty="0"/>
              <a:t>LP</a:t>
            </a:r>
            <a:r>
              <a:rPr lang="zh-CN" altLang="en-US" sz="2800" dirty="0"/>
              <a:t>得到一可行点：</a:t>
            </a:r>
            <a:endParaRPr lang="zh-CN" altLang="en-US" sz="2800" dirty="0"/>
          </a:p>
        </p:txBody>
      </p:sp>
      <p:graphicFrame>
        <p:nvGraphicFramePr>
          <p:cNvPr id="770054" name="Object 8"/>
          <p:cNvGraphicFramePr>
            <a:graphicFrameLocks noChangeAspect="1"/>
          </p:cNvGraphicFramePr>
          <p:nvPr/>
        </p:nvGraphicFramePr>
        <p:xfrm>
          <a:off x="2782888" y="3644900"/>
          <a:ext cx="43942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95" name="" r:id="rId1" imgW="4394200" imgH="914400" progId="Equation.DSMT4">
                  <p:embed/>
                </p:oleObj>
              </mc:Choice>
              <mc:Fallback>
                <p:oleObj name="" r:id="rId1" imgW="4394200" imgH="914400" progId="Equation.DSMT4">
                  <p:embed/>
                  <p:pic>
                    <p:nvPicPr>
                      <p:cNvPr id="0" name="图片 469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782888" y="3644900"/>
                        <a:ext cx="4394200" cy="914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71074" name="Rectangle 2"/>
          <p:cNvSpPr>
            <a:spLocks noGrp="1"/>
          </p:cNvSpPr>
          <p:nvPr>
            <p:ph type="title"/>
          </p:nvPr>
        </p:nvSpPr>
        <p:spPr>
          <a:xfrm>
            <a:off x="1524000" y="0"/>
            <a:ext cx="5410200" cy="838200"/>
          </a:xfrm>
        </p:spPr>
        <p:txBody>
          <a:bodyPr vert="horz" wrap="square" lIns="91440" tIns="45720" rIns="91440" bIns="45720" anchor="ctr" anchorCtr="0">
            <a:normAutofit fontScale="90000"/>
          </a:bodyPr>
          <a:p>
            <a:pPr algn="l" eaLnBrk="1" hangingPunct="1"/>
            <a:r>
              <a:rPr lang="en-US" altLang="zh-CN" sz="3600" dirty="0"/>
              <a:t>1. </a:t>
            </a:r>
            <a:r>
              <a:rPr lang="en-US" altLang="zh-CN" sz="3200" dirty="0">
                <a:ea typeface="楷体_GB2312" pitchFamily="49" charset="-122"/>
              </a:rPr>
              <a:t>Zoutendijk</a:t>
            </a:r>
            <a:r>
              <a:rPr lang="zh-CN" altLang="en-US" sz="3200" dirty="0">
                <a:latin typeface="楷体_GB2312" pitchFamily="49" charset="-122"/>
                <a:ea typeface="楷体_GB2312" pitchFamily="49" charset="-122"/>
              </a:rPr>
              <a:t>可行方向法</a:t>
            </a:r>
            <a:endParaRPr lang="zh-CN" altLang="en-US" sz="3200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0483" name="Rectangle 3"/>
          <p:cNvSpPr>
            <a:spLocks noGrp="1"/>
          </p:cNvSpPr>
          <p:nvPr>
            <p:ph type="body"/>
          </p:nvPr>
        </p:nvSpPr>
        <p:spPr>
          <a:xfrm>
            <a:off x="2063750" y="4365625"/>
            <a:ext cx="3352800" cy="533400"/>
          </a:xfrm>
        </p:spPr>
        <p:txBody>
          <a:bodyPr vert="horz" wrap="square" lIns="91440" tIns="45720" rIns="91440" bIns="45720" anchor="t" anchorCtr="0">
            <a:normAutofit fontScale="90000" lnSpcReduction="20000"/>
          </a:bodyPr>
          <a:p>
            <a:pPr eaLnBrk="1" hangingPunct="1">
              <a:buNone/>
            </a:pPr>
            <a:r>
              <a:rPr lang="zh-CN" altLang="en-US" sz="2800" dirty="0"/>
              <a:t>若</a:t>
            </a:r>
            <a:r>
              <a:rPr lang="en-US" altLang="zh-CN" sz="2800" dirty="0"/>
              <a:t>(12.1.26)</a:t>
            </a:r>
            <a:r>
              <a:rPr lang="zh-CN" altLang="en-US" sz="2800" dirty="0"/>
              <a:t>的最优解</a:t>
            </a:r>
            <a:endParaRPr lang="zh-CN" altLang="en-US" sz="2800" dirty="0"/>
          </a:p>
        </p:txBody>
      </p:sp>
      <p:sp>
        <p:nvSpPr>
          <p:cNvPr id="771076" name="Line 4"/>
          <p:cNvSpPr/>
          <p:nvPr/>
        </p:nvSpPr>
        <p:spPr>
          <a:xfrm>
            <a:off x="1524000" y="838200"/>
            <a:ext cx="7772400" cy="0"/>
          </a:xfrm>
          <a:prstGeom prst="line">
            <a:avLst/>
          </a:prstGeom>
          <a:ln w="76200" cap="flat" cmpd="tri">
            <a:solidFill>
              <a:srgbClr val="A50021"/>
            </a:solidFill>
            <a:prstDash val="solid"/>
            <a:headEnd type="none" w="med" len="med"/>
            <a:tailEnd type="none" w="med" len="med"/>
          </a:ln>
        </p:spPr>
      </p:sp>
      <p:graphicFrame>
        <p:nvGraphicFramePr>
          <p:cNvPr id="20486" name="Object 6"/>
          <p:cNvGraphicFramePr>
            <a:graphicFrameLocks noChangeAspect="1"/>
          </p:cNvGraphicFramePr>
          <p:nvPr/>
        </p:nvGraphicFramePr>
        <p:xfrm>
          <a:off x="5519738" y="4508500"/>
          <a:ext cx="2870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96" name="" r:id="rId1" imgW="2870200" imgH="457200" progId="Equation.DSMT4">
                  <p:embed/>
                </p:oleObj>
              </mc:Choice>
              <mc:Fallback>
                <p:oleObj name="" r:id="rId1" imgW="2870200" imgH="457200" progId="Equation.DSMT4">
                  <p:embed/>
                  <p:pic>
                    <p:nvPicPr>
                      <p:cNvPr id="0" name="图片 469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519738" y="4508500"/>
                        <a:ext cx="2870200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7" name="Rectangle 7"/>
          <p:cNvSpPr/>
          <p:nvPr/>
        </p:nvSpPr>
        <p:spPr>
          <a:xfrm>
            <a:off x="2279650" y="5229225"/>
            <a:ext cx="4568190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dirty="0"/>
              <a:t>则</a:t>
            </a:r>
            <a:r>
              <a:rPr lang="en-US" altLang="zh-CN" sz="2800" i="1" dirty="0"/>
              <a:t>x</a:t>
            </a:r>
            <a:r>
              <a:rPr lang="en-US" altLang="zh-CN" sz="2800" dirty="0"/>
              <a:t>*</a:t>
            </a:r>
            <a:r>
              <a:rPr lang="zh-CN" altLang="en-US" sz="2800" dirty="0"/>
              <a:t>是</a:t>
            </a:r>
            <a:r>
              <a:rPr lang="en-US" altLang="zh-CN" sz="2800" dirty="0"/>
              <a:t>(12.1.1)</a:t>
            </a:r>
            <a:r>
              <a:rPr lang="zh-CN" altLang="en-US" sz="2800" dirty="0"/>
              <a:t>的一个可行解</a:t>
            </a:r>
            <a:endParaRPr lang="zh-CN" altLang="en-US" sz="2800" dirty="0"/>
          </a:p>
        </p:txBody>
      </p:sp>
      <p:sp>
        <p:nvSpPr>
          <p:cNvPr id="20488" name="Rectangle 8"/>
          <p:cNvSpPr/>
          <p:nvPr/>
        </p:nvSpPr>
        <p:spPr>
          <a:xfrm>
            <a:off x="1981200" y="965200"/>
            <a:ext cx="5596255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dirty="0"/>
              <a:t>可以通过解辅助</a:t>
            </a:r>
            <a:r>
              <a:rPr lang="en-US" altLang="zh-CN" sz="2800" dirty="0"/>
              <a:t>LP</a:t>
            </a:r>
            <a:r>
              <a:rPr lang="zh-CN" altLang="en-US" sz="2800" dirty="0"/>
              <a:t>得到一可行点：</a:t>
            </a:r>
            <a:endParaRPr lang="zh-CN" altLang="en-US" sz="2800" dirty="0"/>
          </a:p>
        </p:txBody>
      </p:sp>
      <p:graphicFrame>
        <p:nvGraphicFramePr>
          <p:cNvPr id="20489" name="Object 9"/>
          <p:cNvGraphicFramePr>
            <a:graphicFrameLocks noChangeAspect="1"/>
          </p:cNvGraphicFramePr>
          <p:nvPr/>
        </p:nvGraphicFramePr>
        <p:xfrm>
          <a:off x="3648075" y="1557338"/>
          <a:ext cx="6083300" cy="251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97" name="" r:id="rId3" imgW="6083300" imgH="2514600" progId="Equation.DSMT4">
                  <p:embed/>
                </p:oleObj>
              </mc:Choice>
              <mc:Fallback>
                <p:oleObj name="" r:id="rId3" imgW="6083300" imgH="2514600" progId="Equation.DSMT4">
                  <p:embed/>
                  <p:pic>
                    <p:nvPicPr>
                      <p:cNvPr id="0" name="图片 46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648075" y="1557338"/>
                        <a:ext cx="6083300" cy="2514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4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4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4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4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charRg st="0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483">
                                            <p:txEl>
                                              <p:charRg st="0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483">
                                            <p:txEl>
                                              <p:charRg st="0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04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04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4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4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 build="p"/>
      <p:bldP spid="20487" grpId="0"/>
      <p:bldP spid="2048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72098" name="Rectangle 2"/>
          <p:cNvSpPr>
            <a:spLocks noGrp="1"/>
          </p:cNvSpPr>
          <p:nvPr>
            <p:ph type="title"/>
          </p:nvPr>
        </p:nvSpPr>
        <p:spPr>
          <a:xfrm>
            <a:off x="1703388" y="0"/>
            <a:ext cx="7772400" cy="1143000"/>
          </a:xfrm>
        </p:spPr>
        <p:txBody>
          <a:bodyPr vert="horz" wrap="square" lIns="91440" tIns="45720" rIns="91440" bIns="45720" anchor="ctr" anchorCtr="0"/>
          <a:p>
            <a:pPr algn="l" eaLnBrk="1" hangingPunct="1"/>
            <a:r>
              <a:rPr lang="en-US" altLang="zh-CN" sz="3600" dirty="0"/>
              <a:t>1. </a:t>
            </a:r>
            <a:r>
              <a:rPr lang="en-US" altLang="zh-CN" sz="3200" dirty="0">
                <a:ea typeface="楷体_GB2312" pitchFamily="49" charset="-122"/>
              </a:rPr>
              <a:t>Zoutendijk</a:t>
            </a:r>
            <a:r>
              <a:rPr lang="zh-CN" altLang="en-US" sz="3200" dirty="0">
                <a:latin typeface="楷体_GB2312" pitchFamily="49" charset="-122"/>
                <a:ea typeface="楷体_GB2312" pitchFamily="49" charset="-122"/>
              </a:rPr>
              <a:t>可行方向法</a:t>
            </a:r>
            <a:endParaRPr lang="zh-CN" altLang="en-US" sz="3200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772099" name="Rectangle 3"/>
          <p:cNvSpPr>
            <a:spLocks noGrp="1"/>
          </p:cNvSpPr>
          <p:nvPr>
            <p:ph type="body" sz="half"/>
          </p:nvPr>
        </p:nvSpPr>
        <p:spPr>
          <a:xfrm>
            <a:off x="1524000" y="908050"/>
            <a:ext cx="3810000" cy="4114800"/>
          </a:xfrm>
        </p:spPr>
        <p:txBody>
          <a:bodyPr vert="horz" wrap="square" lIns="91440" tIns="45720" rIns="91440" bIns="45720" anchor="t" anchorCtr="0"/>
          <a:lstStyle>
            <a:lvl1pPr lvl="0">
              <a:buClrTx/>
              <a:buSzTx/>
              <a:buFontTx/>
              <a:defRPr sz="2800"/>
            </a:lvl1pPr>
            <a:lvl2pPr lvl="1">
              <a:buClrTx/>
              <a:buSzTx/>
              <a:buFontTx/>
              <a:defRPr sz="2400"/>
            </a:lvl2pPr>
            <a:lvl3pPr lvl="2">
              <a:buClrTx/>
              <a:buSzTx/>
              <a:buFontTx/>
              <a:defRPr sz="2000"/>
            </a:lvl3pPr>
            <a:lvl4pPr lvl="3">
              <a:buClrTx/>
              <a:buSzTx/>
              <a:buFontTx/>
              <a:defRPr sz="1800"/>
            </a:lvl4pPr>
            <a:lvl5pPr lvl="4">
              <a:buClrTx/>
              <a:buSzTx/>
              <a:buFontTx/>
              <a:defRPr sz="1800"/>
            </a:lvl5pPr>
          </a:lstStyle>
          <a:p>
            <a:pPr lvl="0" eaLnBrk="1" hangingPunct="1">
              <a:buNone/>
            </a:pPr>
            <a:r>
              <a:rPr lang="zh-CN" altLang="en-US" dirty="0"/>
              <a:t>计算步骤</a:t>
            </a:r>
            <a:endParaRPr lang="zh-CN" altLang="en-US" dirty="0"/>
          </a:p>
        </p:txBody>
      </p:sp>
      <p:sp>
        <p:nvSpPr>
          <p:cNvPr id="772100" name="Line 4"/>
          <p:cNvSpPr/>
          <p:nvPr/>
        </p:nvSpPr>
        <p:spPr>
          <a:xfrm>
            <a:off x="1524000" y="838200"/>
            <a:ext cx="7772400" cy="0"/>
          </a:xfrm>
          <a:prstGeom prst="line">
            <a:avLst/>
          </a:prstGeom>
          <a:ln w="76200" cap="flat" cmpd="tri">
            <a:solidFill>
              <a:srgbClr val="A50021"/>
            </a:solidFill>
            <a:prstDash val="solid"/>
            <a:headEnd type="none" w="med" len="med"/>
            <a:tailEnd type="none" w="med" len="med"/>
          </a:ln>
        </p:spPr>
      </p:sp>
      <p:graphicFrame>
        <p:nvGraphicFramePr>
          <p:cNvPr id="21510" name="Object 6"/>
          <p:cNvGraphicFramePr>
            <a:graphicFrameLocks noChangeAspect="1"/>
          </p:cNvGraphicFramePr>
          <p:nvPr/>
        </p:nvGraphicFramePr>
        <p:xfrm>
          <a:off x="2286000" y="1447800"/>
          <a:ext cx="44196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98" name="" r:id="rId1" imgW="4419600" imgH="431800" progId="Equation.DSMT4">
                  <p:embed/>
                </p:oleObj>
              </mc:Choice>
              <mc:Fallback>
                <p:oleObj name="" r:id="rId1" imgW="4419600" imgH="431800" progId="Equation.DSMT4">
                  <p:embed/>
                  <p:pic>
                    <p:nvPicPr>
                      <p:cNvPr id="0" name="图片 469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286000" y="1447800"/>
                        <a:ext cx="44196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1" name="Object 7"/>
          <p:cNvGraphicFramePr>
            <a:graphicFrameLocks noChangeAspect="1"/>
          </p:cNvGraphicFramePr>
          <p:nvPr/>
        </p:nvGraphicFramePr>
        <p:xfrm>
          <a:off x="2927350" y="2997200"/>
          <a:ext cx="37973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00" name="" r:id="rId3" imgW="3797300" imgH="469900" progId="Equation.DSMT4">
                  <p:embed/>
                </p:oleObj>
              </mc:Choice>
              <mc:Fallback>
                <p:oleObj name="" r:id="rId3" imgW="3797300" imgH="469900" progId="Equation.DSMT4">
                  <p:embed/>
                  <p:pic>
                    <p:nvPicPr>
                      <p:cNvPr id="0" name="图片 469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927350" y="2997200"/>
                        <a:ext cx="3797300" cy="469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2" name="Object 8"/>
          <p:cNvGraphicFramePr>
            <a:graphicFrameLocks noChangeAspect="1"/>
          </p:cNvGraphicFramePr>
          <p:nvPr/>
        </p:nvGraphicFramePr>
        <p:xfrm>
          <a:off x="6816725" y="2060575"/>
          <a:ext cx="17145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99" name="" r:id="rId5" imgW="1714500" imgH="1016000" progId="Equation.DSMT4">
                  <p:embed/>
                </p:oleObj>
              </mc:Choice>
              <mc:Fallback>
                <p:oleObj name="" r:id="rId5" imgW="1714500" imgH="1016000" progId="Equation.DSMT4">
                  <p:embed/>
                  <p:pic>
                    <p:nvPicPr>
                      <p:cNvPr id="0" name="图片 469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816725" y="2060575"/>
                        <a:ext cx="1714500" cy="1016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4" name="Rectangle 10"/>
          <p:cNvSpPr/>
          <p:nvPr/>
        </p:nvSpPr>
        <p:spPr>
          <a:xfrm>
            <a:off x="2208213" y="3500438"/>
            <a:ext cx="2237740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buNone/>
            </a:pPr>
            <a:r>
              <a:rPr lang="en-US" altLang="zh-CN" sz="2800" dirty="0"/>
              <a:t>3</a:t>
            </a:r>
            <a:r>
              <a:rPr lang="zh-CN" altLang="en-US" sz="2800" dirty="0"/>
              <a:t>，求解</a:t>
            </a:r>
            <a:r>
              <a:rPr lang="en-US" altLang="zh-CN" sz="2800" dirty="0"/>
              <a:t>LP</a:t>
            </a:r>
            <a:r>
              <a:rPr lang="zh-CN" altLang="en-US" sz="2800" dirty="0"/>
              <a:t>：</a:t>
            </a:r>
            <a:endParaRPr lang="zh-CN" altLang="en-US" sz="2800" dirty="0"/>
          </a:p>
        </p:txBody>
      </p:sp>
      <p:graphicFrame>
        <p:nvGraphicFramePr>
          <p:cNvPr id="21515" name="Object 11"/>
          <p:cNvGraphicFramePr>
            <a:graphicFrameLocks noChangeAspect="1"/>
          </p:cNvGraphicFramePr>
          <p:nvPr/>
        </p:nvGraphicFramePr>
        <p:xfrm>
          <a:off x="2351088" y="1916113"/>
          <a:ext cx="44323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01" name="" r:id="rId7" imgW="4432300" imgH="431800" progId="Equation.DSMT4">
                  <p:embed/>
                </p:oleObj>
              </mc:Choice>
              <mc:Fallback>
                <p:oleObj name="" r:id="rId7" imgW="4432300" imgH="431800" progId="Equation.DSMT4">
                  <p:embed/>
                  <p:pic>
                    <p:nvPicPr>
                      <p:cNvPr id="0" name="图片 470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351088" y="1916113"/>
                        <a:ext cx="44323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6" name="Object 12"/>
          <p:cNvGraphicFramePr>
            <a:graphicFrameLocks noChangeAspect="1"/>
          </p:cNvGraphicFramePr>
          <p:nvPr/>
        </p:nvGraphicFramePr>
        <p:xfrm>
          <a:off x="4511675" y="3644900"/>
          <a:ext cx="3467100" cy="213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02" name="" r:id="rId9" imgW="3467100" imgH="2133600" progId="Equation.DSMT4">
                  <p:embed/>
                </p:oleObj>
              </mc:Choice>
              <mc:Fallback>
                <p:oleObj name="" r:id="rId9" imgW="3467100" imgH="2133600" progId="Equation.DSMT4">
                  <p:embed/>
                  <p:pic>
                    <p:nvPicPr>
                      <p:cNvPr id="0" name="图片 470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511675" y="3644900"/>
                        <a:ext cx="3467100" cy="2133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7" name="Object 13"/>
          <p:cNvGraphicFramePr>
            <a:graphicFrameLocks noChangeAspect="1"/>
          </p:cNvGraphicFramePr>
          <p:nvPr>
            <p:ph sz="half" idx="1"/>
          </p:nvPr>
        </p:nvGraphicFramePr>
        <p:xfrm>
          <a:off x="2927350" y="5734050"/>
          <a:ext cx="23876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03" name="" r:id="rId11" imgW="2387600" imgH="419100" progId="Equation.DSMT4">
                  <p:embed/>
                </p:oleObj>
              </mc:Choice>
              <mc:Fallback>
                <p:oleObj name="" r:id="rId11" imgW="2387600" imgH="419100" progId="Equation.DSMT4">
                  <p:embed/>
                  <p:pic>
                    <p:nvPicPr>
                      <p:cNvPr id="0" name="图片 4702"/>
                      <p:cNvPicPr/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>
                      <a:xfrm>
                        <a:off x="2927350" y="5734050"/>
                        <a:ext cx="2387600" cy="431800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5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5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5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5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15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15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15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15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5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5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5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5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15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15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1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73122" name="Rectangle 2"/>
          <p:cNvSpPr>
            <a:spLocks noGrp="1"/>
          </p:cNvSpPr>
          <p:nvPr>
            <p:ph type="title"/>
          </p:nvPr>
        </p:nvSpPr>
        <p:spPr>
          <a:xfrm>
            <a:off x="1524000" y="0"/>
            <a:ext cx="5410200" cy="838200"/>
          </a:xfrm>
        </p:spPr>
        <p:txBody>
          <a:bodyPr vert="horz" wrap="square" lIns="91440" tIns="45720" rIns="91440" bIns="45720" anchor="ctr" anchorCtr="0">
            <a:normAutofit fontScale="90000"/>
          </a:bodyPr>
          <a:p>
            <a:pPr algn="l" eaLnBrk="1" hangingPunct="1"/>
            <a:r>
              <a:rPr lang="en-US" altLang="zh-CN" sz="3600" dirty="0"/>
              <a:t>1. </a:t>
            </a:r>
            <a:r>
              <a:rPr lang="en-US" altLang="zh-CN" sz="3200" dirty="0">
                <a:ea typeface="楷体_GB2312" pitchFamily="49" charset="-122"/>
              </a:rPr>
              <a:t>Zoutendijk</a:t>
            </a:r>
            <a:r>
              <a:rPr lang="zh-CN" altLang="en-US" sz="3200" dirty="0">
                <a:latin typeface="楷体_GB2312" pitchFamily="49" charset="-122"/>
                <a:ea typeface="楷体_GB2312" pitchFamily="49" charset="-122"/>
              </a:rPr>
              <a:t>可行方向法</a:t>
            </a:r>
            <a:endParaRPr lang="zh-CN" altLang="en-US" sz="3200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2531" name="Rectangle 3"/>
          <p:cNvSpPr>
            <a:spLocks noGrp="1"/>
          </p:cNvSpPr>
          <p:nvPr>
            <p:ph type="body"/>
          </p:nvPr>
        </p:nvSpPr>
        <p:spPr>
          <a:xfrm>
            <a:off x="2351088" y="5013325"/>
            <a:ext cx="5867400" cy="533400"/>
          </a:xfrm>
        </p:spPr>
        <p:txBody>
          <a:bodyPr vert="horz" wrap="square" lIns="91440" tIns="45720" rIns="91440" bIns="45720" anchor="t" anchorCtr="0">
            <a:normAutofit fontScale="90000" lnSpcReduction="20000"/>
          </a:bodyPr>
          <a:p>
            <a:pPr eaLnBrk="1" hangingPunct="1">
              <a:buNone/>
            </a:pPr>
            <a:r>
              <a:rPr lang="en-US" altLang="zh-CN" sz="2800" dirty="0"/>
              <a:t>6,</a:t>
            </a:r>
            <a:r>
              <a:rPr lang="zh-CN" altLang="en-US" sz="2800" dirty="0"/>
              <a:t>置</a:t>
            </a:r>
            <a:r>
              <a:rPr lang="en-US" altLang="zh-CN" sz="2800" dirty="0"/>
              <a:t>k:=k+1,</a:t>
            </a:r>
            <a:r>
              <a:rPr lang="zh-CN" altLang="en-US" sz="2800" dirty="0"/>
              <a:t>转</a:t>
            </a:r>
            <a:r>
              <a:rPr lang="en-US" altLang="zh-CN" sz="2800" dirty="0"/>
              <a:t>2</a:t>
            </a:r>
            <a:r>
              <a:rPr lang="zh-CN" altLang="en-US" sz="2800" dirty="0"/>
              <a:t>。</a:t>
            </a:r>
            <a:endParaRPr lang="zh-CN" altLang="en-US" sz="2800" dirty="0"/>
          </a:p>
        </p:txBody>
      </p:sp>
      <p:sp>
        <p:nvSpPr>
          <p:cNvPr id="773124" name="Line 4"/>
          <p:cNvSpPr/>
          <p:nvPr/>
        </p:nvSpPr>
        <p:spPr>
          <a:xfrm>
            <a:off x="1524000" y="838200"/>
            <a:ext cx="7772400" cy="0"/>
          </a:xfrm>
          <a:prstGeom prst="line">
            <a:avLst/>
          </a:prstGeom>
          <a:ln w="76200" cap="flat" cmpd="tri">
            <a:solidFill>
              <a:srgbClr val="A50021"/>
            </a:solidFill>
            <a:prstDash val="solid"/>
            <a:headEnd type="none" w="med" len="med"/>
            <a:tailEnd type="none" w="med" len="med"/>
          </a:ln>
        </p:spPr>
      </p:sp>
      <p:graphicFrame>
        <p:nvGraphicFramePr>
          <p:cNvPr id="22534" name="Object 6"/>
          <p:cNvGraphicFramePr>
            <a:graphicFrameLocks noChangeAspect="1"/>
          </p:cNvGraphicFramePr>
          <p:nvPr/>
        </p:nvGraphicFramePr>
        <p:xfrm>
          <a:off x="2362200" y="1125538"/>
          <a:ext cx="65151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05" name="" r:id="rId1" imgW="6515100" imgH="965200" progId="Equation.DSMT4">
                  <p:embed/>
                </p:oleObj>
              </mc:Choice>
              <mc:Fallback>
                <p:oleObj name="" r:id="rId1" imgW="6515100" imgH="965200" progId="Equation.DSMT4">
                  <p:embed/>
                  <p:pic>
                    <p:nvPicPr>
                      <p:cNvPr id="0" name="图片 470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362200" y="1125538"/>
                        <a:ext cx="6515100" cy="965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5" name="Object 7"/>
          <p:cNvGraphicFramePr>
            <a:graphicFrameLocks noChangeAspect="1"/>
          </p:cNvGraphicFramePr>
          <p:nvPr/>
        </p:nvGraphicFramePr>
        <p:xfrm>
          <a:off x="2438400" y="2192338"/>
          <a:ext cx="70866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07" name="" r:id="rId3" imgW="7086600" imgH="965200" progId="Equation.DSMT4">
                  <p:embed/>
                </p:oleObj>
              </mc:Choice>
              <mc:Fallback>
                <p:oleObj name="" r:id="rId3" imgW="7086600" imgH="965200" progId="Equation.DSMT4">
                  <p:embed/>
                  <p:pic>
                    <p:nvPicPr>
                      <p:cNvPr id="0" name="图片 470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38400" y="2192338"/>
                        <a:ext cx="7086600" cy="965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6" name="Object 8"/>
          <p:cNvGraphicFramePr>
            <a:graphicFrameLocks noChangeAspect="1"/>
          </p:cNvGraphicFramePr>
          <p:nvPr/>
        </p:nvGraphicFramePr>
        <p:xfrm>
          <a:off x="3276600" y="3182938"/>
          <a:ext cx="47752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04" name="" r:id="rId5" imgW="4775200" imgH="1016000" progId="Equation.DSMT4">
                  <p:embed/>
                </p:oleObj>
              </mc:Choice>
              <mc:Fallback>
                <p:oleObj name="" r:id="rId5" imgW="4775200" imgH="1016000" progId="Equation.DSMT4">
                  <p:embed/>
                  <p:pic>
                    <p:nvPicPr>
                      <p:cNvPr id="0" name="图片 470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276600" y="3182938"/>
                        <a:ext cx="4775200" cy="1016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7" name="Object 9"/>
          <p:cNvGraphicFramePr>
            <a:graphicFrameLocks noChangeAspect="1"/>
          </p:cNvGraphicFramePr>
          <p:nvPr/>
        </p:nvGraphicFramePr>
        <p:xfrm>
          <a:off x="2895600" y="4325938"/>
          <a:ext cx="5372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06" name="" r:id="rId7" imgW="5372100" imgH="469900" progId="Equation.DSMT4">
                  <p:embed/>
                </p:oleObj>
              </mc:Choice>
              <mc:Fallback>
                <p:oleObj name="" r:id="rId7" imgW="5372100" imgH="469900" progId="Equation.DSMT4">
                  <p:embed/>
                  <p:pic>
                    <p:nvPicPr>
                      <p:cNvPr id="0" name="图片 470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895600" y="4325938"/>
                        <a:ext cx="5372100" cy="469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5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5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5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5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25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25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25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25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charRg st="0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2531">
                                            <p:txEl>
                                              <p:charRg st="0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2531">
                                            <p:txEl>
                                              <p:charRg st="0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55714" name="Rectangle 2"/>
          <p:cNvSpPr>
            <a:spLocks noGrp="1"/>
          </p:cNvSpPr>
          <p:nvPr>
            <p:ph type="title"/>
          </p:nvPr>
        </p:nvSpPr>
        <p:spPr>
          <a:xfrm>
            <a:off x="1524000" y="0"/>
            <a:ext cx="5410200" cy="838200"/>
          </a:xfrm>
        </p:spPr>
        <p:txBody>
          <a:bodyPr vert="horz" wrap="square" lIns="91440" tIns="45720" rIns="91440" bIns="45720" anchor="ctr" anchorCtr="0">
            <a:normAutofit fontScale="90000"/>
          </a:bodyPr>
          <a:p>
            <a:pPr algn="l" eaLnBrk="1" hangingPunct="1"/>
            <a:r>
              <a:rPr lang="en-US" altLang="zh-CN" sz="3600" dirty="0"/>
              <a:t>1. </a:t>
            </a:r>
            <a:r>
              <a:rPr lang="en-US" altLang="zh-CN" sz="3200" dirty="0">
                <a:ea typeface="楷体_GB2312" pitchFamily="49" charset="-122"/>
              </a:rPr>
              <a:t>Zoutendijk</a:t>
            </a:r>
            <a:r>
              <a:rPr lang="zh-CN" altLang="en-US" sz="3200" dirty="0">
                <a:latin typeface="楷体_GB2312" pitchFamily="49" charset="-122"/>
                <a:ea typeface="楷体_GB2312" pitchFamily="49" charset="-122"/>
              </a:rPr>
              <a:t>可行方向法</a:t>
            </a:r>
            <a:endParaRPr lang="zh-CN" altLang="en-US" sz="3200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099" name="Rectangle 3"/>
          <p:cNvSpPr>
            <a:spLocks noGrp="1"/>
          </p:cNvSpPr>
          <p:nvPr>
            <p:ph type="body"/>
          </p:nvPr>
        </p:nvSpPr>
        <p:spPr>
          <a:xfrm>
            <a:off x="1524000" y="1125538"/>
            <a:ext cx="5867400" cy="533400"/>
          </a:xfrm>
        </p:spPr>
        <p:txBody>
          <a:bodyPr vert="horz" wrap="square" lIns="91440" tIns="45720" rIns="91440" bIns="45720" anchor="t" anchorCtr="0">
            <a:normAutofit fontScale="90000" lnSpcReduction="20000"/>
          </a:bodyPr>
          <a:p>
            <a:pPr eaLnBrk="1" hangingPunct="1">
              <a:buNone/>
            </a:pPr>
            <a:r>
              <a:rPr lang="en-US" altLang="zh-CN" sz="2800" dirty="0"/>
              <a:t>2.1 </a:t>
            </a:r>
            <a:r>
              <a:rPr lang="zh-CN" altLang="en-US" sz="2800" dirty="0"/>
              <a:t>线性约束情形</a:t>
            </a:r>
            <a:endParaRPr lang="zh-CN" altLang="en-US" sz="2800" dirty="0"/>
          </a:p>
        </p:txBody>
      </p:sp>
      <p:sp>
        <p:nvSpPr>
          <p:cNvPr id="755716" name="Line 4"/>
          <p:cNvSpPr/>
          <p:nvPr/>
        </p:nvSpPr>
        <p:spPr>
          <a:xfrm>
            <a:off x="1524000" y="908050"/>
            <a:ext cx="7772400" cy="0"/>
          </a:xfrm>
          <a:prstGeom prst="line">
            <a:avLst/>
          </a:prstGeom>
          <a:ln w="76200" cap="flat" cmpd="tri">
            <a:solidFill>
              <a:srgbClr val="A5002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101" name="Rectangle 5"/>
          <p:cNvSpPr/>
          <p:nvPr/>
        </p:nvSpPr>
        <p:spPr>
          <a:xfrm>
            <a:off x="1992313" y="1858963"/>
            <a:ext cx="2296795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dirty="0"/>
              <a:t>考虑</a:t>
            </a:r>
            <a:r>
              <a:rPr lang="en-US" altLang="zh-CN" sz="2800" dirty="0"/>
              <a:t>NLP</a:t>
            </a:r>
            <a:r>
              <a:rPr lang="zh-CN" altLang="en-US" sz="2800" dirty="0"/>
              <a:t>问题</a:t>
            </a:r>
            <a:endParaRPr lang="zh-CN" altLang="en-US" sz="2800" dirty="0"/>
          </a:p>
        </p:txBody>
      </p:sp>
      <p:graphicFrame>
        <p:nvGraphicFramePr>
          <p:cNvPr id="4102" name="Object 6"/>
          <p:cNvGraphicFramePr>
            <a:graphicFrameLocks noChangeAspect="1"/>
          </p:cNvGraphicFramePr>
          <p:nvPr/>
        </p:nvGraphicFramePr>
        <p:xfrm>
          <a:off x="2430463" y="2435225"/>
          <a:ext cx="6502400" cy="2578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55" name="" r:id="rId1" imgW="6502400" imgH="2578100" progId="Equation.DSMT4">
                  <p:embed/>
                </p:oleObj>
              </mc:Choice>
              <mc:Fallback>
                <p:oleObj name="" r:id="rId1" imgW="6502400" imgH="2578100" progId="Equation.DSMT4">
                  <p:embed/>
                  <p:pic>
                    <p:nvPicPr>
                      <p:cNvPr id="0" name="图片 465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430463" y="2435225"/>
                        <a:ext cx="6502400" cy="2578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9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9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4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4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build="p"/>
      <p:bldP spid="410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74146" name="Rectangle 2"/>
          <p:cNvSpPr>
            <a:spLocks noGrp="1"/>
          </p:cNvSpPr>
          <p:nvPr>
            <p:ph type="title"/>
          </p:nvPr>
        </p:nvSpPr>
        <p:spPr>
          <a:xfrm>
            <a:off x="1524000" y="0"/>
            <a:ext cx="5410200" cy="838200"/>
          </a:xfrm>
        </p:spPr>
        <p:txBody>
          <a:bodyPr vert="horz" wrap="square" lIns="91440" tIns="45720" rIns="91440" bIns="45720" anchor="ctr" anchorCtr="0">
            <a:normAutofit fontScale="90000"/>
          </a:bodyPr>
          <a:p>
            <a:pPr algn="l" eaLnBrk="1" hangingPunct="1"/>
            <a:r>
              <a:rPr lang="en-US" altLang="zh-CN" sz="3600" dirty="0"/>
              <a:t>1. </a:t>
            </a:r>
            <a:r>
              <a:rPr lang="en-US" altLang="zh-CN" sz="3200" dirty="0">
                <a:ea typeface="楷体_GB2312" pitchFamily="49" charset="-122"/>
              </a:rPr>
              <a:t>Zoutendijk</a:t>
            </a:r>
            <a:r>
              <a:rPr lang="zh-CN" altLang="en-US" sz="3200" dirty="0">
                <a:latin typeface="楷体_GB2312" pitchFamily="49" charset="-122"/>
                <a:ea typeface="楷体_GB2312" pitchFamily="49" charset="-122"/>
              </a:rPr>
              <a:t>可行方向法</a:t>
            </a:r>
            <a:endParaRPr lang="zh-CN" altLang="en-US" sz="3200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774147" name="Rectangle 3"/>
          <p:cNvSpPr>
            <a:spLocks noGrp="1"/>
          </p:cNvSpPr>
          <p:nvPr>
            <p:ph type="body"/>
          </p:nvPr>
        </p:nvSpPr>
        <p:spPr>
          <a:xfrm>
            <a:off x="2057400" y="1066800"/>
            <a:ext cx="5867400" cy="533400"/>
          </a:xfrm>
        </p:spPr>
        <p:txBody>
          <a:bodyPr vert="horz" wrap="square" lIns="91440" tIns="45720" rIns="91440" bIns="45720" anchor="t" anchorCtr="0">
            <a:normAutofit fontScale="90000" lnSpcReduction="20000"/>
          </a:bodyPr>
          <a:p>
            <a:pPr eaLnBrk="1" hangingPunct="1">
              <a:buNone/>
            </a:pPr>
            <a:r>
              <a:rPr lang="zh-CN" altLang="en-US" sz="2800" dirty="0"/>
              <a:t>例 用</a:t>
            </a:r>
            <a:r>
              <a:rPr lang="en-US" altLang="zh-CN" sz="2800" dirty="0"/>
              <a:t>Zoutendijk</a:t>
            </a:r>
            <a:r>
              <a:rPr lang="zh-CN" altLang="en-US" sz="2800" dirty="0"/>
              <a:t>法求解下列问题</a:t>
            </a:r>
            <a:endParaRPr lang="zh-CN" altLang="en-US" sz="2800" dirty="0"/>
          </a:p>
        </p:txBody>
      </p:sp>
      <p:sp>
        <p:nvSpPr>
          <p:cNvPr id="774148" name="Line 4"/>
          <p:cNvSpPr/>
          <p:nvPr/>
        </p:nvSpPr>
        <p:spPr>
          <a:xfrm>
            <a:off x="1524000" y="838200"/>
            <a:ext cx="7772400" cy="0"/>
          </a:xfrm>
          <a:prstGeom prst="line">
            <a:avLst/>
          </a:prstGeom>
          <a:ln w="76200" cap="flat" cmpd="tri">
            <a:solidFill>
              <a:srgbClr val="A50021"/>
            </a:solidFill>
            <a:prstDash val="solid"/>
            <a:headEnd type="none" w="med" len="med"/>
            <a:tailEnd type="none" w="med" len="med"/>
          </a:ln>
        </p:spPr>
      </p:sp>
      <p:graphicFrame>
        <p:nvGraphicFramePr>
          <p:cNvPr id="774149" name="Object 5"/>
          <p:cNvGraphicFramePr>
            <a:graphicFrameLocks noChangeAspect="1"/>
          </p:cNvGraphicFramePr>
          <p:nvPr/>
        </p:nvGraphicFramePr>
        <p:xfrm>
          <a:off x="3352800" y="1752600"/>
          <a:ext cx="3898900" cy="264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08" name="" r:id="rId1" imgW="3898900" imgH="2641600" progId="Equation.DSMT4">
                  <p:embed/>
                </p:oleObj>
              </mc:Choice>
              <mc:Fallback>
                <p:oleObj name="" r:id="rId1" imgW="3898900" imgH="2641600" progId="Equation.DSMT4">
                  <p:embed/>
                  <p:pic>
                    <p:nvPicPr>
                      <p:cNvPr id="0" name="图片 470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352800" y="1752600"/>
                        <a:ext cx="3898900" cy="2641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4150" name="Object 6"/>
          <p:cNvGraphicFramePr>
            <a:graphicFrameLocks noChangeAspect="1"/>
          </p:cNvGraphicFramePr>
          <p:nvPr/>
        </p:nvGraphicFramePr>
        <p:xfrm>
          <a:off x="3352800" y="4648200"/>
          <a:ext cx="2387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09" name="" r:id="rId3" imgW="2387600" imgH="457200" progId="Equation.DSMT4">
                  <p:embed/>
                </p:oleObj>
              </mc:Choice>
              <mc:Fallback>
                <p:oleObj name="" r:id="rId3" imgW="2387600" imgH="457200" progId="Equation.DSMT4">
                  <p:embed/>
                  <p:pic>
                    <p:nvPicPr>
                      <p:cNvPr id="0" name="图片 470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352800" y="4648200"/>
                        <a:ext cx="2387600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75170" name="Rectangle 2"/>
          <p:cNvSpPr>
            <a:spLocks noGrp="1"/>
          </p:cNvSpPr>
          <p:nvPr>
            <p:ph type="title"/>
          </p:nvPr>
        </p:nvSpPr>
        <p:spPr>
          <a:xfrm>
            <a:off x="1524000" y="0"/>
            <a:ext cx="5410200" cy="838200"/>
          </a:xfrm>
        </p:spPr>
        <p:txBody>
          <a:bodyPr vert="horz" wrap="square" lIns="91440" tIns="45720" rIns="91440" bIns="45720" anchor="ctr" anchorCtr="0">
            <a:normAutofit fontScale="90000"/>
          </a:bodyPr>
          <a:p>
            <a:pPr algn="l" eaLnBrk="1" hangingPunct="1"/>
            <a:r>
              <a:rPr lang="en-US" altLang="zh-CN" sz="3600" dirty="0"/>
              <a:t>1. </a:t>
            </a:r>
            <a:r>
              <a:rPr lang="en-US" altLang="zh-CN" sz="3200" dirty="0">
                <a:ea typeface="楷体_GB2312" pitchFamily="49" charset="-122"/>
              </a:rPr>
              <a:t>Zoutendijk</a:t>
            </a:r>
            <a:r>
              <a:rPr lang="zh-CN" altLang="en-US" sz="3200" dirty="0">
                <a:latin typeface="楷体_GB2312" pitchFamily="49" charset="-122"/>
                <a:ea typeface="楷体_GB2312" pitchFamily="49" charset="-122"/>
              </a:rPr>
              <a:t>可行方向法</a:t>
            </a:r>
            <a:endParaRPr lang="zh-CN" altLang="en-US" sz="3200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775171" name="Rectangle 3"/>
          <p:cNvSpPr>
            <a:spLocks noGrp="1"/>
          </p:cNvSpPr>
          <p:nvPr>
            <p:ph type="body"/>
          </p:nvPr>
        </p:nvSpPr>
        <p:spPr>
          <a:xfrm>
            <a:off x="1905000" y="914400"/>
            <a:ext cx="3614738" cy="354013"/>
          </a:xfrm>
        </p:spPr>
        <p:txBody>
          <a:bodyPr vert="horz" wrap="square" lIns="91440" tIns="45720" rIns="91440" bIns="45720" anchor="t" anchorCtr="0">
            <a:normAutofit fontScale="40000"/>
          </a:bodyPr>
          <a:p>
            <a:pPr eaLnBrk="1" hangingPunct="1">
              <a:buNone/>
            </a:pPr>
            <a:r>
              <a:rPr lang="zh-CN" altLang="en-US" sz="2800" dirty="0"/>
              <a:t>第一次迭代：</a:t>
            </a:r>
            <a:endParaRPr lang="zh-CN" altLang="en-US" sz="2800" dirty="0"/>
          </a:p>
        </p:txBody>
      </p:sp>
      <p:sp>
        <p:nvSpPr>
          <p:cNvPr id="775172" name="Line 4"/>
          <p:cNvSpPr/>
          <p:nvPr/>
        </p:nvSpPr>
        <p:spPr>
          <a:xfrm>
            <a:off x="1524000" y="838200"/>
            <a:ext cx="7772400" cy="0"/>
          </a:xfrm>
          <a:prstGeom prst="line">
            <a:avLst/>
          </a:prstGeom>
          <a:ln w="76200" cap="flat" cmpd="tri">
            <a:solidFill>
              <a:srgbClr val="A50021"/>
            </a:solidFill>
            <a:prstDash val="solid"/>
            <a:headEnd type="none" w="med" len="med"/>
            <a:tailEnd type="none" w="med" len="med"/>
          </a:ln>
        </p:spPr>
      </p:sp>
      <p:graphicFrame>
        <p:nvGraphicFramePr>
          <p:cNvPr id="25605" name="Object 5"/>
          <p:cNvGraphicFramePr>
            <a:graphicFrameLocks noChangeAspect="1"/>
          </p:cNvGraphicFramePr>
          <p:nvPr/>
        </p:nvGraphicFramePr>
        <p:xfrm>
          <a:off x="2135188" y="1484313"/>
          <a:ext cx="7670800" cy="213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0" name="" r:id="rId1" imgW="7670800" imgH="2133600" progId="Equation.DSMT4">
                  <p:embed/>
                </p:oleObj>
              </mc:Choice>
              <mc:Fallback>
                <p:oleObj name="" r:id="rId1" imgW="7670800" imgH="2133600" progId="Equation.DSMT4">
                  <p:embed/>
                  <p:pic>
                    <p:nvPicPr>
                      <p:cNvPr id="0" name="图片 470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135188" y="1484313"/>
                        <a:ext cx="7670800" cy="2133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6" name="Object 6"/>
          <p:cNvGraphicFramePr>
            <a:graphicFrameLocks noChangeAspect="1"/>
          </p:cNvGraphicFramePr>
          <p:nvPr/>
        </p:nvGraphicFramePr>
        <p:xfrm>
          <a:off x="2133600" y="3886200"/>
          <a:ext cx="56007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2" name="" r:id="rId3" imgW="5600700" imgH="419100" progId="Equation.DSMT4">
                  <p:embed/>
                </p:oleObj>
              </mc:Choice>
              <mc:Fallback>
                <p:oleObj name="" r:id="rId3" imgW="5600700" imgH="419100" progId="Equation.DSMT4">
                  <p:embed/>
                  <p:pic>
                    <p:nvPicPr>
                      <p:cNvPr id="0" name="图片 471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33600" y="3886200"/>
                        <a:ext cx="5600700" cy="419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7" name="Object 7"/>
          <p:cNvGraphicFramePr>
            <a:graphicFrameLocks noChangeAspect="1"/>
          </p:cNvGraphicFramePr>
          <p:nvPr/>
        </p:nvGraphicFramePr>
        <p:xfrm>
          <a:off x="2209800" y="4419600"/>
          <a:ext cx="3467100" cy="213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1" name="" r:id="rId5" imgW="3467100" imgH="2133600" progId="Equation.DSMT4">
                  <p:embed/>
                </p:oleObj>
              </mc:Choice>
              <mc:Fallback>
                <p:oleObj name="" r:id="rId5" imgW="3467100" imgH="2133600" progId="Equation.DSMT4">
                  <p:embed/>
                  <p:pic>
                    <p:nvPicPr>
                      <p:cNvPr id="0" name="图片 471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209800" y="4419600"/>
                        <a:ext cx="3467100" cy="2133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8" name="Object 8"/>
          <p:cNvGraphicFramePr>
            <a:graphicFrameLocks noChangeAspect="1"/>
          </p:cNvGraphicFramePr>
          <p:nvPr/>
        </p:nvGraphicFramePr>
        <p:xfrm>
          <a:off x="6553200" y="4419600"/>
          <a:ext cx="3086100" cy="210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3" name="" r:id="rId7" imgW="3086100" imgH="2108200" progId="Equation.DSMT4">
                  <p:embed/>
                </p:oleObj>
              </mc:Choice>
              <mc:Fallback>
                <p:oleObj name="" r:id="rId7" imgW="3086100" imgH="2108200" progId="Equation.DSMT4">
                  <p:embed/>
                  <p:pic>
                    <p:nvPicPr>
                      <p:cNvPr id="0" name="图片 471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553200" y="4419600"/>
                        <a:ext cx="3086100" cy="210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9" name="Object 9"/>
          <p:cNvGraphicFramePr>
            <a:graphicFrameLocks noChangeAspect="1"/>
          </p:cNvGraphicFramePr>
          <p:nvPr/>
        </p:nvGraphicFramePr>
        <p:xfrm>
          <a:off x="5257800" y="5105400"/>
          <a:ext cx="685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4" name="" r:id="rId9" imgW="381000" imgH="254000" progId="Equation.DSMT4">
                  <p:embed/>
                </p:oleObj>
              </mc:Choice>
              <mc:Fallback>
                <p:oleObj name="" r:id="rId9" imgW="381000" imgH="254000" progId="Equation.DSMT4">
                  <p:embed/>
                  <p:pic>
                    <p:nvPicPr>
                      <p:cNvPr id="0" name="图片 4713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257800" y="5105400"/>
                        <a:ext cx="685800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6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6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6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6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6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6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56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56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56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56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76194" name="Rectangle 2"/>
          <p:cNvSpPr>
            <a:spLocks noGrp="1"/>
          </p:cNvSpPr>
          <p:nvPr>
            <p:ph type="title"/>
          </p:nvPr>
        </p:nvSpPr>
        <p:spPr>
          <a:xfrm>
            <a:off x="1524000" y="0"/>
            <a:ext cx="5410200" cy="838200"/>
          </a:xfrm>
        </p:spPr>
        <p:txBody>
          <a:bodyPr vert="horz" wrap="square" lIns="91440" tIns="45720" rIns="91440" bIns="45720" anchor="ctr" anchorCtr="0">
            <a:normAutofit fontScale="90000"/>
          </a:bodyPr>
          <a:p>
            <a:pPr algn="l" eaLnBrk="1" hangingPunct="1"/>
            <a:r>
              <a:rPr lang="en-US" altLang="zh-CN" sz="3600" dirty="0"/>
              <a:t>1. </a:t>
            </a:r>
            <a:r>
              <a:rPr lang="en-US" altLang="zh-CN" sz="3200" dirty="0">
                <a:ea typeface="楷体_GB2312" pitchFamily="49" charset="-122"/>
              </a:rPr>
              <a:t>Zoutendijk</a:t>
            </a:r>
            <a:r>
              <a:rPr lang="zh-CN" altLang="en-US" sz="3200" dirty="0">
                <a:latin typeface="楷体_GB2312" pitchFamily="49" charset="-122"/>
                <a:ea typeface="楷体_GB2312" pitchFamily="49" charset="-122"/>
              </a:rPr>
              <a:t>可行方向法</a:t>
            </a:r>
            <a:endParaRPr lang="zh-CN" altLang="en-US" sz="3200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776195" name="Rectangle 3"/>
          <p:cNvSpPr>
            <a:spLocks noGrp="1"/>
          </p:cNvSpPr>
          <p:nvPr>
            <p:ph type="body"/>
          </p:nvPr>
        </p:nvSpPr>
        <p:spPr>
          <a:xfrm>
            <a:off x="1981200" y="1066800"/>
            <a:ext cx="3962400" cy="609600"/>
          </a:xfrm>
        </p:spPr>
        <p:txBody>
          <a:bodyPr vert="horz" wrap="square" lIns="91440" tIns="45720" rIns="91440" bIns="45720" anchor="t" anchorCtr="0">
            <a:normAutofit lnSpcReduction="10000"/>
          </a:bodyPr>
          <a:p>
            <a:pPr eaLnBrk="1" hangingPunct="1">
              <a:buNone/>
            </a:pPr>
            <a:r>
              <a:rPr lang="zh-CN" altLang="en-US" sz="2800" dirty="0"/>
              <a:t>用单纯形法求得最优解</a:t>
            </a:r>
            <a:endParaRPr lang="zh-CN" altLang="en-US" sz="2800" dirty="0"/>
          </a:p>
        </p:txBody>
      </p:sp>
      <p:sp>
        <p:nvSpPr>
          <p:cNvPr id="776196" name="Line 4"/>
          <p:cNvSpPr/>
          <p:nvPr/>
        </p:nvSpPr>
        <p:spPr>
          <a:xfrm>
            <a:off x="1524000" y="838200"/>
            <a:ext cx="7772400" cy="0"/>
          </a:xfrm>
          <a:prstGeom prst="line">
            <a:avLst/>
          </a:prstGeom>
          <a:ln w="76200" cap="flat" cmpd="tri">
            <a:solidFill>
              <a:srgbClr val="A50021"/>
            </a:solidFill>
            <a:prstDash val="solid"/>
            <a:headEnd type="none" w="med" len="med"/>
            <a:tailEnd type="none" w="med" len="med"/>
          </a:ln>
        </p:spPr>
      </p:sp>
      <p:graphicFrame>
        <p:nvGraphicFramePr>
          <p:cNvPr id="776197" name="Object 5"/>
          <p:cNvGraphicFramePr>
            <a:graphicFrameLocks noChangeAspect="1"/>
          </p:cNvGraphicFramePr>
          <p:nvPr/>
        </p:nvGraphicFramePr>
        <p:xfrm>
          <a:off x="4800600" y="1676400"/>
          <a:ext cx="1625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5" name="" r:id="rId1" imgW="1625600" imgH="457200" progId="Equation.DSMT4">
                  <p:embed/>
                </p:oleObj>
              </mc:Choice>
              <mc:Fallback>
                <p:oleObj name="" r:id="rId1" imgW="1625600" imgH="457200" progId="Equation.DSMT4">
                  <p:embed/>
                  <p:pic>
                    <p:nvPicPr>
                      <p:cNvPr id="0" name="图片 471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800600" y="1676400"/>
                        <a:ext cx="1625600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6198" name="Object 6"/>
          <p:cNvGraphicFramePr>
            <a:graphicFrameLocks noChangeAspect="1"/>
          </p:cNvGraphicFramePr>
          <p:nvPr/>
        </p:nvGraphicFramePr>
        <p:xfrm>
          <a:off x="2209800" y="2209800"/>
          <a:ext cx="1701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6" name="" r:id="rId3" imgW="1701800" imgH="457200" progId="Equation.DSMT4">
                  <p:embed/>
                </p:oleObj>
              </mc:Choice>
              <mc:Fallback>
                <p:oleObj name="" r:id="rId3" imgW="1701800" imgH="457200" progId="Equation.DSMT4">
                  <p:embed/>
                  <p:pic>
                    <p:nvPicPr>
                      <p:cNvPr id="0" name="图片 471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09800" y="2209800"/>
                        <a:ext cx="1701800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6199" name="Object 8"/>
          <p:cNvGraphicFramePr>
            <a:graphicFrameLocks noChangeAspect="1"/>
          </p:cNvGraphicFramePr>
          <p:nvPr/>
        </p:nvGraphicFramePr>
        <p:xfrm>
          <a:off x="2743200" y="2743200"/>
          <a:ext cx="6324600" cy="307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7" name="" r:id="rId5" imgW="6324600" imgH="3073400" progId="Equation.DSMT4">
                  <p:embed/>
                </p:oleObj>
              </mc:Choice>
              <mc:Fallback>
                <p:oleObj name="" r:id="rId5" imgW="6324600" imgH="3073400" progId="Equation.DSMT4">
                  <p:embed/>
                  <p:pic>
                    <p:nvPicPr>
                      <p:cNvPr id="0" name="图片 471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743200" y="2743200"/>
                        <a:ext cx="6324600" cy="3073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77218" name="Rectangle 2"/>
          <p:cNvSpPr>
            <a:spLocks noGrp="1"/>
          </p:cNvSpPr>
          <p:nvPr>
            <p:ph type="title"/>
          </p:nvPr>
        </p:nvSpPr>
        <p:spPr>
          <a:xfrm>
            <a:off x="1524000" y="0"/>
            <a:ext cx="5410200" cy="838200"/>
          </a:xfrm>
        </p:spPr>
        <p:txBody>
          <a:bodyPr vert="horz" wrap="square" lIns="91440" tIns="45720" rIns="91440" bIns="45720" anchor="ctr" anchorCtr="0">
            <a:normAutofit fontScale="90000"/>
          </a:bodyPr>
          <a:p>
            <a:pPr algn="l" eaLnBrk="1" hangingPunct="1"/>
            <a:r>
              <a:rPr lang="en-US" altLang="zh-CN" sz="3600" dirty="0"/>
              <a:t>1. </a:t>
            </a:r>
            <a:r>
              <a:rPr lang="en-US" altLang="zh-CN" sz="3200" dirty="0">
                <a:ea typeface="楷体_GB2312" pitchFamily="49" charset="-122"/>
              </a:rPr>
              <a:t>Zoutendijk</a:t>
            </a:r>
            <a:r>
              <a:rPr lang="zh-CN" altLang="en-US" sz="3200" dirty="0">
                <a:latin typeface="楷体_GB2312" pitchFamily="49" charset="-122"/>
                <a:ea typeface="楷体_GB2312" pitchFamily="49" charset="-122"/>
              </a:rPr>
              <a:t>可行方向法</a:t>
            </a:r>
            <a:endParaRPr lang="zh-CN" altLang="en-US" sz="3200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7651" name="Rectangle 3"/>
          <p:cNvSpPr>
            <a:spLocks noGrp="1"/>
          </p:cNvSpPr>
          <p:nvPr>
            <p:ph type="body"/>
          </p:nvPr>
        </p:nvSpPr>
        <p:spPr>
          <a:xfrm>
            <a:off x="2063750" y="981075"/>
            <a:ext cx="5867400" cy="533400"/>
          </a:xfrm>
        </p:spPr>
        <p:txBody>
          <a:bodyPr vert="horz" wrap="square" lIns="91440" tIns="45720" rIns="91440" bIns="45720" anchor="t" anchorCtr="0">
            <a:normAutofit fontScale="90000" lnSpcReduction="20000"/>
          </a:bodyPr>
          <a:p>
            <a:pPr eaLnBrk="1" hangingPunct="1">
              <a:buNone/>
            </a:pPr>
            <a:r>
              <a:rPr lang="zh-CN" altLang="en-US" sz="2800" dirty="0"/>
              <a:t>解一维搜索：</a:t>
            </a:r>
            <a:endParaRPr lang="zh-CN" altLang="en-US" sz="2800" dirty="0"/>
          </a:p>
        </p:txBody>
      </p:sp>
      <p:sp>
        <p:nvSpPr>
          <p:cNvPr id="777220" name="Line 4"/>
          <p:cNvSpPr/>
          <p:nvPr/>
        </p:nvSpPr>
        <p:spPr>
          <a:xfrm>
            <a:off x="1524000" y="838200"/>
            <a:ext cx="7772400" cy="0"/>
          </a:xfrm>
          <a:prstGeom prst="line">
            <a:avLst/>
          </a:prstGeom>
          <a:ln w="76200" cap="flat" cmpd="tri">
            <a:solidFill>
              <a:srgbClr val="A50021"/>
            </a:solidFill>
            <a:prstDash val="solid"/>
            <a:headEnd type="none" w="med" len="med"/>
            <a:tailEnd type="none" w="med" len="med"/>
          </a:ln>
        </p:spPr>
      </p:sp>
      <p:graphicFrame>
        <p:nvGraphicFramePr>
          <p:cNvPr id="27653" name="Object 5"/>
          <p:cNvGraphicFramePr>
            <a:graphicFrameLocks noChangeAspect="1"/>
          </p:cNvGraphicFramePr>
          <p:nvPr/>
        </p:nvGraphicFramePr>
        <p:xfrm>
          <a:off x="4224338" y="1341438"/>
          <a:ext cx="47625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9" name="" r:id="rId1" imgW="4762500" imgH="914400" progId="Equation.DSMT4">
                  <p:embed/>
                </p:oleObj>
              </mc:Choice>
              <mc:Fallback>
                <p:oleObj name="" r:id="rId1" imgW="4762500" imgH="914400" progId="Equation.DSMT4">
                  <p:embed/>
                  <p:pic>
                    <p:nvPicPr>
                      <p:cNvPr id="0" name="图片 471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224338" y="1341438"/>
                        <a:ext cx="4762500" cy="914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4" name="Rectangle 6"/>
          <p:cNvSpPr/>
          <p:nvPr/>
        </p:nvSpPr>
        <p:spPr>
          <a:xfrm>
            <a:off x="2351088" y="2133600"/>
            <a:ext cx="538480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dirty="0"/>
              <a:t>得</a:t>
            </a:r>
            <a:endParaRPr lang="zh-CN" altLang="en-US" sz="2800" dirty="0"/>
          </a:p>
        </p:txBody>
      </p:sp>
      <p:graphicFrame>
        <p:nvGraphicFramePr>
          <p:cNvPr id="27655" name="Object 7"/>
          <p:cNvGraphicFramePr>
            <a:graphicFrameLocks noChangeAspect="1"/>
          </p:cNvGraphicFramePr>
          <p:nvPr/>
        </p:nvGraphicFramePr>
        <p:xfrm>
          <a:off x="3216275" y="2565400"/>
          <a:ext cx="8001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8" name="" r:id="rId3" imgW="799465" imgH="431800" progId="Equation.DSMT4">
                  <p:embed/>
                </p:oleObj>
              </mc:Choice>
              <mc:Fallback>
                <p:oleObj name="" r:id="rId3" imgW="799465" imgH="431800" progId="Equation.DSMT4">
                  <p:embed/>
                  <p:pic>
                    <p:nvPicPr>
                      <p:cNvPr id="0" name="图片 471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16275" y="2565400"/>
                        <a:ext cx="8001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6" name="Rectangle 8"/>
          <p:cNvSpPr/>
          <p:nvPr/>
        </p:nvSpPr>
        <p:spPr>
          <a:xfrm>
            <a:off x="2424113" y="2924175"/>
            <a:ext cx="538480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dirty="0"/>
              <a:t>令</a:t>
            </a:r>
            <a:endParaRPr lang="zh-CN" altLang="en-US" sz="2800" dirty="0"/>
          </a:p>
        </p:txBody>
      </p:sp>
      <p:graphicFrame>
        <p:nvGraphicFramePr>
          <p:cNvPr id="27658" name="Object 10"/>
          <p:cNvGraphicFramePr>
            <a:graphicFrameLocks noChangeAspect="1"/>
          </p:cNvGraphicFramePr>
          <p:nvPr/>
        </p:nvGraphicFramePr>
        <p:xfrm>
          <a:off x="3359150" y="3213100"/>
          <a:ext cx="32385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0" name="" r:id="rId5" imgW="3238500" imgH="1016000" progId="Equation.DSMT4">
                  <p:embed/>
                </p:oleObj>
              </mc:Choice>
              <mc:Fallback>
                <p:oleObj name="" r:id="rId5" imgW="3238500" imgH="1016000" progId="Equation.DSMT4">
                  <p:embed/>
                  <p:pic>
                    <p:nvPicPr>
                      <p:cNvPr id="0" name="图片 471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359150" y="3213100"/>
                        <a:ext cx="3238500" cy="1016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9" name="Rectangle 11"/>
          <p:cNvSpPr/>
          <p:nvPr/>
        </p:nvSpPr>
        <p:spPr>
          <a:xfrm>
            <a:off x="2135188" y="4437063"/>
            <a:ext cx="5941695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buNone/>
            </a:pPr>
            <a:r>
              <a:rPr lang="zh-CN" altLang="en-US" sz="2800" dirty="0"/>
              <a:t>重复迭代最后可得最优解</a:t>
            </a:r>
            <a:r>
              <a:rPr lang="en-US" altLang="zh-CN" sz="2800" dirty="0"/>
              <a:t>x*=(1/2,3/2)</a:t>
            </a:r>
            <a:endParaRPr lang="en-US" altLang="zh-CN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7651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651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76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76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76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76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6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6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76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6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76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76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build="p"/>
      <p:bldP spid="27654" grpId="0"/>
      <p:bldP spid="27656" grpId="0"/>
      <p:bldP spid="2765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78242" name="Rectangle 2"/>
          <p:cNvSpPr>
            <a:spLocks noGrp="1"/>
          </p:cNvSpPr>
          <p:nvPr>
            <p:ph type="title"/>
          </p:nvPr>
        </p:nvSpPr>
        <p:spPr>
          <a:xfrm>
            <a:off x="1524000" y="0"/>
            <a:ext cx="5410200" cy="838200"/>
          </a:xfrm>
        </p:spPr>
        <p:txBody>
          <a:bodyPr vert="horz" wrap="square" lIns="91440" tIns="45720" rIns="91440" bIns="45720" anchor="ctr" anchorCtr="0">
            <a:normAutofit fontScale="90000"/>
          </a:bodyPr>
          <a:p>
            <a:pPr algn="l" eaLnBrk="1" hangingPunct="1"/>
            <a:r>
              <a:rPr lang="en-US" altLang="zh-CN" sz="3600" dirty="0"/>
              <a:t>1. </a:t>
            </a:r>
            <a:r>
              <a:rPr lang="en-US" altLang="zh-CN" sz="3200" dirty="0">
                <a:ea typeface="楷体_GB2312" pitchFamily="49" charset="-122"/>
              </a:rPr>
              <a:t>Zoutendijk</a:t>
            </a:r>
            <a:r>
              <a:rPr lang="zh-CN" altLang="en-US" sz="3200" dirty="0">
                <a:latin typeface="楷体_GB2312" pitchFamily="49" charset="-122"/>
                <a:ea typeface="楷体_GB2312" pitchFamily="49" charset="-122"/>
              </a:rPr>
              <a:t>可行方向法</a:t>
            </a:r>
            <a:endParaRPr lang="zh-CN" altLang="en-US" sz="3200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778243" name="Rectangle 3"/>
          <p:cNvSpPr>
            <a:spLocks noGrp="1"/>
          </p:cNvSpPr>
          <p:nvPr>
            <p:ph type="body"/>
          </p:nvPr>
        </p:nvSpPr>
        <p:spPr>
          <a:xfrm>
            <a:off x="2057400" y="1066800"/>
            <a:ext cx="4114800" cy="533400"/>
          </a:xfrm>
        </p:spPr>
        <p:txBody>
          <a:bodyPr vert="horz" wrap="square" lIns="91440" tIns="45720" rIns="91440" bIns="45720" anchor="t" anchorCtr="0">
            <a:normAutofit fontScale="90000" lnSpcReduction="20000"/>
          </a:bodyPr>
          <a:p>
            <a:pPr eaLnBrk="1" hangingPunct="1">
              <a:buNone/>
            </a:pPr>
            <a:r>
              <a:rPr lang="en-US" altLang="zh-CN" sz="2800" dirty="0"/>
              <a:t>1.2 </a:t>
            </a:r>
            <a:r>
              <a:rPr lang="zh-CN" altLang="en-US" sz="2800" dirty="0"/>
              <a:t>非线性约束</a:t>
            </a:r>
            <a:endParaRPr lang="zh-CN" altLang="en-US" sz="2800" dirty="0"/>
          </a:p>
        </p:txBody>
      </p:sp>
      <p:sp>
        <p:nvSpPr>
          <p:cNvPr id="778244" name="Line 4"/>
          <p:cNvSpPr/>
          <p:nvPr/>
        </p:nvSpPr>
        <p:spPr>
          <a:xfrm>
            <a:off x="1524000" y="838200"/>
            <a:ext cx="7772400" cy="0"/>
          </a:xfrm>
          <a:prstGeom prst="line">
            <a:avLst/>
          </a:prstGeom>
          <a:ln w="76200" cap="flat" cmpd="tri">
            <a:solidFill>
              <a:srgbClr val="A5002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8678" name="Rectangle 6"/>
          <p:cNvSpPr/>
          <p:nvPr/>
        </p:nvSpPr>
        <p:spPr>
          <a:xfrm>
            <a:off x="2438400" y="1676400"/>
            <a:ext cx="3383280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dirty="0"/>
              <a:t>考虑不等式约束问题</a:t>
            </a:r>
            <a:endParaRPr lang="zh-CN" altLang="en-US" sz="2800" dirty="0"/>
          </a:p>
        </p:txBody>
      </p:sp>
      <p:graphicFrame>
        <p:nvGraphicFramePr>
          <p:cNvPr id="86016" name="Object 1024"/>
          <p:cNvGraphicFramePr>
            <a:graphicFrameLocks noChangeAspect="1"/>
          </p:cNvGraphicFramePr>
          <p:nvPr/>
        </p:nvGraphicFramePr>
        <p:xfrm>
          <a:off x="2514600" y="2514600"/>
          <a:ext cx="6883400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1" name="" r:id="rId1" imgW="6883400" imgH="1524000" progId="Equation.DSMT4">
                  <p:embed/>
                </p:oleObj>
              </mc:Choice>
              <mc:Fallback>
                <p:oleObj name="" r:id="rId1" imgW="6883400" imgH="1524000" progId="Equation.DSMT4">
                  <p:embed/>
                  <p:pic>
                    <p:nvPicPr>
                      <p:cNvPr id="0" name="图片 472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514600" y="2514600"/>
                        <a:ext cx="6883400" cy="1524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80" name="Rectangle 8"/>
          <p:cNvSpPr/>
          <p:nvPr/>
        </p:nvSpPr>
        <p:spPr>
          <a:xfrm>
            <a:off x="2208213" y="4508500"/>
            <a:ext cx="4267200" cy="5334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342900" lvl="0" indent="-342900" eaLnBrk="1" hangingPunct="1">
              <a:buNone/>
            </a:pPr>
            <a:r>
              <a:rPr lang="en-US" altLang="zh-CN" sz="2800" dirty="0"/>
              <a:t>1)</a:t>
            </a:r>
            <a:r>
              <a:rPr lang="zh-CN" altLang="en-US" sz="2800" dirty="0"/>
              <a:t>选择下降可行方向</a:t>
            </a:r>
            <a:r>
              <a:rPr lang="en-US" altLang="zh-CN" sz="2800" dirty="0"/>
              <a:t>.</a:t>
            </a:r>
            <a:endParaRPr lang="en-US" altLang="zh-CN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6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6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60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60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86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86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8" grpId="0"/>
      <p:bldP spid="2868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79266" name="Rectangle 2"/>
          <p:cNvSpPr>
            <a:spLocks noGrp="1"/>
          </p:cNvSpPr>
          <p:nvPr>
            <p:ph type="title"/>
          </p:nvPr>
        </p:nvSpPr>
        <p:spPr>
          <a:xfrm>
            <a:off x="1524000" y="0"/>
            <a:ext cx="5410200" cy="838200"/>
          </a:xfrm>
        </p:spPr>
        <p:txBody>
          <a:bodyPr vert="horz" wrap="square" lIns="91440" tIns="45720" rIns="91440" bIns="45720" anchor="ctr" anchorCtr="0">
            <a:normAutofit fontScale="90000"/>
          </a:bodyPr>
          <a:p>
            <a:pPr algn="l" eaLnBrk="1" hangingPunct="1"/>
            <a:r>
              <a:rPr lang="en-US" altLang="zh-CN" sz="3600" dirty="0"/>
              <a:t>1. </a:t>
            </a:r>
            <a:r>
              <a:rPr lang="en-US" altLang="zh-CN" sz="3200" dirty="0">
                <a:ea typeface="楷体_GB2312" pitchFamily="49" charset="-122"/>
              </a:rPr>
              <a:t>Zoutendijk</a:t>
            </a:r>
            <a:r>
              <a:rPr lang="zh-CN" altLang="en-US" sz="3200" dirty="0">
                <a:latin typeface="楷体_GB2312" pitchFamily="49" charset="-122"/>
                <a:ea typeface="楷体_GB2312" pitchFamily="49" charset="-122"/>
              </a:rPr>
              <a:t>可行方向法</a:t>
            </a:r>
            <a:endParaRPr lang="zh-CN" altLang="en-US" sz="3200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779267" name="Line 4"/>
          <p:cNvSpPr/>
          <p:nvPr/>
        </p:nvSpPr>
        <p:spPr>
          <a:xfrm>
            <a:off x="1524000" y="838200"/>
            <a:ext cx="7772400" cy="0"/>
          </a:xfrm>
          <a:prstGeom prst="line">
            <a:avLst/>
          </a:prstGeom>
          <a:ln w="76200" cap="flat" cmpd="tri">
            <a:solidFill>
              <a:srgbClr val="A50021"/>
            </a:solidFill>
            <a:prstDash val="solid"/>
            <a:headEnd type="none" w="med" len="med"/>
            <a:tailEnd type="none" w="med" len="med"/>
          </a:ln>
        </p:spPr>
      </p:sp>
      <p:graphicFrame>
        <p:nvGraphicFramePr>
          <p:cNvPr id="87040" name="Object 0"/>
          <p:cNvGraphicFramePr>
            <a:graphicFrameLocks noChangeAspect="1"/>
          </p:cNvGraphicFramePr>
          <p:nvPr/>
        </p:nvGraphicFramePr>
        <p:xfrm>
          <a:off x="1774825" y="908050"/>
          <a:ext cx="8277225" cy="327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2" name="" r:id="rId1" imgW="8343900" imgH="3302000" progId="Equation.DSMT4">
                  <p:embed/>
                </p:oleObj>
              </mc:Choice>
              <mc:Fallback>
                <p:oleObj name="" r:id="rId1" imgW="8343900" imgH="3302000" progId="Equation.DSMT4">
                  <p:embed/>
                  <p:pic>
                    <p:nvPicPr>
                      <p:cNvPr id="0" name="图片 472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774825" y="908050"/>
                        <a:ext cx="8277225" cy="3276600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41" name="Object 1"/>
          <p:cNvGraphicFramePr>
            <a:graphicFrameLocks noChangeAspect="1"/>
          </p:cNvGraphicFramePr>
          <p:nvPr/>
        </p:nvGraphicFramePr>
        <p:xfrm>
          <a:off x="1774825" y="4292600"/>
          <a:ext cx="6326188" cy="1008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3" name="" r:id="rId3" imgW="6375400" imgH="1016000" progId="Equation.DSMT4">
                  <p:embed/>
                </p:oleObj>
              </mc:Choice>
              <mc:Fallback>
                <p:oleObj name="" r:id="rId3" imgW="6375400" imgH="1016000" progId="Equation.DSMT4">
                  <p:embed/>
                  <p:pic>
                    <p:nvPicPr>
                      <p:cNvPr id="0" name="图片 472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74825" y="4292600"/>
                        <a:ext cx="6326188" cy="10080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70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70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70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70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80290" name="Rectangle 2"/>
          <p:cNvSpPr>
            <a:spLocks noGrp="1"/>
          </p:cNvSpPr>
          <p:nvPr>
            <p:ph type="title"/>
          </p:nvPr>
        </p:nvSpPr>
        <p:spPr>
          <a:xfrm>
            <a:off x="1524000" y="0"/>
            <a:ext cx="5410200" cy="838200"/>
          </a:xfrm>
        </p:spPr>
        <p:txBody>
          <a:bodyPr vert="horz" wrap="square" lIns="91440" tIns="45720" rIns="91440" bIns="45720" anchor="ctr" anchorCtr="0">
            <a:normAutofit fontScale="90000"/>
          </a:bodyPr>
          <a:p>
            <a:pPr algn="l" eaLnBrk="1" hangingPunct="1"/>
            <a:r>
              <a:rPr lang="en-US" altLang="zh-CN" sz="3600" dirty="0"/>
              <a:t>1. </a:t>
            </a:r>
            <a:r>
              <a:rPr lang="en-US" altLang="zh-CN" sz="3200" dirty="0">
                <a:ea typeface="楷体_GB2312" pitchFamily="49" charset="-122"/>
              </a:rPr>
              <a:t>Zoutendijk</a:t>
            </a:r>
            <a:r>
              <a:rPr lang="zh-CN" altLang="en-US" sz="3200" dirty="0">
                <a:latin typeface="楷体_GB2312" pitchFamily="49" charset="-122"/>
                <a:ea typeface="楷体_GB2312" pitchFamily="49" charset="-122"/>
              </a:rPr>
              <a:t>可行方向法</a:t>
            </a:r>
            <a:endParaRPr lang="zh-CN" altLang="en-US" sz="3200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780291" name="Line 4"/>
          <p:cNvSpPr/>
          <p:nvPr/>
        </p:nvSpPr>
        <p:spPr>
          <a:xfrm>
            <a:off x="1524000" y="838200"/>
            <a:ext cx="7772400" cy="0"/>
          </a:xfrm>
          <a:prstGeom prst="line">
            <a:avLst/>
          </a:prstGeom>
          <a:ln w="76200" cap="flat" cmpd="tri">
            <a:solidFill>
              <a:srgbClr val="A50021"/>
            </a:solidFill>
            <a:prstDash val="solid"/>
            <a:headEnd type="none" w="med" len="med"/>
            <a:tailEnd type="none" w="med" len="med"/>
          </a:ln>
        </p:spPr>
      </p:sp>
      <p:graphicFrame>
        <p:nvGraphicFramePr>
          <p:cNvPr id="30725" name="Object 5"/>
          <p:cNvGraphicFramePr>
            <a:graphicFrameLocks noChangeAspect="1"/>
          </p:cNvGraphicFramePr>
          <p:nvPr/>
        </p:nvGraphicFramePr>
        <p:xfrm>
          <a:off x="2135188" y="981075"/>
          <a:ext cx="7112000" cy="154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4" name="" r:id="rId1" imgW="7112000" imgH="1549400" progId="Equation.DSMT4">
                  <p:embed/>
                </p:oleObj>
              </mc:Choice>
              <mc:Fallback>
                <p:oleObj name="" r:id="rId1" imgW="7112000" imgH="1549400" progId="Equation.DSMT4">
                  <p:embed/>
                  <p:pic>
                    <p:nvPicPr>
                      <p:cNvPr id="0" name="图片 472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135188" y="981075"/>
                        <a:ext cx="7112000" cy="1549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6" name="Object 6"/>
          <p:cNvGraphicFramePr>
            <a:graphicFrameLocks noChangeAspect="1"/>
          </p:cNvGraphicFramePr>
          <p:nvPr/>
        </p:nvGraphicFramePr>
        <p:xfrm>
          <a:off x="2063750" y="2708275"/>
          <a:ext cx="7213600" cy="161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6" name="" r:id="rId3" imgW="7213600" imgH="1612900" progId="Equation.DSMT4">
                  <p:embed/>
                </p:oleObj>
              </mc:Choice>
              <mc:Fallback>
                <p:oleObj name="" r:id="rId3" imgW="7213600" imgH="1612900" progId="Equation.DSMT4">
                  <p:embed/>
                  <p:pic>
                    <p:nvPicPr>
                      <p:cNvPr id="0" name="图片 472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63750" y="2708275"/>
                        <a:ext cx="7213600" cy="1612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8" name="Object 8"/>
          <p:cNvGraphicFramePr>
            <a:graphicFrameLocks noChangeAspect="1"/>
          </p:cNvGraphicFramePr>
          <p:nvPr/>
        </p:nvGraphicFramePr>
        <p:xfrm>
          <a:off x="1992313" y="4508500"/>
          <a:ext cx="70104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5" name="" r:id="rId5" imgW="7010400" imgH="838200" progId="Equation.DSMT4">
                  <p:embed/>
                </p:oleObj>
              </mc:Choice>
              <mc:Fallback>
                <p:oleObj name="" r:id="rId5" imgW="7010400" imgH="838200" progId="Equation.DSMT4">
                  <p:embed/>
                  <p:pic>
                    <p:nvPicPr>
                      <p:cNvPr id="0" name="图片 472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992313" y="4508500"/>
                        <a:ext cx="7010400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9" name="Object 9"/>
          <p:cNvGraphicFramePr>
            <a:graphicFrameLocks noChangeAspect="1"/>
          </p:cNvGraphicFramePr>
          <p:nvPr/>
        </p:nvGraphicFramePr>
        <p:xfrm>
          <a:off x="7680325" y="5373688"/>
          <a:ext cx="16002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7" name="" r:id="rId7" imgW="1600200" imgH="393700" progId="Equation.DSMT4">
                  <p:embed/>
                </p:oleObj>
              </mc:Choice>
              <mc:Fallback>
                <p:oleObj name="" r:id="rId7" imgW="1600200" imgH="393700" progId="Equation.DSMT4">
                  <p:embed/>
                  <p:pic>
                    <p:nvPicPr>
                      <p:cNvPr id="0" name="图片 472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680325" y="5373688"/>
                        <a:ext cx="1600200" cy="393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7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7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07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07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81314" name="Rectangle 2"/>
          <p:cNvSpPr>
            <a:spLocks noGrp="1"/>
          </p:cNvSpPr>
          <p:nvPr>
            <p:ph type="title"/>
          </p:nvPr>
        </p:nvSpPr>
        <p:spPr>
          <a:xfrm>
            <a:off x="1524000" y="0"/>
            <a:ext cx="5410200" cy="838200"/>
          </a:xfrm>
        </p:spPr>
        <p:txBody>
          <a:bodyPr vert="horz" wrap="square" lIns="91440" tIns="45720" rIns="91440" bIns="45720" anchor="ctr" anchorCtr="0">
            <a:normAutofit fontScale="90000"/>
          </a:bodyPr>
          <a:p>
            <a:pPr algn="l" eaLnBrk="1" hangingPunct="1"/>
            <a:r>
              <a:rPr lang="en-US" altLang="zh-CN" sz="3600" dirty="0"/>
              <a:t>1. </a:t>
            </a:r>
            <a:r>
              <a:rPr lang="en-US" altLang="zh-CN" sz="3200" dirty="0">
                <a:ea typeface="楷体_GB2312" pitchFamily="49" charset="-122"/>
              </a:rPr>
              <a:t>Zoutendijk</a:t>
            </a:r>
            <a:r>
              <a:rPr lang="zh-CN" altLang="en-US" sz="3200" dirty="0">
                <a:latin typeface="楷体_GB2312" pitchFamily="49" charset="-122"/>
                <a:ea typeface="楷体_GB2312" pitchFamily="49" charset="-122"/>
              </a:rPr>
              <a:t>可行方向法</a:t>
            </a:r>
            <a:endParaRPr lang="zh-CN" altLang="en-US" sz="3200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1747" name="Rectangle 3"/>
          <p:cNvSpPr>
            <a:spLocks noGrp="1"/>
          </p:cNvSpPr>
          <p:nvPr>
            <p:ph type="body"/>
          </p:nvPr>
        </p:nvSpPr>
        <p:spPr>
          <a:xfrm>
            <a:off x="1992313" y="2708275"/>
            <a:ext cx="5867400" cy="533400"/>
          </a:xfrm>
        </p:spPr>
        <p:txBody>
          <a:bodyPr vert="horz" wrap="square" lIns="91440" tIns="45720" rIns="91440" bIns="45720" anchor="t" anchorCtr="0">
            <a:normAutofit fontScale="90000" lnSpcReduction="20000"/>
          </a:bodyPr>
          <a:p>
            <a:pPr eaLnBrk="1" hangingPunct="1">
              <a:buNone/>
            </a:pPr>
            <a:r>
              <a:rPr lang="zh-CN" altLang="en-US" sz="2800" dirty="0"/>
              <a:t>由上分析</a:t>
            </a:r>
            <a:r>
              <a:rPr lang="en-US" altLang="zh-CN" sz="2800" dirty="0"/>
              <a:t>,</a:t>
            </a:r>
            <a:r>
              <a:rPr lang="zh-CN" altLang="en-US" sz="2800" dirty="0"/>
              <a:t>知对充分小的</a:t>
            </a:r>
            <a:r>
              <a:rPr lang="zh-CN" altLang="en-US" sz="2800" dirty="0">
                <a:sym typeface="Symbol" panose="05050102010706020507" pitchFamily="18" charset="2"/>
              </a:rPr>
              <a:t>有</a:t>
            </a:r>
            <a:endParaRPr lang="zh-CN" altLang="en-US" sz="2800" dirty="0"/>
          </a:p>
        </p:txBody>
      </p:sp>
      <p:sp>
        <p:nvSpPr>
          <p:cNvPr id="781316" name="Line 4"/>
          <p:cNvSpPr/>
          <p:nvPr/>
        </p:nvSpPr>
        <p:spPr>
          <a:xfrm>
            <a:off x="1524000" y="838200"/>
            <a:ext cx="7772400" cy="0"/>
          </a:xfrm>
          <a:prstGeom prst="line">
            <a:avLst/>
          </a:prstGeom>
          <a:ln w="76200" cap="flat" cmpd="tri">
            <a:solidFill>
              <a:srgbClr val="A50021"/>
            </a:solidFill>
            <a:prstDash val="solid"/>
            <a:headEnd type="none" w="med" len="med"/>
            <a:tailEnd type="none" w="med" len="med"/>
          </a:ln>
        </p:spPr>
      </p:sp>
      <p:graphicFrame>
        <p:nvGraphicFramePr>
          <p:cNvPr id="31749" name="Object 5"/>
          <p:cNvGraphicFramePr>
            <a:graphicFrameLocks noChangeAspect="1"/>
          </p:cNvGraphicFramePr>
          <p:nvPr/>
        </p:nvGraphicFramePr>
        <p:xfrm>
          <a:off x="1992313" y="981075"/>
          <a:ext cx="7915275" cy="157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8" name="" r:id="rId1" imgW="7975600" imgH="1587500" progId="Equation.DSMT4">
                  <p:embed/>
                </p:oleObj>
              </mc:Choice>
              <mc:Fallback>
                <p:oleObj name="" r:id="rId1" imgW="7975600" imgH="1587500" progId="Equation.DSMT4">
                  <p:embed/>
                  <p:pic>
                    <p:nvPicPr>
                      <p:cNvPr id="0" name="图片 472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992313" y="981075"/>
                        <a:ext cx="7915275" cy="1574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1" name="Object 7"/>
          <p:cNvGraphicFramePr>
            <a:graphicFrameLocks noChangeAspect="1"/>
          </p:cNvGraphicFramePr>
          <p:nvPr/>
        </p:nvGraphicFramePr>
        <p:xfrm>
          <a:off x="3000375" y="3284538"/>
          <a:ext cx="57912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30" name="" r:id="rId3" imgW="5791200" imgH="431800" progId="Equation.DSMT4">
                  <p:embed/>
                </p:oleObj>
              </mc:Choice>
              <mc:Fallback>
                <p:oleObj name="" r:id="rId3" imgW="5791200" imgH="431800" progId="Equation.DSMT4">
                  <p:embed/>
                  <p:pic>
                    <p:nvPicPr>
                      <p:cNvPr id="0" name="图片 472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00375" y="3284538"/>
                        <a:ext cx="57912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2" name="Rectangle 8"/>
          <p:cNvSpPr/>
          <p:nvPr/>
        </p:nvSpPr>
        <p:spPr>
          <a:xfrm>
            <a:off x="2063750" y="4005263"/>
            <a:ext cx="54102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dirty="0">
                <a:sym typeface="Symbol" panose="05050102010706020507" pitchFamily="18" charset="2"/>
              </a:rPr>
              <a:t>因此</a:t>
            </a:r>
            <a:r>
              <a:rPr lang="en-US" altLang="zh-CN" sz="2800" i="1" dirty="0">
                <a:sym typeface="Symbol" panose="05050102010706020507" pitchFamily="18" charset="2"/>
              </a:rPr>
              <a:t>d</a:t>
            </a:r>
            <a:r>
              <a:rPr lang="zh-CN" altLang="en-US" sz="2800" dirty="0">
                <a:sym typeface="Symbol" panose="05050102010706020507" pitchFamily="18" charset="2"/>
              </a:rPr>
              <a:t>为</a:t>
            </a:r>
            <a:r>
              <a:rPr lang="en-US" altLang="zh-CN" sz="2800" i="1" dirty="0">
                <a:sym typeface="Symbol" panose="05050102010706020507" pitchFamily="18" charset="2"/>
              </a:rPr>
              <a:t>x</a:t>
            </a:r>
            <a:r>
              <a:rPr lang="zh-CN" altLang="en-US" sz="2800" dirty="0">
                <a:sym typeface="Symbol" panose="05050102010706020507" pitchFamily="18" charset="2"/>
              </a:rPr>
              <a:t>处的可行方向。</a:t>
            </a:r>
            <a:endParaRPr lang="zh-CN" altLang="en-US" sz="2800" dirty="0">
              <a:sym typeface="Symbol" panose="05050102010706020507" pitchFamily="18" charset="2"/>
            </a:endParaRPr>
          </a:p>
        </p:txBody>
      </p:sp>
      <p:graphicFrame>
        <p:nvGraphicFramePr>
          <p:cNvPr id="31753" name="Object 9"/>
          <p:cNvGraphicFramePr>
            <a:graphicFrameLocks noChangeAspect="1"/>
          </p:cNvGraphicFramePr>
          <p:nvPr/>
        </p:nvGraphicFramePr>
        <p:xfrm>
          <a:off x="2424113" y="4581525"/>
          <a:ext cx="5091112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9" name="" r:id="rId5" imgW="5130800" imgH="457200" progId="Equation.DSMT4">
                  <p:embed/>
                </p:oleObj>
              </mc:Choice>
              <mc:Fallback>
                <p:oleObj name="" r:id="rId5" imgW="5130800" imgH="457200" progId="Equation.DSMT4">
                  <p:embed/>
                  <p:pic>
                    <p:nvPicPr>
                      <p:cNvPr id="0" name="图片 472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424113" y="4581525"/>
                        <a:ext cx="5091112" cy="4540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4" name="Rectangle 10"/>
          <p:cNvSpPr/>
          <p:nvPr/>
        </p:nvSpPr>
        <p:spPr>
          <a:xfrm>
            <a:off x="2279650" y="5300663"/>
            <a:ext cx="4825365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dirty="0">
                <a:sym typeface="Symbol" panose="05050102010706020507" pitchFamily="18" charset="2"/>
              </a:rPr>
              <a:t>因此</a:t>
            </a:r>
            <a:r>
              <a:rPr lang="en-US" altLang="zh-CN" sz="2800" i="1" dirty="0">
                <a:sym typeface="Symbol" panose="05050102010706020507" pitchFamily="18" charset="2"/>
              </a:rPr>
              <a:t>d</a:t>
            </a:r>
            <a:r>
              <a:rPr lang="zh-CN" altLang="en-US" sz="2800" dirty="0">
                <a:sym typeface="Symbol" panose="05050102010706020507" pitchFamily="18" charset="2"/>
              </a:rPr>
              <a:t>为</a:t>
            </a:r>
            <a:r>
              <a:rPr lang="en-US" altLang="zh-CN" sz="2800" i="1" dirty="0">
                <a:sym typeface="Symbol" panose="05050102010706020507" pitchFamily="18" charset="2"/>
              </a:rPr>
              <a:t>x</a:t>
            </a:r>
            <a:r>
              <a:rPr lang="zh-CN" altLang="en-US" sz="2800" dirty="0">
                <a:sym typeface="Symbol" panose="05050102010706020507" pitchFamily="18" charset="2"/>
              </a:rPr>
              <a:t>处的下降可行方向。</a:t>
            </a:r>
            <a:endParaRPr lang="zh-CN" altLang="en-US" sz="2800" dirty="0"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7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7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charRg st="0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747">
                                            <p:txEl>
                                              <p:charRg st="0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1747">
                                            <p:txEl>
                                              <p:charRg st="0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17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17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17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17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17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17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17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17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 build="p"/>
      <p:bldP spid="31752" grpId="0"/>
      <p:bldP spid="3175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82338" name="Rectangle 2"/>
          <p:cNvSpPr>
            <a:spLocks noGrp="1"/>
          </p:cNvSpPr>
          <p:nvPr>
            <p:ph type="title"/>
          </p:nvPr>
        </p:nvSpPr>
        <p:spPr>
          <a:xfrm>
            <a:off x="1524000" y="0"/>
            <a:ext cx="5410200" cy="838200"/>
          </a:xfrm>
        </p:spPr>
        <p:txBody>
          <a:bodyPr vert="horz" wrap="square" lIns="91440" tIns="45720" rIns="91440" bIns="45720" anchor="ctr" anchorCtr="0">
            <a:normAutofit fontScale="90000"/>
          </a:bodyPr>
          <a:p>
            <a:pPr algn="l" eaLnBrk="1" hangingPunct="1"/>
            <a:r>
              <a:rPr lang="en-US" altLang="zh-CN" sz="3600" dirty="0"/>
              <a:t>1. </a:t>
            </a:r>
            <a:r>
              <a:rPr lang="en-US" altLang="zh-CN" sz="3200" dirty="0">
                <a:ea typeface="楷体_GB2312" pitchFamily="49" charset="-122"/>
              </a:rPr>
              <a:t>Zoutendijk</a:t>
            </a:r>
            <a:r>
              <a:rPr lang="zh-CN" altLang="en-US" sz="3200" dirty="0">
                <a:latin typeface="楷体_GB2312" pitchFamily="49" charset="-122"/>
                <a:ea typeface="楷体_GB2312" pitchFamily="49" charset="-122"/>
              </a:rPr>
              <a:t>可行方向法</a:t>
            </a:r>
            <a:endParaRPr lang="zh-CN" altLang="en-US" sz="3200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2771" name="Rectangle 3"/>
          <p:cNvSpPr>
            <a:spLocks noGrp="1"/>
          </p:cNvSpPr>
          <p:nvPr>
            <p:ph type="body"/>
          </p:nvPr>
        </p:nvSpPr>
        <p:spPr>
          <a:xfrm>
            <a:off x="2286000" y="2819400"/>
            <a:ext cx="3505200" cy="533400"/>
          </a:xfrm>
        </p:spPr>
        <p:txBody>
          <a:bodyPr vert="horz" wrap="square" lIns="91440" tIns="45720" rIns="91440" bIns="45720" anchor="t" anchorCtr="0">
            <a:normAutofit fontScale="90000" lnSpcReduction="20000"/>
          </a:bodyPr>
          <a:p>
            <a:pPr eaLnBrk="1" hangingPunct="1">
              <a:buNone/>
            </a:pPr>
            <a:r>
              <a:rPr lang="zh-CN" altLang="en-US" sz="2800" dirty="0"/>
              <a:t>进而归结为求解</a:t>
            </a:r>
            <a:r>
              <a:rPr lang="en-US" altLang="zh-CN" sz="2800" dirty="0"/>
              <a:t>LP</a:t>
            </a:r>
            <a:r>
              <a:rPr lang="en-US" altLang="zh-CN" sz="2800" dirty="0">
                <a:sym typeface="Wingdings" panose="05000000000000000000" pitchFamily="2" charset="2"/>
              </a:rPr>
              <a:t>:</a:t>
            </a:r>
            <a:endParaRPr lang="en-US" altLang="zh-CN" sz="2800" dirty="0"/>
          </a:p>
        </p:txBody>
      </p:sp>
      <p:sp>
        <p:nvSpPr>
          <p:cNvPr id="782340" name="Line 4"/>
          <p:cNvSpPr/>
          <p:nvPr/>
        </p:nvSpPr>
        <p:spPr>
          <a:xfrm>
            <a:off x="1524000" y="838200"/>
            <a:ext cx="7772400" cy="0"/>
          </a:xfrm>
          <a:prstGeom prst="line">
            <a:avLst/>
          </a:prstGeom>
          <a:ln w="76200" cap="flat" cmpd="tri">
            <a:solidFill>
              <a:srgbClr val="A5002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2773" name="Rectangle 5"/>
          <p:cNvSpPr/>
          <p:nvPr/>
        </p:nvSpPr>
        <p:spPr>
          <a:xfrm>
            <a:off x="2057400" y="1066800"/>
            <a:ext cx="7492365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dirty="0">
                <a:sym typeface="Symbol" panose="05050102010706020507" pitchFamily="18" charset="2"/>
              </a:rPr>
              <a:t>因此求下降可行方向即求满足下述方程组的</a:t>
            </a:r>
            <a:r>
              <a:rPr lang="en-US" altLang="zh-CN" sz="2800" i="1" dirty="0">
                <a:sym typeface="Symbol" panose="05050102010706020507" pitchFamily="18" charset="2"/>
              </a:rPr>
              <a:t>d</a:t>
            </a:r>
            <a:r>
              <a:rPr lang="zh-CN" altLang="en-US" sz="2800" i="1" dirty="0">
                <a:sym typeface="Symbol" panose="05050102010706020507" pitchFamily="18" charset="2"/>
              </a:rPr>
              <a:t>。</a:t>
            </a:r>
            <a:endParaRPr lang="zh-CN" altLang="en-US" sz="2800" dirty="0">
              <a:sym typeface="Symbol" panose="05050102010706020507" pitchFamily="18" charset="2"/>
            </a:endParaRPr>
          </a:p>
        </p:txBody>
      </p:sp>
      <p:graphicFrame>
        <p:nvGraphicFramePr>
          <p:cNvPr id="32774" name="Object 6"/>
          <p:cNvGraphicFramePr>
            <a:graphicFrameLocks noChangeAspect="1"/>
          </p:cNvGraphicFramePr>
          <p:nvPr/>
        </p:nvGraphicFramePr>
        <p:xfrm>
          <a:off x="3733800" y="1600200"/>
          <a:ext cx="4070350" cy="1058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32" name="" r:id="rId1" imgW="4102100" imgH="1066800" progId="Equation.DSMT4">
                  <p:embed/>
                </p:oleObj>
              </mc:Choice>
              <mc:Fallback>
                <p:oleObj name="" r:id="rId1" imgW="4102100" imgH="1066800" progId="Equation.DSMT4">
                  <p:embed/>
                  <p:pic>
                    <p:nvPicPr>
                      <p:cNvPr id="0" name="图片 473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733800" y="1600200"/>
                        <a:ext cx="4070350" cy="10588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5" name="Object 7"/>
          <p:cNvGraphicFramePr>
            <a:graphicFrameLocks noChangeAspect="1"/>
          </p:cNvGraphicFramePr>
          <p:nvPr/>
        </p:nvGraphicFramePr>
        <p:xfrm>
          <a:off x="3505200" y="3429000"/>
          <a:ext cx="4410075" cy="224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31" name="" r:id="rId3" imgW="4445000" imgH="2260600" progId="Equation.DSMT4">
                  <p:embed/>
                </p:oleObj>
              </mc:Choice>
              <mc:Fallback>
                <p:oleObj name="" r:id="rId3" imgW="4445000" imgH="2260600" progId="Equation.DSMT4">
                  <p:embed/>
                  <p:pic>
                    <p:nvPicPr>
                      <p:cNvPr id="0" name="图片 473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505200" y="3429000"/>
                        <a:ext cx="4410075" cy="22415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2344" name="Rectangle 8"/>
          <p:cNvSpPr/>
          <p:nvPr/>
        </p:nvSpPr>
        <p:spPr>
          <a:xfrm>
            <a:off x="8686800" y="4495800"/>
            <a:ext cx="1402715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dirty="0">
                <a:sym typeface="Wingdings" panose="05000000000000000000" pitchFamily="2" charset="2"/>
              </a:rPr>
              <a:t>(12.1.31)</a:t>
            </a:r>
            <a:endParaRPr lang="en-US" altLang="zh-CN" sz="2400" dirty="0">
              <a:sym typeface="Wingdings" panose="05000000000000000000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7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7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27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27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2771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2771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27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27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1" grpId="0" build="p"/>
      <p:bldP spid="3277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83362" name="Rectangle 2"/>
          <p:cNvSpPr>
            <a:spLocks noGrp="1"/>
          </p:cNvSpPr>
          <p:nvPr>
            <p:ph type="title"/>
          </p:nvPr>
        </p:nvSpPr>
        <p:spPr>
          <a:xfrm>
            <a:off x="1524000" y="0"/>
            <a:ext cx="5410200" cy="838200"/>
          </a:xfrm>
        </p:spPr>
        <p:txBody>
          <a:bodyPr vert="horz" wrap="square" lIns="91440" tIns="45720" rIns="91440" bIns="45720" anchor="ctr" anchorCtr="0">
            <a:normAutofit fontScale="90000"/>
          </a:bodyPr>
          <a:p>
            <a:pPr algn="l" eaLnBrk="1" hangingPunct="1"/>
            <a:r>
              <a:rPr lang="en-US" altLang="zh-CN" sz="3600" dirty="0"/>
              <a:t>1. </a:t>
            </a:r>
            <a:r>
              <a:rPr lang="en-US" altLang="zh-CN" sz="3200" dirty="0">
                <a:ea typeface="楷体_GB2312" pitchFamily="49" charset="-122"/>
              </a:rPr>
              <a:t>Zoutendijk</a:t>
            </a:r>
            <a:r>
              <a:rPr lang="zh-CN" altLang="en-US" sz="3200" dirty="0">
                <a:latin typeface="楷体_GB2312" pitchFamily="49" charset="-122"/>
                <a:ea typeface="楷体_GB2312" pitchFamily="49" charset="-122"/>
              </a:rPr>
              <a:t>可行方向法</a:t>
            </a:r>
            <a:endParaRPr lang="zh-CN" altLang="en-US" sz="3200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3795" name="Rectangle 3"/>
          <p:cNvSpPr>
            <a:spLocks noGrp="1"/>
          </p:cNvSpPr>
          <p:nvPr>
            <p:ph type="body"/>
          </p:nvPr>
        </p:nvSpPr>
        <p:spPr>
          <a:xfrm>
            <a:off x="1992313" y="908050"/>
            <a:ext cx="8280400" cy="1655763"/>
          </a:xfrm>
          <a:solidFill>
            <a:srgbClr val="CCFFCC">
              <a:alpha val="100000"/>
            </a:srgbClr>
          </a:solidFill>
        </p:spPr>
        <p:txBody>
          <a:bodyPr vert="horz" wrap="square" lIns="91440" tIns="45720" rIns="91440" bIns="45720" anchor="t" anchorCtr="0">
            <a:normAutofit fontScale="90000" lnSpcReduction="20000"/>
          </a:bodyPr>
          <a:p>
            <a:pPr eaLnBrk="1" hangingPunct="1">
              <a:buNone/>
            </a:pPr>
            <a:r>
              <a:rPr lang="zh-CN" altLang="en-US" sz="2800" dirty="0"/>
              <a:t>设</a:t>
            </a:r>
            <a:r>
              <a:rPr lang="en-US" altLang="zh-CN" sz="2800" dirty="0"/>
              <a:t>(12.1.31)</a:t>
            </a:r>
            <a:r>
              <a:rPr lang="zh-CN" altLang="en-US" sz="2800" dirty="0"/>
              <a:t>的最优解为</a:t>
            </a:r>
            <a:r>
              <a:rPr lang="en-US" altLang="zh-CN" sz="2800" dirty="0"/>
              <a:t>(</a:t>
            </a:r>
            <a:r>
              <a:rPr lang="en-US" altLang="zh-CN" sz="2800" i="1" dirty="0"/>
              <a:t>x</a:t>
            </a:r>
            <a:r>
              <a:rPr lang="en-US" altLang="zh-CN" sz="2800" dirty="0"/>
              <a:t>*,</a:t>
            </a:r>
            <a:r>
              <a:rPr lang="en-US" altLang="zh-CN" sz="2800" i="1" dirty="0"/>
              <a:t>d</a:t>
            </a:r>
            <a:r>
              <a:rPr lang="en-US" altLang="zh-CN" sz="2800" dirty="0"/>
              <a:t>*).</a:t>
            </a:r>
            <a:r>
              <a:rPr lang="zh-CN" altLang="en-US" sz="2800" dirty="0"/>
              <a:t>若</a:t>
            </a:r>
            <a:r>
              <a:rPr lang="en-US" altLang="zh-CN" sz="2800" dirty="0"/>
              <a:t>z*&lt;0,</a:t>
            </a:r>
            <a:r>
              <a:rPr lang="zh-CN" altLang="en-US" sz="2800" dirty="0"/>
              <a:t>则</a:t>
            </a:r>
            <a:r>
              <a:rPr lang="en-US" altLang="zh-CN" sz="2800" i="1" dirty="0"/>
              <a:t>d</a:t>
            </a:r>
            <a:r>
              <a:rPr lang="en-US" altLang="zh-CN" sz="2800" dirty="0"/>
              <a:t>*</a:t>
            </a:r>
            <a:r>
              <a:rPr lang="zh-CN" altLang="en-US" sz="2800" dirty="0"/>
              <a:t>是在</a:t>
            </a:r>
            <a:r>
              <a:rPr lang="en-US" altLang="zh-CN" sz="2800" i="1" dirty="0"/>
              <a:t>x</a:t>
            </a:r>
            <a:endParaRPr lang="en-US" altLang="zh-CN" sz="2800" i="1" dirty="0"/>
          </a:p>
          <a:p>
            <a:pPr eaLnBrk="1" hangingPunct="1">
              <a:buNone/>
            </a:pPr>
            <a:r>
              <a:rPr lang="zh-CN" altLang="en-US" sz="2800" dirty="0"/>
              <a:t>处的下降可行方向</a:t>
            </a:r>
            <a:r>
              <a:rPr lang="en-US" altLang="zh-CN" sz="2800" dirty="0"/>
              <a:t>.</a:t>
            </a:r>
            <a:r>
              <a:rPr lang="zh-CN" altLang="en-US" sz="2800" dirty="0"/>
              <a:t>若</a:t>
            </a:r>
            <a:r>
              <a:rPr lang="en-US" altLang="zh-CN" sz="2800" dirty="0"/>
              <a:t>z*=0,</a:t>
            </a:r>
            <a:r>
              <a:rPr lang="zh-CN" altLang="en-US" sz="2800" dirty="0"/>
              <a:t>则我们可以证明相应</a:t>
            </a:r>
            <a:endParaRPr lang="zh-CN" altLang="en-US" sz="2800" dirty="0"/>
          </a:p>
          <a:p>
            <a:pPr eaLnBrk="1" hangingPunct="1">
              <a:buNone/>
            </a:pPr>
            <a:r>
              <a:rPr lang="zh-CN" altLang="en-US" sz="2800" dirty="0"/>
              <a:t>的</a:t>
            </a:r>
            <a:r>
              <a:rPr lang="en-US" altLang="zh-CN" sz="2800" i="1" dirty="0"/>
              <a:t>x</a:t>
            </a:r>
            <a:r>
              <a:rPr lang="zh-CN" altLang="en-US" sz="2800" dirty="0"/>
              <a:t>必为</a:t>
            </a:r>
            <a:r>
              <a:rPr lang="en-US" altLang="zh-CN" sz="2800" dirty="0"/>
              <a:t>Fritz John</a:t>
            </a:r>
            <a:r>
              <a:rPr lang="zh-CN" altLang="en-US" sz="2800" dirty="0"/>
              <a:t>点</a:t>
            </a:r>
            <a:endParaRPr lang="zh-CN" altLang="en-US" sz="2800" dirty="0"/>
          </a:p>
        </p:txBody>
      </p:sp>
      <p:sp>
        <p:nvSpPr>
          <p:cNvPr id="783364" name="Line 4"/>
          <p:cNvSpPr/>
          <p:nvPr/>
        </p:nvSpPr>
        <p:spPr>
          <a:xfrm>
            <a:off x="1524000" y="838200"/>
            <a:ext cx="7772400" cy="0"/>
          </a:xfrm>
          <a:prstGeom prst="line">
            <a:avLst/>
          </a:prstGeom>
          <a:ln w="76200" cap="flat" cmpd="tri">
            <a:solidFill>
              <a:srgbClr val="A50021"/>
            </a:solidFill>
            <a:prstDash val="solid"/>
            <a:headEnd type="none" w="med" len="med"/>
            <a:tailEnd type="none" w="med" len="med"/>
          </a:ln>
        </p:spPr>
      </p:sp>
      <p:graphicFrame>
        <p:nvGraphicFramePr>
          <p:cNvPr id="33797" name="Object 5"/>
          <p:cNvGraphicFramePr>
            <a:graphicFrameLocks noChangeAspect="1"/>
          </p:cNvGraphicFramePr>
          <p:nvPr/>
        </p:nvGraphicFramePr>
        <p:xfrm>
          <a:off x="1992313" y="2852738"/>
          <a:ext cx="80899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34" name="" r:id="rId1" imgW="8089900" imgH="990600" progId="Equation.DSMT4">
                  <p:embed/>
                </p:oleObj>
              </mc:Choice>
              <mc:Fallback>
                <p:oleObj name="" r:id="rId1" imgW="8089900" imgH="990600" progId="Equation.DSMT4">
                  <p:embed/>
                  <p:pic>
                    <p:nvPicPr>
                      <p:cNvPr id="0" name="图片 473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992313" y="2852738"/>
                        <a:ext cx="8089900" cy="990600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8" name="Rectangle 6"/>
          <p:cNvSpPr/>
          <p:nvPr/>
        </p:nvSpPr>
        <p:spPr>
          <a:xfrm>
            <a:off x="1981200" y="3962400"/>
            <a:ext cx="8301990" cy="95313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dirty="0"/>
              <a:t>证明</a:t>
            </a:r>
            <a:r>
              <a:rPr lang="en-US" altLang="zh-CN" sz="2800" dirty="0">
                <a:sym typeface="Wingdings" panose="05000000000000000000" pitchFamily="2" charset="2"/>
              </a:rPr>
              <a:t>:</a:t>
            </a:r>
            <a:r>
              <a:rPr lang="zh-CN" altLang="en-US" sz="2800" dirty="0">
                <a:sym typeface="Wingdings" panose="05000000000000000000" pitchFamily="2" charset="2"/>
              </a:rPr>
              <a:t>问题</a:t>
            </a:r>
            <a:r>
              <a:rPr lang="en-US" altLang="zh-CN" sz="2800" dirty="0">
                <a:sym typeface="Wingdings" panose="05000000000000000000" pitchFamily="2" charset="2"/>
              </a:rPr>
              <a:t>(12.1.31)</a:t>
            </a:r>
            <a:r>
              <a:rPr lang="zh-CN" altLang="en-US" sz="2800" dirty="0">
                <a:sym typeface="Wingdings" panose="05000000000000000000" pitchFamily="2" charset="2"/>
              </a:rPr>
              <a:t>的目标函数最优值为</a:t>
            </a:r>
            <a:r>
              <a:rPr lang="en-US" altLang="zh-CN" sz="2800" dirty="0">
                <a:sym typeface="Wingdings" panose="05000000000000000000" pitchFamily="2" charset="2"/>
              </a:rPr>
              <a:t>0</a:t>
            </a:r>
            <a:r>
              <a:rPr lang="zh-CN" altLang="en-US" sz="2800" dirty="0">
                <a:sym typeface="Wingdings" panose="05000000000000000000" pitchFamily="2" charset="2"/>
              </a:rPr>
              <a:t>的充要条件</a:t>
            </a:r>
            <a:endParaRPr lang="zh-CN" altLang="en-US" sz="2800" dirty="0">
              <a:sym typeface="Wingdings" panose="05000000000000000000" pitchFamily="2" charset="2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dirty="0">
                <a:sym typeface="Wingdings" panose="05000000000000000000" pitchFamily="2" charset="2"/>
              </a:rPr>
              <a:t>是不等式组</a:t>
            </a:r>
            <a:endParaRPr lang="zh-CN" altLang="en-US" sz="2800" dirty="0"/>
          </a:p>
        </p:txBody>
      </p:sp>
      <p:graphicFrame>
        <p:nvGraphicFramePr>
          <p:cNvPr id="33799" name="Object 7"/>
          <p:cNvGraphicFramePr>
            <a:graphicFrameLocks noChangeAspect="1"/>
          </p:cNvGraphicFramePr>
          <p:nvPr/>
        </p:nvGraphicFramePr>
        <p:xfrm>
          <a:off x="3719513" y="4508500"/>
          <a:ext cx="4070350" cy="1058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33" name="" r:id="rId3" imgW="4102100" imgH="1066800" progId="Equation.DSMT4">
                  <p:embed/>
                </p:oleObj>
              </mc:Choice>
              <mc:Fallback>
                <p:oleObj name="" r:id="rId3" imgW="4102100" imgH="1066800" progId="Equation.DSMT4">
                  <p:embed/>
                  <p:pic>
                    <p:nvPicPr>
                      <p:cNvPr id="0" name="图片 473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719513" y="4508500"/>
                        <a:ext cx="4070350" cy="10588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00" name="Rectangle 8"/>
          <p:cNvSpPr/>
          <p:nvPr/>
        </p:nvSpPr>
        <p:spPr>
          <a:xfrm>
            <a:off x="2208213" y="5516563"/>
            <a:ext cx="894080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dirty="0">
                <a:sym typeface="Wingdings" panose="05000000000000000000" pitchFamily="2" charset="2"/>
              </a:rPr>
              <a:t>无解</a:t>
            </a:r>
            <a:endParaRPr lang="zh-CN" altLang="en-US" sz="2800" dirty="0">
              <a:sym typeface="Wingdings" panose="05000000000000000000" pitchFamily="2" charset="2"/>
            </a:endParaRPr>
          </a:p>
        </p:txBody>
      </p:sp>
      <p:sp>
        <p:nvSpPr>
          <p:cNvPr id="33801" name="Rectangle 9"/>
          <p:cNvSpPr/>
          <p:nvPr/>
        </p:nvSpPr>
        <p:spPr>
          <a:xfrm>
            <a:off x="8328025" y="4868863"/>
            <a:ext cx="1604645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dirty="0">
                <a:sym typeface="Wingdings" panose="05000000000000000000" pitchFamily="2" charset="2"/>
              </a:rPr>
              <a:t>(12.1.32)</a:t>
            </a:r>
            <a:endParaRPr lang="en-US" altLang="zh-CN" sz="2800" dirty="0">
              <a:sym typeface="Wingdings" panose="05000000000000000000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7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7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charRg st="0" end="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3795">
                                            <p:txEl>
                                              <p:charRg st="0" end="3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3795">
                                            <p:txEl>
                                              <p:charRg st="0" end="3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charRg st="36" end="6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3795">
                                            <p:txEl>
                                              <p:charRg st="36" end="6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3795">
                                            <p:txEl>
                                              <p:charRg st="36" end="6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charRg st="61" end="7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3795">
                                            <p:txEl>
                                              <p:charRg st="61" end="7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3795">
                                            <p:txEl>
                                              <p:charRg st="61" end="7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37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37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37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37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38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38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38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38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37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37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 animBg="1" build="p"/>
      <p:bldP spid="33798" grpId="0"/>
      <p:bldP spid="33800" grpId="0"/>
      <p:bldP spid="3380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56738" name="Rectangle 2"/>
          <p:cNvSpPr>
            <a:spLocks noGrp="1"/>
          </p:cNvSpPr>
          <p:nvPr>
            <p:ph type="title"/>
          </p:nvPr>
        </p:nvSpPr>
        <p:spPr>
          <a:xfrm>
            <a:off x="1524000" y="0"/>
            <a:ext cx="5181600" cy="762000"/>
          </a:xfrm>
        </p:spPr>
        <p:txBody>
          <a:bodyPr vert="horz" wrap="square" lIns="91440" tIns="45720" rIns="91440" bIns="45720" anchor="ctr" anchorCtr="0">
            <a:normAutofit fontScale="90000"/>
          </a:bodyPr>
          <a:p>
            <a:pPr algn="l" eaLnBrk="1" hangingPunct="1"/>
            <a:r>
              <a:rPr lang="en-US" altLang="zh-CN" sz="3600" dirty="0"/>
              <a:t>1. </a:t>
            </a:r>
            <a:r>
              <a:rPr lang="en-US" altLang="zh-CN" sz="3200" dirty="0">
                <a:ea typeface="楷体_GB2312" pitchFamily="49" charset="-122"/>
              </a:rPr>
              <a:t>Zoutendijk</a:t>
            </a:r>
            <a:r>
              <a:rPr lang="zh-CN" altLang="en-US" sz="3200" dirty="0">
                <a:latin typeface="楷体_GB2312" pitchFamily="49" charset="-122"/>
                <a:ea typeface="楷体_GB2312" pitchFamily="49" charset="-122"/>
              </a:rPr>
              <a:t>可行方向法</a:t>
            </a:r>
            <a:endParaRPr lang="zh-CN" altLang="en-US" sz="3200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5123" name="Rectangle 3"/>
          <p:cNvSpPr>
            <a:spLocks noGrp="1"/>
          </p:cNvSpPr>
          <p:nvPr>
            <p:ph type="body"/>
          </p:nvPr>
        </p:nvSpPr>
        <p:spPr>
          <a:xfrm>
            <a:off x="1919288" y="981075"/>
            <a:ext cx="4267200" cy="533400"/>
          </a:xfrm>
        </p:spPr>
        <p:txBody>
          <a:bodyPr vert="horz" wrap="square" lIns="91440" tIns="45720" rIns="91440" bIns="45720" anchor="t" anchorCtr="0">
            <a:normAutofit fontScale="90000" lnSpcReduction="20000"/>
          </a:bodyPr>
          <a:p>
            <a:pPr eaLnBrk="1" hangingPunct="1">
              <a:buNone/>
            </a:pPr>
            <a:r>
              <a:rPr lang="zh-CN" altLang="en-US" sz="2800" dirty="0"/>
              <a:t>怎样选择下降可行方向？</a:t>
            </a:r>
            <a:endParaRPr lang="zh-CN" altLang="en-US" sz="2800" dirty="0"/>
          </a:p>
        </p:txBody>
      </p:sp>
      <p:sp>
        <p:nvSpPr>
          <p:cNvPr id="756740" name="Line 4"/>
          <p:cNvSpPr/>
          <p:nvPr/>
        </p:nvSpPr>
        <p:spPr>
          <a:xfrm>
            <a:off x="1524000" y="838200"/>
            <a:ext cx="7772400" cy="0"/>
          </a:xfrm>
          <a:prstGeom prst="line">
            <a:avLst/>
          </a:prstGeom>
          <a:ln w="76200" cap="flat" cmpd="tri">
            <a:solidFill>
              <a:srgbClr val="A50021"/>
            </a:solidFill>
            <a:prstDash val="solid"/>
            <a:headEnd type="none" w="med" len="med"/>
            <a:tailEnd type="none" w="med" len="med"/>
          </a:ln>
        </p:spPr>
      </p:sp>
      <p:graphicFrame>
        <p:nvGraphicFramePr>
          <p:cNvPr id="5125" name="Object 5"/>
          <p:cNvGraphicFramePr>
            <a:graphicFrameLocks noChangeAspect="1"/>
          </p:cNvGraphicFramePr>
          <p:nvPr/>
        </p:nvGraphicFramePr>
        <p:xfrm>
          <a:off x="2208213" y="1628775"/>
          <a:ext cx="7162800" cy="321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56" name="" r:id="rId1" imgW="7162800" imgH="3213100" progId="Equation.DSMT4">
                  <p:embed/>
                </p:oleObj>
              </mc:Choice>
              <mc:Fallback>
                <p:oleObj name="" r:id="rId1" imgW="7162800" imgH="3213100" progId="Equation.DSMT4">
                  <p:embed/>
                  <p:pic>
                    <p:nvPicPr>
                      <p:cNvPr id="0" name="图片 465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208213" y="1628775"/>
                        <a:ext cx="7162800" cy="3213100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6" name="Rectangle 6"/>
          <p:cNvSpPr/>
          <p:nvPr/>
        </p:nvSpPr>
        <p:spPr>
          <a:xfrm>
            <a:off x="2209800" y="5257800"/>
            <a:ext cx="2316480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buNone/>
            </a:pPr>
            <a:r>
              <a:rPr lang="zh-CN" altLang="en-US" sz="2800" dirty="0"/>
              <a:t>证明：必要性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123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123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build="p"/>
      <p:bldP spid="512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84386" name="Rectangle 2"/>
          <p:cNvSpPr>
            <a:spLocks noGrp="1"/>
          </p:cNvSpPr>
          <p:nvPr>
            <p:ph type="title"/>
          </p:nvPr>
        </p:nvSpPr>
        <p:spPr>
          <a:xfrm>
            <a:off x="1524000" y="0"/>
            <a:ext cx="5410200" cy="838200"/>
          </a:xfrm>
        </p:spPr>
        <p:txBody>
          <a:bodyPr vert="horz" wrap="square" lIns="91440" tIns="45720" rIns="91440" bIns="45720" anchor="ctr" anchorCtr="0">
            <a:normAutofit fontScale="90000"/>
          </a:bodyPr>
          <a:p>
            <a:pPr algn="l" eaLnBrk="1" hangingPunct="1"/>
            <a:r>
              <a:rPr lang="en-US" altLang="zh-CN" sz="3600" dirty="0"/>
              <a:t>1. </a:t>
            </a:r>
            <a:r>
              <a:rPr lang="en-US" altLang="zh-CN" sz="3200" dirty="0">
                <a:ea typeface="楷体_GB2312" pitchFamily="49" charset="-122"/>
              </a:rPr>
              <a:t>Zoutendijk</a:t>
            </a:r>
            <a:r>
              <a:rPr lang="zh-CN" altLang="en-US" sz="3200" dirty="0">
                <a:latin typeface="楷体_GB2312" pitchFamily="49" charset="-122"/>
                <a:ea typeface="楷体_GB2312" pitchFamily="49" charset="-122"/>
              </a:rPr>
              <a:t>可行方向法</a:t>
            </a:r>
            <a:endParaRPr lang="zh-CN" altLang="en-US" sz="3200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5843" name="Rectangle 3"/>
          <p:cNvSpPr>
            <a:spLocks noGrp="1"/>
          </p:cNvSpPr>
          <p:nvPr>
            <p:ph type="body"/>
          </p:nvPr>
        </p:nvSpPr>
        <p:spPr>
          <a:xfrm>
            <a:off x="2424113" y="981075"/>
            <a:ext cx="2590800" cy="609600"/>
          </a:xfrm>
        </p:spPr>
        <p:txBody>
          <a:bodyPr vert="horz" wrap="square" lIns="91440" tIns="45720" rIns="91440" bIns="45720" anchor="t" anchorCtr="0"/>
          <a:p>
            <a:pPr eaLnBrk="1" hangingPunct="1">
              <a:buNone/>
            </a:pPr>
            <a:r>
              <a:rPr lang="zh-CN" altLang="en-US" sz="2400" dirty="0"/>
              <a:t>即</a:t>
            </a:r>
            <a:endParaRPr lang="zh-CN" altLang="en-US" sz="2400" dirty="0"/>
          </a:p>
        </p:txBody>
      </p:sp>
      <p:sp>
        <p:nvSpPr>
          <p:cNvPr id="784388" name="Line 4"/>
          <p:cNvSpPr/>
          <p:nvPr/>
        </p:nvSpPr>
        <p:spPr>
          <a:xfrm>
            <a:off x="1524000" y="838200"/>
            <a:ext cx="7772400" cy="0"/>
          </a:xfrm>
          <a:prstGeom prst="line">
            <a:avLst/>
          </a:prstGeom>
          <a:ln w="76200" cap="flat" cmpd="tri">
            <a:solidFill>
              <a:srgbClr val="A50021"/>
            </a:solidFill>
            <a:prstDash val="solid"/>
            <a:headEnd type="none" w="med" len="med"/>
            <a:tailEnd type="none" w="med" len="med"/>
          </a:ln>
        </p:spPr>
      </p:sp>
      <p:graphicFrame>
        <p:nvGraphicFramePr>
          <p:cNvPr id="35845" name="Object 5"/>
          <p:cNvGraphicFramePr>
            <a:graphicFrameLocks noChangeAspect="1"/>
          </p:cNvGraphicFramePr>
          <p:nvPr/>
        </p:nvGraphicFramePr>
        <p:xfrm>
          <a:off x="2927350" y="1196975"/>
          <a:ext cx="4397375" cy="1058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35" name="" r:id="rId1" imgW="4432300" imgH="1066800" progId="Equation.DSMT4">
                  <p:embed/>
                </p:oleObj>
              </mc:Choice>
              <mc:Fallback>
                <p:oleObj name="" r:id="rId1" imgW="4432300" imgH="1066800" progId="Equation.DSMT4">
                  <p:embed/>
                  <p:pic>
                    <p:nvPicPr>
                      <p:cNvPr id="0" name="图片 473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927350" y="1196975"/>
                        <a:ext cx="4397375" cy="10588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4390" name="Rectangle 6"/>
          <p:cNvSpPr/>
          <p:nvPr/>
        </p:nvSpPr>
        <p:spPr>
          <a:xfrm>
            <a:off x="7467600" y="1752600"/>
            <a:ext cx="1604645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buNone/>
            </a:pPr>
            <a:r>
              <a:rPr lang="en-US" altLang="zh-CN" sz="2800" dirty="0"/>
              <a:t>(12.1.33)</a:t>
            </a:r>
            <a:endParaRPr lang="en-US" altLang="zh-CN" sz="2800" dirty="0"/>
          </a:p>
        </p:txBody>
      </p:sp>
      <p:sp>
        <p:nvSpPr>
          <p:cNvPr id="35847" name="Rectangle 7"/>
          <p:cNvSpPr/>
          <p:nvPr/>
        </p:nvSpPr>
        <p:spPr>
          <a:xfrm>
            <a:off x="2495550" y="2205038"/>
            <a:ext cx="891540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400" dirty="0"/>
              <a:t>无解</a:t>
            </a:r>
            <a:r>
              <a:rPr lang="en-US" altLang="zh-CN" sz="2800" dirty="0"/>
              <a:t>.</a:t>
            </a:r>
            <a:endParaRPr lang="en-US" altLang="zh-CN" sz="2800" dirty="0"/>
          </a:p>
        </p:txBody>
      </p:sp>
      <p:graphicFrame>
        <p:nvGraphicFramePr>
          <p:cNvPr id="35848" name="Object 8"/>
          <p:cNvGraphicFramePr>
            <a:graphicFrameLocks noChangeAspect="1"/>
          </p:cNvGraphicFramePr>
          <p:nvPr/>
        </p:nvGraphicFramePr>
        <p:xfrm>
          <a:off x="2743200" y="3352800"/>
          <a:ext cx="6061075" cy="1336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36" name="" r:id="rId3" imgW="6108700" imgH="1346200" progId="Equation.DSMT4">
                  <p:embed/>
                </p:oleObj>
              </mc:Choice>
              <mc:Fallback>
                <p:oleObj name="" r:id="rId3" imgW="6108700" imgH="1346200" progId="Equation.DSMT4">
                  <p:embed/>
                  <p:pic>
                    <p:nvPicPr>
                      <p:cNvPr id="0" name="图片 473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43200" y="3352800"/>
                        <a:ext cx="6061075" cy="13366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9" name="Rectangle 9"/>
          <p:cNvSpPr/>
          <p:nvPr/>
        </p:nvSpPr>
        <p:spPr>
          <a:xfrm>
            <a:off x="2286000" y="4724400"/>
            <a:ext cx="3185795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dirty="0"/>
              <a:t>即 </a:t>
            </a:r>
            <a:r>
              <a:rPr lang="en-US" altLang="zh-CN" sz="2800" i="1" dirty="0"/>
              <a:t>x</a:t>
            </a:r>
            <a:r>
              <a:rPr lang="zh-CN" altLang="en-US" sz="2800" dirty="0"/>
              <a:t>是</a:t>
            </a:r>
            <a:r>
              <a:rPr lang="en-US" altLang="zh-CN" sz="2800" dirty="0"/>
              <a:t>Fritz John</a:t>
            </a:r>
            <a:r>
              <a:rPr lang="zh-CN" altLang="en-US" sz="2800" dirty="0"/>
              <a:t>点</a:t>
            </a:r>
            <a:r>
              <a:rPr lang="en-US" altLang="zh-CN" sz="2800" dirty="0"/>
              <a:t>.</a:t>
            </a:r>
            <a:endParaRPr lang="en-US" altLang="zh-CN" sz="2800" dirty="0"/>
          </a:p>
        </p:txBody>
      </p:sp>
      <p:sp>
        <p:nvSpPr>
          <p:cNvPr id="35850" name="Rectangle 10"/>
          <p:cNvSpPr/>
          <p:nvPr/>
        </p:nvSpPr>
        <p:spPr>
          <a:xfrm>
            <a:off x="2279650" y="2781300"/>
            <a:ext cx="494157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400" dirty="0"/>
              <a:t>由</a:t>
            </a:r>
            <a:r>
              <a:rPr lang="en-US" altLang="zh-CN" sz="2400" dirty="0"/>
              <a:t>Gordan</a:t>
            </a:r>
            <a:r>
              <a:rPr lang="zh-CN" altLang="en-US" sz="2400" dirty="0"/>
              <a:t>定理</a:t>
            </a:r>
            <a:r>
              <a:rPr lang="en-US" altLang="zh-CN" sz="2400" dirty="0"/>
              <a:t>,</a:t>
            </a:r>
            <a:r>
              <a:rPr lang="zh-CN" altLang="en-US" sz="2400" dirty="0"/>
              <a:t>其无解的充要条件为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843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843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58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58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58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58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58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58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58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58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58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58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3" grpId="0" build="p"/>
      <p:bldP spid="35847" grpId="0"/>
      <p:bldP spid="35849" grpId="0"/>
      <p:bldP spid="35850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85410" name="Rectangle 2"/>
          <p:cNvSpPr>
            <a:spLocks noGrp="1"/>
          </p:cNvSpPr>
          <p:nvPr>
            <p:ph type="title"/>
          </p:nvPr>
        </p:nvSpPr>
        <p:spPr>
          <a:xfrm>
            <a:off x="1524000" y="0"/>
            <a:ext cx="5410200" cy="838200"/>
          </a:xfrm>
        </p:spPr>
        <p:txBody>
          <a:bodyPr vert="horz" wrap="square" lIns="91440" tIns="45720" rIns="91440" bIns="45720" anchor="ctr" anchorCtr="0">
            <a:normAutofit fontScale="90000"/>
          </a:bodyPr>
          <a:p>
            <a:pPr algn="l" eaLnBrk="1" hangingPunct="1"/>
            <a:r>
              <a:rPr lang="en-US" altLang="zh-CN" sz="3600" dirty="0"/>
              <a:t>1. </a:t>
            </a:r>
            <a:r>
              <a:rPr lang="en-US" altLang="zh-CN" sz="3200" dirty="0">
                <a:ea typeface="楷体_GB2312" pitchFamily="49" charset="-122"/>
              </a:rPr>
              <a:t>Zoutendijk</a:t>
            </a:r>
            <a:r>
              <a:rPr lang="zh-CN" altLang="en-US" sz="3200" dirty="0">
                <a:latin typeface="楷体_GB2312" pitchFamily="49" charset="-122"/>
                <a:ea typeface="楷体_GB2312" pitchFamily="49" charset="-122"/>
              </a:rPr>
              <a:t>可行方向法</a:t>
            </a:r>
            <a:endParaRPr lang="zh-CN" altLang="en-US" sz="3200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6867" name="Rectangle 3"/>
          <p:cNvSpPr>
            <a:spLocks noGrp="1"/>
          </p:cNvSpPr>
          <p:nvPr>
            <p:ph type="body"/>
          </p:nvPr>
        </p:nvSpPr>
        <p:spPr>
          <a:xfrm>
            <a:off x="1992313" y="981075"/>
            <a:ext cx="5867400" cy="533400"/>
          </a:xfrm>
        </p:spPr>
        <p:txBody>
          <a:bodyPr vert="horz" wrap="square" lIns="91440" tIns="45720" rIns="91440" bIns="45720" anchor="t" anchorCtr="0">
            <a:normAutofit fontScale="90000" lnSpcReduction="20000"/>
          </a:bodyPr>
          <a:p>
            <a:pPr eaLnBrk="1" hangingPunct="1">
              <a:buNone/>
            </a:pPr>
            <a:r>
              <a:rPr lang="zh-CN" altLang="en-US" sz="2800" dirty="0"/>
              <a:t>为求步长</a:t>
            </a:r>
            <a:r>
              <a:rPr lang="en-US" altLang="zh-CN" sz="2800" dirty="0"/>
              <a:t>,</a:t>
            </a:r>
            <a:r>
              <a:rPr lang="zh-CN" altLang="en-US" sz="2800" dirty="0"/>
              <a:t>求解一维搜索问题</a:t>
            </a:r>
            <a:r>
              <a:rPr lang="en-US" altLang="zh-CN" sz="2800" dirty="0"/>
              <a:t>:</a:t>
            </a:r>
            <a:endParaRPr lang="en-US" altLang="zh-CN" sz="2800" dirty="0"/>
          </a:p>
        </p:txBody>
      </p:sp>
      <p:sp>
        <p:nvSpPr>
          <p:cNvPr id="785412" name="Line 4"/>
          <p:cNvSpPr/>
          <p:nvPr/>
        </p:nvSpPr>
        <p:spPr>
          <a:xfrm>
            <a:off x="1524000" y="838200"/>
            <a:ext cx="7772400" cy="0"/>
          </a:xfrm>
          <a:prstGeom prst="line">
            <a:avLst/>
          </a:prstGeom>
          <a:ln w="76200" cap="flat" cmpd="tri">
            <a:solidFill>
              <a:srgbClr val="A50021"/>
            </a:solidFill>
            <a:prstDash val="solid"/>
            <a:headEnd type="none" w="med" len="med"/>
            <a:tailEnd type="none" w="med" len="med"/>
          </a:ln>
        </p:spPr>
      </p:sp>
      <p:graphicFrame>
        <p:nvGraphicFramePr>
          <p:cNvPr id="36869" name="Object 5"/>
          <p:cNvGraphicFramePr>
            <a:graphicFrameLocks noChangeAspect="1"/>
          </p:cNvGraphicFramePr>
          <p:nvPr/>
        </p:nvGraphicFramePr>
        <p:xfrm>
          <a:off x="3657600" y="1676400"/>
          <a:ext cx="50038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37" name="" r:id="rId1" imgW="5003800" imgH="1016000" progId="Equation.DSMT4">
                  <p:embed/>
                </p:oleObj>
              </mc:Choice>
              <mc:Fallback>
                <p:oleObj name="" r:id="rId1" imgW="5003800" imgH="1016000" progId="Equation.DSMT4">
                  <p:embed/>
                  <p:pic>
                    <p:nvPicPr>
                      <p:cNvPr id="0" name="图片 473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657600" y="1676400"/>
                        <a:ext cx="5003800" cy="1016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0" name="Object 6"/>
          <p:cNvGraphicFramePr>
            <a:graphicFrameLocks noChangeAspect="1"/>
          </p:cNvGraphicFramePr>
          <p:nvPr/>
        </p:nvGraphicFramePr>
        <p:xfrm>
          <a:off x="2135188" y="2924175"/>
          <a:ext cx="7480300" cy="109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39" name="" r:id="rId3" imgW="7480300" imgH="1092200" progId="Equation.DSMT4">
                  <p:embed/>
                </p:oleObj>
              </mc:Choice>
              <mc:Fallback>
                <p:oleObj name="" r:id="rId3" imgW="7480300" imgH="1092200" progId="Equation.DSMT4">
                  <p:embed/>
                  <p:pic>
                    <p:nvPicPr>
                      <p:cNvPr id="0" name="图片 473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35188" y="2924175"/>
                        <a:ext cx="7480300" cy="1092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1" name="Rectangle 7"/>
          <p:cNvSpPr/>
          <p:nvPr/>
        </p:nvSpPr>
        <p:spPr>
          <a:xfrm>
            <a:off x="2133600" y="3962400"/>
            <a:ext cx="16764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buNone/>
            </a:pPr>
            <a:r>
              <a:rPr lang="zh-CN" altLang="en-US" sz="2800" dirty="0">
                <a:solidFill>
                  <a:schemeClr val="accent2"/>
                </a:solidFill>
              </a:rPr>
              <a:t>计算步骤</a:t>
            </a:r>
            <a:endParaRPr lang="zh-CN" altLang="en-US" sz="2800" dirty="0">
              <a:solidFill>
                <a:schemeClr val="accent2"/>
              </a:solidFill>
            </a:endParaRPr>
          </a:p>
        </p:txBody>
      </p:sp>
      <p:graphicFrame>
        <p:nvGraphicFramePr>
          <p:cNvPr id="36872" name="Object 8"/>
          <p:cNvGraphicFramePr>
            <a:graphicFrameLocks noChangeAspect="1"/>
          </p:cNvGraphicFramePr>
          <p:nvPr/>
        </p:nvGraphicFramePr>
        <p:xfrm>
          <a:off x="2286000" y="4648200"/>
          <a:ext cx="44196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38" name="" r:id="rId5" imgW="4419600" imgH="431800" progId="Equation.DSMT4">
                  <p:embed/>
                </p:oleObj>
              </mc:Choice>
              <mc:Fallback>
                <p:oleObj name="" r:id="rId5" imgW="4419600" imgH="431800" progId="Equation.DSMT4">
                  <p:embed/>
                  <p:pic>
                    <p:nvPicPr>
                      <p:cNvPr id="0" name="图片 473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286000" y="4648200"/>
                        <a:ext cx="44196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8" name="Object 14"/>
          <p:cNvGraphicFramePr>
            <a:graphicFrameLocks noChangeAspect="1"/>
          </p:cNvGraphicFramePr>
          <p:nvPr/>
        </p:nvGraphicFramePr>
        <p:xfrm>
          <a:off x="2362200" y="5334000"/>
          <a:ext cx="4406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40" name="" r:id="rId7" imgW="4406900" imgH="469900" progId="Equation.DSMT4">
                  <p:embed/>
                </p:oleObj>
              </mc:Choice>
              <mc:Fallback>
                <p:oleObj name="" r:id="rId7" imgW="4406900" imgH="469900" progId="Equation.DSMT4">
                  <p:embed/>
                  <p:pic>
                    <p:nvPicPr>
                      <p:cNvPr id="0" name="图片 473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362200" y="5334000"/>
                        <a:ext cx="4406900" cy="469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charRg st="0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867">
                                            <p:txEl>
                                              <p:charRg st="0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867">
                                            <p:txEl>
                                              <p:charRg st="0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68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8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68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68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1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6871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6871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68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68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68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68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7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86434" name="Rectangle 2"/>
          <p:cNvSpPr>
            <a:spLocks noGrp="1"/>
          </p:cNvSpPr>
          <p:nvPr>
            <p:ph type="title"/>
          </p:nvPr>
        </p:nvSpPr>
        <p:spPr>
          <a:xfrm>
            <a:off x="1847850" y="0"/>
            <a:ext cx="7345363" cy="574675"/>
          </a:xfrm>
        </p:spPr>
        <p:txBody>
          <a:bodyPr vert="horz" wrap="square" lIns="91440" tIns="45720" rIns="91440" bIns="45720" anchor="ctr" anchorCtr="0">
            <a:normAutofit fontScale="90000"/>
          </a:bodyPr>
          <a:p>
            <a:pPr algn="l" eaLnBrk="1" hangingPunct="1"/>
            <a:r>
              <a:rPr lang="en-US" altLang="zh-CN" sz="3600" dirty="0"/>
              <a:t>1. </a:t>
            </a:r>
            <a:r>
              <a:rPr lang="en-US" altLang="zh-CN" sz="3200" dirty="0">
                <a:ea typeface="楷体_GB2312" pitchFamily="49" charset="-122"/>
              </a:rPr>
              <a:t>Zoutendijk</a:t>
            </a:r>
            <a:r>
              <a:rPr lang="zh-CN" altLang="en-US" sz="3200" dirty="0">
                <a:latin typeface="楷体_GB2312" pitchFamily="49" charset="-122"/>
                <a:ea typeface="楷体_GB2312" pitchFamily="49" charset="-122"/>
              </a:rPr>
              <a:t>可行方向法</a:t>
            </a:r>
            <a:endParaRPr lang="zh-CN" altLang="en-US" sz="3200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786435" name="Line 4"/>
          <p:cNvSpPr/>
          <p:nvPr/>
        </p:nvSpPr>
        <p:spPr>
          <a:xfrm>
            <a:off x="1524000" y="620713"/>
            <a:ext cx="7772400" cy="0"/>
          </a:xfrm>
          <a:prstGeom prst="line">
            <a:avLst/>
          </a:prstGeom>
          <a:ln w="76200" cap="flat" cmpd="tri">
            <a:solidFill>
              <a:srgbClr val="A50021"/>
            </a:solidFill>
            <a:prstDash val="solid"/>
            <a:headEnd type="none" w="med" len="med"/>
            <a:tailEnd type="none" w="med" len="med"/>
          </a:ln>
        </p:spPr>
      </p:sp>
      <p:graphicFrame>
        <p:nvGraphicFramePr>
          <p:cNvPr id="37893" name="Object 5"/>
          <p:cNvGraphicFramePr>
            <a:graphicFrameLocks noChangeAspect="1"/>
          </p:cNvGraphicFramePr>
          <p:nvPr/>
        </p:nvGraphicFramePr>
        <p:xfrm>
          <a:off x="3359150" y="692150"/>
          <a:ext cx="4410075" cy="224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41" name="" r:id="rId1" imgW="4445000" imgH="2260600" progId="Equation.DSMT4">
                  <p:embed/>
                </p:oleObj>
              </mc:Choice>
              <mc:Fallback>
                <p:oleObj name="" r:id="rId1" imgW="4445000" imgH="2260600" progId="Equation.DSMT4">
                  <p:embed/>
                  <p:pic>
                    <p:nvPicPr>
                      <p:cNvPr id="0" name="图片 474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359150" y="692150"/>
                        <a:ext cx="4410075" cy="22415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4" name="Object 6"/>
          <p:cNvGraphicFramePr>
            <a:graphicFrameLocks noChangeAspect="1"/>
          </p:cNvGraphicFramePr>
          <p:nvPr/>
        </p:nvGraphicFramePr>
        <p:xfrm>
          <a:off x="1992313" y="2997200"/>
          <a:ext cx="7920037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43" name="" r:id="rId3" imgW="9080500" imgH="469900" progId="Equation.DSMT4">
                  <p:embed/>
                </p:oleObj>
              </mc:Choice>
              <mc:Fallback>
                <p:oleObj name="" r:id="rId3" imgW="9080500" imgH="469900" progId="Equation.DSMT4">
                  <p:embed/>
                  <p:pic>
                    <p:nvPicPr>
                      <p:cNvPr id="0" name="图片 474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92313" y="2997200"/>
                        <a:ext cx="7920037" cy="4095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5" name="Object 7"/>
          <p:cNvGraphicFramePr>
            <a:graphicFrameLocks noChangeAspect="1"/>
          </p:cNvGraphicFramePr>
          <p:nvPr/>
        </p:nvGraphicFramePr>
        <p:xfrm>
          <a:off x="4295775" y="3789363"/>
          <a:ext cx="50038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42" name="" r:id="rId5" imgW="5003800" imgH="1016000" progId="Equation.DSMT4">
                  <p:embed/>
                </p:oleObj>
              </mc:Choice>
              <mc:Fallback>
                <p:oleObj name="" r:id="rId5" imgW="5003800" imgH="1016000" progId="Equation.DSMT4">
                  <p:embed/>
                  <p:pic>
                    <p:nvPicPr>
                      <p:cNvPr id="0" name="图片 474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295775" y="3789363"/>
                        <a:ext cx="5003800" cy="1016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6" name="Object 8"/>
          <p:cNvGraphicFramePr>
            <a:graphicFrameLocks noChangeAspect="1"/>
          </p:cNvGraphicFramePr>
          <p:nvPr/>
        </p:nvGraphicFramePr>
        <p:xfrm>
          <a:off x="1992313" y="4868863"/>
          <a:ext cx="5040312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44" name="" r:id="rId7" imgW="5829300" imgH="444500" progId="Equation.DSMT4">
                  <p:embed/>
                </p:oleObj>
              </mc:Choice>
              <mc:Fallback>
                <p:oleObj name="" r:id="rId7" imgW="5829300" imgH="444500" progId="Equation.DSMT4">
                  <p:embed/>
                  <p:pic>
                    <p:nvPicPr>
                      <p:cNvPr id="0" name="图片 474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992313" y="4868863"/>
                        <a:ext cx="5040312" cy="3841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7" name="Object 9"/>
          <p:cNvGraphicFramePr>
            <a:graphicFrameLocks noChangeAspect="1"/>
          </p:cNvGraphicFramePr>
          <p:nvPr>
            <p:ph sz="half" idx="1"/>
          </p:nvPr>
        </p:nvGraphicFramePr>
        <p:xfrm>
          <a:off x="2135188" y="5589588"/>
          <a:ext cx="38100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45" name="" r:id="rId9" imgW="5626100" imgH="469900" progId="Equation.DSMT4">
                  <p:embed/>
                </p:oleObj>
              </mc:Choice>
              <mc:Fallback>
                <p:oleObj name="" r:id="rId9" imgW="5626100" imgH="469900" progId="Equation.DSMT4">
                  <p:embed/>
                  <p:pic>
                    <p:nvPicPr>
                      <p:cNvPr id="0" name="图片 4744"/>
                      <p:cNvPicPr/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>
                      <a:xfrm>
                        <a:off x="2135188" y="5589588"/>
                        <a:ext cx="3810000" cy="317500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9" name="Rectangle 11"/>
          <p:cNvSpPr/>
          <p:nvPr/>
        </p:nvSpPr>
        <p:spPr>
          <a:xfrm>
            <a:off x="1774825" y="3500438"/>
            <a:ext cx="287528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dirty="0"/>
              <a:t>3,</a:t>
            </a:r>
            <a:r>
              <a:rPr lang="zh-CN" altLang="en-US" sz="2400" dirty="0"/>
              <a:t>求解一维搜索问题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8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8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78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78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78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78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78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78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78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78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78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78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9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87458" name="Rectangle 2"/>
          <p:cNvSpPr>
            <a:spLocks noGrp="1"/>
          </p:cNvSpPr>
          <p:nvPr>
            <p:ph type="title"/>
          </p:nvPr>
        </p:nvSpPr>
        <p:spPr>
          <a:xfrm>
            <a:off x="1524000" y="0"/>
            <a:ext cx="5410200" cy="838200"/>
          </a:xfrm>
        </p:spPr>
        <p:txBody>
          <a:bodyPr vert="horz" wrap="square" lIns="91440" tIns="45720" rIns="91440" bIns="45720" anchor="ctr" anchorCtr="0">
            <a:normAutofit fontScale="90000"/>
          </a:bodyPr>
          <a:p>
            <a:pPr algn="l" eaLnBrk="1" hangingPunct="1"/>
            <a:r>
              <a:rPr lang="en-US" altLang="zh-CN" sz="3600" dirty="0"/>
              <a:t>1. </a:t>
            </a:r>
            <a:r>
              <a:rPr lang="en-US" altLang="zh-CN" sz="3200" dirty="0">
                <a:ea typeface="楷体_GB2312" pitchFamily="49" charset="-122"/>
              </a:rPr>
              <a:t>Zoutendijk</a:t>
            </a:r>
            <a:r>
              <a:rPr lang="zh-CN" altLang="en-US" sz="3200" dirty="0">
                <a:latin typeface="楷体_GB2312" pitchFamily="49" charset="-122"/>
                <a:ea typeface="楷体_GB2312" pitchFamily="49" charset="-122"/>
              </a:rPr>
              <a:t>可行方向法</a:t>
            </a:r>
            <a:endParaRPr lang="zh-CN" altLang="en-US" sz="3200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787459" name="Rectangle 3"/>
          <p:cNvSpPr>
            <a:spLocks noGrp="1"/>
          </p:cNvSpPr>
          <p:nvPr>
            <p:ph type="body"/>
          </p:nvPr>
        </p:nvSpPr>
        <p:spPr>
          <a:xfrm>
            <a:off x="1524000" y="765175"/>
            <a:ext cx="5867400" cy="533400"/>
          </a:xfrm>
        </p:spPr>
        <p:txBody>
          <a:bodyPr vert="horz" wrap="square" lIns="91440" tIns="45720" rIns="91440" bIns="45720" anchor="t" anchorCtr="0">
            <a:normAutofit fontScale="90000" lnSpcReduction="20000"/>
          </a:bodyPr>
          <a:p>
            <a:pPr eaLnBrk="1" hangingPunct="1">
              <a:buNone/>
            </a:pPr>
            <a:r>
              <a:rPr lang="en-US" altLang="zh-CN" sz="2800" dirty="0">
                <a:solidFill>
                  <a:schemeClr val="accent2"/>
                </a:solidFill>
              </a:rPr>
              <a:t>1.3 Zoutendijk</a:t>
            </a:r>
            <a:r>
              <a:rPr lang="zh-CN" altLang="en-US" sz="2800" dirty="0">
                <a:solidFill>
                  <a:schemeClr val="accent2"/>
                </a:solidFill>
              </a:rPr>
              <a:t>算法的收敛问题</a:t>
            </a:r>
            <a:endParaRPr lang="zh-CN" altLang="en-US" sz="2800" dirty="0">
              <a:solidFill>
                <a:schemeClr val="accent2"/>
              </a:solidFill>
            </a:endParaRPr>
          </a:p>
        </p:txBody>
      </p:sp>
      <p:sp>
        <p:nvSpPr>
          <p:cNvPr id="787460" name="Line 4"/>
          <p:cNvSpPr/>
          <p:nvPr/>
        </p:nvSpPr>
        <p:spPr>
          <a:xfrm>
            <a:off x="1703388" y="692150"/>
            <a:ext cx="7772400" cy="0"/>
          </a:xfrm>
          <a:prstGeom prst="line">
            <a:avLst/>
          </a:prstGeom>
          <a:ln w="76200" cap="flat" cmpd="tri">
            <a:solidFill>
              <a:srgbClr val="A5002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8920" name="Rectangle 8"/>
          <p:cNvSpPr/>
          <p:nvPr/>
        </p:nvSpPr>
        <p:spPr>
          <a:xfrm>
            <a:off x="2063750" y="1341438"/>
            <a:ext cx="5704205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dirty="0"/>
              <a:t>Zoutendijk</a:t>
            </a:r>
            <a:r>
              <a:rPr lang="zh-CN" altLang="en-US" sz="2400" dirty="0"/>
              <a:t>算法映射</a:t>
            </a:r>
            <a:r>
              <a:rPr lang="en-US" altLang="zh-CN" sz="2400" dirty="0"/>
              <a:t>A</a:t>
            </a:r>
            <a:r>
              <a:rPr lang="zh-CN" altLang="en-US" sz="2400" dirty="0"/>
              <a:t>是</a:t>
            </a:r>
            <a:r>
              <a:rPr lang="en-US" altLang="zh-CN" sz="2400" dirty="0"/>
              <a:t>M</a:t>
            </a:r>
            <a:r>
              <a:rPr lang="zh-CN" altLang="en-US" sz="2400" dirty="0"/>
              <a:t>和</a:t>
            </a:r>
            <a:r>
              <a:rPr lang="en-US" altLang="zh-CN" sz="2400" dirty="0"/>
              <a:t>D</a:t>
            </a:r>
            <a:r>
              <a:rPr lang="zh-CN" altLang="en-US" sz="2400" dirty="0"/>
              <a:t>的合成映射</a:t>
            </a:r>
            <a:r>
              <a:rPr lang="en-US" altLang="zh-CN" sz="2400" dirty="0"/>
              <a:t>.</a:t>
            </a:r>
            <a:endParaRPr lang="en-US" altLang="zh-CN" sz="2400" dirty="0"/>
          </a:p>
        </p:txBody>
      </p:sp>
      <p:sp>
        <p:nvSpPr>
          <p:cNvPr id="38921" name="Rectangle 9"/>
          <p:cNvSpPr/>
          <p:nvPr/>
        </p:nvSpPr>
        <p:spPr>
          <a:xfrm>
            <a:off x="2279650" y="1844675"/>
            <a:ext cx="5448935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400" dirty="0"/>
              <a:t>其中</a:t>
            </a:r>
            <a:r>
              <a:rPr lang="en-US" altLang="zh-CN" sz="2400" dirty="0"/>
              <a:t>D</a:t>
            </a:r>
            <a:r>
              <a:rPr lang="zh-CN" altLang="en-US" sz="2400" dirty="0"/>
              <a:t>是确定搜索方向的映射</a:t>
            </a:r>
            <a:r>
              <a:rPr lang="en-US" altLang="zh-CN" sz="2400" dirty="0"/>
              <a:t>,</a:t>
            </a:r>
            <a:r>
              <a:rPr lang="zh-CN" altLang="en-US" sz="2400" dirty="0"/>
              <a:t>它定义为</a:t>
            </a:r>
            <a:r>
              <a:rPr lang="en-US" altLang="zh-CN" sz="2400" dirty="0"/>
              <a:t>:</a:t>
            </a:r>
            <a:endParaRPr lang="en-US" altLang="zh-CN" sz="2400" dirty="0"/>
          </a:p>
        </p:txBody>
      </p:sp>
      <p:sp>
        <p:nvSpPr>
          <p:cNvPr id="38922" name="Rectangle 10"/>
          <p:cNvSpPr/>
          <p:nvPr/>
        </p:nvSpPr>
        <p:spPr>
          <a:xfrm>
            <a:off x="2495550" y="2327275"/>
            <a:ext cx="7200900" cy="82994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400" dirty="0">
                <a:solidFill>
                  <a:schemeClr val="accent2"/>
                </a:solidFill>
              </a:rPr>
              <a:t>每给定一个可行点</a:t>
            </a:r>
            <a:r>
              <a:rPr lang="en-US" altLang="zh-CN" sz="2400" i="1" dirty="0">
                <a:solidFill>
                  <a:schemeClr val="accent2"/>
                </a:solidFill>
              </a:rPr>
              <a:t>x</a:t>
            </a:r>
            <a:r>
              <a:rPr lang="en-US" altLang="zh-CN" sz="2400" dirty="0">
                <a:solidFill>
                  <a:schemeClr val="accent2"/>
                </a:solidFill>
              </a:rPr>
              <a:t>,</a:t>
            </a:r>
            <a:r>
              <a:rPr lang="zh-CN" altLang="en-US" sz="2400" dirty="0">
                <a:solidFill>
                  <a:schemeClr val="accent2"/>
                </a:solidFill>
              </a:rPr>
              <a:t>通过解</a:t>
            </a:r>
            <a:r>
              <a:rPr lang="en-US" altLang="zh-CN" sz="2400" dirty="0">
                <a:solidFill>
                  <a:schemeClr val="accent2"/>
                </a:solidFill>
              </a:rPr>
              <a:t>(12.1.10),</a:t>
            </a:r>
            <a:r>
              <a:rPr lang="zh-CN" altLang="en-US" sz="2400" dirty="0">
                <a:solidFill>
                  <a:schemeClr val="accent2"/>
                </a:solidFill>
              </a:rPr>
              <a:t>确定下降可行方向</a:t>
            </a:r>
            <a:r>
              <a:rPr lang="en-US" altLang="zh-CN" sz="2400" i="1" dirty="0">
                <a:solidFill>
                  <a:schemeClr val="accent2"/>
                </a:solidFill>
              </a:rPr>
              <a:t>d</a:t>
            </a:r>
            <a:r>
              <a:rPr lang="en-US" altLang="zh-CN" sz="2400" dirty="0">
                <a:solidFill>
                  <a:schemeClr val="accent2"/>
                </a:solidFill>
              </a:rPr>
              <a:t>,</a:t>
            </a:r>
            <a:r>
              <a:rPr lang="zh-CN" altLang="en-US" sz="2400" dirty="0">
                <a:solidFill>
                  <a:schemeClr val="accent2"/>
                </a:solidFill>
              </a:rPr>
              <a:t>从而得到</a:t>
            </a:r>
            <a:r>
              <a:rPr lang="en-US" altLang="zh-CN" sz="2400" dirty="0">
                <a:solidFill>
                  <a:schemeClr val="accent2"/>
                </a:solidFill>
              </a:rPr>
              <a:t>(</a:t>
            </a:r>
            <a:r>
              <a:rPr lang="en-US" altLang="zh-CN" sz="2400" i="1" dirty="0">
                <a:solidFill>
                  <a:schemeClr val="accent2"/>
                </a:solidFill>
              </a:rPr>
              <a:t>x</a:t>
            </a:r>
            <a:r>
              <a:rPr lang="en-US" altLang="zh-CN" sz="2400" dirty="0">
                <a:solidFill>
                  <a:schemeClr val="accent2"/>
                </a:solidFill>
              </a:rPr>
              <a:t>,</a:t>
            </a:r>
            <a:r>
              <a:rPr lang="en-US" altLang="zh-CN" sz="2400" i="1" dirty="0">
                <a:solidFill>
                  <a:schemeClr val="accent2"/>
                </a:solidFill>
              </a:rPr>
              <a:t>d</a:t>
            </a:r>
            <a:r>
              <a:rPr lang="en-US" altLang="zh-CN" sz="2400" dirty="0">
                <a:solidFill>
                  <a:schemeClr val="accent2"/>
                </a:solidFill>
              </a:rPr>
              <a:t>),</a:t>
            </a:r>
            <a:r>
              <a:rPr lang="zh-CN" altLang="en-US" sz="2400" dirty="0">
                <a:solidFill>
                  <a:schemeClr val="accent2"/>
                </a:solidFill>
              </a:rPr>
              <a:t>即 </a:t>
            </a:r>
            <a:r>
              <a:rPr lang="en-US" altLang="zh-CN" sz="2400" dirty="0">
                <a:solidFill>
                  <a:schemeClr val="accent2"/>
                </a:solidFill>
              </a:rPr>
              <a:t>(</a:t>
            </a:r>
            <a:r>
              <a:rPr lang="en-US" altLang="zh-CN" sz="2400" i="1" dirty="0">
                <a:solidFill>
                  <a:schemeClr val="accent2"/>
                </a:solidFill>
              </a:rPr>
              <a:t>x</a:t>
            </a:r>
            <a:r>
              <a:rPr lang="en-US" altLang="zh-CN" sz="2400" dirty="0">
                <a:solidFill>
                  <a:schemeClr val="accent2"/>
                </a:solidFill>
              </a:rPr>
              <a:t>,</a:t>
            </a:r>
            <a:r>
              <a:rPr lang="en-US" altLang="zh-CN" sz="2400" i="1" dirty="0">
                <a:solidFill>
                  <a:schemeClr val="accent2"/>
                </a:solidFill>
              </a:rPr>
              <a:t>d</a:t>
            </a:r>
            <a:r>
              <a:rPr lang="en-US" altLang="zh-CN" sz="2400" dirty="0">
                <a:solidFill>
                  <a:schemeClr val="accent2"/>
                </a:solidFill>
              </a:rPr>
              <a:t>)</a:t>
            </a:r>
            <a:r>
              <a:rPr lang="en-US" altLang="zh-CN" sz="2400" dirty="0">
                <a:solidFill>
                  <a:schemeClr val="accent2"/>
                </a:solidFill>
                <a:sym typeface="Symbol" panose="05050102010706020507" pitchFamily="18" charset="2"/>
              </a:rPr>
              <a:t>D(</a:t>
            </a:r>
            <a:r>
              <a:rPr lang="en-US" altLang="zh-CN" sz="2400" i="1" dirty="0">
                <a:solidFill>
                  <a:schemeClr val="accent2"/>
                </a:solidFill>
                <a:sym typeface="Symbol" panose="05050102010706020507" pitchFamily="18" charset="2"/>
              </a:rPr>
              <a:t>x</a:t>
            </a:r>
            <a:r>
              <a:rPr lang="en-US" altLang="zh-CN" sz="2400" dirty="0">
                <a:solidFill>
                  <a:schemeClr val="accent2"/>
                </a:solidFill>
                <a:sym typeface="Symbol" panose="05050102010706020507" pitchFamily="18" charset="2"/>
              </a:rPr>
              <a:t>)</a:t>
            </a:r>
            <a:endParaRPr lang="en-US" altLang="zh-CN" sz="2400" dirty="0">
              <a:solidFill>
                <a:schemeClr val="accent2"/>
              </a:solidFill>
            </a:endParaRPr>
          </a:p>
        </p:txBody>
      </p:sp>
      <p:sp>
        <p:nvSpPr>
          <p:cNvPr id="38923" name="Rectangle 11"/>
          <p:cNvSpPr/>
          <p:nvPr/>
        </p:nvSpPr>
        <p:spPr>
          <a:xfrm>
            <a:off x="2063750" y="3213100"/>
            <a:ext cx="8135938" cy="8636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342900" lvl="0" indent="-342900" eaLnBrk="1" hangingPunct="1">
              <a:buNone/>
            </a:pPr>
            <a:r>
              <a:rPr lang="zh-CN" altLang="en-US" sz="2400" dirty="0"/>
              <a:t>因此</a:t>
            </a:r>
            <a:r>
              <a:rPr lang="en-US" altLang="zh-CN" sz="2400" dirty="0"/>
              <a:t>,D</a:t>
            </a:r>
            <a:r>
              <a:rPr lang="zh-CN" altLang="en-US" sz="2400" dirty="0"/>
              <a:t>是</a:t>
            </a:r>
            <a:r>
              <a:rPr lang="en-US" altLang="zh-CN" sz="2400" dirty="0"/>
              <a:t>E</a:t>
            </a:r>
            <a:r>
              <a:rPr lang="en-US" altLang="zh-CN" sz="2400" baseline="30000" dirty="0"/>
              <a:t>n</a:t>
            </a:r>
            <a:r>
              <a:rPr lang="zh-CN" altLang="en-US" sz="2400" dirty="0"/>
              <a:t>到</a:t>
            </a:r>
            <a:r>
              <a:rPr lang="en-US" altLang="zh-CN" sz="2400" dirty="0"/>
              <a:t>E</a:t>
            </a:r>
            <a:r>
              <a:rPr lang="en-US" altLang="zh-CN" sz="2400" baseline="30000" dirty="0"/>
              <a:t>n</a:t>
            </a:r>
            <a:r>
              <a:rPr lang="en-US" altLang="zh-CN" sz="2400" dirty="0"/>
              <a:t>×E</a:t>
            </a:r>
            <a:r>
              <a:rPr lang="en-US" altLang="zh-CN" sz="2400" baseline="30000" dirty="0"/>
              <a:t>n</a:t>
            </a:r>
            <a:r>
              <a:rPr lang="zh-CN" altLang="en-US" sz="2400" dirty="0"/>
              <a:t>的映射</a:t>
            </a:r>
            <a:r>
              <a:rPr lang="en-US" altLang="zh-CN" sz="2400" dirty="0"/>
              <a:t>.M</a:t>
            </a:r>
            <a:r>
              <a:rPr lang="zh-CN" altLang="en-US" sz="2400" dirty="0"/>
              <a:t>是一维搜索的映射</a:t>
            </a:r>
            <a:r>
              <a:rPr lang="en-US" altLang="zh-CN" sz="2400" dirty="0"/>
              <a:t>,</a:t>
            </a:r>
            <a:r>
              <a:rPr lang="zh-CN" altLang="en-US" sz="2400" dirty="0"/>
              <a:t>它是</a:t>
            </a:r>
            <a:r>
              <a:rPr lang="en-US" altLang="zh-CN" sz="2400" dirty="0"/>
              <a:t>E</a:t>
            </a:r>
            <a:r>
              <a:rPr lang="en-US" altLang="zh-CN" sz="2400" baseline="30000" dirty="0"/>
              <a:t>n</a:t>
            </a:r>
            <a:r>
              <a:rPr lang="en-US" altLang="zh-CN" sz="2400" dirty="0"/>
              <a:t>×E</a:t>
            </a:r>
            <a:r>
              <a:rPr lang="en-US" altLang="zh-CN" sz="2400" baseline="30000" dirty="0"/>
              <a:t>n</a:t>
            </a:r>
            <a:endParaRPr lang="en-US" altLang="zh-CN" sz="2400" baseline="30000" dirty="0"/>
          </a:p>
          <a:p>
            <a:pPr marL="342900" lvl="0" indent="-342900" eaLnBrk="1" hangingPunct="1">
              <a:buNone/>
            </a:pPr>
            <a:r>
              <a:rPr lang="zh-CN" altLang="en-US" sz="2400" dirty="0"/>
              <a:t>到</a:t>
            </a:r>
            <a:r>
              <a:rPr lang="en-US" altLang="zh-CN" sz="2400" dirty="0"/>
              <a:t>E</a:t>
            </a:r>
            <a:r>
              <a:rPr lang="en-US" altLang="zh-CN" sz="2400" baseline="30000" dirty="0"/>
              <a:t>n</a:t>
            </a:r>
            <a:r>
              <a:rPr lang="zh-CN" altLang="en-US" sz="2400" dirty="0"/>
              <a:t>的映射</a:t>
            </a:r>
            <a:r>
              <a:rPr lang="en-US" altLang="zh-CN" sz="2400" dirty="0"/>
              <a:t>,</a:t>
            </a:r>
            <a:r>
              <a:rPr lang="zh-CN" altLang="en-US" sz="2400" dirty="0"/>
              <a:t>即每一个点</a:t>
            </a:r>
            <a:r>
              <a:rPr lang="en-US" altLang="zh-CN" sz="2400" i="1" dirty="0"/>
              <a:t>x</a:t>
            </a:r>
            <a:r>
              <a:rPr lang="zh-CN" altLang="en-US" sz="2400" dirty="0"/>
              <a:t>和一下降可行方向</a:t>
            </a:r>
            <a:r>
              <a:rPr lang="en-US" altLang="zh-CN" sz="2400" i="1" dirty="0"/>
              <a:t>d</a:t>
            </a:r>
            <a:r>
              <a:rPr lang="en-US" altLang="zh-CN" sz="2400" dirty="0"/>
              <a:t>,</a:t>
            </a:r>
            <a:r>
              <a:rPr lang="zh-CN" altLang="en-US" sz="2400" dirty="0"/>
              <a:t>通过求解问题</a:t>
            </a:r>
            <a:endParaRPr lang="zh-CN" altLang="en-US" sz="2400" dirty="0"/>
          </a:p>
        </p:txBody>
      </p:sp>
      <p:sp>
        <p:nvSpPr>
          <p:cNvPr id="38924" name="Rectangle 12"/>
          <p:cNvSpPr/>
          <p:nvPr/>
        </p:nvSpPr>
        <p:spPr>
          <a:xfrm>
            <a:off x="4800600" y="4076700"/>
            <a:ext cx="4391025" cy="134683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buNone/>
            </a:pPr>
            <a:r>
              <a:rPr lang="en-US" altLang="zh-CN" sz="2400" dirty="0"/>
              <a:t>Min </a:t>
            </a:r>
            <a:r>
              <a:rPr lang="en-US" altLang="zh-CN" sz="2400" i="1" dirty="0"/>
              <a:t>f</a:t>
            </a:r>
            <a:r>
              <a:rPr lang="en-US" altLang="zh-CN" sz="2400" dirty="0"/>
              <a:t>(</a:t>
            </a:r>
            <a:r>
              <a:rPr lang="en-US" altLang="zh-CN" sz="2400" i="1" dirty="0"/>
              <a:t>x</a:t>
            </a:r>
            <a:r>
              <a:rPr lang="en-US" altLang="zh-CN" sz="2400" dirty="0"/>
              <a:t>+ </a:t>
            </a:r>
            <a:r>
              <a:rPr lang="en-US" altLang="zh-CN" sz="2400" dirty="0">
                <a:sym typeface="Symbol" panose="05050102010706020507" pitchFamily="18" charset="2"/>
              </a:rPr>
              <a:t></a:t>
            </a:r>
            <a:r>
              <a:rPr lang="en-US" altLang="zh-CN" sz="2400" i="1" dirty="0"/>
              <a:t>d </a:t>
            </a:r>
            <a:r>
              <a:rPr lang="en-US" altLang="zh-CN" sz="2400" dirty="0"/>
              <a:t>)</a:t>
            </a:r>
            <a:endParaRPr lang="en-US" altLang="zh-CN" sz="2400" dirty="0"/>
          </a:p>
          <a:p>
            <a:pPr marL="0" lvl="0" indent="0" eaLnBrk="1" hangingPunct="1">
              <a:buNone/>
            </a:pPr>
            <a:r>
              <a:rPr lang="en-US" altLang="zh-CN" sz="2400" dirty="0"/>
              <a:t>s.t. </a:t>
            </a:r>
            <a:r>
              <a:rPr lang="en-US" altLang="zh-CN" sz="2400" i="1" dirty="0"/>
              <a:t>x</a:t>
            </a:r>
            <a:r>
              <a:rPr lang="en-US" altLang="zh-CN" sz="2400" dirty="0"/>
              <a:t>+ </a:t>
            </a:r>
            <a:r>
              <a:rPr lang="en-US" altLang="zh-CN" sz="2400" dirty="0">
                <a:sym typeface="Symbol" panose="05050102010706020507" pitchFamily="18" charset="2"/>
              </a:rPr>
              <a:t></a:t>
            </a:r>
            <a:r>
              <a:rPr lang="en-US" altLang="zh-CN" sz="2400" dirty="0"/>
              <a:t> </a:t>
            </a:r>
            <a:r>
              <a:rPr lang="en-US" altLang="zh-CN" sz="2400" i="1" dirty="0"/>
              <a:t>d </a:t>
            </a:r>
            <a:r>
              <a:rPr lang="en-US" altLang="zh-CN" sz="2400" dirty="0">
                <a:sym typeface="Symbol" panose="05050102010706020507" pitchFamily="18" charset="2"/>
              </a:rPr>
              <a:t></a:t>
            </a:r>
            <a:r>
              <a:rPr lang="en-US" altLang="zh-CN" sz="2400" i="1" dirty="0">
                <a:sym typeface="Symbol" panose="05050102010706020507" pitchFamily="18" charset="2"/>
              </a:rPr>
              <a:t>S</a:t>
            </a:r>
            <a:endParaRPr lang="en-US" altLang="zh-CN" sz="2400" i="1" dirty="0"/>
          </a:p>
          <a:p>
            <a:pPr marL="0" lvl="0" indent="0" eaLnBrk="1" hangingPunct="1">
              <a:buNone/>
            </a:pPr>
            <a:r>
              <a:rPr lang="en-US" altLang="zh-CN" sz="2400" dirty="0"/>
              <a:t>     </a:t>
            </a:r>
            <a:r>
              <a:rPr lang="en-US" altLang="zh-CN" sz="2400" dirty="0">
                <a:sym typeface="Symbol" panose="05050102010706020507" pitchFamily="18" charset="2"/>
              </a:rPr>
              <a:t>         </a:t>
            </a:r>
            <a:r>
              <a:rPr lang="en-US" altLang="zh-CN" sz="2400" dirty="0">
                <a:sym typeface="Wingdings" panose="05000000000000000000" pitchFamily="2" charset="2"/>
              </a:rPr>
              <a:t>(S</a:t>
            </a:r>
            <a:r>
              <a:rPr lang="zh-CN" altLang="en-US" sz="2400" dirty="0">
                <a:sym typeface="Wingdings" panose="05000000000000000000" pitchFamily="2" charset="2"/>
              </a:rPr>
              <a:t>为可行域</a:t>
            </a:r>
            <a:r>
              <a:rPr lang="en-US" altLang="zh-CN" sz="2400" dirty="0">
                <a:sym typeface="Wingdings" panose="05000000000000000000" pitchFamily="2" charset="2"/>
              </a:rPr>
              <a:t>),</a:t>
            </a:r>
            <a:endParaRPr lang="en-US" altLang="zh-CN" sz="2400" dirty="0">
              <a:sym typeface="Wingdings" panose="05000000000000000000" pitchFamily="2" charset="2"/>
            </a:endParaRPr>
          </a:p>
        </p:txBody>
      </p:sp>
      <p:sp>
        <p:nvSpPr>
          <p:cNvPr id="38925" name="Rectangle 13"/>
          <p:cNvSpPr/>
          <p:nvPr/>
        </p:nvSpPr>
        <p:spPr>
          <a:xfrm>
            <a:off x="2208213" y="5949950"/>
            <a:ext cx="378968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400" dirty="0">
                <a:sym typeface="Symbol" panose="05050102010706020507" pitchFamily="18" charset="2"/>
              </a:rPr>
              <a:t>注意</a:t>
            </a:r>
            <a:r>
              <a:rPr lang="en-US" altLang="zh-CN" sz="2400" dirty="0">
                <a:sym typeface="Symbol" panose="05050102010706020507" pitchFamily="18" charset="2"/>
              </a:rPr>
              <a:t>:D</a:t>
            </a:r>
            <a:r>
              <a:rPr lang="zh-CN" altLang="en-US" sz="2400" dirty="0">
                <a:sym typeface="Symbol" panose="05050102010706020507" pitchFamily="18" charset="2"/>
              </a:rPr>
              <a:t>和</a:t>
            </a:r>
            <a:r>
              <a:rPr lang="en-US" altLang="zh-CN" sz="2400" dirty="0">
                <a:sym typeface="Symbol" panose="05050102010706020507" pitchFamily="18" charset="2"/>
              </a:rPr>
              <a:t>M</a:t>
            </a:r>
            <a:r>
              <a:rPr lang="zh-CN" altLang="en-US" sz="2400" dirty="0">
                <a:sym typeface="Symbol" panose="05050102010706020507" pitchFamily="18" charset="2"/>
              </a:rPr>
              <a:t>不一定是闭映射</a:t>
            </a:r>
            <a:endParaRPr lang="zh-CN" altLang="en-US" sz="2400" dirty="0">
              <a:sym typeface="Symbol" panose="05050102010706020507" pitchFamily="18" charset="2"/>
            </a:endParaRPr>
          </a:p>
        </p:txBody>
      </p:sp>
      <p:sp>
        <p:nvSpPr>
          <p:cNvPr id="38926" name="Rectangle 14"/>
          <p:cNvSpPr/>
          <p:nvPr/>
        </p:nvSpPr>
        <p:spPr>
          <a:xfrm>
            <a:off x="2209800" y="5445125"/>
            <a:ext cx="84582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400" dirty="0">
                <a:sym typeface="Wingdings" panose="05000000000000000000" pitchFamily="2" charset="2"/>
              </a:rPr>
              <a:t>确定最优解</a:t>
            </a:r>
            <a:r>
              <a:rPr lang="en-US" altLang="zh-CN" sz="2400" i="1" dirty="0">
                <a:sym typeface="Wingdings" panose="05000000000000000000" pitchFamily="2" charset="2"/>
              </a:rPr>
              <a:t>y</a:t>
            </a:r>
            <a:r>
              <a:rPr lang="en-US" altLang="zh-CN" sz="2400" dirty="0">
                <a:sym typeface="Wingdings" panose="05000000000000000000" pitchFamily="2" charset="2"/>
              </a:rPr>
              <a:t>(</a:t>
            </a:r>
            <a:r>
              <a:rPr lang="zh-CN" altLang="en-US" sz="2400" dirty="0">
                <a:sym typeface="Wingdings" panose="05000000000000000000" pitchFamily="2" charset="2"/>
              </a:rPr>
              <a:t>在连接</a:t>
            </a:r>
            <a:r>
              <a:rPr lang="en-US" altLang="zh-CN" sz="2400" i="1" dirty="0">
                <a:sym typeface="Wingdings" panose="05000000000000000000" pitchFamily="2" charset="2"/>
              </a:rPr>
              <a:t>x</a:t>
            </a:r>
            <a:r>
              <a:rPr lang="zh-CN" altLang="en-US" sz="2400" dirty="0">
                <a:sym typeface="Wingdings" panose="05000000000000000000" pitchFamily="2" charset="2"/>
              </a:rPr>
              <a:t>和</a:t>
            </a:r>
            <a:r>
              <a:rPr lang="en-US" altLang="zh-CN" sz="2400" i="1" dirty="0">
                <a:sym typeface="Wingdings" panose="05000000000000000000" pitchFamily="2" charset="2"/>
              </a:rPr>
              <a:t>x</a:t>
            </a:r>
            <a:r>
              <a:rPr lang="en-US" altLang="zh-CN" sz="2400" dirty="0">
                <a:sym typeface="Wingdings" panose="05000000000000000000" pitchFamily="2" charset="2"/>
              </a:rPr>
              <a:t>+</a:t>
            </a:r>
            <a:r>
              <a:rPr lang="en-US" altLang="zh-CN" sz="2400" dirty="0">
                <a:sym typeface="Symbol" panose="05050102010706020507" pitchFamily="18" charset="2"/>
              </a:rPr>
              <a:t></a:t>
            </a:r>
            <a:r>
              <a:rPr lang="en-US" altLang="zh-CN" sz="1800" dirty="0">
                <a:sym typeface="Symbol" panose="05050102010706020507" pitchFamily="18" charset="2"/>
              </a:rPr>
              <a:t>max </a:t>
            </a:r>
            <a:r>
              <a:rPr lang="en-US" altLang="zh-CN" sz="2400" i="1" dirty="0">
                <a:sym typeface="Wingdings" panose="05000000000000000000" pitchFamily="2" charset="2"/>
              </a:rPr>
              <a:t>d</a:t>
            </a:r>
            <a:r>
              <a:rPr lang="zh-CN" altLang="en-US" sz="2400" dirty="0">
                <a:sym typeface="Wingdings" panose="05000000000000000000" pitchFamily="2" charset="2"/>
              </a:rPr>
              <a:t>的线段上</a:t>
            </a:r>
            <a:r>
              <a:rPr lang="en-US" altLang="zh-CN" sz="2400" dirty="0">
                <a:sym typeface="Wingdings" panose="05000000000000000000" pitchFamily="2" charset="2"/>
              </a:rPr>
              <a:t>),</a:t>
            </a:r>
            <a:r>
              <a:rPr lang="en-US" altLang="zh-CN" sz="2400" i="1" dirty="0">
                <a:sym typeface="Wingdings" panose="05000000000000000000" pitchFamily="2" charset="2"/>
              </a:rPr>
              <a:t>y</a:t>
            </a:r>
            <a:r>
              <a:rPr lang="en-US" altLang="zh-CN" sz="2400" dirty="0">
                <a:sym typeface="Symbol" panose="05050102010706020507" pitchFamily="18" charset="2"/>
              </a:rPr>
              <a:t>M(</a:t>
            </a:r>
            <a:r>
              <a:rPr lang="en-US" altLang="zh-CN" sz="2400" i="1" dirty="0">
                <a:sym typeface="Symbol" panose="05050102010706020507" pitchFamily="18" charset="2"/>
              </a:rPr>
              <a:t>x</a:t>
            </a:r>
            <a:r>
              <a:rPr lang="en-US" altLang="zh-CN" sz="2400" dirty="0">
                <a:sym typeface="Symbol" panose="05050102010706020507" pitchFamily="18" charset="2"/>
              </a:rPr>
              <a:t>,</a:t>
            </a:r>
            <a:r>
              <a:rPr lang="en-US" altLang="zh-CN" sz="2400" i="1" dirty="0">
                <a:sym typeface="Symbol" panose="05050102010706020507" pitchFamily="18" charset="2"/>
              </a:rPr>
              <a:t>d</a:t>
            </a:r>
            <a:r>
              <a:rPr lang="en-US" altLang="zh-CN" sz="2400" dirty="0">
                <a:sym typeface="Symbol" panose="05050102010706020507" pitchFamily="18" charset="2"/>
              </a:rPr>
              <a:t>).</a:t>
            </a:r>
            <a:endParaRPr lang="en-US" altLang="zh-CN" sz="2400" dirty="0">
              <a:sym typeface="Wingdings" panose="05000000000000000000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9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9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89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89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89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89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89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89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89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89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89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89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89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89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20" grpId="0"/>
      <p:bldP spid="38921" grpId="0"/>
      <p:bldP spid="38922" grpId="0"/>
      <p:bldP spid="38923" grpId="0"/>
      <p:bldP spid="38924" grpId="0"/>
      <p:bldP spid="38925" grpId="0"/>
      <p:bldP spid="3892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88482" name="Rectangle 2"/>
          <p:cNvSpPr>
            <a:spLocks noGrp="1"/>
          </p:cNvSpPr>
          <p:nvPr>
            <p:ph type="title"/>
          </p:nvPr>
        </p:nvSpPr>
        <p:spPr>
          <a:xfrm>
            <a:off x="1524000" y="0"/>
            <a:ext cx="5410200" cy="838200"/>
          </a:xfrm>
        </p:spPr>
        <p:txBody>
          <a:bodyPr vert="horz" wrap="square" lIns="91440" tIns="45720" rIns="91440" bIns="45720" anchor="ctr" anchorCtr="0">
            <a:normAutofit fontScale="90000"/>
          </a:bodyPr>
          <a:p>
            <a:pPr algn="l" eaLnBrk="1" hangingPunct="1"/>
            <a:r>
              <a:rPr lang="en-US" altLang="zh-CN" sz="3600" dirty="0"/>
              <a:t>1. </a:t>
            </a:r>
            <a:r>
              <a:rPr lang="en-US" altLang="zh-CN" sz="3200" dirty="0">
                <a:ea typeface="楷体_GB2312" pitchFamily="49" charset="-122"/>
              </a:rPr>
              <a:t>Zoutendijk</a:t>
            </a:r>
            <a:r>
              <a:rPr lang="zh-CN" altLang="en-US" sz="3200" dirty="0">
                <a:latin typeface="楷体_GB2312" pitchFamily="49" charset="-122"/>
                <a:ea typeface="楷体_GB2312" pitchFamily="49" charset="-122"/>
              </a:rPr>
              <a:t>可行方向法</a:t>
            </a:r>
            <a:endParaRPr lang="zh-CN" altLang="en-US" sz="3200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788483" name="Rectangle 3"/>
          <p:cNvSpPr>
            <a:spLocks noGrp="1"/>
          </p:cNvSpPr>
          <p:nvPr>
            <p:ph type="body"/>
          </p:nvPr>
        </p:nvSpPr>
        <p:spPr>
          <a:xfrm>
            <a:off x="1919288" y="981075"/>
            <a:ext cx="5867400" cy="533400"/>
          </a:xfrm>
        </p:spPr>
        <p:txBody>
          <a:bodyPr vert="horz" wrap="square" lIns="91440" tIns="45720" rIns="91440" bIns="45720" anchor="t" anchorCtr="0">
            <a:normAutofit fontScale="90000" lnSpcReduction="20000"/>
          </a:bodyPr>
          <a:p>
            <a:pPr eaLnBrk="1" hangingPunct="1">
              <a:buNone/>
            </a:pPr>
            <a:r>
              <a:rPr lang="zh-CN" altLang="en-US" sz="2800" dirty="0"/>
              <a:t>例</a:t>
            </a:r>
            <a:r>
              <a:rPr lang="en-US" altLang="zh-CN" sz="2800" dirty="0"/>
              <a:t>:</a:t>
            </a:r>
            <a:r>
              <a:rPr lang="zh-CN" altLang="en-US" sz="2800" dirty="0"/>
              <a:t>考虑下列问题</a:t>
            </a:r>
            <a:endParaRPr lang="zh-CN" altLang="en-US" sz="2800" dirty="0"/>
          </a:p>
        </p:txBody>
      </p:sp>
      <p:sp>
        <p:nvSpPr>
          <p:cNvPr id="788484" name="Line 4"/>
          <p:cNvSpPr/>
          <p:nvPr/>
        </p:nvSpPr>
        <p:spPr>
          <a:xfrm>
            <a:off x="1524000" y="838200"/>
            <a:ext cx="7772400" cy="0"/>
          </a:xfrm>
          <a:prstGeom prst="line">
            <a:avLst/>
          </a:prstGeom>
          <a:ln w="76200" cap="flat" cmpd="tri">
            <a:solidFill>
              <a:srgbClr val="A50021"/>
            </a:solidFill>
            <a:prstDash val="solid"/>
            <a:headEnd type="none" w="med" len="med"/>
            <a:tailEnd type="none" w="med" len="med"/>
          </a:ln>
        </p:spPr>
      </p:sp>
      <p:graphicFrame>
        <p:nvGraphicFramePr>
          <p:cNvPr id="788485" name="Object 5"/>
          <p:cNvGraphicFramePr>
            <a:graphicFrameLocks noChangeAspect="1"/>
          </p:cNvGraphicFramePr>
          <p:nvPr/>
        </p:nvGraphicFramePr>
        <p:xfrm>
          <a:off x="4943475" y="1125538"/>
          <a:ext cx="3200400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46" name="" r:id="rId1" imgW="3200400" imgH="2057400" progId="Equation.DSMT4">
                  <p:embed/>
                </p:oleObj>
              </mc:Choice>
              <mc:Fallback>
                <p:oleObj name="" r:id="rId1" imgW="3200400" imgH="2057400" progId="Equation.DSMT4">
                  <p:embed/>
                  <p:pic>
                    <p:nvPicPr>
                      <p:cNvPr id="0" name="图片 474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943475" y="1125538"/>
                        <a:ext cx="3200400" cy="2057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2" name="Line 6"/>
          <p:cNvSpPr/>
          <p:nvPr/>
        </p:nvSpPr>
        <p:spPr>
          <a:xfrm>
            <a:off x="6934200" y="5486400"/>
            <a:ext cx="33528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4823" name="Line 7"/>
          <p:cNvSpPr/>
          <p:nvPr/>
        </p:nvSpPr>
        <p:spPr>
          <a:xfrm flipV="1">
            <a:off x="8001000" y="3581400"/>
            <a:ext cx="0" cy="2667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4824" name="Line 8"/>
          <p:cNvSpPr/>
          <p:nvPr/>
        </p:nvSpPr>
        <p:spPr>
          <a:xfrm>
            <a:off x="8001000" y="4419600"/>
            <a:ext cx="1143000" cy="1143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graphicFrame>
        <p:nvGraphicFramePr>
          <p:cNvPr id="34825" name="Object 9"/>
          <p:cNvGraphicFramePr>
            <a:graphicFrameLocks noChangeAspect="1"/>
          </p:cNvGraphicFramePr>
          <p:nvPr/>
        </p:nvGraphicFramePr>
        <p:xfrm>
          <a:off x="1919288" y="3429000"/>
          <a:ext cx="5753100" cy="209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47" name="" r:id="rId3" imgW="5753100" imgH="2095500" progId="Equation.DSMT4">
                  <p:embed/>
                </p:oleObj>
              </mc:Choice>
              <mc:Fallback>
                <p:oleObj name="" r:id="rId3" imgW="5753100" imgH="2095500" progId="Equation.DSMT4">
                  <p:embed/>
                  <p:pic>
                    <p:nvPicPr>
                      <p:cNvPr id="0" name="图片 474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19288" y="3429000"/>
                        <a:ext cx="5753100" cy="2095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8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8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48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48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48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48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8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8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89506" name="Rectangle 2"/>
          <p:cNvSpPr>
            <a:spLocks noGrp="1"/>
          </p:cNvSpPr>
          <p:nvPr>
            <p:ph type="title"/>
          </p:nvPr>
        </p:nvSpPr>
        <p:spPr>
          <a:xfrm>
            <a:off x="1524000" y="0"/>
            <a:ext cx="5410200" cy="838200"/>
          </a:xfrm>
        </p:spPr>
        <p:txBody>
          <a:bodyPr vert="horz" wrap="square" lIns="91440" tIns="45720" rIns="91440" bIns="45720" anchor="ctr" anchorCtr="0">
            <a:normAutofit fontScale="90000"/>
          </a:bodyPr>
          <a:p>
            <a:pPr algn="l" eaLnBrk="1" hangingPunct="1"/>
            <a:r>
              <a:rPr lang="en-US" altLang="zh-CN" sz="3600" dirty="0"/>
              <a:t>1. </a:t>
            </a:r>
            <a:r>
              <a:rPr lang="en-US" altLang="zh-CN" sz="3200" dirty="0">
                <a:ea typeface="楷体_GB2312" pitchFamily="49" charset="-122"/>
              </a:rPr>
              <a:t>Zoutendijk</a:t>
            </a:r>
            <a:r>
              <a:rPr lang="zh-CN" altLang="en-US" sz="3200" dirty="0">
                <a:latin typeface="楷体_GB2312" pitchFamily="49" charset="-122"/>
                <a:ea typeface="楷体_GB2312" pitchFamily="49" charset="-122"/>
              </a:rPr>
              <a:t>可行方向法</a:t>
            </a:r>
            <a:endParaRPr lang="zh-CN" altLang="en-US" sz="3200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789507" name="Line 4"/>
          <p:cNvSpPr/>
          <p:nvPr/>
        </p:nvSpPr>
        <p:spPr>
          <a:xfrm>
            <a:off x="1524000" y="838200"/>
            <a:ext cx="7772400" cy="0"/>
          </a:xfrm>
          <a:prstGeom prst="line">
            <a:avLst/>
          </a:prstGeom>
          <a:ln w="76200" cap="flat" cmpd="tri">
            <a:solidFill>
              <a:srgbClr val="A50021"/>
            </a:solidFill>
            <a:prstDash val="solid"/>
            <a:headEnd type="none" w="med" len="med"/>
            <a:tailEnd type="none" w="med" len="med"/>
          </a:ln>
        </p:spPr>
      </p:sp>
      <p:graphicFrame>
        <p:nvGraphicFramePr>
          <p:cNvPr id="88064" name="Object 1024"/>
          <p:cNvGraphicFramePr>
            <a:graphicFrameLocks noChangeAspect="1"/>
          </p:cNvGraphicFramePr>
          <p:nvPr/>
        </p:nvGraphicFramePr>
        <p:xfrm>
          <a:off x="5448300" y="1412875"/>
          <a:ext cx="2362200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48" name="" r:id="rId1" imgW="2362200" imgH="1511300" progId="Equation.DSMT4">
                  <p:embed/>
                </p:oleObj>
              </mc:Choice>
              <mc:Fallback>
                <p:oleObj name="" r:id="rId1" imgW="2362200" imgH="1511300" progId="Equation.DSMT4">
                  <p:embed/>
                  <p:pic>
                    <p:nvPicPr>
                      <p:cNvPr id="0" name="图片 474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448300" y="1412875"/>
                        <a:ext cx="2362200" cy="1511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65" name="Object 1025"/>
          <p:cNvGraphicFramePr>
            <a:graphicFrameLocks noChangeAspect="1"/>
          </p:cNvGraphicFramePr>
          <p:nvPr/>
        </p:nvGraphicFramePr>
        <p:xfrm>
          <a:off x="1774825" y="981075"/>
          <a:ext cx="53340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50" name="" r:id="rId3" imgW="5334000" imgH="393700" progId="Equation.DSMT4">
                  <p:embed/>
                </p:oleObj>
              </mc:Choice>
              <mc:Fallback>
                <p:oleObj name="" r:id="rId3" imgW="5334000" imgH="393700" progId="Equation.DSMT4">
                  <p:embed/>
                  <p:pic>
                    <p:nvPicPr>
                      <p:cNvPr id="0" name="图片 474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74825" y="981075"/>
                        <a:ext cx="5334000" cy="393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66" name="Object 1026"/>
          <p:cNvGraphicFramePr>
            <a:graphicFrameLocks noChangeAspect="1"/>
          </p:cNvGraphicFramePr>
          <p:nvPr/>
        </p:nvGraphicFramePr>
        <p:xfrm>
          <a:off x="1992313" y="2565400"/>
          <a:ext cx="28702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49" name="" r:id="rId5" imgW="2870200" imgH="393700" progId="Equation.DSMT4">
                  <p:embed/>
                </p:oleObj>
              </mc:Choice>
              <mc:Fallback>
                <p:oleObj name="" r:id="rId5" imgW="2870200" imgH="393700" progId="Equation.DSMT4">
                  <p:embed/>
                  <p:pic>
                    <p:nvPicPr>
                      <p:cNvPr id="0" name="图片 474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992313" y="2565400"/>
                        <a:ext cx="2870200" cy="393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67" name="Object 1027"/>
          <p:cNvGraphicFramePr>
            <a:graphicFrameLocks noChangeAspect="1"/>
          </p:cNvGraphicFramePr>
          <p:nvPr/>
        </p:nvGraphicFramePr>
        <p:xfrm>
          <a:off x="4440238" y="2997200"/>
          <a:ext cx="13716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51" name="" r:id="rId7" imgW="1371600" imgH="1016000" progId="Equation.DSMT4">
                  <p:embed/>
                </p:oleObj>
              </mc:Choice>
              <mc:Fallback>
                <p:oleObj name="" r:id="rId7" imgW="1371600" imgH="1016000" progId="Equation.DSMT4">
                  <p:embed/>
                  <p:pic>
                    <p:nvPicPr>
                      <p:cNvPr id="0" name="图片 475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440238" y="2997200"/>
                        <a:ext cx="1371600" cy="1016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68" name="Object 1028"/>
          <p:cNvGraphicFramePr>
            <a:graphicFrameLocks noChangeAspect="1"/>
          </p:cNvGraphicFramePr>
          <p:nvPr/>
        </p:nvGraphicFramePr>
        <p:xfrm>
          <a:off x="1992313" y="4076700"/>
          <a:ext cx="76073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52" name="" r:id="rId9" imgW="7607300" imgH="508000" progId="Equation.DSMT4">
                  <p:embed/>
                </p:oleObj>
              </mc:Choice>
              <mc:Fallback>
                <p:oleObj name="" r:id="rId9" imgW="7607300" imgH="508000" progId="Equation.DSMT4">
                  <p:embed/>
                  <p:pic>
                    <p:nvPicPr>
                      <p:cNvPr id="0" name="图片 475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992313" y="4076700"/>
                        <a:ext cx="7607300" cy="50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9513" name="Object 1029"/>
          <p:cNvGraphicFramePr>
            <a:graphicFrameLocks noChangeAspect="1"/>
          </p:cNvGraphicFramePr>
          <p:nvPr/>
        </p:nvGraphicFramePr>
        <p:xfrm>
          <a:off x="4224338" y="4652963"/>
          <a:ext cx="26924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53" name="" r:id="rId11" imgW="2692400" imgH="965200" progId="Equation.DSMT4">
                  <p:embed/>
                </p:oleObj>
              </mc:Choice>
              <mc:Fallback>
                <p:oleObj name="" r:id="rId11" imgW="2692400" imgH="965200" progId="Equation.DSMT4">
                  <p:embed/>
                  <p:pic>
                    <p:nvPicPr>
                      <p:cNvPr id="0" name="图片 4752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224338" y="4652963"/>
                        <a:ext cx="2692400" cy="965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80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80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80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80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80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80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80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80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80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80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90530" name="Rectangle 2"/>
          <p:cNvSpPr>
            <a:spLocks noGrp="1"/>
          </p:cNvSpPr>
          <p:nvPr>
            <p:ph type="title"/>
          </p:nvPr>
        </p:nvSpPr>
        <p:spPr>
          <a:xfrm>
            <a:off x="1524000" y="0"/>
            <a:ext cx="5410200" cy="838200"/>
          </a:xfrm>
        </p:spPr>
        <p:txBody>
          <a:bodyPr vert="horz" wrap="square" lIns="91440" tIns="45720" rIns="91440" bIns="45720" anchor="ctr" anchorCtr="0">
            <a:normAutofit fontScale="90000"/>
          </a:bodyPr>
          <a:p>
            <a:pPr algn="l" eaLnBrk="1" hangingPunct="1"/>
            <a:r>
              <a:rPr lang="en-US" altLang="zh-CN" sz="3600" dirty="0"/>
              <a:t>1. </a:t>
            </a:r>
            <a:r>
              <a:rPr lang="en-US" altLang="zh-CN" sz="3200" dirty="0">
                <a:ea typeface="楷体_GB2312" pitchFamily="49" charset="-122"/>
              </a:rPr>
              <a:t>Zoutendijk</a:t>
            </a:r>
            <a:r>
              <a:rPr lang="zh-CN" altLang="en-US" sz="3200" dirty="0">
                <a:latin typeface="楷体_GB2312" pitchFamily="49" charset="-122"/>
                <a:ea typeface="楷体_GB2312" pitchFamily="49" charset="-122"/>
              </a:rPr>
              <a:t>可行方向法</a:t>
            </a:r>
            <a:endParaRPr lang="zh-CN" altLang="en-US" sz="3200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790531" name="Line 4"/>
          <p:cNvSpPr/>
          <p:nvPr/>
        </p:nvSpPr>
        <p:spPr>
          <a:xfrm>
            <a:off x="1524000" y="838200"/>
            <a:ext cx="7772400" cy="0"/>
          </a:xfrm>
          <a:prstGeom prst="line">
            <a:avLst/>
          </a:prstGeom>
          <a:ln w="76200" cap="flat" cmpd="tri">
            <a:solidFill>
              <a:srgbClr val="A50021"/>
            </a:solidFill>
            <a:prstDash val="solid"/>
            <a:headEnd type="none" w="med" len="med"/>
            <a:tailEnd type="none" w="med" len="med"/>
          </a:ln>
        </p:spPr>
      </p:sp>
      <p:graphicFrame>
        <p:nvGraphicFramePr>
          <p:cNvPr id="89088" name="Object 1024"/>
          <p:cNvGraphicFramePr>
            <a:graphicFrameLocks noChangeAspect="1"/>
          </p:cNvGraphicFramePr>
          <p:nvPr/>
        </p:nvGraphicFramePr>
        <p:xfrm>
          <a:off x="2128838" y="1052513"/>
          <a:ext cx="40005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54" name="" r:id="rId1" imgW="4000500" imgH="508000" progId="Equation.DSMT4">
                  <p:embed/>
                </p:oleObj>
              </mc:Choice>
              <mc:Fallback>
                <p:oleObj name="" r:id="rId1" imgW="4000500" imgH="508000" progId="Equation.DSMT4">
                  <p:embed/>
                  <p:pic>
                    <p:nvPicPr>
                      <p:cNvPr id="0" name="图片 475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128838" y="1052513"/>
                        <a:ext cx="4000500" cy="50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089" name="Object 1025"/>
          <p:cNvGraphicFramePr>
            <a:graphicFrameLocks noChangeAspect="1"/>
          </p:cNvGraphicFramePr>
          <p:nvPr/>
        </p:nvGraphicFramePr>
        <p:xfrm>
          <a:off x="4295775" y="1484313"/>
          <a:ext cx="2374900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56" name="" r:id="rId3" imgW="2374900" imgH="2057400" progId="Equation.DSMT4">
                  <p:embed/>
                </p:oleObj>
              </mc:Choice>
              <mc:Fallback>
                <p:oleObj name="" r:id="rId3" imgW="2374900" imgH="2057400" progId="Equation.DSMT4">
                  <p:embed/>
                  <p:pic>
                    <p:nvPicPr>
                      <p:cNvPr id="0" name="图片 475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295775" y="1484313"/>
                        <a:ext cx="2374900" cy="2057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090" name="Object 1026"/>
          <p:cNvGraphicFramePr>
            <a:graphicFrameLocks noChangeAspect="1"/>
          </p:cNvGraphicFramePr>
          <p:nvPr/>
        </p:nvGraphicFramePr>
        <p:xfrm>
          <a:off x="1992313" y="3716338"/>
          <a:ext cx="5003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55" name="" r:id="rId5" imgW="5003800" imgH="406400" progId="Equation.DSMT4">
                  <p:embed/>
                </p:oleObj>
              </mc:Choice>
              <mc:Fallback>
                <p:oleObj name="" r:id="rId5" imgW="5003800" imgH="406400" progId="Equation.DSMT4">
                  <p:embed/>
                  <p:pic>
                    <p:nvPicPr>
                      <p:cNvPr id="0" name="图片 475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992313" y="3716338"/>
                        <a:ext cx="50038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091" name="Object 1027"/>
          <p:cNvGraphicFramePr>
            <a:graphicFrameLocks noChangeAspect="1"/>
          </p:cNvGraphicFramePr>
          <p:nvPr/>
        </p:nvGraphicFramePr>
        <p:xfrm>
          <a:off x="4583113" y="4249738"/>
          <a:ext cx="12827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57" name="" r:id="rId7" imgW="1282700" imgH="1016000" progId="Equation.DSMT4">
                  <p:embed/>
                </p:oleObj>
              </mc:Choice>
              <mc:Fallback>
                <p:oleObj name="" r:id="rId7" imgW="1282700" imgH="1016000" progId="Equation.DSMT4">
                  <p:embed/>
                  <p:pic>
                    <p:nvPicPr>
                      <p:cNvPr id="0" name="图片 475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583113" y="4249738"/>
                        <a:ext cx="1282700" cy="1016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90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90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90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90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90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90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90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90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91554" name="Rectangle 2"/>
          <p:cNvSpPr>
            <a:spLocks noGrp="1"/>
          </p:cNvSpPr>
          <p:nvPr>
            <p:ph type="title"/>
          </p:nvPr>
        </p:nvSpPr>
        <p:spPr>
          <a:xfrm>
            <a:off x="1524000" y="0"/>
            <a:ext cx="5410200" cy="838200"/>
          </a:xfrm>
        </p:spPr>
        <p:txBody>
          <a:bodyPr vert="horz" wrap="square" lIns="91440" tIns="45720" rIns="91440" bIns="45720" anchor="ctr" anchorCtr="0">
            <a:normAutofit fontScale="90000"/>
          </a:bodyPr>
          <a:p>
            <a:pPr algn="l" eaLnBrk="1" hangingPunct="1"/>
            <a:r>
              <a:rPr lang="en-US" altLang="zh-CN" sz="3600" dirty="0"/>
              <a:t>1. </a:t>
            </a:r>
            <a:r>
              <a:rPr lang="en-US" altLang="zh-CN" sz="3200" dirty="0">
                <a:ea typeface="楷体_GB2312" pitchFamily="49" charset="-122"/>
              </a:rPr>
              <a:t>Zoutendijk</a:t>
            </a:r>
            <a:r>
              <a:rPr lang="zh-CN" altLang="en-US" sz="3200" dirty="0">
                <a:latin typeface="楷体_GB2312" pitchFamily="49" charset="-122"/>
                <a:ea typeface="楷体_GB2312" pitchFamily="49" charset="-122"/>
              </a:rPr>
              <a:t>可行方向法</a:t>
            </a:r>
            <a:endParaRPr lang="zh-CN" altLang="en-US" sz="3200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791555" name="Line 4"/>
          <p:cNvSpPr/>
          <p:nvPr/>
        </p:nvSpPr>
        <p:spPr>
          <a:xfrm>
            <a:off x="1524000" y="838200"/>
            <a:ext cx="7772400" cy="0"/>
          </a:xfrm>
          <a:prstGeom prst="line">
            <a:avLst/>
          </a:prstGeom>
          <a:ln w="76200" cap="flat" cmpd="tri">
            <a:solidFill>
              <a:srgbClr val="A50021"/>
            </a:solidFill>
            <a:prstDash val="solid"/>
            <a:headEnd type="none" w="med" len="med"/>
            <a:tailEnd type="none" w="med" len="med"/>
          </a:ln>
        </p:spPr>
      </p:sp>
      <p:graphicFrame>
        <p:nvGraphicFramePr>
          <p:cNvPr id="41989" name="Object 5"/>
          <p:cNvGraphicFramePr>
            <a:graphicFrameLocks noChangeAspect="1"/>
          </p:cNvGraphicFramePr>
          <p:nvPr/>
        </p:nvGraphicFramePr>
        <p:xfrm>
          <a:off x="2135188" y="1019175"/>
          <a:ext cx="34798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58" name="" r:id="rId1" imgW="3479800" imgH="660400" progId="Equation.DSMT4">
                  <p:embed/>
                </p:oleObj>
              </mc:Choice>
              <mc:Fallback>
                <p:oleObj name="" r:id="rId1" imgW="3479800" imgH="660400" progId="Equation.DSMT4">
                  <p:embed/>
                  <p:pic>
                    <p:nvPicPr>
                      <p:cNvPr id="0" name="图片 475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135188" y="1019175"/>
                        <a:ext cx="3479800" cy="660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1" name="Object 7"/>
          <p:cNvGraphicFramePr>
            <a:graphicFrameLocks noChangeAspect="1"/>
          </p:cNvGraphicFramePr>
          <p:nvPr/>
        </p:nvGraphicFramePr>
        <p:xfrm>
          <a:off x="2135188" y="1628775"/>
          <a:ext cx="6794500" cy="162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60" name="" r:id="rId3" imgW="6794500" imgH="1625600" progId="Equation.DSMT4">
                  <p:embed/>
                </p:oleObj>
              </mc:Choice>
              <mc:Fallback>
                <p:oleObj name="" r:id="rId3" imgW="6794500" imgH="1625600" progId="Equation.DSMT4">
                  <p:embed/>
                  <p:pic>
                    <p:nvPicPr>
                      <p:cNvPr id="0" name="图片 475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35188" y="1628775"/>
                        <a:ext cx="6794500" cy="1625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2" name="Object 8"/>
          <p:cNvGraphicFramePr>
            <a:graphicFrameLocks noChangeAspect="1"/>
          </p:cNvGraphicFramePr>
          <p:nvPr/>
        </p:nvGraphicFramePr>
        <p:xfrm>
          <a:off x="2208213" y="3644900"/>
          <a:ext cx="7670800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59" name="" r:id="rId5" imgW="7670800" imgH="1511300" progId="Equation.DSMT4">
                  <p:embed/>
                </p:oleObj>
              </mc:Choice>
              <mc:Fallback>
                <p:oleObj name="" r:id="rId5" imgW="7670800" imgH="1511300" progId="Equation.DSMT4">
                  <p:embed/>
                  <p:pic>
                    <p:nvPicPr>
                      <p:cNvPr id="0" name="图片 475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208213" y="3644900"/>
                        <a:ext cx="7670800" cy="1511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9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9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19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19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19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19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92578" name="Rectangle 2"/>
          <p:cNvSpPr>
            <a:spLocks noGrp="1"/>
          </p:cNvSpPr>
          <p:nvPr>
            <p:ph type="title"/>
          </p:nvPr>
        </p:nvSpPr>
        <p:spPr>
          <a:xfrm>
            <a:off x="1524000" y="0"/>
            <a:ext cx="5410200" cy="838200"/>
          </a:xfrm>
        </p:spPr>
        <p:txBody>
          <a:bodyPr vert="horz" wrap="square" lIns="91440" tIns="45720" rIns="91440" bIns="45720" anchor="ctr" anchorCtr="0">
            <a:normAutofit fontScale="90000"/>
          </a:bodyPr>
          <a:p>
            <a:pPr algn="l" eaLnBrk="1" hangingPunct="1"/>
            <a:r>
              <a:rPr lang="en-US" altLang="zh-CN" sz="3600" dirty="0"/>
              <a:t>1. </a:t>
            </a:r>
            <a:r>
              <a:rPr lang="en-US" altLang="zh-CN" sz="3200" dirty="0">
                <a:ea typeface="楷体_GB2312" pitchFamily="49" charset="-122"/>
              </a:rPr>
              <a:t>Zoutendijk</a:t>
            </a:r>
            <a:r>
              <a:rPr lang="zh-CN" altLang="en-US" sz="3200" dirty="0">
                <a:latin typeface="楷体_GB2312" pitchFamily="49" charset="-122"/>
                <a:ea typeface="楷体_GB2312" pitchFamily="49" charset="-122"/>
              </a:rPr>
              <a:t>可行方向法</a:t>
            </a:r>
            <a:endParaRPr lang="zh-CN" altLang="en-US" sz="3200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792579" name="Rectangle 3"/>
          <p:cNvSpPr>
            <a:spLocks noGrp="1"/>
          </p:cNvSpPr>
          <p:nvPr>
            <p:ph type="body"/>
          </p:nvPr>
        </p:nvSpPr>
        <p:spPr>
          <a:xfrm>
            <a:off x="1847850" y="1052513"/>
            <a:ext cx="3657600" cy="533400"/>
          </a:xfrm>
        </p:spPr>
        <p:txBody>
          <a:bodyPr vert="horz" wrap="square" lIns="91440" tIns="45720" rIns="91440" bIns="45720" anchor="t" anchorCtr="0">
            <a:normAutofit fontScale="80000"/>
          </a:bodyPr>
          <a:p>
            <a:pPr eaLnBrk="1" hangingPunct="1">
              <a:buNone/>
            </a:pPr>
            <a:r>
              <a:rPr lang="en-US" altLang="zh-CN" sz="2800" dirty="0"/>
              <a:t>1.4 Topkis-Veinott</a:t>
            </a:r>
            <a:r>
              <a:rPr lang="zh-CN" altLang="en-US" sz="2800" dirty="0"/>
              <a:t>修正</a:t>
            </a:r>
            <a:endParaRPr lang="zh-CN" altLang="en-US" sz="2800" dirty="0"/>
          </a:p>
        </p:txBody>
      </p:sp>
      <p:sp>
        <p:nvSpPr>
          <p:cNvPr id="792580" name="Line 4"/>
          <p:cNvSpPr/>
          <p:nvPr/>
        </p:nvSpPr>
        <p:spPr>
          <a:xfrm>
            <a:off x="1524000" y="838200"/>
            <a:ext cx="7772400" cy="0"/>
          </a:xfrm>
          <a:prstGeom prst="line">
            <a:avLst/>
          </a:prstGeom>
          <a:ln w="76200" cap="flat" cmpd="tri">
            <a:solidFill>
              <a:srgbClr val="A5002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92581" name="Rectangle 6"/>
          <p:cNvSpPr/>
          <p:nvPr/>
        </p:nvSpPr>
        <p:spPr>
          <a:xfrm>
            <a:off x="2286000" y="1752600"/>
            <a:ext cx="7772400" cy="11430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342900" lvl="0" indent="-342900" eaLnBrk="1" hangingPunct="1">
              <a:buNone/>
            </a:pPr>
            <a:r>
              <a:rPr lang="en-US" altLang="zh-CN" sz="2800" dirty="0"/>
              <a:t>Topkis</a:t>
            </a:r>
            <a:r>
              <a:rPr lang="zh-CN" altLang="en-US" sz="2800" dirty="0"/>
              <a:t>和</a:t>
            </a:r>
            <a:r>
              <a:rPr lang="en-US" altLang="zh-CN" sz="2800" dirty="0"/>
              <a:t>Veinott</a:t>
            </a:r>
            <a:r>
              <a:rPr lang="zh-CN" altLang="en-US" sz="2800" dirty="0"/>
              <a:t>对</a:t>
            </a:r>
            <a:r>
              <a:rPr lang="en-US" altLang="zh-CN" sz="2800" dirty="0"/>
              <a:t>Zoutendijk</a:t>
            </a:r>
            <a:r>
              <a:rPr lang="zh-CN" altLang="en-US" sz="2800" dirty="0"/>
              <a:t>算法进行了修正</a:t>
            </a:r>
            <a:r>
              <a:rPr lang="en-US" altLang="zh-CN" sz="2800" dirty="0"/>
              <a:t>.</a:t>
            </a:r>
            <a:r>
              <a:rPr lang="zh-CN" altLang="en-US" sz="2800" dirty="0"/>
              <a:t>把</a:t>
            </a:r>
            <a:endParaRPr lang="zh-CN" altLang="en-US" sz="2800" dirty="0"/>
          </a:p>
          <a:p>
            <a:pPr marL="342900" lvl="0" indent="-342900" eaLnBrk="1" hangingPunct="1">
              <a:buNone/>
            </a:pPr>
            <a:r>
              <a:rPr lang="zh-CN" altLang="en-US" sz="2800" dirty="0"/>
              <a:t>求方向的</a:t>
            </a:r>
            <a:r>
              <a:rPr lang="en-US" altLang="zh-CN" sz="2800" dirty="0"/>
              <a:t>LP</a:t>
            </a:r>
            <a:r>
              <a:rPr lang="zh-CN" altLang="en-US" sz="2800" dirty="0"/>
              <a:t>换为</a:t>
            </a:r>
            <a:r>
              <a:rPr lang="en-US" altLang="zh-CN" sz="2800" dirty="0"/>
              <a:t>:</a:t>
            </a:r>
            <a:endParaRPr lang="en-US" altLang="zh-CN" sz="2800" dirty="0"/>
          </a:p>
        </p:txBody>
      </p:sp>
      <p:graphicFrame>
        <p:nvGraphicFramePr>
          <p:cNvPr id="792582" name="Object 7"/>
          <p:cNvGraphicFramePr>
            <a:graphicFrameLocks noChangeAspect="1"/>
          </p:cNvGraphicFramePr>
          <p:nvPr/>
        </p:nvGraphicFramePr>
        <p:xfrm>
          <a:off x="3359150" y="2636838"/>
          <a:ext cx="6237288" cy="224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61" name="" r:id="rId1" imgW="6286500" imgH="2260600" progId="Equation.DSMT4">
                  <p:embed/>
                </p:oleObj>
              </mc:Choice>
              <mc:Fallback>
                <p:oleObj name="" r:id="rId1" imgW="6286500" imgH="2260600" progId="Equation.DSMT4">
                  <p:embed/>
                  <p:pic>
                    <p:nvPicPr>
                      <p:cNvPr id="0" name="图片 476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359150" y="2636838"/>
                        <a:ext cx="6237288" cy="22415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93602" name="Rectangle 2"/>
          <p:cNvSpPr>
            <a:spLocks noGrp="1"/>
          </p:cNvSpPr>
          <p:nvPr>
            <p:ph type="title"/>
          </p:nvPr>
        </p:nvSpPr>
        <p:spPr>
          <a:xfrm>
            <a:off x="1524000" y="0"/>
            <a:ext cx="5410200" cy="838200"/>
          </a:xfrm>
        </p:spPr>
        <p:txBody>
          <a:bodyPr vert="horz" wrap="square" lIns="91440" tIns="45720" rIns="91440" bIns="45720" anchor="ctr" anchorCtr="0">
            <a:normAutofit fontScale="90000"/>
          </a:bodyPr>
          <a:p>
            <a:pPr algn="l" eaLnBrk="1" hangingPunct="1"/>
            <a:r>
              <a:rPr lang="en-US" altLang="zh-CN" sz="3600" dirty="0"/>
              <a:t>1. </a:t>
            </a:r>
            <a:r>
              <a:rPr lang="en-US" altLang="zh-CN" sz="3200" dirty="0">
                <a:ea typeface="楷体_GB2312" pitchFamily="49" charset="-122"/>
              </a:rPr>
              <a:t>Zoutendijk</a:t>
            </a:r>
            <a:r>
              <a:rPr lang="zh-CN" altLang="en-US" sz="3200" dirty="0">
                <a:latin typeface="楷体_GB2312" pitchFamily="49" charset="-122"/>
                <a:ea typeface="楷体_GB2312" pitchFamily="49" charset="-122"/>
              </a:rPr>
              <a:t>可行方向法</a:t>
            </a:r>
            <a:endParaRPr lang="zh-CN" altLang="en-US" sz="3200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793603" name="Rectangle 3"/>
          <p:cNvSpPr>
            <a:spLocks noGrp="1"/>
          </p:cNvSpPr>
          <p:nvPr>
            <p:ph type="body"/>
          </p:nvPr>
        </p:nvSpPr>
        <p:spPr>
          <a:xfrm>
            <a:off x="1919288" y="908050"/>
            <a:ext cx="5867400" cy="533400"/>
          </a:xfrm>
        </p:spPr>
        <p:txBody>
          <a:bodyPr vert="horz" wrap="square" lIns="91440" tIns="45720" rIns="91440" bIns="45720" anchor="t" anchorCtr="0">
            <a:normAutofit fontScale="90000" lnSpcReduction="20000"/>
          </a:bodyPr>
          <a:p>
            <a:pPr eaLnBrk="1" hangingPunct="1">
              <a:buNone/>
            </a:pPr>
            <a:r>
              <a:rPr lang="en-US" altLang="zh-CN" sz="2800" dirty="0"/>
              <a:t>Topkis-Veinott </a:t>
            </a:r>
            <a:r>
              <a:rPr lang="zh-CN" altLang="en-US" sz="2800" dirty="0"/>
              <a:t>修正算法</a:t>
            </a:r>
            <a:endParaRPr lang="zh-CN" altLang="en-US" sz="2800" dirty="0"/>
          </a:p>
        </p:txBody>
      </p:sp>
      <p:sp>
        <p:nvSpPr>
          <p:cNvPr id="793604" name="Line 4"/>
          <p:cNvSpPr/>
          <p:nvPr/>
        </p:nvSpPr>
        <p:spPr>
          <a:xfrm>
            <a:off x="1524000" y="838200"/>
            <a:ext cx="7772400" cy="0"/>
          </a:xfrm>
          <a:prstGeom prst="line">
            <a:avLst/>
          </a:prstGeom>
          <a:ln w="76200" cap="flat" cmpd="tri">
            <a:solidFill>
              <a:srgbClr val="A50021"/>
            </a:solidFill>
            <a:prstDash val="solid"/>
            <a:headEnd type="none" w="med" len="med"/>
            <a:tailEnd type="none" w="med" len="med"/>
          </a:ln>
        </p:spPr>
      </p:sp>
      <p:graphicFrame>
        <p:nvGraphicFramePr>
          <p:cNvPr id="793605" name="Object 5"/>
          <p:cNvGraphicFramePr>
            <a:graphicFrameLocks noChangeAspect="1"/>
          </p:cNvGraphicFramePr>
          <p:nvPr/>
        </p:nvGraphicFramePr>
        <p:xfrm>
          <a:off x="2286000" y="1828800"/>
          <a:ext cx="44196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62" name="" r:id="rId1" imgW="4419600" imgH="431800" progId="Equation.DSMT4">
                  <p:embed/>
                </p:oleObj>
              </mc:Choice>
              <mc:Fallback>
                <p:oleObj name="" r:id="rId1" imgW="4419600" imgH="431800" progId="Equation.DSMT4">
                  <p:embed/>
                  <p:pic>
                    <p:nvPicPr>
                      <p:cNvPr id="0" name="图片 476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286000" y="1828800"/>
                        <a:ext cx="44196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3606" name="Object 6"/>
          <p:cNvGraphicFramePr>
            <a:graphicFrameLocks noChangeAspect="1"/>
          </p:cNvGraphicFramePr>
          <p:nvPr/>
        </p:nvGraphicFramePr>
        <p:xfrm>
          <a:off x="2286000" y="2438400"/>
          <a:ext cx="12319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63" name="" r:id="rId3" imgW="1231265" imgH="406400" progId="Equation.DSMT4">
                  <p:embed/>
                </p:oleObj>
              </mc:Choice>
              <mc:Fallback>
                <p:oleObj name="" r:id="rId3" imgW="1231265" imgH="406400" progId="Equation.DSMT4">
                  <p:embed/>
                  <p:pic>
                    <p:nvPicPr>
                      <p:cNvPr id="0" name="图片 476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86000" y="2438400"/>
                        <a:ext cx="12319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3607" name="Object 8"/>
          <p:cNvGraphicFramePr>
            <a:graphicFrameLocks noChangeAspect="1"/>
          </p:cNvGraphicFramePr>
          <p:nvPr/>
        </p:nvGraphicFramePr>
        <p:xfrm>
          <a:off x="2438400" y="5105400"/>
          <a:ext cx="67056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64" name="" r:id="rId5" imgW="6705600" imgH="1066800" progId="Equation.DSMT4">
                  <p:embed/>
                </p:oleObj>
              </mc:Choice>
              <mc:Fallback>
                <p:oleObj name="" r:id="rId5" imgW="6705600" imgH="1066800" progId="Equation.DSMT4">
                  <p:embed/>
                  <p:pic>
                    <p:nvPicPr>
                      <p:cNvPr id="0" name="图片 476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438400" y="5105400"/>
                        <a:ext cx="6705600" cy="1066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3608" name="Object 11"/>
          <p:cNvGraphicFramePr>
            <a:graphicFrameLocks noChangeAspect="1"/>
          </p:cNvGraphicFramePr>
          <p:nvPr/>
        </p:nvGraphicFramePr>
        <p:xfrm>
          <a:off x="2819400" y="2819400"/>
          <a:ext cx="6237288" cy="224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65" name="" r:id="rId7" imgW="6286500" imgH="2260600" progId="Equation.DSMT4">
                  <p:embed/>
                </p:oleObj>
              </mc:Choice>
              <mc:Fallback>
                <p:oleObj name="" r:id="rId7" imgW="6286500" imgH="2260600" progId="Equation.DSMT4">
                  <p:embed/>
                  <p:pic>
                    <p:nvPicPr>
                      <p:cNvPr id="0" name="图片 476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819400" y="2819400"/>
                        <a:ext cx="6237288" cy="22415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57762" name="Rectangle 2"/>
          <p:cNvSpPr>
            <a:spLocks noGrp="1"/>
          </p:cNvSpPr>
          <p:nvPr>
            <p:ph type="title"/>
          </p:nvPr>
        </p:nvSpPr>
        <p:spPr>
          <a:xfrm>
            <a:off x="1524000" y="0"/>
            <a:ext cx="5410200" cy="838200"/>
          </a:xfrm>
        </p:spPr>
        <p:txBody>
          <a:bodyPr vert="horz" wrap="square" lIns="91440" tIns="45720" rIns="91440" bIns="45720" anchor="ctr" anchorCtr="0">
            <a:normAutofit fontScale="90000"/>
          </a:bodyPr>
          <a:p>
            <a:pPr algn="l" eaLnBrk="1" hangingPunct="1"/>
            <a:r>
              <a:rPr lang="en-US" altLang="zh-CN" sz="3600" dirty="0"/>
              <a:t>1. </a:t>
            </a:r>
            <a:r>
              <a:rPr lang="en-US" altLang="zh-CN" sz="3200" dirty="0">
                <a:ea typeface="楷体_GB2312" pitchFamily="49" charset="-122"/>
              </a:rPr>
              <a:t>Zoutendijk</a:t>
            </a:r>
            <a:r>
              <a:rPr lang="zh-CN" altLang="en-US" sz="3200" dirty="0">
                <a:latin typeface="楷体_GB2312" pitchFamily="49" charset="-122"/>
                <a:ea typeface="楷体_GB2312" pitchFamily="49" charset="-122"/>
              </a:rPr>
              <a:t>可行方向法</a:t>
            </a:r>
            <a:endParaRPr lang="zh-CN" altLang="en-US" sz="3200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6147" name="Rectangle 3"/>
          <p:cNvSpPr>
            <a:spLocks noGrp="1"/>
          </p:cNvSpPr>
          <p:nvPr>
            <p:ph type="body"/>
          </p:nvPr>
        </p:nvSpPr>
        <p:spPr>
          <a:xfrm>
            <a:off x="1905000" y="1066800"/>
            <a:ext cx="7848600" cy="1143000"/>
          </a:xfrm>
        </p:spPr>
        <p:txBody>
          <a:bodyPr vert="horz" wrap="square" lIns="91440" tIns="45720" rIns="91440" bIns="45720" anchor="t" anchorCtr="0">
            <a:normAutofit fontScale="90000" lnSpcReduction="10000"/>
          </a:bodyPr>
          <a:p>
            <a:pPr eaLnBrk="1" hangingPunct="1">
              <a:buNone/>
            </a:pPr>
            <a:r>
              <a:rPr lang="zh-CN" altLang="en-US" sz="2800" dirty="0"/>
              <a:t>设非零向量</a:t>
            </a:r>
            <a:r>
              <a:rPr lang="en-US" altLang="zh-CN" sz="2800" i="1" dirty="0"/>
              <a:t>d</a:t>
            </a:r>
            <a:r>
              <a:rPr lang="zh-CN" altLang="en-US" sz="2800" dirty="0"/>
              <a:t>是   处的可行方向，于是存在</a:t>
            </a:r>
            <a:r>
              <a:rPr lang="zh-CN" altLang="en-US" sz="2800" dirty="0">
                <a:sym typeface="Symbol" panose="05050102010706020507" pitchFamily="18" charset="2"/>
              </a:rPr>
              <a:t></a:t>
            </a:r>
            <a:r>
              <a:rPr lang="en-US" altLang="zh-CN" sz="2800" dirty="0">
                <a:sym typeface="Symbol" panose="05050102010706020507" pitchFamily="18" charset="2"/>
              </a:rPr>
              <a:t>0,</a:t>
            </a:r>
            <a:r>
              <a:rPr lang="zh-CN" altLang="en-US" sz="2800" dirty="0">
                <a:sym typeface="Symbol" panose="05050102010706020507" pitchFamily="18" charset="2"/>
              </a:rPr>
              <a:t>使</a:t>
            </a:r>
            <a:endParaRPr lang="zh-CN" altLang="en-US" sz="2800" dirty="0">
              <a:sym typeface="Symbol" panose="05050102010706020507" pitchFamily="18" charset="2"/>
            </a:endParaRPr>
          </a:p>
          <a:p>
            <a:pPr eaLnBrk="1" hangingPunct="1">
              <a:buNone/>
            </a:pPr>
            <a:r>
              <a:rPr lang="zh-CN" altLang="en-US" sz="2800" dirty="0">
                <a:sym typeface="Symbol" panose="05050102010706020507" pitchFamily="18" charset="2"/>
              </a:rPr>
              <a:t>得对每个，有</a:t>
            </a:r>
            <a:endParaRPr lang="zh-CN" altLang="en-US" sz="2800" i="1" dirty="0"/>
          </a:p>
        </p:txBody>
      </p:sp>
      <p:sp>
        <p:nvSpPr>
          <p:cNvPr id="757764" name="Line 4"/>
          <p:cNvSpPr/>
          <p:nvPr/>
        </p:nvSpPr>
        <p:spPr>
          <a:xfrm>
            <a:off x="1524000" y="838200"/>
            <a:ext cx="7772400" cy="0"/>
          </a:xfrm>
          <a:prstGeom prst="line">
            <a:avLst/>
          </a:prstGeom>
          <a:ln w="76200" cap="flat" cmpd="tri">
            <a:solidFill>
              <a:srgbClr val="A50021"/>
            </a:solidFill>
            <a:prstDash val="solid"/>
            <a:headEnd type="none" w="med" len="med"/>
            <a:tailEnd type="none" w="med" len="med"/>
          </a:ln>
        </p:spPr>
      </p:sp>
      <p:graphicFrame>
        <p:nvGraphicFramePr>
          <p:cNvPr id="757765" name="Object 6"/>
          <p:cNvGraphicFramePr>
            <a:graphicFrameLocks noChangeAspect="1"/>
          </p:cNvGraphicFramePr>
          <p:nvPr/>
        </p:nvGraphicFramePr>
        <p:xfrm>
          <a:off x="4343400" y="1143000"/>
          <a:ext cx="2159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58" name="" r:id="rId1" imgW="215900" imgH="330200" progId="Equation.DSMT4">
                  <p:embed/>
                </p:oleObj>
              </mc:Choice>
              <mc:Fallback>
                <p:oleObj name="" r:id="rId1" imgW="215900" imgH="330200" progId="Equation.DSMT4">
                  <p:embed/>
                  <p:pic>
                    <p:nvPicPr>
                      <p:cNvPr id="0" name="图片 465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343400" y="1143000"/>
                        <a:ext cx="215900" cy="330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766" name="Object 8"/>
          <p:cNvGraphicFramePr>
            <a:graphicFrameLocks noChangeAspect="1"/>
          </p:cNvGraphicFramePr>
          <p:nvPr/>
        </p:nvGraphicFramePr>
        <p:xfrm>
          <a:off x="5334000" y="1600200"/>
          <a:ext cx="30734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57" name="" r:id="rId3" imgW="3073400" imgH="393700" progId="Equation.DSMT4">
                  <p:embed/>
                </p:oleObj>
              </mc:Choice>
              <mc:Fallback>
                <p:oleObj name="" r:id="rId3" imgW="3073400" imgH="393700" progId="Equation.DSMT4">
                  <p:embed/>
                  <p:pic>
                    <p:nvPicPr>
                      <p:cNvPr id="0" name="图片 465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34000" y="1600200"/>
                        <a:ext cx="3073400" cy="393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3" name="Object 9"/>
          <p:cNvGraphicFramePr>
            <a:graphicFrameLocks noChangeAspect="1"/>
          </p:cNvGraphicFramePr>
          <p:nvPr/>
        </p:nvGraphicFramePr>
        <p:xfrm>
          <a:off x="3429000" y="2209800"/>
          <a:ext cx="41148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60" name="" r:id="rId5" imgW="4114800" imgH="939800" progId="Equation.DSMT4">
                  <p:embed/>
                </p:oleObj>
              </mc:Choice>
              <mc:Fallback>
                <p:oleObj name="" r:id="rId5" imgW="4114800" imgH="939800" progId="Equation.DSMT4">
                  <p:embed/>
                  <p:pic>
                    <p:nvPicPr>
                      <p:cNvPr id="0" name="图片 465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429000" y="2209800"/>
                        <a:ext cx="4114800" cy="939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4" name="Rectangle 10"/>
          <p:cNvSpPr/>
          <p:nvPr/>
        </p:nvSpPr>
        <p:spPr>
          <a:xfrm>
            <a:off x="1992313" y="3141663"/>
            <a:ext cx="894080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dirty="0">
                <a:sym typeface="Symbol" panose="05050102010706020507" pitchFamily="18" charset="2"/>
              </a:rPr>
              <a:t>由于</a:t>
            </a:r>
            <a:endParaRPr lang="zh-CN" altLang="en-US" sz="2800" dirty="0">
              <a:sym typeface="Symbol" panose="05050102010706020507" pitchFamily="18" charset="2"/>
            </a:endParaRPr>
          </a:p>
        </p:txBody>
      </p:sp>
      <p:graphicFrame>
        <p:nvGraphicFramePr>
          <p:cNvPr id="6155" name="Object 11"/>
          <p:cNvGraphicFramePr>
            <a:graphicFrameLocks noChangeAspect="1"/>
          </p:cNvGraphicFramePr>
          <p:nvPr/>
        </p:nvGraphicFramePr>
        <p:xfrm>
          <a:off x="2743200" y="3733800"/>
          <a:ext cx="60198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59" name="" r:id="rId7" imgW="6019800" imgH="1016000" progId="Equation.DSMT4">
                  <p:embed/>
                </p:oleObj>
              </mc:Choice>
              <mc:Fallback>
                <p:oleObj name="" r:id="rId7" imgW="6019800" imgH="1016000" progId="Equation.DSMT4">
                  <p:embed/>
                  <p:pic>
                    <p:nvPicPr>
                      <p:cNvPr id="0" name="图片 465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743200" y="3733800"/>
                        <a:ext cx="6019800" cy="1016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6" name="Rectangle 12"/>
          <p:cNvSpPr/>
          <p:nvPr/>
        </p:nvSpPr>
        <p:spPr>
          <a:xfrm>
            <a:off x="2135188" y="4365625"/>
            <a:ext cx="894080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dirty="0">
                <a:sym typeface="Symbol" panose="05050102010706020507" pitchFamily="18" charset="2"/>
              </a:rPr>
              <a:t>因此</a:t>
            </a:r>
            <a:endParaRPr lang="zh-CN" altLang="en-US" sz="2800" dirty="0">
              <a:sym typeface="Symbol" panose="05050102010706020507" pitchFamily="18" charset="2"/>
            </a:endParaRPr>
          </a:p>
        </p:txBody>
      </p:sp>
      <p:graphicFrame>
        <p:nvGraphicFramePr>
          <p:cNvPr id="6157" name="Object 13"/>
          <p:cNvGraphicFramePr>
            <a:graphicFrameLocks noChangeAspect="1"/>
          </p:cNvGraphicFramePr>
          <p:nvPr/>
        </p:nvGraphicFramePr>
        <p:xfrm>
          <a:off x="3581400" y="5029200"/>
          <a:ext cx="49022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61" name="" r:id="rId9" imgW="4902200" imgH="1016000" progId="Equation.DSMT4">
                  <p:embed/>
                </p:oleObj>
              </mc:Choice>
              <mc:Fallback>
                <p:oleObj name="" r:id="rId9" imgW="4902200" imgH="1016000" progId="Equation.DSMT4">
                  <p:embed/>
                  <p:pic>
                    <p:nvPicPr>
                      <p:cNvPr id="0" name="图片 4660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581400" y="5029200"/>
                        <a:ext cx="4902200" cy="1016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charRg st="0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7">
                                            <p:txEl>
                                              <p:charRg st="0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7">
                                            <p:txEl>
                                              <p:charRg st="0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charRg st="27" end="4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147">
                                            <p:txEl>
                                              <p:charRg st="27" end="4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147">
                                            <p:txEl>
                                              <p:charRg st="27" end="4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6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6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6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6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6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6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6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6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/>
      <p:bldP spid="6154" grpId="0"/>
      <p:bldP spid="6156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94626" name="Rectangle 2"/>
          <p:cNvSpPr>
            <a:spLocks noGrp="1"/>
          </p:cNvSpPr>
          <p:nvPr>
            <p:ph type="title"/>
          </p:nvPr>
        </p:nvSpPr>
        <p:spPr>
          <a:xfrm>
            <a:off x="1524000" y="0"/>
            <a:ext cx="5410200" cy="838200"/>
          </a:xfrm>
        </p:spPr>
        <p:txBody>
          <a:bodyPr vert="horz" wrap="square" lIns="91440" tIns="45720" rIns="91440" bIns="45720" anchor="ctr" anchorCtr="0">
            <a:normAutofit fontScale="90000"/>
          </a:bodyPr>
          <a:p>
            <a:pPr algn="l" eaLnBrk="1" hangingPunct="1"/>
            <a:r>
              <a:rPr lang="en-US" altLang="zh-CN" sz="3600" dirty="0"/>
              <a:t>1. </a:t>
            </a:r>
            <a:r>
              <a:rPr lang="en-US" altLang="zh-CN" sz="3200" dirty="0">
                <a:ea typeface="楷体_GB2312" pitchFamily="49" charset="-122"/>
              </a:rPr>
              <a:t>Zoutendijk</a:t>
            </a:r>
            <a:r>
              <a:rPr lang="zh-CN" altLang="en-US" sz="3200" dirty="0">
                <a:latin typeface="楷体_GB2312" pitchFamily="49" charset="-122"/>
                <a:ea typeface="楷体_GB2312" pitchFamily="49" charset="-122"/>
              </a:rPr>
              <a:t>可行方向法</a:t>
            </a:r>
            <a:endParaRPr lang="zh-CN" altLang="en-US" sz="3200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794627" name="Line 4"/>
          <p:cNvSpPr/>
          <p:nvPr/>
        </p:nvSpPr>
        <p:spPr>
          <a:xfrm>
            <a:off x="1524000" y="838200"/>
            <a:ext cx="7772400" cy="0"/>
          </a:xfrm>
          <a:prstGeom prst="line">
            <a:avLst/>
          </a:prstGeom>
          <a:ln w="76200" cap="flat" cmpd="tri">
            <a:solidFill>
              <a:srgbClr val="A50021"/>
            </a:solidFill>
            <a:prstDash val="solid"/>
            <a:headEnd type="none" w="med" len="med"/>
            <a:tailEnd type="none" w="med" len="med"/>
          </a:ln>
        </p:spPr>
      </p:sp>
      <p:graphicFrame>
        <p:nvGraphicFramePr>
          <p:cNvPr id="794628" name="Object 5"/>
          <p:cNvGraphicFramePr>
            <a:graphicFrameLocks noChangeAspect="1"/>
          </p:cNvGraphicFramePr>
          <p:nvPr/>
        </p:nvGraphicFramePr>
        <p:xfrm>
          <a:off x="6172200" y="2743200"/>
          <a:ext cx="17526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66" name="" r:id="rId1" imgW="1752600" imgH="444500" progId="Equation.DSMT4">
                  <p:embed/>
                </p:oleObj>
              </mc:Choice>
              <mc:Fallback>
                <p:oleObj name="" r:id="rId1" imgW="1752600" imgH="444500" progId="Equation.DSMT4">
                  <p:embed/>
                  <p:pic>
                    <p:nvPicPr>
                      <p:cNvPr id="0" name="图片 476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172200" y="2743200"/>
                        <a:ext cx="175260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4629" name="Object 6"/>
          <p:cNvGraphicFramePr>
            <a:graphicFrameLocks noChangeAspect="1"/>
          </p:cNvGraphicFramePr>
          <p:nvPr/>
        </p:nvGraphicFramePr>
        <p:xfrm>
          <a:off x="2133600" y="3276600"/>
          <a:ext cx="56134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67" name="" r:id="rId3" imgW="5613400" imgH="469900" progId="Equation.DSMT4">
                  <p:embed/>
                </p:oleObj>
              </mc:Choice>
              <mc:Fallback>
                <p:oleObj name="" r:id="rId3" imgW="5613400" imgH="469900" progId="Equation.DSMT4">
                  <p:embed/>
                  <p:pic>
                    <p:nvPicPr>
                      <p:cNvPr id="0" name="图片 476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33600" y="3276600"/>
                        <a:ext cx="5613400" cy="469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4630" name="Rectangle 11"/>
          <p:cNvSpPr/>
          <p:nvPr/>
        </p:nvSpPr>
        <p:spPr>
          <a:xfrm>
            <a:off x="1905000" y="1066800"/>
            <a:ext cx="5867400" cy="5334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342900" lvl="0" indent="-342900" eaLnBrk="1" hangingPunct="1">
              <a:buNone/>
            </a:pPr>
            <a:r>
              <a:rPr lang="en-US" altLang="zh-CN" sz="2800" dirty="0"/>
              <a:t>4,</a:t>
            </a:r>
            <a:r>
              <a:rPr lang="zh-CN" altLang="en-US" sz="2800" dirty="0"/>
              <a:t>求解一维搜索问题</a:t>
            </a:r>
            <a:endParaRPr lang="zh-CN" altLang="en-US" sz="2800" dirty="0"/>
          </a:p>
        </p:txBody>
      </p:sp>
      <p:graphicFrame>
        <p:nvGraphicFramePr>
          <p:cNvPr id="794631" name="Object 12"/>
          <p:cNvGraphicFramePr>
            <a:graphicFrameLocks noChangeAspect="1"/>
          </p:cNvGraphicFramePr>
          <p:nvPr/>
        </p:nvGraphicFramePr>
        <p:xfrm>
          <a:off x="4191000" y="1600200"/>
          <a:ext cx="32639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68" name="" r:id="rId5" imgW="3263900" imgH="1016000" progId="Equation.DSMT4">
                  <p:embed/>
                </p:oleObj>
              </mc:Choice>
              <mc:Fallback>
                <p:oleObj name="" r:id="rId5" imgW="3263900" imgH="1016000" progId="Equation.DSMT4">
                  <p:embed/>
                  <p:pic>
                    <p:nvPicPr>
                      <p:cNvPr id="0" name="图片 476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191000" y="1600200"/>
                        <a:ext cx="3263900" cy="1016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4632" name="Object 13"/>
          <p:cNvGraphicFramePr>
            <a:graphicFrameLocks noChangeAspect="1"/>
          </p:cNvGraphicFramePr>
          <p:nvPr/>
        </p:nvGraphicFramePr>
        <p:xfrm>
          <a:off x="2209800" y="2743200"/>
          <a:ext cx="39116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69" name="" r:id="rId7" imgW="3911600" imgH="444500" progId="Equation.DSMT4">
                  <p:embed/>
                </p:oleObj>
              </mc:Choice>
              <mc:Fallback>
                <p:oleObj name="" r:id="rId7" imgW="3911600" imgH="444500" progId="Equation.DSMT4">
                  <p:embed/>
                  <p:pic>
                    <p:nvPicPr>
                      <p:cNvPr id="0" name="图片 476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209800" y="2743200"/>
                        <a:ext cx="391160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14" name="Object 14"/>
          <p:cNvGraphicFramePr>
            <a:graphicFrameLocks noChangeAspect="1"/>
          </p:cNvGraphicFramePr>
          <p:nvPr/>
        </p:nvGraphicFramePr>
        <p:xfrm>
          <a:off x="1981200" y="3962400"/>
          <a:ext cx="8267700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70" name="" r:id="rId9" imgW="8267700" imgH="1600200" progId="Equation.DSMT4">
                  <p:embed/>
                </p:oleObj>
              </mc:Choice>
              <mc:Fallback>
                <p:oleObj name="" r:id="rId9" imgW="8267700" imgH="1600200" progId="Equation.DSMT4">
                  <p:embed/>
                  <p:pic>
                    <p:nvPicPr>
                      <p:cNvPr id="0" name="图片 4769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981200" y="3962400"/>
                        <a:ext cx="8267700" cy="1600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58786" name="Rectangle 2"/>
          <p:cNvSpPr>
            <a:spLocks noGrp="1"/>
          </p:cNvSpPr>
          <p:nvPr>
            <p:ph type="title"/>
          </p:nvPr>
        </p:nvSpPr>
        <p:spPr>
          <a:xfrm>
            <a:off x="1524000" y="0"/>
            <a:ext cx="5410200" cy="838200"/>
          </a:xfrm>
        </p:spPr>
        <p:txBody>
          <a:bodyPr vert="horz" wrap="square" lIns="91440" tIns="45720" rIns="91440" bIns="45720" anchor="ctr" anchorCtr="0">
            <a:normAutofit fontScale="90000"/>
          </a:bodyPr>
          <a:p>
            <a:pPr algn="l" eaLnBrk="1" hangingPunct="1"/>
            <a:r>
              <a:rPr lang="en-US" altLang="zh-CN" sz="3600" dirty="0"/>
              <a:t>1. </a:t>
            </a:r>
            <a:r>
              <a:rPr lang="en-US" altLang="zh-CN" sz="3200" dirty="0">
                <a:ea typeface="楷体_GB2312" pitchFamily="49" charset="-122"/>
              </a:rPr>
              <a:t>Zoutendijk</a:t>
            </a:r>
            <a:r>
              <a:rPr lang="zh-CN" altLang="en-US" sz="3200" dirty="0">
                <a:latin typeface="楷体_GB2312" pitchFamily="49" charset="-122"/>
                <a:ea typeface="楷体_GB2312" pitchFamily="49" charset="-122"/>
              </a:rPr>
              <a:t>可行方向法</a:t>
            </a:r>
            <a:endParaRPr lang="zh-CN" altLang="en-US" sz="3200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8195" name="Rectangle 3"/>
          <p:cNvSpPr>
            <a:spLocks noGrp="1"/>
          </p:cNvSpPr>
          <p:nvPr>
            <p:ph type="body"/>
          </p:nvPr>
        </p:nvSpPr>
        <p:spPr>
          <a:xfrm>
            <a:off x="2057400" y="1066800"/>
            <a:ext cx="2667000" cy="533400"/>
          </a:xfrm>
        </p:spPr>
        <p:txBody>
          <a:bodyPr vert="horz" wrap="square" lIns="91440" tIns="45720" rIns="91440" bIns="45720" anchor="t" anchorCtr="0">
            <a:normAutofit fontScale="90000" lnSpcReduction="20000"/>
          </a:bodyPr>
          <a:p>
            <a:pPr eaLnBrk="1" hangingPunct="1">
              <a:buNone/>
            </a:pPr>
            <a:r>
              <a:rPr lang="zh-CN" altLang="en-US" sz="2800" dirty="0"/>
              <a:t>注意到</a:t>
            </a:r>
            <a:r>
              <a:rPr lang="zh-CN" altLang="en-US" sz="2800" dirty="0">
                <a:sym typeface="Symbol" panose="05050102010706020507" pitchFamily="18" charset="2"/>
              </a:rPr>
              <a:t></a:t>
            </a:r>
            <a:r>
              <a:rPr lang="en-US" altLang="zh-CN" sz="2800" dirty="0">
                <a:sym typeface="Symbol" panose="05050102010706020507" pitchFamily="18" charset="2"/>
              </a:rPr>
              <a:t>&gt;0,</a:t>
            </a:r>
            <a:r>
              <a:rPr lang="zh-CN" altLang="en-US" sz="2800" dirty="0">
                <a:sym typeface="Symbol" panose="05050102010706020507" pitchFamily="18" charset="2"/>
              </a:rPr>
              <a:t>故有</a:t>
            </a:r>
            <a:endParaRPr lang="zh-CN" altLang="en-US" sz="2800" dirty="0"/>
          </a:p>
        </p:txBody>
      </p:sp>
      <p:sp>
        <p:nvSpPr>
          <p:cNvPr id="758788" name="Line 4"/>
          <p:cNvSpPr/>
          <p:nvPr/>
        </p:nvSpPr>
        <p:spPr>
          <a:xfrm>
            <a:off x="1524000" y="838200"/>
            <a:ext cx="7772400" cy="0"/>
          </a:xfrm>
          <a:prstGeom prst="line">
            <a:avLst/>
          </a:prstGeom>
          <a:ln w="76200" cap="flat" cmpd="tri">
            <a:solidFill>
              <a:srgbClr val="A50021"/>
            </a:solidFill>
            <a:prstDash val="solid"/>
            <a:headEnd type="none" w="med" len="med"/>
            <a:tailEnd type="none" w="med" len="med"/>
          </a:ln>
        </p:spPr>
      </p:sp>
      <p:graphicFrame>
        <p:nvGraphicFramePr>
          <p:cNvPr id="8197" name="Object 5"/>
          <p:cNvGraphicFramePr>
            <a:graphicFrameLocks noChangeAspect="1"/>
          </p:cNvGraphicFramePr>
          <p:nvPr/>
        </p:nvGraphicFramePr>
        <p:xfrm>
          <a:off x="4876800" y="1143000"/>
          <a:ext cx="10795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62" name="" r:id="rId1" imgW="1078865" imgH="431800" progId="Equation.DSMT4">
                  <p:embed/>
                </p:oleObj>
              </mc:Choice>
              <mc:Fallback>
                <p:oleObj name="" r:id="rId1" imgW="1078865" imgH="431800" progId="Equation.DSMT4">
                  <p:embed/>
                  <p:pic>
                    <p:nvPicPr>
                      <p:cNvPr id="0" name="图片 466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876800" y="1143000"/>
                        <a:ext cx="10795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8" name="Rectangle 6"/>
          <p:cNvSpPr/>
          <p:nvPr/>
        </p:nvSpPr>
        <p:spPr>
          <a:xfrm>
            <a:off x="1992313" y="1700213"/>
            <a:ext cx="3413125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buNone/>
            </a:pPr>
            <a:r>
              <a:rPr lang="zh-CN" altLang="en-US" sz="2800" dirty="0">
                <a:sym typeface="Symbol" panose="05050102010706020507" pitchFamily="18" charset="2"/>
              </a:rPr>
              <a:t>又由</a:t>
            </a:r>
            <a:r>
              <a:rPr lang="en-US" altLang="zh-CN" sz="2800" dirty="0">
                <a:sym typeface="Symbol" panose="05050102010706020507" pitchFamily="18" charset="2"/>
              </a:rPr>
              <a:t>(12.1.3)</a:t>
            </a:r>
            <a:r>
              <a:rPr lang="zh-CN" altLang="en-US" sz="2800" dirty="0">
                <a:sym typeface="Symbol" panose="05050102010706020507" pitchFamily="18" charset="2"/>
              </a:rPr>
              <a:t>得 </a:t>
            </a:r>
            <a:r>
              <a:rPr lang="en-US" altLang="zh-CN" sz="2800" i="1" dirty="0">
                <a:sym typeface="Symbol" panose="05050102010706020507" pitchFamily="18" charset="2"/>
              </a:rPr>
              <a:t>Ed</a:t>
            </a:r>
            <a:r>
              <a:rPr lang="en-US" altLang="zh-CN" sz="2800" dirty="0">
                <a:sym typeface="Symbol" panose="05050102010706020507" pitchFamily="18" charset="2"/>
              </a:rPr>
              <a:t>=0</a:t>
            </a:r>
            <a:endParaRPr lang="en-US" altLang="zh-CN" sz="2800" dirty="0">
              <a:sym typeface="Symbol" panose="05050102010706020507" pitchFamily="18" charset="2"/>
            </a:endParaRPr>
          </a:p>
        </p:txBody>
      </p:sp>
      <p:sp>
        <p:nvSpPr>
          <p:cNvPr id="8199" name="Rectangle 7"/>
          <p:cNvSpPr/>
          <p:nvPr/>
        </p:nvSpPr>
        <p:spPr>
          <a:xfrm>
            <a:off x="2135188" y="2276475"/>
            <a:ext cx="2316480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dirty="0">
                <a:sym typeface="Symbol" panose="05050102010706020507" pitchFamily="18" charset="2"/>
              </a:rPr>
              <a:t>下证充分性。</a:t>
            </a:r>
            <a:endParaRPr lang="zh-CN" altLang="en-US" sz="2800" dirty="0">
              <a:sym typeface="Symbol" panose="05050102010706020507" pitchFamily="18" charset="2"/>
            </a:endParaRPr>
          </a:p>
        </p:txBody>
      </p:sp>
      <p:graphicFrame>
        <p:nvGraphicFramePr>
          <p:cNvPr id="8200" name="Object 8"/>
          <p:cNvGraphicFramePr>
            <a:graphicFrameLocks noChangeAspect="1"/>
          </p:cNvGraphicFramePr>
          <p:nvPr/>
        </p:nvGraphicFramePr>
        <p:xfrm>
          <a:off x="3886200" y="2971800"/>
          <a:ext cx="4114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63" name="" r:id="rId3" imgW="4114800" imgH="431800" progId="Equation.DSMT4">
                  <p:embed/>
                </p:oleObj>
              </mc:Choice>
              <mc:Fallback>
                <p:oleObj name="" r:id="rId3" imgW="4114800" imgH="431800" progId="Equation.DSMT4">
                  <p:embed/>
                  <p:pic>
                    <p:nvPicPr>
                      <p:cNvPr id="0" name="图片 466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86200" y="2971800"/>
                        <a:ext cx="41148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1" name="Object 9"/>
          <p:cNvGraphicFramePr>
            <a:graphicFrameLocks noChangeAspect="1"/>
          </p:cNvGraphicFramePr>
          <p:nvPr/>
        </p:nvGraphicFramePr>
        <p:xfrm>
          <a:off x="2133600" y="3657600"/>
          <a:ext cx="7543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64" name="" r:id="rId5" imgW="7543800" imgH="457200" progId="Equation.DSMT4">
                  <p:embed/>
                </p:oleObj>
              </mc:Choice>
              <mc:Fallback>
                <p:oleObj name="" r:id="rId5" imgW="7543800" imgH="457200" progId="Equation.DSMT4">
                  <p:embed/>
                  <p:pic>
                    <p:nvPicPr>
                      <p:cNvPr id="0" name="图片 466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33600" y="3657600"/>
                        <a:ext cx="7543800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2" name="Object 10"/>
          <p:cNvGraphicFramePr>
            <a:graphicFrameLocks noChangeAspect="1"/>
          </p:cNvGraphicFramePr>
          <p:nvPr/>
        </p:nvGraphicFramePr>
        <p:xfrm>
          <a:off x="3733800" y="4267200"/>
          <a:ext cx="45212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65" name="" r:id="rId7" imgW="4521200" imgH="431800" progId="Equation.DSMT4">
                  <p:embed/>
                </p:oleObj>
              </mc:Choice>
              <mc:Fallback>
                <p:oleObj name="" r:id="rId7" imgW="4521200" imgH="431800" progId="Equation.DSMT4">
                  <p:embed/>
                  <p:pic>
                    <p:nvPicPr>
                      <p:cNvPr id="0" name="图片 466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733800" y="4267200"/>
                        <a:ext cx="45212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3" name="Object 11"/>
          <p:cNvGraphicFramePr>
            <a:graphicFrameLocks noChangeAspect="1"/>
          </p:cNvGraphicFramePr>
          <p:nvPr/>
        </p:nvGraphicFramePr>
        <p:xfrm>
          <a:off x="2057400" y="4876800"/>
          <a:ext cx="44831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66" name="" r:id="rId9" imgW="4483100" imgH="444500" progId="Equation.DSMT4">
                  <p:embed/>
                </p:oleObj>
              </mc:Choice>
              <mc:Fallback>
                <p:oleObj name="" r:id="rId9" imgW="4483100" imgH="444500" progId="Equation.DSMT4">
                  <p:embed/>
                  <p:pic>
                    <p:nvPicPr>
                      <p:cNvPr id="0" name="图片 466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057400" y="4876800"/>
                        <a:ext cx="448310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4" name="Object 12"/>
          <p:cNvGraphicFramePr>
            <a:graphicFrameLocks noChangeAspect="1"/>
          </p:cNvGraphicFramePr>
          <p:nvPr/>
        </p:nvGraphicFramePr>
        <p:xfrm>
          <a:off x="3581400" y="5486400"/>
          <a:ext cx="40894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67" name="" r:id="rId11" imgW="4089400" imgH="431800" progId="Equation.DSMT4">
                  <p:embed/>
                </p:oleObj>
              </mc:Choice>
              <mc:Fallback>
                <p:oleObj name="" r:id="rId11" imgW="4089400" imgH="431800" progId="Equation.DSMT4">
                  <p:embed/>
                  <p:pic>
                    <p:nvPicPr>
                      <p:cNvPr id="0" name="图片 4666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581400" y="5486400"/>
                        <a:ext cx="40894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5" name="Rectangle 13"/>
          <p:cNvSpPr/>
          <p:nvPr/>
        </p:nvSpPr>
        <p:spPr>
          <a:xfrm>
            <a:off x="4224338" y="2349500"/>
            <a:ext cx="636587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400" dirty="0">
                <a:sym typeface="Symbol" panose="05050102010706020507" pitchFamily="18" charset="2"/>
              </a:rPr>
              <a:t>设</a:t>
            </a:r>
            <a:endParaRPr lang="zh-CN" altLang="en-US" sz="2400" dirty="0"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8195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8195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8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8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8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8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8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8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82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8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82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82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82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82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8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8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82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8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/>
      <p:bldP spid="8198" grpId="0"/>
      <p:bldP spid="8199" grpId="0"/>
      <p:bldP spid="820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59810" name="Rectangle 2"/>
          <p:cNvSpPr>
            <a:spLocks noGrp="1"/>
          </p:cNvSpPr>
          <p:nvPr>
            <p:ph type="title"/>
          </p:nvPr>
        </p:nvSpPr>
        <p:spPr>
          <a:xfrm>
            <a:off x="1524000" y="0"/>
            <a:ext cx="5410200" cy="838200"/>
          </a:xfrm>
        </p:spPr>
        <p:txBody>
          <a:bodyPr vert="horz" wrap="square" lIns="91440" tIns="45720" rIns="91440" bIns="45720" anchor="ctr" anchorCtr="0">
            <a:normAutofit fontScale="90000"/>
          </a:bodyPr>
          <a:p>
            <a:pPr algn="l" eaLnBrk="1" hangingPunct="1"/>
            <a:r>
              <a:rPr lang="en-US" altLang="zh-CN" sz="3600" dirty="0"/>
              <a:t>1. </a:t>
            </a:r>
            <a:r>
              <a:rPr lang="en-US" altLang="zh-CN" sz="3200" dirty="0">
                <a:ea typeface="楷体_GB2312" pitchFamily="49" charset="-122"/>
              </a:rPr>
              <a:t>Zoutendijk</a:t>
            </a:r>
            <a:r>
              <a:rPr lang="zh-CN" altLang="en-US" sz="3200" dirty="0">
                <a:latin typeface="楷体_GB2312" pitchFamily="49" charset="-122"/>
                <a:ea typeface="楷体_GB2312" pitchFamily="49" charset="-122"/>
              </a:rPr>
              <a:t>可行方向法</a:t>
            </a:r>
            <a:endParaRPr lang="zh-CN" altLang="en-US" sz="3200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9219" name="Rectangle 3"/>
          <p:cNvSpPr>
            <a:spLocks noGrp="1"/>
          </p:cNvSpPr>
          <p:nvPr>
            <p:ph type="body"/>
          </p:nvPr>
        </p:nvSpPr>
        <p:spPr>
          <a:xfrm>
            <a:off x="2057400" y="1066800"/>
            <a:ext cx="3429000" cy="533400"/>
          </a:xfrm>
        </p:spPr>
        <p:txBody>
          <a:bodyPr vert="horz" wrap="square" lIns="91440" tIns="45720" rIns="91440" bIns="45720" anchor="t" anchorCtr="0">
            <a:normAutofit fontScale="90000" lnSpcReduction="20000"/>
          </a:bodyPr>
          <a:p>
            <a:pPr eaLnBrk="1" hangingPunct="1">
              <a:buNone/>
            </a:pPr>
            <a:r>
              <a:rPr lang="en-US" altLang="zh-CN" sz="2800" dirty="0"/>
              <a:t>(12.1.6)</a:t>
            </a:r>
            <a:r>
              <a:rPr lang="zh-CN" altLang="en-US" sz="2800" dirty="0"/>
              <a:t>和</a:t>
            </a:r>
            <a:r>
              <a:rPr lang="en-US" altLang="zh-CN" sz="2800" dirty="0"/>
              <a:t>(12.1.7)</a:t>
            </a:r>
            <a:r>
              <a:rPr lang="zh-CN" altLang="en-US" sz="2800" dirty="0"/>
              <a:t>即</a:t>
            </a:r>
            <a:endParaRPr lang="zh-CN" altLang="en-US" sz="2800" dirty="0"/>
          </a:p>
        </p:txBody>
      </p:sp>
      <p:sp>
        <p:nvSpPr>
          <p:cNvPr id="759812" name="Line 4"/>
          <p:cNvSpPr/>
          <p:nvPr/>
        </p:nvSpPr>
        <p:spPr>
          <a:xfrm>
            <a:off x="1524000" y="838200"/>
            <a:ext cx="7772400" cy="0"/>
          </a:xfrm>
          <a:prstGeom prst="line">
            <a:avLst/>
          </a:prstGeom>
          <a:ln w="76200" cap="flat" cmpd="tri">
            <a:solidFill>
              <a:srgbClr val="A50021"/>
            </a:solidFill>
            <a:prstDash val="solid"/>
            <a:headEnd type="none" w="med" len="med"/>
            <a:tailEnd type="none" w="med" len="med"/>
          </a:ln>
        </p:spPr>
      </p:sp>
      <p:graphicFrame>
        <p:nvGraphicFramePr>
          <p:cNvPr id="9221" name="Object 5"/>
          <p:cNvGraphicFramePr>
            <a:graphicFrameLocks noChangeAspect="1"/>
          </p:cNvGraphicFramePr>
          <p:nvPr/>
        </p:nvGraphicFramePr>
        <p:xfrm>
          <a:off x="3581400" y="1676400"/>
          <a:ext cx="39370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69" name="" r:id="rId1" imgW="3937000" imgH="406400" progId="Equation.DSMT4">
                  <p:embed/>
                </p:oleObj>
              </mc:Choice>
              <mc:Fallback>
                <p:oleObj name="" r:id="rId1" imgW="3937000" imgH="406400" progId="Equation.DSMT4">
                  <p:embed/>
                  <p:pic>
                    <p:nvPicPr>
                      <p:cNvPr id="0" name="图片 466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581400" y="1676400"/>
                        <a:ext cx="39370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2" name="Object 6"/>
          <p:cNvGraphicFramePr>
            <a:graphicFrameLocks noChangeAspect="1"/>
          </p:cNvGraphicFramePr>
          <p:nvPr/>
        </p:nvGraphicFramePr>
        <p:xfrm>
          <a:off x="2286000" y="2133600"/>
          <a:ext cx="50927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71" name="" r:id="rId3" imgW="5092700" imgH="965200" progId="Equation.DSMT4">
                  <p:embed/>
                </p:oleObj>
              </mc:Choice>
              <mc:Fallback>
                <p:oleObj name="" r:id="rId3" imgW="5092700" imgH="965200" progId="Equation.DSMT4">
                  <p:embed/>
                  <p:pic>
                    <p:nvPicPr>
                      <p:cNvPr id="0" name="图片 467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86000" y="2133600"/>
                        <a:ext cx="5092700" cy="965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3" name="Object 7"/>
          <p:cNvGraphicFramePr>
            <a:graphicFrameLocks noChangeAspect="1"/>
          </p:cNvGraphicFramePr>
          <p:nvPr/>
        </p:nvGraphicFramePr>
        <p:xfrm>
          <a:off x="2133600" y="3352800"/>
          <a:ext cx="75438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68" name="" r:id="rId5" imgW="7543800" imgH="393700" progId="Equation.DSMT4">
                  <p:embed/>
                </p:oleObj>
              </mc:Choice>
              <mc:Fallback>
                <p:oleObj name="" r:id="rId5" imgW="7543800" imgH="393700" progId="Equation.DSMT4">
                  <p:embed/>
                  <p:pic>
                    <p:nvPicPr>
                      <p:cNvPr id="0" name="图片 466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33600" y="3352800"/>
                        <a:ext cx="7543800" cy="393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4" name="Object 8"/>
          <p:cNvGraphicFramePr>
            <a:graphicFrameLocks noChangeAspect="1"/>
          </p:cNvGraphicFramePr>
          <p:nvPr/>
        </p:nvGraphicFramePr>
        <p:xfrm>
          <a:off x="2133600" y="4038600"/>
          <a:ext cx="5080000" cy="153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70" name="" r:id="rId7" imgW="5080000" imgH="1536700" progId="Equation.DSMT4">
                  <p:embed/>
                </p:oleObj>
              </mc:Choice>
              <mc:Fallback>
                <p:oleObj name="" r:id="rId7" imgW="5080000" imgH="1536700" progId="Equation.DSMT4">
                  <p:embed/>
                  <p:pic>
                    <p:nvPicPr>
                      <p:cNvPr id="0" name="图片 466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133600" y="4038600"/>
                        <a:ext cx="5080000" cy="1536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charRg st="0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9219">
                                            <p:txEl>
                                              <p:charRg st="0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9219">
                                            <p:txEl>
                                              <p:charRg st="0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9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9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9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9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92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92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92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9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60834" name="Rectangle 2"/>
          <p:cNvSpPr>
            <a:spLocks noGrp="1"/>
          </p:cNvSpPr>
          <p:nvPr>
            <p:ph type="title"/>
          </p:nvPr>
        </p:nvSpPr>
        <p:spPr>
          <a:xfrm>
            <a:off x="1524000" y="0"/>
            <a:ext cx="5410200" cy="838200"/>
          </a:xfrm>
        </p:spPr>
        <p:txBody>
          <a:bodyPr vert="horz" wrap="square" lIns="91440" tIns="45720" rIns="91440" bIns="45720" anchor="ctr" anchorCtr="0">
            <a:normAutofit fontScale="90000"/>
          </a:bodyPr>
          <a:p>
            <a:pPr algn="l" eaLnBrk="1" hangingPunct="1"/>
            <a:r>
              <a:rPr lang="en-US" altLang="zh-CN" sz="3600" dirty="0"/>
              <a:t>1. </a:t>
            </a:r>
            <a:r>
              <a:rPr lang="en-US" altLang="zh-CN" sz="3200" dirty="0">
                <a:ea typeface="楷体_GB2312" pitchFamily="49" charset="-122"/>
              </a:rPr>
              <a:t>Zoutendijk</a:t>
            </a:r>
            <a:r>
              <a:rPr lang="zh-CN" altLang="en-US" sz="3200" dirty="0">
                <a:latin typeface="楷体_GB2312" pitchFamily="49" charset="-122"/>
                <a:ea typeface="楷体_GB2312" pitchFamily="49" charset="-122"/>
              </a:rPr>
              <a:t>可行方向法</a:t>
            </a:r>
            <a:endParaRPr lang="zh-CN" altLang="en-US" sz="3200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0243" name="Rectangle 3"/>
          <p:cNvSpPr>
            <a:spLocks noGrp="1"/>
          </p:cNvSpPr>
          <p:nvPr>
            <p:ph type="body"/>
          </p:nvPr>
        </p:nvSpPr>
        <p:spPr>
          <a:xfrm>
            <a:off x="1992313" y="1052513"/>
            <a:ext cx="7315200" cy="609600"/>
          </a:xfrm>
        </p:spPr>
        <p:txBody>
          <a:bodyPr vert="horz" wrap="square" lIns="91440" tIns="45720" rIns="91440" bIns="45720" anchor="t" anchorCtr="0">
            <a:normAutofit fontScale="90000"/>
          </a:bodyPr>
          <a:p>
            <a:pPr eaLnBrk="1" hangingPunct="1">
              <a:buNone/>
            </a:pPr>
            <a:r>
              <a:rPr lang="en-US" altLang="zh-CN" sz="2800" dirty="0"/>
              <a:t>Zoutendijk</a:t>
            </a:r>
            <a:r>
              <a:rPr lang="zh-CN" altLang="en-US" sz="2800" dirty="0"/>
              <a:t>法把确定搜索方向归结为求解</a:t>
            </a:r>
            <a:r>
              <a:rPr lang="en-US" altLang="zh-CN" sz="2800" dirty="0"/>
              <a:t>LP:</a:t>
            </a:r>
            <a:endParaRPr lang="en-US" altLang="zh-CN" sz="2800" dirty="0"/>
          </a:p>
        </p:txBody>
      </p:sp>
      <p:sp>
        <p:nvSpPr>
          <p:cNvPr id="760836" name="Line 4"/>
          <p:cNvSpPr/>
          <p:nvPr/>
        </p:nvSpPr>
        <p:spPr>
          <a:xfrm>
            <a:off x="1524000" y="838200"/>
            <a:ext cx="7772400" cy="0"/>
          </a:xfrm>
          <a:prstGeom prst="line">
            <a:avLst/>
          </a:prstGeom>
          <a:ln w="76200" cap="flat" cmpd="tri">
            <a:solidFill>
              <a:srgbClr val="A50021"/>
            </a:solidFill>
            <a:prstDash val="solid"/>
            <a:headEnd type="none" w="med" len="med"/>
            <a:tailEnd type="none" w="med" len="med"/>
          </a:ln>
        </p:spPr>
      </p:sp>
      <p:graphicFrame>
        <p:nvGraphicFramePr>
          <p:cNvPr id="10245" name="Object 5"/>
          <p:cNvGraphicFramePr>
            <a:graphicFrameLocks noChangeAspect="1"/>
          </p:cNvGraphicFramePr>
          <p:nvPr/>
        </p:nvGraphicFramePr>
        <p:xfrm>
          <a:off x="2135188" y="1628775"/>
          <a:ext cx="7150100" cy="223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72" name="" r:id="rId1" imgW="7150100" imgH="2235200" progId="Equation.DSMT4">
                  <p:embed/>
                </p:oleObj>
              </mc:Choice>
              <mc:Fallback>
                <p:oleObj name="" r:id="rId1" imgW="7150100" imgH="2235200" progId="Equation.DSMT4">
                  <p:embed/>
                  <p:pic>
                    <p:nvPicPr>
                      <p:cNvPr id="0" name="图片 467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135188" y="1628775"/>
                        <a:ext cx="7150100" cy="2235200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6" name="Rectangle 6"/>
          <p:cNvSpPr/>
          <p:nvPr/>
        </p:nvSpPr>
        <p:spPr>
          <a:xfrm>
            <a:off x="2286000" y="4191000"/>
            <a:ext cx="7315200" cy="1383665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dirty="0"/>
              <a:t>显然</a:t>
            </a:r>
            <a:r>
              <a:rPr lang="en-US" altLang="zh-CN" sz="2800" i="1" dirty="0"/>
              <a:t>d</a:t>
            </a:r>
            <a:r>
              <a:rPr lang="en-US" altLang="zh-CN" sz="2800" dirty="0"/>
              <a:t>=0</a:t>
            </a:r>
            <a:r>
              <a:rPr lang="zh-CN" altLang="en-US" sz="2800" dirty="0"/>
              <a:t>是可行解。由此可知</a:t>
            </a:r>
            <a:r>
              <a:rPr lang="en-US" altLang="zh-CN" sz="2800" dirty="0"/>
              <a:t>,</a:t>
            </a:r>
            <a:r>
              <a:rPr lang="zh-CN" altLang="en-US" sz="2800" dirty="0"/>
              <a:t>目标函数的最优值必小于等于</a:t>
            </a:r>
            <a:r>
              <a:rPr lang="en-US" altLang="zh-CN" sz="2800" dirty="0"/>
              <a:t>0</a:t>
            </a:r>
            <a:r>
              <a:rPr lang="zh-CN" altLang="en-US" sz="2800" dirty="0"/>
              <a:t>。若最优值小于</a:t>
            </a:r>
            <a:r>
              <a:rPr lang="en-US" altLang="zh-CN" sz="2800" dirty="0"/>
              <a:t>0</a:t>
            </a:r>
            <a:r>
              <a:rPr lang="zh-CN" altLang="en-US" sz="2800" dirty="0"/>
              <a:t>，则可得下降可行方向</a:t>
            </a:r>
            <a:r>
              <a:rPr lang="en-US" altLang="zh-CN" sz="2800" i="1" dirty="0"/>
              <a:t>d,</a:t>
            </a:r>
            <a:r>
              <a:rPr lang="zh-CN" altLang="en-US" sz="2800" dirty="0"/>
              <a:t>否则我们可证</a:t>
            </a:r>
            <a:r>
              <a:rPr lang="en-US" altLang="zh-CN" sz="2800" i="1" dirty="0"/>
              <a:t>x</a:t>
            </a:r>
            <a:r>
              <a:rPr lang="zh-CN" altLang="en-US" sz="2800" dirty="0"/>
              <a:t>是</a:t>
            </a:r>
            <a:r>
              <a:rPr lang="en-US" altLang="zh-CN" sz="2800" dirty="0"/>
              <a:t>KKT</a:t>
            </a:r>
            <a:r>
              <a:rPr lang="zh-CN" altLang="en-US" sz="2800" dirty="0"/>
              <a:t>点</a:t>
            </a:r>
            <a:r>
              <a:rPr lang="en-US" altLang="zh-CN" sz="2800" dirty="0"/>
              <a:t>.</a:t>
            </a:r>
            <a:endParaRPr lang="en-US" altLang="zh-CN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charRg st="0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0243">
                                            <p:txEl>
                                              <p:charRg st="0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0243">
                                            <p:txEl>
                                              <p:charRg st="0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02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0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2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/>
      <p:bldP spid="10246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61858" name="Rectangle 2"/>
          <p:cNvSpPr>
            <a:spLocks noGrp="1"/>
          </p:cNvSpPr>
          <p:nvPr>
            <p:ph type="title"/>
          </p:nvPr>
        </p:nvSpPr>
        <p:spPr>
          <a:xfrm>
            <a:off x="1524000" y="0"/>
            <a:ext cx="5410200" cy="838200"/>
          </a:xfrm>
        </p:spPr>
        <p:txBody>
          <a:bodyPr vert="horz" wrap="square" lIns="91440" tIns="45720" rIns="91440" bIns="45720" anchor="ctr" anchorCtr="0">
            <a:normAutofit fontScale="90000"/>
          </a:bodyPr>
          <a:p>
            <a:pPr algn="l" eaLnBrk="1" hangingPunct="1"/>
            <a:r>
              <a:rPr lang="en-US" altLang="zh-CN" sz="3600" dirty="0"/>
              <a:t>1. </a:t>
            </a:r>
            <a:r>
              <a:rPr lang="en-US" altLang="zh-CN" sz="3200" dirty="0">
                <a:ea typeface="楷体_GB2312" pitchFamily="49" charset="-122"/>
              </a:rPr>
              <a:t>Zoutendijk</a:t>
            </a:r>
            <a:r>
              <a:rPr lang="zh-CN" altLang="en-US" sz="3200" dirty="0">
                <a:latin typeface="楷体_GB2312" pitchFamily="49" charset="-122"/>
                <a:ea typeface="楷体_GB2312" pitchFamily="49" charset="-122"/>
              </a:rPr>
              <a:t>可行方向法</a:t>
            </a:r>
            <a:endParaRPr lang="zh-CN" altLang="en-US" sz="3200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1267" name="Rectangle 3"/>
          <p:cNvSpPr>
            <a:spLocks noGrp="1"/>
          </p:cNvSpPr>
          <p:nvPr>
            <p:ph type="body"/>
          </p:nvPr>
        </p:nvSpPr>
        <p:spPr>
          <a:xfrm>
            <a:off x="2133600" y="4343400"/>
            <a:ext cx="8153400" cy="990600"/>
          </a:xfrm>
        </p:spPr>
        <p:txBody>
          <a:bodyPr vert="horz" wrap="square" lIns="91440" tIns="45720" rIns="91440" bIns="45720" anchor="t" anchorCtr="0">
            <a:normAutofit fontScale="90000"/>
          </a:bodyPr>
          <a:p>
            <a:pPr eaLnBrk="1" hangingPunct="1">
              <a:lnSpc>
                <a:spcPct val="90000"/>
              </a:lnSpc>
              <a:buNone/>
            </a:pPr>
            <a:r>
              <a:rPr lang="zh-CN" altLang="en-US" sz="2800" dirty="0"/>
              <a:t>证明</a:t>
            </a:r>
            <a:r>
              <a:rPr lang="en-US" altLang="zh-CN" sz="2800" dirty="0"/>
              <a:t>:</a:t>
            </a:r>
            <a:r>
              <a:rPr lang="zh-CN" altLang="en-US" sz="2800" dirty="0"/>
              <a:t>根据定义</a:t>
            </a:r>
            <a:r>
              <a:rPr lang="en-US" altLang="zh-CN" sz="2800" dirty="0"/>
              <a:t>, </a:t>
            </a:r>
            <a:r>
              <a:rPr lang="en-US" altLang="zh-CN" sz="2800" i="1" dirty="0"/>
              <a:t>x</a:t>
            </a:r>
            <a:r>
              <a:rPr lang="zh-CN" altLang="en-US" sz="2800" dirty="0"/>
              <a:t>为</a:t>
            </a:r>
            <a:r>
              <a:rPr lang="en-US" altLang="zh-CN" sz="2800" dirty="0"/>
              <a:t>KKT</a:t>
            </a:r>
            <a:r>
              <a:rPr lang="zh-CN" altLang="en-US" sz="2800" dirty="0"/>
              <a:t>点的充要条件是</a:t>
            </a:r>
            <a:r>
              <a:rPr lang="en-US" altLang="zh-CN" sz="2800" dirty="0"/>
              <a:t>,</a:t>
            </a:r>
            <a:r>
              <a:rPr lang="en-US" altLang="zh-CN" sz="2800" dirty="0">
                <a:sym typeface="Symbol" panose="05050102010706020507" pitchFamily="18" charset="2"/>
              </a:rPr>
              <a:t></a:t>
            </a:r>
            <a:r>
              <a:rPr lang="en-US" altLang="zh-CN" sz="2800" i="1" dirty="0">
                <a:sym typeface="Symbol" panose="05050102010706020507" pitchFamily="18" charset="2"/>
              </a:rPr>
              <a:t>w</a:t>
            </a:r>
            <a:r>
              <a:rPr lang="en-US" altLang="zh-CN" sz="2800" dirty="0">
                <a:sym typeface="Symbol" panose="05050102010706020507" pitchFamily="18" charset="2"/>
              </a:rPr>
              <a:t></a:t>
            </a:r>
            <a:r>
              <a:rPr lang="zh-CN" altLang="en-US" sz="2800" dirty="0">
                <a:sym typeface="Symbol" panose="05050102010706020507" pitchFamily="18" charset="2"/>
              </a:rPr>
              <a:t>和</a:t>
            </a:r>
            <a:r>
              <a:rPr lang="en-US" altLang="zh-CN" sz="2800" dirty="0">
                <a:sym typeface="Symbol" panose="05050102010706020507" pitchFamily="18" charset="2"/>
              </a:rPr>
              <a:t>v,</a:t>
            </a:r>
            <a:endParaRPr lang="en-US" altLang="zh-CN" sz="2800" dirty="0"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zh-CN" altLang="en-US" sz="2800" dirty="0">
                <a:sym typeface="Symbol" panose="05050102010706020507" pitchFamily="18" charset="2"/>
              </a:rPr>
              <a:t>使得</a:t>
            </a:r>
            <a:endParaRPr lang="zh-CN" altLang="en-US" sz="2800" dirty="0"/>
          </a:p>
        </p:txBody>
      </p:sp>
      <p:sp>
        <p:nvSpPr>
          <p:cNvPr id="761860" name="Line 4"/>
          <p:cNvSpPr/>
          <p:nvPr/>
        </p:nvSpPr>
        <p:spPr>
          <a:xfrm>
            <a:off x="1524000" y="838200"/>
            <a:ext cx="7772400" cy="0"/>
          </a:xfrm>
          <a:prstGeom prst="line">
            <a:avLst/>
          </a:prstGeom>
          <a:ln w="76200" cap="flat" cmpd="tri">
            <a:solidFill>
              <a:srgbClr val="A50021"/>
            </a:solidFill>
            <a:prstDash val="solid"/>
            <a:headEnd type="none" w="med" len="med"/>
            <a:tailEnd type="none" w="med" len="med"/>
          </a:ln>
        </p:spPr>
      </p:sp>
      <p:graphicFrame>
        <p:nvGraphicFramePr>
          <p:cNvPr id="11269" name="Object 5"/>
          <p:cNvGraphicFramePr>
            <a:graphicFrameLocks noChangeAspect="1"/>
          </p:cNvGraphicFramePr>
          <p:nvPr/>
        </p:nvGraphicFramePr>
        <p:xfrm>
          <a:off x="2063750" y="981075"/>
          <a:ext cx="7785100" cy="320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73" name="" r:id="rId1" imgW="7785100" imgH="3200400" progId="Equation.DSMT4">
                  <p:embed/>
                </p:oleObj>
              </mc:Choice>
              <mc:Fallback>
                <p:oleObj name="" r:id="rId1" imgW="7785100" imgH="3200400" progId="Equation.DSMT4">
                  <p:embed/>
                  <p:pic>
                    <p:nvPicPr>
                      <p:cNvPr id="0" name="图片 467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063750" y="981075"/>
                        <a:ext cx="7785100" cy="3200400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0" name="Object 6"/>
          <p:cNvGraphicFramePr>
            <a:graphicFrameLocks noChangeAspect="1"/>
          </p:cNvGraphicFramePr>
          <p:nvPr/>
        </p:nvGraphicFramePr>
        <p:xfrm>
          <a:off x="3352800" y="5105400"/>
          <a:ext cx="53086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74" name="" r:id="rId3" imgW="5308600" imgH="469900" progId="Equation.DSMT4">
                  <p:embed/>
                </p:oleObj>
              </mc:Choice>
              <mc:Fallback>
                <p:oleObj name="" r:id="rId3" imgW="5308600" imgH="469900" progId="Equation.DSMT4">
                  <p:embed/>
                  <p:pic>
                    <p:nvPicPr>
                      <p:cNvPr id="0" name="图片 467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352800" y="5105400"/>
                        <a:ext cx="5308600" cy="469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12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1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charRg st="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1267">
                                            <p:txEl>
                                              <p:charRg st="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1267">
                                            <p:txEl>
                                              <p:charRg st="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charRg st="30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1267">
                                            <p:txEl>
                                              <p:charRg st="30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1267">
                                            <p:txEl>
                                              <p:charRg st="30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112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112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62882" name="Rectangle 2"/>
          <p:cNvSpPr>
            <a:spLocks noGrp="1"/>
          </p:cNvSpPr>
          <p:nvPr>
            <p:ph type="title"/>
          </p:nvPr>
        </p:nvSpPr>
        <p:spPr>
          <a:xfrm>
            <a:off x="1524000" y="0"/>
            <a:ext cx="5410200" cy="838200"/>
          </a:xfrm>
        </p:spPr>
        <p:txBody>
          <a:bodyPr vert="horz" wrap="square" lIns="91440" tIns="45720" rIns="91440" bIns="45720" anchor="ctr" anchorCtr="0">
            <a:normAutofit fontScale="90000"/>
          </a:bodyPr>
          <a:p>
            <a:pPr algn="l" eaLnBrk="1" hangingPunct="1"/>
            <a:r>
              <a:rPr lang="en-US" altLang="zh-CN" sz="3600" dirty="0"/>
              <a:t>1. </a:t>
            </a:r>
            <a:r>
              <a:rPr lang="en-US" altLang="zh-CN" sz="3200" dirty="0">
                <a:ea typeface="楷体_GB2312" pitchFamily="49" charset="-122"/>
              </a:rPr>
              <a:t>Zoutendijk</a:t>
            </a:r>
            <a:r>
              <a:rPr lang="zh-CN" altLang="en-US" sz="3200" dirty="0">
                <a:latin typeface="楷体_GB2312" pitchFamily="49" charset="-122"/>
                <a:ea typeface="楷体_GB2312" pitchFamily="49" charset="-122"/>
              </a:rPr>
              <a:t>可行方向法</a:t>
            </a:r>
            <a:endParaRPr lang="zh-CN" altLang="en-US" sz="3200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2291" name="Rectangle 3"/>
          <p:cNvSpPr>
            <a:spLocks noGrp="1"/>
          </p:cNvSpPr>
          <p:nvPr>
            <p:ph type="body"/>
          </p:nvPr>
        </p:nvSpPr>
        <p:spPr>
          <a:xfrm>
            <a:off x="1981200" y="914400"/>
            <a:ext cx="5715000" cy="838200"/>
          </a:xfrm>
        </p:spPr>
        <p:txBody>
          <a:bodyPr vert="horz" wrap="square" lIns="91440" tIns="45720" rIns="91440" bIns="45720" anchor="t" anchorCtr="0"/>
          <a:p>
            <a:pPr eaLnBrk="1" hangingPunct="1">
              <a:buNone/>
            </a:pPr>
            <a:r>
              <a:rPr lang="zh-CN" altLang="en-US" dirty="0"/>
              <a:t>令</a:t>
            </a:r>
            <a:r>
              <a:rPr lang="en-US" altLang="zh-CN" i="1" dirty="0"/>
              <a:t>v</a:t>
            </a:r>
            <a:r>
              <a:rPr lang="en-US" altLang="zh-CN" dirty="0"/>
              <a:t>=</a:t>
            </a:r>
            <a:r>
              <a:rPr lang="en-US" altLang="zh-CN" i="1" dirty="0"/>
              <a:t>p</a:t>
            </a:r>
            <a:r>
              <a:rPr lang="en-US" altLang="zh-CN" dirty="0"/>
              <a:t>-</a:t>
            </a:r>
            <a:r>
              <a:rPr lang="en-US" altLang="zh-CN" i="1" dirty="0"/>
              <a:t>q</a:t>
            </a:r>
            <a:r>
              <a:rPr lang="en-US" altLang="zh-CN" dirty="0"/>
              <a:t>, </a:t>
            </a:r>
            <a:r>
              <a:rPr lang="en-US" altLang="zh-CN" i="1" dirty="0"/>
              <a:t>p</a:t>
            </a:r>
            <a:r>
              <a:rPr lang="en-US" altLang="zh-CN" dirty="0"/>
              <a:t>,</a:t>
            </a:r>
            <a:r>
              <a:rPr lang="en-US" altLang="zh-CN" i="1" dirty="0"/>
              <a:t>q</a:t>
            </a:r>
            <a:r>
              <a:rPr lang="en-US" altLang="zh-CN" dirty="0">
                <a:sym typeface="Symbol" panose="05050102010706020507" pitchFamily="18" charset="2"/>
              </a:rPr>
              <a:t>. </a:t>
            </a:r>
            <a:r>
              <a:rPr lang="en-US" altLang="zh-CN" sz="2800" dirty="0">
                <a:sym typeface="Symbol" panose="05050102010706020507" pitchFamily="18" charset="2"/>
              </a:rPr>
              <a:t>(12.1.11)</a:t>
            </a:r>
            <a:r>
              <a:rPr lang="zh-CN" altLang="en-US" sz="2800" dirty="0">
                <a:sym typeface="Symbol" panose="05050102010706020507" pitchFamily="18" charset="2"/>
              </a:rPr>
              <a:t>写成</a:t>
            </a:r>
            <a:endParaRPr lang="zh-CN" altLang="en-US" sz="2800" dirty="0"/>
          </a:p>
        </p:txBody>
      </p:sp>
      <p:sp>
        <p:nvSpPr>
          <p:cNvPr id="762884" name="Line 4"/>
          <p:cNvSpPr/>
          <p:nvPr/>
        </p:nvSpPr>
        <p:spPr>
          <a:xfrm>
            <a:off x="1524000" y="838200"/>
            <a:ext cx="7772400" cy="0"/>
          </a:xfrm>
          <a:prstGeom prst="line">
            <a:avLst/>
          </a:prstGeom>
          <a:ln w="76200" cap="flat" cmpd="tri">
            <a:solidFill>
              <a:srgbClr val="A50021"/>
            </a:solidFill>
            <a:prstDash val="solid"/>
            <a:headEnd type="none" w="med" len="med"/>
            <a:tailEnd type="none" w="med" len="med"/>
          </a:ln>
        </p:spPr>
      </p:sp>
      <p:graphicFrame>
        <p:nvGraphicFramePr>
          <p:cNvPr id="12294" name="Object 6"/>
          <p:cNvGraphicFramePr>
            <a:graphicFrameLocks noChangeAspect="1"/>
          </p:cNvGraphicFramePr>
          <p:nvPr/>
        </p:nvGraphicFramePr>
        <p:xfrm>
          <a:off x="2743200" y="1524000"/>
          <a:ext cx="6070600" cy="213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76" name="" r:id="rId1" imgW="6070600" imgH="2133600" progId="Equation.DSMT4">
                  <p:embed/>
                </p:oleObj>
              </mc:Choice>
              <mc:Fallback>
                <p:oleObj name="" r:id="rId1" imgW="6070600" imgH="2133600" progId="Equation.DSMT4">
                  <p:embed/>
                  <p:pic>
                    <p:nvPicPr>
                      <p:cNvPr id="0" name="图片 46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743200" y="1524000"/>
                        <a:ext cx="6070600" cy="2133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5" name="Rectangle 7"/>
          <p:cNvSpPr/>
          <p:nvPr/>
        </p:nvSpPr>
        <p:spPr>
          <a:xfrm>
            <a:off x="2362200" y="3962400"/>
            <a:ext cx="7432040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dirty="0">
                <a:sym typeface="Symbol" panose="05050102010706020507" pitchFamily="18" charset="2"/>
              </a:rPr>
              <a:t>根据</a:t>
            </a:r>
            <a:r>
              <a:rPr lang="en-US" altLang="zh-CN" sz="2800" dirty="0">
                <a:sym typeface="Symbol" panose="05050102010706020507" pitchFamily="18" charset="2"/>
              </a:rPr>
              <a:t>Farkars</a:t>
            </a:r>
            <a:r>
              <a:rPr lang="zh-CN" altLang="en-US" sz="2800" dirty="0">
                <a:sym typeface="Symbol" panose="05050102010706020507" pitchFamily="18" charset="2"/>
              </a:rPr>
              <a:t>定理，上述方程有解的充要条件是</a:t>
            </a:r>
            <a:endParaRPr lang="zh-CN" altLang="en-US" sz="2800" dirty="0">
              <a:sym typeface="Symbol" panose="05050102010706020507" pitchFamily="18" charset="2"/>
            </a:endParaRPr>
          </a:p>
        </p:txBody>
      </p:sp>
      <p:grpSp>
        <p:nvGrpSpPr>
          <p:cNvPr id="2" name="Group 13"/>
          <p:cNvGrpSpPr/>
          <p:nvPr/>
        </p:nvGrpSpPr>
        <p:grpSpPr>
          <a:xfrm>
            <a:off x="3276600" y="4724400"/>
            <a:ext cx="5643563" cy="1055688"/>
            <a:chOff x="1104" y="2976"/>
            <a:chExt cx="3555" cy="665"/>
          </a:xfrm>
        </p:grpSpPr>
        <p:graphicFrame>
          <p:nvGraphicFramePr>
            <p:cNvPr id="762889" name="Object 9"/>
            <p:cNvGraphicFramePr>
              <a:graphicFrameLocks noChangeAspect="1"/>
            </p:cNvGraphicFramePr>
            <p:nvPr/>
          </p:nvGraphicFramePr>
          <p:xfrm>
            <a:off x="1104" y="2976"/>
            <a:ext cx="3016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75" name="" r:id="rId3" imgW="4787900" imgH="469900" progId="Equation.DSMT4">
                    <p:embed/>
                  </p:oleObj>
                </mc:Choice>
                <mc:Fallback>
                  <p:oleObj name="" r:id="rId3" imgW="4787900" imgH="469900" progId="Equation.DSMT4">
                    <p:embed/>
                    <p:pic>
                      <p:nvPicPr>
                        <p:cNvPr id="0" name="图片 467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104" y="2976"/>
                          <a:ext cx="3016" cy="29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62890" name="Rectangle 10"/>
            <p:cNvSpPr/>
            <p:nvPr/>
          </p:nvSpPr>
          <p:spPr>
            <a:xfrm>
              <a:off x="3648" y="3312"/>
              <a:ext cx="1011" cy="32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800" dirty="0">
                  <a:sym typeface="Symbol" panose="05050102010706020507" pitchFamily="18" charset="2"/>
                </a:rPr>
                <a:t>(12.1.13)</a:t>
              </a:r>
              <a:endParaRPr lang="en-US" altLang="zh-CN" sz="2800" dirty="0">
                <a:sym typeface="Symbol" panose="05050102010706020507" pitchFamily="18" charset="2"/>
              </a:endParaRPr>
            </a:p>
          </p:txBody>
        </p:sp>
      </p:grpSp>
      <p:sp>
        <p:nvSpPr>
          <p:cNvPr id="12300" name="Rectangle 12"/>
          <p:cNvSpPr/>
          <p:nvPr/>
        </p:nvSpPr>
        <p:spPr>
          <a:xfrm>
            <a:off x="2286000" y="5334000"/>
            <a:ext cx="894080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dirty="0">
                <a:sym typeface="Symbol" panose="05050102010706020507" pitchFamily="18" charset="2"/>
              </a:rPr>
              <a:t>无解</a:t>
            </a:r>
            <a:endParaRPr lang="zh-CN" altLang="en-US" sz="2800" dirty="0"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charRg st="0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2291">
                                            <p:txEl>
                                              <p:charRg st="0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2291">
                                            <p:txEl>
                                              <p:charRg st="0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22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22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122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122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123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123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build="p"/>
      <p:bldP spid="12295" grpId="0"/>
      <p:bldP spid="12300" grpId="0"/>
    </p:bld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COMMONDATA" val="eyJoZGlkIjoiMDM0NWVjZGFmMDczNDUzNzBmYTFiY2E1Mzk4ZWEyMTkifQ=="/>
  <p:tag name="KSO_WPP_MARK_KEY" val="9eea5347-2efa-484b-a419-81fd18a9ddb8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2369</Words>
  <Application>WPS 演示</Application>
  <PresentationFormat>宽屏</PresentationFormat>
  <Paragraphs>271</Paragraphs>
  <Slides>40</Slides>
  <Notes>4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116</vt:i4>
      </vt:variant>
      <vt:variant>
        <vt:lpstr>幻灯片标题</vt:lpstr>
      </vt:variant>
      <vt:variant>
        <vt:i4>40</vt:i4>
      </vt:variant>
    </vt:vector>
  </HeadingPairs>
  <TitlesOfParts>
    <vt:vector size="167" baseType="lpstr">
      <vt:lpstr>Arial</vt:lpstr>
      <vt:lpstr>宋体</vt:lpstr>
      <vt:lpstr>Wingdings</vt:lpstr>
      <vt:lpstr>Wingdings</vt:lpstr>
      <vt:lpstr>楷体_GB2312</vt:lpstr>
      <vt:lpstr>新宋体</vt:lpstr>
      <vt:lpstr>Symbol</vt:lpstr>
      <vt:lpstr>微软雅黑</vt:lpstr>
      <vt:lpstr>Arial Unicode MS</vt:lpstr>
      <vt:lpstr>Calibri</vt:lpstr>
      <vt:lpstr>Office 主题​​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Ch12  可行方向法</vt:lpstr>
      <vt:lpstr>1. Zoutendijk可行方向法</vt:lpstr>
      <vt:lpstr>1. Zoutendijk可行方向法</vt:lpstr>
      <vt:lpstr>1. Zoutendijk可行方向法</vt:lpstr>
      <vt:lpstr>1. Zoutendijk可行方向法</vt:lpstr>
      <vt:lpstr>1. Zoutendijk可行方向法</vt:lpstr>
      <vt:lpstr>1. Zoutendijk可行方向法</vt:lpstr>
      <vt:lpstr>1. Zoutendijk可行方向法</vt:lpstr>
      <vt:lpstr>1. Zoutendijk可行方向法</vt:lpstr>
      <vt:lpstr>1. Zoutendijk可行方向法</vt:lpstr>
      <vt:lpstr>1. Zoutendijk可行方向法</vt:lpstr>
      <vt:lpstr>1. Zoutendijk可行方向法</vt:lpstr>
      <vt:lpstr>1. Zoutendijk可行方向法</vt:lpstr>
      <vt:lpstr>1. Zoutendijk可行方向法</vt:lpstr>
      <vt:lpstr>1. Zoutendijk可行方向法</vt:lpstr>
      <vt:lpstr>1. Zoutendijk可行方向法</vt:lpstr>
      <vt:lpstr>1. Zoutendijk可行方向法</vt:lpstr>
      <vt:lpstr>1. Zoutendijk可行方向法</vt:lpstr>
      <vt:lpstr>1. Zoutendijk可行方向法</vt:lpstr>
      <vt:lpstr>1. Zoutendijk可行方向法</vt:lpstr>
      <vt:lpstr>1. Zoutendijk可行方向法</vt:lpstr>
      <vt:lpstr>1. Zoutendijk可行方向法</vt:lpstr>
      <vt:lpstr>1. Zoutendijk可行方向法</vt:lpstr>
      <vt:lpstr>1. Zoutendijk可行方向法</vt:lpstr>
      <vt:lpstr>1. Zoutendijk可行方向法</vt:lpstr>
      <vt:lpstr>1. Zoutendijk可行方向法</vt:lpstr>
      <vt:lpstr>1. Zoutendijk可行方向法</vt:lpstr>
      <vt:lpstr>1. Zoutendijk可行方向法</vt:lpstr>
      <vt:lpstr>1. Zoutendijk可行方向法</vt:lpstr>
      <vt:lpstr>1. Zoutendijk可行方向法</vt:lpstr>
      <vt:lpstr>1. Zoutendijk可行方向法</vt:lpstr>
      <vt:lpstr>1. Zoutendijk可行方向法</vt:lpstr>
      <vt:lpstr>1. Zoutendijk可行方向法</vt:lpstr>
      <vt:lpstr>1. Zoutendijk可行方向法</vt:lpstr>
      <vt:lpstr>1. Zoutendijk可行方向法</vt:lpstr>
      <vt:lpstr>1. Zoutendijk可行方向法</vt:lpstr>
      <vt:lpstr>1. Zoutendijk可行方向法</vt:lpstr>
      <vt:lpstr>1. Zoutendijk可行方向法</vt:lpstr>
      <vt:lpstr>1. Zoutendijk可行方向法</vt:lpstr>
      <vt:lpstr>1. Zoutendijk可行方向法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pan</cp:lastModifiedBy>
  <cp:revision>156</cp:revision>
  <dcterms:created xsi:type="dcterms:W3CDTF">2019-06-19T02:08:00Z</dcterms:created>
  <dcterms:modified xsi:type="dcterms:W3CDTF">2023-06-04T14:36:26Z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2052-11.1.0.14309</vt:lpwstr>
  </property>
  <property fmtid="{D5CDD505-2E9C-101B-9397-08002B2CF9AE}" pid="3" name="ICV">
    <vt:lpwstr>6803661389104D1992BE2F47387D599D_11</vt:lpwstr>
  </property>
</Properties>
</file>