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93" r:id="rId25"/>
    <p:sldId id="294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</p:sldIdLst>
  <p:sldSz cx="12192000" cy="6858000"/>
  <p:notesSz cx="6858000" cy="9144000"/>
  <p:custDataLst>
    <p:tags r:id="rId3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9" userDrawn="1">
          <p15:clr>
            <a:srgbClr val="A4A3A4"/>
          </p15:clr>
        </p15:guide>
        <p15:guide id="2" pos="37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54" d="100"/>
          <a:sy n="54" d="100"/>
        </p:scale>
        <p:origin x="64" y="476"/>
      </p:cViewPr>
      <p:guideLst>
        <p:guide orient="horz" pos="2129"/>
        <p:guide pos="379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2025/3/12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2025/3/12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4.wmf"/><Relationship Id="rId7" Type="http://schemas.openxmlformats.org/officeDocument/2006/relationships/image" Target="../media/image26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5.wmf"/><Relationship Id="rId4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image" Target="../media/image28.wmf"/><Relationship Id="rId7" Type="http://schemas.openxmlformats.org/officeDocument/2006/relationships/image" Target="../media/image30.wmf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wmf"/><Relationship Id="rId4" Type="http://schemas.openxmlformats.org/officeDocument/2006/relationships/oleObject" Target="../embeddings/oleObject38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39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40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49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54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2.bin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65539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1</a:t>
            </a:fld>
            <a:endParaRPr lang="en-US" altLang="zh-CN" sz="1400" dirty="0"/>
          </a:p>
        </p:txBody>
      </p:sp>
      <p:sp>
        <p:nvSpPr>
          <p:cNvPr id="65540" name="Rectangle 2"/>
          <p:cNvSpPr>
            <a:spLocks noGrp="1"/>
          </p:cNvSpPr>
          <p:nvPr>
            <p:ph type="title" idx="4294967295"/>
          </p:nvPr>
        </p:nvSpPr>
        <p:spPr>
          <a:xfrm>
            <a:off x="2595563" y="785813"/>
            <a:ext cx="7010400" cy="1524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zh-CN" altLang="zh-CN" sz="6000" dirty="0">
                <a:ea typeface="楷体_GB2312" pitchFamily="49" charset="-122"/>
              </a:rPr>
              <a:t>运筹学与最优化</a:t>
            </a:r>
          </a:p>
        </p:txBody>
      </p:sp>
      <p:sp>
        <p:nvSpPr>
          <p:cNvPr id="65541" name="Rectangle 3"/>
          <p:cNvSpPr>
            <a:spLocks noGrp="1"/>
          </p:cNvSpPr>
          <p:nvPr>
            <p:ph type="body" idx="4294967295"/>
          </p:nvPr>
        </p:nvSpPr>
        <p:spPr>
          <a:xfrm>
            <a:off x="2095500" y="2428875"/>
            <a:ext cx="8215313" cy="3786188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sz="4400" dirty="0">
                <a:ea typeface="楷体_GB2312" pitchFamily="49" charset="-122"/>
              </a:rPr>
              <a:t>潘晓</a:t>
            </a:r>
          </a:p>
          <a:p>
            <a:pPr eaLnBrk="1" hangingPunct="1">
              <a:buNone/>
            </a:pPr>
            <a:r>
              <a:rPr lang="zh-CN" altLang="en-US" dirty="0"/>
              <a:t>山东财经大学</a:t>
            </a:r>
          </a:p>
          <a:p>
            <a:pPr eaLnBrk="1" hangingPunct="1">
              <a:buNone/>
            </a:pPr>
            <a:r>
              <a:rPr lang="en-US" altLang="zh-CN" dirty="0"/>
              <a:t>Email:xppanxiaoi@163.com,</a:t>
            </a:r>
          </a:p>
          <a:p>
            <a:pPr eaLnBrk="1" hangingPunct="1">
              <a:buNone/>
            </a:pPr>
            <a:endParaRPr lang="en-US" altLang="zh-CN" dirty="0"/>
          </a:p>
          <a:p>
            <a:pPr eaLnBrk="1" hangingPunct="1">
              <a:buNone/>
            </a:pPr>
            <a:r>
              <a:rPr lang="en-US" altLang="zh-CN" dirty="0">
                <a:solidFill>
                  <a:srgbClr val="FF0000"/>
                </a:solidFill>
              </a:rPr>
              <a:t>§2</a:t>
            </a:r>
            <a:r>
              <a:rPr lang="zh-CN" altLang="en-US" dirty="0">
                <a:solidFill>
                  <a:srgbClr val="FF0000"/>
                </a:solidFill>
              </a:rPr>
              <a:t>，凸分析与凸函数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65542" name="Line 4"/>
          <p:cNvSpPr/>
          <p:nvPr/>
        </p:nvSpPr>
        <p:spPr>
          <a:xfrm>
            <a:off x="1738313" y="2286000"/>
            <a:ext cx="8429625" cy="46038"/>
          </a:xfrm>
          <a:prstGeom prst="line">
            <a:avLst/>
          </a:prstGeom>
          <a:ln w="57150" cap="flat" cmpd="thickThin">
            <a:solidFill>
              <a:srgbClr val="A5002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74755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10</a:t>
            </a:fld>
            <a:endParaRPr lang="en-US" altLang="zh-CN" sz="1400" dirty="0"/>
          </a:p>
        </p:txBody>
      </p:sp>
      <p:sp>
        <p:nvSpPr>
          <p:cNvPr id="74756" name="Rectangle 2"/>
          <p:cNvSpPr>
            <a:spLocks noGrp="1"/>
          </p:cNvSpPr>
          <p:nvPr>
            <p:ph type="title" idx="4294967295"/>
          </p:nvPr>
        </p:nvSpPr>
        <p:spPr>
          <a:xfrm>
            <a:off x="1703388" y="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4757" name="Line 3"/>
          <p:cNvSpPr/>
          <p:nvPr/>
        </p:nvSpPr>
        <p:spPr>
          <a:xfrm>
            <a:off x="1752600" y="941388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590" name="Text Box 6"/>
          <p:cNvSpPr txBox="1"/>
          <p:nvPr/>
        </p:nvSpPr>
        <p:spPr>
          <a:xfrm>
            <a:off x="1919288" y="1196975"/>
            <a:ext cx="8207375" cy="13087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10000"/>
              </a:lnSpc>
              <a:spcBef>
                <a:spcPct val="50000"/>
              </a:spcBef>
              <a:buNone/>
            </a:pP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Df </a:t>
            </a:r>
            <a:r>
              <a:rPr lang="en-US" altLang="zh-CN" sz="2400" b="1" dirty="0">
                <a:solidFill>
                  <a:schemeClr val="accent2"/>
                </a:solidFill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.5</a:t>
            </a:r>
            <a:r>
              <a:rPr lang="en-US" altLang="zh-CN" sz="2400" dirty="0">
                <a:ea typeface="楷体_GB2312" pitchFamily="49" charset="-122"/>
              </a:rPr>
              <a:t>  </a:t>
            </a:r>
            <a:r>
              <a:rPr lang="zh-CN" altLang="en-US" sz="2400" dirty="0"/>
              <a:t>非空凸集中的点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/>
              <a:t>称为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极点</a:t>
            </a:r>
            <a:r>
              <a:rPr lang="en-US" altLang="zh-CN" sz="2400" dirty="0">
                <a:ea typeface="楷体_GB2312" pitchFamily="49" charset="-122"/>
              </a:rPr>
              <a:t>,</a:t>
            </a:r>
            <a:r>
              <a:rPr lang="zh-CN" altLang="en-US" sz="2400" dirty="0"/>
              <a:t>若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i="1" dirty="0">
                <a:solidFill>
                  <a:schemeClr val="accent2"/>
                </a:solidFill>
                <a:ea typeface="楷体_GB2312" pitchFamily="49" charset="-122"/>
              </a:rPr>
              <a:t>=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i="1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</a:rPr>
              <a:t>+(1-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olidFill>
                  <a:schemeClr val="accent2"/>
                </a:solidFill>
              </a:rPr>
              <a:t>)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i="1" baseline="-25000" dirty="0">
                <a:solidFill>
                  <a:schemeClr val="accent2"/>
                </a:solidFill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 , 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(0,1)</a:t>
            </a:r>
            <a:r>
              <a:rPr lang="en-US" altLang="zh-CN" sz="2400" dirty="0">
                <a:sym typeface="Symbol" panose="05050102010706020507" pitchFamily="18" charset="2"/>
              </a:rPr>
              <a:t> , 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i="1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400" dirty="0"/>
              <a:t> ,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i="1" baseline="-25000" dirty="0">
                <a:solidFill>
                  <a:schemeClr val="accent2"/>
                </a:solidFill>
              </a:rPr>
              <a:t>2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微软雅黑" panose="020B0503020204020204" charset="-122"/>
                <a:cs typeface="微软雅黑" panose="020B0503020204020204" charset="-122"/>
              </a:rPr>
              <a:t>ϵ</a:t>
            </a:r>
            <a:r>
              <a:rPr lang="en-US" altLang="zh-CN" sz="2400" b="1" i="1" dirty="0">
                <a:solidFill>
                  <a:schemeClr val="accent2"/>
                </a:solidFill>
              </a:rPr>
              <a:t>S</a:t>
            </a:r>
            <a:r>
              <a:rPr lang="en-US" altLang="zh-CN" sz="2400" dirty="0"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ym typeface="Symbol" panose="05050102010706020507" pitchFamily="18" charset="2"/>
              </a:rPr>
              <a:t>则 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i="1" dirty="0">
                <a:solidFill>
                  <a:schemeClr val="accent2"/>
                </a:solidFill>
              </a:rPr>
              <a:t>=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i="1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</a:rPr>
              <a:t>=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i="1" baseline="-25000" dirty="0">
                <a:solidFill>
                  <a:schemeClr val="accent2"/>
                </a:solidFill>
              </a:rPr>
              <a:t>2</a:t>
            </a:r>
            <a:r>
              <a:rPr lang="en-US" altLang="zh-CN" sz="2400" i="1" dirty="0"/>
              <a:t>.</a:t>
            </a:r>
            <a:r>
              <a:rPr lang="zh-CN" altLang="en-US" sz="2400" dirty="0"/>
              <a:t>换言之</a:t>
            </a:r>
            <a:r>
              <a:rPr lang="en-US" altLang="zh-CN" sz="2400" dirty="0"/>
              <a:t>,</a:t>
            </a:r>
            <a:r>
              <a:rPr lang="en-US" altLang="zh-CN" sz="2400" i="1" dirty="0"/>
              <a:t>x</a:t>
            </a:r>
            <a:r>
              <a:rPr lang="zh-CN" altLang="en-US" sz="2400" dirty="0"/>
              <a:t>不能表示成</a:t>
            </a:r>
            <a:r>
              <a:rPr lang="en-US" altLang="zh-CN" sz="2400" dirty="0"/>
              <a:t>S</a:t>
            </a:r>
            <a:r>
              <a:rPr lang="zh-CN" altLang="en-US" sz="2400" dirty="0"/>
              <a:t>中两个不同点的凸组合</a:t>
            </a:r>
            <a:r>
              <a:rPr lang="en-US" altLang="zh-CN" sz="2400" dirty="0"/>
              <a:t>.</a:t>
            </a:r>
          </a:p>
        </p:txBody>
      </p:sp>
      <p:grpSp>
        <p:nvGrpSpPr>
          <p:cNvPr id="2" name="Group 7"/>
          <p:cNvGrpSpPr/>
          <p:nvPr/>
        </p:nvGrpSpPr>
        <p:grpSpPr>
          <a:xfrm>
            <a:off x="5303412" y="2677862"/>
            <a:ext cx="2971562" cy="2674482"/>
            <a:chOff x="3260" y="1389"/>
            <a:chExt cx="2115" cy="1863"/>
          </a:xfrm>
        </p:grpSpPr>
        <p:sp>
          <p:nvSpPr>
            <p:cNvPr id="74766" name="AutoShape 8"/>
            <p:cNvSpPr/>
            <p:nvPr/>
          </p:nvSpPr>
          <p:spPr>
            <a:xfrm rot="966926">
              <a:off x="3461" y="2055"/>
              <a:ext cx="1591" cy="420"/>
            </a:xfrm>
            <a:prstGeom prst="pentagon">
              <a:avLst/>
            </a:prstGeom>
            <a:solidFill>
              <a:srgbClr val="CCFFFF"/>
            </a:solidFill>
            <a:ln w="25400" cap="flat" cmpd="sng">
              <a:solidFill>
                <a:srgbClr val="0033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4767" name="Rectangle 9"/>
            <p:cNvSpPr/>
            <p:nvPr/>
          </p:nvSpPr>
          <p:spPr>
            <a:xfrm>
              <a:off x="3303" y="2734"/>
              <a:ext cx="331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/>
                <a:t>x</a:t>
              </a:r>
              <a:r>
                <a:rPr lang="en-US" altLang="zh-CN" sz="1600" i="1" dirty="0"/>
                <a:t>4</a:t>
              </a:r>
            </a:p>
          </p:txBody>
        </p:sp>
        <p:sp>
          <p:nvSpPr>
            <p:cNvPr id="74768" name="Rectangle 10"/>
            <p:cNvSpPr/>
            <p:nvPr/>
          </p:nvSpPr>
          <p:spPr>
            <a:xfrm>
              <a:off x="4530" y="2931"/>
              <a:ext cx="331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/>
                <a:t>x</a:t>
              </a:r>
              <a:r>
                <a:rPr lang="en-US" altLang="zh-CN" sz="1600" i="1" dirty="0"/>
                <a:t>3</a:t>
              </a:r>
            </a:p>
          </p:txBody>
        </p:sp>
        <p:sp>
          <p:nvSpPr>
            <p:cNvPr id="74769" name="Rectangle 11"/>
            <p:cNvSpPr/>
            <p:nvPr/>
          </p:nvSpPr>
          <p:spPr>
            <a:xfrm>
              <a:off x="5067" y="2144"/>
              <a:ext cx="308" cy="4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/>
                <a:t>x</a:t>
              </a:r>
              <a:r>
                <a:rPr lang="en-US" altLang="zh-CN" sz="1600" i="1" dirty="0"/>
                <a:t>2</a:t>
              </a:r>
            </a:p>
          </p:txBody>
        </p:sp>
        <p:sp>
          <p:nvSpPr>
            <p:cNvPr id="74770" name="Rectangle 12"/>
            <p:cNvSpPr/>
            <p:nvPr/>
          </p:nvSpPr>
          <p:spPr>
            <a:xfrm>
              <a:off x="4480" y="1389"/>
              <a:ext cx="331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/>
                <a:t>x</a:t>
              </a:r>
              <a:r>
                <a:rPr lang="en-US" altLang="zh-CN" sz="1600" i="1" dirty="0"/>
                <a:t>1</a:t>
              </a:r>
            </a:p>
          </p:txBody>
        </p:sp>
        <p:sp>
          <p:nvSpPr>
            <p:cNvPr id="74771" name="Rectangle 13"/>
            <p:cNvSpPr/>
            <p:nvPr/>
          </p:nvSpPr>
          <p:spPr>
            <a:xfrm>
              <a:off x="3260" y="1706"/>
              <a:ext cx="331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/>
                <a:t>x</a:t>
              </a:r>
              <a:r>
                <a:rPr lang="en-US" altLang="zh-CN" sz="1600" i="1" dirty="0"/>
                <a:t>5</a:t>
              </a:r>
            </a:p>
          </p:txBody>
        </p:sp>
        <p:sp>
          <p:nvSpPr>
            <p:cNvPr id="74772" name="Line 14"/>
            <p:cNvSpPr/>
            <p:nvPr/>
          </p:nvSpPr>
          <p:spPr>
            <a:xfrm flipH="1">
              <a:off x="4054" y="1549"/>
              <a:ext cx="409" cy="1451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73" name="Rectangle 15"/>
            <p:cNvSpPr/>
            <p:nvPr/>
          </p:nvSpPr>
          <p:spPr>
            <a:xfrm>
              <a:off x="4313" y="2160"/>
              <a:ext cx="251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/>
                <a:t>x</a:t>
              </a:r>
              <a:endParaRPr lang="en-US" altLang="zh-CN" sz="2400" i="1" dirty="0"/>
            </a:p>
          </p:txBody>
        </p:sp>
        <p:sp>
          <p:nvSpPr>
            <p:cNvPr id="74774" name="Rectangle 16"/>
            <p:cNvSpPr/>
            <p:nvPr/>
          </p:nvSpPr>
          <p:spPr>
            <a:xfrm>
              <a:off x="3897" y="2886"/>
              <a:ext cx="208" cy="32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/>
                <a:t>y</a:t>
              </a:r>
              <a:endParaRPr lang="en-US" altLang="zh-CN" sz="2400" i="1" dirty="0"/>
            </a:p>
          </p:txBody>
        </p:sp>
        <p:sp>
          <p:nvSpPr>
            <p:cNvPr id="74775" name="Oval 17"/>
            <p:cNvSpPr/>
            <p:nvPr/>
          </p:nvSpPr>
          <p:spPr>
            <a:xfrm>
              <a:off x="4203" y="2139"/>
              <a:ext cx="247" cy="34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  <p:grpSp>
        <p:nvGrpSpPr>
          <p:cNvPr id="3" name="Group 18"/>
          <p:cNvGrpSpPr/>
          <p:nvPr/>
        </p:nvGrpSpPr>
        <p:grpSpPr>
          <a:xfrm>
            <a:off x="2837297" y="3215496"/>
            <a:ext cx="1690139" cy="1439863"/>
            <a:chOff x="1200" y="2928"/>
            <a:chExt cx="1213" cy="1008"/>
          </a:xfrm>
        </p:grpSpPr>
        <p:sp>
          <p:nvSpPr>
            <p:cNvPr id="74762" name="Oval 19"/>
            <p:cNvSpPr/>
            <p:nvPr/>
          </p:nvSpPr>
          <p:spPr>
            <a:xfrm>
              <a:off x="1200" y="2928"/>
              <a:ext cx="1104" cy="1008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4763" name="Rectangle 20"/>
            <p:cNvSpPr/>
            <p:nvPr/>
          </p:nvSpPr>
          <p:spPr>
            <a:xfrm>
              <a:off x="1632" y="3216"/>
              <a:ext cx="277" cy="34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en-US" altLang="zh-CN" sz="2400" i="1" dirty="0"/>
                <a:t>S</a:t>
              </a:r>
            </a:p>
          </p:txBody>
        </p:sp>
        <p:sp>
          <p:nvSpPr>
            <p:cNvPr id="74764" name="Rectangle 21"/>
            <p:cNvSpPr/>
            <p:nvPr/>
          </p:nvSpPr>
          <p:spPr>
            <a:xfrm>
              <a:off x="2160" y="2928"/>
              <a:ext cx="253" cy="32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</a:rPr>
                <a:t>x</a:t>
              </a:r>
            </a:p>
          </p:txBody>
        </p:sp>
        <p:sp>
          <p:nvSpPr>
            <p:cNvPr id="74765" name="Oval 22"/>
            <p:cNvSpPr/>
            <p:nvPr/>
          </p:nvSpPr>
          <p:spPr>
            <a:xfrm>
              <a:off x="2160" y="3072"/>
              <a:ext cx="48" cy="48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  <p:sp>
        <p:nvSpPr>
          <p:cNvPr id="195607" name="Rectangle 23"/>
          <p:cNvSpPr>
            <a:spLocks noGrp="1"/>
          </p:cNvSpPr>
          <p:nvPr>
            <p:ph type="body" idx="4294967295"/>
          </p:nvPr>
        </p:nvSpPr>
        <p:spPr>
          <a:xfrm>
            <a:off x="1919288" y="5584848"/>
            <a:ext cx="8064500" cy="5048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dirty="0"/>
              <a:t>由上可知</a:t>
            </a:r>
            <a:r>
              <a:rPr lang="en-US" altLang="zh-CN" sz="2400" dirty="0"/>
              <a:t>,</a:t>
            </a:r>
            <a:r>
              <a:rPr lang="zh-CN" altLang="en-US" sz="2400" dirty="0"/>
              <a:t>任何有界凸集中任一点都可表成极点的凸组合</a:t>
            </a:r>
            <a:r>
              <a:rPr lang="en-US" altLang="zh-CN" sz="2400" dirty="0"/>
              <a:t>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BD725F-A66F-9272-5552-8255DB49C2B0}"/>
              </a:ext>
            </a:extLst>
          </p:cNvPr>
          <p:cNvSpPr txBox="1"/>
          <p:nvPr/>
        </p:nvSpPr>
        <p:spPr>
          <a:xfrm>
            <a:off x="9336087" y="2771095"/>
            <a:ext cx="2182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所有的点都是极点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5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9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90" grpId="0"/>
      <p:bldP spid="19560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75779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11</a:t>
            </a:fld>
            <a:endParaRPr lang="en-US" altLang="zh-CN" sz="1400" dirty="0"/>
          </a:p>
        </p:txBody>
      </p:sp>
      <p:sp>
        <p:nvSpPr>
          <p:cNvPr id="75780" name="Rectangle 3"/>
          <p:cNvSpPr>
            <a:spLocks noGrp="1"/>
          </p:cNvSpPr>
          <p:nvPr>
            <p:ph type="title" idx="4294967295"/>
          </p:nvPr>
        </p:nvSpPr>
        <p:spPr>
          <a:xfrm>
            <a:off x="1703388" y="0"/>
            <a:ext cx="7272337" cy="765175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5781" name="Line 4"/>
          <p:cNvSpPr/>
          <p:nvPr/>
        </p:nvSpPr>
        <p:spPr>
          <a:xfrm>
            <a:off x="1524000" y="765175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0469" name="Text Box 5"/>
          <p:cNvSpPr txBox="1"/>
          <p:nvPr/>
        </p:nvSpPr>
        <p:spPr>
          <a:xfrm>
            <a:off x="1774825" y="981075"/>
            <a:ext cx="8207375" cy="13087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1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  <a:ea typeface="楷体_GB2312" pitchFamily="49" charset="-122"/>
              </a:rPr>
              <a:t>Def 2.6</a:t>
            </a:r>
            <a:r>
              <a:rPr lang="en-US" altLang="zh-CN" sz="2400" dirty="0">
                <a:ea typeface="楷体_GB2312" pitchFamily="49" charset="-122"/>
              </a:rPr>
              <a:t>. </a:t>
            </a:r>
            <a:r>
              <a:rPr lang="zh-CN" altLang="en-US" sz="2400" dirty="0"/>
              <a:t>设非空凸集</a:t>
            </a:r>
            <a:r>
              <a:rPr lang="en-US" altLang="zh-CN" sz="2400" b="1" i="1" dirty="0">
                <a:solidFill>
                  <a:schemeClr val="accent2"/>
                </a:solidFill>
              </a:rPr>
              <a:t>S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</a:t>
            </a:r>
            <a:r>
              <a:rPr lang="en-US" altLang="zh-CN" sz="2400" b="1" i="1" dirty="0">
                <a:solidFill>
                  <a:schemeClr val="accent2"/>
                </a:solidFill>
                <a:sym typeface="Euclid Math Two" pitchFamily="18" charset="2"/>
              </a:rPr>
              <a:t>R</a:t>
            </a:r>
            <a:r>
              <a:rPr lang="en-US" altLang="zh-CN" sz="2400" b="1" i="1" baseline="30000" dirty="0">
                <a:solidFill>
                  <a:schemeClr val="accent2"/>
                </a:solidFill>
                <a:sym typeface="Euclid Math Two" pitchFamily="18" charset="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  <a:ea typeface="楷体_GB2312" pitchFamily="49" charset="-122"/>
              </a:rPr>
              <a:t>R</a:t>
            </a:r>
            <a:r>
              <a:rPr lang="en-US" altLang="zh-CN" sz="2400" i="1" baseline="30000" dirty="0">
                <a:solidFill>
                  <a:schemeClr val="accent2"/>
                </a:solidFill>
                <a:ea typeface="楷体_GB2312" pitchFamily="49" charset="-122"/>
              </a:rPr>
              <a:t>n</a:t>
            </a:r>
            <a:r>
              <a:rPr lang="zh-CN" altLang="en-US" sz="2400" dirty="0"/>
              <a:t>中向量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d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  <a:sym typeface="Euclid Symbol" pitchFamily="18" charset="2"/>
              </a:rPr>
              <a:t>\not = 0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/>
              <a:t>称为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S</a:t>
            </a:r>
            <a:r>
              <a:rPr lang="zh-CN" altLang="en-US" sz="2400" dirty="0"/>
              <a:t>的</a:t>
            </a:r>
            <a:r>
              <a:rPr lang="zh-CN" altLang="en-US" sz="2400" b="1" dirty="0">
                <a:ea typeface="楷体_GB2312" pitchFamily="49" charset="-122"/>
              </a:rPr>
              <a:t>一个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回收方向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(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方向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,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/>
              <a:t>若对每一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sym typeface="Symbol" panose="05050102010706020507" pitchFamily="18" charset="2"/>
              </a:rPr>
              <a:t>R(x.d)=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{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+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400" b="1" i="1" dirty="0">
                <a:solidFill>
                  <a:schemeClr val="accent2"/>
                </a:solidFill>
              </a:rPr>
              <a:t>d| 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0</a:t>
            </a:r>
            <a:r>
              <a:rPr lang="en-US" altLang="zh-CN" sz="2400" b="1" i="1" dirty="0">
                <a:solidFill>
                  <a:schemeClr val="accent2"/>
                </a:solidFill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</a:rPr>
              <a:t>}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</a:t>
            </a:r>
            <a:r>
              <a:rPr lang="en-US" altLang="zh-CN" sz="2400" b="1" i="1" dirty="0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dirty="0">
                <a:sym typeface="Symbol" panose="05050102010706020507" pitchFamily="18" charset="2"/>
              </a:rPr>
              <a:t>.S</a:t>
            </a:r>
            <a:r>
              <a:rPr lang="zh-CN" altLang="en-US" sz="2400" dirty="0">
                <a:sym typeface="Symbol" panose="05050102010706020507" pitchFamily="18" charset="2"/>
              </a:rPr>
              <a:t>的所有方向构成的尖锥称为</a:t>
            </a:r>
            <a:r>
              <a:rPr lang="en-US" altLang="zh-CN" sz="2400" dirty="0">
                <a:sym typeface="Symbol" panose="05050102010706020507" pitchFamily="18" charset="2"/>
              </a:rPr>
              <a:t>S</a:t>
            </a:r>
            <a:r>
              <a:rPr lang="zh-CN" altLang="en-US" sz="2400" dirty="0">
                <a:sym typeface="Symbol" panose="05050102010706020507" pitchFamily="18" charset="2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回收锥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sym typeface="Symbol" panose="05050102010706020507" pitchFamily="18" charset="2"/>
              </a:rPr>
              <a:t>记为</a:t>
            </a:r>
            <a:r>
              <a:rPr lang="en-US" altLang="zh-CN" sz="2400" dirty="0">
                <a:sym typeface="Symbol" panose="05050102010706020507" pitchFamily="18" charset="2"/>
              </a:rPr>
              <a:t>0+S</a:t>
            </a:r>
          </a:p>
        </p:txBody>
      </p:sp>
      <p:sp>
        <p:nvSpPr>
          <p:cNvPr id="190470" name="Text Box 6"/>
          <p:cNvSpPr txBox="1"/>
          <p:nvPr/>
        </p:nvSpPr>
        <p:spPr>
          <a:xfrm>
            <a:off x="1847850" y="2420938"/>
            <a:ext cx="82804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方向</a:t>
            </a:r>
            <a:r>
              <a:rPr lang="en-US" altLang="zh-CN" sz="2400" b="1" i="1" dirty="0">
                <a:solidFill>
                  <a:schemeClr val="accent2"/>
                </a:solidFill>
              </a:rPr>
              <a:t>d</a:t>
            </a:r>
            <a:r>
              <a:rPr lang="en-US" altLang="zh-CN" sz="2400" i="1" baseline="-25000" dirty="0">
                <a:solidFill>
                  <a:schemeClr val="accent2"/>
                </a:solidFill>
              </a:rPr>
              <a:t>1</a:t>
            </a:r>
            <a:r>
              <a:rPr lang="zh-CN" altLang="en-US" sz="2400" dirty="0"/>
              <a:t>和</a:t>
            </a:r>
            <a:r>
              <a:rPr lang="en-US" altLang="zh-CN" sz="2400" b="1" i="1" dirty="0">
                <a:solidFill>
                  <a:schemeClr val="accent2"/>
                </a:solidFill>
              </a:rPr>
              <a:t>d</a:t>
            </a:r>
            <a:r>
              <a:rPr lang="en-US" altLang="zh-CN" sz="2400" i="1" baseline="-25000" dirty="0">
                <a:solidFill>
                  <a:schemeClr val="accent2"/>
                </a:solidFill>
              </a:rPr>
              <a:t>2</a:t>
            </a:r>
            <a:r>
              <a:rPr lang="en-US" altLang="zh-CN" sz="2400" dirty="0"/>
              <a:t> </a:t>
            </a:r>
            <a:r>
              <a:rPr lang="zh-CN" altLang="en-US" sz="2400" dirty="0"/>
              <a:t>称为</a:t>
            </a:r>
            <a:r>
              <a:rPr lang="en-US" altLang="zh-CN" sz="2400" b="1" i="1" dirty="0">
                <a:solidFill>
                  <a:schemeClr val="accent2"/>
                </a:solidFill>
              </a:rPr>
              <a:t>S</a:t>
            </a:r>
            <a:r>
              <a:rPr lang="zh-CN" altLang="en-US" sz="2400" dirty="0"/>
              <a:t>的两个</a:t>
            </a:r>
            <a:r>
              <a:rPr lang="zh-CN" altLang="en-US" sz="2400" b="1" dirty="0">
                <a:solidFill>
                  <a:srgbClr val="FF0000"/>
                </a:solidFill>
              </a:rPr>
              <a:t>不同的方向</a:t>
            </a:r>
            <a:r>
              <a:rPr lang="en-US" altLang="zh-CN" sz="2400" dirty="0"/>
              <a:t>,</a:t>
            </a:r>
            <a:r>
              <a:rPr lang="zh-CN" altLang="en-US" sz="2400" dirty="0"/>
              <a:t>若对任意</a:t>
            </a:r>
            <a:r>
              <a:rPr lang="zh-CN" altLang="en-US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&gt;0</a:t>
            </a:r>
            <a:r>
              <a:rPr lang="en-US" altLang="zh-CN" sz="2400" dirty="0">
                <a:sym typeface="Symbol" panose="05050102010706020507" pitchFamily="18" charset="2"/>
              </a:rPr>
              <a:t>,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都有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</a:rPr>
              <a:t>d</a:t>
            </a:r>
            <a:r>
              <a:rPr lang="en-US" altLang="zh-CN" sz="2400" i="1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sym typeface="Euclid Symbol" pitchFamily="18" charset="2"/>
              </a:rPr>
              <a:t>\not = 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400" b="1" i="1" dirty="0">
                <a:solidFill>
                  <a:schemeClr val="accent2"/>
                </a:solidFill>
              </a:rPr>
              <a:t>d</a:t>
            </a:r>
            <a:r>
              <a:rPr lang="en-US" altLang="zh-CN" sz="2400" i="1" baseline="-25000" dirty="0">
                <a:solidFill>
                  <a:schemeClr val="accent2"/>
                </a:solidFill>
              </a:rPr>
              <a:t>2</a:t>
            </a:r>
            <a:r>
              <a:rPr lang="zh-CN" altLang="en-US" sz="2400" i="1" dirty="0">
                <a:solidFill>
                  <a:schemeClr val="accent2"/>
                </a:solidFill>
              </a:rPr>
              <a:t>；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若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</a:rPr>
              <a:t>S</a:t>
            </a:r>
            <a:r>
              <a:rPr lang="zh-CN" altLang="en-US" sz="2400" dirty="0"/>
              <a:t>的方向</a:t>
            </a:r>
            <a:r>
              <a:rPr lang="en-US" altLang="zh-CN" sz="2400" b="1" i="1" dirty="0">
                <a:solidFill>
                  <a:schemeClr val="accent2"/>
                </a:solidFill>
              </a:rPr>
              <a:t>d</a:t>
            </a:r>
            <a:r>
              <a:rPr lang="zh-CN" altLang="en-US" sz="2400" dirty="0"/>
              <a:t>不能表示成该集合的两个不同方向的正的线性组合</a:t>
            </a:r>
            <a:r>
              <a:rPr lang="zh-CN" altLang="en-US" sz="2400" dirty="0">
                <a:ea typeface="楷体_GB2312" pitchFamily="49" charset="-122"/>
              </a:rPr>
              <a:t>，</a:t>
            </a:r>
            <a:r>
              <a:rPr lang="zh-CN" altLang="en-US" sz="2400" dirty="0"/>
              <a:t>则称</a:t>
            </a:r>
            <a:r>
              <a:rPr lang="en-US" altLang="zh-CN" sz="2400" b="1" i="1" dirty="0">
                <a:solidFill>
                  <a:schemeClr val="accent2"/>
                </a:solidFill>
              </a:rPr>
              <a:t>d</a:t>
            </a:r>
            <a:r>
              <a:rPr lang="zh-CN" altLang="en-US" sz="2400" dirty="0"/>
              <a:t>为</a:t>
            </a:r>
            <a:r>
              <a:rPr lang="en-US" altLang="zh-CN" sz="2400" b="1" i="1" dirty="0">
                <a:solidFill>
                  <a:schemeClr val="accent2"/>
                </a:solidFill>
              </a:rPr>
              <a:t>S</a:t>
            </a:r>
            <a:r>
              <a:rPr lang="zh-CN" altLang="en-US" sz="2400" dirty="0"/>
              <a:t>的极方向</a:t>
            </a:r>
            <a:r>
              <a:rPr lang="en-US" altLang="zh-CN" sz="2400" dirty="0"/>
              <a:t>(</a:t>
            </a:r>
            <a:r>
              <a:rPr lang="zh-CN" altLang="en-US" sz="2400" dirty="0"/>
              <a:t>第三个属于极方向</a:t>
            </a:r>
            <a:r>
              <a:rPr lang="en-US" altLang="zh-CN" sz="2400" dirty="0"/>
              <a:t>)</a:t>
            </a:r>
            <a:endParaRPr lang="zh-CN" altLang="en-US" sz="2400" dirty="0">
              <a:latin typeface="宋体" panose="02010600030101010101" pitchFamily="2" charset="-122"/>
              <a:ea typeface="楷体_GB2312" pitchFamily="49" charset="-122"/>
            </a:endParaRPr>
          </a:p>
        </p:txBody>
      </p:sp>
      <p:grpSp>
        <p:nvGrpSpPr>
          <p:cNvPr id="2" name="Group 7"/>
          <p:cNvGrpSpPr/>
          <p:nvPr/>
        </p:nvGrpSpPr>
        <p:grpSpPr>
          <a:xfrm>
            <a:off x="2640013" y="4149725"/>
            <a:ext cx="6264275" cy="1512888"/>
            <a:chOff x="431" y="1661"/>
            <a:chExt cx="4626" cy="1224"/>
          </a:xfrm>
        </p:grpSpPr>
        <p:sp>
          <p:nvSpPr>
            <p:cNvPr id="75785" name="Oval 8"/>
            <p:cNvSpPr/>
            <p:nvPr/>
          </p:nvSpPr>
          <p:spPr>
            <a:xfrm>
              <a:off x="703" y="2048"/>
              <a:ext cx="242" cy="386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5786" name="Line 9"/>
            <p:cNvSpPr/>
            <p:nvPr/>
          </p:nvSpPr>
          <p:spPr>
            <a:xfrm flipV="1">
              <a:off x="612" y="2795"/>
              <a:ext cx="1089" cy="45"/>
            </a:xfrm>
            <a:prstGeom prst="line">
              <a:avLst/>
            </a:prstGeom>
            <a:ln w="381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7" name="Line 10"/>
            <p:cNvSpPr/>
            <p:nvPr/>
          </p:nvSpPr>
          <p:spPr>
            <a:xfrm flipH="1" flipV="1">
              <a:off x="431" y="2251"/>
              <a:ext cx="181" cy="589"/>
            </a:xfrm>
            <a:prstGeom prst="line">
              <a:avLst/>
            </a:prstGeom>
            <a:ln w="381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8" name="Line 11"/>
            <p:cNvSpPr/>
            <p:nvPr/>
          </p:nvSpPr>
          <p:spPr>
            <a:xfrm flipV="1">
              <a:off x="431" y="1797"/>
              <a:ext cx="453" cy="454"/>
            </a:xfrm>
            <a:prstGeom prst="line">
              <a:avLst/>
            </a:prstGeom>
            <a:ln w="381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89" name="Line 12"/>
            <p:cNvSpPr/>
            <p:nvPr/>
          </p:nvSpPr>
          <p:spPr>
            <a:xfrm flipV="1">
              <a:off x="884" y="1661"/>
              <a:ext cx="681" cy="136"/>
            </a:xfrm>
            <a:prstGeom prst="line">
              <a:avLst/>
            </a:prstGeom>
            <a:ln w="381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0" name="Line 13"/>
            <p:cNvSpPr/>
            <p:nvPr/>
          </p:nvSpPr>
          <p:spPr>
            <a:xfrm flipV="1">
              <a:off x="748" y="2147"/>
              <a:ext cx="998" cy="90"/>
            </a:xfrm>
            <a:prstGeom prst="line">
              <a:avLst/>
            </a:prstGeom>
            <a:ln w="127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1" name="Oval 14"/>
            <p:cNvSpPr/>
            <p:nvPr/>
          </p:nvSpPr>
          <p:spPr>
            <a:xfrm>
              <a:off x="2275" y="2249"/>
              <a:ext cx="242" cy="386"/>
            </a:xfrm>
            <a:prstGeom prst="ellipse">
              <a:avLst/>
            </a:prstGeom>
            <a:solidFill>
              <a:schemeClr val="accent1"/>
            </a:solidFill>
            <a:ln w="127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5792" name="Line 15"/>
            <p:cNvSpPr/>
            <p:nvPr/>
          </p:nvSpPr>
          <p:spPr>
            <a:xfrm flipV="1">
              <a:off x="2200" y="2795"/>
              <a:ext cx="1089" cy="45"/>
            </a:xfrm>
            <a:prstGeom prst="line">
              <a:avLst/>
            </a:prstGeom>
            <a:ln w="381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3" name="Line 16"/>
            <p:cNvSpPr/>
            <p:nvPr/>
          </p:nvSpPr>
          <p:spPr>
            <a:xfrm flipH="1" flipV="1">
              <a:off x="2019" y="2251"/>
              <a:ext cx="181" cy="589"/>
            </a:xfrm>
            <a:prstGeom prst="line">
              <a:avLst/>
            </a:prstGeom>
            <a:ln w="381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4" name="Line 17"/>
            <p:cNvSpPr/>
            <p:nvPr/>
          </p:nvSpPr>
          <p:spPr>
            <a:xfrm flipV="1">
              <a:off x="2019" y="1797"/>
              <a:ext cx="453" cy="454"/>
            </a:xfrm>
            <a:prstGeom prst="line">
              <a:avLst/>
            </a:prstGeom>
            <a:ln w="381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5" name="Line 18"/>
            <p:cNvSpPr/>
            <p:nvPr/>
          </p:nvSpPr>
          <p:spPr>
            <a:xfrm flipV="1">
              <a:off x="2472" y="1661"/>
              <a:ext cx="681" cy="136"/>
            </a:xfrm>
            <a:prstGeom prst="line">
              <a:avLst/>
            </a:prstGeom>
            <a:ln w="381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6" name="Line 19"/>
            <p:cNvSpPr/>
            <p:nvPr/>
          </p:nvSpPr>
          <p:spPr>
            <a:xfrm rot="-2055427" flipV="1">
              <a:off x="2200" y="2069"/>
              <a:ext cx="998" cy="90"/>
            </a:xfrm>
            <a:prstGeom prst="line">
              <a:avLst/>
            </a:prstGeom>
            <a:ln w="127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7" name="Line 20"/>
            <p:cNvSpPr/>
            <p:nvPr/>
          </p:nvSpPr>
          <p:spPr>
            <a:xfrm flipV="1">
              <a:off x="3968" y="2840"/>
              <a:ext cx="1089" cy="45"/>
            </a:xfrm>
            <a:prstGeom prst="line">
              <a:avLst/>
            </a:prstGeom>
            <a:ln w="381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8" name="Line 21"/>
            <p:cNvSpPr/>
            <p:nvPr/>
          </p:nvSpPr>
          <p:spPr>
            <a:xfrm flipH="1" flipV="1">
              <a:off x="3787" y="2296"/>
              <a:ext cx="181" cy="589"/>
            </a:xfrm>
            <a:prstGeom prst="line">
              <a:avLst/>
            </a:prstGeom>
            <a:ln w="381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799" name="Line 22"/>
            <p:cNvSpPr/>
            <p:nvPr/>
          </p:nvSpPr>
          <p:spPr>
            <a:xfrm flipV="1">
              <a:off x="3787" y="1842"/>
              <a:ext cx="453" cy="454"/>
            </a:xfrm>
            <a:prstGeom prst="line">
              <a:avLst/>
            </a:prstGeom>
            <a:ln w="381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0" name="Line 23"/>
            <p:cNvSpPr/>
            <p:nvPr/>
          </p:nvSpPr>
          <p:spPr>
            <a:xfrm flipV="1">
              <a:off x="4240" y="1706"/>
              <a:ext cx="681" cy="136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01" name="Text Box 24"/>
            <p:cNvSpPr txBox="1"/>
            <p:nvPr/>
          </p:nvSpPr>
          <p:spPr>
            <a:xfrm>
              <a:off x="612" y="2161"/>
              <a:ext cx="454" cy="40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en-US" altLang="zh-CN" sz="2400" b="1" i="1" dirty="0">
                  <a:ea typeface="楷体_GB2312" pitchFamily="49" charset="-122"/>
                </a:rPr>
                <a:t>x</a:t>
              </a:r>
              <a:r>
                <a:rPr lang="en-US" altLang="zh-CN" sz="1600" i="1" dirty="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75802" name="Text Box 25"/>
            <p:cNvSpPr txBox="1"/>
            <p:nvPr/>
          </p:nvSpPr>
          <p:spPr>
            <a:xfrm>
              <a:off x="2290" y="2295"/>
              <a:ext cx="454" cy="40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en-US" altLang="zh-CN" sz="2400" b="1" i="1" dirty="0">
                  <a:ea typeface="楷体_GB2312" pitchFamily="49" charset="-122"/>
                </a:rPr>
                <a:t>x</a:t>
              </a:r>
              <a:r>
                <a:rPr lang="en-US" altLang="zh-CN" sz="1600" i="1" dirty="0">
                  <a:ea typeface="楷体_GB2312" pitchFamily="49" charset="-122"/>
                </a:rPr>
                <a:t>0</a:t>
              </a:r>
            </a:p>
          </p:txBody>
        </p:sp>
        <p:sp>
          <p:nvSpPr>
            <p:cNvPr id="75803" name="Text Box 26"/>
            <p:cNvSpPr txBox="1"/>
            <p:nvPr/>
          </p:nvSpPr>
          <p:spPr>
            <a:xfrm>
              <a:off x="1155" y="1933"/>
              <a:ext cx="455" cy="40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en-US" altLang="zh-CN" sz="2400" b="1" i="1" dirty="0">
                  <a:ea typeface="楷体_GB2312" pitchFamily="49" charset="-122"/>
                </a:rPr>
                <a:t>d</a:t>
              </a:r>
              <a:endParaRPr lang="en-US" altLang="zh-CN" sz="1600" b="1" i="1" dirty="0">
                <a:ea typeface="楷体_GB2312" pitchFamily="49" charset="-122"/>
              </a:endParaRPr>
            </a:p>
          </p:txBody>
        </p:sp>
        <p:sp>
          <p:nvSpPr>
            <p:cNvPr id="75804" name="Text Box 27"/>
            <p:cNvSpPr txBox="1"/>
            <p:nvPr/>
          </p:nvSpPr>
          <p:spPr>
            <a:xfrm>
              <a:off x="2562" y="1842"/>
              <a:ext cx="454" cy="40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en-US" altLang="zh-CN" sz="2400" b="1" i="1" dirty="0">
                  <a:ea typeface="楷体_GB2312" pitchFamily="49" charset="-122"/>
                </a:rPr>
                <a:t>d</a:t>
              </a:r>
              <a:endParaRPr lang="en-US" altLang="zh-CN" sz="1600" b="1" i="1" dirty="0">
                <a:ea typeface="楷体_GB2312" pitchFamily="49" charset="-122"/>
              </a:endParaRPr>
            </a:p>
          </p:txBody>
        </p:sp>
        <p:sp>
          <p:nvSpPr>
            <p:cNvPr id="75805" name="Text Box 28"/>
            <p:cNvSpPr txBox="1"/>
            <p:nvPr/>
          </p:nvSpPr>
          <p:spPr>
            <a:xfrm>
              <a:off x="4333" y="1752"/>
              <a:ext cx="453" cy="40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en-US" altLang="zh-CN" sz="2400" b="1" i="1" dirty="0">
                  <a:ea typeface="楷体_GB2312" pitchFamily="49" charset="-122"/>
                </a:rPr>
                <a:t>d</a:t>
              </a:r>
              <a:endParaRPr lang="en-US" altLang="zh-CN" sz="1600" b="1" i="1" dirty="0">
                <a:ea typeface="楷体_GB2312" pitchFamily="49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A94E0B0-88B7-F014-6C2D-DB5658D60C8C}"/>
              </a:ext>
            </a:extLst>
          </p:cNvPr>
          <p:cNvSpPr txBox="1"/>
          <p:nvPr/>
        </p:nvSpPr>
        <p:spPr>
          <a:xfrm>
            <a:off x="9678390" y="2161309"/>
            <a:ext cx="17931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highlight>
                  <a:srgbClr val="FFFF00"/>
                </a:highlight>
              </a:rPr>
              <a:t>中间不是</a:t>
            </a:r>
            <a:r>
              <a:rPr lang="en-US" altLang="zh-CN" dirty="0">
                <a:highlight>
                  <a:srgbClr val="FFFF00"/>
                </a:highlight>
              </a:rPr>
              <a:t>,</a:t>
            </a:r>
            <a:r>
              <a:rPr lang="zh-CN" altLang="en-US" dirty="0">
                <a:highlight>
                  <a:srgbClr val="FFFF00"/>
                </a:highlight>
              </a:rPr>
              <a:t>两边是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0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90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9" grpId="0"/>
      <p:bldP spid="1904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76803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12</a:t>
            </a:fld>
            <a:endParaRPr lang="en-US" altLang="zh-CN" sz="1400" dirty="0"/>
          </a:p>
        </p:txBody>
      </p:sp>
      <p:sp>
        <p:nvSpPr>
          <p:cNvPr id="76804" name="Rectangle 2"/>
          <p:cNvSpPr>
            <a:spLocks noGrp="1"/>
          </p:cNvSpPr>
          <p:nvPr>
            <p:ph type="title" idx="4294967295"/>
          </p:nvPr>
        </p:nvSpPr>
        <p:spPr>
          <a:xfrm>
            <a:off x="1774825" y="260350"/>
            <a:ext cx="7056438" cy="692150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6805" name="Line 3"/>
          <p:cNvSpPr/>
          <p:nvPr/>
        </p:nvSpPr>
        <p:spPr>
          <a:xfrm>
            <a:off x="1752600" y="941388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1492" name="Object 4"/>
          <p:cNvGraphicFramePr>
            <a:graphicFrameLocks noChangeAspect="1"/>
          </p:cNvGraphicFramePr>
          <p:nvPr/>
        </p:nvGraphicFramePr>
        <p:xfrm>
          <a:off x="2063750" y="1125538"/>
          <a:ext cx="52070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207000" imgH="2159000" progId="Equation.DSMT4">
                  <p:embed/>
                </p:oleObj>
              </mc:Choice>
              <mc:Fallback>
                <p:oleObj r:id="rId2" imgW="5207000" imgH="21590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63750" y="1125538"/>
                        <a:ext cx="5207000" cy="215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/>
          <p:nvPr/>
        </p:nvGrpSpPr>
        <p:grpSpPr>
          <a:xfrm>
            <a:off x="7464425" y="981075"/>
            <a:ext cx="2819400" cy="2514600"/>
            <a:chOff x="3744" y="816"/>
            <a:chExt cx="1776" cy="1584"/>
          </a:xfrm>
        </p:grpSpPr>
        <p:sp>
          <p:nvSpPr>
            <p:cNvPr id="76810" name="Line 6"/>
            <p:cNvSpPr/>
            <p:nvPr/>
          </p:nvSpPr>
          <p:spPr>
            <a:xfrm>
              <a:off x="3744" y="2064"/>
              <a:ext cx="17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1" name="Line 7"/>
            <p:cNvSpPr/>
            <p:nvPr/>
          </p:nvSpPr>
          <p:spPr>
            <a:xfrm>
              <a:off x="4608" y="816"/>
              <a:ext cx="0" cy="15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2" name="Line 8"/>
            <p:cNvSpPr/>
            <p:nvPr/>
          </p:nvSpPr>
          <p:spPr>
            <a:xfrm flipV="1">
              <a:off x="4608" y="1296"/>
              <a:ext cx="720" cy="76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3" name="Line 9"/>
            <p:cNvSpPr/>
            <p:nvPr/>
          </p:nvSpPr>
          <p:spPr>
            <a:xfrm flipH="1" flipV="1">
              <a:off x="3840" y="1344"/>
              <a:ext cx="768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4" name="Line 10"/>
            <p:cNvSpPr/>
            <p:nvPr/>
          </p:nvSpPr>
          <p:spPr>
            <a:xfrm flipH="1">
              <a:off x="4560" y="1248"/>
              <a:ext cx="624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5" name="Line 11"/>
            <p:cNvSpPr/>
            <p:nvPr/>
          </p:nvSpPr>
          <p:spPr>
            <a:xfrm flipH="1">
              <a:off x="4416" y="1200"/>
              <a:ext cx="624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6" name="Line 12"/>
            <p:cNvSpPr/>
            <p:nvPr/>
          </p:nvSpPr>
          <p:spPr>
            <a:xfrm flipH="1">
              <a:off x="4320" y="1104"/>
              <a:ext cx="672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7" name="Line 13"/>
            <p:cNvSpPr/>
            <p:nvPr/>
          </p:nvSpPr>
          <p:spPr>
            <a:xfrm flipH="1">
              <a:off x="4224" y="1008"/>
              <a:ext cx="672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8" name="Line 14"/>
            <p:cNvSpPr/>
            <p:nvPr/>
          </p:nvSpPr>
          <p:spPr>
            <a:xfrm flipH="1">
              <a:off x="4080" y="864"/>
              <a:ext cx="672" cy="72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9" name="Line 15"/>
            <p:cNvSpPr/>
            <p:nvPr/>
          </p:nvSpPr>
          <p:spPr>
            <a:xfrm flipH="1">
              <a:off x="4032" y="1008"/>
              <a:ext cx="432" cy="43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0" name="Line 16"/>
            <p:cNvSpPr/>
            <p:nvPr/>
          </p:nvSpPr>
          <p:spPr>
            <a:xfrm flipH="1">
              <a:off x="3936" y="1104"/>
              <a:ext cx="240" cy="28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91505" name="Object 17"/>
          <p:cNvGraphicFramePr>
            <a:graphicFrameLocks noChangeAspect="1"/>
          </p:cNvGraphicFramePr>
          <p:nvPr/>
        </p:nvGraphicFramePr>
        <p:xfrm>
          <a:off x="1835150" y="3573463"/>
          <a:ext cx="7035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035800" imgH="1016000" progId="Equation.DSMT4">
                  <p:embed/>
                </p:oleObj>
              </mc:Choice>
              <mc:Fallback>
                <p:oleObj r:id="rId4" imgW="7035800" imgH="10160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35150" y="3573463"/>
                        <a:ext cx="7035800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06" name="Object 18"/>
          <p:cNvGraphicFramePr>
            <a:graphicFrameLocks noGrp="1" noChangeAspect="1"/>
          </p:cNvGraphicFramePr>
          <p:nvPr>
            <p:ph idx="1"/>
          </p:nvPr>
        </p:nvGraphicFramePr>
        <p:xfrm>
          <a:off x="2147888" y="4797425"/>
          <a:ext cx="6888162" cy="83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708900" imgH="939800" progId="Equation.DSMT4">
                  <p:embed/>
                </p:oleObj>
              </mc:Choice>
              <mc:Fallback>
                <p:oleObj r:id="rId6" imgW="7708900" imgH="9398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2147888" y="4797425"/>
                        <a:ext cx="6888162" cy="8397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9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77827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13</a:t>
            </a:fld>
            <a:endParaRPr lang="en-US" altLang="zh-CN" sz="1400" dirty="0"/>
          </a:p>
        </p:txBody>
      </p:sp>
      <p:sp>
        <p:nvSpPr>
          <p:cNvPr id="77828" name="Rectangle 2"/>
          <p:cNvSpPr>
            <a:spLocks noGrp="1"/>
          </p:cNvSpPr>
          <p:nvPr>
            <p:ph type="title" idx="4294967295"/>
          </p:nvPr>
        </p:nvSpPr>
        <p:spPr>
          <a:xfrm>
            <a:off x="1524000" y="188913"/>
            <a:ext cx="7273925" cy="765175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782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1847850" y="981075"/>
            <a:ext cx="3381375" cy="655638"/>
          </a:xfrm>
        </p:spPr>
        <p:txBody>
          <a:bodyPr vert="horz" wrap="square" lIns="91440" tIns="45720" rIns="91440" bIns="45720" anchor="t" anchorCtr="0"/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eaLnBrk="1" hangingPunct="1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表示定理</a:t>
            </a:r>
          </a:p>
        </p:txBody>
      </p:sp>
      <p:sp>
        <p:nvSpPr>
          <p:cNvPr id="77830" name="Line 4"/>
          <p:cNvSpPr/>
          <p:nvPr/>
        </p:nvSpPr>
        <p:spPr>
          <a:xfrm>
            <a:off x="1524000" y="836613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7831" name="Rectangle 5"/>
          <p:cNvSpPr/>
          <p:nvPr/>
        </p:nvSpPr>
        <p:spPr>
          <a:xfrm>
            <a:off x="2063750" y="1557338"/>
            <a:ext cx="6840538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chemeClr val="accent2"/>
                </a:solidFill>
              </a:rPr>
              <a:t>Th2.4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若多面体</a:t>
            </a:r>
            <a:r>
              <a:rPr lang="en-US" altLang="zh-CN" sz="2400" b="1" i="1" dirty="0"/>
              <a:t>P</a:t>
            </a:r>
            <a:r>
              <a:rPr lang="en-US" altLang="zh-CN" sz="2400" b="1" dirty="0"/>
              <a:t>={</a:t>
            </a:r>
            <a:r>
              <a:rPr lang="en-US" altLang="zh-CN" sz="2400" b="1" i="1" dirty="0"/>
              <a:t>x</a:t>
            </a:r>
            <a:r>
              <a:rPr lang="en-US" altLang="zh-CN" sz="2400" b="1" dirty="0">
                <a:sym typeface="Euclid Math Two" pitchFamily="18" charset="2"/>
              </a:rPr>
              <a:t></a:t>
            </a:r>
            <a:r>
              <a:rPr lang="en-US" altLang="zh-CN" sz="2400" b="1" i="1" dirty="0">
                <a:sym typeface="Euclid Math Two" pitchFamily="18" charset="2"/>
              </a:rPr>
              <a:t>Rn</a:t>
            </a:r>
            <a:r>
              <a:rPr lang="en-US" altLang="zh-CN" sz="2400" b="1" dirty="0">
                <a:sym typeface="Euclid Math Two" pitchFamily="18" charset="2"/>
              </a:rPr>
              <a:t>|</a:t>
            </a:r>
            <a:r>
              <a:rPr lang="en-US" altLang="zh-CN" sz="2400" b="1" i="1" dirty="0">
                <a:sym typeface="Euclid Math Two" pitchFamily="18" charset="2"/>
              </a:rPr>
              <a:t>Ax</a:t>
            </a:r>
            <a:r>
              <a:rPr lang="en-US" altLang="zh-CN" sz="2400" b="1" dirty="0">
                <a:sym typeface="Euclid Math Two" pitchFamily="18" charset="2"/>
              </a:rPr>
              <a:t></a:t>
            </a:r>
            <a:r>
              <a:rPr lang="en-US" altLang="zh-CN" sz="2400" b="1" i="1" dirty="0">
                <a:sym typeface="Euclid Math Two" pitchFamily="18" charset="2"/>
              </a:rPr>
              <a:t>b</a:t>
            </a:r>
            <a:r>
              <a:rPr lang="en-US" altLang="zh-CN" sz="2400" b="1" dirty="0">
                <a:sym typeface="Euclid Math Two" pitchFamily="18" charset="2"/>
              </a:rPr>
              <a:t>}</a:t>
            </a:r>
            <a:r>
              <a:rPr lang="en-US" altLang="zh-CN" sz="2400" b="1" dirty="0">
                <a:sym typeface="Euclid Symbol" pitchFamily="18" charset="2"/>
              </a:rPr>
              <a:t>, r(</a:t>
            </a:r>
            <a:r>
              <a:rPr lang="en-US" altLang="zh-CN" sz="2400" b="1" i="1" dirty="0">
                <a:sym typeface="Euclid Symbol" pitchFamily="18" charset="2"/>
              </a:rPr>
              <a:t>A</a:t>
            </a:r>
            <a:r>
              <a:rPr lang="en-US" altLang="zh-CN" sz="2400" b="1" dirty="0">
                <a:sym typeface="Euclid Symbol" pitchFamily="18" charset="2"/>
              </a:rPr>
              <a:t>)=</a:t>
            </a:r>
            <a:r>
              <a:rPr lang="en-US" altLang="zh-CN" sz="2400" b="1" i="1" dirty="0">
                <a:sym typeface="Euclid Symbol" pitchFamily="18" charset="2"/>
              </a:rPr>
              <a:t>n</a:t>
            </a:r>
            <a:r>
              <a:rPr lang="zh-CN" altLang="en-US" sz="2400" b="1" dirty="0">
                <a:sym typeface="Euclid Symbol" pitchFamily="18" charset="2"/>
              </a:rPr>
              <a:t>则</a:t>
            </a:r>
            <a:r>
              <a:rPr lang="en-US" altLang="zh-CN" sz="2400" b="1" dirty="0">
                <a:sym typeface="Euclid Symbol" pitchFamily="18" charset="2"/>
              </a:rPr>
              <a:t>:</a:t>
            </a:r>
          </a:p>
        </p:txBody>
      </p:sp>
      <p:grpSp>
        <p:nvGrpSpPr>
          <p:cNvPr id="77832" name="Group 6"/>
          <p:cNvGrpSpPr/>
          <p:nvPr/>
        </p:nvGrpSpPr>
        <p:grpSpPr>
          <a:xfrm>
            <a:off x="2135188" y="1989138"/>
            <a:ext cx="6351588" cy="747712"/>
            <a:chOff x="385" y="1525"/>
            <a:chExt cx="4001" cy="471"/>
          </a:xfrm>
        </p:grpSpPr>
        <p:sp>
          <p:nvSpPr>
            <p:cNvPr id="77842" name="Rectangle 7"/>
            <p:cNvSpPr/>
            <p:nvPr/>
          </p:nvSpPr>
          <p:spPr>
            <a:xfrm>
              <a:off x="385" y="1570"/>
              <a:ext cx="3635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ym typeface="Euclid Symbol" pitchFamily="18" charset="2"/>
                </a:rPr>
                <a:t>(1)P</a:t>
              </a:r>
              <a:r>
                <a:rPr lang="zh-CN" altLang="en-US" sz="2400" b="1" dirty="0">
                  <a:sym typeface="Euclid Symbol" pitchFamily="18" charset="2"/>
                </a:rPr>
                <a:t>的极点集是非空的有限集合</a:t>
              </a:r>
              <a:r>
                <a:rPr lang="en-US" altLang="zh-CN" sz="2400" b="1" dirty="0">
                  <a:sym typeface="Euclid Symbol" pitchFamily="18" charset="2"/>
                </a:rPr>
                <a:t>,</a:t>
              </a:r>
              <a:r>
                <a:rPr lang="zh-CN" altLang="en-US" sz="2400" b="1" dirty="0">
                  <a:sym typeface="Euclid Symbol" pitchFamily="18" charset="2"/>
                </a:rPr>
                <a:t>记为</a:t>
              </a:r>
              <a:r>
                <a:rPr lang="en-US" altLang="zh-CN" sz="2400" b="1" dirty="0">
                  <a:sym typeface="Euclid Symbol" pitchFamily="18" charset="2"/>
                </a:rPr>
                <a:t>{</a:t>
              </a:r>
              <a:r>
                <a:rPr lang="en-US" altLang="zh-CN" sz="2400" b="1" i="1" dirty="0">
                  <a:sym typeface="Euclid Symbol" pitchFamily="18" charset="2"/>
                </a:rPr>
                <a:t>x   </a:t>
              </a:r>
              <a:r>
                <a:rPr lang="en-US" altLang="zh-CN" sz="2400" b="1" dirty="0">
                  <a:sym typeface="Euclid Symbol" pitchFamily="18" charset="2"/>
                </a:rPr>
                <a:t>}</a:t>
              </a:r>
              <a:endParaRPr lang="en-US" altLang="zh-CN" sz="2400" b="1" i="1" dirty="0">
                <a:sym typeface="Euclid Math Two" pitchFamily="18" charset="2"/>
              </a:endParaRPr>
            </a:p>
          </p:txBody>
        </p:sp>
        <p:sp>
          <p:nvSpPr>
            <p:cNvPr id="77843" name="Rectangle 8"/>
            <p:cNvSpPr/>
            <p:nvPr/>
          </p:nvSpPr>
          <p:spPr>
            <a:xfrm>
              <a:off x="3651" y="1525"/>
              <a:ext cx="22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ym typeface="Euclid Symbol" pitchFamily="18" charset="2"/>
                </a:rPr>
                <a:t>k</a:t>
              </a:r>
            </a:p>
          </p:txBody>
        </p:sp>
        <p:sp>
          <p:nvSpPr>
            <p:cNvPr id="77844" name="Rectangle 9"/>
            <p:cNvSpPr/>
            <p:nvPr/>
          </p:nvSpPr>
          <p:spPr>
            <a:xfrm>
              <a:off x="3833" y="1706"/>
              <a:ext cx="55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ym typeface="Euclid Symbol" pitchFamily="18" charset="2"/>
                </a:rPr>
                <a:t>k</a:t>
              </a:r>
              <a:r>
                <a:rPr lang="en-US" altLang="zh-CN" sz="2400" b="1" i="1" dirty="0">
                  <a:sym typeface="Euclid Math Two" pitchFamily="18" charset="2"/>
                </a:rPr>
                <a:t>K</a:t>
              </a:r>
            </a:p>
          </p:txBody>
        </p:sp>
      </p:grpSp>
      <p:sp>
        <p:nvSpPr>
          <p:cNvPr id="77833" name="Rectangle 10"/>
          <p:cNvSpPr/>
          <p:nvPr/>
        </p:nvSpPr>
        <p:spPr>
          <a:xfrm>
            <a:off x="2135188" y="3068638"/>
            <a:ext cx="4876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ym typeface="Euclid Symbol" pitchFamily="18" charset="2"/>
              </a:rPr>
              <a:t>则</a:t>
            </a:r>
          </a:p>
        </p:txBody>
      </p:sp>
      <p:grpSp>
        <p:nvGrpSpPr>
          <p:cNvPr id="77834" name="Group 11"/>
          <p:cNvGrpSpPr/>
          <p:nvPr/>
        </p:nvGrpSpPr>
        <p:grpSpPr>
          <a:xfrm>
            <a:off x="2063750" y="2420938"/>
            <a:ext cx="7993063" cy="771525"/>
            <a:chOff x="340" y="1616"/>
            <a:chExt cx="5035" cy="486"/>
          </a:xfrm>
        </p:grpSpPr>
        <p:sp>
          <p:nvSpPr>
            <p:cNvPr id="77837" name="Rectangle 12"/>
            <p:cNvSpPr/>
            <p:nvPr/>
          </p:nvSpPr>
          <p:spPr>
            <a:xfrm>
              <a:off x="2303" y="1616"/>
              <a:ext cx="16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ym typeface="Euclid Symbol" pitchFamily="18" charset="2"/>
                </a:rPr>
                <a:t>j</a:t>
              </a:r>
            </a:p>
          </p:txBody>
        </p:sp>
        <p:grpSp>
          <p:nvGrpSpPr>
            <p:cNvPr id="77838" name="Group 13"/>
            <p:cNvGrpSpPr/>
            <p:nvPr/>
          </p:nvGrpSpPr>
          <p:grpSpPr>
            <a:xfrm>
              <a:off x="340" y="1706"/>
              <a:ext cx="2554" cy="396"/>
              <a:chOff x="385" y="1691"/>
              <a:chExt cx="2554" cy="396"/>
            </a:xfrm>
          </p:grpSpPr>
          <p:sp>
            <p:nvSpPr>
              <p:cNvPr id="77840" name="Rectangle 14"/>
              <p:cNvSpPr/>
              <p:nvPr/>
            </p:nvSpPr>
            <p:spPr>
              <a:xfrm>
                <a:off x="385" y="1691"/>
                <a:ext cx="2248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dirty="0">
                    <a:sym typeface="Euclid Symbol" pitchFamily="18" charset="2"/>
                  </a:rPr>
                  <a:t>(2)</a:t>
                </a:r>
                <a:r>
                  <a:rPr lang="zh-CN" altLang="en-US" sz="2400" b="1" dirty="0">
                    <a:sym typeface="Euclid Symbol" pitchFamily="18" charset="2"/>
                  </a:rPr>
                  <a:t>记</a:t>
                </a:r>
                <a:r>
                  <a:rPr lang="en-US" altLang="zh-CN" sz="2400" b="1" dirty="0">
                    <a:sym typeface="Euclid Symbol" pitchFamily="18" charset="2"/>
                  </a:rPr>
                  <a:t>P</a:t>
                </a:r>
                <a:r>
                  <a:rPr lang="zh-CN" altLang="en-US" sz="2400" b="1" dirty="0">
                    <a:sym typeface="Euclid Symbol" pitchFamily="18" charset="2"/>
                  </a:rPr>
                  <a:t>的极方向集为</a:t>
                </a:r>
                <a:r>
                  <a:rPr lang="en-US" altLang="zh-CN" sz="2400" b="1" dirty="0">
                    <a:sym typeface="Euclid Symbol" pitchFamily="18" charset="2"/>
                  </a:rPr>
                  <a:t>{</a:t>
                </a:r>
                <a:r>
                  <a:rPr lang="en-US" altLang="zh-CN" sz="2400" b="1" i="1" dirty="0">
                    <a:sym typeface="Euclid Symbol" pitchFamily="18" charset="2"/>
                  </a:rPr>
                  <a:t>d   </a:t>
                </a:r>
                <a:r>
                  <a:rPr lang="en-US" altLang="zh-CN" sz="2400" b="1" dirty="0">
                    <a:sym typeface="Euclid Symbol" pitchFamily="18" charset="2"/>
                  </a:rPr>
                  <a:t>}</a:t>
                </a:r>
                <a:endParaRPr lang="en-US" altLang="zh-CN" sz="2400" b="1" i="1" dirty="0">
                  <a:sym typeface="Euclid Math Two" pitchFamily="18" charset="2"/>
                </a:endParaRPr>
              </a:p>
            </p:txBody>
          </p:sp>
          <p:sp>
            <p:nvSpPr>
              <p:cNvPr id="77841" name="Rectangle 15"/>
              <p:cNvSpPr/>
              <p:nvPr/>
            </p:nvSpPr>
            <p:spPr>
              <a:xfrm>
                <a:off x="2472" y="1797"/>
                <a:ext cx="467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i="1" dirty="0">
                    <a:sym typeface="Euclid Symbol" pitchFamily="18" charset="2"/>
                  </a:rPr>
                  <a:t>j</a:t>
                </a:r>
                <a:r>
                  <a:rPr lang="en-US" altLang="zh-CN" sz="2400" b="1" i="1" dirty="0">
                    <a:sym typeface="Euclid Math Two" pitchFamily="18" charset="2"/>
                  </a:rPr>
                  <a:t>J</a:t>
                </a:r>
              </a:p>
            </p:txBody>
          </p:sp>
        </p:grpSp>
        <p:sp>
          <p:nvSpPr>
            <p:cNvPr id="77839" name="Rectangle 16"/>
            <p:cNvSpPr/>
            <p:nvPr/>
          </p:nvSpPr>
          <p:spPr>
            <a:xfrm>
              <a:off x="2744" y="1706"/>
              <a:ext cx="2631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dirty="0">
                  <a:sym typeface="Euclid Symbol" pitchFamily="18" charset="2"/>
                </a:rPr>
                <a:t>(</a:t>
              </a:r>
              <a:r>
                <a:rPr lang="zh-CN" altLang="en-US" sz="2400" b="1" dirty="0">
                  <a:sym typeface="Euclid Symbol" pitchFamily="18" charset="2"/>
                </a:rPr>
                <a:t>约定</a:t>
              </a:r>
              <a:r>
                <a:rPr lang="en-US" altLang="zh-CN" sz="2400" b="1" dirty="0">
                  <a:sym typeface="Euclid Symbol" pitchFamily="18" charset="2"/>
                </a:rPr>
                <a:t>P</a:t>
              </a:r>
              <a:r>
                <a:rPr lang="zh-CN" altLang="en-US" sz="2400" b="1" dirty="0">
                  <a:sym typeface="Euclid Symbol" pitchFamily="18" charset="2"/>
                </a:rPr>
                <a:t>不存在极方向时</a:t>
              </a:r>
              <a:r>
                <a:rPr lang="en-US" altLang="zh-CN" sz="2400" b="1" dirty="0">
                  <a:sym typeface="Euclid Symbol" pitchFamily="18" charset="2"/>
                </a:rPr>
                <a:t>J=)</a:t>
              </a:r>
            </a:p>
          </p:txBody>
        </p:sp>
      </p:grpSp>
      <p:graphicFrame>
        <p:nvGraphicFramePr>
          <p:cNvPr id="77835" name="Object 17"/>
          <p:cNvGraphicFramePr>
            <a:graphicFrameLocks noGrp="1" noChangeAspect="1"/>
          </p:cNvGraphicFramePr>
          <p:nvPr>
            <p:ph sz="half" idx="1"/>
          </p:nvPr>
        </p:nvGraphicFramePr>
        <p:xfrm>
          <a:off x="2782888" y="3144838"/>
          <a:ext cx="7058025" cy="233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911600" imgH="1295400" progId="Equation.DSMT4">
                  <p:embed/>
                </p:oleObj>
              </mc:Choice>
              <mc:Fallback>
                <p:oleObj r:id="rId2" imgW="3911600" imgH="12954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2782888" y="3144838"/>
                        <a:ext cx="7058025" cy="23368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6" name="Rectangle 18"/>
          <p:cNvSpPr/>
          <p:nvPr/>
        </p:nvSpPr>
        <p:spPr>
          <a:xfrm>
            <a:off x="2135188" y="5589588"/>
            <a:ext cx="8208962" cy="50323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2400" b="1" dirty="0"/>
              <a:t>(3)</a:t>
            </a:r>
            <a:r>
              <a:rPr lang="zh-CN" altLang="en-US" sz="2400" b="1" dirty="0"/>
              <a:t>指标集</a:t>
            </a:r>
            <a:r>
              <a:rPr lang="en-US" altLang="zh-CN" sz="2400" b="1" dirty="0"/>
              <a:t>J</a:t>
            </a:r>
            <a:r>
              <a:rPr lang="zh-CN" altLang="en-US" sz="2400" b="1" dirty="0"/>
              <a:t>是空集当且仅当</a:t>
            </a:r>
            <a:r>
              <a:rPr lang="en-US" altLang="zh-CN" sz="2400" b="1" dirty="0"/>
              <a:t>P</a:t>
            </a:r>
            <a:r>
              <a:rPr lang="zh-CN" altLang="en-US" sz="2400" b="1" dirty="0"/>
              <a:t>是有界集合</a:t>
            </a:r>
            <a:r>
              <a:rPr lang="en-US" altLang="zh-CN" sz="2400" b="1" dirty="0"/>
              <a:t>,</a:t>
            </a:r>
            <a:r>
              <a:rPr lang="zh-CN" altLang="en-US" sz="2400" b="1" dirty="0"/>
              <a:t>即多胞形</a:t>
            </a:r>
            <a:r>
              <a:rPr lang="en-US" altLang="zh-CN" sz="2400" b="1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78851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14</a:t>
            </a:fld>
            <a:endParaRPr lang="en-US" altLang="zh-CN" sz="1400" dirty="0"/>
          </a:p>
        </p:txBody>
      </p:sp>
      <p:sp>
        <p:nvSpPr>
          <p:cNvPr id="78852" name="Rectangle 2"/>
          <p:cNvSpPr>
            <a:spLocks noGrp="1"/>
          </p:cNvSpPr>
          <p:nvPr>
            <p:ph type="title" idx="4294967295"/>
          </p:nvPr>
        </p:nvSpPr>
        <p:spPr>
          <a:xfrm>
            <a:off x="1774825" y="0"/>
            <a:ext cx="7777163" cy="692150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8853" name="Line 3"/>
          <p:cNvSpPr/>
          <p:nvPr/>
        </p:nvSpPr>
        <p:spPr>
          <a:xfrm>
            <a:off x="1774825" y="765175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564" name="Text Box 4"/>
          <p:cNvSpPr txBox="1"/>
          <p:nvPr/>
        </p:nvSpPr>
        <p:spPr>
          <a:xfrm>
            <a:off x="1919288" y="1557338"/>
            <a:ext cx="8207375" cy="171450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dist" eaLnBrk="1" hangingPunct="1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ea typeface="楷体_GB2312" pitchFamily="49" charset="-122"/>
              </a:rPr>
              <a:t>表示定理直观描述</a:t>
            </a:r>
            <a:r>
              <a:rPr lang="en-US" altLang="zh-CN" sz="2400" dirty="0">
                <a:ea typeface="楷体_GB2312" pitchFamily="49" charset="-122"/>
              </a:rPr>
              <a:t>:</a:t>
            </a:r>
            <a:r>
              <a:rPr lang="zh-CN" altLang="en-US" sz="2400" dirty="0">
                <a:ea typeface="楷体_GB2312" pitchFamily="49" charset="-122"/>
              </a:rPr>
              <a:t>设 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为非空多面体</a:t>
            </a:r>
            <a:r>
              <a:rPr lang="en-US" altLang="zh-CN" sz="2400" dirty="0">
                <a:ea typeface="楷体_GB2312" pitchFamily="49" charset="-122"/>
              </a:rPr>
              <a:t>. </a:t>
            </a:r>
            <a:r>
              <a:rPr lang="zh-CN" altLang="en-US" sz="2400" dirty="0">
                <a:ea typeface="楷体_GB2312" pitchFamily="49" charset="-122"/>
              </a:rPr>
              <a:t>则存在有限个极点 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i="1" baseline="-25000" dirty="0">
                <a:solidFill>
                  <a:schemeClr val="accent2"/>
                </a:solidFill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, …, 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i="1" baseline="-25000" dirty="0">
                <a:solidFill>
                  <a:schemeClr val="accent2"/>
                </a:solidFill>
                <a:ea typeface="楷体_GB2312" pitchFamily="49" charset="-122"/>
              </a:rPr>
              <a:t>k</a:t>
            </a:r>
            <a:r>
              <a:rPr lang="en-US" altLang="zh-CN" sz="2400" dirty="0">
                <a:ea typeface="楷体_GB2312" pitchFamily="49" charset="-122"/>
              </a:rPr>
              <a:t> , </a:t>
            </a:r>
            <a:r>
              <a:rPr lang="en-US" altLang="zh-CN" sz="2400" i="1" dirty="0">
                <a:solidFill>
                  <a:schemeClr val="accent2"/>
                </a:solidFill>
                <a:ea typeface="楷体_GB2312" pitchFamily="49" charset="-122"/>
              </a:rPr>
              <a:t>k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&gt;0</a:t>
            </a:r>
            <a:r>
              <a:rPr lang="en-US" altLang="zh-CN" sz="2400" dirty="0">
                <a:ea typeface="楷体_GB2312" pitchFamily="49" charset="-122"/>
              </a:rPr>
              <a:t>. </a:t>
            </a:r>
            <a:r>
              <a:rPr lang="zh-CN" altLang="en-US" sz="2400" dirty="0">
                <a:ea typeface="楷体_GB2312" pitchFamily="49" charset="-122"/>
              </a:rPr>
              <a:t>进一步</a:t>
            </a:r>
            <a:r>
              <a:rPr lang="en-US" altLang="zh-CN" sz="2400" dirty="0">
                <a:ea typeface="楷体_GB2312" pitchFamily="49" charset="-122"/>
              </a:rPr>
              <a:t>,</a:t>
            </a:r>
            <a:r>
              <a:rPr lang="zh-CN" altLang="en-US" sz="2400" dirty="0">
                <a:ea typeface="楷体_GB2312" pitchFamily="49" charset="-122"/>
              </a:rPr>
              <a:t>存在有限个极方向  </a:t>
            </a:r>
            <a:r>
              <a:rPr lang="en-US" altLang="zh-CN" sz="2400" b="1" i="1" dirty="0">
                <a:solidFill>
                  <a:schemeClr val="accent2"/>
                </a:solidFill>
              </a:rPr>
              <a:t>d</a:t>
            </a:r>
            <a:r>
              <a:rPr lang="en-US" altLang="zh-CN" sz="2400" i="1" baseline="-25000" dirty="0">
                <a:solidFill>
                  <a:schemeClr val="accent2"/>
                </a:solidFill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</a:rPr>
              <a:t>, …, </a:t>
            </a:r>
            <a:r>
              <a:rPr lang="en-US" altLang="zh-CN" sz="2400" b="1" i="1" dirty="0">
                <a:solidFill>
                  <a:schemeClr val="accent2"/>
                </a:solidFill>
              </a:rPr>
              <a:t>d</a:t>
            </a:r>
            <a:r>
              <a:rPr lang="en-US" altLang="zh-CN" sz="2400" i="1" baseline="-25000" dirty="0">
                <a:solidFill>
                  <a:schemeClr val="accent2"/>
                </a:solidFill>
              </a:rPr>
              <a:t>l</a:t>
            </a:r>
            <a:r>
              <a:rPr lang="en-US" altLang="zh-CN" sz="2400" dirty="0"/>
              <a:t>, </a:t>
            </a:r>
            <a:r>
              <a:rPr lang="en-US" altLang="zh-CN" sz="2400" i="1" dirty="0">
                <a:solidFill>
                  <a:schemeClr val="accent2"/>
                </a:solidFill>
              </a:rPr>
              <a:t>l</a:t>
            </a:r>
            <a:r>
              <a:rPr lang="en-US" altLang="zh-CN" sz="2400" dirty="0">
                <a:solidFill>
                  <a:schemeClr val="accent2"/>
                </a:solidFill>
              </a:rPr>
              <a:t>&gt;0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当且仅当 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无界</a:t>
            </a:r>
            <a:r>
              <a:rPr lang="en-US" altLang="zh-CN" sz="2400" dirty="0">
                <a:ea typeface="楷体_GB2312" pitchFamily="49" charset="-122"/>
              </a:rPr>
              <a:t>. </a:t>
            </a:r>
            <a:r>
              <a:rPr lang="zh-CN" altLang="en-US" sz="2400" dirty="0">
                <a:ea typeface="楷体_GB2312" pitchFamily="49" charset="-122"/>
              </a:rPr>
              <a:t>进而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的充要条件是 </a:t>
            </a:r>
            <a:r>
              <a:rPr lang="en-US" altLang="zh-CN" sz="2400" b="1" i="1" dirty="0">
                <a:solidFill>
                  <a:schemeClr val="accent2"/>
                </a:solidFill>
                <a:highlight>
                  <a:srgbClr val="FFFF00"/>
                </a:highlight>
                <a:ea typeface="楷体_GB2312" pitchFamily="49" charset="-122"/>
              </a:rPr>
              <a:t>x</a:t>
            </a:r>
            <a:r>
              <a:rPr lang="en-US" altLang="zh-CN" sz="2400" dirty="0">
                <a:highlight>
                  <a:srgbClr val="FFFF00"/>
                </a:highlight>
                <a:ea typeface="楷体_GB2312" pitchFamily="49" charset="-122"/>
              </a:rPr>
              <a:t> </a:t>
            </a:r>
            <a:r>
              <a:rPr lang="zh-CN" altLang="en-US" sz="2400" dirty="0">
                <a:highlight>
                  <a:srgbClr val="FFFF00"/>
                </a:highlight>
                <a:ea typeface="楷体_GB2312" pitchFamily="49" charset="-122"/>
              </a:rPr>
              <a:t>可以表为 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dirty="0">
                <a:highlight>
                  <a:srgbClr val="FFFF00"/>
                </a:highlight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highlight>
                  <a:srgbClr val="FFFF00"/>
                </a:highlight>
              </a:rPr>
              <a:t>x</a:t>
            </a:r>
            <a:r>
              <a:rPr lang="en-US" altLang="zh-CN" sz="2400" i="1" baseline="-25000" dirty="0">
                <a:solidFill>
                  <a:schemeClr val="accent2"/>
                </a:solidFill>
                <a:highlight>
                  <a:srgbClr val="FFFF00"/>
                </a:highlight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highlight>
                  <a:srgbClr val="FFFF00"/>
                </a:highlight>
              </a:rPr>
              <a:t>, …, </a:t>
            </a:r>
            <a:r>
              <a:rPr lang="en-US" altLang="zh-CN" sz="2400" b="1" i="1" dirty="0">
                <a:solidFill>
                  <a:schemeClr val="accent2"/>
                </a:solidFill>
                <a:highlight>
                  <a:srgbClr val="FFFF00"/>
                </a:highlight>
              </a:rPr>
              <a:t>x</a:t>
            </a:r>
            <a:r>
              <a:rPr lang="en-US" altLang="zh-CN" sz="2400" i="1" baseline="-25000" dirty="0">
                <a:solidFill>
                  <a:schemeClr val="accent2"/>
                </a:solidFill>
                <a:highlight>
                  <a:srgbClr val="FFFF00"/>
                </a:highlight>
              </a:rPr>
              <a:t>k</a:t>
            </a:r>
            <a:r>
              <a:rPr lang="en-US" altLang="zh-CN" sz="2400" dirty="0">
                <a:highlight>
                  <a:srgbClr val="FFFF00"/>
                </a:highlight>
                <a:ea typeface="楷体_GB2312" pitchFamily="49" charset="-122"/>
              </a:rPr>
              <a:t> </a:t>
            </a:r>
            <a:r>
              <a:rPr lang="zh-CN" altLang="en-US" sz="2400" dirty="0">
                <a:highlight>
                  <a:srgbClr val="FFFF00"/>
                </a:highlight>
                <a:ea typeface="楷体_GB2312" pitchFamily="49" charset="-122"/>
              </a:rPr>
              <a:t>的凸组合和</a:t>
            </a:r>
            <a:r>
              <a:rPr lang="en-US" altLang="zh-CN" sz="2400" b="1" i="1" dirty="0">
                <a:solidFill>
                  <a:schemeClr val="accent2"/>
                </a:solidFill>
                <a:highlight>
                  <a:srgbClr val="FFFF00"/>
                </a:highlight>
              </a:rPr>
              <a:t>d</a:t>
            </a:r>
            <a:r>
              <a:rPr lang="en-US" altLang="zh-CN" sz="2400" i="1" baseline="-25000" dirty="0">
                <a:solidFill>
                  <a:schemeClr val="accent2"/>
                </a:solidFill>
                <a:highlight>
                  <a:srgbClr val="FFFF00"/>
                </a:highlight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highlight>
                  <a:srgbClr val="FFFF00"/>
                </a:highlight>
              </a:rPr>
              <a:t>, …, </a:t>
            </a:r>
            <a:r>
              <a:rPr lang="en-US" altLang="zh-CN" sz="2400" b="1" i="1" dirty="0">
                <a:solidFill>
                  <a:schemeClr val="accent2"/>
                </a:solidFill>
                <a:highlight>
                  <a:srgbClr val="FFFF00"/>
                </a:highlight>
              </a:rPr>
              <a:t>d</a:t>
            </a:r>
            <a:r>
              <a:rPr lang="en-US" altLang="zh-CN" sz="2400" i="1" baseline="-25000" dirty="0">
                <a:solidFill>
                  <a:schemeClr val="accent2"/>
                </a:solidFill>
                <a:highlight>
                  <a:srgbClr val="FFFF00"/>
                </a:highlight>
              </a:rPr>
              <a:t>l</a:t>
            </a:r>
            <a:r>
              <a:rPr lang="zh-CN" altLang="en-US" sz="2400" dirty="0">
                <a:highlight>
                  <a:srgbClr val="FFFF00"/>
                </a:highlight>
                <a:latin typeface="楷体_GB2312" pitchFamily="49" charset="-122"/>
                <a:ea typeface="楷体_GB2312" pitchFamily="49" charset="-122"/>
              </a:rPr>
              <a:t>的非负线性组合</a:t>
            </a:r>
            <a:r>
              <a:rPr lang="en-US" altLang="zh-CN" sz="2400" dirty="0">
                <a:highlight>
                  <a:srgbClr val="FFFF00"/>
                </a:highlight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dirty="0">
                <a:highlight>
                  <a:srgbClr val="FFFF00"/>
                </a:highlight>
                <a:latin typeface="楷体_GB2312" pitchFamily="49" charset="-122"/>
                <a:ea typeface="楷体_GB2312" pitchFamily="49" charset="-122"/>
              </a:rPr>
              <a:t>凸锥组合</a:t>
            </a:r>
            <a:r>
              <a:rPr lang="en-US" altLang="zh-CN" sz="2400" dirty="0">
                <a:highlight>
                  <a:srgbClr val="FFFF00"/>
                </a:highlight>
                <a:latin typeface="楷体_GB2312" pitchFamily="49" charset="-122"/>
                <a:ea typeface="楷体_GB2312" pitchFamily="49" charset="-122"/>
              </a:rPr>
              <a:t>).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2266102" y="3500438"/>
            <a:ext cx="6938223" cy="2258351"/>
            <a:chOff x="584" y="2387"/>
            <a:chExt cx="4609" cy="1652"/>
          </a:xfrm>
        </p:grpSpPr>
        <p:sp>
          <p:nvSpPr>
            <p:cNvPr id="78857" name="Line 6"/>
            <p:cNvSpPr/>
            <p:nvPr/>
          </p:nvSpPr>
          <p:spPr>
            <a:xfrm flipV="1">
              <a:off x="1247" y="2387"/>
              <a:ext cx="1769" cy="453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8" name="Line 7"/>
            <p:cNvSpPr/>
            <p:nvPr/>
          </p:nvSpPr>
          <p:spPr>
            <a:xfrm flipH="1">
              <a:off x="839" y="2840"/>
              <a:ext cx="408" cy="59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9" name="Line 8"/>
            <p:cNvSpPr/>
            <p:nvPr/>
          </p:nvSpPr>
          <p:spPr>
            <a:xfrm>
              <a:off x="839" y="3430"/>
              <a:ext cx="816" cy="544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0" name="Line 9"/>
            <p:cNvSpPr/>
            <p:nvPr/>
          </p:nvSpPr>
          <p:spPr>
            <a:xfrm rot="209624">
              <a:off x="1655" y="4020"/>
              <a:ext cx="1905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1" name="Line 10"/>
            <p:cNvSpPr/>
            <p:nvPr/>
          </p:nvSpPr>
          <p:spPr>
            <a:xfrm>
              <a:off x="1247" y="2840"/>
              <a:ext cx="408" cy="1134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2" name="Line 11"/>
            <p:cNvSpPr/>
            <p:nvPr/>
          </p:nvSpPr>
          <p:spPr>
            <a:xfrm flipV="1">
              <a:off x="1383" y="2886"/>
              <a:ext cx="1542" cy="363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3" name="Oval 12"/>
            <p:cNvSpPr/>
            <p:nvPr/>
          </p:nvSpPr>
          <p:spPr>
            <a:xfrm>
              <a:off x="2880" y="2703"/>
              <a:ext cx="233" cy="363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8864" name="Oval 13"/>
            <p:cNvSpPr/>
            <p:nvPr/>
          </p:nvSpPr>
          <p:spPr>
            <a:xfrm>
              <a:off x="1375" y="3072"/>
              <a:ext cx="219" cy="35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8865" name="Rectangle 14"/>
            <p:cNvSpPr/>
            <p:nvPr/>
          </p:nvSpPr>
          <p:spPr>
            <a:xfrm>
              <a:off x="2794" y="2840"/>
              <a:ext cx="234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/>
                <a:t>x</a:t>
              </a:r>
            </a:p>
          </p:txBody>
        </p:sp>
        <p:sp>
          <p:nvSpPr>
            <p:cNvPr id="78866" name="Rectangle 15"/>
            <p:cNvSpPr/>
            <p:nvPr/>
          </p:nvSpPr>
          <p:spPr>
            <a:xfrm>
              <a:off x="1185" y="3068"/>
              <a:ext cx="234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/>
                <a:t>y</a:t>
              </a:r>
            </a:p>
          </p:txBody>
        </p:sp>
        <p:sp>
          <p:nvSpPr>
            <p:cNvPr id="78867" name="Rectangle 16"/>
            <p:cNvSpPr/>
            <p:nvPr/>
          </p:nvSpPr>
          <p:spPr>
            <a:xfrm>
              <a:off x="1094" y="2568"/>
              <a:ext cx="309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/>
                <a:t>x</a:t>
              </a:r>
              <a:r>
                <a:rPr lang="en-US" altLang="zh-CN" sz="1600" i="1" dirty="0"/>
                <a:t>1</a:t>
              </a:r>
            </a:p>
          </p:txBody>
        </p:sp>
        <p:sp>
          <p:nvSpPr>
            <p:cNvPr id="78868" name="Rectangle 17"/>
            <p:cNvSpPr/>
            <p:nvPr/>
          </p:nvSpPr>
          <p:spPr>
            <a:xfrm>
              <a:off x="584" y="3249"/>
              <a:ext cx="309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/>
                <a:t>x</a:t>
              </a:r>
              <a:r>
                <a:rPr lang="en-US" altLang="zh-CN" sz="1600" i="1" dirty="0"/>
                <a:t>2</a:t>
              </a:r>
            </a:p>
          </p:txBody>
        </p:sp>
        <p:sp>
          <p:nvSpPr>
            <p:cNvPr id="78869" name="Rectangle 18"/>
            <p:cNvSpPr/>
            <p:nvPr/>
          </p:nvSpPr>
          <p:spPr>
            <a:xfrm>
              <a:off x="1594" y="3702"/>
              <a:ext cx="309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/>
                <a:t>x</a:t>
              </a:r>
              <a:r>
                <a:rPr lang="en-US" altLang="zh-CN" sz="1600" i="1" dirty="0"/>
                <a:t>3</a:t>
              </a:r>
            </a:p>
          </p:txBody>
        </p:sp>
        <p:sp>
          <p:nvSpPr>
            <p:cNvPr id="78870" name="Rectangle 19"/>
            <p:cNvSpPr/>
            <p:nvPr/>
          </p:nvSpPr>
          <p:spPr>
            <a:xfrm>
              <a:off x="4582" y="2915"/>
              <a:ext cx="320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/>
                <a:t>d</a:t>
              </a:r>
              <a:r>
                <a:rPr lang="en-US" altLang="zh-CN" sz="1600" i="1" dirty="0"/>
                <a:t>1</a:t>
              </a:r>
            </a:p>
          </p:txBody>
        </p:sp>
        <p:sp>
          <p:nvSpPr>
            <p:cNvPr id="78871" name="Rectangle 20"/>
            <p:cNvSpPr/>
            <p:nvPr/>
          </p:nvSpPr>
          <p:spPr>
            <a:xfrm>
              <a:off x="4669" y="3368"/>
              <a:ext cx="320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/>
                <a:t>d</a:t>
              </a:r>
              <a:r>
                <a:rPr lang="en-US" altLang="zh-CN" sz="1600" i="1" dirty="0"/>
                <a:t>2</a:t>
              </a:r>
            </a:p>
          </p:txBody>
        </p:sp>
        <p:sp>
          <p:nvSpPr>
            <p:cNvPr id="78872" name="Line 21"/>
            <p:cNvSpPr/>
            <p:nvPr/>
          </p:nvSpPr>
          <p:spPr>
            <a:xfrm>
              <a:off x="4059" y="2523"/>
              <a:ext cx="0" cy="1406"/>
            </a:xfrm>
            <a:prstGeom prst="line">
              <a:avLst/>
            </a:prstGeom>
            <a:ln w="9525" cap="flat" cmpd="sng">
              <a:solidFill>
                <a:srgbClr val="003366"/>
              </a:solidFill>
              <a:prstDash val="solid"/>
              <a:headEnd type="triangl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3" name="Line 22"/>
            <p:cNvSpPr/>
            <p:nvPr/>
          </p:nvSpPr>
          <p:spPr>
            <a:xfrm>
              <a:off x="3651" y="3339"/>
              <a:ext cx="1542" cy="0"/>
            </a:xfrm>
            <a:prstGeom prst="line">
              <a:avLst/>
            </a:prstGeom>
            <a:ln w="9525" cap="flat" cmpd="sng">
              <a:solidFill>
                <a:srgbClr val="003366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Line 23"/>
            <p:cNvSpPr/>
            <p:nvPr/>
          </p:nvSpPr>
          <p:spPr>
            <a:xfrm flipV="1">
              <a:off x="4046" y="3113"/>
              <a:ext cx="907" cy="227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5" name="Line 24"/>
            <p:cNvSpPr/>
            <p:nvPr/>
          </p:nvSpPr>
          <p:spPr>
            <a:xfrm rot="209624">
              <a:off x="4059" y="3377"/>
              <a:ext cx="862" cy="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6" name="Rectangle 25"/>
            <p:cNvSpPr/>
            <p:nvPr/>
          </p:nvSpPr>
          <p:spPr>
            <a:xfrm>
              <a:off x="3837" y="3294"/>
              <a:ext cx="234" cy="33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/>
                <a:t>0</a:t>
              </a:r>
              <a:endParaRPr lang="en-US" altLang="zh-CN" sz="2400" i="1" dirty="0"/>
            </a:p>
          </p:txBody>
        </p:sp>
      </p:grpSp>
      <p:sp>
        <p:nvSpPr>
          <p:cNvPr id="78856" name="Rectangle 26"/>
          <p:cNvSpPr/>
          <p:nvPr/>
        </p:nvSpPr>
        <p:spPr>
          <a:xfrm>
            <a:off x="1919288" y="908050"/>
            <a:ext cx="724281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推论</a:t>
            </a:r>
            <a:r>
              <a:rPr lang="en-US" altLang="zh-CN" sz="2400" b="1" dirty="0">
                <a:solidFill>
                  <a:schemeClr val="accent2"/>
                </a:solidFill>
              </a:rPr>
              <a:t>2.1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若多面体</a:t>
            </a:r>
            <a:r>
              <a:rPr lang="en-US" altLang="zh-CN" sz="2400" b="1" dirty="0"/>
              <a:t>S={x|Ax=b,x</a:t>
            </a:r>
            <a:r>
              <a:rPr lang="en-US" altLang="en-US" sz="2400" b="1" dirty="0">
                <a:sym typeface="Euclid Math Two" pitchFamily="18" charset="2"/>
              </a:rPr>
              <a:t>≥</a:t>
            </a:r>
            <a:r>
              <a:rPr lang="en-US" altLang="zh-CN" sz="2400" b="1" dirty="0">
                <a:sym typeface="Euclid Math Two" pitchFamily="18" charset="2"/>
              </a:rPr>
              <a:t>0}</a:t>
            </a:r>
            <a:r>
              <a:rPr lang="zh-CN" altLang="en-US" sz="2400" b="1" dirty="0">
                <a:sym typeface="Euclid Math Two" pitchFamily="18" charset="2"/>
              </a:rPr>
              <a:t>非空</a:t>
            </a:r>
            <a:r>
              <a:rPr lang="en-US" altLang="zh-CN" sz="2400" b="1" dirty="0">
                <a:sym typeface="Euclid Math Two" pitchFamily="18" charset="2"/>
              </a:rPr>
              <a:t>,</a:t>
            </a:r>
            <a:r>
              <a:rPr lang="zh-CN" altLang="en-US" sz="2400" b="1" dirty="0">
                <a:sym typeface="Euclid Math Two" pitchFamily="18" charset="2"/>
              </a:rPr>
              <a:t>则</a:t>
            </a:r>
            <a:r>
              <a:rPr lang="en-US" altLang="zh-CN" sz="2400" b="1" dirty="0">
                <a:sym typeface="Euclid Math Two" pitchFamily="18" charset="2"/>
              </a:rPr>
              <a:t>S</a:t>
            </a:r>
            <a:r>
              <a:rPr lang="zh-CN" altLang="en-US" sz="2400" b="1" dirty="0">
                <a:sym typeface="Euclid Math Two" pitchFamily="18" charset="2"/>
              </a:rPr>
              <a:t>必有极点</a:t>
            </a:r>
            <a:r>
              <a:rPr lang="en-US" altLang="zh-CN" sz="24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79875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15</a:t>
            </a:fld>
            <a:endParaRPr lang="en-US" altLang="zh-CN" sz="1400" dirty="0"/>
          </a:p>
        </p:txBody>
      </p:sp>
      <p:sp>
        <p:nvSpPr>
          <p:cNvPr id="79876" name="Rectangle 2"/>
          <p:cNvSpPr>
            <a:spLocks noGrp="1"/>
          </p:cNvSpPr>
          <p:nvPr>
            <p:ph type="body" idx="4294967295"/>
          </p:nvPr>
        </p:nvSpPr>
        <p:spPr>
          <a:xfrm>
            <a:off x="1919288" y="1125538"/>
            <a:ext cx="6096000" cy="5334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en-US" altLang="zh-CN" b="1" dirty="0"/>
              <a:t>2. 2 </a:t>
            </a:r>
            <a:r>
              <a:rPr lang="zh-CN" altLang="en-US" b="1" dirty="0">
                <a:ea typeface="楷体_GB2312" pitchFamily="49" charset="-122"/>
              </a:rPr>
              <a:t>凸集分离定理</a:t>
            </a:r>
          </a:p>
        </p:txBody>
      </p:sp>
      <p:sp>
        <p:nvSpPr>
          <p:cNvPr id="79877" name="Rectangle 3"/>
          <p:cNvSpPr>
            <a:spLocks noGrp="1"/>
          </p:cNvSpPr>
          <p:nvPr>
            <p:ph type="title" idx="4294967295"/>
          </p:nvPr>
        </p:nvSpPr>
        <p:spPr>
          <a:xfrm>
            <a:off x="1703388" y="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9878" name="Line 4"/>
          <p:cNvSpPr/>
          <p:nvPr/>
        </p:nvSpPr>
        <p:spPr>
          <a:xfrm>
            <a:off x="1752600" y="941388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2063750" y="1700213"/>
          <a:ext cx="7756525" cy="364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636000" imgH="4064000" progId="Equation.DSMT4">
                  <p:embed/>
                </p:oleObj>
              </mc:Choice>
              <mc:Fallback>
                <p:oleObj r:id="rId2" imgW="8636000" imgH="40640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63750" y="1700213"/>
                        <a:ext cx="7756525" cy="3648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80899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16</a:t>
            </a:fld>
            <a:endParaRPr lang="en-US" altLang="zh-CN" sz="1400" dirty="0"/>
          </a:p>
        </p:txBody>
      </p:sp>
      <p:sp>
        <p:nvSpPr>
          <p:cNvPr id="80900" name="Rectangle 3"/>
          <p:cNvSpPr>
            <a:spLocks noGrp="1"/>
          </p:cNvSpPr>
          <p:nvPr>
            <p:ph type="title" idx="4294967295"/>
          </p:nvPr>
        </p:nvSpPr>
        <p:spPr>
          <a:xfrm>
            <a:off x="1774825" y="188913"/>
            <a:ext cx="7416800" cy="719137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0901" name="Line 4"/>
          <p:cNvSpPr/>
          <p:nvPr/>
        </p:nvSpPr>
        <p:spPr>
          <a:xfrm>
            <a:off x="1752600" y="941388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3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818752"/>
              </p:ext>
            </p:extLst>
          </p:nvPr>
        </p:nvGraphicFramePr>
        <p:xfrm>
          <a:off x="1981200" y="1041400"/>
          <a:ext cx="8296275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067800" imgH="2362200" progId="Equation.DSMT4">
                  <p:embed/>
                </p:oleObj>
              </mc:Choice>
              <mc:Fallback>
                <p:oleObj r:id="rId2" imgW="9067800" imgH="23622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1200" y="1041400"/>
                        <a:ext cx="8296275" cy="2160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6" name="Object 6"/>
          <p:cNvGraphicFramePr>
            <a:graphicFrameLocks noChangeAspect="1"/>
          </p:cNvGraphicFramePr>
          <p:nvPr/>
        </p:nvGraphicFramePr>
        <p:xfrm>
          <a:off x="1992313" y="5013325"/>
          <a:ext cx="8332787" cy="123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432800" imgH="1244600" progId="Equation.DSMT4">
                  <p:embed/>
                </p:oleObj>
              </mc:Choice>
              <mc:Fallback>
                <p:oleObj r:id="rId4" imgW="8432800" imgH="12446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92313" y="5013325"/>
                        <a:ext cx="8332787" cy="1230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68" name="Object 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8817798"/>
              </p:ext>
            </p:extLst>
          </p:nvPr>
        </p:nvGraphicFramePr>
        <p:xfrm>
          <a:off x="2063750" y="3284538"/>
          <a:ext cx="8064500" cy="173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899400" imgH="1701800" progId="Equation.DSMT4">
                  <p:embed/>
                </p:oleObj>
              </mc:Choice>
              <mc:Fallback>
                <p:oleObj r:id="rId6" imgW="7899400" imgH="17018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2063750" y="3284538"/>
                        <a:ext cx="8064500" cy="173831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6A39358-F7E5-0326-AC49-626D288300D6}"/>
              </a:ext>
            </a:extLst>
          </p:cNvPr>
          <p:cNvSpPr txBox="1"/>
          <p:nvPr/>
        </p:nvSpPr>
        <p:spPr>
          <a:xfrm>
            <a:off x="8077200" y="366655"/>
            <a:ext cx="396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边界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A66CB5B-A784-4431-1CC0-66EE3A8773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1368" y="353137"/>
            <a:ext cx="1486107" cy="3905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FC6447C-3562-3308-32B0-4B6A860752F1}"/>
              </a:ext>
            </a:extLst>
          </p:cNvPr>
          <p:cNvSpPr txBox="1"/>
          <p:nvPr/>
        </p:nvSpPr>
        <p:spPr>
          <a:xfrm>
            <a:off x="8597735" y="4182146"/>
            <a:ext cx="22325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Inf</a:t>
            </a:r>
            <a:r>
              <a:rPr lang="zh-CN" altLang="en-US" dirty="0"/>
              <a:t>表示下确界</a:t>
            </a:r>
            <a:r>
              <a:rPr lang="en-US" altLang="zh-CN" dirty="0"/>
              <a:t>:</a:t>
            </a:r>
          </a:p>
          <a:p>
            <a:r>
              <a:rPr lang="zh-CN" altLang="en-US" dirty="0"/>
              <a:t>整个含义表示距离集合的最小值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81923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17</a:t>
            </a:fld>
            <a:endParaRPr lang="en-US" altLang="zh-CN" sz="1400" dirty="0"/>
          </a:p>
        </p:txBody>
      </p:sp>
      <p:sp>
        <p:nvSpPr>
          <p:cNvPr id="81924" name="Rectangle 2"/>
          <p:cNvSpPr>
            <a:spLocks noGrp="1"/>
          </p:cNvSpPr>
          <p:nvPr>
            <p:ph type="body" idx="4294967295"/>
          </p:nvPr>
        </p:nvSpPr>
        <p:spPr>
          <a:xfrm>
            <a:off x="1905000" y="1219200"/>
            <a:ext cx="1981200" cy="6096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dirty="0"/>
              <a:t>证明：令</a:t>
            </a:r>
          </a:p>
        </p:txBody>
      </p:sp>
      <p:sp>
        <p:nvSpPr>
          <p:cNvPr id="81925" name="Rectangle 3"/>
          <p:cNvSpPr>
            <a:spLocks noGrp="1"/>
          </p:cNvSpPr>
          <p:nvPr>
            <p:ph type="title" idx="4294967295"/>
          </p:nvPr>
        </p:nvSpPr>
        <p:spPr>
          <a:xfrm>
            <a:off x="1703388" y="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1926" name="Line 4"/>
          <p:cNvSpPr/>
          <p:nvPr/>
        </p:nvSpPr>
        <p:spPr>
          <a:xfrm>
            <a:off x="1752600" y="941388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1981200" y="2362200"/>
          <a:ext cx="7035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035800" imgH="1143000" progId="Equation.DSMT4">
                  <p:embed/>
                </p:oleObj>
              </mc:Choice>
              <mc:Fallback>
                <p:oleObj r:id="rId2" imgW="7035800" imgH="11430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1200" y="2362200"/>
                        <a:ext cx="70358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Object 6"/>
          <p:cNvGraphicFramePr>
            <a:graphicFrameLocks noChangeAspect="1"/>
          </p:cNvGraphicFramePr>
          <p:nvPr/>
        </p:nvGraphicFramePr>
        <p:xfrm>
          <a:off x="4114800" y="1447800"/>
          <a:ext cx="22987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298700" imgH="571500" progId="Equation.DSMT4">
                  <p:embed/>
                </p:oleObj>
              </mc:Choice>
              <mc:Fallback>
                <p:oleObj r:id="rId4" imgW="2298700" imgH="5715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1447800"/>
                        <a:ext cx="22987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7"/>
          <p:cNvGraphicFramePr>
            <a:graphicFrameLocks noChangeAspect="1"/>
          </p:cNvGraphicFramePr>
          <p:nvPr/>
        </p:nvGraphicFramePr>
        <p:xfrm>
          <a:off x="2133600" y="4419600"/>
          <a:ext cx="7543800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543800" imgH="1422400" progId="Equation.DSMT4">
                  <p:embed/>
                </p:oleObj>
              </mc:Choice>
              <mc:Fallback>
                <p:oleObj r:id="rId6" imgW="7543800" imgH="14224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600" y="4419600"/>
                        <a:ext cx="7543800" cy="1422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8"/>
          <p:cNvGraphicFramePr>
            <a:graphicFrameLocks noChangeAspect="1"/>
          </p:cNvGraphicFramePr>
          <p:nvPr/>
        </p:nvGraphicFramePr>
        <p:xfrm>
          <a:off x="2057400" y="3733800"/>
          <a:ext cx="7454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454900" imgH="482600" progId="Equation.DSMT4">
                  <p:embed/>
                </p:oleObj>
              </mc:Choice>
              <mc:Fallback>
                <p:oleObj r:id="rId8" imgW="7454900" imgH="482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057400" y="3733800"/>
                        <a:ext cx="74549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82947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18</a:t>
            </a:fld>
            <a:endParaRPr lang="en-US" altLang="zh-CN" sz="1400" dirty="0"/>
          </a:p>
        </p:txBody>
      </p:sp>
      <p:sp>
        <p:nvSpPr>
          <p:cNvPr id="14338" name="Rectangle 2"/>
          <p:cNvSpPr>
            <a:spLocks noGrp="1"/>
          </p:cNvSpPr>
          <p:nvPr>
            <p:ph type="body" idx="4294967295"/>
          </p:nvPr>
        </p:nvSpPr>
        <p:spPr>
          <a:xfrm>
            <a:off x="1981200" y="4267200"/>
            <a:ext cx="7924800" cy="12954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zh-CN" altLang="en-US" dirty="0"/>
              <a:t>所以为柯西列，必有极限</a:t>
            </a:r>
            <a:r>
              <a:rPr lang="en-US" altLang="zh-CN" dirty="0"/>
              <a:t>,</a:t>
            </a:r>
            <a:r>
              <a:rPr lang="zh-CN" altLang="en-US" dirty="0"/>
              <a:t>且由</a:t>
            </a:r>
            <a:r>
              <a:rPr lang="en-US" altLang="zh-CN" dirty="0"/>
              <a:t>S</a:t>
            </a:r>
            <a:r>
              <a:rPr lang="zh-CN" altLang="en-US" dirty="0"/>
              <a:t>为闭集知。此极限点必在</a:t>
            </a:r>
            <a:r>
              <a:rPr lang="en-US" altLang="zh-CN" dirty="0"/>
              <a:t>S</a:t>
            </a:r>
            <a:r>
              <a:rPr lang="zh-CN" altLang="en-US" dirty="0"/>
              <a:t>中。</a:t>
            </a:r>
          </a:p>
        </p:txBody>
      </p:sp>
      <p:sp>
        <p:nvSpPr>
          <p:cNvPr id="82949" name="Rectangle 3"/>
          <p:cNvSpPr>
            <a:spLocks noGrp="1"/>
          </p:cNvSpPr>
          <p:nvPr>
            <p:ph type="title" idx="4294967295"/>
          </p:nvPr>
        </p:nvSpPr>
        <p:spPr>
          <a:xfrm>
            <a:off x="1703388" y="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2950" name="Line 4"/>
          <p:cNvSpPr/>
          <p:nvPr/>
        </p:nvSpPr>
        <p:spPr>
          <a:xfrm>
            <a:off x="1752600" y="941388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2057400" y="1371600"/>
          <a:ext cx="78740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874000" imgH="2616200" progId="Equation.DSMT4">
                  <p:embed/>
                </p:oleObj>
              </mc:Choice>
              <mc:Fallback>
                <p:oleObj r:id="rId2" imgW="7874000" imgH="2616200" progId="Equation.DSMT4">
                  <p:embed/>
                  <p:pic>
                    <p:nvPicPr>
                      <p:cNvPr id="0" name="图片 37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57400" y="1371600"/>
                        <a:ext cx="7874000" cy="2616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6"/>
          <p:cNvSpPr/>
          <p:nvPr/>
        </p:nvSpPr>
        <p:spPr>
          <a:xfrm>
            <a:off x="2133600" y="5410200"/>
            <a:ext cx="2621280" cy="5835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dirty="0"/>
              <a:t>下证明唯一性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/>
      <p:bldP spid="1434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83971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19</a:t>
            </a:fld>
            <a:endParaRPr lang="en-US" altLang="zh-CN" sz="1400" dirty="0"/>
          </a:p>
        </p:txBody>
      </p:sp>
      <p:sp>
        <p:nvSpPr>
          <p:cNvPr id="83972" name="Rectangle 3"/>
          <p:cNvSpPr>
            <a:spLocks noGrp="1"/>
          </p:cNvSpPr>
          <p:nvPr>
            <p:ph type="title" idx="4294967295"/>
          </p:nvPr>
        </p:nvSpPr>
        <p:spPr>
          <a:xfrm>
            <a:off x="1703388" y="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3973" name="Line 4"/>
          <p:cNvSpPr/>
          <p:nvPr/>
        </p:nvSpPr>
        <p:spPr>
          <a:xfrm>
            <a:off x="1752600" y="941388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3974" name="Object 5"/>
          <p:cNvGraphicFramePr>
            <a:graphicFrameLocks noChangeAspect="1"/>
          </p:cNvGraphicFramePr>
          <p:nvPr/>
        </p:nvGraphicFramePr>
        <p:xfrm>
          <a:off x="2286000" y="1130300"/>
          <a:ext cx="7772400" cy="459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772400" imgH="4597400" progId="Equation.DSMT4">
                  <p:embed/>
                </p:oleObj>
              </mc:Choice>
              <mc:Fallback>
                <p:oleObj r:id="rId2" imgW="7772400" imgH="4597400" progId="Equation.DSMT4">
                  <p:embed/>
                  <p:pic>
                    <p:nvPicPr>
                      <p:cNvPr id="0" name="图片 37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86000" y="1130300"/>
                        <a:ext cx="7772400" cy="4597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66563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2</a:t>
            </a:fld>
            <a:endParaRPr lang="en-US" altLang="zh-CN" sz="1400" dirty="0"/>
          </a:p>
        </p:txBody>
      </p:sp>
      <p:sp>
        <p:nvSpPr>
          <p:cNvPr id="66564" name="Rectangle 2"/>
          <p:cNvSpPr>
            <a:spLocks noGrp="1"/>
          </p:cNvSpPr>
          <p:nvPr>
            <p:ph type="title" idx="4294967295"/>
          </p:nvPr>
        </p:nvSpPr>
        <p:spPr>
          <a:xfrm>
            <a:off x="1703388" y="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6565" name="Line 3"/>
          <p:cNvSpPr/>
          <p:nvPr/>
        </p:nvSpPr>
        <p:spPr>
          <a:xfrm>
            <a:off x="1752600" y="941388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6566" name="Rectangle 4"/>
          <p:cNvSpPr/>
          <p:nvPr/>
        </p:nvSpPr>
        <p:spPr>
          <a:xfrm>
            <a:off x="1847850" y="1052513"/>
            <a:ext cx="4103688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/>
            <a:r>
              <a:rPr lang="en-US" altLang="zh-CN" dirty="0"/>
              <a:t>2.1 </a:t>
            </a:r>
            <a:r>
              <a:rPr lang="zh-CN" altLang="en-US" b="1" dirty="0">
                <a:ea typeface="楷体_GB2312" pitchFamily="49" charset="-122"/>
              </a:rPr>
              <a:t>凸集与锥</a:t>
            </a:r>
          </a:p>
        </p:txBody>
      </p:sp>
      <p:grpSp>
        <p:nvGrpSpPr>
          <p:cNvPr id="2" name="Group 6"/>
          <p:cNvGrpSpPr/>
          <p:nvPr/>
        </p:nvGrpSpPr>
        <p:grpSpPr>
          <a:xfrm>
            <a:off x="2495550" y="4076700"/>
            <a:ext cx="7272338" cy="1893888"/>
            <a:chOff x="567" y="2102"/>
            <a:chExt cx="4581" cy="1193"/>
          </a:xfrm>
        </p:grpSpPr>
        <p:sp>
          <p:nvSpPr>
            <p:cNvPr id="66569" name="Line 7"/>
            <p:cNvSpPr/>
            <p:nvPr/>
          </p:nvSpPr>
          <p:spPr>
            <a:xfrm flipV="1">
              <a:off x="719" y="2454"/>
              <a:ext cx="635" cy="272"/>
            </a:xfrm>
            <a:prstGeom prst="line">
              <a:avLst/>
            </a:prstGeom>
            <a:ln w="1270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0" name="Arc 8"/>
            <p:cNvSpPr/>
            <p:nvPr/>
          </p:nvSpPr>
          <p:spPr>
            <a:xfrm rot="-155045">
              <a:off x="578" y="2102"/>
              <a:ext cx="1014" cy="691"/>
            </a:xfrm>
            <a:custGeom>
              <a:avLst/>
              <a:gdLst>
                <a:gd name="txL" fmla="*/ 0 w 31661"/>
                <a:gd name="txT" fmla="*/ 0 h 21600"/>
                <a:gd name="txR" fmla="*/ 31661 w 31661"/>
                <a:gd name="txB" fmla="*/ 21600 h 216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1661" h="21600" fill="none">
                  <a:moveTo>
                    <a:pt x="-1" y="2860"/>
                  </a:moveTo>
                  <a:cubicBezTo>
                    <a:pt x="3269" y="986"/>
                    <a:pt x="6973" y="-1"/>
                    <a:pt x="10742" y="0"/>
                  </a:cubicBezTo>
                  <a:cubicBezTo>
                    <a:pt x="20598" y="0"/>
                    <a:pt x="29205" y="6672"/>
                    <a:pt x="31661" y="16218"/>
                  </a:cubicBezTo>
                </a:path>
                <a:path w="31661" h="21600" stroke="0">
                  <a:moveTo>
                    <a:pt x="-1" y="2860"/>
                  </a:moveTo>
                  <a:cubicBezTo>
                    <a:pt x="3269" y="986"/>
                    <a:pt x="6973" y="-1"/>
                    <a:pt x="10742" y="0"/>
                  </a:cubicBezTo>
                  <a:cubicBezTo>
                    <a:pt x="20598" y="0"/>
                    <a:pt x="29205" y="6672"/>
                    <a:pt x="31661" y="16218"/>
                  </a:cubicBezTo>
                  <a:lnTo>
                    <a:pt x="10742" y="21600"/>
                  </a:lnTo>
                  <a:lnTo>
                    <a:pt x="-1" y="2860"/>
                  </a:lnTo>
                  <a:close/>
                </a:path>
              </a:pathLst>
            </a:custGeom>
            <a:noFill/>
            <a:ln w="38100" cap="flat" cmpd="sng">
              <a:solidFill>
                <a:srgbClr val="003366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1" name="Line 9"/>
            <p:cNvSpPr/>
            <p:nvPr/>
          </p:nvSpPr>
          <p:spPr>
            <a:xfrm>
              <a:off x="567" y="2205"/>
              <a:ext cx="1" cy="1090"/>
            </a:xfrm>
            <a:prstGeom prst="line">
              <a:avLst/>
            </a:prstGeom>
            <a:ln w="381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2" name="Line 10"/>
            <p:cNvSpPr/>
            <p:nvPr/>
          </p:nvSpPr>
          <p:spPr>
            <a:xfrm flipV="1">
              <a:off x="567" y="2579"/>
              <a:ext cx="1034" cy="708"/>
            </a:xfrm>
            <a:prstGeom prst="line">
              <a:avLst/>
            </a:prstGeom>
            <a:ln w="381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3" name="Oval 11"/>
            <p:cNvSpPr/>
            <p:nvPr/>
          </p:nvSpPr>
          <p:spPr>
            <a:xfrm>
              <a:off x="703" y="2575"/>
              <a:ext cx="208" cy="303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6574" name="Oval 12"/>
            <p:cNvSpPr/>
            <p:nvPr/>
          </p:nvSpPr>
          <p:spPr>
            <a:xfrm>
              <a:off x="1338" y="2303"/>
              <a:ext cx="208" cy="303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6575" name="Arc 13"/>
            <p:cNvSpPr/>
            <p:nvPr/>
          </p:nvSpPr>
          <p:spPr>
            <a:xfrm rot="5767058">
              <a:off x="2049" y="2128"/>
              <a:ext cx="1089" cy="1242"/>
            </a:xfrm>
            <a:custGeom>
              <a:avLst/>
              <a:gdLst>
                <a:gd name="txL" fmla="*/ 0 w 34320"/>
                <a:gd name="txT" fmla="*/ 0 h 43200"/>
                <a:gd name="txR" fmla="*/ 34320 w 34320"/>
                <a:gd name="txB" fmla="*/ 43200 h 43200"/>
              </a:gdLst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34320" h="43200" fill="none">
                  <a:moveTo>
                    <a:pt x="12719" y="0"/>
                  </a:moveTo>
                  <a:cubicBezTo>
                    <a:pt x="24649" y="0"/>
                    <a:pt x="34320" y="9670"/>
                    <a:pt x="34320" y="21600"/>
                  </a:cubicBezTo>
                  <a:cubicBezTo>
                    <a:pt x="34320" y="33529"/>
                    <a:pt x="24649" y="43200"/>
                    <a:pt x="12720" y="43200"/>
                  </a:cubicBezTo>
                  <a:cubicBezTo>
                    <a:pt x="8148" y="43200"/>
                    <a:pt x="3695" y="41749"/>
                    <a:pt x="0" y="39057"/>
                  </a:cubicBezTo>
                </a:path>
                <a:path w="34320" h="43200" stroke="0">
                  <a:moveTo>
                    <a:pt x="12719" y="0"/>
                  </a:moveTo>
                  <a:cubicBezTo>
                    <a:pt x="24649" y="0"/>
                    <a:pt x="34320" y="9670"/>
                    <a:pt x="34320" y="21600"/>
                  </a:cubicBezTo>
                  <a:cubicBezTo>
                    <a:pt x="34320" y="33529"/>
                    <a:pt x="24649" y="43200"/>
                    <a:pt x="12720" y="43200"/>
                  </a:cubicBezTo>
                  <a:cubicBezTo>
                    <a:pt x="8148" y="43200"/>
                    <a:pt x="3695" y="41749"/>
                    <a:pt x="0" y="39057"/>
                  </a:cubicBezTo>
                  <a:lnTo>
                    <a:pt x="12720" y="21600"/>
                  </a:lnTo>
                  <a:lnTo>
                    <a:pt x="12719" y="0"/>
                  </a:lnTo>
                  <a:close/>
                </a:path>
              </a:pathLst>
            </a:custGeom>
            <a:noFill/>
            <a:ln w="38100" cap="flat" cmpd="sng">
              <a:solidFill>
                <a:srgbClr val="003366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6" name="Line 14"/>
            <p:cNvSpPr/>
            <p:nvPr/>
          </p:nvSpPr>
          <p:spPr>
            <a:xfrm>
              <a:off x="2154" y="2160"/>
              <a:ext cx="408" cy="680"/>
            </a:xfrm>
            <a:prstGeom prst="line">
              <a:avLst/>
            </a:prstGeom>
            <a:ln w="381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7" name="Line 15"/>
            <p:cNvSpPr/>
            <p:nvPr/>
          </p:nvSpPr>
          <p:spPr>
            <a:xfrm flipV="1">
              <a:off x="2562" y="2659"/>
              <a:ext cx="681" cy="181"/>
            </a:xfrm>
            <a:prstGeom prst="line">
              <a:avLst/>
            </a:prstGeom>
            <a:ln w="381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8" name="Oval 16"/>
            <p:cNvSpPr/>
            <p:nvPr/>
          </p:nvSpPr>
          <p:spPr>
            <a:xfrm>
              <a:off x="2154" y="2439"/>
              <a:ext cx="209" cy="303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6579" name="Oval 17"/>
            <p:cNvSpPr/>
            <p:nvPr/>
          </p:nvSpPr>
          <p:spPr>
            <a:xfrm>
              <a:off x="3061" y="2666"/>
              <a:ext cx="209" cy="303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6580" name="Line 18"/>
            <p:cNvSpPr/>
            <p:nvPr/>
          </p:nvSpPr>
          <p:spPr>
            <a:xfrm>
              <a:off x="2200" y="2592"/>
              <a:ext cx="861" cy="227"/>
            </a:xfrm>
            <a:prstGeom prst="line">
              <a:avLst/>
            </a:prstGeom>
            <a:ln w="9525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1" name="AutoShape 19"/>
            <p:cNvSpPr/>
            <p:nvPr/>
          </p:nvSpPr>
          <p:spPr>
            <a:xfrm rot="-645909">
              <a:off x="3833" y="2553"/>
              <a:ext cx="1315" cy="348"/>
            </a:xfrm>
            <a:prstGeom prst="hexagon">
              <a:avLst>
                <a:gd name="adj" fmla="val 33720"/>
                <a:gd name="vf" fmla="val 115470"/>
              </a:avLst>
            </a:prstGeom>
            <a:solidFill>
              <a:srgbClr val="FFFFFF"/>
            </a:solidFill>
            <a:ln w="38100" cap="flat" cmpd="sng">
              <a:solidFill>
                <a:srgbClr val="00008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6582" name="Oval 20"/>
            <p:cNvSpPr/>
            <p:nvPr/>
          </p:nvSpPr>
          <p:spPr>
            <a:xfrm>
              <a:off x="3808" y="2682"/>
              <a:ext cx="222" cy="31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66583" name="Oval 21"/>
            <p:cNvSpPr/>
            <p:nvPr/>
          </p:nvSpPr>
          <p:spPr>
            <a:xfrm>
              <a:off x="4558" y="2394"/>
              <a:ext cx="209" cy="303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  <p:graphicFrame>
        <p:nvGraphicFramePr>
          <p:cNvPr id="115734" name="Object 22"/>
          <p:cNvGraphicFramePr>
            <a:graphicFrameLocks noChangeAspect="1"/>
          </p:cNvGraphicFramePr>
          <p:nvPr/>
        </p:nvGraphicFramePr>
        <p:xfrm>
          <a:off x="2063750" y="1590675"/>
          <a:ext cx="791845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975600" imgH="2286000" progId="Equation.DSMT4">
                  <p:embed/>
                </p:oleObj>
              </mc:Choice>
              <mc:Fallback>
                <p:oleObj r:id="rId2" imgW="7975600" imgH="2286000" progId="Equation.DSMT4">
                  <p:embed/>
                  <p:pic>
                    <p:nvPicPr>
                      <p:cNvPr id="0" name="图片 334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63750" y="1590675"/>
                        <a:ext cx="7918450" cy="2270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84995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20</a:t>
            </a:fld>
            <a:endParaRPr lang="en-US" altLang="zh-CN" sz="1400" dirty="0"/>
          </a:p>
        </p:txBody>
      </p:sp>
      <p:sp>
        <p:nvSpPr>
          <p:cNvPr id="84996" name="Rectangle 3"/>
          <p:cNvSpPr>
            <a:spLocks noGrp="1"/>
          </p:cNvSpPr>
          <p:nvPr>
            <p:ph type="title" idx="4294967295"/>
          </p:nvPr>
        </p:nvSpPr>
        <p:spPr>
          <a:xfrm>
            <a:off x="1774825" y="188913"/>
            <a:ext cx="7416800" cy="936625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4997" name="Line 4"/>
          <p:cNvSpPr/>
          <p:nvPr/>
        </p:nvSpPr>
        <p:spPr>
          <a:xfrm>
            <a:off x="1752600" y="941388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1919288" y="2276475"/>
          <a:ext cx="71501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150100" imgH="2184400" progId="Equation.DSMT4">
                  <p:embed/>
                </p:oleObj>
              </mc:Choice>
              <mc:Fallback>
                <p:oleObj r:id="rId2" imgW="7150100" imgH="2184400" progId="Equation.DSMT4">
                  <p:embed/>
                  <p:pic>
                    <p:nvPicPr>
                      <p:cNvPr id="0" name="图片 37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9288" y="2276475"/>
                        <a:ext cx="7150100" cy="218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1992313" y="4797425"/>
          <a:ext cx="77724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772400" imgH="1041400" progId="Equation.DSMT4">
                  <p:embed/>
                </p:oleObj>
              </mc:Choice>
              <mc:Fallback>
                <p:oleObj r:id="rId4" imgW="7772400" imgH="1041400" progId="Equation.DSMT4">
                  <p:embed/>
                  <p:pic>
                    <p:nvPicPr>
                      <p:cNvPr id="0" name="图片 371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92313" y="4797425"/>
                        <a:ext cx="777240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919288" y="1123950"/>
          <a:ext cx="82804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245600" imgH="1066800" progId="Equation.DSMT4">
                  <p:embed/>
                </p:oleObj>
              </mc:Choice>
              <mc:Fallback>
                <p:oleObj r:id="rId6" imgW="9245600" imgH="1066800" progId="Equation.DSMT4">
                  <p:embed/>
                  <p:pic>
                    <p:nvPicPr>
                      <p:cNvPr id="0" name="图片 3713"/>
                      <p:cNvPicPr/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1919288" y="1123950"/>
                        <a:ext cx="8280400" cy="95726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86019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21</a:t>
            </a:fld>
            <a:endParaRPr lang="en-US" altLang="zh-CN" sz="1400" dirty="0"/>
          </a:p>
        </p:txBody>
      </p:sp>
      <p:sp>
        <p:nvSpPr>
          <p:cNvPr id="86020" name="Rectangle 3"/>
          <p:cNvSpPr>
            <a:spLocks noGrp="1"/>
          </p:cNvSpPr>
          <p:nvPr>
            <p:ph type="title" idx="4294967295"/>
          </p:nvPr>
        </p:nvSpPr>
        <p:spPr>
          <a:xfrm>
            <a:off x="1524000" y="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6021" name="Line 4"/>
          <p:cNvSpPr/>
          <p:nvPr/>
        </p:nvSpPr>
        <p:spPr>
          <a:xfrm>
            <a:off x="1752600" y="941388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86022" name="Group 38"/>
          <p:cNvGrpSpPr/>
          <p:nvPr/>
        </p:nvGrpSpPr>
        <p:grpSpPr>
          <a:xfrm>
            <a:off x="2514600" y="2133600"/>
            <a:ext cx="7481888" cy="2924176"/>
            <a:chOff x="672" y="864"/>
            <a:chExt cx="4713" cy="1842"/>
          </a:xfrm>
        </p:grpSpPr>
        <p:grpSp>
          <p:nvGrpSpPr>
            <p:cNvPr id="86026" name="Group 23"/>
            <p:cNvGrpSpPr/>
            <p:nvPr/>
          </p:nvGrpSpPr>
          <p:grpSpPr>
            <a:xfrm>
              <a:off x="672" y="864"/>
              <a:ext cx="4713" cy="1842"/>
              <a:chOff x="672" y="864"/>
              <a:chExt cx="4713" cy="1842"/>
            </a:xfrm>
          </p:grpSpPr>
          <p:grpSp>
            <p:nvGrpSpPr>
              <p:cNvPr id="86040" name="Group 5"/>
              <p:cNvGrpSpPr/>
              <p:nvPr/>
            </p:nvGrpSpPr>
            <p:grpSpPr>
              <a:xfrm>
                <a:off x="672" y="864"/>
                <a:ext cx="4713" cy="1842"/>
                <a:chOff x="385" y="1933"/>
                <a:chExt cx="4713" cy="1842"/>
              </a:xfrm>
            </p:grpSpPr>
            <p:grpSp>
              <p:nvGrpSpPr>
                <p:cNvPr id="86042" name="Group 6"/>
                <p:cNvGrpSpPr/>
                <p:nvPr/>
              </p:nvGrpSpPr>
              <p:grpSpPr>
                <a:xfrm>
                  <a:off x="2373" y="1979"/>
                  <a:ext cx="2725" cy="1796"/>
                  <a:chOff x="1330" y="1979"/>
                  <a:chExt cx="2725" cy="1796"/>
                </a:xfrm>
              </p:grpSpPr>
              <p:sp>
                <p:nvSpPr>
                  <p:cNvPr id="86044" name="Oval 7"/>
                  <p:cNvSpPr/>
                  <p:nvPr/>
                </p:nvSpPr>
                <p:spPr>
                  <a:xfrm rot="861448">
                    <a:off x="1927" y="2307"/>
                    <a:ext cx="873" cy="569"/>
                  </a:xfrm>
                  <a:prstGeom prst="ellipse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 anchor="ctr" anchorCtr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i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2400" dirty="0"/>
                  </a:p>
                </p:txBody>
              </p:sp>
              <p:sp>
                <p:nvSpPr>
                  <p:cNvPr id="86045" name="Oval 8"/>
                  <p:cNvSpPr/>
                  <p:nvPr/>
                </p:nvSpPr>
                <p:spPr>
                  <a:xfrm rot="1065835">
                    <a:off x="2018" y="2235"/>
                    <a:ext cx="859" cy="622"/>
                  </a:xfrm>
                  <a:prstGeom prst="ellipse">
                    <a:avLst/>
                  </a:prstGeom>
                  <a:solidFill>
                    <a:srgbClr val="CCFFFF"/>
                  </a:solidFill>
                  <a:ln w="19050" cap="flat" cmpd="sng">
                    <a:solidFill>
                      <a:srgbClr val="00008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 wrap="none" anchor="ctr" anchorCtr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i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2400" dirty="0"/>
                  </a:p>
                </p:txBody>
              </p:sp>
              <p:sp>
                <p:nvSpPr>
                  <p:cNvPr id="86046" name="Line 9"/>
                  <p:cNvSpPr/>
                  <p:nvPr/>
                </p:nvSpPr>
                <p:spPr>
                  <a:xfrm flipV="1">
                    <a:off x="2472" y="2659"/>
                    <a:ext cx="1406" cy="181"/>
                  </a:xfrm>
                  <a:prstGeom prst="line">
                    <a:avLst/>
                  </a:prstGeom>
                  <a:ln w="9525" cap="flat" cmpd="sng">
                    <a:solidFill>
                      <a:srgbClr val="FF3300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47" name="Oval 10"/>
                  <p:cNvSpPr/>
                  <p:nvPr/>
                </p:nvSpPr>
                <p:spPr>
                  <a:xfrm>
                    <a:off x="2426" y="2682"/>
                    <a:ext cx="222" cy="317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noFill/>
                  </a:ln>
                </p:spPr>
                <p:txBody>
                  <a:bodyPr wrap="none" anchor="ctr" anchorCtr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i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2400" dirty="0"/>
                  </a:p>
                </p:txBody>
              </p:sp>
              <p:sp>
                <p:nvSpPr>
                  <p:cNvPr id="86048" name="Oval 11"/>
                  <p:cNvSpPr/>
                  <p:nvPr/>
                </p:nvSpPr>
                <p:spPr>
                  <a:xfrm>
                    <a:off x="3107" y="2591"/>
                    <a:ext cx="222" cy="317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noFill/>
                  </a:ln>
                </p:spPr>
                <p:txBody>
                  <a:bodyPr wrap="none" anchor="ctr" anchorCtr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i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2400" dirty="0"/>
                  </a:p>
                </p:txBody>
              </p:sp>
              <p:sp>
                <p:nvSpPr>
                  <p:cNvPr id="86049" name="Oval 12"/>
                  <p:cNvSpPr/>
                  <p:nvPr/>
                </p:nvSpPr>
                <p:spPr>
                  <a:xfrm>
                    <a:off x="3833" y="2501"/>
                    <a:ext cx="222" cy="317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noFill/>
                  </a:ln>
                </p:spPr>
                <p:txBody>
                  <a:bodyPr wrap="none" anchor="ctr" anchorCtr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i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2400" dirty="0"/>
                  </a:p>
                </p:txBody>
              </p:sp>
              <p:sp>
                <p:nvSpPr>
                  <p:cNvPr id="86050" name="Rectangle 13"/>
                  <p:cNvSpPr/>
                  <p:nvPr/>
                </p:nvSpPr>
                <p:spPr>
                  <a:xfrm>
                    <a:off x="1525" y="3262"/>
                    <a:ext cx="195" cy="22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i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just" eaLnBrk="1" hangingPunct="1">
                      <a:lnSpc>
                        <a:spcPct val="110000"/>
                      </a:lnSpc>
                      <a:spcBef>
                        <a:spcPct val="50000"/>
                      </a:spcBef>
                      <a:buNone/>
                    </a:pPr>
                    <a:endParaRPr lang="zh-CN" altLang="zh-CN" sz="1600" i="1" dirty="0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86051" name="Rectangle 14"/>
                  <p:cNvSpPr/>
                  <p:nvPr/>
                </p:nvSpPr>
                <p:spPr>
                  <a:xfrm>
                    <a:off x="2114" y="2718"/>
                    <a:ext cx="195" cy="228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i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just" eaLnBrk="1" hangingPunct="1">
                      <a:lnSpc>
                        <a:spcPct val="110000"/>
                      </a:lnSpc>
                      <a:spcBef>
                        <a:spcPct val="50000"/>
                      </a:spcBef>
                      <a:buNone/>
                    </a:pPr>
                    <a:endParaRPr lang="zh-CN" altLang="zh-CN" sz="1600" i="1" dirty="0">
                      <a:ea typeface="楷体_GB2312" pitchFamily="49" charset="-122"/>
                    </a:endParaRPr>
                  </a:p>
                </p:txBody>
              </p:sp>
              <p:sp>
                <p:nvSpPr>
                  <p:cNvPr id="86052" name="Line 15"/>
                  <p:cNvSpPr/>
                  <p:nvPr/>
                </p:nvSpPr>
                <p:spPr>
                  <a:xfrm flipH="1">
                    <a:off x="1496" y="2864"/>
                    <a:ext cx="952" cy="816"/>
                  </a:xfrm>
                  <a:prstGeom prst="line">
                    <a:avLst/>
                  </a:prstGeom>
                  <a:ln w="19050" cap="flat" cmpd="sng">
                    <a:solidFill>
                      <a:srgbClr val="FF3300"/>
                    </a:solidFill>
                    <a:prstDash val="solid"/>
                    <a:headEnd type="none" w="med" len="med"/>
                    <a:tailEnd type="triangl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53" name="Oval 16"/>
                  <p:cNvSpPr/>
                  <p:nvPr/>
                </p:nvSpPr>
                <p:spPr>
                  <a:xfrm>
                    <a:off x="1746" y="3272"/>
                    <a:ext cx="91" cy="316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9525">
                    <a:noFill/>
                  </a:ln>
                </p:spPr>
                <p:txBody>
                  <a:bodyPr anchor="ctr" anchorCtr="0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i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eaLnBrk="1" hangingPunct="1">
                      <a:spcBef>
                        <a:spcPct val="0"/>
                      </a:spcBef>
                      <a:buNone/>
                    </a:pPr>
                    <a:endParaRPr lang="zh-CN" altLang="en-US" sz="2400" dirty="0"/>
                  </a:p>
                </p:txBody>
              </p:sp>
              <p:sp>
                <p:nvSpPr>
                  <p:cNvPr id="86054" name="Line 17"/>
                  <p:cNvSpPr/>
                  <p:nvPr/>
                </p:nvSpPr>
                <p:spPr>
                  <a:xfrm rot="287626">
                    <a:off x="1565" y="2614"/>
                    <a:ext cx="1224" cy="1043"/>
                  </a:xfrm>
                  <a:prstGeom prst="line">
                    <a:avLst/>
                  </a:prstGeom>
                  <a:ln w="28575" cap="flat" cmpd="sng">
                    <a:solidFill>
                      <a:schemeClr val="accent2"/>
                    </a:solidFill>
                    <a:prstDash val="solid"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6055" name="Rectangle 18"/>
                  <p:cNvSpPr/>
                  <p:nvPr/>
                </p:nvSpPr>
                <p:spPr>
                  <a:xfrm>
                    <a:off x="3808" y="2296"/>
                    <a:ext cx="222" cy="31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i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just" eaLnBrk="1" hangingPunct="1">
                      <a:lnSpc>
                        <a:spcPct val="110000"/>
                      </a:lnSpc>
                      <a:spcBef>
                        <a:spcPct val="50000"/>
                      </a:spcBef>
                      <a:buNone/>
                    </a:pPr>
                    <a:r>
                      <a:rPr lang="en-US" altLang="zh-CN" sz="2400" b="1" i="1" dirty="0">
                        <a:ea typeface="楷体_GB2312" pitchFamily="49" charset="-122"/>
                      </a:rPr>
                      <a:t>x</a:t>
                    </a:r>
                  </a:p>
                </p:txBody>
              </p:sp>
              <p:sp>
                <p:nvSpPr>
                  <p:cNvPr id="86056" name="Rectangle 19"/>
                  <p:cNvSpPr/>
                  <p:nvPr/>
                </p:nvSpPr>
                <p:spPr>
                  <a:xfrm>
                    <a:off x="1330" y="3526"/>
                    <a:ext cx="203" cy="249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i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just" eaLnBrk="1" hangingPunct="1">
                      <a:lnSpc>
                        <a:spcPct val="110000"/>
                      </a:lnSpc>
                      <a:spcBef>
                        <a:spcPct val="50000"/>
                      </a:spcBef>
                      <a:buNone/>
                    </a:pPr>
                    <a:r>
                      <a:rPr lang="en-US" altLang="zh-CN" sz="1800" b="1" i="1" dirty="0">
                        <a:ea typeface="楷体_GB2312" pitchFamily="49" charset="-122"/>
                      </a:rPr>
                      <a:t>p</a:t>
                    </a:r>
                  </a:p>
                </p:txBody>
              </p:sp>
              <p:sp>
                <p:nvSpPr>
                  <p:cNvPr id="86057" name="Rectangle 20"/>
                  <p:cNvSpPr/>
                  <p:nvPr/>
                </p:nvSpPr>
                <p:spPr>
                  <a:xfrm>
                    <a:off x="2653" y="1979"/>
                    <a:ext cx="243" cy="31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wrap="none">
                    <a:spAutoFit/>
                  </a:bodyPr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3200" i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kumimoji="1"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just" eaLnBrk="1" hangingPunct="1">
                      <a:lnSpc>
                        <a:spcPct val="110000"/>
                      </a:lnSpc>
                      <a:spcBef>
                        <a:spcPct val="50000"/>
                      </a:spcBef>
                      <a:buNone/>
                    </a:pPr>
                    <a:r>
                      <a:rPr lang="en-US" altLang="zh-CN" sz="2400" b="1" i="1" dirty="0">
                        <a:ea typeface="楷体_GB2312" pitchFamily="49" charset="-122"/>
                      </a:rPr>
                      <a:t>X</a:t>
                    </a:r>
                    <a:endParaRPr lang="en-US" altLang="zh-CN" sz="1600" i="1" dirty="0">
                      <a:ea typeface="楷体_GB2312" pitchFamily="49" charset="-122"/>
                    </a:endParaRPr>
                  </a:p>
                </p:txBody>
              </p:sp>
            </p:grpSp>
            <p:sp>
              <p:nvSpPr>
                <p:cNvPr id="86043" name="Text Box 21"/>
                <p:cNvSpPr txBox="1"/>
                <p:nvPr/>
              </p:nvSpPr>
              <p:spPr>
                <a:xfrm>
                  <a:off x="385" y="1933"/>
                  <a:ext cx="1679" cy="176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3200" i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kumimoji="1"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just" eaLnBrk="1" hangingPunct="1">
                    <a:lnSpc>
                      <a:spcPct val="110000"/>
                    </a:lnSpc>
                    <a:spcBef>
                      <a:spcPct val="50000"/>
                    </a:spcBef>
                    <a:buNone/>
                  </a:pPr>
                  <a:endParaRPr lang="en-US" altLang="zh-CN" sz="2400" dirty="0">
                    <a:ea typeface="楷体_GB2312" pitchFamily="49" charset="-122"/>
                  </a:endParaRPr>
                </a:p>
                <a:p>
                  <a:pPr marL="0" lvl="0" indent="0" algn="just" eaLnBrk="1" hangingPunct="1">
                    <a:lnSpc>
                      <a:spcPct val="11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2400" dirty="0">
                      <a:ea typeface="楷体_GB2312" pitchFamily="49" charset="-122"/>
                    </a:rPr>
                    <a:t>(i) </a:t>
                  </a:r>
                  <a:r>
                    <a:rPr lang="en-US" altLang="zh-CN" sz="2400" dirty="0">
                      <a:solidFill>
                        <a:schemeClr val="accent2"/>
                      </a:solidFill>
                      <a:ea typeface="楷体_GB2312" pitchFamily="49" charset="-122"/>
                    </a:rPr>
                    <a:t>(</a:t>
                  </a:r>
                  <a:r>
                    <a:rPr lang="en-US" altLang="zh-CN" sz="2400" b="1" i="1" dirty="0">
                      <a:solidFill>
                        <a:schemeClr val="accent2"/>
                      </a:solidFill>
                      <a:ea typeface="楷体_GB2312" pitchFamily="49" charset="-122"/>
                    </a:rPr>
                    <a:t>x</a:t>
                  </a:r>
                  <a:r>
                    <a:rPr lang="en-US" altLang="zh-CN" sz="2400" dirty="0">
                      <a:solidFill>
                        <a:schemeClr val="accent2"/>
                      </a:solidFill>
                      <a:ea typeface="楷体_GB2312" pitchFamily="49" charset="-122"/>
                    </a:rPr>
                    <a:t>-   )(</a:t>
                  </a:r>
                  <a:r>
                    <a:rPr lang="en-US" altLang="zh-CN" sz="2400" b="1" i="1" dirty="0">
                      <a:solidFill>
                        <a:schemeClr val="accent2"/>
                      </a:solidFill>
                      <a:ea typeface="楷体_GB2312" pitchFamily="49" charset="-122"/>
                    </a:rPr>
                    <a:t>y</a:t>
                  </a:r>
                  <a:r>
                    <a:rPr lang="en-US" altLang="zh-CN" sz="2400" dirty="0">
                      <a:solidFill>
                        <a:schemeClr val="accent2"/>
                      </a:solidFill>
                      <a:ea typeface="楷体_GB2312" pitchFamily="49" charset="-122"/>
                    </a:rPr>
                    <a:t>-  </a:t>
                  </a:r>
                  <a:r>
                    <a:rPr lang="en-US" altLang="zh-CN" sz="2400" b="1" i="1" dirty="0">
                      <a:solidFill>
                        <a:schemeClr val="accent2"/>
                      </a:solidFill>
                      <a:ea typeface="楷体_GB2312" pitchFamily="49" charset="-122"/>
                    </a:rPr>
                    <a:t>  </a:t>
                  </a:r>
                  <a:r>
                    <a:rPr lang="en-US" altLang="zh-CN" sz="2400" dirty="0">
                      <a:solidFill>
                        <a:schemeClr val="accent2"/>
                      </a:solidFill>
                      <a:ea typeface="楷体_GB2312" pitchFamily="49" charset="-122"/>
                    </a:rPr>
                    <a:t>)</a:t>
                  </a:r>
                  <a:r>
                    <a:rPr lang="en-US" altLang="zh-CN" sz="2400" dirty="0">
                      <a:solidFill>
                        <a:schemeClr val="accent2"/>
                      </a:solidFill>
                      <a:ea typeface="楷体_GB2312" pitchFamily="49" charset="-122"/>
                      <a:sym typeface="Symbol" panose="05050102010706020507" pitchFamily="18" charset="2"/>
                    </a:rPr>
                    <a:t>0</a:t>
                  </a:r>
                  <a:r>
                    <a:rPr lang="en-US" altLang="zh-CN" sz="2400" dirty="0">
                      <a:ea typeface="楷体_GB2312" pitchFamily="49" charset="-122"/>
                      <a:sym typeface="Symbol" panose="05050102010706020507" pitchFamily="18" charset="2"/>
                    </a:rPr>
                    <a:t> </a:t>
                  </a:r>
                </a:p>
                <a:p>
                  <a:pPr marL="0" lvl="0" indent="0" algn="just" eaLnBrk="1" hangingPunct="1">
                    <a:lnSpc>
                      <a:spcPct val="11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2400" dirty="0">
                      <a:ea typeface="楷体_GB2312" pitchFamily="49" charset="-122"/>
                      <a:sym typeface="Symbol" panose="05050102010706020507" pitchFamily="18" charset="2"/>
                    </a:rPr>
                    <a:t>     </a:t>
                  </a:r>
                  <a:r>
                    <a:rPr lang="zh-CN" altLang="en-US" sz="2400" dirty="0">
                      <a:ea typeface="楷体_GB2312" pitchFamily="49" charset="-122"/>
                      <a:sym typeface="Symbol" panose="05050102010706020507" pitchFamily="18" charset="2"/>
                    </a:rPr>
                    <a:t>对任意 </a:t>
                  </a:r>
                  <a:r>
                    <a:rPr lang="en-US" altLang="zh-CN" sz="2400" b="1" i="1" dirty="0">
                      <a:solidFill>
                        <a:schemeClr val="accent2"/>
                      </a:solidFill>
                      <a:ea typeface="楷体_GB2312" pitchFamily="49" charset="-122"/>
                      <a:sym typeface="Symbol" panose="05050102010706020507" pitchFamily="18" charset="2"/>
                    </a:rPr>
                    <a:t>x</a:t>
                  </a:r>
                  <a:r>
                    <a:rPr lang="en-US" altLang="zh-CN" sz="2400" dirty="0">
                      <a:solidFill>
                        <a:schemeClr val="accent2"/>
                      </a:solidFill>
                      <a:ea typeface="楷体_GB2312" pitchFamily="49" charset="-122"/>
                      <a:sym typeface="Symbol" panose="05050102010706020507" pitchFamily="18" charset="2"/>
                    </a:rPr>
                    <a:t></a:t>
                  </a:r>
                  <a:r>
                    <a:rPr lang="en-US" altLang="zh-CN" sz="2400" b="1" i="1" dirty="0">
                      <a:solidFill>
                        <a:schemeClr val="accent2"/>
                      </a:solidFill>
                      <a:ea typeface="楷体_GB2312" pitchFamily="49" charset="-122"/>
                      <a:sym typeface="Symbol" panose="05050102010706020507" pitchFamily="18" charset="2"/>
                    </a:rPr>
                    <a:t>X</a:t>
                  </a:r>
                  <a:r>
                    <a:rPr lang="en-US" altLang="zh-CN" sz="2400" dirty="0">
                      <a:ea typeface="楷体_GB2312" pitchFamily="49" charset="-122"/>
                      <a:sym typeface="Symbol" panose="05050102010706020507" pitchFamily="18" charset="2"/>
                    </a:rPr>
                    <a:t>.</a:t>
                  </a:r>
                </a:p>
                <a:p>
                  <a:pPr marL="0" lvl="0" indent="0" algn="just" eaLnBrk="1" hangingPunct="1">
                    <a:lnSpc>
                      <a:spcPct val="110000"/>
                    </a:lnSpc>
                    <a:spcBef>
                      <a:spcPct val="0"/>
                    </a:spcBef>
                    <a:buNone/>
                  </a:pPr>
                  <a:endParaRPr lang="en-US" altLang="zh-CN" sz="2400" dirty="0">
                    <a:ea typeface="楷体_GB2312" pitchFamily="49" charset="-122"/>
                    <a:sym typeface="Symbol" panose="05050102010706020507" pitchFamily="18" charset="2"/>
                  </a:endParaRPr>
                </a:p>
                <a:p>
                  <a:pPr marL="0" lvl="0" indent="0" algn="just" eaLnBrk="1" hangingPunct="1">
                    <a:lnSpc>
                      <a:spcPct val="110000"/>
                    </a:lnSpc>
                    <a:spcBef>
                      <a:spcPct val="0"/>
                    </a:spcBef>
                    <a:buNone/>
                  </a:pPr>
                  <a:r>
                    <a:rPr lang="en-US" altLang="zh-CN" sz="2400" dirty="0">
                      <a:ea typeface="楷体_GB2312" pitchFamily="49" charset="-122"/>
                      <a:sym typeface="Symbol" panose="05050102010706020507" pitchFamily="18" charset="2"/>
                    </a:rPr>
                    <a:t>(ii) </a:t>
                  </a:r>
                  <a:r>
                    <a:rPr lang="zh-CN" altLang="en-US" sz="2400" dirty="0">
                      <a:ea typeface="楷体_GB2312" pitchFamily="49" charset="-122"/>
                      <a:sym typeface="Symbol" panose="05050102010706020507" pitchFamily="18" charset="2"/>
                    </a:rPr>
                    <a:t>令  </a:t>
                  </a:r>
                  <a:r>
                    <a:rPr lang="en-US" altLang="zh-CN" sz="2400" b="1" i="1" dirty="0">
                      <a:solidFill>
                        <a:schemeClr val="accent2"/>
                      </a:solidFill>
                      <a:ea typeface="楷体_GB2312" pitchFamily="49" charset="-122"/>
                      <a:sym typeface="Symbol" panose="05050102010706020507" pitchFamily="18" charset="2"/>
                    </a:rPr>
                    <a:t>p</a:t>
                  </a:r>
                  <a:r>
                    <a:rPr lang="en-US" altLang="zh-CN" sz="2400" dirty="0">
                      <a:solidFill>
                        <a:schemeClr val="accent2"/>
                      </a:solidFill>
                      <a:ea typeface="楷体_GB2312" pitchFamily="49" charset="-122"/>
                      <a:sym typeface="Symbol" panose="05050102010706020507" pitchFamily="18" charset="2"/>
                    </a:rPr>
                    <a:t>=y</a:t>
                  </a:r>
                  <a:r>
                    <a:rPr lang="en-US" altLang="zh-CN" sz="2400" dirty="0">
                      <a:solidFill>
                        <a:schemeClr val="accent2"/>
                      </a:solidFill>
                      <a:ea typeface="楷体_GB2312" pitchFamily="49" charset="-122"/>
                    </a:rPr>
                    <a:t>-</a:t>
                  </a:r>
                  <a:r>
                    <a:rPr lang="en-US" altLang="zh-CN" sz="1600" i="1" dirty="0">
                      <a:ea typeface="楷体_GB2312" pitchFamily="49" charset="-122"/>
                    </a:rPr>
                    <a:t>     </a:t>
                  </a:r>
                  <a:r>
                    <a:rPr lang="zh-CN" altLang="en-US" sz="2400" dirty="0">
                      <a:ea typeface="楷体_GB2312" pitchFamily="49" charset="-122"/>
                    </a:rPr>
                    <a:t>，</a:t>
                  </a:r>
                </a:p>
                <a:p>
                  <a:pPr marL="0" lvl="0" indent="0" algn="just" eaLnBrk="1" hangingPunct="1">
                    <a:lnSpc>
                      <a:spcPct val="110000"/>
                    </a:lnSpc>
                    <a:spcBef>
                      <a:spcPct val="0"/>
                    </a:spcBef>
                    <a:buNone/>
                  </a:pPr>
                  <a:r>
                    <a:rPr lang="zh-CN" altLang="en-US" sz="2400" i="1" dirty="0">
                      <a:ea typeface="楷体_GB2312" pitchFamily="49" charset="-122"/>
                      <a:sym typeface="Symbol" panose="05050102010706020507" pitchFamily="18" charset="2"/>
                    </a:rPr>
                    <a:t>    </a:t>
                  </a:r>
                  <a:r>
                    <a:rPr lang="zh-CN" altLang="en-US" sz="2400" i="1" dirty="0">
                      <a:solidFill>
                        <a:schemeClr val="accent2"/>
                      </a:solidFill>
                      <a:ea typeface="楷体_GB2312" pitchFamily="49" charset="-122"/>
                      <a:sym typeface="Symbol" panose="05050102010706020507" pitchFamily="18" charset="2"/>
                    </a:rPr>
                    <a:t></a:t>
                  </a:r>
                  <a:r>
                    <a:rPr lang="en-US" altLang="zh-CN" sz="2400" i="1" dirty="0">
                      <a:solidFill>
                        <a:schemeClr val="accent2"/>
                      </a:solidFill>
                      <a:ea typeface="楷体_GB2312" pitchFamily="49" charset="-122"/>
                      <a:sym typeface="Symbol" panose="05050102010706020507" pitchFamily="18" charset="2"/>
                    </a:rPr>
                    <a:t>=</a:t>
                  </a:r>
                  <a:r>
                    <a:rPr lang="en-US" altLang="zh-CN" sz="2400" b="1" i="1" dirty="0">
                      <a:solidFill>
                        <a:schemeClr val="accent2"/>
                      </a:solidFill>
                      <a:ea typeface="楷体_GB2312" pitchFamily="49" charset="-122"/>
                    </a:rPr>
                    <a:t>p  p</a:t>
                  </a:r>
                  <a:r>
                    <a:rPr lang="en-US" altLang="zh-CN" sz="2400" dirty="0">
                      <a:ea typeface="楷体_GB2312" pitchFamily="49" charset="-122"/>
                    </a:rPr>
                    <a:t>.</a:t>
                  </a:r>
                  <a:r>
                    <a:rPr lang="en-US" altLang="zh-CN" sz="2400" i="1" dirty="0">
                      <a:ea typeface="楷体_GB2312" pitchFamily="49" charset="-122"/>
                    </a:rPr>
                    <a:t> </a:t>
                  </a:r>
                  <a:endParaRPr lang="en-US" altLang="zh-CN" sz="2400" dirty="0">
                    <a:ea typeface="楷体_GB2312" pitchFamily="49" charset="-122"/>
                  </a:endParaRPr>
                </a:p>
                <a:p>
                  <a:pPr marL="0" lvl="0" indent="0" algn="just" eaLnBrk="1" hangingPunct="1">
                    <a:lnSpc>
                      <a:spcPct val="110000"/>
                    </a:lnSpc>
                    <a:spcBef>
                      <a:spcPct val="0"/>
                    </a:spcBef>
                    <a:buNone/>
                  </a:pPr>
                  <a:endParaRPr lang="en-US" altLang="zh-CN" sz="1600" dirty="0">
                    <a:ea typeface="楷体_GB2312" pitchFamily="49" charset="-122"/>
                  </a:endParaRPr>
                </a:p>
              </p:txBody>
            </p:sp>
          </p:grpSp>
          <p:sp>
            <p:nvSpPr>
              <p:cNvPr id="86041" name="Rectangle 22"/>
              <p:cNvSpPr/>
              <p:nvPr/>
            </p:nvSpPr>
            <p:spPr>
              <a:xfrm>
                <a:off x="1200" y="2160"/>
                <a:ext cx="193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1600" b="1" i="1" dirty="0">
                    <a:solidFill>
                      <a:schemeClr val="accent2"/>
                    </a:solidFill>
                    <a:ea typeface="楷体_GB2312" pitchFamily="49" charset="-122"/>
                  </a:rPr>
                  <a:t>T</a:t>
                </a:r>
              </a:p>
            </p:txBody>
          </p:sp>
        </p:grpSp>
        <p:grpSp>
          <p:nvGrpSpPr>
            <p:cNvPr id="86027" name="Group 26"/>
            <p:cNvGrpSpPr/>
            <p:nvPr/>
          </p:nvGrpSpPr>
          <p:grpSpPr>
            <a:xfrm>
              <a:off x="1159" y="1181"/>
              <a:ext cx="222" cy="290"/>
              <a:chOff x="2071" y="2813"/>
              <a:chExt cx="222" cy="290"/>
            </a:xfrm>
          </p:grpSpPr>
          <p:sp>
            <p:nvSpPr>
              <p:cNvPr id="86038" name="Line 24"/>
              <p:cNvSpPr/>
              <p:nvPr/>
            </p:nvSpPr>
            <p:spPr>
              <a:xfrm>
                <a:off x="2160" y="2880"/>
                <a:ext cx="48" cy="0"/>
              </a:xfrm>
              <a:prstGeom prst="line">
                <a:avLst/>
              </a:prstGeom>
              <a:ln w="952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9" name="Rectangle 25"/>
              <p:cNvSpPr/>
              <p:nvPr/>
            </p:nvSpPr>
            <p:spPr>
              <a:xfrm>
                <a:off x="2071" y="2813"/>
                <a:ext cx="22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i="1" dirty="0">
                    <a:solidFill>
                      <a:schemeClr val="accent2"/>
                    </a:solidFill>
                    <a:ea typeface="楷体_GB2312" pitchFamily="49" charset="-122"/>
                  </a:rPr>
                  <a:t>x</a:t>
                </a:r>
              </a:p>
            </p:txBody>
          </p:sp>
        </p:grpSp>
        <p:grpSp>
          <p:nvGrpSpPr>
            <p:cNvPr id="86028" name="Group 30"/>
            <p:cNvGrpSpPr/>
            <p:nvPr/>
          </p:nvGrpSpPr>
          <p:grpSpPr>
            <a:xfrm>
              <a:off x="1632" y="1152"/>
              <a:ext cx="212" cy="290"/>
              <a:chOff x="2016" y="3600"/>
              <a:chExt cx="212" cy="290"/>
            </a:xfrm>
          </p:grpSpPr>
          <p:sp>
            <p:nvSpPr>
              <p:cNvPr id="86036" name="Line 28"/>
              <p:cNvSpPr/>
              <p:nvPr/>
            </p:nvSpPr>
            <p:spPr>
              <a:xfrm>
                <a:off x="2071" y="3696"/>
                <a:ext cx="89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7" name="Rectangle 29"/>
              <p:cNvSpPr/>
              <p:nvPr/>
            </p:nvSpPr>
            <p:spPr>
              <a:xfrm>
                <a:off x="2016" y="3600"/>
                <a:ext cx="21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i="1" dirty="0">
                    <a:solidFill>
                      <a:schemeClr val="accent2"/>
                    </a:solidFill>
                    <a:ea typeface="楷体_GB2312" pitchFamily="49" charset="-122"/>
                  </a:rPr>
                  <a:t>x</a:t>
                </a:r>
              </a:p>
            </p:txBody>
          </p:sp>
        </p:grpSp>
        <p:grpSp>
          <p:nvGrpSpPr>
            <p:cNvPr id="86029" name="Group 31"/>
            <p:cNvGrpSpPr/>
            <p:nvPr/>
          </p:nvGrpSpPr>
          <p:grpSpPr>
            <a:xfrm>
              <a:off x="3792" y="1776"/>
              <a:ext cx="212" cy="290"/>
              <a:chOff x="2016" y="3600"/>
              <a:chExt cx="212" cy="290"/>
            </a:xfrm>
          </p:grpSpPr>
          <p:sp>
            <p:nvSpPr>
              <p:cNvPr id="86034" name="Line 32"/>
              <p:cNvSpPr/>
              <p:nvPr/>
            </p:nvSpPr>
            <p:spPr>
              <a:xfrm>
                <a:off x="2071" y="3696"/>
                <a:ext cx="89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5" name="Rectangle 33"/>
              <p:cNvSpPr/>
              <p:nvPr/>
            </p:nvSpPr>
            <p:spPr>
              <a:xfrm>
                <a:off x="2016" y="3600"/>
                <a:ext cx="21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i="1" dirty="0">
                    <a:solidFill>
                      <a:schemeClr val="accent2"/>
                    </a:solidFill>
                    <a:ea typeface="楷体_GB2312" pitchFamily="49" charset="-122"/>
                  </a:rPr>
                  <a:t>x</a:t>
                </a:r>
              </a:p>
            </p:txBody>
          </p:sp>
        </p:grpSp>
        <p:sp>
          <p:nvSpPr>
            <p:cNvPr id="86030" name="Rectangle 34"/>
            <p:cNvSpPr/>
            <p:nvPr/>
          </p:nvSpPr>
          <p:spPr>
            <a:xfrm>
              <a:off x="2928" y="2064"/>
              <a:ext cx="22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ea typeface="楷体_GB2312" pitchFamily="49" charset="-122"/>
                </a:rPr>
                <a:t>y</a:t>
              </a:r>
              <a:endParaRPr lang="en-US" altLang="zh-CN" sz="1600" i="1" dirty="0">
                <a:ea typeface="楷体_GB2312" pitchFamily="49" charset="-122"/>
              </a:endParaRPr>
            </a:p>
          </p:txBody>
        </p:sp>
        <p:grpSp>
          <p:nvGrpSpPr>
            <p:cNvPr id="86031" name="Group 35"/>
            <p:cNvGrpSpPr/>
            <p:nvPr/>
          </p:nvGrpSpPr>
          <p:grpSpPr>
            <a:xfrm>
              <a:off x="1632" y="1920"/>
              <a:ext cx="212" cy="290"/>
              <a:chOff x="2016" y="3600"/>
              <a:chExt cx="212" cy="290"/>
            </a:xfrm>
          </p:grpSpPr>
          <p:sp>
            <p:nvSpPr>
              <p:cNvPr id="86032" name="Line 36"/>
              <p:cNvSpPr/>
              <p:nvPr/>
            </p:nvSpPr>
            <p:spPr>
              <a:xfrm>
                <a:off x="2071" y="3696"/>
                <a:ext cx="89" cy="0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6033" name="Rectangle 37"/>
              <p:cNvSpPr/>
              <p:nvPr/>
            </p:nvSpPr>
            <p:spPr>
              <a:xfrm>
                <a:off x="2016" y="3600"/>
                <a:ext cx="212" cy="29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400" b="1" i="1" dirty="0">
                    <a:solidFill>
                      <a:schemeClr val="accent2"/>
                    </a:solidFill>
                    <a:ea typeface="楷体_GB2312" pitchFamily="49" charset="-122"/>
                  </a:rPr>
                  <a:t>x</a:t>
                </a:r>
              </a:p>
            </p:txBody>
          </p:sp>
        </p:grpSp>
      </p:grpSp>
      <p:graphicFrame>
        <p:nvGraphicFramePr>
          <p:cNvPr id="86023" name="Object 39"/>
          <p:cNvGraphicFramePr>
            <a:graphicFrameLocks noChangeAspect="1"/>
          </p:cNvGraphicFramePr>
          <p:nvPr/>
        </p:nvGraphicFramePr>
        <p:xfrm>
          <a:off x="1524000" y="0"/>
          <a:ext cx="914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0500" imgH="330200" progId="Equation.DSMT4">
                  <p:embed/>
                </p:oleObj>
              </mc:Choice>
              <mc:Fallback>
                <p:oleObj r:id="rId2" imgW="190500" imgH="330200" progId="Equation.DSMT4">
                  <p:embed/>
                  <p:pic>
                    <p:nvPicPr>
                      <p:cNvPr id="0" name="图片 371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0" y="0"/>
                        <a:ext cx="914400" cy="33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4" name="Rectangle 44"/>
          <p:cNvSpPr>
            <a:spLocks noGrp="1"/>
          </p:cNvSpPr>
          <p:nvPr>
            <p:ph type="body" idx="4294967295"/>
          </p:nvPr>
        </p:nvSpPr>
        <p:spPr>
          <a:xfrm>
            <a:off x="1905000" y="1219200"/>
            <a:ext cx="2286000" cy="6096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dirty="0"/>
              <a:t> </a:t>
            </a:r>
            <a:r>
              <a:rPr lang="zh-CN" altLang="en-US" dirty="0"/>
              <a:t>证明提纲</a:t>
            </a:r>
            <a:endParaRPr lang="zh-CN" altLang="en-US" sz="2000" dirty="0"/>
          </a:p>
        </p:txBody>
      </p:sp>
      <p:graphicFrame>
        <p:nvGraphicFramePr>
          <p:cNvPr id="86025" name="Object 50"/>
          <p:cNvGraphicFramePr>
            <a:graphicFrameLocks noChangeAspect="1"/>
          </p:cNvGraphicFramePr>
          <p:nvPr/>
        </p:nvGraphicFramePr>
        <p:xfrm>
          <a:off x="2590800" y="1981200"/>
          <a:ext cx="356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568700" imgH="431800" progId="Equation.DSMT4">
                  <p:embed/>
                </p:oleObj>
              </mc:Choice>
              <mc:Fallback>
                <p:oleObj r:id="rId4" imgW="3568700" imgH="431800" progId="Equation.DSMT4">
                  <p:embed/>
                  <p:pic>
                    <p:nvPicPr>
                      <p:cNvPr id="0" name="图片 371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90800" y="1981200"/>
                        <a:ext cx="35687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87043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22</a:t>
            </a:fld>
            <a:endParaRPr lang="en-US" altLang="zh-CN" sz="1400" dirty="0"/>
          </a:p>
        </p:txBody>
      </p:sp>
      <p:sp>
        <p:nvSpPr>
          <p:cNvPr id="87044" name="Rectangle 2"/>
          <p:cNvSpPr>
            <a:spLocks noGrp="1"/>
          </p:cNvSpPr>
          <p:nvPr>
            <p:ph type="body" idx="4294967295"/>
          </p:nvPr>
        </p:nvSpPr>
        <p:spPr>
          <a:xfrm>
            <a:off x="2057400" y="3810000"/>
            <a:ext cx="1676400" cy="685800"/>
          </a:xfrm>
        </p:spPr>
        <p:txBody>
          <a:bodyPr vert="horz" wrap="square" lIns="91440" tIns="45720" rIns="91440" bIns="45720" anchor="t" anchorCtr="0">
            <a:normAutofit fontScale="97500"/>
          </a:bodyPr>
          <a:lstStyle/>
          <a:p>
            <a:pPr eaLnBrk="1" hangingPunct="1">
              <a:buNone/>
            </a:pPr>
            <a:r>
              <a:rPr lang="zh-CN" altLang="en-US" sz="2800" dirty="0"/>
              <a:t>由此可得</a:t>
            </a:r>
          </a:p>
        </p:txBody>
      </p:sp>
      <p:sp>
        <p:nvSpPr>
          <p:cNvPr id="87045" name="Rectangle 3"/>
          <p:cNvSpPr>
            <a:spLocks noGrp="1"/>
          </p:cNvSpPr>
          <p:nvPr>
            <p:ph type="title" idx="4294967295"/>
          </p:nvPr>
        </p:nvSpPr>
        <p:spPr>
          <a:xfrm>
            <a:off x="1703388" y="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7046" name="Line 4"/>
          <p:cNvSpPr/>
          <p:nvPr/>
        </p:nvSpPr>
        <p:spPr>
          <a:xfrm>
            <a:off x="1752600" y="941388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7047" name="Object 5"/>
          <p:cNvGraphicFramePr>
            <a:graphicFrameLocks noChangeAspect="1"/>
          </p:cNvGraphicFramePr>
          <p:nvPr/>
        </p:nvGraphicFramePr>
        <p:xfrm>
          <a:off x="1905000" y="1295400"/>
          <a:ext cx="6438900" cy="246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438900" imgH="2463800" progId="Equation.DSMT4">
                  <p:embed/>
                </p:oleObj>
              </mc:Choice>
              <mc:Fallback>
                <p:oleObj r:id="rId2" imgW="6438900" imgH="2463800" progId="Equation.DSMT4">
                  <p:embed/>
                  <p:pic>
                    <p:nvPicPr>
                      <p:cNvPr id="0" name="图片 371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5000" y="1295400"/>
                        <a:ext cx="6438900" cy="246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6"/>
          <p:cNvGraphicFramePr>
            <a:graphicFrameLocks noChangeAspect="1"/>
          </p:cNvGraphicFramePr>
          <p:nvPr/>
        </p:nvGraphicFramePr>
        <p:xfrm>
          <a:off x="1885950" y="3175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0500" imgH="330200" progId="Equation.DSMT4">
                  <p:embed/>
                </p:oleObj>
              </mc:Choice>
              <mc:Fallback>
                <p:oleObj r:id="rId4" imgW="190500" imgH="330200" progId="Equation.DSMT4">
                  <p:embed/>
                  <p:pic>
                    <p:nvPicPr>
                      <p:cNvPr id="0" name="图片 37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85950" y="3175"/>
                        <a:ext cx="190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9" name="Object 7"/>
          <p:cNvGraphicFramePr>
            <a:graphicFrameLocks noChangeAspect="1"/>
          </p:cNvGraphicFramePr>
          <p:nvPr/>
        </p:nvGraphicFramePr>
        <p:xfrm>
          <a:off x="2514600" y="4495800"/>
          <a:ext cx="47752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775200" imgH="1638300" progId="Equation.DSMT4">
                  <p:embed/>
                </p:oleObj>
              </mc:Choice>
              <mc:Fallback>
                <p:oleObj r:id="rId6" imgW="4775200" imgH="1638300" progId="Equation.DSMT4">
                  <p:embed/>
                  <p:pic>
                    <p:nvPicPr>
                      <p:cNvPr id="0" name="图片 371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14600" y="4495800"/>
                        <a:ext cx="4775200" cy="163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88067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23</a:t>
            </a:fld>
            <a:endParaRPr lang="en-US" altLang="zh-CN" sz="1400" dirty="0"/>
          </a:p>
        </p:txBody>
      </p:sp>
      <p:sp>
        <p:nvSpPr>
          <p:cNvPr id="88068" name="Rectangle 3"/>
          <p:cNvSpPr>
            <a:spLocks noGrp="1"/>
          </p:cNvSpPr>
          <p:nvPr>
            <p:ph type="title" idx="4294967295"/>
          </p:nvPr>
        </p:nvSpPr>
        <p:spPr>
          <a:xfrm>
            <a:off x="1847850" y="188913"/>
            <a:ext cx="6911975" cy="836612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8070" name="Line 4"/>
          <p:cNvSpPr/>
          <p:nvPr/>
        </p:nvSpPr>
        <p:spPr>
          <a:xfrm>
            <a:off x="1752600" y="941388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8071" name="Object 5"/>
          <p:cNvGraphicFramePr>
            <a:graphicFrameLocks noChangeAspect="1"/>
          </p:cNvGraphicFramePr>
          <p:nvPr/>
        </p:nvGraphicFramePr>
        <p:xfrm>
          <a:off x="2566988" y="1125538"/>
          <a:ext cx="54610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461000" imgH="1574800" progId="Equation.DSMT4">
                  <p:embed/>
                </p:oleObj>
              </mc:Choice>
              <mc:Fallback>
                <p:oleObj r:id="rId2" imgW="5461000" imgH="1574800" progId="Equation.DSMT4">
                  <p:embed/>
                  <p:pic>
                    <p:nvPicPr>
                      <p:cNvPr id="0" name="图片 37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66988" y="1125538"/>
                        <a:ext cx="5461000" cy="157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2135188" y="2781300"/>
          <a:ext cx="7561262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870700" imgH="1041400" progId="Equation.DSMT4">
                  <p:embed/>
                </p:oleObj>
              </mc:Choice>
              <mc:Fallback>
                <p:oleObj r:id="rId4" imgW="6870700" imgH="1041400" progId="Equation.DSMT4">
                  <p:embed/>
                  <p:pic>
                    <p:nvPicPr>
                      <p:cNvPr id="0" name="图片 3720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2135188" y="2781300"/>
                        <a:ext cx="7561262" cy="11461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102403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24</a:t>
            </a:fld>
            <a:endParaRPr lang="en-US" altLang="zh-CN" sz="1400" dirty="0"/>
          </a:p>
        </p:txBody>
      </p:sp>
      <p:sp>
        <p:nvSpPr>
          <p:cNvPr id="102404" name="Rectangle 2"/>
          <p:cNvSpPr>
            <a:spLocks noGrp="1"/>
          </p:cNvSpPr>
          <p:nvPr>
            <p:ph type="title" idx="4294967295"/>
          </p:nvPr>
        </p:nvSpPr>
        <p:spPr>
          <a:xfrm>
            <a:off x="1847850" y="188913"/>
            <a:ext cx="5976938" cy="620712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l" eaLnBrk="1" hangingPunct="1"/>
            <a:r>
              <a:rPr lang="en-US" altLang="zh-CN" sz="3600" b="1" dirty="0">
                <a:solidFill>
                  <a:srgbClr val="003366"/>
                </a:solidFill>
              </a:rPr>
              <a:t>2.</a:t>
            </a:r>
            <a:r>
              <a:rPr lang="en-US" altLang="zh-CN" sz="36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</a:p>
        </p:txBody>
      </p:sp>
      <p:sp>
        <p:nvSpPr>
          <p:cNvPr id="102405" name="Rectangle 3"/>
          <p:cNvSpPr>
            <a:spLocks noGrp="1"/>
          </p:cNvSpPr>
          <p:nvPr>
            <p:ph type="body" idx="4294967295"/>
          </p:nvPr>
        </p:nvSpPr>
        <p:spPr>
          <a:xfrm>
            <a:off x="2063750" y="981075"/>
            <a:ext cx="4176713" cy="7905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2.4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凸函数</a:t>
            </a:r>
          </a:p>
        </p:txBody>
      </p:sp>
      <p:sp>
        <p:nvSpPr>
          <p:cNvPr id="102406" name="Rectangle 4"/>
          <p:cNvSpPr/>
          <p:nvPr/>
        </p:nvSpPr>
        <p:spPr>
          <a:xfrm>
            <a:off x="1774825" y="0"/>
            <a:ext cx="7777163" cy="6921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dirty="0"/>
          </a:p>
        </p:txBody>
      </p:sp>
      <p:sp>
        <p:nvSpPr>
          <p:cNvPr id="102407" name="Line 5"/>
          <p:cNvSpPr/>
          <p:nvPr/>
        </p:nvSpPr>
        <p:spPr>
          <a:xfrm>
            <a:off x="1774825" y="90805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408" name="Rectangle 6"/>
          <p:cNvSpPr/>
          <p:nvPr/>
        </p:nvSpPr>
        <p:spPr>
          <a:xfrm>
            <a:off x="2135188" y="2060575"/>
            <a:ext cx="8064500" cy="336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800" i="1" dirty="0"/>
              <a:t>Df</a:t>
            </a:r>
            <a:r>
              <a:rPr lang="en-US" altLang="zh-CN" sz="2800" dirty="0"/>
              <a:t>2. 10 </a:t>
            </a:r>
            <a:r>
              <a:rPr lang="zh-CN" altLang="en-US" sz="2800" dirty="0"/>
              <a:t>设</a:t>
            </a:r>
            <a:r>
              <a:rPr lang="en-US" altLang="zh-CN" sz="2800" dirty="0"/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</a:t>
            </a:r>
            <a:r>
              <a:rPr lang="en-US" altLang="zh-CN" sz="2800" i="1" dirty="0">
                <a:sym typeface="Symbol" panose="05050102010706020507" pitchFamily="18" charset="2"/>
              </a:rPr>
              <a:t>R</a:t>
            </a:r>
            <a:r>
              <a:rPr lang="en-US" altLang="zh-CN" sz="2800" i="1" baseline="30000" dirty="0">
                <a:sym typeface="Symbol" panose="05050102010706020507" pitchFamily="18" charset="2"/>
              </a:rPr>
              <a:t>n</a:t>
            </a:r>
            <a:r>
              <a:rPr lang="zh-CN" altLang="en-US" sz="2800" dirty="0">
                <a:sym typeface="Symbol" panose="05050102010706020507" pitchFamily="18" charset="2"/>
              </a:rPr>
              <a:t>是非空凸集</a:t>
            </a:r>
            <a:r>
              <a:rPr lang="en-US" altLang="zh-CN" sz="2800" dirty="0">
                <a:sym typeface="Symbol" panose="05050102010706020507" pitchFamily="18" charset="2"/>
              </a:rPr>
              <a:t>,</a:t>
            </a:r>
            <a:r>
              <a:rPr lang="zh-CN" altLang="en-US" sz="2800" dirty="0">
                <a:sym typeface="Symbol" panose="05050102010706020507" pitchFamily="18" charset="2"/>
              </a:rPr>
              <a:t>函数</a:t>
            </a:r>
            <a:r>
              <a:rPr lang="en-US" altLang="zh-CN" sz="2800" i="1" dirty="0"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sym typeface="Symbol" panose="05050102010706020507" pitchFamily="18" charset="2"/>
              </a:rPr>
              <a:t>:S</a:t>
            </a:r>
            <a:r>
              <a:rPr lang="en-US" altLang="zh-CN" sz="2800" dirty="0">
                <a:sym typeface="Euclid Extra" pitchFamily="18" charset="2"/>
              </a:rPr>
              <a:t>R,</a:t>
            </a:r>
            <a:r>
              <a:rPr lang="zh-CN" altLang="en-US" sz="2800" dirty="0">
                <a:sym typeface="Euclid Extra" pitchFamily="18" charset="2"/>
              </a:rPr>
              <a:t>若对任意</a:t>
            </a:r>
            <a:r>
              <a:rPr lang="en-US" altLang="zh-CN" sz="2800" b="1" i="1" dirty="0">
                <a:sym typeface="Euclid Extra" pitchFamily="18" charset="2"/>
              </a:rPr>
              <a:t>x</a:t>
            </a:r>
            <a:r>
              <a:rPr lang="en-US" altLang="zh-CN" sz="2800" baseline="-25000" dirty="0">
                <a:sym typeface="Euclid Extra" pitchFamily="18" charset="2"/>
              </a:rPr>
              <a:t>1</a:t>
            </a:r>
            <a:r>
              <a:rPr lang="en-US" altLang="zh-CN" sz="2800" i="1" dirty="0">
                <a:sym typeface="Euclid Extra" pitchFamily="18" charset="2"/>
              </a:rPr>
              <a:t>, </a:t>
            </a:r>
            <a:r>
              <a:rPr lang="en-US" altLang="zh-CN" sz="2800" b="1" i="1" dirty="0">
                <a:sym typeface="Euclid Extra" pitchFamily="18" charset="2"/>
              </a:rPr>
              <a:t>x</a:t>
            </a:r>
            <a:r>
              <a:rPr lang="en-US" altLang="zh-CN" sz="2800" baseline="-25000" dirty="0">
                <a:sym typeface="Euclid Extra" pitchFamily="18" charset="2"/>
              </a:rPr>
              <a:t>2</a:t>
            </a:r>
            <a:r>
              <a:rPr lang="en-US" altLang="zh-CN" sz="2800" dirty="0">
                <a:sym typeface="Euclid Extra" pitchFamily="18" charset="2"/>
              </a:rPr>
              <a:t>∈</a:t>
            </a:r>
            <a:r>
              <a:rPr lang="en-US" altLang="zh-CN" sz="2800" b="1" i="1" dirty="0">
                <a:sym typeface="Euclid Extra" pitchFamily="18" charset="2"/>
              </a:rPr>
              <a:t>S,</a:t>
            </a:r>
            <a:r>
              <a:rPr lang="zh-CN" altLang="en-US" sz="2800" dirty="0">
                <a:sym typeface="Euclid Extra" pitchFamily="18" charset="2"/>
              </a:rPr>
              <a:t>和每一</a:t>
            </a:r>
            <a:r>
              <a:rPr lang="en-US" altLang="zh-CN" sz="2800" dirty="0">
                <a:sym typeface="Euclid Extra" pitchFamily="18" charset="2"/>
              </a:rPr>
              <a:t>λ∈(0, 1)</a:t>
            </a:r>
            <a:r>
              <a:rPr lang="zh-CN" altLang="en-US" sz="2800" dirty="0">
                <a:sym typeface="Euclid Extra" pitchFamily="18" charset="2"/>
              </a:rPr>
              <a:t>都有</a:t>
            </a:r>
          </a:p>
          <a:p>
            <a:pPr marL="0" lvl="0" indent="0" eaLnBrk="1" hangingPunct="1">
              <a:buNone/>
            </a:pPr>
            <a:r>
              <a:rPr lang="zh-CN" altLang="en-US" sz="2800" dirty="0">
                <a:sym typeface="Euclid Extra" pitchFamily="18" charset="2"/>
              </a:rPr>
              <a:t>         </a:t>
            </a:r>
            <a:r>
              <a:rPr lang="en-US" altLang="zh-CN" sz="2800" i="1" dirty="0">
                <a:solidFill>
                  <a:schemeClr val="accent2"/>
                </a:solidFill>
                <a:sym typeface="Euclid Extra" pitchFamily="18" charset="2"/>
              </a:rPr>
              <a:t>f</a:t>
            </a:r>
            <a:r>
              <a:rPr lang="en-US" altLang="zh-CN" sz="2800" dirty="0">
                <a:solidFill>
                  <a:schemeClr val="accent2"/>
                </a:solidFill>
                <a:sym typeface="Euclid Extra" pitchFamily="18" charset="2"/>
              </a:rPr>
              <a:t>(λ</a:t>
            </a:r>
            <a:r>
              <a:rPr lang="en-US" altLang="zh-CN" sz="2800" b="1" i="1" dirty="0">
                <a:solidFill>
                  <a:schemeClr val="accent2"/>
                </a:solidFill>
                <a:sym typeface="Euclid Extra" pitchFamily="18" charset="2"/>
              </a:rPr>
              <a:t>x</a:t>
            </a:r>
            <a:r>
              <a:rPr lang="en-US" altLang="zh-CN" sz="2800" baseline="-25000" dirty="0">
                <a:solidFill>
                  <a:schemeClr val="accent2"/>
                </a:solidFill>
                <a:sym typeface="Euclid Extra" pitchFamily="18" charset="2"/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  <a:sym typeface="Euclid Extra" pitchFamily="18" charset="2"/>
              </a:rPr>
              <a:t>+(1-λ)</a:t>
            </a:r>
            <a:r>
              <a:rPr lang="en-US" altLang="zh-CN" sz="2800" i="1" dirty="0">
                <a:solidFill>
                  <a:schemeClr val="accent2"/>
                </a:solidFill>
                <a:sym typeface="Euclid Extra" pitchFamily="18" charset="2"/>
              </a:rPr>
              <a:t>x</a:t>
            </a:r>
            <a:r>
              <a:rPr lang="en-US" altLang="zh-CN" sz="2800" baseline="-25000" dirty="0">
                <a:solidFill>
                  <a:schemeClr val="accent2"/>
                </a:solidFill>
                <a:sym typeface="Euclid Extra" pitchFamily="18" charset="2"/>
              </a:rPr>
              <a:t>2</a:t>
            </a:r>
            <a:r>
              <a:rPr lang="en-US" altLang="zh-CN" sz="2800" i="1" baseline="-25000" dirty="0">
                <a:solidFill>
                  <a:schemeClr val="accent2"/>
                </a:solidFill>
                <a:sym typeface="Euclid Extra" pitchFamily="18" charset="2"/>
              </a:rPr>
              <a:t>)</a:t>
            </a:r>
            <a:r>
              <a:rPr lang="en-US" altLang="zh-CN" sz="2800" dirty="0">
                <a:solidFill>
                  <a:schemeClr val="accent2"/>
                </a:solidFill>
                <a:sym typeface="Euclid Extra" pitchFamily="18" charset="2"/>
              </a:rPr>
              <a:t>≤λ</a:t>
            </a:r>
            <a:r>
              <a:rPr lang="en-US" altLang="zh-CN" sz="2800" i="1" dirty="0">
                <a:solidFill>
                  <a:schemeClr val="accent2"/>
                </a:solidFill>
                <a:sym typeface="Euclid Extra" pitchFamily="18" charset="2"/>
              </a:rPr>
              <a:t>f</a:t>
            </a:r>
            <a:r>
              <a:rPr lang="en-US" altLang="zh-CN" sz="2800" dirty="0">
                <a:solidFill>
                  <a:schemeClr val="accent2"/>
                </a:solidFill>
                <a:sym typeface="Euclid Extra" pitchFamily="18" charset="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sym typeface="Euclid Extra" pitchFamily="18" charset="2"/>
              </a:rPr>
              <a:t>x</a:t>
            </a:r>
            <a:r>
              <a:rPr lang="en-US" altLang="zh-CN" sz="2800" baseline="-25000" dirty="0">
                <a:solidFill>
                  <a:schemeClr val="accent2"/>
                </a:solidFill>
                <a:sym typeface="Euclid Extra" pitchFamily="18" charset="2"/>
              </a:rPr>
              <a:t>1</a:t>
            </a:r>
            <a:r>
              <a:rPr lang="en-US" altLang="zh-CN" sz="2800" dirty="0">
                <a:solidFill>
                  <a:schemeClr val="accent2"/>
                </a:solidFill>
                <a:sym typeface="Euclid Extra" pitchFamily="18" charset="2"/>
              </a:rPr>
              <a:t>)+(</a:t>
            </a:r>
            <a:r>
              <a:rPr lang="en-US" altLang="zh-CN" sz="2800" i="1" dirty="0">
                <a:solidFill>
                  <a:schemeClr val="accent2"/>
                </a:solidFill>
                <a:sym typeface="Euclid Extra" pitchFamily="18" charset="2"/>
              </a:rPr>
              <a:t>1-λ</a:t>
            </a:r>
            <a:r>
              <a:rPr lang="en-US" altLang="zh-CN" sz="2800" dirty="0">
                <a:solidFill>
                  <a:schemeClr val="accent2"/>
                </a:solidFill>
                <a:sym typeface="Euclid Extra" pitchFamily="18" charset="2"/>
              </a:rPr>
              <a:t>)</a:t>
            </a:r>
            <a:r>
              <a:rPr lang="en-US" altLang="zh-CN" sz="2800" i="1" dirty="0">
                <a:solidFill>
                  <a:schemeClr val="accent2"/>
                </a:solidFill>
                <a:sym typeface="Euclid Extra" pitchFamily="18" charset="2"/>
              </a:rPr>
              <a:t>f(</a:t>
            </a:r>
            <a:r>
              <a:rPr lang="en-US" altLang="zh-CN" sz="2800" b="1" i="1" dirty="0">
                <a:solidFill>
                  <a:schemeClr val="accent2"/>
                </a:solidFill>
                <a:sym typeface="Euclid Extra" pitchFamily="18" charset="2"/>
              </a:rPr>
              <a:t>x</a:t>
            </a:r>
            <a:r>
              <a:rPr lang="en-US" altLang="zh-CN" sz="2800" baseline="-25000" dirty="0">
                <a:solidFill>
                  <a:schemeClr val="accent2"/>
                </a:solidFill>
                <a:sym typeface="Euclid Extra" pitchFamily="18" charset="2"/>
              </a:rPr>
              <a:t>2</a:t>
            </a:r>
            <a:r>
              <a:rPr lang="en-US" altLang="zh-CN" sz="2800" dirty="0">
                <a:solidFill>
                  <a:schemeClr val="accent2"/>
                </a:solidFill>
                <a:sym typeface="Euclid Extra" pitchFamily="18" charset="2"/>
              </a:rPr>
              <a:t>)</a:t>
            </a:r>
          </a:p>
          <a:p>
            <a:pPr marL="0" lvl="0" indent="0" eaLnBrk="1" hangingPunct="1">
              <a:buNone/>
            </a:pPr>
            <a:r>
              <a:rPr lang="zh-CN" altLang="en-US" sz="2800" dirty="0">
                <a:sym typeface="Euclid Extra" pitchFamily="18" charset="2"/>
              </a:rPr>
              <a:t>则称</a:t>
            </a:r>
            <a:r>
              <a:rPr lang="en-US" altLang="zh-CN" sz="2800" i="1" dirty="0">
                <a:sym typeface="Euclid Extra" pitchFamily="18" charset="2"/>
              </a:rPr>
              <a:t>f</a:t>
            </a:r>
            <a:r>
              <a:rPr lang="zh-CN" altLang="en-US" sz="2800" dirty="0">
                <a:sym typeface="Euclid Extra" pitchFamily="18" charset="2"/>
              </a:rPr>
              <a:t>是</a:t>
            </a:r>
            <a:r>
              <a:rPr lang="en-US" altLang="zh-CN" sz="2800" dirty="0">
                <a:sym typeface="Euclid Extra" pitchFamily="18" charset="2"/>
              </a:rPr>
              <a:t>S</a:t>
            </a:r>
            <a:r>
              <a:rPr lang="zh-CN" altLang="en-US" sz="2800" dirty="0">
                <a:sym typeface="Euclid Extra" pitchFamily="18" charset="2"/>
              </a:rPr>
              <a:t>上的</a:t>
            </a:r>
            <a:r>
              <a:rPr lang="zh-CN" altLang="en-US" sz="2800" b="1" dirty="0">
                <a:ea typeface="楷体_GB2312" pitchFamily="49" charset="-122"/>
                <a:sym typeface="Euclid Extra" pitchFamily="18" charset="2"/>
              </a:rPr>
              <a:t>凸函数</a:t>
            </a:r>
            <a:r>
              <a:rPr lang="en-US" altLang="zh-CN" sz="2800" b="1" dirty="0">
                <a:sym typeface="Euclid Extra" pitchFamily="18" charset="2"/>
              </a:rPr>
              <a:t>.</a:t>
            </a:r>
            <a:r>
              <a:rPr lang="zh-CN" altLang="en-US" sz="2800" dirty="0">
                <a:sym typeface="Euclid Extra" pitchFamily="18" charset="2"/>
              </a:rPr>
              <a:t>若上面的不等式对于</a:t>
            </a:r>
            <a:r>
              <a:rPr lang="en-US" altLang="zh-CN" sz="2800" dirty="0">
                <a:sym typeface="Euclid Extra" pitchFamily="18" charset="2"/>
              </a:rPr>
              <a:t>x</a:t>
            </a:r>
            <a:r>
              <a:rPr lang="en-US" altLang="zh-CN" sz="2800" dirty="0">
                <a:sym typeface="Euclid Symbol" pitchFamily="18" charset="2"/>
              </a:rPr>
              <a:t></a:t>
            </a:r>
            <a:r>
              <a:rPr lang="en-US" altLang="zh-CN" sz="2800" dirty="0">
                <a:sym typeface="Euclid Extra" pitchFamily="18" charset="2"/>
              </a:rPr>
              <a:t>y</a:t>
            </a:r>
            <a:r>
              <a:rPr lang="zh-CN" altLang="en-US" sz="2800" dirty="0">
                <a:sym typeface="Euclid Extra" pitchFamily="18" charset="2"/>
              </a:rPr>
              <a:t>严格成立</a:t>
            </a:r>
            <a:r>
              <a:rPr lang="en-US" altLang="zh-CN" sz="2800" dirty="0">
                <a:sym typeface="Euclid Extra" pitchFamily="18" charset="2"/>
              </a:rPr>
              <a:t>,</a:t>
            </a:r>
            <a:r>
              <a:rPr lang="zh-CN" altLang="en-US" sz="2800" dirty="0">
                <a:sym typeface="Euclid Extra" pitchFamily="18" charset="2"/>
              </a:rPr>
              <a:t>则称</a:t>
            </a:r>
            <a:r>
              <a:rPr lang="en-US" altLang="zh-CN" sz="2800" i="1" dirty="0">
                <a:sym typeface="Euclid Extra" pitchFamily="18" charset="2"/>
              </a:rPr>
              <a:t>f</a:t>
            </a:r>
            <a:r>
              <a:rPr lang="zh-CN" altLang="en-US" sz="2800" dirty="0">
                <a:sym typeface="Euclid Extra" pitchFamily="18" charset="2"/>
              </a:rPr>
              <a:t>是</a:t>
            </a:r>
            <a:r>
              <a:rPr lang="en-US" altLang="zh-CN" sz="2800" dirty="0">
                <a:sym typeface="Euclid Extra" pitchFamily="18" charset="2"/>
              </a:rPr>
              <a:t>S</a:t>
            </a:r>
            <a:r>
              <a:rPr lang="zh-CN" altLang="en-US" sz="2800" dirty="0">
                <a:sym typeface="Euclid Extra" pitchFamily="18" charset="2"/>
              </a:rPr>
              <a:t>上的</a:t>
            </a:r>
            <a:r>
              <a:rPr lang="zh-CN" altLang="en-US" sz="2800" b="1" dirty="0">
                <a:ea typeface="楷体_GB2312" pitchFamily="49" charset="-122"/>
                <a:sym typeface="Euclid Extra" pitchFamily="18" charset="2"/>
              </a:rPr>
              <a:t>严格凸函数</a:t>
            </a:r>
            <a:r>
              <a:rPr lang="en-US" altLang="zh-CN" sz="2800" b="1" dirty="0">
                <a:ea typeface="楷体_GB2312" pitchFamily="49" charset="-122"/>
                <a:sym typeface="Euclid Extra" pitchFamily="18" charset="2"/>
              </a:rPr>
              <a:t>.</a:t>
            </a:r>
          </a:p>
          <a:p>
            <a:pPr marL="0" lvl="0" indent="0" eaLnBrk="1" hangingPunct="1">
              <a:buNone/>
            </a:pPr>
            <a:r>
              <a:rPr lang="en-US" altLang="zh-CN" sz="2800" dirty="0">
                <a:sym typeface="Euclid Extra" pitchFamily="18" charset="2"/>
              </a:rPr>
              <a:t>   </a:t>
            </a:r>
            <a:r>
              <a:rPr lang="zh-CN" altLang="en-US" sz="2800" dirty="0">
                <a:sym typeface="Euclid Extra" pitchFamily="18" charset="2"/>
              </a:rPr>
              <a:t>若</a:t>
            </a:r>
            <a:r>
              <a:rPr lang="en-US" altLang="zh-CN" sz="2800" b="1" i="1" dirty="0">
                <a:solidFill>
                  <a:schemeClr val="accent2"/>
                </a:solidFill>
                <a:sym typeface="Euclid Extra" pitchFamily="18" charset="2"/>
              </a:rPr>
              <a:t>-f</a:t>
            </a:r>
            <a:r>
              <a:rPr lang="zh-CN" altLang="en-US" sz="2800" dirty="0">
                <a:sym typeface="Euclid Extra" pitchFamily="18" charset="2"/>
              </a:rPr>
              <a:t>是</a:t>
            </a:r>
            <a:r>
              <a:rPr lang="en-US" altLang="zh-CN" sz="2800" b="1" i="1" dirty="0">
                <a:solidFill>
                  <a:schemeClr val="accent2"/>
                </a:solidFill>
                <a:sym typeface="Euclid Extra" pitchFamily="18" charset="2"/>
              </a:rPr>
              <a:t>S</a:t>
            </a:r>
            <a:r>
              <a:rPr lang="zh-CN" altLang="en-US" sz="2800" dirty="0">
                <a:sym typeface="Euclid Extra" pitchFamily="18" charset="2"/>
              </a:rPr>
              <a:t>上的凸函数</a:t>
            </a:r>
            <a:r>
              <a:rPr lang="en-US" altLang="zh-CN" sz="2800" dirty="0">
                <a:sym typeface="Euclid Extra" pitchFamily="18" charset="2"/>
              </a:rPr>
              <a:t>,</a:t>
            </a:r>
            <a:r>
              <a:rPr lang="zh-CN" altLang="en-US" sz="2800" dirty="0">
                <a:sym typeface="Euclid Extra" pitchFamily="18" charset="2"/>
              </a:rPr>
              <a:t>则称</a:t>
            </a:r>
            <a:r>
              <a:rPr lang="en-US" altLang="zh-CN" sz="2800" dirty="0">
                <a:sym typeface="Euclid Extra" pitchFamily="18" charset="2"/>
              </a:rPr>
              <a:t>f</a:t>
            </a:r>
            <a:r>
              <a:rPr lang="zh-CN" altLang="en-US" sz="2800" dirty="0">
                <a:sym typeface="Euclid Extra" pitchFamily="18" charset="2"/>
              </a:rPr>
              <a:t>是</a:t>
            </a:r>
            <a:r>
              <a:rPr lang="en-US" altLang="zh-CN" sz="2800" dirty="0">
                <a:sym typeface="Euclid Extra" pitchFamily="18" charset="2"/>
              </a:rPr>
              <a:t>S</a:t>
            </a:r>
            <a:r>
              <a:rPr lang="zh-CN" altLang="en-US" sz="2800" dirty="0">
                <a:sym typeface="Euclid Extra" pitchFamily="18" charset="2"/>
              </a:rPr>
              <a:t>上的</a:t>
            </a:r>
            <a:r>
              <a:rPr lang="zh-CN" altLang="en-US" sz="2800" b="1" dirty="0">
                <a:ea typeface="楷体_GB2312" pitchFamily="49" charset="-122"/>
                <a:sym typeface="Euclid Extra" pitchFamily="18" charset="2"/>
              </a:rPr>
              <a:t>凹函数</a:t>
            </a:r>
            <a:r>
              <a:rPr lang="en-US" altLang="zh-CN" sz="2800" dirty="0">
                <a:sym typeface="Euclid Extra" pitchFamily="18" charset="2"/>
              </a:rPr>
              <a:t>.</a:t>
            </a:r>
            <a:r>
              <a:rPr lang="zh-CN" altLang="en-US" sz="2800" dirty="0">
                <a:sym typeface="Euclid Extra" pitchFamily="18" charset="2"/>
              </a:rPr>
              <a:t>若</a:t>
            </a:r>
            <a:r>
              <a:rPr lang="en-US" altLang="zh-CN" sz="2800" b="1" i="1" dirty="0">
                <a:solidFill>
                  <a:schemeClr val="accent2"/>
                </a:solidFill>
                <a:sym typeface="Euclid Extra" pitchFamily="18" charset="2"/>
              </a:rPr>
              <a:t>-f</a:t>
            </a:r>
            <a:r>
              <a:rPr lang="zh-CN" altLang="en-US" sz="2800" dirty="0">
                <a:sym typeface="Euclid Extra" pitchFamily="18" charset="2"/>
              </a:rPr>
              <a:t>是</a:t>
            </a:r>
            <a:r>
              <a:rPr lang="en-US" altLang="zh-CN" sz="2800" b="1" i="1" dirty="0">
                <a:solidFill>
                  <a:schemeClr val="accent2"/>
                </a:solidFill>
                <a:sym typeface="Euclid Extra" pitchFamily="18" charset="2"/>
              </a:rPr>
              <a:t>S</a:t>
            </a:r>
            <a:r>
              <a:rPr lang="zh-CN" altLang="en-US" sz="2800" dirty="0">
                <a:sym typeface="Euclid Extra" pitchFamily="18" charset="2"/>
              </a:rPr>
              <a:t>上的严格凸函数</a:t>
            </a:r>
            <a:r>
              <a:rPr lang="en-US" altLang="zh-CN" sz="2800" dirty="0">
                <a:sym typeface="Euclid Extra" pitchFamily="18" charset="2"/>
              </a:rPr>
              <a:t>,</a:t>
            </a:r>
            <a:r>
              <a:rPr lang="zh-CN" altLang="en-US" sz="2800" dirty="0">
                <a:sym typeface="Euclid Extra" pitchFamily="18" charset="2"/>
              </a:rPr>
              <a:t>则称</a:t>
            </a:r>
            <a:r>
              <a:rPr lang="en-US" altLang="zh-CN" sz="2800" b="1" i="1" dirty="0">
                <a:solidFill>
                  <a:schemeClr val="accent2"/>
                </a:solidFill>
                <a:sym typeface="Euclid Extra" pitchFamily="18" charset="2"/>
              </a:rPr>
              <a:t>f</a:t>
            </a:r>
            <a:r>
              <a:rPr lang="zh-CN" altLang="en-US" sz="2800" dirty="0">
                <a:sym typeface="Euclid Extra" pitchFamily="18" charset="2"/>
              </a:rPr>
              <a:t>是</a:t>
            </a:r>
            <a:r>
              <a:rPr lang="en-US" altLang="zh-CN" sz="2800" b="1" i="1" dirty="0">
                <a:solidFill>
                  <a:schemeClr val="accent2"/>
                </a:solidFill>
                <a:sym typeface="Euclid Extra" pitchFamily="18" charset="2"/>
              </a:rPr>
              <a:t>S</a:t>
            </a:r>
            <a:r>
              <a:rPr lang="zh-CN" altLang="en-US" sz="2800" dirty="0">
                <a:sym typeface="Euclid Extra" pitchFamily="18" charset="2"/>
              </a:rPr>
              <a:t>上的</a:t>
            </a:r>
            <a:r>
              <a:rPr lang="zh-CN" altLang="en-US" sz="2800" b="1" dirty="0">
                <a:ea typeface="楷体_GB2312" pitchFamily="49" charset="-122"/>
                <a:sym typeface="Euclid Extra" pitchFamily="18" charset="2"/>
              </a:rPr>
              <a:t>严格凹函数</a:t>
            </a:r>
            <a:r>
              <a:rPr lang="en-US" altLang="zh-CN" sz="2800" dirty="0">
                <a:sym typeface="Euclid Extra" pitchFamily="18" charset="2"/>
              </a:rPr>
              <a:t>.</a:t>
            </a:r>
            <a:endParaRPr lang="en-US" altLang="zh-CN" sz="2800" i="1" dirty="0">
              <a:sym typeface="Euclid Extra" pitchFamily="18" charset="2"/>
            </a:endParaRPr>
          </a:p>
        </p:txBody>
      </p:sp>
      <p:sp>
        <p:nvSpPr>
          <p:cNvPr id="102409" name="Rectangle 7"/>
          <p:cNvSpPr/>
          <p:nvPr/>
        </p:nvSpPr>
        <p:spPr>
          <a:xfrm>
            <a:off x="2711450" y="1557338"/>
            <a:ext cx="21640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400" b="1" dirty="0"/>
              <a:t>2.4.1 </a:t>
            </a:r>
            <a:r>
              <a:rPr lang="zh-CN" altLang="en-US" sz="2400" b="1" dirty="0"/>
              <a:t>基本性质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44EA43-0BC0-B52B-042E-A93804DDD0E0}"/>
              </a:ext>
            </a:extLst>
          </p:cNvPr>
          <p:cNvSpPr txBox="1"/>
          <p:nvPr/>
        </p:nvSpPr>
        <p:spPr>
          <a:xfrm>
            <a:off x="5066005" y="1207257"/>
            <a:ext cx="551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点的凸组合的函数值小于等于函数值的凸组合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103427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25</a:t>
            </a:fld>
            <a:endParaRPr lang="en-US" altLang="zh-CN" sz="1400" dirty="0"/>
          </a:p>
        </p:txBody>
      </p:sp>
      <p:pic>
        <p:nvPicPr>
          <p:cNvPr id="103428" name="Picture 2"/>
          <p:cNvPicPr>
            <a:picLocks noGrp="1" noChangeAspect="1"/>
          </p:cNvPicPr>
          <p:nvPr>
            <p:ph type="body" idx="4294967295"/>
          </p:nvPr>
        </p:nvPicPr>
        <p:blipFill>
          <a:blip r:embed="rId2"/>
          <a:srcRect/>
          <a:stretch>
            <a:fillRect/>
          </a:stretch>
        </p:blipFill>
        <p:spPr>
          <a:xfrm>
            <a:off x="1919288" y="1700213"/>
            <a:ext cx="8134350" cy="3170237"/>
          </a:xfrm>
        </p:spPr>
      </p:pic>
      <p:sp>
        <p:nvSpPr>
          <p:cNvPr id="103429" name="Rectangle 3"/>
          <p:cNvSpPr>
            <a:spLocks noGrp="1"/>
          </p:cNvSpPr>
          <p:nvPr>
            <p:ph type="title" idx="4294967295"/>
          </p:nvPr>
        </p:nvSpPr>
        <p:spPr>
          <a:xfrm>
            <a:off x="1847850" y="188913"/>
            <a:ext cx="5976938" cy="620712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l" eaLnBrk="1" hangingPunct="1"/>
            <a:r>
              <a:rPr lang="en-US" altLang="zh-CN" sz="4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en-US" altLang="zh-CN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凸集与凸函数</a:t>
            </a:r>
          </a:p>
        </p:txBody>
      </p:sp>
      <p:sp>
        <p:nvSpPr>
          <p:cNvPr id="103430" name="Rectangle 4"/>
          <p:cNvSpPr/>
          <p:nvPr/>
        </p:nvSpPr>
        <p:spPr>
          <a:xfrm>
            <a:off x="1774825" y="0"/>
            <a:ext cx="7777163" cy="6921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dirty="0"/>
          </a:p>
        </p:txBody>
      </p:sp>
      <p:sp>
        <p:nvSpPr>
          <p:cNvPr id="103431" name="Line 5"/>
          <p:cNvSpPr/>
          <p:nvPr/>
        </p:nvSpPr>
        <p:spPr>
          <a:xfrm>
            <a:off x="1774825" y="90805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CD95F9-B9FC-8C70-DA64-88B855346713}"/>
              </a:ext>
            </a:extLst>
          </p:cNvPr>
          <p:cNvSpPr txBox="1"/>
          <p:nvPr/>
        </p:nvSpPr>
        <p:spPr>
          <a:xfrm>
            <a:off x="1847850" y="5723906"/>
            <a:ext cx="678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凸函数</a:t>
            </a:r>
            <a:r>
              <a:rPr lang="en-US" altLang="zh-CN" dirty="0"/>
              <a:t>/</a:t>
            </a:r>
            <a:r>
              <a:rPr lang="zh-CN" altLang="en-US" dirty="0"/>
              <a:t>凹函数</a:t>
            </a:r>
            <a:r>
              <a:rPr lang="en-US" altLang="zh-CN" dirty="0"/>
              <a:t>/</a:t>
            </a:r>
            <a:r>
              <a:rPr lang="zh-CN" altLang="en-US" dirty="0"/>
              <a:t>都不是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107523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26</a:t>
            </a:fld>
            <a:endParaRPr lang="en-US" altLang="zh-CN" sz="1400" dirty="0"/>
          </a:p>
        </p:txBody>
      </p:sp>
      <p:sp>
        <p:nvSpPr>
          <p:cNvPr id="107524" name="Rectangle 2"/>
          <p:cNvSpPr>
            <a:spLocks noGrp="1"/>
          </p:cNvSpPr>
          <p:nvPr>
            <p:ph type="body" idx="4294967295"/>
          </p:nvPr>
        </p:nvSpPr>
        <p:spPr>
          <a:xfrm>
            <a:off x="1992313" y="1125538"/>
            <a:ext cx="8002587" cy="20605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  <a:buNone/>
            </a:pPr>
            <a:r>
              <a:rPr lang="zh-CN" altLang="en-US" sz="2800" dirty="0"/>
              <a:t>命题</a:t>
            </a:r>
            <a:r>
              <a:rPr lang="en-US" altLang="zh-CN" sz="2800" dirty="0"/>
              <a:t>2.3  </a:t>
            </a:r>
            <a:r>
              <a:rPr lang="zh-CN" altLang="en-US" sz="2800" dirty="0"/>
              <a:t>设</a:t>
            </a:r>
            <a:r>
              <a:rPr lang="en-US" altLang="zh-CN" sz="2800" i="1" dirty="0"/>
              <a:t>f</a:t>
            </a:r>
            <a:r>
              <a:rPr lang="zh-CN" altLang="en-US" sz="2800" dirty="0"/>
              <a:t>是定义在凸集</a:t>
            </a:r>
            <a:r>
              <a:rPr lang="en-US" altLang="zh-CN" sz="2800" i="1" dirty="0"/>
              <a:t>S</a:t>
            </a:r>
            <a:r>
              <a:rPr lang="zh-CN" altLang="en-US" sz="2800" dirty="0"/>
              <a:t>上的凸函数，则</a:t>
            </a: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800" dirty="0"/>
              <a:t>(1)</a:t>
            </a:r>
            <a:r>
              <a:rPr lang="zh-CN" altLang="en-US" sz="2800" dirty="0"/>
              <a:t>所有凸函数</a:t>
            </a:r>
            <a:r>
              <a:rPr lang="en-US" altLang="zh-CN" sz="2800" dirty="0"/>
              <a:t>f</a:t>
            </a:r>
            <a:r>
              <a:rPr lang="zh-CN" altLang="en-US" sz="2800" dirty="0"/>
              <a:t>的集合关于凸锥组合运算是封闭的</a:t>
            </a:r>
            <a:r>
              <a:rPr lang="en-US" altLang="zh-CN" sz="2800" dirty="0"/>
              <a:t>,</a:t>
            </a:r>
            <a:r>
              <a:rPr lang="zh-CN" altLang="en-US" sz="2800" dirty="0"/>
              <a:t>即：</a:t>
            </a:r>
            <a:r>
              <a:rPr lang="en-US" altLang="zh-CN" sz="2800" dirty="0"/>
              <a:t>(a)</a:t>
            </a:r>
            <a:r>
              <a:rPr lang="zh-CN" altLang="en-US" sz="2800" dirty="0"/>
              <a:t>实数</a:t>
            </a:r>
            <a:r>
              <a:rPr lang="zh-CN" altLang="en-US" sz="2800" dirty="0">
                <a:sym typeface="Symbol" panose="05050102010706020507" pitchFamily="18" charset="2"/>
              </a:rPr>
              <a:t></a:t>
            </a:r>
            <a:r>
              <a:rPr lang="en-US" altLang="zh-CN" sz="2800" dirty="0">
                <a:sym typeface="Symbol" panose="05050102010706020507" pitchFamily="18" charset="2"/>
              </a:rPr>
              <a:t>0</a:t>
            </a:r>
            <a:r>
              <a:rPr lang="zh-CN" altLang="en-US" sz="2800" dirty="0">
                <a:sym typeface="Symbol" panose="05050102010706020507" pitchFamily="18" charset="2"/>
              </a:rPr>
              <a:t>，则</a:t>
            </a:r>
            <a:r>
              <a:rPr lang="zh-CN" altLang="en-US" sz="2800" i="1" dirty="0">
                <a:sym typeface="Symbol" panose="05050102010706020507" pitchFamily="18" charset="2"/>
              </a:rPr>
              <a:t></a:t>
            </a:r>
            <a:r>
              <a:rPr lang="en-US" altLang="zh-CN" sz="2800" i="1" dirty="0">
                <a:sym typeface="Symbol" panose="05050102010706020507" pitchFamily="18" charset="2"/>
              </a:rPr>
              <a:t>f</a:t>
            </a:r>
            <a:r>
              <a:rPr lang="zh-CN" altLang="en-US" sz="2800" dirty="0">
                <a:sym typeface="Symbol" panose="05050102010706020507" pitchFamily="18" charset="2"/>
              </a:rPr>
              <a:t>也</a:t>
            </a:r>
            <a:r>
              <a:rPr lang="zh-CN" altLang="en-US" sz="2800" dirty="0"/>
              <a:t>是定义在</a:t>
            </a:r>
            <a:r>
              <a:rPr lang="en-US" altLang="zh-CN" sz="2800" i="1" dirty="0"/>
              <a:t>S</a:t>
            </a:r>
            <a:r>
              <a:rPr lang="zh-CN" altLang="en-US" sz="2800" dirty="0"/>
              <a:t>上的凸函数，</a:t>
            </a:r>
            <a:r>
              <a:rPr lang="en-US" altLang="zh-CN" sz="2800" dirty="0"/>
              <a:t>(b)</a:t>
            </a:r>
            <a:r>
              <a:rPr lang="zh-CN" altLang="en-US" sz="2800" dirty="0"/>
              <a:t>设</a:t>
            </a:r>
            <a:r>
              <a:rPr lang="en-US" altLang="zh-CN" sz="2800" i="1" dirty="0"/>
              <a:t>f</a:t>
            </a:r>
            <a:r>
              <a:rPr lang="en-US" altLang="zh-CN" sz="2800" baseline="-25000" dirty="0"/>
              <a:t>1</a:t>
            </a:r>
            <a:r>
              <a:rPr lang="zh-CN" altLang="en-US" sz="2800" dirty="0"/>
              <a:t>和</a:t>
            </a:r>
            <a:r>
              <a:rPr lang="en-US" altLang="zh-CN" sz="2800" i="1" dirty="0"/>
              <a:t>f</a:t>
            </a:r>
            <a:r>
              <a:rPr lang="en-US" altLang="zh-CN" sz="2800" baseline="-25000" dirty="0"/>
              <a:t>2</a:t>
            </a:r>
            <a:r>
              <a:rPr lang="zh-CN" altLang="en-US" sz="2800" dirty="0"/>
              <a:t>是定义在凸集</a:t>
            </a:r>
            <a:r>
              <a:rPr lang="en-US" altLang="zh-CN" sz="2800" i="1" dirty="0"/>
              <a:t>S</a:t>
            </a:r>
            <a:r>
              <a:rPr lang="zh-CN" altLang="en-US" sz="2800" dirty="0"/>
              <a:t>上的凸函数，</a:t>
            </a:r>
            <a:r>
              <a:rPr lang="zh-CN" altLang="en-US" sz="2800" dirty="0">
                <a:sym typeface="Symbol" panose="05050102010706020507" pitchFamily="18" charset="2"/>
              </a:rPr>
              <a:t>则</a:t>
            </a:r>
            <a:r>
              <a:rPr lang="en-US" altLang="zh-CN" sz="2800" i="1" dirty="0"/>
              <a:t>f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+</a:t>
            </a:r>
            <a:r>
              <a:rPr lang="en-US" altLang="zh-CN" sz="2800" i="1" dirty="0"/>
              <a:t>f</a:t>
            </a:r>
            <a:r>
              <a:rPr lang="en-US" altLang="zh-CN" sz="2800" baseline="-25000" dirty="0"/>
              <a:t>2</a:t>
            </a:r>
            <a:r>
              <a:rPr lang="zh-CN" altLang="en-US" sz="2800" dirty="0">
                <a:sym typeface="Symbol" panose="05050102010706020507" pitchFamily="18" charset="2"/>
              </a:rPr>
              <a:t>也</a:t>
            </a:r>
            <a:r>
              <a:rPr lang="zh-CN" altLang="en-US" sz="2800" dirty="0"/>
              <a:t>是定义在</a:t>
            </a:r>
            <a:r>
              <a:rPr lang="en-US" altLang="zh-CN" sz="2800" dirty="0"/>
              <a:t>S</a:t>
            </a:r>
            <a:r>
              <a:rPr lang="zh-CN" altLang="en-US" sz="2800" dirty="0"/>
              <a:t>上的凸函数</a:t>
            </a:r>
          </a:p>
        </p:txBody>
      </p:sp>
      <p:sp>
        <p:nvSpPr>
          <p:cNvPr id="107525" name="Rectangle 3"/>
          <p:cNvSpPr>
            <a:spLocks noGrp="1"/>
          </p:cNvSpPr>
          <p:nvPr>
            <p:ph type="title" idx="4294967295"/>
          </p:nvPr>
        </p:nvSpPr>
        <p:spPr>
          <a:xfrm>
            <a:off x="1703388" y="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07526" name="Line 4"/>
          <p:cNvSpPr/>
          <p:nvPr/>
        </p:nvSpPr>
        <p:spPr>
          <a:xfrm>
            <a:off x="1752600" y="941388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7527" name="Rectangle 5"/>
          <p:cNvSpPr/>
          <p:nvPr/>
        </p:nvSpPr>
        <p:spPr>
          <a:xfrm>
            <a:off x="2063750" y="3213100"/>
            <a:ext cx="8001000" cy="2207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dirty="0"/>
              <a:t>(2)</a:t>
            </a:r>
            <a:r>
              <a:rPr lang="zh-CN" altLang="en-US" dirty="0"/>
              <a:t>函数</a:t>
            </a:r>
            <a:r>
              <a:rPr lang="en-US" altLang="zh-CN" i="1" dirty="0"/>
              <a:t>f</a:t>
            </a:r>
            <a:r>
              <a:rPr lang="zh-CN" altLang="en-US" dirty="0"/>
              <a:t>在开集</a:t>
            </a:r>
            <a:r>
              <a:rPr lang="en-US" altLang="zh-CN" dirty="0"/>
              <a:t>intS</a:t>
            </a:r>
            <a:r>
              <a:rPr lang="zh-CN" altLang="en-US" dirty="0"/>
              <a:t>内是连续的</a:t>
            </a:r>
            <a:r>
              <a:rPr lang="en-US" altLang="zh-CN" dirty="0"/>
              <a:t>.</a:t>
            </a:r>
          </a:p>
          <a:p>
            <a:pPr marL="0" lvl="0" indent="0" eaLnBrk="1" hangingPunct="1">
              <a:buNone/>
            </a:pPr>
            <a:r>
              <a:rPr lang="en-US" altLang="zh-CN" dirty="0"/>
              <a:t>(3)</a:t>
            </a:r>
            <a:r>
              <a:rPr lang="zh-CN" altLang="en-US" dirty="0"/>
              <a:t>函数</a:t>
            </a:r>
            <a:r>
              <a:rPr lang="en-US" altLang="zh-CN" sz="2800" i="1" dirty="0"/>
              <a:t>f</a:t>
            </a:r>
            <a:r>
              <a:rPr lang="zh-CN" altLang="en-US" sz="2800" dirty="0"/>
              <a:t>的水平集</a:t>
            </a:r>
            <a:r>
              <a:rPr lang="en-US" altLang="zh-CN" sz="2800" dirty="0"/>
              <a:t>L(</a:t>
            </a:r>
            <a:r>
              <a:rPr lang="en-US" altLang="zh-CN" sz="2800" i="1" dirty="0"/>
              <a:t>f</a:t>
            </a:r>
            <a:r>
              <a:rPr lang="en-US" altLang="zh-CN" sz="2800" dirty="0"/>
              <a:t>,</a:t>
            </a:r>
            <a:r>
              <a:rPr lang="en-US" altLang="zh-CN" sz="2800" dirty="0">
                <a:sym typeface="Euclid Symbol" pitchFamily="18" charset="2"/>
              </a:rPr>
              <a:t></a:t>
            </a:r>
            <a:r>
              <a:rPr lang="en-US" altLang="zh-CN" sz="2800" i="1" dirty="0"/>
              <a:t>)=</a:t>
            </a:r>
            <a:r>
              <a:rPr lang="en-US" altLang="zh-CN" sz="2800" dirty="0"/>
              <a:t>{</a:t>
            </a:r>
            <a:r>
              <a:rPr lang="en-US" altLang="zh-CN" sz="2800" i="1" dirty="0"/>
              <a:t>x|x</a:t>
            </a:r>
            <a:r>
              <a:rPr lang="en-US" altLang="zh-CN" sz="2800" i="1" dirty="0">
                <a:latin typeface="微软雅黑" panose="020B0503020204020204" charset="-122"/>
                <a:cs typeface="微软雅黑" panose="020B0503020204020204" charset="-122"/>
                <a:sym typeface="Euclid Math Two" pitchFamily="18" charset="2"/>
              </a:rPr>
              <a:t>ϵ</a:t>
            </a:r>
            <a:r>
              <a:rPr lang="en-US" altLang="zh-CN" sz="2800" i="1" dirty="0">
                <a:sym typeface="Euclid Math Two" pitchFamily="18" charset="2"/>
              </a:rPr>
              <a:t>S,f</a:t>
            </a:r>
            <a:r>
              <a:rPr lang="en-US" altLang="zh-CN" sz="2800" dirty="0">
                <a:sym typeface="Euclid Math Two" pitchFamily="18" charset="2"/>
              </a:rPr>
              <a:t>(</a:t>
            </a:r>
            <a:r>
              <a:rPr lang="en-US" altLang="zh-CN" sz="2800" i="1" dirty="0">
                <a:sym typeface="Euclid Math Two" pitchFamily="18" charset="2"/>
              </a:rPr>
              <a:t>x</a:t>
            </a:r>
            <a:r>
              <a:rPr lang="en-US" altLang="zh-CN" sz="2800" dirty="0">
                <a:sym typeface="Euclid Math Two" pitchFamily="18" charset="2"/>
              </a:rPr>
              <a:t>)</a:t>
            </a:r>
            <a:r>
              <a:rPr lang="en-US" altLang="zh-CN" sz="2800" i="1" dirty="0">
                <a:sym typeface="Euclid Math Two" pitchFamily="18" charset="2"/>
              </a:rPr>
              <a:t> </a:t>
            </a:r>
            <a:r>
              <a:rPr lang="en-US" altLang="zh-CN" sz="2400" i="1" dirty="0">
                <a:sym typeface="Euclid Math Two" pitchFamily="18" charset="2"/>
              </a:rPr>
              <a:t>≤</a:t>
            </a:r>
            <a:r>
              <a:rPr lang="en-US" altLang="zh-CN" sz="2800" i="1" dirty="0">
                <a:sym typeface="Euclid Symbol" pitchFamily="18" charset="2"/>
              </a:rPr>
              <a:t></a:t>
            </a:r>
            <a:r>
              <a:rPr lang="en-US" altLang="zh-CN" sz="2800" dirty="0"/>
              <a:t>},</a:t>
            </a:r>
            <a:r>
              <a:rPr lang="en-US" altLang="zh-CN" sz="2800" dirty="0">
                <a:sym typeface="Euclid Symbol" pitchFamily="18" charset="2"/>
              </a:rPr>
              <a:t></a:t>
            </a:r>
            <a:r>
              <a:rPr lang="en-US" altLang="zh-CN" sz="2800" i="1" dirty="0">
                <a:latin typeface="微软雅黑" panose="020B0503020204020204" charset="-122"/>
                <a:cs typeface="微软雅黑" panose="020B0503020204020204" charset="-122"/>
                <a:sym typeface="Euclid Math Two" pitchFamily="18" charset="2"/>
              </a:rPr>
              <a:t>ϵ </a:t>
            </a:r>
            <a:r>
              <a:rPr lang="en-US" altLang="zh-CN" sz="2800" dirty="0">
                <a:sym typeface="Euclid Math Two" pitchFamily="18" charset="2"/>
              </a:rPr>
              <a:t>R</a:t>
            </a:r>
          </a:p>
          <a:p>
            <a:pPr marL="0" lvl="0" indent="0" eaLnBrk="1" hangingPunct="1">
              <a:buNone/>
            </a:pPr>
            <a:r>
              <a:rPr lang="en-US" altLang="zh-CN" sz="2800" dirty="0">
                <a:sym typeface="Euclid Math Two" pitchFamily="18" charset="2"/>
              </a:rPr>
              <a:t>    </a:t>
            </a:r>
            <a:r>
              <a:rPr lang="zh-CN" altLang="en-US" sz="2800" dirty="0">
                <a:sym typeface="Euclid Math Two" pitchFamily="18" charset="2"/>
              </a:rPr>
              <a:t>和上镜图</a:t>
            </a:r>
            <a:r>
              <a:rPr lang="en-US" altLang="zh-CN" sz="2800" dirty="0">
                <a:sym typeface="Euclid Math Two" pitchFamily="18" charset="2"/>
              </a:rPr>
              <a:t>epi(</a:t>
            </a:r>
            <a:r>
              <a:rPr lang="en-US" altLang="zh-CN" sz="2800" i="1" dirty="0">
                <a:sym typeface="Euclid Math Two" pitchFamily="18" charset="2"/>
              </a:rPr>
              <a:t>f</a:t>
            </a:r>
            <a:r>
              <a:rPr lang="en-US" altLang="zh-CN" sz="2800" dirty="0">
                <a:sym typeface="Euclid Math Two" pitchFamily="18" charset="2"/>
              </a:rPr>
              <a:t>)={(</a:t>
            </a:r>
            <a:r>
              <a:rPr lang="en-US" altLang="zh-CN" sz="2800" i="1" dirty="0">
                <a:sym typeface="Euclid Math Two" pitchFamily="18" charset="2"/>
              </a:rPr>
              <a:t>x</a:t>
            </a:r>
            <a:r>
              <a:rPr lang="en-US" altLang="zh-CN" sz="2800" dirty="0">
                <a:sym typeface="Euclid Math Two" pitchFamily="18" charset="2"/>
              </a:rPr>
              <a:t>,</a:t>
            </a:r>
            <a:r>
              <a:rPr lang="en-US" altLang="zh-CN" sz="2800" i="1" dirty="0">
                <a:sym typeface="Euclid Math Two" pitchFamily="18" charset="2"/>
              </a:rPr>
              <a:t>y</a:t>
            </a:r>
            <a:r>
              <a:rPr lang="en-US" altLang="zh-CN" sz="2800" dirty="0">
                <a:sym typeface="Euclid Math Two" pitchFamily="18" charset="2"/>
              </a:rPr>
              <a:t>)|</a:t>
            </a:r>
            <a:r>
              <a:rPr lang="en-US" altLang="zh-CN" sz="2800" i="1" dirty="0">
                <a:sym typeface="Euclid Math Two" pitchFamily="18" charset="2"/>
              </a:rPr>
              <a:t>x</a:t>
            </a:r>
            <a:r>
              <a:rPr lang="en-US" altLang="zh-CN" sz="2800" i="1" dirty="0">
                <a:latin typeface="微软雅黑" panose="020B0503020204020204" charset="-122"/>
                <a:cs typeface="微软雅黑" panose="020B0503020204020204" charset="-122"/>
                <a:sym typeface="Euclid Math Two" pitchFamily="18" charset="2"/>
              </a:rPr>
              <a:t>ϵ</a:t>
            </a:r>
            <a:r>
              <a:rPr lang="en-US" altLang="zh-CN" sz="2800" i="1" dirty="0">
                <a:sym typeface="Euclid Math Two" pitchFamily="18" charset="2"/>
              </a:rPr>
              <a:t>S</a:t>
            </a:r>
            <a:r>
              <a:rPr lang="en-US" altLang="zh-CN" sz="2800" dirty="0">
                <a:sym typeface="Euclid Math Two" pitchFamily="18" charset="2"/>
              </a:rPr>
              <a:t>,y</a:t>
            </a:r>
            <a:r>
              <a:rPr lang="en-US" altLang="zh-CN" sz="2800" i="1" dirty="0">
                <a:latin typeface="微软雅黑" panose="020B0503020204020204" charset="-122"/>
                <a:cs typeface="微软雅黑" panose="020B0503020204020204" charset="-122"/>
                <a:sym typeface="Euclid Math Two" pitchFamily="18" charset="2"/>
              </a:rPr>
              <a:t>ϵ</a:t>
            </a:r>
            <a:r>
              <a:rPr lang="en-US" altLang="zh-CN" sz="2800" dirty="0">
                <a:sym typeface="Euclid Math Two" pitchFamily="18" charset="2"/>
              </a:rPr>
              <a:t>R,y</a:t>
            </a:r>
            <a:r>
              <a:rPr lang="en-US" altLang="zh-CN" sz="2400" dirty="0">
                <a:sym typeface="Euclid Math Two" pitchFamily="18" charset="2"/>
              </a:rPr>
              <a:t>≥</a:t>
            </a:r>
            <a:r>
              <a:rPr lang="en-US" altLang="zh-CN" sz="2800" dirty="0">
                <a:sym typeface="Euclid Math Two" pitchFamily="18" charset="2"/>
              </a:rPr>
              <a:t>f(x)}</a:t>
            </a:r>
          </a:p>
          <a:p>
            <a:pPr marL="0" lvl="0" indent="0" eaLnBrk="1" hangingPunct="1">
              <a:buNone/>
            </a:pPr>
            <a:r>
              <a:rPr lang="zh-CN" altLang="en-US" sz="2800" dirty="0">
                <a:sym typeface="Euclid Math Two" pitchFamily="18" charset="2"/>
              </a:rPr>
              <a:t>都是凸集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108547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27</a:t>
            </a:fld>
            <a:endParaRPr lang="en-US" altLang="zh-CN" sz="1400" dirty="0"/>
          </a:p>
        </p:txBody>
      </p:sp>
      <p:sp>
        <p:nvSpPr>
          <p:cNvPr id="108548" name="Rectangle 2"/>
          <p:cNvSpPr>
            <a:spLocks noGrp="1"/>
          </p:cNvSpPr>
          <p:nvPr>
            <p:ph type="title" idx="4294967295"/>
          </p:nvPr>
        </p:nvSpPr>
        <p:spPr>
          <a:xfrm>
            <a:off x="1847850" y="188913"/>
            <a:ext cx="5976938" cy="620712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l" eaLnBrk="1" hangingPunct="1"/>
            <a:r>
              <a:rPr lang="en-US" altLang="zh-CN" sz="4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en-US" altLang="zh-CN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4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凸集与凸函数</a:t>
            </a:r>
          </a:p>
        </p:txBody>
      </p:sp>
      <p:sp>
        <p:nvSpPr>
          <p:cNvPr id="108549" name="Rectangle 3"/>
          <p:cNvSpPr/>
          <p:nvPr/>
        </p:nvSpPr>
        <p:spPr>
          <a:xfrm>
            <a:off x="1774825" y="0"/>
            <a:ext cx="7777163" cy="6921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dirty="0"/>
          </a:p>
        </p:txBody>
      </p:sp>
      <p:sp>
        <p:nvSpPr>
          <p:cNvPr id="108550" name="Line 4"/>
          <p:cNvSpPr/>
          <p:nvPr/>
        </p:nvSpPr>
        <p:spPr>
          <a:xfrm>
            <a:off x="1774825" y="90805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8551" name="Rectangle 5"/>
          <p:cNvSpPr/>
          <p:nvPr/>
        </p:nvSpPr>
        <p:spPr>
          <a:xfrm>
            <a:off x="2208213" y="1700213"/>
            <a:ext cx="7848600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设</a:t>
            </a:r>
            <a:r>
              <a:rPr lang="en-US" altLang="zh-CN" sz="2400" b="1" i="1" dirty="0">
                <a:solidFill>
                  <a:schemeClr val="accent2"/>
                </a:solidFill>
              </a:rPr>
              <a:t>S </a:t>
            </a:r>
            <a:r>
              <a:rPr lang="zh-CN" altLang="en-US" sz="2400" b="1" dirty="0">
                <a:solidFill>
                  <a:schemeClr val="accent2"/>
                </a:solidFill>
              </a:rPr>
              <a:t>为</a:t>
            </a:r>
            <a:r>
              <a:rPr lang="en-US" altLang="zh-CN" sz="2400" b="1" dirty="0">
                <a:solidFill>
                  <a:schemeClr val="accent2"/>
                </a:solidFill>
              </a:rPr>
              <a:t>Rn</a:t>
            </a:r>
            <a:r>
              <a:rPr lang="zh-CN" altLang="en-US" sz="2400" b="1" dirty="0">
                <a:solidFill>
                  <a:schemeClr val="accent2"/>
                </a:solidFill>
              </a:rPr>
              <a:t>中的非空凸集</a:t>
            </a:r>
            <a:r>
              <a:rPr lang="en-US" altLang="zh-CN" sz="2400" b="1" dirty="0">
                <a:solidFill>
                  <a:schemeClr val="accent2"/>
                </a:solidFill>
              </a:rPr>
              <a:t>,</a:t>
            </a:r>
            <a:r>
              <a:rPr lang="zh-CN" altLang="en-US" sz="2400" b="1" dirty="0">
                <a:solidFill>
                  <a:schemeClr val="accent2"/>
                </a:solidFill>
              </a:rPr>
              <a:t>则 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) </a:t>
            </a:r>
            <a:r>
              <a:rPr lang="zh-CN" altLang="en-US" sz="2400" b="1" dirty="0">
                <a:solidFill>
                  <a:schemeClr val="accent2"/>
                </a:solidFill>
              </a:rPr>
              <a:t>是凸的当且仅当上镜图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       </a:t>
            </a:r>
            <a:r>
              <a:rPr lang="en-US" altLang="zh-CN" sz="2400" b="1" dirty="0">
                <a:solidFill>
                  <a:schemeClr val="accent2"/>
                </a:solidFill>
              </a:rPr>
              <a:t>epi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</a:rPr>
              <a:t>={(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</a:rPr>
              <a:t>y</a:t>
            </a:r>
            <a:r>
              <a:rPr lang="en-US" altLang="zh-CN" sz="2400" b="1" dirty="0">
                <a:solidFill>
                  <a:schemeClr val="accent2"/>
                </a:solidFill>
              </a:rPr>
              <a:t>) | 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∈</a:t>
            </a:r>
            <a:r>
              <a:rPr lang="en-US" altLang="zh-CN" sz="2400" b="1" i="1" dirty="0">
                <a:solidFill>
                  <a:schemeClr val="accent2"/>
                </a:solidFill>
              </a:rPr>
              <a:t>S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</a:rPr>
              <a:t>y</a:t>
            </a:r>
            <a:r>
              <a:rPr lang="en-US" altLang="zh-CN" sz="2400" b="1" dirty="0">
                <a:solidFill>
                  <a:schemeClr val="accent2"/>
                </a:solidFill>
              </a:rPr>
              <a:t>∈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</a:rPr>
              <a:t>y</a:t>
            </a:r>
            <a:r>
              <a:rPr lang="en-US" altLang="zh-CN" sz="2400" b="1" dirty="0">
                <a:solidFill>
                  <a:schemeClr val="accent2"/>
                </a:solidFill>
              </a:rPr>
              <a:t>≥</a:t>
            </a:r>
            <a:r>
              <a:rPr lang="en-US" altLang="zh-CN" sz="2400" b="1" i="1" dirty="0">
                <a:solidFill>
                  <a:schemeClr val="accent2"/>
                </a:solidFill>
              </a:rPr>
              <a:t>f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b="1" dirty="0">
                <a:solidFill>
                  <a:schemeClr val="accent2"/>
                </a:solidFill>
              </a:rPr>
              <a:t>)}</a:t>
            </a:r>
            <a:r>
              <a:rPr lang="zh-CN" altLang="en-US" sz="2400" b="1" dirty="0">
                <a:solidFill>
                  <a:schemeClr val="accent2"/>
                </a:solidFill>
              </a:rPr>
              <a:t>是凸集</a:t>
            </a:r>
          </a:p>
        </p:txBody>
      </p:sp>
      <p:sp>
        <p:nvSpPr>
          <p:cNvPr id="108552" name="Rectangle 6"/>
          <p:cNvSpPr>
            <a:spLocks noGrp="1"/>
          </p:cNvSpPr>
          <p:nvPr>
            <p:ph type="body" idx="4294967295"/>
          </p:nvPr>
        </p:nvSpPr>
        <p:spPr>
          <a:xfrm>
            <a:off x="1847850" y="1125538"/>
            <a:ext cx="4895850" cy="574675"/>
          </a:xfrm>
        </p:spPr>
        <p:txBody>
          <a:bodyPr vert="horz" wrap="square" lIns="91440" tIns="45720" rIns="91440" bIns="45720" anchor="t" anchorCtr="0">
            <a:normAutofit fontScale="97500"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对上镜图事实上我们有如下定理</a:t>
            </a:r>
          </a:p>
        </p:txBody>
      </p:sp>
      <p:pic>
        <p:nvPicPr>
          <p:cNvPr id="108553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188" y="2708275"/>
            <a:ext cx="7705725" cy="3427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109571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28</a:t>
            </a:fld>
            <a:endParaRPr lang="en-US" altLang="zh-CN" sz="1400" dirty="0"/>
          </a:p>
        </p:txBody>
      </p:sp>
      <p:graphicFrame>
        <p:nvGraphicFramePr>
          <p:cNvPr id="109572" name="Object 2"/>
          <p:cNvGraphicFramePr>
            <a:graphicFrameLocks noChangeAspect="1"/>
          </p:cNvGraphicFramePr>
          <p:nvPr/>
        </p:nvGraphicFramePr>
        <p:xfrm>
          <a:off x="2170430" y="1341755"/>
          <a:ext cx="8049260" cy="407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899400" imgH="4000500" progId="Equation.DSMT4">
                  <p:embed/>
                </p:oleObj>
              </mc:Choice>
              <mc:Fallback>
                <p:oleObj r:id="rId2" imgW="7899400" imgH="4000500" progId="Equation.DSMT4">
                  <p:embed/>
                  <p:pic>
                    <p:nvPicPr>
                      <p:cNvPr id="0" name="图片 338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70430" y="1341755"/>
                        <a:ext cx="8049260" cy="4076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3" name="Rectangle 3"/>
          <p:cNvSpPr>
            <a:spLocks noGrp="1"/>
          </p:cNvSpPr>
          <p:nvPr>
            <p:ph type="title" idx="4294967295"/>
          </p:nvPr>
        </p:nvSpPr>
        <p:spPr>
          <a:xfrm>
            <a:off x="1703388" y="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09574" name="Line 4"/>
          <p:cNvSpPr/>
          <p:nvPr/>
        </p:nvSpPr>
        <p:spPr>
          <a:xfrm>
            <a:off x="1752600" y="941388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110595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29</a:t>
            </a:fld>
            <a:endParaRPr lang="en-US" altLang="zh-CN" sz="1400" dirty="0"/>
          </a:p>
        </p:txBody>
      </p:sp>
      <p:sp>
        <p:nvSpPr>
          <p:cNvPr id="110596" name="Rectangle 2"/>
          <p:cNvSpPr>
            <a:spLocks noGrp="1"/>
          </p:cNvSpPr>
          <p:nvPr>
            <p:ph type="body" idx="4294967295"/>
          </p:nvPr>
        </p:nvSpPr>
        <p:spPr>
          <a:xfrm>
            <a:off x="1828800" y="1066800"/>
            <a:ext cx="8228013" cy="1714500"/>
          </a:xfrm>
        </p:spPr>
        <p:txBody>
          <a:bodyPr vert="horz" wrap="square" lIns="91440" tIns="45720" rIns="91440" bIns="45720" anchor="t" anchorCtr="0">
            <a:normAutofit/>
          </a:bodyPr>
          <a:lstStyle/>
          <a:p>
            <a:pPr eaLnBrk="1" hangingPunct="1">
              <a:buNone/>
            </a:pPr>
            <a:r>
              <a:rPr lang="zh-CN" altLang="en-US" sz="2800" dirty="0"/>
              <a:t>定理</a:t>
            </a:r>
            <a:r>
              <a:rPr lang="en-US" altLang="zh-CN" sz="2800" dirty="0"/>
              <a:t>2.14 </a:t>
            </a:r>
            <a:r>
              <a:rPr lang="zh-CN" altLang="en-US" sz="2800" dirty="0"/>
              <a:t>设</a:t>
            </a:r>
            <a:r>
              <a:rPr lang="en-US" altLang="zh-CN" sz="2800" dirty="0"/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R</a:t>
            </a:r>
            <a:r>
              <a:rPr lang="en-US" altLang="zh-CN" sz="2800" baseline="30000" dirty="0">
                <a:sym typeface="Symbol" panose="05050102010706020507" pitchFamily="18" charset="2"/>
              </a:rPr>
              <a:t>n</a:t>
            </a:r>
            <a:r>
              <a:rPr lang="zh-CN" altLang="en-US" sz="2800" dirty="0"/>
              <a:t>为一非空凸集，</a:t>
            </a:r>
            <a:r>
              <a:rPr lang="en-US" altLang="zh-CN" sz="2800" i="1" dirty="0"/>
              <a:t>f</a:t>
            </a:r>
            <a:r>
              <a:rPr lang="zh-CN" altLang="en-US" sz="2800" dirty="0"/>
              <a:t>是定义在</a:t>
            </a:r>
            <a:r>
              <a:rPr lang="en-US" altLang="zh-CN" sz="2800" dirty="0"/>
              <a:t>S</a:t>
            </a:r>
            <a:r>
              <a:rPr lang="zh-CN" altLang="en-US" sz="2800" dirty="0"/>
              <a:t>上的凸函数，则</a:t>
            </a:r>
            <a:r>
              <a:rPr lang="en-US" altLang="zh-CN" sz="2800" i="1" dirty="0"/>
              <a:t>f</a:t>
            </a:r>
            <a:r>
              <a:rPr lang="zh-CN" altLang="en-US" sz="2800" dirty="0"/>
              <a:t>在</a:t>
            </a:r>
            <a:r>
              <a:rPr lang="en-US" altLang="zh-CN" sz="2800" dirty="0"/>
              <a:t>S</a:t>
            </a:r>
            <a:r>
              <a:rPr lang="zh-CN" altLang="en-US" sz="2800" dirty="0"/>
              <a:t>上的局部极小点是整体极小点，且极小点的集合为凸集。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sp>
        <p:nvSpPr>
          <p:cNvPr id="110597" name="Rectangle 3"/>
          <p:cNvSpPr>
            <a:spLocks noGrp="1"/>
          </p:cNvSpPr>
          <p:nvPr>
            <p:ph type="title" idx="4294967295"/>
          </p:nvPr>
        </p:nvSpPr>
        <p:spPr>
          <a:xfrm>
            <a:off x="1703388" y="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10598" name="Line 4"/>
          <p:cNvSpPr/>
          <p:nvPr/>
        </p:nvSpPr>
        <p:spPr>
          <a:xfrm>
            <a:off x="1752600" y="941388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0599" name="Object 5"/>
          <p:cNvGraphicFramePr>
            <a:graphicFrameLocks noChangeAspect="1"/>
          </p:cNvGraphicFramePr>
          <p:nvPr/>
        </p:nvGraphicFramePr>
        <p:xfrm>
          <a:off x="2208213" y="2636838"/>
          <a:ext cx="628650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286500" imgH="1612900" progId="Equation.DSMT4">
                  <p:embed/>
                </p:oleObj>
              </mc:Choice>
              <mc:Fallback>
                <p:oleObj r:id="rId2" imgW="6286500" imgH="1612900" progId="Equation.DSMT4">
                  <p:embed/>
                  <p:pic>
                    <p:nvPicPr>
                      <p:cNvPr id="0" name="图片 338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08213" y="2636838"/>
                        <a:ext cx="6286500" cy="161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67587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3</a:t>
            </a:fld>
            <a:endParaRPr lang="en-US" altLang="zh-CN" sz="1400" dirty="0"/>
          </a:p>
        </p:txBody>
      </p:sp>
      <p:sp>
        <p:nvSpPr>
          <p:cNvPr id="67588" name="Rectangle 4"/>
          <p:cNvSpPr>
            <a:spLocks noGrp="1"/>
          </p:cNvSpPr>
          <p:nvPr>
            <p:ph type="title" idx="4294967295"/>
          </p:nvPr>
        </p:nvSpPr>
        <p:spPr>
          <a:xfrm>
            <a:off x="1703388" y="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7589" name="Line 5"/>
          <p:cNvSpPr/>
          <p:nvPr/>
        </p:nvSpPr>
        <p:spPr>
          <a:xfrm>
            <a:off x="1752600" y="941388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1992313" y="1052513"/>
          <a:ext cx="7912100" cy="445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912100" imgH="4457700" progId="Equation.DSMT4">
                  <p:embed/>
                </p:oleObj>
              </mc:Choice>
              <mc:Fallback>
                <p:oleObj r:id="rId2" imgW="7912100" imgH="4457700" progId="Equation.DSMT4">
                  <p:embed/>
                  <p:pic>
                    <p:nvPicPr>
                      <p:cNvPr id="0" name="图片 332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92313" y="1052513"/>
                        <a:ext cx="7912100" cy="445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111619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30</a:t>
            </a:fld>
            <a:endParaRPr lang="en-US" altLang="zh-CN" sz="1400" dirty="0"/>
          </a:p>
        </p:txBody>
      </p:sp>
      <p:sp>
        <p:nvSpPr>
          <p:cNvPr id="111620" name="Rectangle 2"/>
          <p:cNvSpPr>
            <a:spLocks noGrp="1"/>
          </p:cNvSpPr>
          <p:nvPr>
            <p:ph type="title" idx="4294967295"/>
          </p:nvPr>
        </p:nvSpPr>
        <p:spPr>
          <a:xfrm>
            <a:off x="1703388" y="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11621" name="Line 3"/>
          <p:cNvSpPr/>
          <p:nvPr/>
        </p:nvSpPr>
        <p:spPr>
          <a:xfrm>
            <a:off x="1752600" y="941388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16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724426"/>
              </p:ext>
            </p:extLst>
          </p:nvPr>
        </p:nvGraphicFramePr>
        <p:xfrm>
          <a:off x="2208213" y="1125538"/>
          <a:ext cx="74930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493000" imgH="3733800" progId="Equation.DSMT4">
                  <p:embed/>
                </p:oleObj>
              </mc:Choice>
              <mc:Fallback>
                <p:oleObj r:id="rId2" imgW="7493000" imgH="3733800" progId="Equation.DSMT4">
                  <p:embed/>
                  <p:pic>
                    <p:nvPicPr>
                      <p:cNvPr id="0" name="图片 33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08213" y="1125538"/>
                        <a:ext cx="7493000" cy="3733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112643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31</a:t>
            </a:fld>
            <a:endParaRPr lang="en-US" altLang="zh-CN" sz="1400" dirty="0"/>
          </a:p>
        </p:txBody>
      </p:sp>
      <p:sp>
        <p:nvSpPr>
          <p:cNvPr id="112644" name="Rectangle 2"/>
          <p:cNvSpPr>
            <a:spLocks noGrp="1"/>
          </p:cNvSpPr>
          <p:nvPr>
            <p:ph type="title" idx="4294967295"/>
          </p:nvPr>
        </p:nvSpPr>
        <p:spPr>
          <a:xfrm>
            <a:off x="1703388" y="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12645" name="Line 3"/>
          <p:cNvSpPr/>
          <p:nvPr/>
        </p:nvSpPr>
        <p:spPr>
          <a:xfrm>
            <a:off x="1752600" y="941388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2646" name="Object 4"/>
          <p:cNvGraphicFramePr>
            <a:graphicFrameLocks noChangeAspect="1"/>
          </p:cNvGraphicFramePr>
          <p:nvPr/>
        </p:nvGraphicFramePr>
        <p:xfrm>
          <a:off x="2122488" y="1484313"/>
          <a:ext cx="77089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708900" imgH="2286000" progId="Equation.DSMT4">
                  <p:embed/>
                </p:oleObj>
              </mc:Choice>
              <mc:Fallback>
                <p:oleObj r:id="rId2" imgW="7708900" imgH="2286000" progId="Equation.DSMT4">
                  <p:embed/>
                  <p:pic>
                    <p:nvPicPr>
                      <p:cNvPr id="0" name="图片 339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22488" y="1484313"/>
                        <a:ext cx="7708900" cy="228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113667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32</a:t>
            </a:fld>
            <a:endParaRPr lang="en-US" altLang="zh-CN" sz="1400" dirty="0"/>
          </a:p>
        </p:txBody>
      </p:sp>
      <p:sp>
        <p:nvSpPr>
          <p:cNvPr id="113668" name="Rectangle 2"/>
          <p:cNvSpPr>
            <a:spLocks noGrp="1"/>
          </p:cNvSpPr>
          <p:nvPr>
            <p:ph type="title" idx="4294967295"/>
          </p:nvPr>
        </p:nvSpPr>
        <p:spPr>
          <a:xfrm>
            <a:off x="1774825" y="188913"/>
            <a:ext cx="7489825" cy="719137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13669" name="Rectangle 6"/>
          <p:cNvSpPr>
            <a:spLocks noGrp="1"/>
          </p:cNvSpPr>
          <p:nvPr>
            <p:ph type="body" sz="half" idx="4294967295"/>
          </p:nvPr>
        </p:nvSpPr>
        <p:spPr>
          <a:xfrm>
            <a:off x="2209800" y="1981200"/>
            <a:ext cx="3810000" cy="4114800"/>
          </a:xfrm>
        </p:spPr>
        <p:txBody>
          <a:bodyPr vert="horz" wrap="square" lIns="91440" tIns="45720" rIns="91440" bIns="45720" anchor="t" anchorCtr="0"/>
          <a:lstStyle>
            <a:lvl1pPr lvl="0">
              <a:buClrTx/>
              <a:buSzTx/>
              <a:buFontTx/>
              <a:defRPr sz="2800"/>
            </a:lvl1pPr>
            <a:lvl2pPr lvl="1">
              <a:buClrTx/>
              <a:buSzTx/>
              <a:buFontTx/>
              <a:defRPr sz="2400"/>
            </a:lvl2pPr>
            <a:lvl3pPr lvl="2">
              <a:buClrTx/>
              <a:buSzTx/>
              <a:buFontTx/>
              <a:defRPr sz="2000"/>
            </a:lvl3pPr>
            <a:lvl4pPr lvl="3">
              <a:buClrTx/>
              <a:buSzTx/>
              <a:buFontTx/>
              <a:defRPr sz="1800"/>
            </a:lvl4pPr>
            <a:lvl5pPr lvl="4">
              <a:buClrTx/>
              <a:buSzTx/>
              <a:buFontTx/>
              <a:defRPr sz="1800"/>
            </a:lvl5pPr>
          </a:lstStyle>
          <a:p>
            <a:pPr lvl="0" eaLnBrk="1" hangingPunct="1"/>
            <a:r>
              <a:rPr lang="en-US" altLang="zh-CN" sz="2400" b="1" dirty="0">
                <a:ea typeface="楷体_GB2312" pitchFamily="49" charset="-122"/>
              </a:rPr>
              <a:t>2.5.2 </a:t>
            </a:r>
            <a:r>
              <a:rPr lang="zh-CN" altLang="en-US" sz="2400" b="1" dirty="0">
                <a:ea typeface="楷体_GB2312" pitchFamily="49" charset="-122"/>
              </a:rPr>
              <a:t>凸函数的判别</a:t>
            </a:r>
          </a:p>
        </p:txBody>
      </p:sp>
      <p:sp>
        <p:nvSpPr>
          <p:cNvPr id="113670" name="Line 3"/>
          <p:cNvSpPr/>
          <p:nvPr/>
        </p:nvSpPr>
        <p:spPr>
          <a:xfrm>
            <a:off x="1752600" y="941388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3671" name="Text Box 4"/>
          <p:cNvSpPr txBox="1"/>
          <p:nvPr/>
        </p:nvSpPr>
        <p:spPr>
          <a:xfrm>
            <a:off x="1774825" y="1628775"/>
            <a:ext cx="8569325" cy="212090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ea typeface="楷体_GB2312" pitchFamily="49" charset="-122"/>
              </a:rPr>
              <a:t>Th2.16</a:t>
            </a:r>
            <a:r>
              <a:rPr lang="en-US" altLang="zh-CN" sz="2400" dirty="0">
                <a:ea typeface="楷体_GB2312" pitchFamily="49" charset="-122"/>
              </a:rPr>
              <a:t>. </a:t>
            </a:r>
            <a:r>
              <a:rPr lang="zh-CN" altLang="en-US" sz="2400" dirty="0">
                <a:ea typeface="楷体_GB2312" pitchFamily="49" charset="-122"/>
              </a:rPr>
              <a:t>设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S </a:t>
            </a:r>
            <a:r>
              <a:rPr lang="zh-CN" altLang="en-US" sz="2400" b="1" dirty="0">
                <a:ea typeface="楷体_GB2312" pitchFamily="49" charset="-122"/>
              </a:rPr>
              <a:t>是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R</a:t>
            </a:r>
            <a:r>
              <a:rPr lang="en-US" altLang="zh-CN" sz="2400" i="1" baseline="30000" dirty="0">
                <a:solidFill>
                  <a:schemeClr val="accent2"/>
                </a:solidFill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中的非空开凸集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):S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  <a:sym typeface="Euclid Symbol" pitchFamily="18" charset="2"/>
              </a:rPr>
              <a:t>R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是可微的函数 则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是凸函数当且仅当对任意的 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*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S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zh-CN" altLang="en-US" sz="2400" dirty="0">
                <a:ea typeface="楷体_GB2312" pitchFamily="49" charset="-122"/>
              </a:rPr>
              <a:t>我们有</a:t>
            </a:r>
          </a:p>
          <a:p>
            <a:pPr marL="0" lvl="0" indent="0" algn="ctr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accent2"/>
                </a:solidFill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) 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 </a:t>
            </a:r>
            <a:r>
              <a:rPr lang="en-US" altLang="zh-CN" sz="2400" i="1" dirty="0">
                <a:solidFill>
                  <a:schemeClr val="accent2"/>
                </a:solidFill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*)+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</a:t>
            </a:r>
            <a:r>
              <a:rPr lang="en-US" altLang="zh-CN" sz="2400" i="1" dirty="0">
                <a:solidFill>
                  <a:schemeClr val="accent2"/>
                </a:solidFill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*) (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-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*)</a:t>
            </a:r>
            <a:r>
              <a:rPr lang="en-US" altLang="zh-CN" sz="2400" dirty="0">
                <a:ea typeface="楷体_GB2312" pitchFamily="49" charset="-122"/>
              </a:rPr>
              <a:t>,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  </a:t>
            </a:r>
            <a:r>
              <a:rPr lang="zh-CN" altLang="en-US" sz="2400" dirty="0">
                <a:ea typeface="楷体_GB2312" pitchFamily="49" charset="-122"/>
              </a:rPr>
              <a:t>任意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S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.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dirty="0">
                <a:ea typeface="楷体_GB2312" pitchFamily="49" charset="-122"/>
                <a:sym typeface="Symbol" panose="05050102010706020507" pitchFamily="18" charset="2"/>
              </a:rPr>
              <a:t>类似的</a:t>
            </a:r>
            <a:r>
              <a:rPr lang="en-US" altLang="zh-CN" sz="2400" dirty="0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r>
              <a:rPr lang="en-US" altLang="zh-CN" sz="2400" dirty="0"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严格</a:t>
            </a:r>
            <a:r>
              <a:rPr lang="zh-CN" altLang="en-US" sz="2400" dirty="0">
                <a:ea typeface="楷体_GB2312" pitchFamily="49" charset="-122"/>
                <a:sym typeface="Symbol" panose="05050102010706020507" pitchFamily="18" charset="2"/>
              </a:rPr>
              <a:t>凸当且仅当对每一 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*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S</a:t>
            </a:r>
            <a:r>
              <a:rPr lang="en-US" altLang="zh-CN" sz="2400" dirty="0">
                <a:ea typeface="楷体_GB2312" pitchFamily="49" charset="-122"/>
              </a:rPr>
              <a:t>,</a:t>
            </a:r>
          </a:p>
          <a:p>
            <a:pPr marL="0" lvl="0" indent="0" algn="ctr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i="1" dirty="0">
                <a:solidFill>
                  <a:schemeClr val="accent2"/>
                </a:solidFill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)&gt;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*)+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</a:t>
            </a:r>
            <a:r>
              <a:rPr lang="en-US" altLang="zh-CN" sz="2400" i="1" dirty="0">
                <a:solidFill>
                  <a:schemeClr val="accent2"/>
                </a:solidFill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*) (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-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*)</a:t>
            </a:r>
            <a:r>
              <a:rPr lang="en-US" altLang="zh-CN" sz="2400" dirty="0">
                <a:ea typeface="楷体_GB2312" pitchFamily="49" charset="-122"/>
              </a:rPr>
              <a:t>,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  </a:t>
            </a:r>
            <a:r>
              <a:rPr lang="zh-CN" altLang="en-US" sz="2400" dirty="0">
                <a:ea typeface="楷体_GB2312" pitchFamily="49" charset="-122"/>
              </a:rPr>
              <a:t>任意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S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.</a:t>
            </a:r>
          </a:p>
        </p:txBody>
      </p:sp>
      <p:graphicFrame>
        <p:nvGraphicFramePr>
          <p:cNvPr id="113672" name="Object 9"/>
          <p:cNvGraphicFramePr>
            <a:graphicFrameLocks noGrp="1" noChangeAspect="1"/>
          </p:cNvGraphicFramePr>
          <p:nvPr>
            <p:ph sz="half" idx="1"/>
          </p:nvPr>
        </p:nvGraphicFramePr>
        <p:xfrm>
          <a:off x="2063750" y="3860800"/>
          <a:ext cx="7777163" cy="234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19500" imgH="1092200" progId="Equation.DSMT4">
                  <p:embed/>
                </p:oleObj>
              </mc:Choice>
              <mc:Fallback>
                <p:oleObj r:id="rId2" imgW="3619500" imgH="1092200" progId="Equation.DSMT4">
                  <p:embed/>
                  <p:pic>
                    <p:nvPicPr>
                      <p:cNvPr id="0" name="图片 3391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2063750" y="3860800"/>
                        <a:ext cx="7777163" cy="2347913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3" name="Rectangle 11"/>
          <p:cNvSpPr/>
          <p:nvPr/>
        </p:nvSpPr>
        <p:spPr>
          <a:xfrm>
            <a:off x="1919288" y="1052513"/>
            <a:ext cx="4624984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SzPct val="35000"/>
              <a:buFont typeface="Wingdings" panose="05000000000000000000" pitchFamily="2" charset="2"/>
              <a:buChar char="l"/>
            </a:pPr>
            <a:r>
              <a:rPr lang="en-US" altLang="zh-CN" sz="2400" b="1" dirty="0"/>
              <a:t>2.4.2 </a:t>
            </a:r>
            <a:r>
              <a:rPr lang="zh-CN" altLang="en-US" sz="2400" b="1" dirty="0"/>
              <a:t>凸函数的判别</a:t>
            </a:r>
            <a:r>
              <a:rPr lang="en-US" altLang="zh-CN" sz="2400" b="1" dirty="0"/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考试考证明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114691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33</a:t>
            </a:fld>
            <a:endParaRPr lang="en-US" altLang="zh-CN" sz="1400" dirty="0"/>
          </a:p>
        </p:txBody>
      </p:sp>
      <p:sp>
        <p:nvSpPr>
          <p:cNvPr id="114692" name="Rectangle 2"/>
          <p:cNvSpPr>
            <a:spLocks noGrp="1"/>
          </p:cNvSpPr>
          <p:nvPr>
            <p:ph type="title" idx="4294967295"/>
          </p:nvPr>
        </p:nvSpPr>
        <p:spPr>
          <a:xfrm>
            <a:off x="1847850" y="188913"/>
            <a:ext cx="7561263" cy="719137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114693" name="Rectangle 3"/>
          <p:cNvGraphicFramePr>
            <a:graphicFrameLocks noGrp="1"/>
          </p:cNvGraphicFramePr>
          <p:nvPr>
            <p:ph sz="half" idx="1"/>
          </p:nvPr>
        </p:nvGraphicFramePr>
        <p:xfrm>
          <a:off x="2209800" y="2768600"/>
          <a:ext cx="3810000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Equation.DSMT4">
                  <p:embed/>
                </p:oleObj>
              </mc:Choice>
              <mc:Fallback>
                <p:oleObj r:id="rId2" imgW="0" imgH="0" progId="Equation.DSMT4">
                  <p:embed/>
                  <p:pic>
                    <p:nvPicPr>
                      <p:cNvPr id="0" name="图片 3392"/>
                      <p:cNvPicPr/>
                      <p:nvPr/>
                    </p:nvPicPr>
                    <p:blipFill>
                      <a:blip/>
                      <a:srcRect/>
                      <a:stretch>
                        <a:fillRect/>
                      </a:stretch>
                    </p:blipFill>
                    <p:spPr>
                      <a:xfrm>
                        <a:off x="2209800" y="2768600"/>
                        <a:ext cx="3810000" cy="25400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694" name="Line 4"/>
          <p:cNvSpPr/>
          <p:nvPr/>
        </p:nvSpPr>
        <p:spPr>
          <a:xfrm>
            <a:off x="1752600" y="941388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4695" name="Object 5"/>
          <p:cNvGraphicFramePr>
            <a:graphicFrameLocks noChangeAspect="1"/>
          </p:cNvGraphicFramePr>
          <p:nvPr/>
        </p:nvGraphicFramePr>
        <p:xfrm>
          <a:off x="2063750" y="2276475"/>
          <a:ext cx="8002588" cy="364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213600" imgH="3060700" progId="Equation.DSMT4">
                  <p:embed/>
                </p:oleObj>
              </mc:Choice>
              <mc:Fallback>
                <p:oleObj r:id="rId3" imgW="7213600" imgH="3060700" progId="Equation.DSMT4">
                  <p:embed/>
                  <p:pic>
                    <p:nvPicPr>
                      <p:cNvPr id="0" name="图片 33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63750" y="2276475"/>
                        <a:ext cx="8002588" cy="3646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6" name="Object 6"/>
          <p:cNvGraphicFramePr>
            <a:graphicFrameLocks noGrp="1" noChangeAspect="1"/>
          </p:cNvGraphicFramePr>
          <p:nvPr>
            <p:ph sz="half" idx="1"/>
          </p:nvPr>
        </p:nvGraphicFramePr>
        <p:xfrm>
          <a:off x="1992313" y="1052513"/>
          <a:ext cx="633730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527300" imgH="469900" progId="Equation.DSMT4">
                  <p:embed/>
                </p:oleObj>
              </mc:Choice>
              <mc:Fallback>
                <p:oleObj r:id="rId5" imgW="2527300" imgH="469900" progId="Equation.DSMT4">
                  <p:embed/>
                  <p:pic>
                    <p:nvPicPr>
                      <p:cNvPr id="0" name="图片 3394"/>
                      <p:cNvPicPr/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>
                      <a:xfrm>
                        <a:off x="1992313" y="1052513"/>
                        <a:ext cx="6337300" cy="11779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115715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34</a:t>
            </a:fld>
            <a:endParaRPr lang="en-US" altLang="zh-CN" sz="1400" dirty="0"/>
          </a:p>
        </p:txBody>
      </p:sp>
      <p:sp>
        <p:nvSpPr>
          <p:cNvPr id="115716" name="Rectangle 2"/>
          <p:cNvSpPr>
            <a:spLocks noGrp="1"/>
          </p:cNvSpPr>
          <p:nvPr>
            <p:ph type="title" idx="4294967295"/>
          </p:nvPr>
        </p:nvSpPr>
        <p:spPr>
          <a:xfrm>
            <a:off x="1703388" y="0"/>
            <a:ext cx="7705725" cy="90805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15717" name="Line 3"/>
          <p:cNvSpPr/>
          <p:nvPr/>
        </p:nvSpPr>
        <p:spPr>
          <a:xfrm>
            <a:off x="1752600" y="941388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5718" name="Text Box 4"/>
          <p:cNvSpPr txBox="1"/>
          <p:nvPr/>
        </p:nvSpPr>
        <p:spPr>
          <a:xfrm>
            <a:off x="1847850" y="1052513"/>
            <a:ext cx="8569325" cy="212090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ea typeface="楷体_GB2312" pitchFamily="49" charset="-122"/>
              </a:rPr>
              <a:t>Th  2.16*</a:t>
            </a:r>
            <a:r>
              <a:rPr lang="en-US" altLang="zh-CN" sz="2400" dirty="0">
                <a:ea typeface="楷体_GB2312" pitchFamily="49" charset="-122"/>
              </a:rPr>
              <a:t>. </a:t>
            </a:r>
            <a:r>
              <a:rPr lang="zh-CN" altLang="en-US" sz="2400" dirty="0">
                <a:ea typeface="楷体_GB2312" pitchFamily="49" charset="-122"/>
              </a:rPr>
              <a:t>设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S </a:t>
            </a:r>
            <a:r>
              <a:rPr lang="zh-CN" altLang="en-US" sz="2400" dirty="0">
                <a:ea typeface="楷体_GB2312" pitchFamily="49" charset="-122"/>
              </a:rPr>
              <a:t>是</a:t>
            </a:r>
            <a:r>
              <a:rPr lang="zh-CN" altLang="en-US" sz="2400" b="1" i="1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R</a:t>
            </a:r>
            <a:r>
              <a:rPr lang="en-US" altLang="zh-CN" sz="2400" i="1" baseline="30000" dirty="0">
                <a:solidFill>
                  <a:schemeClr val="accent2"/>
                </a:solidFill>
                <a:ea typeface="楷体_GB2312" pitchFamily="49" charset="-122"/>
              </a:rPr>
              <a:t>n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上的非空开凸集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) </a:t>
            </a:r>
            <a:r>
              <a:rPr lang="zh-CN" altLang="en-US" sz="2400" dirty="0">
                <a:ea typeface="楷体_GB2312" pitchFamily="49" charset="-122"/>
              </a:rPr>
              <a:t>为 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S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到 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R</a:t>
            </a:r>
            <a:r>
              <a:rPr lang="zh-CN" altLang="en-US" sz="2400" b="1" dirty="0">
                <a:ea typeface="楷体_GB2312" pitchFamily="49" charset="-122"/>
              </a:rPr>
              <a:t>上的可微函数</a:t>
            </a:r>
            <a:r>
              <a:rPr lang="en-US" altLang="zh-CN" sz="2400" dirty="0">
                <a:ea typeface="楷体_GB2312" pitchFamily="49" charset="-122"/>
              </a:rPr>
              <a:t>. </a:t>
            </a:r>
            <a:r>
              <a:rPr lang="zh-CN" altLang="en-US" sz="2400" dirty="0">
                <a:ea typeface="楷体_GB2312" pitchFamily="49" charset="-122"/>
              </a:rPr>
              <a:t>则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ea typeface="楷体_GB2312" pitchFamily="49" charset="-122"/>
              </a:rPr>
              <a:t>是凸函数当且仅当任意的 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baseline="-25000" dirty="0">
                <a:solidFill>
                  <a:schemeClr val="accent2"/>
                </a:solidFill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baseline="-25000" dirty="0">
                <a:solidFill>
                  <a:schemeClr val="accent2"/>
                </a:solidFill>
                <a:ea typeface="楷体_GB2312" pitchFamily="49" charset="-122"/>
              </a:rPr>
              <a:t>2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S</a:t>
            </a:r>
            <a:r>
              <a:rPr lang="en-US" altLang="zh-CN" sz="2400" dirty="0">
                <a:ea typeface="楷体_GB2312" pitchFamily="49" charset="-122"/>
              </a:rPr>
              <a:t>, </a:t>
            </a:r>
            <a:r>
              <a:rPr lang="zh-CN" altLang="en-US" sz="2400" dirty="0">
                <a:ea typeface="楷体_GB2312" pitchFamily="49" charset="-122"/>
              </a:rPr>
              <a:t>有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dirty="0">
                <a:ea typeface="楷体_GB2312" pitchFamily="49" charset="-122"/>
              </a:rPr>
              <a:t>                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(</a:t>
            </a:r>
            <a:r>
              <a:rPr lang="en-US" altLang="zh-CN" sz="2400" i="1" dirty="0">
                <a:solidFill>
                  <a:schemeClr val="accent2"/>
                </a:solidFill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i="1" baseline="-25000" dirty="0">
                <a:solidFill>
                  <a:schemeClr val="accent2"/>
                </a:solidFill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)-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</a:t>
            </a:r>
            <a:r>
              <a:rPr lang="en-US" altLang="zh-CN" sz="2400" i="1" dirty="0">
                <a:solidFill>
                  <a:schemeClr val="accent2"/>
                </a:solidFill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baseline="-25000" dirty="0">
                <a:solidFill>
                  <a:schemeClr val="accent2"/>
                </a:solidFill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))(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i="1" baseline="-25000" dirty="0">
                <a:solidFill>
                  <a:schemeClr val="accent2"/>
                </a:solidFill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-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baseline="-25000" dirty="0">
                <a:solidFill>
                  <a:schemeClr val="accent2"/>
                </a:solidFill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0.</a:t>
            </a:r>
            <a:endParaRPr lang="en-US" altLang="zh-CN" sz="2400" dirty="0">
              <a:ea typeface="楷体_GB2312" pitchFamily="49" charset="-122"/>
              <a:sym typeface="Symbol" panose="05050102010706020507" pitchFamily="18" charset="2"/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dirty="0">
                <a:ea typeface="楷体_GB2312" pitchFamily="49" charset="-122"/>
                <a:sym typeface="Symbol" panose="05050102010706020507" pitchFamily="18" charset="2"/>
              </a:rPr>
              <a:t>类似的</a:t>
            </a:r>
            <a:r>
              <a:rPr lang="en-US" altLang="zh-CN" sz="2400" dirty="0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f</a:t>
            </a:r>
            <a:r>
              <a:rPr lang="en-US" altLang="zh-CN" sz="2400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ea typeface="楷体_GB2312" pitchFamily="49" charset="-122"/>
                <a:sym typeface="Symbol" panose="05050102010706020507" pitchFamily="18" charset="2"/>
              </a:rPr>
              <a:t>严格凸当且仅当对任意相异的 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baseline="-25000" dirty="0">
                <a:solidFill>
                  <a:schemeClr val="accent2"/>
                </a:solidFill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, 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baseline="-25000" dirty="0">
                <a:solidFill>
                  <a:schemeClr val="accent2"/>
                </a:solidFill>
                <a:ea typeface="楷体_GB2312" pitchFamily="49" charset="-122"/>
              </a:rPr>
              <a:t>2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S</a:t>
            </a:r>
            <a:r>
              <a:rPr lang="en-US" altLang="zh-CN" sz="2400" dirty="0">
                <a:ea typeface="楷体_GB2312" pitchFamily="49" charset="-122"/>
              </a:rPr>
              <a:t>,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                (</a:t>
            </a:r>
            <a:r>
              <a:rPr lang="en-US" altLang="zh-CN" sz="2400" i="1" dirty="0">
                <a:solidFill>
                  <a:schemeClr val="accent2"/>
                </a:solidFill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baseline="-25000" dirty="0">
                <a:solidFill>
                  <a:schemeClr val="accent2"/>
                </a:solidFill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)-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</a:t>
            </a:r>
            <a:r>
              <a:rPr lang="en-US" altLang="zh-CN" sz="2400" i="1" dirty="0">
                <a:solidFill>
                  <a:schemeClr val="accent2"/>
                </a:solidFill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baseline="-25000" dirty="0">
                <a:solidFill>
                  <a:schemeClr val="accent2"/>
                </a:solidFill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))(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baseline="-25000" dirty="0">
                <a:solidFill>
                  <a:schemeClr val="accent2"/>
                </a:solidFill>
                <a:ea typeface="楷体_GB2312" pitchFamily="49" charset="-122"/>
              </a:rPr>
              <a:t>2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-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baseline="-25000" dirty="0">
                <a:solidFill>
                  <a:schemeClr val="accent2"/>
                </a:solidFill>
                <a:ea typeface="楷体_GB2312" pitchFamily="49" charset="-122"/>
              </a:rPr>
              <a:t>1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&gt;0.</a:t>
            </a:r>
            <a:r>
              <a:rPr lang="en-US" altLang="zh-CN" sz="2400" dirty="0">
                <a:ea typeface="楷体_GB2312" pitchFamily="49" charset="-122"/>
              </a:rPr>
              <a:t> </a:t>
            </a:r>
          </a:p>
        </p:txBody>
      </p:sp>
      <p:graphicFrame>
        <p:nvGraphicFramePr>
          <p:cNvPr id="115719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135188" y="3500438"/>
          <a:ext cx="57531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753100" imgH="2565400" progId="Equation.DSMT4">
                  <p:embed/>
                </p:oleObj>
              </mc:Choice>
              <mc:Fallback>
                <p:oleObj r:id="rId2" imgW="5753100" imgH="2565400" progId="Equation.DSMT4">
                  <p:embed/>
                  <p:pic>
                    <p:nvPicPr>
                      <p:cNvPr id="0" name="图片 3395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2135188" y="3500438"/>
                        <a:ext cx="5753100" cy="25654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116739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35</a:t>
            </a:fld>
            <a:endParaRPr lang="en-US" altLang="zh-CN" sz="1400" dirty="0"/>
          </a:p>
        </p:txBody>
      </p:sp>
      <p:graphicFrame>
        <p:nvGraphicFramePr>
          <p:cNvPr id="116740" name="Object 2"/>
          <p:cNvGraphicFramePr>
            <a:graphicFrameLocks noChangeAspect="1"/>
          </p:cNvGraphicFramePr>
          <p:nvPr/>
        </p:nvGraphicFramePr>
        <p:xfrm>
          <a:off x="2351088" y="836613"/>
          <a:ext cx="6249987" cy="420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959600" imgH="4686300" progId="Equation.DSMT4">
                  <p:embed/>
                </p:oleObj>
              </mc:Choice>
              <mc:Fallback>
                <p:oleObj r:id="rId2" imgW="6959600" imgH="4686300" progId="Equation.DSMT4">
                  <p:embed/>
                  <p:pic>
                    <p:nvPicPr>
                      <p:cNvPr id="0" name="图片 33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351088" y="836613"/>
                        <a:ext cx="6249987" cy="4208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1" name="Rectangle 3"/>
          <p:cNvSpPr/>
          <p:nvPr/>
        </p:nvSpPr>
        <p:spPr>
          <a:xfrm>
            <a:off x="1524000" y="0"/>
            <a:ext cx="5764213" cy="685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zh-CN" dirty="0"/>
          </a:p>
        </p:txBody>
      </p:sp>
      <p:sp>
        <p:nvSpPr>
          <p:cNvPr id="116742" name="Line 4"/>
          <p:cNvSpPr/>
          <p:nvPr/>
        </p:nvSpPr>
        <p:spPr>
          <a:xfrm>
            <a:off x="1919288" y="765175"/>
            <a:ext cx="78486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6743" name="Rectangle 5"/>
          <p:cNvSpPr>
            <a:spLocks noGrp="1"/>
          </p:cNvSpPr>
          <p:nvPr>
            <p:ph type="title" idx="4294967295"/>
          </p:nvPr>
        </p:nvSpPr>
        <p:spPr>
          <a:xfrm>
            <a:off x="1919288" y="188913"/>
            <a:ext cx="6337300" cy="576262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40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40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117763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36</a:t>
            </a:fld>
            <a:endParaRPr lang="en-US" altLang="zh-CN" sz="1400" dirty="0"/>
          </a:p>
        </p:txBody>
      </p:sp>
      <p:sp>
        <p:nvSpPr>
          <p:cNvPr id="117764" name="Rectangle 2"/>
          <p:cNvSpPr>
            <a:spLocks noGrp="1"/>
          </p:cNvSpPr>
          <p:nvPr>
            <p:ph type="title" idx="4294967295"/>
          </p:nvPr>
        </p:nvSpPr>
        <p:spPr>
          <a:xfrm>
            <a:off x="1703388" y="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grpSp>
        <p:nvGrpSpPr>
          <p:cNvPr id="117765" name="Group 3"/>
          <p:cNvGrpSpPr/>
          <p:nvPr/>
        </p:nvGrpSpPr>
        <p:grpSpPr>
          <a:xfrm>
            <a:off x="1752600" y="908050"/>
            <a:ext cx="8888413" cy="2265363"/>
            <a:chOff x="144" y="572"/>
            <a:chExt cx="5599" cy="1427"/>
          </a:xfrm>
        </p:grpSpPr>
        <p:sp>
          <p:nvSpPr>
            <p:cNvPr id="117767" name="Line 4"/>
            <p:cNvSpPr/>
            <p:nvPr/>
          </p:nvSpPr>
          <p:spPr>
            <a:xfrm>
              <a:off x="144" y="593"/>
              <a:ext cx="5376" cy="0"/>
            </a:xfrm>
            <a:prstGeom prst="line">
              <a:avLst/>
            </a:prstGeom>
            <a:ln w="57150" cap="flat" cmpd="thickThin">
              <a:solidFill>
                <a:srgbClr val="6600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768" name="Text Box 5"/>
            <p:cNvSpPr txBox="1"/>
            <p:nvPr/>
          </p:nvSpPr>
          <p:spPr>
            <a:xfrm>
              <a:off x="158" y="572"/>
              <a:ext cx="5585" cy="133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en-US" altLang="zh-CN" sz="2400" b="1" dirty="0">
                  <a:ea typeface="楷体_GB2312" pitchFamily="49" charset="-122"/>
                </a:rPr>
                <a:t>Def 2.11 </a:t>
              </a:r>
              <a:r>
                <a:rPr lang="en-US" altLang="zh-CN" sz="2400" dirty="0">
                  <a:ea typeface="楷体_GB2312" pitchFamily="49" charset="-122"/>
                </a:rPr>
                <a:t>. </a:t>
              </a:r>
              <a:r>
                <a:rPr lang="zh-CN" altLang="en-US" sz="2400" dirty="0">
                  <a:ea typeface="楷体_GB2312" pitchFamily="49" charset="-122"/>
                </a:rPr>
                <a:t>设 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S </a:t>
              </a:r>
              <a:r>
                <a:rPr lang="zh-CN" altLang="en-US" sz="2400" dirty="0">
                  <a:ea typeface="楷体_GB2312" pitchFamily="49" charset="-122"/>
                </a:rPr>
                <a:t>是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</a:rPr>
                <a:t>R</a:t>
              </a:r>
              <a:r>
                <a:rPr lang="en-US" altLang="zh-CN" sz="1600" i="1" dirty="0">
                  <a:solidFill>
                    <a:schemeClr val="accent2"/>
                  </a:solidFill>
                  <a:ea typeface="楷体_GB2312" pitchFamily="49" charset="-122"/>
                </a:rPr>
                <a:t>n</a:t>
              </a:r>
              <a:r>
                <a:rPr lang="en-US" altLang="zh-CN" sz="2400" dirty="0">
                  <a:ea typeface="楷体_GB2312" pitchFamily="49" charset="-122"/>
                </a:rPr>
                <a:t> </a:t>
              </a:r>
              <a:r>
                <a:rPr lang="zh-CN" altLang="en-US" sz="2400" dirty="0">
                  <a:ea typeface="楷体_GB2312" pitchFamily="49" charset="-122"/>
                </a:rPr>
                <a:t>上的非空开集</a:t>
              </a:r>
              <a:r>
                <a:rPr lang="en-US" altLang="zh-CN" sz="2400" dirty="0">
                  <a:ea typeface="楷体_GB2312" pitchFamily="49" charset="-122"/>
                </a:rPr>
                <a:t>, 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) </a:t>
              </a:r>
              <a:r>
                <a:rPr lang="en-US" altLang="zh-CN" sz="2400" i="1" dirty="0">
                  <a:solidFill>
                    <a:schemeClr val="accent2"/>
                  </a:solidFill>
                </a:rPr>
                <a:t>f</a:t>
              </a:r>
              <a:r>
                <a:rPr lang="en-US" altLang="zh-CN" sz="2400" dirty="0">
                  <a:solidFill>
                    <a:schemeClr val="accent2"/>
                  </a:solidFill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</a:rPr>
                <a:t>):S</a:t>
              </a:r>
              <a:r>
                <a:rPr lang="en-US" altLang="zh-CN" sz="2400" dirty="0">
                  <a:solidFill>
                    <a:schemeClr val="accent2"/>
                  </a:solidFill>
                  <a:sym typeface="Euclid Symbol" pitchFamily="18" charset="2"/>
                </a:rPr>
                <a:t>R</a:t>
              </a:r>
              <a:r>
                <a:rPr lang="en-US" altLang="zh-CN" sz="2400" dirty="0">
                  <a:solidFill>
                    <a:schemeClr val="accent2"/>
                  </a:solidFill>
                </a:rPr>
                <a:t> </a:t>
              </a:r>
              <a:r>
                <a:rPr lang="zh-CN" altLang="en-US" sz="2400" dirty="0"/>
                <a:t>的函数 则</a:t>
              </a:r>
              <a:r>
                <a:rPr lang="zh-CN" altLang="en-US" sz="2400" dirty="0">
                  <a:solidFill>
                    <a:schemeClr val="accent2"/>
                  </a:solidFill>
                  <a:ea typeface="楷体_GB2312" pitchFamily="49" charset="-122"/>
                </a:rPr>
                <a:t> 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)</a:t>
              </a:r>
              <a:r>
                <a:rPr lang="en-US" altLang="zh-CN" sz="2400" dirty="0">
                  <a:ea typeface="楷体_GB2312" pitchFamily="49" charset="-122"/>
                </a:rPr>
                <a:t> </a:t>
              </a:r>
              <a:r>
                <a:rPr lang="zh-CN" altLang="en-US" sz="2400" dirty="0">
                  <a:ea typeface="楷体_GB2312" pitchFamily="49" charset="-122"/>
                </a:rPr>
                <a:t>在点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int(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S</a:t>
              </a:r>
              <a:r>
                <a:rPr lang="en-US" altLang="zh-CN" sz="2400" b="1" dirty="0">
                  <a:solidFill>
                    <a:schemeClr val="accent2"/>
                  </a:solidFill>
                  <a:ea typeface="楷体_GB2312" pitchFamily="49" charset="-122"/>
                </a:rPr>
                <a:t>)</a:t>
              </a:r>
              <a:r>
                <a:rPr lang="zh-CN" altLang="en-US" sz="2400" dirty="0">
                  <a:ea typeface="楷体_GB2312" pitchFamily="49" charset="-122"/>
                </a:rPr>
                <a:t>称为二次可微的</a:t>
              </a:r>
              <a:r>
                <a:rPr lang="en-US" altLang="zh-CN" sz="2400" dirty="0">
                  <a:ea typeface="楷体_GB2312" pitchFamily="49" charset="-122"/>
                </a:rPr>
                <a:t>,</a:t>
              </a:r>
              <a:r>
                <a:rPr lang="zh-CN" altLang="en-US" sz="2400" dirty="0">
                  <a:ea typeface="楷体_GB2312" pitchFamily="49" charset="-122"/>
                </a:rPr>
                <a:t>若存在向量</a:t>
              </a:r>
              <a:r>
                <a:rPr lang="zh-CN" altLang="en-US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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*)</a:t>
              </a:r>
              <a:r>
                <a:rPr lang="en-US" altLang="zh-CN" sz="2400" dirty="0">
                  <a:ea typeface="楷体_GB2312" pitchFamily="49" charset="-122"/>
                </a:rPr>
                <a:t>, </a:t>
              </a:r>
              <a:r>
                <a:rPr lang="zh-CN" altLang="en-US" sz="2400" dirty="0">
                  <a:ea typeface="楷体_GB2312" pitchFamily="49" charset="-122"/>
                </a:rPr>
                <a:t>和</a:t>
              </a:r>
              <a:r>
                <a:rPr lang="zh-CN" altLang="en-US" sz="2400" dirty="0">
                  <a:solidFill>
                    <a:schemeClr val="accent2"/>
                  </a:solidFill>
                  <a:ea typeface="楷体_GB2312" pitchFamily="49" charset="-122"/>
                </a:rPr>
                <a:t> 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</a:rPr>
                <a:t>n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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</a:rPr>
                <a:t>n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 </a:t>
              </a:r>
              <a:r>
                <a:rPr lang="en-US" altLang="zh-CN" sz="2400" dirty="0">
                  <a:ea typeface="楷体_GB2312" pitchFamily="49" charset="-122"/>
                </a:rPr>
                <a:t>(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</a:rPr>
                <a:t>Hessian</a:t>
              </a:r>
              <a:r>
                <a:rPr lang="en-US" altLang="zh-CN" sz="2400" dirty="0">
                  <a:ea typeface="楷体_GB2312" pitchFamily="49" charset="-122"/>
                </a:rPr>
                <a:t>) </a:t>
              </a:r>
              <a:r>
                <a:rPr lang="zh-CN" altLang="en-US" sz="2400" dirty="0">
                  <a:ea typeface="楷体_GB2312" pitchFamily="49" charset="-122"/>
                </a:rPr>
                <a:t>矩阵</a:t>
              </a:r>
              <a:r>
                <a:rPr lang="zh-CN" altLang="en-US" sz="2400" dirty="0">
                  <a:solidFill>
                    <a:schemeClr val="accent2"/>
                  </a:solidFill>
                  <a:ea typeface="楷体_GB2312" pitchFamily="49" charset="-122"/>
                </a:rPr>
                <a:t> 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H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*)</a:t>
              </a:r>
              <a:r>
                <a:rPr lang="en-US" altLang="zh-CN" sz="2400" dirty="0">
                  <a:ea typeface="楷体_GB2312" pitchFamily="49" charset="-122"/>
                </a:rPr>
                <a:t> , </a:t>
              </a:r>
              <a:r>
                <a:rPr lang="zh-CN" altLang="en-US" sz="2400" dirty="0">
                  <a:ea typeface="楷体_GB2312" pitchFamily="49" charset="-122"/>
                </a:rPr>
                <a:t>及函数 </a:t>
              </a:r>
              <a:r>
                <a:rPr lang="zh-CN" altLang="en-US" sz="2400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</a:t>
              </a:r>
              <a:r>
                <a:rPr lang="en-US" altLang="zh-CN" sz="2400" dirty="0">
                  <a:ea typeface="楷体_GB2312" pitchFamily="49" charset="-122"/>
                  <a:sym typeface="Symbol" panose="05050102010706020507" pitchFamily="18" charset="2"/>
                </a:rPr>
                <a:t>: 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R</a:t>
              </a:r>
              <a:r>
                <a:rPr lang="en-US" altLang="zh-CN" sz="1600" i="1" dirty="0">
                  <a:solidFill>
                    <a:schemeClr val="accent2"/>
                  </a:solidFill>
                  <a:ea typeface="楷体_GB2312" pitchFamily="49" charset="-122"/>
                </a:rPr>
                <a:t>n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</a:rPr>
                <a:t> 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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R</a:t>
              </a:r>
              <a:r>
                <a:rPr lang="en-US" altLang="zh-CN" sz="2400" dirty="0"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zh-CN" altLang="en-US" sz="2400" dirty="0">
                  <a:ea typeface="楷体_GB2312" pitchFamily="49" charset="-122"/>
                </a:rPr>
                <a:t>使得对所有的</a:t>
              </a:r>
              <a:r>
                <a:rPr lang="zh-CN" altLang="en-US" sz="2400" dirty="0">
                  <a:solidFill>
                    <a:schemeClr val="accent2"/>
                  </a:solidFill>
                  <a:ea typeface="楷体_GB2312" pitchFamily="49" charset="-122"/>
                </a:rPr>
                <a:t> 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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S,</a:t>
              </a:r>
              <a:endParaRPr lang="en-US" altLang="zh-CN" sz="2400" dirty="0">
                <a:ea typeface="楷体_GB2312" pitchFamily="49" charset="-122"/>
              </a:endParaRPr>
            </a:p>
            <a:p>
              <a:pPr marL="0" lvl="0" indent="0" algn="ctr" eaLnBrk="1" hangingPunct="1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) 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= 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*)+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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*) 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-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*)+0.5(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-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*) 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H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*) 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-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*)+||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-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*|| 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</a:t>
              </a:r>
              <a:r>
                <a:rPr lang="en-US" altLang="zh-CN" sz="2400" dirty="0">
                  <a:ea typeface="楷体_GB2312" pitchFamily="49" charset="-122"/>
                </a:rPr>
                <a:t>   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-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*)</a:t>
              </a:r>
              <a:endParaRPr lang="en-US" altLang="zh-CN" sz="2400" dirty="0">
                <a:ea typeface="楷体_GB2312" pitchFamily="49" charset="-122"/>
              </a:endParaRPr>
            </a:p>
            <a:p>
              <a:pPr marL="0" lvl="0" indent="0" eaLnBrk="1" hangingPunct="1">
                <a:lnSpc>
                  <a:spcPct val="110000"/>
                </a:lnSpc>
                <a:spcBef>
                  <a:spcPct val="0"/>
                </a:spcBef>
                <a:buNone/>
              </a:pPr>
              <a:r>
                <a:rPr lang="zh-CN" altLang="en-US" sz="2400" dirty="0">
                  <a:ea typeface="楷体_GB2312" pitchFamily="49" charset="-122"/>
                  <a:sym typeface="Symbol" panose="05050102010706020507" pitchFamily="18" charset="2"/>
                </a:rPr>
                <a:t>其中 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lim  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</a:t>
              </a:r>
              <a:r>
                <a:rPr lang="en-US" altLang="zh-CN" sz="2400" dirty="0">
                  <a:ea typeface="楷体_GB2312" pitchFamily="49" charset="-122"/>
                </a:rPr>
                <a:t>   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-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*)=0.</a:t>
              </a:r>
            </a:p>
          </p:txBody>
        </p:sp>
        <p:sp>
          <p:nvSpPr>
            <p:cNvPr id="117769" name="Text Box 6"/>
            <p:cNvSpPr txBox="1"/>
            <p:nvPr/>
          </p:nvSpPr>
          <p:spPr>
            <a:xfrm>
              <a:off x="4722" y="1304"/>
              <a:ext cx="317" cy="2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en-US" altLang="zh-CN" sz="1600" i="1" dirty="0">
                  <a:solidFill>
                    <a:schemeClr val="accent2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17770" name="Text Box 7"/>
            <p:cNvSpPr txBox="1"/>
            <p:nvPr/>
          </p:nvSpPr>
          <p:spPr>
            <a:xfrm>
              <a:off x="4926" y="1373"/>
              <a:ext cx="408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en-US" altLang="zh-CN" sz="2000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000" dirty="0">
                  <a:solidFill>
                    <a:schemeClr val="accent2"/>
                  </a:solidFill>
                  <a:ea typeface="楷体_GB2312" pitchFamily="49" charset="-122"/>
                </a:rPr>
                <a:t>*</a:t>
              </a:r>
            </a:p>
          </p:txBody>
        </p:sp>
        <p:sp>
          <p:nvSpPr>
            <p:cNvPr id="117771" name="Text Box 8"/>
            <p:cNvSpPr txBox="1"/>
            <p:nvPr/>
          </p:nvSpPr>
          <p:spPr>
            <a:xfrm>
              <a:off x="1026" y="1629"/>
              <a:ext cx="408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en-US" altLang="zh-CN" sz="2000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000" dirty="0">
                  <a:solidFill>
                    <a:schemeClr val="accent2"/>
                  </a:solidFill>
                  <a:ea typeface="楷体_GB2312" pitchFamily="49" charset="-122"/>
                </a:rPr>
                <a:t>*</a:t>
              </a:r>
            </a:p>
          </p:txBody>
        </p:sp>
        <p:sp>
          <p:nvSpPr>
            <p:cNvPr id="117772" name="Rectangle 9"/>
            <p:cNvSpPr/>
            <p:nvPr/>
          </p:nvSpPr>
          <p:spPr>
            <a:xfrm>
              <a:off x="547" y="1728"/>
              <a:ext cx="513" cy="27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en-US" altLang="zh-CN" sz="20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0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</a:t>
              </a:r>
              <a:r>
                <a:rPr lang="en-US" altLang="zh-CN" sz="20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000" dirty="0">
                  <a:solidFill>
                    <a:schemeClr val="accent2"/>
                  </a:solidFill>
                  <a:ea typeface="楷体_GB2312" pitchFamily="49" charset="-122"/>
                </a:rPr>
                <a:t>*</a:t>
              </a:r>
              <a:endParaRPr lang="en-US" altLang="en-US" sz="2000" dirty="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</p:grpSp>
      <p:sp>
        <p:nvSpPr>
          <p:cNvPr id="117766" name="Text Box 10"/>
          <p:cNvSpPr txBox="1"/>
          <p:nvPr/>
        </p:nvSpPr>
        <p:spPr>
          <a:xfrm>
            <a:off x="1774825" y="3357563"/>
            <a:ext cx="8569325" cy="230505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ea typeface="楷体_GB2312" pitchFamily="49" charset="-122"/>
              </a:rPr>
              <a:t>Th 2.17 </a:t>
            </a:r>
            <a:r>
              <a:rPr lang="zh-CN" altLang="en-US" sz="2400" dirty="0"/>
              <a:t>设</a:t>
            </a:r>
            <a:r>
              <a:rPr lang="en-US" altLang="zh-CN" sz="2400" b="1" i="1" dirty="0">
                <a:solidFill>
                  <a:schemeClr val="accent2"/>
                </a:solidFill>
              </a:rPr>
              <a:t>S </a:t>
            </a:r>
            <a:r>
              <a:rPr lang="zh-CN" altLang="en-US" sz="2400" dirty="0"/>
              <a:t>是</a:t>
            </a:r>
            <a:r>
              <a:rPr lang="zh-CN" altLang="en-US" sz="2400" b="1" i="1" dirty="0">
                <a:solidFill>
                  <a:schemeClr val="accent2"/>
                </a:solidFill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i="1" baseline="30000" dirty="0">
                <a:solidFill>
                  <a:schemeClr val="accent2"/>
                </a:solidFill>
              </a:rPr>
              <a:t>n</a:t>
            </a:r>
            <a:r>
              <a:rPr lang="en-US" altLang="zh-CN" sz="2400" dirty="0"/>
              <a:t> a</a:t>
            </a:r>
            <a:r>
              <a:rPr lang="zh-CN" altLang="en-US" sz="2400" dirty="0"/>
              <a:t>上的非空开凸集</a:t>
            </a:r>
            <a:r>
              <a:rPr lang="en-US" altLang="zh-CN" sz="2400" dirty="0"/>
              <a:t>, </a:t>
            </a:r>
            <a:r>
              <a:rPr lang="en-US" altLang="zh-CN" sz="2400" i="1" dirty="0">
                <a:solidFill>
                  <a:schemeClr val="accent2"/>
                </a:solidFill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</a:rPr>
              <a:t>) </a:t>
            </a:r>
            <a:r>
              <a:rPr lang="zh-CN" altLang="en-US" sz="2400" dirty="0"/>
              <a:t>为 </a:t>
            </a:r>
            <a:r>
              <a:rPr lang="en-US" altLang="zh-CN" sz="2400" b="1" i="1" dirty="0">
                <a:solidFill>
                  <a:schemeClr val="accent2"/>
                </a:solidFill>
              </a:rPr>
              <a:t>S</a:t>
            </a:r>
            <a:r>
              <a:rPr lang="en-US" altLang="zh-CN" sz="2400" dirty="0"/>
              <a:t> </a:t>
            </a:r>
            <a:r>
              <a:rPr lang="zh-CN" altLang="en-US" sz="2400" dirty="0"/>
              <a:t>到 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zh-CN" altLang="en-US" sz="2400" b="1" dirty="0"/>
              <a:t>上的二次可微函数</a:t>
            </a:r>
            <a:r>
              <a:rPr lang="en-US" altLang="zh-CN" sz="2400" dirty="0"/>
              <a:t>. </a:t>
            </a:r>
            <a:r>
              <a:rPr lang="zh-CN" altLang="en-US" sz="2400" dirty="0"/>
              <a:t>则</a:t>
            </a:r>
            <a:r>
              <a:rPr lang="en-US" altLang="zh-CN" sz="2400" dirty="0"/>
              <a:t>(1)</a:t>
            </a:r>
            <a:r>
              <a:rPr lang="en-US" altLang="zh-CN" sz="2400" dirty="0">
                <a:solidFill>
                  <a:schemeClr val="accent2"/>
                </a:solidFill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</a:rPr>
              <a:t>)</a:t>
            </a:r>
            <a:r>
              <a:rPr lang="en-US" altLang="zh-CN" sz="2400" dirty="0"/>
              <a:t> </a:t>
            </a:r>
            <a:r>
              <a:rPr lang="zh-CN" altLang="en-US" sz="2400" dirty="0"/>
              <a:t>是凸函数当且仅当</a:t>
            </a:r>
            <a:r>
              <a:rPr lang="en-US" altLang="zh-CN" sz="2400" dirty="0"/>
              <a:t>S</a:t>
            </a:r>
            <a:r>
              <a:rPr lang="zh-CN" altLang="en-US" sz="2400" dirty="0"/>
              <a:t>上每一点的</a:t>
            </a:r>
            <a:r>
              <a:rPr lang="en-US" altLang="zh-CN" sz="2400" dirty="0">
                <a:ea typeface="楷体_GB2312" pitchFamily="49" charset="-122"/>
              </a:rPr>
              <a:t>Hessian</a:t>
            </a:r>
            <a:r>
              <a:rPr lang="zh-CN" altLang="en-US" sz="2400" dirty="0">
                <a:ea typeface="楷体_GB2312" pitchFamily="49" charset="-122"/>
              </a:rPr>
              <a:t>矩阵是半正定的</a:t>
            </a:r>
            <a:r>
              <a:rPr lang="en-US" altLang="zh-CN" sz="2400" dirty="0">
                <a:ea typeface="楷体_GB2312" pitchFamily="49" charset="-122"/>
              </a:rPr>
              <a:t>.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None/>
            </a:pPr>
            <a:r>
              <a:rPr lang="en-US" altLang="zh-CN" sz="2400" dirty="0">
                <a:ea typeface="楷体_GB2312" pitchFamily="49" charset="-122"/>
              </a:rPr>
              <a:t>(2) </a:t>
            </a:r>
            <a:r>
              <a:rPr lang="en-US" altLang="zh-CN" sz="2400" i="1" dirty="0">
                <a:solidFill>
                  <a:schemeClr val="accent2"/>
                </a:solidFill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</a:rPr>
              <a:t>)</a:t>
            </a:r>
            <a:r>
              <a:rPr lang="en-US" altLang="zh-CN" sz="2400" dirty="0"/>
              <a:t> </a:t>
            </a:r>
            <a:r>
              <a:rPr lang="zh-CN" altLang="en-US" sz="2400" dirty="0"/>
              <a:t>是严格凸函数当且仅当</a:t>
            </a:r>
            <a:r>
              <a:rPr lang="en-US" altLang="zh-CN" sz="2400" dirty="0"/>
              <a:t>S</a:t>
            </a:r>
            <a:r>
              <a:rPr lang="zh-CN" altLang="en-US" sz="2400" dirty="0"/>
              <a:t>上每一点的</a:t>
            </a:r>
            <a:r>
              <a:rPr lang="en-US" altLang="zh-CN" sz="2400" dirty="0"/>
              <a:t>Hessian</a:t>
            </a:r>
            <a:r>
              <a:rPr lang="zh-CN" altLang="en-US" sz="2400" dirty="0"/>
              <a:t>矩阵是正定的</a:t>
            </a:r>
            <a:r>
              <a:rPr lang="en-US" altLang="zh-CN" sz="2400" dirty="0"/>
              <a:t>.</a:t>
            </a:r>
            <a:endParaRPr lang="en-US" altLang="zh-CN" sz="2400" dirty="0"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118787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37</a:t>
            </a:fld>
            <a:endParaRPr lang="en-US" altLang="zh-CN" sz="1400" dirty="0"/>
          </a:p>
        </p:txBody>
      </p:sp>
      <p:sp>
        <p:nvSpPr>
          <p:cNvPr id="118788" name="Rectangle 2"/>
          <p:cNvSpPr>
            <a:spLocks noGrp="1"/>
          </p:cNvSpPr>
          <p:nvPr>
            <p:ph type="body" idx="4294967295"/>
          </p:nvPr>
        </p:nvSpPr>
        <p:spPr>
          <a:xfrm>
            <a:off x="1992313" y="1125538"/>
            <a:ext cx="4343400" cy="6096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dirty="0"/>
              <a:t>凸规划</a:t>
            </a:r>
          </a:p>
        </p:txBody>
      </p:sp>
      <p:sp>
        <p:nvSpPr>
          <p:cNvPr id="118789" name="Rectangle 3"/>
          <p:cNvSpPr>
            <a:spLocks noGrp="1"/>
          </p:cNvSpPr>
          <p:nvPr>
            <p:ph type="title" idx="4294967295"/>
          </p:nvPr>
        </p:nvSpPr>
        <p:spPr>
          <a:xfrm>
            <a:off x="1703388" y="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18790" name="Line 4"/>
          <p:cNvSpPr/>
          <p:nvPr/>
        </p:nvSpPr>
        <p:spPr>
          <a:xfrm>
            <a:off x="1752600" y="941388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8791" name="Object 5"/>
          <p:cNvGraphicFramePr>
            <a:graphicFrameLocks noChangeAspect="1"/>
          </p:cNvGraphicFramePr>
          <p:nvPr/>
        </p:nvGraphicFramePr>
        <p:xfrm>
          <a:off x="3216275" y="1628775"/>
          <a:ext cx="4699000" cy="393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699000" imgH="3937000" progId="Equation.DSMT4">
                  <p:embed/>
                </p:oleObj>
              </mc:Choice>
              <mc:Fallback>
                <p:oleObj r:id="rId2" imgW="4699000" imgH="3937000" progId="Equation.DSMT4">
                  <p:embed/>
                  <p:pic>
                    <p:nvPicPr>
                      <p:cNvPr id="0" name="图片 343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16275" y="1628775"/>
                        <a:ext cx="4699000" cy="3937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68611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4</a:t>
            </a:fld>
            <a:endParaRPr lang="en-US" altLang="zh-CN" sz="1400" dirty="0"/>
          </a:p>
        </p:txBody>
      </p:sp>
      <p:sp>
        <p:nvSpPr>
          <p:cNvPr id="68612" name="Rectangle 3"/>
          <p:cNvSpPr>
            <a:spLocks noGrp="1"/>
          </p:cNvSpPr>
          <p:nvPr>
            <p:ph type="title" idx="4294967295"/>
          </p:nvPr>
        </p:nvSpPr>
        <p:spPr>
          <a:xfrm>
            <a:off x="1703388" y="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8613" name="Line 4"/>
          <p:cNvSpPr/>
          <p:nvPr/>
        </p:nvSpPr>
        <p:spPr>
          <a:xfrm>
            <a:off x="1752600" y="941388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/>
          <p:cNvGrpSpPr/>
          <p:nvPr/>
        </p:nvGrpSpPr>
        <p:grpSpPr>
          <a:xfrm>
            <a:off x="2895600" y="1447800"/>
            <a:ext cx="6264275" cy="2232025"/>
            <a:chOff x="884" y="1661"/>
            <a:chExt cx="3946" cy="1406"/>
          </a:xfrm>
        </p:grpSpPr>
        <p:sp>
          <p:nvSpPr>
            <p:cNvPr id="68617" name="Line 6"/>
            <p:cNvSpPr/>
            <p:nvPr/>
          </p:nvSpPr>
          <p:spPr>
            <a:xfrm flipV="1">
              <a:off x="884" y="1842"/>
              <a:ext cx="1542" cy="1225"/>
            </a:xfrm>
            <a:prstGeom prst="line">
              <a:avLst/>
            </a:prstGeom>
            <a:ln w="381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8" name="Line 7"/>
            <p:cNvSpPr/>
            <p:nvPr/>
          </p:nvSpPr>
          <p:spPr>
            <a:xfrm flipH="1" flipV="1">
              <a:off x="1111" y="1850"/>
              <a:ext cx="544" cy="59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19" name="Rectangle 8"/>
            <p:cNvSpPr/>
            <p:nvPr/>
          </p:nvSpPr>
          <p:spPr>
            <a:xfrm>
              <a:off x="1617" y="2341"/>
              <a:ext cx="29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/>
                <a:t>x</a:t>
              </a:r>
              <a:r>
                <a:rPr lang="en-US" altLang="zh-CN" sz="1600" i="1" dirty="0"/>
                <a:t>0</a:t>
              </a:r>
            </a:p>
          </p:txBody>
        </p:sp>
        <p:sp>
          <p:nvSpPr>
            <p:cNvPr id="68620" name="Rectangle 9"/>
            <p:cNvSpPr/>
            <p:nvPr/>
          </p:nvSpPr>
          <p:spPr>
            <a:xfrm>
              <a:off x="1189" y="2702"/>
              <a:ext cx="22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/>
                <a:t>x</a:t>
              </a:r>
              <a:endParaRPr lang="en-US" altLang="zh-CN" sz="2400" i="1" dirty="0"/>
            </a:p>
          </p:txBody>
        </p:sp>
        <p:sp>
          <p:nvSpPr>
            <p:cNvPr id="68621" name="Line 10"/>
            <p:cNvSpPr/>
            <p:nvPr/>
          </p:nvSpPr>
          <p:spPr>
            <a:xfrm flipH="1">
              <a:off x="1196" y="2456"/>
              <a:ext cx="454" cy="363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2" name="Rectangle 11"/>
            <p:cNvSpPr/>
            <p:nvPr/>
          </p:nvSpPr>
          <p:spPr>
            <a:xfrm>
              <a:off x="1024" y="2387"/>
              <a:ext cx="46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/>
                <a:t>x-x</a:t>
              </a:r>
              <a:r>
                <a:rPr lang="en-US" altLang="zh-CN" sz="1600" i="1" dirty="0"/>
                <a:t>0</a:t>
              </a:r>
            </a:p>
          </p:txBody>
        </p:sp>
        <p:sp>
          <p:nvSpPr>
            <p:cNvPr id="68623" name="Rectangle 12"/>
            <p:cNvSpPr/>
            <p:nvPr/>
          </p:nvSpPr>
          <p:spPr>
            <a:xfrm>
              <a:off x="1192" y="1661"/>
              <a:ext cx="23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/>
                <a:t>p</a:t>
              </a:r>
              <a:endParaRPr lang="en-US" altLang="zh-CN" sz="1600" i="1" dirty="0"/>
            </a:p>
          </p:txBody>
        </p:sp>
        <p:sp>
          <p:nvSpPr>
            <p:cNvPr id="68624" name="Line 13"/>
            <p:cNvSpPr/>
            <p:nvPr/>
          </p:nvSpPr>
          <p:spPr>
            <a:xfrm flipV="1">
              <a:off x="3288" y="1842"/>
              <a:ext cx="1542" cy="1225"/>
            </a:xfrm>
            <a:prstGeom prst="line">
              <a:avLst/>
            </a:prstGeom>
            <a:ln w="381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5" name="Line 14"/>
            <p:cNvSpPr/>
            <p:nvPr/>
          </p:nvSpPr>
          <p:spPr>
            <a:xfrm flipH="1" flipV="1">
              <a:off x="3515" y="1850"/>
              <a:ext cx="544" cy="59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6" name="Rectangle 15"/>
            <p:cNvSpPr/>
            <p:nvPr/>
          </p:nvSpPr>
          <p:spPr>
            <a:xfrm>
              <a:off x="4021" y="2341"/>
              <a:ext cx="29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/>
                <a:t>x</a:t>
              </a:r>
              <a:r>
                <a:rPr lang="en-US" altLang="zh-CN" sz="1600" i="1" dirty="0"/>
                <a:t>0</a:t>
              </a:r>
            </a:p>
          </p:txBody>
        </p:sp>
        <p:sp>
          <p:nvSpPr>
            <p:cNvPr id="68627" name="Rectangle 16"/>
            <p:cNvSpPr/>
            <p:nvPr/>
          </p:nvSpPr>
          <p:spPr>
            <a:xfrm>
              <a:off x="3193" y="2387"/>
              <a:ext cx="22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/>
                <a:t>x</a:t>
              </a:r>
              <a:endParaRPr lang="en-US" altLang="zh-CN" sz="2400" i="1" dirty="0"/>
            </a:p>
          </p:txBody>
        </p:sp>
        <p:sp>
          <p:nvSpPr>
            <p:cNvPr id="68628" name="Line 17"/>
            <p:cNvSpPr/>
            <p:nvPr/>
          </p:nvSpPr>
          <p:spPr>
            <a:xfrm rot="2396721" flipH="1">
              <a:off x="3356" y="2202"/>
              <a:ext cx="601" cy="486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9" name="Rectangle 18"/>
            <p:cNvSpPr/>
            <p:nvPr/>
          </p:nvSpPr>
          <p:spPr>
            <a:xfrm>
              <a:off x="3418" y="2187"/>
              <a:ext cx="464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/>
                <a:t>x-x</a:t>
              </a:r>
              <a:r>
                <a:rPr lang="en-US" altLang="zh-CN" sz="1600" i="1" dirty="0"/>
                <a:t>0</a:t>
              </a:r>
            </a:p>
          </p:txBody>
        </p:sp>
        <p:sp>
          <p:nvSpPr>
            <p:cNvPr id="68630" name="Rectangle 19"/>
            <p:cNvSpPr/>
            <p:nvPr/>
          </p:nvSpPr>
          <p:spPr>
            <a:xfrm>
              <a:off x="3596" y="1661"/>
              <a:ext cx="23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/>
                <a:t>p</a:t>
              </a:r>
              <a:endParaRPr lang="en-US" altLang="zh-CN" sz="1600" i="1" dirty="0"/>
            </a:p>
          </p:txBody>
        </p:sp>
        <p:sp>
          <p:nvSpPr>
            <p:cNvPr id="68631" name="Line 20"/>
            <p:cNvSpPr/>
            <p:nvPr/>
          </p:nvSpPr>
          <p:spPr>
            <a:xfrm flipH="1">
              <a:off x="4407" y="1850"/>
              <a:ext cx="45" cy="318"/>
            </a:xfrm>
            <a:prstGeom prst="line">
              <a:avLst/>
            </a:prstGeom>
            <a:ln w="9525" cap="flat" cmpd="sng">
              <a:solidFill>
                <a:srgbClr val="003366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2" name="Line 21"/>
            <p:cNvSpPr/>
            <p:nvPr/>
          </p:nvSpPr>
          <p:spPr>
            <a:xfrm flipH="1">
              <a:off x="4195" y="2024"/>
              <a:ext cx="45" cy="318"/>
            </a:xfrm>
            <a:prstGeom prst="line">
              <a:avLst/>
            </a:prstGeom>
            <a:ln w="9525" cap="flat" cmpd="sng">
              <a:solidFill>
                <a:srgbClr val="003366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3" name="Line 22"/>
            <p:cNvSpPr/>
            <p:nvPr/>
          </p:nvSpPr>
          <p:spPr>
            <a:xfrm flipH="1">
              <a:off x="4604" y="1706"/>
              <a:ext cx="45" cy="318"/>
            </a:xfrm>
            <a:prstGeom prst="line">
              <a:avLst/>
            </a:prstGeom>
            <a:ln w="9525" cap="flat" cmpd="sng">
              <a:solidFill>
                <a:srgbClr val="003366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4" name="Line 23"/>
            <p:cNvSpPr/>
            <p:nvPr/>
          </p:nvSpPr>
          <p:spPr>
            <a:xfrm flipH="1">
              <a:off x="4014" y="2160"/>
              <a:ext cx="45" cy="318"/>
            </a:xfrm>
            <a:prstGeom prst="line">
              <a:avLst/>
            </a:prstGeom>
            <a:ln w="9525" cap="flat" cmpd="sng">
              <a:solidFill>
                <a:srgbClr val="003366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5" name="Line 24"/>
            <p:cNvSpPr/>
            <p:nvPr/>
          </p:nvSpPr>
          <p:spPr>
            <a:xfrm flipH="1">
              <a:off x="3424" y="2622"/>
              <a:ext cx="45" cy="318"/>
            </a:xfrm>
            <a:prstGeom prst="line">
              <a:avLst/>
            </a:prstGeom>
            <a:ln w="9525" cap="flat" cmpd="sng">
              <a:solidFill>
                <a:srgbClr val="003366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6" name="Line 25"/>
            <p:cNvSpPr/>
            <p:nvPr/>
          </p:nvSpPr>
          <p:spPr>
            <a:xfrm flipH="1">
              <a:off x="3635" y="2478"/>
              <a:ext cx="45" cy="318"/>
            </a:xfrm>
            <a:prstGeom prst="line">
              <a:avLst/>
            </a:prstGeom>
            <a:ln w="9525" cap="flat" cmpd="sng">
              <a:solidFill>
                <a:srgbClr val="003366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7" name="Line 26"/>
            <p:cNvSpPr/>
            <p:nvPr/>
          </p:nvSpPr>
          <p:spPr>
            <a:xfrm flipH="1">
              <a:off x="3833" y="2317"/>
              <a:ext cx="45" cy="318"/>
            </a:xfrm>
            <a:prstGeom prst="line">
              <a:avLst/>
            </a:prstGeom>
            <a:ln w="9525" cap="flat" cmpd="sng">
              <a:solidFill>
                <a:srgbClr val="003366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171" name="Object 27"/>
          <p:cNvGraphicFramePr>
            <a:graphicFrameLocks noChangeAspect="1"/>
          </p:cNvGraphicFramePr>
          <p:nvPr/>
        </p:nvGraphicFramePr>
        <p:xfrm>
          <a:off x="2003425" y="3860800"/>
          <a:ext cx="8269288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445500" imgH="1117600" progId="Equation.DSMT4">
                  <p:embed/>
                </p:oleObj>
              </mc:Choice>
              <mc:Fallback>
                <p:oleObj r:id="rId2" imgW="8445500" imgH="11176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03425" y="3860800"/>
                        <a:ext cx="8269288" cy="1093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72" name="Object 28"/>
          <p:cNvGraphicFramePr>
            <a:graphicFrameLocks noChangeAspect="1"/>
          </p:cNvGraphicFramePr>
          <p:nvPr/>
        </p:nvGraphicFramePr>
        <p:xfrm>
          <a:off x="1974850" y="5084763"/>
          <a:ext cx="82962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775700" imgH="584200" progId="Equation.DSMT4">
                  <p:embed/>
                </p:oleObj>
              </mc:Choice>
              <mc:Fallback>
                <p:oleObj r:id="rId4" imgW="8775700" imgH="5842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4850" y="5084763"/>
                        <a:ext cx="8296275" cy="552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69635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5</a:t>
            </a:fld>
            <a:endParaRPr lang="en-US" altLang="zh-CN" sz="1400" dirty="0"/>
          </a:p>
        </p:txBody>
      </p:sp>
      <p:sp>
        <p:nvSpPr>
          <p:cNvPr id="69636" name="Rectangle 2"/>
          <p:cNvSpPr>
            <a:spLocks noGrp="1"/>
          </p:cNvSpPr>
          <p:nvPr>
            <p:ph type="title" idx="4294967295"/>
          </p:nvPr>
        </p:nvSpPr>
        <p:spPr>
          <a:xfrm>
            <a:off x="1774825" y="188913"/>
            <a:ext cx="7129463" cy="8636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9637" name="Line 3"/>
          <p:cNvSpPr/>
          <p:nvPr/>
        </p:nvSpPr>
        <p:spPr>
          <a:xfrm>
            <a:off x="1752600" y="941388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2101" name="Object 5"/>
          <p:cNvGraphicFramePr>
            <a:graphicFrameLocks noChangeAspect="1"/>
          </p:cNvGraphicFramePr>
          <p:nvPr/>
        </p:nvGraphicFramePr>
        <p:xfrm>
          <a:off x="1949450" y="903288"/>
          <a:ext cx="7978775" cy="203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140700" imgH="2082800" progId="Equation.DSMT4">
                  <p:embed/>
                </p:oleObj>
              </mc:Choice>
              <mc:Fallback>
                <p:oleObj r:id="rId2" imgW="8140700" imgH="20828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49450" y="903288"/>
                        <a:ext cx="7978775" cy="2039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4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1992313" y="3362325"/>
          <a:ext cx="8162925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864600" imgH="2082800" progId="Equation.DSMT4">
                  <p:embed/>
                </p:oleObj>
              </mc:Choice>
              <mc:Fallback>
                <p:oleObj r:id="rId4" imgW="8864600" imgH="20828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1992313" y="3362325"/>
                        <a:ext cx="8162925" cy="19177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77A061FB-05F1-17DC-34AF-22F241BD643F}"/>
              </a:ext>
            </a:extLst>
          </p:cNvPr>
          <p:cNvSpPr txBox="1"/>
          <p:nvPr/>
        </p:nvSpPr>
        <p:spPr>
          <a:xfrm>
            <a:off x="5305909" y="2681597"/>
            <a:ext cx="4780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注意这里</a:t>
            </a:r>
            <a:r>
              <a:rPr lang="en-US" altLang="zh-CN" dirty="0" err="1"/>
              <a:t>lambda_i</a:t>
            </a:r>
            <a:r>
              <a:rPr lang="zh-CN" altLang="en-US" dirty="0"/>
              <a:t>之和是</a:t>
            </a:r>
            <a:r>
              <a:rPr lang="en-US" altLang="zh-CN" dirty="0"/>
              <a:t>1(</a:t>
            </a:r>
            <a:r>
              <a:rPr lang="zh-CN" altLang="en-US" dirty="0"/>
              <a:t>每个</a:t>
            </a:r>
            <a:r>
              <a:rPr lang="en-US" altLang="zh-CN" dirty="0"/>
              <a:t>lambda</a:t>
            </a:r>
            <a:r>
              <a:rPr lang="zh-CN" altLang="en-US" dirty="0"/>
              <a:t>大于</a:t>
            </a:r>
            <a:r>
              <a:rPr lang="en-US" altLang="zh-CN" dirty="0"/>
              <a:t>0)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2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70659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6</a:t>
            </a:fld>
            <a:endParaRPr lang="en-US" altLang="zh-CN" sz="1400" dirty="0"/>
          </a:p>
        </p:txBody>
      </p:sp>
      <p:sp>
        <p:nvSpPr>
          <p:cNvPr id="133122" name="Rectangle 2"/>
          <p:cNvSpPr>
            <a:spLocks noGrp="1"/>
          </p:cNvSpPr>
          <p:nvPr>
            <p:ph type="body" idx="4294967295"/>
          </p:nvPr>
        </p:nvSpPr>
        <p:spPr>
          <a:xfrm>
            <a:off x="1847850" y="1196975"/>
            <a:ext cx="7867650" cy="481013"/>
          </a:xfrm>
        </p:spPr>
        <p:txBody>
          <a:bodyPr vert="horz" wrap="square" lIns="91440" tIns="45720" rIns="91440" bIns="45720" anchor="t" anchorCtr="0">
            <a:normAutofit fontScale="97500"/>
          </a:bodyPr>
          <a:lstStyle/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运用定义不难验证如下命题</a:t>
            </a:r>
            <a:r>
              <a:rPr lang="zh-CN" altLang="en-US" sz="2800" dirty="0"/>
              <a:t>：</a:t>
            </a:r>
          </a:p>
        </p:txBody>
      </p:sp>
      <p:sp>
        <p:nvSpPr>
          <p:cNvPr id="70661" name="Rectangle 3"/>
          <p:cNvSpPr>
            <a:spLocks noGrp="1"/>
          </p:cNvSpPr>
          <p:nvPr>
            <p:ph type="title" idx="4294967295"/>
          </p:nvPr>
        </p:nvSpPr>
        <p:spPr>
          <a:xfrm>
            <a:off x="1703388" y="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0662" name="Line 4"/>
          <p:cNvSpPr/>
          <p:nvPr/>
        </p:nvSpPr>
        <p:spPr>
          <a:xfrm>
            <a:off x="1752600" y="941388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33125" name="Object 5"/>
          <p:cNvGraphicFramePr>
            <a:graphicFrameLocks noChangeAspect="1"/>
          </p:cNvGraphicFramePr>
          <p:nvPr/>
        </p:nvGraphicFramePr>
        <p:xfrm>
          <a:off x="1989138" y="1844675"/>
          <a:ext cx="6934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934200" imgH="469900" progId="Equation.DSMT4">
                  <p:embed/>
                </p:oleObj>
              </mc:Choice>
              <mc:Fallback>
                <p:oleObj r:id="rId2" imgW="6934200" imgH="4699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89138" y="1844675"/>
                        <a:ext cx="69342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4" name="Object 6"/>
          <p:cNvGraphicFramePr>
            <a:graphicFrameLocks noChangeAspect="1"/>
          </p:cNvGraphicFramePr>
          <p:nvPr/>
        </p:nvGraphicFramePr>
        <p:xfrm>
          <a:off x="1885950" y="3175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90500" imgH="330200" progId="Equation.DSMT4">
                  <p:embed/>
                </p:oleObj>
              </mc:Choice>
              <mc:Fallback>
                <p:oleObj r:id="rId4" imgW="190500" imgH="3302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885950" y="3175"/>
                        <a:ext cx="190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7" name="Object 7"/>
          <p:cNvGraphicFramePr>
            <a:graphicFrameLocks noChangeAspect="1"/>
          </p:cNvGraphicFramePr>
          <p:nvPr/>
        </p:nvGraphicFramePr>
        <p:xfrm>
          <a:off x="1992313" y="2420938"/>
          <a:ext cx="3937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937000" imgH="482600" progId="Equation.DSMT4">
                  <p:embed/>
                </p:oleObj>
              </mc:Choice>
              <mc:Fallback>
                <p:oleObj r:id="rId6" imgW="3937000" imgH="4826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992313" y="2420938"/>
                        <a:ext cx="393700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8" name="Object 8"/>
          <p:cNvGraphicFramePr>
            <a:graphicFrameLocks noChangeAspect="1"/>
          </p:cNvGraphicFramePr>
          <p:nvPr/>
        </p:nvGraphicFramePr>
        <p:xfrm>
          <a:off x="1905000" y="3048000"/>
          <a:ext cx="2552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552700" imgH="457200" progId="Equation.DSMT4">
                  <p:embed/>
                </p:oleObj>
              </mc:Choice>
              <mc:Fallback>
                <p:oleObj r:id="rId8" imgW="2552700" imgH="4572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5000" y="3048000"/>
                        <a:ext cx="25527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9" name="Object 9"/>
          <p:cNvGraphicFramePr>
            <a:graphicFrameLocks noChangeAspect="1"/>
          </p:cNvGraphicFramePr>
          <p:nvPr/>
        </p:nvGraphicFramePr>
        <p:xfrm>
          <a:off x="1905000" y="3505200"/>
          <a:ext cx="6629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6629400" imgH="584200" progId="Equation.DSMT4">
                  <p:embed/>
                </p:oleObj>
              </mc:Choice>
              <mc:Fallback>
                <p:oleObj r:id="rId10" imgW="6629400" imgH="5842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905000" y="3505200"/>
                        <a:ext cx="66294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0" name="Object 10"/>
          <p:cNvGraphicFramePr>
            <a:graphicFrameLocks noChangeAspect="1"/>
          </p:cNvGraphicFramePr>
          <p:nvPr/>
        </p:nvGraphicFramePr>
        <p:xfrm>
          <a:off x="1905000" y="4038600"/>
          <a:ext cx="6654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6654800" imgH="584200" progId="Equation.DSMT4">
                  <p:embed/>
                </p:oleObj>
              </mc:Choice>
              <mc:Fallback>
                <p:oleObj r:id="rId12" imgW="6654800" imgH="5842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05000" y="4038600"/>
                        <a:ext cx="66548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1" name="Object 11"/>
          <p:cNvGraphicFramePr>
            <a:graphicFrameLocks noChangeAspect="1"/>
          </p:cNvGraphicFramePr>
          <p:nvPr/>
        </p:nvGraphicFramePr>
        <p:xfrm>
          <a:off x="2082800" y="4581525"/>
          <a:ext cx="76200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7620000" imgH="1219200" progId="Equation.DSMT4">
                  <p:embed/>
                </p:oleObj>
              </mc:Choice>
              <mc:Fallback>
                <p:oleObj r:id="rId14" imgW="7620000" imgH="12192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82800" y="4581525"/>
                        <a:ext cx="7620000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71683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7</a:t>
            </a:fld>
            <a:endParaRPr lang="en-US" altLang="zh-CN" sz="1400" dirty="0"/>
          </a:p>
        </p:txBody>
      </p:sp>
      <p:sp>
        <p:nvSpPr>
          <p:cNvPr id="71684" name="Rectangle 3"/>
          <p:cNvSpPr>
            <a:spLocks noGrp="1"/>
          </p:cNvSpPr>
          <p:nvPr>
            <p:ph type="title" idx="4294967295"/>
          </p:nvPr>
        </p:nvSpPr>
        <p:spPr>
          <a:xfrm>
            <a:off x="1774825" y="188913"/>
            <a:ext cx="7345363" cy="719137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1685" name="Line 4"/>
          <p:cNvSpPr/>
          <p:nvPr/>
        </p:nvSpPr>
        <p:spPr>
          <a:xfrm>
            <a:off x="1752600" y="941388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686" name="Object 8"/>
          <p:cNvGraphicFramePr>
            <a:graphicFrameLocks noChangeAspect="1"/>
          </p:cNvGraphicFramePr>
          <p:nvPr/>
        </p:nvGraphicFramePr>
        <p:xfrm>
          <a:off x="1885950" y="3175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0500" imgH="330200" progId="Equation.DSMT4">
                  <p:embed/>
                </p:oleObj>
              </mc:Choice>
              <mc:Fallback>
                <p:oleObj r:id="rId2" imgW="190500" imgH="3302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85950" y="3175"/>
                        <a:ext cx="190500" cy="330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Object 14"/>
          <p:cNvGraphicFramePr>
            <a:graphicFrameLocks noGrp="1" noChangeAspect="1"/>
          </p:cNvGraphicFramePr>
          <p:nvPr>
            <p:ph sz="half" idx="1"/>
          </p:nvPr>
        </p:nvGraphicFramePr>
        <p:xfrm>
          <a:off x="1992313" y="1125538"/>
          <a:ext cx="74168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699500" imgH="1574800" progId="Equation.DSMT4">
                  <p:embed/>
                </p:oleObj>
              </mc:Choice>
              <mc:Fallback>
                <p:oleObj r:id="rId4" imgW="8699500" imgH="15748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>
                      <a:xfrm>
                        <a:off x="1992313" y="1125538"/>
                        <a:ext cx="7416800" cy="13430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4" name="Text Box 18"/>
          <p:cNvSpPr txBox="1"/>
          <p:nvPr/>
        </p:nvSpPr>
        <p:spPr>
          <a:xfrm>
            <a:off x="1992313" y="2708275"/>
            <a:ext cx="8064500" cy="902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多面体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en-US" altLang="zh-CN" sz="2400" i="1" dirty="0">
                <a:solidFill>
                  <a:schemeClr val="accent2"/>
                </a:solidFill>
                <a:ea typeface="楷体_GB2312" pitchFamily="49" charset="-122"/>
              </a:rPr>
              <a:t>polyhedral set</a:t>
            </a:r>
            <a:r>
              <a:rPr lang="en-US" altLang="zh-CN" sz="2400" dirty="0">
                <a:ea typeface="楷体_GB2312" pitchFamily="49" charset="-122"/>
              </a:rPr>
              <a:t>)</a:t>
            </a:r>
            <a:r>
              <a:rPr lang="zh-CN" altLang="en-US" sz="2400" dirty="0">
                <a:ea typeface="楷体_GB2312" pitchFamily="49" charset="-122"/>
              </a:rPr>
              <a:t>是有限闭半空间的交</a:t>
            </a:r>
            <a:r>
              <a:rPr lang="en-US" altLang="zh-CN" sz="2400" dirty="0">
                <a:ea typeface="楷体_GB2312" pitchFamily="49" charset="-122"/>
              </a:rPr>
              <a:t>.</a:t>
            </a:r>
            <a:r>
              <a:rPr lang="en-US" altLang="zh-CN" sz="2400" dirty="0"/>
              <a:t> (</a:t>
            </a:r>
            <a:r>
              <a:rPr lang="zh-CN" altLang="en-US" sz="2400" dirty="0">
                <a:ea typeface="楷体_GB2312" pitchFamily="49" charset="-122"/>
              </a:rPr>
              <a:t>可表为</a:t>
            </a:r>
            <a:r>
              <a:rPr lang="zh-CN" altLang="en-US" sz="2400" dirty="0"/>
              <a:t>  </a:t>
            </a:r>
            <a:r>
              <a:rPr lang="en-US" altLang="zh-CN" sz="2400" b="1" i="1" dirty="0">
                <a:solidFill>
                  <a:schemeClr val="accent2"/>
                </a:solidFill>
              </a:rPr>
              <a:t>Ax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2400" b="1" i="1" dirty="0">
                <a:solidFill>
                  <a:schemeClr val="accent2"/>
                </a:solidFill>
                <a:sym typeface="Symbol" panose="05050102010706020507" pitchFamily="18" charset="2"/>
              </a:rPr>
              <a:t>b</a:t>
            </a:r>
            <a:r>
              <a:rPr lang="en-US" altLang="zh-CN" sz="2400" dirty="0"/>
              <a:t> ).</a:t>
            </a:r>
          </a:p>
        </p:txBody>
      </p:sp>
      <p:grpSp>
        <p:nvGrpSpPr>
          <p:cNvPr id="2" name="Group 19"/>
          <p:cNvGrpSpPr/>
          <p:nvPr/>
        </p:nvGrpSpPr>
        <p:grpSpPr>
          <a:xfrm>
            <a:off x="6240463" y="3429000"/>
            <a:ext cx="3346450" cy="2820988"/>
            <a:chOff x="385" y="1434"/>
            <a:chExt cx="2108" cy="1777"/>
          </a:xfrm>
        </p:grpSpPr>
        <p:sp>
          <p:nvSpPr>
            <p:cNvPr id="71701" name="AutoShape 20"/>
            <p:cNvSpPr/>
            <p:nvPr/>
          </p:nvSpPr>
          <p:spPr>
            <a:xfrm rot="966926">
              <a:off x="703" y="2265"/>
              <a:ext cx="1377" cy="380"/>
            </a:xfrm>
            <a:prstGeom prst="pentagon">
              <a:avLst/>
            </a:prstGeom>
            <a:solidFill>
              <a:schemeClr val="accent1"/>
            </a:solidFill>
            <a:ln w="9525" cap="flat" cmpd="sng">
              <a:solidFill>
                <a:srgbClr val="0033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1702" name="Line 21"/>
            <p:cNvSpPr/>
            <p:nvPr/>
          </p:nvSpPr>
          <p:spPr>
            <a:xfrm flipV="1">
              <a:off x="385" y="1821"/>
              <a:ext cx="1679" cy="408"/>
            </a:xfrm>
            <a:prstGeom prst="line">
              <a:avLst/>
            </a:prstGeom>
            <a:ln w="381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3" name="Line 22"/>
            <p:cNvSpPr/>
            <p:nvPr/>
          </p:nvSpPr>
          <p:spPr>
            <a:xfrm>
              <a:off x="1268" y="1661"/>
              <a:ext cx="1225" cy="1270"/>
            </a:xfrm>
            <a:prstGeom prst="line">
              <a:avLst/>
            </a:prstGeom>
            <a:ln w="381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4" name="Line 23"/>
            <p:cNvSpPr/>
            <p:nvPr/>
          </p:nvSpPr>
          <p:spPr>
            <a:xfrm>
              <a:off x="727" y="1842"/>
              <a:ext cx="136" cy="1271"/>
            </a:xfrm>
            <a:prstGeom prst="line">
              <a:avLst/>
            </a:prstGeom>
            <a:ln w="381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5" name="Line 24"/>
            <p:cNvSpPr/>
            <p:nvPr/>
          </p:nvSpPr>
          <p:spPr>
            <a:xfrm>
              <a:off x="385" y="2704"/>
              <a:ext cx="1724" cy="499"/>
            </a:xfrm>
            <a:prstGeom prst="line">
              <a:avLst/>
            </a:prstGeom>
            <a:ln w="381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6" name="Line 25"/>
            <p:cNvSpPr/>
            <p:nvPr/>
          </p:nvSpPr>
          <p:spPr>
            <a:xfrm flipH="1">
              <a:off x="1519" y="2253"/>
              <a:ext cx="771" cy="958"/>
            </a:xfrm>
            <a:prstGeom prst="line">
              <a:avLst/>
            </a:prstGeom>
            <a:ln w="381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7" name="Line 26"/>
            <p:cNvSpPr/>
            <p:nvPr/>
          </p:nvSpPr>
          <p:spPr>
            <a:xfrm flipV="1">
              <a:off x="385" y="1434"/>
              <a:ext cx="953" cy="953"/>
            </a:xfrm>
            <a:prstGeom prst="line">
              <a:avLst/>
            </a:prstGeom>
            <a:ln w="38100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8" name="Line 27"/>
            <p:cNvSpPr/>
            <p:nvPr/>
          </p:nvSpPr>
          <p:spPr>
            <a:xfrm>
              <a:off x="1338" y="1434"/>
              <a:ext cx="91" cy="91"/>
            </a:xfrm>
            <a:prstGeom prst="line">
              <a:avLst/>
            </a:prstGeom>
            <a:ln w="9525" cap="flat" cmpd="sng">
              <a:solidFill>
                <a:srgbClr val="003366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09" name="Line 28"/>
            <p:cNvSpPr/>
            <p:nvPr/>
          </p:nvSpPr>
          <p:spPr>
            <a:xfrm>
              <a:off x="385" y="2387"/>
              <a:ext cx="91" cy="91"/>
            </a:xfrm>
            <a:prstGeom prst="line">
              <a:avLst/>
            </a:prstGeom>
            <a:ln w="9525" cap="flat" cmpd="sng">
              <a:solidFill>
                <a:srgbClr val="003366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0" name="Line 29"/>
            <p:cNvSpPr/>
            <p:nvPr/>
          </p:nvSpPr>
          <p:spPr>
            <a:xfrm>
              <a:off x="2064" y="1842"/>
              <a:ext cx="45" cy="137"/>
            </a:xfrm>
            <a:prstGeom prst="line">
              <a:avLst/>
            </a:prstGeom>
            <a:ln w="9525" cap="flat" cmpd="sng">
              <a:solidFill>
                <a:srgbClr val="003366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1" name="Line 30"/>
            <p:cNvSpPr/>
            <p:nvPr/>
          </p:nvSpPr>
          <p:spPr>
            <a:xfrm>
              <a:off x="393" y="2243"/>
              <a:ext cx="46" cy="90"/>
            </a:xfrm>
            <a:prstGeom prst="line">
              <a:avLst/>
            </a:prstGeom>
            <a:ln w="9525" cap="flat" cmpd="sng">
              <a:solidFill>
                <a:srgbClr val="003366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2" name="Line 31"/>
            <p:cNvSpPr/>
            <p:nvPr/>
          </p:nvSpPr>
          <p:spPr>
            <a:xfrm>
              <a:off x="719" y="1842"/>
              <a:ext cx="165" cy="0"/>
            </a:xfrm>
            <a:prstGeom prst="line">
              <a:avLst/>
            </a:prstGeom>
            <a:ln w="9525" cap="flat" cmpd="sng">
              <a:solidFill>
                <a:srgbClr val="003366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3" name="Line 32"/>
            <p:cNvSpPr/>
            <p:nvPr/>
          </p:nvSpPr>
          <p:spPr>
            <a:xfrm flipV="1">
              <a:off x="855" y="3067"/>
              <a:ext cx="181" cy="46"/>
            </a:xfrm>
            <a:prstGeom prst="line">
              <a:avLst/>
            </a:prstGeom>
            <a:ln w="9525" cap="flat" cmpd="sng">
              <a:solidFill>
                <a:srgbClr val="003366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4" name="Line 33"/>
            <p:cNvSpPr/>
            <p:nvPr/>
          </p:nvSpPr>
          <p:spPr>
            <a:xfrm flipV="1">
              <a:off x="385" y="2614"/>
              <a:ext cx="46" cy="90"/>
            </a:xfrm>
            <a:prstGeom prst="line">
              <a:avLst/>
            </a:prstGeom>
            <a:ln w="9525" cap="flat" cmpd="sng">
              <a:solidFill>
                <a:srgbClr val="003366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5" name="Line 34"/>
            <p:cNvSpPr/>
            <p:nvPr/>
          </p:nvSpPr>
          <p:spPr>
            <a:xfrm flipV="1">
              <a:off x="2109" y="3067"/>
              <a:ext cx="45" cy="136"/>
            </a:xfrm>
            <a:prstGeom prst="line">
              <a:avLst/>
            </a:prstGeom>
            <a:ln w="9525" cap="flat" cmpd="sng">
              <a:solidFill>
                <a:srgbClr val="003366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6" name="Line 35"/>
            <p:cNvSpPr/>
            <p:nvPr/>
          </p:nvSpPr>
          <p:spPr>
            <a:xfrm flipH="1">
              <a:off x="1186" y="1661"/>
              <a:ext cx="90" cy="91"/>
            </a:xfrm>
            <a:prstGeom prst="line">
              <a:avLst/>
            </a:prstGeom>
            <a:ln w="9525" cap="flat" cmpd="sng">
              <a:solidFill>
                <a:srgbClr val="003366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7" name="Line 36"/>
            <p:cNvSpPr/>
            <p:nvPr/>
          </p:nvSpPr>
          <p:spPr>
            <a:xfrm flipH="1">
              <a:off x="2381" y="2939"/>
              <a:ext cx="91" cy="91"/>
            </a:xfrm>
            <a:prstGeom prst="line">
              <a:avLst/>
            </a:prstGeom>
            <a:ln w="9525" cap="flat" cmpd="sng">
              <a:solidFill>
                <a:srgbClr val="003366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8" name="Line 37"/>
            <p:cNvSpPr/>
            <p:nvPr/>
          </p:nvSpPr>
          <p:spPr>
            <a:xfrm flipH="1" flipV="1">
              <a:off x="2133" y="2123"/>
              <a:ext cx="136" cy="136"/>
            </a:xfrm>
            <a:prstGeom prst="line">
              <a:avLst/>
            </a:prstGeom>
            <a:ln w="9525" cap="flat" cmpd="sng">
              <a:solidFill>
                <a:srgbClr val="003366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9" name="Line 38"/>
            <p:cNvSpPr/>
            <p:nvPr/>
          </p:nvSpPr>
          <p:spPr>
            <a:xfrm flipH="1" flipV="1">
              <a:off x="1383" y="3067"/>
              <a:ext cx="136" cy="136"/>
            </a:xfrm>
            <a:prstGeom prst="line">
              <a:avLst/>
            </a:prstGeom>
            <a:ln w="9525" cap="flat" cmpd="sng">
              <a:solidFill>
                <a:srgbClr val="003366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39"/>
          <p:cNvGrpSpPr/>
          <p:nvPr/>
        </p:nvGrpSpPr>
        <p:grpSpPr>
          <a:xfrm>
            <a:off x="2409826" y="3284538"/>
            <a:ext cx="3327399" cy="2908300"/>
            <a:chOff x="3279" y="1389"/>
            <a:chExt cx="2096" cy="1832"/>
          </a:xfrm>
        </p:grpSpPr>
        <p:sp>
          <p:nvSpPr>
            <p:cNvPr id="71691" name="AutoShape 40"/>
            <p:cNvSpPr/>
            <p:nvPr/>
          </p:nvSpPr>
          <p:spPr>
            <a:xfrm rot="966926">
              <a:off x="3461" y="2075"/>
              <a:ext cx="1591" cy="380"/>
            </a:xfrm>
            <a:prstGeom prst="pentagon">
              <a:avLst/>
            </a:prstGeom>
            <a:solidFill>
              <a:srgbClr val="CCFFFF"/>
            </a:solidFill>
            <a:ln w="25400" cap="flat" cmpd="sng">
              <a:solidFill>
                <a:srgbClr val="003366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  <p:sp>
          <p:nvSpPr>
            <p:cNvPr id="71692" name="Rectangle 41"/>
            <p:cNvSpPr/>
            <p:nvPr/>
          </p:nvSpPr>
          <p:spPr>
            <a:xfrm>
              <a:off x="3321" y="2734"/>
              <a:ext cx="29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/>
                <a:t>x</a:t>
              </a:r>
              <a:r>
                <a:rPr lang="en-US" altLang="zh-CN" sz="1600" i="1" dirty="0"/>
                <a:t>4</a:t>
              </a:r>
            </a:p>
          </p:txBody>
        </p:sp>
        <p:sp>
          <p:nvSpPr>
            <p:cNvPr id="71693" name="Rectangle 42"/>
            <p:cNvSpPr/>
            <p:nvPr/>
          </p:nvSpPr>
          <p:spPr>
            <a:xfrm>
              <a:off x="4549" y="2931"/>
              <a:ext cx="29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/>
                <a:t>x</a:t>
              </a:r>
              <a:r>
                <a:rPr lang="en-US" altLang="zh-CN" sz="1600" i="1" dirty="0"/>
                <a:t>3</a:t>
              </a:r>
            </a:p>
          </p:txBody>
        </p:sp>
        <p:sp>
          <p:nvSpPr>
            <p:cNvPr id="71694" name="Rectangle 43"/>
            <p:cNvSpPr/>
            <p:nvPr/>
          </p:nvSpPr>
          <p:spPr>
            <a:xfrm>
              <a:off x="5067" y="2144"/>
              <a:ext cx="30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/>
                <a:t>x</a:t>
              </a:r>
              <a:r>
                <a:rPr lang="en-US" altLang="zh-CN" sz="1600" i="1" dirty="0"/>
                <a:t>2</a:t>
              </a:r>
            </a:p>
          </p:txBody>
        </p:sp>
        <p:sp>
          <p:nvSpPr>
            <p:cNvPr id="71695" name="Rectangle 44"/>
            <p:cNvSpPr/>
            <p:nvPr/>
          </p:nvSpPr>
          <p:spPr>
            <a:xfrm>
              <a:off x="4500" y="1389"/>
              <a:ext cx="29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/>
                <a:t>x</a:t>
              </a:r>
              <a:r>
                <a:rPr lang="en-US" altLang="zh-CN" sz="1600" i="1" dirty="0"/>
                <a:t>1</a:t>
              </a:r>
            </a:p>
          </p:txBody>
        </p:sp>
        <p:sp>
          <p:nvSpPr>
            <p:cNvPr id="71696" name="Rectangle 45"/>
            <p:cNvSpPr/>
            <p:nvPr/>
          </p:nvSpPr>
          <p:spPr>
            <a:xfrm>
              <a:off x="3279" y="1706"/>
              <a:ext cx="293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/>
                <a:t>x</a:t>
              </a:r>
              <a:r>
                <a:rPr lang="en-US" altLang="zh-CN" sz="1600" i="1" dirty="0"/>
                <a:t>5</a:t>
              </a:r>
            </a:p>
          </p:txBody>
        </p:sp>
        <p:sp>
          <p:nvSpPr>
            <p:cNvPr id="71697" name="Line 46"/>
            <p:cNvSpPr/>
            <p:nvPr/>
          </p:nvSpPr>
          <p:spPr>
            <a:xfrm flipH="1">
              <a:off x="4054" y="1549"/>
              <a:ext cx="409" cy="1451"/>
            </a:xfrm>
            <a:prstGeom prst="line">
              <a:avLst/>
            </a:prstGeom>
            <a:ln w="19050" cap="flat" cmpd="sng">
              <a:solidFill>
                <a:srgbClr val="FF33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698" name="Rectangle 47"/>
            <p:cNvSpPr/>
            <p:nvPr/>
          </p:nvSpPr>
          <p:spPr>
            <a:xfrm>
              <a:off x="4327" y="2160"/>
              <a:ext cx="22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/>
                <a:t>x</a:t>
              </a:r>
              <a:endParaRPr lang="en-US" altLang="zh-CN" sz="2400" i="1" dirty="0"/>
            </a:p>
          </p:txBody>
        </p:sp>
        <p:sp>
          <p:nvSpPr>
            <p:cNvPr id="71699" name="Rectangle 48"/>
            <p:cNvSpPr/>
            <p:nvPr/>
          </p:nvSpPr>
          <p:spPr>
            <a:xfrm>
              <a:off x="3897" y="2886"/>
              <a:ext cx="208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i="1" dirty="0"/>
                <a:t>y</a:t>
              </a:r>
              <a:endParaRPr lang="en-US" altLang="zh-CN" sz="2400" i="1" dirty="0"/>
            </a:p>
          </p:txBody>
        </p:sp>
        <p:sp>
          <p:nvSpPr>
            <p:cNvPr id="71700" name="Oval 49"/>
            <p:cNvSpPr/>
            <p:nvPr/>
          </p:nvSpPr>
          <p:spPr>
            <a:xfrm>
              <a:off x="4203" y="2154"/>
              <a:ext cx="222" cy="317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003366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endParaRPr lang="zh-CN" alt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72707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8</a:t>
            </a:fld>
            <a:endParaRPr lang="en-US" altLang="zh-CN" sz="1400" dirty="0"/>
          </a:p>
        </p:txBody>
      </p:sp>
      <p:sp>
        <p:nvSpPr>
          <p:cNvPr id="72708" name="Rectangle 3"/>
          <p:cNvSpPr>
            <a:spLocks noGrp="1"/>
          </p:cNvSpPr>
          <p:nvPr>
            <p:ph type="title" idx="4294967295"/>
          </p:nvPr>
        </p:nvSpPr>
        <p:spPr>
          <a:xfrm>
            <a:off x="1919288" y="260350"/>
            <a:ext cx="6913562" cy="647700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5159" name="Object 39"/>
          <p:cNvGraphicFramePr>
            <a:graphicFrameLocks noGrp="1" noChangeAspect="1"/>
          </p:cNvGraphicFramePr>
          <p:nvPr>
            <p:ph sz="half" idx="1"/>
          </p:nvPr>
        </p:nvGraphicFramePr>
        <p:xfrm>
          <a:off x="2066925" y="1844675"/>
          <a:ext cx="6832600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353300" imgH="1524000" progId="Equation.DSMT4">
                  <p:embed/>
                </p:oleObj>
              </mc:Choice>
              <mc:Fallback>
                <p:oleObj r:id="rId2" imgW="7353300" imgH="15240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>
                      <a:xfrm>
                        <a:off x="2066925" y="1844675"/>
                        <a:ext cx="6832600" cy="141605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0" name="Line 4"/>
          <p:cNvSpPr/>
          <p:nvPr/>
        </p:nvSpPr>
        <p:spPr>
          <a:xfrm>
            <a:off x="1752600" y="941388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126" name="Object 6"/>
          <p:cNvGraphicFramePr>
            <a:graphicFrameLocks noChangeAspect="1"/>
          </p:cNvGraphicFramePr>
          <p:nvPr/>
        </p:nvGraphicFramePr>
        <p:xfrm>
          <a:off x="2025333" y="3635375"/>
          <a:ext cx="7467600" cy="149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467600" imgH="1498600" progId="Equation.DSMT4">
                  <p:embed/>
                </p:oleObj>
              </mc:Choice>
              <mc:Fallback>
                <p:oleObj r:id="rId4" imgW="7467600" imgH="14986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25333" y="3635375"/>
                        <a:ext cx="7467600" cy="1498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61" name="Oval 41"/>
          <p:cNvSpPr/>
          <p:nvPr/>
        </p:nvSpPr>
        <p:spPr>
          <a:xfrm>
            <a:off x="8975725" y="2205038"/>
            <a:ext cx="901700" cy="503237"/>
          </a:xfrm>
          <a:prstGeom prst="ellipse">
            <a:avLst/>
          </a:prstGeom>
          <a:solidFill>
            <a:schemeClr val="accent1"/>
          </a:solidFill>
          <a:ln w="9525" cap="flat" cmpd="sng">
            <a:prstDash val="solid"/>
            <a:headEnd type="none" w="med" len="med"/>
            <a:tailEnd type="none" w="med" len="med"/>
          </a:ln>
          <a:scene3d>
            <a:camera prst="legacyPerspectiveBottom">
              <a:rot lat="0" lon="0" rev="0"/>
            </a:camera>
            <a:lightRig rig="legacyFlat3" dir="t"/>
          </a:scene3d>
          <a:sp3d extrusionH="1218930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 anchorCtr="0">
            <a:flatTx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2400" dirty="0"/>
          </a:p>
        </p:txBody>
      </p:sp>
      <p:graphicFrame>
        <p:nvGraphicFramePr>
          <p:cNvPr id="72713" name="Object 42"/>
          <p:cNvGraphicFramePr>
            <a:graphicFrameLocks noGrp="1" noChangeAspect="1"/>
          </p:cNvGraphicFramePr>
          <p:nvPr>
            <p:ph sz="half" idx="1"/>
          </p:nvPr>
        </p:nvGraphicFramePr>
        <p:xfrm>
          <a:off x="2025650" y="1127125"/>
          <a:ext cx="7710488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530600" imgH="215900" progId="Equation.DSMT4">
                  <p:embed/>
                </p:oleObj>
              </mc:Choice>
              <mc:Fallback>
                <p:oleObj r:id="rId6" imgW="3530600" imgH="2159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>
                      <a:xfrm>
                        <a:off x="2025650" y="1127125"/>
                        <a:ext cx="7710488" cy="47148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61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5"/>
          <p:cNvSpPr txBox="1">
            <a:spLocks noGrp="1"/>
          </p:cNvSpPr>
          <p:nvPr/>
        </p:nvSpPr>
        <p:spPr>
          <a:xfrm>
            <a:off x="4648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400" dirty="0"/>
              <a:t>TP SHUAI</a:t>
            </a:r>
          </a:p>
        </p:txBody>
      </p:sp>
      <p:sp>
        <p:nvSpPr>
          <p:cNvPr id="73731" name="Rectangle 6"/>
          <p:cNvSpPr txBox="1">
            <a:spLocks noGrp="1"/>
          </p:cNvSpPr>
          <p:nvPr/>
        </p:nvSpPr>
        <p:spPr>
          <a:xfrm>
            <a:off x="8077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en-US" altLang="zh-CN" sz="1400" dirty="0"/>
              <a:t>9</a:t>
            </a:fld>
            <a:endParaRPr lang="en-US" altLang="zh-CN" sz="1400" dirty="0"/>
          </a:p>
        </p:txBody>
      </p:sp>
      <p:sp>
        <p:nvSpPr>
          <p:cNvPr id="73732" name="Rectangle 2"/>
          <p:cNvSpPr>
            <a:spLocks noGrp="1"/>
          </p:cNvSpPr>
          <p:nvPr>
            <p:ph type="body" idx="4294967295"/>
          </p:nvPr>
        </p:nvSpPr>
        <p:spPr>
          <a:xfrm>
            <a:off x="2063750" y="3933825"/>
            <a:ext cx="7416800" cy="503238"/>
          </a:xfrm>
        </p:spPr>
        <p:txBody>
          <a:bodyPr vert="horz" wrap="square" lIns="91440" tIns="45720" rIns="91440" bIns="45720" anchor="t" anchorCtr="0">
            <a:normAutofit fontScale="85000" lnSpcReduction="10000"/>
          </a:bodyPr>
          <a:lstStyle/>
          <a:p>
            <a:pPr eaLnBrk="1" hangingPunct="1"/>
            <a:r>
              <a:rPr lang="zh-CN" altLang="en-US" sz="2800" dirty="0">
                <a:ea typeface="楷体_GB2312" pitchFamily="49" charset="-122"/>
              </a:rPr>
              <a:t>多面集</a:t>
            </a:r>
            <a:r>
              <a:rPr lang="zh-CN" altLang="en-US" sz="2800" dirty="0"/>
              <a:t> </a:t>
            </a:r>
            <a:r>
              <a:rPr lang="en-US" altLang="zh-CN" sz="2800" dirty="0"/>
              <a:t>{x|</a:t>
            </a:r>
            <a:r>
              <a:rPr lang="en-US" altLang="zh-CN" sz="2800" b="1" i="1" dirty="0"/>
              <a:t>Ax</a:t>
            </a:r>
            <a:r>
              <a:rPr lang="en-US" altLang="zh-CN" sz="2800" dirty="0">
                <a:sym typeface="Symbol" panose="05050102010706020507" pitchFamily="18" charset="2"/>
              </a:rPr>
              <a:t></a:t>
            </a:r>
            <a:r>
              <a:rPr lang="en-US" altLang="zh-CN" sz="2800" b="1" dirty="0">
                <a:sym typeface="Symbol" panose="05050102010706020507" pitchFamily="18" charset="2"/>
              </a:rPr>
              <a:t>0</a:t>
            </a:r>
            <a:r>
              <a:rPr lang="en-US" altLang="zh-CN" sz="2800" dirty="0">
                <a:sym typeface="Symbol" panose="05050102010706020507" pitchFamily="18" charset="2"/>
              </a:rPr>
              <a:t>}</a:t>
            </a:r>
            <a:r>
              <a:rPr lang="zh-CN" altLang="en-US" sz="2800" dirty="0">
                <a:ea typeface="楷体_GB2312" pitchFamily="49" charset="-122"/>
              </a:rPr>
              <a:t>也是凸锥，称为</a:t>
            </a:r>
            <a:r>
              <a:rPr lang="zh-CN" altLang="en-US" sz="2800" b="1" dirty="0">
                <a:solidFill>
                  <a:srgbClr val="FF0000"/>
                </a:solidFill>
                <a:ea typeface="楷体_GB2312" pitchFamily="49" charset="-122"/>
              </a:rPr>
              <a:t>多面锥</a:t>
            </a:r>
            <a:r>
              <a:rPr lang="zh-CN" altLang="en-US" sz="2800" dirty="0"/>
              <a:t>。</a:t>
            </a:r>
          </a:p>
        </p:txBody>
      </p:sp>
      <p:sp>
        <p:nvSpPr>
          <p:cNvPr id="73733" name="Rectangle 3"/>
          <p:cNvSpPr>
            <a:spLocks noGrp="1"/>
          </p:cNvSpPr>
          <p:nvPr>
            <p:ph type="title" idx="4294967295"/>
          </p:nvPr>
        </p:nvSpPr>
        <p:spPr>
          <a:xfrm>
            <a:off x="1703388" y="0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b="1" dirty="0">
                <a:solidFill>
                  <a:srgbClr val="003366"/>
                </a:solidFill>
              </a:rPr>
              <a:t>2.</a:t>
            </a:r>
            <a:r>
              <a:rPr lang="en-US" altLang="zh-CN" sz="4000" dirty="0">
                <a:solidFill>
                  <a:srgbClr val="003366"/>
                </a:solidFill>
              </a:rPr>
              <a:t> 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</a:rPr>
              <a:t>凸集与凸函数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73734" name="Line 4"/>
          <p:cNvSpPr/>
          <p:nvPr/>
        </p:nvSpPr>
        <p:spPr>
          <a:xfrm>
            <a:off x="1752600" y="941388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3735" name="Rectangle 22"/>
          <p:cNvSpPr/>
          <p:nvPr/>
        </p:nvSpPr>
        <p:spPr>
          <a:xfrm>
            <a:off x="1847850" y="1052513"/>
            <a:ext cx="8204200" cy="95313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/>
              <a:t>由定义可知</a:t>
            </a:r>
            <a:r>
              <a:rPr lang="en-US" altLang="zh-CN" sz="2800" dirty="0"/>
              <a:t>,</a:t>
            </a:r>
            <a:r>
              <a:rPr lang="zh-CN" altLang="en-US" sz="2800" dirty="0"/>
              <a:t>锥关于正的数乘运算封闭</a:t>
            </a:r>
            <a:r>
              <a:rPr lang="en-US" altLang="zh-CN" sz="2800" dirty="0"/>
              <a:t>,</a:t>
            </a:r>
            <a:r>
              <a:rPr lang="zh-CN" altLang="en-US" sz="2800" dirty="0"/>
              <a:t>凸锥关于加法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/>
              <a:t>和正的数乘封闭</a:t>
            </a:r>
            <a:r>
              <a:rPr lang="en-US" altLang="zh-CN" sz="2800" dirty="0"/>
              <a:t>,</a:t>
            </a:r>
            <a:r>
              <a:rPr lang="zh-CN" altLang="en-US" sz="2800" dirty="0"/>
              <a:t>一般的</a:t>
            </a:r>
            <a:r>
              <a:rPr lang="en-US" altLang="zh-CN" sz="2800" dirty="0"/>
              <a:t>,</a:t>
            </a:r>
            <a:r>
              <a:rPr lang="zh-CN" altLang="en-US" sz="2800" dirty="0"/>
              <a:t>对于凸集</a:t>
            </a:r>
            <a:r>
              <a:rPr lang="en-US" altLang="zh-CN" sz="2800" dirty="0"/>
              <a:t>S,</a:t>
            </a:r>
            <a:r>
              <a:rPr lang="zh-CN" altLang="en-US" sz="2800" dirty="0"/>
              <a:t>集合</a:t>
            </a:r>
          </a:p>
        </p:txBody>
      </p:sp>
      <p:sp>
        <p:nvSpPr>
          <p:cNvPr id="73736" name="Rectangle 23"/>
          <p:cNvSpPr/>
          <p:nvPr/>
        </p:nvSpPr>
        <p:spPr>
          <a:xfrm>
            <a:off x="3143250" y="1989138"/>
            <a:ext cx="374332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i="1" dirty="0">
                <a:latin typeface="Euclid Math One" pitchFamily="18" charset="2"/>
                <a:ea typeface="Gulim" panose="020B0600000101010101" pitchFamily="34" charset="-127"/>
              </a:rPr>
              <a:t>K</a:t>
            </a:r>
            <a:r>
              <a:rPr lang="en-US" altLang="zh-CN" sz="2800" dirty="0"/>
              <a:t>(</a:t>
            </a:r>
            <a:r>
              <a:rPr lang="en-US" altLang="zh-CN" sz="2800" i="1" dirty="0"/>
              <a:t>S</a:t>
            </a:r>
            <a:r>
              <a:rPr lang="en-US" altLang="zh-CN" sz="2800" dirty="0"/>
              <a:t>)={</a:t>
            </a:r>
            <a:r>
              <a:rPr lang="el-GR" altLang="zh-CN" sz="2800" dirty="0">
                <a:cs typeface="Times New Roman" panose="02020603050405020304" pitchFamily="18" charset="0"/>
              </a:rPr>
              <a:t>λ</a:t>
            </a:r>
            <a:r>
              <a:rPr lang="en-US" altLang="zh-CN" sz="2800" i="1" dirty="0">
                <a:cs typeface="Times New Roman" panose="02020603050405020304" pitchFamily="18" charset="0"/>
              </a:rPr>
              <a:t>x|</a:t>
            </a:r>
            <a:r>
              <a:rPr lang="el-GR" altLang="zh-CN" sz="2800" i="1" dirty="0">
                <a:cs typeface="Times New Roman" panose="02020603050405020304" pitchFamily="18" charset="0"/>
              </a:rPr>
              <a:t>λ</a:t>
            </a:r>
            <a:r>
              <a:rPr lang="en-US" altLang="zh-CN" sz="2800" i="1" dirty="0">
                <a:cs typeface="Times New Roman" panose="02020603050405020304" pitchFamily="18" charset="0"/>
              </a:rPr>
              <a:t>&gt;</a:t>
            </a:r>
            <a:r>
              <a:rPr lang="en-US" altLang="zh-CN" sz="2800" dirty="0">
                <a:cs typeface="Times New Roman" panose="02020603050405020304" pitchFamily="18" charset="0"/>
              </a:rPr>
              <a:t>0</a:t>
            </a:r>
            <a:r>
              <a:rPr lang="en-US" altLang="zh-CN" sz="2800" i="1" dirty="0">
                <a:cs typeface="Times New Roman" panose="02020603050405020304" pitchFamily="18" charset="0"/>
              </a:rPr>
              <a:t>,x</a:t>
            </a:r>
            <a:r>
              <a:rPr lang="en-US" altLang="zh-CN" sz="2800" dirty="0">
                <a:latin typeface="微软雅黑" panose="020B0503020204020204" charset="-122"/>
                <a:cs typeface="微软雅黑" panose="020B0503020204020204" charset="-122"/>
                <a:sym typeface="+mn-ea"/>
              </a:rPr>
              <a:t>ϵ</a:t>
            </a:r>
            <a:r>
              <a:rPr lang="en-US" altLang="zh-CN" sz="2800" dirty="0">
                <a:cs typeface="Times New Roman" panose="02020603050405020304" pitchFamily="18" charset="0"/>
                <a:sym typeface="Euclid Math Two" pitchFamily="18" charset="2"/>
              </a:rPr>
              <a:t>S</a:t>
            </a:r>
            <a:r>
              <a:rPr lang="en-US" altLang="zh-CN" sz="2800" dirty="0"/>
              <a:t>}</a:t>
            </a:r>
          </a:p>
        </p:txBody>
      </p:sp>
      <p:sp>
        <p:nvSpPr>
          <p:cNvPr id="73737" name="Rectangle 24"/>
          <p:cNvSpPr/>
          <p:nvPr/>
        </p:nvSpPr>
        <p:spPr>
          <a:xfrm>
            <a:off x="1919288" y="2420938"/>
            <a:ext cx="336423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/>
              <a:t>是包含</a:t>
            </a:r>
            <a:r>
              <a:rPr lang="en-US" altLang="zh-CN" sz="2800" dirty="0"/>
              <a:t>S</a:t>
            </a:r>
            <a:r>
              <a:rPr lang="zh-CN" altLang="en-US" sz="2800" dirty="0"/>
              <a:t>的最小凸锥</a:t>
            </a:r>
            <a:r>
              <a:rPr lang="en-US" altLang="zh-CN" sz="2800" dirty="0"/>
              <a:t>.</a:t>
            </a:r>
          </a:p>
        </p:txBody>
      </p:sp>
      <p:graphicFrame>
        <p:nvGraphicFramePr>
          <p:cNvPr id="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5788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14400" imgH="215900" progId="Equation.KSEE3">
                  <p:embed/>
                </p:oleObj>
              </mc:Choice>
              <mc:Fallback>
                <p:oleObj r:id="rId2" imgW="914400" imgH="2159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38800" y="335788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9e3c3811-9a65-4acc-9ac3-7ec3626c5202"/>
  <p:tag name="COMMONDATA" val="eyJoZGlkIjoiOWQyMGViYWQ4ZDgwNzAyNTA4MDM5MzMyMjRhZDAxYj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1769</Words>
  <Application>Microsoft Office PowerPoint</Application>
  <PresentationFormat>宽屏</PresentationFormat>
  <Paragraphs>246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51" baseType="lpstr">
      <vt:lpstr>Euclid Extra</vt:lpstr>
      <vt:lpstr>Euclid Math One</vt:lpstr>
      <vt:lpstr>Euclid Math Two</vt:lpstr>
      <vt:lpstr>Euclid Symbol</vt:lpstr>
      <vt:lpstr>楷体_GB2312</vt:lpstr>
      <vt:lpstr>宋体</vt:lpstr>
      <vt:lpstr>微软雅黑</vt:lpstr>
      <vt:lpstr>Arial</vt:lpstr>
      <vt:lpstr>Symbol</vt:lpstr>
      <vt:lpstr>Times New Roman</vt:lpstr>
      <vt:lpstr>Wingdings</vt:lpstr>
      <vt:lpstr>Office 主题​​</vt:lpstr>
      <vt:lpstr>Equation.DSMT4</vt:lpstr>
      <vt:lpstr>Equation.KSEE3</vt:lpstr>
      <vt:lpstr>运筹学与最优化</vt:lpstr>
      <vt:lpstr>2. 凸集与凸函数</vt:lpstr>
      <vt:lpstr>2. 凸集与凸函数</vt:lpstr>
      <vt:lpstr>2. 凸集与凸函数</vt:lpstr>
      <vt:lpstr>2. 凸集与凸函数</vt:lpstr>
      <vt:lpstr>2. 凸集与凸函数</vt:lpstr>
      <vt:lpstr>2. 凸集与凸函数</vt:lpstr>
      <vt:lpstr>2. 凸集与凸函数</vt:lpstr>
      <vt:lpstr>2. 凸集与凸函数</vt:lpstr>
      <vt:lpstr>2. 凸集与凸函数</vt:lpstr>
      <vt:lpstr>2. 凸集与凸函数</vt:lpstr>
      <vt:lpstr>2. 凸集与凸函数</vt:lpstr>
      <vt:lpstr>2. 凸集与凸函数</vt:lpstr>
      <vt:lpstr>2. 凸集与凸函数</vt:lpstr>
      <vt:lpstr>2. 凸集与凸函数</vt:lpstr>
      <vt:lpstr>2. 凸集与凸函数</vt:lpstr>
      <vt:lpstr>2. 凸集与凸函数</vt:lpstr>
      <vt:lpstr>2. 凸集与凸函数</vt:lpstr>
      <vt:lpstr>2. 凸集与凸函数</vt:lpstr>
      <vt:lpstr>2. 凸集与凸函数</vt:lpstr>
      <vt:lpstr>2. 凸集与凸函数</vt:lpstr>
      <vt:lpstr>2. 凸集与凸函数</vt:lpstr>
      <vt:lpstr>2. 凸集与凸函数</vt:lpstr>
      <vt:lpstr>2. 凸集与凸函数</vt:lpstr>
      <vt:lpstr>2. 凸集与凸函数</vt:lpstr>
      <vt:lpstr>2. 凸集与凸函数</vt:lpstr>
      <vt:lpstr>2. 凸集与凸函数</vt:lpstr>
      <vt:lpstr>2. 凸集与凸函数</vt:lpstr>
      <vt:lpstr>2. 凸集与凸函数</vt:lpstr>
      <vt:lpstr>2. 凸集与凸函数</vt:lpstr>
      <vt:lpstr>2. 凸集与凸函数</vt:lpstr>
      <vt:lpstr>2. 凸集与凸函数</vt:lpstr>
      <vt:lpstr>2. 凸集与凸函数</vt:lpstr>
      <vt:lpstr>2. 凸集与凸函数</vt:lpstr>
      <vt:lpstr>2. 凸集与凸函数</vt:lpstr>
      <vt:lpstr>2. 凸集与凸函数</vt:lpstr>
      <vt:lpstr>2. 凸集与凸函数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Escoffier Lancaster</cp:lastModifiedBy>
  <cp:revision>171</cp:revision>
  <dcterms:created xsi:type="dcterms:W3CDTF">2019-06-19T02:08:00Z</dcterms:created>
  <dcterms:modified xsi:type="dcterms:W3CDTF">2025-03-12T13:58:37Z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6E170F4CF29643BC886223CDD98E9515</vt:lpwstr>
  </property>
</Properties>
</file>