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259" r:id="rId5"/>
    <p:sldId id="260" r:id="rId6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70" r:id="rId26"/>
    <p:sldId id="512" r:id="rId27"/>
    <p:sldId id="513" r:id="rId28"/>
    <p:sldId id="514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511" r:id="rId63"/>
  </p:sldIdLst>
  <p:sldSz cx="12192000" cy="6858000"/>
  <p:notesSz cx="6858000" cy="9144000"/>
  <p:custDataLst>
    <p:tags r:id="rId6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4" userDrawn="1">
          <p15:clr>
            <a:srgbClr val="A4A3A4"/>
          </p15:clr>
        </p15:guide>
        <p15:guide id="2" pos="37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4"/>
        <p:guide pos="377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7" Type="http://schemas.openxmlformats.org/officeDocument/2006/relationships/tags" Target="tags/tag83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3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1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6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wmf"/><Relationship Id="rId8" Type="http://schemas.openxmlformats.org/officeDocument/2006/relationships/image" Target="../media/image117.wmf"/><Relationship Id="rId7" Type="http://schemas.openxmlformats.org/officeDocument/2006/relationships/image" Target="../media/image116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0" Type="http://schemas.openxmlformats.org/officeDocument/2006/relationships/image" Target="../media/image119.wmf"/><Relationship Id="rId1" Type="http://schemas.openxmlformats.org/officeDocument/2006/relationships/image" Target="../media/image110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wmf"/><Relationship Id="rId8" Type="http://schemas.openxmlformats.org/officeDocument/2006/relationships/image" Target="../media/image118.wmf"/><Relationship Id="rId7" Type="http://schemas.openxmlformats.org/officeDocument/2006/relationships/image" Target="../media/image116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1" Type="http://schemas.openxmlformats.org/officeDocument/2006/relationships/image" Target="../media/image121.wmf"/><Relationship Id="rId10" Type="http://schemas.openxmlformats.org/officeDocument/2006/relationships/image" Target="../media/image120.wmf"/><Relationship Id="rId1" Type="http://schemas.openxmlformats.org/officeDocument/2006/relationships/image" Target="../media/image1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wmf"/><Relationship Id="rId8" Type="http://schemas.openxmlformats.org/officeDocument/2006/relationships/image" Target="../media/image118.wmf"/><Relationship Id="rId7" Type="http://schemas.openxmlformats.org/officeDocument/2006/relationships/image" Target="../media/image116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1" Type="http://schemas.openxmlformats.org/officeDocument/2006/relationships/image" Target="../media/image123.wmf"/><Relationship Id="rId10" Type="http://schemas.openxmlformats.org/officeDocument/2006/relationships/image" Target="../media/image122.wmf"/><Relationship Id="rId1" Type="http://schemas.openxmlformats.org/officeDocument/2006/relationships/image" Target="../media/image110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0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emf"/><Relationship Id="rId1" Type="http://schemas.openxmlformats.org/officeDocument/2006/relationships/image" Target="../media/image134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5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oleObject" Target="../embeddings/oleObject35.bin"/><Relationship Id="rId7" Type="http://schemas.openxmlformats.org/officeDocument/2006/relationships/image" Target="../media/image37.wmf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6.png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4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0.png"/><Relationship Id="rId11" Type="http://schemas.openxmlformats.org/officeDocument/2006/relationships/image" Target="../media/image39.wmf"/><Relationship Id="rId10" Type="http://schemas.openxmlformats.org/officeDocument/2006/relationships/oleObject" Target="../embeddings/oleObject36.bin"/><Relationship Id="rId1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1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4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7.wmf"/><Relationship Id="rId1" Type="http://schemas.openxmlformats.org/officeDocument/2006/relationships/oleObject" Target="../embeddings/oleObject5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../media/image61.wmf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7.bin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9" Type="http://schemas.openxmlformats.org/officeDocument/2006/relationships/vmlDrawing" Target="../drawings/vmlDrawing21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73.xml"/><Relationship Id="rId16" Type="http://schemas.openxmlformats.org/officeDocument/2006/relationships/image" Target="../media/image63.png"/><Relationship Id="rId15" Type="http://schemas.openxmlformats.org/officeDocument/2006/relationships/tags" Target="../tags/tag72.xml"/><Relationship Id="rId14" Type="http://schemas.openxmlformats.org/officeDocument/2006/relationships/image" Target="../media/image62.png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63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5.png"/><Relationship Id="rId3" Type="http://schemas.openxmlformats.org/officeDocument/2006/relationships/tags" Target="../tags/tag75.xml"/><Relationship Id="rId2" Type="http://schemas.openxmlformats.org/officeDocument/2006/relationships/image" Target="../media/image64.png"/><Relationship Id="rId1" Type="http://schemas.openxmlformats.org/officeDocument/2006/relationships/tags" Target="../tags/tag74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7.png"/><Relationship Id="rId3" Type="http://schemas.openxmlformats.org/officeDocument/2006/relationships/tags" Target="../tags/tag77.xml"/><Relationship Id="rId2" Type="http://schemas.openxmlformats.org/officeDocument/2006/relationships/image" Target="../media/image66.png"/><Relationship Id="rId1" Type="http://schemas.openxmlformats.org/officeDocument/2006/relationships/tags" Target="../tags/tag7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8.png"/><Relationship Id="rId1" Type="http://schemas.openxmlformats.org/officeDocument/2006/relationships/tags" Target="../tags/tag7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5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4.wmf"/><Relationship Id="rId6" Type="http://schemas.openxmlformats.org/officeDocument/2006/relationships/oleObject" Target="../embeddings/oleObject64.bin"/><Relationship Id="rId5" Type="http://schemas.openxmlformats.org/officeDocument/2006/relationships/tags" Target="../tags/tag79.xml"/><Relationship Id="rId4" Type="http://schemas.openxmlformats.org/officeDocument/2006/relationships/image" Target="../media/image73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6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wmf"/><Relationship Id="rId8" Type="http://schemas.openxmlformats.org/officeDocument/2006/relationships/oleObject" Target="../embeddings/oleObject68.bin"/><Relationship Id="rId7" Type="http://schemas.openxmlformats.org/officeDocument/2006/relationships/image" Target="../media/image77.wmf"/><Relationship Id="rId6" Type="http://schemas.openxmlformats.org/officeDocument/2006/relationships/oleObject" Target="../embeddings/oleObject67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66.bin"/><Relationship Id="rId3" Type="http://schemas.openxmlformats.org/officeDocument/2006/relationships/image" Target="../media/image75.wmf"/><Relationship Id="rId21" Type="http://schemas.openxmlformats.org/officeDocument/2006/relationships/vmlDrawing" Target="../drawings/vmlDrawing24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65.bin"/><Relationship Id="rId19" Type="http://schemas.openxmlformats.org/officeDocument/2006/relationships/image" Target="../media/image83.wmf"/><Relationship Id="rId18" Type="http://schemas.openxmlformats.org/officeDocument/2006/relationships/oleObject" Target="../embeddings/oleObject73.bin"/><Relationship Id="rId17" Type="http://schemas.openxmlformats.org/officeDocument/2006/relationships/image" Target="../media/image82.wmf"/><Relationship Id="rId16" Type="http://schemas.openxmlformats.org/officeDocument/2006/relationships/oleObject" Target="../embeddings/oleObject72.bin"/><Relationship Id="rId15" Type="http://schemas.openxmlformats.org/officeDocument/2006/relationships/image" Target="../media/image81.wmf"/><Relationship Id="rId14" Type="http://schemas.openxmlformats.org/officeDocument/2006/relationships/oleObject" Target="../embeddings/oleObject71.bin"/><Relationship Id="rId13" Type="http://schemas.openxmlformats.org/officeDocument/2006/relationships/image" Target="../media/image80.wmf"/><Relationship Id="rId12" Type="http://schemas.openxmlformats.org/officeDocument/2006/relationships/oleObject" Target="../embeddings/oleObject70.bin"/><Relationship Id="rId11" Type="http://schemas.openxmlformats.org/officeDocument/2006/relationships/image" Target="../media/image79.wmf"/><Relationship Id="rId10" Type="http://schemas.openxmlformats.org/officeDocument/2006/relationships/oleObject" Target="../embeddings/oleObject69.bin"/><Relationship Id="rId1" Type="http://schemas.openxmlformats.org/officeDocument/2006/relationships/tags" Target="../tags/tag8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4.wmf"/><Relationship Id="rId1" Type="http://schemas.openxmlformats.org/officeDocument/2006/relationships/oleObject" Target="../embeddings/oleObject74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6.e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85.wmf"/><Relationship Id="rId1" Type="http://schemas.openxmlformats.org/officeDocument/2006/relationships/oleObject" Target="../embeddings/oleObject75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8.e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87.emf"/><Relationship Id="rId1" Type="http://schemas.openxmlformats.org/officeDocument/2006/relationships/oleObject" Target="../embeddings/oleObject77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9.emf"/><Relationship Id="rId1" Type="http://schemas.openxmlformats.org/officeDocument/2006/relationships/oleObject" Target="../embeddings/oleObject79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0.wmf"/><Relationship Id="rId1" Type="http://schemas.openxmlformats.org/officeDocument/2006/relationships/oleObject" Target="../embeddings/oleObject80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1.wmf"/><Relationship Id="rId1" Type="http://schemas.openxmlformats.org/officeDocument/2006/relationships/oleObject" Target="../embeddings/oleObject81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3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92.wmf"/><Relationship Id="rId1" Type="http://schemas.openxmlformats.org/officeDocument/2006/relationships/oleObject" Target="../embeddings/oleObject82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4.wmf"/><Relationship Id="rId1" Type="http://schemas.openxmlformats.org/officeDocument/2006/relationships/oleObject" Target="../embeddings/oleObject84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95.wmf"/><Relationship Id="rId16" Type="http://schemas.openxmlformats.org/officeDocument/2006/relationships/vmlDrawing" Target="../drawings/vmlDrawing3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1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85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9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94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106.wmf"/><Relationship Id="rId10" Type="http://schemas.openxmlformats.org/officeDocument/2006/relationships/vmlDrawing" Target="../drawings/vmlDrawing36.vml"/><Relationship Id="rId1" Type="http://schemas.openxmlformats.org/officeDocument/2006/relationships/oleObject" Target="../embeddings/oleObject96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01.bin"/><Relationship Id="rId21" Type="http://schemas.openxmlformats.org/officeDocument/2006/relationships/vmlDrawing" Target="../drawings/vmlDrawing37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10.wmf"/><Relationship Id="rId19" Type="http://schemas.openxmlformats.org/officeDocument/2006/relationships/oleObject" Target="../embeddings/oleObject110.bin"/><Relationship Id="rId18" Type="http://schemas.openxmlformats.org/officeDocument/2006/relationships/oleObject" Target="../embeddings/oleObject109.bin"/><Relationship Id="rId17" Type="http://schemas.openxmlformats.org/officeDocument/2006/relationships/oleObject" Target="../embeddings/oleObject108.bin"/><Relationship Id="rId16" Type="http://schemas.openxmlformats.org/officeDocument/2006/relationships/oleObject" Target="../embeddings/oleObject107.bin"/><Relationship Id="rId15" Type="http://schemas.openxmlformats.org/officeDocument/2006/relationships/tags" Target="../tags/tag81.xml"/><Relationship Id="rId14" Type="http://schemas.openxmlformats.org/officeDocument/2006/relationships/image" Target="../media/image116.wmf"/><Relationship Id="rId13" Type="http://schemas.openxmlformats.org/officeDocument/2006/relationships/oleObject" Target="../embeddings/oleObject106.bin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00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wmf"/><Relationship Id="rId8" Type="http://schemas.openxmlformats.org/officeDocument/2006/relationships/oleObject" Target="../embeddings/oleObject114.bin"/><Relationship Id="rId7" Type="http://schemas.openxmlformats.org/officeDocument/2006/relationships/image" Target="../media/image112.wmf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12.bin"/><Relationship Id="rId31" Type="http://schemas.openxmlformats.org/officeDocument/2006/relationships/vmlDrawing" Target="../drawings/vmlDrawing38.vml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110.wmf"/><Relationship Id="rId29" Type="http://schemas.openxmlformats.org/officeDocument/2006/relationships/image" Target="../media/image119.wmf"/><Relationship Id="rId28" Type="http://schemas.openxmlformats.org/officeDocument/2006/relationships/oleObject" Target="../embeddings/oleObject128.bin"/><Relationship Id="rId27" Type="http://schemas.openxmlformats.org/officeDocument/2006/relationships/image" Target="../media/image118.wmf"/><Relationship Id="rId26" Type="http://schemas.openxmlformats.org/officeDocument/2006/relationships/oleObject" Target="../embeddings/oleObject127.bin"/><Relationship Id="rId25" Type="http://schemas.openxmlformats.org/officeDocument/2006/relationships/oleObject" Target="../embeddings/oleObject126.bin"/><Relationship Id="rId24" Type="http://schemas.openxmlformats.org/officeDocument/2006/relationships/oleObject" Target="../embeddings/oleObject125.bin"/><Relationship Id="rId23" Type="http://schemas.openxmlformats.org/officeDocument/2006/relationships/oleObject" Target="../embeddings/oleObject124.bin"/><Relationship Id="rId22" Type="http://schemas.openxmlformats.org/officeDocument/2006/relationships/oleObject" Target="../embeddings/oleObject123.bin"/><Relationship Id="rId21" Type="http://schemas.openxmlformats.org/officeDocument/2006/relationships/oleObject" Target="../embeddings/oleObject122.bin"/><Relationship Id="rId20" Type="http://schemas.openxmlformats.org/officeDocument/2006/relationships/oleObject" Target="../embeddings/oleObject121.bin"/><Relationship Id="rId2" Type="http://schemas.openxmlformats.org/officeDocument/2006/relationships/oleObject" Target="../embeddings/oleObject111.bin"/><Relationship Id="rId19" Type="http://schemas.openxmlformats.org/officeDocument/2006/relationships/oleObject" Target="../embeddings/oleObject120.bin"/><Relationship Id="rId18" Type="http://schemas.openxmlformats.org/officeDocument/2006/relationships/oleObject" Target="../embeddings/oleObject119.bin"/><Relationship Id="rId17" Type="http://schemas.openxmlformats.org/officeDocument/2006/relationships/image" Target="../media/image117.wmf"/><Relationship Id="rId16" Type="http://schemas.openxmlformats.org/officeDocument/2006/relationships/oleObject" Target="../embeddings/oleObject118.bin"/><Relationship Id="rId15" Type="http://schemas.openxmlformats.org/officeDocument/2006/relationships/image" Target="../media/image116.wmf"/><Relationship Id="rId14" Type="http://schemas.openxmlformats.org/officeDocument/2006/relationships/oleObject" Target="../embeddings/oleObject117.bin"/><Relationship Id="rId13" Type="http://schemas.openxmlformats.org/officeDocument/2006/relationships/image" Target="../media/image115.wmf"/><Relationship Id="rId12" Type="http://schemas.openxmlformats.org/officeDocument/2006/relationships/oleObject" Target="../embeddings/oleObject116.bin"/><Relationship Id="rId11" Type="http://schemas.openxmlformats.org/officeDocument/2006/relationships/image" Target="../media/image114.wmf"/><Relationship Id="rId10" Type="http://schemas.openxmlformats.org/officeDocument/2006/relationships/oleObject" Target="../embeddings/oleObject115.bin"/><Relationship Id="rId1" Type="http://schemas.openxmlformats.org/officeDocument/2006/relationships/tags" Target="../tags/tag8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3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30.bin"/><Relationship Id="rId24" Type="http://schemas.openxmlformats.org/officeDocument/2006/relationships/vmlDrawing" Target="../drawings/vmlDrawing3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21.wmf"/><Relationship Id="rId21" Type="http://schemas.openxmlformats.org/officeDocument/2006/relationships/oleObject" Target="../embeddings/oleObject139.bin"/><Relationship Id="rId20" Type="http://schemas.openxmlformats.org/officeDocument/2006/relationships/image" Target="../media/image120.wmf"/><Relationship Id="rId2" Type="http://schemas.openxmlformats.org/officeDocument/2006/relationships/image" Target="../media/image110.wmf"/><Relationship Id="rId19" Type="http://schemas.openxmlformats.org/officeDocument/2006/relationships/oleObject" Target="../embeddings/oleObject138.bin"/><Relationship Id="rId18" Type="http://schemas.openxmlformats.org/officeDocument/2006/relationships/image" Target="../media/image119.wmf"/><Relationship Id="rId17" Type="http://schemas.openxmlformats.org/officeDocument/2006/relationships/oleObject" Target="../embeddings/oleObject137.bin"/><Relationship Id="rId16" Type="http://schemas.openxmlformats.org/officeDocument/2006/relationships/image" Target="../media/image118.wmf"/><Relationship Id="rId15" Type="http://schemas.openxmlformats.org/officeDocument/2006/relationships/oleObject" Target="../embeddings/oleObject136.bin"/><Relationship Id="rId14" Type="http://schemas.openxmlformats.org/officeDocument/2006/relationships/image" Target="../media/image116.wmf"/><Relationship Id="rId13" Type="http://schemas.openxmlformats.org/officeDocument/2006/relationships/oleObject" Target="../embeddings/oleObject135.bin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34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29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4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43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11.wmf"/><Relationship Id="rId31" Type="http://schemas.openxmlformats.org/officeDocument/2006/relationships/vmlDrawing" Target="../drawings/vmlDrawing40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141.bin"/><Relationship Id="rId29" Type="http://schemas.openxmlformats.org/officeDocument/2006/relationships/image" Target="../media/image123.wmf"/><Relationship Id="rId28" Type="http://schemas.openxmlformats.org/officeDocument/2006/relationships/oleObject" Target="../embeddings/oleObject157.bin"/><Relationship Id="rId27" Type="http://schemas.openxmlformats.org/officeDocument/2006/relationships/image" Target="../media/image122.wmf"/><Relationship Id="rId26" Type="http://schemas.openxmlformats.org/officeDocument/2006/relationships/oleObject" Target="../embeddings/oleObject156.bin"/><Relationship Id="rId25" Type="http://schemas.openxmlformats.org/officeDocument/2006/relationships/oleObject" Target="../embeddings/oleObject155.bin"/><Relationship Id="rId24" Type="http://schemas.openxmlformats.org/officeDocument/2006/relationships/oleObject" Target="../embeddings/oleObject154.bin"/><Relationship Id="rId23" Type="http://schemas.openxmlformats.org/officeDocument/2006/relationships/oleObject" Target="../embeddings/oleObject153.bin"/><Relationship Id="rId22" Type="http://schemas.openxmlformats.org/officeDocument/2006/relationships/oleObject" Target="../embeddings/oleObject152.bin"/><Relationship Id="rId21" Type="http://schemas.openxmlformats.org/officeDocument/2006/relationships/oleObject" Target="../embeddings/oleObject151.bin"/><Relationship Id="rId20" Type="http://schemas.openxmlformats.org/officeDocument/2006/relationships/oleObject" Target="../embeddings/oleObject150.bin"/><Relationship Id="rId2" Type="http://schemas.openxmlformats.org/officeDocument/2006/relationships/image" Target="../media/image110.wmf"/><Relationship Id="rId19" Type="http://schemas.openxmlformats.org/officeDocument/2006/relationships/oleObject" Target="../embeddings/oleObject149.bin"/><Relationship Id="rId18" Type="http://schemas.openxmlformats.org/officeDocument/2006/relationships/image" Target="../media/image119.wmf"/><Relationship Id="rId17" Type="http://schemas.openxmlformats.org/officeDocument/2006/relationships/oleObject" Target="../embeddings/oleObject148.bin"/><Relationship Id="rId16" Type="http://schemas.openxmlformats.org/officeDocument/2006/relationships/image" Target="../media/image118.wmf"/><Relationship Id="rId15" Type="http://schemas.openxmlformats.org/officeDocument/2006/relationships/oleObject" Target="../embeddings/oleObject147.bin"/><Relationship Id="rId14" Type="http://schemas.openxmlformats.org/officeDocument/2006/relationships/image" Target="../media/image116.wmf"/><Relationship Id="rId13" Type="http://schemas.openxmlformats.org/officeDocument/2006/relationships/oleObject" Target="../embeddings/oleObject146.bin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45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40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158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5.wmf"/><Relationship Id="rId1" Type="http://schemas.openxmlformats.org/officeDocument/2006/relationships/oleObject" Target="../embeddings/oleObject159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6.wmf"/><Relationship Id="rId1" Type="http://schemas.openxmlformats.org/officeDocument/2006/relationships/oleObject" Target="../embeddings/oleObject160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7.wmf"/><Relationship Id="rId1" Type="http://schemas.openxmlformats.org/officeDocument/2006/relationships/oleObject" Target="../embeddings/oleObject161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8.wmf"/><Relationship Id="rId1" Type="http://schemas.openxmlformats.org/officeDocument/2006/relationships/oleObject" Target="../embeddings/oleObject162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9.wmf"/><Relationship Id="rId1" Type="http://schemas.openxmlformats.org/officeDocument/2006/relationships/oleObject" Target="../embeddings/oleObject163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164.bin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1.wmf"/><Relationship Id="rId1" Type="http://schemas.openxmlformats.org/officeDocument/2006/relationships/oleObject" Target="../embeddings/oleObject165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166.bin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5.emf"/><Relationship Id="rId3" Type="http://schemas.openxmlformats.org/officeDocument/2006/relationships/oleObject" Target="../embeddings/oleObject170.bin"/><Relationship Id="rId2" Type="http://schemas.openxmlformats.org/officeDocument/2006/relationships/image" Target="../media/image134.wmf"/><Relationship Id="rId1" Type="http://schemas.openxmlformats.org/officeDocument/2006/relationships/oleObject" Target="../embeddings/oleObject169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72.bin"/><Relationship Id="rId2" Type="http://schemas.openxmlformats.org/officeDocument/2006/relationships/image" Target="../media/image136.wmf"/><Relationship Id="rId1" Type="http://schemas.openxmlformats.org/officeDocument/2006/relationships/oleObject" Target="../embeddings/oleObject171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8.bin"/><Relationship Id="rId8" Type="http://schemas.openxmlformats.org/officeDocument/2006/relationships/image" Target="../media/image142.wmf"/><Relationship Id="rId7" Type="http://schemas.openxmlformats.org/officeDocument/2006/relationships/oleObject" Target="../embeddings/oleObject177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75.bin"/><Relationship Id="rId2" Type="http://schemas.openxmlformats.org/officeDocument/2006/relationships/image" Target="../media/image139.wmf"/><Relationship Id="rId16" Type="http://schemas.openxmlformats.org/officeDocument/2006/relationships/vmlDrawing" Target="../drawings/vmlDrawing5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4.wmf"/><Relationship Id="rId13" Type="http://schemas.openxmlformats.org/officeDocument/2006/relationships/oleObject" Target="../embeddings/oleObject181.bin"/><Relationship Id="rId12" Type="http://schemas.openxmlformats.org/officeDocument/2006/relationships/oleObject" Target="../embeddings/oleObject180.bin"/><Relationship Id="rId11" Type="http://schemas.openxmlformats.org/officeDocument/2006/relationships/oleObject" Target="../embeddings/oleObject179.bin"/><Relationship Id="rId10" Type="http://schemas.openxmlformats.org/officeDocument/2006/relationships/image" Target="../media/image143.wmf"/><Relationship Id="rId1" Type="http://schemas.openxmlformats.org/officeDocument/2006/relationships/oleObject" Target="../embeddings/oleObject174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83.bin"/><Relationship Id="rId2" Type="http://schemas.openxmlformats.org/officeDocument/2006/relationships/image" Target="../media/image145.wmf"/><Relationship Id="rId1" Type="http://schemas.openxmlformats.org/officeDocument/2006/relationships/oleObject" Target="../embeddings/oleObject18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3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7.emf"/><Relationship Id="rId1" Type="http://schemas.openxmlformats.org/officeDocument/2006/relationships/oleObject" Target="../embeddings/oleObject18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8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Rectangle 2"/>
          <p:cNvSpPr>
            <a:spLocks noGrp="1"/>
          </p:cNvSpPr>
          <p:nvPr>
            <p:ph type="ctrTitle" idx="4294967295"/>
          </p:nvPr>
        </p:nvSpPr>
        <p:spPr>
          <a:xfrm>
            <a:off x="2063750" y="404813"/>
            <a:ext cx="7772400" cy="1470025"/>
          </a:xfrm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zh-CN" altLang="en-US" sz="5400" b="1" dirty="0">
                <a:solidFill>
                  <a:srgbClr val="33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第三章 单纯形方法</a:t>
            </a:r>
            <a:endParaRPr lang="zh-CN" altLang="en-US" sz="5400" b="1" dirty="0">
              <a:solidFill>
                <a:srgbClr val="3333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4627" name="Rectangle 3"/>
          <p:cNvSpPr>
            <a:spLocks noGrp="1"/>
          </p:cNvSpPr>
          <p:nvPr>
            <p:ph type="subTitle" idx="4294967295"/>
          </p:nvPr>
        </p:nvSpPr>
        <p:spPr>
          <a:xfrm>
            <a:off x="3035300" y="2989263"/>
            <a:ext cx="6665913" cy="2289175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algn="l" eaLnBrk="1" hangingPunct="1"/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，单纯形方法原理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lvl="0" algn="l" eaLnBrk="1" hangingPunct="1"/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，两阶段法和大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法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lvl="0" algn="l" eaLnBrk="1" hangingPunct="1"/>
            <a:endParaRPr lang="zh-CN" altLang="en-US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54628" name="Group 7"/>
          <p:cNvGrpSpPr/>
          <p:nvPr/>
        </p:nvGrpSpPr>
        <p:grpSpPr>
          <a:xfrm>
            <a:off x="3024188" y="2143125"/>
            <a:ext cx="5473700" cy="431800"/>
            <a:chOff x="1020" y="1071"/>
            <a:chExt cx="3448" cy="272"/>
          </a:xfrm>
        </p:grpSpPr>
        <p:sp>
          <p:nvSpPr>
            <p:cNvPr id="154629" name="Line 4"/>
            <p:cNvSpPr/>
            <p:nvPr/>
          </p:nvSpPr>
          <p:spPr>
            <a:xfrm flipV="1">
              <a:off x="1020" y="1207"/>
              <a:ext cx="1361" cy="0"/>
            </a:xfrm>
            <a:prstGeom prst="line">
              <a:avLst/>
            </a:prstGeom>
            <a:ln w="76200" cap="flat" cmpd="tri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2608" y="1071"/>
              <a:ext cx="317" cy="272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54631" name="Line 6"/>
            <p:cNvSpPr/>
            <p:nvPr/>
          </p:nvSpPr>
          <p:spPr>
            <a:xfrm flipV="1">
              <a:off x="3107" y="1207"/>
              <a:ext cx="1361" cy="0"/>
            </a:xfrm>
            <a:prstGeom prst="line">
              <a:avLst/>
            </a:prstGeom>
            <a:ln w="76200" cap="flat" cmpd="tri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2" name="Rectangle 2"/>
          <p:cNvSpPr>
            <a:spLocks noGrp="1"/>
          </p:cNvSpPr>
          <p:nvPr>
            <p:ph type="title" idx="4294967295"/>
          </p:nvPr>
        </p:nvSpPr>
        <p:spPr>
          <a:xfrm>
            <a:off x="1703388" y="333375"/>
            <a:ext cx="6626225" cy="503238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9</a:t>
            </a:r>
            <a:endParaRPr lang="en-US" altLang="zh-CN" sz="36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aphicFrame>
        <p:nvGraphicFramePr>
          <p:cNvPr id="163843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1847850" y="908050"/>
          <a:ext cx="7335520" cy="3192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1" imgW="3441700" imgH="1536700" progId="Equation.DSMT4">
                  <p:embed/>
                </p:oleObj>
              </mc:Choice>
              <mc:Fallback>
                <p:oleObj name="" r:id="rId1" imgW="3441700" imgH="15367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847850" y="908050"/>
                        <a:ext cx="7335520" cy="31927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Line 4"/>
          <p:cNvSpPr/>
          <p:nvPr/>
        </p:nvSpPr>
        <p:spPr>
          <a:xfrm>
            <a:off x="1524000" y="765175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/>
          </p:cNvSpPr>
          <p:nvPr>
            <p:ph type="body" sz="half" idx="4294967295"/>
          </p:nvPr>
        </p:nvSpPr>
        <p:spPr>
          <a:xfrm>
            <a:off x="1937068" y="4171633"/>
            <a:ext cx="7561262" cy="2016125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/>
            <a:r>
              <a:rPr lang="zh-CN" altLang="en-US" dirty="0">
                <a:latin typeface="宋体" panose="02010600030101010101" pitchFamily="2" charset="-122"/>
              </a:rPr>
              <a:t>正确性如何？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 eaLnBrk="1" hangingPunct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  显然按上述取法，是可以保证</a:t>
            </a:r>
            <a:r>
              <a:rPr lang="en-US" altLang="zh-CN" dirty="0">
                <a:latin typeface="宋体" panose="02010600030101010101" pitchFamily="2" charset="-122"/>
              </a:rPr>
              <a:t>y</a:t>
            </a:r>
            <a:r>
              <a:rPr lang="en-US" altLang="zh-CN" sz="2400" dirty="0">
                <a:latin typeface="宋体" panose="02010600030101010101" pitchFamily="2" charset="-122"/>
              </a:rPr>
              <a:t>≥0</a:t>
            </a:r>
            <a:r>
              <a:rPr lang="zh-CN" altLang="en-US" sz="2400" dirty="0">
                <a:latin typeface="宋体" panose="02010600030101010101" pitchFamily="2" charset="-122"/>
              </a:rPr>
              <a:t>的。</a:t>
            </a:r>
            <a:r>
              <a:rPr lang="en-US" altLang="zh-CN" dirty="0">
                <a:latin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</a:rPr>
              <a:t>还是基本可行解吗？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charRg st="7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>
                                            <p:txEl>
                                              <p:charRg st="7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>
                                            <p:txEl>
                                              <p:charRg st="7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6" name="Rectangle 2"/>
          <p:cNvSpPr>
            <a:spLocks noGrp="1"/>
          </p:cNvSpPr>
          <p:nvPr>
            <p:ph type="title" idx="4294967295"/>
          </p:nvPr>
        </p:nvSpPr>
        <p:spPr>
          <a:xfrm>
            <a:off x="1774825" y="73025"/>
            <a:ext cx="6842125" cy="69215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10</a:t>
            </a:r>
            <a:endParaRPr lang="en-US" altLang="zh-CN" sz="36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992313" y="908050"/>
          <a:ext cx="763270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1" imgW="3200400" imgH="914400" progId="Equation.DSMT4">
                  <p:embed/>
                </p:oleObj>
              </mc:Choice>
              <mc:Fallback>
                <p:oleObj name="" r:id="rId1" imgW="3200400" imgH="914400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992313" y="908050"/>
                        <a:ext cx="7632700" cy="21812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8" name="Line 4"/>
          <p:cNvSpPr/>
          <p:nvPr/>
        </p:nvSpPr>
        <p:spPr>
          <a:xfrm>
            <a:off x="1524000" y="765175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0245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2355850" y="3643313"/>
          <a:ext cx="7343775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3" imgW="4648200" imgH="1295400" progId="Equation.DSMT4">
                  <p:embed/>
                </p:oleObj>
              </mc:Choice>
              <mc:Fallback>
                <p:oleObj name="" r:id="rId3" imgW="4648200" imgH="12954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355850" y="3643313"/>
                        <a:ext cx="7343775" cy="19700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90" name="Rectangle 2"/>
          <p:cNvSpPr>
            <a:spLocks noGrp="1"/>
          </p:cNvSpPr>
          <p:nvPr>
            <p:ph type="title" idx="4294967295"/>
          </p:nvPr>
        </p:nvSpPr>
        <p:spPr>
          <a:xfrm>
            <a:off x="1630363" y="117475"/>
            <a:ext cx="6626225" cy="503238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11</a:t>
            </a:r>
            <a:endParaRPr lang="en-US" altLang="zh-CN" sz="36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1788160" y="908050"/>
          <a:ext cx="7980045" cy="526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1" imgW="5156200" imgH="3403600" progId="Equation.DSMT4">
                  <p:embed/>
                </p:oleObj>
              </mc:Choice>
              <mc:Fallback>
                <p:oleObj name="" r:id="rId1" imgW="5156200" imgH="3403600" progId="Equation.DSMT4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788160" y="908050"/>
                        <a:ext cx="7980045" cy="5267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2" name="Line 4"/>
          <p:cNvSpPr/>
          <p:nvPr/>
        </p:nvSpPr>
        <p:spPr>
          <a:xfrm>
            <a:off x="1524000" y="765175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5893" name="Rectangle 8"/>
          <p:cNvSpPr/>
          <p:nvPr/>
        </p:nvSpPr>
        <p:spPr>
          <a:xfrm>
            <a:off x="8328025" y="333375"/>
            <a:ext cx="1808480" cy="485140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单纯形法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4" name="Rectangle 2"/>
          <p:cNvSpPr>
            <a:spLocks noGrp="1"/>
          </p:cNvSpPr>
          <p:nvPr>
            <p:ph type="title" idx="4294967295"/>
          </p:nvPr>
        </p:nvSpPr>
        <p:spPr>
          <a:xfrm>
            <a:off x="1703388" y="333375"/>
            <a:ext cx="6626225" cy="503238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12</a:t>
            </a:r>
            <a:endParaRPr lang="en-US" altLang="zh-CN" sz="36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3503613" y="2997200"/>
          <a:ext cx="36718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1" imgW="1714500" imgH="241300" progId="Equation.DSMT4">
                  <p:embed/>
                </p:oleObj>
              </mc:Choice>
              <mc:Fallback>
                <p:oleObj name="" r:id="rId1" imgW="1714500" imgH="2413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503613" y="2997200"/>
                        <a:ext cx="3671887" cy="517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Line 4"/>
          <p:cNvSpPr/>
          <p:nvPr/>
        </p:nvSpPr>
        <p:spPr>
          <a:xfrm>
            <a:off x="1524000" y="765175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6917" name="Rectangle 5"/>
          <p:cNvSpPr>
            <a:spLocks noGrp="1"/>
          </p:cNvSpPr>
          <p:nvPr>
            <p:ph type="body" idx="4294967295"/>
          </p:nvPr>
        </p:nvSpPr>
        <p:spPr>
          <a:xfrm>
            <a:off x="1847850" y="1411288"/>
            <a:ext cx="8281988" cy="2808287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Th3.4(</a:t>
            </a:r>
            <a:r>
              <a:rPr lang="zh-CN" altLang="en-US" sz="2800" dirty="0"/>
              <a:t>单纯形法的收敛性）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对于相容的非退化</a:t>
            </a:r>
            <a:r>
              <a:rPr lang="en-US" altLang="zh-CN" sz="2800" dirty="0"/>
              <a:t>(</a:t>
            </a:r>
            <a:r>
              <a:rPr lang="zh-CN" altLang="en-US" sz="2800" dirty="0"/>
              <a:t>每个基可行解都是非退的</a:t>
            </a:r>
            <a:r>
              <a:rPr lang="en-US" altLang="zh-CN" sz="2800" dirty="0"/>
              <a:t>)LP</a:t>
            </a:r>
            <a:r>
              <a:rPr lang="zh-CN" altLang="en-US" sz="2800" dirty="0"/>
              <a:t>问题， 那么经过有限次迭代后，单纯形法或者得到最优的</a:t>
            </a:r>
            <a:r>
              <a:rPr lang="en-US" altLang="zh-CN" sz="2800" dirty="0"/>
              <a:t>BFS(</a:t>
            </a:r>
            <a:r>
              <a:rPr lang="zh-CN" altLang="en-US" sz="2800" dirty="0"/>
              <a:t>最优可行基</a:t>
            </a:r>
            <a:r>
              <a:rPr lang="en-US" altLang="zh-CN" sz="2800" i="1" dirty="0"/>
              <a:t>B</a:t>
            </a:r>
            <a:r>
              <a:rPr lang="zh-CN" altLang="en-US" sz="2800" i="1" dirty="0"/>
              <a:t>）</a:t>
            </a:r>
            <a:r>
              <a:rPr lang="zh-CN" altLang="en-US" sz="2800" dirty="0"/>
              <a:t>或有一个方向</a:t>
            </a:r>
            <a:r>
              <a:rPr lang="en-US" altLang="zh-CN" sz="2800" i="1" dirty="0"/>
              <a:t>d:</a:t>
            </a:r>
            <a:endParaRPr lang="en-US" altLang="zh-CN" sz="2800" i="1" dirty="0"/>
          </a:p>
          <a:p>
            <a:pPr eaLnBrk="1" hangingPunct="1">
              <a:lnSpc>
                <a:spcPct val="90000"/>
              </a:lnSpc>
            </a:pPr>
            <a:endParaRPr lang="en-US" altLang="zh-CN" sz="2800" i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且最优的费用为</a:t>
            </a:r>
            <a:r>
              <a:rPr lang="en-US" altLang="zh-CN" sz="2800" dirty="0"/>
              <a:t>-∞.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8" name="Rectangle 2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272337" cy="720725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13</a:t>
            </a:r>
            <a:endParaRPr lang="en-US" altLang="zh-CN" sz="36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992313" y="1484313"/>
          <a:ext cx="26797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" imgW="1816100" imgH="1854200" progId="Equation.DSMT4">
                  <p:embed/>
                </p:oleObj>
              </mc:Choice>
              <mc:Fallback>
                <p:oleObj name="" r:id="rId1" imgW="1816100" imgH="18542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992313" y="1484313"/>
                        <a:ext cx="2679700" cy="2736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0" name="Line 4"/>
          <p:cNvSpPr/>
          <p:nvPr/>
        </p:nvSpPr>
        <p:spPr>
          <a:xfrm>
            <a:off x="1524000" y="765175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41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5280025" y="2400300"/>
          <a:ext cx="4556125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3" imgW="3009900" imgH="1854200" progId="Equation.DSMT4">
                  <p:embed/>
                </p:oleObj>
              </mc:Choice>
              <mc:Fallback>
                <p:oleObj name="" r:id="rId3" imgW="3009900" imgH="18542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280025" y="2400300"/>
                        <a:ext cx="4556125" cy="27019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Rectangle 6"/>
          <p:cNvSpPr/>
          <p:nvPr/>
        </p:nvSpPr>
        <p:spPr>
          <a:xfrm>
            <a:off x="1774825" y="981075"/>
            <a:ext cx="1078865" cy="4356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例</a:t>
            </a:r>
            <a:r>
              <a:rPr lang="en-US" altLang="zh-CN" sz="2800" b="1" dirty="0">
                <a:latin typeface="Arial" panose="020B0604020202020204" pitchFamily="34" charset="0"/>
              </a:rPr>
              <a:t>1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2" name="Rectangle 2"/>
          <p:cNvSpPr>
            <a:spLocks noGrp="1"/>
          </p:cNvSpPr>
          <p:nvPr>
            <p:ph type="title" idx="4294967295"/>
          </p:nvPr>
        </p:nvSpPr>
        <p:spPr>
          <a:xfrm>
            <a:off x="1597025" y="73025"/>
            <a:ext cx="7451725" cy="69215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14</a:t>
            </a:r>
            <a:endParaRPr lang="en-US" altLang="zh-CN" sz="32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pSp>
        <p:nvGrpSpPr>
          <p:cNvPr id="168963" name="Group 3"/>
          <p:cNvGrpSpPr/>
          <p:nvPr/>
        </p:nvGrpSpPr>
        <p:grpSpPr>
          <a:xfrm>
            <a:off x="2855913" y="1125538"/>
            <a:ext cx="5640387" cy="3673475"/>
            <a:chOff x="657" y="572"/>
            <a:chExt cx="3553" cy="2314"/>
          </a:xfrm>
        </p:grpSpPr>
        <p:graphicFrame>
          <p:nvGraphicFramePr>
            <p:cNvPr id="168966" name="Object 4"/>
            <p:cNvGraphicFramePr>
              <a:graphicFrameLocks noChangeAspect="1"/>
            </p:cNvGraphicFramePr>
            <p:nvPr/>
          </p:nvGraphicFramePr>
          <p:xfrm>
            <a:off x="657" y="754"/>
            <a:ext cx="2268" cy="1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" name="" r:id="rId1" imgW="1562100" imgH="1168400" progId="Equation.DSMT4">
                    <p:embed/>
                  </p:oleObj>
                </mc:Choice>
                <mc:Fallback>
                  <p:oleObj name="" r:id="rId1" imgW="1562100" imgH="1168400" progId="Equation.DSMT4">
                    <p:embed/>
                    <p:pic>
                      <p:nvPicPr>
                        <p:cNvPr id="0" name="图片 333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57" y="754"/>
                          <a:ext cx="2268" cy="16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967" name="Object 5"/>
            <p:cNvGraphicFramePr>
              <a:graphicFrameLocks noChangeAspect="1"/>
            </p:cNvGraphicFramePr>
            <p:nvPr/>
          </p:nvGraphicFramePr>
          <p:xfrm>
            <a:off x="3198" y="572"/>
            <a:ext cx="1012" cy="2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" name="" r:id="rId3" imgW="711200" imgH="1625600" progId="Equation.DSMT4">
                    <p:embed/>
                  </p:oleObj>
                </mc:Choice>
                <mc:Fallback>
                  <p:oleObj name="" r:id="rId3" imgW="711200" imgH="1625600" progId="Equation.DSMT4">
                    <p:embed/>
                    <p:pic>
                      <p:nvPicPr>
                        <p:cNvPr id="0" name="图片 334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98" y="572"/>
                          <a:ext cx="1012" cy="2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964" name="Line 6"/>
          <p:cNvSpPr/>
          <p:nvPr/>
        </p:nvSpPr>
        <p:spPr>
          <a:xfrm>
            <a:off x="1524000" y="765175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8965" name="Object 7"/>
          <p:cNvGraphicFramePr>
            <a:graphicFrameLocks noChangeAspect="1"/>
          </p:cNvGraphicFramePr>
          <p:nvPr>
            <p:ph sz="quarter" idx="1"/>
          </p:nvPr>
        </p:nvGraphicFramePr>
        <p:xfrm>
          <a:off x="2559050" y="4756150"/>
          <a:ext cx="367347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5" imgW="1498600" imgH="457200" progId="Equation.DSMT4">
                  <p:embed/>
                </p:oleObj>
              </mc:Choice>
              <mc:Fallback>
                <p:oleObj name="" r:id="rId5" imgW="1498600" imgH="457200" progId="Equation.DSMT4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559050" y="4756150"/>
                        <a:ext cx="3673475" cy="11223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6" name="Rectangle 2"/>
          <p:cNvSpPr>
            <a:spLocks noGrp="1"/>
          </p:cNvSpPr>
          <p:nvPr>
            <p:ph type="title" idx="4294967295"/>
          </p:nvPr>
        </p:nvSpPr>
        <p:spPr>
          <a:xfrm>
            <a:off x="1774825" y="260350"/>
            <a:ext cx="5973763" cy="442913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15</a:t>
            </a:r>
            <a:endParaRPr lang="en-US" altLang="zh-CN" sz="32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69987" name="Line 3"/>
          <p:cNvSpPr/>
          <p:nvPr/>
        </p:nvSpPr>
        <p:spPr>
          <a:xfrm>
            <a:off x="1774825" y="908050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388" name="Object 4"/>
          <p:cNvGraphicFramePr>
            <a:graphicFrameLocks noChangeAspect="1"/>
          </p:cNvGraphicFramePr>
          <p:nvPr>
            <p:ph idx="1"/>
          </p:nvPr>
        </p:nvGraphicFramePr>
        <p:xfrm>
          <a:off x="7258050" y="6090920"/>
          <a:ext cx="30607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1" imgW="1524000" imgH="279400" progId="Equation.DSMT4">
                  <p:embed/>
                </p:oleObj>
              </mc:Choice>
              <mc:Fallback>
                <p:oleObj name="" r:id="rId1" imgW="1524000" imgH="2794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7258050" y="6090920"/>
                        <a:ext cx="3060700" cy="539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2135188" y="1125538"/>
          <a:ext cx="5832475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3" imgW="2565400" imgH="914400" progId="Equation.DSMT4">
                  <p:embed/>
                </p:oleObj>
              </mc:Choice>
              <mc:Fallback>
                <p:oleObj name="" r:id="rId3" imgW="2565400" imgH="9144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135188" y="1125538"/>
                        <a:ext cx="5832475" cy="20780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9990" name="Group 6"/>
          <p:cNvGrpSpPr/>
          <p:nvPr/>
        </p:nvGrpSpPr>
        <p:grpSpPr>
          <a:xfrm>
            <a:off x="3542983" y="6137593"/>
            <a:ext cx="3482975" cy="446088"/>
            <a:chOff x="839" y="2160"/>
            <a:chExt cx="2194" cy="281"/>
          </a:xfrm>
        </p:grpSpPr>
        <p:sp>
          <p:nvSpPr>
            <p:cNvPr id="169991" name="Rectangle 7"/>
            <p:cNvSpPr/>
            <p:nvPr/>
          </p:nvSpPr>
          <p:spPr>
            <a:xfrm>
              <a:off x="2880" y="2160"/>
              <a:ext cx="83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700" dirty="0">
                  <a:solidFill>
                    <a:srgbClr val="000000"/>
                  </a:solidFill>
                </a:rPr>
                <a:t>T</a:t>
              </a:r>
              <a:endParaRPr lang="en-US" altLang="zh-CN" sz="2400" dirty="0"/>
            </a:p>
          </p:txBody>
        </p:sp>
        <p:sp>
          <p:nvSpPr>
            <p:cNvPr id="169992" name="Rectangle 8"/>
            <p:cNvSpPr/>
            <p:nvPr/>
          </p:nvSpPr>
          <p:spPr>
            <a:xfrm>
              <a:off x="839" y="2160"/>
              <a:ext cx="2194" cy="2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00"/>
                  </a:solidFill>
                </a:rPr>
                <a:t>c</a:t>
              </a:r>
              <a:r>
                <a:rPr lang="en-US" altLang="zh-CN" sz="2400" dirty="0"/>
                <a:t> </a:t>
              </a:r>
              <a:r>
                <a:rPr lang="en-US" altLang="zh-CN" sz="2900" dirty="0">
                  <a:solidFill>
                    <a:srgbClr val="000000"/>
                  </a:solidFill>
                </a:rPr>
                <a:t>=(0  7  0  2  -3  0  0)</a:t>
              </a:r>
              <a:endParaRPr lang="en-US" altLang="zh-CN" sz="2900" dirty="0">
                <a:solidFill>
                  <a:srgbClr val="000000"/>
                </a:solidFill>
              </a:endParaRPr>
            </a:p>
          </p:txBody>
        </p:sp>
        <p:sp>
          <p:nvSpPr>
            <p:cNvPr id="169993" name="Line 9"/>
            <p:cNvSpPr/>
            <p:nvPr/>
          </p:nvSpPr>
          <p:spPr>
            <a:xfrm>
              <a:off x="839" y="2251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470" y="1708150"/>
            <a:ext cx="2267585" cy="51244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3310" y="3394075"/>
          <a:ext cx="350456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6" imgW="1168400" imgH="203200" progId="Equation.KSEE3">
                  <p:embed/>
                </p:oleObj>
              </mc:Choice>
              <mc:Fallback>
                <p:oleObj name="" r:id="rId6" imgW="11684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3310" y="3394075"/>
                        <a:ext cx="350456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3945" y="4194175"/>
          <a:ext cx="2705100" cy="6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8" imgW="939800" imgH="215900" progId="Equation.KSEE3">
                  <p:embed/>
                </p:oleObj>
              </mc:Choice>
              <mc:Fallback>
                <p:oleObj name="" r:id="rId8" imgW="9398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53945" y="4194175"/>
                        <a:ext cx="2705100" cy="62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98700" y="5076825"/>
          <a:ext cx="2814955" cy="5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0" imgW="1193800" imgH="228600" progId="Equation.KSEE3">
                  <p:embed/>
                </p:oleObj>
              </mc:Choice>
              <mc:Fallback>
                <p:oleObj name="" r:id="rId10" imgW="11938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98700" y="5076825"/>
                        <a:ext cx="2814955" cy="53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7970" y="3203575"/>
            <a:ext cx="2953385" cy="2157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10" name="Rectangle 2"/>
          <p:cNvSpPr>
            <a:spLocks noGrp="1"/>
          </p:cNvSpPr>
          <p:nvPr>
            <p:ph type="title" sz="quarter" idx="4294967295"/>
          </p:nvPr>
        </p:nvSpPr>
        <p:spPr>
          <a:xfrm>
            <a:off x="1774825" y="73025"/>
            <a:ext cx="7273925" cy="69215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16</a:t>
            </a:r>
            <a:endParaRPr lang="en-US" altLang="zh-CN" sz="32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2628900" y="5149850"/>
          <a:ext cx="27336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1" imgW="1600200" imgH="279400" progId="Equation.DSMT4">
                  <p:embed/>
                </p:oleObj>
              </mc:Choice>
              <mc:Fallback>
                <p:oleObj name="" r:id="rId1" imgW="1600200" imgH="279400" progId="Equation.DSMT4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628900" y="5149850"/>
                        <a:ext cx="2733675" cy="4778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2495550" y="836613"/>
          <a:ext cx="5400675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3" imgW="2501900" imgH="939800" progId="Equation.DSMT4">
                  <p:embed/>
                </p:oleObj>
              </mc:Choice>
              <mc:Fallback>
                <p:oleObj name="" r:id="rId3" imgW="2501900" imgH="939800" progId="Equation.DSMT4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495550" y="836613"/>
                        <a:ext cx="5400675" cy="20272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2492375" y="3251200"/>
          <a:ext cx="6262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5" imgW="2959100" imgH="228600" progId="Equation.DSMT4">
                  <p:embed/>
                </p:oleObj>
              </mc:Choice>
              <mc:Fallback>
                <p:oleObj name="" r:id="rId5" imgW="2959100" imgH="228600" progId="Equation.DSMT4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492375" y="3251200"/>
                        <a:ext cx="6262688" cy="485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4" name="Line 6"/>
          <p:cNvSpPr/>
          <p:nvPr/>
        </p:nvSpPr>
        <p:spPr>
          <a:xfrm>
            <a:off x="1524000" y="692150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1015" name="Object 7"/>
          <p:cNvGraphicFramePr>
            <a:graphicFrameLocks noChangeAspect="1"/>
          </p:cNvGraphicFramePr>
          <p:nvPr>
            <p:ph sz="quarter" idx="1"/>
          </p:nvPr>
        </p:nvGraphicFramePr>
        <p:xfrm>
          <a:off x="2355850" y="3708242"/>
          <a:ext cx="7343775" cy="107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7" imgW="4191000" imgH="635000" progId="Equation.DSMT4">
                  <p:embed/>
                </p:oleObj>
              </mc:Choice>
              <mc:Fallback>
                <p:oleObj name="" r:id="rId7" imgW="4191000" imgH="6350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2355850" y="3708242"/>
                        <a:ext cx="7343775" cy="10718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7"/>
          <p:cNvGraphicFramePr>
            <a:graphicFrameLocks noChangeAspect="1"/>
          </p:cNvGraphicFramePr>
          <p:nvPr/>
        </p:nvGraphicFramePr>
        <p:xfrm>
          <a:off x="8599170" y="1258570"/>
          <a:ext cx="3192780" cy="97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9" imgW="1498600" imgH="457200" progId="Equation.DSMT4">
                  <p:embed/>
                </p:oleObj>
              </mc:Choice>
              <mc:Fallback>
                <p:oleObj name="" r:id="rId9" imgW="1498600" imgH="457200" progId="Equation.DSMT4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8599170" y="1258570"/>
                        <a:ext cx="3192780" cy="97599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4" name="Rectangle 2"/>
          <p:cNvSpPr>
            <a:spLocks noGrp="1"/>
          </p:cNvSpPr>
          <p:nvPr>
            <p:ph type="title" idx="4294967295"/>
          </p:nvPr>
        </p:nvSpPr>
        <p:spPr>
          <a:xfrm>
            <a:off x="1774825" y="115888"/>
            <a:ext cx="6062663" cy="633412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17</a:t>
            </a:r>
            <a:endParaRPr lang="en-US" altLang="zh-CN" sz="32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72035" name="Line 3"/>
          <p:cNvSpPr/>
          <p:nvPr/>
        </p:nvSpPr>
        <p:spPr>
          <a:xfrm>
            <a:off x="1524000" y="836613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2036" name="Object 4"/>
          <p:cNvGraphicFramePr>
            <a:graphicFrameLocks noChangeAspect="1"/>
          </p:cNvGraphicFramePr>
          <p:nvPr>
            <p:ph idx="1"/>
          </p:nvPr>
        </p:nvGraphicFramePr>
        <p:xfrm>
          <a:off x="2495550" y="5013325"/>
          <a:ext cx="30591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1" imgW="1524000" imgH="279400" progId="Equation.DSMT4">
                  <p:embed/>
                </p:oleObj>
              </mc:Choice>
              <mc:Fallback>
                <p:oleObj name="" r:id="rId1" imgW="1524000" imgH="279400" progId="Equation.DSMT4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495550" y="5013325"/>
                        <a:ext cx="3059113" cy="539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1774825" y="904240"/>
          <a:ext cx="432117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3" imgW="2273300" imgH="635000" progId="Equation.DSMT4">
                  <p:embed/>
                </p:oleObj>
              </mc:Choice>
              <mc:Fallback>
                <p:oleObj name="" r:id="rId3" imgW="2273300" imgH="635000" progId="Equation.DSMT4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825" y="904240"/>
                        <a:ext cx="4321175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/>
          <p:cNvGraphicFramePr>
            <a:graphicFrameLocks noChangeAspect="1"/>
          </p:cNvGraphicFramePr>
          <p:nvPr/>
        </p:nvGraphicFramePr>
        <p:xfrm>
          <a:off x="2424113" y="2133600"/>
          <a:ext cx="5832475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5" imgW="2565400" imgH="1193800" progId="Equation.DSMT4">
                  <p:embed/>
                </p:oleObj>
              </mc:Choice>
              <mc:Fallback>
                <p:oleObj name="" r:id="rId5" imgW="2565400" imgH="1193800" progId="Equation.DSMT4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4113" y="2133600"/>
                        <a:ext cx="5832475" cy="2713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8" name="Rectangle 2"/>
          <p:cNvSpPr>
            <a:spLocks noGrp="1"/>
          </p:cNvSpPr>
          <p:nvPr>
            <p:ph type="title" idx="4294967295"/>
          </p:nvPr>
        </p:nvSpPr>
        <p:spPr>
          <a:xfrm>
            <a:off x="1703388" y="188913"/>
            <a:ext cx="7056437" cy="503237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18</a:t>
            </a:r>
            <a:endParaRPr lang="en-US" altLang="zh-CN" sz="32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566988" y="981075"/>
          <a:ext cx="5329237" cy="268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1" imgW="3022600" imgH="1524000" progId="Equation.DSMT4">
                  <p:embed/>
                </p:oleObj>
              </mc:Choice>
              <mc:Fallback>
                <p:oleObj name="" r:id="rId1" imgW="3022600" imgH="1524000" progId="Equation.DSMT4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566988" y="981075"/>
                        <a:ext cx="5329237" cy="26876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2711450" y="4076700"/>
          <a:ext cx="30607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3" imgW="1828800" imgH="508000" progId="Equation.DSMT4">
                  <p:embed/>
                </p:oleObj>
              </mc:Choice>
              <mc:Fallback>
                <p:oleObj name="" r:id="rId3" imgW="1828800" imgH="508000" progId="Equation.DSMT4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711450" y="4076700"/>
                        <a:ext cx="3060700" cy="8191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Line 5"/>
          <p:cNvSpPr/>
          <p:nvPr/>
        </p:nvSpPr>
        <p:spPr>
          <a:xfrm>
            <a:off x="1524000" y="836613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9462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3541713" y="5013325"/>
          <a:ext cx="33623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5" imgW="1600200" imgH="254000" progId="Equation.DSMT4">
                  <p:embed/>
                </p:oleObj>
              </mc:Choice>
              <mc:Fallback>
                <p:oleObj name="" r:id="rId5" imgW="1600200" imgH="254000" progId="Equation.DSMT4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541713" y="5013325"/>
                        <a:ext cx="3362325" cy="5143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1524000" y="881380"/>
            <a:ext cx="846010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单纯形法的基本思路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是有选择地取（而不是枚举所有的）基本可行解，即是从可行域的一个顶点出发，沿着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可行域的边界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移到另一个相邻的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顶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点，要求新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顶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点的目标函数值不比原目标函数值差，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如此迭代，直至找到最优解，或判定问题无界。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2208213" y="2781300"/>
            <a:ext cx="5051425" cy="3095625"/>
            <a:chOff x="612" y="1842"/>
            <a:chExt cx="3182" cy="1950"/>
          </a:xfrm>
        </p:grpSpPr>
        <p:sp>
          <p:nvSpPr>
            <p:cNvPr id="155665" name="AutoShape 4" descr="蓝色砂纸"/>
            <p:cNvSpPr/>
            <p:nvPr/>
          </p:nvSpPr>
          <p:spPr>
            <a:xfrm>
              <a:off x="718" y="1842"/>
              <a:ext cx="1559" cy="279"/>
            </a:xfrm>
            <a:prstGeom prst="roundRect">
              <a:avLst>
                <a:gd name="adj" fmla="val 16667"/>
              </a:avLst>
            </a:prstGeom>
            <a:blipFill rotWithShape="0">
              <a:blip r:embed="rId1"/>
            </a:blipFill>
            <a:ln w="57150">
              <a:noFill/>
            </a:ln>
          </p:spPr>
          <p:txBody>
            <a:bodyPr wrap="none" lIns="92075" tIns="46038" rIns="92075" bIns="46038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fontAlgn="t" hangingPunct="1">
                <a:lnSpc>
                  <a:spcPct val="80000"/>
                </a:lnSpc>
                <a:buClr>
                  <a:schemeClr val="hlink"/>
                </a:buClr>
                <a:buSzPct val="80000"/>
                <a:buFont typeface="Monotype Sorts" pitchFamily="2" charset="2"/>
                <a:buNone/>
              </a:pPr>
              <a:r>
                <a:rPr lang="zh-CN" altLang="en-US" sz="2200" b="1" dirty="0">
                  <a:solidFill>
                    <a:srgbClr val="33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初始基本可行解</a:t>
              </a:r>
              <a:endParaRPr lang="zh-CN" altLang="en-US" sz="2200" b="1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5666" name="AutoShape 5" descr="蓝色砂纸"/>
            <p:cNvSpPr/>
            <p:nvPr/>
          </p:nvSpPr>
          <p:spPr>
            <a:xfrm>
              <a:off x="612" y="2523"/>
              <a:ext cx="1736" cy="588"/>
            </a:xfrm>
            <a:prstGeom prst="diamond">
              <a:avLst/>
            </a:prstGeom>
            <a:blipFill rotWithShape="0">
              <a:blip r:embed="rId1"/>
            </a:blipFill>
            <a:ln w="57150">
              <a:noFill/>
            </a:ln>
          </p:spPr>
          <p:txBody>
            <a:bodyPr wrap="none" lIns="92075" tIns="46038" rIns="92075" bIns="46038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fontAlgn="t" hangingPunct="1">
                <a:lnSpc>
                  <a:spcPct val="80000"/>
                </a:lnSpc>
                <a:buClr>
                  <a:schemeClr val="hlink"/>
                </a:buClr>
                <a:buSzPct val="80000"/>
                <a:buFont typeface="Monotype Sorts" pitchFamily="2" charset="2"/>
                <a:buNone/>
              </a:pPr>
              <a:r>
                <a:rPr lang="zh-CN" altLang="en-US" sz="2200" b="1" dirty="0">
                  <a:solidFill>
                    <a:srgbClr val="33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是否最优解或</a:t>
              </a:r>
              <a:endParaRPr lang="zh-CN" altLang="en-US" sz="2200" b="1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algn="ctr" eaLnBrk="1" fontAlgn="t" hangingPunct="1">
                <a:lnSpc>
                  <a:spcPct val="80000"/>
                </a:lnSpc>
                <a:buClr>
                  <a:schemeClr val="hlink"/>
                </a:buClr>
                <a:buSzPct val="80000"/>
                <a:buFont typeface="Monotype Sorts" pitchFamily="2" charset="2"/>
                <a:buNone/>
              </a:pPr>
              <a:r>
                <a:rPr lang="zh-CN" altLang="en-US" sz="2200" b="1" dirty="0">
                  <a:solidFill>
                    <a:srgbClr val="33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无界解</a:t>
              </a:r>
              <a:r>
                <a:rPr lang="en-US" altLang="zh-CN" sz="2200" b="1" dirty="0">
                  <a:solidFill>
                    <a:srgbClr val="33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?</a:t>
              </a:r>
              <a:endParaRPr lang="en-US" altLang="zh-CN" sz="2200" b="1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5667" name="AutoShape 6" descr="蓝色砂纸"/>
            <p:cNvSpPr/>
            <p:nvPr/>
          </p:nvSpPr>
          <p:spPr>
            <a:xfrm>
              <a:off x="754" y="3513"/>
              <a:ext cx="1558" cy="279"/>
            </a:xfrm>
            <a:prstGeom prst="roundRect">
              <a:avLst>
                <a:gd name="adj" fmla="val 16667"/>
              </a:avLst>
            </a:prstGeom>
            <a:blipFill rotWithShape="0">
              <a:blip r:embed="rId1"/>
            </a:blipFill>
            <a:ln w="57150">
              <a:noFill/>
            </a:ln>
          </p:spPr>
          <p:txBody>
            <a:bodyPr wrap="none" lIns="92075" tIns="46038" rIns="92075" bIns="46038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fontAlgn="t" hangingPunct="1">
                <a:lnSpc>
                  <a:spcPct val="80000"/>
                </a:lnSpc>
                <a:buClr>
                  <a:schemeClr val="hlink"/>
                </a:buClr>
                <a:buSzPct val="80000"/>
                <a:buFont typeface="Monotype Sorts" pitchFamily="2" charset="2"/>
                <a:buNone/>
              </a:pPr>
              <a:r>
                <a:rPr lang="zh-CN" altLang="en-US" sz="2200" b="1" dirty="0">
                  <a:solidFill>
                    <a:srgbClr val="33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结束</a:t>
              </a:r>
              <a:endParaRPr lang="zh-CN" altLang="en-US" sz="2200" b="1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5668" name="Rectangle 7" descr="蓝色砂纸"/>
            <p:cNvSpPr/>
            <p:nvPr/>
          </p:nvSpPr>
          <p:spPr>
            <a:xfrm>
              <a:off x="2795" y="2620"/>
              <a:ext cx="999" cy="754"/>
            </a:xfrm>
            <a:prstGeom prst="rect">
              <a:avLst/>
            </a:prstGeom>
            <a:blipFill rotWithShape="0">
              <a:blip r:embed="rId1"/>
            </a:blipFill>
            <a:ln w="57150">
              <a:noFill/>
            </a:ln>
          </p:spPr>
          <p:txBody>
            <a:bodyPr wrap="none" lIns="92075" tIns="46038" rIns="92075" bIns="46038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fontAlgn="t" hangingPunct="1">
                <a:lnSpc>
                  <a:spcPct val="80000"/>
                </a:lnSpc>
                <a:buClr>
                  <a:schemeClr val="hlink"/>
                </a:buClr>
                <a:buSzPct val="80000"/>
                <a:buFont typeface="Monotype Sorts" pitchFamily="2" charset="2"/>
                <a:buNone/>
              </a:pPr>
              <a:r>
                <a:rPr lang="zh-CN" altLang="en-US" sz="2200" b="1" dirty="0">
                  <a:solidFill>
                    <a:srgbClr val="33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沿边界找</a:t>
              </a:r>
              <a:endParaRPr lang="zh-CN" altLang="en-US" sz="2200" b="1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algn="ctr" eaLnBrk="1" fontAlgn="t" hangingPunct="1">
                <a:lnSpc>
                  <a:spcPct val="80000"/>
                </a:lnSpc>
                <a:buClr>
                  <a:schemeClr val="hlink"/>
                </a:buClr>
                <a:buSzPct val="80000"/>
                <a:buFont typeface="Monotype Sorts" pitchFamily="2" charset="2"/>
                <a:buNone/>
              </a:pPr>
              <a:r>
                <a:rPr lang="zh-CN" altLang="en-US" sz="2200" b="1" dirty="0">
                  <a:solidFill>
                    <a:srgbClr val="33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新的基本</a:t>
              </a:r>
              <a:endParaRPr lang="zh-CN" altLang="en-US" sz="2200" b="1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lvl="0" indent="0" algn="ctr" eaLnBrk="1" fontAlgn="t" hangingPunct="1">
                <a:lnSpc>
                  <a:spcPct val="80000"/>
                </a:lnSpc>
                <a:buClr>
                  <a:schemeClr val="hlink"/>
                </a:buClr>
                <a:buSzPct val="80000"/>
                <a:buFont typeface="Monotype Sorts" pitchFamily="2" charset="2"/>
                <a:buNone/>
              </a:pPr>
              <a:r>
                <a:rPr lang="zh-CN" altLang="en-US" sz="2200" b="1" dirty="0">
                  <a:solidFill>
                    <a:srgbClr val="33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可行解</a:t>
              </a:r>
              <a:endParaRPr lang="zh-CN" altLang="en-US" sz="2200" b="1" dirty="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5669" name="Line 8"/>
            <p:cNvSpPr/>
            <p:nvPr/>
          </p:nvSpPr>
          <p:spPr>
            <a:xfrm>
              <a:off x="1462" y="2121"/>
              <a:ext cx="0" cy="402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5670" name="Line 9"/>
            <p:cNvSpPr/>
            <p:nvPr/>
          </p:nvSpPr>
          <p:spPr>
            <a:xfrm>
              <a:off x="1498" y="3111"/>
              <a:ext cx="0" cy="402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5671" name="Line 10"/>
            <p:cNvSpPr/>
            <p:nvPr/>
          </p:nvSpPr>
          <p:spPr>
            <a:xfrm>
              <a:off x="2290" y="2840"/>
              <a:ext cx="496" cy="0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5672" name="Line 11"/>
            <p:cNvSpPr/>
            <p:nvPr/>
          </p:nvSpPr>
          <p:spPr>
            <a:xfrm flipH="1" flipV="1">
              <a:off x="3386" y="2296"/>
              <a:ext cx="6" cy="324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5673" name="Line 12"/>
            <p:cNvSpPr/>
            <p:nvPr/>
          </p:nvSpPr>
          <p:spPr>
            <a:xfrm flipH="1">
              <a:off x="1474" y="2296"/>
              <a:ext cx="1913" cy="0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5674" name="Rectangle 13"/>
            <p:cNvSpPr/>
            <p:nvPr/>
          </p:nvSpPr>
          <p:spPr>
            <a:xfrm>
              <a:off x="2454" y="2585"/>
              <a:ext cx="212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5675" name="Rectangle 14"/>
            <p:cNvSpPr/>
            <p:nvPr/>
          </p:nvSpPr>
          <p:spPr>
            <a:xfrm>
              <a:off x="1250" y="3204"/>
              <a:ext cx="212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591" name="Rectangle 15"/>
          <p:cNvSpPr/>
          <p:nvPr/>
        </p:nvSpPr>
        <p:spPr>
          <a:xfrm>
            <a:off x="1774825" y="2762885"/>
            <a:ext cx="503238" cy="3415030"/>
          </a:xfrm>
          <a:prstGeom prst="rect">
            <a:avLst/>
          </a:prstGeom>
          <a:solidFill>
            <a:srgbClr val="FFFF99"/>
          </a:solidFill>
          <a:ln w="12700" cap="flat" cmpd="sng">
            <a:solidFill>
              <a:srgbClr val="0000FF"/>
            </a:solidFill>
            <a:prstDash val="solid"/>
            <a:miter/>
            <a:headEnd type="none" w="sm" len="sm"/>
            <a:tailEnd type="none" w="sm" len="sm"/>
          </a:ln>
        </p:spPr>
        <p:txBody>
          <a:bodyPr lIns="92075" tIns="46038" rIns="92075" bIns="46038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单纯形法的基本过程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653" name="Rectangle 21"/>
          <p:cNvSpPr>
            <a:spLocks noGrp="1"/>
          </p:cNvSpPr>
          <p:nvPr>
            <p:ph type="title" idx="4294967295"/>
          </p:nvPr>
        </p:nvSpPr>
        <p:spPr>
          <a:xfrm>
            <a:off x="1703388" y="117475"/>
            <a:ext cx="7200900" cy="503238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dirty="0"/>
              <a:t> </a:t>
            </a: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3200" b="1" dirty="0">
              <a:solidFill>
                <a:srgbClr val="33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5654" name="Rectangle 22"/>
          <p:cNvSpPr/>
          <p:nvPr/>
        </p:nvSpPr>
        <p:spPr>
          <a:xfrm>
            <a:off x="1524000" y="0"/>
            <a:ext cx="6804025" cy="765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36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5655" name="Line 23"/>
          <p:cNvSpPr/>
          <p:nvPr/>
        </p:nvSpPr>
        <p:spPr>
          <a:xfrm>
            <a:off x="1524000" y="692150"/>
            <a:ext cx="8153400" cy="0"/>
          </a:xfrm>
          <a:prstGeom prst="line">
            <a:avLst/>
          </a:prstGeom>
          <a:ln w="76200" cap="flat" cmpd="tri">
            <a:pattFill prst="pct90">
              <a:fgClr>
                <a:srgbClr val="990033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grpSp>
        <p:nvGrpSpPr>
          <p:cNvPr id="3" name="Group 30"/>
          <p:cNvGrpSpPr/>
          <p:nvPr/>
        </p:nvGrpSpPr>
        <p:grpSpPr>
          <a:xfrm>
            <a:off x="4305300" y="4554220"/>
            <a:ext cx="4240213" cy="1652588"/>
            <a:chOff x="1746" y="2886"/>
            <a:chExt cx="2671" cy="1041"/>
          </a:xfrm>
        </p:grpSpPr>
        <p:sp>
          <p:nvSpPr>
            <p:cNvPr id="155663" name="Rectangle 20" descr="蓝色面巾纸"/>
            <p:cNvSpPr/>
            <p:nvPr/>
          </p:nvSpPr>
          <p:spPr>
            <a:xfrm>
              <a:off x="2381" y="3521"/>
              <a:ext cx="2036" cy="406"/>
            </a:xfrm>
            <a:prstGeom prst="rect">
              <a:avLst/>
            </a:prstGeom>
            <a:blipFill rotWithShape="1">
              <a:blip r:embed="rId1"/>
            </a:blip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怎么判断达到最优解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?</a:t>
              </a:r>
              <a:endPara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5664" name="Line 25"/>
            <p:cNvSpPr/>
            <p:nvPr/>
          </p:nvSpPr>
          <p:spPr>
            <a:xfrm flipH="1" flipV="1">
              <a:off x="1746" y="2886"/>
              <a:ext cx="635" cy="63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29"/>
          <p:cNvGrpSpPr/>
          <p:nvPr/>
        </p:nvGrpSpPr>
        <p:grpSpPr>
          <a:xfrm>
            <a:off x="4800600" y="2492375"/>
            <a:ext cx="4319588" cy="1198563"/>
            <a:chOff x="2064" y="1570"/>
            <a:chExt cx="2721" cy="755"/>
          </a:xfrm>
        </p:grpSpPr>
        <p:sp>
          <p:nvSpPr>
            <p:cNvPr id="155661" name="Rectangle 18"/>
            <p:cNvSpPr/>
            <p:nvPr/>
          </p:nvSpPr>
          <p:spPr>
            <a:xfrm>
              <a:off x="3606" y="1570"/>
              <a:ext cx="1179" cy="755"/>
            </a:xfrm>
            <a:prstGeom prst="rect">
              <a:avLst/>
            </a:prstGeom>
            <a:solidFill>
              <a:srgbClr val="FFFF99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如何给出初始基可行解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?</a:t>
              </a:r>
              <a:endPara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5662" name="Line 26"/>
            <p:cNvSpPr/>
            <p:nvPr/>
          </p:nvSpPr>
          <p:spPr>
            <a:xfrm flipH="1" flipV="1">
              <a:off x="2064" y="1888"/>
              <a:ext cx="1542" cy="4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" name="Group 28"/>
          <p:cNvGrpSpPr/>
          <p:nvPr/>
        </p:nvGrpSpPr>
        <p:grpSpPr>
          <a:xfrm>
            <a:off x="7248525" y="4292600"/>
            <a:ext cx="3311525" cy="644525"/>
            <a:chOff x="3606" y="2704"/>
            <a:chExt cx="2086" cy="406"/>
          </a:xfrm>
        </p:grpSpPr>
        <p:sp>
          <p:nvSpPr>
            <p:cNvPr id="155659" name="Rectangle 19"/>
            <p:cNvSpPr/>
            <p:nvPr/>
          </p:nvSpPr>
          <p:spPr>
            <a:xfrm>
              <a:off x="4150" y="2704"/>
              <a:ext cx="1542" cy="406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迭代如何进行</a:t>
              </a:r>
              <a:r>
                <a:rPr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?</a:t>
              </a:r>
              <a:endPara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5660" name="Line 27"/>
            <p:cNvSpPr/>
            <p:nvPr/>
          </p:nvSpPr>
          <p:spPr>
            <a:xfrm flipH="1">
              <a:off x="3606" y="2886"/>
              <a:ext cx="54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9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2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188913"/>
            <a:ext cx="6191250" cy="4318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19</a:t>
            </a:r>
            <a:endParaRPr lang="en-US" altLang="zh-CN" sz="32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7408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774825" y="836613"/>
            <a:ext cx="5051425" cy="676275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buNone/>
            </a:pPr>
            <a:r>
              <a:rPr lang="zh-CN" altLang="en-US" dirty="0"/>
              <a:t>新的基为</a:t>
            </a:r>
            <a:r>
              <a:rPr lang="en-US" altLang="zh-CN" dirty="0"/>
              <a:t>B=(A</a:t>
            </a:r>
            <a:r>
              <a:rPr lang="en-US" altLang="zh-CN" sz="1800" dirty="0"/>
              <a:t>1, </a:t>
            </a:r>
            <a:r>
              <a:rPr lang="en-US" altLang="zh-CN" dirty="0"/>
              <a:t>A</a:t>
            </a:r>
            <a:r>
              <a:rPr lang="en-US" altLang="zh-CN" sz="1800" dirty="0"/>
              <a:t>3</a:t>
            </a:r>
            <a:r>
              <a:rPr lang="en-US" altLang="zh-CN" dirty="0"/>
              <a:t>, A</a:t>
            </a:r>
            <a:r>
              <a:rPr lang="en-US" altLang="zh-CN" sz="1800" dirty="0"/>
              <a:t>4</a:t>
            </a:r>
            <a:r>
              <a:rPr lang="en-US" altLang="zh-CN" dirty="0"/>
              <a:t>, A</a:t>
            </a:r>
            <a:r>
              <a:rPr lang="en-US" altLang="zh-CN" sz="1800" dirty="0"/>
              <a:t>7</a:t>
            </a:r>
            <a:r>
              <a:rPr lang="en-US" altLang="zh-CN" dirty="0"/>
              <a:t>)</a:t>
            </a:r>
            <a:endParaRPr lang="en-US" altLang="zh-CN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3171825" y="2006600"/>
          <a:ext cx="4752975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1" imgW="3479800" imgH="1219200" progId="Equation.DSMT4">
                  <p:embed/>
                </p:oleObj>
              </mc:Choice>
              <mc:Fallback>
                <p:oleObj name="" r:id="rId1" imgW="3479800" imgH="1219200" progId="Equation.DSMT4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171825" y="2006600"/>
                        <a:ext cx="4752975" cy="15446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Line 5"/>
          <p:cNvSpPr/>
          <p:nvPr/>
        </p:nvSpPr>
        <p:spPr>
          <a:xfrm>
            <a:off x="1524000" y="692150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0486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2279650" y="3617278"/>
          <a:ext cx="5711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3" imgW="2755900" imgH="304800" progId="Equation.DSMT4">
                  <p:embed/>
                </p:oleObj>
              </mc:Choice>
              <mc:Fallback>
                <p:oleObj name="" r:id="rId3" imgW="2755900" imgH="304800" progId="Equation.DSMT4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279650" y="3617278"/>
                        <a:ext cx="5711825" cy="609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279650" y="4292600"/>
          <a:ext cx="26479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5" imgW="1219200" imgH="279400" progId="Equation.DSMT4">
                  <p:embed/>
                </p:oleObj>
              </mc:Choice>
              <mc:Fallback>
                <p:oleObj name="" r:id="rId5" imgW="1219200" imgH="279400" progId="Equation.DSMT4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9650" y="4292600"/>
                        <a:ext cx="2647950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6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71438"/>
            <a:ext cx="6983412" cy="620712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20</a:t>
            </a:r>
            <a:endParaRPr lang="en-US" altLang="zh-CN" sz="32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aphicFrame>
        <p:nvGraphicFramePr>
          <p:cNvPr id="17510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351088" y="836613"/>
          <a:ext cx="5329237" cy="268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1" imgW="3022600" imgH="1524000" progId="Equation.DSMT4">
                  <p:embed/>
                </p:oleObj>
              </mc:Choice>
              <mc:Fallback>
                <p:oleObj name="" r:id="rId1" imgW="3022600" imgH="1524000" progId="Equation.DSMT4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351088" y="836613"/>
                        <a:ext cx="5329237" cy="26876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2424113" y="3716338"/>
          <a:ext cx="29559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3" imgW="1778000" imgH="508000" progId="Equation.DSMT4">
                  <p:embed/>
                </p:oleObj>
              </mc:Choice>
              <mc:Fallback>
                <p:oleObj name="" r:id="rId3" imgW="1778000" imgH="508000" progId="Equation.DSMT4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424113" y="3716338"/>
                        <a:ext cx="2955925" cy="812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9" name="Line 5"/>
          <p:cNvSpPr/>
          <p:nvPr/>
        </p:nvSpPr>
        <p:spPr>
          <a:xfrm>
            <a:off x="1524000" y="692150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1510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3371850" y="4581525"/>
          <a:ext cx="34147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5" imgW="1625600" imgH="254000" progId="Equation.DSMT4">
                  <p:embed/>
                </p:oleObj>
              </mc:Choice>
              <mc:Fallback>
                <p:oleObj name="" r:id="rId5" imgW="1625600" imgH="254000" progId="Equation.DSMT4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371850" y="4581525"/>
                        <a:ext cx="3414713" cy="5143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0" name="Rectangle 2"/>
          <p:cNvSpPr>
            <a:spLocks noGrp="1"/>
          </p:cNvSpPr>
          <p:nvPr>
            <p:ph type="title" idx="4294967295"/>
          </p:nvPr>
        </p:nvSpPr>
        <p:spPr>
          <a:xfrm>
            <a:off x="1919288" y="188913"/>
            <a:ext cx="6337300" cy="576262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21</a:t>
            </a:r>
            <a:endParaRPr lang="en-US" altLang="zh-CN" sz="32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7613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847850" y="981075"/>
            <a:ext cx="5051425" cy="676275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buNone/>
            </a:pPr>
            <a:r>
              <a:rPr lang="zh-CN" altLang="en-US" dirty="0"/>
              <a:t>新的基为</a:t>
            </a:r>
            <a:r>
              <a:rPr lang="en-US" altLang="zh-CN" dirty="0"/>
              <a:t>B=(A</a:t>
            </a:r>
            <a:r>
              <a:rPr lang="en-US" altLang="zh-CN" sz="1800" dirty="0"/>
              <a:t>3</a:t>
            </a:r>
            <a:r>
              <a:rPr lang="en-US" altLang="zh-CN" dirty="0"/>
              <a:t>, A</a:t>
            </a:r>
            <a:r>
              <a:rPr lang="en-US" altLang="zh-CN" sz="1800" dirty="0"/>
              <a:t>4</a:t>
            </a:r>
            <a:r>
              <a:rPr lang="en-US" altLang="zh-CN" dirty="0"/>
              <a:t>, A</a:t>
            </a:r>
            <a:r>
              <a:rPr lang="en-US" altLang="zh-CN" sz="1800" dirty="0"/>
              <a:t>5, </a:t>
            </a:r>
            <a:r>
              <a:rPr lang="en-US" altLang="zh-CN" dirty="0"/>
              <a:t>A</a:t>
            </a:r>
            <a:r>
              <a:rPr lang="en-US" altLang="zh-CN" sz="1800" dirty="0"/>
              <a:t>7</a:t>
            </a:r>
            <a:r>
              <a:rPr lang="en-US" altLang="zh-CN" dirty="0"/>
              <a:t>)</a:t>
            </a:r>
            <a:endParaRPr lang="en-US" altLang="zh-CN" dirty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2898775" y="2138363"/>
          <a:ext cx="4614863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1" imgW="3378200" imgH="1219200" progId="Equation.DSMT4">
                  <p:embed/>
                </p:oleObj>
              </mc:Choice>
              <mc:Fallback>
                <p:oleObj name="" r:id="rId1" imgW="3378200" imgH="1219200" progId="Equation.DSMT4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898775" y="2138363"/>
                        <a:ext cx="4614863" cy="15446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3" name="Line 5"/>
          <p:cNvSpPr/>
          <p:nvPr/>
        </p:nvSpPr>
        <p:spPr>
          <a:xfrm>
            <a:off x="1524000" y="765175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2534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2351088" y="3573463"/>
          <a:ext cx="54292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3" imgW="2616200" imgH="304800" progId="Equation.DSMT4">
                  <p:embed/>
                </p:oleObj>
              </mc:Choice>
              <mc:Fallback>
                <p:oleObj name="" r:id="rId3" imgW="2616200" imgH="304800" progId="Equation.DSMT4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351088" y="3573463"/>
                        <a:ext cx="5429250" cy="609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928813" y="4221163"/>
          <a:ext cx="730885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5" imgW="3365500" imgH="292100" progId="Equation.DSMT4">
                  <p:embed/>
                </p:oleObj>
              </mc:Choice>
              <mc:Fallback>
                <p:oleObj name="" r:id="rId5" imgW="3365500" imgH="292100" progId="Equation.DSMT4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8813" y="4221163"/>
                        <a:ext cx="7308850" cy="63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用单纯型方法解下列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min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06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09265" y="1778635"/>
          <a:ext cx="1521460" cy="5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4" imgW="609600" imgH="215900" progId="Equation.KSEE3">
                  <p:embed/>
                </p:oleObj>
              </mc:Choice>
              <mc:Fallback>
                <p:oleObj name="" r:id="rId4" imgW="6096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9265" y="1778635"/>
                        <a:ext cx="1521460" cy="53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072005" y="2597150"/>
            <a:ext cx="62230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600"/>
              <a:t>s.t.</a:t>
            </a:r>
            <a:endParaRPr lang="en-US" altLang="zh-CN" sz="2600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0685" y="2512695"/>
          <a:ext cx="2268855" cy="236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6" imgW="876300" imgH="914400" progId="Equation.KSEE3">
                  <p:embed/>
                </p:oleObj>
              </mc:Choice>
              <mc:Fallback>
                <p:oleObj name="" r:id="rId6" imgW="876300" imgH="9144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0685" y="2512695"/>
                        <a:ext cx="2268855" cy="2367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FE9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455920" y="2880360"/>
            <a:ext cx="6105525" cy="200025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5275" y="86360"/>
            <a:ext cx="5487035" cy="61995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09615" y="365125"/>
            <a:ext cx="6021070" cy="28486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3365" y="206375"/>
            <a:ext cx="5428615" cy="49968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28945" y="0"/>
            <a:ext cx="5852160" cy="35820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9410" y="527050"/>
            <a:ext cx="5683250" cy="48717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4" name="Rectangle 2"/>
          <p:cNvSpPr>
            <a:spLocks noGrp="1"/>
          </p:cNvSpPr>
          <p:nvPr>
            <p:ph type="title" idx="4294967295"/>
          </p:nvPr>
        </p:nvSpPr>
        <p:spPr>
          <a:xfrm>
            <a:off x="1774825" y="0"/>
            <a:ext cx="8137525" cy="69215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b="1" dirty="0">
                <a:solidFill>
                  <a:srgbClr val="3333CC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22</a:t>
            </a:r>
            <a:endParaRPr lang="en-US" altLang="zh-CN" sz="32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aphicFrame>
        <p:nvGraphicFramePr>
          <p:cNvPr id="17715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5087938" y="1125538"/>
          <a:ext cx="460851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1" imgW="4318000" imgH="1358900" progId="Equation.DSMT4">
                  <p:embed/>
                </p:oleObj>
              </mc:Choice>
              <mc:Fallback>
                <p:oleObj name="" r:id="rId1" imgW="4318000" imgH="1358900" progId="Equation.DSMT4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087938" y="1125538"/>
                        <a:ext cx="4608512" cy="14509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2424113" y="3119438"/>
          <a:ext cx="72755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3" imgW="4356100" imgH="609600" progId="Equation.DSMT4">
                  <p:embed/>
                </p:oleObj>
              </mc:Choice>
              <mc:Fallback>
                <p:oleObj name="" r:id="rId3" imgW="4356100" imgH="609600" progId="Equation.DSMT4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424113" y="3119438"/>
                        <a:ext cx="7275512" cy="9810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7" name="Rectangle 5"/>
          <p:cNvSpPr/>
          <p:nvPr/>
        </p:nvSpPr>
        <p:spPr>
          <a:xfrm>
            <a:off x="1524000" y="0"/>
            <a:ext cx="6804025" cy="765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36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7158" name="Line 6"/>
          <p:cNvSpPr/>
          <p:nvPr/>
        </p:nvSpPr>
        <p:spPr>
          <a:xfrm>
            <a:off x="1524000" y="692150"/>
            <a:ext cx="8153400" cy="0"/>
          </a:xfrm>
          <a:prstGeom prst="line">
            <a:avLst/>
          </a:prstGeom>
          <a:ln w="76200" cap="flat" cmpd="tri">
            <a:pattFill prst="pct90">
              <a:fgClr>
                <a:srgbClr val="990033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40967" name="Rectangle 7"/>
          <p:cNvSpPr/>
          <p:nvPr/>
        </p:nvSpPr>
        <p:spPr>
          <a:xfrm>
            <a:off x="1919288" y="2276475"/>
            <a:ext cx="2951162" cy="503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利用分块矩阵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77160" name="Rectangle 9"/>
          <p:cNvSpPr/>
          <p:nvPr/>
        </p:nvSpPr>
        <p:spPr>
          <a:xfrm>
            <a:off x="1774825" y="908050"/>
            <a:ext cx="4824413" cy="4356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</a:pPr>
            <a:r>
              <a:rPr lang="zh-CN" altLang="en-US" sz="2800" b="1" dirty="0">
                <a:solidFill>
                  <a:srgbClr val="3333CC"/>
                </a:solidFill>
                <a:latin typeface="Arial" panose="020B0604020202020204" pitchFamily="34" charset="0"/>
              </a:rPr>
              <a:t>表格形式的单纯形方法</a:t>
            </a:r>
            <a:endParaRPr lang="zh-CN" altLang="en-US" sz="2800" b="1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>
            <p:ph sz="quarter" idx="1"/>
          </p:nvPr>
        </p:nvGraphicFramePr>
        <p:xfrm>
          <a:off x="5006975" y="3850005"/>
          <a:ext cx="3555365" cy="201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5" imgW="2032000" imgH="1193800" progId="Equation.DSMT4">
                  <p:embed/>
                </p:oleObj>
              </mc:Choice>
              <mc:Fallback>
                <p:oleObj name="" r:id="rId5" imgW="2032000" imgH="1193800" progId="Equation.DSMT4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5006975" y="3850005"/>
                        <a:ext cx="3555365" cy="201104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8243888" cy="836613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dirty="0">
                <a:solidFill>
                  <a:srgbClr val="3333CC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23</a:t>
            </a:r>
            <a:endParaRPr lang="en-US" altLang="zh-CN" sz="32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>
            <p:ph sz="quarter" idx="1"/>
          </p:nvPr>
        </p:nvGraphicFramePr>
        <p:xfrm>
          <a:off x="2628900" y="2203450"/>
          <a:ext cx="6935788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1" imgW="3619500" imgH="1244600" progId="Equation.DSMT4">
                  <p:embed/>
                </p:oleObj>
              </mc:Choice>
              <mc:Fallback>
                <p:oleObj name="" r:id="rId1" imgW="3619500" imgH="1244600" progId="Equation.DSMT4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628900" y="2203450"/>
                        <a:ext cx="6935788" cy="2293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0" name="Rectangle 4"/>
          <p:cNvSpPr/>
          <p:nvPr/>
        </p:nvSpPr>
        <p:spPr>
          <a:xfrm>
            <a:off x="1524000" y="0"/>
            <a:ext cx="6804025" cy="765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36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8181" name="Line 5"/>
          <p:cNvSpPr/>
          <p:nvPr/>
        </p:nvSpPr>
        <p:spPr>
          <a:xfrm>
            <a:off x="1524000" y="692150"/>
            <a:ext cx="8153400" cy="0"/>
          </a:xfrm>
          <a:prstGeom prst="line">
            <a:avLst/>
          </a:prstGeom>
          <a:ln w="76200" cap="flat" cmpd="tri">
            <a:pattFill prst="pct90">
              <a:fgClr>
                <a:srgbClr val="990033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8182" name="Object 9"/>
          <p:cNvGraphicFramePr>
            <a:graphicFrameLocks noChangeAspect="1"/>
          </p:cNvGraphicFramePr>
          <p:nvPr>
            <p:ph sz="quarter" idx="1"/>
          </p:nvPr>
        </p:nvGraphicFramePr>
        <p:xfrm>
          <a:off x="1847850" y="908050"/>
          <a:ext cx="68405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3" imgW="3733800" imgH="304800" progId="Equation.DSMT4">
                  <p:embed/>
                </p:oleObj>
              </mc:Choice>
              <mc:Fallback>
                <p:oleObj name="" r:id="rId3" imgW="3733800" imgH="304800" progId="Equation.DSMT4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847850" y="908050"/>
                        <a:ext cx="6840538" cy="5572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13230" y="831850"/>
            <a:ext cx="2779395" cy="618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614170" y="896620"/>
          <a:ext cx="2799080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1219200" imgH="241300" progId="Equation.KSEE3">
                  <p:embed/>
                </p:oleObj>
              </mc:Choice>
              <mc:Fallback>
                <p:oleObj name="" r:id="rId6" imgW="12192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4170" y="896620"/>
                        <a:ext cx="2799080" cy="5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2" name="Rectangle 2"/>
          <p:cNvSpPr>
            <a:spLocks noGrp="1"/>
          </p:cNvSpPr>
          <p:nvPr>
            <p:ph type="title" sz="quarter" idx="4294967295"/>
          </p:nvPr>
        </p:nvSpPr>
        <p:spPr>
          <a:xfrm>
            <a:off x="1919288" y="187325"/>
            <a:ext cx="7632700" cy="504825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24</a:t>
            </a:r>
            <a:endParaRPr lang="en-US" altLang="zh-CN" sz="32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aphicFrame>
        <p:nvGraphicFramePr>
          <p:cNvPr id="12350" name="Group 62"/>
          <p:cNvGraphicFramePr>
            <a:graphicFrameLocks noGrp="1"/>
          </p:cNvGraphicFramePr>
          <p:nvPr>
            <p:ph sz="quarter" idx="1"/>
            <p:custDataLst>
              <p:tags r:id="rId1"/>
            </p:custDataLst>
          </p:nvPr>
        </p:nvGraphicFramePr>
        <p:xfrm>
          <a:off x="2711133" y="1605915"/>
          <a:ext cx="7140575" cy="1525270"/>
        </p:xfrm>
        <a:graphic>
          <a:graphicData uri="http://schemas.openxmlformats.org/drawingml/2006/table">
            <a:tbl>
              <a:tblPr/>
              <a:tblGrid>
                <a:gridCol w="1360170"/>
                <a:gridCol w="1564005"/>
                <a:gridCol w="2432050"/>
                <a:gridCol w="1784350"/>
              </a:tblGrid>
              <a:tr h="5791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endParaRPr kumimoji="1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6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9220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3071178" y="3356610"/>
          <a:ext cx="7200900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2" imgW="3467100" imgH="1016000" progId="Equation.DSMT4">
                  <p:embed/>
                </p:oleObj>
              </mc:Choice>
              <mc:Fallback>
                <p:oleObj name="" r:id="rId2" imgW="3467100" imgH="1016000" progId="Equation.DSMT4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3071178" y="3356610"/>
                        <a:ext cx="7200900" cy="21097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21" name="Line 4"/>
          <p:cNvSpPr/>
          <p:nvPr/>
        </p:nvSpPr>
        <p:spPr>
          <a:xfrm>
            <a:off x="1524000" y="692150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9222" name="Object 44"/>
          <p:cNvGraphicFramePr>
            <a:graphicFrameLocks noChangeAspect="1"/>
          </p:cNvGraphicFramePr>
          <p:nvPr/>
        </p:nvGraphicFramePr>
        <p:xfrm>
          <a:off x="1785938" y="5229225"/>
          <a:ext cx="75041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" r:id="rId4" imgW="3911600" imgH="660400" progId="Equation.DSMT4">
                  <p:embed/>
                </p:oleObj>
              </mc:Choice>
              <mc:Fallback>
                <p:oleObj name="" r:id="rId4" imgW="3911600" imgH="660400" progId="Equation.DSMT4">
                  <p:embed/>
                  <p:pic>
                    <p:nvPicPr>
                      <p:cNvPr id="0" name="图片 34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5938" y="5229225"/>
                        <a:ext cx="7504112" cy="1268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9223" name="Group 57"/>
          <p:cNvGrpSpPr/>
          <p:nvPr/>
        </p:nvGrpSpPr>
        <p:grpSpPr>
          <a:xfrm>
            <a:off x="1703388" y="836613"/>
            <a:ext cx="7850187" cy="2243137"/>
            <a:chOff x="158" y="935"/>
            <a:chExt cx="4945" cy="1413"/>
          </a:xfrm>
        </p:grpSpPr>
        <p:grpSp>
          <p:nvGrpSpPr>
            <p:cNvPr id="179224" name="Group 56"/>
            <p:cNvGrpSpPr/>
            <p:nvPr/>
          </p:nvGrpSpPr>
          <p:grpSpPr>
            <a:xfrm>
              <a:off x="2699" y="1434"/>
              <a:ext cx="2404" cy="914"/>
              <a:chOff x="2699" y="1434"/>
              <a:chExt cx="2404" cy="914"/>
            </a:xfrm>
          </p:grpSpPr>
          <p:graphicFrame>
            <p:nvGraphicFramePr>
              <p:cNvPr id="179233" name="Object 38"/>
              <p:cNvGraphicFramePr>
                <a:graphicFrameLocks noChangeAspect="1"/>
              </p:cNvGraphicFramePr>
              <p:nvPr/>
            </p:nvGraphicFramePr>
            <p:xfrm>
              <a:off x="2880" y="1434"/>
              <a:ext cx="726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8" name="" r:id="rId6" imgW="482600" imgH="254000" progId="Equation.DSMT4">
                      <p:embed/>
                    </p:oleObj>
                  </mc:Choice>
                  <mc:Fallback>
                    <p:oleObj name="" r:id="rId6" imgW="482600" imgH="254000" progId="Equation.DSMT4">
                      <p:embed/>
                      <p:pic>
                        <p:nvPicPr>
                          <p:cNvPr id="0" name="图片 3417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880" y="1434"/>
                            <a:ext cx="726" cy="3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9234" name="Object 40"/>
              <p:cNvGraphicFramePr>
                <a:graphicFrameLocks noChangeAspect="1"/>
              </p:cNvGraphicFramePr>
              <p:nvPr/>
            </p:nvGraphicFramePr>
            <p:xfrm>
              <a:off x="2699" y="1933"/>
              <a:ext cx="1315" cy="4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9" name="" r:id="rId8" imgW="964565" imgH="304800" progId="Equation.DSMT4">
                      <p:embed/>
                    </p:oleObj>
                  </mc:Choice>
                  <mc:Fallback>
                    <p:oleObj name="" r:id="rId8" imgW="964565" imgH="304800" progId="Equation.DSMT4">
                      <p:embed/>
                      <p:pic>
                        <p:nvPicPr>
                          <p:cNvPr id="0" name="图片 3418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699" y="1933"/>
                            <a:ext cx="1315" cy="4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9235" name="Object 42"/>
              <p:cNvGraphicFramePr>
                <a:graphicFrameLocks noChangeAspect="1"/>
              </p:cNvGraphicFramePr>
              <p:nvPr/>
            </p:nvGraphicFramePr>
            <p:xfrm>
              <a:off x="4377" y="1434"/>
              <a:ext cx="590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0" name="" r:id="rId10" imgW="405765" imgH="254000" progId="Equation.DSMT4">
                      <p:embed/>
                    </p:oleObj>
                  </mc:Choice>
                  <mc:Fallback>
                    <p:oleObj name="" r:id="rId10" imgW="405765" imgH="254000" progId="Equation.DSMT4">
                      <p:embed/>
                      <p:pic>
                        <p:nvPicPr>
                          <p:cNvPr id="0" name="图片 3419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377" y="1434"/>
                            <a:ext cx="590" cy="3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9236" name="Object 43"/>
              <p:cNvGraphicFramePr>
                <a:graphicFrameLocks noChangeAspect="1"/>
              </p:cNvGraphicFramePr>
              <p:nvPr/>
            </p:nvGraphicFramePr>
            <p:xfrm>
              <a:off x="4332" y="1933"/>
              <a:ext cx="771" cy="4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1" name="" r:id="rId12" imgW="584200" imgH="304800" progId="Equation.DSMT4">
                      <p:embed/>
                    </p:oleObj>
                  </mc:Choice>
                  <mc:Fallback>
                    <p:oleObj name="" r:id="rId12" imgW="584200" imgH="304800" progId="Equation.DSMT4">
                      <p:embed/>
                      <p:pic>
                        <p:nvPicPr>
                          <p:cNvPr id="0" name="图片 3420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332" y="1933"/>
                            <a:ext cx="771" cy="4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9225" name="Group 55"/>
            <p:cNvGrpSpPr/>
            <p:nvPr/>
          </p:nvGrpSpPr>
          <p:grpSpPr>
            <a:xfrm>
              <a:off x="158" y="1298"/>
              <a:ext cx="454" cy="955"/>
              <a:chOff x="158" y="1298"/>
              <a:chExt cx="454" cy="955"/>
            </a:xfrm>
          </p:grpSpPr>
          <p:sp>
            <p:nvSpPr>
              <p:cNvPr id="179231" name="Rectangle 30"/>
              <p:cNvSpPr/>
              <p:nvPr/>
            </p:nvSpPr>
            <p:spPr>
              <a:xfrm>
                <a:off x="249" y="1979"/>
                <a:ext cx="363" cy="2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342900" lvl="0" indent="-342900" eaLnBrk="1" hangingPunct="1">
                  <a:lnSpc>
                    <a:spcPct val="80000"/>
                  </a:lnSpc>
                  <a:buNone/>
                </a:pPr>
                <a:r>
                  <a:rPr lang="en-US" altLang="zh-CN" sz="2800" i="1" dirty="0"/>
                  <a:t>f</a:t>
                </a:r>
                <a:endParaRPr lang="en-US" altLang="zh-CN" sz="2000" i="1" dirty="0"/>
              </a:p>
            </p:txBody>
          </p:sp>
          <p:graphicFrame>
            <p:nvGraphicFramePr>
              <p:cNvPr id="179232" name="Object 46"/>
              <p:cNvGraphicFramePr>
                <a:graphicFrameLocks noChangeAspect="1"/>
              </p:cNvGraphicFramePr>
              <p:nvPr/>
            </p:nvGraphicFramePr>
            <p:xfrm>
              <a:off x="158" y="1298"/>
              <a:ext cx="408" cy="4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2" name="" r:id="rId14" imgW="228600" imgH="279400" progId="Equation.DSMT4">
                      <p:embed/>
                    </p:oleObj>
                  </mc:Choice>
                  <mc:Fallback>
                    <p:oleObj name="" r:id="rId14" imgW="228600" imgH="279400" progId="Equation.DSMT4">
                      <p:embed/>
                      <p:pic>
                        <p:nvPicPr>
                          <p:cNvPr id="0" name="图片 3421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58" y="1298"/>
                            <a:ext cx="408" cy="4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9226" name="Group 54"/>
            <p:cNvGrpSpPr/>
            <p:nvPr/>
          </p:nvGrpSpPr>
          <p:grpSpPr>
            <a:xfrm>
              <a:off x="930" y="935"/>
              <a:ext cx="4010" cy="447"/>
              <a:chOff x="930" y="935"/>
              <a:chExt cx="4010" cy="447"/>
            </a:xfrm>
          </p:grpSpPr>
          <p:graphicFrame>
            <p:nvGraphicFramePr>
              <p:cNvPr id="179227" name="Object 33"/>
              <p:cNvGraphicFramePr>
                <a:graphicFrameLocks noChangeAspect="1"/>
              </p:cNvGraphicFramePr>
              <p:nvPr/>
            </p:nvGraphicFramePr>
            <p:xfrm>
              <a:off x="1837" y="935"/>
              <a:ext cx="366" cy="4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3" name="" r:id="rId16" imgW="228600" imgH="279400" progId="Equation.DSMT4">
                      <p:embed/>
                    </p:oleObj>
                  </mc:Choice>
                  <mc:Fallback>
                    <p:oleObj name="" r:id="rId16" imgW="228600" imgH="279400" progId="Equation.DSMT4">
                      <p:embed/>
                      <p:pic>
                        <p:nvPicPr>
                          <p:cNvPr id="0" name="图片 3422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837" y="935"/>
                            <a:ext cx="366" cy="4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9228" name="Rectangle 31"/>
              <p:cNvSpPr/>
              <p:nvPr/>
            </p:nvSpPr>
            <p:spPr>
              <a:xfrm>
                <a:off x="930" y="1026"/>
                <a:ext cx="178" cy="2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342900" lvl="0" indent="-342900" eaLnBrk="1" hangingPunct="1">
                  <a:lnSpc>
                    <a:spcPct val="80000"/>
                  </a:lnSpc>
                  <a:buNone/>
                </a:pPr>
                <a:r>
                  <a:rPr lang="en-US" altLang="zh-CN" sz="2800" i="1" dirty="0"/>
                  <a:t>f</a:t>
                </a:r>
                <a:endParaRPr lang="en-US" altLang="zh-CN" sz="2400" i="1" dirty="0"/>
              </a:p>
            </p:txBody>
          </p:sp>
          <p:graphicFrame>
            <p:nvGraphicFramePr>
              <p:cNvPr id="179229" name="Object 41"/>
              <p:cNvGraphicFramePr>
                <a:graphicFrameLocks noChangeAspect="1"/>
              </p:cNvGraphicFramePr>
              <p:nvPr/>
            </p:nvGraphicFramePr>
            <p:xfrm>
              <a:off x="3152" y="935"/>
              <a:ext cx="385" cy="4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24" name="" r:id="rId18" imgW="241300" imgH="279400" progId="Equation.DSMT4">
                      <p:embed/>
                    </p:oleObj>
                  </mc:Choice>
                  <mc:Fallback>
                    <p:oleObj name="" r:id="rId18" imgW="241300" imgH="279400" progId="Equation.DSMT4">
                      <p:embed/>
                      <p:pic>
                        <p:nvPicPr>
                          <p:cNvPr id="0" name="图片 3423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3152" y="935"/>
                            <a:ext cx="385" cy="4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9230" name="Rectangle 53"/>
              <p:cNvSpPr/>
              <p:nvPr/>
            </p:nvSpPr>
            <p:spPr>
              <a:xfrm>
                <a:off x="4377" y="1026"/>
                <a:ext cx="563" cy="2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342900" lvl="0" indent="-342900" eaLnBrk="1" hangingPunct="1">
                  <a:lnSpc>
                    <a:spcPct val="80000"/>
                  </a:lnSpc>
                  <a:buNone/>
                </a:pPr>
                <a:r>
                  <a:rPr lang="zh-CN" altLang="en-US" sz="2800" b="1" dirty="0">
                    <a:latin typeface="Arial" panose="020B0604020202020204" pitchFamily="34" charset="0"/>
                  </a:rPr>
                  <a:t>右端</a:t>
                </a:r>
                <a:endParaRPr lang="zh-CN" altLang="en-US" sz="2800" b="1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Rectangle 2"/>
          <p:cNvSpPr>
            <a:spLocks noGrp="1"/>
          </p:cNvSpPr>
          <p:nvPr>
            <p:ph type="title" idx="4294967295"/>
          </p:nvPr>
        </p:nvSpPr>
        <p:spPr>
          <a:xfrm>
            <a:off x="1703388" y="117475"/>
            <a:ext cx="7200900" cy="503238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>
                <a:solidFill>
                  <a:srgbClr val="3333CC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2</a:t>
            </a:r>
            <a:endParaRPr lang="en-US" altLang="zh-CN" sz="32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3801428" y="1358583"/>
          <a:ext cx="575945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1" imgW="6007100" imgH="1892300" progId="Equation.DSMT4">
                  <p:embed/>
                </p:oleObj>
              </mc:Choice>
              <mc:Fallback>
                <p:oleObj name="" r:id="rId1" imgW="6007100" imgH="1892300" progId="Equation.DSMT4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801428" y="1358583"/>
                        <a:ext cx="5759450" cy="18145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Rectangle 4"/>
          <p:cNvSpPr/>
          <p:nvPr/>
        </p:nvSpPr>
        <p:spPr>
          <a:xfrm>
            <a:off x="1703388" y="836613"/>
            <a:ext cx="34559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给定标准形式的</a:t>
            </a:r>
            <a:r>
              <a:rPr lang="en-US" altLang="zh-CN" sz="2800" b="1" dirty="0">
                <a:latin typeface="宋体" panose="02010600030101010101" pitchFamily="2" charset="-122"/>
              </a:rPr>
              <a:t>LP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56677" name="Rectangle 5"/>
          <p:cNvSpPr/>
          <p:nvPr/>
        </p:nvSpPr>
        <p:spPr>
          <a:xfrm>
            <a:off x="1524000" y="0"/>
            <a:ext cx="6804025" cy="765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36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6678" name="Line 6"/>
          <p:cNvSpPr/>
          <p:nvPr/>
        </p:nvSpPr>
        <p:spPr>
          <a:xfrm>
            <a:off x="1524000" y="692150"/>
            <a:ext cx="8153400" cy="0"/>
          </a:xfrm>
          <a:prstGeom prst="line">
            <a:avLst/>
          </a:prstGeom>
          <a:ln w="76200" cap="flat" cmpd="tri">
            <a:pattFill prst="pct90">
              <a:fgClr>
                <a:srgbClr val="990033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3079" name="Rectangle 7"/>
          <p:cNvSpPr/>
          <p:nvPr/>
        </p:nvSpPr>
        <p:spPr>
          <a:xfrm>
            <a:off x="1774825" y="3068638"/>
            <a:ext cx="2951163" cy="5032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利用分块矩阵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>
            <p:ph sz="half" idx="1"/>
          </p:nvPr>
        </p:nvGraphicFramePr>
        <p:xfrm>
          <a:off x="4500722" y="3647758"/>
          <a:ext cx="3526155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3" imgW="2374900" imgH="1244600" progId="Equation.DSMT4">
                  <p:embed/>
                </p:oleObj>
              </mc:Choice>
              <mc:Fallback>
                <p:oleObj name="" r:id="rId3" imgW="2374900" imgH="1244600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500722" y="3647758"/>
                        <a:ext cx="3526155" cy="1851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483735" y="5094605"/>
            <a:ext cx="3636010" cy="513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8760" y="5111115"/>
          <a:ext cx="242506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219200" imgH="241300" progId="Equation.KSEE3">
                  <p:embed/>
                </p:oleObj>
              </mc:Choice>
              <mc:Fallback>
                <p:oleObj name="" r:id="rId5" imgW="12192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8760" y="5111115"/>
                        <a:ext cx="2425065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6553200" y="4343400"/>
            <a:ext cx="1752600" cy="2057400"/>
            <a:chOff x="3168" y="2736"/>
            <a:chExt cx="1104" cy="1296"/>
          </a:xfrm>
        </p:grpSpPr>
        <p:sp>
          <p:nvSpPr>
            <p:cNvPr id="180245" name="Oval 3"/>
            <p:cNvSpPr/>
            <p:nvPr/>
          </p:nvSpPr>
          <p:spPr>
            <a:xfrm>
              <a:off x="3648" y="2736"/>
              <a:ext cx="624" cy="480"/>
            </a:xfrm>
            <a:prstGeom prst="ellipse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0246" name="Line 4"/>
            <p:cNvSpPr/>
            <p:nvPr/>
          </p:nvSpPr>
          <p:spPr>
            <a:xfrm flipH="1">
              <a:off x="3168" y="3120"/>
              <a:ext cx="672" cy="9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80227" name="Rectangle 5"/>
          <p:cNvSpPr>
            <a:spLocks noGrp="1"/>
          </p:cNvSpPr>
          <p:nvPr>
            <p:ph type="title" idx="4294967295"/>
          </p:nvPr>
        </p:nvSpPr>
        <p:spPr>
          <a:xfrm>
            <a:off x="1524000" y="260350"/>
            <a:ext cx="6732588" cy="288925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25</a:t>
            </a:r>
            <a:endParaRPr lang="en-US" altLang="zh-CN" sz="32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pSp>
        <p:nvGrpSpPr>
          <p:cNvPr id="180228" name="Group 6"/>
          <p:cNvGrpSpPr/>
          <p:nvPr/>
        </p:nvGrpSpPr>
        <p:grpSpPr>
          <a:xfrm>
            <a:off x="2016125" y="2286000"/>
            <a:ext cx="8499475" cy="3886200"/>
            <a:chOff x="310" y="1440"/>
            <a:chExt cx="5354" cy="2448"/>
          </a:xfrm>
        </p:grpSpPr>
        <p:graphicFrame>
          <p:nvGraphicFramePr>
            <p:cNvPr id="180237" name="Object 7"/>
            <p:cNvGraphicFramePr>
              <a:graphicFrameLocks noChangeAspect="1"/>
            </p:cNvGraphicFramePr>
            <p:nvPr/>
          </p:nvGraphicFramePr>
          <p:xfrm>
            <a:off x="310" y="1440"/>
            <a:ext cx="5333" cy="2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" name="" r:id="rId1" imgW="3873500" imgH="1600200" progId="Equation.DSMT4">
                    <p:embed/>
                  </p:oleObj>
                </mc:Choice>
                <mc:Fallback>
                  <p:oleObj name="" r:id="rId1" imgW="3873500" imgH="1600200" progId="Equation.DSMT4">
                    <p:embed/>
                    <p:pic>
                      <p:nvPicPr>
                        <p:cNvPr id="0" name="图片 3414"/>
                        <p:cNvPicPr/>
                        <p:nvPr/>
                      </p:nvPicPr>
                      <p:blipFill>
                        <a:blip r:embed="rId2">
                          <a:lum bright="-100000" contras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0" y="1440"/>
                          <a:ext cx="5333" cy="2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0238" name="Group 8"/>
            <p:cNvGrpSpPr/>
            <p:nvPr/>
          </p:nvGrpSpPr>
          <p:grpSpPr>
            <a:xfrm>
              <a:off x="720" y="1824"/>
              <a:ext cx="4944" cy="2064"/>
              <a:chOff x="720" y="1824"/>
              <a:chExt cx="4944" cy="2064"/>
            </a:xfrm>
          </p:grpSpPr>
          <p:sp>
            <p:nvSpPr>
              <p:cNvPr id="180239" name="Line 9"/>
              <p:cNvSpPr/>
              <p:nvPr/>
            </p:nvSpPr>
            <p:spPr>
              <a:xfrm>
                <a:off x="720" y="1824"/>
                <a:ext cx="4944" cy="0"/>
              </a:xfrm>
              <a:prstGeom prst="line">
                <a:avLst/>
              </a:prstGeom>
              <a:ln w="25400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0240" name="Line 10"/>
              <p:cNvSpPr/>
              <p:nvPr/>
            </p:nvSpPr>
            <p:spPr>
              <a:xfrm>
                <a:off x="720" y="2112"/>
                <a:ext cx="4944" cy="0"/>
              </a:xfrm>
              <a:prstGeom prst="line">
                <a:avLst/>
              </a:prstGeom>
              <a:ln w="25400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0241" name="Line 11"/>
              <p:cNvSpPr/>
              <p:nvPr/>
            </p:nvSpPr>
            <p:spPr>
              <a:xfrm>
                <a:off x="720" y="3888"/>
                <a:ext cx="4944" cy="0"/>
              </a:xfrm>
              <a:prstGeom prst="line">
                <a:avLst/>
              </a:prstGeom>
              <a:ln w="25400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0242" name="Line 12"/>
              <p:cNvSpPr/>
              <p:nvPr/>
            </p:nvSpPr>
            <p:spPr>
              <a:xfrm flipH="1" flipV="1">
                <a:off x="5664" y="1824"/>
                <a:ext cx="0" cy="2064"/>
              </a:xfrm>
              <a:prstGeom prst="line">
                <a:avLst/>
              </a:prstGeom>
              <a:ln w="25400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0243" name="Line 13"/>
              <p:cNvSpPr/>
              <p:nvPr/>
            </p:nvSpPr>
            <p:spPr>
              <a:xfrm flipH="1" flipV="1">
                <a:off x="5088" y="1824"/>
                <a:ext cx="0" cy="2064"/>
              </a:xfrm>
              <a:prstGeom prst="line">
                <a:avLst/>
              </a:prstGeom>
              <a:ln w="25400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0244" name="Line 14"/>
              <p:cNvSpPr/>
              <p:nvPr/>
            </p:nvSpPr>
            <p:spPr>
              <a:xfrm flipH="1" flipV="1">
                <a:off x="720" y="1824"/>
                <a:ext cx="0" cy="2064"/>
              </a:xfrm>
              <a:prstGeom prst="line">
                <a:avLst/>
              </a:prstGeom>
              <a:ln w="25400" cap="flat" cmpd="sng">
                <a:solidFill>
                  <a:srgbClr val="00FF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9711" name="AutoShape 15"/>
          <p:cNvSpPr/>
          <p:nvPr/>
        </p:nvSpPr>
        <p:spPr>
          <a:xfrm>
            <a:off x="5448300" y="1557338"/>
            <a:ext cx="1905000" cy="609600"/>
          </a:xfrm>
          <a:prstGeom prst="wedgeRoundRectCallout">
            <a:avLst>
              <a:gd name="adj1" fmla="val 68750"/>
              <a:gd name="adj2" fmla="val 94532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00" b="1" dirty="0"/>
              <a:t>进基变量</a:t>
            </a:r>
            <a:endParaRPr lang="zh-CN" altLang="en-US" sz="2800" b="1" dirty="0"/>
          </a:p>
        </p:txBody>
      </p:sp>
      <p:sp>
        <p:nvSpPr>
          <p:cNvPr id="29712" name="AutoShape 16"/>
          <p:cNvSpPr/>
          <p:nvPr/>
        </p:nvSpPr>
        <p:spPr>
          <a:xfrm flipH="1">
            <a:off x="1593850" y="1196975"/>
            <a:ext cx="1981200" cy="609600"/>
          </a:xfrm>
          <a:prstGeom prst="wedgeRoundRectCallout">
            <a:avLst>
              <a:gd name="adj1" fmla="val 25477"/>
              <a:gd name="adj2" fmla="val 529685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00" b="1" dirty="0"/>
              <a:t>离基变量</a:t>
            </a:r>
            <a:endParaRPr lang="zh-CN" altLang="en-US" sz="2800" b="1" dirty="0"/>
          </a:p>
        </p:txBody>
      </p:sp>
      <p:sp>
        <p:nvSpPr>
          <p:cNvPr id="29713" name="Text Box 17"/>
          <p:cNvSpPr txBox="1"/>
          <p:nvPr/>
        </p:nvSpPr>
        <p:spPr>
          <a:xfrm>
            <a:off x="5334000" y="6248400"/>
            <a:ext cx="1371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/>
              <a:t>旋转元</a:t>
            </a:r>
            <a:endParaRPr lang="zh-CN" altLang="en-US" sz="2800" b="1" dirty="0"/>
          </a:p>
        </p:txBody>
      </p:sp>
      <p:sp>
        <p:nvSpPr>
          <p:cNvPr id="29714" name="AutoShape 18"/>
          <p:cNvSpPr/>
          <p:nvPr/>
        </p:nvSpPr>
        <p:spPr>
          <a:xfrm flipH="1">
            <a:off x="8616950" y="457200"/>
            <a:ext cx="1981200" cy="609600"/>
          </a:xfrm>
          <a:prstGeom prst="wedgeRoundRectCallout">
            <a:avLst>
              <a:gd name="adj1" fmla="val -23319"/>
              <a:gd name="adj2" fmla="val 26067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00" b="1" dirty="0"/>
              <a:t>右端向量</a:t>
            </a:r>
            <a:endParaRPr lang="zh-CN" altLang="en-US" sz="2800" b="1" dirty="0"/>
          </a:p>
        </p:txBody>
      </p:sp>
      <p:sp>
        <p:nvSpPr>
          <p:cNvPr id="180233" name="Text Box 19">
            <a:hlinkClick r:id="" action="ppaction://noaction"/>
          </p:cNvPr>
          <p:cNvSpPr txBox="1"/>
          <p:nvPr/>
        </p:nvSpPr>
        <p:spPr>
          <a:xfrm>
            <a:off x="8904288" y="6308725"/>
            <a:ext cx="8651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/>
              <a:t>返回</a:t>
            </a:r>
            <a:endParaRPr lang="zh-CN" altLang="en-US" sz="2400" b="1" dirty="0"/>
          </a:p>
        </p:txBody>
      </p:sp>
      <p:sp>
        <p:nvSpPr>
          <p:cNvPr id="180234" name="Rectangle 36"/>
          <p:cNvSpPr/>
          <p:nvPr/>
        </p:nvSpPr>
        <p:spPr>
          <a:xfrm>
            <a:off x="1847850" y="0"/>
            <a:ext cx="7632700" cy="5048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b="1" dirty="0">
              <a:solidFill>
                <a:srgbClr val="3333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80235" name="Line 37"/>
          <p:cNvSpPr/>
          <p:nvPr/>
        </p:nvSpPr>
        <p:spPr>
          <a:xfrm>
            <a:off x="1524000" y="620713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0236" name="Rectangle 38"/>
          <p:cNvSpPr/>
          <p:nvPr/>
        </p:nvSpPr>
        <p:spPr>
          <a:xfrm>
            <a:off x="4800600" y="765175"/>
            <a:ext cx="1605280" cy="43561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单纯形表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1" grpId="0" bldLvl="0" animBg="1"/>
      <p:bldP spid="29712" grpId="0" bldLvl="0" animBg="1"/>
      <p:bldP spid="29713" grpId="0"/>
      <p:bldP spid="29714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1250" name="Object 2"/>
          <p:cNvGraphicFramePr>
            <a:graphicFrameLocks noChangeAspect="1"/>
          </p:cNvGraphicFramePr>
          <p:nvPr/>
        </p:nvGraphicFramePr>
        <p:xfrm>
          <a:off x="2566988" y="1700213"/>
          <a:ext cx="531495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1" imgW="2733675" imgH="828675" progId="Word.Document.8">
                  <p:embed/>
                </p:oleObj>
              </mc:Choice>
              <mc:Fallback>
                <p:oleObj name="" r:id="rId1" imgW="2733675" imgH="828675" progId="Word.Document.8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2">
                        <a:lum bright="-100000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566988" y="1700213"/>
                        <a:ext cx="5314950" cy="1608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238375" y="3714750"/>
          <a:ext cx="7545388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3" imgW="3328670" imgH="791210" progId="Word.Document.8">
                  <p:embed/>
                </p:oleObj>
              </mc:Choice>
              <mc:Fallback>
                <p:oleObj name="" r:id="rId3" imgW="3328670" imgH="791210" progId="Word.Document.8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4">
                        <a:lum bright="-100000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238375" y="3714750"/>
                        <a:ext cx="7545388" cy="197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2" name="Text Box 4"/>
          <p:cNvSpPr txBox="1"/>
          <p:nvPr/>
        </p:nvSpPr>
        <p:spPr>
          <a:xfrm>
            <a:off x="1992313" y="1052513"/>
            <a:ext cx="5029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 求解线性规划问题</a:t>
            </a:r>
            <a:endParaRPr lang="zh-CN" altLang="en-US" sz="2800" b="1" dirty="0"/>
          </a:p>
        </p:txBody>
      </p:sp>
      <p:sp>
        <p:nvSpPr>
          <p:cNvPr id="30725" name="Text Box 5"/>
          <p:cNvSpPr txBox="1"/>
          <p:nvPr/>
        </p:nvSpPr>
        <p:spPr>
          <a:xfrm>
            <a:off x="2135188" y="3276600"/>
            <a:ext cx="2971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/>
              <a:t>化成标准化形式</a:t>
            </a:r>
            <a:endParaRPr lang="zh-CN" altLang="en-US" sz="2800" dirty="0"/>
          </a:p>
        </p:txBody>
      </p:sp>
      <p:sp>
        <p:nvSpPr>
          <p:cNvPr id="181254" name="Rectangle 6"/>
          <p:cNvSpPr>
            <a:spLocks noGrp="1"/>
          </p:cNvSpPr>
          <p:nvPr>
            <p:ph type="title" idx="4294967295"/>
          </p:nvPr>
        </p:nvSpPr>
        <p:spPr>
          <a:xfrm>
            <a:off x="1774825" y="188913"/>
            <a:ext cx="7343775" cy="504825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b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2800" b="1" dirty="0">
                <a:solidFill>
                  <a:srgbClr val="3333CC"/>
                </a:solidFill>
                <a:ea typeface="楷体_GB2312" pitchFamily="49" charset="-122"/>
              </a:rPr>
              <a:t>26</a:t>
            </a:r>
            <a:br>
              <a:rPr lang="en-US" altLang="zh-CN" sz="2800" b="1" dirty="0">
                <a:solidFill>
                  <a:srgbClr val="3333CC"/>
                </a:solidFill>
                <a:ea typeface="楷体_GB2312" pitchFamily="49" charset="-122"/>
              </a:rPr>
            </a:br>
            <a:endParaRPr lang="en-US" altLang="zh-CN" sz="28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81255" name="Rectangle 7"/>
          <p:cNvSpPr/>
          <p:nvPr/>
        </p:nvSpPr>
        <p:spPr>
          <a:xfrm>
            <a:off x="1774825" y="0"/>
            <a:ext cx="7632700" cy="5048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b="1" dirty="0">
              <a:solidFill>
                <a:srgbClr val="3333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81256" name="Line 8"/>
          <p:cNvSpPr/>
          <p:nvPr/>
        </p:nvSpPr>
        <p:spPr>
          <a:xfrm>
            <a:off x="1668463" y="765175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063750" y="3862388"/>
          <a:ext cx="842327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1" imgW="4025900" imgH="788670" progId="Word.Document.8">
                  <p:embed/>
                </p:oleObj>
              </mc:Choice>
              <mc:Fallback>
                <p:oleObj name="" r:id="rId1" imgW="4025900" imgH="788670" progId="Word.Document.8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2">
                        <a:lum bright="-100000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063750" y="3862388"/>
                        <a:ext cx="8423275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3"/>
          <p:cNvSpPr/>
          <p:nvPr/>
        </p:nvSpPr>
        <p:spPr>
          <a:xfrm>
            <a:off x="2782888" y="4646613"/>
            <a:ext cx="6697662" cy="43815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1748" name="Rectangle 4"/>
          <p:cNvSpPr/>
          <p:nvPr/>
        </p:nvSpPr>
        <p:spPr>
          <a:xfrm>
            <a:off x="3733800" y="3860800"/>
            <a:ext cx="762000" cy="1684338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zh-CN" sz="2800" b="1" dirty="0">
              <a:solidFill>
                <a:schemeClr val="folHlink"/>
              </a:solidFill>
            </a:endParaRPr>
          </a:p>
        </p:txBody>
      </p:sp>
      <p:sp>
        <p:nvSpPr>
          <p:cNvPr id="31749" name="Rectangle 5"/>
          <p:cNvSpPr/>
          <p:nvPr/>
        </p:nvSpPr>
        <p:spPr>
          <a:xfrm>
            <a:off x="2566988" y="2133600"/>
            <a:ext cx="6537325" cy="3587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1750" name="Rectangle 6"/>
          <p:cNvSpPr/>
          <p:nvPr/>
        </p:nvSpPr>
        <p:spPr>
          <a:xfrm>
            <a:off x="4367213" y="1268413"/>
            <a:ext cx="533400" cy="12001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82279" name="Text Box 7"/>
          <p:cNvSpPr txBox="1"/>
          <p:nvPr/>
        </p:nvSpPr>
        <p:spPr>
          <a:xfrm>
            <a:off x="1992313" y="692150"/>
            <a:ext cx="24479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写出单纯形表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1752" name="Text Box 8"/>
          <p:cNvSpPr txBox="1"/>
          <p:nvPr/>
        </p:nvSpPr>
        <p:spPr>
          <a:xfrm>
            <a:off x="9191625" y="1628775"/>
            <a:ext cx="914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25/1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31753" name="Text Box 9"/>
          <p:cNvSpPr txBox="1"/>
          <p:nvPr/>
        </p:nvSpPr>
        <p:spPr>
          <a:xfrm>
            <a:off x="9191625" y="2143125"/>
            <a:ext cx="914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36/2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31754" name="Oval 10"/>
          <p:cNvSpPr/>
          <p:nvPr/>
        </p:nvSpPr>
        <p:spPr>
          <a:xfrm>
            <a:off x="4367213" y="2060575"/>
            <a:ext cx="533400" cy="533400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1755" name="Text Box 11"/>
          <p:cNvSpPr txBox="1"/>
          <p:nvPr/>
        </p:nvSpPr>
        <p:spPr>
          <a:xfrm>
            <a:off x="4648200" y="4249738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0</a:t>
            </a:r>
            <a:endParaRPr lang="en-US" altLang="zh-CN" sz="2800" dirty="0"/>
          </a:p>
        </p:txBody>
      </p:sp>
      <p:sp>
        <p:nvSpPr>
          <p:cNvPr id="31756" name="Text Box 12"/>
          <p:cNvSpPr txBox="1"/>
          <p:nvPr/>
        </p:nvSpPr>
        <p:spPr>
          <a:xfrm>
            <a:off x="5410200" y="4249738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-3</a:t>
            </a:r>
            <a:endParaRPr lang="en-US" altLang="zh-CN" sz="2800" dirty="0"/>
          </a:p>
        </p:txBody>
      </p:sp>
      <p:sp>
        <p:nvSpPr>
          <p:cNvPr id="31757" name="Text Box 13"/>
          <p:cNvSpPr txBox="1"/>
          <p:nvPr/>
        </p:nvSpPr>
        <p:spPr>
          <a:xfrm>
            <a:off x="6248400" y="4249738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-2</a:t>
            </a:r>
            <a:endParaRPr lang="en-US" altLang="zh-CN" sz="2800" dirty="0"/>
          </a:p>
        </p:txBody>
      </p:sp>
      <p:sp>
        <p:nvSpPr>
          <p:cNvPr id="31758" name="Text Box 14"/>
          <p:cNvSpPr txBox="1"/>
          <p:nvPr/>
        </p:nvSpPr>
        <p:spPr>
          <a:xfrm>
            <a:off x="7010400" y="4249738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0</a:t>
            </a:r>
            <a:endParaRPr lang="en-US" altLang="zh-CN" sz="2800" dirty="0"/>
          </a:p>
        </p:txBody>
      </p:sp>
      <p:sp>
        <p:nvSpPr>
          <p:cNvPr id="31759" name="Text Box 15"/>
          <p:cNvSpPr txBox="1"/>
          <p:nvPr/>
        </p:nvSpPr>
        <p:spPr>
          <a:xfrm>
            <a:off x="7753350" y="4249738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-2</a:t>
            </a:r>
            <a:endParaRPr lang="en-US" altLang="zh-CN" sz="2800" dirty="0"/>
          </a:p>
        </p:txBody>
      </p:sp>
      <p:sp>
        <p:nvSpPr>
          <p:cNvPr id="31760" name="Text Box 16"/>
          <p:cNvSpPr txBox="1"/>
          <p:nvPr/>
        </p:nvSpPr>
        <p:spPr>
          <a:xfrm>
            <a:off x="8591550" y="4249738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-72</a:t>
            </a:r>
            <a:endParaRPr lang="en-US" altLang="zh-CN" sz="2800" dirty="0"/>
          </a:p>
        </p:txBody>
      </p:sp>
      <p:sp>
        <p:nvSpPr>
          <p:cNvPr id="31761" name="Text Box 17"/>
          <p:cNvSpPr txBox="1"/>
          <p:nvPr/>
        </p:nvSpPr>
        <p:spPr>
          <a:xfrm>
            <a:off x="4710113" y="4675188"/>
            <a:ext cx="665162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0</a:t>
            </a:r>
            <a:endParaRPr lang="en-US" altLang="zh-CN" sz="2800" dirty="0"/>
          </a:p>
        </p:txBody>
      </p:sp>
      <p:sp>
        <p:nvSpPr>
          <p:cNvPr id="31762" name="Text Box 18"/>
          <p:cNvSpPr txBox="1"/>
          <p:nvPr/>
        </p:nvSpPr>
        <p:spPr>
          <a:xfrm>
            <a:off x="5372100" y="4652963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1/2</a:t>
            </a:r>
            <a:endParaRPr lang="en-US" altLang="zh-CN" sz="2800" dirty="0"/>
          </a:p>
        </p:txBody>
      </p:sp>
      <p:sp>
        <p:nvSpPr>
          <p:cNvPr id="31763" name="Text Box 19"/>
          <p:cNvSpPr txBox="1"/>
          <p:nvPr/>
        </p:nvSpPr>
        <p:spPr>
          <a:xfrm>
            <a:off x="6294438" y="4652963"/>
            <a:ext cx="665162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0</a:t>
            </a:r>
            <a:endParaRPr lang="en-US" altLang="zh-CN" sz="2800" dirty="0"/>
          </a:p>
        </p:txBody>
      </p:sp>
      <p:sp>
        <p:nvSpPr>
          <p:cNvPr id="31764" name="Text Box 20"/>
          <p:cNvSpPr txBox="1"/>
          <p:nvPr/>
        </p:nvSpPr>
        <p:spPr>
          <a:xfrm>
            <a:off x="7029450" y="4675188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</a:t>
            </a:r>
            <a:endParaRPr lang="en-US" altLang="zh-CN" sz="2800" dirty="0"/>
          </a:p>
        </p:txBody>
      </p:sp>
      <p:sp>
        <p:nvSpPr>
          <p:cNvPr id="31765" name="Text Box 21"/>
          <p:cNvSpPr txBox="1"/>
          <p:nvPr/>
        </p:nvSpPr>
        <p:spPr>
          <a:xfrm>
            <a:off x="7807325" y="4652963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-1/2</a:t>
            </a:r>
            <a:endParaRPr lang="en-US" altLang="zh-CN" sz="2800" dirty="0"/>
          </a:p>
        </p:txBody>
      </p:sp>
      <p:sp>
        <p:nvSpPr>
          <p:cNvPr id="31766" name="Text Box 22"/>
          <p:cNvSpPr txBox="1"/>
          <p:nvPr/>
        </p:nvSpPr>
        <p:spPr>
          <a:xfrm>
            <a:off x="9525000" y="4508500"/>
            <a:ext cx="1143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7/0.5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31767" name="Text Box 23"/>
          <p:cNvSpPr txBox="1"/>
          <p:nvPr/>
        </p:nvSpPr>
        <p:spPr>
          <a:xfrm>
            <a:off x="4629150" y="5084763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</a:t>
            </a:r>
            <a:endParaRPr lang="en-US" altLang="zh-CN" sz="2800" dirty="0"/>
          </a:p>
        </p:txBody>
      </p:sp>
      <p:sp>
        <p:nvSpPr>
          <p:cNvPr id="31768" name="Text Box 24"/>
          <p:cNvSpPr txBox="1"/>
          <p:nvPr/>
        </p:nvSpPr>
        <p:spPr>
          <a:xfrm>
            <a:off x="5391150" y="5106988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1/2</a:t>
            </a:r>
            <a:endParaRPr lang="en-US" altLang="zh-CN" sz="2800" dirty="0"/>
          </a:p>
        </p:txBody>
      </p:sp>
      <p:sp>
        <p:nvSpPr>
          <p:cNvPr id="31769" name="Text Box 25"/>
          <p:cNvSpPr txBox="1"/>
          <p:nvPr/>
        </p:nvSpPr>
        <p:spPr>
          <a:xfrm>
            <a:off x="6248400" y="5084763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</a:t>
            </a:r>
            <a:endParaRPr lang="en-US" altLang="zh-CN" sz="2800" dirty="0"/>
          </a:p>
        </p:txBody>
      </p:sp>
      <p:sp>
        <p:nvSpPr>
          <p:cNvPr id="31770" name="Text Box 26"/>
          <p:cNvSpPr txBox="1"/>
          <p:nvPr/>
        </p:nvSpPr>
        <p:spPr>
          <a:xfrm>
            <a:off x="7029450" y="5084763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0</a:t>
            </a:r>
            <a:endParaRPr lang="en-US" altLang="zh-CN" sz="2800" dirty="0"/>
          </a:p>
        </p:txBody>
      </p:sp>
      <p:sp>
        <p:nvSpPr>
          <p:cNvPr id="31771" name="Text Box 27"/>
          <p:cNvSpPr txBox="1"/>
          <p:nvPr/>
        </p:nvSpPr>
        <p:spPr>
          <a:xfrm>
            <a:off x="7791450" y="5084763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1/2</a:t>
            </a:r>
            <a:endParaRPr lang="en-US" altLang="zh-CN" sz="2800" dirty="0"/>
          </a:p>
        </p:txBody>
      </p:sp>
      <p:sp>
        <p:nvSpPr>
          <p:cNvPr id="31772" name="Text Box 28"/>
          <p:cNvSpPr txBox="1"/>
          <p:nvPr/>
        </p:nvSpPr>
        <p:spPr>
          <a:xfrm>
            <a:off x="9525000" y="5059363"/>
            <a:ext cx="1143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18/0.5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31773" name="Text Box 29"/>
          <p:cNvSpPr txBox="1"/>
          <p:nvPr/>
        </p:nvSpPr>
        <p:spPr>
          <a:xfrm>
            <a:off x="2971800" y="5106988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x2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774" name="Text Box 30"/>
          <p:cNvSpPr txBox="1"/>
          <p:nvPr/>
        </p:nvSpPr>
        <p:spPr>
          <a:xfrm>
            <a:off x="8670925" y="4652963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7</a:t>
            </a:r>
            <a:endParaRPr lang="en-US" altLang="zh-CN" sz="2800" dirty="0"/>
          </a:p>
        </p:txBody>
      </p:sp>
      <p:sp>
        <p:nvSpPr>
          <p:cNvPr id="31775" name="Text Box 31"/>
          <p:cNvSpPr txBox="1"/>
          <p:nvPr/>
        </p:nvSpPr>
        <p:spPr>
          <a:xfrm>
            <a:off x="8696325" y="5072063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18</a:t>
            </a:r>
            <a:endParaRPr lang="en-US" altLang="zh-CN" sz="2800" dirty="0"/>
          </a:p>
        </p:txBody>
      </p:sp>
      <p:sp>
        <p:nvSpPr>
          <p:cNvPr id="31776" name="Text Box 32"/>
          <p:cNvSpPr txBox="1"/>
          <p:nvPr/>
        </p:nvSpPr>
        <p:spPr>
          <a:xfrm>
            <a:off x="3829050" y="4314825"/>
            <a:ext cx="665163" cy="3381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</a:t>
            </a:r>
            <a:endParaRPr lang="en-US" altLang="zh-CN" sz="2800" dirty="0"/>
          </a:p>
        </p:txBody>
      </p:sp>
      <p:sp>
        <p:nvSpPr>
          <p:cNvPr id="31777" name="Text Box 33"/>
          <p:cNvSpPr txBox="1"/>
          <p:nvPr/>
        </p:nvSpPr>
        <p:spPr>
          <a:xfrm>
            <a:off x="3790950" y="4652963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1/2</a:t>
            </a:r>
            <a:endParaRPr lang="en-US" altLang="zh-CN" sz="2800" dirty="0"/>
          </a:p>
        </p:txBody>
      </p:sp>
      <p:sp>
        <p:nvSpPr>
          <p:cNvPr id="31778" name="Text Box 34"/>
          <p:cNvSpPr txBox="1"/>
          <p:nvPr/>
        </p:nvSpPr>
        <p:spPr>
          <a:xfrm>
            <a:off x="3810000" y="5084763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1/2</a:t>
            </a:r>
            <a:endParaRPr lang="en-US" altLang="zh-CN" sz="2800" dirty="0"/>
          </a:p>
        </p:txBody>
      </p:sp>
      <p:sp>
        <p:nvSpPr>
          <p:cNvPr id="31779" name="Text Box 35"/>
          <p:cNvSpPr txBox="1"/>
          <p:nvPr/>
        </p:nvSpPr>
        <p:spPr>
          <a:xfrm>
            <a:off x="2971800" y="4725988"/>
            <a:ext cx="665163" cy="338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x5</a:t>
            </a:r>
            <a:endParaRPr lang="en-US" altLang="zh-CN" sz="2800" dirty="0">
              <a:solidFill>
                <a:srgbClr val="FF3300"/>
              </a:solidFill>
            </a:endParaRPr>
          </a:p>
        </p:txBody>
      </p:sp>
      <p:sp>
        <p:nvSpPr>
          <p:cNvPr id="31780" name="Oval 36"/>
          <p:cNvSpPr/>
          <p:nvPr/>
        </p:nvSpPr>
        <p:spPr>
          <a:xfrm>
            <a:off x="3810000" y="4652963"/>
            <a:ext cx="609600" cy="381000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1781" name="Text Box 37"/>
          <p:cNvSpPr txBox="1"/>
          <p:nvPr/>
        </p:nvSpPr>
        <p:spPr>
          <a:xfrm>
            <a:off x="4727575" y="2781300"/>
            <a:ext cx="1600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6</a:t>
            </a:r>
            <a:r>
              <a:rPr lang="zh-CN" altLang="zh-CN" sz="2400" dirty="0">
                <a:solidFill>
                  <a:srgbClr val="000000"/>
                </a:solidFill>
              </a:rPr>
              <a:t>离基，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1782" name="Text Box 38"/>
          <p:cNvSpPr txBox="1"/>
          <p:nvPr/>
        </p:nvSpPr>
        <p:spPr>
          <a:xfrm>
            <a:off x="3432175" y="2781300"/>
            <a:ext cx="1600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2</a:t>
            </a:r>
            <a:r>
              <a:rPr lang="zh-CN" altLang="zh-CN" sz="2400" dirty="0">
                <a:solidFill>
                  <a:srgbClr val="000000"/>
                </a:solidFill>
              </a:rPr>
              <a:t>进基，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1783" name="Text Box 39"/>
          <p:cNvSpPr txBox="1"/>
          <p:nvPr/>
        </p:nvSpPr>
        <p:spPr>
          <a:xfrm>
            <a:off x="4872038" y="5876925"/>
            <a:ext cx="15573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5</a:t>
            </a:r>
            <a:r>
              <a:rPr lang="zh-CN" altLang="zh-CN" sz="2400" dirty="0">
                <a:solidFill>
                  <a:srgbClr val="000000"/>
                </a:solidFill>
              </a:rPr>
              <a:t>离基，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1784" name="Text Box 40"/>
          <p:cNvSpPr txBox="1"/>
          <p:nvPr/>
        </p:nvSpPr>
        <p:spPr>
          <a:xfrm>
            <a:off x="3457575" y="5876925"/>
            <a:ext cx="15573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1</a:t>
            </a:r>
            <a:r>
              <a:rPr lang="zh-CN" altLang="zh-CN" sz="2400" dirty="0">
                <a:solidFill>
                  <a:srgbClr val="000000"/>
                </a:solidFill>
              </a:rPr>
              <a:t>进基，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182313" name="Object 41"/>
          <p:cNvGraphicFramePr>
            <a:graphicFrameLocks noChangeAspect="1"/>
          </p:cNvGraphicFramePr>
          <p:nvPr/>
        </p:nvGraphicFramePr>
        <p:xfrm>
          <a:off x="1765300" y="1222375"/>
          <a:ext cx="8218488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" r:id="rId3" imgW="4027805" imgH="791210" progId="Word.Document.8">
                  <p:embed/>
                </p:oleObj>
              </mc:Choice>
              <mc:Fallback>
                <p:oleObj name="" r:id="rId3" imgW="4027805" imgH="791210" progId="Word.Document.8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4">
                        <a:lum bright="-100000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765300" y="1222375"/>
                        <a:ext cx="8218488" cy="160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314" name="Rectangle 42"/>
          <p:cNvSpPr/>
          <p:nvPr/>
        </p:nvSpPr>
        <p:spPr>
          <a:xfrm>
            <a:off x="1919288" y="0"/>
            <a:ext cx="7632700" cy="5048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b="1" dirty="0">
              <a:solidFill>
                <a:srgbClr val="3333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82315" name="Line 43"/>
          <p:cNvSpPr/>
          <p:nvPr/>
        </p:nvSpPr>
        <p:spPr>
          <a:xfrm>
            <a:off x="1524000" y="692150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2316" name="Rectangle 44"/>
          <p:cNvSpPr>
            <a:spLocks noGrp="1"/>
          </p:cNvSpPr>
          <p:nvPr>
            <p:ph type="title" idx="4294967295"/>
          </p:nvPr>
        </p:nvSpPr>
        <p:spPr>
          <a:xfrm>
            <a:off x="1847850" y="144463"/>
            <a:ext cx="7777163" cy="47625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2800" b="1" dirty="0">
                <a:solidFill>
                  <a:srgbClr val="3333CC"/>
                </a:solidFill>
                <a:ea typeface="楷体_GB2312" pitchFamily="49" charset="-122"/>
              </a:rPr>
              <a:t>27</a:t>
            </a:r>
            <a:endParaRPr lang="en-US" altLang="zh-CN" sz="28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/>
      <p:bldP spid="31748" grpId="0" bldLvl="0" animBg="1"/>
      <p:bldP spid="31749" grpId="0" bldLvl="0" animBg="1"/>
      <p:bldP spid="31750" grpId="0" bldLvl="0" animBg="1"/>
      <p:bldP spid="31752" grpId="0"/>
      <p:bldP spid="31753" grpId="0"/>
      <p:bldP spid="31754" grpId="0" bldLvl="0" animBg="1"/>
      <p:bldP spid="31755" grpId="0" bldLvl="0" animBg="1"/>
      <p:bldP spid="31756" grpId="0" bldLvl="0" animBg="1"/>
      <p:bldP spid="31757" grpId="0" bldLvl="0" animBg="1"/>
      <p:bldP spid="31758" grpId="0" bldLvl="0" animBg="1"/>
      <p:bldP spid="31759" grpId="0" bldLvl="0" animBg="1"/>
      <p:bldP spid="31760" grpId="0" bldLvl="0" animBg="1"/>
      <p:bldP spid="31761" grpId="0" bldLvl="0" animBg="1"/>
      <p:bldP spid="31762" grpId="0" bldLvl="0" animBg="1"/>
      <p:bldP spid="31763" grpId="0" bldLvl="0" animBg="1"/>
      <p:bldP spid="31764" grpId="0" bldLvl="0" animBg="1"/>
      <p:bldP spid="31765" grpId="0" bldLvl="0" animBg="1"/>
      <p:bldP spid="31766" grpId="0"/>
      <p:bldP spid="31767" grpId="0" bldLvl="0" animBg="1"/>
      <p:bldP spid="31768" grpId="0" bldLvl="0" animBg="1"/>
      <p:bldP spid="31769" grpId="0" bldLvl="0" animBg="1"/>
      <p:bldP spid="31770" grpId="0" bldLvl="0" animBg="1"/>
      <p:bldP spid="31771" grpId="0" bldLvl="0" animBg="1"/>
      <p:bldP spid="31772" grpId="0"/>
      <p:bldP spid="31773" grpId="0" bldLvl="0" animBg="1"/>
      <p:bldP spid="31774" grpId="0" bldLvl="0" animBg="1"/>
      <p:bldP spid="31775" grpId="0" bldLvl="0" animBg="1"/>
      <p:bldP spid="31776" grpId="0" bldLvl="0" animBg="1"/>
      <p:bldP spid="31777" grpId="0" bldLvl="0" animBg="1"/>
      <p:bldP spid="31778" grpId="0" bldLvl="0" animBg="1"/>
      <p:bldP spid="31779" grpId="0" bldLvl="0" animBg="1"/>
      <p:bldP spid="31780" grpId="0" bldLvl="0" animBg="1"/>
      <p:bldP spid="31781" grpId="0"/>
      <p:bldP spid="31782" grpId="0"/>
      <p:bldP spid="31783" grpId="0"/>
      <p:bldP spid="3178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1992313" y="1165225"/>
          <a:ext cx="8304212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" r:id="rId1" imgW="4037330" imgH="791210" progId="Word.Document.8">
                  <p:embed/>
                </p:oleObj>
              </mc:Choice>
              <mc:Fallback>
                <p:oleObj name="" r:id="rId1" imgW="4037330" imgH="791210" progId="Word.Document.8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2">
                        <a:lum bright="-100000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992313" y="1165225"/>
                        <a:ext cx="8304212" cy="226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3"/>
          <p:cNvSpPr txBox="1"/>
          <p:nvPr/>
        </p:nvSpPr>
        <p:spPr>
          <a:xfrm>
            <a:off x="4598988" y="161448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0</a:t>
            </a:r>
            <a:endParaRPr lang="en-US" altLang="zh-CN" sz="2800" dirty="0"/>
          </a:p>
        </p:txBody>
      </p:sp>
      <p:sp>
        <p:nvSpPr>
          <p:cNvPr id="32772" name="Text Box 4"/>
          <p:cNvSpPr txBox="1"/>
          <p:nvPr/>
        </p:nvSpPr>
        <p:spPr>
          <a:xfrm>
            <a:off x="5448300" y="161448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-4</a:t>
            </a:r>
            <a:endParaRPr lang="en-US" altLang="zh-CN" sz="2800" dirty="0"/>
          </a:p>
        </p:txBody>
      </p:sp>
      <p:sp>
        <p:nvSpPr>
          <p:cNvPr id="32773" name="Text Box 5"/>
          <p:cNvSpPr txBox="1"/>
          <p:nvPr/>
        </p:nvSpPr>
        <p:spPr>
          <a:xfrm>
            <a:off x="6199188" y="161448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-2</a:t>
            </a:r>
            <a:endParaRPr lang="en-US" altLang="zh-CN" sz="2800" dirty="0"/>
          </a:p>
        </p:txBody>
      </p:sp>
      <p:sp>
        <p:nvSpPr>
          <p:cNvPr id="32774" name="Text Box 6"/>
          <p:cNvSpPr txBox="1"/>
          <p:nvPr/>
        </p:nvSpPr>
        <p:spPr>
          <a:xfrm>
            <a:off x="7037388" y="161448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-2</a:t>
            </a:r>
            <a:endParaRPr lang="en-US" altLang="zh-CN" sz="2800" dirty="0"/>
          </a:p>
        </p:txBody>
      </p:sp>
      <p:sp>
        <p:nvSpPr>
          <p:cNvPr id="32775" name="Text Box 7"/>
          <p:cNvSpPr txBox="1"/>
          <p:nvPr/>
        </p:nvSpPr>
        <p:spPr>
          <a:xfrm>
            <a:off x="7878763" y="161448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-1</a:t>
            </a:r>
            <a:endParaRPr lang="en-US" altLang="zh-CN" sz="2800" dirty="0"/>
          </a:p>
        </p:txBody>
      </p:sp>
      <p:sp>
        <p:nvSpPr>
          <p:cNvPr id="32776" name="Text Box 8"/>
          <p:cNvSpPr txBox="1"/>
          <p:nvPr/>
        </p:nvSpPr>
        <p:spPr>
          <a:xfrm>
            <a:off x="8647113" y="161448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-86</a:t>
            </a:r>
            <a:endParaRPr lang="en-US" altLang="zh-CN" sz="2800" dirty="0"/>
          </a:p>
        </p:txBody>
      </p:sp>
      <p:sp>
        <p:nvSpPr>
          <p:cNvPr id="32777" name="Text Box 9"/>
          <p:cNvSpPr txBox="1"/>
          <p:nvPr/>
        </p:nvSpPr>
        <p:spPr>
          <a:xfrm>
            <a:off x="4598988" y="209073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0</a:t>
            </a:r>
            <a:endParaRPr lang="en-US" altLang="zh-CN" sz="2800" dirty="0"/>
          </a:p>
        </p:txBody>
      </p:sp>
      <p:sp>
        <p:nvSpPr>
          <p:cNvPr id="32778" name="Text Box 10"/>
          <p:cNvSpPr txBox="1"/>
          <p:nvPr/>
        </p:nvSpPr>
        <p:spPr>
          <a:xfrm>
            <a:off x="5445125" y="209073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</a:t>
            </a:r>
            <a:endParaRPr lang="en-US" altLang="zh-CN" sz="2800" dirty="0"/>
          </a:p>
        </p:txBody>
      </p:sp>
      <p:sp>
        <p:nvSpPr>
          <p:cNvPr id="32779" name="Text Box 11"/>
          <p:cNvSpPr txBox="1"/>
          <p:nvPr/>
        </p:nvSpPr>
        <p:spPr>
          <a:xfrm>
            <a:off x="6180138" y="209073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0</a:t>
            </a:r>
            <a:endParaRPr lang="en-US" altLang="zh-CN" sz="2800" dirty="0"/>
          </a:p>
        </p:txBody>
      </p:sp>
      <p:sp>
        <p:nvSpPr>
          <p:cNvPr id="32780" name="Text Box 12"/>
          <p:cNvSpPr txBox="1"/>
          <p:nvPr/>
        </p:nvSpPr>
        <p:spPr>
          <a:xfrm>
            <a:off x="7056438" y="209073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2</a:t>
            </a:r>
            <a:endParaRPr lang="en-US" altLang="zh-CN" sz="2800" dirty="0"/>
          </a:p>
        </p:txBody>
      </p:sp>
      <p:sp>
        <p:nvSpPr>
          <p:cNvPr id="32781" name="Text Box 13"/>
          <p:cNvSpPr txBox="1"/>
          <p:nvPr/>
        </p:nvSpPr>
        <p:spPr>
          <a:xfrm>
            <a:off x="7878763" y="209073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-1</a:t>
            </a:r>
            <a:endParaRPr lang="en-US" altLang="zh-CN" sz="2800" dirty="0"/>
          </a:p>
        </p:txBody>
      </p:sp>
      <p:sp>
        <p:nvSpPr>
          <p:cNvPr id="32782" name="Text Box 14"/>
          <p:cNvSpPr txBox="1"/>
          <p:nvPr/>
        </p:nvSpPr>
        <p:spPr>
          <a:xfrm>
            <a:off x="4579938" y="256698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</a:t>
            </a:r>
            <a:endParaRPr lang="en-US" altLang="zh-CN" sz="2800" dirty="0"/>
          </a:p>
        </p:txBody>
      </p:sp>
      <p:sp>
        <p:nvSpPr>
          <p:cNvPr id="32783" name="Text Box 15"/>
          <p:cNvSpPr txBox="1"/>
          <p:nvPr/>
        </p:nvSpPr>
        <p:spPr>
          <a:xfrm>
            <a:off x="5429250" y="256698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0</a:t>
            </a:r>
            <a:endParaRPr lang="en-US" altLang="zh-CN" sz="2800" dirty="0"/>
          </a:p>
        </p:txBody>
      </p:sp>
      <p:sp>
        <p:nvSpPr>
          <p:cNvPr id="32784" name="Text Box 16"/>
          <p:cNvSpPr txBox="1"/>
          <p:nvPr/>
        </p:nvSpPr>
        <p:spPr>
          <a:xfrm>
            <a:off x="6199188" y="256698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</a:t>
            </a:r>
            <a:endParaRPr lang="en-US" altLang="zh-CN" sz="2800" dirty="0"/>
          </a:p>
        </p:txBody>
      </p:sp>
      <p:sp>
        <p:nvSpPr>
          <p:cNvPr id="32785" name="Text Box 17"/>
          <p:cNvSpPr txBox="1"/>
          <p:nvPr/>
        </p:nvSpPr>
        <p:spPr>
          <a:xfrm>
            <a:off x="7056438" y="256698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-1</a:t>
            </a:r>
            <a:endParaRPr lang="en-US" altLang="zh-CN" sz="2800" dirty="0"/>
          </a:p>
        </p:txBody>
      </p:sp>
      <p:sp>
        <p:nvSpPr>
          <p:cNvPr id="32786" name="Text Box 18"/>
          <p:cNvSpPr txBox="1"/>
          <p:nvPr/>
        </p:nvSpPr>
        <p:spPr>
          <a:xfrm>
            <a:off x="7916863" y="256698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</a:t>
            </a:r>
            <a:endParaRPr lang="en-US" altLang="zh-CN" sz="2800" dirty="0"/>
          </a:p>
        </p:txBody>
      </p:sp>
      <p:sp>
        <p:nvSpPr>
          <p:cNvPr id="32787" name="Text Box 19"/>
          <p:cNvSpPr txBox="1"/>
          <p:nvPr/>
        </p:nvSpPr>
        <p:spPr>
          <a:xfrm>
            <a:off x="8632825" y="209073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14</a:t>
            </a:r>
            <a:endParaRPr lang="en-US" altLang="zh-CN" sz="2800" dirty="0"/>
          </a:p>
        </p:txBody>
      </p:sp>
      <p:sp>
        <p:nvSpPr>
          <p:cNvPr id="32788" name="Text Box 20"/>
          <p:cNvSpPr txBox="1"/>
          <p:nvPr/>
        </p:nvSpPr>
        <p:spPr>
          <a:xfrm>
            <a:off x="8666163" y="2532063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11</a:t>
            </a:r>
            <a:endParaRPr lang="en-US" altLang="zh-CN" sz="2800" dirty="0"/>
          </a:p>
        </p:txBody>
      </p:sp>
      <p:sp>
        <p:nvSpPr>
          <p:cNvPr id="32789" name="Text Box 21"/>
          <p:cNvSpPr txBox="1"/>
          <p:nvPr/>
        </p:nvSpPr>
        <p:spPr>
          <a:xfrm>
            <a:off x="3832225" y="1631950"/>
            <a:ext cx="539750" cy="3952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0</a:t>
            </a:r>
            <a:endParaRPr lang="en-US" altLang="zh-CN" sz="2800" dirty="0"/>
          </a:p>
        </p:txBody>
      </p:sp>
      <p:sp>
        <p:nvSpPr>
          <p:cNvPr id="32790" name="Text Box 22"/>
          <p:cNvSpPr txBox="1"/>
          <p:nvPr/>
        </p:nvSpPr>
        <p:spPr>
          <a:xfrm>
            <a:off x="3813175" y="2566988"/>
            <a:ext cx="5397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0</a:t>
            </a:r>
            <a:endParaRPr lang="en-US" altLang="zh-CN" sz="2800" dirty="0"/>
          </a:p>
        </p:txBody>
      </p:sp>
      <p:sp>
        <p:nvSpPr>
          <p:cNvPr id="32791" name="Text Box 23"/>
          <p:cNvSpPr txBox="1"/>
          <p:nvPr/>
        </p:nvSpPr>
        <p:spPr>
          <a:xfrm>
            <a:off x="1919288" y="3213100"/>
            <a:ext cx="46085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得到最优解，最优解为：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2792" name="Text Box 24"/>
          <p:cNvSpPr txBox="1"/>
          <p:nvPr/>
        </p:nvSpPr>
        <p:spPr>
          <a:xfrm>
            <a:off x="1847850" y="3933825"/>
            <a:ext cx="8534400" cy="1168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3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4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5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6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</a:rPr>
              <a:t>=</a:t>
            </a: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14,11,0,0,0,0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min z’=-86</a:t>
            </a:r>
            <a:r>
              <a:rPr lang="zh-CN" altLang="en-US" sz="2800" dirty="0">
                <a:solidFill>
                  <a:srgbClr val="000000"/>
                </a:solidFill>
              </a:rPr>
              <a:t>，  </a:t>
            </a:r>
            <a:r>
              <a:rPr lang="en-US" altLang="zh-CN" sz="2800" dirty="0">
                <a:solidFill>
                  <a:srgbClr val="000000"/>
                </a:solidFill>
              </a:rPr>
              <a:t>max z=86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32793" name="Text Box 25"/>
          <p:cNvSpPr txBox="1"/>
          <p:nvPr/>
        </p:nvSpPr>
        <p:spPr>
          <a:xfrm>
            <a:off x="3827463" y="2098675"/>
            <a:ext cx="539750" cy="3952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800" dirty="0"/>
              <a:t>1</a:t>
            </a:r>
            <a:endParaRPr lang="en-US" altLang="zh-CN" sz="2800" dirty="0"/>
          </a:p>
        </p:txBody>
      </p:sp>
      <p:sp>
        <p:nvSpPr>
          <p:cNvPr id="183322" name="Oval 26"/>
          <p:cNvSpPr/>
          <p:nvPr/>
        </p:nvSpPr>
        <p:spPr>
          <a:xfrm>
            <a:off x="3833813" y="2062163"/>
            <a:ext cx="533400" cy="419100"/>
          </a:xfrm>
          <a:prstGeom prst="ellipse">
            <a:avLst/>
          </a:prstGeom>
          <a:noFill/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83323" name="Rectangle 27"/>
          <p:cNvSpPr>
            <a:spLocks noGrp="1"/>
          </p:cNvSpPr>
          <p:nvPr>
            <p:ph type="title" idx="4294967295"/>
          </p:nvPr>
        </p:nvSpPr>
        <p:spPr>
          <a:xfrm>
            <a:off x="1919288" y="0"/>
            <a:ext cx="7786687" cy="777875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dirty="0"/>
              <a:t> 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28</a:t>
            </a:r>
            <a:endParaRPr lang="en-US" altLang="zh-CN" sz="32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83324" name="Rectangle 28"/>
          <p:cNvSpPr/>
          <p:nvPr/>
        </p:nvSpPr>
        <p:spPr>
          <a:xfrm>
            <a:off x="1774825" y="0"/>
            <a:ext cx="7632700" cy="5048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b="1" dirty="0">
              <a:solidFill>
                <a:srgbClr val="3333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83325" name="Line 29"/>
          <p:cNvSpPr/>
          <p:nvPr/>
        </p:nvSpPr>
        <p:spPr>
          <a:xfrm>
            <a:off x="1524000" y="836613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/>
      <p:bldP spid="32772" grpId="0" bldLvl="0" animBg="1"/>
      <p:bldP spid="32773" grpId="0" bldLvl="0" animBg="1"/>
      <p:bldP spid="32774" grpId="0" bldLvl="0" animBg="1"/>
      <p:bldP spid="32775" grpId="0" bldLvl="0" animBg="1"/>
      <p:bldP spid="32776" grpId="0" bldLvl="0" animBg="1"/>
      <p:bldP spid="32777" grpId="0" bldLvl="0" animBg="1"/>
      <p:bldP spid="32778" grpId="0" bldLvl="0" animBg="1"/>
      <p:bldP spid="32779" grpId="0" bldLvl="0" animBg="1"/>
      <p:bldP spid="32780" grpId="0" bldLvl="0" animBg="1"/>
      <p:bldP spid="32781" grpId="0" bldLvl="0" animBg="1"/>
      <p:bldP spid="32782" grpId="0" bldLvl="0" animBg="1"/>
      <p:bldP spid="32783" grpId="0" bldLvl="0" animBg="1"/>
      <p:bldP spid="32784" grpId="0" bldLvl="0" animBg="1"/>
      <p:bldP spid="32785" grpId="0" bldLvl="0" animBg="1"/>
      <p:bldP spid="32786" grpId="0" bldLvl="0" animBg="1"/>
      <p:bldP spid="32787" grpId="0" bldLvl="0" animBg="1"/>
      <p:bldP spid="32788" grpId="0" bldLvl="0" animBg="1"/>
      <p:bldP spid="32789" grpId="0" bldLvl="0" animBg="1"/>
      <p:bldP spid="32790" grpId="0" bldLvl="0" animBg="1"/>
      <p:bldP spid="32791" grpId="0"/>
      <p:bldP spid="32792" grpId="0"/>
      <p:bldP spid="3279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2640013" y="1700213"/>
          <a:ext cx="5637212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1" imgW="3494405" imgH="1606550" progId="Word.Document.8">
                  <p:embed/>
                </p:oleObj>
              </mc:Choice>
              <mc:Fallback>
                <p:oleObj name="" r:id="rId1" imgW="3494405" imgH="1606550" progId="Word.Document.8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2">
                        <a:lum bright="-100000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640013" y="1700213"/>
                        <a:ext cx="5637212" cy="247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3" name="Text Box 3"/>
          <p:cNvSpPr txBox="1"/>
          <p:nvPr/>
        </p:nvSpPr>
        <p:spPr>
          <a:xfrm>
            <a:off x="2135188" y="1052513"/>
            <a:ext cx="5029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： 求解线性规划问题</a:t>
            </a:r>
            <a:endParaRPr lang="zh-CN" altLang="en-US" sz="2800" b="1" dirty="0"/>
          </a:p>
        </p:txBody>
      </p:sp>
      <p:sp>
        <p:nvSpPr>
          <p:cNvPr id="184325" name="Rectangle 5"/>
          <p:cNvSpPr>
            <a:spLocks noGrp="1"/>
          </p:cNvSpPr>
          <p:nvPr>
            <p:ph type="title" idx="4294967295"/>
          </p:nvPr>
        </p:nvSpPr>
        <p:spPr>
          <a:xfrm>
            <a:off x="1524000" y="201295"/>
            <a:ext cx="7208838" cy="649288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29</a:t>
            </a:r>
            <a:endParaRPr lang="en-US" altLang="zh-CN" sz="32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84326" name="Rectangle 6"/>
          <p:cNvSpPr/>
          <p:nvPr/>
        </p:nvSpPr>
        <p:spPr>
          <a:xfrm>
            <a:off x="1774825" y="0"/>
            <a:ext cx="7632700" cy="5048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b="1" dirty="0">
              <a:solidFill>
                <a:srgbClr val="3333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84327" name="Line 7"/>
          <p:cNvSpPr/>
          <p:nvPr/>
        </p:nvSpPr>
        <p:spPr>
          <a:xfrm>
            <a:off x="1524000" y="908050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8" name="Rectangle 2"/>
          <p:cNvSpPr>
            <a:spLocks noGrp="1"/>
          </p:cNvSpPr>
          <p:nvPr>
            <p:ph type="title" idx="4294967295"/>
          </p:nvPr>
        </p:nvSpPr>
        <p:spPr>
          <a:xfrm>
            <a:off x="1847850" y="260350"/>
            <a:ext cx="8002588" cy="633413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1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>
          <a:xfrm>
            <a:off x="1919288" y="1268413"/>
            <a:ext cx="8280400" cy="1871662"/>
          </a:xfrm>
        </p:spPr>
        <p:txBody>
          <a:bodyPr vert="horz" wrap="square" lIns="91440" tIns="45720" rIns="91440" bIns="45720" anchor="t" anchorCtr="0">
            <a:normAutofit fontScale="90000"/>
          </a:bodyPr>
          <a:p>
            <a:pPr eaLnBrk="1" hangingPunct="1"/>
            <a:r>
              <a:rPr lang="zh-CN" altLang="en-US" sz="2800" dirty="0"/>
              <a:t>单纯形法三要素：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       初始基本可行解，解的迭代，最优性检验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后两个已解决</a:t>
            </a:r>
            <a:r>
              <a:rPr lang="en-US" altLang="zh-CN" sz="2800" dirty="0"/>
              <a:t>,</a:t>
            </a:r>
            <a:r>
              <a:rPr lang="zh-CN" altLang="en-US" sz="2800" dirty="0"/>
              <a:t>现考虑如何获得一个初始基可行解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  <p:grpSp>
        <p:nvGrpSpPr>
          <p:cNvPr id="188420" name="Group 4"/>
          <p:cNvGrpSpPr/>
          <p:nvPr/>
        </p:nvGrpSpPr>
        <p:grpSpPr>
          <a:xfrm>
            <a:off x="2208213" y="692150"/>
            <a:ext cx="7596187" cy="576263"/>
            <a:chOff x="431" y="436"/>
            <a:chExt cx="4785" cy="363"/>
          </a:xfrm>
        </p:grpSpPr>
        <p:sp>
          <p:nvSpPr>
            <p:cNvPr id="188424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8425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8426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49161" name="Rectangle 9"/>
          <p:cNvSpPr/>
          <p:nvPr/>
        </p:nvSpPr>
        <p:spPr>
          <a:xfrm>
            <a:off x="2063750" y="3161666"/>
            <a:ext cx="3671888" cy="9531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cs typeface="Times New Roman" panose="02020603050405020304" pitchFamily="18" charset="0"/>
              </a:rPr>
              <a:t>（一）两阶段法</a:t>
            </a:r>
            <a:endParaRPr lang="zh-CN" altLang="en-US" sz="28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4295775" y="4098608"/>
          <a:ext cx="42132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" r:id="rId1" imgW="1333500" imgH="711200" progId="Equation.DSMT4">
                  <p:embed/>
                </p:oleObj>
              </mc:Choice>
              <mc:Fallback>
                <p:oleObj name="" r:id="rId1" imgW="1333500" imgH="711200" progId="Equation.DSMT4">
                  <p:embed/>
                  <p:pic>
                    <p:nvPicPr>
                      <p:cNvPr id="0" name="图片 34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5775" y="4098608"/>
                        <a:ext cx="4213225" cy="151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Rectangle 11"/>
          <p:cNvSpPr/>
          <p:nvPr/>
        </p:nvSpPr>
        <p:spPr>
          <a:xfrm>
            <a:off x="2351088" y="3739833"/>
            <a:ext cx="20675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设标准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LP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为</a:t>
            </a:r>
            <a:endParaRPr lang="zh-CN" altLang="en-US" sz="2800" b="1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charRg st="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charRg st="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49161" grpId="0"/>
      <p:bldP spid="491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2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0"/>
            <a:ext cx="7991475" cy="792163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2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8944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919288" y="981075"/>
            <a:ext cx="8280400" cy="1512888"/>
          </a:xfrm>
        </p:spPr>
        <p:txBody>
          <a:bodyPr vert="horz" wrap="square" lIns="91440" tIns="45720" rIns="91440" bIns="45720" anchor="t" anchorCtr="0">
            <a:normAutofit fontScale="60000"/>
          </a:bodyPr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/>
            <a:r>
              <a:rPr lang="zh-CN" altLang="en-US" dirty="0"/>
              <a:t>若系数矩阵中有一个单位矩阵，则容易得到</a:t>
            </a:r>
            <a:endParaRPr lang="zh-CN" altLang="en-US" dirty="0"/>
          </a:p>
          <a:p>
            <a:pPr lvl="0" eaLnBrk="1" hangingPunct="1">
              <a:buNone/>
            </a:pPr>
            <a:r>
              <a:rPr lang="zh-CN" altLang="en-US" dirty="0"/>
              <a:t>初始基可行解</a:t>
            </a:r>
            <a:r>
              <a:rPr lang="en-US" altLang="zh-CN" dirty="0"/>
              <a:t>.</a:t>
            </a:r>
            <a:r>
              <a:rPr lang="zh-CN" altLang="en-US" dirty="0"/>
              <a:t>所以我们希望幸运的碰到这种矩阵</a:t>
            </a:r>
            <a:r>
              <a:rPr lang="en-US" altLang="zh-CN" dirty="0"/>
              <a:t>.</a:t>
            </a:r>
            <a:endParaRPr lang="en-US" altLang="zh-CN" dirty="0"/>
          </a:p>
          <a:p>
            <a:pPr lvl="0" eaLnBrk="1" hangingPunct="1">
              <a:buNone/>
            </a:pPr>
            <a:r>
              <a:rPr lang="zh-CN" altLang="en-US" dirty="0"/>
              <a:t>没有的话，硬性加一个？</a:t>
            </a:r>
            <a:endParaRPr lang="zh-CN" altLang="en-US" dirty="0"/>
          </a:p>
        </p:txBody>
      </p:sp>
      <p:grpSp>
        <p:nvGrpSpPr>
          <p:cNvPr id="189444" name="Group 4"/>
          <p:cNvGrpSpPr/>
          <p:nvPr/>
        </p:nvGrpSpPr>
        <p:grpSpPr>
          <a:xfrm>
            <a:off x="2208213" y="549275"/>
            <a:ext cx="7596187" cy="576263"/>
            <a:chOff x="431" y="436"/>
            <a:chExt cx="4785" cy="363"/>
          </a:xfrm>
        </p:grpSpPr>
        <p:sp>
          <p:nvSpPr>
            <p:cNvPr id="189447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9448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9449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2208213" y="2514600"/>
          <a:ext cx="779145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1" imgW="2349500" imgH="711200" progId="Equation.DSMT4">
                  <p:embed/>
                </p:oleObj>
              </mc:Choice>
              <mc:Fallback>
                <p:oleObj name="" r:id="rId1" imgW="2349500" imgH="711200" progId="Equation.DSMT4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8213" y="2514600"/>
                        <a:ext cx="7791450" cy="1592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>
            <p:ph sz="half" idx="1"/>
          </p:nvPr>
        </p:nvGraphicFramePr>
        <p:xfrm>
          <a:off x="2355850" y="4364038"/>
          <a:ext cx="7072313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3" imgW="3517900" imgH="736600" progId="Equation.DSMT4">
                  <p:embed/>
                </p:oleObj>
              </mc:Choice>
              <mc:Fallback>
                <p:oleObj name="" r:id="rId3" imgW="3517900" imgH="736600" progId="Equation.DSMT4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355850" y="4364038"/>
                        <a:ext cx="7072313" cy="14239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6" name="Rectangle 2"/>
          <p:cNvSpPr>
            <a:spLocks noGrp="1"/>
          </p:cNvSpPr>
          <p:nvPr>
            <p:ph type="title" idx="4294967295"/>
          </p:nvPr>
        </p:nvSpPr>
        <p:spPr>
          <a:xfrm>
            <a:off x="1992313" y="0"/>
            <a:ext cx="8207375" cy="836613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904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992313" y="1268413"/>
            <a:ext cx="7931150" cy="1612900"/>
          </a:xfrm>
        </p:spPr>
        <p:txBody>
          <a:bodyPr vert="horz" wrap="square" lIns="91440" tIns="45720" rIns="91440" bIns="45720" anchor="t" anchorCtr="0">
            <a:normAutofit fontScale="90000" lnSpcReduction="10000"/>
          </a:bodyPr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/>
            <a:r>
              <a:rPr lang="zh-CN" altLang="en-US" dirty="0"/>
              <a:t>问题是如何由</a:t>
            </a:r>
            <a:r>
              <a:rPr lang="en-US" altLang="zh-CN" dirty="0"/>
              <a:t>(3.2.3)</a:t>
            </a:r>
            <a:r>
              <a:rPr lang="zh-CN" altLang="en-US" dirty="0"/>
              <a:t>的初始可行解获得原来</a:t>
            </a:r>
            <a:r>
              <a:rPr lang="en-US" altLang="zh-CN" dirty="0"/>
              <a:t>LP</a:t>
            </a:r>
            <a:r>
              <a:rPr lang="zh-CN" altLang="en-US" dirty="0"/>
              <a:t>的一个初始可行解？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为此，考虑如下辅助</a:t>
            </a:r>
            <a:r>
              <a:rPr lang="en-US" altLang="zh-CN" dirty="0"/>
              <a:t>LP(</a:t>
            </a:r>
            <a:r>
              <a:rPr lang="zh-CN" altLang="en-US" dirty="0"/>
              <a:t>第一阶段</a:t>
            </a:r>
            <a:r>
              <a:rPr lang="en-US" altLang="zh-CN" dirty="0"/>
              <a:t>)</a:t>
            </a:r>
            <a:endParaRPr lang="en-US" altLang="zh-CN" dirty="0"/>
          </a:p>
        </p:txBody>
      </p:sp>
      <p:grpSp>
        <p:nvGrpSpPr>
          <p:cNvPr id="190468" name="Group 4"/>
          <p:cNvGrpSpPr/>
          <p:nvPr/>
        </p:nvGrpSpPr>
        <p:grpSpPr>
          <a:xfrm>
            <a:off x="2208213" y="692150"/>
            <a:ext cx="7596187" cy="576263"/>
            <a:chOff x="431" y="436"/>
            <a:chExt cx="4785" cy="363"/>
          </a:xfrm>
        </p:grpSpPr>
        <p:sp>
          <p:nvSpPr>
            <p:cNvPr id="190470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0471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0472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51208" name="Object 8"/>
          <p:cNvGraphicFramePr>
            <a:graphicFrameLocks noChangeAspect="1"/>
          </p:cNvGraphicFramePr>
          <p:nvPr>
            <p:ph sz="half" idx="1"/>
          </p:nvPr>
        </p:nvGraphicFramePr>
        <p:xfrm>
          <a:off x="2967038" y="3119438"/>
          <a:ext cx="61214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" r:id="rId1" imgW="2616200" imgH="990600" progId="Equation.DSMT4">
                  <p:embed/>
                </p:oleObj>
              </mc:Choice>
              <mc:Fallback>
                <p:oleObj name="" r:id="rId1" imgW="2616200" imgH="990600" progId="Equation.DSMT4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967038" y="3119438"/>
                        <a:ext cx="6121400" cy="2232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7" name="Rectangle 3"/>
          <p:cNvSpPr/>
          <p:nvPr/>
        </p:nvSpPr>
        <p:spPr>
          <a:xfrm>
            <a:off x="2208213" y="3137853"/>
            <a:ext cx="7662862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AutoNum type="arabicPeriod"/>
            </a:pPr>
            <a:r>
              <a:rPr lang="zh-CN" altLang="en-US" sz="2400" dirty="0">
                <a:latin typeface="Arial" panose="020B0604020202020204" pitchFamily="34" charset="0"/>
              </a:rPr>
              <a:t>如果原问题有可行解，则辅助问题的最优值为</a:t>
            </a:r>
            <a:r>
              <a:rPr lang="en-US" altLang="zh-CN" sz="2400" dirty="0">
                <a:latin typeface="Arial" panose="020B0604020202020204" pitchFamily="34" charset="0"/>
              </a:rPr>
              <a:t>0</a:t>
            </a:r>
            <a:r>
              <a:rPr lang="zh-CN" altLang="en-US" sz="2400" dirty="0">
                <a:latin typeface="Arial" panose="020B0604020202020204" pitchFamily="34" charset="0"/>
              </a:rPr>
              <a:t>，反之亦然。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91491" name="Group 35"/>
          <p:cNvGrpSpPr/>
          <p:nvPr/>
        </p:nvGrpSpPr>
        <p:grpSpPr>
          <a:xfrm>
            <a:off x="2279650" y="3933825"/>
            <a:ext cx="7564438" cy="1822450"/>
            <a:chOff x="518" y="1647"/>
            <a:chExt cx="4765" cy="1148"/>
          </a:xfrm>
        </p:grpSpPr>
        <p:grpSp>
          <p:nvGrpSpPr>
            <p:cNvPr id="191505" name="Group 4"/>
            <p:cNvGrpSpPr/>
            <p:nvPr/>
          </p:nvGrpSpPr>
          <p:grpSpPr>
            <a:xfrm>
              <a:off x="662" y="2034"/>
              <a:ext cx="3130" cy="271"/>
              <a:chOff x="662" y="2034"/>
              <a:chExt cx="3130" cy="271"/>
            </a:xfrm>
          </p:grpSpPr>
          <p:graphicFrame>
            <p:nvGraphicFramePr>
              <p:cNvPr id="191518" name="Object 5"/>
              <p:cNvGraphicFramePr>
                <a:graphicFrameLocks noChangeAspect="1"/>
              </p:cNvGraphicFramePr>
              <p:nvPr/>
            </p:nvGraphicFramePr>
            <p:xfrm>
              <a:off x="3312" y="2039"/>
              <a:ext cx="480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4" name="" r:id="rId1" imgW="419100" imgH="228600" progId="Equation.DSMT4">
                      <p:embed/>
                    </p:oleObj>
                  </mc:Choice>
                  <mc:Fallback>
                    <p:oleObj name="" r:id="rId1" imgW="419100" imgH="228600" progId="Equation.DSMT4">
                      <p:embed/>
                      <p:pic>
                        <p:nvPicPr>
                          <p:cNvPr id="0" name="图片 3443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312" y="2039"/>
                            <a:ext cx="480" cy="2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1519" name="Rectangle 6"/>
              <p:cNvSpPr/>
              <p:nvPr/>
            </p:nvSpPr>
            <p:spPr>
              <a:xfrm>
                <a:off x="662" y="2034"/>
                <a:ext cx="2675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dirty="0">
                    <a:cs typeface="Times New Roman" panose="02020603050405020304" pitchFamily="18" charset="0"/>
                  </a:rPr>
                  <a:t>就可以得到辅助问题的初始基可行解</a:t>
                </a:r>
                <a:endParaRPr lang="zh-CN" altLang="en-US" sz="200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91506" name="Group 7"/>
            <p:cNvGrpSpPr/>
            <p:nvPr/>
          </p:nvGrpSpPr>
          <p:grpSpPr>
            <a:xfrm>
              <a:off x="518" y="1647"/>
              <a:ext cx="4765" cy="294"/>
              <a:chOff x="518" y="1647"/>
              <a:chExt cx="4765" cy="294"/>
            </a:xfrm>
          </p:grpSpPr>
          <p:sp>
            <p:nvSpPr>
              <p:cNvPr id="191513" name="Rectangle 8"/>
              <p:cNvSpPr/>
              <p:nvPr/>
            </p:nvSpPr>
            <p:spPr>
              <a:xfrm>
                <a:off x="518" y="1675"/>
                <a:ext cx="684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．由于</a:t>
                </a:r>
                <a:endParaRPr lang="zh-CN" altLang="en-US" sz="200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graphicFrame>
            <p:nvGraphicFramePr>
              <p:cNvPr id="191514" name="Object 9"/>
              <p:cNvGraphicFramePr>
                <a:graphicFrameLocks noChangeAspect="1"/>
              </p:cNvGraphicFramePr>
              <p:nvPr/>
            </p:nvGraphicFramePr>
            <p:xfrm>
              <a:off x="1242" y="1705"/>
              <a:ext cx="44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5" name="" r:id="rId3" imgW="381000" imgH="190500" progId="Equation.DSMT4">
                      <p:embed/>
                    </p:oleObj>
                  </mc:Choice>
                  <mc:Fallback>
                    <p:oleObj name="" r:id="rId3" imgW="381000" imgH="190500" progId="Equation.DSMT4">
                      <p:embed/>
                      <p:pic>
                        <p:nvPicPr>
                          <p:cNvPr id="0" name="图片 344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242" y="1705"/>
                            <a:ext cx="448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1515" name="Rectangle 10"/>
              <p:cNvSpPr/>
              <p:nvPr/>
            </p:nvSpPr>
            <p:spPr>
              <a:xfrm>
                <a:off x="1598" y="1675"/>
                <a:ext cx="755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dirty="0">
                    <a:cs typeface="Times New Roman" panose="02020603050405020304" pitchFamily="18" charset="0"/>
                  </a:rPr>
                  <a:t>，所以以</a:t>
                </a:r>
                <a:endParaRPr lang="zh-CN" altLang="en-US" sz="200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graphicFrame>
            <p:nvGraphicFramePr>
              <p:cNvPr id="191516" name="Object 11"/>
              <p:cNvGraphicFramePr>
                <a:graphicFrameLocks noChangeAspect="1"/>
              </p:cNvGraphicFramePr>
              <p:nvPr/>
            </p:nvGraphicFramePr>
            <p:xfrm>
              <a:off x="2396" y="1647"/>
              <a:ext cx="1953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6" name="" r:id="rId5" imgW="1663700" imgH="241300" progId="Equation.DSMT4">
                      <p:embed/>
                    </p:oleObj>
                  </mc:Choice>
                  <mc:Fallback>
                    <p:oleObj name="" r:id="rId5" imgW="1663700" imgH="241300" progId="Equation.DSMT4">
                      <p:embed/>
                      <p:pic>
                        <p:nvPicPr>
                          <p:cNvPr id="0" name="图片 344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396" y="1647"/>
                            <a:ext cx="1953" cy="2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1517" name="Rectangle 12"/>
              <p:cNvSpPr/>
              <p:nvPr/>
            </p:nvSpPr>
            <p:spPr>
              <a:xfrm>
                <a:off x="4368" y="1690"/>
                <a:ext cx="915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Arial" panose="020B0604020202020204" pitchFamily="34" charset="0"/>
                  </a:rPr>
                  <a:t>为基变量，</a:t>
                </a:r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1507" name="Group 13"/>
            <p:cNvGrpSpPr/>
            <p:nvPr/>
          </p:nvGrpSpPr>
          <p:grpSpPr>
            <a:xfrm>
              <a:off x="3744" y="2016"/>
              <a:ext cx="1096" cy="282"/>
              <a:chOff x="3744" y="2016"/>
              <a:chExt cx="1096" cy="282"/>
            </a:xfrm>
          </p:grpSpPr>
          <p:graphicFrame>
            <p:nvGraphicFramePr>
              <p:cNvPr id="191511" name="Object 14"/>
              <p:cNvGraphicFramePr>
                <a:graphicFrameLocks noChangeAspect="1"/>
              </p:cNvGraphicFramePr>
              <p:nvPr/>
            </p:nvGraphicFramePr>
            <p:xfrm>
              <a:off x="4280" y="2016"/>
              <a:ext cx="560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7" name="" r:id="rId7" imgW="457200" imgH="228600" progId="Equation.DSMT4">
                      <p:embed/>
                    </p:oleObj>
                  </mc:Choice>
                  <mc:Fallback>
                    <p:oleObj name="" r:id="rId7" imgW="457200" imgH="228600" progId="Equation.DSMT4">
                      <p:embed/>
                      <p:pic>
                        <p:nvPicPr>
                          <p:cNvPr id="0" name="图片 344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280" y="2016"/>
                            <a:ext cx="560" cy="2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1512" name="Rectangle 15"/>
              <p:cNvSpPr/>
              <p:nvPr/>
            </p:nvSpPr>
            <p:spPr>
              <a:xfrm>
                <a:off x="3744" y="2034"/>
                <a:ext cx="524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同时</a:t>
                </a:r>
                <a:endParaRPr lang="zh-CN" altLang="en-US" sz="2000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91508" name="Object 19"/>
            <p:cNvGraphicFramePr>
              <a:graphicFrameLocks noChangeAspect="1"/>
            </p:cNvGraphicFramePr>
            <p:nvPr/>
          </p:nvGraphicFramePr>
          <p:xfrm>
            <a:off x="1139" y="2296"/>
            <a:ext cx="738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9" imgW="673100" imgH="457200" progId="Equation.DSMT4">
                    <p:embed/>
                  </p:oleObj>
                </mc:Choice>
                <mc:Fallback>
                  <p:oleObj name="" r:id="rId9" imgW="673100" imgH="457200" progId="Equation.DSMT4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39" y="2296"/>
                          <a:ext cx="738" cy="4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09" name="Rectangle 20"/>
            <p:cNvSpPr/>
            <p:nvPr/>
          </p:nvSpPr>
          <p:spPr>
            <a:xfrm>
              <a:off x="657" y="2410"/>
              <a:ext cx="43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dirty="0">
                  <a:cs typeface="Times New Roman" panose="02020603050405020304" pitchFamily="18" charset="0"/>
                </a:rPr>
                <a:t>所以</a:t>
              </a:r>
              <a:endParaRPr lang="zh-CN" altLang="en-US" sz="2000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91510" name="Text Box 21"/>
            <p:cNvSpPr txBox="1"/>
            <p:nvPr/>
          </p:nvSpPr>
          <p:spPr>
            <a:xfrm>
              <a:off x="1925" y="2415"/>
              <a:ext cx="186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dirty="0">
                  <a:latin typeface="Arial" panose="020B0604020202020204" pitchFamily="34" charset="0"/>
                </a:rPr>
                <a:t>一定有最小值</a:t>
              </a:r>
              <a:r>
                <a:rPr lang="en-US" altLang="zh-CN" sz="2000" dirty="0">
                  <a:latin typeface="Arial" panose="020B0604020202020204" pitchFamily="34" charset="0"/>
                </a:rPr>
                <a:t>.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</p:grpSp>
      <p:sp>
        <p:nvSpPr>
          <p:cNvPr id="191492" name="Rectangle 36"/>
          <p:cNvSpPr>
            <a:spLocks noGrp="1"/>
          </p:cNvSpPr>
          <p:nvPr>
            <p:ph type="title" idx="4294967295"/>
          </p:nvPr>
        </p:nvSpPr>
        <p:spPr>
          <a:xfrm>
            <a:off x="1847850" y="260350"/>
            <a:ext cx="7848600" cy="549275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dirty="0">
                <a:solidFill>
                  <a:srgbClr val="3333CC"/>
                </a:solidFill>
              </a:rPr>
              <a:t>3.2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4</a:t>
            </a:r>
            <a:endParaRPr lang="en-US" altLang="zh-CN" sz="36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pSp>
        <p:nvGrpSpPr>
          <p:cNvPr id="191493" name="Group 37"/>
          <p:cNvGrpSpPr/>
          <p:nvPr/>
        </p:nvGrpSpPr>
        <p:grpSpPr>
          <a:xfrm>
            <a:off x="2208213" y="692150"/>
            <a:ext cx="7596187" cy="576263"/>
            <a:chOff x="431" y="436"/>
            <a:chExt cx="4785" cy="363"/>
          </a:xfrm>
        </p:grpSpPr>
        <p:sp>
          <p:nvSpPr>
            <p:cNvPr id="191502" name="Line 38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1503" name="Line 39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1504" name="AutoShape 40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91494" name="Group 46"/>
          <p:cNvGrpSpPr/>
          <p:nvPr/>
        </p:nvGrpSpPr>
        <p:grpSpPr>
          <a:xfrm>
            <a:off x="2566988" y="1341438"/>
            <a:ext cx="6430962" cy="1746250"/>
            <a:chOff x="657" y="845"/>
            <a:chExt cx="4051" cy="1100"/>
          </a:xfrm>
        </p:grpSpPr>
        <p:grpSp>
          <p:nvGrpSpPr>
            <p:cNvPr id="191495" name="Group 44"/>
            <p:cNvGrpSpPr/>
            <p:nvPr/>
          </p:nvGrpSpPr>
          <p:grpSpPr>
            <a:xfrm>
              <a:off x="657" y="845"/>
              <a:ext cx="4051" cy="1100"/>
              <a:chOff x="657" y="845"/>
              <a:chExt cx="4051" cy="1100"/>
            </a:xfrm>
          </p:grpSpPr>
          <p:graphicFrame>
            <p:nvGraphicFramePr>
              <p:cNvPr id="191497" name="Object 16"/>
              <p:cNvGraphicFramePr>
                <a:graphicFrameLocks noChangeAspect="1"/>
              </p:cNvGraphicFramePr>
              <p:nvPr/>
            </p:nvGraphicFramePr>
            <p:xfrm>
              <a:off x="3379" y="845"/>
              <a:ext cx="1329" cy="1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" name="" r:id="rId11" imgW="1143000" imgH="939800" progId="Equation.DSMT4">
                      <p:embed/>
                    </p:oleObj>
                  </mc:Choice>
                  <mc:Fallback>
                    <p:oleObj name="" r:id="rId11" imgW="1143000" imgH="939800" progId="Equation.DSMT4">
                      <p:embed/>
                      <p:pic>
                        <p:nvPicPr>
                          <p:cNvPr id="0" name="图片 317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379" y="845"/>
                            <a:ext cx="1329" cy="1100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rgbClr val="0000FF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1498" name="Object 17"/>
              <p:cNvGraphicFramePr>
                <a:graphicFrameLocks noChangeAspect="1"/>
              </p:cNvGraphicFramePr>
              <p:nvPr/>
            </p:nvGraphicFramePr>
            <p:xfrm>
              <a:off x="657" y="981"/>
              <a:ext cx="1248" cy="8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" name="" r:id="rId13" imgW="774065" imgH="786765" progId="Equation.DSMT4">
                      <p:embed/>
                    </p:oleObj>
                  </mc:Choice>
                  <mc:Fallback>
                    <p:oleObj name="" r:id="rId13" imgW="774065" imgH="786765" progId="Equation.DSMT4">
                      <p:embed/>
                      <p:pic>
                        <p:nvPicPr>
                          <p:cNvPr id="0" name="图片 317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657" y="981"/>
                            <a:ext cx="1248" cy="818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rgbClr val="0000FF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1499" name="Line 41"/>
              <p:cNvSpPr/>
              <p:nvPr/>
            </p:nvSpPr>
            <p:spPr>
              <a:xfrm>
                <a:off x="1973" y="1389"/>
                <a:ext cx="1406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1500" name="Line 42"/>
              <p:cNvSpPr/>
              <p:nvPr/>
            </p:nvSpPr>
            <p:spPr>
              <a:xfrm flipH="1">
                <a:off x="1973" y="1389"/>
                <a:ext cx="1361" cy="0"/>
              </a:xfrm>
              <a:prstGeom prst="line">
                <a:avLst/>
              </a:prstGeom>
              <a:ln w="9525">
                <a:noFill/>
              </a:ln>
            </p:spPr>
          </p:sp>
          <p:sp>
            <p:nvSpPr>
              <p:cNvPr id="191501" name="Line 43"/>
              <p:cNvSpPr/>
              <p:nvPr/>
            </p:nvSpPr>
            <p:spPr>
              <a:xfrm flipH="1">
                <a:off x="1927" y="1389"/>
                <a:ext cx="1452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91496" name="Rectangle 45"/>
            <p:cNvSpPr/>
            <p:nvPr/>
          </p:nvSpPr>
          <p:spPr>
            <a:xfrm>
              <a:off x="2290" y="994"/>
              <a:ext cx="702" cy="329"/>
            </a:xfrm>
            <a:prstGeom prst="rect">
              <a:avLst/>
            </a:prstGeom>
            <a:solidFill>
              <a:srgbClr val="FFCC99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3333CC"/>
                  </a:solidFill>
                  <a:latin typeface="Arial" panose="020B0604020202020204" pitchFamily="34" charset="0"/>
                  <a:ea typeface="楷体_GB2312" pitchFamily="49" charset="-122"/>
                </a:rPr>
                <a:t>关系</a:t>
              </a:r>
              <a:r>
                <a:rPr lang="en-US" altLang="zh-CN" sz="2800" b="1" dirty="0">
                  <a:solidFill>
                    <a:srgbClr val="3333CC"/>
                  </a:solidFill>
                  <a:latin typeface="Arial" panose="020B0604020202020204" pitchFamily="34" charset="0"/>
                  <a:ea typeface="楷体_GB2312" pitchFamily="49" charset="-122"/>
                </a:rPr>
                <a:t>?</a:t>
              </a:r>
              <a:endParaRPr lang="en-US" altLang="zh-CN" sz="2800" b="1" dirty="0">
                <a:solidFill>
                  <a:srgbClr val="3333CC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4" name="Rectangle 2"/>
          <p:cNvSpPr>
            <a:spLocks noGrp="1"/>
          </p:cNvSpPr>
          <p:nvPr>
            <p:ph type="title" idx="4294967295"/>
          </p:nvPr>
        </p:nvSpPr>
        <p:spPr>
          <a:xfrm>
            <a:off x="2135188" y="188913"/>
            <a:ext cx="7272337" cy="620712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5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9251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992313" y="1052513"/>
            <a:ext cx="7991475" cy="863600"/>
          </a:xfrm>
        </p:spPr>
        <p:txBody>
          <a:bodyPr vert="horz" wrap="square" lIns="91440" tIns="45720" rIns="91440" bIns="45720" anchor="t" anchorCtr="0">
            <a:normAutofit lnSpcReduction="20000"/>
          </a:bodyPr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利用单纯形法求得一个最优可行解</a:t>
            </a:r>
            <a:r>
              <a:rPr lang="en-US" altLang="zh-CN" dirty="0"/>
              <a:t>.</a:t>
            </a:r>
            <a:r>
              <a:rPr lang="zh-CN" altLang="en-US" dirty="0"/>
              <a:t>这个解将会给我们带来什么？</a:t>
            </a:r>
            <a:endParaRPr lang="zh-CN" altLang="en-US" dirty="0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>
            <p:ph sz="quarter" idx="1"/>
          </p:nvPr>
        </p:nvGraphicFramePr>
        <p:xfrm>
          <a:off x="2424113" y="2203450"/>
          <a:ext cx="67325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3289300" imgH="457200" progId="Equation.DSMT4">
                  <p:embed/>
                </p:oleObj>
              </mc:Choice>
              <mc:Fallback>
                <p:oleObj name="" r:id="rId1" imgW="3289300" imgH="457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424113" y="2203450"/>
                        <a:ext cx="6732587" cy="901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2517" name="Group 4"/>
          <p:cNvGrpSpPr/>
          <p:nvPr/>
        </p:nvGrpSpPr>
        <p:grpSpPr>
          <a:xfrm>
            <a:off x="2208213" y="549275"/>
            <a:ext cx="7596187" cy="576263"/>
            <a:chOff x="431" y="436"/>
            <a:chExt cx="4785" cy="363"/>
          </a:xfrm>
        </p:grpSpPr>
        <p:sp>
          <p:nvSpPr>
            <p:cNvPr id="192519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2520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2521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52234" name="Object 10"/>
          <p:cNvGraphicFramePr>
            <a:graphicFrameLocks noChangeAspect="1"/>
          </p:cNvGraphicFramePr>
          <p:nvPr>
            <p:ph sz="quarter" idx="1"/>
          </p:nvPr>
        </p:nvGraphicFramePr>
        <p:xfrm>
          <a:off x="2492375" y="3119438"/>
          <a:ext cx="632301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" imgW="2933700" imgH="1422400" progId="Equation.DSMT4">
                  <p:embed/>
                </p:oleObj>
              </mc:Choice>
              <mc:Fallback>
                <p:oleObj name="" r:id="rId3" imgW="2933700" imgH="14224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492375" y="3119438"/>
                        <a:ext cx="6323013" cy="2952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Rectangle 2"/>
          <p:cNvSpPr>
            <a:spLocks noGrp="1"/>
          </p:cNvSpPr>
          <p:nvPr>
            <p:ph type="title" idx="4294967295"/>
          </p:nvPr>
        </p:nvSpPr>
        <p:spPr>
          <a:xfrm>
            <a:off x="1774825" y="260350"/>
            <a:ext cx="7993063" cy="549275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3</a:t>
            </a:r>
            <a:endParaRPr lang="en-US" altLang="zh-CN" sz="3600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098608" y="910431"/>
          <a:ext cx="4321810" cy="176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1" imgW="1803400" imgH="736600" progId="Equation.DSMT4">
                  <p:embed/>
                </p:oleObj>
              </mc:Choice>
              <mc:Fallback>
                <p:oleObj name="" r:id="rId1" imgW="1803400" imgH="7366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098608" y="910431"/>
                        <a:ext cx="4321810" cy="176403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3171825" y="4560888"/>
          <a:ext cx="48291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3" imgW="2235200" imgH="431800" progId="Equation.DSMT4">
                  <p:embed/>
                </p:oleObj>
              </mc:Choice>
              <mc:Fallback>
                <p:oleObj name="" r:id="rId3" imgW="2235200" imgH="431800" progId="Equation.DSMT4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171825" y="4560888"/>
                        <a:ext cx="4829175" cy="898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1" name="Line 4"/>
          <p:cNvSpPr/>
          <p:nvPr/>
        </p:nvSpPr>
        <p:spPr>
          <a:xfrm>
            <a:off x="1992313" y="765175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7702" name="Rectangle 5"/>
          <p:cNvSpPr/>
          <p:nvPr/>
        </p:nvSpPr>
        <p:spPr>
          <a:xfrm>
            <a:off x="1703388" y="784225"/>
            <a:ext cx="2316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于是目标函数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103" name="Rectangle 7"/>
          <p:cNvSpPr/>
          <p:nvPr/>
        </p:nvSpPr>
        <p:spPr>
          <a:xfrm>
            <a:off x="1774825" y="3429000"/>
            <a:ext cx="1249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于是有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104" name="Rectangle 8"/>
          <p:cNvSpPr/>
          <p:nvPr/>
        </p:nvSpPr>
        <p:spPr>
          <a:xfrm>
            <a:off x="3000375" y="3860800"/>
            <a:ext cx="40697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Pct val="45000"/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基本可行解</a:t>
            </a:r>
            <a:r>
              <a:rPr lang="en-US" altLang="zh-CN" sz="2800" i="1" dirty="0">
                <a:solidFill>
                  <a:schemeClr val="tx2"/>
                </a:solidFill>
              </a:rPr>
              <a:t>x</a:t>
            </a:r>
            <a:r>
              <a:rPr lang="zh-CN" altLang="en-US" sz="2800" dirty="0">
                <a:solidFill>
                  <a:schemeClr val="tx2"/>
                </a:solidFill>
              </a:rPr>
              <a:t>与基</a:t>
            </a:r>
            <a:r>
              <a:rPr lang="en-US" altLang="zh-CN" sz="2800" dirty="0">
                <a:solidFill>
                  <a:schemeClr val="tx2"/>
                </a:solidFill>
              </a:rPr>
              <a:t>B</a:t>
            </a:r>
            <a:r>
              <a:rPr lang="zh-CN" altLang="en-US" sz="2800" dirty="0">
                <a:solidFill>
                  <a:schemeClr val="tx2"/>
                </a:solidFill>
              </a:rPr>
              <a:t>关联</a:t>
            </a:r>
            <a:r>
              <a:rPr lang="en-US" altLang="zh-CN" sz="2400" dirty="0">
                <a:solidFill>
                  <a:schemeClr val="tx2"/>
                </a:solidFill>
              </a:rPr>
              <a:t>;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>
            <p:ph sz="quarter" idx="1"/>
          </p:nvPr>
        </p:nvGraphicFramePr>
        <p:xfrm>
          <a:off x="2473325" y="2916555"/>
          <a:ext cx="7226300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5" imgW="3454400" imgH="254000" progId="Equation.DSMT4">
                  <p:embed/>
                </p:oleObj>
              </mc:Choice>
              <mc:Fallback>
                <p:oleObj name="" r:id="rId5" imgW="3454400" imgH="2540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473325" y="2916555"/>
                        <a:ext cx="7226300" cy="51054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/>
      <p:bldP spid="410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8" name="Rectangle 2"/>
          <p:cNvSpPr>
            <a:spLocks noGrp="1"/>
          </p:cNvSpPr>
          <p:nvPr>
            <p:ph type="title" idx="4294967295"/>
          </p:nvPr>
        </p:nvSpPr>
        <p:spPr>
          <a:xfrm>
            <a:off x="1847850" y="260350"/>
            <a:ext cx="8002588" cy="633413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6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193539" name="Rectangle 3"/>
          <p:cNvSpPr>
            <a:spLocks noGrp="1"/>
          </p:cNvSpPr>
          <p:nvPr>
            <p:ph type="body" idx="4294967295"/>
          </p:nvPr>
        </p:nvSpPr>
        <p:spPr>
          <a:xfrm>
            <a:off x="1919288" y="1125538"/>
            <a:ext cx="8064500" cy="792162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于是我们获得一个初始基可行解</a:t>
            </a:r>
            <a:r>
              <a:rPr lang="en-US" altLang="zh-CN" sz="2400" dirty="0"/>
              <a:t>,</a:t>
            </a:r>
            <a:r>
              <a:rPr lang="zh-CN" altLang="en-US" sz="2400" dirty="0"/>
              <a:t>从而可以以此基可行解出发利用单纯形法求出最优解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grpSp>
        <p:nvGrpSpPr>
          <p:cNvPr id="193540" name="Group 4"/>
          <p:cNvGrpSpPr/>
          <p:nvPr/>
        </p:nvGrpSpPr>
        <p:grpSpPr>
          <a:xfrm>
            <a:off x="2208213" y="692150"/>
            <a:ext cx="7596187" cy="576263"/>
            <a:chOff x="431" y="436"/>
            <a:chExt cx="4785" cy="363"/>
          </a:xfrm>
        </p:grpSpPr>
        <p:sp>
          <p:nvSpPr>
            <p:cNvPr id="193544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545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546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53256" name="Rectangle 8"/>
          <p:cNvSpPr/>
          <p:nvPr/>
        </p:nvSpPr>
        <p:spPr>
          <a:xfrm>
            <a:off x="1919288" y="1989138"/>
            <a:ext cx="8153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第一阶段：</a:t>
            </a:r>
            <a:r>
              <a:rPr lang="zh-CN" altLang="en-US" sz="2400" dirty="0"/>
              <a:t>不考虑原</a:t>
            </a:r>
            <a:r>
              <a:rPr lang="en-US" altLang="zh-CN" sz="2400" dirty="0"/>
              <a:t>LP</a:t>
            </a:r>
            <a:r>
              <a:rPr lang="zh-CN" altLang="en-US" sz="2400" dirty="0"/>
              <a:t>问题是否有基可行解，添加人工变量，构造仅含人工变量的目标函数，得辅助规划</a:t>
            </a:r>
            <a:r>
              <a:rPr lang="en-US" altLang="zh-CN" sz="2400" dirty="0"/>
              <a:t>(3.2.4)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53257" name="Rectangle 9"/>
          <p:cNvSpPr/>
          <p:nvPr/>
        </p:nvSpPr>
        <p:spPr>
          <a:xfrm>
            <a:off x="1992313" y="2924175"/>
            <a:ext cx="82296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单纯型法求解上述模型，若有目标函数</a:t>
            </a:r>
            <a:r>
              <a:rPr lang="en-US" altLang="zh-CN" sz="2400" dirty="0">
                <a:latin typeface="Arial" panose="020B0604020202020204" pitchFamily="34" charset="0"/>
              </a:rPr>
              <a:t>=0</a:t>
            </a:r>
            <a:r>
              <a:rPr lang="zh-CN" altLang="en-US" sz="2400" dirty="0">
                <a:latin typeface="Arial" panose="020B0604020202020204" pitchFamily="34" charset="0"/>
              </a:rPr>
              <a:t>，说明原问题存在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初始基本可行解，转入第二阶段。</a:t>
            </a:r>
            <a:r>
              <a:rPr lang="zh-CN" altLang="en-US" sz="2400" dirty="0">
                <a:latin typeface="Arial" panose="020B0604020202020204" pitchFamily="34" charset="0"/>
              </a:rPr>
              <a:t>否则，原问题无可行解，计算停止。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53260" name="Rectangle 12"/>
          <p:cNvSpPr/>
          <p:nvPr/>
        </p:nvSpPr>
        <p:spPr>
          <a:xfrm>
            <a:off x="1992313" y="4149725"/>
            <a:ext cx="79756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33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</a:rPr>
              <a:t>第二阶段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zh-CN" altLang="en-US" sz="2400" dirty="0">
                <a:solidFill>
                  <a:schemeClr val="tx2"/>
                </a:solidFill>
              </a:rPr>
              <a:t>将第一阶段计算得到的最终表，除去人工变量，</a:t>
            </a:r>
            <a:r>
              <a:rPr lang="zh-CN" altLang="en-US" sz="2400" dirty="0"/>
              <a:t>从该初始基本可行解开始，用单纯形法求原问题的最优解或判定原问题无界。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/>
      <p:bldP spid="53257" grpId="0"/>
      <p:bldP spid="5326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2" name="Rectangle 2"/>
          <p:cNvSpPr>
            <a:spLocks noGrp="1"/>
          </p:cNvSpPr>
          <p:nvPr>
            <p:ph type="title" idx="4294967295"/>
          </p:nvPr>
        </p:nvSpPr>
        <p:spPr>
          <a:xfrm>
            <a:off x="1847850" y="260350"/>
            <a:ext cx="8002588" cy="633413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7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pSp>
        <p:nvGrpSpPr>
          <p:cNvPr id="194563" name="Group 4"/>
          <p:cNvGrpSpPr/>
          <p:nvPr/>
        </p:nvGrpSpPr>
        <p:grpSpPr>
          <a:xfrm>
            <a:off x="2208213" y="692150"/>
            <a:ext cx="7596187" cy="576263"/>
            <a:chOff x="431" y="436"/>
            <a:chExt cx="4785" cy="363"/>
          </a:xfrm>
        </p:grpSpPr>
        <p:sp>
          <p:nvSpPr>
            <p:cNvPr id="194568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569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570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4656138" y="1341438"/>
          <a:ext cx="24447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" imgW="1257300" imgH="990600" progId="Equation.DSMT4">
                  <p:embed/>
                </p:oleObj>
              </mc:Choice>
              <mc:Fallback>
                <p:oleObj name="" r:id="rId1" imgW="1257300" imgH="9906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56138" y="1341438"/>
                        <a:ext cx="2444750" cy="193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4295775" y="3500438"/>
          <a:ext cx="3124200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3" imgW="1638300" imgH="990600" progId="Equation.DSMT4">
                  <p:embed/>
                </p:oleObj>
              </mc:Choice>
              <mc:Fallback>
                <p:oleObj name="" r:id="rId3" imgW="1638300" imgH="9906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5775" y="3500438"/>
                        <a:ext cx="3124200" cy="190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Text Box 11"/>
          <p:cNvSpPr txBox="1"/>
          <p:nvPr/>
        </p:nvSpPr>
        <p:spPr>
          <a:xfrm>
            <a:off x="1919288" y="2708275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写成标准化形式</a:t>
            </a:r>
            <a:endParaRPr lang="zh-CN" altLang="en-US" sz="2400" dirty="0"/>
          </a:p>
        </p:txBody>
      </p:sp>
      <p:sp>
        <p:nvSpPr>
          <p:cNvPr id="194567" name="Rectangle 12"/>
          <p:cNvSpPr/>
          <p:nvPr/>
        </p:nvSpPr>
        <p:spPr>
          <a:xfrm>
            <a:off x="1774825" y="1196975"/>
            <a:ext cx="2819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6" name="Rectangle 2"/>
          <p:cNvSpPr>
            <a:spLocks noGrp="1"/>
          </p:cNvSpPr>
          <p:nvPr>
            <p:ph type="title" idx="4294967295"/>
          </p:nvPr>
        </p:nvSpPr>
        <p:spPr>
          <a:xfrm>
            <a:off x="1847850" y="260350"/>
            <a:ext cx="8002588" cy="633413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8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pSp>
        <p:nvGrpSpPr>
          <p:cNvPr id="195587" name="Group 4"/>
          <p:cNvGrpSpPr/>
          <p:nvPr/>
        </p:nvGrpSpPr>
        <p:grpSpPr>
          <a:xfrm>
            <a:off x="2208213" y="692150"/>
            <a:ext cx="7596187" cy="576263"/>
            <a:chOff x="431" y="436"/>
            <a:chExt cx="4785" cy="363"/>
          </a:xfrm>
        </p:grpSpPr>
        <p:sp>
          <p:nvSpPr>
            <p:cNvPr id="195599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600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601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55304" name="Rectangle 8"/>
          <p:cNvSpPr/>
          <p:nvPr/>
        </p:nvSpPr>
        <p:spPr>
          <a:xfrm>
            <a:off x="1992313" y="1989138"/>
            <a:ext cx="457200" cy="2224087"/>
          </a:xfrm>
          <a:prstGeom prst="rect">
            <a:avLst/>
          </a:prstGeom>
          <a:gradFill rotWithShape="1">
            <a:gsLst>
              <a:gs pos="0">
                <a:srgbClr val="E6DCAC">
                  <a:alpha val="100000"/>
                </a:srgbClr>
              </a:gs>
              <a:gs pos="12000">
                <a:srgbClr val="E6D78A">
                  <a:alpha val="100000"/>
                </a:srgbClr>
              </a:gs>
              <a:gs pos="30000">
                <a:srgbClr val="C7AC4C">
                  <a:alpha val="100000"/>
                </a:srgbClr>
              </a:gs>
              <a:gs pos="45000">
                <a:srgbClr val="E6D78A">
                  <a:alpha val="100000"/>
                </a:srgbClr>
              </a:gs>
              <a:gs pos="77000">
                <a:srgbClr val="C7AC4C">
                  <a:alpha val="100000"/>
                </a:srgbClr>
              </a:gs>
              <a:gs pos="100000">
                <a:srgbClr val="E6DCAC">
                  <a:alpha val="100000"/>
                </a:srgbClr>
              </a:gs>
            </a:gsLst>
            <a:lin ang="2700000" scaled="1"/>
            <a:tileRect/>
          </a:gradFill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1 </a:t>
            </a:r>
            <a:b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阶段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5305" name="Rectangle 9"/>
          <p:cNvSpPr/>
          <p:nvPr/>
        </p:nvSpPr>
        <p:spPr>
          <a:xfrm>
            <a:off x="1774825" y="1339850"/>
            <a:ext cx="5364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首先引入人工变量，构造辅助规划问题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3143250" y="2060575"/>
          <a:ext cx="51514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2247900" imgH="990600" progId="Equation.DSMT4">
                  <p:embed/>
                </p:oleObj>
              </mc:Choice>
              <mc:Fallback>
                <p:oleObj name="" r:id="rId1" imgW="2247900" imgH="9906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0" y="2060575"/>
                        <a:ext cx="5151438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2208213" y="4364038"/>
            <a:ext cx="7175500" cy="512763"/>
            <a:chOff x="796" y="424"/>
            <a:chExt cx="4520" cy="323"/>
          </a:xfrm>
        </p:grpSpPr>
        <p:graphicFrame>
          <p:nvGraphicFramePr>
            <p:cNvPr id="195595" name="Object 13"/>
            <p:cNvGraphicFramePr>
              <a:graphicFrameLocks noChangeAspect="1"/>
            </p:cNvGraphicFramePr>
            <p:nvPr/>
          </p:nvGraphicFramePr>
          <p:xfrm>
            <a:off x="1456" y="425"/>
            <a:ext cx="30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3" imgW="215900" imgH="228600" progId="Equation.DSMT4">
                    <p:embed/>
                  </p:oleObj>
                </mc:Choice>
                <mc:Fallback>
                  <p:oleObj name="" r:id="rId3" imgW="215900" imgH="228600" progId="Equation.DSMT4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56" y="425"/>
                          <a:ext cx="300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596" name="Object 14"/>
            <p:cNvGraphicFramePr>
              <a:graphicFrameLocks noChangeAspect="1"/>
            </p:cNvGraphicFramePr>
            <p:nvPr/>
          </p:nvGraphicFramePr>
          <p:xfrm>
            <a:off x="1822" y="425"/>
            <a:ext cx="23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5" imgW="165100" imgH="228600" progId="Equation.DSMT4">
                    <p:embed/>
                  </p:oleObj>
                </mc:Choice>
                <mc:Fallback>
                  <p:oleObj name="" r:id="rId5" imgW="165100" imgH="228600" progId="Equation.DSMT4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22" y="425"/>
                          <a:ext cx="233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597" name="Rectangle 15"/>
            <p:cNvSpPr/>
            <p:nvPr/>
          </p:nvSpPr>
          <p:spPr>
            <a:xfrm>
              <a:off x="796" y="424"/>
              <a:ext cx="69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cs typeface="Times New Roman" panose="02020603050405020304" pitchFamily="18" charset="0"/>
                </a:rPr>
                <a:t>如果以</a:t>
              </a:r>
              <a:endParaRPr lang="zh-CN" altLang="en-US" sz="2400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95598" name="Rectangle 16"/>
            <p:cNvSpPr/>
            <p:nvPr/>
          </p:nvSpPr>
          <p:spPr>
            <a:xfrm>
              <a:off x="2140" y="431"/>
              <a:ext cx="31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cs typeface="Times New Roman" panose="02020603050405020304" pitchFamily="18" charset="0"/>
                </a:rPr>
                <a:t>为基变量，则可以得到该问题的</a:t>
              </a:r>
              <a:r>
                <a:rPr lang="en-US" altLang="zh-CN" sz="2400" dirty="0">
                  <a:cs typeface="Times New Roman" panose="02020603050405020304" pitchFamily="18" charset="0"/>
                </a:rPr>
                <a:t>BFS</a:t>
              </a:r>
              <a:endParaRPr lang="en-US" altLang="zh-CN" sz="2400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2640013" y="4868863"/>
            <a:ext cx="5602287" cy="517524"/>
            <a:chOff x="945" y="827"/>
            <a:chExt cx="3529" cy="326"/>
          </a:xfrm>
        </p:grpSpPr>
        <p:graphicFrame>
          <p:nvGraphicFramePr>
            <p:cNvPr id="195593" name="Object 18"/>
            <p:cNvGraphicFramePr>
              <a:graphicFrameLocks noChangeAspect="1"/>
            </p:cNvGraphicFramePr>
            <p:nvPr/>
          </p:nvGraphicFramePr>
          <p:xfrm>
            <a:off x="945" y="827"/>
            <a:ext cx="144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7" imgW="1028700" imgH="228600" progId="Equation.DSMT4">
                    <p:embed/>
                  </p:oleObj>
                </mc:Choice>
                <mc:Fallback>
                  <p:oleObj name="" r:id="rId7" imgW="1028700" imgH="228600" progId="Equation.DSMT4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45" y="827"/>
                          <a:ext cx="1445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594" name="Rectangle 19"/>
            <p:cNvSpPr/>
            <p:nvPr/>
          </p:nvSpPr>
          <p:spPr>
            <a:xfrm>
              <a:off x="2524" y="863"/>
              <a:ext cx="195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, </a:t>
              </a:r>
              <a:r>
                <a:rPr lang="zh-CN" altLang="en-US" sz="2400" dirty="0">
                  <a:latin typeface="Arial" panose="020B0604020202020204" pitchFamily="34" charset="0"/>
                </a:rPr>
                <a:t>其对应的单纯形表为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 bldLvl="0" animBg="1"/>
      <p:bldP spid="5530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10" name="Rectangle 2"/>
          <p:cNvSpPr>
            <a:spLocks noGrp="1"/>
          </p:cNvSpPr>
          <p:nvPr>
            <p:ph type="title" idx="4294967295"/>
          </p:nvPr>
        </p:nvSpPr>
        <p:spPr>
          <a:xfrm>
            <a:off x="1847850" y="260350"/>
            <a:ext cx="8002588" cy="633413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9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pSp>
        <p:nvGrpSpPr>
          <p:cNvPr id="196611" name="Group 4"/>
          <p:cNvGrpSpPr/>
          <p:nvPr/>
        </p:nvGrpSpPr>
        <p:grpSpPr>
          <a:xfrm>
            <a:off x="2208213" y="692150"/>
            <a:ext cx="7596187" cy="576263"/>
            <a:chOff x="431" y="436"/>
            <a:chExt cx="4785" cy="363"/>
          </a:xfrm>
        </p:grpSpPr>
        <p:sp>
          <p:nvSpPr>
            <p:cNvPr id="196679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6680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6681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56329" name="Rectangle 9"/>
          <p:cNvSpPr/>
          <p:nvPr/>
        </p:nvSpPr>
        <p:spPr>
          <a:xfrm>
            <a:off x="1905000" y="2192338"/>
            <a:ext cx="7772400" cy="1676400"/>
          </a:xfrm>
          <a:prstGeom prst="rect">
            <a:avLst/>
          </a:prstGeom>
          <a:solidFill>
            <a:srgbClr val="CC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6330" name="Rectangle 10"/>
          <p:cNvSpPr/>
          <p:nvPr/>
        </p:nvSpPr>
        <p:spPr>
          <a:xfrm>
            <a:off x="1905000" y="1658938"/>
            <a:ext cx="7772400" cy="53340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666666"/>
              </a:gs>
            </a:gsLst>
            <a:lin ang="0" scaled="1"/>
            <a:tileRect/>
          </a:gra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56339" name="Group 19"/>
          <p:cNvGraphicFramePr>
            <a:graphicFrameLocks noGrp="1"/>
          </p:cNvGraphicFramePr>
          <p:nvPr/>
        </p:nvGraphicFramePr>
        <p:xfrm>
          <a:off x="2514600" y="1658938"/>
          <a:ext cx="7162800" cy="2209800"/>
        </p:xfrm>
        <a:graphic>
          <a:graphicData uri="http://schemas.openxmlformats.org/drawingml/2006/table">
            <a:tbl>
              <a:tblPr/>
              <a:tblGrid>
                <a:gridCol w="4476750"/>
                <a:gridCol w="1790700"/>
                <a:gridCol w="895350"/>
              </a:tblGrid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-5      0     -21     0       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0      0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0       0      0        0       0         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-1    -1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-1     6       -1        0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1     0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1      2        0        -1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0      1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42"/>
          <p:cNvGrpSpPr/>
          <p:nvPr/>
        </p:nvGrpSpPr>
        <p:grpSpPr>
          <a:xfrm>
            <a:off x="2747963" y="1125538"/>
            <a:ext cx="6934200" cy="533400"/>
            <a:chOff x="771" y="1152"/>
            <a:chExt cx="4368" cy="336"/>
          </a:xfrm>
        </p:grpSpPr>
        <p:graphicFrame>
          <p:nvGraphicFramePr>
            <p:cNvPr id="196671" name="Object 43"/>
            <p:cNvGraphicFramePr>
              <a:graphicFrameLocks noChangeAspect="1"/>
            </p:cNvGraphicFramePr>
            <p:nvPr/>
          </p:nvGraphicFramePr>
          <p:xfrm>
            <a:off x="771" y="1152"/>
            <a:ext cx="2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1" imgW="152400" imgH="228600" progId="Equation.DSMT4">
                    <p:embed/>
                  </p:oleObj>
                </mc:Choice>
                <mc:Fallback>
                  <p:oleObj name="" r:id="rId1" imgW="152400" imgH="228600" progId="Equation.DSMT4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71" y="1152"/>
                          <a:ext cx="22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72" name="Object 44"/>
            <p:cNvGraphicFramePr>
              <a:graphicFrameLocks noChangeAspect="1"/>
            </p:cNvGraphicFramePr>
            <p:nvPr/>
          </p:nvGraphicFramePr>
          <p:xfrm>
            <a:off x="1299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3" imgW="165100" imgH="228600" progId="Equation.DSMT4">
                    <p:embed/>
                  </p:oleObj>
                </mc:Choice>
                <mc:Fallback>
                  <p:oleObj name="" r:id="rId3" imgW="165100" imgH="228600" progId="Equation.DSMT4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9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73" name="Object 45"/>
            <p:cNvGraphicFramePr>
              <a:graphicFrameLocks noChangeAspect="1"/>
            </p:cNvGraphicFramePr>
            <p:nvPr/>
          </p:nvGraphicFramePr>
          <p:xfrm>
            <a:off x="1819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5" imgW="165100" imgH="228600" progId="Equation.DSMT4">
                    <p:embed/>
                  </p:oleObj>
                </mc:Choice>
                <mc:Fallback>
                  <p:oleObj name="" r:id="rId5" imgW="165100" imgH="228600" progId="Equation.DSMT4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19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74" name="Object 46"/>
            <p:cNvGraphicFramePr>
              <a:graphicFrameLocks noChangeAspect="1"/>
            </p:cNvGraphicFramePr>
            <p:nvPr/>
          </p:nvGraphicFramePr>
          <p:xfrm>
            <a:off x="2355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7" imgW="165100" imgH="228600" progId="Equation.DSMT4">
                    <p:embed/>
                  </p:oleObj>
                </mc:Choice>
                <mc:Fallback>
                  <p:oleObj name="" r:id="rId7" imgW="165100" imgH="228600" progId="Equation.DSMT4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55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75" name="Object 47"/>
            <p:cNvGraphicFramePr>
              <a:graphicFrameLocks noChangeAspect="1"/>
            </p:cNvGraphicFramePr>
            <p:nvPr/>
          </p:nvGraphicFramePr>
          <p:xfrm>
            <a:off x="2976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9" imgW="165100" imgH="228600" progId="Equation.DSMT4">
                    <p:embed/>
                  </p:oleObj>
                </mc:Choice>
                <mc:Fallback>
                  <p:oleObj name="" r:id="rId9" imgW="165100" imgH="228600" progId="Equation.DSMT4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76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76" name="Object 48"/>
            <p:cNvGraphicFramePr>
              <a:graphicFrameLocks noChangeAspect="1"/>
            </p:cNvGraphicFramePr>
            <p:nvPr/>
          </p:nvGraphicFramePr>
          <p:xfrm>
            <a:off x="3600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11" imgW="165100" imgH="228600" progId="Equation.DSMT4">
                    <p:embed/>
                  </p:oleObj>
                </mc:Choice>
                <mc:Fallback>
                  <p:oleObj name="" r:id="rId11" imgW="165100" imgH="228600" progId="Equation.DSMT4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00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77" name="Object 49"/>
            <p:cNvGraphicFramePr>
              <a:graphicFrameLocks noChangeAspect="1"/>
            </p:cNvGraphicFramePr>
            <p:nvPr/>
          </p:nvGraphicFramePr>
          <p:xfrm>
            <a:off x="4083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13" imgW="165100" imgH="228600" progId="Equation.DSMT4">
                    <p:embed/>
                  </p:oleObj>
                </mc:Choice>
                <mc:Fallback>
                  <p:oleObj name="" r:id="rId13" imgW="165100" imgH="228600" progId="Equation.DSMT4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83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78" name="Text Box 50"/>
            <p:cNvSpPr txBox="1"/>
            <p:nvPr/>
          </p:nvSpPr>
          <p:spPr>
            <a:xfrm>
              <a:off x="4611" y="1200"/>
              <a:ext cx="52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RHS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6372" name="Group 52"/>
          <p:cNvGraphicFramePr>
            <a:graphicFrameLocks noGrp="1"/>
          </p:cNvGraphicFramePr>
          <p:nvPr>
            <p:custDataLst>
              <p:tags r:id="rId15"/>
            </p:custDataLst>
          </p:nvPr>
        </p:nvGraphicFramePr>
        <p:xfrm>
          <a:off x="2495550" y="3944938"/>
          <a:ext cx="7162800" cy="2209800"/>
        </p:xfrm>
        <a:graphic>
          <a:graphicData uri="http://schemas.openxmlformats.org/drawingml/2006/table">
            <a:tbl>
              <a:tblPr/>
              <a:tblGrid>
                <a:gridCol w="4476750"/>
                <a:gridCol w="1790700"/>
                <a:gridCol w="895350"/>
              </a:tblGrid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-5      0     -21     0       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0      0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       0      8      -1       -1         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0      0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-1     6       -1        0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1     0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1      2        0        -1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0      1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75"/>
          <p:cNvGrpSpPr/>
          <p:nvPr/>
        </p:nvGrpSpPr>
        <p:grpSpPr>
          <a:xfrm>
            <a:off x="1981200" y="1811338"/>
            <a:ext cx="461963" cy="2057400"/>
            <a:chOff x="288" y="1584"/>
            <a:chExt cx="291" cy="1296"/>
          </a:xfrm>
        </p:grpSpPr>
        <p:graphicFrame>
          <p:nvGraphicFramePr>
            <p:cNvPr id="196667" name="Object 76"/>
            <p:cNvGraphicFramePr>
              <a:graphicFrameLocks noChangeAspect="1"/>
            </p:cNvGraphicFramePr>
            <p:nvPr/>
          </p:nvGraphicFramePr>
          <p:xfrm>
            <a:off x="288" y="2208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16" imgW="165100" imgH="228600" progId="Equation.DSMT4">
                    <p:embed/>
                  </p:oleObj>
                </mc:Choice>
                <mc:Fallback>
                  <p:oleObj name="" r:id="rId16" imgW="165100" imgH="228600" progId="Equation.DSMT4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8" y="2208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68" name="Object 77"/>
            <p:cNvGraphicFramePr>
              <a:graphicFrameLocks noChangeAspect="1"/>
            </p:cNvGraphicFramePr>
            <p:nvPr/>
          </p:nvGraphicFramePr>
          <p:xfrm>
            <a:off x="288" y="2544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17" imgW="165100" imgH="228600" progId="Equation.DSMT4">
                    <p:embed/>
                  </p:oleObj>
                </mc:Choice>
                <mc:Fallback>
                  <p:oleObj name="" r:id="rId17" imgW="165100" imgH="228600" progId="Equation.DSMT4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8" y="2544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69" name="Text Box 78"/>
            <p:cNvSpPr txBox="1"/>
            <p:nvPr/>
          </p:nvSpPr>
          <p:spPr>
            <a:xfrm>
              <a:off x="291" y="1920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 panose="020B0604020202020204" pitchFamily="34" charset="0"/>
                </a:rPr>
                <a:t>g</a:t>
              </a:r>
              <a:endPara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6670" name="Text Box 79"/>
            <p:cNvSpPr txBox="1"/>
            <p:nvPr/>
          </p:nvSpPr>
          <p:spPr>
            <a:xfrm>
              <a:off x="291" y="1584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z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80"/>
          <p:cNvGrpSpPr/>
          <p:nvPr/>
        </p:nvGrpSpPr>
        <p:grpSpPr>
          <a:xfrm>
            <a:off x="2038350" y="4021138"/>
            <a:ext cx="461963" cy="2057400"/>
            <a:chOff x="336" y="2928"/>
            <a:chExt cx="291" cy="1296"/>
          </a:xfrm>
        </p:grpSpPr>
        <p:graphicFrame>
          <p:nvGraphicFramePr>
            <p:cNvPr id="196663" name="Object 81"/>
            <p:cNvGraphicFramePr>
              <a:graphicFrameLocks noChangeAspect="1"/>
            </p:cNvGraphicFramePr>
            <p:nvPr/>
          </p:nvGraphicFramePr>
          <p:xfrm>
            <a:off x="336" y="35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18" imgW="165100" imgH="228600" progId="Equation.DSMT4">
                    <p:embed/>
                  </p:oleObj>
                </mc:Choice>
                <mc:Fallback>
                  <p:oleObj name="" r:id="rId18" imgW="165100" imgH="228600" progId="Equation.DSMT4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36" y="35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6664" name="Object 82"/>
            <p:cNvGraphicFramePr>
              <a:graphicFrameLocks noChangeAspect="1"/>
            </p:cNvGraphicFramePr>
            <p:nvPr/>
          </p:nvGraphicFramePr>
          <p:xfrm>
            <a:off x="336" y="3888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19" imgW="165100" imgH="228600" progId="Equation.DSMT4">
                    <p:embed/>
                  </p:oleObj>
                </mc:Choice>
                <mc:Fallback>
                  <p:oleObj name="" r:id="rId19" imgW="165100" imgH="228600" progId="Equation.DSMT4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36" y="3888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65" name="Text Box 83"/>
            <p:cNvSpPr txBox="1"/>
            <p:nvPr/>
          </p:nvSpPr>
          <p:spPr>
            <a:xfrm>
              <a:off x="339" y="3264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 panose="020B0604020202020204" pitchFamily="34" charset="0"/>
                </a:rPr>
                <a:t>g</a:t>
              </a:r>
              <a:endPara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6666" name="Text Box 84"/>
            <p:cNvSpPr txBox="1"/>
            <p:nvPr/>
          </p:nvSpPr>
          <p:spPr>
            <a:xfrm>
              <a:off x="339" y="2928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z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3966210" y="5061585"/>
            <a:ext cx="527685" cy="5067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bldLvl="0" animBg="1"/>
      <p:bldP spid="56330" grpId="0" bldLvl="0" animBg="1"/>
      <p:bldP spid="2" grpId="0" bldLvl="0" animBg="1"/>
      <p:bldP spid="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4" name="Rectangle 2"/>
          <p:cNvSpPr>
            <a:spLocks noGrp="1"/>
          </p:cNvSpPr>
          <p:nvPr>
            <p:ph type="title" idx="4294967295"/>
          </p:nvPr>
        </p:nvSpPr>
        <p:spPr>
          <a:xfrm>
            <a:off x="1847850" y="260350"/>
            <a:ext cx="8002588" cy="633413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10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pSp>
        <p:nvGrpSpPr>
          <p:cNvPr id="197635" name="Group 3"/>
          <p:cNvGrpSpPr/>
          <p:nvPr/>
        </p:nvGrpSpPr>
        <p:grpSpPr>
          <a:xfrm>
            <a:off x="2208213" y="692150"/>
            <a:ext cx="7596187" cy="576263"/>
            <a:chOff x="431" y="436"/>
            <a:chExt cx="4785" cy="363"/>
          </a:xfrm>
        </p:grpSpPr>
        <p:sp>
          <p:nvSpPr>
            <p:cNvPr id="197713" name="Line 4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7714" name="Line 5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7715" name="AutoShape 6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139271" name="Rectangle 7"/>
          <p:cNvSpPr/>
          <p:nvPr/>
        </p:nvSpPr>
        <p:spPr>
          <a:xfrm>
            <a:off x="1905000" y="2192338"/>
            <a:ext cx="7772400" cy="1676400"/>
          </a:xfrm>
          <a:prstGeom prst="rect">
            <a:avLst/>
          </a:prstGeom>
          <a:solidFill>
            <a:srgbClr val="CC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9272" name="Rectangle 8"/>
          <p:cNvSpPr/>
          <p:nvPr/>
        </p:nvSpPr>
        <p:spPr>
          <a:xfrm>
            <a:off x="1905000" y="1658938"/>
            <a:ext cx="7772400" cy="53340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666666"/>
              </a:gs>
            </a:gsLst>
            <a:lin ang="0" scaled="1"/>
            <a:tileRect/>
          </a:gra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139342" name="Group 7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14600" y="1658938"/>
          <a:ext cx="7162800" cy="2209800"/>
        </p:xfrm>
        <a:graphic>
          <a:graphicData uri="http://schemas.openxmlformats.org/drawingml/2006/table">
            <a:tbl>
              <a:tblPr/>
              <a:tblGrid>
                <a:gridCol w="4476750"/>
                <a:gridCol w="1790700"/>
                <a:gridCol w="895350"/>
              </a:tblGrid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-3/2  -7/2    0  -7/2       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7/2     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-7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2/3   4/3      0    1/3       -1         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-4/3    0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1/3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1/6  -1/6     1   -1/6        0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1/6    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1/3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2/3   4/3      0    1/3        -1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-1/3    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1/3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32"/>
          <p:cNvGrpSpPr/>
          <p:nvPr/>
        </p:nvGrpSpPr>
        <p:grpSpPr>
          <a:xfrm>
            <a:off x="2782888" y="1125538"/>
            <a:ext cx="6934200" cy="533400"/>
            <a:chOff x="771" y="1152"/>
            <a:chExt cx="4368" cy="336"/>
          </a:xfrm>
        </p:grpSpPr>
        <p:graphicFrame>
          <p:nvGraphicFramePr>
            <p:cNvPr id="197705" name="Object 33"/>
            <p:cNvGraphicFramePr>
              <a:graphicFrameLocks noChangeAspect="1"/>
            </p:cNvGraphicFramePr>
            <p:nvPr/>
          </p:nvGraphicFramePr>
          <p:xfrm>
            <a:off x="771" y="1152"/>
            <a:ext cx="2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2" imgW="152400" imgH="228600" progId="Equation.DSMT4">
                    <p:embed/>
                  </p:oleObj>
                </mc:Choice>
                <mc:Fallback>
                  <p:oleObj name="" r:id="rId2" imgW="152400" imgH="228600" progId="Equation.DSMT4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71" y="1152"/>
                          <a:ext cx="22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706" name="Object 34"/>
            <p:cNvGraphicFramePr>
              <a:graphicFrameLocks noChangeAspect="1"/>
            </p:cNvGraphicFramePr>
            <p:nvPr/>
          </p:nvGraphicFramePr>
          <p:xfrm>
            <a:off x="1299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4" imgW="165100" imgH="228600" progId="Equation.DSMT4">
                    <p:embed/>
                  </p:oleObj>
                </mc:Choice>
                <mc:Fallback>
                  <p:oleObj name="" r:id="rId4" imgW="165100" imgH="228600" progId="Equation.DSMT4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99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707" name="Object 35"/>
            <p:cNvGraphicFramePr>
              <a:graphicFrameLocks noChangeAspect="1"/>
            </p:cNvGraphicFramePr>
            <p:nvPr/>
          </p:nvGraphicFramePr>
          <p:xfrm>
            <a:off x="1819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6" imgW="165100" imgH="228600" progId="Equation.DSMT4">
                    <p:embed/>
                  </p:oleObj>
                </mc:Choice>
                <mc:Fallback>
                  <p:oleObj name="" r:id="rId6" imgW="165100" imgH="228600" progId="Equation.DSMT4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819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708" name="Object 36"/>
            <p:cNvGraphicFramePr>
              <a:graphicFrameLocks noChangeAspect="1"/>
            </p:cNvGraphicFramePr>
            <p:nvPr/>
          </p:nvGraphicFramePr>
          <p:xfrm>
            <a:off x="2355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8" imgW="165100" imgH="228600" progId="Equation.DSMT4">
                    <p:embed/>
                  </p:oleObj>
                </mc:Choice>
                <mc:Fallback>
                  <p:oleObj name="" r:id="rId8" imgW="165100" imgH="228600" progId="Equation.DSMT4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55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709" name="Object 37"/>
            <p:cNvGraphicFramePr>
              <a:graphicFrameLocks noChangeAspect="1"/>
            </p:cNvGraphicFramePr>
            <p:nvPr/>
          </p:nvGraphicFramePr>
          <p:xfrm>
            <a:off x="2976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10" imgW="165100" imgH="228600" progId="Equation.DSMT4">
                    <p:embed/>
                  </p:oleObj>
                </mc:Choice>
                <mc:Fallback>
                  <p:oleObj name="" r:id="rId10" imgW="165100" imgH="228600" progId="Equation.DSMT4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76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710" name="Object 38"/>
            <p:cNvGraphicFramePr>
              <a:graphicFrameLocks noChangeAspect="1"/>
            </p:cNvGraphicFramePr>
            <p:nvPr/>
          </p:nvGraphicFramePr>
          <p:xfrm>
            <a:off x="3600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12" imgW="165100" imgH="228600" progId="Equation.DSMT4">
                    <p:embed/>
                  </p:oleObj>
                </mc:Choice>
                <mc:Fallback>
                  <p:oleObj name="" r:id="rId12" imgW="165100" imgH="228600" progId="Equation.DSMT4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600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711" name="Object 39"/>
            <p:cNvGraphicFramePr>
              <a:graphicFrameLocks noChangeAspect="1"/>
            </p:cNvGraphicFramePr>
            <p:nvPr/>
          </p:nvGraphicFramePr>
          <p:xfrm>
            <a:off x="4083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4" imgW="165100" imgH="228600" progId="Equation.DSMT4">
                    <p:embed/>
                  </p:oleObj>
                </mc:Choice>
                <mc:Fallback>
                  <p:oleObj name="" r:id="rId14" imgW="165100" imgH="228600" progId="Equation.DSMT4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083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712" name="Text Box 40"/>
            <p:cNvSpPr txBox="1"/>
            <p:nvPr/>
          </p:nvSpPr>
          <p:spPr>
            <a:xfrm>
              <a:off x="4611" y="1200"/>
              <a:ext cx="52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RHS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64"/>
          <p:cNvGrpSpPr/>
          <p:nvPr/>
        </p:nvGrpSpPr>
        <p:grpSpPr>
          <a:xfrm>
            <a:off x="1981200" y="1811338"/>
            <a:ext cx="461963" cy="2057400"/>
            <a:chOff x="288" y="1584"/>
            <a:chExt cx="291" cy="1296"/>
          </a:xfrm>
        </p:grpSpPr>
        <p:graphicFrame>
          <p:nvGraphicFramePr>
            <p:cNvPr id="197701" name="Object 65"/>
            <p:cNvGraphicFramePr>
              <a:graphicFrameLocks noChangeAspect="1"/>
            </p:cNvGraphicFramePr>
            <p:nvPr/>
          </p:nvGraphicFramePr>
          <p:xfrm>
            <a:off x="288" y="2208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16" imgW="165100" imgH="228600" progId="Equation.DSMT4">
                    <p:embed/>
                  </p:oleObj>
                </mc:Choice>
                <mc:Fallback>
                  <p:oleObj name="" r:id="rId16" imgW="165100" imgH="228600" progId="Equation.DSMT4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88" y="2208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702" name="Object 66"/>
            <p:cNvGraphicFramePr>
              <a:graphicFrameLocks noChangeAspect="1"/>
            </p:cNvGraphicFramePr>
            <p:nvPr/>
          </p:nvGraphicFramePr>
          <p:xfrm>
            <a:off x="288" y="2544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18" imgW="165100" imgH="228600" progId="Equation.DSMT4">
                    <p:embed/>
                  </p:oleObj>
                </mc:Choice>
                <mc:Fallback>
                  <p:oleObj name="" r:id="rId18" imgW="165100" imgH="228600" progId="Equation.DSMT4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88" y="2544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703" name="Text Box 67"/>
            <p:cNvSpPr txBox="1"/>
            <p:nvPr/>
          </p:nvSpPr>
          <p:spPr>
            <a:xfrm>
              <a:off x="291" y="1920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 panose="020B0604020202020204" pitchFamily="34" charset="0"/>
                </a:rPr>
                <a:t>g</a:t>
              </a:r>
              <a:endPara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7704" name="Text Box 68"/>
            <p:cNvSpPr txBox="1"/>
            <p:nvPr/>
          </p:nvSpPr>
          <p:spPr>
            <a:xfrm>
              <a:off x="291" y="1584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z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39380" name="Group 116"/>
          <p:cNvGraphicFramePr>
            <a:graphicFrameLocks noGrp="1"/>
          </p:cNvGraphicFramePr>
          <p:nvPr/>
        </p:nvGraphicFramePr>
        <p:xfrm>
          <a:off x="2514600" y="4221163"/>
          <a:ext cx="7391400" cy="2211070"/>
        </p:xfrm>
        <a:graphic>
          <a:graphicData uri="http://schemas.openxmlformats.org/drawingml/2006/table">
            <a:tbl>
              <a:tblPr/>
              <a:tblGrid>
                <a:gridCol w="4619625"/>
                <a:gridCol w="1704975"/>
                <a:gridCol w="1066800"/>
              </a:tblGrid>
              <a:tr h="5353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1/4    0       0     -21/8    -21/8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21/8  21/8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63/8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0       0        0         0        0         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-1    -1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1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1/4      0      1      -1/8       -1/8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1/8   1/8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3/8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1/2     1       0       1/4        -3/4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-1/4   3/4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1/4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7686" name="Group 102"/>
          <p:cNvGrpSpPr/>
          <p:nvPr/>
        </p:nvGrpSpPr>
        <p:grpSpPr>
          <a:xfrm>
            <a:off x="2667000" y="3716338"/>
            <a:ext cx="6934200" cy="533400"/>
            <a:chOff x="771" y="1152"/>
            <a:chExt cx="4368" cy="336"/>
          </a:xfrm>
        </p:grpSpPr>
        <p:graphicFrame>
          <p:nvGraphicFramePr>
            <p:cNvPr id="197693" name="Object 103"/>
            <p:cNvGraphicFramePr>
              <a:graphicFrameLocks noChangeAspect="1"/>
            </p:cNvGraphicFramePr>
            <p:nvPr/>
          </p:nvGraphicFramePr>
          <p:xfrm>
            <a:off x="771" y="1152"/>
            <a:ext cx="2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19" imgW="152400" imgH="228600" progId="Equation.DSMT4">
                    <p:embed/>
                  </p:oleObj>
                </mc:Choice>
                <mc:Fallback>
                  <p:oleObj name="" r:id="rId19" imgW="152400" imgH="228600" progId="Equation.DSMT4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71" y="1152"/>
                          <a:ext cx="22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94" name="Object 104"/>
            <p:cNvGraphicFramePr>
              <a:graphicFrameLocks noChangeAspect="1"/>
            </p:cNvGraphicFramePr>
            <p:nvPr/>
          </p:nvGraphicFramePr>
          <p:xfrm>
            <a:off x="1299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20" imgW="165100" imgH="228600" progId="Equation.DSMT4">
                    <p:embed/>
                  </p:oleObj>
                </mc:Choice>
                <mc:Fallback>
                  <p:oleObj name="" r:id="rId20" imgW="165100" imgH="228600" progId="Equation.DSMT4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99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95" name="Object 105"/>
            <p:cNvGraphicFramePr>
              <a:graphicFrameLocks noChangeAspect="1"/>
            </p:cNvGraphicFramePr>
            <p:nvPr/>
          </p:nvGraphicFramePr>
          <p:xfrm>
            <a:off x="1819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21" imgW="165100" imgH="228600" progId="Equation.DSMT4">
                    <p:embed/>
                  </p:oleObj>
                </mc:Choice>
                <mc:Fallback>
                  <p:oleObj name="" r:id="rId21" imgW="165100" imgH="228600" progId="Equation.DSMT4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819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96" name="Object 106"/>
            <p:cNvGraphicFramePr>
              <a:graphicFrameLocks noChangeAspect="1"/>
            </p:cNvGraphicFramePr>
            <p:nvPr/>
          </p:nvGraphicFramePr>
          <p:xfrm>
            <a:off x="2355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22" imgW="165100" imgH="228600" progId="Equation.DSMT4">
                    <p:embed/>
                  </p:oleObj>
                </mc:Choice>
                <mc:Fallback>
                  <p:oleObj name="" r:id="rId22" imgW="165100" imgH="228600" progId="Equation.DSMT4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55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97" name="Object 107"/>
            <p:cNvGraphicFramePr>
              <a:graphicFrameLocks noChangeAspect="1"/>
            </p:cNvGraphicFramePr>
            <p:nvPr/>
          </p:nvGraphicFramePr>
          <p:xfrm>
            <a:off x="2976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23" imgW="165100" imgH="228600" progId="Equation.DSMT4">
                    <p:embed/>
                  </p:oleObj>
                </mc:Choice>
                <mc:Fallback>
                  <p:oleObj name="" r:id="rId23" imgW="165100" imgH="228600" progId="Equation.DSMT4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76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98" name="Object 108"/>
            <p:cNvGraphicFramePr>
              <a:graphicFrameLocks noChangeAspect="1"/>
            </p:cNvGraphicFramePr>
            <p:nvPr/>
          </p:nvGraphicFramePr>
          <p:xfrm>
            <a:off x="3600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24" imgW="165100" imgH="228600" progId="Equation.DSMT4">
                    <p:embed/>
                  </p:oleObj>
                </mc:Choice>
                <mc:Fallback>
                  <p:oleObj name="" r:id="rId24" imgW="165100" imgH="228600" progId="Equation.DSMT4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600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99" name="Object 109"/>
            <p:cNvGraphicFramePr>
              <a:graphicFrameLocks noChangeAspect="1"/>
            </p:cNvGraphicFramePr>
            <p:nvPr/>
          </p:nvGraphicFramePr>
          <p:xfrm>
            <a:off x="4083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25" imgW="165100" imgH="228600" progId="Equation.DSMT4">
                    <p:embed/>
                  </p:oleObj>
                </mc:Choice>
                <mc:Fallback>
                  <p:oleObj name="" r:id="rId25" imgW="165100" imgH="228600" progId="Equation.DSMT4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083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700" name="Text Box 110"/>
            <p:cNvSpPr txBox="1"/>
            <p:nvPr/>
          </p:nvSpPr>
          <p:spPr>
            <a:xfrm>
              <a:off x="4611" y="1200"/>
              <a:ext cx="52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RHS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139381" name="Oval 117"/>
          <p:cNvSpPr/>
          <p:nvPr/>
        </p:nvSpPr>
        <p:spPr>
          <a:xfrm>
            <a:off x="3287713" y="3357563"/>
            <a:ext cx="647700" cy="35877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197688" name="Group 111"/>
          <p:cNvGrpSpPr/>
          <p:nvPr/>
        </p:nvGrpSpPr>
        <p:grpSpPr>
          <a:xfrm>
            <a:off x="1981200" y="4325938"/>
            <a:ext cx="461963" cy="2057400"/>
            <a:chOff x="288" y="528"/>
            <a:chExt cx="291" cy="1296"/>
          </a:xfrm>
        </p:grpSpPr>
        <p:graphicFrame>
          <p:nvGraphicFramePr>
            <p:cNvPr id="197689" name="Object 112"/>
            <p:cNvGraphicFramePr>
              <a:graphicFrameLocks noChangeAspect="1"/>
            </p:cNvGraphicFramePr>
            <p:nvPr/>
          </p:nvGraphicFramePr>
          <p:xfrm>
            <a:off x="288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26" imgW="165100" imgH="228600" progId="Equation.DSMT4">
                    <p:embed/>
                  </p:oleObj>
                </mc:Choice>
                <mc:Fallback>
                  <p:oleObj name="" r:id="rId26" imgW="165100" imgH="228600" progId="Equation.DSMT4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88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90" name="Object 113"/>
            <p:cNvGraphicFramePr>
              <a:graphicFrameLocks noChangeAspect="1"/>
            </p:cNvGraphicFramePr>
            <p:nvPr/>
          </p:nvGraphicFramePr>
          <p:xfrm>
            <a:off x="288" y="1488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28" imgW="165100" imgH="228600" progId="Equation.DSMT4">
                    <p:embed/>
                  </p:oleObj>
                </mc:Choice>
                <mc:Fallback>
                  <p:oleObj name="" r:id="rId28" imgW="165100" imgH="228600" progId="Equation.DSMT4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88" y="1488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91" name="Text Box 114"/>
            <p:cNvSpPr txBox="1"/>
            <p:nvPr/>
          </p:nvSpPr>
          <p:spPr>
            <a:xfrm>
              <a:off x="291" y="864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 panose="020B0604020202020204" pitchFamily="34" charset="0"/>
                </a:rPr>
                <a:t>g</a:t>
              </a:r>
              <a:endPara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7692" name="Text Box 115"/>
            <p:cNvSpPr txBox="1"/>
            <p:nvPr/>
          </p:nvSpPr>
          <p:spPr>
            <a:xfrm>
              <a:off x="291" y="528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z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9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9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 bldLvl="0" animBg="1"/>
      <p:bldP spid="139272" grpId="0" bldLvl="0" animBg="1"/>
      <p:bldP spid="139381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9330" name="Group 2"/>
          <p:cNvGraphicFramePr>
            <a:graphicFrameLocks noGrp="1"/>
          </p:cNvGraphicFramePr>
          <p:nvPr/>
        </p:nvGraphicFramePr>
        <p:xfrm>
          <a:off x="2514600" y="1579563"/>
          <a:ext cx="7391400" cy="2209800"/>
        </p:xfrm>
        <a:graphic>
          <a:graphicData uri="http://schemas.openxmlformats.org/drawingml/2006/table">
            <a:tbl>
              <a:tblPr/>
              <a:tblGrid>
                <a:gridCol w="4619625"/>
                <a:gridCol w="1704975"/>
                <a:gridCol w="1066800"/>
              </a:tblGrid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1/4    0       0     -21/8    -21/8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21/8  21/8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63/8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0       0        0         0        0         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-1    -1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1/4      0      1      -1/8       -1/8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1/8   1/8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3/8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1/2     1       0       1/4        -3/4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-1/4   3/4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1/4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8681" name="Group 25"/>
          <p:cNvGrpSpPr/>
          <p:nvPr/>
        </p:nvGrpSpPr>
        <p:grpSpPr>
          <a:xfrm>
            <a:off x="2667000" y="1073150"/>
            <a:ext cx="6934200" cy="533400"/>
            <a:chOff x="771" y="1152"/>
            <a:chExt cx="4368" cy="336"/>
          </a:xfrm>
        </p:grpSpPr>
        <p:graphicFrame>
          <p:nvGraphicFramePr>
            <p:cNvPr id="198698" name="Object 26"/>
            <p:cNvGraphicFramePr>
              <a:graphicFrameLocks noChangeAspect="1"/>
            </p:cNvGraphicFramePr>
            <p:nvPr/>
          </p:nvGraphicFramePr>
          <p:xfrm>
            <a:off x="771" y="1152"/>
            <a:ext cx="2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1" imgW="152400" imgH="228600" progId="Equation.DSMT4">
                    <p:embed/>
                  </p:oleObj>
                </mc:Choice>
                <mc:Fallback>
                  <p:oleObj name="" r:id="rId1" imgW="152400" imgH="228600" progId="Equation.DSMT4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71" y="1152"/>
                          <a:ext cx="22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699" name="Object 27"/>
            <p:cNvGraphicFramePr>
              <a:graphicFrameLocks noChangeAspect="1"/>
            </p:cNvGraphicFramePr>
            <p:nvPr/>
          </p:nvGraphicFramePr>
          <p:xfrm>
            <a:off x="1299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3" imgW="165100" imgH="228600" progId="Equation.DSMT4">
                    <p:embed/>
                  </p:oleObj>
                </mc:Choice>
                <mc:Fallback>
                  <p:oleObj name="" r:id="rId3" imgW="165100" imgH="228600" progId="Equation.DSMT4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9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700" name="Object 28"/>
            <p:cNvGraphicFramePr>
              <a:graphicFrameLocks noChangeAspect="1"/>
            </p:cNvGraphicFramePr>
            <p:nvPr/>
          </p:nvGraphicFramePr>
          <p:xfrm>
            <a:off x="1819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" r:id="rId5" imgW="165100" imgH="228600" progId="Equation.DSMT4">
                    <p:embed/>
                  </p:oleObj>
                </mc:Choice>
                <mc:Fallback>
                  <p:oleObj name="" r:id="rId5" imgW="165100" imgH="228600" progId="Equation.DSMT4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19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701" name="Object 29"/>
            <p:cNvGraphicFramePr>
              <a:graphicFrameLocks noChangeAspect="1"/>
            </p:cNvGraphicFramePr>
            <p:nvPr/>
          </p:nvGraphicFramePr>
          <p:xfrm>
            <a:off x="2355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7" imgW="165100" imgH="228600" progId="Equation.DSMT4">
                    <p:embed/>
                  </p:oleObj>
                </mc:Choice>
                <mc:Fallback>
                  <p:oleObj name="" r:id="rId7" imgW="165100" imgH="228600" progId="Equation.DSMT4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55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702" name="Object 30"/>
            <p:cNvGraphicFramePr>
              <a:graphicFrameLocks noChangeAspect="1"/>
            </p:cNvGraphicFramePr>
            <p:nvPr/>
          </p:nvGraphicFramePr>
          <p:xfrm>
            <a:off x="2976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9" imgW="165100" imgH="228600" progId="Equation.DSMT4">
                    <p:embed/>
                  </p:oleObj>
                </mc:Choice>
                <mc:Fallback>
                  <p:oleObj name="" r:id="rId9" imgW="165100" imgH="228600" progId="Equation.DSMT4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76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703" name="Object 31"/>
            <p:cNvGraphicFramePr>
              <a:graphicFrameLocks noChangeAspect="1"/>
            </p:cNvGraphicFramePr>
            <p:nvPr/>
          </p:nvGraphicFramePr>
          <p:xfrm>
            <a:off x="3600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1" imgW="165100" imgH="228600" progId="Equation.DSMT4">
                    <p:embed/>
                  </p:oleObj>
                </mc:Choice>
                <mc:Fallback>
                  <p:oleObj name="" r:id="rId11" imgW="165100" imgH="228600" progId="Equation.DSMT4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00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704" name="Object 32"/>
            <p:cNvGraphicFramePr>
              <a:graphicFrameLocks noChangeAspect="1"/>
            </p:cNvGraphicFramePr>
            <p:nvPr/>
          </p:nvGraphicFramePr>
          <p:xfrm>
            <a:off x="4083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" r:id="rId13" imgW="165100" imgH="228600" progId="Equation.DSMT4">
                    <p:embed/>
                  </p:oleObj>
                </mc:Choice>
                <mc:Fallback>
                  <p:oleObj name="" r:id="rId13" imgW="165100" imgH="228600" progId="Equation.DSMT4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83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705" name="Text Box 33"/>
            <p:cNvSpPr txBox="1"/>
            <p:nvPr/>
          </p:nvSpPr>
          <p:spPr>
            <a:xfrm>
              <a:off x="4611" y="1200"/>
              <a:ext cx="52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RHS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98682" name="Group 34"/>
          <p:cNvGrpSpPr/>
          <p:nvPr/>
        </p:nvGrpSpPr>
        <p:grpSpPr>
          <a:xfrm>
            <a:off x="1981200" y="1682750"/>
            <a:ext cx="461963" cy="2057400"/>
            <a:chOff x="288" y="528"/>
            <a:chExt cx="291" cy="1296"/>
          </a:xfrm>
        </p:grpSpPr>
        <p:graphicFrame>
          <p:nvGraphicFramePr>
            <p:cNvPr id="198694" name="Object 35"/>
            <p:cNvGraphicFramePr>
              <a:graphicFrameLocks noChangeAspect="1"/>
            </p:cNvGraphicFramePr>
            <p:nvPr/>
          </p:nvGraphicFramePr>
          <p:xfrm>
            <a:off x="288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15" imgW="165100" imgH="228600" progId="Equation.DSMT4">
                    <p:embed/>
                  </p:oleObj>
                </mc:Choice>
                <mc:Fallback>
                  <p:oleObj name="" r:id="rId15" imgW="165100" imgH="228600" progId="Equation.DSMT4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8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695" name="Object 36"/>
            <p:cNvGraphicFramePr>
              <a:graphicFrameLocks noChangeAspect="1"/>
            </p:cNvGraphicFramePr>
            <p:nvPr/>
          </p:nvGraphicFramePr>
          <p:xfrm>
            <a:off x="288" y="1488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17" imgW="165100" imgH="228600" progId="Equation.DSMT4">
                    <p:embed/>
                  </p:oleObj>
                </mc:Choice>
                <mc:Fallback>
                  <p:oleObj name="" r:id="rId17" imgW="165100" imgH="228600" progId="Equation.DSMT4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88" y="1488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696" name="Text Box 37"/>
            <p:cNvSpPr txBox="1"/>
            <p:nvPr/>
          </p:nvSpPr>
          <p:spPr>
            <a:xfrm>
              <a:off x="291" y="864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 panose="020B0604020202020204" pitchFamily="34" charset="0"/>
                </a:rPr>
                <a:t>g</a:t>
              </a:r>
              <a:endPara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8697" name="Text Box 38"/>
            <p:cNvSpPr txBox="1"/>
            <p:nvPr/>
          </p:nvSpPr>
          <p:spPr>
            <a:xfrm>
              <a:off x="291" y="528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z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39"/>
          <p:cNvGrpSpPr/>
          <p:nvPr/>
        </p:nvGrpSpPr>
        <p:grpSpPr>
          <a:xfrm>
            <a:off x="1905000" y="3994150"/>
            <a:ext cx="8077200" cy="658813"/>
            <a:chOff x="288" y="2321"/>
            <a:chExt cx="5088" cy="415"/>
          </a:xfrm>
        </p:grpSpPr>
        <p:sp>
          <p:nvSpPr>
            <p:cNvPr id="198692" name="Text Box 40"/>
            <p:cNvSpPr txBox="1"/>
            <p:nvPr/>
          </p:nvSpPr>
          <p:spPr>
            <a:xfrm>
              <a:off x="288" y="2369"/>
              <a:ext cx="441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latin typeface="Arial" panose="020B0604020202020204" pitchFamily="34" charset="0"/>
                </a:rPr>
                <a:t>第一阶段结束，得到辅助问题的一个最优解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98693" name="Object 41"/>
            <p:cNvGraphicFramePr>
              <a:graphicFrameLocks noChangeAspect="1"/>
            </p:cNvGraphicFramePr>
            <p:nvPr/>
          </p:nvGraphicFramePr>
          <p:xfrm>
            <a:off x="4023" y="2321"/>
            <a:ext cx="1353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19" imgW="1155700" imgH="393700" progId="Equation.DSMT4">
                    <p:embed/>
                  </p:oleObj>
                </mc:Choice>
                <mc:Fallback>
                  <p:oleObj name="" r:id="rId19" imgW="1155700" imgH="393700" progId="Equation.DSMT4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023" y="2321"/>
                          <a:ext cx="1353" cy="4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2"/>
          <p:cNvGrpSpPr/>
          <p:nvPr/>
        </p:nvGrpSpPr>
        <p:grpSpPr>
          <a:xfrm>
            <a:off x="1981200" y="4827588"/>
            <a:ext cx="7620000" cy="658812"/>
            <a:chOff x="288" y="2801"/>
            <a:chExt cx="4800" cy="415"/>
          </a:xfrm>
        </p:grpSpPr>
        <p:graphicFrame>
          <p:nvGraphicFramePr>
            <p:cNvPr id="198690" name="Object 43"/>
            <p:cNvGraphicFramePr>
              <a:graphicFrameLocks noChangeAspect="1"/>
            </p:cNvGraphicFramePr>
            <p:nvPr/>
          </p:nvGraphicFramePr>
          <p:xfrm>
            <a:off x="3675" y="2801"/>
            <a:ext cx="1413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21" imgW="1205865" imgH="393700" progId="Equation.DSMT4">
                    <p:embed/>
                  </p:oleObj>
                </mc:Choice>
                <mc:Fallback>
                  <p:oleObj name="" r:id="rId21" imgW="1205865" imgH="393700" progId="Equation.DSMT4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675" y="2801"/>
                          <a:ext cx="1413" cy="4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691" name="Text Box 44"/>
            <p:cNvSpPr txBox="1"/>
            <p:nvPr/>
          </p:nvSpPr>
          <p:spPr>
            <a:xfrm>
              <a:off x="288" y="2849"/>
              <a:ext cx="408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latin typeface="Arial" panose="020B0604020202020204" pitchFamily="34" charset="0"/>
                </a:rPr>
                <a:t>同时得到原问题的一个初始基本可行解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98685" name="Group 47"/>
          <p:cNvGrpSpPr/>
          <p:nvPr/>
        </p:nvGrpSpPr>
        <p:grpSpPr>
          <a:xfrm>
            <a:off x="2208213" y="692150"/>
            <a:ext cx="7596187" cy="576263"/>
            <a:chOff x="431" y="436"/>
            <a:chExt cx="4785" cy="363"/>
          </a:xfrm>
        </p:grpSpPr>
        <p:sp>
          <p:nvSpPr>
            <p:cNvPr id="198687" name="Line 48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8688" name="Line 49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8689" name="AutoShape 50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198686" name="Rectangle 51"/>
          <p:cNvSpPr>
            <a:spLocks noGrp="1"/>
          </p:cNvSpPr>
          <p:nvPr>
            <p:ph type="title" idx="4294967295"/>
          </p:nvPr>
        </p:nvSpPr>
        <p:spPr>
          <a:xfrm>
            <a:off x="2208530" y="325755"/>
            <a:ext cx="7761288" cy="706438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11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Oval 2"/>
          <p:cNvSpPr/>
          <p:nvPr/>
        </p:nvSpPr>
        <p:spPr>
          <a:xfrm>
            <a:off x="2743200" y="3276600"/>
            <a:ext cx="838200" cy="533400"/>
          </a:xfrm>
          <a:prstGeom prst="ellipse">
            <a:avLst/>
          </a:prstGeom>
          <a:solidFill>
            <a:srgbClr val="CCFF33"/>
          </a:solidFill>
          <a:ln w="9525" cap="flat" cmpd="sng">
            <a:solidFill>
              <a:srgbClr val="CC99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9683" name="Text Box 3"/>
          <p:cNvSpPr txBox="1"/>
          <p:nvPr/>
        </p:nvSpPr>
        <p:spPr>
          <a:xfrm>
            <a:off x="2362200" y="217488"/>
            <a:ext cx="77358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去掉人工变量对应的行、列，得到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原问题的初始典式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99684" name="Rectangle 4"/>
          <p:cNvSpPr/>
          <p:nvPr/>
        </p:nvSpPr>
        <p:spPr>
          <a:xfrm>
            <a:off x="2328863" y="722313"/>
            <a:ext cx="323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直接开始第二阶段运算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00357" name="Rectangle 5"/>
          <p:cNvSpPr/>
          <p:nvPr/>
        </p:nvSpPr>
        <p:spPr>
          <a:xfrm>
            <a:off x="1676400" y="1676400"/>
            <a:ext cx="533400" cy="2057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第 </a:t>
            </a:r>
            <a:b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2 </a:t>
            </a:r>
            <a:b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阶 </a:t>
            </a:r>
            <a:b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段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0358" name="Group 6"/>
          <p:cNvGraphicFramePr>
            <a:graphicFrameLocks noGrp="1"/>
          </p:cNvGraphicFramePr>
          <p:nvPr/>
        </p:nvGraphicFramePr>
        <p:xfrm>
          <a:off x="2743200" y="1600200"/>
          <a:ext cx="7391400" cy="2201545"/>
        </p:xfrm>
        <a:graphic>
          <a:graphicData uri="http://schemas.openxmlformats.org/drawingml/2006/table">
            <a:tbl>
              <a:tblPr/>
              <a:tblGrid>
                <a:gridCol w="4619625"/>
                <a:gridCol w="1704975"/>
                <a:gridCol w="1066800"/>
              </a:tblGrid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1/4    0       0     -21/8    -21/8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21/8  21/8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63/8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0       0        0         0        0         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-1    -1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1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1/4      0      1      -1/8       -1/8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1/8   1/8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3/8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1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1/2     1       0       1/4        -3/4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-1/4   3/4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1/4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9"/>
          <p:cNvGrpSpPr/>
          <p:nvPr/>
        </p:nvGrpSpPr>
        <p:grpSpPr>
          <a:xfrm>
            <a:off x="2971800" y="1143000"/>
            <a:ext cx="6934200" cy="533400"/>
            <a:chOff x="771" y="1152"/>
            <a:chExt cx="4368" cy="336"/>
          </a:xfrm>
        </p:grpSpPr>
        <p:graphicFrame>
          <p:nvGraphicFramePr>
            <p:cNvPr id="199752" name="Object 30"/>
            <p:cNvGraphicFramePr>
              <a:graphicFrameLocks noChangeAspect="1"/>
            </p:cNvGraphicFramePr>
            <p:nvPr/>
          </p:nvGraphicFramePr>
          <p:xfrm>
            <a:off x="771" y="1152"/>
            <a:ext cx="2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4" name="" r:id="rId1" imgW="152400" imgH="228600" progId="Equation.DSMT4">
                    <p:embed/>
                  </p:oleObj>
                </mc:Choice>
                <mc:Fallback>
                  <p:oleObj name="" r:id="rId1" imgW="152400" imgH="228600" progId="Equation.DSMT4">
                    <p:embed/>
                    <p:pic>
                      <p:nvPicPr>
                        <p:cNvPr id="0" name="图片 336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71" y="1152"/>
                          <a:ext cx="22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53" name="Object 31"/>
            <p:cNvGraphicFramePr>
              <a:graphicFrameLocks noChangeAspect="1"/>
            </p:cNvGraphicFramePr>
            <p:nvPr/>
          </p:nvGraphicFramePr>
          <p:xfrm>
            <a:off x="1299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9" name="" r:id="rId3" imgW="165100" imgH="228600" progId="Equation.DSMT4">
                    <p:embed/>
                  </p:oleObj>
                </mc:Choice>
                <mc:Fallback>
                  <p:oleObj name="" r:id="rId3" imgW="165100" imgH="228600" progId="Equation.DSMT4">
                    <p:embed/>
                    <p:pic>
                      <p:nvPicPr>
                        <p:cNvPr id="0" name="图片 336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9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54" name="Object 32"/>
            <p:cNvGraphicFramePr>
              <a:graphicFrameLocks noChangeAspect="1"/>
            </p:cNvGraphicFramePr>
            <p:nvPr/>
          </p:nvGraphicFramePr>
          <p:xfrm>
            <a:off x="1819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" name="" r:id="rId5" imgW="165100" imgH="228600" progId="Equation.DSMT4">
                    <p:embed/>
                  </p:oleObj>
                </mc:Choice>
                <mc:Fallback>
                  <p:oleObj name="" r:id="rId5" imgW="165100" imgH="228600" progId="Equation.DSMT4">
                    <p:embed/>
                    <p:pic>
                      <p:nvPicPr>
                        <p:cNvPr id="0" name="图片 336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19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55" name="Object 33"/>
            <p:cNvGraphicFramePr>
              <a:graphicFrameLocks noChangeAspect="1"/>
            </p:cNvGraphicFramePr>
            <p:nvPr/>
          </p:nvGraphicFramePr>
          <p:xfrm>
            <a:off x="2355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6" name="" r:id="rId7" imgW="165100" imgH="228600" progId="Equation.DSMT4">
                    <p:embed/>
                  </p:oleObj>
                </mc:Choice>
                <mc:Fallback>
                  <p:oleObj name="" r:id="rId7" imgW="165100" imgH="228600" progId="Equation.DSMT4">
                    <p:embed/>
                    <p:pic>
                      <p:nvPicPr>
                        <p:cNvPr id="0" name="图片 336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55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56" name="Object 34"/>
            <p:cNvGraphicFramePr>
              <a:graphicFrameLocks noChangeAspect="1"/>
            </p:cNvGraphicFramePr>
            <p:nvPr/>
          </p:nvGraphicFramePr>
          <p:xfrm>
            <a:off x="2976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7" name="" r:id="rId9" imgW="165100" imgH="228600" progId="Equation.DSMT4">
                    <p:embed/>
                  </p:oleObj>
                </mc:Choice>
                <mc:Fallback>
                  <p:oleObj name="" r:id="rId9" imgW="165100" imgH="228600" progId="Equation.DSMT4">
                    <p:embed/>
                    <p:pic>
                      <p:nvPicPr>
                        <p:cNvPr id="0" name="图片 336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76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57" name="Object 35"/>
            <p:cNvGraphicFramePr>
              <a:graphicFrameLocks noChangeAspect="1"/>
            </p:cNvGraphicFramePr>
            <p:nvPr/>
          </p:nvGraphicFramePr>
          <p:xfrm>
            <a:off x="3600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0" name="" r:id="rId11" imgW="165100" imgH="228600" progId="Equation.DSMT4">
                    <p:embed/>
                  </p:oleObj>
                </mc:Choice>
                <mc:Fallback>
                  <p:oleObj name="" r:id="rId11" imgW="165100" imgH="228600" progId="Equation.DSMT4">
                    <p:embed/>
                    <p:pic>
                      <p:nvPicPr>
                        <p:cNvPr id="0" name="图片 336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00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58" name="Object 36"/>
            <p:cNvGraphicFramePr>
              <a:graphicFrameLocks noChangeAspect="1"/>
            </p:cNvGraphicFramePr>
            <p:nvPr/>
          </p:nvGraphicFramePr>
          <p:xfrm>
            <a:off x="4083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5" name="" r:id="rId13" imgW="165100" imgH="228600" progId="Equation.DSMT4">
                    <p:embed/>
                  </p:oleObj>
                </mc:Choice>
                <mc:Fallback>
                  <p:oleObj name="" r:id="rId13" imgW="165100" imgH="228600" progId="Equation.DSMT4">
                    <p:embed/>
                    <p:pic>
                      <p:nvPicPr>
                        <p:cNvPr id="0" name="图片 336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83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759" name="Text Box 37"/>
            <p:cNvSpPr txBox="1"/>
            <p:nvPr/>
          </p:nvSpPr>
          <p:spPr>
            <a:xfrm>
              <a:off x="4611" y="1200"/>
              <a:ext cx="52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RHS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38"/>
          <p:cNvGrpSpPr/>
          <p:nvPr/>
        </p:nvGrpSpPr>
        <p:grpSpPr>
          <a:xfrm>
            <a:off x="2209800" y="1676400"/>
            <a:ext cx="461963" cy="2057400"/>
            <a:chOff x="288" y="528"/>
            <a:chExt cx="291" cy="1296"/>
          </a:xfrm>
        </p:grpSpPr>
        <p:graphicFrame>
          <p:nvGraphicFramePr>
            <p:cNvPr id="199748" name="Object 39"/>
            <p:cNvGraphicFramePr>
              <a:graphicFrameLocks noChangeAspect="1"/>
            </p:cNvGraphicFramePr>
            <p:nvPr/>
          </p:nvGraphicFramePr>
          <p:xfrm>
            <a:off x="288" y="1152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1" name="" r:id="rId15" imgW="165100" imgH="228600" progId="Equation.DSMT4">
                    <p:embed/>
                  </p:oleObj>
                </mc:Choice>
                <mc:Fallback>
                  <p:oleObj name="" r:id="rId15" imgW="165100" imgH="228600" progId="Equation.DSMT4">
                    <p:embed/>
                    <p:pic>
                      <p:nvPicPr>
                        <p:cNvPr id="0" name="图片 337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8" y="1152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49" name="Object 40"/>
            <p:cNvGraphicFramePr>
              <a:graphicFrameLocks noChangeAspect="1"/>
            </p:cNvGraphicFramePr>
            <p:nvPr/>
          </p:nvGraphicFramePr>
          <p:xfrm>
            <a:off x="288" y="1488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2" name="" r:id="rId17" imgW="165100" imgH="228600" progId="Equation.DSMT4">
                    <p:embed/>
                  </p:oleObj>
                </mc:Choice>
                <mc:Fallback>
                  <p:oleObj name="" r:id="rId17" imgW="165100" imgH="228600" progId="Equation.DSMT4">
                    <p:embed/>
                    <p:pic>
                      <p:nvPicPr>
                        <p:cNvPr id="0" name="图片 337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88" y="1488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750" name="Text Box 41"/>
            <p:cNvSpPr txBox="1"/>
            <p:nvPr/>
          </p:nvSpPr>
          <p:spPr>
            <a:xfrm>
              <a:off x="291" y="864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FF"/>
                  </a:solidFill>
                  <a:latin typeface="Arial" panose="020B0604020202020204" pitchFamily="34" charset="0"/>
                </a:rPr>
                <a:t>g</a:t>
              </a:r>
              <a:endPara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9751" name="Text Box 42"/>
            <p:cNvSpPr txBox="1"/>
            <p:nvPr/>
          </p:nvSpPr>
          <p:spPr>
            <a:xfrm>
              <a:off x="291" y="528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z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100395" name="Rectangle 43"/>
          <p:cNvSpPr/>
          <p:nvPr/>
        </p:nvSpPr>
        <p:spPr>
          <a:xfrm>
            <a:off x="2263775" y="2209800"/>
            <a:ext cx="7870825" cy="381000"/>
          </a:xfrm>
          <a:prstGeom prst="rect">
            <a:avLst/>
          </a:prstGeom>
          <a:gradFill rotWithShape="1">
            <a:gsLst>
              <a:gs pos="0">
                <a:srgbClr val="FBEAC7">
                  <a:alpha val="100000"/>
                </a:srgbClr>
              </a:gs>
              <a:gs pos="17999">
                <a:srgbClr val="FEE7F2">
                  <a:alpha val="100000"/>
                </a:srgbClr>
              </a:gs>
              <a:gs pos="36000">
                <a:srgbClr val="FAC77D">
                  <a:alpha val="100000"/>
                </a:srgbClr>
              </a:gs>
              <a:gs pos="61000">
                <a:srgbClr val="FBA97D">
                  <a:alpha val="100000"/>
                </a:srgbClr>
              </a:gs>
              <a:gs pos="82001">
                <a:srgbClr val="FBD49C">
                  <a:alpha val="100000"/>
                </a:srgbClr>
              </a:gs>
              <a:gs pos="100000">
                <a:srgbClr val="FEE7F2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0396" name="Rectangle 44"/>
          <p:cNvSpPr/>
          <p:nvPr/>
        </p:nvSpPr>
        <p:spPr>
          <a:xfrm>
            <a:off x="7391400" y="1219200"/>
            <a:ext cx="1676400" cy="2590800"/>
          </a:xfrm>
          <a:prstGeom prst="rect">
            <a:avLst/>
          </a:prstGeom>
          <a:gradFill rotWithShape="1">
            <a:gsLst>
              <a:gs pos="0">
                <a:srgbClr val="FBEAC7">
                  <a:alpha val="100000"/>
                </a:srgbClr>
              </a:gs>
              <a:gs pos="17999">
                <a:srgbClr val="FEE7F2">
                  <a:alpha val="100000"/>
                </a:srgbClr>
              </a:gs>
              <a:gs pos="36000">
                <a:srgbClr val="FAC77D">
                  <a:alpha val="100000"/>
                </a:srgbClr>
              </a:gs>
              <a:gs pos="61000">
                <a:srgbClr val="FBA97D">
                  <a:alpha val="100000"/>
                </a:srgbClr>
              </a:gs>
              <a:gs pos="82001">
                <a:srgbClr val="FBD49C">
                  <a:alpha val="100000"/>
                </a:srgbClr>
              </a:gs>
              <a:gs pos="100000">
                <a:srgbClr val="FEE7F2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4" name="Group 45"/>
          <p:cNvGrpSpPr/>
          <p:nvPr/>
        </p:nvGrpSpPr>
        <p:grpSpPr>
          <a:xfrm>
            <a:off x="2286000" y="3962400"/>
            <a:ext cx="5410200" cy="533400"/>
            <a:chOff x="816" y="864"/>
            <a:chExt cx="3408" cy="336"/>
          </a:xfrm>
        </p:grpSpPr>
        <p:graphicFrame>
          <p:nvGraphicFramePr>
            <p:cNvPr id="199742" name="Object 46"/>
            <p:cNvGraphicFramePr>
              <a:graphicFrameLocks noChangeAspect="1"/>
            </p:cNvGraphicFramePr>
            <p:nvPr/>
          </p:nvGraphicFramePr>
          <p:xfrm>
            <a:off x="816" y="864"/>
            <a:ext cx="2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3" name="" r:id="rId19" imgW="152400" imgH="228600" progId="Equation.DSMT4">
                    <p:embed/>
                  </p:oleObj>
                </mc:Choice>
                <mc:Fallback>
                  <p:oleObj name="" r:id="rId19" imgW="152400" imgH="228600" progId="Equation.DSMT4">
                    <p:embed/>
                    <p:pic>
                      <p:nvPicPr>
                        <p:cNvPr id="0" name="图片 337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16" y="864"/>
                          <a:ext cx="22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43" name="Object 47"/>
            <p:cNvGraphicFramePr>
              <a:graphicFrameLocks noChangeAspect="1"/>
            </p:cNvGraphicFramePr>
            <p:nvPr/>
          </p:nvGraphicFramePr>
          <p:xfrm>
            <a:off x="1344" y="864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4" name="" r:id="rId20" imgW="165100" imgH="228600" progId="Equation.DSMT4">
                    <p:embed/>
                  </p:oleObj>
                </mc:Choice>
                <mc:Fallback>
                  <p:oleObj name="" r:id="rId20" imgW="165100" imgH="228600" progId="Equation.DSMT4">
                    <p:embed/>
                    <p:pic>
                      <p:nvPicPr>
                        <p:cNvPr id="0" name="图片 337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4" y="864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44" name="Object 48"/>
            <p:cNvGraphicFramePr>
              <a:graphicFrameLocks noChangeAspect="1"/>
            </p:cNvGraphicFramePr>
            <p:nvPr/>
          </p:nvGraphicFramePr>
          <p:xfrm>
            <a:off x="1864" y="864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6" name="" r:id="rId21" imgW="165100" imgH="228600" progId="Equation.DSMT4">
                    <p:embed/>
                  </p:oleObj>
                </mc:Choice>
                <mc:Fallback>
                  <p:oleObj name="" r:id="rId21" imgW="165100" imgH="228600" progId="Equation.DSMT4">
                    <p:embed/>
                    <p:pic>
                      <p:nvPicPr>
                        <p:cNvPr id="0" name="图片 33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64" y="864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45" name="Object 49"/>
            <p:cNvGraphicFramePr>
              <a:graphicFrameLocks noChangeAspect="1"/>
            </p:cNvGraphicFramePr>
            <p:nvPr/>
          </p:nvGraphicFramePr>
          <p:xfrm>
            <a:off x="2400" y="864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5" name="" r:id="rId22" imgW="165100" imgH="228600" progId="Equation.DSMT4">
                    <p:embed/>
                  </p:oleObj>
                </mc:Choice>
                <mc:Fallback>
                  <p:oleObj name="" r:id="rId22" imgW="165100" imgH="228600" progId="Equation.DSMT4">
                    <p:embed/>
                    <p:pic>
                      <p:nvPicPr>
                        <p:cNvPr id="0" name="图片 337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00" y="864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46" name="Object 50"/>
            <p:cNvGraphicFramePr>
              <a:graphicFrameLocks noChangeAspect="1"/>
            </p:cNvGraphicFramePr>
            <p:nvPr/>
          </p:nvGraphicFramePr>
          <p:xfrm>
            <a:off x="3021" y="864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7" name="" r:id="rId23" imgW="165100" imgH="228600" progId="Equation.DSMT4">
                    <p:embed/>
                  </p:oleObj>
                </mc:Choice>
                <mc:Fallback>
                  <p:oleObj name="" r:id="rId23" imgW="165100" imgH="228600" progId="Equation.DSMT4">
                    <p:embed/>
                    <p:pic>
                      <p:nvPicPr>
                        <p:cNvPr id="0" name="图片 337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21" y="864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747" name="Text Box 51"/>
            <p:cNvSpPr txBox="1"/>
            <p:nvPr/>
          </p:nvSpPr>
          <p:spPr>
            <a:xfrm>
              <a:off x="3696" y="912"/>
              <a:ext cx="52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RHS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00404" name="Group 52"/>
          <p:cNvGraphicFramePr>
            <a:graphicFrameLocks noGrp="1"/>
          </p:cNvGraphicFramePr>
          <p:nvPr/>
        </p:nvGraphicFramePr>
        <p:xfrm>
          <a:off x="2209800" y="4495800"/>
          <a:ext cx="7391400" cy="2108200"/>
        </p:xfrm>
        <a:graphic>
          <a:graphicData uri="http://schemas.openxmlformats.org/drawingml/2006/table">
            <a:tbl>
              <a:tblPr/>
              <a:tblGrid>
                <a:gridCol w="4619625"/>
                <a:gridCol w="942975"/>
                <a:gridCol w="1828800"/>
              </a:tblGrid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-1/2      0      -11/4      -9/4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31/4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 -1/2      1       -1/4        1/4 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1/4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     2        0       1/2        -3/2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1/2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  <p:grpSp>
        <p:nvGrpSpPr>
          <p:cNvPr id="5" name="Group 74"/>
          <p:cNvGrpSpPr/>
          <p:nvPr/>
        </p:nvGrpSpPr>
        <p:grpSpPr>
          <a:xfrm>
            <a:off x="1676400" y="4572000"/>
            <a:ext cx="461963" cy="1524000"/>
            <a:chOff x="96" y="2880"/>
            <a:chExt cx="291" cy="960"/>
          </a:xfrm>
        </p:grpSpPr>
        <p:graphicFrame>
          <p:nvGraphicFramePr>
            <p:cNvPr id="199739" name="Object 75"/>
            <p:cNvGraphicFramePr>
              <a:graphicFrameLocks noChangeAspect="1"/>
            </p:cNvGraphicFramePr>
            <p:nvPr/>
          </p:nvGraphicFramePr>
          <p:xfrm>
            <a:off x="96" y="3168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8" name="" r:id="rId24" imgW="165100" imgH="228600" progId="Equation.DSMT4">
                    <p:embed/>
                  </p:oleObj>
                </mc:Choice>
                <mc:Fallback>
                  <p:oleObj name="" r:id="rId24" imgW="165100" imgH="228600" progId="Equation.DSMT4">
                    <p:embed/>
                    <p:pic>
                      <p:nvPicPr>
                        <p:cNvPr id="0" name="图片 337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6" y="3168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40" name="Object 76"/>
            <p:cNvGraphicFramePr>
              <a:graphicFrameLocks noChangeAspect="1"/>
            </p:cNvGraphicFramePr>
            <p:nvPr/>
          </p:nvGraphicFramePr>
          <p:xfrm>
            <a:off x="105" y="3504"/>
            <a:ext cx="2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" name="" r:id="rId25" imgW="152400" imgH="228600" progId="Equation.DSMT4">
                    <p:embed/>
                  </p:oleObj>
                </mc:Choice>
                <mc:Fallback>
                  <p:oleObj name="" r:id="rId25" imgW="152400" imgH="228600" progId="Equation.DSMT4">
                    <p:embed/>
                    <p:pic>
                      <p:nvPicPr>
                        <p:cNvPr id="0" name="图片 33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5" y="3504"/>
                          <a:ext cx="22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741" name="Text Box 77"/>
            <p:cNvSpPr txBox="1"/>
            <p:nvPr/>
          </p:nvSpPr>
          <p:spPr>
            <a:xfrm>
              <a:off x="99" y="2880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z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100430" name="Text Box 78"/>
          <p:cNvSpPr txBox="1"/>
          <p:nvPr/>
        </p:nvSpPr>
        <p:spPr>
          <a:xfrm>
            <a:off x="7924800" y="4495800"/>
            <a:ext cx="2438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原问题的最优解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100431" name="Object 79"/>
          <p:cNvGraphicFramePr>
            <a:graphicFrameLocks noChangeAspect="1"/>
          </p:cNvGraphicFramePr>
          <p:nvPr/>
        </p:nvGraphicFramePr>
        <p:xfrm>
          <a:off x="7967663" y="4953000"/>
          <a:ext cx="247173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" r:id="rId26" imgW="1205865" imgH="393700" progId="Equation.DSMT4">
                  <p:embed/>
                </p:oleObj>
              </mc:Choice>
              <mc:Fallback>
                <p:oleObj name="" r:id="rId26" imgW="1205865" imgH="393700" progId="Equation.DSMT4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967663" y="4953000"/>
                        <a:ext cx="2471737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80"/>
          <p:cNvGrpSpPr/>
          <p:nvPr/>
        </p:nvGrpSpPr>
        <p:grpSpPr>
          <a:xfrm>
            <a:off x="8001000" y="5791200"/>
            <a:ext cx="2095500" cy="762000"/>
            <a:chOff x="480" y="3360"/>
            <a:chExt cx="1320" cy="480"/>
          </a:xfrm>
        </p:grpSpPr>
        <p:sp>
          <p:nvSpPr>
            <p:cNvPr id="199737" name="Rectangle 81"/>
            <p:cNvSpPr/>
            <p:nvPr/>
          </p:nvSpPr>
          <p:spPr>
            <a:xfrm>
              <a:off x="480" y="3489"/>
              <a:ext cx="91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000" dirty="0">
                  <a:latin typeface="Arial" panose="020B0604020202020204" pitchFamily="34" charset="0"/>
                </a:rPr>
                <a:t>其最优值为</a:t>
              </a: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99738" name="Object 82"/>
            <p:cNvGraphicFramePr>
              <a:graphicFrameLocks noChangeAspect="1"/>
            </p:cNvGraphicFramePr>
            <p:nvPr/>
          </p:nvGraphicFramePr>
          <p:xfrm>
            <a:off x="1536" y="3360"/>
            <a:ext cx="264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" name="" r:id="rId28" imgW="215900" imgH="393065" progId="Equation.DSMT4">
                    <p:embed/>
                  </p:oleObj>
                </mc:Choice>
                <mc:Fallback>
                  <p:oleObj name="" r:id="rId28" imgW="215900" imgH="393065" progId="Equation.DSMT4">
                    <p:embed/>
                    <p:pic>
                      <p:nvPicPr>
                        <p:cNvPr id="0" name="图片 3378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536" y="3360"/>
                          <a:ext cx="264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bldLvl="0" animBg="1"/>
      <p:bldP spid="100357" grpId="0"/>
      <p:bldP spid="100395" grpId="0" bldLvl="0" animBg="1"/>
      <p:bldP spid="100396" grpId="0" bldLvl="0" animBg="1"/>
      <p:bldP spid="1004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6" name="Rectangle 2"/>
          <p:cNvSpPr>
            <a:spLocks noGrp="1"/>
          </p:cNvSpPr>
          <p:nvPr>
            <p:ph type="title" idx="4294967295"/>
          </p:nvPr>
        </p:nvSpPr>
        <p:spPr>
          <a:xfrm>
            <a:off x="1919288" y="0"/>
            <a:ext cx="82296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b="1" dirty="0">
                <a:solidFill>
                  <a:srgbClr val="3333CC"/>
                </a:solidFill>
                <a:ea typeface="楷体_GB2312" pitchFamily="49" charset="-122"/>
              </a:rPr>
              <a:t>12</a:t>
            </a:r>
            <a:endParaRPr lang="en-US" altLang="zh-CN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pSp>
        <p:nvGrpSpPr>
          <p:cNvPr id="200707" name="Group 4"/>
          <p:cNvGrpSpPr/>
          <p:nvPr/>
        </p:nvGrpSpPr>
        <p:grpSpPr>
          <a:xfrm>
            <a:off x="2208213" y="692150"/>
            <a:ext cx="7596187" cy="576263"/>
            <a:chOff x="431" y="436"/>
            <a:chExt cx="4785" cy="363"/>
          </a:xfrm>
        </p:grpSpPr>
        <p:sp>
          <p:nvSpPr>
            <p:cNvPr id="200710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0711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0712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57353" name="Object 9"/>
          <p:cNvGraphicFramePr>
            <a:graphicFrameLocks noChangeAspect="1"/>
          </p:cNvGraphicFramePr>
          <p:nvPr>
            <p:ph idx="1"/>
          </p:nvPr>
        </p:nvGraphicFramePr>
        <p:xfrm>
          <a:off x="3579813" y="2400300"/>
          <a:ext cx="3197225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" r:id="rId1" imgW="1587500" imgH="1397000" progId="Equation.DSMT4">
                  <p:embed/>
                </p:oleObj>
              </mc:Choice>
              <mc:Fallback>
                <p:oleObj name="" r:id="rId1" imgW="1587500" imgH="1397000" progId="Equation.DSMT4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579813" y="2400300"/>
                        <a:ext cx="3197225" cy="27066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9" name="Rectangle 11"/>
          <p:cNvSpPr/>
          <p:nvPr/>
        </p:nvSpPr>
        <p:spPr>
          <a:xfrm>
            <a:off x="2063750" y="1341438"/>
            <a:ext cx="1452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3333CC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3333CC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3333CC"/>
                </a:solidFill>
                <a:latin typeface="Arial" panose="020B0604020202020204" pitchFamily="34" charset="0"/>
                <a:ea typeface="楷体_GB2312" pitchFamily="49" charset="-122"/>
              </a:rPr>
              <a:t>求解</a:t>
            </a:r>
            <a:endParaRPr lang="zh-CN" altLang="en-US" sz="2800" b="1" dirty="0">
              <a:solidFill>
                <a:srgbClr val="3333CC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0" name="Rectangle 2"/>
          <p:cNvSpPr>
            <a:spLocks noGrp="1"/>
          </p:cNvSpPr>
          <p:nvPr>
            <p:ph type="title" idx="4294967295"/>
          </p:nvPr>
        </p:nvSpPr>
        <p:spPr>
          <a:xfrm>
            <a:off x="2204085" y="201930"/>
            <a:ext cx="7423150" cy="706438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13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20173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992313" y="1196975"/>
            <a:ext cx="8064500" cy="863600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/>
            <a:r>
              <a:rPr lang="zh-CN" altLang="en-US" dirty="0"/>
              <a:t>解：引进人工变量进行第一阶段</a:t>
            </a:r>
            <a:endParaRPr lang="zh-CN" altLang="en-US" dirty="0"/>
          </a:p>
        </p:txBody>
      </p:sp>
      <p:grpSp>
        <p:nvGrpSpPr>
          <p:cNvPr id="201732" name="Group 4"/>
          <p:cNvGrpSpPr/>
          <p:nvPr/>
        </p:nvGrpSpPr>
        <p:grpSpPr>
          <a:xfrm>
            <a:off x="2208213" y="692150"/>
            <a:ext cx="7596187" cy="576263"/>
            <a:chOff x="431" y="436"/>
            <a:chExt cx="4785" cy="363"/>
          </a:xfrm>
        </p:grpSpPr>
        <p:sp>
          <p:nvSpPr>
            <p:cNvPr id="201734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1735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1736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58376" name="Object 8"/>
          <p:cNvGraphicFramePr>
            <a:graphicFrameLocks noChangeAspect="1"/>
          </p:cNvGraphicFramePr>
          <p:nvPr>
            <p:ph sz="half" idx="1"/>
          </p:nvPr>
        </p:nvGraphicFramePr>
        <p:xfrm>
          <a:off x="3103563" y="2268538"/>
          <a:ext cx="4827587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1" imgW="2222500" imgH="1397000" progId="Equation.DSMT4">
                  <p:embed/>
                </p:oleObj>
              </mc:Choice>
              <mc:Fallback>
                <p:oleObj name="" r:id="rId1" imgW="2222500" imgH="1397000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103563" y="2268538"/>
                        <a:ext cx="4827587" cy="2921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4" name="Oval 24"/>
          <p:cNvSpPr/>
          <p:nvPr/>
        </p:nvSpPr>
        <p:spPr>
          <a:xfrm>
            <a:off x="3071813" y="5013325"/>
            <a:ext cx="576262" cy="36036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2755" name="Oval 23"/>
          <p:cNvSpPr/>
          <p:nvPr/>
        </p:nvSpPr>
        <p:spPr>
          <a:xfrm>
            <a:off x="3216275" y="3644900"/>
            <a:ext cx="503238" cy="57626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2756" name="Rectangle 2"/>
          <p:cNvSpPr>
            <a:spLocks noGrp="1"/>
          </p:cNvSpPr>
          <p:nvPr>
            <p:ph type="title" idx="4294967295"/>
          </p:nvPr>
        </p:nvSpPr>
        <p:spPr>
          <a:xfrm>
            <a:off x="1919288" y="188913"/>
            <a:ext cx="8137525" cy="719137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14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20275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919288" y="1196975"/>
            <a:ext cx="3887787" cy="503238"/>
          </a:xfrm>
        </p:spPr>
        <p:txBody>
          <a:bodyPr vert="horz" wrap="square" lIns="91440" tIns="45720" rIns="91440" bIns="45720" anchor="t" anchorCtr="0">
            <a:normAutofit fontScale="90000"/>
          </a:bodyPr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单纯形法求解：</a:t>
            </a:r>
            <a:endParaRPr lang="zh-CN" altLang="en-US" dirty="0"/>
          </a:p>
        </p:txBody>
      </p:sp>
      <p:grpSp>
        <p:nvGrpSpPr>
          <p:cNvPr id="202758" name="Group 4"/>
          <p:cNvGrpSpPr/>
          <p:nvPr/>
        </p:nvGrpSpPr>
        <p:grpSpPr>
          <a:xfrm>
            <a:off x="2208213" y="620713"/>
            <a:ext cx="7596187" cy="576262"/>
            <a:chOff x="431" y="436"/>
            <a:chExt cx="4785" cy="363"/>
          </a:xfrm>
        </p:grpSpPr>
        <p:sp>
          <p:nvSpPr>
            <p:cNvPr id="202768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2769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2770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202759" name="Group 19"/>
          <p:cNvGrpSpPr/>
          <p:nvPr/>
        </p:nvGrpSpPr>
        <p:grpSpPr>
          <a:xfrm>
            <a:off x="2424113" y="1700213"/>
            <a:ext cx="6840537" cy="3836987"/>
            <a:chOff x="567" y="1071"/>
            <a:chExt cx="4309" cy="2417"/>
          </a:xfrm>
        </p:grpSpPr>
        <p:graphicFrame>
          <p:nvGraphicFramePr>
            <p:cNvPr id="202760" name="Object 8"/>
            <p:cNvGraphicFramePr>
              <a:graphicFrameLocks noChangeAspect="1"/>
            </p:cNvGraphicFramePr>
            <p:nvPr/>
          </p:nvGraphicFramePr>
          <p:xfrm>
            <a:off x="567" y="1071"/>
            <a:ext cx="4309" cy="2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" name="" r:id="rId1" imgW="2400300" imgH="1346200" progId="Equation.DSMT4">
                    <p:embed/>
                  </p:oleObj>
                </mc:Choice>
                <mc:Fallback>
                  <p:oleObj name="" r:id="rId1" imgW="2400300" imgH="1346200" progId="Equation.DSMT4">
                    <p:embed/>
                    <p:pic>
                      <p:nvPicPr>
                        <p:cNvPr id="0" name="图片 33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67" y="1071"/>
                          <a:ext cx="4309" cy="2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2761" name="Group 18"/>
            <p:cNvGrpSpPr/>
            <p:nvPr/>
          </p:nvGrpSpPr>
          <p:grpSpPr>
            <a:xfrm>
              <a:off x="1020" y="1389"/>
              <a:ext cx="3856" cy="2041"/>
              <a:chOff x="1020" y="1389"/>
              <a:chExt cx="3856" cy="2041"/>
            </a:xfrm>
          </p:grpSpPr>
          <p:sp>
            <p:nvSpPr>
              <p:cNvPr id="202762" name="Line 12"/>
              <p:cNvSpPr/>
              <p:nvPr/>
            </p:nvSpPr>
            <p:spPr>
              <a:xfrm>
                <a:off x="1020" y="1434"/>
                <a:ext cx="38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2763" name="Line 13"/>
              <p:cNvSpPr/>
              <p:nvPr/>
            </p:nvSpPr>
            <p:spPr>
              <a:xfrm>
                <a:off x="1020" y="1434"/>
                <a:ext cx="0" cy="19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2764" name="Line 14"/>
              <p:cNvSpPr/>
              <p:nvPr/>
            </p:nvSpPr>
            <p:spPr>
              <a:xfrm>
                <a:off x="1020" y="3430"/>
                <a:ext cx="38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2765" name="Line 15"/>
              <p:cNvSpPr/>
              <p:nvPr/>
            </p:nvSpPr>
            <p:spPr>
              <a:xfrm>
                <a:off x="4876" y="1389"/>
                <a:ext cx="0" cy="20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2766" name="Line 16"/>
              <p:cNvSpPr/>
              <p:nvPr/>
            </p:nvSpPr>
            <p:spPr>
              <a:xfrm>
                <a:off x="4377" y="1389"/>
                <a:ext cx="0" cy="204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2767" name="Line 17"/>
              <p:cNvSpPr/>
              <p:nvPr/>
            </p:nvSpPr>
            <p:spPr>
              <a:xfrm>
                <a:off x="1020" y="3067"/>
                <a:ext cx="38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Rectangle 2"/>
          <p:cNvSpPr>
            <a:spLocks noGrp="1"/>
          </p:cNvSpPr>
          <p:nvPr>
            <p:ph type="title" idx="4294967295"/>
          </p:nvPr>
        </p:nvSpPr>
        <p:spPr>
          <a:xfrm>
            <a:off x="1701800" y="188913"/>
            <a:ext cx="6626225" cy="503237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200" b="1" dirty="0">
                <a:solidFill>
                  <a:srgbClr val="3333CC"/>
                </a:solidFill>
                <a:ea typeface="楷体_GB2312" pitchFamily="49" charset="-122"/>
              </a:rPr>
              <a:t>4</a:t>
            </a:r>
            <a:endParaRPr lang="en-US" altLang="zh-CN" sz="32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2063750" y="1268413"/>
          <a:ext cx="77755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1" imgW="4724400" imgH="660400" progId="Equation.DSMT4">
                  <p:embed/>
                </p:oleObj>
              </mc:Choice>
              <mc:Fallback>
                <p:oleObj name="" r:id="rId1" imgW="4724400" imgH="6604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063750" y="1268413"/>
                        <a:ext cx="7775575" cy="1085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4" name="Line 4"/>
          <p:cNvSpPr/>
          <p:nvPr/>
        </p:nvSpPr>
        <p:spPr>
          <a:xfrm>
            <a:off x="1597025" y="620713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125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2220913" y="2859088"/>
          <a:ext cx="7412037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3" imgW="4737100" imgH="2006600" progId="Equation.DSMT4">
                  <p:embed/>
                </p:oleObj>
              </mc:Choice>
              <mc:Fallback>
                <p:oleObj name="" r:id="rId3" imgW="4737100" imgH="20066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220913" y="2859088"/>
                        <a:ext cx="7412037" cy="3022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Rectangle 6"/>
          <p:cNvSpPr/>
          <p:nvPr/>
        </p:nvSpPr>
        <p:spPr>
          <a:xfrm>
            <a:off x="1774825" y="765175"/>
            <a:ext cx="323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dirty="0"/>
              <a:t>于是我们有如下定理：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78" name="Rectangle 4"/>
          <p:cNvSpPr>
            <a:spLocks noGrp="1"/>
          </p:cNvSpPr>
          <p:nvPr>
            <p:ph type="title" idx="4294967295"/>
          </p:nvPr>
        </p:nvSpPr>
        <p:spPr>
          <a:xfrm>
            <a:off x="1919288" y="188913"/>
            <a:ext cx="8137525" cy="719137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15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pSp>
        <p:nvGrpSpPr>
          <p:cNvPr id="203779" name="Group 6"/>
          <p:cNvGrpSpPr/>
          <p:nvPr/>
        </p:nvGrpSpPr>
        <p:grpSpPr>
          <a:xfrm>
            <a:off x="2208213" y="620713"/>
            <a:ext cx="7596187" cy="576262"/>
            <a:chOff x="431" y="436"/>
            <a:chExt cx="4785" cy="363"/>
          </a:xfrm>
        </p:grpSpPr>
        <p:sp>
          <p:nvSpPr>
            <p:cNvPr id="203794" name="Line 7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3795" name="Line 8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3796" name="AutoShape 9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2351088" y="1628775"/>
            <a:ext cx="6840537" cy="3836988"/>
            <a:chOff x="567" y="1071"/>
            <a:chExt cx="4309" cy="2417"/>
          </a:xfrm>
        </p:grpSpPr>
        <p:graphicFrame>
          <p:nvGraphicFramePr>
            <p:cNvPr id="203786" name="Object 24"/>
            <p:cNvGraphicFramePr>
              <a:graphicFrameLocks noChangeAspect="1"/>
            </p:cNvGraphicFramePr>
            <p:nvPr/>
          </p:nvGraphicFramePr>
          <p:xfrm>
            <a:off x="567" y="1071"/>
            <a:ext cx="4309" cy="2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" name="" r:id="rId1" imgW="2400300" imgH="1346200" progId="Equation.DSMT4">
                    <p:embed/>
                  </p:oleObj>
                </mc:Choice>
                <mc:Fallback>
                  <p:oleObj name="" r:id="rId1" imgW="2400300" imgH="1346200" progId="Equation.DSMT4">
                    <p:embed/>
                    <p:pic>
                      <p:nvPicPr>
                        <p:cNvPr id="0" name="图片 338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67" y="1071"/>
                          <a:ext cx="4309" cy="2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3787" name="Group 25"/>
            <p:cNvGrpSpPr/>
            <p:nvPr/>
          </p:nvGrpSpPr>
          <p:grpSpPr>
            <a:xfrm>
              <a:off x="1020" y="1389"/>
              <a:ext cx="3856" cy="2041"/>
              <a:chOff x="1020" y="1389"/>
              <a:chExt cx="3856" cy="2041"/>
            </a:xfrm>
          </p:grpSpPr>
          <p:sp>
            <p:nvSpPr>
              <p:cNvPr id="203788" name="Line 26"/>
              <p:cNvSpPr/>
              <p:nvPr/>
            </p:nvSpPr>
            <p:spPr>
              <a:xfrm>
                <a:off x="1020" y="1434"/>
                <a:ext cx="38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3789" name="Line 27"/>
              <p:cNvSpPr/>
              <p:nvPr/>
            </p:nvSpPr>
            <p:spPr>
              <a:xfrm>
                <a:off x="1020" y="1434"/>
                <a:ext cx="0" cy="19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3790" name="Line 28"/>
              <p:cNvSpPr/>
              <p:nvPr/>
            </p:nvSpPr>
            <p:spPr>
              <a:xfrm>
                <a:off x="1020" y="3430"/>
                <a:ext cx="38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3791" name="Line 29"/>
              <p:cNvSpPr/>
              <p:nvPr/>
            </p:nvSpPr>
            <p:spPr>
              <a:xfrm>
                <a:off x="4876" y="1389"/>
                <a:ext cx="0" cy="20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3792" name="Line 30"/>
              <p:cNvSpPr/>
              <p:nvPr/>
            </p:nvSpPr>
            <p:spPr>
              <a:xfrm>
                <a:off x="4377" y="1389"/>
                <a:ext cx="0" cy="204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3793" name="Line 31"/>
              <p:cNvSpPr/>
              <p:nvPr/>
            </p:nvSpPr>
            <p:spPr>
              <a:xfrm>
                <a:off x="1020" y="3067"/>
                <a:ext cx="38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4468" name="Rectangle 20"/>
          <p:cNvSpPr/>
          <p:nvPr/>
        </p:nvSpPr>
        <p:spPr>
          <a:xfrm>
            <a:off x="3143250" y="2952750"/>
            <a:ext cx="5942330" cy="478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0      1     1     -1      0       1      0     4 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4469" name="Rectangle 21"/>
          <p:cNvSpPr/>
          <p:nvPr/>
        </p:nvSpPr>
        <p:spPr>
          <a:xfrm>
            <a:off x="3216275" y="4221163"/>
            <a:ext cx="5942330" cy="47815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0      0     2     -3      0       0      1     4 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4467" name="Rectangle 19"/>
          <p:cNvSpPr/>
          <p:nvPr/>
        </p:nvSpPr>
        <p:spPr>
          <a:xfrm>
            <a:off x="3143250" y="2349500"/>
            <a:ext cx="5961380" cy="478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0      -1     1     -2      1      0      0      0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4470" name="Rectangle 22"/>
          <p:cNvSpPr/>
          <p:nvPr/>
        </p:nvSpPr>
        <p:spPr>
          <a:xfrm>
            <a:off x="3216275" y="4868863"/>
            <a:ext cx="5942330" cy="478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0      0     4     -6      0       0      0     8 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4483" name="Oval 35"/>
          <p:cNvSpPr/>
          <p:nvPr/>
        </p:nvSpPr>
        <p:spPr>
          <a:xfrm>
            <a:off x="4727575" y="2349500"/>
            <a:ext cx="503238" cy="503238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8" grpId="0" bldLvl="0" animBg="1"/>
      <p:bldP spid="104469" grpId="0" bldLvl="0" animBg="1"/>
      <p:bldP spid="104467" grpId="0" bldLvl="0" animBg="1"/>
      <p:bldP spid="104470" grpId="0" bldLvl="0" animBg="1"/>
      <p:bldP spid="104483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2" name="Rectangle 2"/>
          <p:cNvSpPr>
            <a:spLocks noGrp="1"/>
          </p:cNvSpPr>
          <p:nvPr>
            <p:ph type="title" idx="4294967295"/>
          </p:nvPr>
        </p:nvSpPr>
        <p:spPr>
          <a:xfrm>
            <a:off x="1919288" y="188913"/>
            <a:ext cx="8137525" cy="719137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16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pSp>
        <p:nvGrpSpPr>
          <p:cNvPr id="204803" name="Group 4"/>
          <p:cNvGrpSpPr/>
          <p:nvPr/>
        </p:nvGrpSpPr>
        <p:grpSpPr>
          <a:xfrm>
            <a:off x="2208213" y="620713"/>
            <a:ext cx="7596187" cy="576262"/>
            <a:chOff x="431" y="436"/>
            <a:chExt cx="4785" cy="363"/>
          </a:xfrm>
        </p:grpSpPr>
        <p:sp>
          <p:nvSpPr>
            <p:cNvPr id="204818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819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820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2424113" y="1700213"/>
            <a:ext cx="6732587" cy="3836987"/>
            <a:chOff x="635" y="1071"/>
            <a:chExt cx="4241" cy="2417"/>
          </a:xfrm>
        </p:grpSpPr>
        <p:graphicFrame>
          <p:nvGraphicFramePr>
            <p:cNvPr id="204810" name="Object 9"/>
            <p:cNvGraphicFramePr>
              <a:graphicFrameLocks noChangeAspect="1"/>
            </p:cNvGraphicFramePr>
            <p:nvPr/>
          </p:nvGraphicFramePr>
          <p:xfrm>
            <a:off x="635" y="1071"/>
            <a:ext cx="4173" cy="2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" name="" r:id="rId1" imgW="2324100" imgH="1346200" progId="Equation.DSMT4">
                    <p:embed/>
                  </p:oleObj>
                </mc:Choice>
                <mc:Fallback>
                  <p:oleObj name="" r:id="rId1" imgW="2324100" imgH="1346200" progId="Equation.DSMT4">
                    <p:embed/>
                    <p:pic>
                      <p:nvPicPr>
                        <p:cNvPr id="0" name="图片 33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35" y="1071"/>
                          <a:ext cx="4173" cy="2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811" name="Group 10"/>
            <p:cNvGrpSpPr/>
            <p:nvPr/>
          </p:nvGrpSpPr>
          <p:grpSpPr>
            <a:xfrm>
              <a:off x="1020" y="1389"/>
              <a:ext cx="3856" cy="2041"/>
              <a:chOff x="1020" y="1389"/>
              <a:chExt cx="3856" cy="2041"/>
            </a:xfrm>
          </p:grpSpPr>
          <p:sp>
            <p:nvSpPr>
              <p:cNvPr id="204812" name="Line 11"/>
              <p:cNvSpPr/>
              <p:nvPr/>
            </p:nvSpPr>
            <p:spPr>
              <a:xfrm>
                <a:off x="1020" y="1434"/>
                <a:ext cx="38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4813" name="Line 12"/>
              <p:cNvSpPr/>
              <p:nvPr/>
            </p:nvSpPr>
            <p:spPr>
              <a:xfrm>
                <a:off x="1020" y="1434"/>
                <a:ext cx="0" cy="19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4814" name="Line 13"/>
              <p:cNvSpPr/>
              <p:nvPr/>
            </p:nvSpPr>
            <p:spPr>
              <a:xfrm>
                <a:off x="1020" y="3430"/>
                <a:ext cx="38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4815" name="Line 14"/>
              <p:cNvSpPr/>
              <p:nvPr/>
            </p:nvSpPr>
            <p:spPr>
              <a:xfrm>
                <a:off x="4876" y="1389"/>
                <a:ext cx="0" cy="20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4816" name="Line 15"/>
              <p:cNvSpPr/>
              <p:nvPr/>
            </p:nvSpPr>
            <p:spPr>
              <a:xfrm>
                <a:off x="4377" y="1389"/>
                <a:ext cx="0" cy="204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4817" name="Line 16"/>
              <p:cNvSpPr/>
              <p:nvPr/>
            </p:nvSpPr>
            <p:spPr>
              <a:xfrm>
                <a:off x="1020" y="3067"/>
                <a:ext cx="38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6513" name="Rectangle 17"/>
          <p:cNvSpPr/>
          <p:nvPr/>
        </p:nvSpPr>
        <p:spPr>
          <a:xfrm>
            <a:off x="3194050" y="4292600"/>
            <a:ext cx="5942330" cy="478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0      2      0      1      -2      0     1     4 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6515" name="Rectangle 19"/>
          <p:cNvSpPr/>
          <p:nvPr/>
        </p:nvSpPr>
        <p:spPr>
          <a:xfrm>
            <a:off x="3287713" y="3068638"/>
            <a:ext cx="5744210" cy="478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0      2     0     1      -1      1     0      4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6516" name="Rectangle 20"/>
          <p:cNvSpPr/>
          <p:nvPr/>
        </p:nvSpPr>
        <p:spPr>
          <a:xfrm>
            <a:off x="3216275" y="4941888"/>
            <a:ext cx="5942330" cy="478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0      4      0      2      -4      0     0     8 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6521" name="Oval 25"/>
          <p:cNvSpPr/>
          <p:nvPr/>
        </p:nvSpPr>
        <p:spPr>
          <a:xfrm>
            <a:off x="4008438" y="3068638"/>
            <a:ext cx="504825" cy="504825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6518" name="Rectangle 22"/>
          <p:cNvSpPr/>
          <p:nvPr/>
        </p:nvSpPr>
        <p:spPr>
          <a:xfrm>
            <a:off x="2711450" y="2565400"/>
            <a:ext cx="32385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3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3" grpId="0" bldLvl="0" animBg="1"/>
      <p:bldP spid="106515" grpId="0" bldLvl="0" animBg="1"/>
      <p:bldP spid="106516" grpId="0" bldLvl="0" animBg="1"/>
      <p:bldP spid="106521" grpId="0" bldLvl="0" animBg="1"/>
      <p:bldP spid="106518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Rectangle 2"/>
          <p:cNvSpPr>
            <a:spLocks noGrp="1"/>
          </p:cNvSpPr>
          <p:nvPr>
            <p:ph type="title" idx="4294967295"/>
          </p:nvPr>
        </p:nvSpPr>
        <p:spPr>
          <a:xfrm>
            <a:off x="1919288" y="188913"/>
            <a:ext cx="8137525" cy="719137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17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pSp>
        <p:nvGrpSpPr>
          <p:cNvPr id="205827" name="Group 4"/>
          <p:cNvGrpSpPr/>
          <p:nvPr/>
        </p:nvGrpSpPr>
        <p:grpSpPr>
          <a:xfrm>
            <a:off x="2208213" y="620713"/>
            <a:ext cx="7596187" cy="576262"/>
            <a:chOff x="431" y="436"/>
            <a:chExt cx="4785" cy="363"/>
          </a:xfrm>
        </p:grpSpPr>
        <p:sp>
          <p:nvSpPr>
            <p:cNvPr id="205842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843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844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2424113" y="1628775"/>
            <a:ext cx="6732587" cy="3836988"/>
            <a:chOff x="635" y="1071"/>
            <a:chExt cx="4241" cy="2417"/>
          </a:xfrm>
        </p:grpSpPr>
        <p:graphicFrame>
          <p:nvGraphicFramePr>
            <p:cNvPr id="205834" name="Object 9"/>
            <p:cNvGraphicFramePr>
              <a:graphicFrameLocks noChangeAspect="1"/>
            </p:cNvGraphicFramePr>
            <p:nvPr/>
          </p:nvGraphicFramePr>
          <p:xfrm>
            <a:off x="635" y="1071"/>
            <a:ext cx="4173" cy="2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" name="" r:id="rId1" imgW="2324100" imgH="1346200" progId="Equation.DSMT4">
                    <p:embed/>
                  </p:oleObj>
                </mc:Choice>
                <mc:Fallback>
                  <p:oleObj name="" r:id="rId1" imgW="2324100" imgH="1346200" progId="Equation.DSMT4">
                    <p:embed/>
                    <p:pic>
                      <p:nvPicPr>
                        <p:cNvPr id="0" name="图片 338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35" y="1071"/>
                          <a:ext cx="4173" cy="2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835" name="Group 10"/>
            <p:cNvGrpSpPr/>
            <p:nvPr/>
          </p:nvGrpSpPr>
          <p:grpSpPr>
            <a:xfrm>
              <a:off x="1020" y="1389"/>
              <a:ext cx="3856" cy="2041"/>
              <a:chOff x="1020" y="1389"/>
              <a:chExt cx="3856" cy="2041"/>
            </a:xfrm>
          </p:grpSpPr>
          <p:sp>
            <p:nvSpPr>
              <p:cNvPr id="205836" name="Line 11"/>
              <p:cNvSpPr/>
              <p:nvPr/>
            </p:nvSpPr>
            <p:spPr>
              <a:xfrm>
                <a:off x="1020" y="1434"/>
                <a:ext cx="38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837" name="Line 12"/>
              <p:cNvSpPr/>
              <p:nvPr/>
            </p:nvSpPr>
            <p:spPr>
              <a:xfrm>
                <a:off x="1020" y="1434"/>
                <a:ext cx="0" cy="19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838" name="Line 13"/>
              <p:cNvSpPr/>
              <p:nvPr/>
            </p:nvSpPr>
            <p:spPr>
              <a:xfrm>
                <a:off x="1020" y="3430"/>
                <a:ext cx="38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839" name="Line 14"/>
              <p:cNvSpPr/>
              <p:nvPr/>
            </p:nvSpPr>
            <p:spPr>
              <a:xfrm>
                <a:off x="4876" y="1389"/>
                <a:ext cx="0" cy="20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840" name="Line 15"/>
              <p:cNvSpPr/>
              <p:nvPr/>
            </p:nvSpPr>
            <p:spPr>
              <a:xfrm>
                <a:off x="4377" y="1389"/>
                <a:ext cx="0" cy="204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841" name="Line 16"/>
              <p:cNvSpPr/>
              <p:nvPr/>
            </p:nvSpPr>
            <p:spPr>
              <a:xfrm>
                <a:off x="1020" y="3067"/>
                <a:ext cx="38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5489" name="Rectangle 17"/>
          <p:cNvSpPr/>
          <p:nvPr/>
        </p:nvSpPr>
        <p:spPr>
          <a:xfrm>
            <a:off x="3216275" y="2997200"/>
            <a:ext cx="5843270" cy="478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0      1     0      ½     - ½    ½    0     2 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5490" name="Rectangle 18"/>
          <p:cNvSpPr/>
          <p:nvPr/>
        </p:nvSpPr>
        <p:spPr>
          <a:xfrm>
            <a:off x="3216275" y="4221163"/>
            <a:ext cx="5763260" cy="47815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0      0     0       0      -1     -1    1     0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5491" name="Rectangle 19"/>
          <p:cNvSpPr/>
          <p:nvPr/>
        </p:nvSpPr>
        <p:spPr>
          <a:xfrm>
            <a:off x="3143250" y="2349500"/>
            <a:ext cx="5941695" cy="478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0       0     1     -3/2    ½     ½     0     2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5492" name="Rectangle 20"/>
          <p:cNvSpPr/>
          <p:nvPr/>
        </p:nvSpPr>
        <p:spPr>
          <a:xfrm>
            <a:off x="3216275" y="4868863"/>
            <a:ext cx="5862320" cy="4781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0      0     0       0     -2     -2     0     8 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5494" name="Rectangle 22"/>
          <p:cNvSpPr/>
          <p:nvPr/>
        </p:nvSpPr>
        <p:spPr>
          <a:xfrm>
            <a:off x="2711450" y="3213100"/>
            <a:ext cx="32385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endParaRPr lang="en-US" altLang="zh-CN" sz="20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9" grpId="0" bldLvl="0" animBg="1"/>
      <p:bldP spid="105490" grpId="0" bldLvl="0" animBg="1"/>
      <p:bldP spid="105491" grpId="0" bldLvl="0" animBg="1"/>
      <p:bldP spid="105492" grpId="0" bldLvl="0" animBg="1"/>
      <p:bldP spid="105494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0" name="Rectangle 2"/>
          <p:cNvSpPr>
            <a:spLocks noGrp="1"/>
          </p:cNvSpPr>
          <p:nvPr>
            <p:ph type="title" idx="4294967295"/>
          </p:nvPr>
        </p:nvSpPr>
        <p:spPr>
          <a:xfrm>
            <a:off x="1919288" y="188913"/>
            <a:ext cx="8137525" cy="719137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18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20685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919288" y="1196975"/>
            <a:ext cx="3887787" cy="503238"/>
          </a:xfrm>
        </p:spPr>
        <p:txBody>
          <a:bodyPr vert="horz" wrap="square" lIns="91440" tIns="45720" rIns="91440" bIns="45720" anchor="t" anchorCtr="0">
            <a:normAutofit fontScale="90000"/>
          </a:bodyPr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第二阶段：</a:t>
            </a:r>
            <a:endParaRPr lang="zh-CN" altLang="en-US" dirty="0"/>
          </a:p>
        </p:txBody>
      </p:sp>
      <p:grpSp>
        <p:nvGrpSpPr>
          <p:cNvPr id="206852" name="Group 4"/>
          <p:cNvGrpSpPr/>
          <p:nvPr/>
        </p:nvGrpSpPr>
        <p:grpSpPr>
          <a:xfrm>
            <a:off x="2208213" y="620713"/>
            <a:ext cx="7596187" cy="576262"/>
            <a:chOff x="431" y="436"/>
            <a:chExt cx="4785" cy="363"/>
          </a:xfrm>
        </p:grpSpPr>
        <p:sp>
          <p:nvSpPr>
            <p:cNvPr id="206864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65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66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2063750" y="1628775"/>
            <a:ext cx="6732588" cy="3695700"/>
            <a:chOff x="635" y="1115"/>
            <a:chExt cx="4241" cy="2328"/>
          </a:xfrm>
        </p:grpSpPr>
        <p:graphicFrame>
          <p:nvGraphicFramePr>
            <p:cNvPr id="206856" name="Object 9"/>
            <p:cNvGraphicFramePr>
              <a:graphicFrameLocks noChangeAspect="1"/>
            </p:cNvGraphicFramePr>
            <p:nvPr/>
          </p:nvGraphicFramePr>
          <p:xfrm>
            <a:off x="635" y="1115"/>
            <a:ext cx="4173" cy="2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" name="" r:id="rId1" imgW="2413000" imgH="1346200" progId="Equation.DSMT4">
                    <p:embed/>
                  </p:oleObj>
                </mc:Choice>
                <mc:Fallback>
                  <p:oleObj name="" r:id="rId1" imgW="2413000" imgH="1346200" progId="Equation.DSMT4">
                    <p:embed/>
                    <p:pic>
                      <p:nvPicPr>
                        <p:cNvPr id="0" name="图片 33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35" y="1115"/>
                          <a:ext cx="4173" cy="2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6857" name="Group 10"/>
            <p:cNvGrpSpPr/>
            <p:nvPr/>
          </p:nvGrpSpPr>
          <p:grpSpPr>
            <a:xfrm>
              <a:off x="1020" y="1389"/>
              <a:ext cx="3856" cy="2041"/>
              <a:chOff x="1020" y="1389"/>
              <a:chExt cx="3856" cy="2041"/>
            </a:xfrm>
          </p:grpSpPr>
          <p:sp>
            <p:nvSpPr>
              <p:cNvPr id="206858" name="Line 11"/>
              <p:cNvSpPr/>
              <p:nvPr/>
            </p:nvSpPr>
            <p:spPr>
              <a:xfrm>
                <a:off x="1020" y="1434"/>
                <a:ext cx="38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6859" name="Line 12"/>
              <p:cNvSpPr/>
              <p:nvPr/>
            </p:nvSpPr>
            <p:spPr>
              <a:xfrm>
                <a:off x="1020" y="1434"/>
                <a:ext cx="0" cy="19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6860" name="Line 13"/>
              <p:cNvSpPr/>
              <p:nvPr/>
            </p:nvSpPr>
            <p:spPr>
              <a:xfrm>
                <a:off x="1020" y="3430"/>
                <a:ext cx="38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6861" name="Line 14"/>
              <p:cNvSpPr/>
              <p:nvPr/>
            </p:nvSpPr>
            <p:spPr>
              <a:xfrm>
                <a:off x="4876" y="1389"/>
                <a:ext cx="0" cy="20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6862" name="Line 15"/>
              <p:cNvSpPr/>
              <p:nvPr/>
            </p:nvSpPr>
            <p:spPr>
              <a:xfrm>
                <a:off x="4377" y="1389"/>
                <a:ext cx="0" cy="204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6863" name="Line 16"/>
              <p:cNvSpPr/>
              <p:nvPr/>
            </p:nvSpPr>
            <p:spPr>
              <a:xfrm>
                <a:off x="1020" y="3067"/>
                <a:ext cx="38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07540" name="Rectangle 20"/>
          <p:cNvSpPr/>
          <p:nvPr/>
        </p:nvSpPr>
        <p:spPr>
          <a:xfrm>
            <a:off x="2063750" y="4149725"/>
            <a:ext cx="7216140" cy="47815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                                                                     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7542" name="Rectangle 22"/>
          <p:cNvSpPr/>
          <p:nvPr/>
        </p:nvSpPr>
        <p:spPr>
          <a:xfrm>
            <a:off x="6024563" y="1557338"/>
            <a:ext cx="1943100" cy="40322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0" grpId="0" bldLvl="0" animBg="1"/>
      <p:bldP spid="107542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874" name="Rectangle 2"/>
          <p:cNvSpPr>
            <a:spLocks noGrp="1"/>
          </p:cNvSpPr>
          <p:nvPr>
            <p:ph type="title" idx="4294967295"/>
          </p:nvPr>
        </p:nvSpPr>
        <p:spPr>
          <a:xfrm>
            <a:off x="1919288" y="188913"/>
            <a:ext cx="8137525" cy="719137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19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2078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919288" y="1125538"/>
            <a:ext cx="3887787" cy="503237"/>
          </a:xfrm>
        </p:spPr>
        <p:txBody>
          <a:bodyPr vert="horz" wrap="square" lIns="91440" tIns="45720" rIns="91440" bIns="45720" anchor="t" anchorCtr="0">
            <a:normAutofit lnSpcReduction="20000"/>
          </a:bodyPr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/>
            <a:r>
              <a:rPr lang="zh-CN" altLang="en-US" sz="2400" dirty="0"/>
              <a:t>第二阶段初始单纯形表：</a:t>
            </a:r>
            <a:endParaRPr lang="zh-CN" altLang="en-US" sz="2400" dirty="0"/>
          </a:p>
        </p:txBody>
      </p:sp>
      <p:grpSp>
        <p:nvGrpSpPr>
          <p:cNvPr id="207876" name="Group 4"/>
          <p:cNvGrpSpPr/>
          <p:nvPr/>
        </p:nvGrpSpPr>
        <p:grpSpPr>
          <a:xfrm>
            <a:off x="2208213" y="620713"/>
            <a:ext cx="7596187" cy="576262"/>
            <a:chOff x="431" y="436"/>
            <a:chExt cx="4785" cy="363"/>
          </a:xfrm>
        </p:grpSpPr>
        <p:sp>
          <p:nvSpPr>
            <p:cNvPr id="207886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887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888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207877" name="Group 20"/>
          <p:cNvGrpSpPr/>
          <p:nvPr/>
        </p:nvGrpSpPr>
        <p:grpSpPr>
          <a:xfrm>
            <a:off x="3216275" y="1844675"/>
            <a:ext cx="4968875" cy="3671888"/>
            <a:chOff x="1111" y="1253"/>
            <a:chExt cx="3130" cy="2313"/>
          </a:xfrm>
        </p:grpSpPr>
        <p:graphicFrame>
          <p:nvGraphicFramePr>
            <p:cNvPr id="207878" name="Object 9"/>
            <p:cNvGraphicFramePr>
              <a:graphicFrameLocks noChangeAspect="1"/>
            </p:cNvGraphicFramePr>
            <p:nvPr/>
          </p:nvGraphicFramePr>
          <p:xfrm>
            <a:off x="1111" y="1253"/>
            <a:ext cx="3039" cy="2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" name="" r:id="rId1" imgW="1536700" imgH="1117600" progId="Equation.DSMT4">
                    <p:embed/>
                  </p:oleObj>
                </mc:Choice>
                <mc:Fallback>
                  <p:oleObj name="" r:id="rId1" imgW="1536700" imgH="1117600" progId="Equation.DSMT4">
                    <p:embed/>
                    <p:pic>
                      <p:nvPicPr>
                        <p:cNvPr id="0" name="图片 338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11" y="1253"/>
                          <a:ext cx="3039" cy="2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7879" name="Group 19"/>
            <p:cNvGrpSpPr/>
            <p:nvPr/>
          </p:nvGrpSpPr>
          <p:grpSpPr>
            <a:xfrm>
              <a:off x="1111" y="1661"/>
              <a:ext cx="3130" cy="1905"/>
              <a:chOff x="1111" y="1661"/>
              <a:chExt cx="3130" cy="1905"/>
            </a:xfrm>
          </p:grpSpPr>
          <p:sp>
            <p:nvSpPr>
              <p:cNvPr id="207880" name="Line 11"/>
              <p:cNvSpPr/>
              <p:nvPr/>
            </p:nvSpPr>
            <p:spPr>
              <a:xfrm>
                <a:off x="1111" y="1703"/>
                <a:ext cx="313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7881" name="Line 12"/>
              <p:cNvSpPr/>
              <p:nvPr/>
            </p:nvSpPr>
            <p:spPr>
              <a:xfrm>
                <a:off x="1111" y="1703"/>
                <a:ext cx="0" cy="186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7882" name="Line 13"/>
              <p:cNvSpPr/>
              <p:nvPr/>
            </p:nvSpPr>
            <p:spPr>
              <a:xfrm>
                <a:off x="1111" y="3566"/>
                <a:ext cx="313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7883" name="Line 14"/>
              <p:cNvSpPr/>
              <p:nvPr/>
            </p:nvSpPr>
            <p:spPr>
              <a:xfrm>
                <a:off x="4241" y="1661"/>
                <a:ext cx="0" cy="190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7884" name="Line 15"/>
              <p:cNvSpPr/>
              <p:nvPr/>
            </p:nvSpPr>
            <p:spPr>
              <a:xfrm>
                <a:off x="3836" y="1661"/>
                <a:ext cx="0" cy="190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7885" name="Line 16"/>
              <p:cNvSpPr/>
              <p:nvPr/>
            </p:nvSpPr>
            <p:spPr>
              <a:xfrm>
                <a:off x="1111" y="3113"/>
                <a:ext cx="313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8" name="Rectangle 2"/>
          <p:cNvSpPr>
            <a:spLocks noGrp="1"/>
          </p:cNvSpPr>
          <p:nvPr>
            <p:ph type="title" idx="4294967295"/>
          </p:nvPr>
        </p:nvSpPr>
        <p:spPr>
          <a:xfrm>
            <a:off x="1774825" y="0"/>
            <a:ext cx="8002588" cy="633413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20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208899" name="Rectangle 3"/>
          <p:cNvSpPr>
            <a:spLocks noGrp="1"/>
          </p:cNvSpPr>
          <p:nvPr>
            <p:ph type="body" idx="4294967295"/>
          </p:nvPr>
        </p:nvSpPr>
        <p:spPr>
          <a:xfrm>
            <a:off x="1847850" y="1034733"/>
            <a:ext cx="8353425" cy="936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前面所说的两阶段法分成两步走。能不能把这两步合并？如何合并？</a:t>
            </a:r>
            <a:endParaRPr lang="zh-CN" altLang="en-US" sz="2800" dirty="0"/>
          </a:p>
        </p:txBody>
      </p:sp>
      <p:grpSp>
        <p:nvGrpSpPr>
          <p:cNvPr id="208900" name="Group 4"/>
          <p:cNvGrpSpPr/>
          <p:nvPr/>
        </p:nvGrpSpPr>
        <p:grpSpPr>
          <a:xfrm>
            <a:off x="2279650" y="549275"/>
            <a:ext cx="7596188" cy="576263"/>
            <a:chOff x="431" y="436"/>
            <a:chExt cx="4785" cy="363"/>
          </a:xfrm>
        </p:grpSpPr>
        <p:sp>
          <p:nvSpPr>
            <p:cNvPr id="208909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910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911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208901" name="Rectangle 9"/>
          <p:cNvSpPr/>
          <p:nvPr/>
        </p:nvSpPr>
        <p:spPr>
          <a:xfrm>
            <a:off x="1847850" y="1844675"/>
            <a:ext cx="41751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/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（二）大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法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5303838" y="1557338"/>
            <a:ext cx="4392612" cy="1511300"/>
            <a:chOff x="480" y="336"/>
            <a:chExt cx="2640" cy="922"/>
          </a:xfrm>
        </p:grpSpPr>
        <p:sp>
          <p:nvSpPr>
            <p:cNvPr id="208907" name="Rectangle 11"/>
            <p:cNvSpPr/>
            <p:nvPr/>
          </p:nvSpPr>
          <p:spPr>
            <a:xfrm>
              <a:off x="480" y="598"/>
              <a:ext cx="1392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设原问题为</a:t>
              </a:r>
              <a:endPara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graphicFrame>
          <p:nvGraphicFramePr>
            <p:cNvPr id="208908" name="Object 12"/>
            <p:cNvGraphicFramePr>
              <a:graphicFrameLocks noChangeAspect="1"/>
            </p:cNvGraphicFramePr>
            <p:nvPr/>
          </p:nvGraphicFramePr>
          <p:xfrm>
            <a:off x="1776" y="336"/>
            <a:ext cx="1344" cy="9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0" name="" r:id="rId1" imgW="774065" imgH="786765" progId="Equation.DSMT4">
                    <p:embed/>
                  </p:oleObj>
                </mc:Choice>
                <mc:Fallback>
                  <p:oleObj name="" r:id="rId1" imgW="774065" imgH="786765" progId="Equation.DSMT4">
                    <p:embed/>
                    <p:pic>
                      <p:nvPicPr>
                        <p:cNvPr id="0" name="图片 33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76" y="336"/>
                          <a:ext cx="1344" cy="9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/>
          <p:nvPr/>
        </p:nvGrpSpPr>
        <p:grpSpPr>
          <a:xfrm>
            <a:off x="2135505" y="2637155"/>
            <a:ext cx="3888105" cy="718820"/>
            <a:chOff x="288" y="1728"/>
            <a:chExt cx="2272" cy="313"/>
          </a:xfrm>
        </p:grpSpPr>
        <p:graphicFrame>
          <p:nvGraphicFramePr>
            <p:cNvPr id="208905" name="Object 15"/>
            <p:cNvGraphicFramePr>
              <a:graphicFrameLocks noChangeAspect="1"/>
            </p:cNvGraphicFramePr>
            <p:nvPr/>
          </p:nvGraphicFramePr>
          <p:xfrm>
            <a:off x="1545" y="1728"/>
            <a:ext cx="101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" name="" r:id="rId3" imgW="736600" imgH="228600" progId="Equation.DSMT4">
                    <p:embed/>
                  </p:oleObj>
                </mc:Choice>
                <mc:Fallback>
                  <p:oleObj name="" r:id="rId3" imgW="736600" imgH="228600" progId="Equation.DSMT4">
                    <p:embed/>
                    <p:pic>
                      <p:nvPicPr>
                        <p:cNvPr id="0" name="图片 339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45" y="1728"/>
                          <a:ext cx="1015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06" name="Rectangle 16"/>
            <p:cNvSpPr/>
            <p:nvPr/>
          </p:nvSpPr>
          <p:spPr>
            <a:xfrm>
              <a:off x="288" y="1766"/>
              <a:ext cx="1369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000" dirty="0">
                  <a:latin typeface="Arial" panose="020B0604020202020204" pitchFamily="34" charset="0"/>
                </a:rPr>
                <a:t>引入</a:t>
              </a:r>
              <a:r>
                <a:rPr lang="en-US" altLang="zh-CN" sz="2000" dirty="0">
                  <a:latin typeface="Arial" panose="020B0604020202020204" pitchFamily="34" charset="0"/>
                </a:rPr>
                <a:t>m</a:t>
              </a:r>
              <a:r>
                <a:rPr lang="zh-CN" altLang="en-US" sz="2000" dirty="0">
                  <a:latin typeface="Arial" panose="020B0604020202020204" pitchFamily="34" charset="0"/>
                </a:rPr>
                <a:t>个人工变量</a:t>
              </a:r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2279650" y="3573463"/>
          <a:ext cx="7561263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" r:id="rId5" imgW="4152900" imgH="1155700" progId="Equation.DSMT4">
                  <p:embed/>
                </p:oleObj>
              </mc:Choice>
              <mc:Fallback>
                <p:oleObj name="" r:id="rId5" imgW="4152900" imgH="1155700" progId="Equation.DSMT4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9650" y="3573463"/>
                        <a:ext cx="7561263" cy="246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2" name="Rectangle 2"/>
          <p:cNvSpPr>
            <a:spLocks noGrp="1"/>
          </p:cNvSpPr>
          <p:nvPr>
            <p:ph type="title" idx="4294967295"/>
          </p:nvPr>
        </p:nvSpPr>
        <p:spPr>
          <a:xfrm>
            <a:off x="2066925" y="347345"/>
            <a:ext cx="7558088" cy="633413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21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20992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847850" y="1196975"/>
            <a:ext cx="9142095" cy="1945005"/>
          </a:xfrm>
        </p:spPr>
        <p:txBody>
          <a:bodyPr vert="horz" wrap="square" lIns="91440" tIns="45720" rIns="91440" bIns="45720" anchor="t" anchorCtr="0">
            <a:noAutofit/>
          </a:bodyPr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/>
            <a:r>
              <a:rPr lang="zh-CN" altLang="en-US" sz="2400" dirty="0">
                <a:latin typeface="宋体" panose="02010600030101010101" pitchFamily="2" charset="-122"/>
              </a:rPr>
              <a:t>现在关键是如何选取目标函数，因要包含原问题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所以必须包含原目标。联系到两阶段法，我们要强迫人工变量取值为</a:t>
            </a:r>
            <a:r>
              <a:rPr lang="en-US" altLang="zh-CN" sz="2400" dirty="0"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，于是加上一个惩罚因子，因为是极小化，所以希望这个惩罚因子越大越好！</a:t>
            </a:r>
            <a:r>
              <a:rPr lang="zh-CN" altLang="en-US" sz="2000" dirty="0">
                <a:latin typeface="宋体" panose="02010600030101010101" pitchFamily="2" charset="-122"/>
              </a:rPr>
              <a:t>！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grpSp>
        <p:nvGrpSpPr>
          <p:cNvPr id="209924" name="Group 4"/>
          <p:cNvGrpSpPr/>
          <p:nvPr/>
        </p:nvGrpSpPr>
        <p:grpSpPr>
          <a:xfrm>
            <a:off x="2208213" y="692150"/>
            <a:ext cx="7596187" cy="576263"/>
            <a:chOff x="431" y="436"/>
            <a:chExt cx="4785" cy="363"/>
          </a:xfrm>
        </p:grpSpPr>
        <p:sp>
          <p:nvSpPr>
            <p:cNvPr id="209929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30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31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1992313" y="3213100"/>
            <a:ext cx="6135687" cy="903288"/>
            <a:chOff x="204" y="2024"/>
            <a:chExt cx="3865" cy="569"/>
          </a:xfrm>
        </p:grpSpPr>
        <p:sp>
          <p:nvSpPr>
            <p:cNvPr id="209927" name="Text Box 9"/>
            <p:cNvSpPr txBox="1"/>
            <p:nvPr/>
          </p:nvSpPr>
          <p:spPr>
            <a:xfrm>
              <a:off x="204" y="2115"/>
              <a:ext cx="211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latin typeface="Arial" panose="020B0604020202020204" pitchFamily="34" charset="0"/>
                </a:rPr>
                <a:t>在目标函数中增加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9928" name="Object 10"/>
            <p:cNvGraphicFramePr>
              <a:graphicFrameLocks noChangeAspect="1"/>
            </p:cNvGraphicFramePr>
            <p:nvPr/>
          </p:nvGraphicFramePr>
          <p:xfrm>
            <a:off x="1791" y="2024"/>
            <a:ext cx="2278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" r:id="rId1" imgW="1651000" imgH="431800" progId="Equation.DSMT4">
                    <p:embed/>
                  </p:oleObj>
                </mc:Choice>
                <mc:Fallback>
                  <p:oleObj name="" r:id="rId1" imgW="1651000" imgH="431800" progId="Equation.DSMT4">
                    <p:embed/>
                    <p:pic>
                      <p:nvPicPr>
                        <p:cNvPr id="0" name="图片 339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91" y="2024"/>
                          <a:ext cx="2278" cy="5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51" name="Object 11"/>
          <p:cNvGraphicFramePr>
            <a:graphicFrameLocks noChangeAspect="1"/>
          </p:cNvGraphicFramePr>
          <p:nvPr>
            <p:ph sz="half" idx="1"/>
          </p:nvPr>
        </p:nvGraphicFramePr>
        <p:xfrm>
          <a:off x="3648075" y="3971925"/>
          <a:ext cx="3400425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" r:id="rId3" imgW="2019300" imgH="1257300" progId="Equation.DSMT4">
                  <p:embed/>
                </p:oleObj>
              </mc:Choice>
              <mc:Fallback>
                <p:oleObj name="" r:id="rId3" imgW="2019300" imgH="1257300" progId="Equation.DSMT4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0000FF"/>
                          </a:clrTo>
                        </a:clrChange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3648075" y="3971925"/>
                        <a:ext cx="3400425" cy="20367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946" name="Rectangle 2"/>
          <p:cNvSpPr>
            <a:spLocks noGrp="1"/>
          </p:cNvSpPr>
          <p:nvPr>
            <p:ph type="title" idx="4294967295"/>
          </p:nvPr>
        </p:nvSpPr>
        <p:spPr>
          <a:xfrm>
            <a:off x="1847850" y="260350"/>
            <a:ext cx="8002588" cy="633413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22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210947" name="Rectangle 3"/>
          <p:cNvSpPr>
            <a:spLocks noGrp="1"/>
          </p:cNvSpPr>
          <p:nvPr>
            <p:ph type="body" idx="4294967295"/>
          </p:nvPr>
        </p:nvSpPr>
        <p:spPr>
          <a:xfrm>
            <a:off x="1847850" y="1125538"/>
            <a:ext cx="7848600" cy="6477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可行吗？</a:t>
            </a:r>
            <a:endParaRPr lang="zh-CN" altLang="en-US" dirty="0"/>
          </a:p>
        </p:txBody>
      </p:sp>
      <p:grpSp>
        <p:nvGrpSpPr>
          <p:cNvPr id="210948" name="Group 4"/>
          <p:cNvGrpSpPr/>
          <p:nvPr/>
        </p:nvGrpSpPr>
        <p:grpSpPr>
          <a:xfrm>
            <a:off x="2208213" y="692150"/>
            <a:ext cx="7596187" cy="576263"/>
            <a:chOff x="431" y="436"/>
            <a:chExt cx="4785" cy="363"/>
          </a:xfrm>
        </p:grpSpPr>
        <p:sp>
          <p:nvSpPr>
            <p:cNvPr id="210956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957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958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2208213" y="2633663"/>
            <a:ext cx="8389938" cy="874712"/>
            <a:chOff x="703" y="1544"/>
            <a:chExt cx="5285" cy="551"/>
          </a:xfrm>
        </p:grpSpPr>
        <p:sp>
          <p:nvSpPr>
            <p:cNvPr id="210954" name="Rectangle 8"/>
            <p:cNvSpPr/>
            <p:nvPr/>
          </p:nvSpPr>
          <p:spPr>
            <a:xfrm>
              <a:off x="703" y="1544"/>
              <a:ext cx="5285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latin typeface="Arial" panose="020B0604020202020204" pitchFamily="34" charset="0"/>
                </a:rPr>
                <a:t>直观上，因</a:t>
              </a:r>
              <a:r>
                <a:rPr lang="en-US" altLang="zh-CN" sz="2400" dirty="0">
                  <a:latin typeface="Arial" panose="020B0604020202020204" pitchFamily="34" charset="0"/>
                </a:rPr>
                <a:t>M</a:t>
              </a:r>
              <a:r>
                <a:rPr lang="zh-CN" altLang="en-US" sz="2400" dirty="0">
                  <a:cs typeface="Times New Roman" panose="02020603050405020304" pitchFamily="18" charset="0"/>
                </a:rPr>
                <a:t>为足够大的正数，新问题最优解对应的</a:t>
              </a:r>
              <a:endParaRPr lang="zh-CN" altLang="en-US" sz="2400" dirty="0">
                <a:cs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cs typeface="Times New Roman" panose="02020603050405020304" pitchFamily="18" charset="0"/>
                </a:rPr>
                <a:t>人工变量取值应满足                ，（除非原问题不可行）         </a:t>
              </a:r>
              <a:endParaRPr lang="zh-CN" altLang="en-US" sz="2400" dirty="0">
                <a:ea typeface="Times New Roman" panose="02020603050405020304" pitchFamily="18" charset="0"/>
              </a:endParaRPr>
            </a:p>
          </p:txBody>
        </p:sp>
        <p:graphicFrame>
          <p:nvGraphicFramePr>
            <p:cNvPr id="210955" name="Object 9"/>
            <p:cNvGraphicFramePr>
              <a:graphicFrameLocks noChangeAspect="1"/>
            </p:cNvGraphicFramePr>
            <p:nvPr/>
          </p:nvGraphicFramePr>
          <p:xfrm>
            <a:off x="2562" y="1706"/>
            <a:ext cx="635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6" name="" r:id="rId1" imgW="457200" imgH="228600" progId="Equation.DSMT4">
                    <p:embed/>
                  </p:oleObj>
                </mc:Choice>
                <mc:Fallback>
                  <p:oleObj name="" r:id="rId1" imgW="457200" imgH="228600" progId="Equation.DSMT4">
                    <p:embed/>
                    <p:pic>
                      <p:nvPicPr>
                        <p:cNvPr id="0" name="图片 339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62" y="1706"/>
                          <a:ext cx="635" cy="3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74" name="Rectangle 10"/>
          <p:cNvSpPr/>
          <p:nvPr/>
        </p:nvSpPr>
        <p:spPr>
          <a:xfrm>
            <a:off x="2063750" y="5083176"/>
            <a:ext cx="78708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从而新</a:t>
            </a:r>
            <a:r>
              <a:rPr lang="en-US" altLang="zh-CN" sz="2400" dirty="0">
                <a:cs typeface="Times New Roman" panose="02020603050405020304" pitchFamily="18" charset="0"/>
              </a:rPr>
              <a:t>LP</a:t>
            </a:r>
            <a:r>
              <a:rPr lang="zh-CN" altLang="en-US" sz="2400" dirty="0">
                <a:cs typeface="Times New Roman" panose="02020603050405020304" pitchFamily="18" charset="0"/>
              </a:rPr>
              <a:t>问题的最优解对应于原问题的（基本）可行解，</a:t>
            </a:r>
            <a:endParaRPr lang="zh-CN" altLang="en-US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2475" name="Rectangle 11"/>
          <p:cNvSpPr/>
          <p:nvPr/>
        </p:nvSpPr>
        <p:spPr>
          <a:xfrm>
            <a:off x="2424113" y="3573463"/>
            <a:ext cx="63373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容易知道此时两个问题的目标函数值满足</a:t>
            </a:r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4583113" y="1341438"/>
          <a:ext cx="50546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3" imgW="1968500" imgH="482600" progId="Equation.DSMT4">
                  <p:embed/>
                </p:oleObj>
              </mc:Choice>
              <mc:Fallback>
                <p:oleObj name="" r:id="rId3" imgW="1968500" imgH="482600" progId="Equation.DSMT4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3113" y="1341438"/>
                        <a:ext cx="5054600" cy="1236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4872038" y="4292600"/>
          <a:ext cx="115093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5" imgW="444500" imgH="241300" progId="Equation.DSMT4">
                  <p:embed/>
                </p:oleObj>
              </mc:Choice>
              <mc:Fallback>
                <p:oleObj name="" r:id="rId5" imgW="444500" imgH="241300" progId="Equation.DSMT4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2038" y="4292600"/>
                        <a:ext cx="1150937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4" grpId="0"/>
      <p:bldP spid="6247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970" name="Rectangle 2"/>
          <p:cNvSpPr>
            <a:spLocks noGrp="1"/>
          </p:cNvSpPr>
          <p:nvPr>
            <p:ph type="title" idx="4294967295"/>
          </p:nvPr>
        </p:nvSpPr>
        <p:spPr>
          <a:xfrm>
            <a:off x="1847850" y="260350"/>
            <a:ext cx="8002588" cy="633413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40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23</a:t>
            </a:r>
            <a:endParaRPr lang="en-US" altLang="zh-CN" sz="40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pSp>
        <p:nvGrpSpPr>
          <p:cNvPr id="211971" name="Group 4"/>
          <p:cNvGrpSpPr/>
          <p:nvPr/>
        </p:nvGrpSpPr>
        <p:grpSpPr>
          <a:xfrm>
            <a:off x="2208213" y="692150"/>
            <a:ext cx="7596187" cy="576263"/>
            <a:chOff x="431" y="436"/>
            <a:chExt cx="4785" cy="363"/>
          </a:xfrm>
        </p:grpSpPr>
        <p:sp>
          <p:nvSpPr>
            <p:cNvPr id="211989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990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991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63500" name="Rectangle 12"/>
          <p:cNvSpPr/>
          <p:nvPr/>
        </p:nvSpPr>
        <p:spPr>
          <a:xfrm>
            <a:off x="2135188" y="4148138"/>
            <a:ext cx="6888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因此只需求解辅助问题就可求得原问题的最优解。</a:t>
            </a:r>
            <a:endParaRPr lang="zh-CN" altLang="en-US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211973" name="Group 31"/>
          <p:cNvGrpSpPr/>
          <p:nvPr/>
        </p:nvGrpSpPr>
        <p:grpSpPr>
          <a:xfrm>
            <a:off x="2063750" y="1341438"/>
            <a:ext cx="8183563" cy="1081087"/>
            <a:chOff x="340" y="845"/>
            <a:chExt cx="5155" cy="681"/>
          </a:xfrm>
        </p:grpSpPr>
        <p:graphicFrame>
          <p:nvGraphicFramePr>
            <p:cNvPr id="211984" name="Object 10"/>
            <p:cNvGraphicFramePr>
              <a:graphicFrameLocks noChangeAspect="1"/>
            </p:cNvGraphicFramePr>
            <p:nvPr/>
          </p:nvGraphicFramePr>
          <p:xfrm>
            <a:off x="1837" y="1117"/>
            <a:ext cx="32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" name="" r:id="rId1" imgW="190500" imgH="241300" progId="Equation.DSMT4">
                    <p:embed/>
                  </p:oleObj>
                </mc:Choice>
                <mc:Fallback>
                  <p:oleObj name="" r:id="rId1" imgW="190500" imgH="241300" progId="Equation.DSMT4">
                    <p:embed/>
                    <p:pic>
                      <p:nvPicPr>
                        <p:cNvPr id="0" name="图片 339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37" y="1117"/>
                          <a:ext cx="322" cy="4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985" name="Object 14"/>
            <p:cNvGraphicFramePr>
              <a:graphicFrameLocks noChangeAspect="1"/>
            </p:cNvGraphicFramePr>
            <p:nvPr/>
          </p:nvGraphicFramePr>
          <p:xfrm>
            <a:off x="1111" y="1071"/>
            <a:ext cx="68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" name="" r:id="rId3" imgW="457200" imgH="254000" progId="Equation.DSMT4">
                    <p:embed/>
                  </p:oleObj>
                </mc:Choice>
                <mc:Fallback>
                  <p:oleObj name="" r:id="rId3" imgW="457200" imgH="254000" progId="Equation.DSMT4">
                    <p:embed/>
                    <p:pic>
                      <p:nvPicPr>
                        <p:cNvPr id="0" name="图片 33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11" y="1071"/>
                          <a:ext cx="680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1986" name="Rectangle 15"/>
            <p:cNvSpPr/>
            <p:nvPr/>
          </p:nvSpPr>
          <p:spPr>
            <a:xfrm>
              <a:off x="340" y="845"/>
              <a:ext cx="5155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latin typeface="Arial" panose="020B0604020202020204" pitchFamily="34" charset="0"/>
                </a:rPr>
                <a:t>另一方面，原问题的任意可行解</a:t>
              </a:r>
              <a:r>
                <a:rPr lang="en-US" altLang="zh-CN" sz="2800" i="1" dirty="0"/>
                <a:t>x</a:t>
              </a:r>
              <a:r>
                <a:rPr lang="zh-CN" altLang="en-US" sz="2800" dirty="0">
                  <a:latin typeface="Arial" panose="020B0604020202020204" pitchFamily="34" charset="0"/>
                </a:rPr>
                <a:t>对应于辅助问题的</a:t>
              </a:r>
              <a:endParaRPr lang="zh-CN" altLang="en-US" sz="2800" dirty="0">
                <a:latin typeface="Arial" panose="020B0604020202020204" pitchFamily="34" charset="0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latin typeface="Arial" panose="020B0604020202020204" pitchFamily="34" charset="0"/>
                </a:rPr>
                <a:t>可行解           ，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11987" name="Object 17"/>
            <p:cNvGraphicFramePr>
              <a:graphicFrameLocks noChangeAspect="1"/>
            </p:cNvGraphicFramePr>
            <p:nvPr/>
          </p:nvGraphicFramePr>
          <p:xfrm>
            <a:off x="4513" y="1162"/>
            <a:ext cx="68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0" name="" r:id="rId5" imgW="508000" imgH="241300" progId="Equation.DSMT4">
                    <p:embed/>
                  </p:oleObj>
                </mc:Choice>
                <mc:Fallback>
                  <p:oleObj name="" r:id="rId5" imgW="508000" imgH="241300" progId="Equation.DSMT4">
                    <p:embed/>
                    <p:pic>
                      <p:nvPicPr>
                        <p:cNvPr id="0" name="图片 339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13" y="1162"/>
                          <a:ext cx="680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1988" name="Rectangle 18"/>
            <p:cNvSpPr/>
            <p:nvPr/>
          </p:nvSpPr>
          <p:spPr>
            <a:xfrm>
              <a:off x="2154" y="1162"/>
              <a:ext cx="235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latin typeface="Arial" panose="020B0604020202020204" pitchFamily="34" charset="0"/>
                </a:rPr>
                <a:t>也对应新问题的可行解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</p:grpSp>
      <p:sp>
        <p:nvSpPr>
          <p:cNvPr id="63507" name="Rectangle 19"/>
          <p:cNvSpPr/>
          <p:nvPr/>
        </p:nvSpPr>
        <p:spPr>
          <a:xfrm>
            <a:off x="1992313" y="2420938"/>
            <a:ext cx="6939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且两个规划目标值相等，</a:t>
            </a:r>
            <a:r>
              <a:rPr lang="zh-CN" altLang="en-US" sz="2800" dirty="0">
                <a:latin typeface="Arial" panose="020B0604020202020204" pitchFamily="34" charset="0"/>
              </a:rPr>
              <a:t>故原问题的最优解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graphicFrame>
        <p:nvGraphicFramePr>
          <p:cNvPr id="63508" name="Object 20"/>
          <p:cNvGraphicFramePr>
            <a:graphicFrameLocks noChangeAspect="1"/>
          </p:cNvGraphicFramePr>
          <p:nvPr/>
        </p:nvGraphicFramePr>
        <p:xfrm>
          <a:off x="8820785" y="2293938"/>
          <a:ext cx="13398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7" imgW="444500" imgH="241300" progId="Equation.DSMT4">
                  <p:embed/>
                </p:oleObj>
              </mc:Choice>
              <mc:Fallback>
                <p:oleObj name="" r:id="rId7" imgW="444500" imgH="241300" progId="Equation.DSMT4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20785" y="2293938"/>
                        <a:ext cx="1339850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/>
          <p:nvPr/>
        </p:nvGrpSpPr>
        <p:grpSpPr>
          <a:xfrm>
            <a:off x="2279333" y="3563620"/>
            <a:ext cx="3095625" cy="574675"/>
            <a:chOff x="572" y="2352"/>
            <a:chExt cx="1581" cy="288"/>
          </a:xfrm>
        </p:grpSpPr>
        <p:sp>
          <p:nvSpPr>
            <p:cNvPr id="211982" name="Text Box 22"/>
            <p:cNvSpPr txBox="1"/>
            <p:nvPr/>
          </p:nvSpPr>
          <p:spPr>
            <a:xfrm>
              <a:off x="572" y="2352"/>
              <a:ext cx="624" cy="231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综合</a:t>
              </a:r>
              <a:endPara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11983" name="Object 23"/>
            <p:cNvGraphicFramePr>
              <a:graphicFrameLocks noChangeAspect="1"/>
            </p:cNvGraphicFramePr>
            <p:nvPr/>
          </p:nvGraphicFramePr>
          <p:xfrm>
            <a:off x="1440" y="2352"/>
            <a:ext cx="71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" name="" r:id="rId9" imgW="596900" imgH="241300" progId="Equation.DSMT4">
                    <p:embed/>
                  </p:oleObj>
                </mc:Choice>
                <mc:Fallback>
                  <p:oleObj name="" r:id="rId9" imgW="596900" imgH="241300" progId="Equation.DSMT4">
                    <p:embed/>
                    <p:pic>
                      <p:nvPicPr>
                        <p:cNvPr id="0" name="图片 34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40" y="2352"/>
                          <a:ext cx="71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/>
          <p:cNvGrpSpPr/>
          <p:nvPr/>
        </p:nvGrpSpPr>
        <p:grpSpPr>
          <a:xfrm>
            <a:off x="5784215" y="3575368"/>
            <a:ext cx="2540000" cy="563562"/>
            <a:chOff x="2928" y="2304"/>
            <a:chExt cx="1600" cy="355"/>
          </a:xfrm>
        </p:grpSpPr>
        <p:graphicFrame>
          <p:nvGraphicFramePr>
            <p:cNvPr id="211979" name="Object 26"/>
            <p:cNvGraphicFramePr>
              <a:graphicFrameLocks noChangeAspect="1"/>
            </p:cNvGraphicFramePr>
            <p:nvPr/>
          </p:nvGraphicFramePr>
          <p:xfrm>
            <a:off x="2928" y="2304"/>
            <a:ext cx="26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" name="" r:id="rId11" imgW="190500" imgH="241300" progId="Equation.DSMT4">
                    <p:embed/>
                  </p:oleObj>
                </mc:Choice>
                <mc:Fallback>
                  <p:oleObj name="" r:id="rId11" imgW="190500" imgH="241300" progId="Equation.DSMT4">
                    <p:embed/>
                    <p:pic>
                      <p:nvPicPr>
                        <p:cNvPr id="0" name="图片 34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28" y="2304"/>
                          <a:ext cx="26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1980" name="Object 27"/>
            <p:cNvGraphicFramePr>
              <a:graphicFrameLocks noChangeAspect="1"/>
            </p:cNvGraphicFramePr>
            <p:nvPr/>
          </p:nvGraphicFramePr>
          <p:xfrm>
            <a:off x="3888" y="2352"/>
            <a:ext cx="64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" name="" r:id="rId12" imgW="508000" imgH="241300" progId="Equation.DSMT4">
                    <p:embed/>
                  </p:oleObj>
                </mc:Choice>
                <mc:Fallback>
                  <p:oleObj name="" r:id="rId12" imgW="508000" imgH="241300" progId="Equation.DSMT4">
                    <p:embed/>
                    <p:pic>
                      <p:nvPicPr>
                        <p:cNvPr id="0" name="图片 34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88" y="2352"/>
                          <a:ext cx="640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1981" name="AutoShape 28"/>
            <p:cNvSpPr/>
            <p:nvPr/>
          </p:nvSpPr>
          <p:spPr>
            <a:xfrm>
              <a:off x="3312" y="2448"/>
              <a:ext cx="528" cy="144"/>
            </a:xfrm>
            <a:prstGeom prst="leftRightArrow">
              <a:avLst>
                <a:gd name="adj1" fmla="val 50000"/>
                <a:gd name="adj2" fmla="val 73333"/>
              </a:avLst>
            </a:prstGeom>
            <a:solidFill>
              <a:schemeClr val="accent1"/>
            </a:solidFill>
            <a:ln w="952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63517" name="Object 29"/>
          <p:cNvGraphicFramePr>
            <a:graphicFrameLocks noChangeAspect="1"/>
          </p:cNvGraphicFramePr>
          <p:nvPr/>
        </p:nvGraphicFramePr>
        <p:xfrm>
          <a:off x="4008438" y="4724400"/>
          <a:ext cx="2736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13" imgW="876300" imgH="228600" progId="Equation.DSMT4">
                  <p:embed/>
                </p:oleObj>
              </mc:Choice>
              <mc:Fallback>
                <p:oleObj name="" r:id="rId13" imgW="876300" imgH="228600" progId="Equation.DSMT4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08438" y="4724400"/>
                        <a:ext cx="273685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0" grpId="0"/>
      <p:bldP spid="6350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4" name="Rectangle 2"/>
          <p:cNvSpPr>
            <a:spLocks noGrp="1"/>
          </p:cNvSpPr>
          <p:nvPr>
            <p:ph type="title" idx="4294967295"/>
          </p:nvPr>
        </p:nvSpPr>
        <p:spPr>
          <a:xfrm>
            <a:off x="1847850" y="260350"/>
            <a:ext cx="7632700" cy="360363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24</a:t>
            </a:r>
            <a:endParaRPr lang="en-US" altLang="zh-CN" sz="36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212995" name="Rectangle 3"/>
          <p:cNvSpPr>
            <a:spLocks noGrp="1"/>
          </p:cNvSpPr>
          <p:nvPr>
            <p:ph type="body" idx="4294967295"/>
          </p:nvPr>
        </p:nvSpPr>
        <p:spPr>
          <a:xfrm>
            <a:off x="1703388" y="908050"/>
            <a:ext cx="3455987" cy="503238"/>
          </a:xfrm>
        </p:spPr>
        <p:txBody>
          <a:bodyPr vert="horz" wrap="square" lIns="91440" tIns="45720" rIns="91440" bIns="45720" anchor="t" anchorCtr="0">
            <a:normAutofit fontScale="90000"/>
          </a:bodyPr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例</a:t>
            </a:r>
            <a:r>
              <a:rPr lang="en-US" altLang="zh-CN" sz="2800" dirty="0"/>
              <a:t>3 </a:t>
            </a:r>
            <a:r>
              <a:rPr lang="zh-CN" altLang="en-US" sz="2800" dirty="0"/>
              <a:t>求解如下</a:t>
            </a:r>
            <a:r>
              <a:rPr lang="en-US" altLang="zh-CN" sz="2800" dirty="0"/>
              <a:t>LP</a:t>
            </a:r>
            <a:endParaRPr lang="en-US" altLang="zh-CN" sz="2800" dirty="0"/>
          </a:p>
        </p:txBody>
      </p:sp>
      <p:grpSp>
        <p:nvGrpSpPr>
          <p:cNvPr id="212996" name="Group 4"/>
          <p:cNvGrpSpPr/>
          <p:nvPr/>
        </p:nvGrpSpPr>
        <p:grpSpPr>
          <a:xfrm>
            <a:off x="2279650" y="404813"/>
            <a:ext cx="7596188" cy="576262"/>
            <a:chOff x="431" y="436"/>
            <a:chExt cx="4785" cy="363"/>
          </a:xfrm>
        </p:grpSpPr>
        <p:sp>
          <p:nvSpPr>
            <p:cNvPr id="213000" name="Line 5"/>
            <p:cNvSpPr/>
            <p:nvPr/>
          </p:nvSpPr>
          <p:spPr>
            <a:xfrm>
              <a:off x="431" y="663"/>
              <a:ext cx="1882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3001" name="Line 6"/>
            <p:cNvSpPr/>
            <p:nvPr/>
          </p:nvSpPr>
          <p:spPr>
            <a:xfrm>
              <a:off x="3152" y="663"/>
              <a:ext cx="2064" cy="0"/>
            </a:xfrm>
            <a:prstGeom prst="line">
              <a:avLst/>
            </a:prstGeom>
            <a:ln w="57150" cap="flat" cmpd="thickThin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3002" name="AutoShape 7"/>
            <p:cNvSpPr/>
            <p:nvPr/>
          </p:nvSpPr>
          <p:spPr>
            <a:xfrm>
              <a:off x="2608" y="436"/>
              <a:ext cx="317" cy="363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aphicFrame>
        <p:nvGraphicFramePr>
          <p:cNvPr id="212997" name="Object 8"/>
          <p:cNvGraphicFramePr>
            <a:graphicFrameLocks noChangeAspect="1"/>
          </p:cNvGraphicFramePr>
          <p:nvPr/>
        </p:nvGraphicFramePr>
        <p:xfrm>
          <a:off x="6024563" y="908050"/>
          <a:ext cx="4392612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1" imgW="2006600" imgH="1168400" progId="Equation.DSMT4">
                  <p:embed/>
                </p:oleObj>
              </mc:Choice>
              <mc:Fallback>
                <p:oleObj name="" r:id="rId1" imgW="2006600" imgH="1168400" progId="Equation.DSMT4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24563" y="908050"/>
                        <a:ext cx="4392612" cy="25590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1992313" y="3500438"/>
          <a:ext cx="5964237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3" imgW="2832100" imgH="1168400" progId="Equation.DSMT4">
                  <p:embed/>
                </p:oleObj>
              </mc:Choice>
              <mc:Fallback>
                <p:oleObj name="" r:id="rId3" imgW="2832100" imgH="1168400" progId="Equation.DSMT4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313" y="3500438"/>
                        <a:ext cx="5964237" cy="26765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CCFF33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9" name="Rectangle 10"/>
          <p:cNvSpPr/>
          <p:nvPr/>
        </p:nvSpPr>
        <p:spPr>
          <a:xfrm>
            <a:off x="1919288" y="2708275"/>
            <a:ext cx="18002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解：</a:t>
            </a: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Rectangle 2"/>
          <p:cNvSpPr>
            <a:spLocks noGrp="1"/>
          </p:cNvSpPr>
          <p:nvPr>
            <p:ph type="title" idx="4294967295"/>
          </p:nvPr>
        </p:nvSpPr>
        <p:spPr>
          <a:xfrm>
            <a:off x="1557338" y="117475"/>
            <a:ext cx="6626225" cy="503238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3.1.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5</a:t>
            </a:r>
            <a:endParaRPr lang="en-US" altLang="zh-CN" sz="36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Rectangle 5"/>
              <p:cNvSpPr>
                <a:spLocks noGrp="1"/>
              </p:cNvSpPr>
              <p:nvPr>
                <p:ph type="body" sz="half" idx="4294967295"/>
              </p:nvPr>
            </p:nvSpPr>
            <p:spPr>
              <a:xfrm>
                <a:off x="2220913" y="3287395"/>
                <a:ext cx="7275512" cy="327025"/>
              </a:xfrm>
            </p:spPr>
            <p:txBody>
              <a:bodyPr vert="horz" wrap="square" lIns="91440" tIns="45720" rIns="91440" bIns="45720" anchor="t" anchorCtr="0">
                <a:noAutofit/>
              </a:bodyPr>
              <a:lstStyle>
                <a:lvl1pPr lvl="0">
                  <a:buClrTx/>
                  <a:buSzTx/>
                  <a:buFontTx/>
                  <a:defRPr sz="2800"/>
                </a:lvl1pPr>
                <a:lvl2pPr lvl="1">
                  <a:buClrTx/>
                  <a:buSzTx/>
                  <a:buFontTx/>
                  <a:defRPr sz="2400"/>
                </a:lvl2pPr>
                <a:lvl3pPr lvl="2">
                  <a:buClrTx/>
                  <a:buSzTx/>
                  <a:buFontTx/>
                  <a:defRPr sz="2000"/>
                </a:lvl3pPr>
                <a:lvl4pPr lvl="3">
                  <a:buClrTx/>
                  <a:buSzTx/>
                  <a:buFontTx/>
                  <a:defRPr sz="1800"/>
                </a:lvl4pPr>
                <a:lvl5pPr lvl="4">
                  <a:buClrTx/>
                  <a:buSzTx/>
                  <a:buFontTx/>
                  <a:defRPr sz="1800"/>
                </a:lvl5pPr>
              </a:lstStyle>
              <a:p>
                <a:pPr lvl="0" eaLnBrk="1" hangingPunct="1">
                  <a:lnSpc>
                    <a:spcPct val="90000"/>
                  </a:lnSpc>
                  <a:buNone/>
                </a:pPr>
                <a:r>
                  <a:rPr lang="zh-CN" altLang="en-US" sz="2400" dirty="0"/>
                  <a:t>由上知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要减少费用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只有当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2400" i="1" dirty="0"/>
                  <a:t>&lt;</a:t>
                </a:r>
                <a:r>
                  <a:rPr lang="en-US" altLang="zh-CN" sz="2400" dirty="0">
                    <a:sym typeface="Euclid Math Two" panose="02050601010101010101" pitchFamily="18" charset="2"/>
                  </a:rPr>
                  <a:t>0</a:t>
                </a:r>
                <a:r>
                  <a:rPr lang="zh-CN" altLang="en-US" sz="2400" dirty="0"/>
                  <a:t>时才可能，即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6149" name="Rectangle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2220913" y="3287395"/>
                <a:ext cx="7275512" cy="327025"/>
              </a:xfrm>
              <a:blipFill rotWithShape="1">
                <a:blip r:embed="rId1"/>
                <a:stretch>
                  <a:fillRect l="-4" t="-3301" b="-14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9748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2063750" y="836613"/>
          <a:ext cx="5113338" cy="222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2" imgW="2743200" imgH="1193800" progId="Equation.DSMT4">
                  <p:embed/>
                </p:oleObj>
              </mc:Choice>
              <mc:Fallback>
                <p:oleObj name="" r:id="rId2" imgW="2743200" imgH="11938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063750" y="836613"/>
                        <a:ext cx="5113338" cy="22240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9" name="Line 4"/>
          <p:cNvSpPr/>
          <p:nvPr/>
        </p:nvSpPr>
        <p:spPr>
          <a:xfrm>
            <a:off x="1524000" y="765175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6151" name="Object 7"/>
          <p:cNvGraphicFramePr>
            <a:graphicFrameLocks noChangeAspect="1"/>
          </p:cNvGraphicFramePr>
          <p:nvPr>
            <p:ph sz="quarter" idx="1"/>
          </p:nvPr>
        </p:nvGraphicFramePr>
        <p:xfrm>
          <a:off x="2220913" y="3840163"/>
          <a:ext cx="41465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4" imgW="2120900" imgH="330200" progId="Equation.DSMT4">
                  <p:embed/>
                </p:oleObj>
              </mc:Choice>
              <mc:Fallback>
                <p:oleObj name="" r:id="rId4" imgW="2120900" imgH="330200" progId="Equation.DSMT4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2220913" y="3840163"/>
                        <a:ext cx="4146550" cy="622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849755" y="4331018"/>
          <a:ext cx="8491538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6" imgW="3568700" imgH="800100" progId="Equation.DSMT4">
                  <p:embed/>
                </p:oleObj>
              </mc:Choice>
              <mc:Fallback>
                <p:oleObj name="" r:id="rId6" imgW="3568700" imgH="800100" progId="Equation.DSMT4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49755" y="4331018"/>
                        <a:ext cx="8491538" cy="190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2"/>
          <p:cNvSpPr/>
          <p:nvPr/>
        </p:nvSpPr>
        <p:spPr>
          <a:xfrm>
            <a:off x="1600200" y="715963"/>
            <a:ext cx="8878888" cy="16764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0595" name="Rectangle 3"/>
          <p:cNvSpPr/>
          <p:nvPr/>
        </p:nvSpPr>
        <p:spPr>
          <a:xfrm>
            <a:off x="7097713" y="652463"/>
            <a:ext cx="2627312" cy="306387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0596" name="Rectangle 4"/>
          <p:cNvSpPr/>
          <p:nvPr/>
        </p:nvSpPr>
        <p:spPr>
          <a:xfrm>
            <a:off x="1600200" y="4602163"/>
            <a:ext cx="8991600" cy="114300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0597" name="Rectangle 5"/>
          <p:cNvSpPr/>
          <p:nvPr/>
        </p:nvSpPr>
        <p:spPr>
          <a:xfrm>
            <a:off x="1600200" y="3459163"/>
            <a:ext cx="8991600" cy="1143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0598" name="Rectangle 6"/>
          <p:cNvSpPr/>
          <p:nvPr/>
        </p:nvSpPr>
        <p:spPr>
          <a:xfrm>
            <a:off x="1600200" y="2392363"/>
            <a:ext cx="8991600" cy="1143000"/>
          </a:xfrm>
          <a:prstGeom prst="rect">
            <a:avLst/>
          </a:prstGeom>
          <a:solidFill>
            <a:srgbClr val="CCFF33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0599" name="Text Box 7"/>
          <p:cNvSpPr txBox="1"/>
          <p:nvPr/>
        </p:nvSpPr>
        <p:spPr>
          <a:xfrm>
            <a:off x="1976438" y="5662137"/>
            <a:ext cx="5913437" cy="86614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10000"/>
              </a:spcBef>
            </a:pP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得到最优解：</a:t>
            </a:r>
            <a:r>
              <a:rPr lang="en-US" altLang="zh-CN" sz="2400" b="1" dirty="0">
                <a:latin typeface="宋体" panose="02010600030101010101" pitchFamily="2" charset="-122"/>
              </a:rPr>
              <a:t>(25/3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10/3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11)</a:t>
            </a:r>
            <a:r>
              <a:rPr lang="en-US" altLang="zh-CN" sz="2400" b="1" baseline="30000" dirty="0">
                <a:latin typeface="宋体" panose="02010600030101010101" pitchFamily="2" charset="-122"/>
              </a:rPr>
              <a:t>T    </a:t>
            </a:r>
            <a:endParaRPr lang="en-US" altLang="zh-CN" sz="2400" b="1" baseline="30000" dirty="0"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10000"/>
              </a:spcBef>
            </a:pPr>
            <a:r>
              <a:rPr lang="en-US" altLang="zh-CN" sz="2400" b="1" baseline="30000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最优目标值：</a:t>
            </a:r>
            <a:r>
              <a:rPr lang="en-US" altLang="zh-CN" sz="2400" b="1" dirty="0">
                <a:latin typeface="宋体" panose="02010600030101010101" pitchFamily="2" charset="-122"/>
              </a:rPr>
              <a:t>max=112/3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110600" name="Rectangle 8"/>
          <p:cNvSpPr/>
          <p:nvPr/>
        </p:nvSpPr>
        <p:spPr>
          <a:xfrm>
            <a:off x="1524000" y="2141538"/>
            <a:ext cx="8912225" cy="234950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214025" name="Object 9"/>
          <p:cNvGraphicFramePr>
            <a:graphicFrameLocks noChangeAspect="1"/>
          </p:cNvGraphicFramePr>
          <p:nvPr>
            <p:ph type="body"/>
          </p:nvPr>
        </p:nvGraphicFramePr>
        <p:xfrm>
          <a:off x="1538288" y="687388"/>
          <a:ext cx="89916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0" name="" r:id="rId1" imgW="11684000" imgH="6146800" progId="Word.Document.8">
                  <p:embed/>
                </p:oleObj>
              </mc:Choice>
              <mc:Fallback>
                <p:oleObj name="" r:id="rId1" imgW="11684000" imgH="6146800" progId="Word.Document.8">
                  <p:embed/>
                  <p:pic>
                    <p:nvPicPr>
                      <p:cNvPr id="0" name="图片 34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clrChange>
                          <a:clrFrom>
                            <a:srgbClr val="FFFF00"/>
                          </a:clrFrom>
                          <a:clrTo>
                            <a:srgbClr val="00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538288" y="687388"/>
                        <a:ext cx="8991600" cy="5334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Oval 10"/>
          <p:cNvSpPr/>
          <p:nvPr/>
        </p:nvSpPr>
        <p:spPr>
          <a:xfrm>
            <a:off x="6243638" y="1481138"/>
            <a:ext cx="768350" cy="392112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0603" name="Oval 11"/>
          <p:cNvSpPr/>
          <p:nvPr/>
        </p:nvSpPr>
        <p:spPr>
          <a:xfrm>
            <a:off x="5235575" y="2343150"/>
            <a:ext cx="768350" cy="290513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0604" name="Oval 12"/>
          <p:cNvSpPr/>
          <p:nvPr/>
        </p:nvSpPr>
        <p:spPr>
          <a:xfrm>
            <a:off x="4189413" y="3738563"/>
            <a:ext cx="768350" cy="290512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14029" name="Rectangle 14"/>
          <p:cNvSpPr>
            <a:spLocks noGrp="1"/>
          </p:cNvSpPr>
          <p:nvPr>
            <p:ph type="title"/>
          </p:nvPr>
        </p:nvSpPr>
        <p:spPr>
          <a:xfrm>
            <a:off x="1703388" y="188913"/>
            <a:ext cx="6985000" cy="287337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2800" b="1" dirty="0">
                <a:solidFill>
                  <a:srgbClr val="3333CC"/>
                </a:solidFill>
                <a:ea typeface="楷体_GB2312" pitchFamily="49" charset="-122"/>
              </a:rPr>
              <a:t>3.2 </a:t>
            </a:r>
            <a:r>
              <a:rPr lang="zh-CN" altLang="en-US" sz="2800" b="1" dirty="0">
                <a:solidFill>
                  <a:srgbClr val="3333CC"/>
                </a:solidFill>
                <a:ea typeface="楷体_GB2312" pitchFamily="49" charset="-122"/>
              </a:rPr>
              <a:t>两阶段法</a:t>
            </a:r>
            <a:r>
              <a:rPr lang="en-US" altLang="zh-CN" sz="2800" b="1" dirty="0">
                <a:solidFill>
                  <a:srgbClr val="3333CC"/>
                </a:solidFill>
                <a:ea typeface="楷体_GB2312" pitchFamily="49" charset="-122"/>
              </a:rPr>
              <a:t>&amp;</a:t>
            </a:r>
            <a:r>
              <a:rPr lang="zh-CN" altLang="en-US" sz="2800" b="1" dirty="0">
                <a:solidFill>
                  <a:srgbClr val="3333CC"/>
                </a:solidFill>
                <a:ea typeface="楷体_GB2312" pitchFamily="49" charset="-122"/>
              </a:rPr>
              <a:t>大</a:t>
            </a:r>
            <a:r>
              <a:rPr lang="en-US" altLang="zh-CN" sz="2800" b="1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zh-CN" altLang="en-US" sz="2800" b="1" dirty="0">
                <a:solidFill>
                  <a:srgbClr val="3333CC"/>
                </a:solidFill>
                <a:ea typeface="楷体_GB2312" pitchFamily="49" charset="-122"/>
              </a:rPr>
              <a:t>法</a:t>
            </a:r>
            <a:r>
              <a:rPr lang="en-US" altLang="zh-CN" sz="2800" b="1" dirty="0">
                <a:solidFill>
                  <a:srgbClr val="3333CC"/>
                </a:solidFill>
                <a:ea typeface="楷体_GB2312" pitchFamily="49" charset="-122"/>
              </a:rPr>
              <a:t>25</a:t>
            </a:r>
            <a:endParaRPr lang="en-US" altLang="zh-CN" sz="28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214030" name="Line 15"/>
          <p:cNvSpPr/>
          <p:nvPr/>
        </p:nvSpPr>
        <p:spPr>
          <a:xfrm>
            <a:off x="1524000" y="549275"/>
            <a:ext cx="4067175" cy="0"/>
          </a:xfrm>
          <a:prstGeom prst="line">
            <a:avLst/>
          </a:prstGeom>
          <a:ln w="38100" cap="flat" cmpd="dbl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ldLvl="0" animBg="1"/>
      <p:bldP spid="110595" grpId="0" bldLvl="0" animBg="1"/>
      <p:bldP spid="110596" grpId="0" bldLvl="0" animBg="1"/>
      <p:bldP spid="110597" grpId="0" bldLvl="0" animBg="1"/>
      <p:bldP spid="110598" grpId="0" bldLvl="0" animBg="1"/>
      <p:bldP spid="110599" grpId="0"/>
      <p:bldP spid="110600" grpId="0" bldLvl="0" animBg="1"/>
      <p:bldP spid="110602" grpId="0" bldLvl="0" animBg="1"/>
      <p:bldP spid="110603" grpId="0" bldLvl="0" animBg="1"/>
      <p:bldP spid="11060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70" name="Rectangle 2"/>
          <p:cNvSpPr>
            <a:spLocks noGrp="1"/>
          </p:cNvSpPr>
          <p:nvPr>
            <p:ph type="title" idx="4294967295"/>
          </p:nvPr>
        </p:nvSpPr>
        <p:spPr>
          <a:xfrm>
            <a:off x="1656080" y="117475"/>
            <a:ext cx="8064500" cy="6477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6</a:t>
            </a:r>
            <a:endParaRPr lang="en-US" altLang="zh-CN" sz="36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>
            <p:ph sz="half" idx="1"/>
          </p:nvPr>
        </p:nvGraphicFramePr>
        <p:xfrm>
          <a:off x="2813050" y="3987800"/>
          <a:ext cx="4624388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1" imgW="1930400" imgH="762000" progId="Equation.DSMT4">
                  <p:embed/>
                </p:oleObj>
              </mc:Choice>
              <mc:Fallback>
                <p:oleObj name="" r:id="rId1" imgW="1930400" imgH="762000" progId="Equation.DSMT4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813050" y="3987800"/>
                        <a:ext cx="4624388" cy="1755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13"/>
          <p:cNvGraphicFramePr>
            <a:graphicFrameLocks noChangeAspect="1"/>
          </p:cNvGraphicFramePr>
          <p:nvPr>
            <p:ph sz="quarter" idx="1"/>
          </p:nvPr>
        </p:nvGraphicFramePr>
        <p:xfrm>
          <a:off x="1774825" y="908050"/>
          <a:ext cx="69119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3" imgW="3898900" imgH="609600" progId="Equation.DSMT4">
                  <p:embed/>
                </p:oleObj>
              </mc:Choice>
              <mc:Fallback>
                <p:oleObj name="" r:id="rId3" imgW="3898900" imgH="6096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774825" y="908050"/>
                        <a:ext cx="6911975" cy="10810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3" name="Line 5"/>
          <p:cNvSpPr/>
          <p:nvPr/>
        </p:nvSpPr>
        <p:spPr>
          <a:xfrm>
            <a:off x="1524000" y="765175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4" name="Rectangle 6"/>
          <p:cNvSpPr/>
          <p:nvPr/>
        </p:nvSpPr>
        <p:spPr>
          <a:xfrm>
            <a:off x="1847850" y="3284538"/>
            <a:ext cx="66976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令  </a:t>
            </a:r>
            <a:r>
              <a:rPr lang="en-US" altLang="zh-CN" sz="2800" dirty="0"/>
              <a:t>y=</a:t>
            </a:r>
            <a:r>
              <a:rPr lang="en-US" altLang="zh-CN" sz="2800" i="1" dirty="0"/>
              <a:t>x</a:t>
            </a:r>
            <a:r>
              <a:rPr lang="en-US" altLang="zh-CN" sz="2800" dirty="0"/>
              <a:t>+</a:t>
            </a:r>
            <a:r>
              <a:rPr lang="en-US" altLang="zh-CN" sz="2800" dirty="0">
                <a:sym typeface="Euclid Symbol" panose="05050102010706020507" pitchFamily="18" charset="2"/>
              </a:rPr>
              <a:t></a:t>
            </a:r>
            <a:r>
              <a:rPr lang="en-US" altLang="zh-CN" sz="2800" i="1" dirty="0">
                <a:sym typeface="Euclid Symbol" panose="05050102010706020507" pitchFamily="18" charset="2"/>
              </a:rPr>
              <a:t>d, &gt;0,  </a:t>
            </a:r>
            <a:r>
              <a:rPr lang="zh-CN" altLang="en-US" sz="2800" dirty="0">
                <a:sym typeface="Euclid Symbol" panose="05050102010706020507" pitchFamily="18" charset="2"/>
              </a:rPr>
              <a:t>我们能降低费用吗？</a:t>
            </a:r>
            <a:endParaRPr lang="zh-CN" altLang="en-US" sz="1800" dirty="0">
              <a:latin typeface="Arial" panose="020B0604020202020204" pitchFamily="34" charset="0"/>
              <a:sym typeface="Euclid Symbol" panose="05050102010706020507" pitchFamily="18" charset="2"/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>
            <p:ph sz="quarter" idx="1"/>
          </p:nvPr>
        </p:nvGraphicFramePr>
        <p:xfrm>
          <a:off x="1774667" y="2060417"/>
          <a:ext cx="8282305" cy="104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5" imgW="5041900" imgH="635000" progId="Equation.DSMT4">
                  <p:embed/>
                </p:oleObj>
              </mc:Choice>
              <mc:Fallback>
                <p:oleObj name="" r:id="rId5" imgW="5041900" imgH="635000" progId="Equation.DSMT4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774667" y="2060417"/>
                        <a:ext cx="8282305" cy="10433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168525" y="2020570"/>
            <a:ext cx="1581785" cy="502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69160" y="2044700"/>
          <a:ext cx="1581785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800100" imgH="254000" progId="Equation.KSEE3">
                  <p:embed/>
                </p:oleObj>
              </mc:Choice>
              <mc:Fallback>
                <p:oleObj name="" r:id="rId7" imgW="8001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9160" y="2044700"/>
                        <a:ext cx="1581785" cy="50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4" name="Rectangle 2"/>
          <p:cNvSpPr>
            <a:spLocks noGrp="1"/>
          </p:cNvSpPr>
          <p:nvPr>
            <p:ph type="title" sz="quarter" idx="4294967295"/>
          </p:nvPr>
        </p:nvSpPr>
        <p:spPr>
          <a:xfrm>
            <a:off x="1518920" y="116205"/>
            <a:ext cx="7704138" cy="765175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7</a:t>
            </a:r>
            <a:endParaRPr lang="en-US" altLang="zh-CN" sz="36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2856230" y="1557655"/>
          <a:ext cx="4611370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1" imgW="2273300" imgH="254000" progId="Equation.DSMT4">
                  <p:embed/>
                </p:oleObj>
              </mc:Choice>
              <mc:Fallback>
                <p:oleObj name="" r:id="rId1" imgW="2273300" imgH="2540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856230" y="1557655"/>
                        <a:ext cx="4611370" cy="51498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6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1919288" y="981075"/>
          <a:ext cx="63373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3" imgW="3187700" imgH="266700" progId="Equation.DSMT4">
                  <p:embed/>
                </p:oleObj>
              </mc:Choice>
              <mc:Fallback>
                <p:oleObj name="" r:id="rId3" imgW="3187700" imgH="266700" progId="Equation.DSMT4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919288" y="981075"/>
                        <a:ext cx="6337300" cy="5302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2220913" y="2400300"/>
          <a:ext cx="734377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5" imgW="4203700" imgH="1193800" progId="Equation.DSMT4">
                  <p:embed/>
                </p:oleObj>
              </mc:Choice>
              <mc:Fallback>
                <p:oleObj name="" r:id="rId5" imgW="4203700" imgH="11938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220913" y="2400300"/>
                        <a:ext cx="7343775" cy="2009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8" name="Line 5"/>
          <p:cNvSpPr/>
          <p:nvPr/>
        </p:nvSpPr>
        <p:spPr>
          <a:xfrm>
            <a:off x="1524000" y="765175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199" name="Object 7"/>
          <p:cNvGraphicFramePr>
            <a:graphicFrameLocks noChangeAspect="1"/>
          </p:cNvGraphicFramePr>
          <p:nvPr>
            <p:ph sz="quarter" idx="1"/>
          </p:nvPr>
        </p:nvGraphicFramePr>
        <p:xfrm>
          <a:off x="2424113" y="4495800"/>
          <a:ext cx="6935787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7" imgW="4203700" imgH="660400" progId="Equation.DSMT4">
                  <p:embed/>
                </p:oleObj>
              </mc:Choice>
              <mc:Fallback>
                <p:oleObj name="" r:id="rId7" imgW="4203700" imgH="6604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2424113" y="4495800"/>
                        <a:ext cx="6935787" cy="10493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8" name="Rectangle 2"/>
          <p:cNvSpPr>
            <a:spLocks noGrp="1"/>
          </p:cNvSpPr>
          <p:nvPr>
            <p:ph type="title" idx="4294967295"/>
          </p:nvPr>
        </p:nvSpPr>
        <p:spPr>
          <a:xfrm>
            <a:off x="1774825" y="188913"/>
            <a:ext cx="7345363" cy="576262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3.1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线性规划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单纯形方法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8</a:t>
            </a:r>
            <a:endParaRPr lang="en-US" altLang="zh-CN" sz="36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2275840" y="4359910"/>
          <a:ext cx="5093970" cy="99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1" imgW="2324100" imgH="558800" progId="Equation.DSMT4">
                  <p:embed/>
                </p:oleObj>
              </mc:Choice>
              <mc:Fallback>
                <p:oleObj name="" r:id="rId1" imgW="2324100" imgH="558800" progId="Equation.DSMT4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275840" y="4359910"/>
                        <a:ext cx="5093970" cy="99758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0" name="Line 5"/>
          <p:cNvSpPr/>
          <p:nvPr/>
        </p:nvSpPr>
        <p:spPr>
          <a:xfrm>
            <a:off x="1524000" y="765175"/>
            <a:ext cx="7019925" cy="0"/>
          </a:xfrm>
          <a:prstGeom prst="line">
            <a:avLst/>
          </a:prstGeom>
          <a:ln w="5715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2821" name="Object 6"/>
          <p:cNvGraphicFramePr>
            <a:graphicFrameLocks noChangeAspect="1"/>
          </p:cNvGraphicFramePr>
          <p:nvPr>
            <p:ph sz="quarter" idx="1"/>
          </p:nvPr>
        </p:nvGraphicFramePr>
        <p:xfrm>
          <a:off x="1919288" y="1125538"/>
          <a:ext cx="7559675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3" imgW="4241800" imgH="1612900" progId="Equation.DSMT4">
                  <p:embed/>
                </p:oleObj>
              </mc:Choice>
              <mc:Fallback>
                <p:oleObj name="" r:id="rId3" imgW="4241800" imgH="16129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919288" y="1125538"/>
                        <a:ext cx="7559675" cy="2873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RAINPROBLEM" val="ProblemBody"/>
</p:tagLst>
</file>

<file path=ppt/tags/tag64.xml><?xml version="1.0" encoding="utf-8"?>
<p:tagLst xmlns:p="http://schemas.openxmlformats.org/presentationml/2006/main">
  <p:tag name="RAINPROBLEM" val="ProblemSubmit"/>
  <p:tag name="RAINPROBLEMTYPE" val="ShortAnswer"/>
</p:tagLst>
</file>

<file path=ppt/tags/tag65.xml><?xml version="1.0" encoding="utf-8"?>
<p:tagLst xmlns:p="http://schemas.openxmlformats.org/presentationml/2006/main">
  <p:tag name="PRODUCTVERSIONTIP" val="PRODUCTVERSIONTIP"/>
</p:tagLst>
</file>

<file path=ppt/tags/tag66.xml><?xml version="1.0" encoding="utf-8"?>
<p:tagLst xmlns:p="http://schemas.openxmlformats.org/presentationml/2006/main">
  <p:tag name="RAINPROBLEMTYPE" val="ProblemTypeMarker"/>
</p:tagLst>
</file>

<file path=ppt/tags/tag67.xml><?xml version="1.0" encoding="utf-8"?>
<p:tagLst xmlns:p="http://schemas.openxmlformats.org/presentationml/2006/main">
  <p:tag name="RAINPROBLEMTYPE" val="ProblemTypeMarker"/>
</p:tagLst>
</file>

<file path=ppt/tags/tag68.xml><?xml version="1.0" encoding="utf-8"?>
<p:tagLst xmlns:p="http://schemas.openxmlformats.org/presentationml/2006/main">
  <p:tag name="RAINPROBLEMTYPE" val="ProblemTypeMarker"/>
</p:tagLst>
</file>

<file path=ppt/tags/tag69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" val="ProblemSetting"/>
  <p:tag name="RAINPROBLEMTYPE" val="ShortAnswer"/>
</p:tagLst>
</file>

<file path=ppt/tags/tag72.xml><?xml version="1.0" encoding="utf-8"?>
<p:tagLst xmlns:p="http://schemas.openxmlformats.org/presentationml/2006/main">
  <p:tag name="KSO_WM_BEAUTIFY_FLAG" val=""/>
  <p:tag name="KSO_WM_UNIT_PLACING_PICTURE_USER_VIEWPORT" val="{&quot;height&quot;:3150,&quot;width&quot;:9615}"/>
</p:tagLst>
</file>

<file path=ppt/tags/tag73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ABLE_BEAUTIFY" val="smartTable{9cf67ba6-26c3-4314-b0a1-09a2ff50b513}"/>
</p:tagLst>
</file>

<file path=ppt/tags/tag81.xml><?xml version="1.0" encoding="utf-8"?>
<p:tagLst xmlns:p="http://schemas.openxmlformats.org/presentationml/2006/main">
  <p:tag name="KSO_WM_UNIT_TABLE_BEAUTIFY" val="smartTable{bafc31cf-4297-421a-af4d-fa68a64353c0}"/>
</p:tagLst>
</file>

<file path=ppt/tags/tag82.xml><?xml version="1.0" encoding="utf-8"?>
<p:tagLst xmlns:p="http://schemas.openxmlformats.org/presentationml/2006/main">
  <p:tag name="KSO_WM_UNIT_TABLE_BEAUTIFY" val="smartTable{bb8a56a5-f882-4a40-8621-291e1b03f0f7}"/>
</p:tagLst>
</file>

<file path=ppt/tags/tag83.xml><?xml version="1.0" encoding="utf-8"?>
<p:tagLst xmlns:p="http://schemas.openxmlformats.org/presentationml/2006/main">
  <p:tag name="KSO_WPP_MARK_KEY" val="1de93df9-f847-4060-9cc0-b313a24498d2"/>
  <p:tag name="COMMONDATA" val="eyJoZGlkIjoiOWQyMGViYWQ4ZDgwNzAyNTA4MDM5MzMyMjRhZDAxYjI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4787</Words>
  <Application>WPS 演示</Application>
  <PresentationFormat>宽屏</PresentationFormat>
  <Paragraphs>701</Paragraphs>
  <Slides>60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184</vt:i4>
      </vt:variant>
      <vt:variant>
        <vt:lpstr>幻灯片标题</vt:lpstr>
      </vt:variant>
      <vt:variant>
        <vt:i4>60</vt:i4>
      </vt:variant>
    </vt:vector>
  </HeadingPairs>
  <TitlesOfParts>
    <vt:vector size="263" baseType="lpstr">
      <vt:lpstr>Arial</vt:lpstr>
      <vt:lpstr>宋体</vt:lpstr>
      <vt:lpstr>Wingdings</vt:lpstr>
      <vt:lpstr>Wingdings</vt:lpstr>
      <vt:lpstr>隶书</vt:lpstr>
      <vt:lpstr>楷体_GB2312</vt:lpstr>
      <vt:lpstr>新宋体</vt:lpstr>
      <vt:lpstr>Monotype Sorts</vt:lpstr>
      <vt:lpstr>黑体</vt:lpstr>
      <vt:lpstr>Cambria Math</vt:lpstr>
      <vt:lpstr>Euclid Math Two</vt:lpstr>
      <vt:lpstr>Euclid Symbol</vt:lpstr>
      <vt:lpstr>微软雅黑</vt:lpstr>
      <vt:lpstr>Arial Unicode MS</vt:lpstr>
      <vt:lpstr>Calibri</vt:lpstr>
      <vt:lpstr>Times New Roman</vt:lpstr>
      <vt:lpstr>Segoe Print</vt:lpstr>
      <vt:lpstr>Symbol</vt:lpstr>
      <vt:lpstr>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第三章 单纯形方法</vt:lpstr>
      <vt:lpstr> 3.1线性规划-单纯形方法1</vt:lpstr>
      <vt:lpstr> 3.1线性规划-单纯形方法2</vt:lpstr>
      <vt:lpstr>3.1线性规划-单纯形方法3</vt:lpstr>
      <vt:lpstr>3.线性规划-单纯形方法4</vt:lpstr>
      <vt:lpstr>3.1.线性规划-单纯形方法5</vt:lpstr>
      <vt:lpstr>3.1线性规划-单纯形方法6</vt:lpstr>
      <vt:lpstr>3.1线性规划-单纯形方法7</vt:lpstr>
      <vt:lpstr>3.1线性规划-单纯形方法8</vt:lpstr>
      <vt:lpstr>3.1线性规划-单纯形方法9</vt:lpstr>
      <vt:lpstr>3.1线性规划-单纯形方法10</vt:lpstr>
      <vt:lpstr>3.1线性规划-单纯形方法11</vt:lpstr>
      <vt:lpstr>3.1线性规划-单纯形方法12</vt:lpstr>
      <vt:lpstr>3.1线性规划-单纯形方法13</vt:lpstr>
      <vt:lpstr>3.1线性规划-单纯形方法14</vt:lpstr>
      <vt:lpstr>3.1线性规划-单纯形方法15</vt:lpstr>
      <vt:lpstr>3.1线性规划-单纯形方法16</vt:lpstr>
      <vt:lpstr>3.1线性规划-单纯形方法17</vt:lpstr>
      <vt:lpstr>3.1线性规划-单纯形方法18</vt:lpstr>
      <vt:lpstr>3.1线性规划-单纯形方法19</vt:lpstr>
      <vt:lpstr>3.1线性规划-单纯形方法20</vt:lpstr>
      <vt:lpstr>3.1线性规划-单纯形方法21</vt:lpstr>
      <vt:lpstr>PowerPoint 演示文稿</vt:lpstr>
      <vt:lpstr>PowerPoint 演示文稿</vt:lpstr>
      <vt:lpstr>PowerPoint 演示文稿</vt:lpstr>
      <vt:lpstr>PowerPoint 演示文稿</vt:lpstr>
      <vt:lpstr> 3.1线性规划-单纯形方法22</vt:lpstr>
      <vt:lpstr> 3.1线性规划-单纯形方法23</vt:lpstr>
      <vt:lpstr>3.1线性规划-单纯形方法24</vt:lpstr>
      <vt:lpstr>3.1线性规划-单纯形方法25</vt:lpstr>
      <vt:lpstr> 3.1线性规划-单纯形方法26 </vt:lpstr>
      <vt:lpstr>3.1线性规划-单纯形方法27</vt:lpstr>
      <vt:lpstr> 3.1线性规划-单纯形方法28</vt:lpstr>
      <vt:lpstr>3.1线性规划-单纯形方法29</vt:lpstr>
      <vt:lpstr>3.2 两阶段法&amp;大M法1</vt:lpstr>
      <vt:lpstr>3.2 两阶段法&amp;大M法2</vt:lpstr>
      <vt:lpstr>3.2 两阶段法&amp;大M法3</vt:lpstr>
      <vt:lpstr>3.2两阶段法&amp;大M法4</vt:lpstr>
      <vt:lpstr>3.2 两阶段法&amp;大M法5</vt:lpstr>
      <vt:lpstr>3.2 两阶段法&amp;大M法6</vt:lpstr>
      <vt:lpstr>3.2 两阶段法&amp;大M法7</vt:lpstr>
      <vt:lpstr>3.2 两阶段法&amp;大M法8</vt:lpstr>
      <vt:lpstr>3.2 两阶段法&amp;大M法9</vt:lpstr>
      <vt:lpstr>3.2 两阶段法&amp;大M法10</vt:lpstr>
      <vt:lpstr>3.2 两阶段法&amp;大M法11</vt:lpstr>
      <vt:lpstr>PowerPoint 演示文稿</vt:lpstr>
      <vt:lpstr>3.2 两阶段法&amp;大M法12</vt:lpstr>
      <vt:lpstr>3.2 两阶段法&amp;大M法13</vt:lpstr>
      <vt:lpstr>3.2 两阶段法&amp;大M法14</vt:lpstr>
      <vt:lpstr>3.2 两阶段法&amp;大M法15</vt:lpstr>
      <vt:lpstr>3.2 两阶段法&amp;大M法16</vt:lpstr>
      <vt:lpstr>3.2 两阶段法&amp;大M法17</vt:lpstr>
      <vt:lpstr>3.2 两阶段法&amp;大M法18</vt:lpstr>
      <vt:lpstr>3.2 两阶段法&amp;大M法19</vt:lpstr>
      <vt:lpstr>3.2 两阶段法&amp;大M法20</vt:lpstr>
      <vt:lpstr>3.2 两阶段法&amp;大M法21</vt:lpstr>
      <vt:lpstr>3.2 两阶段法&amp;大M法22</vt:lpstr>
      <vt:lpstr>3.2 两阶段法&amp;大M法23</vt:lpstr>
      <vt:lpstr>3.2 两阶段法&amp;大M法24</vt:lpstr>
      <vt:lpstr>3.2 两阶段法&amp;大M法25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pan</cp:lastModifiedBy>
  <cp:revision>168</cp:revision>
  <dcterms:created xsi:type="dcterms:W3CDTF">2019-06-19T02:08:00Z</dcterms:created>
  <dcterms:modified xsi:type="dcterms:W3CDTF">2023-03-27T10:10:19Z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D49297C46A9343F985E32FBDBB8E49A7</vt:lpwstr>
  </property>
</Properties>
</file>