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5" r:id="rId24"/>
    <p:sldId id="279" r:id="rId25"/>
    <p:sldId id="280" r:id="rId26"/>
    <p:sldId id="282" r:id="rId27"/>
    <p:sldId id="283" r:id="rId28"/>
    <p:sldId id="281" r:id="rId29"/>
    <p:sldId id="284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2" y="52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6DE008-B33B-410C-BF94-2EDCB4281F1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9A62BD-8351-447F-8541-122FBEA4BDC6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西华大学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5EA5EF-DEE0-48D2-86F5-4894505EAAF3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西华大学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158DF-2E0E-44C3-B300-3DFFC968B66D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西华大学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0DE18-6973-47A3-8182-9E99CAD0EDCC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西华大学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6DE008-B33B-410C-BF94-2EDCB4281F1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6DE008-B33B-410C-BF94-2EDCB4281F1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6DE008-B33B-410C-BF94-2EDCB4281F1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6DE008-B33B-410C-BF94-2EDCB4281F1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6DE008-B33B-410C-BF94-2EDCB4281F1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6DE008-B33B-410C-BF94-2EDCB4281F1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820336-6BDF-490D-A15E-65CE78DBC858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西华大学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EA5E21-570F-4C41-9167-C29C904D584F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西华大学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6DE008-B33B-410C-BF94-2EDCB4281F19}" type="datetime1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2025/4/12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TP SHUAI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43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0.w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42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第四章 对偶理论</a:t>
            </a:r>
          </a:p>
        </p:txBody>
      </p:sp>
      <p:sp>
        <p:nvSpPr>
          <p:cNvPr id="268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对偶理论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对偶单纯形法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6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77507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Rectangle 14"/>
          <p:cNvSpPr/>
          <p:nvPr/>
        </p:nvSpPr>
        <p:spPr>
          <a:xfrm>
            <a:off x="1952625" y="1071563"/>
            <a:ext cx="74676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引理</a:t>
            </a:r>
            <a:r>
              <a:rPr lang="en-US" altLang="zh-CN" sz="2800" dirty="0">
                <a:ea typeface="楷体_GB2312" pitchFamily="49" charset="-122"/>
              </a:rPr>
              <a:t>1</a:t>
            </a:r>
            <a:r>
              <a:rPr lang="zh-CN" altLang="en-US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</a:rPr>
              <a:t>对偶问题的对偶是原始问题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ea typeface="楷体_GB2312" pitchFamily="49" charset="-122"/>
              </a:rPr>
              <a:t>The dual of the dual is the primal.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</a:p>
        </p:txBody>
      </p:sp>
      <p:pic>
        <p:nvPicPr>
          <p:cNvPr id="21509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143125"/>
            <a:ext cx="5943600" cy="365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7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78531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532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66800"/>
            <a:ext cx="5562600" cy="187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971800"/>
            <a:ext cx="6858000" cy="65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563" y="3500438"/>
            <a:ext cx="28956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5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0" y="4071938"/>
            <a:ext cx="4876800" cy="1463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853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0450" y="4497388"/>
            <a:ext cx="2971800" cy="1789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8537" name="Rectangle 6"/>
          <p:cNvSpPr/>
          <p:nvPr/>
        </p:nvSpPr>
        <p:spPr>
          <a:xfrm>
            <a:off x="7239000" y="4073525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即得原问题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9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79555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458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071813"/>
            <a:ext cx="5357813" cy="247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955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214438"/>
            <a:ext cx="2428875" cy="180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24063" y="1071563"/>
            <a:ext cx="371475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4.1.2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 设原问题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10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0579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8058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048000"/>
            <a:ext cx="2362200" cy="604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3643313"/>
            <a:ext cx="5562600" cy="236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2024063" y="1071563"/>
            <a:ext cx="371475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4.1.2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 设原问题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8058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063" y="1643063"/>
            <a:ext cx="3600450" cy="1438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1603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2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3929063"/>
            <a:ext cx="6248400" cy="200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160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00188"/>
            <a:ext cx="3600450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2024063" y="1071563"/>
            <a:ext cx="371475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4.1.3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 设原问题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2627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8262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8" y="1071563"/>
            <a:ext cx="2743200" cy="1665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13" y="3429000"/>
            <a:ext cx="4038600" cy="2500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2630" name="Rectangle 8"/>
          <p:cNvSpPr/>
          <p:nvPr/>
        </p:nvSpPr>
        <p:spPr>
          <a:xfrm>
            <a:off x="2095500" y="2786063"/>
            <a:ext cx="3027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于是可得对偶问题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13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3651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3652" name="Rectangle 4"/>
          <p:cNvSpPr/>
          <p:nvPr/>
        </p:nvSpPr>
        <p:spPr>
          <a:xfrm>
            <a:off x="1828800" y="990600"/>
            <a:ext cx="8053388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5.1.2 </a:t>
            </a:r>
            <a:r>
              <a:rPr lang="zh-CN" altLang="en-US" sz="2800" dirty="0">
                <a:ea typeface="楷体_GB2312" pitchFamily="49" charset="-122"/>
              </a:rPr>
              <a:t>对偶定理</a:t>
            </a: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   注意到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r>
              <a:rPr lang="zh-CN" altLang="en-US" sz="2800" dirty="0">
                <a:ea typeface="楷体_GB2312" pitchFamily="49" charset="-122"/>
              </a:rPr>
              <a:t>原问题和对偶问题是由同一数据集</a:t>
            </a:r>
            <a:r>
              <a:rPr lang="en-US" altLang="zh-CN" sz="2800" dirty="0">
                <a:ea typeface="楷体_GB2312" pitchFamily="49" charset="-122"/>
              </a:rPr>
              <a:t>(A,b,c)</a:t>
            </a:r>
            <a:r>
              <a:rPr lang="zh-CN" altLang="en-US" sz="2800" dirty="0">
                <a:ea typeface="楷体_GB2312" pitchFamily="49" charset="-122"/>
              </a:rPr>
              <a:t>所定义，且对偶问题的对偶即是原问题，因此可以选原始</a:t>
            </a:r>
            <a:r>
              <a:rPr lang="en-US" altLang="zh-CN" sz="2800" dirty="0">
                <a:ea typeface="楷体_GB2312" pitchFamily="49" charset="-122"/>
              </a:rPr>
              <a:t>-</a:t>
            </a:r>
            <a:r>
              <a:rPr lang="zh-CN" altLang="en-US" sz="2800" dirty="0">
                <a:ea typeface="楷体_GB2312" pitchFamily="49" charset="-122"/>
              </a:rPr>
              <a:t>对偶对中任一为原问题，而另一则自动为对偶。下面讨论两者间的关系。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514806"/>
              </p:ext>
            </p:extLst>
          </p:nvPr>
        </p:nvGraphicFramePr>
        <p:xfrm>
          <a:off x="1952625" y="3286125"/>
          <a:ext cx="792956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54400" imgH="457200" progId="Equation.DSMT4">
                  <p:embed/>
                </p:oleObj>
              </mc:Choice>
              <mc:Fallback>
                <p:oleObj r:id="rId2" imgW="3454400" imgH="457200" progId="Equation.DSMT4">
                  <p:embed/>
                  <p:pic>
                    <p:nvPicPr>
                      <p:cNvPr id="0" name="图片 35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2625" y="3286125"/>
                        <a:ext cx="7929563" cy="1049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/>
          <p:cNvGraphicFramePr>
            <a:graphicFrameLocks noChangeAspect="1"/>
          </p:cNvGraphicFramePr>
          <p:nvPr/>
        </p:nvGraphicFramePr>
        <p:xfrm>
          <a:off x="1952625" y="4429125"/>
          <a:ext cx="75231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14700" imgH="723900" progId="Equation.DSMT4">
                  <p:embed/>
                </p:oleObj>
              </mc:Choice>
              <mc:Fallback>
                <p:oleObj r:id="rId4" imgW="3314700" imgH="723900" progId="Equation.DSMT4">
                  <p:embed/>
                  <p:pic>
                    <p:nvPicPr>
                      <p:cNvPr id="0" name="图片 35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25" y="4429125"/>
                        <a:ext cx="7523163" cy="164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9"/>
          <p:cNvSpPr txBox="1"/>
          <p:nvPr/>
        </p:nvSpPr>
        <p:spPr>
          <a:xfrm>
            <a:off x="4236720" y="252730"/>
            <a:ext cx="4114800" cy="119888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Primal</a:t>
            </a:r>
            <a:r>
              <a:rPr lang="en-US" altLang="zh-CN" sz="2400" b="1" dirty="0"/>
              <a:t>    Min  </a:t>
            </a:r>
            <a:r>
              <a:rPr lang="en-US" altLang="zh-CN" sz="2400" b="1" i="1" dirty="0"/>
              <a:t>cx	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s.t.   </a:t>
            </a:r>
            <a:r>
              <a:rPr lang="en-US" altLang="zh-CN" sz="2400" b="1" i="1" dirty="0"/>
              <a:t>Ax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b="1" i="1" dirty="0"/>
              <a:t>b</a:t>
            </a:r>
            <a:r>
              <a:rPr lang="en-US" altLang="zh-CN" sz="2400" dirty="0"/>
              <a:t>,</a:t>
            </a:r>
            <a:r>
              <a:rPr lang="en-US" altLang="zh-CN" sz="2400" b="1" i="1" dirty="0"/>
              <a:t>   (4.1.1)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	              </a:t>
            </a:r>
            <a:r>
              <a:rPr lang="en-US" altLang="zh-CN" sz="2400" b="1" i="1" dirty="0"/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b="1" dirty="0"/>
              <a:t>0</a:t>
            </a:r>
          </a:p>
        </p:txBody>
      </p:sp>
      <p:sp>
        <p:nvSpPr>
          <p:cNvPr id="16400" name="Text Box 10"/>
          <p:cNvSpPr txBox="1"/>
          <p:nvPr/>
        </p:nvSpPr>
        <p:spPr>
          <a:xfrm>
            <a:off x="8410258" y="259080"/>
            <a:ext cx="3590925" cy="119888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Dual</a:t>
            </a:r>
            <a:r>
              <a:rPr lang="en-US" altLang="zh-CN" sz="2400" b="1" dirty="0"/>
              <a:t>    Max  </a:t>
            </a:r>
            <a:r>
              <a:rPr lang="en-US" altLang="zh-CN" sz="2400" b="1" i="1" dirty="0"/>
              <a:t>wb	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s.t.    </a:t>
            </a:r>
            <a:r>
              <a:rPr lang="en-US" altLang="zh-CN" sz="2400" b="1" i="1" dirty="0"/>
              <a:t>wA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c</a:t>
            </a:r>
            <a:r>
              <a:rPr lang="en-US" altLang="zh-CN" sz="2400" dirty="0"/>
              <a:t>,</a:t>
            </a:r>
            <a:r>
              <a:rPr lang="en-US" altLang="zh-CN" sz="2400" b="1" i="1" dirty="0"/>
              <a:t>  (4.1.2)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         </a:t>
            </a:r>
            <a:r>
              <a:rPr lang="en-US" altLang="zh-CN" sz="2400" b="1" i="1" dirty="0"/>
              <a:t>w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 b="1" i="1" dirty="0">
                <a:ea typeface="楷体_GB2312" pitchFamily="49" charset="-122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DDF870-BF1A-ECDA-2CA8-7DCD9BAAC642}"/>
              </a:ext>
            </a:extLst>
          </p:cNvPr>
          <p:cNvSpPr txBox="1"/>
          <p:nvPr/>
        </p:nvSpPr>
        <p:spPr>
          <a:xfrm>
            <a:off x="1828800" y="6175513"/>
            <a:ext cx="693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</a:t>
            </a:r>
            <a:r>
              <a:rPr lang="zh-CN" altLang="en-US" dirty="0"/>
              <a:t>问题的任意项都小于</a:t>
            </a:r>
            <a:r>
              <a:rPr lang="en-US" altLang="zh-CN" dirty="0"/>
              <a:t>Max</a:t>
            </a:r>
            <a:r>
              <a:rPr lang="zh-CN" altLang="en-US" dirty="0"/>
              <a:t>问题</a:t>
            </a:r>
            <a:r>
              <a:rPr lang="en-US" altLang="zh-CN" dirty="0"/>
              <a:t>,</a:t>
            </a:r>
            <a:r>
              <a:rPr lang="zh-CN" altLang="en-US" dirty="0"/>
              <a:t>如果两个解相同则是最优解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bldLvl="0" animBg="1"/>
      <p:bldP spid="1640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4675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4676" name="Object 8"/>
          <p:cNvGraphicFramePr>
            <a:graphicFrameLocks noChangeAspect="1"/>
          </p:cNvGraphicFramePr>
          <p:nvPr/>
        </p:nvGraphicFramePr>
        <p:xfrm>
          <a:off x="1809750" y="1214438"/>
          <a:ext cx="835977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3000" imgH="723900" progId="Equation.DSMT4">
                  <p:embed/>
                </p:oleObj>
              </mc:Choice>
              <mc:Fallback>
                <p:oleObj r:id="rId2" imgW="3683000" imgH="723900" progId="Equation.DSMT4">
                  <p:embed/>
                  <p:pic>
                    <p:nvPicPr>
                      <p:cNvPr id="0" name="图片 35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9750" y="1214438"/>
                        <a:ext cx="8359775" cy="164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09750" y="3000375"/>
            <a:ext cx="8358188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推论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 对偶规划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(4.1.1)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和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(4.1.2)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有最优解的 充要条件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j-cs"/>
            </a:endParaRPr>
          </a:p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是它们同时有可行解。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j-cs"/>
            </a:endParaRPr>
          </a:p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推论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3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 若原问题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(4.1.1)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的目标函数值在可行域上无下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j-cs"/>
            </a:endParaRPr>
          </a:p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界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,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则其对偶问题无可行解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;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反之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,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若对偶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(4.1.2)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的目标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函数值在可行域上无上界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,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则原问题无可行解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.</a:t>
            </a:r>
          </a:p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kern="0" dirty="0">
              <a:latin typeface="Times New Roman" panose="02020603050405020304"/>
              <a:ea typeface="宋体" panose="02010600030101010101" pitchFamily="2" charset="-122"/>
              <a:cs typeface="+mj-cs"/>
            </a:endParaRPr>
          </a:p>
          <a:p>
            <a:pPr marL="838200" marR="0" lvl="0" indent="-838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/>
                <a:ea typeface="宋体" panose="02010600030101010101" pitchFamily="2" charset="-122"/>
                <a:cs typeface="+mj-cs"/>
              </a:rPr>
              <a:t>最大化问题无上界，其最小化问题无可行解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0640" y="1789430"/>
            <a:ext cx="1551305" cy="44958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8895" y="1833245"/>
          <a:ext cx="1543050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4065" imgH="203200" progId="Equation.KSEE3">
                  <p:embed/>
                </p:oleObj>
              </mc:Choice>
              <mc:Fallback>
                <p:oleObj r:id="rId4" imgW="7740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8895" y="1833245"/>
                        <a:ext cx="1543050" cy="40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/>
          <p:nvPr/>
        </p:nvSpPr>
        <p:spPr>
          <a:xfrm>
            <a:off x="1703388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38200" lvl="0" indent="-838200" eaLnBrk="1" hangingPunct="1"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5.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endParaRPr lang="zh-CN" altLang="en-US" sz="4000" dirty="0"/>
          </a:p>
        </p:txBody>
      </p:sp>
      <p:sp>
        <p:nvSpPr>
          <p:cNvPr id="285699" name="Line 3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5700" name="Rectangle 4"/>
          <p:cNvSpPr>
            <a:spLocks noGrp="1"/>
          </p:cNvSpPr>
          <p:nvPr>
            <p:ph type="title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15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5701" name="Line 5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5702" name="Group 7"/>
          <p:cNvGrpSpPr/>
          <p:nvPr/>
        </p:nvGrpSpPr>
        <p:grpSpPr>
          <a:xfrm>
            <a:off x="2133600" y="1285875"/>
            <a:ext cx="7772400" cy="1801813"/>
            <a:chOff x="385" y="2840"/>
            <a:chExt cx="4896" cy="1135"/>
          </a:xfrm>
        </p:grpSpPr>
        <p:sp>
          <p:nvSpPr>
            <p:cNvPr id="285705" name="Rectangle 8"/>
            <p:cNvSpPr/>
            <p:nvPr/>
          </p:nvSpPr>
          <p:spPr>
            <a:xfrm>
              <a:off x="4057" y="3688"/>
              <a:ext cx="1224" cy="287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</a:t>
              </a:r>
            </a:p>
          </p:txBody>
        </p:sp>
        <p:sp>
          <p:nvSpPr>
            <p:cNvPr id="285706" name="Rectangle 9"/>
            <p:cNvSpPr/>
            <p:nvPr/>
          </p:nvSpPr>
          <p:spPr>
            <a:xfrm>
              <a:off x="2833" y="3688"/>
              <a:ext cx="1224" cy="287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</a:t>
              </a:r>
            </a:p>
          </p:txBody>
        </p:sp>
        <p:sp>
          <p:nvSpPr>
            <p:cNvPr id="285707" name="Rectangle 10"/>
            <p:cNvSpPr/>
            <p:nvPr/>
          </p:nvSpPr>
          <p:spPr>
            <a:xfrm>
              <a:off x="1609" y="3688"/>
              <a:ext cx="1224" cy="287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</a:t>
              </a:r>
              <a:endParaRPr lang="en-US" altLang="zh-CN" sz="2000" dirty="0"/>
            </a:p>
          </p:txBody>
        </p:sp>
        <p:sp>
          <p:nvSpPr>
            <p:cNvPr id="285708" name="Rectangle 11"/>
            <p:cNvSpPr/>
            <p:nvPr/>
          </p:nvSpPr>
          <p:spPr>
            <a:xfrm>
              <a:off x="385" y="3688"/>
              <a:ext cx="1224" cy="287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2000" dirty="0"/>
                <a:t>不可行</a:t>
              </a:r>
              <a:endParaRPr lang="en-US" altLang="zh-CN" sz="2000" dirty="0"/>
            </a:p>
          </p:txBody>
        </p:sp>
        <p:sp>
          <p:nvSpPr>
            <p:cNvPr id="285709" name="Rectangle 12"/>
            <p:cNvSpPr/>
            <p:nvPr/>
          </p:nvSpPr>
          <p:spPr>
            <a:xfrm>
              <a:off x="4057" y="3388"/>
              <a:ext cx="1224" cy="300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</a:t>
              </a:r>
            </a:p>
          </p:txBody>
        </p:sp>
        <p:sp>
          <p:nvSpPr>
            <p:cNvPr id="285710" name="Rectangle 13"/>
            <p:cNvSpPr/>
            <p:nvPr/>
          </p:nvSpPr>
          <p:spPr>
            <a:xfrm>
              <a:off x="2833" y="3388"/>
              <a:ext cx="1224" cy="300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</a:t>
              </a:r>
              <a:endParaRPr lang="en-US" altLang="zh-CN" sz="2000" dirty="0">
                <a:sym typeface="Symbol" panose="05050102010706020507" pitchFamily="18" charset="2"/>
              </a:endParaRPr>
            </a:p>
          </p:txBody>
        </p:sp>
        <p:sp>
          <p:nvSpPr>
            <p:cNvPr id="285711" name="Rectangle 14"/>
            <p:cNvSpPr/>
            <p:nvPr/>
          </p:nvSpPr>
          <p:spPr>
            <a:xfrm>
              <a:off x="1609" y="3388"/>
              <a:ext cx="1224" cy="300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</a:t>
              </a:r>
              <a:endParaRPr lang="en-US" altLang="zh-CN" sz="2000" dirty="0"/>
            </a:p>
          </p:txBody>
        </p:sp>
        <p:sp>
          <p:nvSpPr>
            <p:cNvPr id="285712" name="Rectangle 15"/>
            <p:cNvSpPr/>
            <p:nvPr/>
          </p:nvSpPr>
          <p:spPr>
            <a:xfrm>
              <a:off x="385" y="3388"/>
              <a:ext cx="1224" cy="300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2000" dirty="0"/>
                <a:t>无界</a:t>
              </a:r>
              <a:endParaRPr lang="en-US" altLang="zh-CN" sz="2000" dirty="0"/>
            </a:p>
          </p:txBody>
        </p:sp>
        <p:sp>
          <p:nvSpPr>
            <p:cNvPr id="285713" name="Rectangle 16"/>
            <p:cNvSpPr/>
            <p:nvPr/>
          </p:nvSpPr>
          <p:spPr>
            <a:xfrm>
              <a:off x="4057" y="3101"/>
              <a:ext cx="1224" cy="287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</a:t>
              </a:r>
              <a:endParaRPr lang="en-US" altLang="zh-CN" sz="2000" dirty="0"/>
            </a:p>
          </p:txBody>
        </p:sp>
        <p:sp>
          <p:nvSpPr>
            <p:cNvPr id="285714" name="Rectangle 17"/>
            <p:cNvSpPr/>
            <p:nvPr/>
          </p:nvSpPr>
          <p:spPr>
            <a:xfrm>
              <a:off x="2833" y="3101"/>
              <a:ext cx="1224" cy="287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</a:t>
              </a:r>
              <a:endParaRPr lang="en-US" altLang="zh-CN" sz="2000" dirty="0"/>
            </a:p>
          </p:txBody>
        </p:sp>
        <p:sp>
          <p:nvSpPr>
            <p:cNvPr id="285715" name="Rectangle 18"/>
            <p:cNvSpPr/>
            <p:nvPr/>
          </p:nvSpPr>
          <p:spPr>
            <a:xfrm>
              <a:off x="1609" y="3101"/>
              <a:ext cx="1224" cy="287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400" b="1" dirty="0">
                  <a:sym typeface="Symbol" panose="05050102010706020507" pitchFamily="18" charset="2"/>
                </a:rPr>
                <a:t></a:t>
              </a:r>
            </a:p>
          </p:txBody>
        </p:sp>
        <p:sp>
          <p:nvSpPr>
            <p:cNvPr id="285716" name="Rectangle 19"/>
            <p:cNvSpPr/>
            <p:nvPr/>
          </p:nvSpPr>
          <p:spPr>
            <a:xfrm>
              <a:off x="385" y="3101"/>
              <a:ext cx="1224" cy="287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2000" dirty="0"/>
                <a:t>有限最优解</a:t>
              </a:r>
              <a:endParaRPr lang="en-US" altLang="zh-CN" sz="2000" dirty="0"/>
            </a:p>
          </p:txBody>
        </p:sp>
        <p:sp>
          <p:nvSpPr>
            <p:cNvPr id="285717" name="Rectangle 20"/>
            <p:cNvSpPr/>
            <p:nvPr/>
          </p:nvSpPr>
          <p:spPr>
            <a:xfrm>
              <a:off x="4057" y="2852"/>
              <a:ext cx="1224" cy="249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2000" dirty="0"/>
                <a:t>不可行</a:t>
              </a:r>
              <a:endParaRPr lang="en-US" altLang="zh-CN" sz="2000" dirty="0"/>
            </a:p>
          </p:txBody>
        </p:sp>
        <p:sp>
          <p:nvSpPr>
            <p:cNvPr id="285718" name="Rectangle 21"/>
            <p:cNvSpPr/>
            <p:nvPr/>
          </p:nvSpPr>
          <p:spPr>
            <a:xfrm>
              <a:off x="2833" y="2852"/>
              <a:ext cx="1224" cy="249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2000" dirty="0"/>
                <a:t>无界</a:t>
              </a:r>
              <a:endParaRPr lang="en-US" altLang="zh-CN" sz="2000" dirty="0"/>
            </a:p>
          </p:txBody>
        </p:sp>
        <p:sp>
          <p:nvSpPr>
            <p:cNvPr id="285719" name="Rectangle 22"/>
            <p:cNvSpPr/>
            <p:nvPr/>
          </p:nvSpPr>
          <p:spPr>
            <a:xfrm>
              <a:off x="1609" y="2852"/>
              <a:ext cx="1224" cy="249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2000" dirty="0"/>
                <a:t>有限最优解</a:t>
              </a:r>
              <a:endParaRPr lang="en-US" altLang="zh-CN" sz="2000" dirty="0"/>
            </a:p>
          </p:txBody>
        </p:sp>
        <p:sp>
          <p:nvSpPr>
            <p:cNvPr id="285720" name="Rectangle 23"/>
            <p:cNvSpPr/>
            <p:nvPr/>
          </p:nvSpPr>
          <p:spPr>
            <a:xfrm>
              <a:off x="385" y="2852"/>
              <a:ext cx="1224" cy="249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000" dirty="0"/>
                <a:t>P                      D</a:t>
              </a:r>
            </a:p>
          </p:txBody>
        </p:sp>
        <p:sp>
          <p:nvSpPr>
            <p:cNvPr id="285721" name="Line 24"/>
            <p:cNvSpPr/>
            <p:nvPr/>
          </p:nvSpPr>
          <p:spPr>
            <a:xfrm>
              <a:off x="385" y="2852"/>
              <a:ext cx="1224" cy="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22" name="Line 25"/>
            <p:cNvSpPr/>
            <p:nvPr/>
          </p:nvSpPr>
          <p:spPr>
            <a:xfrm>
              <a:off x="385" y="3101"/>
              <a:ext cx="48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23" name="Line 26"/>
            <p:cNvSpPr/>
            <p:nvPr/>
          </p:nvSpPr>
          <p:spPr>
            <a:xfrm>
              <a:off x="385" y="3388"/>
              <a:ext cx="48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24" name="Line 27"/>
            <p:cNvSpPr/>
            <p:nvPr/>
          </p:nvSpPr>
          <p:spPr>
            <a:xfrm>
              <a:off x="385" y="3688"/>
              <a:ext cx="48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25" name="Line 28"/>
            <p:cNvSpPr/>
            <p:nvPr/>
          </p:nvSpPr>
          <p:spPr>
            <a:xfrm>
              <a:off x="385" y="3975"/>
              <a:ext cx="1224" cy="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26" name="Line 29"/>
            <p:cNvSpPr/>
            <p:nvPr/>
          </p:nvSpPr>
          <p:spPr>
            <a:xfrm>
              <a:off x="385" y="2852"/>
              <a:ext cx="0" cy="249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27" name="Line 30"/>
            <p:cNvSpPr/>
            <p:nvPr/>
          </p:nvSpPr>
          <p:spPr>
            <a:xfrm>
              <a:off x="1609" y="2852"/>
              <a:ext cx="0" cy="112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28" name="Line 31"/>
            <p:cNvSpPr/>
            <p:nvPr/>
          </p:nvSpPr>
          <p:spPr>
            <a:xfrm>
              <a:off x="2833" y="2852"/>
              <a:ext cx="0" cy="112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29" name="Line 32"/>
            <p:cNvSpPr/>
            <p:nvPr/>
          </p:nvSpPr>
          <p:spPr>
            <a:xfrm>
              <a:off x="4057" y="2852"/>
              <a:ext cx="0" cy="112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0" name="Line 33"/>
            <p:cNvSpPr/>
            <p:nvPr/>
          </p:nvSpPr>
          <p:spPr>
            <a:xfrm>
              <a:off x="5281" y="2852"/>
              <a:ext cx="0" cy="249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1" name="Line 34"/>
            <p:cNvSpPr/>
            <p:nvPr/>
          </p:nvSpPr>
          <p:spPr>
            <a:xfrm>
              <a:off x="1609" y="2852"/>
              <a:ext cx="1224" cy="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2" name="Line 35"/>
            <p:cNvSpPr/>
            <p:nvPr/>
          </p:nvSpPr>
          <p:spPr>
            <a:xfrm>
              <a:off x="385" y="3101"/>
              <a:ext cx="0" cy="287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3" name="Line 36"/>
            <p:cNvSpPr/>
            <p:nvPr/>
          </p:nvSpPr>
          <p:spPr>
            <a:xfrm>
              <a:off x="2833" y="2852"/>
              <a:ext cx="1224" cy="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4" name="Line 37"/>
            <p:cNvSpPr/>
            <p:nvPr/>
          </p:nvSpPr>
          <p:spPr>
            <a:xfrm>
              <a:off x="4057" y="2852"/>
              <a:ext cx="1224" cy="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5" name="Line 38"/>
            <p:cNvSpPr/>
            <p:nvPr/>
          </p:nvSpPr>
          <p:spPr>
            <a:xfrm>
              <a:off x="5281" y="3101"/>
              <a:ext cx="0" cy="287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6" name="Line 39"/>
            <p:cNvSpPr/>
            <p:nvPr/>
          </p:nvSpPr>
          <p:spPr>
            <a:xfrm>
              <a:off x="385" y="3388"/>
              <a:ext cx="0" cy="30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7" name="Line 40"/>
            <p:cNvSpPr/>
            <p:nvPr/>
          </p:nvSpPr>
          <p:spPr>
            <a:xfrm>
              <a:off x="5281" y="3388"/>
              <a:ext cx="0" cy="30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8" name="Line 41"/>
            <p:cNvSpPr/>
            <p:nvPr/>
          </p:nvSpPr>
          <p:spPr>
            <a:xfrm>
              <a:off x="385" y="3688"/>
              <a:ext cx="0" cy="287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39" name="Line 42"/>
            <p:cNvSpPr/>
            <p:nvPr/>
          </p:nvSpPr>
          <p:spPr>
            <a:xfrm>
              <a:off x="5281" y="3688"/>
              <a:ext cx="0" cy="287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40" name="Line 43"/>
            <p:cNvSpPr/>
            <p:nvPr/>
          </p:nvSpPr>
          <p:spPr>
            <a:xfrm>
              <a:off x="1609" y="3975"/>
              <a:ext cx="1224" cy="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41" name="Line 44"/>
            <p:cNvSpPr/>
            <p:nvPr/>
          </p:nvSpPr>
          <p:spPr>
            <a:xfrm>
              <a:off x="2833" y="3975"/>
              <a:ext cx="1224" cy="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42" name="Line 45"/>
            <p:cNvSpPr/>
            <p:nvPr/>
          </p:nvSpPr>
          <p:spPr>
            <a:xfrm>
              <a:off x="4057" y="3975"/>
              <a:ext cx="1224" cy="0"/>
            </a:xfrm>
            <a:prstGeom prst="line">
              <a:avLst/>
            </a:prstGeom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43" name="Line 46"/>
            <p:cNvSpPr/>
            <p:nvPr/>
          </p:nvSpPr>
          <p:spPr>
            <a:xfrm rot="-123408">
              <a:off x="385" y="2840"/>
              <a:ext cx="1225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79" name="矩形 47"/>
          <p:cNvSpPr/>
          <p:nvPr/>
        </p:nvSpPr>
        <p:spPr>
          <a:xfrm>
            <a:off x="2095500" y="3429000"/>
            <a:ext cx="7929563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定理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4.1.2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 设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(4.1.1)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(4.1.2)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中有一个问题存在最优解，则另一个问题也存在最优解，且这两个问题的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最优目标函数值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相等。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8680" name="矩形 49"/>
          <p:cNvSpPr/>
          <p:nvPr/>
        </p:nvSpPr>
        <p:spPr>
          <a:xfrm>
            <a:off x="2095500" y="4929188"/>
            <a:ext cx="771525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证明：设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(4.1.1)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存在最优解。引进松弛变量，将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4.1.1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）写成等价形式：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286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16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6723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6724" name="Object 9"/>
          <p:cNvGraphicFramePr>
            <a:graphicFrameLocks noChangeAspect="1"/>
          </p:cNvGraphicFramePr>
          <p:nvPr/>
        </p:nvGraphicFramePr>
        <p:xfrm>
          <a:off x="3595688" y="1143000"/>
          <a:ext cx="4265612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14500" imgH="660400" progId="Equation.DSMT4">
                  <p:embed/>
                </p:oleObj>
              </mc:Choice>
              <mc:Fallback>
                <p:oleObj r:id="rId2" imgW="1714500" imgH="660400" progId="Equation.DSMT4">
                  <p:embed/>
                  <p:pic>
                    <p:nvPicPr>
                      <p:cNvPr id="0" name="图片 35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95688" y="1143000"/>
                        <a:ext cx="4265612" cy="164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809750" y="2928938"/>
            <a:ext cx="80645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由于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(4.1.12)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存在最优解，因此能用单纯形方法求得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一个最优基本可行解。 不妨设此最优解为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3667125" y="3857625"/>
          <a:ext cx="30718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1100" imgH="228600" progId="Equation.DSMT4">
                  <p:embed/>
                </p:oleObj>
              </mc:Choice>
              <mc:Fallback>
                <p:oleObj r:id="rId4" imgW="1181100" imgH="228600" progId="Equation.DSMT4">
                  <p:embed/>
                  <p:pic>
                    <p:nvPicPr>
                      <p:cNvPr id="0" name="图片 36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7125" y="3857625"/>
                        <a:ext cx="3071813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095500" y="4429125"/>
            <a:ext cx="65544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相应的最优基为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B.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此时所有判别数满足：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3595688" y="5143500"/>
          <a:ext cx="52403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70100" imgH="254000" progId="Equation.DSMT4">
                  <p:embed/>
                </p:oleObj>
              </mc:Choice>
              <mc:Fallback>
                <p:oleObj r:id="rId6" imgW="2070100" imgH="254000" progId="Equation.DSMT4">
                  <p:embed/>
                  <p:pic>
                    <p:nvPicPr>
                      <p:cNvPr id="0" name="图片 36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95688" y="5143500"/>
                        <a:ext cx="524033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4.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对偶问题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69315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Text Box 5"/>
          <p:cNvSpPr txBox="1"/>
          <p:nvPr/>
        </p:nvSpPr>
        <p:spPr>
          <a:xfrm>
            <a:off x="1992313" y="1268413"/>
            <a:ext cx="80645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重新考虑食谱问题。以出售奶和蛋给需要维生素的人的食品杂货商的利益出发，他知道奶和蛋按其维生素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1800" dirty="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1800" dirty="0">
                <a:solidFill>
                  <a:schemeClr val="accent2"/>
                </a:solidFill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的含量而有一定的价值。他的问题是确定出售维生素</a:t>
            </a:r>
            <a:r>
              <a:rPr lang="en-US" altLang="zh-CN" sz="2400" dirty="0">
                <a:solidFill>
                  <a:schemeClr val="accent2"/>
                </a:solidFill>
              </a:rPr>
              <a:t>V</a:t>
            </a:r>
            <a:r>
              <a:rPr lang="en-US" altLang="zh-CN" sz="2000" dirty="0">
                <a:solidFill>
                  <a:schemeClr val="accent2"/>
                </a:solidFill>
              </a:rPr>
              <a:t>c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的价格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和维生素</a:t>
            </a:r>
            <a:r>
              <a:rPr lang="en-US" altLang="zh-CN" sz="2400" dirty="0">
                <a:solidFill>
                  <a:schemeClr val="accent2"/>
                </a:solidFill>
              </a:rPr>
              <a:t>V</a:t>
            </a:r>
            <a:r>
              <a:rPr lang="en-US" altLang="zh-CN" sz="1800" dirty="0">
                <a:solidFill>
                  <a:schemeClr val="accent2"/>
                </a:solidFill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的价格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y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：他不能将价格订得高于奶和蛋的市场流行价，否则将失去他的顾客；他希望商店的总收入为最大。</a:t>
            </a:r>
          </a:p>
        </p:txBody>
      </p:sp>
      <p:graphicFrame>
        <p:nvGraphicFramePr>
          <p:cNvPr id="3078" name="Group 6"/>
          <p:cNvGraphicFramePr>
            <a:graphicFrameLocks noGrp="1"/>
          </p:cNvGraphicFramePr>
          <p:nvPr>
            <p:ph idx="1"/>
          </p:nvPr>
        </p:nvGraphicFramePr>
        <p:xfrm>
          <a:off x="2063750" y="3741738"/>
          <a:ext cx="7772400" cy="2280921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维生素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奶中含量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蛋中含量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每日需求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c(mg)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(mg)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单价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(US$)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17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7747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7748" name="Object 22"/>
          <p:cNvGraphicFramePr>
            <a:graphicFrameLocks noChangeAspect="1"/>
          </p:cNvGraphicFramePr>
          <p:nvPr/>
        </p:nvGraphicFramePr>
        <p:xfrm>
          <a:off x="2166938" y="1143000"/>
          <a:ext cx="793115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13200" imgH="939800" progId="Equation.DSMT4">
                  <p:embed/>
                </p:oleObj>
              </mc:Choice>
              <mc:Fallback>
                <p:oleObj r:id="rId2" imgW="4013200" imgH="939800" progId="Equation.DSMT4">
                  <p:embed/>
                  <p:pic>
                    <p:nvPicPr>
                      <p:cNvPr id="0" name="图片 36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6938" y="1143000"/>
                        <a:ext cx="7931150" cy="185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9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Rectangle 16"/>
          <p:cNvSpPr/>
          <p:nvPr/>
        </p:nvSpPr>
        <p:spPr>
          <a:xfrm>
            <a:off x="2166938" y="3000375"/>
            <a:ext cx="487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即</a:t>
            </a:r>
          </a:p>
        </p:txBody>
      </p:sp>
      <p:graphicFrame>
        <p:nvGraphicFramePr>
          <p:cNvPr id="5123" name="Object 23"/>
          <p:cNvGraphicFramePr>
            <a:graphicFrameLocks noChangeAspect="1"/>
          </p:cNvGraphicFramePr>
          <p:nvPr/>
        </p:nvGraphicFramePr>
        <p:xfrm>
          <a:off x="4238625" y="3143250"/>
          <a:ext cx="4603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41500" imgH="228600" progId="Equation.DSMT4">
                  <p:embed/>
                </p:oleObj>
              </mc:Choice>
              <mc:Fallback>
                <p:oleObj r:id="rId4" imgW="1841500" imgH="228600" progId="Equation.DSMT4">
                  <p:embed/>
                  <p:pic>
                    <p:nvPicPr>
                      <p:cNvPr id="0" name="图片 360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8625" y="3143250"/>
                        <a:ext cx="46037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4"/>
          <p:cNvGraphicFramePr>
            <a:graphicFrameLocks noChangeAspect="1"/>
          </p:cNvGraphicFramePr>
          <p:nvPr/>
        </p:nvGraphicFramePr>
        <p:xfrm>
          <a:off x="5453063" y="4500563"/>
          <a:ext cx="13573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74065" imgH="228600" progId="Equation.DSMT4">
                  <p:embed/>
                </p:oleObj>
              </mc:Choice>
              <mc:Fallback>
                <p:oleObj r:id="rId6" imgW="774065" imgH="228600" progId="Equation.DSMT4">
                  <p:embed/>
                  <p:pic>
                    <p:nvPicPr>
                      <p:cNvPr id="0" name="图片 36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3063" y="4500563"/>
                        <a:ext cx="1357312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矩形 17"/>
          <p:cNvSpPr/>
          <p:nvPr/>
        </p:nvSpPr>
        <p:spPr>
          <a:xfrm>
            <a:off x="2024063" y="3857625"/>
            <a:ext cx="78581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把所有松弛变量在基Ｂ下对应的判别数所满足的条件</a:t>
            </a:r>
            <a:r>
              <a:rPr lang="en-US" altLang="zh-CN" sz="2400" dirty="0"/>
              <a:t>(4.1.13)</a:t>
            </a:r>
            <a:r>
              <a:rPr lang="zh-CN" altLang="en-US" sz="2400" dirty="0"/>
              <a:t>用矩阵表示</a:t>
            </a:r>
            <a:r>
              <a:rPr lang="en-US" altLang="zh-CN" sz="2400" dirty="0"/>
              <a:t>,</a:t>
            </a:r>
            <a:r>
              <a:rPr lang="zh-CN" altLang="en-US" sz="2400" dirty="0"/>
              <a:t>得 </a:t>
            </a:r>
          </a:p>
        </p:txBody>
      </p:sp>
      <p:graphicFrame>
        <p:nvGraphicFramePr>
          <p:cNvPr id="5125" name="Object 25"/>
          <p:cNvGraphicFramePr>
            <a:graphicFrameLocks noChangeAspect="1"/>
          </p:cNvGraphicFramePr>
          <p:nvPr/>
        </p:nvGraphicFramePr>
        <p:xfrm>
          <a:off x="2238375" y="5143500"/>
          <a:ext cx="71008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06700" imgH="228600" progId="Equation.DSMT4">
                  <p:embed/>
                </p:oleObj>
              </mc:Choice>
              <mc:Fallback>
                <p:oleObj r:id="rId8" imgW="2806700" imgH="228600" progId="Equation.DSMT4">
                  <p:embed/>
                  <p:pic>
                    <p:nvPicPr>
                      <p:cNvPr id="0" name="图片 360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38375" y="5143500"/>
                        <a:ext cx="710088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/>
      <p:bldP spid="51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18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8771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2166938" y="4857750"/>
          <a:ext cx="79168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46500" imgH="482600" progId="Equation.DSMT4">
                  <p:embed/>
                </p:oleObj>
              </mc:Choice>
              <mc:Fallback>
                <p:oleObj r:id="rId2" imgW="3746500" imgH="482600" progId="Equation.DSMT4">
                  <p:embed/>
                  <p:pic>
                    <p:nvPicPr>
                      <p:cNvPr id="0" name="图片 36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6938" y="4857750"/>
                        <a:ext cx="7916862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9"/>
          <p:cNvGraphicFramePr>
            <a:graphicFrameLocks noChangeAspect="1"/>
          </p:cNvGraphicFramePr>
          <p:nvPr/>
        </p:nvGraphicFramePr>
        <p:xfrm>
          <a:off x="2166938" y="1071563"/>
          <a:ext cx="7858125" cy="367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30600" imgH="1651000" progId="Equation.DSMT4">
                  <p:embed/>
                </p:oleObj>
              </mc:Choice>
              <mc:Fallback>
                <p:oleObj r:id="rId4" imgW="3530600" imgH="1651000" progId="Equation.DSMT4">
                  <p:embed/>
                  <p:pic>
                    <p:nvPicPr>
                      <p:cNvPr id="0" name="图片 36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938" y="1071563"/>
                        <a:ext cx="7858125" cy="3675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19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89795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177800" progId="Equation.DSMT4">
                  <p:embed/>
                </p:oleObj>
              </mc:Choice>
              <mc:Fallback>
                <p:oleObj r:id="rId2" imgW="114300" imgH="177800" progId="Equation.DSMT4">
                  <p:embed/>
                  <p:pic>
                    <p:nvPicPr>
                      <p:cNvPr id="0" name="图片 360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7" name="Rectangle 5"/>
          <p:cNvSpPr/>
          <p:nvPr/>
        </p:nvSpPr>
        <p:spPr>
          <a:xfrm>
            <a:off x="1828800" y="1066800"/>
            <a:ext cx="3027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4.1.3</a:t>
            </a:r>
            <a:r>
              <a:rPr lang="zh-CN" altLang="en-US" sz="2800" dirty="0">
                <a:ea typeface="楷体_GB2312" pitchFamily="49" charset="-122"/>
              </a:rPr>
              <a:t>互补松弛性质</a:t>
            </a:r>
          </a:p>
        </p:txBody>
      </p:sp>
      <p:graphicFrame>
        <p:nvGraphicFramePr>
          <p:cNvPr id="71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75815"/>
              </p:ext>
            </p:extLst>
          </p:nvPr>
        </p:nvGraphicFramePr>
        <p:xfrm>
          <a:off x="1952625" y="1720850"/>
          <a:ext cx="82740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89400" imgH="2095500" progId="Equation.DSMT4">
                  <p:embed/>
                </p:oleObj>
              </mc:Choice>
              <mc:Fallback>
                <p:oleObj r:id="rId4" imgW="4089400" imgH="2095500" progId="Equation.DSMT4">
                  <p:embed/>
                  <p:pic>
                    <p:nvPicPr>
                      <p:cNvPr id="0" name="图片 36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25" y="1720850"/>
                        <a:ext cx="8274050" cy="424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9"/>
          <p:cNvSpPr txBox="1"/>
          <p:nvPr/>
        </p:nvSpPr>
        <p:spPr>
          <a:xfrm>
            <a:off x="4236720" y="252730"/>
            <a:ext cx="4114800" cy="119888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Primal</a:t>
            </a:r>
            <a:r>
              <a:rPr lang="en-US" altLang="zh-CN" sz="2400" b="1" dirty="0"/>
              <a:t>    Min  </a:t>
            </a:r>
            <a:r>
              <a:rPr lang="en-US" altLang="zh-CN" sz="2400" b="1" i="1" dirty="0"/>
              <a:t>cx	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s.t.   </a:t>
            </a:r>
            <a:r>
              <a:rPr lang="en-US" altLang="zh-CN" sz="2400" b="1" i="1" dirty="0"/>
              <a:t>Ax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b="1" i="1" dirty="0"/>
              <a:t>b</a:t>
            </a:r>
            <a:r>
              <a:rPr lang="en-US" altLang="zh-CN" sz="2400" dirty="0"/>
              <a:t>,</a:t>
            </a:r>
            <a:r>
              <a:rPr lang="en-US" altLang="zh-CN" sz="2400" b="1" i="1" dirty="0"/>
              <a:t>   (4.1.1)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	              </a:t>
            </a:r>
            <a:r>
              <a:rPr lang="en-US" altLang="zh-CN" sz="2400" b="1" i="1" dirty="0"/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b="1" dirty="0"/>
              <a:t>0</a:t>
            </a:r>
          </a:p>
        </p:txBody>
      </p:sp>
      <p:sp>
        <p:nvSpPr>
          <p:cNvPr id="16400" name="Text Box 10"/>
          <p:cNvSpPr txBox="1"/>
          <p:nvPr/>
        </p:nvSpPr>
        <p:spPr>
          <a:xfrm>
            <a:off x="8410258" y="259080"/>
            <a:ext cx="3590925" cy="119888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Dual</a:t>
            </a:r>
            <a:r>
              <a:rPr lang="en-US" altLang="zh-CN" sz="2400" b="1" dirty="0"/>
              <a:t>    Max  </a:t>
            </a:r>
            <a:r>
              <a:rPr lang="en-US" altLang="zh-CN" sz="2400" b="1" i="1" dirty="0"/>
              <a:t>wb	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s.t.    </a:t>
            </a:r>
            <a:r>
              <a:rPr lang="en-US" altLang="zh-CN" sz="2400" b="1" i="1" dirty="0"/>
              <a:t>wA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c</a:t>
            </a:r>
            <a:r>
              <a:rPr lang="en-US" altLang="zh-CN" sz="2400" dirty="0"/>
              <a:t>,</a:t>
            </a:r>
            <a:r>
              <a:rPr lang="en-US" altLang="zh-CN" sz="2400" b="1" i="1" dirty="0"/>
              <a:t>  (4.1.2)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         </a:t>
            </a:r>
            <a:r>
              <a:rPr lang="en-US" altLang="zh-CN" sz="2400" b="1" i="1" dirty="0"/>
              <a:t>w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 b="1" i="1" dirty="0">
                <a:ea typeface="楷体_GB2312" pitchFamily="49" charset="-122"/>
                <a:sym typeface="Symbol" panose="05050102010706020507" pitchFamily="18" charset="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bldLvl="0" animBg="1"/>
      <p:bldP spid="1640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155616-4413-0951-FF25-72122C26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21" y="2245579"/>
            <a:ext cx="8983980" cy="17068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C206FA-7741-48D6-E5F7-E6C8086F1898}"/>
              </a:ext>
            </a:extLst>
          </p:cNvPr>
          <p:cNvSpPr txBox="1"/>
          <p:nvPr/>
        </p:nvSpPr>
        <p:spPr>
          <a:xfrm>
            <a:off x="1959429" y="4760686"/>
            <a:ext cx="526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两个相乘等于</a:t>
            </a:r>
            <a:r>
              <a:rPr lang="en-US" altLang="zh-CN" dirty="0"/>
              <a:t>0,</a:t>
            </a:r>
            <a:r>
              <a:rPr lang="zh-CN" altLang="en-US" dirty="0"/>
              <a:t>至少一个等于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1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20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90819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0820" name="Object 10"/>
          <p:cNvGraphicFramePr>
            <a:graphicFrameLocks noChangeAspect="1"/>
          </p:cNvGraphicFramePr>
          <p:nvPr/>
        </p:nvGraphicFramePr>
        <p:xfrm>
          <a:off x="2166938" y="1214438"/>
          <a:ext cx="7967662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68700" imgH="1600200" progId="Equation.DSMT4">
                  <p:embed/>
                </p:oleObj>
              </mc:Choice>
              <mc:Fallback>
                <p:oleObj r:id="rId2" imgW="3568700" imgH="1600200" progId="Equation.DSMT4">
                  <p:embed/>
                  <p:pic>
                    <p:nvPicPr>
                      <p:cNvPr id="0" name="图片 36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6938" y="1214438"/>
                        <a:ext cx="7967662" cy="357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6"/>
          <p:cNvGrpSpPr/>
          <p:nvPr/>
        </p:nvGrpSpPr>
        <p:grpSpPr>
          <a:xfrm>
            <a:off x="4611370" y="-317"/>
            <a:ext cx="7996561" cy="1269999"/>
            <a:chOff x="571472" y="4643444"/>
            <a:chExt cx="7996610" cy="1270001"/>
          </a:xfrm>
        </p:grpSpPr>
        <p:grpSp>
          <p:nvGrpSpPr>
            <p:cNvPr id="272395" name="Group 5"/>
            <p:cNvGrpSpPr/>
            <p:nvPr/>
          </p:nvGrpSpPr>
          <p:grpSpPr>
            <a:xfrm>
              <a:off x="571472" y="4643444"/>
              <a:ext cx="7599363" cy="1270001"/>
              <a:chOff x="-181" y="2024"/>
              <a:chExt cx="4787" cy="800"/>
            </a:xfrm>
          </p:grpSpPr>
          <p:sp>
            <p:nvSpPr>
              <p:cNvPr id="272398" name="Text Box 6"/>
              <p:cNvSpPr txBox="1"/>
              <p:nvPr/>
            </p:nvSpPr>
            <p:spPr>
              <a:xfrm>
                <a:off x="-181" y="2069"/>
                <a:ext cx="1860" cy="755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</a:rPr>
                  <a:t>Primal</a:t>
                </a:r>
                <a:r>
                  <a:rPr lang="en-US" altLang="zh-CN" sz="2400" b="1" dirty="0"/>
                  <a:t>    Min  </a:t>
                </a:r>
                <a:r>
                  <a:rPr lang="en-US" altLang="zh-CN" sz="2400" b="1" i="1" dirty="0"/>
                  <a:t>cx	</a:t>
                </a:r>
                <a:endParaRPr lang="en-US" altLang="zh-CN" sz="2400" dirty="0"/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/>
                  <a:t>                s.t.   </a:t>
                </a:r>
                <a:r>
                  <a:rPr lang="en-US" altLang="zh-CN" sz="2400" b="1" i="1" dirty="0"/>
                  <a:t>Ax</a:t>
                </a:r>
                <a:r>
                  <a:rPr lang="en-US" altLang="zh-CN" sz="2400" dirty="0"/>
                  <a:t>=</a:t>
                </a:r>
                <a:r>
                  <a:rPr lang="en-US" altLang="zh-CN" sz="2400" b="1" i="1" dirty="0"/>
                  <a:t>b</a:t>
                </a:r>
                <a:r>
                  <a:rPr lang="en-US" altLang="zh-CN" sz="2400" dirty="0"/>
                  <a:t>,</a:t>
                </a:r>
                <a:r>
                  <a:rPr lang="en-US" altLang="zh-CN" sz="2400" b="1" i="1" dirty="0"/>
                  <a:t> </a:t>
                </a: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/>
                  <a:t>	              </a:t>
                </a:r>
                <a:r>
                  <a:rPr lang="en-US" altLang="zh-CN" sz="2400" b="1" i="1" dirty="0"/>
                  <a:t>x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</a:t>
                </a:r>
                <a:r>
                  <a:rPr lang="en-US" altLang="zh-CN" sz="2400" b="1" dirty="0"/>
                  <a:t>0</a:t>
                </a:r>
              </a:p>
            </p:txBody>
          </p:sp>
          <p:sp>
            <p:nvSpPr>
              <p:cNvPr id="272399" name="Text Box 7"/>
              <p:cNvSpPr txBox="1"/>
              <p:nvPr/>
            </p:nvSpPr>
            <p:spPr>
              <a:xfrm>
                <a:off x="2519" y="2024"/>
                <a:ext cx="2087" cy="755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</a:rPr>
                  <a:t>Dual</a:t>
                </a:r>
                <a:r>
                  <a:rPr lang="en-US" altLang="zh-CN" sz="2400" b="1" dirty="0"/>
                  <a:t>    Max  </a:t>
                </a:r>
                <a:r>
                  <a:rPr lang="en-US" altLang="zh-CN" sz="2400" b="1" i="1" dirty="0"/>
                  <a:t>wb	</a:t>
                </a:r>
                <a:endParaRPr lang="en-US" altLang="zh-CN" sz="2400" dirty="0"/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/>
                  <a:t>             s.t.    </a:t>
                </a:r>
                <a:r>
                  <a:rPr lang="en-US" altLang="zh-CN" sz="2400" b="1" i="1" dirty="0"/>
                  <a:t>wA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</a:t>
                </a:r>
                <a:r>
                  <a:rPr lang="en-US" altLang="zh-CN" sz="2400" b="1" i="1" dirty="0"/>
                  <a:t>c</a:t>
                </a:r>
                <a:r>
                  <a:rPr lang="en-US" altLang="zh-CN" sz="2400" dirty="0"/>
                  <a:t>,</a:t>
                </a:r>
                <a:r>
                  <a:rPr lang="en-US" altLang="zh-CN" sz="2400" b="1" i="1" dirty="0"/>
                  <a:t> </a:t>
                </a: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/>
                  <a:t>                  </a:t>
                </a:r>
                <a:r>
                  <a:rPr lang="en-US" altLang="zh-CN" sz="2400" b="1" i="1" dirty="0"/>
                  <a:t>w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无约束</a:t>
                </a:r>
                <a:endParaRPr lang="zh-CN" altLang="en-US" sz="2400" b="1" dirty="0"/>
              </a:p>
            </p:txBody>
          </p:sp>
        </p:grpSp>
        <p:sp>
          <p:nvSpPr>
            <p:cNvPr id="272396" name="Rectangle 15"/>
            <p:cNvSpPr/>
            <p:nvPr/>
          </p:nvSpPr>
          <p:spPr>
            <a:xfrm>
              <a:off x="3214678" y="5000636"/>
              <a:ext cx="995686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(4.1.3)</a:t>
              </a:r>
            </a:p>
          </p:txBody>
        </p:sp>
        <p:sp>
          <p:nvSpPr>
            <p:cNvPr id="272397" name="Rectangle 16"/>
            <p:cNvSpPr/>
            <p:nvPr/>
          </p:nvSpPr>
          <p:spPr>
            <a:xfrm>
              <a:off x="7572396" y="4857760"/>
              <a:ext cx="995686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(4.1.4)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21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91843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70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643188"/>
            <a:ext cx="2362200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3" y="3286125"/>
            <a:ext cx="3352800" cy="2582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1846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63" y="1214438"/>
            <a:ext cx="3600450" cy="212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1952625" y="1071563"/>
            <a:ext cx="3175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4.1.3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求解如下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LP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92868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871" y="3698731"/>
            <a:ext cx="6324600" cy="1595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21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91843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70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643188"/>
            <a:ext cx="2362200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3" y="3286125"/>
            <a:ext cx="3352800" cy="2582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1846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233" y="1214438"/>
            <a:ext cx="3600450" cy="212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1952625" y="1071563"/>
            <a:ext cx="3175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4.1.3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求解如下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j-cs"/>
              </a:rPr>
              <a:t>LP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92868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028" y="3436938"/>
            <a:ext cx="6324600" cy="1595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1" u="none" strike="noStrike" cap="none" normalizeH="0" baseline="0" dirty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pic>
        <p:nvPicPr>
          <p:cNvPr id="291846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7163" y="896303"/>
            <a:ext cx="3600450" cy="212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7480" y="3454718"/>
            <a:ext cx="2362200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2868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93398" y="1425258"/>
            <a:ext cx="6324600" cy="159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6199505" y="350139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原问题最优解是？</a:t>
            </a: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A0FC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22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92867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286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8" y="1071563"/>
            <a:ext cx="6324600" cy="1595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286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90800"/>
            <a:ext cx="6334125" cy="544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2870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286125"/>
            <a:ext cx="8472488" cy="88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2871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25" y="4071938"/>
            <a:ext cx="8382000" cy="159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400810" y="110553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3200" b="0">
                <a:latin typeface="宋体" panose="02010600030101010101" pitchFamily="2" charset="-122"/>
              </a:rPr>
              <a:t>Min z=2x</a:t>
            </a:r>
            <a:r>
              <a:rPr lang="en-US" sz="3200" b="0" baseline="-25000">
                <a:latin typeface="宋体" panose="02010600030101010101" pitchFamily="2" charset="-122"/>
              </a:rPr>
              <a:t>1</a:t>
            </a:r>
            <a:r>
              <a:rPr lang="en-US" sz="3200" b="0">
                <a:latin typeface="宋体" panose="02010600030101010101" pitchFamily="2" charset="-122"/>
              </a:rPr>
              <a:t>+3x</a:t>
            </a:r>
            <a:r>
              <a:rPr lang="en-US" sz="3200" b="0" baseline="-25000">
                <a:latin typeface="宋体" panose="02010600030101010101" pitchFamily="2" charset="-122"/>
              </a:rPr>
              <a:t>2</a:t>
            </a:r>
            <a:r>
              <a:rPr lang="en-US" sz="3200" b="0">
                <a:latin typeface="宋体" panose="02010600030101010101" pitchFamily="2" charset="-122"/>
              </a:rPr>
              <a:t>+6x</a:t>
            </a:r>
            <a:r>
              <a:rPr lang="en-US" sz="3200" b="0" baseline="-25000">
                <a:latin typeface="宋体" panose="02010600030101010101" pitchFamily="2" charset="-122"/>
              </a:rPr>
              <a:t>3</a:t>
            </a:r>
            <a:endParaRPr lang="zh-CN" altLang="en-US" sz="32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15085" y="1689100"/>
          <a:ext cx="4705985" cy="1645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5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32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+2x</a:t>
                      </a:r>
                      <a:r>
                        <a:rPr lang="en-US" sz="32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+x</a:t>
                      </a:r>
                      <a:r>
                        <a:rPr lang="en-US" sz="32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≥2</a:t>
                      </a:r>
                    </a:p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-2x</a:t>
                      </a:r>
                      <a:r>
                        <a:rPr lang="en-US" sz="32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+x</a:t>
                      </a:r>
                      <a:r>
                        <a:rPr lang="en-US" sz="32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+3x</a:t>
                      </a:r>
                      <a:r>
                        <a:rPr lang="en-US" sz="32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≤-3</a:t>
                      </a:r>
                    </a:p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en-US" sz="3200" b="0" baseline="-25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≥0 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73835" y="43815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已知原问题为：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4184" y="4117340"/>
            <a:ext cx="7068729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 dirty="0">
                <a:latin typeface="宋体" panose="02010600030101010101" pitchFamily="2" charset="-122"/>
              </a:rPr>
              <a:t>Y*=(y1,y2)’=(8/5,-1/5)’</a:t>
            </a:r>
            <a:endParaRPr lang="en-US" altLang="en-US" sz="3200" b="0" dirty="0"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735" y="3334385"/>
            <a:ext cx="627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用图解法求得对偶问题最优解为：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34185" y="4900295"/>
            <a:ext cx="627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根据互补松弛条件求原问题最优解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95BA1C-935D-4BD9-4688-C31139B1E9D6}"/>
              </a:ext>
            </a:extLst>
          </p:cNvPr>
          <p:cNvSpPr txBox="1"/>
          <p:nvPr/>
        </p:nvSpPr>
        <p:spPr>
          <a:xfrm>
            <a:off x="5675086" y="769257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主要思路</a:t>
            </a:r>
            <a:r>
              <a:rPr lang="en-US" altLang="zh-CN" dirty="0"/>
              <a:t>:</a:t>
            </a:r>
            <a:r>
              <a:rPr lang="zh-CN" altLang="en-US" dirty="0"/>
              <a:t>互补松弛条件</a:t>
            </a:r>
            <a:r>
              <a:rPr lang="en-US" altLang="zh-CN" dirty="0"/>
              <a:t>(</a:t>
            </a:r>
            <a:r>
              <a:rPr lang="zh-CN" altLang="en-US" dirty="0"/>
              <a:t>复习重点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对偶问题两个变量都不等于</a:t>
            </a:r>
            <a:r>
              <a:rPr lang="en-US" altLang="zh-CN" dirty="0"/>
              <a:t>0,</a:t>
            </a:r>
            <a:r>
              <a:rPr lang="zh-CN" altLang="en-US" dirty="0"/>
              <a:t>可以判断</a:t>
            </a:r>
            <a:r>
              <a:rPr lang="en-US" altLang="zh-CN" dirty="0"/>
              <a:t>s.t</a:t>
            </a:r>
            <a:r>
              <a:rPr lang="zh-CN" altLang="en-US" dirty="0"/>
              <a:t>的两个约束条件成立</a:t>
            </a:r>
            <a:endParaRPr lang="en-US" altLang="zh-CN" dirty="0"/>
          </a:p>
          <a:p>
            <a:r>
              <a:rPr lang="zh-CN" altLang="en-US" dirty="0"/>
              <a:t>写对偶形式</a:t>
            </a:r>
            <a:r>
              <a:rPr lang="en-US" altLang="zh-CN" dirty="0"/>
              <a:t>(min</a:t>
            </a:r>
            <a:r>
              <a:rPr lang="zh-CN" altLang="en-US" dirty="0"/>
              <a:t>变量的符号和新变量的符号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将新的解代入原始解判断是否成立</a:t>
            </a:r>
            <a:r>
              <a:rPr lang="en-US" altLang="zh-CN" dirty="0"/>
              <a:t>,</a:t>
            </a:r>
            <a:r>
              <a:rPr lang="zh-CN" altLang="en-US" dirty="0"/>
              <a:t>发现变换后的第</a:t>
            </a:r>
            <a:r>
              <a:rPr lang="en-US" altLang="zh-CN" dirty="0"/>
              <a:t>n</a:t>
            </a:r>
            <a:r>
              <a:rPr lang="zh-CN" altLang="en-US" dirty="0"/>
              <a:t>个约束条件不成立</a:t>
            </a:r>
            <a:r>
              <a:rPr lang="en-US" altLang="zh-CN" dirty="0"/>
              <a:t>,</a:t>
            </a:r>
            <a:r>
              <a:rPr lang="zh-CN" altLang="en-US" dirty="0"/>
              <a:t>则原问题的第</a:t>
            </a:r>
            <a:r>
              <a:rPr lang="en-US" altLang="zh-CN" dirty="0"/>
              <a:t>n</a:t>
            </a:r>
            <a:r>
              <a:rPr lang="zh-CN" altLang="en-US" dirty="0"/>
              <a:t>个变量一定是</a:t>
            </a:r>
            <a:r>
              <a:rPr lang="en-US" altLang="zh-CN"/>
              <a:t>0.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338" name="Object 2"/>
          <p:cNvGraphicFramePr>
            <a:graphicFrameLocks noChangeAspect="1"/>
          </p:cNvGraphicFramePr>
          <p:nvPr/>
        </p:nvGraphicFramePr>
        <p:xfrm>
          <a:off x="9620250" y="66675"/>
          <a:ext cx="1047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7750" imgH="1000125" progId="Paint.Picture">
                  <p:embed/>
                </p:oleObj>
              </mc:Choice>
              <mc:Fallback>
                <p:oleObj r:id="rId2" imgW="1047750" imgH="1000125" progId="Paint.Picture">
                  <p:embed/>
                  <p:pic>
                    <p:nvPicPr>
                      <p:cNvPr id="0" name="图片 35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0250" y="66675"/>
                        <a:ext cx="104775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39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4.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对偶问题</a:t>
            </a:r>
            <a:r>
              <a:rPr lang="zh-CN" altLang="en-US" sz="3200" dirty="0">
                <a:solidFill>
                  <a:schemeClr val="tx1"/>
                </a:solidFill>
              </a:rPr>
              <a:t>（续一）</a:t>
            </a:r>
          </a:p>
        </p:txBody>
      </p:sp>
      <p:sp>
        <p:nvSpPr>
          <p:cNvPr id="270340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0341" name="Text Box 5"/>
          <p:cNvSpPr txBox="1"/>
          <p:nvPr/>
        </p:nvSpPr>
        <p:spPr>
          <a:xfrm>
            <a:off x="2279650" y="1268413"/>
            <a:ext cx="3384550" cy="2122805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Max  40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 + 50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s.t.    2</a:t>
            </a:r>
            <a:r>
              <a:rPr lang="en-US" altLang="zh-CN" sz="2400" b="1" i="1" dirty="0">
                <a:solidFill>
                  <a:schemeClr val="accent2"/>
                </a:solidFill>
              </a:rPr>
              <a:t>x  </a:t>
            </a:r>
            <a:r>
              <a:rPr lang="en-US" altLang="zh-CN" sz="2400" b="1" dirty="0">
                <a:solidFill>
                  <a:schemeClr val="accent2"/>
                </a:solidFill>
              </a:rPr>
              <a:t>+  3</a:t>
            </a:r>
            <a:r>
              <a:rPr lang="en-US" altLang="zh-CN" sz="2400" b="1" i="1" dirty="0">
                <a:solidFill>
                  <a:schemeClr val="accent2"/>
                </a:solidFill>
              </a:rPr>
              <a:t>y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solidFill>
                  <a:schemeClr val="accent2"/>
                </a:solidFill>
              </a:rPr>
              <a:t> 3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        4</a:t>
            </a:r>
            <a:r>
              <a:rPr lang="en-US" altLang="zh-CN" sz="2400" b="1" i="1" dirty="0">
                <a:solidFill>
                  <a:schemeClr val="accent2"/>
                </a:solidFill>
              </a:rPr>
              <a:t>x  </a:t>
            </a:r>
            <a:r>
              <a:rPr lang="en-US" altLang="zh-CN" sz="2400" b="1" dirty="0">
                <a:solidFill>
                  <a:schemeClr val="accent2"/>
                </a:solidFill>
              </a:rPr>
              <a:t>+  2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solidFill>
                  <a:schemeClr val="accent2"/>
                </a:solidFill>
              </a:rPr>
              <a:t> 2.5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	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rgbClr val="CC0000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0.</a:t>
            </a:r>
          </a:p>
        </p:txBody>
      </p:sp>
      <p:sp>
        <p:nvSpPr>
          <p:cNvPr id="4102" name="Text Box 6"/>
          <p:cNvSpPr txBox="1"/>
          <p:nvPr/>
        </p:nvSpPr>
        <p:spPr>
          <a:xfrm>
            <a:off x="5668963" y="1268413"/>
            <a:ext cx="3384550" cy="2122805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极大化目标函数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>
              <a:solidFill>
                <a:srgbClr val="FF99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可行区域（单纯形）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可行解</a:t>
            </a:r>
          </a:p>
        </p:txBody>
      </p:sp>
      <p:sp>
        <p:nvSpPr>
          <p:cNvPr id="4103" name="Text Box 7"/>
          <p:cNvSpPr txBox="1"/>
          <p:nvPr/>
        </p:nvSpPr>
        <p:spPr>
          <a:xfrm>
            <a:off x="2279650" y="3911600"/>
            <a:ext cx="3384550" cy="2122805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Min  3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 +2.5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s.t.  2</a:t>
            </a:r>
            <a:r>
              <a:rPr lang="en-US" altLang="zh-CN" sz="2400" b="1" i="1" dirty="0">
                <a:solidFill>
                  <a:schemeClr val="accent2"/>
                </a:solidFill>
              </a:rPr>
              <a:t>x  </a:t>
            </a:r>
            <a:r>
              <a:rPr lang="en-US" altLang="zh-CN" sz="2400" b="1" dirty="0">
                <a:solidFill>
                  <a:schemeClr val="accent2"/>
                </a:solidFill>
              </a:rPr>
              <a:t>+  4</a:t>
            </a:r>
            <a:r>
              <a:rPr lang="en-US" altLang="zh-CN" sz="2400" b="1" i="1" dirty="0">
                <a:solidFill>
                  <a:schemeClr val="accent2"/>
                </a:solidFill>
              </a:rPr>
              <a:t>y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accent2"/>
                </a:solidFill>
              </a:rPr>
              <a:t> 40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      3</a:t>
            </a:r>
            <a:r>
              <a:rPr lang="en-US" altLang="zh-CN" sz="2400" b="1" i="1" dirty="0">
                <a:solidFill>
                  <a:schemeClr val="accent2"/>
                </a:solidFill>
              </a:rPr>
              <a:t>x  </a:t>
            </a:r>
            <a:r>
              <a:rPr lang="en-US" altLang="zh-CN" sz="2400" b="1" dirty="0">
                <a:solidFill>
                  <a:schemeClr val="accent2"/>
                </a:solidFill>
              </a:rPr>
              <a:t>+  2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accent2"/>
                </a:solidFill>
              </a:rPr>
              <a:t> 50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	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rgbClr val="CC0000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accent2"/>
                </a:solidFill>
              </a:rPr>
              <a:t> 0.</a:t>
            </a:r>
          </a:p>
        </p:txBody>
      </p:sp>
      <p:sp>
        <p:nvSpPr>
          <p:cNvPr id="4104" name="Text Box 8"/>
          <p:cNvSpPr txBox="1"/>
          <p:nvPr/>
        </p:nvSpPr>
        <p:spPr>
          <a:xfrm>
            <a:off x="5667375" y="3911600"/>
            <a:ext cx="3384550" cy="2122805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极小化目标函数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>
              <a:solidFill>
                <a:srgbClr val="FF99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可行区域（单纯形）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9900"/>
                </a:solidFill>
                <a:ea typeface="楷体_GB2312" pitchFamily="49" charset="-122"/>
              </a:rPr>
              <a:t>可行解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ldLvl="0" animBg="1"/>
      <p:bldP spid="4103" grpId="0" bldLvl="0" animBg="1"/>
      <p:bldP spid="410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4.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对偶问题</a:t>
            </a:r>
            <a:r>
              <a:rPr lang="zh-CN" altLang="en-US" sz="3200" dirty="0">
                <a:solidFill>
                  <a:schemeClr val="tx1"/>
                </a:solidFill>
              </a:rPr>
              <a:t>（续二）</a:t>
            </a:r>
          </a:p>
        </p:txBody>
      </p:sp>
      <p:sp>
        <p:nvSpPr>
          <p:cNvPr id="271363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1364" name="Text Box 5"/>
          <p:cNvSpPr txBox="1"/>
          <p:nvPr/>
        </p:nvSpPr>
        <p:spPr>
          <a:xfrm>
            <a:off x="1992313" y="1052513"/>
            <a:ext cx="82073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对比一下从消费者和供应商各自的利益导出的两个问题，我们不难发现两个问题可以通过下述简单的变换，而相互转化：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2208213" y="2492375"/>
            <a:ext cx="7632700" cy="1568450"/>
            <a:chOff x="431" y="1797"/>
            <a:chExt cx="4808" cy="988"/>
          </a:xfrm>
        </p:grpSpPr>
        <p:sp>
          <p:nvSpPr>
            <p:cNvPr id="271368" name="Text Box 7"/>
            <p:cNvSpPr txBox="1"/>
            <p:nvPr/>
          </p:nvSpPr>
          <p:spPr>
            <a:xfrm>
              <a:off x="431" y="1797"/>
              <a:ext cx="1678" cy="98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极小化费用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Min</a:t>
              </a:r>
              <a:endParaRPr lang="en-US" altLang="zh-CN" sz="2400" i="1" dirty="0">
                <a:solidFill>
                  <a:schemeClr val="accent2"/>
                </a:solidFill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大于等于约束  </a:t>
              </a: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食品费用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 	</a:t>
              </a:r>
            </a:p>
          </p:txBody>
        </p:sp>
        <p:sp>
          <p:nvSpPr>
            <p:cNvPr id="271369" name="Text Box 8"/>
            <p:cNvSpPr txBox="1"/>
            <p:nvPr/>
          </p:nvSpPr>
          <p:spPr>
            <a:xfrm>
              <a:off x="3561" y="1797"/>
              <a:ext cx="1678" cy="98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极大化利润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Max</a:t>
              </a:r>
              <a:endParaRPr lang="en-US" altLang="zh-CN" sz="2400" i="1" dirty="0">
                <a:solidFill>
                  <a:schemeClr val="accent2"/>
                </a:solidFill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小于等于约束</a:t>
              </a:r>
              <a:r>
                <a:rPr lang="zh-CN" altLang="en-US" sz="2400" dirty="0">
                  <a:solidFill>
                    <a:srgbClr val="CC0000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</a:t>
              </a:r>
              <a:endParaRPr lang="zh-CN" altLang="en-US" sz="2400" dirty="0">
                <a:solidFill>
                  <a:schemeClr val="accent2"/>
                </a:solidFill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价格约束</a:t>
              </a:r>
            </a:p>
          </p:txBody>
        </p:sp>
        <p:sp>
          <p:nvSpPr>
            <p:cNvPr id="271370" name="Line 9"/>
            <p:cNvSpPr/>
            <p:nvPr/>
          </p:nvSpPr>
          <p:spPr>
            <a:xfrm>
              <a:off x="2426" y="1979"/>
              <a:ext cx="772" cy="0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1" name="Line 10"/>
            <p:cNvSpPr/>
            <p:nvPr/>
          </p:nvSpPr>
          <p:spPr>
            <a:xfrm>
              <a:off x="2426" y="2296"/>
              <a:ext cx="772" cy="0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2" name="Line 11"/>
            <p:cNvSpPr/>
            <p:nvPr/>
          </p:nvSpPr>
          <p:spPr>
            <a:xfrm>
              <a:off x="2426" y="2614"/>
              <a:ext cx="772" cy="0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2" name="Text Box 12"/>
          <p:cNvSpPr txBox="1"/>
          <p:nvPr/>
        </p:nvSpPr>
        <p:spPr>
          <a:xfrm>
            <a:off x="1992313" y="4437063"/>
            <a:ext cx="835183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当你把食谱问题的对偶问题解出以后（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练习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），你会发现一个（重要的）事实：这两个问题的最优值是相等的！</a:t>
            </a:r>
          </a:p>
        </p:txBody>
      </p:sp>
      <p:sp>
        <p:nvSpPr>
          <p:cNvPr id="5133" name="Text Box 13"/>
          <p:cNvSpPr txBox="1"/>
          <p:nvPr/>
        </p:nvSpPr>
        <p:spPr>
          <a:xfrm>
            <a:off x="1992313" y="5661025"/>
            <a:ext cx="8351837" cy="4603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思考题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：在数学上，是不是还有一些对偶的问题和概念？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/>
      <p:bldP spid="513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highlight>
                  <a:srgbClr val="FFFF00"/>
                </a:highlight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highlight>
                  <a:srgbClr val="FFFF00"/>
                </a:highlight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highlight>
                  <a:srgbClr val="FFFF00"/>
                </a:highlight>
                <a:ea typeface="楷体_GB2312" pitchFamily="49" charset="-122"/>
              </a:rPr>
              <a:t>1</a:t>
            </a:r>
            <a:r>
              <a:rPr lang="zh-CN" altLang="en-US" sz="4000" dirty="0">
                <a:solidFill>
                  <a:srgbClr val="FF9900"/>
                </a:solidFill>
                <a:highlight>
                  <a:srgbClr val="FFFF00"/>
                </a:highlight>
                <a:ea typeface="楷体_GB2312" pitchFamily="49" charset="-122"/>
              </a:rPr>
              <a:t>（固定形式需要记忆）</a:t>
            </a:r>
            <a:endParaRPr lang="zh-CN" altLang="en-US" sz="4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2387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2388" name="Text Box 4"/>
          <p:cNvSpPr txBox="1"/>
          <p:nvPr/>
        </p:nvSpPr>
        <p:spPr>
          <a:xfrm>
            <a:off x="1774825" y="981075"/>
            <a:ext cx="49672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4.1      LP</a:t>
            </a:r>
            <a:r>
              <a:rPr lang="zh-CN" altLang="en-US" sz="2800" dirty="0">
                <a:ea typeface="楷体_GB2312" pitchFamily="49" charset="-122"/>
              </a:rPr>
              <a:t>的对偶理论</a:t>
            </a:r>
          </a:p>
        </p:txBody>
      </p:sp>
      <p:sp>
        <p:nvSpPr>
          <p:cNvPr id="16399" name="Text Box 9"/>
          <p:cNvSpPr txBox="1"/>
          <p:nvPr/>
        </p:nvSpPr>
        <p:spPr>
          <a:xfrm>
            <a:off x="2279650" y="2565400"/>
            <a:ext cx="4114800" cy="119888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Primal</a:t>
            </a:r>
            <a:r>
              <a:rPr lang="en-US" altLang="zh-CN" sz="2400" b="1" dirty="0"/>
              <a:t>    Min  </a:t>
            </a:r>
            <a:r>
              <a:rPr lang="en-US" altLang="zh-CN" sz="2400" b="1" i="1" dirty="0"/>
              <a:t>cx	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s.t.   </a:t>
            </a:r>
            <a:r>
              <a:rPr lang="en-US" altLang="zh-CN" sz="2400" b="1" i="1" dirty="0"/>
              <a:t>Ax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b="1" i="1" dirty="0"/>
              <a:t>b</a:t>
            </a:r>
            <a:r>
              <a:rPr lang="en-US" altLang="zh-CN" sz="2400" dirty="0"/>
              <a:t>,</a:t>
            </a:r>
            <a:r>
              <a:rPr lang="en-US" altLang="zh-CN" sz="2400" b="1" i="1" dirty="0"/>
              <a:t>   (4.1.1)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	              </a:t>
            </a:r>
            <a:r>
              <a:rPr lang="en-US" altLang="zh-CN" sz="2400" b="1" i="1" dirty="0"/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b="1" dirty="0"/>
              <a:t>0</a:t>
            </a:r>
          </a:p>
        </p:txBody>
      </p:sp>
      <p:sp>
        <p:nvSpPr>
          <p:cNvPr id="16400" name="Text Box 10"/>
          <p:cNvSpPr txBox="1"/>
          <p:nvPr/>
        </p:nvSpPr>
        <p:spPr>
          <a:xfrm>
            <a:off x="6453188" y="2571750"/>
            <a:ext cx="3590925" cy="119888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Dual</a:t>
            </a:r>
            <a:r>
              <a:rPr lang="en-US" altLang="zh-CN" sz="2400" b="1" dirty="0"/>
              <a:t>    Max  </a:t>
            </a:r>
            <a:r>
              <a:rPr lang="en-US" altLang="zh-CN" sz="2400" b="1" i="1" dirty="0"/>
              <a:t>wb	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s.t.    </a:t>
            </a:r>
            <a:r>
              <a:rPr lang="en-US" altLang="zh-CN" sz="2400" b="1" i="1" dirty="0"/>
              <a:t>wA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c</a:t>
            </a:r>
            <a:r>
              <a:rPr lang="en-US" altLang="zh-CN" sz="2400" dirty="0"/>
              <a:t>,</a:t>
            </a:r>
            <a:r>
              <a:rPr lang="en-US" altLang="zh-CN" sz="2400" b="1" i="1" dirty="0"/>
              <a:t>  (4.1.2)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         </a:t>
            </a:r>
            <a:r>
              <a:rPr lang="en-US" altLang="zh-CN" sz="2400" b="1" i="1" dirty="0"/>
              <a:t>w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 b="1" i="1" dirty="0">
                <a:ea typeface="楷体_GB2312" pitchFamily="49" charset="-122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72391" name="Rectangle 11"/>
          <p:cNvSpPr/>
          <p:nvPr/>
        </p:nvSpPr>
        <p:spPr>
          <a:xfrm>
            <a:off x="671947" y="1491407"/>
            <a:ext cx="12037506" cy="69865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4.1.1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对偶问题的表达：两种的共性是目标函数的系数的位置发生了变化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原因：考虑矩阵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和向量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的计算：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Ax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不等于</a:t>
            </a:r>
            <a:r>
              <a:rPr lang="en-US" altLang="zh-CN" sz="2800" dirty="0" err="1">
                <a:solidFill>
                  <a:srgbClr val="FF0000"/>
                </a:solidFill>
                <a:ea typeface="楷体_GB2312" pitchFamily="49" charset="-122"/>
              </a:rPr>
              <a:t>xA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不同点：符号不一样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72392" name="Rectangle 12"/>
          <p:cNvSpPr/>
          <p:nvPr/>
        </p:nvSpPr>
        <p:spPr>
          <a:xfrm>
            <a:off x="2208213" y="1917383"/>
            <a:ext cx="29387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1,</a:t>
            </a:r>
            <a:r>
              <a:rPr lang="zh-CN" altLang="en-US" sz="2800" dirty="0">
                <a:ea typeface="楷体_GB2312" pitchFamily="49" charset="-122"/>
              </a:rPr>
              <a:t>对称形式的对偶</a:t>
            </a:r>
          </a:p>
        </p:txBody>
      </p:sp>
      <p:sp>
        <p:nvSpPr>
          <p:cNvPr id="16392" name="Rectangle 13"/>
          <p:cNvSpPr/>
          <p:nvPr/>
        </p:nvSpPr>
        <p:spPr>
          <a:xfrm>
            <a:off x="2208213" y="3860800"/>
            <a:ext cx="32943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2,</a:t>
            </a:r>
            <a:r>
              <a:rPr lang="zh-CN" altLang="en-US" sz="2800" dirty="0">
                <a:ea typeface="楷体_GB2312" pitchFamily="49" charset="-122"/>
              </a:rPr>
              <a:t>非对称形式的对偶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2095500" y="4643438"/>
            <a:ext cx="7996561" cy="1269999"/>
            <a:chOff x="571472" y="4643444"/>
            <a:chExt cx="7996610" cy="1270001"/>
          </a:xfrm>
        </p:grpSpPr>
        <p:grpSp>
          <p:nvGrpSpPr>
            <p:cNvPr id="272395" name="Group 5"/>
            <p:cNvGrpSpPr/>
            <p:nvPr/>
          </p:nvGrpSpPr>
          <p:grpSpPr>
            <a:xfrm>
              <a:off x="571472" y="4643444"/>
              <a:ext cx="7599363" cy="1270001"/>
              <a:chOff x="-181" y="2024"/>
              <a:chExt cx="4787" cy="800"/>
            </a:xfrm>
          </p:grpSpPr>
          <p:sp>
            <p:nvSpPr>
              <p:cNvPr id="272398" name="Text Box 6"/>
              <p:cNvSpPr txBox="1"/>
              <p:nvPr/>
            </p:nvSpPr>
            <p:spPr>
              <a:xfrm>
                <a:off x="-181" y="2069"/>
                <a:ext cx="1860" cy="755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</a:rPr>
                  <a:t>Primal</a:t>
                </a:r>
                <a:r>
                  <a:rPr lang="en-US" altLang="zh-CN" sz="2400" b="1" dirty="0"/>
                  <a:t>    Min  </a:t>
                </a:r>
                <a:r>
                  <a:rPr lang="en-US" altLang="zh-CN" sz="2400" b="1" i="1" dirty="0"/>
                  <a:t>cx	</a:t>
                </a:r>
                <a:endParaRPr lang="en-US" altLang="zh-CN" sz="2400" dirty="0"/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/>
                  <a:t>                s.t.   </a:t>
                </a:r>
                <a:r>
                  <a:rPr lang="en-US" altLang="zh-CN" sz="2400" b="1" i="1" dirty="0"/>
                  <a:t>Ax</a:t>
                </a:r>
                <a:r>
                  <a:rPr lang="en-US" altLang="zh-CN" sz="2400" dirty="0"/>
                  <a:t>=</a:t>
                </a:r>
                <a:r>
                  <a:rPr lang="en-US" altLang="zh-CN" sz="2400" b="1" i="1" dirty="0"/>
                  <a:t>b</a:t>
                </a:r>
                <a:r>
                  <a:rPr lang="en-US" altLang="zh-CN" sz="2400" dirty="0"/>
                  <a:t>,</a:t>
                </a:r>
                <a:r>
                  <a:rPr lang="en-US" altLang="zh-CN" sz="2400" b="1" i="1" dirty="0"/>
                  <a:t> </a:t>
                </a: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/>
                  <a:t>	              </a:t>
                </a:r>
                <a:r>
                  <a:rPr lang="en-US" altLang="zh-CN" sz="2400" b="1" i="1" dirty="0"/>
                  <a:t>x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</a:t>
                </a:r>
                <a:r>
                  <a:rPr lang="en-US" altLang="zh-CN" sz="2400" b="1" dirty="0"/>
                  <a:t>0</a:t>
                </a:r>
              </a:p>
            </p:txBody>
          </p:sp>
          <p:sp>
            <p:nvSpPr>
              <p:cNvPr id="272399" name="Text Box 7"/>
              <p:cNvSpPr txBox="1"/>
              <p:nvPr/>
            </p:nvSpPr>
            <p:spPr>
              <a:xfrm>
                <a:off x="2519" y="2024"/>
                <a:ext cx="2087" cy="755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</a:rPr>
                  <a:t>Dual</a:t>
                </a:r>
                <a:r>
                  <a:rPr lang="en-US" altLang="zh-CN" sz="2400" b="1" dirty="0"/>
                  <a:t>    Max  </a:t>
                </a:r>
                <a:r>
                  <a:rPr lang="en-US" altLang="zh-CN" sz="2400" b="1" i="1" dirty="0"/>
                  <a:t>wb	</a:t>
                </a:r>
                <a:endParaRPr lang="en-US" altLang="zh-CN" sz="2400" dirty="0"/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/>
                  <a:t>             s.t.    </a:t>
                </a:r>
                <a:r>
                  <a:rPr lang="en-US" altLang="zh-CN" sz="2400" b="1" i="1" dirty="0"/>
                  <a:t>wA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</a:t>
                </a:r>
                <a:r>
                  <a:rPr lang="en-US" altLang="zh-CN" sz="2400" b="1" i="1" dirty="0"/>
                  <a:t>c</a:t>
                </a:r>
                <a:r>
                  <a:rPr lang="en-US" altLang="zh-CN" sz="2400" dirty="0"/>
                  <a:t>,</a:t>
                </a:r>
                <a:r>
                  <a:rPr lang="en-US" altLang="zh-CN" sz="2400" b="1" i="1" dirty="0"/>
                  <a:t> </a:t>
                </a: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/>
                  <a:t>                  </a:t>
                </a:r>
                <a:r>
                  <a:rPr lang="en-US" altLang="zh-CN" sz="2400" b="1" i="1" dirty="0"/>
                  <a:t>w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无约束</a:t>
                </a:r>
                <a:endParaRPr lang="zh-CN" altLang="en-US" sz="2400" b="1" dirty="0"/>
              </a:p>
            </p:txBody>
          </p:sp>
        </p:grpSp>
        <p:sp>
          <p:nvSpPr>
            <p:cNvPr id="272396" name="Rectangle 15"/>
            <p:cNvSpPr/>
            <p:nvPr/>
          </p:nvSpPr>
          <p:spPr>
            <a:xfrm>
              <a:off x="3214678" y="5000636"/>
              <a:ext cx="995686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(4.1.3)</a:t>
              </a:r>
            </a:p>
          </p:txBody>
        </p:sp>
        <p:sp>
          <p:nvSpPr>
            <p:cNvPr id="272397" name="Rectangle 16"/>
            <p:cNvSpPr/>
            <p:nvPr/>
          </p:nvSpPr>
          <p:spPr>
            <a:xfrm>
              <a:off x="7572396" y="4857760"/>
              <a:ext cx="995686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(4.1.4)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bldLvl="0" animBg="1"/>
      <p:bldP spid="16400" grpId="0" bldLvl="0" animBg="1"/>
      <p:bldP spid="163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2</a:t>
            </a:r>
            <a:endParaRPr lang="zh-CN" altLang="en-US" sz="4000" dirty="0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273411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12" name="Rectangle 14"/>
          <p:cNvSpPr/>
          <p:nvPr/>
        </p:nvSpPr>
        <p:spPr>
          <a:xfrm>
            <a:off x="2133600" y="990600"/>
            <a:ext cx="29387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3,</a:t>
            </a:r>
            <a:r>
              <a:rPr lang="zh-CN" altLang="en-US" sz="2800" dirty="0">
                <a:ea typeface="楷体_GB2312" pitchFamily="49" charset="-122"/>
              </a:rPr>
              <a:t>一般形式的对偶</a:t>
            </a:r>
          </a:p>
        </p:txBody>
      </p:sp>
      <p:pic>
        <p:nvPicPr>
          <p:cNvPr id="17413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3" y="1500188"/>
            <a:ext cx="2449512" cy="2195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17"/>
          <p:cNvSpPr/>
          <p:nvPr/>
        </p:nvSpPr>
        <p:spPr>
          <a:xfrm>
            <a:off x="2590800" y="1600200"/>
            <a:ext cx="107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Primal</a:t>
            </a:r>
          </a:p>
        </p:txBody>
      </p:sp>
      <p:pic>
        <p:nvPicPr>
          <p:cNvPr id="17415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114800"/>
            <a:ext cx="3454400" cy="209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6" name="Rectangle 19"/>
          <p:cNvSpPr/>
          <p:nvPr/>
        </p:nvSpPr>
        <p:spPr>
          <a:xfrm>
            <a:off x="2286000" y="37338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化为等价的标准形式：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3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74435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24000"/>
            <a:ext cx="5334000" cy="2432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4437" name="Rectangle 16"/>
          <p:cNvSpPr/>
          <p:nvPr/>
        </p:nvSpPr>
        <p:spPr>
          <a:xfrm>
            <a:off x="2133600" y="1120775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写成矩阵形式</a:t>
            </a:r>
          </a:p>
        </p:txBody>
      </p:sp>
      <p:sp>
        <p:nvSpPr>
          <p:cNvPr id="18438" name="Rectangle 17"/>
          <p:cNvSpPr/>
          <p:nvPr/>
        </p:nvSpPr>
        <p:spPr>
          <a:xfrm>
            <a:off x="2286000" y="3962400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按非对称 对偶的定义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r>
              <a:rPr lang="zh-CN" altLang="en-US" sz="2800" dirty="0">
                <a:ea typeface="楷体_GB2312" pitchFamily="49" charset="-122"/>
              </a:rPr>
              <a:t>得上述</a:t>
            </a:r>
            <a:r>
              <a:rPr lang="en-US" altLang="zh-CN" sz="2800" dirty="0">
                <a:ea typeface="楷体_GB2312" pitchFamily="49" charset="-122"/>
              </a:rPr>
              <a:t>LP </a:t>
            </a:r>
            <a:r>
              <a:rPr lang="zh-CN" altLang="en-US" sz="2800" dirty="0">
                <a:ea typeface="楷体_GB2312" pitchFamily="49" charset="-122"/>
              </a:rPr>
              <a:t>的对偶问题</a:t>
            </a:r>
          </a:p>
        </p:txBody>
      </p:sp>
      <p:pic>
        <p:nvPicPr>
          <p:cNvPr id="1843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572000"/>
            <a:ext cx="6288088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75459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0" name="Text Box 4"/>
          <p:cNvSpPr txBox="1"/>
          <p:nvPr/>
        </p:nvSpPr>
        <p:spPr>
          <a:xfrm>
            <a:off x="2057400" y="1143000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于是原 </a:t>
            </a:r>
            <a:r>
              <a:rPr lang="en-US" altLang="zh-CN" sz="2800" dirty="0">
                <a:ea typeface="楷体_GB2312" pitchFamily="49" charset="-122"/>
              </a:rPr>
              <a:t>LP</a:t>
            </a:r>
            <a:r>
              <a:rPr lang="zh-CN" altLang="en-US" sz="2800" dirty="0">
                <a:ea typeface="楷体_GB2312" pitchFamily="49" charset="-122"/>
              </a:rPr>
              <a:t>的对偶</a:t>
            </a:r>
          </a:p>
        </p:txBody>
      </p:sp>
      <p:sp>
        <p:nvSpPr>
          <p:cNvPr id="19461" name="Rectangle 14"/>
          <p:cNvSpPr/>
          <p:nvPr/>
        </p:nvSpPr>
        <p:spPr>
          <a:xfrm>
            <a:off x="7848600" y="2743200"/>
            <a:ext cx="10128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(Dual)</a:t>
            </a:r>
          </a:p>
        </p:txBody>
      </p:sp>
      <p:pic>
        <p:nvPicPr>
          <p:cNvPr id="19462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76600" y="1905000"/>
            <a:ext cx="4191000" cy="2201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73568" y="3944303"/>
            <a:ext cx="2449512" cy="2195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17"/>
          <p:cNvSpPr/>
          <p:nvPr/>
        </p:nvSpPr>
        <p:spPr>
          <a:xfrm>
            <a:off x="440055" y="4044315"/>
            <a:ext cx="107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Primal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74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 eaLnBrk="1" hangingPunct="1"/>
            <a:r>
              <a:rPr lang="en-US" altLang="zh-CN" sz="4000" dirty="0">
                <a:solidFill>
                  <a:srgbClr val="FF9900"/>
                </a:solidFill>
                <a:highlight>
                  <a:srgbClr val="FFFF00"/>
                </a:highlight>
                <a:ea typeface="楷体_GB2312" pitchFamily="49" charset="-122"/>
              </a:rPr>
              <a:t>4. </a:t>
            </a:r>
            <a:r>
              <a:rPr lang="zh-CN" altLang="en-US" sz="4000" dirty="0">
                <a:solidFill>
                  <a:srgbClr val="FF9900"/>
                </a:solidFill>
                <a:highlight>
                  <a:srgbClr val="FFFF00"/>
                </a:highlight>
                <a:ea typeface="楷体_GB2312" pitchFamily="49" charset="-122"/>
              </a:rPr>
              <a:t>对偶理论</a:t>
            </a:r>
            <a:r>
              <a:rPr lang="en-US" altLang="zh-CN" sz="4000" dirty="0">
                <a:solidFill>
                  <a:srgbClr val="FF9900"/>
                </a:solidFill>
                <a:highlight>
                  <a:srgbClr val="FFFF00"/>
                </a:highlight>
                <a:ea typeface="楷体_GB2312" pitchFamily="49" charset="-122"/>
              </a:rPr>
              <a:t>5</a:t>
            </a:r>
            <a:r>
              <a:rPr lang="zh-CN" altLang="en-US" sz="4000" dirty="0">
                <a:solidFill>
                  <a:srgbClr val="FF9900"/>
                </a:solidFill>
                <a:highlight>
                  <a:srgbClr val="FFFF00"/>
                </a:highlight>
                <a:ea typeface="楷体_GB2312" pitchFamily="49" charset="-122"/>
              </a:rPr>
              <a:t>：需要记忆</a:t>
            </a:r>
            <a:endParaRPr lang="zh-CN" altLang="en-US" sz="4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6483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48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1571625"/>
            <a:ext cx="8234362" cy="4735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485" name="Rectangle 16"/>
          <p:cNvSpPr/>
          <p:nvPr/>
        </p:nvSpPr>
        <p:spPr>
          <a:xfrm>
            <a:off x="1809750" y="1000125"/>
            <a:ext cx="987962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以上分析可知有如下关系：如果遍历无限制，则行约束为等号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M2YWQ3ZTViMWI0NTA5M2ZjZTJjYTJhOTQzZmIwYTQifQ=="/>
  <p:tag name="KSO_WPP_MARK_KEY" val="c49a5eab-4cf7-44a8-9d65-ec2598f081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0*129"/>
  <p:tag name="TABLE_ENDDRAG_RECT" val="156*133*370*1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67.5007874015746,&quot;width&quot;:66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57.499212598425,&quot;width&quot;:3857.49921259842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1252</Words>
  <Application>Microsoft Office PowerPoint</Application>
  <PresentationFormat>宽屏</PresentationFormat>
  <Paragraphs>190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楷体_GB2312</vt:lpstr>
      <vt:lpstr>宋体</vt:lpstr>
      <vt:lpstr>微软雅黑</vt:lpstr>
      <vt:lpstr>Symbol</vt:lpstr>
      <vt:lpstr>Times New Roman</vt:lpstr>
      <vt:lpstr>默认设计模板</vt:lpstr>
      <vt:lpstr>Paintbrush Picture</vt:lpstr>
      <vt:lpstr>Equation.DSMT4</vt:lpstr>
      <vt:lpstr>Equation.KSEE3</vt:lpstr>
      <vt:lpstr>第四章 对偶理论</vt:lpstr>
      <vt:lpstr>4. 对偶问题</vt:lpstr>
      <vt:lpstr>4. 对偶问题（续一）</vt:lpstr>
      <vt:lpstr>4. 对偶问题（续二）</vt:lpstr>
      <vt:lpstr>4. 对偶理论1（固定形式需要记忆）</vt:lpstr>
      <vt:lpstr>4. 对偶理论2</vt:lpstr>
      <vt:lpstr>4. 对偶理论3</vt:lpstr>
      <vt:lpstr>4. 对偶理论4</vt:lpstr>
      <vt:lpstr>4. 对偶理论5：需要记忆</vt:lpstr>
      <vt:lpstr>4. 对偶理论6</vt:lpstr>
      <vt:lpstr>4. 对偶理论7</vt:lpstr>
      <vt:lpstr>4. 对偶理论9</vt:lpstr>
      <vt:lpstr>4. 对偶理论10</vt:lpstr>
      <vt:lpstr>4. 对偶理论11</vt:lpstr>
      <vt:lpstr>4. 对偶理论12</vt:lpstr>
      <vt:lpstr>4. 对偶理论13</vt:lpstr>
      <vt:lpstr>4. 对偶理论14</vt:lpstr>
      <vt:lpstr>4. 对偶理论15</vt:lpstr>
      <vt:lpstr>4. 对偶理论16</vt:lpstr>
      <vt:lpstr>4. 对偶理论17</vt:lpstr>
      <vt:lpstr>4. 对偶理论18</vt:lpstr>
      <vt:lpstr>4. 对偶理论19</vt:lpstr>
      <vt:lpstr>PowerPoint 演示文稿</vt:lpstr>
      <vt:lpstr>4. 对偶理论20</vt:lpstr>
      <vt:lpstr>4. 对偶理论21</vt:lpstr>
      <vt:lpstr>4. 对偶理论21</vt:lpstr>
      <vt:lpstr>PowerPoint 演示文稿</vt:lpstr>
      <vt:lpstr>4. 对偶理论22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Escoffier Lancaster</cp:lastModifiedBy>
  <cp:revision>190</cp:revision>
  <dcterms:created xsi:type="dcterms:W3CDTF">2019-06-19T02:08:00Z</dcterms:created>
  <dcterms:modified xsi:type="dcterms:W3CDTF">2025-04-12T12:45:54Z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A3686DF5185D45E5A0999493E6B633DC</vt:lpwstr>
  </property>
</Properties>
</file>