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8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672" y="52"/>
      </p:cViewPr>
      <p:guideLst>
        <p:guide orient="horz" pos="215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10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2.xml"/><Relationship Id="rId4" Type="http://schemas.openxmlformats.org/officeDocument/2006/relationships/tags" Target="../tags/tag1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tags" Target="../tags/tag57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58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tags" Target="../tags/tag61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3.xml"/><Relationship Id="rId4" Type="http://schemas.openxmlformats.org/officeDocument/2006/relationships/tags" Target="../tags/tag6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.xml"/><Relationship Id="rId4" Type="http://schemas.openxmlformats.org/officeDocument/2006/relationships/tags" Target="../tags/tag16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22.xml"/><Relationship Id="rId4" Type="http://schemas.openxmlformats.org/officeDocument/2006/relationships/tags" Target="../tags/tag2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25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5" Type="http://schemas.openxmlformats.org/officeDocument/2006/relationships/tags" Target="../tags/tag27.xml"/><Relationship Id="rId4" Type="http://schemas.openxmlformats.org/officeDocument/2006/relationships/tags" Target="../tags/tag26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36.xml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9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0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43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46.xml"/><Relationship Id="rId7" Type="http://schemas.openxmlformats.org/officeDocument/2006/relationships/slideMaster" Target="../slideMasters/slideMaster1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tags" Target="../tags/tag52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4.xml"/><Relationship Id="rId4" Type="http://schemas.openxmlformats.org/officeDocument/2006/relationships/tags" Target="../tags/tag5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2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4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5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2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2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3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4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5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1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2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2025/4/9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1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2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tags" Target="../tags/tag6.xml"/><Relationship Id="rId2" Type="http://schemas.openxmlformats.org/officeDocument/2006/relationships/slideLayout" Target="../slideLayouts/slideLayout2.xml"/><Relationship Id="rId16" Type="http://schemas.openxmlformats.org/officeDocument/2006/relationships/tags" Target="../tags/tag5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ags" Target="../tags/tag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4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5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2025/4/9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custDataLst>
      <p:tags r:id="rId13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66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4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tags" Target="../tags/tag74.xml"/><Relationship Id="rId13" Type="http://schemas.openxmlformats.org/officeDocument/2006/relationships/image" Target="../media/image8.png"/><Relationship Id="rId3" Type="http://schemas.openxmlformats.org/officeDocument/2006/relationships/tags" Target="../tags/tag69.xml"/><Relationship Id="rId7" Type="http://schemas.openxmlformats.org/officeDocument/2006/relationships/tags" Target="../tags/tag73.xml"/><Relationship Id="rId12" Type="http://schemas.openxmlformats.org/officeDocument/2006/relationships/image" Target="../media/image7.wmf"/><Relationship Id="rId2" Type="http://schemas.openxmlformats.org/officeDocument/2006/relationships/tags" Target="../tags/tag68.xml"/><Relationship Id="rId1" Type="http://schemas.openxmlformats.org/officeDocument/2006/relationships/tags" Target="../tags/tag67.xml"/><Relationship Id="rId6" Type="http://schemas.openxmlformats.org/officeDocument/2006/relationships/tags" Target="../tags/tag72.xml"/><Relationship Id="rId11" Type="http://schemas.openxmlformats.org/officeDocument/2006/relationships/oleObject" Target="../embeddings/oleObject4.bin"/><Relationship Id="rId5" Type="http://schemas.openxmlformats.org/officeDocument/2006/relationships/tags" Target="../tags/tag71.xml"/><Relationship Id="rId10" Type="http://schemas.openxmlformats.org/officeDocument/2006/relationships/slideLayout" Target="../slideLayouts/slideLayout7.xml"/><Relationship Id="rId4" Type="http://schemas.openxmlformats.org/officeDocument/2006/relationships/tags" Target="../tags/tag70.xml"/><Relationship Id="rId9" Type="http://schemas.openxmlformats.org/officeDocument/2006/relationships/tags" Target="../tags/tag7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第五章 无约束最优性条件</a:t>
            </a:r>
            <a:br>
              <a:rPr lang="zh-CN" altLang="en-US" dirty="0"/>
            </a:b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zh-CN" altLang="en-US"/>
              <a:t>单击输入您的封面副标题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22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7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9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9123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1919288" y="981075"/>
          <a:ext cx="7272337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7200" imgH="635000" progId="Equation.DSMT4">
                  <p:embed/>
                </p:oleObj>
              </mc:Choice>
              <mc:Fallback>
                <p:oleObj r:id="rId2" imgW="2997200" imgH="635000" progId="Equation.DSMT4">
                  <p:embed/>
                  <p:pic>
                    <p:nvPicPr>
                      <p:cNvPr id="0" name="图片 383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288" y="981075"/>
                        <a:ext cx="7272337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/>
        </p:nvGraphicFramePr>
        <p:xfrm>
          <a:off x="1992313" y="2565400"/>
          <a:ext cx="6515100" cy="298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3048000" imgH="1397000" progId="Equation.DSMT4">
                  <p:embed/>
                </p:oleObj>
              </mc:Choice>
              <mc:Fallback>
                <p:oleObj r:id="rId4" imgW="3048000" imgH="1397000" progId="Equation.DSMT4">
                  <p:embed/>
                  <p:pic>
                    <p:nvPicPr>
                      <p:cNvPr id="0" name="图片 3834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92313" y="2565400"/>
                        <a:ext cx="6515100" cy="2984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46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7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10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90147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90148" name="Object 6"/>
          <p:cNvGraphicFramePr>
            <a:graphicFrameLocks noChangeAspect="1"/>
          </p:cNvGraphicFramePr>
          <p:nvPr/>
        </p:nvGraphicFramePr>
        <p:xfrm>
          <a:off x="1919288" y="1125538"/>
          <a:ext cx="8229600" cy="4289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140200" imgH="2159000" progId="Equation.DSMT4">
                  <p:embed/>
                </p:oleObj>
              </mc:Choice>
              <mc:Fallback>
                <p:oleObj r:id="rId2" imgW="4140200" imgH="2159000" progId="Equation.DSMT4">
                  <p:embed/>
                  <p:pic>
                    <p:nvPicPr>
                      <p:cNvPr id="0" name="图片 383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288" y="1125538"/>
                        <a:ext cx="8229600" cy="4289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0" name="Rectangle 3"/>
          <p:cNvSpPr>
            <a:spLocks noGrp="1"/>
          </p:cNvSpPr>
          <p:nvPr>
            <p:ph type="body"/>
          </p:nvPr>
        </p:nvSpPr>
        <p:spPr>
          <a:xfrm>
            <a:off x="1774825" y="836613"/>
            <a:ext cx="5105400" cy="609600"/>
          </a:xfrm>
        </p:spPr>
        <p:txBody>
          <a:bodyPr vert="horz" wrap="square" lIns="91440" tIns="45720" rIns="91440" bIns="45720" anchor="t" anchorCtr="0">
            <a:normAutofit/>
          </a:bodyPr>
          <a:lstStyle/>
          <a:p>
            <a:pPr eaLnBrk="1" hangingPunct="1"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7.1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无约束问题的极值条件</a:t>
            </a:r>
          </a:p>
        </p:txBody>
      </p:sp>
      <p:sp>
        <p:nvSpPr>
          <p:cNvPr id="380931" name="Line 6"/>
          <p:cNvSpPr/>
          <p:nvPr/>
        </p:nvSpPr>
        <p:spPr>
          <a:xfrm>
            <a:off x="1524000" y="765175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0932" name="Rectangle 9"/>
          <p:cNvSpPr/>
          <p:nvPr/>
        </p:nvSpPr>
        <p:spPr>
          <a:xfrm>
            <a:off x="2927350" y="1916113"/>
            <a:ext cx="3383280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dirty="0"/>
              <a:t>考虑非线性规划问题</a:t>
            </a:r>
          </a:p>
        </p:txBody>
      </p:sp>
      <p:sp>
        <p:nvSpPr>
          <p:cNvPr id="380933" name="Rectangle 10"/>
          <p:cNvSpPr/>
          <p:nvPr/>
        </p:nvSpPr>
        <p:spPr>
          <a:xfrm>
            <a:off x="2279650" y="1341438"/>
            <a:ext cx="32251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/>
              <a:t>1</a:t>
            </a:r>
            <a:r>
              <a:rPr lang="zh-CN" altLang="en-US" sz="2800" dirty="0"/>
              <a:t>，无约束极值问题</a:t>
            </a:r>
          </a:p>
        </p:txBody>
      </p:sp>
      <p:graphicFrame>
        <p:nvGraphicFramePr>
          <p:cNvPr id="380934" name="Object 11"/>
          <p:cNvGraphicFramePr>
            <a:graphicFrameLocks noChangeAspect="1"/>
          </p:cNvGraphicFramePr>
          <p:nvPr/>
        </p:nvGraphicFramePr>
        <p:xfrm>
          <a:off x="4295775" y="2492375"/>
          <a:ext cx="3200400" cy="53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358900" imgH="228600" progId="Equation.DSMT4">
                  <p:embed/>
                </p:oleObj>
              </mc:Choice>
              <mc:Fallback>
                <p:oleObj r:id="rId2" imgW="1358900" imgH="228600" progId="Equation.DSMT4">
                  <p:embed/>
                  <p:pic>
                    <p:nvPicPr>
                      <p:cNvPr id="0" name="图片 3829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95775" y="2492375"/>
                        <a:ext cx="3200400" cy="536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0935" name="Object 12"/>
          <p:cNvGraphicFramePr>
            <a:graphicFrameLocks noChangeAspect="1"/>
          </p:cNvGraphicFramePr>
          <p:nvPr/>
        </p:nvGraphicFramePr>
        <p:xfrm>
          <a:off x="3359150" y="3141663"/>
          <a:ext cx="5761038" cy="568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2324100" imgH="228600" progId="Equation.DSMT4">
                  <p:embed/>
                </p:oleObj>
              </mc:Choice>
              <mc:Fallback>
                <p:oleObj r:id="rId4" imgW="2324100" imgH="228600" progId="Equation.DSMT4">
                  <p:embed/>
                  <p:pic>
                    <p:nvPicPr>
                      <p:cNvPr id="0" name="图片 383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359150" y="3141663"/>
                        <a:ext cx="5761038" cy="568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80936" name="Rectangle 13"/>
          <p:cNvSpPr/>
          <p:nvPr/>
        </p:nvSpPr>
        <p:spPr>
          <a:xfrm>
            <a:off x="4024313" y="3857625"/>
            <a:ext cx="575373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dirty="0"/>
              <a:t>——</a:t>
            </a:r>
            <a:r>
              <a:rPr lang="zh-CN" altLang="en-US" sz="2800" dirty="0"/>
              <a:t>称为</a:t>
            </a:r>
            <a:r>
              <a:rPr lang="zh-CN" altLang="en-US" sz="2800" dirty="0">
                <a:solidFill>
                  <a:srgbClr val="CC0000"/>
                </a:solidFill>
              </a:rPr>
              <a:t>无约束极值问题</a:t>
            </a:r>
            <a:r>
              <a:rPr lang="zh-CN" altLang="en-US" sz="2800" dirty="0"/>
              <a:t>（</a:t>
            </a:r>
            <a:r>
              <a:rPr lang="en-US" altLang="zh-CN" sz="2800" dirty="0"/>
              <a:t>UNLP</a:t>
            </a:r>
            <a:r>
              <a:rPr lang="zh-CN" altLang="en-US" sz="2800" dirty="0"/>
              <a:t>）</a:t>
            </a:r>
            <a:endParaRPr lang="zh-CN" altLang="en-US" sz="2800" dirty="0">
              <a:solidFill>
                <a:srgbClr val="CC0000"/>
              </a:solidFill>
            </a:endParaRPr>
          </a:p>
        </p:txBody>
      </p:sp>
      <p:sp>
        <p:nvSpPr>
          <p:cNvPr id="380937" name="Rectangle 17"/>
          <p:cNvSpPr>
            <a:spLocks noGrp="1"/>
          </p:cNvSpPr>
          <p:nvPr>
            <p:ph type="title"/>
          </p:nvPr>
        </p:nvSpPr>
        <p:spPr>
          <a:xfrm>
            <a:off x="1630363" y="146050"/>
            <a:ext cx="6337300" cy="546100"/>
          </a:xfrm>
        </p:spPr>
        <p:txBody>
          <a:bodyPr vert="horz" wrap="square" lIns="91440" tIns="45720" rIns="91440" bIns="45720" anchor="ctr" anchorCtr="0">
            <a:normAutofit fontScale="90000"/>
          </a:bodyPr>
          <a:lstStyle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7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1</a:t>
            </a:r>
            <a:endParaRPr lang="en-US" altLang="zh-CN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954" name="Rectangle 9"/>
          <p:cNvSpPr>
            <a:spLocks noGrp="1"/>
          </p:cNvSpPr>
          <p:nvPr>
            <p:ph type="title"/>
          </p:nvPr>
        </p:nvSpPr>
        <p:spPr>
          <a:xfrm>
            <a:off x="1524000" y="0"/>
            <a:ext cx="6629400" cy="9144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7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2</a:t>
            </a:r>
            <a:endParaRPr lang="en-US" altLang="zh-CN" dirty="0"/>
          </a:p>
        </p:txBody>
      </p:sp>
      <p:sp>
        <p:nvSpPr>
          <p:cNvPr id="381955" name="Line 10"/>
          <p:cNvSpPr/>
          <p:nvPr/>
        </p:nvSpPr>
        <p:spPr>
          <a:xfrm>
            <a:off x="1524000" y="8382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4516" name="Rectangle 11"/>
              <p:cNvSpPr/>
              <p:nvPr/>
            </p:nvSpPr>
            <p:spPr>
              <a:xfrm>
                <a:off x="1919288" y="1628775"/>
                <a:ext cx="8064500" cy="2677656"/>
              </a:xfrm>
              <a:prstGeom prst="rect">
                <a:avLst/>
              </a:prstGeom>
              <a:solidFill>
                <a:srgbClr val="CCFFFF"/>
              </a:solidFill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3200" i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kumimoji="1"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ea typeface="楷体_GB2312" pitchFamily="49" charset="-122"/>
                  </a:rPr>
                  <a:t>Th7</a:t>
                </a:r>
                <a:r>
                  <a:rPr lang="en-US" altLang="zh-CN" sz="2800" b="1" dirty="0"/>
                  <a:t>.1.1</a:t>
                </a:r>
                <a:r>
                  <a:rPr lang="en-US" altLang="zh-CN" sz="2800" dirty="0"/>
                  <a:t>(</a:t>
                </a:r>
                <a:r>
                  <a:rPr lang="zh-CN" altLang="en-US" sz="2800" dirty="0"/>
                  <a:t>非极小点的充分条件</a:t>
                </a:r>
                <a:r>
                  <a:rPr lang="en-US" altLang="zh-CN" sz="2800" dirty="0"/>
                  <a:t>) </a:t>
                </a:r>
                <a:r>
                  <a:rPr lang="zh-CN" altLang="en-US" sz="2800" dirty="0"/>
                  <a:t>设</a:t>
                </a:r>
                <a:r>
                  <a:rPr lang="en-US" altLang="zh-CN" sz="2800" b="1" i="1" dirty="0">
                    <a:solidFill>
                      <a:srgbClr val="3333CC"/>
                    </a:solidFill>
                  </a:rPr>
                  <a:t>f</a:t>
                </a:r>
                <a:r>
                  <a:rPr lang="en-US" altLang="zh-CN" sz="2800" b="1" dirty="0">
                    <a:solidFill>
                      <a:srgbClr val="3333CC"/>
                    </a:solidFill>
                  </a:rPr>
                  <a:t>(</a:t>
                </a:r>
                <a:r>
                  <a:rPr lang="en-US" altLang="zh-CN" sz="2800" b="1" i="1" dirty="0">
                    <a:solidFill>
                      <a:srgbClr val="3333CC"/>
                    </a:solidFill>
                  </a:rPr>
                  <a:t>x</a:t>
                </a:r>
                <a:r>
                  <a:rPr lang="en-US" altLang="zh-CN" sz="2800" b="1" dirty="0">
                    <a:solidFill>
                      <a:srgbClr val="3333CC"/>
                    </a:solidFill>
                  </a:rPr>
                  <a:t>)</a:t>
                </a:r>
                <a:r>
                  <a:rPr lang="zh-CN" altLang="en-US" sz="2800" dirty="0"/>
                  <a:t>在点</a:t>
                </a:r>
                <a:r>
                  <a:rPr lang="en-US" altLang="zh-CN" sz="2800" b="1" i="1" dirty="0">
                    <a:solidFill>
                      <a:srgbClr val="3333CC"/>
                    </a:solidFill>
                  </a:rPr>
                  <a:t>x</a:t>
                </a:r>
                <a:r>
                  <a:rPr lang="en-US" altLang="zh-CN" sz="2800" b="1" dirty="0">
                    <a:solidFill>
                      <a:srgbClr val="3333CC"/>
                    </a:solidFill>
                  </a:rPr>
                  <a:t>*</a:t>
                </a:r>
                <a:r>
                  <a:rPr lang="zh-CN" altLang="en-US" sz="2800" dirty="0"/>
                  <a:t>处可微</a:t>
                </a:r>
                <a:r>
                  <a:rPr lang="en-US" altLang="zh-CN" sz="2800" dirty="0"/>
                  <a:t>,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dirty="0"/>
                  <a:t>若存在方向</a:t>
                </a:r>
                <a:r>
                  <a:rPr lang="en-US" altLang="zh-CN" sz="2800" b="1" i="1" dirty="0">
                    <a:solidFill>
                      <a:srgbClr val="3333CC"/>
                    </a:solidFill>
                  </a:rPr>
                  <a:t>d</a:t>
                </a:r>
                <a14:m>
                  <m:oMath xmlns:m="http://schemas.openxmlformats.org/officeDocument/2006/math">
                    <m:r>
                      <a:rPr lang="en-US" altLang="zh-CN" sz="2800" b="1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800" b="1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Euclid Symbol" pitchFamily="18" charset="2"/>
                      </a:rPr>
                      <m:t>\</m:t>
                    </m:r>
                    <m:r>
                      <m:rPr>
                        <m:sty m:val="p"/>
                      </m:rPr>
                      <a:rPr lang="en-US" altLang="zh-CN" sz="2800" b="1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Euclid Symbol" pitchFamily="18" charset="2"/>
                      </a:rPr>
                      <m:t>not</m:t>
                    </m:r>
                    <m:r>
                      <a:rPr lang="en-US" altLang="zh-CN" sz="2800" b="1" i="1" dirty="0" smtClean="0">
                        <a:solidFill>
                          <a:srgbClr val="3333CC"/>
                        </a:solidFill>
                        <a:latin typeface="Cambria Math" panose="02040503050406030204" pitchFamily="18" charset="0"/>
                        <a:sym typeface="Euclid Symbol" pitchFamily="18" charset="2"/>
                      </a:rPr>
                      <m:t>=</m:t>
                    </m:r>
                  </m:oMath>
                </a14:m>
                <a:r>
                  <a:rPr lang="en-US" altLang="zh-CN" sz="2800" b="1" dirty="0">
                    <a:solidFill>
                      <a:srgbClr val="3333CC"/>
                    </a:solidFill>
                    <a:sym typeface="Euclid Symbol" pitchFamily="18" charset="2"/>
                  </a:rPr>
                  <a:t>0)\in 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R</a:t>
                </a:r>
                <a:r>
                  <a:rPr lang="en-US" altLang="zh-CN" b="1" i="1" baseline="30000" dirty="0">
                    <a:solidFill>
                      <a:srgbClr val="3333CC"/>
                    </a:solidFill>
                    <a:sym typeface="Euclid Symbol" pitchFamily="18" charset="2"/>
                  </a:rPr>
                  <a:t>n</a:t>
                </a:r>
                <a:r>
                  <a:rPr lang="en-US" altLang="zh-CN" sz="2800" dirty="0">
                    <a:sym typeface="Euclid Symbol" pitchFamily="18" charset="2"/>
                  </a:rPr>
                  <a:t>,</a:t>
                </a:r>
                <a:r>
                  <a:rPr lang="zh-CN" altLang="en-US" sz="2800" dirty="0">
                    <a:sym typeface="Euclid Symbol" pitchFamily="18" charset="2"/>
                  </a:rPr>
                  <a:t>使得</a:t>
                </a:r>
                <a:r>
                  <a:rPr lang="en-US" altLang="zh-CN" sz="2800" b="1" dirty="0">
                    <a:solidFill>
                      <a:srgbClr val="3333CC"/>
                    </a:solidFill>
                    <a:sym typeface="Euclid Symbol" pitchFamily="18" charset="2"/>
                  </a:rPr>
                  <a:t>\Delta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f</a:t>
                </a:r>
                <a:r>
                  <a:rPr lang="en-US" altLang="zh-CN" sz="2800" b="1" dirty="0">
                    <a:solidFill>
                      <a:srgbClr val="3333CC"/>
                    </a:solidFill>
                    <a:sym typeface="Euclid Symbol" pitchFamily="18" charset="2"/>
                  </a:rPr>
                  <a:t>(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x</a:t>
                </a:r>
                <a:r>
                  <a:rPr lang="en-US" altLang="zh-CN" sz="2800" b="1" dirty="0">
                    <a:solidFill>
                      <a:srgbClr val="3333CC"/>
                    </a:solidFill>
                    <a:sym typeface="Euclid Symbol" pitchFamily="18" charset="2"/>
                  </a:rPr>
                  <a:t>*)</a:t>
                </a:r>
                <a:r>
                  <a:rPr lang="en-US" altLang="zh-CN" sz="2800" b="1" dirty="0">
                    <a:solidFill>
                      <a:srgbClr val="3333CC"/>
                    </a:solidFill>
                    <a:cs typeface="Times New Roman" panose="02020603050405020304" pitchFamily="18" charset="0"/>
                    <a:sym typeface="Euclid Symbol" pitchFamily="18" charset="2"/>
                  </a:rPr>
                  <a:t>'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d</a:t>
                </a:r>
                <a:r>
                  <a:rPr lang="en-US" altLang="zh-CN" sz="2800" b="1" dirty="0">
                    <a:solidFill>
                      <a:srgbClr val="3333CC"/>
                    </a:solidFill>
                    <a:sym typeface="Euclid Symbol" pitchFamily="18" charset="2"/>
                  </a:rPr>
                  <a:t>&lt;0</a:t>
                </a:r>
                <a:r>
                  <a:rPr lang="en-US" altLang="zh-CN" sz="2800" dirty="0">
                    <a:sym typeface="Euclid Symbol" pitchFamily="18" charset="2"/>
                  </a:rPr>
                  <a:t>, </a:t>
                </a:r>
                <a:r>
                  <a:rPr lang="zh-CN" altLang="en-US" sz="2800" dirty="0">
                    <a:sym typeface="Euclid Symbol" pitchFamily="18" charset="2"/>
                  </a:rPr>
                  <a:t>则存在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\sigma&gt;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0</a:t>
                </a:r>
                <a:r>
                  <a:rPr lang="en-US" altLang="zh-CN" sz="2800" dirty="0">
                    <a:sym typeface="Euclid Symbol" pitchFamily="18" charset="2"/>
                  </a:rPr>
                  <a:t>,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zh-CN" altLang="en-US" sz="2800" dirty="0">
                    <a:sym typeface="Euclid Symbol" pitchFamily="18" charset="2"/>
                  </a:rPr>
                  <a:t>使得对任意</a:t>
                </a:r>
                <a:r>
                  <a:rPr lang="zh-CN" altLang="en-US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 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(0,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\sigma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),</a:t>
                </a:r>
                <a:r>
                  <a:rPr lang="zh-CN" altLang="en-US" sz="2800" dirty="0">
                    <a:sym typeface="Euclid Symbol" pitchFamily="18" charset="2"/>
                  </a:rPr>
                  <a:t>有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f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(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x*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+</a:t>
                </a:r>
                <a:r>
                  <a:rPr lang="en-US" altLang="zh-CN" sz="2800" b="1" i="1" dirty="0">
                    <a:solidFill>
                      <a:srgbClr val="3333CC"/>
                    </a:solidFill>
                    <a:sym typeface="Euclid Symbol" pitchFamily="18" charset="2"/>
                  </a:rPr>
                  <a:t>\lambda 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d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)&lt;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f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(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x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*).</a:t>
                </a:r>
                <a:r>
                  <a:rPr lang="zh-CN" altLang="en-US" sz="2800" dirty="0">
                    <a:sym typeface="Euclid Symbol" pitchFamily="18" charset="2"/>
                  </a:rPr>
                  <a:t>此时</a:t>
                </a:r>
                <a:r>
                  <a:rPr lang="en-US" altLang="zh-CN" sz="2800" dirty="0">
                    <a:sym typeface="Euclid Symbol" pitchFamily="18" charset="2"/>
                  </a:rPr>
                  <a:t>,</a:t>
                </a:r>
                <a:r>
                  <a:rPr lang="zh-CN" altLang="en-US" sz="2800" dirty="0">
                    <a:sym typeface="Euclid Symbol" pitchFamily="18" charset="2"/>
                  </a:rPr>
                  <a:t>我们称</a:t>
                </a:r>
              </a:p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d </a:t>
                </a:r>
                <a:r>
                  <a:rPr lang="zh-CN" altLang="en-US" sz="2800" dirty="0">
                    <a:sym typeface="Euclid Symbol" pitchFamily="18" charset="2"/>
                  </a:rPr>
                  <a:t>为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f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(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x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)</a:t>
                </a:r>
                <a:r>
                  <a:rPr lang="zh-CN" altLang="en-US" sz="2800" dirty="0">
                    <a:sym typeface="Euclid Symbol" pitchFamily="18" charset="2"/>
                  </a:rPr>
                  <a:t>在</a:t>
                </a:r>
                <a:r>
                  <a:rPr lang="en-US" altLang="zh-CN" sz="2800" i="1" dirty="0">
                    <a:solidFill>
                      <a:srgbClr val="3333CC"/>
                    </a:solidFill>
                    <a:sym typeface="Euclid Symbol" pitchFamily="18" charset="2"/>
                  </a:rPr>
                  <a:t>x</a:t>
                </a:r>
                <a:r>
                  <a:rPr lang="en-US" altLang="zh-CN" sz="2800" dirty="0">
                    <a:solidFill>
                      <a:srgbClr val="3333CC"/>
                    </a:solidFill>
                    <a:sym typeface="Euclid Symbol" pitchFamily="18" charset="2"/>
                  </a:rPr>
                  <a:t>*</a:t>
                </a:r>
                <a:r>
                  <a:rPr lang="zh-CN" altLang="en-US" sz="2800" dirty="0">
                    <a:sym typeface="Euclid Symbol" pitchFamily="18" charset="2"/>
                  </a:rPr>
                  <a:t>的一个</a:t>
                </a:r>
                <a:r>
                  <a:rPr lang="zh-CN" altLang="en-US" sz="2800" b="1" dirty="0">
                    <a:solidFill>
                      <a:srgbClr val="FF3300"/>
                    </a:solidFill>
                    <a:ea typeface="楷体_GB2312" pitchFamily="49" charset="-122"/>
                    <a:sym typeface="Euclid Symbol" pitchFamily="18" charset="2"/>
                  </a:rPr>
                  <a:t>下降方向</a:t>
                </a:r>
                <a:r>
                  <a:rPr lang="en-US" altLang="zh-CN" sz="2800" b="1" dirty="0">
                    <a:solidFill>
                      <a:srgbClr val="FF3300"/>
                    </a:solidFill>
                    <a:ea typeface="楷体_GB2312" pitchFamily="49" charset="-122"/>
                    <a:sym typeface="Euclid Symbol" pitchFamily="18" charset="2"/>
                  </a:rPr>
                  <a:t>.</a:t>
                </a:r>
              </a:p>
            </p:txBody>
          </p:sp>
        </mc:Choice>
        <mc:Fallback>
          <p:sp>
            <p:nvSpPr>
              <p:cNvPr id="64516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288" y="1628775"/>
                <a:ext cx="8064500" cy="2677656"/>
              </a:xfrm>
              <a:prstGeom prst="rect">
                <a:avLst/>
              </a:prstGeom>
              <a:blipFill>
                <a:blip r:embed="rId2"/>
                <a:stretch>
                  <a:fillRect l="-1587" t="-2506" r="-1587" b="-5467"/>
                </a:stretch>
              </a:blipFill>
              <a:ln w="9525"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517" name="Rectangle 12"/>
          <p:cNvSpPr/>
          <p:nvPr/>
        </p:nvSpPr>
        <p:spPr>
          <a:xfrm>
            <a:off x="1745698" y="4599056"/>
            <a:ext cx="7762875" cy="2384499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证明</a:t>
            </a:r>
            <a:r>
              <a:rPr lang="en-US" altLang="zh-CN" sz="2800" dirty="0">
                <a:ea typeface="楷体_GB2312" pitchFamily="49" charset="-122"/>
              </a:rPr>
              <a:t>. </a:t>
            </a:r>
            <a:r>
              <a:rPr lang="zh-CN" altLang="en-US" sz="2800" dirty="0"/>
              <a:t>由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ea typeface="楷体_GB2312" pitchFamily="49" charset="-122"/>
              </a:rPr>
              <a:t>f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) </a:t>
            </a:r>
            <a:r>
              <a:rPr lang="zh-CN" altLang="en-US" sz="2800" dirty="0"/>
              <a:t>在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b="1" i="1" dirty="0">
                <a:ea typeface="楷体_GB2312" pitchFamily="49" charset="-122"/>
              </a:rPr>
              <a:t>x</a:t>
            </a:r>
            <a:r>
              <a:rPr lang="en-US" altLang="zh-CN" sz="2800" dirty="0">
                <a:ea typeface="楷体_GB2312" pitchFamily="49" charset="-122"/>
              </a:rPr>
              <a:t>* </a:t>
            </a:r>
            <a:r>
              <a:rPr lang="zh-CN" altLang="en-US" sz="2800" dirty="0">
                <a:latin typeface="宋体" panose="02010600030101010101" pitchFamily="2" charset="-122"/>
              </a:rPr>
              <a:t>可微</a:t>
            </a:r>
            <a:r>
              <a:rPr lang="en-US" altLang="zh-CN" sz="2800" dirty="0">
                <a:latin typeface="宋体" panose="02010600030101010101" pitchFamily="2" charset="-122"/>
              </a:rPr>
              <a:t>, </a:t>
            </a:r>
            <a:r>
              <a:rPr lang="zh-CN" altLang="en-US" sz="2800" dirty="0">
                <a:latin typeface="宋体" panose="02010600030101010101" pitchFamily="2" charset="-122"/>
              </a:rPr>
              <a:t>则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400" dirty="0">
                <a:ea typeface="楷体_GB2312" pitchFamily="49" charset="-122"/>
              </a:rPr>
              <a:t>            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*+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=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+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||</a:t>
            </a:r>
            <a:r>
              <a:rPr lang="en-US" altLang="zh-CN" sz="2800" b="1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||</a:t>
            </a:r>
            <a:r>
              <a:rPr lang="en-US" altLang="zh-CN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800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)(</a:t>
            </a:r>
            <a:r>
              <a:rPr lang="zh-CN" altLang="en-US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高阶无穷小</a:t>
            </a:r>
            <a:r>
              <a:rPr lang="en-US" altLang="zh-CN" sz="2800" dirty="0">
                <a:solidFill>
                  <a:schemeClr val="accent2"/>
                </a:solidFill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,</a:t>
            </a:r>
            <a:r>
              <a:rPr lang="en-US" altLang="zh-CN" sz="2400" dirty="0">
                <a:highlight>
                  <a:srgbClr val="FFFF00"/>
                </a:highlight>
                <a:ea typeface="楷体_GB2312" pitchFamily="49" charset="-122"/>
                <a:sym typeface="Symbol" panose="05050102010706020507" pitchFamily="18" charset="2"/>
              </a:rPr>
              <a:t> 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其中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0(</a:t>
            </a:r>
            <a:r>
              <a:rPr lang="zh-CN" altLang="en-US" sz="2800" dirty="0">
                <a:sym typeface="Symbol" panose="05050102010706020507" pitchFamily="18" charset="2"/>
              </a:rPr>
              <a:t>当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0)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.</a:t>
            </a:r>
            <a:r>
              <a:rPr lang="en-US" altLang="zh-CN" sz="2400" dirty="0">
                <a:ea typeface="楷体_GB2312" pitchFamily="49" charset="-122"/>
                <a:sym typeface="Symbol" panose="05050102010706020507" pitchFamily="18" charset="2"/>
              </a:rPr>
              <a:t> </a:t>
            </a:r>
          </a:p>
        </p:txBody>
      </p:sp>
      <p:sp>
        <p:nvSpPr>
          <p:cNvPr id="381958" name="Rectangle 13"/>
          <p:cNvSpPr/>
          <p:nvPr/>
        </p:nvSpPr>
        <p:spPr>
          <a:xfrm>
            <a:off x="2063750" y="981075"/>
            <a:ext cx="2158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2</a:t>
            </a:r>
            <a:r>
              <a:rPr lang="zh-CN" altLang="en-US" sz="2800" b="1" dirty="0"/>
              <a:t>，必要条件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6" grpId="0" bldLvl="0" animBg="1"/>
      <p:bldP spid="6451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978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7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3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2979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82980" name="Rectangle 7"/>
          <p:cNvSpPr/>
          <p:nvPr/>
        </p:nvSpPr>
        <p:spPr>
          <a:xfrm>
            <a:off x="1919288" y="981075"/>
            <a:ext cx="8015287" cy="28911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移项且两边同除以</a:t>
            </a:r>
            <a:r>
              <a:rPr lang="zh-CN" altLang="en-US" sz="2800" b="1" i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ym typeface="Symbol" panose="05050102010706020507" pitchFamily="18" charset="2"/>
              </a:rPr>
              <a:t></a:t>
            </a:r>
            <a:r>
              <a:rPr lang="en-US" altLang="zh-CN" sz="2800" b="1" dirty="0">
                <a:sym typeface="Symbol" panose="05050102010706020507" pitchFamily="18" charset="2"/>
              </a:rPr>
              <a:t> 0),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得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（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*+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－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zh-CN" altLang="en-US" sz="2800" b="1" dirty="0">
                <a:solidFill>
                  <a:schemeClr val="accent2"/>
                </a:solidFill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/</a:t>
            </a:r>
            <a:r>
              <a:rPr lang="en-US" altLang="zh-CN" sz="2800" b="1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</a:rPr>
              <a:t>＝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||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||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</a:p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dirty="0">
                <a:sym typeface="Symbol" panose="05050102010706020507" pitchFamily="18" charset="2"/>
              </a:rPr>
              <a:t>由于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&lt;0 </a:t>
            </a:r>
            <a:r>
              <a:rPr lang="zh-CN" altLang="en-US" sz="2800" dirty="0">
                <a:solidFill>
                  <a:schemeClr val="accent2"/>
                </a:solidFill>
                <a:latin typeface="宋体" panose="02010600030101010101" pitchFamily="2" charset="-122"/>
              </a:rPr>
              <a:t>且 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0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当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0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从而存在</a:t>
            </a:r>
            <a:r>
              <a:rPr lang="zh-CN" altLang="en-US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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&gt; 0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  <a:sym typeface="Symbol" panose="05050102010706020507" pitchFamily="18" charset="2"/>
              </a:rPr>
              <a:t>使得对 任意</a:t>
            </a:r>
            <a:r>
              <a:rPr lang="zh-CN" altLang="en-US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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(0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,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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),</a:t>
            </a:r>
            <a:r>
              <a:rPr lang="en-US" altLang="zh-CN" sz="2800" dirty="0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+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||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d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||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;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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d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)&lt;0 </a:t>
            </a:r>
            <a:r>
              <a:rPr lang="en-US" altLang="zh-CN" sz="2800" dirty="0">
                <a:ea typeface="楷体_GB2312" pitchFamily="49" charset="-122"/>
              </a:rPr>
              <a:t>.</a:t>
            </a:r>
            <a:r>
              <a:rPr lang="zh-CN" altLang="en-US" sz="2800" dirty="0"/>
              <a:t>定理立明</a:t>
            </a:r>
            <a:r>
              <a:rPr lang="en-US" altLang="zh-CN" sz="2800" dirty="0"/>
              <a:t>.</a:t>
            </a:r>
          </a:p>
        </p:txBody>
      </p:sp>
      <p:sp>
        <p:nvSpPr>
          <p:cNvPr id="65541" name="Rectangle 8"/>
          <p:cNvSpPr/>
          <p:nvPr/>
        </p:nvSpPr>
        <p:spPr>
          <a:xfrm>
            <a:off x="1847850" y="3933825"/>
            <a:ext cx="8064500" cy="2677656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/>
              <a:t>7.1.2-3</a:t>
            </a:r>
            <a:r>
              <a:rPr lang="en-US" altLang="zh-CN" sz="2800" dirty="0"/>
              <a:t>(</a:t>
            </a:r>
            <a:r>
              <a:rPr lang="zh-CN" altLang="en-US" sz="2800" dirty="0"/>
              <a:t>极小点的必要条件</a:t>
            </a:r>
            <a:r>
              <a:rPr lang="en-US" altLang="zh-CN" sz="2800" dirty="0"/>
              <a:t>)</a:t>
            </a:r>
            <a:r>
              <a:rPr lang="zh-CN" altLang="en-US" sz="2800" dirty="0"/>
              <a:t>设</a:t>
            </a:r>
            <a:r>
              <a:rPr lang="en-US" altLang="zh-CN" sz="2800" b="1" i="1" dirty="0">
                <a:solidFill>
                  <a:srgbClr val="3333CC"/>
                </a:solidFill>
              </a:rPr>
              <a:t>x</a:t>
            </a:r>
            <a:r>
              <a:rPr lang="en-US" altLang="zh-CN" sz="2800" b="1" dirty="0">
                <a:solidFill>
                  <a:srgbClr val="3333CC"/>
                </a:solidFill>
              </a:rPr>
              <a:t>*</a:t>
            </a:r>
            <a:r>
              <a:rPr lang="zh-CN" altLang="en-US" sz="2800" dirty="0"/>
              <a:t>处是问题</a:t>
            </a:r>
            <a:r>
              <a:rPr lang="en-US" altLang="zh-CN" sz="2800" dirty="0"/>
              <a:t>(UNLP)</a:t>
            </a:r>
            <a:r>
              <a:rPr lang="zh-CN" altLang="en-US" sz="2800" dirty="0"/>
              <a:t>的局部极小点</a:t>
            </a:r>
            <a:r>
              <a:rPr lang="en-US" altLang="zh-CN" sz="2800" dirty="0"/>
              <a:t>.</a:t>
            </a:r>
          </a:p>
          <a:p>
            <a:pPr marL="342900" lvl="0" indent="-342900" eaLnBrk="1" hangingPunct="1">
              <a:spcBef>
                <a:spcPct val="0"/>
              </a:spcBef>
              <a:buAutoNum type="arabicParenBoth"/>
            </a:pPr>
            <a:r>
              <a:rPr lang="zh-CN" altLang="en-US" sz="2800" dirty="0"/>
              <a:t>当 </a:t>
            </a:r>
            <a:r>
              <a:rPr lang="en-US" altLang="zh-CN" sz="2800" i="1" dirty="0">
                <a:solidFill>
                  <a:schemeClr val="accent2"/>
                </a:solidFill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在 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*</a:t>
            </a:r>
            <a:r>
              <a:rPr lang="zh-CN" altLang="en-US" sz="2800" dirty="0"/>
              <a:t>可微时</a:t>
            </a:r>
            <a:r>
              <a:rPr lang="en-US" altLang="zh-CN" sz="2800" dirty="0"/>
              <a:t>,</a:t>
            </a:r>
            <a:r>
              <a:rPr lang="zh-CN" altLang="en-US" sz="2800" dirty="0"/>
              <a:t>则梯度 </a:t>
            </a:r>
            <a:r>
              <a:rPr lang="zh-CN" altLang="en-US" sz="2800" dirty="0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</a:rPr>
              <a:t>*)=0</a:t>
            </a:r>
            <a:r>
              <a:rPr lang="en-US" altLang="zh-CN" sz="2800" dirty="0"/>
              <a:t>.</a:t>
            </a:r>
          </a:p>
          <a:p>
            <a:pPr marL="342900" lvl="0" indent="-342900" eaLnBrk="1" hangingPunct="1">
              <a:spcBef>
                <a:spcPct val="0"/>
              </a:spcBef>
              <a:buAutoNum type="arabicParenBoth"/>
            </a:pPr>
            <a:r>
              <a:rPr lang="en-US" altLang="zh-CN" sz="2800" dirty="0"/>
              <a:t> </a:t>
            </a:r>
            <a:r>
              <a:rPr lang="zh-CN" altLang="en-US" sz="2800" dirty="0"/>
              <a:t>当</a:t>
            </a:r>
            <a:r>
              <a:rPr lang="en-US" altLang="zh-CN" sz="2800" i="1" dirty="0">
                <a:solidFill>
                  <a:srgbClr val="3333CC"/>
                </a:solidFill>
              </a:rPr>
              <a:t>f</a:t>
            </a:r>
            <a:r>
              <a:rPr lang="en-US" altLang="zh-CN" sz="2800" dirty="0">
                <a:solidFill>
                  <a:srgbClr val="3333CC"/>
                </a:solidFill>
              </a:rPr>
              <a:t>(</a:t>
            </a:r>
            <a:r>
              <a:rPr lang="en-US" altLang="zh-CN" sz="2800" b="1" i="1" dirty="0">
                <a:solidFill>
                  <a:srgbClr val="3333CC"/>
                </a:solidFill>
              </a:rPr>
              <a:t>x</a:t>
            </a:r>
            <a:r>
              <a:rPr lang="en-US" altLang="zh-CN" sz="2800" dirty="0">
                <a:solidFill>
                  <a:srgbClr val="3333CC"/>
                </a:solidFill>
              </a:rPr>
              <a:t>)</a:t>
            </a:r>
            <a:r>
              <a:rPr lang="en-US" altLang="zh-CN" sz="2800" dirty="0"/>
              <a:t> </a:t>
            </a:r>
            <a:r>
              <a:rPr lang="zh-CN" altLang="en-US" sz="2800" dirty="0"/>
              <a:t>在 </a:t>
            </a:r>
            <a:r>
              <a:rPr lang="en-US" altLang="zh-CN" sz="2800" b="1" i="1" dirty="0">
                <a:solidFill>
                  <a:srgbClr val="3333CC"/>
                </a:solidFill>
              </a:rPr>
              <a:t>x</a:t>
            </a:r>
            <a:r>
              <a:rPr lang="en-US" altLang="zh-CN" sz="2800" dirty="0">
                <a:solidFill>
                  <a:srgbClr val="3333CC"/>
                </a:solidFill>
              </a:rPr>
              <a:t>*</a:t>
            </a:r>
            <a:r>
              <a:rPr lang="zh-CN" altLang="en-US" sz="2800" dirty="0"/>
              <a:t>二次可微时</a:t>
            </a:r>
            <a:r>
              <a:rPr lang="en-US" altLang="zh-CN" sz="2800" dirty="0"/>
              <a:t>. </a:t>
            </a:r>
            <a:r>
              <a:rPr lang="zh-CN" altLang="en-US" sz="2800" dirty="0"/>
              <a:t>则 </a:t>
            </a:r>
            <a:r>
              <a:rPr lang="zh-CN" altLang="en-US" sz="2800" dirty="0">
                <a:solidFill>
                  <a:srgbClr val="3333CC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rgbClr val="3333CC"/>
                </a:solidFill>
              </a:rPr>
              <a:t>f</a:t>
            </a:r>
            <a:r>
              <a:rPr lang="en-US" altLang="zh-CN" sz="2800" dirty="0">
                <a:solidFill>
                  <a:srgbClr val="3333CC"/>
                </a:solidFill>
              </a:rPr>
              <a:t>(</a:t>
            </a:r>
            <a:r>
              <a:rPr lang="en-US" altLang="zh-CN" sz="2800" b="1" i="1" dirty="0">
                <a:solidFill>
                  <a:srgbClr val="3333CC"/>
                </a:solidFill>
              </a:rPr>
              <a:t>x</a:t>
            </a:r>
            <a:r>
              <a:rPr lang="en-US" altLang="zh-CN" sz="2800" dirty="0">
                <a:solidFill>
                  <a:srgbClr val="3333CC"/>
                </a:solidFill>
              </a:rPr>
              <a:t>*)=</a:t>
            </a:r>
            <a:r>
              <a:rPr lang="en-US" altLang="zh-CN" sz="2800" b="1" dirty="0">
                <a:solidFill>
                  <a:srgbClr val="3333CC"/>
                </a:solidFill>
              </a:rPr>
              <a:t>0</a:t>
            </a:r>
            <a:r>
              <a:rPr lang="en-US" altLang="zh-CN" sz="2800" dirty="0"/>
              <a:t> </a:t>
            </a:r>
            <a:r>
              <a:rPr lang="zh-CN" altLang="en-US" sz="2800" dirty="0"/>
              <a:t>且</a:t>
            </a:r>
            <a:r>
              <a:rPr lang="zh-CN" altLang="en-US" sz="2800" b="1" dirty="0"/>
              <a:t> </a:t>
            </a:r>
            <a:r>
              <a:rPr lang="en-US" altLang="zh-CN" sz="2800" b="1" dirty="0"/>
              <a:t>Hessian </a:t>
            </a:r>
            <a:r>
              <a:rPr lang="zh-CN" altLang="en-US" sz="2800" dirty="0"/>
              <a:t>矩阵 </a:t>
            </a:r>
            <a:r>
              <a:rPr lang="en-US" altLang="zh-CN" sz="2800" b="1" dirty="0">
                <a:solidFill>
                  <a:srgbClr val="3333CC"/>
                </a:solidFill>
              </a:rPr>
              <a:t>H</a:t>
            </a:r>
            <a:r>
              <a:rPr lang="en-US" altLang="zh-CN" sz="2800" dirty="0">
                <a:solidFill>
                  <a:srgbClr val="3333CC"/>
                </a:solidFill>
              </a:rPr>
              <a:t>(</a:t>
            </a:r>
            <a:r>
              <a:rPr lang="en-US" altLang="zh-CN" sz="2800" b="1" i="1" dirty="0">
                <a:solidFill>
                  <a:srgbClr val="3333CC"/>
                </a:solidFill>
              </a:rPr>
              <a:t>x</a:t>
            </a:r>
            <a:r>
              <a:rPr lang="en-US" altLang="zh-CN" sz="2800" dirty="0">
                <a:solidFill>
                  <a:srgbClr val="3333CC"/>
                </a:solidFill>
              </a:rPr>
              <a:t>*)</a:t>
            </a:r>
            <a:r>
              <a:rPr lang="en-US" altLang="zh-CN" sz="2800" dirty="0"/>
              <a:t> </a:t>
            </a:r>
            <a:r>
              <a:rPr lang="zh-CN" altLang="en-US" sz="2800" dirty="0"/>
              <a:t>是半</a:t>
            </a:r>
            <a:r>
              <a:rPr lang="zh-CN" altLang="en-US" sz="2800" dirty="0">
                <a:highlight>
                  <a:srgbClr val="FFFF00"/>
                </a:highlight>
              </a:rPr>
              <a:t>正定</a:t>
            </a:r>
            <a:r>
              <a:rPr lang="zh-CN" altLang="en-US" sz="2800" dirty="0"/>
              <a:t>的</a:t>
            </a:r>
            <a:r>
              <a:rPr lang="en-US" altLang="zh-CN" sz="2800" dirty="0"/>
              <a:t>(</a:t>
            </a:r>
            <a:r>
              <a:rPr lang="zh-CN" altLang="en-US" sz="2800" dirty="0"/>
              <a:t>一元函数则是大于</a:t>
            </a:r>
            <a:r>
              <a:rPr lang="en-US" altLang="zh-CN" sz="2800" dirty="0"/>
              <a:t>0)</a:t>
            </a:r>
            <a:endParaRPr lang="zh-CN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48D9184-8D90-B3DC-4827-E5A3817F992A}"/>
                  </a:ext>
                </a:extLst>
              </p:cNvPr>
              <p:cNvSpPr txBox="1"/>
              <p:nvPr/>
            </p:nvSpPr>
            <p:spPr>
              <a:xfrm>
                <a:off x="8726556" y="3109818"/>
                <a:ext cx="3008965" cy="3821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∀</m:t>
                    </m:r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bar>
                          <m:barPr>
                            <m:pos m:val="top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ba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bar>
                      </m:e>
                      <m:sup>
                        <m:r>
                          <a:rPr lang="en-US" altLang="zh-CN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 </m:t>
                    </m:r>
                    <m:bar>
                      <m:barPr>
                        <m:pos m:val="top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bar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≥0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i="1" dirty="0">
                        <a:latin typeface="Cambria Math" panose="02040503050406030204" pitchFamily="18" charset="0"/>
                      </a:rPr>
                      <m:t>则</m:t>
                    </m:r>
                  </m:oMath>
                </a14:m>
                <a:r>
                  <a:rPr lang="zh-CN" altLang="en-US" dirty="0"/>
                  <a:t>是半正定的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248D9184-8D90-B3DC-4827-E5A3817F99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6556" y="3109818"/>
                <a:ext cx="3008965" cy="382156"/>
              </a:xfrm>
              <a:prstGeom prst="rect">
                <a:avLst/>
              </a:prstGeom>
              <a:blipFill>
                <a:blip r:embed="rId2"/>
                <a:stretch>
                  <a:fillRect r="-4260" b="-365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F65C6C-EAF1-C02C-41C6-5B706433710E}"/>
                  </a:ext>
                </a:extLst>
              </p:cNvPr>
              <p:cNvSpPr txBox="1"/>
              <p:nvPr/>
            </p:nvSpPr>
            <p:spPr>
              <a:xfrm>
                <a:off x="5638800" y="2971800"/>
                <a:ext cx="1779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\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EAF65C6C-EAF1-C02C-41C6-5B7064337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8800" y="2971800"/>
                <a:ext cx="177934" cy="276999"/>
              </a:xfrm>
              <a:prstGeom prst="rect">
                <a:avLst/>
              </a:prstGeom>
              <a:blipFill>
                <a:blip r:embed="rId3"/>
                <a:stretch>
                  <a:fillRect l="-44828" t="-2222" r="-44828" b="-35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002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7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4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4003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组合 14"/>
          <p:cNvGrpSpPr/>
          <p:nvPr/>
        </p:nvGrpSpPr>
        <p:grpSpPr>
          <a:xfrm>
            <a:off x="1919288" y="2492375"/>
            <a:ext cx="8532812" cy="4110356"/>
            <a:chOff x="395288" y="2492375"/>
            <a:chExt cx="8532812" cy="4110356"/>
          </a:xfrm>
        </p:grpSpPr>
        <p:sp>
          <p:nvSpPr>
            <p:cNvPr id="384006" name="Text Box 7"/>
            <p:cNvSpPr txBox="1"/>
            <p:nvPr/>
          </p:nvSpPr>
          <p:spPr>
            <a:xfrm>
              <a:off x="395288" y="2492375"/>
              <a:ext cx="8532812" cy="411035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b="1" dirty="0">
                  <a:ea typeface="楷体_GB2312" pitchFamily="49" charset="-122"/>
                </a:rPr>
                <a:t>(2)</a:t>
              </a:r>
              <a:r>
                <a:rPr lang="zh-CN" altLang="en-US" sz="2400" b="1" dirty="0">
                  <a:ea typeface="楷体_GB2312" pitchFamily="49" charset="-122"/>
                </a:rPr>
                <a:t>海森矩阵的半正定证明</a:t>
              </a:r>
              <a:r>
                <a:rPr lang="en-US" altLang="zh-CN" sz="2400" b="1" dirty="0">
                  <a:ea typeface="楷体_GB2312" pitchFamily="49" charset="-122"/>
                </a:rPr>
                <a:t>:</a:t>
              </a:r>
              <a:r>
                <a:rPr lang="zh-CN" altLang="en-US" sz="2400" b="1" dirty="0">
                  <a:ea typeface="楷体_GB2312" pitchFamily="49" charset="-122"/>
                </a:rPr>
                <a:t>泰勒级数展开</a:t>
              </a:r>
              <a:endParaRPr lang="en-US" altLang="zh-CN" sz="24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zh-CN" altLang="en-US" sz="2400" dirty="0"/>
                <a:t>给定任意向量</a:t>
              </a:r>
              <a:r>
                <a:rPr lang="zh-CN" altLang="en-US" sz="2400" dirty="0"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ea typeface="楷体_GB2312" pitchFamily="49" charset="-122"/>
                </a:rPr>
                <a:t>. </a:t>
              </a:r>
              <a:r>
                <a:rPr lang="zh-CN" altLang="en-US" sz="2400" dirty="0"/>
                <a:t>由</a:t>
              </a:r>
              <a:r>
                <a:rPr lang="zh-CN" altLang="en-US" sz="2400" dirty="0"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zh-CN" altLang="en-US" sz="2400" dirty="0"/>
                <a:t>在</a:t>
              </a:r>
              <a:r>
                <a:rPr lang="zh-CN" altLang="en-US" sz="2400" dirty="0"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zh-CN" altLang="en-US" sz="2400" dirty="0"/>
                <a:t>的二次可微性，有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 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H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8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/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 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||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||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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;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    (I)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, 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  <a:sym typeface="Symbol" panose="05050102010706020507" pitchFamily="18" charset="2"/>
                </a:rPr>
                <a:t>其中 </a:t>
              </a:r>
              <a:r>
                <a:rPr lang="zh-CN" altLang="en-US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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;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0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(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0)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. </a:t>
              </a:r>
              <a:r>
                <a:rPr lang="zh-CN" altLang="en-US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由（</a:t>
              </a:r>
              <a:r>
                <a:rPr lang="en-US" altLang="zh-CN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1</a:t>
              </a:r>
              <a:r>
                <a:rPr lang="zh-CN" altLang="en-US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）的证明有</a:t>
              </a:r>
              <a:r>
                <a:rPr lang="zh-CN" altLang="en-US" sz="24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*)=</a:t>
              </a:r>
              <a:r>
                <a:rPr lang="en-US" altLang="zh-CN" sz="2400" b="1" dirty="0">
                  <a:solidFill>
                    <a:schemeClr val="accent2"/>
                  </a:solidFill>
                  <a:ea typeface="楷体_GB2312" pitchFamily="49" charset="-122"/>
                </a:rPr>
                <a:t>0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. 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latin typeface="宋体" panose="02010600030101010101" pitchFamily="2" charset="-122"/>
                </a:rPr>
                <a:t>移项整理并两端除以 </a:t>
              </a:r>
              <a:r>
                <a:rPr lang="zh-CN" altLang="en-US" sz="2400" i="1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 </a:t>
              </a:r>
              <a:r>
                <a:rPr lang="en-US" altLang="zh-CN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, </a:t>
              </a:r>
              <a:r>
                <a:rPr lang="zh-CN" altLang="en-US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得</a:t>
              </a:r>
              <a:r>
                <a:rPr lang="zh-CN" altLang="en-US" sz="2400" i="1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                          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=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H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/2+||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||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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;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    (II).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sym typeface="Symbol" panose="05050102010706020507" pitchFamily="18" charset="2"/>
                </a:rPr>
                <a:t>因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* </a:t>
              </a:r>
              <a:r>
                <a:rPr lang="zh-CN" altLang="en-US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局部极小</a:t>
              </a:r>
              <a:r>
                <a:rPr lang="en-US" altLang="zh-CN" sz="2400" dirty="0">
                  <a:latin typeface="宋体" panose="02010600030101010101" pitchFamily="2" charset="-122"/>
                  <a:sym typeface="Symbol" panose="05050102010706020507" pitchFamily="18" charset="2"/>
                </a:rPr>
                <a:t>,</a:t>
              </a:r>
              <a:r>
                <a:rPr lang="en-US" altLang="zh-CN" sz="2400" dirty="0">
                  <a:solidFill>
                    <a:schemeClr val="accent2"/>
                  </a:solidFill>
                  <a:latin typeface="宋体" panose="02010600030101010101" pitchFamily="2" charset="-122"/>
                  <a:sym typeface="Symbol" panose="05050102010706020507" pitchFamily="18" charset="2"/>
                </a:rPr>
                <a:t> </a:t>
              </a:r>
              <a:r>
                <a:rPr lang="zh-CN" altLang="en-US" sz="2400" dirty="0">
                  <a:latin typeface="宋体" panose="02010600030101010101" pitchFamily="2" charset="-122"/>
                </a:rPr>
                <a:t>对充分小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en-US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zh-CN" altLang="en-US" sz="2400" dirty="0">
                  <a:sym typeface="Symbol" panose="05050102010706020507" pitchFamily="18" charset="2"/>
                </a:rPr>
                <a:t>有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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 </a:t>
              </a:r>
            </a:p>
          </p:txBody>
        </p:sp>
        <p:sp>
          <p:nvSpPr>
            <p:cNvPr id="384007" name="Text Box 8"/>
            <p:cNvSpPr txBox="1"/>
            <p:nvPr/>
          </p:nvSpPr>
          <p:spPr>
            <a:xfrm>
              <a:off x="3924300" y="3776179"/>
              <a:ext cx="417513" cy="3619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384008" name="Rectangle 9"/>
            <p:cNvSpPr/>
            <p:nvPr/>
          </p:nvSpPr>
          <p:spPr>
            <a:xfrm>
              <a:off x="6547500" y="3704880"/>
              <a:ext cx="295910" cy="361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84009" name="Rectangle 10"/>
            <p:cNvSpPr/>
            <p:nvPr/>
          </p:nvSpPr>
          <p:spPr>
            <a:xfrm>
              <a:off x="5850518" y="3704880"/>
              <a:ext cx="295910" cy="361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84010" name="Rectangle 11"/>
            <p:cNvSpPr/>
            <p:nvPr/>
          </p:nvSpPr>
          <p:spPr>
            <a:xfrm>
              <a:off x="3441037" y="4797425"/>
              <a:ext cx="295910" cy="361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</a:p>
          </p:txBody>
        </p:sp>
        <p:sp>
          <p:nvSpPr>
            <p:cNvPr id="384011" name="Rectangle 12"/>
            <p:cNvSpPr/>
            <p:nvPr/>
          </p:nvSpPr>
          <p:spPr>
            <a:xfrm>
              <a:off x="460851" y="4797425"/>
              <a:ext cx="2254885" cy="4972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*+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－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</a:p>
          </p:txBody>
        </p:sp>
        <p:sp>
          <p:nvSpPr>
            <p:cNvPr id="384012" name="Line 13"/>
            <p:cNvSpPr/>
            <p:nvPr/>
          </p:nvSpPr>
          <p:spPr>
            <a:xfrm>
              <a:off x="611188" y="5300663"/>
              <a:ext cx="2016125" cy="0"/>
            </a:xfrm>
            <a:prstGeom prst="line">
              <a:avLst/>
            </a:prstGeom>
            <a:ln w="9525" cap="flat" cmpd="sng">
              <a:solidFill>
                <a:schemeClr val="accent2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4013" name="Rectangle 14"/>
            <p:cNvSpPr/>
            <p:nvPr/>
          </p:nvSpPr>
          <p:spPr>
            <a:xfrm>
              <a:off x="1259364" y="5240338"/>
              <a:ext cx="349885" cy="49720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endParaRPr lang="en-US" altLang="zh-CN" sz="2400" dirty="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4014" name="Rectangle 15"/>
            <p:cNvSpPr/>
            <p:nvPr/>
          </p:nvSpPr>
          <p:spPr>
            <a:xfrm rot="10488752" flipH="1" flipV="1">
              <a:off x="4874066" y="5498396"/>
              <a:ext cx="295909" cy="34214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1600" i="1" dirty="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384015" name="Rectangle 16"/>
            <p:cNvSpPr/>
            <p:nvPr/>
          </p:nvSpPr>
          <p:spPr>
            <a:xfrm>
              <a:off x="1471295" y="5229225"/>
              <a:ext cx="295910" cy="36195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2</a:t>
              </a:r>
              <a:endParaRPr lang="en-US" altLang="zh-CN" sz="1600" i="1" dirty="0">
                <a:ea typeface="楷体_GB2312" pitchFamily="49" charset="-122"/>
                <a:sym typeface="Symbol" panose="05050102010706020507" pitchFamily="18" charset="2"/>
              </a:endParaRPr>
            </a:p>
          </p:txBody>
        </p:sp>
      </p:grpSp>
      <p:sp>
        <p:nvSpPr>
          <p:cNvPr id="384005" name="Rectangle 17"/>
          <p:cNvSpPr/>
          <p:nvPr/>
        </p:nvSpPr>
        <p:spPr>
          <a:xfrm>
            <a:off x="1847850" y="1125538"/>
            <a:ext cx="8135938" cy="11988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/>
              <a:t>证明</a:t>
            </a:r>
            <a:r>
              <a:rPr lang="en-US" altLang="zh-CN" sz="2400" b="1" dirty="0"/>
              <a:t>(1)</a:t>
            </a:r>
            <a:r>
              <a:rPr lang="en-US" altLang="zh-CN" sz="2400" dirty="0"/>
              <a:t>. </a:t>
            </a:r>
            <a:r>
              <a:rPr lang="zh-CN" altLang="en-US" sz="2400" dirty="0"/>
              <a:t>若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*)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>
                <a:solidFill>
                  <a:schemeClr val="accent2"/>
                </a:solidFill>
              </a:rPr>
              <a:t>0</a:t>
            </a:r>
            <a:r>
              <a:rPr lang="en-US" altLang="zh-CN" sz="2400" dirty="0"/>
              <a:t>, </a:t>
            </a:r>
            <a:r>
              <a:rPr lang="zh-CN" altLang="en-US" sz="2400" dirty="0"/>
              <a:t>作 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=</a:t>
            </a:r>
            <a:r>
              <a:rPr lang="zh-CN" altLang="en-US" sz="2400" dirty="0">
                <a:solidFill>
                  <a:schemeClr val="accent2"/>
                </a:solidFill>
              </a:rPr>
              <a:t>－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*)</a:t>
            </a:r>
            <a:r>
              <a:rPr lang="en-US" altLang="zh-CN" sz="2400" dirty="0"/>
              <a:t>.  </a:t>
            </a:r>
            <a:r>
              <a:rPr lang="zh-CN" altLang="en-US" sz="2400" dirty="0"/>
              <a:t>则有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*)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chemeClr val="accent2"/>
                </a:solidFill>
              </a:rPr>
              <a:t>d&lt;0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由</a:t>
            </a:r>
            <a:r>
              <a:rPr lang="en-US" altLang="zh-CN" sz="2400" b="1" dirty="0"/>
              <a:t>Th7.1.1</a:t>
            </a:r>
            <a:r>
              <a:rPr lang="en-US" altLang="zh-CN" sz="2400" dirty="0"/>
              <a:t> , </a:t>
            </a:r>
            <a:r>
              <a:rPr lang="zh-CN" altLang="en-US" sz="2400" dirty="0"/>
              <a:t>存在 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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&gt; 0</a:t>
            </a:r>
            <a:r>
              <a:rPr lang="en-US" altLang="zh-CN" sz="2400" dirty="0"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使得 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*+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b="1" i="1" dirty="0">
                <a:solidFill>
                  <a:schemeClr val="accent2"/>
                </a:solidFill>
              </a:rPr>
              <a:t>d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&lt;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*)</a:t>
            </a:r>
            <a:r>
              <a:rPr lang="zh-CN" altLang="en-US" sz="2400" dirty="0">
                <a:solidFill>
                  <a:schemeClr val="accent2"/>
                </a:solidFill>
              </a:rPr>
              <a:t>，</a:t>
            </a:r>
            <a:r>
              <a:rPr lang="zh-CN" altLang="en-US" sz="2400" b="1" dirty="0"/>
              <a:t> </a:t>
            </a:r>
            <a:r>
              <a:rPr lang="en-US" altLang="zh-CN" sz="2400" b="1" dirty="0">
                <a:solidFill>
                  <a:schemeClr val="accent2"/>
                </a:solidFill>
                <a:sym typeface="Euclid Symbol" pitchFamily="18" charset="2"/>
              </a:rPr>
              <a:t>\forall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</a:t>
            </a:r>
            <a:r>
              <a:rPr lang="en-US" altLang="zh-CN" sz="2400" dirty="0">
                <a:solidFill>
                  <a:schemeClr val="accent2"/>
                </a:solidFill>
              </a:rPr>
              <a:t>(0</a:t>
            </a:r>
            <a:r>
              <a:rPr lang="en-US" altLang="zh-CN" sz="2400" b="1" i="1" dirty="0">
                <a:solidFill>
                  <a:schemeClr val="accent2"/>
                </a:solidFill>
              </a:rPr>
              <a:t>, 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</a:t>
            </a:r>
            <a:r>
              <a:rPr lang="en-US" altLang="zh-CN" sz="2400" dirty="0">
                <a:solidFill>
                  <a:schemeClr val="accent2"/>
                </a:solidFill>
              </a:rPr>
              <a:t>)</a:t>
            </a:r>
            <a:r>
              <a:rPr lang="en-US" altLang="zh-CN" sz="2400" dirty="0"/>
              <a:t>, </a:t>
            </a:r>
            <a:r>
              <a:rPr lang="zh-CN" altLang="en-US" sz="2400" dirty="0"/>
              <a:t>此与 </a:t>
            </a:r>
            <a:r>
              <a:rPr lang="en-US" altLang="zh-CN" sz="2400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</a:t>
            </a:r>
            <a:r>
              <a:rPr lang="en-US" altLang="zh-CN" sz="2400" dirty="0"/>
              <a:t> </a:t>
            </a:r>
            <a:r>
              <a:rPr lang="zh-CN" altLang="en-US" sz="2400" dirty="0"/>
              <a:t>为局部极小相矛盾，故 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*)=0</a:t>
            </a:r>
            <a:r>
              <a:rPr lang="en-US" altLang="zh-CN" sz="2400" dirty="0"/>
              <a:t>.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614C305-90D8-EC87-DAA4-92E9DF3E431D}"/>
              </a:ext>
            </a:extLst>
          </p:cNvPr>
          <p:cNvSpPr txBox="1"/>
          <p:nvPr/>
        </p:nvSpPr>
        <p:spPr>
          <a:xfrm>
            <a:off x="7819708" y="1983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b="1" dirty="0">
                <a:ea typeface="楷体_GB2312" pitchFamily="49" charset="-122"/>
              </a:rPr>
              <a:t>(</a:t>
            </a:r>
            <a:r>
              <a:rPr lang="zh-CN" altLang="en-US" sz="1800" b="1" dirty="0">
                <a:ea typeface="楷体_GB2312" pitchFamily="49" charset="-122"/>
              </a:rPr>
              <a:t>使用多项式函数对原函数进行逼近</a:t>
            </a:r>
            <a:r>
              <a:rPr lang="en-US" altLang="zh-CN" sz="1800" b="1" dirty="0">
                <a:ea typeface="楷体_GB2312" pitchFamily="49" charset="-122"/>
              </a:rPr>
              <a:t>)</a:t>
            </a:r>
            <a:r>
              <a:rPr lang="en-US" altLang="zh-CN" sz="1800" dirty="0">
                <a:ea typeface="楷体_GB2312" pitchFamily="49" charset="-122"/>
              </a:rPr>
              <a:t>.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026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sz="4000" dirty="0">
                <a:solidFill>
                  <a:srgbClr val="003366"/>
                </a:solidFill>
              </a:rPr>
              <a:t>7</a:t>
            </a:r>
            <a:r>
              <a:rPr lang="en-US" altLang="zh-CN" sz="4000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40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5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5027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385028" name="Group 19"/>
          <p:cNvGrpSpPr/>
          <p:nvPr/>
        </p:nvGrpSpPr>
        <p:grpSpPr>
          <a:xfrm>
            <a:off x="4151313" y="1125538"/>
            <a:ext cx="3829050" cy="612775"/>
            <a:chOff x="1824" y="3504"/>
            <a:chExt cx="2412" cy="386"/>
          </a:xfrm>
        </p:grpSpPr>
        <p:sp>
          <p:nvSpPr>
            <p:cNvPr id="385034" name="Rectangle 17"/>
            <p:cNvSpPr/>
            <p:nvPr/>
          </p:nvSpPr>
          <p:spPr>
            <a:xfrm>
              <a:off x="1824" y="3600"/>
              <a:ext cx="2412" cy="29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d’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H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/2+||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||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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;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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d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)0</a:t>
              </a:r>
            </a:p>
          </p:txBody>
        </p:sp>
        <p:sp>
          <p:nvSpPr>
            <p:cNvPr id="385035" name="Rectangle 18"/>
            <p:cNvSpPr/>
            <p:nvPr/>
          </p:nvSpPr>
          <p:spPr>
            <a:xfrm>
              <a:off x="2976" y="3504"/>
              <a:ext cx="329" cy="21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en-US" altLang="zh-CN" sz="1600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   2</a:t>
              </a:r>
            </a:p>
          </p:txBody>
        </p:sp>
      </p:grpSp>
      <p:sp>
        <p:nvSpPr>
          <p:cNvPr id="385029" name="Rectangle 20"/>
          <p:cNvSpPr/>
          <p:nvPr/>
        </p:nvSpPr>
        <p:spPr>
          <a:xfrm>
            <a:off x="1774825" y="960438"/>
            <a:ext cx="2011680" cy="4603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latin typeface="宋体" panose="02010600030101010101" pitchFamily="2" charset="-122"/>
              </a:rPr>
              <a:t>由</a:t>
            </a:r>
            <a:r>
              <a:rPr lang="en-US" altLang="zh-CN" sz="2400" dirty="0">
                <a:latin typeface="宋体" panose="02010600030101010101" pitchFamily="2" charset="-122"/>
              </a:rPr>
              <a:t>(II), </a:t>
            </a:r>
            <a:r>
              <a:rPr lang="zh-CN" altLang="en-US" sz="2400" dirty="0">
                <a:latin typeface="宋体" panose="02010600030101010101" pitchFamily="2" charset="-122"/>
              </a:rPr>
              <a:t>显见</a:t>
            </a:r>
          </a:p>
        </p:txBody>
      </p:sp>
      <p:sp>
        <p:nvSpPr>
          <p:cNvPr id="385030" name="Rectangle 21"/>
          <p:cNvSpPr/>
          <p:nvPr/>
        </p:nvSpPr>
        <p:spPr>
          <a:xfrm>
            <a:off x="1774825" y="1916113"/>
            <a:ext cx="8137525" cy="8299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/>
              <a:t>对充分小的</a:t>
            </a:r>
            <a:r>
              <a:rPr lang="zh-CN" altLang="en-US" sz="2400" dirty="0">
                <a:solidFill>
                  <a:schemeClr val="accent2"/>
                </a:solidFill>
              </a:rPr>
              <a:t> 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</a:t>
            </a:r>
            <a:r>
              <a:rPr lang="zh-CN" altLang="en-US" sz="2400" dirty="0">
                <a:sym typeface="Symbol" panose="05050102010706020507" pitchFamily="18" charset="2"/>
              </a:rPr>
              <a:t>成立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,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 </a:t>
            </a:r>
            <a:r>
              <a:rPr lang="zh-CN" altLang="en-US" sz="2400" dirty="0">
                <a:sym typeface="Symbol" panose="05050102010706020507" pitchFamily="18" charset="2"/>
              </a:rPr>
              <a:t>对 </a:t>
            </a:r>
            <a:r>
              <a:rPr lang="zh-CN" altLang="en-US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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0</a:t>
            </a:r>
            <a:r>
              <a:rPr lang="zh-CN" altLang="en-US" sz="2400" dirty="0">
                <a:solidFill>
                  <a:schemeClr val="accent2"/>
                </a:solidFill>
                <a:sym typeface="Symbol" panose="05050102010706020507" pitchFamily="18" charset="2"/>
              </a:rPr>
              <a:t>取极限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, </a:t>
            </a:r>
            <a:r>
              <a:rPr lang="zh-CN" altLang="en-US" sz="2400" dirty="0">
                <a:sym typeface="Symbol" panose="05050102010706020507" pitchFamily="18" charset="2"/>
              </a:rPr>
              <a:t>则有 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d’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H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</a:rPr>
              <a:t>*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)</a:t>
            </a:r>
            <a:r>
              <a:rPr lang="en-US" altLang="zh-CN" sz="2400" b="1" i="1" dirty="0">
                <a:solidFill>
                  <a:schemeClr val="accent2"/>
                </a:solidFill>
                <a:sym typeface="Symbol" panose="05050102010706020507" pitchFamily="18" charset="2"/>
              </a:rPr>
              <a:t>d 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0, </a:t>
            </a: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从而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,H(</a:t>
            </a:r>
            <a:r>
              <a:rPr lang="en-US" altLang="zh-CN" sz="2400" i="1" dirty="0">
                <a:solidFill>
                  <a:schemeClr val="accent2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sym typeface="Symbol" panose="05050102010706020507" pitchFamily="18" charset="2"/>
              </a:rPr>
              <a:t>*) </a:t>
            </a:r>
            <a:r>
              <a:rPr lang="zh-CN" altLang="en-US" sz="2400" dirty="0">
                <a:sym typeface="Symbol" panose="05050102010706020507" pitchFamily="18" charset="2"/>
              </a:rPr>
              <a:t>半正定</a:t>
            </a:r>
          </a:p>
        </p:txBody>
      </p:sp>
      <p:sp>
        <p:nvSpPr>
          <p:cNvPr id="67591" name="Rectangle 23"/>
          <p:cNvSpPr/>
          <p:nvPr/>
        </p:nvSpPr>
        <p:spPr>
          <a:xfrm>
            <a:off x="1992313" y="3213100"/>
            <a:ext cx="8064500" cy="1260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ea typeface="楷体_GB2312" pitchFamily="49" charset="-122"/>
              </a:rPr>
              <a:t>定义</a:t>
            </a:r>
            <a:r>
              <a:rPr lang="en-US" altLang="zh-CN" sz="2400" b="1" dirty="0"/>
              <a:t>1 </a:t>
            </a:r>
            <a:r>
              <a:rPr lang="zh-CN" altLang="en-US" sz="2400" dirty="0"/>
              <a:t>若</a:t>
            </a:r>
            <a:r>
              <a:rPr lang="en-US" altLang="zh-CN" sz="2400" b="1" i="1" dirty="0">
                <a:solidFill>
                  <a:srgbClr val="3333CC"/>
                </a:solidFill>
              </a:rPr>
              <a:t>f</a:t>
            </a:r>
            <a:r>
              <a:rPr lang="en-US" altLang="zh-CN" sz="2400" b="1" dirty="0">
                <a:solidFill>
                  <a:srgbClr val="3333CC"/>
                </a:solidFill>
              </a:rPr>
              <a:t>(</a:t>
            </a:r>
            <a:r>
              <a:rPr lang="en-US" altLang="zh-CN" sz="2400" b="1" i="1" dirty="0">
                <a:solidFill>
                  <a:srgbClr val="3333CC"/>
                </a:solidFill>
              </a:rPr>
              <a:t>x</a:t>
            </a:r>
            <a:r>
              <a:rPr lang="en-US" altLang="zh-CN" sz="2400" b="1" dirty="0">
                <a:solidFill>
                  <a:srgbClr val="3333CC"/>
                </a:solidFill>
              </a:rPr>
              <a:t>)</a:t>
            </a:r>
            <a:r>
              <a:rPr lang="zh-CN" altLang="en-US" sz="2400" dirty="0"/>
              <a:t>在点</a:t>
            </a:r>
            <a:r>
              <a:rPr lang="en-US" altLang="zh-CN" sz="2400" b="1" i="1" dirty="0">
                <a:solidFill>
                  <a:srgbClr val="3333CC"/>
                </a:solidFill>
              </a:rPr>
              <a:t>x</a:t>
            </a:r>
            <a:r>
              <a:rPr lang="en-US" altLang="zh-CN" sz="2400" b="1" dirty="0">
                <a:solidFill>
                  <a:srgbClr val="3333CC"/>
                </a:solidFill>
              </a:rPr>
              <a:t>*</a:t>
            </a:r>
            <a:r>
              <a:rPr lang="zh-CN" altLang="en-US" sz="2400" dirty="0"/>
              <a:t>处可微</a:t>
            </a:r>
            <a:r>
              <a:rPr lang="en-US" altLang="zh-CN" sz="2400" dirty="0"/>
              <a:t>,</a:t>
            </a:r>
            <a:r>
              <a:rPr lang="zh-CN" altLang="en-US" sz="2400" dirty="0"/>
              <a:t>且</a:t>
            </a:r>
            <a:r>
              <a:rPr lang="zh-CN" altLang="en-US" sz="2400" b="1" dirty="0">
                <a:solidFill>
                  <a:srgbClr val="3333CC"/>
                </a:solidFill>
                <a:sym typeface="Euclid Symbol" pitchFamily="18" charset="2"/>
              </a:rPr>
              <a:t></a:t>
            </a:r>
            <a:r>
              <a:rPr lang="en-US" altLang="zh-CN" sz="2400" b="1" i="1" dirty="0">
                <a:solidFill>
                  <a:srgbClr val="3333CC"/>
                </a:solidFill>
                <a:sym typeface="Euclid Symbol" pitchFamily="18" charset="2"/>
              </a:rPr>
              <a:t>f</a:t>
            </a:r>
            <a:r>
              <a:rPr lang="en-US" altLang="zh-CN" sz="2400" b="1" dirty="0">
                <a:solidFill>
                  <a:srgbClr val="3333CC"/>
                </a:solidFill>
                <a:sym typeface="Euclid Symbol" pitchFamily="18" charset="2"/>
              </a:rPr>
              <a:t>(</a:t>
            </a:r>
            <a:r>
              <a:rPr lang="en-US" altLang="zh-CN" sz="2400" b="1" i="1" dirty="0">
                <a:solidFill>
                  <a:srgbClr val="3333CC"/>
                </a:solidFill>
                <a:sym typeface="Euclid Symbol" pitchFamily="18" charset="2"/>
              </a:rPr>
              <a:t>x</a:t>
            </a:r>
            <a:r>
              <a:rPr lang="en-US" altLang="zh-CN" sz="2400" b="1" dirty="0">
                <a:solidFill>
                  <a:srgbClr val="3333CC"/>
                </a:solidFill>
                <a:sym typeface="Euclid Symbol" pitchFamily="18" charset="2"/>
              </a:rPr>
              <a:t>*)=0,</a:t>
            </a:r>
            <a:r>
              <a:rPr lang="zh-CN" altLang="en-US" sz="2400" dirty="0"/>
              <a:t>则称</a:t>
            </a:r>
            <a:r>
              <a:rPr lang="en-US" altLang="zh-CN" sz="2400" i="1" dirty="0">
                <a:solidFill>
                  <a:srgbClr val="3333CC"/>
                </a:solidFill>
                <a:sym typeface="Euclid Symbol" pitchFamily="18" charset="2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sym typeface="Euclid Symbol" pitchFamily="18" charset="2"/>
              </a:rPr>
              <a:t>*</a:t>
            </a:r>
            <a:r>
              <a:rPr lang="zh-CN" altLang="en-US" sz="2400" dirty="0">
                <a:sym typeface="Euclid Symbol" pitchFamily="18" charset="2"/>
              </a:rPr>
              <a:t>为</a:t>
            </a:r>
            <a:r>
              <a:rPr lang="en-US" altLang="zh-CN" sz="2400" i="1" dirty="0">
                <a:solidFill>
                  <a:srgbClr val="3333CC"/>
                </a:solidFill>
                <a:sym typeface="Euclid Symbol" pitchFamily="18" charset="2"/>
              </a:rPr>
              <a:t>f</a:t>
            </a:r>
            <a:r>
              <a:rPr lang="en-US" altLang="zh-CN" sz="2400" dirty="0">
                <a:solidFill>
                  <a:srgbClr val="3333CC"/>
                </a:solidFill>
                <a:sym typeface="Euclid Symbol" pitchFamily="18" charset="2"/>
              </a:rPr>
              <a:t>(</a:t>
            </a:r>
            <a:r>
              <a:rPr lang="en-US" altLang="zh-CN" sz="2400" i="1" dirty="0">
                <a:solidFill>
                  <a:srgbClr val="3333CC"/>
                </a:solidFill>
                <a:sym typeface="Euclid Symbol" pitchFamily="18" charset="2"/>
              </a:rPr>
              <a:t>x</a:t>
            </a:r>
            <a:r>
              <a:rPr lang="en-US" altLang="zh-CN" sz="2400" dirty="0">
                <a:solidFill>
                  <a:srgbClr val="3333CC"/>
                </a:solidFill>
                <a:sym typeface="Euclid Symbol" pitchFamily="18" charset="2"/>
              </a:rPr>
              <a:t>)</a:t>
            </a:r>
            <a:r>
              <a:rPr lang="zh-CN" altLang="en-US" sz="2400" dirty="0">
                <a:sym typeface="Euclid Symbol" pitchFamily="18" charset="2"/>
              </a:rPr>
              <a:t>的一个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Euclid Symbol" pitchFamily="18" charset="2"/>
              </a:rPr>
              <a:t>驻点</a:t>
            </a:r>
            <a:r>
              <a:rPr lang="zh-CN" altLang="en-US" sz="2400" dirty="0">
                <a:sym typeface="Euclid Symbol" pitchFamily="18" charset="2"/>
              </a:rPr>
              <a:t>或</a:t>
            </a:r>
            <a:r>
              <a:rPr lang="zh-CN" altLang="en-US" sz="2400" b="1" dirty="0">
                <a:solidFill>
                  <a:srgbClr val="FF0000"/>
                </a:solidFill>
                <a:ea typeface="楷体_GB2312" pitchFamily="49" charset="-122"/>
                <a:sym typeface="Euclid Symbol" pitchFamily="18" charset="2"/>
              </a:rPr>
              <a:t>平稳点</a:t>
            </a:r>
            <a:r>
              <a:rPr lang="en-US" altLang="zh-CN" sz="2400" b="1" dirty="0">
                <a:solidFill>
                  <a:srgbClr val="FF0000"/>
                </a:solidFill>
                <a:ea typeface="楷体_GB2312" pitchFamily="49" charset="-122"/>
                <a:sym typeface="Euclid Symbol" pitchFamily="18" charset="2"/>
              </a:rPr>
              <a:t>.</a:t>
            </a:r>
            <a:r>
              <a:rPr lang="en-US" altLang="zh-CN" sz="2400" b="1" i="1" dirty="0">
                <a:solidFill>
                  <a:srgbClr val="3333CC"/>
                </a:solidFill>
              </a:rPr>
              <a:t>d</a:t>
            </a:r>
            <a:r>
              <a:rPr lang="en-US" altLang="zh-CN" sz="2400" b="1" dirty="0">
                <a:solidFill>
                  <a:srgbClr val="3333CC"/>
                </a:solidFill>
              </a:rPr>
              <a:t>(</a:t>
            </a:r>
            <a:r>
              <a:rPr lang="en-US" altLang="zh-CN" sz="2400" b="1" dirty="0">
                <a:solidFill>
                  <a:srgbClr val="3333CC"/>
                </a:solidFill>
                <a:sym typeface="Euclid Symbol" pitchFamily="18" charset="2"/>
              </a:rPr>
              <a:t>0)</a:t>
            </a:r>
            <a:r>
              <a:rPr lang="en-US" altLang="zh-CN" sz="2800" b="1" i="1" dirty="0">
                <a:solidFill>
                  <a:srgbClr val="3333CC"/>
                </a:solidFill>
                <a:sym typeface="Euclid Symbol" pitchFamily="18" charset="2"/>
              </a:rPr>
              <a:t>R</a:t>
            </a:r>
            <a:r>
              <a:rPr lang="en-US" altLang="zh-CN" sz="2000" b="1" i="1" dirty="0">
                <a:solidFill>
                  <a:srgbClr val="3333CC"/>
                </a:solidFill>
                <a:sym typeface="Euclid Symbol" pitchFamily="18" charset="2"/>
              </a:rPr>
              <a:t>n</a:t>
            </a:r>
            <a:r>
              <a:rPr lang="en-US" altLang="zh-CN" sz="2800" dirty="0">
                <a:sym typeface="Euclid Symbol" pitchFamily="18" charset="2"/>
              </a:rPr>
              <a:t>, </a:t>
            </a:r>
            <a:r>
              <a:rPr lang="zh-CN" altLang="en-US" sz="2400" dirty="0">
                <a:sym typeface="Euclid Symbol" pitchFamily="18" charset="2"/>
              </a:rPr>
              <a:t>既不是极大点也不是极小点的驻点称为</a:t>
            </a:r>
            <a:r>
              <a:rPr lang="zh-CN" altLang="en-US" sz="2400" b="1" dirty="0">
                <a:solidFill>
                  <a:srgbClr val="CC0000"/>
                </a:solidFill>
                <a:ea typeface="楷体_GB2312" pitchFamily="49" charset="-122"/>
                <a:sym typeface="Euclid Symbol" pitchFamily="18" charset="2"/>
              </a:rPr>
              <a:t>鞍点</a:t>
            </a:r>
            <a:r>
              <a:rPr lang="en-US" altLang="zh-CN" sz="2400" dirty="0">
                <a:sym typeface="Euclid Symbol" pitchFamily="18" charset="2"/>
              </a:rPr>
              <a:t>.</a:t>
            </a:r>
            <a:endParaRPr lang="en-US" altLang="zh-CN" sz="2400" b="1" dirty="0">
              <a:solidFill>
                <a:srgbClr val="FF3300"/>
              </a:solidFill>
              <a:ea typeface="楷体_GB2312" pitchFamily="49" charset="-122"/>
              <a:sym typeface="Euclid Symbol" pitchFamily="18" charset="2"/>
            </a:endParaRPr>
          </a:p>
        </p:txBody>
      </p:sp>
      <p:sp>
        <p:nvSpPr>
          <p:cNvPr id="67592" name="Text Box 24"/>
          <p:cNvSpPr txBox="1"/>
          <p:nvPr/>
        </p:nvSpPr>
        <p:spPr>
          <a:xfrm>
            <a:off x="1992313" y="4508500"/>
            <a:ext cx="8101012" cy="1308735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en-US" altLang="zh-CN" sz="2400" b="1" dirty="0">
                <a:ea typeface="楷体_GB2312" pitchFamily="49" charset="-122"/>
              </a:rPr>
              <a:t>Th7.1.4 </a:t>
            </a:r>
            <a:r>
              <a:rPr lang="en-US" altLang="zh-CN" sz="2400" dirty="0">
                <a:ea typeface="楷体_GB2312" pitchFamily="49" charset="-122"/>
              </a:rPr>
              <a:t>(</a:t>
            </a:r>
            <a:r>
              <a:rPr lang="zh-CN" altLang="en-US" sz="2400" b="1" dirty="0"/>
              <a:t>二阶充分条件</a:t>
            </a:r>
            <a:r>
              <a:rPr lang="en-US" altLang="zh-CN" sz="2400" dirty="0">
                <a:ea typeface="楷体_GB2312" pitchFamily="49" charset="-122"/>
              </a:rPr>
              <a:t>). </a:t>
            </a:r>
            <a:r>
              <a:rPr lang="zh-CN" altLang="en-US" sz="2400" dirty="0"/>
              <a:t>假设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)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/>
              <a:t>在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zh-CN" altLang="en-US" sz="2400" dirty="0">
                <a:latin typeface="宋体" panose="02010600030101010101" pitchFamily="2" charset="-122"/>
              </a:rPr>
              <a:t>点二次可微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若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4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*)=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0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 </a:t>
            </a:r>
            <a:r>
              <a:rPr lang="zh-CN" altLang="en-US" sz="2400" dirty="0"/>
              <a:t>且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dirty="0">
                <a:solidFill>
                  <a:schemeClr val="accent2"/>
                </a:solidFill>
                <a:ea typeface="楷体_GB2312" pitchFamily="49" charset="-122"/>
              </a:rPr>
              <a:t>Hessian</a:t>
            </a:r>
            <a:r>
              <a:rPr lang="en-US" altLang="zh-CN" sz="2400" b="1" dirty="0">
                <a:ea typeface="楷体_GB2312" pitchFamily="49" charset="-122"/>
              </a:rPr>
              <a:t> </a:t>
            </a:r>
            <a:r>
              <a:rPr lang="zh-CN" altLang="en-US" sz="2400" dirty="0"/>
              <a:t>矩阵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H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*)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>
                <a:latin typeface="宋体" panose="02010600030101010101" pitchFamily="2" charset="-122"/>
              </a:rPr>
              <a:t>是正定的</a:t>
            </a:r>
            <a:r>
              <a:rPr lang="en-US" altLang="zh-CN" sz="2400" dirty="0">
                <a:latin typeface="宋体" panose="02010600030101010101" pitchFamily="2" charset="-122"/>
              </a:rPr>
              <a:t>,</a:t>
            </a:r>
            <a:r>
              <a:rPr lang="zh-CN" altLang="en-US" sz="2400" dirty="0">
                <a:latin typeface="宋体" panose="02010600030101010101" pitchFamily="2" charset="-122"/>
              </a:rPr>
              <a:t>则</a:t>
            </a:r>
            <a:r>
              <a:rPr lang="zh-CN" altLang="en-US" sz="2400" dirty="0"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4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400" dirty="0">
                <a:ea typeface="楷体_GB2312" pitchFamily="49" charset="-122"/>
              </a:rPr>
              <a:t> </a:t>
            </a:r>
            <a:r>
              <a:rPr lang="zh-CN" altLang="en-US" sz="2400" dirty="0"/>
              <a:t>是</a:t>
            </a:r>
            <a:r>
              <a:rPr lang="en-US" altLang="zh-CN" sz="2400" dirty="0"/>
              <a:t>(UNLP)</a:t>
            </a:r>
            <a:r>
              <a:rPr lang="zh-CN" altLang="en-US" sz="2400" dirty="0"/>
              <a:t>的一个</a:t>
            </a:r>
            <a:r>
              <a:rPr lang="en-US" altLang="zh-CN" sz="2400" dirty="0"/>
              <a:t>(</a:t>
            </a:r>
            <a:r>
              <a:rPr lang="zh-CN" altLang="en-US" sz="2400" dirty="0"/>
              <a:t>严格</a:t>
            </a:r>
            <a:r>
              <a:rPr lang="en-US" altLang="zh-CN" sz="2400" dirty="0"/>
              <a:t>)</a:t>
            </a:r>
            <a:r>
              <a:rPr lang="zh-CN" altLang="en-US" sz="2400" dirty="0"/>
              <a:t>局部极小点</a:t>
            </a:r>
          </a:p>
        </p:txBody>
      </p:sp>
      <p:sp>
        <p:nvSpPr>
          <p:cNvPr id="67593" name="Rectangle 25"/>
          <p:cNvSpPr/>
          <p:nvPr/>
        </p:nvSpPr>
        <p:spPr>
          <a:xfrm>
            <a:off x="1992313" y="2708275"/>
            <a:ext cx="28695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3</a:t>
            </a:r>
            <a:r>
              <a:rPr lang="zh-CN" altLang="en-US" sz="2800" b="1" dirty="0"/>
              <a:t>，二阶充分条件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5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75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7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" grpId="0"/>
      <p:bldP spid="67592" grpId="0" bldLvl="0" animBg="1"/>
      <p:bldP spid="6759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074" name="Rectangle 3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7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7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7075" name="Line 4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5"/>
          <p:cNvGrpSpPr/>
          <p:nvPr/>
        </p:nvGrpSpPr>
        <p:grpSpPr>
          <a:xfrm>
            <a:off x="1847850" y="2903855"/>
            <a:ext cx="8820150" cy="2859594"/>
            <a:chOff x="204" y="1616"/>
            <a:chExt cx="5556" cy="1770"/>
          </a:xfrm>
        </p:grpSpPr>
        <p:sp>
          <p:nvSpPr>
            <p:cNvPr id="387079" name="Text Box 6"/>
            <p:cNvSpPr txBox="1"/>
            <p:nvPr/>
          </p:nvSpPr>
          <p:spPr>
            <a:xfrm>
              <a:off x="204" y="1616"/>
              <a:ext cx="5556" cy="177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b="1" dirty="0">
                  <a:ea typeface="楷体_GB2312" pitchFamily="49" charset="-122"/>
                </a:rPr>
                <a:t>证明</a:t>
              </a:r>
              <a:r>
                <a:rPr lang="en-US" altLang="zh-CN" sz="2400" dirty="0">
                  <a:ea typeface="楷体_GB2312" pitchFamily="49" charset="-122"/>
                </a:rPr>
                <a:t>. </a:t>
              </a:r>
              <a:r>
                <a:rPr lang="zh-CN" altLang="en-US" sz="2400" dirty="0">
                  <a:ea typeface="楷体_GB2312" pitchFamily="49" charset="-122"/>
                </a:rPr>
                <a:t>（必要性）若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ea typeface="楷体_GB2312" pitchFamily="49" charset="-122"/>
                </a:rPr>
                <a:t> </a:t>
              </a:r>
              <a:r>
                <a:rPr lang="zh-CN" altLang="en-US" sz="2400" dirty="0">
                  <a:ea typeface="楷体_GB2312" pitchFamily="49" charset="-122"/>
                </a:rPr>
                <a:t>全局最优</a:t>
              </a:r>
              <a:r>
                <a:rPr lang="en-US" altLang="zh-CN" sz="2400" dirty="0">
                  <a:ea typeface="楷体_GB2312" pitchFamily="49" charset="-122"/>
                </a:rPr>
                <a:t>, </a:t>
              </a:r>
              <a:r>
                <a:rPr lang="zh-CN" altLang="en-US" sz="2400" dirty="0">
                  <a:ea typeface="楷体_GB2312" pitchFamily="49" charset="-122"/>
                </a:rPr>
                <a:t>由</a:t>
              </a:r>
              <a:r>
                <a:rPr lang="en-US" altLang="zh-CN" sz="2400" dirty="0">
                  <a:ea typeface="楷体_GB2312" pitchFamily="49" charset="-122"/>
                </a:rPr>
                <a:t>Th7.1.2</a:t>
              </a:r>
              <a:r>
                <a:rPr lang="zh-CN" altLang="en-US" sz="2400" dirty="0">
                  <a:ea typeface="楷体_GB2312" pitchFamily="49" charset="-122"/>
                </a:rPr>
                <a:t>，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*)=0.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（充分性）设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*)=0, </a:t>
              </a:r>
              <a:r>
                <a:rPr lang="zh-CN" altLang="en-US" sz="2400" dirty="0">
                  <a:ea typeface="楷体_GB2312" pitchFamily="49" charset="-122"/>
                </a:rPr>
                <a:t>则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*)=0 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，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  <a:sym typeface="Euclid Symbol" pitchFamily="18" charset="2"/>
                </a:rPr>
                <a:t></a:t>
              </a:r>
              <a:r>
                <a:rPr lang="zh-CN" altLang="en-US" sz="2400" dirty="0">
                  <a:solidFill>
                    <a:schemeClr val="accent2"/>
                  </a:solidFill>
                  <a:ea typeface="楷体_GB2312" pitchFamily="49" charset="-122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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En</a:t>
              </a:r>
              <a:endParaRPr lang="en-US" altLang="zh-CN" sz="2400" dirty="0">
                <a:ea typeface="楷体_GB2312" pitchFamily="49" charset="-122"/>
              </a:endParaRP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</a:rPr>
                <a:t>由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zh-CN" altLang="en-US" sz="2400" dirty="0">
                  <a:ea typeface="楷体_GB2312" pitchFamily="49" charset="-122"/>
                </a:rPr>
                <a:t>可微凸，有（</a:t>
              </a:r>
              <a:r>
                <a:rPr lang="en-US" altLang="zh-CN" sz="2400" dirty="0">
                  <a:ea typeface="楷体_GB2312" pitchFamily="49" charset="-122"/>
                </a:rPr>
                <a:t>Th1.4.14</a:t>
              </a:r>
              <a:r>
                <a:rPr lang="zh-CN" altLang="en-US" sz="2400" dirty="0">
                  <a:ea typeface="楷体_GB2312" pitchFamily="49" charset="-122"/>
                </a:rPr>
                <a:t>） 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i="1" dirty="0">
                  <a:solidFill>
                    <a:schemeClr val="accent2"/>
                  </a:solidFill>
                  <a:ea typeface="楷体_GB2312" pitchFamily="49" charset="-122"/>
                </a:rPr>
                <a:t>   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i="1" dirty="0">
                  <a:ea typeface="楷体_GB2312" pitchFamily="49" charset="-122"/>
                </a:rPr>
                <a:t>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)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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*)+ 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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  <a:sym typeface="Symbol" panose="05050102010706020507" pitchFamily="18" charset="2"/>
                </a:rPr>
                <a:t> = </a:t>
              </a:r>
              <a:r>
                <a:rPr lang="en-US" altLang="zh-CN" sz="2400" i="1" dirty="0">
                  <a:solidFill>
                    <a:schemeClr val="accent2"/>
                  </a:solidFill>
                  <a:ea typeface="楷体_GB2312" pitchFamily="49" charset="-122"/>
                </a:rPr>
                <a:t>f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(</a:t>
              </a:r>
              <a:r>
                <a:rPr lang="en-US" altLang="zh-CN" sz="2400" b="1" i="1" dirty="0">
                  <a:solidFill>
                    <a:schemeClr val="accent2"/>
                  </a:solidFill>
                  <a:ea typeface="楷体_GB2312" pitchFamily="49" charset="-122"/>
                </a:rPr>
                <a:t>x</a:t>
              </a:r>
              <a:r>
                <a:rPr lang="en-US" altLang="zh-CN" sz="2400" dirty="0">
                  <a:solidFill>
                    <a:schemeClr val="accent2"/>
                  </a:solidFill>
                  <a:ea typeface="楷体_GB2312" pitchFamily="49" charset="-122"/>
                </a:rPr>
                <a:t>*)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 </a:t>
              </a:r>
            </a:p>
            <a:p>
              <a:pPr marL="0" lvl="0" indent="0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r>
                <a:rPr lang="zh-CN" altLang="en-US" sz="2400" dirty="0">
                  <a:ea typeface="楷体_GB2312" pitchFamily="49" charset="-122"/>
                  <a:sym typeface="Symbol" panose="05050102010706020507" pitchFamily="18" charset="2"/>
                </a:rPr>
                <a:t>定理得证</a:t>
              </a:r>
              <a:r>
                <a:rPr lang="en-US" altLang="zh-CN" sz="2400" dirty="0">
                  <a:ea typeface="楷体_GB2312" pitchFamily="49" charset="-122"/>
                  <a:sym typeface="Symbol" panose="05050102010706020507" pitchFamily="18" charset="2"/>
                </a:rPr>
                <a:t>.</a:t>
              </a:r>
            </a:p>
          </p:txBody>
        </p:sp>
        <p:sp>
          <p:nvSpPr>
            <p:cNvPr id="387080" name="Text Box 7"/>
            <p:cNvSpPr txBox="1"/>
            <p:nvPr/>
          </p:nvSpPr>
          <p:spPr>
            <a:xfrm>
              <a:off x="4385" y="2017"/>
              <a:ext cx="272" cy="22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3200" i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kumimoji="1"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lnSpc>
                  <a:spcPct val="110000"/>
                </a:lnSpc>
                <a:spcBef>
                  <a:spcPct val="50000"/>
                </a:spcBef>
                <a:buNone/>
              </a:pPr>
              <a:endParaRPr lang="zh-CN" altLang="zh-CN" sz="1600" i="1" dirty="0">
                <a:solidFill>
                  <a:schemeClr val="accent2"/>
                </a:solidFill>
                <a:ea typeface="楷体_GB2312" pitchFamily="49" charset="-122"/>
              </a:endParaRPr>
            </a:p>
          </p:txBody>
        </p:sp>
      </p:grpSp>
      <p:sp>
        <p:nvSpPr>
          <p:cNvPr id="387077" name="Rectangle 9"/>
          <p:cNvSpPr/>
          <p:nvPr/>
        </p:nvSpPr>
        <p:spPr>
          <a:xfrm>
            <a:off x="2063750" y="981075"/>
            <a:ext cx="2158365" cy="52197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/>
              <a:t>4</a:t>
            </a:r>
            <a:r>
              <a:rPr lang="zh-CN" altLang="en-US" sz="2800" b="1" dirty="0"/>
              <a:t>，充要条件</a:t>
            </a:r>
          </a:p>
        </p:txBody>
      </p:sp>
      <p:sp>
        <p:nvSpPr>
          <p:cNvPr id="69638" name="Text Box 10"/>
          <p:cNvSpPr txBox="1"/>
          <p:nvPr/>
        </p:nvSpPr>
        <p:spPr>
          <a:xfrm>
            <a:off x="1752600" y="1430182"/>
            <a:ext cx="8496300" cy="1473673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i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110000"/>
              </a:lnSpc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定理</a:t>
            </a:r>
            <a:r>
              <a:rPr lang="en-US" altLang="zh-CN" sz="2800" b="1" dirty="0">
                <a:ea typeface="楷体_GB2312" pitchFamily="49" charset="-122"/>
              </a:rPr>
              <a:t>7.1.5 </a:t>
            </a:r>
            <a:r>
              <a:rPr lang="en-US" altLang="zh-CN" sz="2800" dirty="0">
                <a:ea typeface="楷体_GB2312" pitchFamily="49" charset="-122"/>
              </a:rPr>
              <a:t>(</a:t>
            </a:r>
            <a:r>
              <a:rPr lang="zh-CN" altLang="en-US" sz="2800" b="1" dirty="0"/>
              <a:t>充要条件</a:t>
            </a:r>
            <a:r>
              <a:rPr lang="en-US" altLang="zh-CN" sz="2800" dirty="0">
                <a:ea typeface="楷体_GB2312" pitchFamily="49" charset="-122"/>
              </a:rPr>
              <a:t>). </a:t>
            </a:r>
            <a:r>
              <a:rPr lang="zh-CN" altLang="en-US" sz="2800" dirty="0"/>
              <a:t>假设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):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R</a:t>
            </a:r>
            <a:r>
              <a:rPr lang="en-US" altLang="zh-CN" i="1" baseline="30000" dirty="0">
                <a:solidFill>
                  <a:schemeClr val="accent2"/>
                </a:solidFill>
                <a:ea typeface="楷体_GB2312" pitchFamily="49" charset="-122"/>
              </a:rPr>
              <a:t>n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  <a:sym typeface="Euclid Symbol" pitchFamily="18" charset="2"/>
              </a:rPr>
              <a:t>\</a:t>
            </a:r>
            <a:r>
              <a:rPr lang="en-US" altLang="zh-CN" sz="2800" i="1" dirty="0" err="1">
                <a:solidFill>
                  <a:schemeClr val="accent2"/>
                </a:solidFill>
                <a:ea typeface="楷体_GB2312" pitchFamily="49" charset="-122"/>
                <a:sym typeface="Euclid Symbol" pitchFamily="18" charset="2"/>
              </a:rPr>
              <a:t>rightarrowR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/>
              <a:t>是</a:t>
            </a:r>
            <a:r>
              <a:rPr lang="zh-CN" altLang="en-US" sz="2800" dirty="0">
                <a:ea typeface="楷体_GB2312" pitchFamily="49" charset="-122"/>
              </a:rPr>
              <a:t> </a:t>
            </a:r>
            <a:r>
              <a:rPr lang="zh-CN" altLang="en-US" sz="2800" dirty="0">
                <a:latin typeface="宋体" panose="02010600030101010101" pitchFamily="2" charset="-122"/>
              </a:rPr>
              <a:t>可微的凸函数</a:t>
            </a:r>
            <a:r>
              <a:rPr lang="en-US" altLang="zh-CN" sz="2800" dirty="0">
                <a:highlight>
                  <a:srgbClr val="FF0000"/>
                </a:highlight>
                <a:latin typeface="宋体" panose="02010600030101010101" pitchFamily="2" charset="-122"/>
              </a:rPr>
              <a:t>(\</a:t>
            </a:r>
            <a:r>
              <a:rPr lang="en-US" altLang="zh-CN" sz="2800" dirty="0" err="1">
                <a:highlight>
                  <a:srgbClr val="FF0000"/>
                </a:highlight>
                <a:latin typeface="宋体" panose="02010600030101010101" pitchFamily="2" charset="-122"/>
              </a:rPr>
              <a:t>bigcup</a:t>
            </a:r>
            <a:r>
              <a:rPr lang="en-US" altLang="zh-CN" sz="2800" dirty="0">
                <a:latin typeface="宋体" panose="02010600030101010101" pitchFamily="2" charset="-122"/>
              </a:rPr>
              <a:t>),</a:t>
            </a:r>
            <a:r>
              <a:rPr lang="zh-CN" altLang="en-US" sz="2800" dirty="0">
                <a:latin typeface="宋体" panose="02010600030101010101" pitchFamily="2" charset="-122"/>
              </a:rPr>
              <a:t>则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</a:t>
            </a:r>
            <a:r>
              <a:rPr lang="en-US" altLang="zh-CN" sz="2800" dirty="0">
                <a:ea typeface="楷体_GB2312" pitchFamily="49" charset="-122"/>
              </a:rPr>
              <a:t> </a:t>
            </a:r>
            <a:r>
              <a:rPr lang="zh-CN" altLang="en-US" sz="2800" dirty="0"/>
              <a:t>是</a:t>
            </a:r>
            <a:r>
              <a:rPr lang="en-US" altLang="zh-CN" sz="2800" dirty="0"/>
              <a:t>(UNLP)</a:t>
            </a:r>
            <a:r>
              <a:rPr lang="zh-CN" altLang="en-US" sz="2800" dirty="0"/>
              <a:t>的全局最小点</a:t>
            </a:r>
            <a:r>
              <a:rPr lang="zh-CN" altLang="en-US" sz="2800" dirty="0">
                <a:latin typeface="宋体" panose="02010600030101010101" pitchFamily="2" charset="-122"/>
              </a:rPr>
              <a:t>当且仅当</a:t>
            </a:r>
            <a:r>
              <a:rPr lang="zh-CN" altLang="en-US" sz="2800" dirty="0">
                <a:solidFill>
                  <a:schemeClr val="accent2"/>
                </a:solidFill>
                <a:ea typeface="楷体_GB2312" pitchFamily="49" charset="-122"/>
                <a:sym typeface="Symbol" panose="05050102010706020507" pitchFamily="18" charset="2"/>
              </a:rPr>
              <a:t></a:t>
            </a:r>
            <a:r>
              <a:rPr lang="en-US" altLang="zh-CN" sz="2800" i="1" dirty="0">
                <a:solidFill>
                  <a:schemeClr val="accent2"/>
                </a:solidFill>
                <a:ea typeface="楷体_GB2312" pitchFamily="49" charset="-122"/>
              </a:rPr>
              <a:t>f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(</a:t>
            </a:r>
            <a:r>
              <a:rPr lang="en-US" altLang="zh-CN" sz="2800" b="1" i="1" dirty="0">
                <a:solidFill>
                  <a:schemeClr val="accent2"/>
                </a:solidFill>
                <a:ea typeface="楷体_GB2312" pitchFamily="49" charset="-122"/>
              </a:rPr>
              <a:t>x</a:t>
            </a:r>
            <a:r>
              <a:rPr lang="en-US" altLang="zh-CN" sz="2800" dirty="0">
                <a:solidFill>
                  <a:schemeClr val="accent2"/>
                </a:solidFill>
                <a:ea typeface="楷体_GB2312" pitchFamily="49" charset="-122"/>
              </a:rPr>
              <a:t>*)=</a:t>
            </a:r>
            <a:r>
              <a:rPr lang="en-US" altLang="zh-CN" sz="2800" b="1" dirty="0">
                <a:solidFill>
                  <a:schemeClr val="accent2"/>
                </a:solidFill>
                <a:ea typeface="楷体_GB2312" pitchFamily="49" charset="-122"/>
              </a:rPr>
              <a:t>0.</a:t>
            </a:r>
            <a:endParaRPr lang="en-US" altLang="zh-CN" sz="2800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098" name="Rectangle 2"/>
          <p:cNvSpPr>
            <a:spLocks noGrp="1"/>
          </p:cNvSpPr>
          <p:nvPr>
            <p:ph type="title"/>
          </p:nvPr>
        </p:nvSpPr>
        <p:spPr>
          <a:xfrm>
            <a:off x="1703388" y="-26987"/>
            <a:ext cx="7772400" cy="1143000"/>
          </a:xfrm>
        </p:spPr>
        <p:txBody>
          <a:bodyPr vert="horz" wrap="square" lIns="91440" tIns="45720" rIns="91440" bIns="45720" anchor="ctr" anchorCtr="0"/>
          <a:lstStyle/>
          <a:p>
            <a:pPr algn="l" eaLnBrk="1" hangingPunct="1"/>
            <a:r>
              <a:rPr lang="en-US" altLang="zh-CN" dirty="0">
                <a:solidFill>
                  <a:srgbClr val="003366"/>
                </a:solidFill>
              </a:rPr>
              <a:t>7</a:t>
            </a:r>
            <a:r>
              <a:rPr lang="en-US" altLang="zh-CN" b="1" dirty="0">
                <a:solidFill>
                  <a:srgbClr val="003366"/>
                </a:solidFill>
              </a:rPr>
              <a:t>. </a:t>
            </a:r>
            <a:r>
              <a:rPr lang="zh-CN" altLang="en-US" sz="4000" dirty="0">
                <a:solidFill>
                  <a:srgbClr val="003366"/>
                </a:solidFill>
              </a:rPr>
              <a:t>最优性条件</a:t>
            </a:r>
            <a:r>
              <a:rPr lang="en-US" altLang="zh-CN" sz="4000" dirty="0">
                <a:solidFill>
                  <a:srgbClr val="006699"/>
                </a:solidFill>
              </a:rPr>
              <a:t>-</a:t>
            </a:r>
            <a:r>
              <a:rPr lang="zh-CN" altLang="en-US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无约束</a:t>
            </a:r>
            <a:r>
              <a:rPr lang="en-US" altLang="zh-CN" sz="3600" dirty="0">
                <a:solidFill>
                  <a:srgbClr val="FF9900"/>
                </a:solidFill>
                <a:ea typeface="楷体_GB2312" pitchFamily="49" charset="-122"/>
                <a:sym typeface="Wingdings" panose="05000000000000000000" pitchFamily="2" charset="2"/>
              </a:rPr>
              <a:t>8</a:t>
            </a:r>
            <a:endParaRPr lang="en-US" altLang="zh-CN" sz="3600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88099" name="Line 3"/>
          <p:cNvSpPr/>
          <p:nvPr/>
        </p:nvSpPr>
        <p:spPr>
          <a:xfrm>
            <a:off x="1752600" y="914400"/>
            <a:ext cx="8534400" cy="0"/>
          </a:xfrm>
          <a:prstGeom prst="line">
            <a:avLst/>
          </a:prstGeom>
          <a:ln w="57150" cap="flat" cmpd="thickThin">
            <a:solidFill>
              <a:srgbClr val="660066"/>
            </a:solidFill>
            <a:prstDash val="solid"/>
            <a:headEnd type="none" w="med" len="med"/>
            <a:tailEnd type="none" w="med" len="med"/>
          </a:ln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388100" name="Object 8"/>
          <p:cNvGraphicFramePr>
            <a:graphicFrameLocks noChangeAspect="1"/>
          </p:cNvGraphicFramePr>
          <p:nvPr/>
        </p:nvGraphicFramePr>
        <p:xfrm>
          <a:off x="1919288" y="981075"/>
          <a:ext cx="7469187" cy="1201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2997200" imgH="482600" progId="Equation.DSMT4">
                  <p:embed/>
                </p:oleObj>
              </mc:Choice>
              <mc:Fallback>
                <p:oleObj r:id="rId2" imgW="2997200" imgH="482600" progId="Equation.DSMT4">
                  <p:embed/>
                  <p:pic>
                    <p:nvPicPr>
                      <p:cNvPr id="0" name="图片 3831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288" y="981075"/>
                        <a:ext cx="7469187" cy="12017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>
            <p:custDataLst>
              <p:tags r:id="rId2"/>
            </p:custDataLst>
          </p:nvPr>
        </p:nvSpPr>
        <p:spPr>
          <a:xfrm>
            <a:off x="8915400" y="6214745"/>
            <a:ext cx="1543050" cy="411480"/>
          </a:xfrm>
          <a:prstGeom prst="roundRect">
            <a:avLst/>
          </a:prstGeom>
          <a:solidFill>
            <a:srgbClr val="808080"/>
          </a:solidFill>
          <a:ln w="38100" cmpd="sng">
            <a:solidFill>
              <a:srgbClr val="0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 anchorCtr="1">
            <a:noAutofit/>
          </a:bodyPr>
          <a:lstStyle/>
          <a:p>
            <a:pPr algn="ctr"/>
            <a:r>
              <a:rPr lang="zh-CN" altLang="en-US" sz="1600">
                <a:solidFill>
                  <a:srgbClr val="FFFFFF"/>
                </a:solidFill>
                <a:latin typeface="微软雅黑" panose="020B0503020204020204" charset="-122"/>
                <a:ea typeface="微软雅黑" panose="020B0503020204020204" charset="-122"/>
              </a:rPr>
              <a:t>作答</a:t>
            </a:r>
          </a:p>
        </p:txBody>
      </p:sp>
      <p:sp>
        <p:nvSpPr>
          <p:cNvPr id="10" name="矩形 9"/>
          <p:cNvSpPr/>
          <p:nvPr>
            <p:custDataLst>
              <p:tags r:id="rId3"/>
            </p:custDataLst>
          </p:nvPr>
        </p:nvSpPr>
        <p:spPr>
          <a:xfrm>
            <a:off x="0" y="5727065"/>
            <a:ext cx="12192000" cy="487680"/>
          </a:xfrm>
          <a:prstGeom prst="rect">
            <a:avLst/>
          </a:prstGeom>
          <a:solidFill>
            <a:srgbClr val="FBFAEF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>
            <a:noAutofit/>
          </a:bodyPr>
          <a:lstStyle/>
          <a:p>
            <a:pPr lvl="0" algn="l">
              <a:buNone/>
            </a:pPr>
            <a:r>
              <a:rPr lang="zh-CN" altLang="en-US" sz="1600">
                <a:solidFill>
                  <a:srgbClr val="F84F4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正常使用主观题需2.0以上版本雨课堂</a:t>
            </a:r>
          </a:p>
        </p:txBody>
      </p:sp>
      <p:graphicFrame>
        <p:nvGraphicFramePr>
          <p:cNvPr id="389124" name="Object 4"/>
          <p:cNvGraphicFramePr>
            <a:graphicFrameLocks noChangeAspect="1"/>
          </p:cNvGraphicFramePr>
          <p:nvPr/>
        </p:nvGraphicFramePr>
        <p:xfrm>
          <a:off x="1919288" y="981075"/>
          <a:ext cx="7272337" cy="153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11" imgW="2997200" imgH="635000" progId="Equation.DSMT4">
                  <p:embed/>
                </p:oleObj>
              </mc:Choice>
              <mc:Fallback>
                <p:oleObj r:id="rId11" imgW="2997200" imgH="635000" progId="Equation.DSMT4">
                  <p:embed/>
                  <p:pic>
                    <p:nvPicPr>
                      <p:cNvPr id="0" name="图片 38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19288" y="981075"/>
                        <a:ext cx="7272337" cy="153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组合 8"/>
          <p:cNvGrpSpPr/>
          <p:nvPr>
            <p:custDataLst>
              <p:tags r:id="rId4"/>
            </p:custDataLst>
          </p:nvPr>
        </p:nvGrpSpPr>
        <p:grpSpPr>
          <a:xfrm>
            <a:off x="0" y="0"/>
            <a:ext cx="12192000" cy="635000"/>
            <a:chOff x="0" y="0"/>
            <a:chExt cx="19200" cy="1000"/>
          </a:xfrm>
        </p:grpSpPr>
        <p:sp>
          <p:nvSpPr>
            <p:cNvPr id="5" name="TitleBackground"/>
            <p:cNvSpPr/>
            <p:nvPr>
              <p:custDataLst>
                <p:tags r:id="rId6"/>
              </p:custDataLst>
            </p:nvPr>
          </p:nvSpPr>
          <p:spPr>
            <a:xfrm>
              <a:off x="0" y="0"/>
              <a:ext cx="19200" cy="1000"/>
            </a:xfrm>
            <a:prstGeom prst="rect">
              <a:avLst/>
            </a:prstGeom>
            <a:solidFill>
              <a:srgbClr val="F6F7F8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ColorBlock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300" cy="1000"/>
            </a:xfrm>
            <a:prstGeom prst="rect">
              <a:avLst/>
            </a:prstGeom>
            <a:solidFill>
              <a:srgbClr val="639EF4"/>
            </a:solidFill>
            <a:ln w="12700" cap="flat" cmpd="sng" algn="ctr">
              <a:noFill/>
              <a:prstDash val="solid"/>
              <a:miter lim="800000"/>
            </a:ln>
            <a:extLst>
              <a:ext uri="{91240B29-F687-4F45-9708-019B960494DF}">
                <a14:hiddenLine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  <a:headEnd/>
                  <a:tailEnd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TypeText"/>
            <p:cNvSpPr txBox="1"/>
            <p:nvPr>
              <p:custDataLst>
                <p:tags r:id="rId8"/>
              </p:custDataLst>
            </p:nvPr>
          </p:nvSpPr>
          <p:spPr>
            <a:xfrm>
              <a:off x="400" y="0"/>
              <a:ext cx="3000" cy="10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600">
                  <a:solidFill>
                    <a:srgbClr val="00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主观题</a:t>
              </a:r>
            </a:p>
          </p:txBody>
        </p:sp>
        <p:sp>
          <p:nvSpPr>
            <p:cNvPr id="8" name="TipText"/>
            <p:cNvSpPr txBox="1"/>
            <p:nvPr>
              <p:custDataLst>
                <p:tags r:id="rId9"/>
              </p:custDataLst>
            </p:nvPr>
          </p:nvSpPr>
          <p:spPr>
            <a:xfrm>
              <a:off x="2248" y="172"/>
              <a:ext cx="3600" cy="800"/>
            </a:xfrm>
            <a:prstGeom prst="rect">
              <a:avLst/>
            </a:prstGeom>
            <a:noFill/>
          </p:spPr>
          <p:txBody>
            <a:bodyPr wrap="none" rtlCol="0" anchor="ctr" anchorCtr="0">
              <a:noAutofit/>
            </a:bodyPr>
            <a:lstStyle/>
            <a:p>
              <a:pPr lvl="0" algn="l">
                <a:buNone/>
              </a:pPr>
              <a:r>
                <a:rPr lang="zh-CN" altLang="en-US" sz="2000">
                  <a:solidFill>
                    <a:srgbClr val="808080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10分</a:t>
              </a:r>
            </a:p>
          </p:txBody>
        </p:sp>
      </p:grpSp>
      <p:pic>
        <p:nvPicPr>
          <p:cNvPr id="2" name="图片 1" descr="tmpA0FC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3"/>
          <a:stretch>
            <a:fillRect/>
          </a:stretch>
        </p:blipFill>
        <p:spPr>
          <a:xfrm>
            <a:off x="10642600" y="63500"/>
            <a:ext cx="1422400" cy="508000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M0NWVjZGFmMDczNDUzNzBmYTFiY2E1Mzk4ZWEyMT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ShortAnswer"/>
  <p:tag name="PROBLEMSCORE" val="10.0"/>
  <p:tag name="PROBLEMVOICEALLOWED" val="Fals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ubmit"/>
  <p:tag name="RAINPROBLEMTYPE" val="ShortAnswer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ODUCTVERSIONTIP" val="PRODUCTVERSIONTIP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" val="ProblemSetting"/>
  <p:tag name="RAINPROBLEMTYPE" val="ShortAnswer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AINPROBLEMTYPE" val="ProblemTypeMarker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1033</Words>
  <Application>Microsoft Office PowerPoint</Application>
  <PresentationFormat>宽屏</PresentationFormat>
  <Paragraphs>68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Euclid Symbol</vt:lpstr>
      <vt:lpstr>楷体_GB2312</vt:lpstr>
      <vt:lpstr>宋体</vt:lpstr>
      <vt:lpstr>微软雅黑</vt:lpstr>
      <vt:lpstr>Arial</vt:lpstr>
      <vt:lpstr>Cambria Math</vt:lpstr>
      <vt:lpstr>Symbol</vt:lpstr>
      <vt:lpstr>Times New Roman</vt:lpstr>
      <vt:lpstr>Wingdings</vt:lpstr>
      <vt:lpstr>Office 主题​​</vt:lpstr>
      <vt:lpstr>Equation.DSMT4</vt:lpstr>
      <vt:lpstr>第五章 无约束最优性条件 </vt:lpstr>
      <vt:lpstr>7. 最优性条件-无约束1</vt:lpstr>
      <vt:lpstr>7. 最优性条件-无约束2</vt:lpstr>
      <vt:lpstr>7. 最优性条件-无约束3</vt:lpstr>
      <vt:lpstr>7. 最优性条件-无约束4</vt:lpstr>
      <vt:lpstr>7. 最优性条件-无约束5</vt:lpstr>
      <vt:lpstr>7. 最优性条件-无约束7</vt:lpstr>
      <vt:lpstr>7. 最优性条件-无约束8</vt:lpstr>
      <vt:lpstr>PowerPoint 演示文稿</vt:lpstr>
      <vt:lpstr>7. 最优性条件-无约束9</vt:lpstr>
      <vt:lpstr>7. 最优性条件-无约束10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Escoffier Lancaster</cp:lastModifiedBy>
  <cp:revision>155</cp:revision>
  <dcterms:created xsi:type="dcterms:W3CDTF">2019-06-19T02:08:00Z</dcterms:created>
  <dcterms:modified xsi:type="dcterms:W3CDTF">2025-04-09T08:41:45Z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2052-11.1.0.11636</vt:lpwstr>
  </property>
  <property fmtid="{D5CDD505-2E9C-101B-9397-08002B2CF9AE}" pid="3" name="ICV">
    <vt:lpwstr>676DD02CDD9A4B898581AD9C416C4CEC</vt:lpwstr>
  </property>
</Properties>
</file>