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832" y="60"/>
      </p:cViewPr>
      <p:guideLst>
        <p:guide orient="horz" pos="213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2025/4/9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wmf"/><Relationship Id="rId7" Type="http://schemas.openxmlformats.org/officeDocument/2006/relationships/oleObject" Target="../embeddings/oleObject13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oleObject" Target="../embeddings/oleObject19.bin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.wmf"/><Relationship Id="rId1" Type="http://schemas.openxmlformats.org/officeDocument/2006/relationships/tags" Target="../tags/tag64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oleObject" Target="../embeddings/oleObject20.bin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Relationship Id="rId1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dirty="0"/>
              <a:t>第八章 算法</a:t>
            </a:r>
            <a:endParaRPr lang="en-US" altLang="zh-CN" dirty="0"/>
          </a:p>
        </p:txBody>
      </p:sp>
      <p:sp>
        <p:nvSpPr>
          <p:cNvPr id="48230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算法概念</a:t>
            </a:r>
            <a:endParaRPr lang="en-US" altLang="zh-CN" dirty="0"/>
          </a:p>
          <a:p>
            <a:pPr eaLnBrk="1" hangingPunct="1"/>
            <a:r>
              <a:rPr lang="zh-CN" altLang="en-US" dirty="0"/>
              <a:t>算法收敛问题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/>
          </p:cNvSpPr>
          <p:nvPr>
            <p:ph type="title"/>
          </p:nvPr>
        </p:nvSpPr>
        <p:spPr>
          <a:xfrm>
            <a:off x="2063750" y="260350"/>
            <a:ext cx="7200900" cy="64770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l" eaLnBrk="1" hangingPunct="1"/>
            <a:r>
              <a:rPr lang="en-US" altLang="zh-CN" sz="3600" dirty="0"/>
              <a:t>Ch8 </a:t>
            </a:r>
            <a:r>
              <a:rPr lang="zh-CN" altLang="en-US" sz="3600" dirty="0"/>
              <a:t>算法－概念</a:t>
            </a:r>
          </a:p>
        </p:txBody>
      </p:sp>
      <p:sp>
        <p:nvSpPr>
          <p:cNvPr id="491523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1524" name="Object 8"/>
          <p:cNvGraphicFramePr>
            <a:graphicFrameLocks noChangeAspect="1"/>
          </p:cNvGraphicFramePr>
          <p:nvPr/>
        </p:nvGraphicFramePr>
        <p:xfrm>
          <a:off x="2711450" y="2852738"/>
          <a:ext cx="4354513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56100" imgH="1930400" progId="Equation.DSMT4">
                  <p:embed/>
                </p:oleObj>
              </mc:Choice>
              <mc:Fallback>
                <p:oleObj r:id="rId2" imgW="4356100" imgH="1930400" progId="Equation.DSMT4">
                  <p:embed/>
                  <p:pic>
                    <p:nvPicPr>
                      <p:cNvPr id="0" name="图片 39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11450" y="2852738"/>
                        <a:ext cx="4354513" cy="193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25" name="Group 12"/>
          <p:cNvGrpSpPr/>
          <p:nvPr/>
        </p:nvGrpSpPr>
        <p:grpSpPr>
          <a:xfrm>
            <a:off x="3752850" y="4138613"/>
            <a:ext cx="53975" cy="28575"/>
            <a:chOff x="158" y="1888"/>
            <a:chExt cx="5472" cy="528"/>
          </a:xfrm>
        </p:grpSpPr>
        <p:pic>
          <p:nvPicPr>
            <p:cNvPr id="491529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" y="1888"/>
              <a:ext cx="5472" cy="304"/>
            </a:xfrm>
            <a:prstGeom prst="rect">
              <a:avLst/>
            </a:prstGeom>
            <a:noFill/>
            <a:ln w="9525">
              <a:noFill/>
            </a:ln>
          </p:spPr>
        </p:pic>
        <p:graphicFrame>
          <p:nvGraphicFramePr>
            <p:cNvPr id="491530" name="Object 10"/>
            <p:cNvGraphicFramePr>
              <a:graphicFrameLocks noChangeAspect="1"/>
            </p:cNvGraphicFramePr>
            <p:nvPr/>
          </p:nvGraphicFramePr>
          <p:xfrm>
            <a:off x="204" y="2205"/>
            <a:ext cx="408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736600" imgH="381000" progId="Equation.DSMT4">
                    <p:embed/>
                  </p:oleObj>
                </mc:Choice>
                <mc:Fallback>
                  <p:oleObj r:id="rId5" imgW="736600" imgH="381000" progId="Equation.DSMT4">
                    <p:embed/>
                    <p:pic>
                      <p:nvPicPr>
                        <p:cNvPr id="0" name="图片 397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04" y="2205"/>
                          <a:ext cx="408" cy="21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526" name="Rectangle 17"/>
          <p:cNvSpPr/>
          <p:nvPr/>
        </p:nvSpPr>
        <p:spPr>
          <a:xfrm>
            <a:off x="1992313" y="2205038"/>
            <a:ext cx="7298055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设</a:t>
            </a:r>
            <a:r>
              <a:rPr lang="zh-CN" altLang="en-US" sz="2400" dirty="0">
                <a:solidFill>
                  <a:schemeClr val="tx2"/>
                </a:solidFill>
                <a:sym typeface="Euclid Symbol" pitchFamily="18" charset="2"/>
              </a:rPr>
              <a:t>是整体最优解的集合，即</a:t>
            </a:r>
            <a:r>
              <a:rPr lang="en-US" altLang="zh-CN" sz="2400" dirty="0">
                <a:solidFill>
                  <a:schemeClr val="tx2"/>
                </a:solidFill>
                <a:sym typeface="Euclid Symbol" pitchFamily="18" charset="2"/>
              </a:rPr>
              <a:t>={1}</a:t>
            </a:r>
            <a:r>
              <a:rPr lang="zh-CN" altLang="en-US" sz="2400" dirty="0">
                <a:solidFill>
                  <a:schemeClr val="tx2"/>
                </a:solidFill>
                <a:sym typeface="Euclid Symbol" pitchFamily="18" charset="2"/>
              </a:rPr>
              <a:t>。考虑算法映射，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sym typeface="Euclid Symbol" pitchFamily="18" charset="2"/>
              </a:rPr>
              <a:t>定义为</a:t>
            </a:r>
          </a:p>
        </p:txBody>
      </p:sp>
      <p:graphicFrame>
        <p:nvGraphicFramePr>
          <p:cNvPr id="491527" name="Object 18"/>
          <p:cNvGraphicFramePr>
            <a:graphicFrameLocks noGrp="1" noChangeAspect="1"/>
          </p:cNvGraphicFramePr>
          <p:nvPr>
            <p:ph sz="half" idx="1"/>
          </p:nvPr>
        </p:nvGraphicFramePr>
        <p:xfrm>
          <a:off x="1992313" y="1052513"/>
          <a:ext cx="432117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955800" imgH="431800" progId="Equation.DSMT4">
                  <p:embed/>
                </p:oleObj>
              </mc:Choice>
              <mc:Fallback>
                <p:oleObj r:id="rId7" imgW="1955800" imgH="431800" progId="Equation.DSMT4">
                  <p:embed/>
                  <p:pic>
                    <p:nvPicPr>
                      <p:cNvPr id="0" name="图片 3975"/>
                      <p:cNvPicPr/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>
                      <a:xfrm>
                        <a:off x="1992313" y="1052513"/>
                        <a:ext cx="4321175" cy="9540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28" name="Rectangle 20"/>
          <p:cNvSpPr/>
          <p:nvPr/>
        </p:nvSpPr>
        <p:spPr>
          <a:xfrm>
            <a:off x="2135188" y="4941888"/>
            <a:ext cx="2621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olidFill>
                  <a:schemeClr val="tx2"/>
                </a:solidFill>
                <a:sym typeface="Euclid Symbol" pitchFamily="18" charset="2"/>
              </a:rPr>
              <a:t>映射在下图中说明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/>
          </p:cNvSpPr>
          <p:nvPr>
            <p:ph type="title"/>
          </p:nvPr>
        </p:nvSpPr>
        <p:spPr>
          <a:xfrm>
            <a:off x="1905000" y="228600"/>
            <a:ext cx="5105400" cy="6858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600" dirty="0"/>
              <a:t>Ch8  </a:t>
            </a:r>
            <a:r>
              <a:rPr lang="zh-CN" altLang="en-US" sz="3600" dirty="0"/>
              <a:t>算法－概念</a:t>
            </a:r>
          </a:p>
        </p:txBody>
      </p:sp>
      <p:sp>
        <p:nvSpPr>
          <p:cNvPr id="492547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92548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38" y="2636838"/>
            <a:ext cx="5976937" cy="3400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92549" name="Rectangle 10"/>
          <p:cNvSpPr/>
          <p:nvPr/>
        </p:nvSpPr>
        <p:spPr>
          <a:xfrm>
            <a:off x="1752600" y="2760980"/>
            <a:ext cx="4681538" cy="13468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400" dirty="0">
                <a:latin typeface="+mj-ea"/>
                <a:ea typeface="+mj-ea"/>
                <a:cs typeface="+mj-ea"/>
              </a:rPr>
              <a:t>当</a:t>
            </a:r>
            <a:r>
              <a:rPr lang="en-US" altLang="zh-CN" sz="2400" dirty="0">
                <a:latin typeface="+mj-ea"/>
                <a:ea typeface="+mj-ea"/>
                <a:cs typeface="+mj-ea"/>
              </a:rPr>
              <a:t>          </a:t>
            </a:r>
            <a:r>
              <a:rPr lang="zh-CN" altLang="en-US" sz="2400" dirty="0">
                <a:latin typeface="+mj-ea"/>
                <a:ea typeface="+mj-ea"/>
                <a:cs typeface="+mj-ea"/>
              </a:rPr>
              <a:t>时，</a:t>
            </a:r>
          </a:p>
          <a:p>
            <a:pPr marL="0" lvl="0" indent="0" eaLnBrk="1" hangingPunct="1">
              <a:buNone/>
            </a:pPr>
            <a:r>
              <a:rPr lang="zh-CN" altLang="en-US" sz="2400" dirty="0">
                <a:latin typeface="+mj-ea"/>
                <a:ea typeface="+mj-ea"/>
                <a:cs typeface="+mj-ea"/>
              </a:rPr>
              <a:t>根据闭映射的定义，</a:t>
            </a:r>
            <a:r>
              <a:rPr lang="en-US" altLang="zh-CN" sz="2400" dirty="0">
                <a:latin typeface="+mj-ea"/>
                <a:ea typeface="+mj-ea"/>
                <a:cs typeface="+mj-ea"/>
              </a:rPr>
              <a:t>B(x)</a:t>
            </a:r>
            <a:r>
              <a:rPr lang="zh-CN" altLang="en-US" sz="2400" dirty="0">
                <a:latin typeface="+mj-ea"/>
                <a:ea typeface="+mj-ea"/>
                <a:cs typeface="+mj-ea"/>
              </a:rPr>
              <a:t>在</a:t>
            </a:r>
          </a:p>
          <a:p>
            <a:pPr marL="0" lvl="0" indent="0" eaLnBrk="1" hangingPunct="1">
              <a:buNone/>
            </a:pPr>
            <a:r>
              <a:rPr lang="zh-CN" altLang="en-US" sz="2400" dirty="0">
                <a:latin typeface="+mj-ea"/>
                <a:ea typeface="+mj-ea"/>
                <a:cs typeface="+mj-ea"/>
              </a:rPr>
              <a:t>处不是闭的。</a:t>
            </a:r>
          </a:p>
        </p:txBody>
      </p:sp>
      <p:sp>
        <p:nvSpPr>
          <p:cNvPr id="492550" name="Rectangle 11"/>
          <p:cNvSpPr/>
          <p:nvPr/>
        </p:nvSpPr>
        <p:spPr>
          <a:xfrm>
            <a:off x="1774825" y="1125538"/>
            <a:ext cx="72002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sym typeface="Euclid Symbol" pitchFamily="18" charset="2"/>
              </a:rPr>
              <a:t>取点列</a:t>
            </a:r>
            <a:r>
              <a:rPr lang="en-US" altLang="zh-CN" sz="2400" b="1" dirty="0">
                <a:sym typeface="Euclid Symbol" pitchFamily="18" charset="2"/>
              </a:rPr>
              <a:t>                    </a:t>
            </a:r>
            <a:r>
              <a:rPr lang="zh-CN" altLang="en-US" sz="2400" b="1" dirty="0">
                <a:sym typeface="Euclid Symbol" pitchFamily="18" charset="2"/>
              </a:rPr>
              <a:t>，当</a:t>
            </a:r>
            <a:r>
              <a:rPr lang="en-US" altLang="zh-CN" sz="2400" b="1" dirty="0">
                <a:sym typeface="Euclid Symbol" pitchFamily="18" charset="2"/>
              </a:rPr>
              <a:t>          </a:t>
            </a:r>
            <a:r>
              <a:rPr lang="zh-CN" altLang="en-US" sz="2400" b="1" dirty="0">
                <a:sym typeface="Euclid Symbol" pitchFamily="18" charset="2"/>
              </a:rPr>
              <a:t>时，</a:t>
            </a:r>
            <a:r>
              <a:rPr lang="en-US" altLang="zh-CN" sz="2400" b="1" dirty="0">
                <a:sym typeface="Euclid Symbol" pitchFamily="18" charset="2"/>
              </a:rPr>
              <a:t>                 </a:t>
            </a:r>
            <a:r>
              <a:rPr lang="zh-CN" altLang="en-US" sz="2400" b="1" dirty="0">
                <a:sym typeface="Euclid Symbol" pitchFamily="18" charset="2"/>
              </a:rPr>
              <a:t>，此时</a:t>
            </a: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72105" y="1125855"/>
          <a:ext cx="1657985" cy="396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50900" imgH="203200" progId="Equation.KSEE3">
                  <p:embed/>
                </p:oleObj>
              </mc:Choice>
              <mc:Fallback>
                <p:oleObj r:id="rId4" imgW="850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2105" y="1125855"/>
                        <a:ext cx="1657985" cy="396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70805" y="1170940"/>
          <a:ext cx="734695" cy="33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57200" imgH="177165" progId="Equation.KSEE3">
                  <p:embed/>
                </p:oleObj>
              </mc:Choice>
              <mc:Fallback>
                <p:oleObj r:id="rId6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70805" y="1170940"/>
                        <a:ext cx="734695" cy="33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13208" y="1155700"/>
          <a:ext cx="1381125" cy="356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87400" imgH="203200" progId="Equation.KSEE3">
                  <p:embed/>
                </p:oleObj>
              </mc:Choice>
              <mc:Fallback>
                <p:oleObj r:id="rId8" imgW="7874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13208" y="1155700"/>
                        <a:ext cx="1381125" cy="356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17395" y="1738630"/>
          <a:ext cx="3441700" cy="73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841500" imgH="393700" progId="Equation.KSEE3">
                  <p:embed/>
                </p:oleObj>
              </mc:Choice>
              <mc:Fallback>
                <p:oleObj r:id="rId10" imgW="1841500" imgH="393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17395" y="1738630"/>
                        <a:ext cx="3441700" cy="735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230120" y="2842895"/>
          <a:ext cx="734695" cy="33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57200" imgH="177165" progId="Equation.KSEE3">
                  <p:embed/>
                </p:oleObj>
              </mc:Choice>
              <mc:Fallback>
                <p:oleObj r:id="rId12" imgW="4572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30120" y="2842895"/>
                        <a:ext cx="734695" cy="330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62668" y="2760980"/>
          <a:ext cx="270573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498600" imgH="228600" progId="Equation.KSEE3">
                  <p:embed/>
                </p:oleObj>
              </mc:Choice>
              <mc:Fallback>
                <p:oleObj r:id="rId13" imgW="14986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62668" y="2760980"/>
                        <a:ext cx="2705735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44820" y="3263900"/>
          <a:ext cx="72009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355600" imgH="177165" progId="Equation.KSEE3">
                  <p:embed/>
                </p:oleObj>
              </mc:Choice>
              <mc:Fallback>
                <p:oleObj r:id="rId15" imgW="355600" imgH="177165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544820" y="3263900"/>
                        <a:ext cx="720090" cy="3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/>
          </p:cNvSpPr>
          <p:nvPr>
            <p:ph type="title"/>
          </p:nvPr>
        </p:nvSpPr>
        <p:spPr>
          <a:xfrm>
            <a:off x="1905000" y="228600"/>
            <a:ext cx="5105400" cy="6858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600" dirty="0"/>
              <a:t>Ch8 </a:t>
            </a:r>
            <a:r>
              <a:rPr lang="zh-CN" altLang="en-US" sz="3600" dirty="0"/>
              <a:t>算法－概念</a:t>
            </a:r>
          </a:p>
        </p:txBody>
      </p:sp>
      <p:sp>
        <p:nvSpPr>
          <p:cNvPr id="493571" name="Rectangle 3"/>
          <p:cNvSpPr>
            <a:spLocks noGrp="1"/>
          </p:cNvSpPr>
          <p:nvPr>
            <p:ph type="body"/>
          </p:nvPr>
        </p:nvSpPr>
        <p:spPr>
          <a:xfrm>
            <a:off x="1992313" y="1052513"/>
            <a:ext cx="8207375" cy="1223962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/>
              <a:t>评注：上面例子表明初始点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1</a:t>
            </a:r>
            <a:r>
              <a:rPr lang="zh-CN" altLang="en-US" sz="2400" dirty="0"/>
              <a:t>选取的重要性：若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&lt;2</a:t>
            </a:r>
            <a:r>
              <a:rPr lang="zh-CN" altLang="en-US" sz="2400" dirty="0"/>
              <a:t>则达到收敛于</a:t>
            </a:r>
            <a:r>
              <a:rPr lang="zh-CN" altLang="en-US" dirty="0">
                <a:sym typeface="Euclid Symbol" pitchFamily="18" charset="2"/>
              </a:rPr>
              <a:t></a:t>
            </a:r>
            <a:r>
              <a:rPr lang="zh-CN" altLang="en-US" sz="2400" dirty="0"/>
              <a:t>中的点，否则就不能实现。另</a:t>
            </a:r>
            <a:r>
              <a:rPr lang="zh-CN" altLang="en-US" sz="2400" b="1" dirty="0"/>
              <a:t>注意</a:t>
            </a:r>
            <a:r>
              <a:rPr lang="zh-CN" altLang="en-US" sz="2400" dirty="0"/>
              <a:t>到，在上例中都满足如下条件：</a:t>
            </a:r>
          </a:p>
        </p:txBody>
      </p:sp>
      <p:sp>
        <p:nvSpPr>
          <p:cNvPr id="493572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3573" name="Rectangle 7"/>
          <p:cNvSpPr/>
          <p:nvPr/>
        </p:nvSpPr>
        <p:spPr>
          <a:xfrm>
            <a:off x="2279650" y="4941888"/>
            <a:ext cx="7416800" cy="574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zh-CN" altLang="en-US" sz="2400" b="1" dirty="0"/>
              <a:t>但对任何</a:t>
            </a:r>
            <a:r>
              <a:rPr lang="en-US" altLang="zh-CN" sz="2400" b="1" i="1" dirty="0"/>
              <a:t>x</a:t>
            </a:r>
            <a:r>
              <a:rPr lang="en-US" altLang="zh-CN" sz="2400" b="1" baseline="-25000" dirty="0"/>
              <a:t>1</a:t>
            </a:r>
            <a:r>
              <a:rPr lang="en-US" altLang="zh-CN" sz="2000" b="1" dirty="0">
                <a:sym typeface="Euclid Symbol" pitchFamily="18" charset="2"/>
              </a:rPr>
              <a:t></a:t>
            </a:r>
            <a:r>
              <a:rPr lang="en-US" altLang="zh-CN" sz="2400" b="1" dirty="0">
                <a:sym typeface="Euclid Symbol" pitchFamily="18" charset="2"/>
              </a:rPr>
              <a:t>2</a:t>
            </a:r>
            <a:r>
              <a:rPr lang="zh-CN" altLang="en-US" sz="2400" b="1" dirty="0"/>
              <a:t>都不收敛于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*=1 ,</a:t>
            </a:r>
            <a:r>
              <a:rPr lang="zh-CN" altLang="en-US" sz="2400" b="1" dirty="0"/>
              <a:t>即算法不是闭的</a:t>
            </a:r>
            <a:r>
              <a:rPr lang="zh-CN" altLang="en-US" sz="2000" dirty="0"/>
              <a:t>      </a:t>
            </a:r>
          </a:p>
        </p:txBody>
      </p:sp>
      <p:sp>
        <p:nvSpPr>
          <p:cNvPr id="493574" name="Rectangle 16"/>
          <p:cNvSpPr/>
          <p:nvPr/>
        </p:nvSpPr>
        <p:spPr>
          <a:xfrm>
            <a:off x="1919288" y="2420938"/>
            <a:ext cx="8060690" cy="23069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，给出一可行点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k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Euclid Symbol" pitchFamily="18" charset="2"/>
              </a:rPr>
              <a:t></a:t>
            </a:r>
            <a:r>
              <a:rPr lang="en-US" altLang="zh-CN" sz="2400" dirty="0"/>
              <a:t>1,</a:t>
            </a:r>
            <a:r>
              <a:rPr lang="zh-CN" altLang="en-US" sz="2400" dirty="0"/>
              <a:t>任何后继点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k</a:t>
            </a:r>
            <a:r>
              <a:rPr lang="zh-CN" altLang="en-US" sz="2400" dirty="0"/>
              <a:t>也是可行的</a:t>
            </a:r>
            <a:r>
              <a:rPr lang="en-US" altLang="zh-CN" sz="2400" dirty="0"/>
              <a:t>,</a:t>
            </a:r>
            <a:r>
              <a:rPr lang="zh-CN" altLang="en-US" sz="2400" dirty="0"/>
              <a:t>即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k+1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Euclid Symbol" pitchFamily="18" charset="2"/>
              </a:rPr>
              <a:t></a:t>
            </a:r>
            <a:r>
              <a:rPr lang="en-US" altLang="zh-CN" sz="2400" dirty="0"/>
              <a:t>1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2</a:t>
            </a:r>
            <a:r>
              <a:rPr lang="zh-CN" altLang="en-US" sz="2400" dirty="0"/>
              <a:t>，给出一个不在解集</a:t>
            </a:r>
            <a:r>
              <a:rPr lang="zh-CN" altLang="en-US" sz="2400" dirty="0">
                <a:sym typeface="Euclid Symbol" pitchFamily="18" charset="2"/>
              </a:rPr>
              <a:t>内的可行点</a:t>
            </a:r>
            <a:r>
              <a:rPr lang="en-US" altLang="zh-CN" sz="2400" i="1" dirty="0">
                <a:sym typeface="Euclid Symbol" pitchFamily="18" charset="2"/>
              </a:rPr>
              <a:t>x</a:t>
            </a:r>
            <a:r>
              <a:rPr lang="en-US" altLang="zh-CN" sz="2400" baseline="-25000" dirty="0">
                <a:sym typeface="Euclid Symbol" pitchFamily="18" charset="2"/>
              </a:rPr>
              <a:t>k</a:t>
            </a:r>
            <a:r>
              <a:rPr lang="en-US" altLang="zh-CN" sz="2400" dirty="0">
                <a:sym typeface="Euclid Symbol" pitchFamily="18" charset="2"/>
              </a:rPr>
              <a:t>,</a:t>
            </a:r>
            <a:r>
              <a:rPr lang="zh-CN" altLang="en-US" sz="2400" dirty="0">
                <a:sym typeface="Euclid Symbol" pitchFamily="18" charset="2"/>
              </a:rPr>
              <a:t>任何后继点</a:t>
            </a:r>
            <a:r>
              <a:rPr lang="en-US" altLang="zh-CN" sz="2400" i="1" dirty="0">
                <a:sym typeface="Euclid Symbol" pitchFamily="18" charset="2"/>
              </a:rPr>
              <a:t>x</a:t>
            </a:r>
            <a:r>
              <a:rPr lang="en-US" altLang="zh-CN" sz="2400" baseline="-25000" dirty="0">
                <a:sym typeface="Euclid Symbol" pitchFamily="18" charset="2"/>
              </a:rPr>
              <a:t>k+1</a:t>
            </a:r>
            <a:r>
              <a:rPr lang="zh-CN" altLang="en-US" sz="2400" dirty="0">
                <a:sym typeface="Euclid Symbol" pitchFamily="18" charset="2"/>
              </a:rPr>
              <a:t>满足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ym typeface="Euclid Symbol" pitchFamily="18" charset="2"/>
              </a:rPr>
              <a:t>                  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x</a:t>
            </a:r>
            <a:r>
              <a:rPr lang="en-US" altLang="zh-CN" sz="2400" b="1" baseline="-25000" dirty="0">
                <a:solidFill>
                  <a:schemeClr val="accent2"/>
                </a:solidFill>
                <a:sym typeface="Euclid Symbol" pitchFamily="18" charset="2"/>
              </a:rPr>
              <a:t>k+1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)&lt;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f 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x</a:t>
            </a:r>
            <a:r>
              <a:rPr lang="en-US" altLang="zh-CN" sz="2400" b="1" baseline="-25000" dirty="0">
                <a:solidFill>
                  <a:schemeClr val="accent2"/>
                </a:solidFill>
                <a:sym typeface="Euclid Symbol" pitchFamily="18" charset="2"/>
              </a:rPr>
              <a:t>k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), </a:t>
            </a:r>
            <a:r>
              <a:rPr lang="zh-CN" altLang="en-US" sz="2400" b="1" dirty="0">
                <a:solidFill>
                  <a:schemeClr val="accent2"/>
                </a:solidFill>
                <a:sym typeface="Euclid Symbol" pitchFamily="18" charset="2"/>
              </a:rPr>
              <a:t>其中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)=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^2</a:t>
            </a:r>
            <a:r>
              <a:rPr lang="en-US" altLang="zh-CN" sz="2400" dirty="0">
                <a:sym typeface="Euclid Symbol" pitchFamily="18" charset="2"/>
              </a:rPr>
              <a:t>.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ym typeface="Euclid Symbol" pitchFamily="18" charset="2"/>
              </a:rPr>
              <a:t>     </a:t>
            </a:r>
            <a:r>
              <a:rPr lang="zh-CN" altLang="en-US" sz="2400" dirty="0">
                <a:sym typeface="Euclid Symbol" pitchFamily="18" charset="2"/>
              </a:rPr>
              <a:t>即目标函数严格下降。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ym typeface="Euclid Symbol" pitchFamily="18" charset="2"/>
              </a:rPr>
              <a:t>3</a:t>
            </a:r>
            <a:r>
              <a:rPr lang="zh-CN" altLang="en-US" sz="2400" dirty="0">
                <a:sym typeface="Euclid Symbol" pitchFamily="18" charset="2"/>
              </a:rPr>
              <a:t>，给出</a:t>
            </a:r>
            <a:r>
              <a:rPr lang="zh-CN" altLang="en-US" sz="2400" dirty="0"/>
              <a:t>一在</a:t>
            </a:r>
            <a:r>
              <a:rPr lang="zh-CN" altLang="en-US" sz="2400" dirty="0">
                <a:sym typeface="Euclid Symbol" pitchFamily="18" charset="2"/>
              </a:rPr>
              <a:t>内的</a:t>
            </a:r>
            <a:r>
              <a:rPr lang="zh-CN" altLang="en-US" sz="2400" dirty="0"/>
              <a:t>可行点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k</a:t>
            </a:r>
            <a:r>
              <a:rPr lang="en-US" altLang="zh-CN" sz="2400" dirty="0">
                <a:sym typeface="Euclid Symbol" pitchFamily="18" charset="2"/>
              </a:rPr>
              <a:t>(=</a:t>
            </a:r>
            <a:r>
              <a:rPr lang="en-US" altLang="zh-CN" sz="2400" dirty="0"/>
              <a:t>1),</a:t>
            </a:r>
            <a:r>
              <a:rPr lang="zh-CN" altLang="en-US" sz="2400" dirty="0"/>
              <a:t>任何后继点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k+1</a:t>
            </a:r>
            <a:r>
              <a:rPr lang="zh-CN" altLang="en-US" sz="2400" dirty="0"/>
              <a:t>也在</a:t>
            </a:r>
            <a:r>
              <a:rPr lang="zh-CN" altLang="en-US" sz="2400" dirty="0">
                <a:sym typeface="Euclid Symbol" pitchFamily="18" charset="2"/>
              </a:rPr>
              <a:t>内</a:t>
            </a:r>
            <a:r>
              <a:rPr lang="en-US" altLang="zh-CN" sz="2400" dirty="0"/>
              <a:t>,</a:t>
            </a:r>
            <a:r>
              <a:rPr lang="zh-CN" altLang="en-US" sz="2400" dirty="0"/>
              <a:t>即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     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k+1</a:t>
            </a:r>
            <a:r>
              <a:rPr lang="en-US" altLang="zh-CN" sz="2400" dirty="0"/>
              <a:t> </a:t>
            </a:r>
            <a:r>
              <a:rPr lang="en-US" altLang="zh-CN" sz="2400" dirty="0">
                <a:sym typeface="Euclid Symbol" pitchFamily="18" charset="2"/>
              </a:rPr>
              <a:t>=</a:t>
            </a:r>
            <a:r>
              <a:rPr lang="en-US" altLang="zh-CN" sz="2400" dirty="0"/>
              <a:t>1</a:t>
            </a:r>
            <a:endParaRPr lang="zh-CN" altLang="zh-C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4" name="Rectangle 2"/>
          <p:cNvSpPr>
            <a:spLocks noGrp="1"/>
          </p:cNvSpPr>
          <p:nvPr>
            <p:ph type="title"/>
          </p:nvPr>
        </p:nvSpPr>
        <p:spPr>
          <a:xfrm>
            <a:off x="1774825" y="115888"/>
            <a:ext cx="6769100" cy="504825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l" eaLnBrk="1" hangingPunct="1"/>
            <a:r>
              <a:rPr lang="en-US" altLang="zh-CN" sz="3600" dirty="0"/>
              <a:t>Ch8 </a:t>
            </a:r>
            <a:r>
              <a:rPr lang="zh-CN" altLang="en-US" sz="3600" dirty="0"/>
              <a:t>算法－概念</a:t>
            </a:r>
          </a:p>
        </p:txBody>
      </p:sp>
      <p:sp>
        <p:nvSpPr>
          <p:cNvPr id="494595" name="Line 4"/>
          <p:cNvSpPr/>
          <p:nvPr/>
        </p:nvSpPr>
        <p:spPr>
          <a:xfrm>
            <a:off x="1524000" y="69215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4596" name="Rectangle 12"/>
          <p:cNvSpPr/>
          <p:nvPr/>
        </p:nvSpPr>
        <p:spPr>
          <a:xfrm>
            <a:off x="1774825" y="765175"/>
            <a:ext cx="271335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Pct val="45000"/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tx2"/>
                </a:solidFill>
              </a:rPr>
              <a:t>8.1.5, </a:t>
            </a:r>
            <a:r>
              <a:rPr lang="zh-CN" altLang="en-US" sz="2800" b="1" dirty="0">
                <a:solidFill>
                  <a:schemeClr val="tx2"/>
                </a:solidFill>
              </a:rPr>
              <a:t>合成映射</a:t>
            </a:r>
          </a:p>
        </p:txBody>
      </p:sp>
      <p:graphicFrame>
        <p:nvGraphicFramePr>
          <p:cNvPr id="494597" name="Object 14"/>
          <p:cNvGraphicFramePr>
            <a:graphicFrameLocks noGrp="1" noChangeAspect="1"/>
          </p:cNvGraphicFramePr>
          <p:nvPr>
            <p:ph sz="half" idx="1"/>
          </p:nvPr>
        </p:nvGraphicFramePr>
        <p:xfrm>
          <a:off x="1847850" y="1196975"/>
          <a:ext cx="7920038" cy="227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708400" imgH="1066800" progId="Equation.DSMT4">
                  <p:embed/>
                </p:oleObj>
              </mc:Choice>
              <mc:Fallback>
                <p:oleObj r:id="rId2" imgW="3708400" imgH="1066800" progId="Equation.DSMT4">
                  <p:embed/>
                  <p:pic>
                    <p:nvPicPr>
                      <p:cNvPr id="0" name="图片 3976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847850" y="1196975"/>
                        <a:ext cx="7920038" cy="22780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4598" name="Group 42"/>
          <p:cNvGrpSpPr/>
          <p:nvPr/>
        </p:nvGrpSpPr>
        <p:grpSpPr>
          <a:xfrm>
            <a:off x="4151313" y="2636838"/>
            <a:ext cx="5903912" cy="3743325"/>
            <a:chOff x="1383" y="1797"/>
            <a:chExt cx="3719" cy="2358"/>
          </a:xfrm>
        </p:grpSpPr>
        <p:grpSp>
          <p:nvGrpSpPr>
            <p:cNvPr id="494599" name="Group 36"/>
            <p:cNvGrpSpPr/>
            <p:nvPr/>
          </p:nvGrpSpPr>
          <p:grpSpPr>
            <a:xfrm>
              <a:off x="1383" y="1797"/>
              <a:ext cx="3719" cy="2358"/>
              <a:chOff x="1383" y="1797"/>
              <a:chExt cx="3719" cy="2358"/>
            </a:xfrm>
          </p:grpSpPr>
          <p:sp>
            <p:nvSpPr>
              <p:cNvPr id="494605" name="Oval 17"/>
              <p:cNvSpPr/>
              <p:nvPr/>
            </p:nvSpPr>
            <p:spPr>
              <a:xfrm>
                <a:off x="1610" y="2478"/>
                <a:ext cx="1134" cy="725"/>
              </a:xfrm>
              <a:prstGeom prst="ellipse">
                <a:avLst/>
              </a:prstGeom>
              <a:solidFill>
                <a:srgbClr val="99CC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494606" name="Oval 18"/>
              <p:cNvSpPr/>
              <p:nvPr/>
            </p:nvSpPr>
            <p:spPr>
              <a:xfrm>
                <a:off x="3696" y="1797"/>
                <a:ext cx="1406" cy="1044"/>
              </a:xfrm>
              <a:prstGeom prst="ellipse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chemeClr val="tx2"/>
                    </a:solidFill>
                  </a:rPr>
                  <a:t>         </a:t>
                </a:r>
              </a:p>
            </p:txBody>
          </p:sp>
          <p:sp>
            <p:nvSpPr>
              <p:cNvPr id="494607" name="Oval 19"/>
              <p:cNvSpPr/>
              <p:nvPr/>
            </p:nvSpPr>
            <p:spPr>
              <a:xfrm>
                <a:off x="3878" y="1933"/>
                <a:ext cx="953" cy="544"/>
              </a:xfrm>
              <a:prstGeom prst="ellipse">
                <a:avLst/>
              </a:prstGeom>
              <a:solidFill>
                <a:srgbClr val="FFFF99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zh-CN" sz="2400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94608" name="Oval 20"/>
              <p:cNvSpPr/>
              <p:nvPr/>
            </p:nvSpPr>
            <p:spPr>
              <a:xfrm>
                <a:off x="1973" y="2795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94609" name="Oval 21"/>
              <p:cNvSpPr/>
              <p:nvPr/>
            </p:nvSpPr>
            <p:spPr>
              <a:xfrm>
                <a:off x="4286" y="2296"/>
                <a:ext cx="45" cy="45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94610" name="Rectangle 22"/>
              <p:cNvSpPr/>
              <p:nvPr/>
            </p:nvSpPr>
            <p:spPr>
              <a:xfrm>
                <a:off x="1383" y="2840"/>
                <a:ext cx="243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chemeClr val="tx2"/>
                    </a:solidFill>
                  </a:rPr>
                  <a:t>X</a:t>
                </a:r>
              </a:p>
            </p:txBody>
          </p:sp>
          <p:sp>
            <p:nvSpPr>
              <p:cNvPr id="494611" name="Rectangle 23"/>
              <p:cNvSpPr/>
              <p:nvPr/>
            </p:nvSpPr>
            <p:spPr>
              <a:xfrm>
                <a:off x="4558" y="2523"/>
                <a:ext cx="243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chemeClr val="tx2"/>
                    </a:solidFill>
                  </a:rPr>
                  <a:t>Y</a:t>
                </a:r>
              </a:p>
            </p:txBody>
          </p:sp>
          <p:sp>
            <p:nvSpPr>
              <p:cNvPr id="494612" name="Oval 24"/>
              <p:cNvSpPr/>
              <p:nvPr/>
            </p:nvSpPr>
            <p:spPr>
              <a:xfrm>
                <a:off x="2699" y="3067"/>
                <a:ext cx="1996" cy="1088"/>
              </a:xfrm>
              <a:prstGeom prst="ellipse">
                <a:avLst/>
              </a:prstGeom>
              <a:solidFill>
                <a:srgbClr val="FFCC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94613" name="Rectangle 25"/>
              <p:cNvSpPr/>
              <p:nvPr/>
            </p:nvSpPr>
            <p:spPr>
              <a:xfrm>
                <a:off x="2880" y="3657"/>
                <a:ext cx="23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chemeClr val="tx2"/>
                    </a:solidFill>
                  </a:rPr>
                  <a:t>Z</a:t>
                </a:r>
              </a:p>
            </p:txBody>
          </p:sp>
          <p:sp>
            <p:nvSpPr>
              <p:cNvPr id="494614" name="Oval 27"/>
              <p:cNvSpPr/>
              <p:nvPr/>
            </p:nvSpPr>
            <p:spPr>
              <a:xfrm>
                <a:off x="3061" y="3249"/>
                <a:ext cx="1225" cy="726"/>
              </a:xfrm>
              <a:prstGeom prst="ellipse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94615" name="Oval 26"/>
              <p:cNvSpPr/>
              <p:nvPr/>
            </p:nvSpPr>
            <p:spPr>
              <a:xfrm>
                <a:off x="3515" y="3339"/>
                <a:ext cx="726" cy="499"/>
              </a:xfrm>
              <a:prstGeom prst="ellipse">
                <a:avLst/>
              </a:prstGeom>
              <a:solidFill>
                <a:srgbClr val="CCFFCC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94616" name="Freeform 29"/>
              <p:cNvSpPr/>
              <p:nvPr/>
            </p:nvSpPr>
            <p:spPr>
              <a:xfrm>
                <a:off x="2018" y="2205"/>
                <a:ext cx="2087" cy="590"/>
              </a:xfrm>
              <a:custGeom>
                <a:avLst/>
                <a:gdLst>
                  <a:gd name="txL" fmla="*/ 0 w 2087"/>
                  <a:gd name="txT" fmla="*/ 0 h 590"/>
                  <a:gd name="txR" fmla="*/ 2087 w 2087"/>
                  <a:gd name="txB" fmla="*/ 590 h 590"/>
                </a:gdLst>
                <a:ahLst/>
                <a:cxnLst>
                  <a:cxn ang="0">
                    <a:pos x="0" y="590"/>
                  </a:cxn>
                  <a:cxn ang="0">
                    <a:pos x="817" y="136"/>
                  </a:cxn>
                  <a:cxn ang="0">
                    <a:pos x="2087" y="0"/>
                  </a:cxn>
                </a:cxnLst>
                <a:rect l="txL" t="txT" r="txR" b="txB"/>
                <a:pathLst>
                  <a:path w="2087" h="590">
                    <a:moveTo>
                      <a:pt x="0" y="590"/>
                    </a:moveTo>
                    <a:cubicBezTo>
                      <a:pt x="234" y="412"/>
                      <a:pt x="469" y="234"/>
                      <a:pt x="817" y="136"/>
                    </a:cubicBezTo>
                    <a:cubicBezTo>
                      <a:pt x="1165" y="38"/>
                      <a:pt x="1868" y="23"/>
                      <a:pt x="2087" y="0"/>
                    </a:cubicBezTo>
                  </a:path>
                </a:pathLst>
              </a:custGeom>
              <a:noFill/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4617" name="Line 31"/>
              <p:cNvSpPr/>
              <p:nvPr/>
            </p:nvSpPr>
            <p:spPr>
              <a:xfrm flipV="1">
                <a:off x="2562" y="2386"/>
                <a:ext cx="136" cy="4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4618" name="Rectangle 32"/>
              <p:cNvSpPr/>
              <p:nvPr/>
            </p:nvSpPr>
            <p:spPr>
              <a:xfrm>
                <a:off x="4241" y="1917"/>
                <a:ext cx="489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solidFill>
                      <a:srgbClr val="FF0000"/>
                    </a:solidFill>
                  </a:rPr>
                  <a:t>B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400" b="1" i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  <p:sp>
            <p:nvSpPr>
              <p:cNvPr id="494619" name="Rectangle 33"/>
              <p:cNvSpPr/>
              <p:nvPr/>
            </p:nvSpPr>
            <p:spPr>
              <a:xfrm>
                <a:off x="4176" y="2235"/>
                <a:ext cx="22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solidFill>
                      <a:schemeClr val="accent2"/>
                    </a:solidFill>
                  </a:rPr>
                  <a:t>y</a:t>
                </a:r>
              </a:p>
            </p:txBody>
          </p:sp>
          <p:sp>
            <p:nvSpPr>
              <p:cNvPr id="494620" name="Rectangle 34"/>
              <p:cNvSpPr/>
              <p:nvPr/>
            </p:nvSpPr>
            <p:spPr>
              <a:xfrm>
                <a:off x="3016" y="3475"/>
                <a:ext cx="535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solidFill>
                      <a:srgbClr val="FF0000"/>
                    </a:solidFill>
                  </a:rPr>
                  <a:t>A 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(</a:t>
                </a:r>
                <a:r>
                  <a:rPr lang="en-US" altLang="zh-CN" sz="2400" b="1" i="1" dirty="0">
                    <a:solidFill>
                      <a:srgbClr val="FF0000"/>
                    </a:solidFill>
                  </a:rPr>
                  <a:t>x</a:t>
                </a:r>
                <a:r>
                  <a:rPr lang="en-US" altLang="zh-CN" sz="2400" b="1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  <p:sp>
            <p:nvSpPr>
              <p:cNvPr id="494621" name="Rectangle 35"/>
              <p:cNvSpPr/>
              <p:nvPr/>
            </p:nvSpPr>
            <p:spPr>
              <a:xfrm>
                <a:off x="3696" y="3430"/>
                <a:ext cx="489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solidFill>
                      <a:schemeClr val="accent2"/>
                    </a:solidFill>
                  </a:rPr>
                  <a:t>C(y)</a:t>
                </a:r>
              </a:p>
            </p:txBody>
          </p:sp>
        </p:grpSp>
        <p:cxnSp>
          <p:nvCxnSpPr>
            <p:cNvPr id="494600" name="AutoShape 37"/>
            <p:cNvCxnSpPr>
              <a:endCxn id="494621" idx="0"/>
            </p:cNvCxnSpPr>
            <p:nvPr/>
          </p:nvCxnSpPr>
          <p:spPr>
            <a:xfrm rot="5400000">
              <a:off x="3599" y="2682"/>
              <a:ext cx="1089" cy="407"/>
            </a:xfrm>
            <a:prstGeom prst="curvedConnector3">
              <a:avLst>
                <a:gd name="adj1" fmla="val 49954"/>
              </a:avLst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494601" name="AutoShape 38"/>
            <p:cNvCxnSpPr>
              <a:stCxn id="494616" idx="0"/>
              <a:endCxn id="494620" idx="0"/>
            </p:cNvCxnSpPr>
            <p:nvPr/>
          </p:nvCxnSpPr>
          <p:spPr>
            <a:xfrm>
              <a:off x="2018" y="2206"/>
              <a:ext cx="1266" cy="1270"/>
            </a:xfrm>
            <a:prstGeom prst="curvedConnector2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494602" name="Rectangle 39"/>
            <p:cNvSpPr/>
            <p:nvPr/>
          </p:nvSpPr>
          <p:spPr>
            <a:xfrm>
              <a:off x="2774" y="2016"/>
              <a:ext cx="25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494603" name="Rectangle 40"/>
            <p:cNvSpPr/>
            <p:nvPr/>
          </p:nvSpPr>
          <p:spPr>
            <a:xfrm>
              <a:off x="2562" y="3022"/>
              <a:ext cx="25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494604" name="Rectangle 41"/>
            <p:cNvSpPr/>
            <p:nvPr/>
          </p:nvSpPr>
          <p:spPr>
            <a:xfrm>
              <a:off x="4059" y="2795"/>
              <a:ext cx="25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rgbClr val="FF0000"/>
                  </a:solidFill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/>
          </p:cNvSpPr>
          <p:nvPr>
            <p:ph type="title"/>
          </p:nvPr>
        </p:nvSpPr>
        <p:spPr>
          <a:xfrm>
            <a:off x="1919288" y="260350"/>
            <a:ext cx="7561262" cy="504825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l" eaLnBrk="1" hangingPunct="1"/>
            <a:r>
              <a:rPr lang="en-US" altLang="zh-CN" sz="3600" dirty="0"/>
              <a:t>Ch8 </a:t>
            </a:r>
            <a:r>
              <a:rPr lang="zh-CN" altLang="en-US" sz="3600" dirty="0"/>
              <a:t>算法－概念</a:t>
            </a:r>
          </a:p>
        </p:txBody>
      </p:sp>
      <p:sp>
        <p:nvSpPr>
          <p:cNvPr id="495619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5620" name="Object 5"/>
          <p:cNvGraphicFramePr>
            <a:graphicFrameLocks noChangeAspect="1"/>
          </p:cNvGraphicFramePr>
          <p:nvPr/>
        </p:nvGraphicFramePr>
        <p:xfrm>
          <a:off x="1847850" y="1125538"/>
          <a:ext cx="84201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420100" imgH="1524000" progId="Equation.DSMT4">
                  <p:embed/>
                </p:oleObj>
              </mc:Choice>
              <mc:Fallback>
                <p:oleObj r:id="rId2" imgW="8420100" imgH="1524000" progId="Equation.DSMT4">
                  <p:embed/>
                  <p:pic>
                    <p:nvPicPr>
                      <p:cNvPr id="0" name="图片 39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47850" y="1125538"/>
                        <a:ext cx="8420100" cy="152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919288" y="2924175"/>
          <a:ext cx="8137525" cy="280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235700" imgH="2146300" progId="Equation.DSMT4">
                  <p:embed/>
                </p:oleObj>
              </mc:Choice>
              <mc:Fallback>
                <p:oleObj r:id="rId4" imgW="6235700" imgH="2146300" progId="Equation.DSMT4">
                  <p:embed/>
                  <p:pic>
                    <p:nvPicPr>
                      <p:cNvPr id="0" name="图片 3978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1919288" y="2924175"/>
                        <a:ext cx="8137525" cy="28003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457440" y="3488690"/>
            <a:ext cx="307340" cy="563245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tx1"/>
                </a:solidFill>
              </a:rPr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/>
          </p:cNvSpPr>
          <p:nvPr>
            <p:ph type="title"/>
          </p:nvPr>
        </p:nvSpPr>
        <p:spPr>
          <a:xfrm>
            <a:off x="2063750" y="260350"/>
            <a:ext cx="7561263" cy="64770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l" eaLnBrk="1" hangingPunct="1"/>
            <a:r>
              <a:rPr lang="en-US" altLang="zh-CN" sz="3600" dirty="0"/>
              <a:t>Ch8 </a:t>
            </a:r>
            <a:r>
              <a:rPr lang="zh-CN" altLang="en-US" sz="3600" dirty="0"/>
              <a:t>算法－概念</a:t>
            </a:r>
          </a:p>
        </p:txBody>
      </p:sp>
      <p:graphicFrame>
        <p:nvGraphicFramePr>
          <p:cNvPr id="496643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2063750" y="1196975"/>
          <a:ext cx="8135938" cy="204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44900" imgH="914400" progId="Equation.DSMT4">
                  <p:embed/>
                </p:oleObj>
              </mc:Choice>
              <mc:Fallback>
                <p:oleObj r:id="rId2" imgW="3644900" imgH="914400" progId="Equation.DSMT4">
                  <p:embed/>
                  <p:pic>
                    <p:nvPicPr>
                      <p:cNvPr id="0" name="图片 3979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2063750" y="1196975"/>
                        <a:ext cx="8135938" cy="2041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6644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6645" name="Object 8"/>
          <p:cNvGraphicFramePr>
            <a:graphicFrameLocks noGrp="1" noChangeAspect="1"/>
          </p:cNvGraphicFramePr>
          <p:nvPr>
            <p:ph sz="half" idx="1"/>
          </p:nvPr>
        </p:nvGraphicFramePr>
        <p:xfrm>
          <a:off x="1992313" y="3429000"/>
          <a:ext cx="8064500" cy="197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721100" imgH="914400" progId="Equation.DSMT4">
                  <p:embed/>
                </p:oleObj>
              </mc:Choice>
              <mc:Fallback>
                <p:oleObj r:id="rId4" imgW="3721100" imgH="914400" progId="Equation.DSMT4">
                  <p:embed/>
                  <p:pic>
                    <p:nvPicPr>
                      <p:cNvPr id="0" name="图片 3980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1992313" y="3429000"/>
                        <a:ext cx="8064500" cy="19796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/>
          </p:cNvSpPr>
          <p:nvPr>
            <p:ph type="title"/>
          </p:nvPr>
        </p:nvSpPr>
        <p:spPr>
          <a:xfrm>
            <a:off x="1905000" y="228600"/>
            <a:ext cx="5105400" cy="6858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600" dirty="0"/>
              <a:t>Ch8 </a:t>
            </a:r>
            <a:r>
              <a:rPr lang="zh-CN" altLang="en-US" sz="3600" dirty="0"/>
              <a:t>算法</a:t>
            </a:r>
            <a:r>
              <a:rPr lang="en-US" altLang="zh-CN" sz="3600" dirty="0"/>
              <a:t>-</a:t>
            </a:r>
            <a:r>
              <a:rPr lang="zh-CN" altLang="en-US" sz="3600" dirty="0"/>
              <a:t>收敛定理</a:t>
            </a:r>
          </a:p>
        </p:txBody>
      </p:sp>
      <p:sp>
        <p:nvSpPr>
          <p:cNvPr id="497667" name="Rectangle 3"/>
          <p:cNvSpPr>
            <a:spLocks noGrp="1"/>
          </p:cNvSpPr>
          <p:nvPr>
            <p:ph type="body"/>
          </p:nvPr>
        </p:nvSpPr>
        <p:spPr>
          <a:xfrm>
            <a:off x="1524000" y="990600"/>
            <a:ext cx="3733800" cy="533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8.2.1</a:t>
            </a:r>
            <a:r>
              <a:rPr lang="zh-CN" altLang="en-US" dirty="0"/>
              <a:t>收敛定理</a:t>
            </a:r>
          </a:p>
        </p:txBody>
      </p:sp>
      <p:sp>
        <p:nvSpPr>
          <p:cNvPr id="497668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7669" name="Object 5"/>
          <p:cNvGraphicFramePr>
            <a:graphicFrameLocks noChangeAspect="1"/>
          </p:cNvGraphicFramePr>
          <p:nvPr/>
        </p:nvGraphicFramePr>
        <p:xfrm>
          <a:off x="1847850" y="1628775"/>
          <a:ext cx="8382000" cy="497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382000" imgH="4978400" progId="Equation.DSMT4">
                  <p:embed/>
                </p:oleObj>
              </mc:Choice>
              <mc:Fallback>
                <p:oleObj r:id="rId2" imgW="8382000" imgH="4978400" progId="Equation.DSMT4">
                  <p:embed/>
                  <p:pic>
                    <p:nvPicPr>
                      <p:cNvPr id="0" name="图片 39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47850" y="1628775"/>
                        <a:ext cx="8382000" cy="4978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/>
          </p:cNvSpPr>
          <p:nvPr>
            <p:ph type="title"/>
          </p:nvPr>
        </p:nvSpPr>
        <p:spPr>
          <a:xfrm>
            <a:off x="1905000" y="228600"/>
            <a:ext cx="5105400" cy="6858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600" dirty="0"/>
              <a:t>Ch8 </a:t>
            </a:r>
            <a:r>
              <a:rPr lang="zh-CN" altLang="en-US" sz="3600" dirty="0"/>
              <a:t>算法</a:t>
            </a:r>
            <a:r>
              <a:rPr lang="en-US" altLang="zh-CN" sz="3600" dirty="0"/>
              <a:t>-</a:t>
            </a:r>
            <a:r>
              <a:rPr lang="zh-CN" altLang="en-US" sz="3600" dirty="0"/>
              <a:t>收敛定理</a:t>
            </a:r>
          </a:p>
        </p:txBody>
      </p:sp>
      <p:sp>
        <p:nvSpPr>
          <p:cNvPr id="498691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8692" name="Object 5"/>
          <p:cNvGraphicFramePr>
            <a:graphicFrameLocks noChangeAspect="1"/>
          </p:cNvGraphicFramePr>
          <p:nvPr/>
        </p:nvGraphicFramePr>
        <p:xfrm>
          <a:off x="1892300" y="1196975"/>
          <a:ext cx="8164513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004300" imgH="4495800" progId="Equation.DSMT4">
                  <p:embed/>
                </p:oleObj>
              </mc:Choice>
              <mc:Fallback>
                <p:oleObj r:id="rId2" imgW="9004300" imgH="4495800" progId="Equation.DSMT4">
                  <p:embed/>
                  <p:pic>
                    <p:nvPicPr>
                      <p:cNvPr id="0" name="图片 39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92300" y="1196975"/>
                        <a:ext cx="8164513" cy="407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4" name="Rectangle 2"/>
          <p:cNvSpPr>
            <a:spLocks noGrp="1"/>
          </p:cNvSpPr>
          <p:nvPr>
            <p:ph type="title"/>
          </p:nvPr>
        </p:nvSpPr>
        <p:spPr>
          <a:xfrm>
            <a:off x="1905000" y="228600"/>
            <a:ext cx="5105400" cy="6858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600" dirty="0"/>
              <a:t>Ch8</a:t>
            </a:r>
            <a:r>
              <a:rPr lang="zh-CN" altLang="en-US" sz="3600" dirty="0"/>
              <a:t>算法</a:t>
            </a:r>
            <a:r>
              <a:rPr lang="en-US" altLang="zh-CN" sz="3600" dirty="0"/>
              <a:t>-</a:t>
            </a:r>
            <a:r>
              <a:rPr lang="zh-CN" altLang="en-US" sz="3600" dirty="0"/>
              <a:t>收敛定理</a:t>
            </a:r>
          </a:p>
        </p:txBody>
      </p:sp>
      <p:sp>
        <p:nvSpPr>
          <p:cNvPr id="499715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99716" name="Object 5"/>
          <p:cNvGraphicFramePr>
            <a:graphicFrameLocks noChangeAspect="1"/>
          </p:cNvGraphicFramePr>
          <p:nvPr/>
        </p:nvGraphicFramePr>
        <p:xfrm>
          <a:off x="2590800" y="1295400"/>
          <a:ext cx="688340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83400" imgH="4495800" progId="Equation.DSMT4">
                  <p:embed/>
                </p:oleObj>
              </mc:Choice>
              <mc:Fallback>
                <p:oleObj r:id="rId2" imgW="6883400" imgH="4495800" progId="Equation.DSMT4">
                  <p:embed/>
                  <p:pic>
                    <p:nvPicPr>
                      <p:cNvPr id="0" name="图片 39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90800" y="1295400"/>
                        <a:ext cx="6883400" cy="449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738" name="Rectangle 2"/>
          <p:cNvSpPr>
            <a:spLocks noGrp="1"/>
          </p:cNvSpPr>
          <p:nvPr>
            <p:ph type="title"/>
          </p:nvPr>
        </p:nvSpPr>
        <p:spPr>
          <a:xfrm>
            <a:off x="1905000" y="228600"/>
            <a:ext cx="5105400" cy="6858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600" dirty="0"/>
              <a:t>Ch8 </a:t>
            </a:r>
            <a:r>
              <a:rPr lang="zh-CN" altLang="en-US" sz="3600" dirty="0"/>
              <a:t>算法</a:t>
            </a:r>
            <a:r>
              <a:rPr lang="en-US" altLang="zh-CN" sz="3600" dirty="0"/>
              <a:t>-</a:t>
            </a:r>
            <a:r>
              <a:rPr lang="zh-CN" altLang="en-US" sz="3600" dirty="0"/>
              <a:t>收敛定理</a:t>
            </a:r>
          </a:p>
        </p:txBody>
      </p:sp>
      <p:sp>
        <p:nvSpPr>
          <p:cNvPr id="500739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0740" name="Object 5"/>
          <p:cNvGraphicFramePr>
            <a:graphicFrameLocks noChangeAspect="1"/>
          </p:cNvGraphicFramePr>
          <p:nvPr/>
        </p:nvGraphicFramePr>
        <p:xfrm>
          <a:off x="1992313" y="1125538"/>
          <a:ext cx="83693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369300" imgH="3429000" progId="Equation.DSMT4">
                  <p:embed/>
                </p:oleObj>
              </mc:Choice>
              <mc:Fallback>
                <p:oleObj r:id="rId2" imgW="8369300" imgH="3429000" progId="Equation.DSMT4">
                  <p:embed/>
                  <p:pic>
                    <p:nvPicPr>
                      <p:cNvPr id="0" name="图片 398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92313" y="1125538"/>
                        <a:ext cx="8369300" cy="342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/>
          </p:cNvSpPr>
          <p:nvPr>
            <p:ph type="title"/>
          </p:nvPr>
        </p:nvSpPr>
        <p:spPr>
          <a:xfrm>
            <a:off x="1905000" y="228600"/>
            <a:ext cx="5105400" cy="6858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600" dirty="0"/>
              <a:t>ch8 </a:t>
            </a:r>
            <a:r>
              <a:rPr lang="zh-CN" altLang="en-US" sz="3600" dirty="0"/>
              <a:t>算法</a:t>
            </a:r>
            <a:r>
              <a:rPr lang="en-US" altLang="zh-CN" sz="3600" dirty="0"/>
              <a:t>-</a:t>
            </a:r>
            <a:r>
              <a:rPr lang="zh-CN" altLang="en-US" sz="3600" dirty="0"/>
              <a:t>概念</a:t>
            </a:r>
          </a:p>
        </p:txBody>
      </p:sp>
      <p:sp>
        <p:nvSpPr>
          <p:cNvPr id="483331" name="Rectangle 3"/>
          <p:cNvSpPr>
            <a:spLocks noGrp="1"/>
          </p:cNvSpPr>
          <p:nvPr>
            <p:ph type="body"/>
          </p:nvPr>
        </p:nvSpPr>
        <p:spPr>
          <a:xfrm>
            <a:off x="2057400" y="1066800"/>
            <a:ext cx="3429000" cy="609600"/>
          </a:xfrm>
        </p:spPr>
        <p:txBody>
          <a:bodyPr vert="horz" wrap="square" lIns="91440" tIns="45720" rIns="91440" bIns="45720" anchor="t" anchorCtr="0">
            <a:normAutofit lnSpcReduction="10000"/>
          </a:bodyPr>
          <a:lstStyle/>
          <a:p>
            <a:pPr eaLnBrk="1" hangingPunct="1"/>
            <a:r>
              <a:rPr lang="en-US" altLang="zh-CN" sz="2800" dirty="0"/>
              <a:t>8.1.1 </a:t>
            </a:r>
            <a:r>
              <a:rPr lang="zh-CN" altLang="en-US" sz="2800" dirty="0"/>
              <a:t>算法映射</a:t>
            </a:r>
          </a:p>
        </p:txBody>
      </p:sp>
      <p:sp>
        <p:nvSpPr>
          <p:cNvPr id="483332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83333" name="Object 7"/>
          <p:cNvGraphicFramePr>
            <a:graphicFrameLocks noChangeAspect="1"/>
          </p:cNvGraphicFramePr>
          <p:nvPr/>
        </p:nvGraphicFramePr>
        <p:xfrm>
          <a:off x="2208213" y="3860800"/>
          <a:ext cx="78486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975600" imgH="1041400" progId="Equation.DSMT4">
                  <p:embed/>
                </p:oleObj>
              </mc:Choice>
              <mc:Fallback>
                <p:oleObj r:id="rId2" imgW="7975600" imgH="1041400" progId="Equation.DSMT4">
                  <p:embed/>
                  <p:pic>
                    <p:nvPicPr>
                      <p:cNvPr id="0" name="图片 396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8213" y="3860800"/>
                        <a:ext cx="7848600" cy="1023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3334" name="Rectangle 8"/>
          <p:cNvSpPr/>
          <p:nvPr/>
        </p:nvSpPr>
        <p:spPr>
          <a:xfrm>
            <a:off x="2135188" y="4941888"/>
            <a:ext cx="7650480" cy="9531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下降</a:t>
            </a:r>
            <a:r>
              <a:rPr lang="zh-CN" altLang="en-US" sz="2800" dirty="0">
                <a:solidFill>
                  <a:schemeClr val="tx2"/>
                </a:solidFill>
              </a:rPr>
              <a:t>，即对某个函数，在每次迭代中后继点处的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函数值要有所减小。</a:t>
            </a:r>
          </a:p>
        </p:txBody>
      </p:sp>
      <p:sp>
        <p:nvSpPr>
          <p:cNvPr id="483335" name="Rectangle 9"/>
          <p:cNvSpPr/>
          <p:nvPr/>
        </p:nvSpPr>
        <p:spPr>
          <a:xfrm>
            <a:off x="1919288" y="3284538"/>
            <a:ext cx="23164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迭代下降算法</a:t>
            </a:r>
          </a:p>
        </p:txBody>
      </p:sp>
      <p:sp>
        <p:nvSpPr>
          <p:cNvPr id="483336" name="Rectangle 10"/>
          <p:cNvSpPr/>
          <p:nvPr/>
        </p:nvSpPr>
        <p:spPr>
          <a:xfrm>
            <a:off x="2063750" y="1628775"/>
            <a:ext cx="8137525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考虑极小化问题     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  <a:r>
              <a:rPr lang="en-US" altLang="zh-CN" sz="2400" b="1" i="1" dirty="0">
                <a:solidFill>
                  <a:schemeClr val="accent2"/>
                </a:solidFill>
              </a:rPr>
              <a:t>  </a:t>
            </a:r>
            <a:r>
              <a:rPr lang="en-US" altLang="zh-CN" sz="2400" b="1" i="1" dirty="0" err="1">
                <a:solidFill>
                  <a:schemeClr val="accent2"/>
                </a:solidFill>
              </a:rPr>
              <a:t>s.t.</a:t>
            </a:r>
            <a:r>
              <a:rPr lang="en-US" altLang="zh-CN" sz="2400" b="1" i="1" dirty="0">
                <a:solidFill>
                  <a:schemeClr val="accent2"/>
                </a:solidFill>
              </a:rPr>
              <a:t>  x</a:t>
            </a:r>
            <a:r>
              <a:rPr lang="en-US" altLang="zh-CN" sz="2400" b="1" i="1" dirty="0">
                <a:solidFill>
                  <a:schemeClr val="accent2"/>
                </a:solidFill>
                <a:sym typeface="Euclid Symbol" pitchFamily="18" charset="2"/>
              </a:rPr>
              <a:t>\in S 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ym typeface="Euclid Symbol" pitchFamily="18" charset="2"/>
              </a:rPr>
              <a:t>这里</a:t>
            </a:r>
            <a:r>
              <a:rPr lang="en-US" altLang="zh-CN" sz="2400" i="1" dirty="0">
                <a:solidFill>
                  <a:schemeClr val="accent2"/>
                </a:solidFill>
                <a:sym typeface="Euclid Symbol" pitchFamily="18" charset="2"/>
              </a:rPr>
              <a:t>f</a:t>
            </a:r>
            <a:r>
              <a:rPr lang="zh-CN" altLang="en-US" sz="2400" dirty="0">
                <a:sym typeface="Euclid Symbol" pitchFamily="18" charset="2"/>
              </a:rPr>
              <a:t>是目标函数</a:t>
            </a:r>
            <a:r>
              <a:rPr lang="zh-CN" altLang="en-US" sz="2400" b="1" dirty="0">
                <a:sym typeface="Euclid Symbol" pitchFamily="18" charset="2"/>
              </a:rPr>
              <a:t>，</a:t>
            </a:r>
            <a:r>
              <a:rPr lang="en-US" altLang="zh-CN" sz="2400" b="1" dirty="0">
                <a:sym typeface="Euclid Symbol" pitchFamily="18" charset="2"/>
              </a:rPr>
              <a:t>S</a:t>
            </a:r>
            <a:r>
              <a:rPr lang="zh-CN" altLang="en-US" sz="2400" dirty="0">
                <a:sym typeface="Euclid Symbol" pitchFamily="18" charset="2"/>
              </a:rPr>
              <a:t>是可行域。对于求解这一问题的解答程序或算法可以看作是一个迭代过程，这过程按照规定的一组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ym typeface="Euclid Symbol" pitchFamily="18" charset="2"/>
              </a:rPr>
              <a:t>指令和终止准则一起产生一个点序列。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/>
          </p:cNvSpPr>
          <p:nvPr>
            <p:ph type="title"/>
          </p:nvPr>
        </p:nvSpPr>
        <p:spPr>
          <a:xfrm>
            <a:off x="1905000" y="228600"/>
            <a:ext cx="5105400" cy="6858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600" dirty="0"/>
              <a:t>Ch8 </a:t>
            </a:r>
            <a:r>
              <a:rPr lang="zh-CN" altLang="en-US" sz="3600" dirty="0"/>
              <a:t>算法</a:t>
            </a:r>
            <a:r>
              <a:rPr lang="en-US" altLang="zh-CN" sz="3600" dirty="0"/>
              <a:t>-</a:t>
            </a:r>
            <a:r>
              <a:rPr lang="zh-CN" altLang="en-US" sz="3600" dirty="0"/>
              <a:t>收敛定理</a:t>
            </a:r>
          </a:p>
        </p:txBody>
      </p:sp>
      <p:sp>
        <p:nvSpPr>
          <p:cNvPr id="501763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1764" name="Object 5"/>
          <p:cNvGraphicFramePr>
            <a:graphicFrameLocks noChangeAspect="1"/>
          </p:cNvGraphicFramePr>
          <p:nvPr/>
        </p:nvGraphicFramePr>
        <p:xfrm>
          <a:off x="2351088" y="1052513"/>
          <a:ext cx="66294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629400" imgH="4343400" progId="Equation.DSMT4">
                  <p:embed/>
                </p:oleObj>
              </mc:Choice>
              <mc:Fallback>
                <p:oleObj r:id="rId2" imgW="6629400" imgH="4343400" progId="Equation.DSMT4">
                  <p:embed/>
                  <p:pic>
                    <p:nvPicPr>
                      <p:cNvPr id="0" name="图片 39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1088" y="1052513"/>
                        <a:ext cx="6629400" cy="434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/>
          </p:cNvSpPr>
          <p:nvPr>
            <p:ph type="title"/>
          </p:nvPr>
        </p:nvSpPr>
        <p:spPr>
          <a:xfrm>
            <a:off x="1919288" y="188913"/>
            <a:ext cx="7489825" cy="64770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l" eaLnBrk="1" hangingPunct="1"/>
            <a:r>
              <a:rPr lang="en-US" altLang="zh-CN" sz="3600" dirty="0"/>
              <a:t>Ch8 </a:t>
            </a:r>
            <a:r>
              <a:rPr lang="zh-CN" altLang="en-US" sz="3600" dirty="0"/>
              <a:t>算法</a:t>
            </a:r>
            <a:r>
              <a:rPr lang="en-US" altLang="zh-CN" sz="3600" dirty="0"/>
              <a:t>-</a:t>
            </a:r>
            <a:r>
              <a:rPr lang="zh-CN" altLang="en-US" sz="3600" dirty="0"/>
              <a:t>收敛定理</a:t>
            </a:r>
          </a:p>
        </p:txBody>
      </p:sp>
      <p:sp>
        <p:nvSpPr>
          <p:cNvPr id="502787" name="Rectangle 3"/>
          <p:cNvSpPr>
            <a:spLocks noGrp="1"/>
          </p:cNvSpPr>
          <p:nvPr>
            <p:ph type="body" sz="half"/>
          </p:nvPr>
        </p:nvSpPr>
        <p:spPr>
          <a:xfrm>
            <a:off x="1847850" y="1052513"/>
            <a:ext cx="3527425" cy="504825"/>
          </a:xfrm>
        </p:spPr>
        <p:txBody>
          <a:bodyPr vert="horz" wrap="square" lIns="91440" tIns="45720" rIns="91440" bIns="45720" anchor="t" anchorCtr="0">
            <a:normAutofit fontScale="70000"/>
          </a:bodyPr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/>
            <a:r>
              <a:rPr lang="en-US" altLang="zh-CN" dirty="0"/>
              <a:t>8.2.2</a:t>
            </a:r>
            <a:r>
              <a:rPr lang="zh-CN" altLang="en-US" dirty="0"/>
              <a:t>实用收敛准则</a:t>
            </a:r>
          </a:p>
        </p:txBody>
      </p:sp>
      <p:sp>
        <p:nvSpPr>
          <p:cNvPr id="502788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2789" name="Rectangle 10"/>
          <p:cNvSpPr/>
          <p:nvPr/>
        </p:nvSpPr>
        <p:spPr>
          <a:xfrm>
            <a:off x="1992313" y="1628775"/>
            <a:ext cx="7775575" cy="16395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</a:pPr>
            <a:r>
              <a:rPr lang="zh-CN" altLang="en-US" sz="2400" dirty="0"/>
              <a:t>正如在收敛定理中所指出，若我们达到解集</a:t>
            </a:r>
            <a:r>
              <a:rPr lang="zh-CN" altLang="en-US" sz="2400" dirty="0">
                <a:sym typeface="Euclid Symbol" pitchFamily="18" charset="2"/>
              </a:rPr>
              <a:t>中的一个点时，就终止算法。然而，在大多数情形下，收敛于中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zh-CN" altLang="zh-CN" sz="2400" dirty="0">
                <a:sym typeface="Euclid Symbol" pitchFamily="18" charset="2"/>
              </a:rPr>
              <a:t>的点仅仅出现在极限意义上，因此我们必须依靠终止迭代过程的某些实际规则，下面给出一些常用的终止规则。这里0和正整数N是预先给定的。</a:t>
            </a:r>
          </a:p>
        </p:txBody>
      </p:sp>
      <p:sp>
        <p:nvSpPr>
          <p:cNvPr id="502790" name="Rectangle 11"/>
          <p:cNvSpPr/>
          <p:nvPr/>
        </p:nvSpPr>
        <p:spPr>
          <a:xfrm>
            <a:off x="1919288" y="3429000"/>
            <a:ext cx="82804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spcBef>
                <a:spcPct val="0"/>
              </a:spcBef>
              <a:buAutoNum type="arabicParenR"/>
            </a:pP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||x</a:t>
            </a:r>
            <a:r>
              <a:rPr lang="en-US" altLang="zh-CN" sz="2400" b="1" baseline="-25000" dirty="0">
                <a:solidFill>
                  <a:schemeClr val="accent2"/>
                </a:solidFill>
                <a:sym typeface="Euclid Symbol" pitchFamily="18" charset="2"/>
              </a:rPr>
              <a:t>k+N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x</a:t>
            </a:r>
            <a:r>
              <a:rPr lang="en-US" altLang="zh-CN" sz="2400" b="1" baseline="-25000" dirty="0">
                <a:solidFill>
                  <a:schemeClr val="accent2"/>
                </a:solidFill>
                <a:sym typeface="Euclid Symbol" pitchFamily="18" charset="2"/>
              </a:rPr>
              <a:t>k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||</a:t>
            </a:r>
            <a:r>
              <a:rPr lang="en-US" altLang="zh-CN" sz="2400" b="1" dirty="0">
                <a:solidFill>
                  <a:schemeClr val="accent2"/>
                </a:solidFill>
                <a:cs typeface="Times New Roman" panose="02020603050405020304" pitchFamily="18" charset="0"/>
                <a:sym typeface="Euclid Symbol" pitchFamily="18" charset="2"/>
              </a:rPr>
              <a:t>&lt;</a:t>
            </a:r>
          </a:p>
          <a:p>
            <a:pPr marL="457200" lvl="0" indent="-45720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cs typeface="Times New Roman" panose="02020603050405020304" pitchFamily="18" charset="0"/>
                <a:sym typeface="Euclid Symbol" pitchFamily="18" charset="2"/>
              </a:rPr>
              <a:t>    </a:t>
            </a:r>
            <a:r>
              <a:rPr lang="zh-CN" altLang="en-US" sz="2400" b="1" dirty="0">
                <a:cs typeface="Times New Roman" panose="02020603050405020304" pitchFamily="18" charset="0"/>
                <a:sym typeface="Euclid Symbol" pitchFamily="18" charset="2"/>
              </a:rPr>
              <a:t>如果应用映射</a:t>
            </a:r>
            <a:r>
              <a:rPr lang="en-US" altLang="zh-CN" sz="2400" b="1" dirty="0">
                <a:cs typeface="Times New Roman" panose="02020603050405020304" pitchFamily="18" charset="0"/>
                <a:sym typeface="Euclid Symbol" pitchFamily="18" charset="2"/>
              </a:rPr>
              <a:t>A</a:t>
            </a:r>
            <a:r>
              <a:rPr lang="zh-CN" altLang="en-US" sz="2400" b="1" dirty="0">
                <a:cs typeface="Times New Roman" panose="02020603050405020304" pitchFamily="18" charset="0"/>
                <a:sym typeface="Euclid Symbol" pitchFamily="18" charset="2"/>
              </a:rPr>
              <a:t>的</a:t>
            </a:r>
            <a:r>
              <a:rPr lang="en-US" altLang="zh-CN" sz="2400" b="1" dirty="0">
                <a:cs typeface="Times New Roman" panose="02020603050405020304" pitchFamily="18" charset="0"/>
                <a:sym typeface="Euclid Symbol" pitchFamily="18" charset="2"/>
              </a:rPr>
              <a:t>N</a:t>
            </a:r>
            <a:r>
              <a:rPr lang="zh-CN" altLang="en-US" sz="2400" b="1" dirty="0">
                <a:cs typeface="Times New Roman" panose="02020603050405020304" pitchFamily="18" charset="0"/>
                <a:sym typeface="Euclid Symbol" pitchFamily="18" charset="2"/>
              </a:rPr>
              <a:t>次后移动的距离小于时，算法终止</a:t>
            </a:r>
            <a:endParaRPr lang="zh-CN" altLang="en-US" sz="2400" b="1" dirty="0">
              <a:ea typeface="Times New Roman" panose="02020603050405020304" pitchFamily="18" charset="0"/>
              <a:sym typeface="Euclid Symbol" pitchFamily="18" charset="2"/>
            </a:endParaRPr>
          </a:p>
        </p:txBody>
      </p:sp>
      <p:graphicFrame>
        <p:nvGraphicFramePr>
          <p:cNvPr id="502791" name="Object 12"/>
          <p:cNvGraphicFramePr>
            <a:graphicFrameLocks noGrp="1" noChangeAspect="1"/>
          </p:cNvGraphicFramePr>
          <p:nvPr>
            <p:ph sz="half" idx="1"/>
          </p:nvPr>
        </p:nvGraphicFramePr>
        <p:xfrm>
          <a:off x="1992313" y="4365625"/>
          <a:ext cx="2879725" cy="1490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22400" imgH="736600" progId="Equation.DSMT4">
                  <p:embed/>
                </p:oleObj>
              </mc:Choice>
              <mc:Fallback>
                <p:oleObj r:id="rId2" imgW="1422400" imgH="736600" progId="Equation.DSMT4">
                  <p:embed/>
                  <p:pic>
                    <p:nvPicPr>
                      <p:cNvPr id="0" name="图片 3986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992313" y="4365625"/>
                        <a:ext cx="2879725" cy="14906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/>
          </p:cNvSpPr>
          <p:nvPr>
            <p:ph type="title"/>
          </p:nvPr>
        </p:nvSpPr>
        <p:spPr>
          <a:xfrm>
            <a:off x="1905000" y="228600"/>
            <a:ext cx="5105400" cy="6858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600" dirty="0"/>
              <a:t>Ch8 </a:t>
            </a:r>
            <a:r>
              <a:rPr lang="zh-CN" altLang="en-US" sz="3600" dirty="0"/>
              <a:t>算法</a:t>
            </a:r>
            <a:r>
              <a:rPr lang="en-US" altLang="zh-CN" sz="3600" dirty="0"/>
              <a:t>-</a:t>
            </a:r>
            <a:r>
              <a:rPr lang="zh-CN" altLang="en-US" sz="3600" dirty="0"/>
              <a:t>收敛定理</a:t>
            </a:r>
          </a:p>
        </p:txBody>
      </p:sp>
      <p:sp>
        <p:nvSpPr>
          <p:cNvPr id="503811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3812" name="Object 6"/>
          <p:cNvGraphicFramePr>
            <a:graphicFrameLocks noChangeAspect="1"/>
          </p:cNvGraphicFramePr>
          <p:nvPr/>
        </p:nvGraphicFramePr>
        <p:xfrm>
          <a:off x="2063750" y="1052513"/>
          <a:ext cx="7632700" cy="276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000500" imgH="1447800" progId="Equation.DSMT4">
                  <p:embed/>
                </p:oleObj>
              </mc:Choice>
              <mc:Fallback>
                <p:oleObj r:id="rId2" imgW="4000500" imgH="1447800" progId="Equation.DSMT4">
                  <p:embed/>
                  <p:pic>
                    <p:nvPicPr>
                      <p:cNvPr id="0" name="图片 39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3750" y="1052513"/>
                        <a:ext cx="7632700" cy="2763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/>
          </p:cNvSpPr>
          <p:nvPr>
            <p:ph type="title"/>
          </p:nvPr>
        </p:nvSpPr>
        <p:spPr>
          <a:xfrm>
            <a:off x="1847850" y="260350"/>
            <a:ext cx="7561263" cy="64770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l" eaLnBrk="1" hangingPunct="1"/>
            <a:r>
              <a:rPr lang="en-US" altLang="zh-CN" sz="3600" dirty="0"/>
              <a:t>Ch8 </a:t>
            </a:r>
            <a:r>
              <a:rPr lang="zh-CN" altLang="en-US" sz="3600" dirty="0"/>
              <a:t>算法</a:t>
            </a:r>
            <a:r>
              <a:rPr lang="en-US" altLang="zh-CN" sz="3600" dirty="0"/>
              <a:t>-</a:t>
            </a:r>
            <a:r>
              <a:rPr lang="zh-CN" altLang="en-US" sz="3600" dirty="0"/>
              <a:t>收敛定理</a:t>
            </a:r>
          </a:p>
        </p:txBody>
      </p:sp>
      <p:sp>
        <p:nvSpPr>
          <p:cNvPr id="504835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4836" name="Rectangle 6"/>
          <p:cNvSpPr/>
          <p:nvPr/>
        </p:nvSpPr>
        <p:spPr>
          <a:xfrm>
            <a:off x="2135188" y="1125538"/>
            <a:ext cx="23329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8.2.3 </a:t>
            </a:r>
            <a:r>
              <a:rPr lang="zh-CN" altLang="en-US" sz="2400" dirty="0">
                <a:solidFill>
                  <a:schemeClr val="tx2"/>
                </a:solidFill>
              </a:rPr>
              <a:t>收敛速率  </a:t>
            </a:r>
          </a:p>
        </p:txBody>
      </p:sp>
      <p:graphicFrame>
        <p:nvGraphicFramePr>
          <p:cNvPr id="504837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2135188" y="1700213"/>
          <a:ext cx="8064500" cy="331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30700" imgH="1778000" progId="Equation.DSMT4">
                  <p:embed/>
                </p:oleObj>
              </mc:Choice>
              <mc:Fallback>
                <p:oleObj r:id="rId2" imgW="4330700" imgH="1778000" progId="Equation.DSMT4">
                  <p:embed/>
                  <p:pic>
                    <p:nvPicPr>
                      <p:cNvPr id="0" name="图片 3988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2135188" y="1700213"/>
                        <a:ext cx="8064500" cy="33115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027680" y="2795905"/>
            <a:ext cx="153670" cy="1339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/>
          </p:cNvSpPr>
          <p:nvPr>
            <p:ph type="title"/>
          </p:nvPr>
        </p:nvSpPr>
        <p:spPr>
          <a:xfrm>
            <a:off x="1919288" y="260350"/>
            <a:ext cx="7489825" cy="64770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l" eaLnBrk="1" hangingPunct="1"/>
            <a:r>
              <a:rPr lang="en-US" altLang="zh-CN" sz="3600" dirty="0"/>
              <a:t>ch8 </a:t>
            </a:r>
            <a:r>
              <a:rPr lang="zh-CN" altLang="en-US" sz="3600" dirty="0"/>
              <a:t>算法－概念</a:t>
            </a:r>
          </a:p>
        </p:txBody>
      </p:sp>
      <p:sp>
        <p:nvSpPr>
          <p:cNvPr id="484355" name="Rectangle 3"/>
          <p:cNvSpPr>
            <a:spLocks noGrp="1"/>
          </p:cNvSpPr>
          <p:nvPr>
            <p:ph type="body" sz="half"/>
          </p:nvPr>
        </p:nvSpPr>
        <p:spPr>
          <a:xfrm>
            <a:off x="1992313" y="4292600"/>
            <a:ext cx="7993062" cy="1584325"/>
          </a:xfrm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>
              <a:buNone/>
            </a:pPr>
            <a:r>
              <a:rPr lang="en-US" altLang="zh-CN" sz="2400" i="1" dirty="0">
                <a:solidFill>
                  <a:schemeClr val="accent2"/>
                </a:solidFill>
              </a:rPr>
              <a:t>Df </a:t>
            </a:r>
            <a:r>
              <a:rPr lang="en-US" altLang="zh-CN" sz="2400" dirty="0">
                <a:solidFill>
                  <a:schemeClr val="accent2"/>
                </a:solidFill>
              </a:rPr>
              <a:t>8.1.1</a:t>
            </a:r>
            <a:r>
              <a:rPr lang="en-US" altLang="zh-CN" sz="2400" dirty="0"/>
              <a:t> </a:t>
            </a:r>
            <a:r>
              <a:rPr lang="zh-CN" altLang="en-US" sz="2400" dirty="0"/>
              <a:t>算法</a:t>
            </a:r>
            <a:r>
              <a:rPr lang="en-US" altLang="zh-CN" sz="2400" dirty="0"/>
              <a:t>A</a:t>
            </a:r>
            <a:r>
              <a:rPr lang="zh-CN" altLang="en-US" sz="2400" dirty="0"/>
              <a:t>是定义在空间</a:t>
            </a:r>
            <a:r>
              <a:rPr lang="en-US" altLang="zh-CN" sz="2400" dirty="0"/>
              <a:t>X</a:t>
            </a:r>
            <a:r>
              <a:rPr lang="zh-CN" altLang="en-US" sz="2400" dirty="0"/>
              <a:t>上的点到集映射</a:t>
            </a:r>
            <a:r>
              <a:rPr lang="en-US" altLang="zh-CN" sz="2400" dirty="0"/>
              <a:t>,</a:t>
            </a:r>
            <a:r>
              <a:rPr lang="zh-CN" altLang="en-US" sz="2400" dirty="0"/>
              <a:t>即对每一个点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chemeClr val="accent2"/>
                </a:solidFill>
              </a:rPr>
              <a:t>X</a:t>
            </a:r>
            <a:r>
              <a:rPr lang="en-US" altLang="zh-CN" sz="2400" dirty="0"/>
              <a:t>,</a:t>
            </a:r>
            <a:r>
              <a:rPr lang="zh-CN" altLang="en-US" sz="2400" dirty="0"/>
              <a:t>给定一个子集</a:t>
            </a:r>
            <a:r>
              <a:rPr lang="en-US" altLang="zh-CN" sz="2400" dirty="0">
                <a:solidFill>
                  <a:schemeClr val="accent2"/>
                </a:solidFill>
              </a:rPr>
              <a:t>A(x)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</a:t>
            </a:r>
            <a:r>
              <a:rPr lang="en-US" altLang="zh-CN" sz="2400" dirty="0">
                <a:solidFill>
                  <a:schemeClr val="accent2"/>
                </a:solidFill>
              </a:rPr>
              <a:t>X</a:t>
            </a:r>
            <a:r>
              <a:rPr lang="en-US" altLang="zh-CN" sz="2400" dirty="0"/>
              <a:t>.</a:t>
            </a:r>
          </a:p>
        </p:txBody>
      </p:sp>
      <p:sp>
        <p:nvSpPr>
          <p:cNvPr id="484356" name="Line 5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84357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1992313" y="1052513"/>
          <a:ext cx="7775575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733800" imgH="1447800" progId="Equation.DSMT4">
                  <p:embed/>
                </p:oleObj>
              </mc:Choice>
              <mc:Fallback>
                <p:oleObj r:id="rId2" imgW="3733800" imgH="1447800" progId="Equation.DSMT4">
                  <p:embed/>
                  <p:pic>
                    <p:nvPicPr>
                      <p:cNvPr id="0" name="图片 3964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992313" y="1052513"/>
                        <a:ext cx="7775575" cy="30162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/>
          </p:cNvSpPr>
          <p:nvPr>
            <p:ph type="title"/>
          </p:nvPr>
        </p:nvSpPr>
        <p:spPr>
          <a:xfrm>
            <a:off x="1919288" y="260350"/>
            <a:ext cx="7416800" cy="64770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l" eaLnBrk="1" hangingPunct="1"/>
            <a:r>
              <a:rPr lang="en-US" altLang="zh-CN" sz="3600" dirty="0"/>
              <a:t>Ch8 </a:t>
            </a:r>
            <a:r>
              <a:rPr lang="zh-CN" altLang="en-US" sz="3600" dirty="0"/>
              <a:t>算法</a:t>
            </a:r>
            <a:r>
              <a:rPr lang="en-US" altLang="zh-CN" sz="3600" dirty="0"/>
              <a:t>-</a:t>
            </a:r>
            <a:r>
              <a:rPr lang="zh-CN" altLang="en-US" sz="3600" dirty="0"/>
              <a:t>概念</a:t>
            </a:r>
          </a:p>
        </p:txBody>
      </p:sp>
      <p:graphicFrame>
        <p:nvGraphicFramePr>
          <p:cNvPr id="485379" name="Object 9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774825" y="981075"/>
          <a:ext cx="50419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47900" imgH="431800" progId="Equation.DSMT4">
                  <p:embed/>
                </p:oleObj>
              </mc:Choice>
              <mc:Fallback>
                <p:oleObj r:id="rId2" imgW="2247900" imgH="431800" progId="Equation.DSMT4">
                  <p:embed/>
                  <p:pic>
                    <p:nvPicPr>
                      <p:cNvPr id="0" name="图片 3965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774825" y="981075"/>
                        <a:ext cx="5041900" cy="9699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5380" name="Object 11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1919288" y="2060575"/>
          <a:ext cx="8280400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873500" imgH="939800" progId="Equation.DSMT4">
                  <p:embed/>
                </p:oleObj>
              </mc:Choice>
              <mc:Fallback>
                <p:oleObj r:id="rId4" imgW="3873500" imgH="939800" progId="Equation.DSMT4">
                  <p:embed/>
                  <p:pic>
                    <p:nvPicPr>
                      <p:cNvPr id="0" name="图片 3966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1919288" y="2060575"/>
                        <a:ext cx="8280400" cy="20081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5381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85382" name="Object 16"/>
          <p:cNvGraphicFramePr>
            <a:graphicFrameLocks noGrp="1" noChangeAspect="1"/>
          </p:cNvGraphicFramePr>
          <p:nvPr>
            <p:ph sz="half" idx="1"/>
          </p:nvPr>
        </p:nvGraphicFramePr>
        <p:xfrm>
          <a:off x="1847850" y="4076700"/>
          <a:ext cx="7596188" cy="159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378200" imgH="711200" progId="Equation.DSMT4">
                  <p:embed/>
                </p:oleObj>
              </mc:Choice>
              <mc:Fallback>
                <p:oleObj r:id="rId6" imgW="3378200" imgH="711200" progId="Equation.DSMT4">
                  <p:embed/>
                  <p:pic>
                    <p:nvPicPr>
                      <p:cNvPr id="0" name="图片 3967"/>
                      <p:cNvPicPr/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1847850" y="4076700"/>
                        <a:ext cx="7596188" cy="15986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/>
          </p:cNvSpPr>
          <p:nvPr>
            <p:ph type="title"/>
          </p:nvPr>
        </p:nvSpPr>
        <p:spPr>
          <a:xfrm>
            <a:off x="1905000" y="228600"/>
            <a:ext cx="5105400" cy="6858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600" dirty="0"/>
              <a:t>ch8 </a:t>
            </a:r>
            <a:r>
              <a:rPr lang="zh-CN" altLang="en-US" sz="3600" dirty="0"/>
              <a:t>算法－概念</a:t>
            </a:r>
          </a:p>
        </p:txBody>
      </p:sp>
      <p:sp>
        <p:nvSpPr>
          <p:cNvPr id="486403" name="Rectangle 3"/>
          <p:cNvSpPr>
            <a:spLocks noGrp="1"/>
          </p:cNvSpPr>
          <p:nvPr>
            <p:ph type="body"/>
          </p:nvPr>
        </p:nvSpPr>
        <p:spPr>
          <a:xfrm>
            <a:off x="1847850" y="1125538"/>
            <a:ext cx="8299450" cy="2160587"/>
          </a:xfrm>
        </p:spPr>
        <p:txBody>
          <a:bodyPr vert="horz" wrap="square" lIns="91440" tIns="45720" rIns="91440" bIns="45720" anchor="t" anchorCtr="0">
            <a:normAutofit fontScale="90000"/>
          </a:bodyPr>
          <a:lstStyle/>
          <a:p>
            <a:pPr eaLnBrk="1" hangingPunct="1">
              <a:buNone/>
            </a:pPr>
            <a:r>
              <a:rPr lang="zh-CN" altLang="en-US" sz="2400" dirty="0"/>
              <a:t>如图所示</a:t>
            </a:r>
            <a:r>
              <a:rPr lang="en-US" altLang="zh-CN" sz="2400" dirty="0"/>
              <a:t>,</a:t>
            </a:r>
            <a:r>
              <a:rPr lang="zh-CN" altLang="en-US" sz="2400" dirty="0"/>
              <a:t>应用算法</a:t>
            </a:r>
            <a:r>
              <a:rPr lang="en-US" altLang="zh-CN" sz="2400" dirty="0"/>
              <a:t>A</a:t>
            </a:r>
            <a:r>
              <a:rPr lang="zh-CN" altLang="en-US" sz="2400" dirty="0"/>
              <a:t>时</a:t>
            </a:r>
            <a:r>
              <a:rPr lang="en-US" altLang="zh-CN" sz="2400" dirty="0"/>
              <a:t>,</a:t>
            </a:r>
            <a:r>
              <a:rPr lang="zh-CN" altLang="en-US" sz="2400" dirty="0"/>
              <a:t>经</a:t>
            </a:r>
            <a:r>
              <a:rPr lang="en-US" altLang="zh-CN" sz="2400" dirty="0"/>
              <a:t>A</a:t>
            </a:r>
            <a:r>
              <a:rPr lang="zh-CN" altLang="en-US" sz="2400" dirty="0"/>
              <a:t>作用得到一个闭区间</a:t>
            </a:r>
            <a:r>
              <a:rPr lang="en-US" altLang="zh-CN" sz="2400" dirty="0"/>
              <a:t>,</a:t>
            </a:r>
            <a:r>
              <a:rPr lang="zh-CN" altLang="en-US" sz="2400" dirty="0"/>
              <a:t>从此区间中</a:t>
            </a:r>
          </a:p>
          <a:p>
            <a:pPr eaLnBrk="1" hangingPunct="1">
              <a:buNone/>
            </a:pPr>
            <a:r>
              <a:rPr lang="zh-CN" altLang="en-US" sz="2400" dirty="0"/>
              <a:t>任取一点作为后继点</a:t>
            </a:r>
            <a:r>
              <a:rPr lang="en-US" altLang="zh-CN" sz="2400" dirty="0"/>
              <a:t>,</a:t>
            </a:r>
            <a:r>
              <a:rPr lang="zh-CN" altLang="en-US" sz="2400" dirty="0"/>
              <a:t>重复这个过程</a:t>
            </a:r>
            <a:r>
              <a:rPr lang="en-US" altLang="zh-CN" sz="2400" dirty="0"/>
              <a:t>,</a:t>
            </a:r>
            <a:r>
              <a:rPr lang="zh-CN" altLang="en-US" sz="2400" dirty="0"/>
              <a:t>得一由算法产生得点列</a:t>
            </a:r>
            <a:r>
              <a:rPr lang="en-US" altLang="zh-CN" sz="2400" dirty="0"/>
              <a:t>,</a:t>
            </a:r>
          </a:p>
          <a:p>
            <a:pPr eaLnBrk="1" hangingPunct="1">
              <a:buNone/>
            </a:pPr>
            <a:r>
              <a:rPr lang="zh-CN" altLang="en-US" sz="2400" dirty="0"/>
              <a:t>在一定条件下</a:t>
            </a:r>
            <a:r>
              <a:rPr lang="en-US" altLang="zh-CN" sz="2400" dirty="0"/>
              <a:t>,</a:t>
            </a:r>
            <a:r>
              <a:rPr lang="zh-CN" altLang="en-US" sz="2400" dirty="0"/>
              <a:t>它收敛于问题的解</a:t>
            </a:r>
            <a:r>
              <a:rPr lang="en-US" altLang="zh-CN" sz="2400" dirty="0"/>
              <a:t>.</a:t>
            </a:r>
            <a:r>
              <a:rPr lang="zh-CN" altLang="en-US" sz="2400" dirty="0"/>
              <a:t>如</a:t>
            </a:r>
          </a:p>
          <a:p>
            <a:pPr eaLnBrk="1" hangingPunct="1">
              <a:buNone/>
            </a:pPr>
            <a:r>
              <a:rPr lang="en-US" altLang="zh-CN" dirty="0">
                <a:solidFill>
                  <a:schemeClr val="accent2"/>
                </a:solidFill>
              </a:rPr>
              <a:t>{3,2,3/2,5/4,…} {3,3/2,9/8,33/32,…}</a:t>
            </a:r>
            <a:r>
              <a:rPr lang="en-US" altLang="zh-CN" dirty="0"/>
              <a:t> etc.</a:t>
            </a:r>
          </a:p>
        </p:txBody>
      </p:sp>
      <p:sp>
        <p:nvSpPr>
          <p:cNvPr id="486404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486405" name="Group 63"/>
          <p:cNvGrpSpPr/>
          <p:nvPr/>
        </p:nvGrpSpPr>
        <p:grpSpPr>
          <a:xfrm>
            <a:off x="1992313" y="3284538"/>
            <a:ext cx="3887787" cy="3024187"/>
            <a:chOff x="295" y="2069"/>
            <a:chExt cx="2449" cy="1905"/>
          </a:xfrm>
        </p:grpSpPr>
        <p:grpSp>
          <p:nvGrpSpPr>
            <p:cNvPr id="486438" name="Group 59"/>
            <p:cNvGrpSpPr/>
            <p:nvPr/>
          </p:nvGrpSpPr>
          <p:grpSpPr>
            <a:xfrm>
              <a:off x="295" y="2069"/>
              <a:ext cx="2449" cy="1905"/>
              <a:chOff x="295" y="2069"/>
              <a:chExt cx="2449" cy="1905"/>
            </a:xfrm>
          </p:grpSpPr>
          <p:grpSp>
            <p:nvGrpSpPr>
              <p:cNvPr id="486440" name="Group 17"/>
              <p:cNvGrpSpPr/>
              <p:nvPr/>
            </p:nvGrpSpPr>
            <p:grpSpPr>
              <a:xfrm>
                <a:off x="295" y="2069"/>
                <a:ext cx="2449" cy="1905"/>
                <a:chOff x="158" y="2251"/>
                <a:chExt cx="2449" cy="1905"/>
              </a:xfrm>
            </p:grpSpPr>
            <p:sp>
              <p:nvSpPr>
                <p:cNvPr id="486445" name="Line 7"/>
                <p:cNvSpPr/>
                <p:nvPr/>
              </p:nvSpPr>
              <p:spPr>
                <a:xfrm>
                  <a:off x="158" y="3793"/>
                  <a:ext cx="244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6446" name="Line 8"/>
                <p:cNvSpPr/>
                <p:nvPr/>
              </p:nvSpPr>
              <p:spPr>
                <a:xfrm flipV="1">
                  <a:off x="703" y="2251"/>
                  <a:ext cx="0" cy="1905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6447" name="Line 9"/>
                <p:cNvSpPr/>
                <p:nvPr/>
              </p:nvSpPr>
              <p:spPr>
                <a:xfrm flipV="1">
                  <a:off x="204" y="2251"/>
                  <a:ext cx="1905" cy="1723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6448" name="Line 10"/>
                <p:cNvSpPr/>
                <p:nvPr/>
              </p:nvSpPr>
              <p:spPr>
                <a:xfrm>
                  <a:off x="1837" y="2523"/>
                  <a:ext cx="0" cy="127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lgDash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6449" name="Oval 13"/>
                <p:cNvSpPr/>
                <p:nvPr/>
              </p:nvSpPr>
              <p:spPr>
                <a:xfrm>
                  <a:off x="884" y="3748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i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486450" name="Oval 14"/>
                <p:cNvSpPr/>
                <p:nvPr/>
              </p:nvSpPr>
              <p:spPr>
                <a:xfrm>
                  <a:off x="1247" y="3748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i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486451" name="Oval 15"/>
                <p:cNvSpPr/>
                <p:nvPr/>
              </p:nvSpPr>
              <p:spPr>
                <a:xfrm>
                  <a:off x="1792" y="3748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i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2400" dirty="0"/>
                </a:p>
              </p:txBody>
            </p:sp>
            <p:sp>
              <p:nvSpPr>
                <p:cNvPr id="486452" name="Oval 16"/>
                <p:cNvSpPr/>
                <p:nvPr/>
              </p:nvSpPr>
              <p:spPr>
                <a:xfrm>
                  <a:off x="1791" y="2523"/>
                  <a:ext cx="45" cy="45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i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2400" dirty="0"/>
                </a:p>
              </p:txBody>
            </p:sp>
          </p:grpSp>
          <p:sp>
            <p:nvSpPr>
              <p:cNvPr id="486441" name="Rectangle 49"/>
              <p:cNvSpPr/>
              <p:nvPr/>
            </p:nvSpPr>
            <p:spPr>
              <a:xfrm>
                <a:off x="884" y="3657"/>
                <a:ext cx="440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i="1" dirty="0">
                    <a:solidFill>
                      <a:schemeClr val="accent2"/>
                    </a:solidFill>
                  </a:rPr>
                  <a:t>x*=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86442" name="Rectangle 50"/>
              <p:cNvSpPr/>
              <p:nvPr/>
            </p:nvSpPr>
            <p:spPr>
              <a:xfrm>
                <a:off x="1247" y="3294"/>
                <a:ext cx="416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chemeClr val="accent2"/>
                    </a:solidFill>
                  </a:rPr>
                  <a:t>x</a:t>
                </a:r>
                <a:r>
                  <a:rPr lang="en-US" altLang="zh-CN" sz="2400" i="1" baseline="-25000" dirty="0">
                    <a:solidFill>
                      <a:schemeClr val="accent2"/>
                    </a:solidFill>
                  </a:rPr>
                  <a:t>k+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86443" name="Rectangle 52"/>
              <p:cNvSpPr/>
              <p:nvPr/>
            </p:nvSpPr>
            <p:spPr>
              <a:xfrm>
                <a:off x="1882" y="3566"/>
                <a:ext cx="274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chemeClr val="accent2"/>
                    </a:solidFill>
                  </a:rPr>
                  <a:t>x</a:t>
                </a:r>
                <a:r>
                  <a:rPr lang="en-US" altLang="zh-CN" sz="2400" i="1" baseline="-25000" dirty="0">
                    <a:solidFill>
                      <a:schemeClr val="accent2"/>
                    </a:solidFill>
                  </a:rPr>
                  <a:t>k</a:t>
                </a:r>
                <a:endParaRPr lang="en-US" altLang="zh-CN" sz="2400" baseline="-25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6444" name="Rectangle 53"/>
              <p:cNvSpPr/>
              <p:nvPr/>
            </p:nvSpPr>
            <p:spPr>
              <a:xfrm>
                <a:off x="2018" y="2160"/>
                <a:ext cx="416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chemeClr val="accent2"/>
                    </a:solidFill>
                  </a:rPr>
                  <a:t>x</a:t>
                </a:r>
                <a:r>
                  <a:rPr lang="en-US" altLang="zh-CN" sz="2400" i="1" baseline="-25000" dirty="0">
                    <a:solidFill>
                      <a:schemeClr val="accent2"/>
                    </a:solidFill>
                  </a:rPr>
                  <a:t>k+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</p:grpSp>
        <p:sp>
          <p:nvSpPr>
            <p:cNvPr id="486439" name="Rectangle 60"/>
            <p:cNvSpPr/>
            <p:nvPr/>
          </p:nvSpPr>
          <p:spPr>
            <a:xfrm>
              <a:off x="348" y="2354"/>
              <a:ext cx="46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/>
                <a:t>A(</a:t>
              </a:r>
              <a:r>
                <a:rPr lang="en-US" altLang="zh-CN" sz="2400" i="1" dirty="0"/>
                <a:t>x</a:t>
              </a:r>
              <a:r>
                <a:rPr lang="en-US" altLang="zh-CN" sz="2400" dirty="0"/>
                <a:t>)</a:t>
              </a:r>
            </a:p>
          </p:txBody>
        </p:sp>
      </p:grpSp>
      <p:grpSp>
        <p:nvGrpSpPr>
          <p:cNvPr id="486406" name="Group 62"/>
          <p:cNvGrpSpPr/>
          <p:nvPr/>
        </p:nvGrpSpPr>
        <p:grpSpPr>
          <a:xfrm>
            <a:off x="6240463" y="2997200"/>
            <a:ext cx="3887787" cy="3024188"/>
            <a:chOff x="2971" y="1888"/>
            <a:chExt cx="2449" cy="1905"/>
          </a:xfrm>
        </p:grpSpPr>
        <p:grpSp>
          <p:nvGrpSpPr>
            <p:cNvPr id="486407" name="Group 58"/>
            <p:cNvGrpSpPr/>
            <p:nvPr/>
          </p:nvGrpSpPr>
          <p:grpSpPr>
            <a:xfrm>
              <a:off x="2971" y="1888"/>
              <a:ext cx="2449" cy="1905"/>
              <a:chOff x="2971" y="2115"/>
              <a:chExt cx="2449" cy="1905"/>
            </a:xfrm>
          </p:grpSpPr>
          <p:sp>
            <p:nvSpPr>
              <p:cNvPr id="486409" name="Line 19"/>
              <p:cNvSpPr/>
              <p:nvPr/>
            </p:nvSpPr>
            <p:spPr>
              <a:xfrm>
                <a:off x="2971" y="3657"/>
                <a:ext cx="244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10" name="Line 20"/>
              <p:cNvSpPr/>
              <p:nvPr/>
            </p:nvSpPr>
            <p:spPr>
              <a:xfrm flipV="1">
                <a:off x="3516" y="2115"/>
                <a:ext cx="0" cy="1905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11" name="Line 21"/>
              <p:cNvSpPr/>
              <p:nvPr/>
            </p:nvSpPr>
            <p:spPr>
              <a:xfrm flipV="1">
                <a:off x="3017" y="2115"/>
                <a:ext cx="1905" cy="172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12" name="Line 22"/>
              <p:cNvSpPr/>
              <p:nvPr/>
            </p:nvSpPr>
            <p:spPr>
              <a:xfrm>
                <a:off x="4650" y="2387"/>
                <a:ext cx="0" cy="127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13" name="Oval 23"/>
              <p:cNvSpPr/>
              <p:nvPr/>
            </p:nvSpPr>
            <p:spPr>
              <a:xfrm>
                <a:off x="3697" y="3612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86414" name="Oval 24"/>
              <p:cNvSpPr/>
              <p:nvPr/>
            </p:nvSpPr>
            <p:spPr>
              <a:xfrm>
                <a:off x="4060" y="3612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86415" name="Oval 25"/>
              <p:cNvSpPr/>
              <p:nvPr/>
            </p:nvSpPr>
            <p:spPr>
              <a:xfrm>
                <a:off x="4605" y="3612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86416" name="Oval 26"/>
              <p:cNvSpPr/>
              <p:nvPr/>
            </p:nvSpPr>
            <p:spPr>
              <a:xfrm>
                <a:off x="4604" y="2659"/>
                <a:ext cx="45" cy="45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2400" dirty="0"/>
              </a:p>
            </p:txBody>
          </p:sp>
          <p:sp>
            <p:nvSpPr>
              <p:cNvPr id="486417" name="Line 27"/>
              <p:cNvSpPr/>
              <p:nvPr/>
            </p:nvSpPr>
            <p:spPr>
              <a:xfrm>
                <a:off x="2971" y="3385"/>
                <a:ext cx="167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18" name="Line 28"/>
              <p:cNvSpPr/>
              <p:nvPr/>
            </p:nvSpPr>
            <p:spPr>
              <a:xfrm>
                <a:off x="4559" y="2478"/>
                <a:ext cx="0" cy="90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19" name="Line 29"/>
              <p:cNvSpPr/>
              <p:nvPr/>
            </p:nvSpPr>
            <p:spPr>
              <a:xfrm>
                <a:off x="4468" y="2523"/>
                <a:ext cx="0" cy="86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20" name="Line 30"/>
              <p:cNvSpPr/>
              <p:nvPr/>
            </p:nvSpPr>
            <p:spPr>
              <a:xfrm>
                <a:off x="4377" y="2614"/>
                <a:ext cx="0" cy="77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21" name="Line 31"/>
              <p:cNvSpPr/>
              <p:nvPr/>
            </p:nvSpPr>
            <p:spPr>
              <a:xfrm>
                <a:off x="4286" y="2705"/>
                <a:ext cx="0" cy="6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22" name="Line 32"/>
              <p:cNvSpPr/>
              <p:nvPr/>
            </p:nvSpPr>
            <p:spPr>
              <a:xfrm flipH="1">
                <a:off x="4196" y="2795"/>
                <a:ext cx="0" cy="59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23" name="Line 33"/>
              <p:cNvSpPr/>
              <p:nvPr/>
            </p:nvSpPr>
            <p:spPr>
              <a:xfrm>
                <a:off x="4105" y="2841"/>
                <a:ext cx="0" cy="5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24" name="Line 34"/>
              <p:cNvSpPr/>
              <p:nvPr/>
            </p:nvSpPr>
            <p:spPr>
              <a:xfrm>
                <a:off x="4014" y="2931"/>
                <a:ext cx="0" cy="45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25" name="Line 35"/>
              <p:cNvSpPr/>
              <p:nvPr/>
            </p:nvSpPr>
            <p:spPr>
              <a:xfrm>
                <a:off x="3924" y="3022"/>
                <a:ext cx="0" cy="36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26" name="Line 36"/>
              <p:cNvSpPr/>
              <p:nvPr/>
            </p:nvSpPr>
            <p:spPr>
              <a:xfrm>
                <a:off x="3833" y="3113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27" name="Line 41"/>
              <p:cNvSpPr/>
              <p:nvPr/>
            </p:nvSpPr>
            <p:spPr>
              <a:xfrm>
                <a:off x="3742" y="3204"/>
                <a:ext cx="0" cy="1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28" name="Line 42"/>
              <p:cNvSpPr/>
              <p:nvPr/>
            </p:nvSpPr>
            <p:spPr>
              <a:xfrm>
                <a:off x="3651" y="3249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29" name="Line 43"/>
              <p:cNvSpPr/>
              <p:nvPr/>
            </p:nvSpPr>
            <p:spPr>
              <a:xfrm>
                <a:off x="3425" y="3385"/>
                <a:ext cx="0" cy="9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30" name="Line 44"/>
              <p:cNvSpPr/>
              <p:nvPr/>
            </p:nvSpPr>
            <p:spPr>
              <a:xfrm>
                <a:off x="3334" y="3385"/>
                <a:ext cx="0" cy="13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31" name="Line 45"/>
              <p:cNvSpPr/>
              <p:nvPr/>
            </p:nvSpPr>
            <p:spPr>
              <a:xfrm>
                <a:off x="3243" y="3385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32" name="Line 46"/>
              <p:cNvSpPr/>
              <p:nvPr/>
            </p:nvSpPr>
            <p:spPr>
              <a:xfrm>
                <a:off x="3152" y="3385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33" name="Line 47"/>
              <p:cNvSpPr/>
              <p:nvPr/>
            </p:nvSpPr>
            <p:spPr>
              <a:xfrm>
                <a:off x="3062" y="3385"/>
                <a:ext cx="0" cy="40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6434" name="Rectangle 54"/>
              <p:cNvSpPr/>
              <p:nvPr/>
            </p:nvSpPr>
            <p:spPr>
              <a:xfrm>
                <a:off x="3515" y="3657"/>
                <a:ext cx="440" cy="25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000" i="1" dirty="0">
                    <a:solidFill>
                      <a:schemeClr val="accent2"/>
                    </a:solidFill>
                  </a:rPr>
                  <a:t>x*=</a:t>
                </a:r>
                <a:r>
                  <a:rPr lang="en-US" altLang="zh-CN" sz="2000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86435" name="Rectangle 55"/>
              <p:cNvSpPr/>
              <p:nvPr/>
            </p:nvSpPr>
            <p:spPr>
              <a:xfrm>
                <a:off x="3937" y="3324"/>
                <a:ext cx="416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chemeClr val="accent2"/>
                    </a:solidFill>
                  </a:rPr>
                  <a:t>x</a:t>
                </a:r>
                <a:r>
                  <a:rPr lang="en-US" altLang="zh-CN" sz="2400" i="1" baseline="-25000" dirty="0">
                    <a:solidFill>
                      <a:schemeClr val="accent2"/>
                    </a:solidFill>
                  </a:rPr>
                  <a:t>k+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486436" name="Rectangle 56"/>
              <p:cNvSpPr/>
              <p:nvPr/>
            </p:nvSpPr>
            <p:spPr>
              <a:xfrm>
                <a:off x="4572" y="3596"/>
                <a:ext cx="274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chemeClr val="accent2"/>
                    </a:solidFill>
                  </a:rPr>
                  <a:t>x</a:t>
                </a:r>
                <a:r>
                  <a:rPr lang="en-US" altLang="zh-CN" sz="2400" i="1" baseline="-25000" dirty="0">
                    <a:solidFill>
                      <a:schemeClr val="accent2"/>
                    </a:solidFill>
                  </a:rPr>
                  <a:t>k</a:t>
                </a:r>
                <a:endParaRPr lang="en-US" altLang="zh-CN" sz="2400" baseline="-250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86437" name="Rectangle 57"/>
              <p:cNvSpPr/>
              <p:nvPr/>
            </p:nvSpPr>
            <p:spPr>
              <a:xfrm>
                <a:off x="4694" y="2568"/>
                <a:ext cx="416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i="1" dirty="0">
                    <a:solidFill>
                      <a:schemeClr val="accent2"/>
                    </a:solidFill>
                  </a:rPr>
                  <a:t>x</a:t>
                </a:r>
                <a:r>
                  <a:rPr lang="en-US" altLang="zh-CN" sz="2400" i="1" baseline="-25000" dirty="0">
                    <a:solidFill>
                      <a:schemeClr val="accent2"/>
                    </a:solidFill>
                  </a:rPr>
                  <a:t>k+</a:t>
                </a:r>
                <a:r>
                  <a:rPr lang="en-US" altLang="zh-CN" sz="2400" baseline="-25000" dirty="0">
                    <a:solidFill>
                      <a:schemeClr val="accent2"/>
                    </a:solidFill>
                  </a:rPr>
                  <a:t>1</a:t>
                </a:r>
              </a:p>
            </p:txBody>
          </p:sp>
        </p:grpSp>
        <p:sp>
          <p:nvSpPr>
            <p:cNvPr id="486408" name="Rectangle 61"/>
            <p:cNvSpPr/>
            <p:nvPr/>
          </p:nvSpPr>
          <p:spPr>
            <a:xfrm>
              <a:off x="3107" y="2115"/>
              <a:ext cx="46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dirty="0"/>
                <a:t>A(</a:t>
              </a:r>
              <a:r>
                <a:rPr lang="en-US" altLang="zh-CN" sz="2400" i="1" dirty="0"/>
                <a:t>x</a:t>
              </a:r>
              <a:r>
                <a:rPr lang="en-US" altLang="zh-CN" sz="2400" dirty="0"/>
                <a:t>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/>
          </p:cNvSpPr>
          <p:nvPr>
            <p:ph type="title"/>
          </p:nvPr>
        </p:nvSpPr>
        <p:spPr>
          <a:xfrm>
            <a:off x="2063750" y="260350"/>
            <a:ext cx="7127875" cy="64770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l" eaLnBrk="1" hangingPunct="1"/>
            <a:r>
              <a:rPr lang="en-US" altLang="zh-CN" sz="3600" dirty="0"/>
              <a:t>ch8 </a:t>
            </a:r>
            <a:r>
              <a:rPr lang="zh-CN" altLang="en-US" sz="3600" dirty="0"/>
              <a:t>算法－概念</a:t>
            </a:r>
          </a:p>
        </p:txBody>
      </p:sp>
      <p:sp>
        <p:nvSpPr>
          <p:cNvPr id="487427" name="Rectangle 3"/>
          <p:cNvSpPr>
            <a:spLocks noGrp="1"/>
          </p:cNvSpPr>
          <p:nvPr>
            <p:ph type="body" sz="half"/>
          </p:nvPr>
        </p:nvSpPr>
        <p:spPr>
          <a:xfrm>
            <a:off x="2063750" y="1052513"/>
            <a:ext cx="2447925" cy="503237"/>
          </a:xfrm>
        </p:spPr>
        <p:txBody>
          <a:bodyPr vert="horz" wrap="square" lIns="91440" tIns="45720" rIns="91440" bIns="45720" anchor="t" anchorCtr="0">
            <a:normAutofit fontScale="90000"/>
          </a:bodyPr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>
              <a:lnSpc>
                <a:spcPct val="90000"/>
              </a:lnSpc>
            </a:pPr>
            <a:r>
              <a:rPr lang="en-US" altLang="zh-CN" dirty="0"/>
              <a:t>8.1.2 </a:t>
            </a:r>
            <a:r>
              <a:rPr lang="zh-CN" altLang="en-US" dirty="0"/>
              <a:t>解集合</a:t>
            </a:r>
          </a:p>
        </p:txBody>
      </p:sp>
      <p:sp>
        <p:nvSpPr>
          <p:cNvPr id="487428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87429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2927350" y="1628775"/>
          <a:ext cx="29527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19200" imgH="279400" progId="Equation.DSMT4">
                  <p:embed/>
                </p:oleObj>
              </mc:Choice>
              <mc:Fallback>
                <p:oleObj r:id="rId2" imgW="1219200" imgH="279400" progId="Equation.DSMT4">
                  <p:embed/>
                  <p:pic>
                    <p:nvPicPr>
                      <p:cNvPr id="0" name="图片 3968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2927350" y="1628775"/>
                        <a:ext cx="2952750" cy="6762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7430" name="Rectangle 9"/>
          <p:cNvSpPr/>
          <p:nvPr/>
        </p:nvSpPr>
        <p:spPr>
          <a:xfrm>
            <a:off x="2135188" y="2492375"/>
            <a:ext cx="7802880" cy="26765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为了求解上述问题，要求使用的算法具有这样的性质：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         </a:t>
            </a:r>
            <a:r>
              <a:rPr lang="zh-CN" altLang="en-US" sz="2400" dirty="0">
                <a:solidFill>
                  <a:schemeClr val="accent2"/>
                </a:solidFill>
              </a:rPr>
              <a:t>由算法产生的点列收敛于整体最优解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然而，在许多情形下，要满足这一点很难做到。事实上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由于非凸性，问题的规模和其它一些困难，达到整体最优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几乎不可能，因此当达到属于</a:t>
            </a:r>
            <a:r>
              <a:rPr lang="zh-CN" altLang="en-US" sz="2400" dirty="0">
                <a:solidFill>
                  <a:schemeClr val="accent2"/>
                </a:solidFill>
              </a:rPr>
              <a:t>预定集</a:t>
            </a:r>
            <a:r>
              <a:rPr lang="zh-CN" altLang="en-US" sz="2400" dirty="0"/>
              <a:t>的某一点达到，则可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以停止迭代，这个预定集就称之为</a:t>
            </a:r>
            <a:r>
              <a:rPr lang="zh-CN" altLang="en-US" sz="2400" dirty="0">
                <a:solidFill>
                  <a:schemeClr val="accent2"/>
                </a:solidFill>
              </a:rPr>
              <a:t>解集合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常用的解集合有如下几种类型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/>
          </p:cNvSpPr>
          <p:nvPr>
            <p:ph type="title"/>
          </p:nvPr>
        </p:nvSpPr>
        <p:spPr>
          <a:xfrm>
            <a:off x="1992313" y="260350"/>
            <a:ext cx="7488237" cy="64770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l" eaLnBrk="1" hangingPunct="1"/>
            <a:r>
              <a:rPr lang="en-US" altLang="zh-CN" sz="3600" dirty="0"/>
              <a:t>Ch8 </a:t>
            </a:r>
            <a:r>
              <a:rPr lang="zh-CN" altLang="en-US" sz="3600" dirty="0"/>
              <a:t>算法－概念</a:t>
            </a:r>
          </a:p>
        </p:txBody>
      </p:sp>
      <p:sp>
        <p:nvSpPr>
          <p:cNvPr id="488451" name="Line 4"/>
          <p:cNvSpPr/>
          <p:nvPr/>
        </p:nvSpPr>
        <p:spPr>
          <a:xfrm>
            <a:off x="1919288" y="90805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88452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1847850" y="1196975"/>
          <a:ext cx="8280400" cy="431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051300" imgH="2108200" progId="Equation.DSMT4">
                  <p:embed/>
                </p:oleObj>
              </mc:Choice>
              <mc:Fallback>
                <p:oleObj r:id="rId2" imgW="4051300" imgH="2108200" progId="Equation.DSMT4">
                  <p:embed/>
                  <p:pic>
                    <p:nvPicPr>
                      <p:cNvPr id="0" name="图片 3969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1847850" y="1196975"/>
                        <a:ext cx="8280400" cy="43100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407795" y="4588510"/>
            <a:ext cx="4840605" cy="107315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/>
          </p:cNvSpPr>
          <p:nvPr>
            <p:ph type="title"/>
          </p:nvPr>
        </p:nvSpPr>
        <p:spPr>
          <a:xfrm>
            <a:off x="1905000" y="228600"/>
            <a:ext cx="5105400" cy="6858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600" dirty="0"/>
              <a:t>ch8 </a:t>
            </a:r>
            <a:r>
              <a:rPr lang="zh-CN" altLang="en-US" sz="3600" dirty="0"/>
              <a:t>算法－概念</a:t>
            </a:r>
          </a:p>
        </p:txBody>
      </p:sp>
      <p:sp>
        <p:nvSpPr>
          <p:cNvPr id="489475" name="Rectangle 3"/>
          <p:cNvSpPr>
            <a:spLocks noGrp="1"/>
          </p:cNvSpPr>
          <p:nvPr>
            <p:ph type="body"/>
          </p:nvPr>
        </p:nvSpPr>
        <p:spPr>
          <a:xfrm>
            <a:off x="1919288" y="1052513"/>
            <a:ext cx="5562600" cy="533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8.1.3 </a:t>
            </a:r>
            <a:r>
              <a:rPr lang="zh-CN" altLang="en-US" dirty="0"/>
              <a:t>下降函数</a:t>
            </a:r>
          </a:p>
        </p:txBody>
      </p:sp>
      <p:sp>
        <p:nvSpPr>
          <p:cNvPr id="489476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89477" name="Object 5"/>
          <p:cNvGraphicFramePr>
            <a:graphicFrameLocks noChangeAspect="1"/>
          </p:cNvGraphicFramePr>
          <p:nvPr/>
        </p:nvGraphicFramePr>
        <p:xfrm>
          <a:off x="2135188" y="1628775"/>
          <a:ext cx="6840537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010400" imgH="2616200" progId="Equation.DSMT4">
                  <p:embed/>
                </p:oleObj>
              </mc:Choice>
              <mc:Fallback>
                <p:oleObj r:id="rId2" imgW="7010400" imgH="2616200" progId="Equation.DSMT4">
                  <p:embed/>
                  <p:pic>
                    <p:nvPicPr>
                      <p:cNvPr id="0" name="图片 397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35188" y="1628775"/>
                        <a:ext cx="6840537" cy="255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9478" name="Object 6"/>
          <p:cNvGraphicFramePr>
            <a:graphicFrameLocks noChangeAspect="1"/>
          </p:cNvGraphicFramePr>
          <p:nvPr/>
        </p:nvGraphicFramePr>
        <p:xfrm>
          <a:off x="2208213" y="4292600"/>
          <a:ext cx="576580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765800" imgH="2108200" progId="Equation.DSMT4">
                  <p:embed/>
                </p:oleObj>
              </mc:Choice>
              <mc:Fallback>
                <p:oleObj r:id="rId4" imgW="5765800" imgH="2108200" progId="Equation.DSMT4">
                  <p:embed/>
                  <p:pic>
                    <p:nvPicPr>
                      <p:cNvPr id="0" name="图片 397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08213" y="4292600"/>
                        <a:ext cx="5765800" cy="210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/>
          </p:cNvSpPr>
          <p:nvPr>
            <p:ph type="title"/>
          </p:nvPr>
        </p:nvSpPr>
        <p:spPr>
          <a:xfrm>
            <a:off x="1847850" y="260350"/>
            <a:ext cx="7632700" cy="64770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l" eaLnBrk="1" hangingPunct="1"/>
            <a:r>
              <a:rPr lang="en-US" altLang="zh-CN" sz="3600" dirty="0"/>
              <a:t>Ch8 </a:t>
            </a:r>
            <a:r>
              <a:rPr lang="zh-CN" altLang="en-US" sz="3600" dirty="0"/>
              <a:t>算法－概念</a:t>
            </a:r>
          </a:p>
        </p:txBody>
      </p:sp>
      <p:sp>
        <p:nvSpPr>
          <p:cNvPr id="490499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0500" name="Rectangle 5"/>
          <p:cNvSpPr/>
          <p:nvPr/>
        </p:nvSpPr>
        <p:spPr>
          <a:xfrm>
            <a:off x="1919288" y="1052513"/>
            <a:ext cx="28194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/>
            <a:r>
              <a:rPr lang="en-US" altLang="zh-CN" dirty="0"/>
              <a:t>8.1.4 </a:t>
            </a:r>
            <a:r>
              <a:rPr lang="zh-CN" altLang="en-US" dirty="0"/>
              <a:t>闭映射</a:t>
            </a:r>
          </a:p>
        </p:txBody>
      </p:sp>
      <p:graphicFrame>
        <p:nvGraphicFramePr>
          <p:cNvPr id="490501" name="Object 7"/>
          <p:cNvGraphicFramePr>
            <a:graphicFrameLocks noGrp="1" noChangeAspect="1"/>
          </p:cNvGraphicFramePr>
          <p:nvPr>
            <p:ph sz="half" idx="1"/>
          </p:nvPr>
        </p:nvGraphicFramePr>
        <p:xfrm>
          <a:off x="2135188" y="1700213"/>
          <a:ext cx="7488237" cy="354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17900" imgH="1663700" progId="Equation.DSMT4">
                  <p:embed/>
                </p:oleObj>
              </mc:Choice>
              <mc:Fallback>
                <p:oleObj r:id="rId2" imgW="3517900" imgH="1663700" progId="Equation.DSMT4">
                  <p:embed/>
                  <p:pic>
                    <p:nvPicPr>
                      <p:cNvPr id="0" name="图片 3972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2135188" y="1700213"/>
                        <a:ext cx="7488237" cy="35401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M2YWQ3ZTViMWI0NTA5M2ZjZTJjYTJhOTQzZmIwYTQifQ=="/>
  <p:tag name="KSO_WPP_MARK_KEY" val="b23f6ea8-44ae-49ad-84b2-45236e9d54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772</Words>
  <Application>Microsoft Office PowerPoint</Application>
  <PresentationFormat>宽屏</PresentationFormat>
  <Paragraphs>94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Euclid Symbol</vt:lpstr>
      <vt:lpstr>Arial</vt:lpstr>
      <vt:lpstr>Symbol</vt:lpstr>
      <vt:lpstr>Times New Roman</vt:lpstr>
      <vt:lpstr>Wingdings</vt:lpstr>
      <vt:lpstr>Office 主题​​</vt:lpstr>
      <vt:lpstr>Equation.DSMT4</vt:lpstr>
      <vt:lpstr>Equation.KSEE3</vt:lpstr>
      <vt:lpstr>第八章 算法</vt:lpstr>
      <vt:lpstr>ch8 算法-概念</vt:lpstr>
      <vt:lpstr>ch8 算法－概念</vt:lpstr>
      <vt:lpstr>Ch8 算法-概念</vt:lpstr>
      <vt:lpstr>ch8 算法－概念</vt:lpstr>
      <vt:lpstr>ch8 算法－概念</vt:lpstr>
      <vt:lpstr>Ch8 算法－概念</vt:lpstr>
      <vt:lpstr>ch8 算法－概念</vt:lpstr>
      <vt:lpstr>Ch8 算法－概念</vt:lpstr>
      <vt:lpstr>Ch8 算法－概念</vt:lpstr>
      <vt:lpstr>Ch8  算法－概念</vt:lpstr>
      <vt:lpstr>Ch8 算法－概念</vt:lpstr>
      <vt:lpstr>Ch8 算法－概念</vt:lpstr>
      <vt:lpstr>Ch8 算法－概念</vt:lpstr>
      <vt:lpstr>Ch8 算法－概念</vt:lpstr>
      <vt:lpstr>Ch8 算法-收敛定理</vt:lpstr>
      <vt:lpstr>Ch8 算法-收敛定理</vt:lpstr>
      <vt:lpstr>Ch8算法-收敛定理</vt:lpstr>
      <vt:lpstr>Ch8 算法-收敛定理</vt:lpstr>
      <vt:lpstr>Ch8 算法-收敛定理</vt:lpstr>
      <vt:lpstr>Ch8 算法-收敛定理</vt:lpstr>
      <vt:lpstr>Ch8 算法-收敛定理</vt:lpstr>
      <vt:lpstr>Ch8 算法-收敛定理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Escoffier Lancaster</cp:lastModifiedBy>
  <cp:revision>158</cp:revision>
  <dcterms:created xsi:type="dcterms:W3CDTF">2019-06-19T02:08:00Z</dcterms:created>
  <dcterms:modified xsi:type="dcterms:W3CDTF">2025-04-09T11:34:20Z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AF875E0474B640209825C97B5C099298_11</vt:lpwstr>
  </property>
</Properties>
</file>