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8" r:id="rId21"/>
    <p:sldId id="309" r:id="rId22"/>
    <p:sldId id="275" r:id="rId23"/>
    <p:sldId id="276" r:id="rId24"/>
    <p:sldId id="277" r:id="rId25"/>
    <p:sldId id="278" r:id="rId26"/>
    <p:sldId id="279" r:id="rId27"/>
    <p:sldId id="280" r:id="rId28"/>
    <p:sldId id="311" r:id="rId29"/>
    <p:sldId id="31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6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5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7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5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6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7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66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68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0.wmf"/><Relationship Id="rId1" Type="http://schemas.openxmlformats.org/officeDocument/2006/relationships/oleObject" Target="../embeddings/oleObject70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1.wmf"/><Relationship Id="rId1" Type="http://schemas.openxmlformats.org/officeDocument/2006/relationships/oleObject" Target="../embeddings/oleObject7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2.wmf"/><Relationship Id="rId1" Type="http://schemas.openxmlformats.org/officeDocument/2006/relationships/oleObject" Target="../embeddings/oleObject72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3.wmf"/><Relationship Id="rId1" Type="http://schemas.openxmlformats.org/officeDocument/2006/relationships/oleObject" Target="../embeddings/oleObject73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4.wmf"/><Relationship Id="rId1" Type="http://schemas.openxmlformats.org/officeDocument/2006/relationships/oleObject" Target="../embeddings/oleObject74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75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7.wmf"/><Relationship Id="rId1" Type="http://schemas.openxmlformats.org/officeDocument/2006/relationships/oleObject" Target="../embeddings/oleObject77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8.wmf"/><Relationship Id="rId1" Type="http://schemas.openxmlformats.org/officeDocument/2006/relationships/oleObject" Target="../embeddings/oleObject78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79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2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81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3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68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Autofit/>
          </a:bodyPr>
          <a:p>
            <a:pPr algn="ctr" eaLnBrk="1" hangingPunct="1"/>
            <a:r>
              <a:rPr lang="zh-CN" altLang="en-US" sz="4000" b="0" dirty="0"/>
              <a:t>第九章 一维搜索</a:t>
            </a:r>
            <a:endParaRPr lang="zh-CN" altLang="en-US" sz="4000" b="0" dirty="0"/>
          </a:p>
        </p:txBody>
      </p:sp>
      <p:sp>
        <p:nvSpPr>
          <p:cNvPr id="506883" name="内容占位符 2"/>
          <p:cNvSpPr>
            <a:spLocks noGrp="1"/>
          </p:cNvSpPr>
          <p:nvPr>
            <p:ph idx="1"/>
          </p:nvPr>
        </p:nvSpPr>
        <p:spPr>
          <a:xfrm>
            <a:off x="1713865" y="1753870"/>
            <a:ext cx="9863455" cy="414083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/>
              <a:t>一维搜索的基本概念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试探法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函数逼近法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609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3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6099" name="Rectangle 4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516100" name="Rectangle 5"/>
          <p:cNvSpPr/>
          <p:nvPr/>
        </p:nvSpPr>
        <p:spPr>
          <a:xfrm>
            <a:off x="1703388" y="981075"/>
            <a:ext cx="76962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证明</a:t>
            </a:r>
            <a:r>
              <a:rPr lang="en-US" altLang="zh-CN" sz="2800" dirty="0">
                <a:sym typeface="Wingdings" panose="05000000000000000000" pitchFamily="2" charset="2"/>
              </a:rPr>
              <a:t>:</a:t>
            </a:r>
            <a:r>
              <a:rPr lang="zh-CN" altLang="en-US" sz="2800" dirty="0">
                <a:sym typeface="Wingdings" panose="05000000000000000000" pitchFamily="2" charset="2"/>
              </a:rPr>
              <a:t>仅证</a:t>
            </a:r>
            <a:r>
              <a:rPr lang="en-US" altLang="zh-CN" sz="2800" dirty="0">
                <a:sym typeface="Wingdings" panose="05000000000000000000" pitchFamily="2" charset="2"/>
              </a:rPr>
              <a:t>(1),</a:t>
            </a:r>
            <a:r>
              <a:rPr lang="zh-CN" altLang="en-US" sz="2800" dirty="0">
                <a:sym typeface="Wingdings" panose="05000000000000000000" pitchFamily="2" charset="2"/>
              </a:rPr>
              <a:t>反证</a:t>
            </a:r>
            <a:r>
              <a:rPr lang="en-US" altLang="zh-CN" sz="2800" dirty="0"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sym typeface="Wingdings" panose="05000000000000000000" pitchFamily="2" charset="2"/>
              </a:rPr>
              <a:t>如若不然</a:t>
            </a:r>
            <a:r>
              <a:rPr lang="en-US" altLang="zh-CN" sz="2800" dirty="0"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sym typeface="Wingdings" panose="05000000000000000000" pitchFamily="2" charset="2"/>
              </a:rPr>
              <a:t>存在点</a:t>
            </a:r>
            <a:r>
              <a:rPr lang="en-US" altLang="zh-CN" sz="2800" i="1" dirty="0">
                <a:sym typeface="Wingdings" panose="05000000000000000000" pitchFamily="2" charset="2"/>
              </a:rPr>
              <a:t>x*</a:t>
            </a:r>
            <a:r>
              <a:rPr lang="en-US" altLang="zh-CN" sz="2800" dirty="0">
                <a:sym typeface="Symbol" panose="05050102010706020507" pitchFamily="18" charset="2"/>
              </a:rPr>
              <a:t>[</a:t>
            </a:r>
            <a:r>
              <a:rPr lang="en-US" altLang="zh-CN" sz="2800" i="1" dirty="0">
                <a:sym typeface="Symbol" panose="05050102010706020507" pitchFamily="18" charset="2"/>
              </a:rPr>
              <a:t>a, x</a:t>
            </a:r>
            <a:r>
              <a:rPr lang="en-US" altLang="zh-CN" sz="2800" baseline="30000" dirty="0">
                <a:sym typeface="Symbol" panose="05050102010706020507" pitchFamily="18" charset="2"/>
              </a:rPr>
              <a:t>(1)</a:t>
            </a:r>
            <a:r>
              <a:rPr lang="en-US" altLang="zh-CN" sz="2800" dirty="0">
                <a:sym typeface="Symbol" panose="05050102010706020507" pitchFamily="18" charset="2"/>
              </a:rPr>
              <a:t>],</a:t>
            </a:r>
            <a:r>
              <a:rPr lang="zh-CN" altLang="en-US" sz="2800" dirty="0">
                <a:sym typeface="Symbol" panose="05050102010706020507" pitchFamily="18" charset="2"/>
              </a:rPr>
              <a:t>使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516101" name="Object 6"/>
          <p:cNvGraphicFramePr>
            <a:graphicFrameLocks noChangeAspect="1"/>
          </p:cNvGraphicFramePr>
          <p:nvPr/>
        </p:nvGraphicFramePr>
        <p:xfrm>
          <a:off x="2135188" y="1484313"/>
          <a:ext cx="70866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" name="" r:id="rId1" imgW="6959600" imgH="2781300" progId="Equation.DSMT4">
                  <p:embed/>
                </p:oleObj>
              </mc:Choice>
              <mc:Fallback>
                <p:oleObj name="" r:id="rId1" imgW="6959600" imgH="2781300" progId="Equation.DSMT4">
                  <p:embed/>
                  <p:pic>
                    <p:nvPicPr>
                      <p:cNvPr id="0" name="图片 39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484313"/>
                        <a:ext cx="7086600" cy="283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2" name="Object 7"/>
          <p:cNvGraphicFramePr>
            <a:graphicFrameLocks noChangeAspect="1"/>
          </p:cNvGraphicFramePr>
          <p:nvPr/>
        </p:nvGraphicFramePr>
        <p:xfrm>
          <a:off x="1847850" y="4508500"/>
          <a:ext cx="82804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" name="" r:id="rId3" imgW="8280400" imgH="1587500" progId="Equation.DSMT4">
                  <p:embed/>
                </p:oleObj>
              </mc:Choice>
              <mc:Fallback>
                <p:oleObj name="" r:id="rId3" imgW="8280400" imgH="1587500" progId="Equation.DSMT4">
                  <p:embed/>
                  <p:pic>
                    <p:nvPicPr>
                      <p:cNvPr id="0" name="图片 40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850" y="4508500"/>
                        <a:ext cx="8280400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3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712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3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7123" name="Rectangle 3"/>
          <p:cNvSpPr>
            <a:spLocks noGrp="1"/>
          </p:cNvSpPr>
          <p:nvPr>
            <p:ph type="body"/>
          </p:nvPr>
        </p:nvSpPr>
        <p:spPr>
          <a:xfrm>
            <a:off x="1992313" y="981075"/>
            <a:ext cx="8077200" cy="1981200"/>
          </a:xfrm>
          <a:solidFill>
            <a:srgbClr val="CCFFFF">
              <a:alpha val="100000"/>
            </a:srgbClr>
          </a:solidFill>
        </p:spPr>
        <p:txBody>
          <a:bodyPr vert="horz" wrap="square" lIns="91440" tIns="45720" rIns="91440" bIns="45720" anchor="t" anchorCtr="0">
            <a:normAutofit fontScale="90000" lnSpcReduction="10000"/>
          </a:bodyPr>
          <a:p>
            <a:pPr eaLnBrk="1" hangingPunct="1">
              <a:buNone/>
            </a:pPr>
            <a:r>
              <a:rPr lang="en-US" altLang="zh-CN" sz="2800" dirty="0"/>
              <a:t>0.618</a:t>
            </a:r>
            <a:r>
              <a:rPr lang="zh-CN" altLang="en-US" sz="2800" dirty="0"/>
              <a:t>法的</a:t>
            </a:r>
            <a:r>
              <a:rPr lang="zh-CN" altLang="en-US" sz="2800" dirty="0">
                <a:solidFill>
                  <a:srgbClr val="FF0000"/>
                </a:solidFill>
              </a:rPr>
              <a:t>基本思想</a:t>
            </a:r>
            <a:r>
              <a:rPr lang="en-US" altLang="zh-CN" sz="2800" dirty="0"/>
              <a:t>:</a:t>
            </a:r>
            <a:r>
              <a:rPr lang="zh-CN" altLang="en-US" sz="2800" dirty="0"/>
              <a:t>通过取试探点使包含极小点的区间</a:t>
            </a:r>
            <a:r>
              <a:rPr lang="en-US" altLang="zh-CN" sz="2800" dirty="0"/>
              <a:t>(</a:t>
            </a:r>
            <a:r>
              <a:rPr lang="zh-CN" altLang="en-US" sz="2800" dirty="0"/>
              <a:t>不确定区间</a:t>
            </a:r>
            <a:r>
              <a:rPr lang="en-US" altLang="zh-CN" sz="2800" dirty="0"/>
              <a:t>)</a:t>
            </a:r>
            <a:r>
              <a:rPr lang="zh-CN" altLang="en-US" sz="2800" dirty="0"/>
              <a:t>不断缩小</a:t>
            </a:r>
            <a:r>
              <a:rPr lang="en-US" altLang="zh-CN" sz="2800" dirty="0"/>
              <a:t>,</a:t>
            </a:r>
            <a:r>
              <a:rPr lang="zh-CN" altLang="en-US" sz="2800" dirty="0"/>
              <a:t>当区间长度小到一定程度时</a:t>
            </a:r>
            <a:r>
              <a:rPr lang="en-US" altLang="zh-CN" sz="2800" dirty="0"/>
              <a:t>,</a:t>
            </a:r>
            <a:r>
              <a:rPr lang="zh-CN" altLang="en-US" sz="2800" dirty="0"/>
              <a:t>区间上各点的函数值均接近极小值</a:t>
            </a:r>
            <a:r>
              <a:rPr lang="en-US" altLang="zh-CN" sz="2800" dirty="0"/>
              <a:t>,</a:t>
            </a:r>
            <a:r>
              <a:rPr lang="zh-CN" altLang="en-US" sz="2800" dirty="0"/>
              <a:t>此时该区间内任一点都可以作为极小点的近似值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sp>
        <p:nvSpPr>
          <p:cNvPr id="517124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17125" name="Object 6"/>
          <p:cNvGraphicFramePr>
            <a:graphicFrameLocks noChangeAspect="1"/>
          </p:cNvGraphicFramePr>
          <p:nvPr/>
        </p:nvGraphicFramePr>
        <p:xfrm>
          <a:off x="1919288" y="3141663"/>
          <a:ext cx="8288337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" name="" r:id="rId1" imgW="8763000" imgH="2717800" progId="Equation.DSMT4">
                  <p:embed/>
                </p:oleObj>
              </mc:Choice>
              <mc:Fallback>
                <p:oleObj name="" r:id="rId1" imgW="8763000" imgH="2717800" progId="Equation.DSMT4">
                  <p:embed/>
                  <p:pic>
                    <p:nvPicPr>
                      <p:cNvPr id="0" name="图片 40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3141663"/>
                        <a:ext cx="8288337" cy="2568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26" name="Line 6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8146" name="Rectangle 2"/>
          <p:cNvSpPr>
            <a:spLocks noGrp="1"/>
          </p:cNvSpPr>
          <p:nvPr>
            <p:ph type="title"/>
          </p:nvPr>
        </p:nvSpPr>
        <p:spPr>
          <a:xfrm>
            <a:off x="1847850" y="73025"/>
            <a:ext cx="7339013" cy="69215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endParaRPr lang="en-US" altLang="zh-CN" sz="3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8147" name="Rectangle 11"/>
          <p:cNvSpPr>
            <a:spLocks noGrp="1"/>
          </p:cNvSpPr>
          <p:nvPr>
            <p:ph type="body" sz="half"/>
          </p:nvPr>
        </p:nvSpPr>
        <p:spPr>
          <a:xfrm>
            <a:off x="2063750" y="3716338"/>
            <a:ext cx="4105275" cy="863600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zh-CN" altLang="en-US" dirty="0">
                <a:solidFill>
                  <a:srgbClr val="001200"/>
                </a:solidFill>
              </a:rPr>
              <a:t>由</a:t>
            </a:r>
            <a:r>
              <a:rPr lang="en-US" altLang="zh-CN" dirty="0">
                <a:solidFill>
                  <a:srgbClr val="001200"/>
                </a:solidFill>
              </a:rPr>
              <a:t>( 2.3)</a:t>
            </a:r>
            <a:r>
              <a:rPr lang="zh-CN" altLang="en-US" dirty="0">
                <a:solidFill>
                  <a:srgbClr val="001200"/>
                </a:solidFill>
              </a:rPr>
              <a:t>和</a:t>
            </a:r>
            <a:r>
              <a:rPr lang="en-US" altLang="zh-CN" dirty="0">
                <a:solidFill>
                  <a:srgbClr val="001200"/>
                </a:solidFill>
              </a:rPr>
              <a:t>(2.4)</a:t>
            </a:r>
            <a:r>
              <a:rPr lang="zh-CN" altLang="en-US" dirty="0">
                <a:solidFill>
                  <a:srgbClr val="001200"/>
                </a:solidFill>
              </a:rPr>
              <a:t>得到</a:t>
            </a:r>
            <a:endParaRPr lang="zh-CN" altLang="en-US" dirty="0">
              <a:solidFill>
                <a:srgbClr val="001200"/>
              </a:solidFill>
            </a:endParaRPr>
          </a:p>
        </p:txBody>
      </p:sp>
      <p:graphicFrame>
        <p:nvGraphicFramePr>
          <p:cNvPr id="518148" name="Object 4"/>
          <p:cNvGraphicFramePr>
            <a:graphicFrameLocks noChangeAspect="1"/>
          </p:cNvGraphicFramePr>
          <p:nvPr/>
        </p:nvGraphicFramePr>
        <p:xfrm>
          <a:off x="2286000" y="908050"/>
          <a:ext cx="6899275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" name="" r:id="rId1" imgW="6731000" imgH="2705100" progId="Equation.DSMT4">
                  <p:embed/>
                </p:oleObj>
              </mc:Choice>
              <mc:Fallback>
                <p:oleObj name="" r:id="rId1" imgW="6731000" imgH="2705100" progId="Equation.DSMT4">
                  <p:embed/>
                  <p:pic>
                    <p:nvPicPr>
                      <p:cNvPr id="0" name="图片 40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908050"/>
                        <a:ext cx="6899275" cy="277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9" name="Object 16"/>
          <p:cNvGraphicFramePr>
            <a:graphicFrameLocks noChangeAspect="1"/>
          </p:cNvGraphicFramePr>
          <p:nvPr>
            <p:ph sz="half" idx="1"/>
          </p:nvPr>
        </p:nvGraphicFramePr>
        <p:xfrm>
          <a:off x="3143250" y="4365625"/>
          <a:ext cx="57292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" name="" r:id="rId3" imgW="5270500" imgH="965200" progId="Equation.DSMT4">
                  <p:embed/>
                </p:oleObj>
              </mc:Choice>
              <mc:Fallback>
                <p:oleObj name="" r:id="rId3" imgW="5270500" imgH="965200" progId="Equation.DSMT4">
                  <p:embed/>
                  <p:pic>
                    <p:nvPicPr>
                      <p:cNvPr id="0" name="图片 400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143250" y="4365625"/>
                        <a:ext cx="5729288" cy="10493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0" name="Line 6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9170" name="Rectangle 2"/>
          <p:cNvSpPr>
            <a:spLocks noGrp="1"/>
          </p:cNvSpPr>
          <p:nvPr>
            <p:ph type="title"/>
          </p:nvPr>
        </p:nvSpPr>
        <p:spPr>
          <a:xfrm>
            <a:off x="1703388" y="115888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endParaRPr lang="en-US" altLang="zh-CN" sz="3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9171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519172" name="Rectangle 10"/>
          <p:cNvSpPr/>
          <p:nvPr/>
        </p:nvSpPr>
        <p:spPr>
          <a:xfrm>
            <a:off x="2208213" y="981075"/>
            <a:ext cx="64452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今考虑</a:t>
            </a:r>
            <a:r>
              <a:rPr lang="en-US" altLang="zh-CN" sz="2800" dirty="0">
                <a:sym typeface="Wingdings" panose="05000000000000000000" pitchFamily="2" charset="2"/>
              </a:rPr>
              <a:t>( 2.1)</a:t>
            </a:r>
            <a:r>
              <a:rPr lang="zh-CN" altLang="en-US" sz="2800" dirty="0">
                <a:sym typeface="Wingdings" panose="05000000000000000000" pitchFamily="2" charset="2"/>
              </a:rPr>
              <a:t>的情形</a:t>
            </a:r>
            <a:r>
              <a:rPr lang="en-US" altLang="zh-CN" sz="2800" dirty="0"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sym typeface="Wingdings" panose="05000000000000000000" pitchFamily="2" charset="2"/>
              </a:rPr>
              <a:t>此时新的搜索区间为</a:t>
            </a:r>
            <a:endParaRPr lang="zh-CN" altLang="en-US" sz="2800" dirty="0">
              <a:sym typeface="Wingdings" panose="05000000000000000000" pitchFamily="2" charset="2"/>
            </a:endParaRPr>
          </a:p>
        </p:txBody>
      </p:sp>
      <p:graphicFrame>
        <p:nvGraphicFramePr>
          <p:cNvPr id="519173" name="Object 11"/>
          <p:cNvGraphicFramePr>
            <a:graphicFrameLocks noChangeAspect="1"/>
          </p:cNvGraphicFramePr>
          <p:nvPr/>
        </p:nvGraphicFramePr>
        <p:xfrm>
          <a:off x="1885950" y="31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" name="" r:id="rId1" imgW="190500" imgH="330200" progId="Equation.DSMT4">
                  <p:embed/>
                </p:oleObj>
              </mc:Choice>
              <mc:Fallback>
                <p:oleObj name="" r:id="rId1" imgW="190500" imgH="330200" progId="Equation.DSMT4">
                  <p:embed/>
                  <p:pic>
                    <p:nvPicPr>
                      <p:cNvPr id="0" name="图片 40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5950" y="3175"/>
                        <a:ext cx="190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4" name="Object 12"/>
          <p:cNvGraphicFramePr>
            <a:graphicFrameLocks noChangeAspect="1"/>
          </p:cNvGraphicFramePr>
          <p:nvPr/>
        </p:nvGraphicFramePr>
        <p:xfrm>
          <a:off x="2279650" y="1484313"/>
          <a:ext cx="75692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" name="" r:id="rId3" imgW="7569200" imgH="3225800" progId="Equation.DSMT4">
                  <p:embed/>
                </p:oleObj>
              </mc:Choice>
              <mc:Fallback>
                <p:oleObj name="" r:id="rId3" imgW="7569200" imgH="3225800" progId="Equation.DSMT4">
                  <p:embed/>
                  <p:pic>
                    <p:nvPicPr>
                      <p:cNvPr id="0" name="图片 40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1484313"/>
                        <a:ext cx="7569200" cy="322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5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019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endParaRPr lang="en-US" altLang="zh-CN" sz="3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0195" name="Rectangle 4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20196" name="Object 5"/>
          <p:cNvGraphicFramePr>
            <a:graphicFrameLocks noChangeAspect="1"/>
          </p:cNvGraphicFramePr>
          <p:nvPr/>
        </p:nvGraphicFramePr>
        <p:xfrm>
          <a:off x="2279650" y="836613"/>
          <a:ext cx="7810500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" name="" r:id="rId1" imgW="7810500" imgH="5130800" progId="Equation.DSMT4">
                  <p:embed/>
                </p:oleObj>
              </mc:Choice>
              <mc:Fallback>
                <p:oleObj name="" r:id="rId1" imgW="7810500" imgH="5130800" progId="Equation.DSMT4">
                  <p:embed/>
                  <p:pic>
                    <p:nvPicPr>
                      <p:cNvPr id="0" name="图片 40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650" y="836613"/>
                        <a:ext cx="7810500" cy="513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197" name="Line 5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矩形 1"/>
          <p:cNvSpPr/>
          <p:nvPr/>
        </p:nvSpPr>
        <p:spPr>
          <a:xfrm>
            <a:off x="3255010" y="831850"/>
            <a:ext cx="1663700" cy="446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8335" y="817245"/>
          <a:ext cx="131826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571500" imgH="190500" progId="Equation.KSEE3">
                  <p:embed/>
                </p:oleObj>
              </mc:Choice>
              <mc:Fallback>
                <p:oleObj name="" r:id="rId3" imgW="5715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8335" y="817245"/>
                        <a:ext cx="131826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086860" y="1419860"/>
            <a:ext cx="882650" cy="426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3705" y="1435100"/>
          <a:ext cx="725805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92100" imgH="165100" progId="Equation.KSEE3">
                  <p:embed/>
                </p:oleObj>
              </mc:Choice>
              <mc:Fallback>
                <p:oleObj name="" r:id="rId5" imgW="2921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3705" y="1435100"/>
                        <a:ext cx="725805" cy="41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252970" y="4401820"/>
            <a:ext cx="243840" cy="3752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0" y="4283075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60545" y="5365750"/>
            <a:ext cx="223520" cy="35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98315" y="5215255"/>
            <a:ext cx="34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1218" name="Rectangle 2"/>
          <p:cNvSpPr>
            <a:spLocks noGrp="1"/>
          </p:cNvSpPr>
          <p:nvPr>
            <p:ph type="title"/>
          </p:nvPr>
        </p:nvSpPr>
        <p:spPr>
          <a:xfrm>
            <a:off x="2135188" y="260350"/>
            <a:ext cx="7339012" cy="549275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endParaRPr lang="en-US" altLang="zh-CN" sz="3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1219" name="Rectangle 3"/>
          <p:cNvSpPr>
            <a:spLocks noGrp="1"/>
          </p:cNvSpPr>
          <p:nvPr>
            <p:ph type="body" sz="half"/>
          </p:nvPr>
        </p:nvSpPr>
        <p:spPr>
          <a:xfrm>
            <a:off x="2424113" y="981075"/>
            <a:ext cx="7416800" cy="647700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1200"/>
                </a:solidFill>
              </a:rPr>
              <a:t>这样</a:t>
            </a:r>
            <a:r>
              <a:rPr lang="en-US" altLang="zh-CN" dirty="0">
                <a:solidFill>
                  <a:srgbClr val="001200"/>
                </a:solidFill>
              </a:rPr>
              <a:t>,</a:t>
            </a:r>
            <a:r>
              <a:rPr lang="zh-CN" altLang="en-US" dirty="0">
                <a:solidFill>
                  <a:srgbClr val="001200"/>
                </a:solidFill>
              </a:rPr>
              <a:t>计算公式</a:t>
            </a:r>
            <a:r>
              <a:rPr lang="en-US" altLang="zh-CN" dirty="0">
                <a:solidFill>
                  <a:srgbClr val="001200"/>
                </a:solidFill>
              </a:rPr>
              <a:t>(2.5)(2.6)</a:t>
            </a:r>
            <a:r>
              <a:rPr lang="zh-CN" altLang="en-US" dirty="0">
                <a:solidFill>
                  <a:srgbClr val="001200"/>
                </a:solidFill>
              </a:rPr>
              <a:t>可写为</a:t>
            </a:r>
            <a:endParaRPr lang="zh-CN" altLang="en-US" dirty="0">
              <a:solidFill>
                <a:srgbClr val="001200"/>
              </a:solidFill>
            </a:endParaRPr>
          </a:p>
        </p:txBody>
      </p:sp>
      <p:sp>
        <p:nvSpPr>
          <p:cNvPr id="521220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21221" name="Object 14"/>
          <p:cNvGraphicFramePr>
            <a:graphicFrameLocks noChangeAspect="1"/>
          </p:cNvGraphicFramePr>
          <p:nvPr/>
        </p:nvGraphicFramePr>
        <p:xfrm>
          <a:off x="1919288" y="2781300"/>
          <a:ext cx="81661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" name="" r:id="rId1" imgW="8166100" imgH="3124200" progId="Equation.DSMT4">
                  <p:embed/>
                </p:oleObj>
              </mc:Choice>
              <mc:Fallback>
                <p:oleObj name="" r:id="rId1" imgW="8166100" imgH="3124200" progId="Equation.DSMT4">
                  <p:embed/>
                  <p:pic>
                    <p:nvPicPr>
                      <p:cNvPr id="0" name="图片 40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2781300"/>
                        <a:ext cx="8166100" cy="312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2" name="Object 18"/>
          <p:cNvGraphicFramePr>
            <a:graphicFrameLocks noChangeAspect="1"/>
          </p:cNvGraphicFramePr>
          <p:nvPr>
            <p:ph sz="quarter" idx="1"/>
          </p:nvPr>
        </p:nvGraphicFramePr>
        <p:xfrm>
          <a:off x="2797175" y="1628775"/>
          <a:ext cx="60912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" name="" r:id="rId3" imgW="6070600" imgH="965200" progId="Equation.DSMT4">
                  <p:embed/>
                </p:oleObj>
              </mc:Choice>
              <mc:Fallback>
                <p:oleObj name="" r:id="rId3" imgW="6070600" imgH="965200" progId="Equation.DSMT4">
                  <p:embed/>
                  <p:pic>
                    <p:nvPicPr>
                      <p:cNvPr id="0" name="图片 400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797175" y="1628775"/>
                        <a:ext cx="6091238" cy="968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3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4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10</a:t>
            </a:r>
            <a:endParaRPr lang="en-US" altLang="zh-CN" sz="3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43" name="Rectangle 3"/>
          <p:cNvSpPr>
            <a:spLocks noGrp="1"/>
          </p:cNvSpPr>
          <p:nvPr>
            <p:ph type="body"/>
          </p:nvPr>
        </p:nvSpPr>
        <p:spPr>
          <a:xfrm>
            <a:off x="1774825" y="836613"/>
            <a:ext cx="8534400" cy="1066800"/>
          </a:xfrm>
        </p:spPr>
        <p:txBody>
          <a:bodyPr vert="horz" wrap="square" lIns="91440" tIns="45720" rIns="91440" bIns="45720" anchor="t" anchorCtr="0">
            <a:normAutofit fontScale="90000" lnSpcReduction="10000"/>
          </a:bodyPr>
          <a:p>
            <a:pPr eaLnBrk="1" hangingPunct="1">
              <a:buNone/>
            </a:pPr>
            <a:r>
              <a:rPr lang="zh-CN" altLang="en-US" sz="2800" dirty="0"/>
              <a:t>其几何意义</a:t>
            </a:r>
            <a:r>
              <a:rPr lang="en-US" altLang="zh-CN" sz="2800" dirty="0"/>
              <a:t>:</a:t>
            </a:r>
            <a:r>
              <a:rPr lang="zh-CN" altLang="en-US" sz="2800" dirty="0"/>
              <a:t>黄金分割率</a:t>
            </a:r>
            <a:r>
              <a:rPr lang="zh-CN" altLang="en-US" sz="2800" dirty="0">
                <a:sym typeface="Symbol" panose="05050102010706020507" pitchFamily="18" charset="2"/>
              </a:rPr>
              <a:t>对应的点在单位长区间</a:t>
            </a:r>
            <a:r>
              <a:rPr lang="en-US" altLang="zh-CN" sz="2800" dirty="0">
                <a:sym typeface="Symbol" panose="05050102010706020507" pitchFamily="18" charset="2"/>
              </a:rPr>
              <a:t>[0,1]</a:t>
            </a:r>
            <a:r>
              <a:rPr lang="zh-CN" altLang="en-US" sz="2800" dirty="0">
                <a:sym typeface="Symbol" panose="05050102010706020507" pitchFamily="18" charset="2"/>
              </a:rPr>
              <a:t>中的位置相当于其对称点</a:t>
            </a:r>
            <a:r>
              <a:rPr lang="en-US" altLang="zh-CN" sz="2800" dirty="0">
                <a:sym typeface="Symbol" panose="05050102010706020507" pitchFamily="18" charset="2"/>
              </a:rPr>
              <a:t>1-</a:t>
            </a:r>
            <a:r>
              <a:rPr lang="en-US" altLang="zh-CN" sz="2400" dirty="0">
                <a:sym typeface="Symbol" panose="05050102010706020507" pitchFamily="18" charset="2"/>
              </a:rPr>
              <a:t></a:t>
            </a:r>
            <a:r>
              <a:rPr lang="zh-CN" altLang="en-US" sz="2400" dirty="0">
                <a:sym typeface="Symbol" panose="05050102010706020507" pitchFamily="18" charset="2"/>
              </a:rPr>
              <a:t>在区间</a:t>
            </a:r>
            <a:r>
              <a:rPr lang="en-US" altLang="zh-CN" sz="2400" dirty="0">
                <a:sym typeface="Symbol" panose="05050102010706020507" pitchFamily="18" charset="2"/>
              </a:rPr>
              <a:t>[0,]</a:t>
            </a:r>
            <a:r>
              <a:rPr lang="zh-CN" altLang="en-US" sz="2400" dirty="0">
                <a:sym typeface="Symbol" panose="05050102010706020507" pitchFamily="18" charset="2"/>
              </a:rPr>
              <a:t>中的位置</a:t>
            </a:r>
            <a:endParaRPr lang="zh-CN" altLang="en-US" sz="2400" dirty="0"/>
          </a:p>
        </p:txBody>
      </p:sp>
      <p:sp>
        <p:nvSpPr>
          <p:cNvPr id="522244" name="Rectangle 5"/>
          <p:cNvSpPr/>
          <p:nvPr/>
        </p:nvSpPr>
        <p:spPr>
          <a:xfrm>
            <a:off x="1524000" y="3933825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pic>
        <p:nvPicPr>
          <p:cNvPr id="52224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813" y="1700213"/>
            <a:ext cx="5040312" cy="2489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22246" name="Group 39"/>
          <p:cNvGrpSpPr/>
          <p:nvPr/>
        </p:nvGrpSpPr>
        <p:grpSpPr>
          <a:xfrm>
            <a:off x="2209483" y="4094481"/>
            <a:ext cx="8137525" cy="2489200"/>
            <a:chOff x="385" y="2536"/>
            <a:chExt cx="5126" cy="1568"/>
          </a:xfrm>
        </p:grpSpPr>
        <p:sp>
          <p:nvSpPr>
            <p:cNvPr id="522248" name="Line 9"/>
            <p:cNvSpPr/>
            <p:nvPr/>
          </p:nvSpPr>
          <p:spPr>
            <a:xfrm>
              <a:off x="2018" y="3187"/>
              <a:ext cx="33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249" name="Line 10"/>
            <p:cNvSpPr/>
            <p:nvPr/>
          </p:nvSpPr>
          <p:spPr>
            <a:xfrm>
              <a:off x="567" y="3641"/>
              <a:ext cx="2858" cy="0"/>
            </a:xfrm>
            <a:prstGeom prst="line">
              <a:avLst/>
            </a:prstGeom>
            <a:ln w="19050" cap="flat" cmpd="sng">
              <a:solidFill>
                <a:srgbClr val="0012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250" name="Rectangle 15"/>
            <p:cNvSpPr/>
            <p:nvPr/>
          </p:nvSpPr>
          <p:spPr>
            <a:xfrm>
              <a:off x="1831" y="3097"/>
              <a:ext cx="377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a</a:t>
              </a:r>
              <a:r>
                <a: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k</a:t>
              </a:r>
              <a:r>
                <a: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+l</a:t>
              </a:r>
              <a:endParaRPr lang="en-US" altLang="zh-CN" sz="16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22251" name="Rectangle 16"/>
            <p:cNvSpPr/>
            <p:nvPr/>
          </p:nvSpPr>
          <p:spPr>
            <a:xfrm>
              <a:off x="5134" y="3142"/>
              <a:ext cx="377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b</a:t>
              </a:r>
              <a:r>
                <a: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k</a:t>
              </a:r>
              <a:r>
                <a: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+l</a:t>
              </a:r>
              <a:endParaRPr lang="en-US" altLang="zh-CN" sz="16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22252" name="Rectangle 17"/>
            <p:cNvSpPr/>
            <p:nvPr/>
          </p:nvSpPr>
          <p:spPr>
            <a:xfrm>
              <a:off x="3243" y="3142"/>
              <a:ext cx="386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rgbClr val="001200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k</a:t>
              </a:r>
              <a:r>
                <a: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+l</a:t>
              </a:r>
              <a:endParaRPr lang="en-US" altLang="zh-CN" sz="16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22253" name="Rectangle 18"/>
            <p:cNvSpPr/>
            <p:nvPr/>
          </p:nvSpPr>
          <p:spPr>
            <a:xfrm>
              <a:off x="4014" y="3121"/>
              <a:ext cx="392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rgbClr val="001200"/>
                  </a:solidFill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k</a:t>
              </a:r>
              <a:r>
                <a: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+l</a:t>
              </a:r>
              <a:endParaRPr lang="en-US" altLang="zh-CN" sz="16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22254" name="Rectangle 19"/>
            <p:cNvSpPr/>
            <p:nvPr/>
          </p:nvSpPr>
          <p:spPr>
            <a:xfrm>
              <a:off x="1293" y="3598"/>
              <a:ext cx="386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rgbClr val="001200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k</a:t>
              </a:r>
              <a:r>
                <a: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+l</a:t>
              </a:r>
              <a:endParaRPr lang="en-US" altLang="zh-CN" sz="16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22255" name="Rectangle 20"/>
            <p:cNvSpPr/>
            <p:nvPr/>
          </p:nvSpPr>
          <p:spPr>
            <a:xfrm>
              <a:off x="1791" y="3566"/>
              <a:ext cx="392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rgbClr val="001200"/>
                  </a:solidFill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k</a:t>
              </a:r>
              <a:r>
                <a: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+l</a:t>
              </a:r>
              <a:endParaRPr lang="en-US" altLang="zh-CN" sz="16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22256" name="Rectangle 21"/>
            <p:cNvSpPr/>
            <p:nvPr/>
          </p:nvSpPr>
          <p:spPr>
            <a:xfrm>
              <a:off x="3243" y="3620"/>
              <a:ext cx="377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b</a:t>
              </a:r>
              <a:r>
                <a: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k</a:t>
              </a:r>
              <a:r>
                <a: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+l</a:t>
              </a:r>
              <a:endParaRPr lang="en-US" altLang="zh-CN" sz="16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22257" name="Rectangle 22"/>
            <p:cNvSpPr/>
            <p:nvPr/>
          </p:nvSpPr>
          <p:spPr>
            <a:xfrm>
              <a:off x="385" y="3596"/>
              <a:ext cx="377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a</a:t>
              </a:r>
              <a:r>
                <a: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k</a:t>
              </a:r>
              <a:r>
                <a: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+l</a:t>
              </a:r>
              <a:endParaRPr lang="en-US" altLang="zh-CN" sz="16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22258" name="Oval 25"/>
            <p:cNvSpPr/>
            <p:nvPr/>
          </p:nvSpPr>
          <p:spPr>
            <a:xfrm>
              <a:off x="522" y="3488"/>
              <a:ext cx="91" cy="321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ym typeface="Wingdings" panose="05000000000000000000" pitchFamily="2" charset="2"/>
              </a:endParaRPr>
            </a:p>
          </p:txBody>
        </p:sp>
        <p:sp>
          <p:nvSpPr>
            <p:cNvPr id="522259" name="Oval 26"/>
            <p:cNvSpPr/>
            <p:nvPr/>
          </p:nvSpPr>
          <p:spPr>
            <a:xfrm>
              <a:off x="3339" y="3488"/>
              <a:ext cx="91" cy="321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ym typeface="Wingdings" panose="05000000000000000000" pitchFamily="2" charset="2"/>
              </a:endParaRPr>
            </a:p>
          </p:txBody>
        </p:sp>
        <p:grpSp>
          <p:nvGrpSpPr>
            <p:cNvPr id="522260" name="Group 38"/>
            <p:cNvGrpSpPr/>
            <p:nvPr/>
          </p:nvGrpSpPr>
          <p:grpSpPr>
            <a:xfrm>
              <a:off x="443" y="2536"/>
              <a:ext cx="4989" cy="643"/>
              <a:chOff x="443" y="2536"/>
              <a:chExt cx="4989" cy="643"/>
            </a:xfrm>
          </p:grpSpPr>
          <p:sp>
            <p:nvSpPr>
              <p:cNvPr id="522269" name="Line 8"/>
              <p:cNvSpPr/>
              <p:nvPr/>
            </p:nvSpPr>
            <p:spPr>
              <a:xfrm>
                <a:off x="567" y="2734"/>
                <a:ext cx="476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0" name="Rectangle 11"/>
              <p:cNvSpPr/>
              <p:nvPr/>
            </p:nvSpPr>
            <p:spPr>
              <a:xfrm>
                <a:off x="443" y="2695"/>
                <a:ext cx="396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10000"/>
                  </a:lnSpc>
                  <a:spcBef>
                    <a:spcPct val="50000"/>
                  </a:spcBef>
                  <a:buNone/>
                </a:pPr>
                <a:r>
                  <a:rPr lang="en-US" altLang="zh-CN" sz="2400" i="1" dirty="0">
                    <a:solidFill>
                      <a:srgbClr val="001200"/>
                    </a:solidFill>
                    <a:ea typeface="楷体_GB2312" pitchFamily="49" charset="-122"/>
                    <a:sym typeface="Wingdings" panose="05000000000000000000" pitchFamily="2" charset="2"/>
                  </a:rPr>
                  <a:t>a</a:t>
                </a:r>
                <a:r>
                  <a:rPr lang="en-US" altLang="zh-CN" sz="1600" i="1" dirty="0">
                    <a:solidFill>
                      <a:srgbClr val="001200"/>
                    </a:solidFill>
                    <a:ea typeface="楷体_GB2312" pitchFamily="49" charset="-122"/>
                    <a:sym typeface="Wingdings" panose="05000000000000000000" pitchFamily="2" charset="2"/>
                  </a:rPr>
                  <a:t>k</a:t>
                </a:r>
                <a:endPara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522271" name="Rectangle 12"/>
              <p:cNvSpPr/>
              <p:nvPr/>
            </p:nvSpPr>
            <p:spPr>
              <a:xfrm>
                <a:off x="5163" y="2695"/>
                <a:ext cx="269" cy="4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10000"/>
                  </a:lnSpc>
                  <a:spcBef>
                    <a:spcPct val="50000"/>
                  </a:spcBef>
                  <a:buNone/>
                </a:pPr>
                <a:r>
                  <a:rPr lang="en-US" altLang="zh-CN" sz="2400" i="1" dirty="0">
                    <a:solidFill>
                      <a:srgbClr val="001200"/>
                    </a:solidFill>
                    <a:ea typeface="楷体_GB2312" pitchFamily="49" charset="-122"/>
                    <a:sym typeface="Wingdings" panose="05000000000000000000" pitchFamily="2" charset="2"/>
                  </a:rPr>
                  <a:t>b</a:t>
                </a:r>
                <a:r>
                  <a:rPr lang="en-US" altLang="zh-CN" sz="1600" i="1" dirty="0">
                    <a:solidFill>
                      <a:srgbClr val="001200"/>
                    </a:solidFill>
                    <a:ea typeface="楷体_GB2312" pitchFamily="49" charset="-122"/>
                    <a:sym typeface="Wingdings" panose="05000000000000000000" pitchFamily="2" charset="2"/>
                  </a:rPr>
                  <a:t>k</a:t>
                </a:r>
                <a:endParaRPr lang="en-US" altLang="zh-CN" sz="1600" i="1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522272" name="Rectangle 13"/>
              <p:cNvSpPr/>
              <p:nvPr/>
            </p:nvSpPr>
            <p:spPr>
              <a:xfrm>
                <a:off x="1871" y="2695"/>
                <a:ext cx="691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10000"/>
                  </a:lnSpc>
                  <a:spcBef>
                    <a:spcPct val="50000"/>
                  </a:spcBef>
                  <a:buNone/>
                </a:pPr>
                <a:r>
                  <a:rPr lang="en-US" altLang="zh-CN" sz="2400" i="1" dirty="0">
                    <a:solidFill>
                      <a:srgbClr val="0012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</a:t>
                </a:r>
                <a:r>
                  <a:rPr lang="en-US" altLang="zh-CN" sz="1600" i="1" dirty="0">
                    <a:solidFill>
                      <a:srgbClr val="0012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k</a:t>
                </a:r>
                <a:endPara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22273" name="Rectangle 14"/>
              <p:cNvSpPr/>
              <p:nvPr/>
            </p:nvSpPr>
            <p:spPr>
              <a:xfrm>
                <a:off x="3016" y="2750"/>
                <a:ext cx="726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10000"/>
                  </a:lnSpc>
                  <a:spcBef>
                    <a:spcPct val="50000"/>
                  </a:spcBef>
                  <a:buNone/>
                </a:pPr>
                <a:r>
                  <a:rPr lang="en-US" altLang="zh-CN" sz="2400" i="1" dirty="0">
                    <a:solidFill>
                      <a:srgbClr val="0012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</a:t>
                </a:r>
                <a:r>
                  <a:rPr lang="en-US" altLang="zh-CN" sz="1600" i="1" dirty="0">
                    <a:solidFill>
                      <a:srgbClr val="0012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k</a:t>
                </a:r>
                <a:endParaRPr lang="en-US" altLang="zh-CN" sz="1600" dirty="0">
                  <a:solidFill>
                    <a:srgbClr val="001200"/>
                  </a:solidFill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22274" name="Oval 23"/>
              <p:cNvSpPr/>
              <p:nvPr/>
            </p:nvSpPr>
            <p:spPr>
              <a:xfrm>
                <a:off x="521" y="2536"/>
                <a:ext cx="91" cy="410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dirty="0">
                  <a:sym typeface="Wingdings" panose="05000000000000000000" pitchFamily="2" charset="2"/>
                </a:endParaRPr>
              </a:p>
            </p:txBody>
          </p:sp>
          <p:sp>
            <p:nvSpPr>
              <p:cNvPr id="522275" name="Oval 24"/>
              <p:cNvSpPr/>
              <p:nvPr/>
            </p:nvSpPr>
            <p:spPr>
              <a:xfrm>
                <a:off x="5284" y="2567"/>
                <a:ext cx="91" cy="321"/>
              </a:xfrm>
              <a:prstGeom prst="ellipse">
                <a:avLst/>
              </a:prstGeom>
              <a:solidFill>
                <a:srgbClr val="99CCFF"/>
              </a:solidFill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dirty="0">
                  <a:sym typeface="Wingdings" panose="05000000000000000000" pitchFamily="2" charset="2"/>
                </a:endParaRPr>
              </a:p>
            </p:txBody>
          </p:sp>
          <p:sp>
            <p:nvSpPr>
              <p:cNvPr id="522276" name="Oval 27"/>
              <p:cNvSpPr/>
              <p:nvPr/>
            </p:nvSpPr>
            <p:spPr>
              <a:xfrm>
                <a:off x="2018" y="2581"/>
                <a:ext cx="91" cy="321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dirty="0">
                  <a:sym typeface="Wingdings" panose="05000000000000000000" pitchFamily="2" charset="2"/>
                </a:endParaRPr>
              </a:p>
            </p:txBody>
          </p:sp>
          <p:sp>
            <p:nvSpPr>
              <p:cNvPr id="522277" name="Oval 28"/>
              <p:cNvSpPr/>
              <p:nvPr/>
            </p:nvSpPr>
            <p:spPr>
              <a:xfrm>
                <a:off x="3333" y="2581"/>
                <a:ext cx="91" cy="321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dirty="0"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522261" name="Oval 29"/>
            <p:cNvSpPr/>
            <p:nvPr/>
          </p:nvSpPr>
          <p:spPr>
            <a:xfrm>
              <a:off x="3333" y="3035"/>
              <a:ext cx="91" cy="321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ym typeface="Wingdings" panose="05000000000000000000" pitchFamily="2" charset="2"/>
              </a:endParaRPr>
            </a:p>
          </p:txBody>
        </p:sp>
        <p:sp>
          <p:nvSpPr>
            <p:cNvPr id="522262" name="Oval 30"/>
            <p:cNvSpPr/>
            <p:nvPr/>
          </p:nvSpPr>
          <p:spPr>
            <a:xfrm>
              <a:off x="1997" y="3035"/>
              <a:ext cx="91" cy="321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ym typeface="Wingdings" panose="05000000000000000000" pitchFamily="2" charset="2"/>
              </a:endParaRPr>
            </a:p>
          </p:txBody>
        </p:sp>
        <p:sp>
          <p:nvSpPr>
            <p:cNvPr id="522263" name="Oval 31"/>
            <p:cNvSpPr/>
            <p:nvPr/>
          </p:nvSpPr>
          <p:spPr>
            <a:xfrm>
              <a:off x="1983" y="3473"/>
              <a:ext cx="91" cy="321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ym typeface="Wingdings" panose="05000000000000000000" pitchFamily="2" charset="2"/>
              </a:endParaRPr>
            </a:p>
          </p:txBody>
        </p:sp>
        <p:sp>
          <p:nvSpPr>
            <p:cNvPr id="522264" name="Oval 32"/>
            <p:cNvSpPr/>
            <p:nvPr/>
          </p:nvSpPr>
          <p:spPr>
            <a:xfrm>
              <a:off x="1407" y="3481"/>
              <a:ext cx="91" cy="321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ym typeface="Wingdings" panose="05000000000000000000" pitchFamily="2" charset="2"/>
              </a:endParaRPr>
            </a:p>
          </p:txBody>
        </p:sp>
        <p:sp>
          <p:nvSpPr>
            <p:cNvPr id="522265" name="Oval 33"/>
            <p:cNvSpPr/>
            <p:nvPr/>
          </p:nvSpPr>
          <p:spPr>
            <a:xfrm>
              <a:off x="4105" y="3035"/>
              <a:ext cx="91" cy="321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ym typeface="Wingdings" panose="05000000000000000000" pitchFamily="2" charset="2"/>
              </a:endParaRPr>
            </a:p>
          </p:txBody>
        </p:sp>
        <p:sp>
          <p:nvSpPr>
            <p:cNvPr id="522266" name="Oval 34"/>
            <p:cNvSpPr/>
            <p:nvPr/>
          </p:nvSpPr>
          <p:spPr>
            <a:xfrm>
              <a:off x="5284" y="2959"/>
              <a:ext cx="91" cy="321"/>
            </a:xfrm>
            <a:prstGeom prst="ellipse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ym typeface="Wingdings" panose="05000000000000000000" pitchFamily="2" charset="2"/>
              </a:endParaRPr>
            </a:p>
          </p:txBody>
        </p:sp>
        <p:sp>
          <p:nvSpPr>
            <p:cNvPr id="522267" name="Text Box 35"/>
            <p:cNvSpPr txBox="1"/>
            <p:nvPr/>
          </p:nvSpPr>
          <p:spPr>
            <a:xfrm>
              <a:off x="1020" y="3022"/>
              <a:ext cx="862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Step 2</a:t>
              </a:r>
              <a:endParaRPr lang="en-US" altLang="zh-CN" sz="24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22268" name="Text Box 36"/>
            <p:cNvSpPr txBox="1"/>
            <p:nvPr/>
          </p:nvSpPr>
          <p:spPr>
            <a:xfrm>
              <a:off x="3923" y="3492"/>
              <a:ext cx="862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001200"/>
                  </a:solidFill>
                  <a:ea typeface="楷体_GB2312" pitchFamily="49" charset="-122"/>
                  <a:sym typeface="Wingdings" panose="05000000000000000000" pitchFamily="2" charset="2"/>
                </a:rPr>
                <a:t>Step 3</a:t>
              </a:r>
              <a:endParaRPr lang="en-US" altLang="zh-CN" sz="2400" dirty="0">
                <a:solidFill>
                  <a:srgbClr val="0012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522247" name="Line 3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3266" name="Rectangle 2"/>
          <p:cNvSpPr>
            <a:spLocks noGrp="1"/>
          </p:cNvSpPr>
          <p:nvPr>
            <p:ph type="title"/>
          </p:nvPr>
        </p:nvSpPr>
        <p:spPr>
          <a:xfrm>
            <a:off x="1919288" y="333375"/>
            <a:ext cx="7416800" cy="47625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11</a:t>
            </a:r>
            <a:endParaRPr lang="en-US" altLang="zh-CN" sz="36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3267" name="Rectangle 3"/>
          <p:cNvSpPr>
            <a:spLocks noGrp="1"/>
          </p:cNvSpPr>
          <p:nvPr>
            <p:ph type="body" sz="half"/>
          </p:nvPr>
        </p:nvSpPr>
        <p:spPr>
          <a:xfrm>
            <a:off x="2424113" y="908050"/>
            <a:ext cx="3743325" cy="504825"/>
          </a:xfrm>
        </p:spPr>
        <p:txBody>
          <a:bodyPr vert="horz" wrap="square" lIns="91440" tIns="45720" rIns="91440" bIns="45720" anchor="t" anchorCtr="0">
            <a:normAutofit fontScale="9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3333CC"/>
                </a:solidFill>
              </a:rPr>
              <a:t>算法</a:t>
            </a:r>
            <a:r>
              <a:rPr lang="en-US" altLang="zh-CN" b="1" dirty="0">
                <a:solidFill>
                  <a:srgbClr val="3333CC"/>
                </a:solidFill>
              </a:rPr>
              <a:t>(0.618</a:t>
            </a:r>
            <a:r>
              <a:rPr lang="zh-CN" altLang="en-US" b="1" dirty="0">
                <a:solidFill>
                  <a:srgbClr val="3333CC"/>
                </a:solidFill>
              </a:rPr>
              <a:t>法</a:t>
            </a:r>
            <a:r>
              <a:rPr lang="en-US" altLang="zh-CN" b="1" dirty="0">
                <a:solidFill>
                  <a:srgbClr val="3333CC"/>
                </a:solidFill>
              </a:rPr>
              <a:t>)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graphicFrame>
        <p:nvGraphicFramePr>
          <p:cNvPr id="523268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2424113" y="1412875"/>
          <a:ext cx="6769100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" name="" r:id="rId1" imgW="2971800" imgH="1181100" progId="Equation.DSMT4">
                  <p:embed/>
                </p:oleObj>
              </mc:Choice>
              <mc:Fallback>
                <p:oleObj name="" r:id="rId1" imgW="2971800" imgH="1181100" progId="Equation.DSMT4">
                  <p:embed/>
                  <p:pic>
                    <p:nvPicPr>
                      <p:cNvPr id="0" name="图片 400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424113" y="1412875"/>
                        <a:ext cx="6769100" cy="2689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9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23270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2424113" y="4310063"/>
          <a:ext cx="6192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" name="" r:id="rId3" imgW="2768600" imgH="482600" progId="Equation.DSMT4">
                  <p:embed/>
                </p:oleObj>
              </mc:Choice>
              <mc:Fallback>
                <p:oleObj name="" r:id="rId3" imgW="2768600" imgH="482600" progId="Equation.DSMT4">
                  <p:embed/>
                  <p:pic>
                    <p:nvPicPr>
                      <p:cNvPr id="0" name="图片 401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424113" y="4310063"/>
                        <a:ext cx="6192837" cy="1079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71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4290" name="Rectangle 2"/>
          <p:cNvSpPr>
            <a:spLocks noGrp="1"/>
          </p:cNvSpPr>
          <p:nvPr>
            <p:ph type="title" sz="quarter"/>
          </p:nvPr>
        </p:nvSpPr>
        <p:spPr>
          <a:xfrm>
            <a:off x="2063750" y="188913"/>
            <a:ext cx="7554913" cy="69215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12</a:t>
            </a:r>
            <a:endParaRPr lang="en-US" altLang="zh-CN" sz="3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524291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2424113" y="1052513"/>
          <a:ext cx="6696075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" name="" r:id="rId1" imgW="2844800" imgH="939800" progId="Equation.DSMT4">
                  <p:embed/>
                </p:oleObj>
              </mc:Choice>
              <mc:Fallback>
                <p:oleObj name="" r:id="rId1" imgW="2844800" imgH="939800" progId="Equation.DSMT4">
                  <p:embed/>
                  <p:pic>
                    <p:nvPicPr>
                      <p:cNvPr id="0" name="图片 401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424113" y="1052513"/>
                        <a:ext cx="6696075" cy="22113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292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2495550" y="5521325"/>
          <a:ext cx="30241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" name="" r:id="rId3" imgW="1333500" imgH="215900" progId="Equation.DSMT4">
                  <p:embed/>
                </p:oleObj>
              </mc:Choice>
              <mc:Fallback>
                <p:oleObj name="" r:id="rId3" imgW="1333500" imgH="215900" progId="Equation.DSMT4">
                  <p:embed/>
                  <p:pic>
                    <p:nvPicPr>
                      <p:cNvPr id="0" name="图片 401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495550" y="5521325"/>
                        <a:ext cx="3024188" cy="488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293" name="Rectangle 4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24294" name="Object 12"/>
          <p:cNvGraphicFramePr>
            <a:graphicFrameLocks noChangeAspect="1"/>
          </p:cNvGraphicFramePr>
          <p:nvPr>
            <p:ph sz="quarter" idx="1"/>
          </p:nvPr>
        </p:nvGraphicFramePr>
        <p:xfrm>
          <a:off x="2424113" y="3284538"/>
          <a:ext cx="6337300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" name="" r:id="rId5" imgW="2870200" imgH="939800" progId="Equation.DSMT4">
                  <p:embed/>
                </p:oleObj>
              </mc:Choice>
              <mc:Fallback>
                <p:oleObj name="" r:id="rId5" imgW="2870200" imgH="939800" progId="Equation.DSMT4">
                  <p:embed/>
                  <p:pic>
                    <p:nvPicPr>
                      <p:cNvPr id="0" name="图片 4013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24113" y="3284538"/>
                        <a:ext cx="6337300" cy="2078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295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4290" name="Rectangle 2"/>
          <p:cNvSpPr>
            <a:spLocks noGrp="1"/>
          </p:cNvSpPr>
          <p:nvPr>
            <p:ph type="title" sz="quarter"/>
          </p:nvPr>
        </p:nvSpPr>
        <p:spPr>
          <a:xfrm>
            <a:off x="2063750" y="188913"/>
            <a:ext cx="7554913" cy="69215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12</a:t>
            </a:r>
            <a:endParaRPr lang="en-US" altLang="zh-CN" sz="3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24293" name="Rectangle 4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524295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443355" y="12217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</a:t>
            </a:r>
            <a:r>
              <a:rPr lang="en-US" altLang="zh-CN" sz="2400"/>
              <a:t>0.618</a:t>
            </a:r>
            <a:r>
              <a:rPr lang="zh-CN" altLang="en-US" sz="2400"/>
              <a:t>法解下列问题：</a:t>
            </a:r>
            <a:endParaRPr lang="zh-CN" altLang="en-US" sz="24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4000" y="1934845"/>
          <a:ext cx="288925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71600" imgH="228600" progId="Equation.KSEE3">
                  <p:embed/>
                </p:oleObj>
              </mc:Choice>
              <mc:Fallback>
                <p:oleObj name="" r:id="rId1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1934845"/>
                        <a:ext cx="288925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74165" y="2785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初始区间</a:t>
            </a:r>
            <a:r>
              <a:rPr lang="en-US" altLang="zh-CN"/>
              <a:t>                    </a:t>
            </a:r>
            <a:r>
              <a:rPr lang="zh-CN" altLang="en-US"/>
              <a:t>，要求精度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0490" y="2820670"/>
          <a:ext cx="139192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01700" imgH="215900" progId="Equation.KSEE3">
                  <p:embed/>
                </p:oleObj>
              </mc:Choice>
              <mc:Fallback>
                <p:oleObj name="" r:id="rId3" imgW="9017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0490" y="2820670"/>
                        <a:ext cx="139192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7800" y="2820670"/>
          <a:ext cx="9207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58800" imgH="177165" progId="Equation.KSEE3">
                  <p:embed/>
                </p:oleObj>
              </mc:Choice>
              <mc:Fallback>
                <p:oleObj name="" r:id="rId5" imgW="5588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800" y="2820670"/>
                        <a:ext cx="9207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7906" name="Rectangle 2"/>
          <p:cNvSpPr>
            <a:spLocks noGrp="1"/>
          </p:cNvSpPr>
          <p:nvPr>
            <p:ph type="title"/>
          </p:nvPr>
        </p:nvSpPr>
        <p:spPr>
          <a:xfrm>
            <a:off x="1919288" y="0"/>
            <a:ext cx="7561262" cy="57626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dirty="0">
                <a:solidFill>
                  <a:srgbClr val="003366"/>
                </a:solidFill>
              </a:rPr>
              <a:t>9</a:t>
            </a:r>
            <a:r>
              <a:rPr lang="en-US" altLang="zh-CN" sz="4000" b="1" dirty="0">
                <a:solidFill>
                  <a:srgbClr val="003366"/>
                </a:solidFill>
              </a:rPr>
              <a:t>. </a:t>
            </a:r>
            <a:r>
              <a:rPr lang="zh-CN" altLang="en-US" sz="4000" b="1" dirty="0">
                <a:solidFill>
                  <a:srgbClr val="003366"/>
                </a:solidFill>
                <a:ea typeface="楷体_GB2312" pitchFamily="49" charset="-122"/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概念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1</a:t>
            </a:r>
            <a:endParaRPr lang="en-US" altLang="zh-CN" sz="36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07907" name="Line 4"/>
          <p:cNvSpPr/>
          <p:nvPr/>
        </p:nvSpPr>
        <p:spPr>
          <a:xfrm>
            <a:off x="1524000" y="620713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7908" name="Rectangle 6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507909" name="Rectangle 13"/>
          <p:cNvSpPr/>
          <p:nvPr/>
        </p:nvSpPr>
        <p:spPr>
          <a:xfrm>
            <a:off x="1919288" y="1125538"/>
            <a:ext cx="8353425" cy="304609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最优化方法的基本结构：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给定初始点</a:t>
            </a:r>
            <a:r>
              <a:rPr lang="en-US" altLang="zh-CN" sz="240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x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0</a:t>
            </a:r>
            <a:r>
              <a:rPr lang="en-US" altLang="zh-CN" sz="2400" baseline="-25000" dirty="0">
                <a:sym typeface="Wingdings" panose="05000000000000000000" pitchFamily="2" charset="2"/>
              </a:rPr>
              <a:t> </a:t>
            </a:r>
            <a:endParaRPr lang="en-US" altLang="zh-CN" sz="2400" baseline="-25000" dirty="0"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lphaLcParenBoth"/>
            </a:pPr>
            <a:r>
              <a:rPr lang="zh-CN" altLang="en-US" sz="2400" dirty="0">
                <a:sym typeface="Wingdings" panose="05000000000000000000" pitchFamily="2" charset="2"/>
              </a:rPr>
              <a:t>确定搜索方向</a:t>
            </a:r>
            <a:r>
              <a:rPr lang="en-US" altLang="zh-CN" sz="240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d</a:t>
            </a:r>
            <a:r>
              <a:rPr lang="en-US" altLang="zh-CN" sz="2400" b="1" i="1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ym typeface="Wingdings" panose="05000000000000000000" pitchFamily="2" charset="2"/>
              </a:rPr>
              <a:t>，即按照一定规则，构造</a:t>
            </a:r>
            <a:r>
              <a:rPr lang="en-US" altLang="zh-CN" sz="2400" i="1" dirty="0">
                <a:sym typeface="Wingdings" panose="05000000000000000000" pitchFamily="2" charset="2"/>
              </a:rPr>
              <a:t>f</a:t>
            </a:r>
            <a:r>
              <a:rPr lang="zh-CN" altLang="en-US" sz="2400" dirty="0">
                <a:sym typeface="Wingdings" panose="05000000000000000000" pitchFamily="2" charset="2"/>
              </a:rPr>
              <a:t>在</a:t>
            </a:r>
            <a:r>
              <a:rPr lang="en-US" altLang="zh-CN" sz="240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ym typeface="Wingdings" panose="05000000000000000000" pitchFamily="2" charset="2"/>
              </a:rPr>
              <a:t>点处的下降方向    作为搜索方向</a:t>
            </a:r>
            <a:r>
              <a:rPr lang="en-US" altLang="zh-CN" sz="2400" dirty="0">
                <a:sym typeface="Wingdings" panose="05000000000000000000" pitchFamily="2" charset="2"/>
              </a:rPr>
              <a:t>;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(b)</a:t>
            </a:r>
            <a:r>
              <a:rPr lang="zh-CN" altLang="en-US" sz="2400" dirty="0">
                <a:sym typeface="Wingdings" panose="05000000000000000000" pitchFamily="2" charset="2"/>
              </a:rPr>
              <a:t>确定步长因子</a:t>
            </a:r>
            <a:r>
              <a:rPr lang="zh-CN" altLang="en-US" sz="2400" b="1" dirty="0">
                <a:solidFill>
                  <a:schemeClr val="accent2"/>
                </a:solidFill>
                <a:sym typeface="Euclid Symbol" pitchFamily="18" charset="2"/>
              </a:rPr>
              <a:t>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Euclid Symbol" pitchFamily="18" charset="2"/>
              </a:rPr>
              <a:t>k</a:t>
            </a:r>
            <a:r>
              <a:rPr lang="zh-CN" altLang="en-US" sz="2400" dirty="0">
                <a:sym typeface="Wingdings" panose="05000000000000000000" pitchFamily="2" charset="2"/>
              </a:rPr>
              <a:t>，使目标函数值有某种意义下的下降</a:t>
            </a:r>
            <a:r>
              <a:rPr lang="en-US" altLang="zh-CN" sz="2400" dirty="0">
                <a:sym typeface="Wingdings" panose="05000000000000000000" pitchFamily="2" charset="2"/>
              </a:rPr>
              <a:t>;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(c)</a:t>
            </a:r>
            <a:r>
              <a:rPr lang="zh-CN" altLang="en-US" sz="2400" dirty="0">
                <a:sym typeface="Wingdings" panose="05000000000000000000" pitchFamily="2" charset="2"/>
              </a:rPr>
              <a:t>令                 </a:t>
            </a:r>
            <a:r>
              <a:rPr lang="en-US" altLang="zh-CN" sz="240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x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k+1</a:t>
            </a:r>
            <a:r>
              <a:rPr lang="en-US" altLang="zh-CN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x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sym typeface="Wingdings" panose="05000000000000000000" pitchFamily="2" charset="2"/>
              </a:rPr>
              <a:t> +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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Euclid Symbol" pitchFamily="18" charset="2"/>
              </a:rPr>
              <a:t>k</a:t>
            </a:r>
            <a:r>
              <a:rPr lang="en-US" altLang="zh-CN" sz="240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d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k</a:t>
            </a:r>
            <a:endParaRPr lang="en-US" altLang="zh-CN" sz="2400" b="1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ym typeface="Wingdings" panose="05000000000000000000" pitchFamily="2" charset="2"/>
              </a:rPr>
              <a:t>若</a:t>
            </a:r>
            <a:r>
              <a:rPr lang="en-US" altLang="zh-CN" sz="240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x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k+1</a:t>
            </a:r>
            <a:r>
              <a:rPr lang="zh-CN" altLang="en-US" sz="2400" dirty="0">
                <a:sym typeface="Wingdings" panose="05000000000000000000" pitchFamily="2" charset="2"/>
              </a:rPr>
              <a:t>满足某种终止条件 则停止迭代，得到近似最优解</a:t>
            </a:r>
            <a:r>
              <a:rPr lang="en-US" altLang="zh-CN" sz="2400" b="1" i="1" dirty="0">
                <a:solidFill>
                  <a:schemeClr val="accent2"/>
                </a:solidFill>
                <a:sym typeface="Wingdings" panose="05000000000000000000" pitchFamily="2" charset="2"/>
              </a:rPr>
              <a:t>x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Wingdings" panose="05000000000000000000" pitchFamily="2" charset="2"/>
              </a:rPr>
              <a:t>k+1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   否则，重复上述步骤。</a:t>
            </a:r>
            <a:endParaRPr lang="zh-CN" altLang="en-US" sz="2400" dirty="0">
              <a:sym typeface="Wingdings" panose="05000000000000000000" pitchFamily="2" charset="2"/>
            </a:endParaRPr>
          </a:p>
        </p:txBody>
      </p:sp>
      <p:sp>
        <p:nvSpPr>
          <p:cNvPr id="507910" name="Rectangle 16"/>
          <p:cNvSpPr/>
          <p:nvPr/>
        </p:nvSpPr>
        <p:spPr>
          <a:xfrm>
            <a:off x="1524000" y="620713"/>
            <a:ext cx="29210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9.1 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一维搜索概念</a:t>
            </a:r>
            <a:endParaRPr lang="zh-CN" altLang="en-US" sz="2800" b="1" dirty="0">
              <a:solidFill>
                <a:schemeClr val="accent2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507911" name="Object 17"/>
          <p:cNvGraphicFramePr>
            <a:graphicFrameLocks noChangeAspect="1"/>
          </p:cNvGraphicFramePr>
          <p:nvPr>
            <p:ph idx="1"/>
          </p:nvPr>
        </p:nvGraphicFramePr>
        <p:xfrm>
          <a:off x="1847850" y="4292600"/>
          <a:ext cx="828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" name="" r:id="rId1" imgW="8432800" imgH="2082800" progId="Equation.DSMT4">
                  <p:embed/>
                </p:oleObj>
              </mc:Choice>
              <mc:Fallback>
                <p:oleObj name="" r:id="rId1" imgW="8432800" imgH="2082800" progId="Equation.DSMT4">
                  <p:embed/>
                  <p:pic>
                    <p:nvPicPr>
                      <p:cNvPr id="0" name="图片 398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847850" y="4292600"/>
                        <a:ext cx="8280400" cy="20447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lum bright="12000"/>
          </a:blip>
          <a:stretch>
            <a:fillRect/>
          </a:stretch>
        </p:blipFill>
        <p:spPr>
          <a:xfrm rot="16200000">
            <a:off x="2924175" y="-250190"/>
            <a:ext cx="5520055" cy="73590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5314" name="Rectangle 2"/>
          <p:cNvSpPr>
            <a:spLocks noGrp="1"/>
          </p:cNvSpPr>
          <p:nvPr>
            <p:ph type="title"/>
          </p:nvPr>
        </p:nvSpPr>
        <p:spPr>
          <a:xfrm>
            <a:off x="1847850" y="0"/>
            <a:ext cx="7265988" cy="69215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13</a:t>
            </a:r>
            <a:endParaRPr lang="en-US" altLang="zh-CN" sz="3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25315" name="Rectangle 3"/>
          <p:cNvSpPr>
            <a:spLocks noGrp="1"/>
          </p:cNvSpPr>
          <p:nvPr>
            <p:ph type="body" sz="half"/>
          </p:nvPr>
        </p:nvSpPr>
        <p:spPr>
          <a:xfrm>
            <a:off x="1774825" y="620713"/>
            <a:ext cx="8316913" cy="2881312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3333CC"/>
                </a:solidFill>
              </a:rPr>
              <a:t>2.2 Fibonacci</a:t>
            </a:r>
            <a:r>
              <a:rPr lang="zh-CN" altLang="en-US" dirty="0">
                <a:solidFill>
                  <a:srgbClr val="3333CC"/>
                </a:solidFill>
              </a:rPr>
              <a:t>法</a:t>
            </a:r>
            <a:endParaRPr lang="zh-CN" altLang="en-US" dirty="0">
              <a:solidFill>
                <a:srgbClr val="3333CC"/>
              </a:solidFill>
            </a:endParaRPr>
          </a:p>
          <a:p>
            <a:pPr lvl="0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dirty="0"/>
              <a:t>Fibonacci</a:t>
            </a:r>
            <a:r>
              <a:rPr lang="zh-CN" altLang="en-US" dirty="0"/>
              <a:t>法是与</a:t>
            </a:r>
            <a:r>
              <a:rPr lang="en-US" altLang="zh-CN" dirty="0"/>
              <a:t>0.618</a:t>
            </a:r>
            <a:r>
              <a:rPr lang="zh-CN" altLang="en-US" dirty="0"/>
              <a:t>法类似的一种分割方法。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  <a:buNone/>
            </a:pPr>
            <a:r>
              <a:rPr lang="zh-CN" altLang="en-US" dirty="0"/>
              <a:t>   它与</a:t>
            </a:r>
            <a:r>
              <a:rPr lang="en-US" altLang="zh-CN" dirty="0"/>
              <a:t>0.618</a:t>
            </a:r>
            <a:r>
              <a:rPr lang="zh-CN" altLang="en-US" dirty="0"/>
              <a:t>法的主要区别之一在于：搜索区间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  <a:buNone/>
            </a:pPr>
            <a:r>
              <a:rPr lang="zh-CN" altLang="en-US" dirty="0"/>
              <a:t>   长度的缩短率不是采用黄金分割数，而是采用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  <a:buNone/>
            </a:pPr>
            <a:r>
              <a:rPr lang="zh-CN" altLang="en-US" dirty="0"/>
              <a:t>   </a:t>
            </a:r>
            <a:r>
              <a:rPr lang="en-US" altLang="zh-CN" dirty="0"/>
              <a:t>Fibonacci</a:t>
            </a:r>
            <a:r>
              <a:rPr lang="zh-CN" altLang="en-US" dirty="0"/>
              <a:t>数：</a:t>
            </a:r>
            <a:endParaRPr lang="zh-CN" altLang="en-US" dirty="0"/>
          </a:p>
        </p:txBody>
      </p:sp>
      <p:sp>
        <p:nvSpPr>
          <p:cNvPr id="525316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4822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220403" y="3041015"/>
          <a:ext cx="575056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" name="" r:id="rId1" imgW="2222500" imgH="177165" progId="Equation.DSMT4">
                  <p:embed/>
                </p:oleObj>
              </mc:Choice>
              <mc:Fallback>
                <p:oleObj name="" r:id="rId1" imgW="2222500" imgH="177165" progId="Equation.DSMT4">
                  <p:embed/>
                  <p:pic>
                    <p:nvPicPr>
                      <p:cNvPr id="0" name="图片 40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220403" y="3041015"/>
                        <a:ext cx="5750560" cy="46101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18" name="Line 6"/>
          <p:cNvSpPr/>
          <p:nvPr/>
        </p:nvSpPr>
        <p:spPr>
          <a:xfrm>
            <a:off x="1524000" y="549275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25319" name="Object 7"/>
          <p:cNvGraphicFramePr>
            <a:graphicFrameLocks noChangeAspect="1"/>
          </p:cNvGraphicFramePr>
          <p:nvPr/>
        </p:nvGraphicFramePr>
        <p:xfrm>
          <a:off x="2424113" y="3933825"/>
          <a:ext cx="7416800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" name="" r:id="rId3" imgW="5842000" imgH="1854200" progId="Equation.DSMT4">
                  <p:embed/>
                </p:oleObj>
              </mc:Choice>
              <mc:Fallback>
                <p:oleObj name="" r:id="rId3" imgW="5842000" imgH="1854200" progId="Equation.DSMT4">
                  <p:embed/>
                  <p:pic>
                    <p:nvPicPr>
                      <p:cNvPr id="0" name="图片 40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113" y="3933825"/>
                        <a:ext cx="7416800" cy="23542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0" name="Object 8"/>
          <p:cNvGraphicFramePr>
            <a:graphicFrameLocks noChangeAspect="1"/>
          </p:cNvGraphicFramePr>
          <p:nvPr/>
        </p:nvGraphicFramePr>
        <p:xfrm>
          <a:off x="2135188" y="3429000"/>
          <a:ext cx="384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" name="" r:id="rId5" imgW="3848100" imgH="406400" progId="Equation.DSMT4">
                  <p:embed/>
                </p:oleObj>
              </mc:Choice>
              <mc:Fallback>
                <p:oleObj name="" r:id="rId5" imgW="3848100" imgH="406400" progId="Equation.DSMT4">
                  <p:embed/>
                  <p:pic>
                    <p:nvPicPr>
                      <p:cNvPr id="0" name="图片 40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5188" y="3429000"/>
                        <a:ext cx="3848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633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</a:rPr>
              <a:t>9. </a:t>
            </a:r>
            <a:r>
              <a:rPr lang="zh-CN" altLang="en-US" b="1" dirty="0">
                <a:solidFill>
                  <a:srgbClr val="FF0000"/>
                </a:solidFill>
              </a:rPr>
              <a:t>一维搜索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14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26339" name="Rectangle 3"/>
          <p:cNvSpPr>
            <a:spLocks noGrp="1"/>
          </p:cNvSpPr>
          <p:nvPr>
            <p:ph type="body"/>
          </p:nvPr>
        </p:nvSpPr>
        <p:spPr>
          <a:xfrm>
            <a:off x="1847850" y="981075"/>
            <a:ext cx="8458200" cy="10668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显然</a:t>
            </a:r>
            <a:r>
              <a:rPr lang="en-US" altLang="zh-CN" sz="2800" dirty="0"/>
              <a:t>, </a:t>
            </a:r>
            <a:r>
              <a:rPr lang="zh-CN" altLang="en-US" sz="2800" dirty="0"/>
              <a:t>这里</a:t>
            </a:r>
            <a:r>
              <a:rPr lang="en-US" altLang="zh-CN" sz="2800" i="1" dirty="0">
                <a:solidFill>
                  <a:srgbClr val="001200"/>
                </a:solidFill>
              </a:rPr>
              <a:t>F</a:t>
            </a:r>
            <a:r>
              <a:rPr lang="en-US" altLang="zh-CN" sz="2800" i="1" baseline="-30000" dirty="0">
                <a:solidFill>
                  <a:srgbClr val="001200"/>
                </a:solidFill>
              </a:rPr>
              <a:t>n-k </a:t>
            </a:r>
            <a:r>
              <a:rPr lang="en-US" altLang="zh-CN" sz="2800" b="1" i="1" dirty="0">
                <a:solidFill>
                  <a:srgbClr val="001200"/>
                </a:solidFill>
              </a:rPr>
              <a:t>/</a:t>
            </a:r>
            <a:r>
              <a:rPr lang="en-US" altLang="zh-CN" sz="2800" i="1" dirty="0">
                <a:solidFill>
                  <a:srgbClr val="001200"/>
                </a:solidFill>
              </a:rPr>
              <a:t>F</a:t>
            </a:r>
            <a:r>
              <a:rPr lang="en-US" altLang="zh-CN" sz="2800" i="1" baseline="-30000" dirty="0">
                <a:solidFill>
                  <a:srgbClr val="001200"/>
                </a:solidFill>
              </a:rPr>
              <a:t>n-k+1</a:t>
            </a:r>
            <a:r>
              <a:rPr lang="zh-CN" altLang="en-US" sz="2800" dirty="0"/>
              <a:t>相当于</a:t>
            </a:r>
            <a:r>
              <a:rPr lang="en-US" altLang="zh-CN" sz="2800" dirty="0"/>
              <a:t>0.618</a:t>
            </a:r>
            <a:r>
              <a:rPr lang="zh-CN" altLang="en-US" sz="2800" dirty="0"/>
              <a:t>法</a:t>
            </a:r>
            <a:r>
              <a:rPr lang="en-US" altLang="zh-CN" sz="2800" dirty="0"/>
              <a:t>(1.5)-(1.6)</a:t>
            </a:r>
            <a:r>
              <a:rPr lang="zh-CN" altLang="en-US" sz="2800" dirty="0"/>
              <a:t>中的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每次的缩短率满足</a:t>
            </a:r>
            <a:endParaRPr lang="zh-CN" altLang="en-US" sz="2800" dirty="0"/>
          </a:p>
        </p:txBody>
      </p:sp>
      <p:sp>
        <p:nvSpPr>
          <p:cNvPr id="526340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26341" name="Object 6"/>
          <p:cNvGraphicFramePr>
            <a:graphicFrameLocks noChangeAspect="1"/>
          </p:cNvGraphicFramePr>
          <p:nvPr/>
        </p:nvGraphicFramePr>
        <p:xfrm>
          <a:off x="1992313" y="1989138"/>
          <a:ext cx="7886700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" name="" r:id="rId1" imgW="7886700" imgH="3911600" progId="Equation.DSMT4">
                  <p:embed/>
                </p:oleObj>
              </mc:Choice>
              <mc:Fallback>
                <p:oleObj name="" r:id="rId1" imgW="7886700" imgH="3911600" progId="Equation.DSMT4">
                  <p:embed/>
                  <p:pic>
                    <p:nvPicPr>
                      <p:cNvPr id="0" name="图片 40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1989138"/>
                        <a:ext cx="7886700" cy="391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2" name="Line 6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736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</a:rPr>
              <a:t>9. </a:t>
            </a:r>
            <a:r>
              <a:rPr lang="zh-CN" altLang="en-US" b="1" dirty="0">
                <a:solidFill>
                  <a:srgbClr val="FF0000"/>
                </a:solidFill>
              </a:rPr>
              <a:t>一维搜索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15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27363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7364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27365" name="Object 6"/>
          <p:cNvGraphicFramePr>
            <a:graphicFrameLocks noChangeAspect="1"/>
          </p:cNvGraphicFramePr>
          <p:nvPr/>
        </p:nvGraphicFramePr>
        <p:xfrm>
          <a:off x="1992313" y="836613"/>
          <a:ext cx="8281987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" name="" r:id="rId1" imgW="8496300" imgH="5130800" progId="Equation.DSMT4">
                  <p:embed/>
                </p:oleObj>
              </mc:Choice>
              <mc:Fallback>
                <p:oleObj name="" r:id="rId1" imgW="8496300" imgH="5130800" progId="Equation.DSMT4">
                  <p:embed/>
                  <p:pic>
                    <p:nvPicPr>
                      <p:cNvPr id="0" name="图片 40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836613"/>
                        <a:ext cx="8281987" cy="5000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838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</a:rPr>
              <a:t>9. </a:t>
            </a:r>
            <a:r>
              <a:rPr lang="zh-CN" altLang="en-US" b="1" dirty="0">
                <a:solidFill>
                  <a:srgbClr val="FF0000"/>
                </a:solidFill>
              </a:rPr>
              <a:t>一维搜索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16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28387" name="Rectangle 3"/>
          <p:cNvSpPr>
            <a:spLocks noGrp="1"/>
          </p:cNvSpPr>
          <p:nvPr>
            <p:ph type="body"/>
          </p:nvPr>
        </p:nvSpPr>
        <p:spPr>
          <a:xfrm>
            <a:off x="1919288" y="2565400"/>
            <a:ext cx="4343400" cy="381000"/>
          </a:xfrm>
        </p:spPr>
        <p:txBody>
          <a:bodyPr vert="horz" wrap="square" lIns="91440" tIns="45720" rIns="91440" bIns="45720" anchor="t" anchorCtr="0">
            <a:normAutofit fontScale="6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1200"/>
                </a:solidFill>
              </a:rPr>
              <a:t>算法</a:t>
            </a:r>
            <a:r>
              <a:rPr lang="en-US" altLang="zh-CN" sz="2800" b="1" dirty="0">
                <a:solidFill>
                  <a:srgbClr val="001200"/>
                </a:solidFill>
              </a:rPr>
              <a:t>(Fibonacci</a:t>
            </a:r>
            <a:r>
              <a:rPr lang="zh-CN" altLang="en-US" sz="2800" b="1" dirty="0">
                <a:solidFill>
                  <a:srgbClr val="001200"/>
                </a:solidFill>
              </a:rPr>
              <a:t>法</a:t>
            </a:r>
            <a:r>
              <a:rPr lang="en-US" altLang="zh-CN" sz="2800" b="1" dirty="0">
                <a:solidFill>
                  <a:srgbClr val="001200"/>
                </a:solidFill>
              </a:rPr>
              <a:t>)</a:t>
            </a:r>
            <a:endParaRPr lang="en-US" altLang="zh-CN" sz="2800" b="1" dirty="0">
              <a:solidFill>
                <a:srgbClr val="001200"/>
              </a:solidFill>
            </a:endParaRPr>
          </a:p>
        </p:txBody>
      </p:sp>
      <p:sp>
        <p:nvSpPr>
          <p:cNvPr id="528388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28389" name="Object 7"/>
          <p:cNvGraphicFramePr>
            <a:graphicFrameLocks noChangeAspect="1"/>
          </p:cNvGraphicFramePr>
          <p:nvPr/>
        </p:nvGraphicFramePr>
        <p:xfrm>
          <a:off x="2208213" y="3068638"/>
          <a:ext cx="7416800" cy="290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" name="" r:id="rId1" imgW="7658100" imgH="2997200" progId="Equation.DSMT4">
                  <p:embed/>
                </p:oleObj>
              </mc:Choice>
              <mc:Fallback>
                <p:oleObj name="" r:id="rId1" imgW="7658100" imgH="2997200" progId="Equation.DSMT4">
                  <p:embed/>
                  <p:pic>
                    <p:nvPicPr>
                      <p:cNvPr id="0" name="图片 40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3068638"/>
                        <a:ext cx="7416800" cy="290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90" name="Rectangle 8"/>
          <p:cNvSpPr/>
          <p:nvPr/>
        </p:nvSpPr>
        <p:spPr>
          <a:xfrm>
            <a:off x="1919288" y="908050"/>
            <a:ext cx="81375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上式表明当</a:t>
            </a:r>
            <a:r>
              <a:rPr lang="en-US" altLang="zh-CN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n </a:t>
            </a:r>
            <a:r>
              <a:rPr lang="zh-CN" altLang="en-US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趋于无穷时</a:t>
            </a:r>
            <a:r>
              <a:rPr lang="en-US" altLang="zh-CN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,Finonacci</a:t>
            </a:r>
            <a:r>
              <a:rPr lang="zh-CN" altLang="en-US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法与</a:t>
            </a:r>
            <a:r>
              <a:rPr lang="en-US" altLang="zh-CN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0.618</a:t>
            </a:r>
            <a:r>
              <a:rPr lang="zh-CN" altLang="en-US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法的区间缩短率相同</a:t>
            </a:r>
            <a:r>
              <a:rPr lang="en-US" altLang="zh-CN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因而也是以收敛比</a:t>
            </a:r>
            <a:r>
              <a:rPr lang="en-US" altLang="zh-CN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r</a:t>
            </a:r>
            <a:r>
              <a:rPr lang="zh-CN" altLang="en-US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线性收敛。可以证明</a:t>
            </a:r>
            <a:r>
              <a:rPr lang="en-US" altLang="zh-CN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Fibonacci</a:t>
            </a:r>
            <a:r>
              <a:rPr lang="zh-CN" altLang="en-US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法是分割方法求一维极小化问题的最优策略，而</a:t>
            </a:r>
            <a:r>
              <a:rPr lang="en-US" altLang="zh-CN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0.618</a:t>
            </a:r>
            <a:r>
              <a:rPr lang="zh-CN" altLang="en-US" sz="2400" b="1" dirty="0">
                <a:solidFill>
                  <a:srgbClr val="001200"/>
                </a:solidFill>
                <a:sym typeface="Wingdings" panose="05000000000000000000" pitchFamily="2" charset="2"/>
              </a:rPr>
              <a:t>法是近似最优的。</a:t>
            </a:r>
            <a:endParaRPr lang="zh-CN" altLang="en-US" sz="2400" b="1" dirty="0">
              <a:solidFill>
                <a:srgbClr val="001200"/>
              </a:solidFill>
              <a:sym typeface="Wingdings" panose="05000000000000000000" pitchFamily="2" charset="2"/>
            </a:endParaRPr>
          </a:p>
        </p:txBody>
      </p:sp>
      <p:sp>
        <p:nvSpPr>
          <p:cNvPr id="528391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941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</a:rPr>
              <a:t>9. </a:t>
            </a:r>
            <a:r>
              <a:rPr lang="zh-CN" altLang="en-US" b="1" dirty="0">
                <a:solidFill>
                  <a:srgbClr val="FF0000"/>
                </a:solidFill>
              </a:rPr>
              <a:t>一维搜索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17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29411" name="Rectangle 3"/>
          <p:cNvSpPr>
            <a:spLocks noGrp="1"/>
          </p:cNvSpPr>
          <p:nvPr>
            <p:ph type="body"/>
          </p:nvPr>
        </p:nvSpPr>
        <p:spPr>
          <a:xfrm>
            <a:off x="1919288" y="908050"/>
            <a:ext cx="5029200" cy="381000"/>
          </a:xfrm>
        </p:spPr>
        <p:txBody>
          <a:bodyPr vert="horz" wrap="square" lIns="91440" tIns="45720" rIns="91440" bIns="45720" anchor="t" anchorCtr="0">
            <a:normAutofit fontScale="6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计算函数值</a:t>
            </a:r>
            <a:r>
              <a:rPr lang="zh-CN" altLang="en-US" sz="2800" dirty="0"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sym typeface="Symbol" panose="05050102010706020507" pitchFamily="18" charset="2"/>
              </a:rPr>
              <a:t>(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) , (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).</a:t>
            </a:r>
            <a:r>
              <a:rPr lang="zh-CN" altLang="en-US" sz="2800" dirty="0">
                <a:sym typeface="Symbol" panose="05050102010706020507" pitchFamily="18" charset="2"/>
              </a:rPr>
              <a:t>置</a:t>
            </a:r>
            <a:r>
              <a:rPr lang="en-US" altLang="zh-CN" sz="2800" i="1" dirty="0"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ym typeface="Symbol" panose="05050102010706020507" pitchFamily="18" charset="2"/>
              </a:rPr>
              <a:t>=1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529412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29413" name="Object 8"/>
          <p:cNvGraphicFramePr>
            <a:graphicFrameLocks noChangeAspect="1"/>
          </p:cNvGraphicFramePr>
          <p:nvPr/>
        </p:nvGraphicFramePr>
        <p:xfrm>
          <a:off x="2063750" y="1484313"/>
          <a:ext cx="76073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" name="" r:id="rId1" imgW="7607300" imgH="2628900" progId="Equation.DSMT4">
                  <p:embed/>
                </p:oleObj>
              </mc:Choice>
              <mc:Fallback>
                <p:oleObj name="" r:id="rId1" imgW="7607300" imgH="2628900" progId="Equation.DSMT4">
                  <p:embed/>
                  <p:pic>
                    <p:nvPicPr>
                      <p:cNvPr id="0" name="图片 40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1484313"/>
                        <a:ext cx="7607300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4" name="Object 9"/>
          <p:cNvGraphicFramePr>
            <a:graphicFrameLocks noChangeAspect="1"/>
          </p:cNvGraphicFramePr>
          <p:nvPr/>
        </p:nvGraphicFramePr>
        <p:xfrm>
          <a:off x="1992313" y="4149725"/>
          <a:ext cx="7645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" name="" r:id="rId3" imgW="7645400" imgH="2057400" progId="Equation.DSMT4">
                  <p:embed/>
                </p:oleObj>
              </mc:Choice>
              <mc:Fallback>
                <p:oleObj name="" r:id="rId3" imgW="7645400" imgH="2057400" progId="Equation.DSMT4">
                  <p:embed/>
                  <p:pic>
                    <p:nvPicPr>
                      <p:cNvPr id="0" name="图片 40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313" y="4149725"/>
                        <a:ext cx="76454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5" name="Line 9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043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</a:rPr>
              <a:t>9. </a:t>
            </a:r>
            <a:r>
              <a:rPr lang="zh-CN" altLang="en-US" b="1" dirty="0">
                <a:solidFill>
                  <a:srgbClr val="FF0000"/>
                </a:solidFill>
              </a:rPr>
              <a:t>一维搜索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18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0435" name="Rectangle 3"/>
          <p:cNvSpPr>
            <a:spLocks noGrp="1"/>
          </p:cNvSpPr>
          <p:nvPr>
            <p:ph type="body"/>
          </p:nvPr>
        </p:nvSpPr>
        <p:spPr>
          <a:xfrm>
            <a:off x="2063750" y="908050"/>
            <a:ext cx="7127875" cy="43180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i="1" dirty="0"/>
              <a:t>Step 5</a:t>
            </a:r>
            <a:r>
              <a:rPr lang="en-US" altLang="zh-CN" sz="2400" b="1" dirty="0"/>
              <a:t>,</a:t>
            </a:r>
            <a:r>
              <a:rPr lang="en-US" altLang="zh-CN" sz="2400" dirty="0"/>
              <a:t> </a:t>
            </a:r>
            <a:r>
              <a:rPr lang="zh-CN" altLang="en-US" sz="2400" dirty="0"/>
              <a:t>置</a:t>
            </a:r>
            <a:r>
              <a:rPr lang="en-US" altLang="zh-CN" sz="2400" dirty="0"/>
              <a:t>k:=k+1,</a:t>
            </a:r>
            <a:r>
              <a:rPr lang="zh-CN" altLang="en-US" sz="2400" dirty="0"/>
              <a:t>转</a:t>
            </a:r>
            <a:r>
              <a:rPr lang="en-US" altLang="zh-CN" sz="2400" dirty="0"/>
              <a:t>2.</a:t>
            </a:r>
            <a:endParaRPr lang="en-US" altLang="zh-CN" sz="1600" i="1" dirty="0"/>
          </a:p>
        </p:txBody>
      </p:sp>
      <p:sp>
        <p:nvSpPr>
          <p:cNvPr id="530436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30437" name="Object 6"/>
          <p:cNvGraphicFramePr>
            <a:graphicFrameLocks noChangeAspect="1"/>
          </p:cNvGraphicFramePr>
          <p:nvPr/>
        </p:nvGraphicFramePr>
        <p:xfrm>
          <a:off x="2063750" y="1412875"/>
          <a:ext cx="7086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" name="" r:id="rId1" imgW="7086600" imgH="2159000" progId="Equation.DSMT4">
                  <p:embed/>
                </p:oleObj>
              </mc:Choice>
              <mc:Fallback>
                <p:oleObj name="" r:id="rId1" imgW="7086600" imgH="2159000" progId="Equation.DSMT4">
                  <p:embed/>
                  <p:pic>
                    <p:nvPicPr>
                      <p:cNvPr id="0" name="图片 40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1412875"/>
                        <a:ext cx="7086600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38" name="Line 6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4290" name="Rectangle 2"/>
          <p:cNvSpPr>
            <a:spLocks noGrp="1"/>
          </p:cNvSpPr>
          <p:nvPr>
            <p:ph type="title" sz="quarter"/>
          </p:nvPr>
        </p:nvSpPr>
        <p:spPr>
          <a:xfrm>
            <a:off x="2063750" y="188913"/>
            <a:ext cx="7554913" cy="69215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12</a:t>
            </a:r>
            <a:endParaRPr lang="en-US" altLang="zh-CN" sz="3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24293" name="Rectangle 4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524295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443355" y="12217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</a:t>
            </a:r>
            <a:r>
              <a:rPr lang="en-US" altLang="zh-CN" sz="2400" dirty="0">
                <a:solidFill>
                  <a:srgbClr val="001200"/>
                </a:solidFill>
                <a:sym typeface="Wingdings" panose="05000000000000000000" pitchFamily="2" charset="2"/>
              </a:rPr>
              <a:t>Finonacci</a:t>
            </a:r>
            <a:r>
              <a:rPr lang="zh-CN" altLang="en-US" sz="2400"/>
              <a:t>法解下列问题：</a:t>
            </a:r>
            <a:endParaRPr lang="zh-CN" altLang="en-US" sz="24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4000" y="1934845"/>
          <a:ext cx="288925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71600" imgH="228600" progId="Equation.KSEE3">
                  <p:embed/>
                </p:oleObj>
              </mc:Choice>
              <mc:Fallback>
                <p:oleObj name="" r:id="rId1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1934845"/>
                        <a:ext cx="288925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74165" y="2785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初始区间</a:t>
            </a:r>
            <a:r>
              <a:rPr lang="en-US" altLang="zh-CN"/>
              <a:t>                    </a:t>
            </a:r>
            <a:r>
              <a:rPr lang="zh-CN" altLang="en-US"/>
              <a:t>，要求精度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0490" y="2820670"/>
          <a:ext cx="139192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01700" imgH="215900" progId="Equation.KSEE3">
                  <p:embed/>
                </p:oleObj>
              </mc:Choice>
              <mc:Fallback>
                <p:oleObj name="" r:id="rId3" imgW="9017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0490" y="2820670"/>
                        <a:ext cx="139192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7800" y="2820670"/>
          <a:ext cx="9207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58800" imgH="177165" progId="Equation.KSEE3">
                  <p:embed/>
                </p:oleObj>
              </mc:Choice>
              <mc:Fallback>
                <p:oleObj name="" r:id="rId5" imgW="5588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800" y="2820670"/>
                        <a:ext cx="9207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043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</a:rPr>
              <a:t>9. </a:t>
            </a:r>
            <a:r>
              <a:rPr lang="zh-CN" altLang="en-US" b="1" dirty="0">
                <a:solidFill>
                  <a:srgbClr val="FF0000"/>
                </a:solidFill>
              </a:rPr>
              <a:t>一维搜索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</a:rPr>
              <a:t>18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0436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530438" name="Line 6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" name="图片 1" descr="微信图片_20240506162435"/>
          <p:cNvPicPr>
            <a:picLocks noChangeAspect="1"/>
          </p:cNvPicPr>
          <p:nvPr/>
        </p:nvPicPr>
        <p:blipFill>
          <a:blip r:embed="rId1">
            <a:lum bright="6000"/>
          </a:blip>
          <a:stretch>
            <a:fillRect/>
          </a:stretch>
        </p:blipFill>
        <p:spPr>
          <a:xfrm>
            <a:off x="1663700" y="865505"/>
            <a:ext cx="7374890" cy="3924935"/>
          </a:xfrm>
          <a:prstGeom prst="rect">
            <a:avLst/>
          </a:prstGeom>
        </p:spPr>
      </p:pic>
      <p:pic>
        <p:nvPicPr>
          <p:cNvPr id="4" name="图片 3" descr="微信图片_20240506162805"/>
          <p:cNvPicPr>
            <a:picLocks noChangeAspect="1"/>
          </p:cNvPicPr>
          <p:nvPr/>
        </p:nvPicPr>
        <p:blipFill>
          <a:blip r:embed="rId2">
            <a:lum bright="12000"/>
          </a:blip>
          <a:stretch>
            <a:fillRect/>
          </a:stretch>
        </p:blipFill>
        <p:spPr>
          <a:xfrm>
            <a:off x="1663700" y="4893945"/>
            <a:ext cx="739838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145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9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dirty="0">
                <a:solidFill>
                  <a:srgbClr val="003366"/>
                </a:solidFill>
              </a:rPr>
              <a:t>一维搜索</a:t>
            </a:r>
            <a:r>
              <a:rPr lang="en-US" altLang="zh-CN" dirty="0">
                <a:solidFill>
                  <a:srgbClr val="006699"/>
                </a:solidFill>
              </a:rPr>
              <a:t>-</a:t>
            </a:r>
            <a:r>
              <a:rPr lang="zh-CN" altLang="en-US" sz="4000" b="1" dirty="0">
                <a:solidFill>
                  <a:srgbClr val="FF9933"/>
                </a:solidFill>
                <a:ea typeface="楷体_GB2312" pitchFamily="49" charset="-122"/>
              </a:rPr>
              <a:t>试探法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19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31459" name="Rectangle 3"/>
          <p:cNvSpPr>
            <a:spLocks noGrp="1"/>
          </p:cNvSpPr>
          <p:nvPr>
            <p:ph type="body"/>
          </p:nvPr>
        </p:nvSpPr>
        <p:spPr>
          <a:xfrm>
            <a:off x="1752600" y="914400"/>
            <a:ext cx="2057400" cy="457200"/>
          </a:xfrm>
        </p:spPr>
        <p:txBody>
          <a:bodyPr vert="horz" wrap="square" lIns="91440" tIns="45720" rIns="91440" bIns="45720" anchor="t" anchorCtr="0">
            <a:normAutofit fontScale="80000"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2.3 </a:t>
            </a:r>
            <a:r>
              <a:rPr lang="zh-CN" altLang="en-US" sz="2800" b="1" dirty="0"/>
              <a:t>进退法</a:t>
            </a:r>
            <a:endParaRPr lang="zh-CN" altLang="en-US" sz="2800" b="1" dirty="0"/>
          </a:p>
        </p:txBody>
      </p:sp>
      <p:sp>
        <p:nvSpPr>
          <p:cNvPr id="531460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1461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pic>
        <p:nvPicPr>
          <p:cNvPr id="53146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484313"/>
            <a:ext cx="8893175" cy="1824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1463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38" y="3429000"/>
            <a:ext cx="4114800" cy="735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1464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25" y="3860800"/>
            <a:ext cx="84582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1465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648200"/>
            <a:ext cx="3733800" cy="73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1466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300663"/>
            <a:ext cx="9144000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893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b="1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一维搜索</a:t>
            </a:r>
            <a:r>
              <a:rPr lang="en-US" altLang="zh-CN" dirty="0">
                <a:solidFill>
                  <a:srgbClr val="006699"/>
                </a:solidFill>
              </a:rPr>
              <a:t>-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概念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2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08931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8932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08933" name="Object 9"/>
          <p:cNvGraphicFramePr>
            <a:graphicFrameLocks noChangeAspect="1"/>
          </p:cNvGraphicFramePr>
          <p:nvPr/>
        </p:nvGraphicFramePr>
        <p:xfrm>
          <a:off x="1774825" y="836613"/>
          <a:ext cx="8066088" cy="322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" name="" r:id="rId1" imgW="8077200" imgH="3225800" progId="Equation.DSMT4">
                  <p:embed/>
                </p:oleObj>
              </mc:Choice>
              <mc:Fallback>
                <p:oleObj name="" r:id="rId1" imgW="8077200" imgH="3225800" progId="Equation.DSMT4">
                  <p:embed/>
                  <p:pic>
                    <p:nvPicPr>
                      <p:cNvPr id="0" name="图片 39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4825" y="836613"/>
                        <a:ext cx="8066088" cy="32210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4" name="Object 11"/>
          <p:cNvGraphicFramePr>
            <a:graphicFrameLocks noChangeAspect="1"/>
          </p:cNvGraphicFramePr>
          <p:nvPr/>
        </p:nvGraphicFramePr>
        <p:xfrm>
          <a:off x="1847850" y="4221163"/>
          <a:ext cx="799306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2" name="" r:id="rId3" imgW="7607300" imgH="1625600" progId="Equation.DSMT4">
                  <p:embed/>
                </p:oleObj>
              </mc:Choice>
              <mc:Fallback>
                <p:oleObj name="" r:id="rId3" imgW="7607300" imgH="1625600" progId="Equation.DSMT4">
                  <p:embed/>
                  <p:pic>
                    <p:nvPicPr>
                      <p:cNvPr id="0" name="图片 39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850" y="4221163"/>
                        <a:ext cx="7993063" cy="1708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8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9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dirty="0">
                <a:solidFill>
                  <a:srgbClr val="003366"/>
                </a:solidFill>
              </a:rPr>
              <a:t>一维搜索</a:t>
            </a:r>
            <a:r>
              <a:rPr lang="en-US" altLang="zh-CN" dirty="0">
                <a:solidFill>
                  <a:srgbClr val="006699"/>
                </a:solidFill>
              </a:rPr>
              <a:t>-</a:t>
            </a:r>
            <a:r>
              <a:rPr lang="zh-CN" altLang="en-US" sz="4000" b="1" dirty="0">
                <a:solidFill>
                  <a:srgbClr val="FF9933"/>
                </a:solidFill>
                <a:ea typeface="楷体_GB2312" pitchFamily="49" charset="-122"/>
              </a:rPr>
              <a:t>试探法</a:t>
            </a:r>
            <a:r>
              <a:rPr lang="en-US" altLang="zh-CN" sz="4000" b="1" dirty="0">
                <a:solidFill>
                  <a:srgbClr val="FF9933"/>
                </a:solidFill>
                <a:ea typeface="楷体_GB2312" pitchFamily="49" charset="-122"/>
              </a:rPr>
              <a:t>20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32483" name="Rectangle 3"/>
          <p:cNvSpPr>
            <a:spLocks noGrp="1"/>
          </p:cNvSpPr>
          <p:nvPr>
            <p:ph type="body"/>
          </p:nvPr>
        </p:nvSpPr>
        <p:spPr>
          <a:xfrm>
            <a:off x="2057400" y="990600"/>
            <a:ext cx="2667000" cy="457200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进退法</a:t>
            </a: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532484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485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pic>
        <p:nvPicPr>
          <p:cNvPr id="53248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600200"/>
            <a:ext cx="8686800" cy="941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48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20938"/>
            <a:ext cx="8763000" cy="297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48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410200"/>
            <a:ext cx="662940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489" name="Rectangle 9"/>
          <p:cNvSpPr/>
          <p:nvPr/>
        </p:nvSpPr>
        <p:spPr>
          <a:xfrm>
            <a:off x="1981200" y="5943600"/>
            <a:ext cx="1783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  <a:sym typeface="Wingdings" panose="05000000000000000000" pitchFamily="2" charset="2"/>
              </a:rPr>
              <a:t>输出</a:t>
            </a:r>
            <a:r>
              <a:rPr lang="en-US" altLang="zh-CN" sz="2800" dirty="0">
                <a:latin typeface="宋体" panose="02010600030101010101" pitchFamily="2" charset="-122"/>
                <a:sym typeface="Wingdings" panose="05000000000000000000" pitchFamily="2" charset="2"/>
              </a:rPr>
              <a:t>[</a:t>
            </a:r>
            <a:r>
              <a:rPr lang="en-US" altLang="zh-CN" sz="2800" i="1" dirty="0">
                <a:latin typeface="宋体" panose="02010600030101010101" pitchFamily="2" charset="-122"/>
                <a:sym typeface="Wingdings" panose="05000000000000000000" pitchFamily="2" charset="2"/>
              </a:rPr>
              <a:t>a,b</a:t>
            </a:r>
            <a:r>
              <a:rPr lang="en-US" altLang="zh-CN" sz="2800" dirty="0">
                <a:latin typeface="宋体" panose="02010600030101010101" pitchFamily="2" charset="-122"/>
                <a:sym typeface="Wingdings" panose="05000000000000000000" pitchFamily="2" charset="2"/>
              </a:rPr>
              <a:t>]</a:t>
            </a:r>
            <a:endParaRPr lang="en-US" altLang="zh-CN" sz="2800" dirty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350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dirty="0">
                <a:solidFill>
                  <a:srgbClr val="003366"/>
                </a:solidFill>
              </a:rPr>
              <a:t>9</a:t>
            </a:r>
            <a:r>
              <a:rPr lang="en-US" altLang="zh-CN" sz="4000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一维搜索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3600" b="1" dirty="0">
                <a:solidFill>
                  <a:srgbClr val="FF9933"/>
                </a:solidFill>
                <a:ea typeface="楷体_GB2312" pitchFamily="49" charset="-122"/>
              </a:rPr>
              <a:t>函数逼近法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1</a:t>
            </a:r>
            <a:endParaRPr lang="en-US" altLang="zh-CN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33507" name="Rectangle 3"/>
          <p:cNvSpPr>
            <a:spLocks noGrp="1"/>
          </p:cNvSpPr>
          <p:nvPr>
            <p:ph type="body"/>
          </p:nvPr>
        </p:nvSpPr>
        <p:spPr>
          <a:xfrm>
            <a:off x="1847850" y="908050"/>
            <a:ext cx="3886200" cy="381000"/>
          </a:xfrm>
        </p:spPr>
        <p:txBody>
          <a:bodyPr vert="horz" wrap="square" lIns="91440" tIns="45720" rIns="91440" bIns="45720" anchor="t" anchorCtr="0">
            <a:normAutofit fontScale="70000"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牛顿法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3508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509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533510" name="Rectangle 6"/>
          <p:cNvSpPr/>
          <p:nvPr/>
        </p:nvSpPr>
        <p:spPr>
          <a:xfrm>
            <a:off x="2279650" y="1484313"/>
            <a:ext cx="7010400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考虑问题   </a:t>
            </a:r>
            <a:r>
              <a:rPr lang="en-US" altLang="zh-CN" sz="2800" i="1" dirty="0">
                <a:ea typeface="楷体_GB2312" pitchFamily="49" charset="-122"/>
                <a:sym typeface="Wingdings" panose="05000000000000000000" pitchFamily="2" charset="2"/>
              </a:rPr>
              <a:t>min  f(x), x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楷体_GB2312" pitchFamily="49" charset="-122"/>
                <a:sym typeface="Wingdings" panose="05000000000000000000" pitchFamily="2" charset="2"/>
              </a:rPr>
              <a:t>R</a:t>
            </a:r>
            <a:r>
              <a:rPr lang="en-US" altLang="zh-CN" sz="2800" baseline="30000" dirty="0">
                <a:latin typeface="楷体_GB2312" pitchFamily="49" charset="-122"/>
                <a:sym typeface="Wingdings" panose="05000000000000000000" pitchFamily="2" charset="2"/>
              </a:rPr>
              <a:t>1       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(3.1)</a:t>
            </a:r>
            <a:endParaRPr lang="en-US" altLang="zh-CN" sz="28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533511" name="Object 7"/>
          <p:cNvGraphicFramePr>
            <a:graphicFrameLocks noChangeAspect="1"/>
          </p:cNvGraphicFramePr>
          <p:nvPr/>
        </p:nvGraphicFramePr>
        <p:xfrm>
          <a:off x="2351088" y="2276475"/>
          <a:ext cx="782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" name="" r:id="rId1" imgW="7823200" imgH="825500" progId="Equation.DSMT4">
                  <p:embed/>
                </p:oleObj>
              </mc:Choice>
              <mc:Fallback>
                <p:oleObj name="" r:id="rId1" imgW="7823200" imgH="825500" progId="Equation.DSMT4">
                  <p:embed/>
                  <p:pic>
                    <p:nvPicPr>
                      <p:cNvPr id="0" name="图片 40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2276475"/>
                        <a:ext cx="7823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12" name="Rectangle 8"/>
          <p:cNvSpPr/>
          <p:nvPr/>
        </p:nvSpPr>
        <p:spPr>
          <a:xfrm>
            <a:off x="1992313" y="1916113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令</a:t>
            </a:r>
            <a:endParaRPr lang="zh-CN" altLang="en-US" sz="28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533513" name="Object 9"/>
          <p:cNvGraphicFramePr>
            <a:graphicFrameLocks noChangeAspect="1"/>
          </p:cNvGraphicFramePr>
          <p:nvPr/>
        </p:nvGraphicFramePr>
        <p:xfrm>
          <a:off x="3359150" y="3500438"/>
          <a:ext cx="491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" name="" r:id="rId3" imgW="4914900" imgH="457200" progId="Equation.DSMT4">
                  <p:embed/>
                </p:oleObj>
              </mc:Choice>
              <mc:Fallback>
                <p:oleObj name="" r:id="rId3" imgW="4914900" imgH="457200" progId="Equation.DSMT4">
                  <p:embed/>
                  <p:pic>
                    <p:nvPicPr>
                      <p:cNvPr id="0" name="图片 4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150" y="3500438"/>
                        <a:ext cx="4914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14" name="Rectangle 10"/>
          <p:cNvSpPr/>
          <p:nvPr/>
        </p:nvSpPr>
        <p:spPr>
          <a:xfrm>
            <a:off x="2063750" y="3141663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又令</a:t>
            </a:r>
            <a:endParaRPr lang="zh-CN" altLang="en-US" sz="2800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33515" name="Rectangle 11"/>
          <p:cNvSpPr/>
          <p:nvPr/>
        </p:nvSpPr>
        <p:spPr>
          <a:xfrm>
            <a:off x="1992313" y="4149725"/>
            <a:ext cx="51739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得到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的驻点，记做</a:t>
            </a:r>
            <a:r>
              <a:rPr lang="en-US" altLang="zh-CN" sz="2800" i="1" dirty="0">
                <a:sym typeface="Wingdings" panose="05000000000000000000" pitchFamily="2" charset="2"/>
              </a:rPr>
              <a:t>x</a:t>
            </a:r>
            <a:r>
              <a:rPr lang="en-US" altLang="zh-CN" sz="2800" baseline="30000" dirty="0">
                <a:sym typeface="Wingdings" panose="05000000000000000000" pitchFamily="2" charset="2"/>
              </a:rPr>
              <a:t>(k</a:t>
            </a:r>
            <a:r>
              <a:rPr lang="zh-CN" altLang="en-US" sz="2800" baseline="30000" dirty="0">
                <a:sym typeface="Wingdings" panose="05000000000000000000" pitchFamily="2" charset="2"/>
              </a:rPr>
              <a:t>＋</a:t>
            </a:r>
            <a:r>
              <a:rPr lang="en-US" altLang="zh-CN" sz="2800" baseline="30000" dirty="0">
                <a:sym typeface="Wingdings" panose="05000000000000000000" pitchFamily="2" charset="2"/>
              </a:rPr>
              <a:t>1)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，则</a:t>
            </a:r>
            <a:endParaRPr lang="zh-CN" altLang="en-US" sz="28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33516" name="Object 12"/>
          <p:cNvGraphicFramePr>
            <a:graphicFrameLocks noChangeAspect="1"/>
          </p:cNvGraphicFramePr>
          <p:nvPr/>
        </p:nvGraphicFramePr>
        <p:xfrm>
          <a:off x="3359150" y="4797425"/>
          <a:ext cx="491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" name="" r:id="rId5" imgW="4914900" imgH="952500" progId="Equation.DSMT4">
                  <p:embed/>
                </p:oleObj>
              </mc:Choice>
              <mc:Fallback>
                <p:oleObj name="" r:id="rId5" imgW="4914900" imgH="952500" progId="Equation.DSMT4">
                  <p:embed/>
                  <p:pic>
                    <p:nvPicPr>
                      <p:cNvPr id="0" name="图片 4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150" y="4797425"/>
                        <a:ext cx="4914900" cy="952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453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dirty="0">
                <a:solidFill>
                  <a:srgbClr val="003366"/>
                </a:solidFill>
              </a:rPr>
              <a:t>9</a:t>
            </a:r>
            <a:r>
              <a:rPr lang="en-US" altLang="zh-CN" sz="4000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一维搜索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3600" b="1" dirty="0">
                <a:solidFill>
                  <a:srgbClr val="FF9933"/>
                </a:solidFill>
                <a:ea typeface="楷体_GB2312" pitchFamily="49" charset="-122"/>
              </a:rPr>
              <a:t>函数逼近法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2</a:t>
            </a:r>
            <a:endParaRPr lang="en-US" altLang="zh-CN" sz="36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34531" name="Rectangle 3"/>
          <p:cNvSpPr>
            <a:spLocks noGrp="1"/>
          </p:cNvSpPr>
          <p:nvPr>
            <p:ph type="body"/>
          </p:nvPr>
        </p:nvSpPr>
        <p:spPr>
          <a:xfrm>
            <a:off x="1847850" y="908050"/>
            <a:ext cx="8382000" cy="22098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i="1" dirty="0"/>
              <a:t>x</a:t>
            </a:r>
            <a:r>
              <a:rPr lang="en-US" altLang="zh-CN" sz="2800" baseline="30000" dirty="0"/>
              <a:t>(k)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附近，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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，因此可用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的极小点作为目标函数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的极小点的估计。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如果</a:t>
            </a:r>
            <a:r>
              <a:rPr lang="en-US" altLang="zh-CN" sz="2800" i="1" dirty="0"/>
              <a:t>x</a:t>
            </a:r>
            <a:r>
              <a:rPr lang="en-US" altLang="zh-CN" sz="2800" baseline="30000" dirty="0"/>
              <a:t>(k)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的极小点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则利用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(3.2)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可以得到极小点的一个进一步的估计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.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于是得到一个序列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800" i="1" dirty="0"/>
              <a:t>x</a:t>
            </a:r>
            <a:r>
              <a:rPr lang="en-US" altLang="zh-CN" sz="2800" baseline="30000" dirty="0"/>
              <a:t>(k)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}.</a:t>
            </a:r>
            <a:endParaRPr lang="en-US" altLang="zh-CN" sz="2800" dirty="0"/>
          </a:p>
        </p:txBody>
      </p:sp>
      <p:sp>
        <p:nvSpPr>
          <p:cNvPr id="534532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4533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34534" name="Object 7"/>
          <p:cNvGraphicFramePr>
            <a:graphicFrameLocks noChangeAspect="1"/>
          </p:cNvGraphicFramePr>
          <p:nvPr/>
        </p:nvGraphicFramePr>
        <p:xfrm>
          <a:off x="2279650" y="3141663"/>
          <a:ext cx="7345363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" name="" r:id="rId1" imgW="6197600" imgH="1778000" progId="Equation.DSMT4">
                  <p:embed/>
                </p:oleObj>
              </mc:Choice>
              <mc:Fallback>
                <p:oleObj name="" r:id="rId1" imgW="6197600" imgH="1778000" progId="Equation.DSMT4">
                  <p:embed/>
                  <p:pic>
                    <p:nvPicPr>
                      <p:cNvPr id="0" name="图片 4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650" y="3141663"/>
                        <a:ext cx="7345363" cy="21066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5554" name="Rectangle 3"/>
          <p:cNvSpPr/>
          <p:nvPr/>
        </p:nvSpPr>
        <p:spPr>
          <a:xfrm>
            <a:off x="1524000" y="0"/>
            <a:ext cx="5105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3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35555" name="Line 4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35556" name="Object 6"/>
          <p:cNvGraphicFramePr>
            <a:graphicFrameLocks noChangeAspect="1"/>
          </p:cNvGraphicFramePr>
          <p:nvPr/>
        </p:nvGraphicFramePr>
        <p:xfrm>
          <a:off x="1847850" y="1125538"/>
          <a:ext cx="6696075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" name="" r:id="rId1" imgW="5486400" imgH="2235200" progId="Equation.DSMT4">
                  <p:embed/>
                </p:oleObj>
              </mc:Choice>
              <mc:Fallback>
                <p:oleObj name="" r:id="rId1" imgW="5486400" imgH="2235200" progId="Equation.DSMT4">
                  <p:embed/>
                  <p:pic>
                    <p:nvPicPr>
                      <p:cNvPr id="0" name="图片 4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850" y="1125538"/>
                        <a:ext cx="6696075" cy="2728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6578" name="Rectangle 3"/>
          <p:cNvSpPr/>
          <p:nvPr/>
        </p:nvSpPr>
        <p:spPr>
          <a:xfrm>
            <a:off x="1524000" y="0"/>
            <a:ext cx="481266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4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36579" name="Line 4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36580" name="Object 5"/>
          <p:cNvGraphicFramePr>
            <a:graphicFrameLocks noChangeAspect="1"/>
          </p:cNvGraphicFramePr>
          <p:nvPr/>
        </p:nvGraphicFramePr>
        <p:xfrm>
          <a:off x="1919288" y="907892"/>
          <a:ext cx="7705725" cy="5173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" name="" r:id="rId1" imgW="7150100" imgH="4800600" progId="Equation.DSMT4">
                  <p:embed/>
                </p:oleObj>
              </mc:Choice>
              <mc:Fallback>
                <p:oleObj name="" r:id="rId1" imgW="7150100" imgH="4800600" progId="Equation.DSMT4">
                  <p:embed/>
                  <p:pic>
                    <p:nvPicPr>
                      <p:cNvPr id="0" name="图片 4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907892"/>
                        <a:ext cx="7705725" cy="5173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356610" y="878840"/>
            <a:ext cx="611505" cy="50673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7570" y="975995"/>
          <a:ext cx="60706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42900" imgH="203200" progId="Equation.KSEE3">
                  <p:embed/>
                </p:oleObj>
              </mc:Choice>
              <mc:Fallback>
                <p:oleObj name="" r:id="rId3" imgW="342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7570" y="975995"/>
                        <a:ext cx="60706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627755" y="1597660"/>
            <a:ext cx="488950" cy="524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1658620"/>
          <a:ext cx="60706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42900" imgH="203200" progId="Equation.KSEE3">
                  <p:embed/>
                </p:oleObj>
              </mc:Choice>
              <mc:Fallback>
                <p:oleObj name="" r:id="rId5" imgW="342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4100" y="1658620"/>
                        <a:ext cx="60706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60315" y="1571625"/>
            <a:ext cx="454025" cy="585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52060" y="1638935"/>
          <a:ext cx="60706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342900" imgH="203200" progId="Equation.KSEE3">
                  <p:embed/>
                </p:oleObj>
              </mc:Choice>
              <mc:Fallback>
                <p:oleObj name="" r:id="rId6" imgW="342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2060" y="1638935"/>
                        <a:ext cx="60706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7602" name="Rectangle 3"/>
          <p:cNvSpPr/>
          <p:nvPr/>
        </p:nvSpPr>
        <p:spPr>
          <a:xfrm>
            <a:off x="1524000" y="0"/>
            <a:ext cx="481266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5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37603" name="Line 4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37604" name="Object 5"/>
          <p:cNvGraphicFramePr>
            <a:graphicFrameLocks noChangeAspect="1"/>
          </p:cNvGraphicFramePr>
          <p:nvPr/>
        </p:nvGraphicFramePr>
        <p:xfrm>
          <a:off x="1992313" y="908050"/>
          <a:ext cx="7848600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" name="" r:id="rId1" imgW="7467600" imgH="3708400" progId="Equation.DSMT4">
                  <p:embed/>
                </p:oleObj>
              </mc:Choice>
              <mc:Fallback>
                <p:oleObj name="" r:id="rId1" imgW="7467600" imgH="3708400" progId="Equation.DSMT4">
                  <p:embed/>
                  <p:pic>
                    <p:nvPicPr>
                      <p:cNvPr id="0" name="图片 4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908050"/>
                        <a:ext cx="7848600" cy="389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5" name="Object 6"/>
          <p:cNvGraphicFramePr>
            <a:graphicFrameLocks noChangeAspect="1"/>
          </p:cNvGraphicFramePr>
          <p:nvPr/>
        </p:nvGraphicFramePr>
        <p:xfrm>
          <a:off x="1992313" y="4797425"/>
          <a:ext cx="656272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" name="" r:id="rId3" imgW="5829300" imgH="1143000" progId="Equation.DSMT4">
                  <p:embed/>
                </p:oleObj>
              </mc:Choice>
              <mc:Fallback>
                <p:oleObj name="" r:id="rId3" imgW="5829300" imgH="1143000" progId="Equation.DSMT4">
                  <p:embed/>
                  <p:pic>
                    <p:nvPicPr>
                      <p:cNvPr id="0" name="图片 40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313" y="4797425"/>
                        <a:ext cx="6562725" cy="1287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8626" name="Rectangle 2"/>
          <p:cNvSpPr>
            <a:spLocks noGrp="1"/>
          </p:cNvSpPr>
          <p:nvPr>
            <p:ph type="body"/>
          </p:nvPr>
        </p:nvSpPr>
        <p:spPr>
          <a:xfrm>
            <a:off x="1847850" y="188913"/>
            <a:ext cx="5616575" cy="863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4000" b="1" dirty="0"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一维搜索</a:t>
            </a:r>
            <a:r>
              <a:rPr lang="en-US" altLang="zh-CN" sz="40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 dirty="0">
                <a:solidFill>
                  <a:srgbClr val="FF6600"/>
                </a:solidFill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</a:rPr>
              <a:t>6</a:t>
            </a:r>
            <a:endParaRPr lang="en-US" altLang="zh-CN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8627" name="Line 5"/>
          <p:cNvSpPr/>
          <p:nvPr/>
        </p:nvSpPr>
        <p:spPr>
          <a:xfrm>
            <a:off x="1774825" y="90805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38628" name="Object 6"/>
          <p:cNvGraphicFramePr>
            <a:graphicFrameLocks noChangeAspect="1"/>
          </p:cNvGraphicFramePr>
          <p:nvPr/>
        </p:nvGraphicFramePr>
        <p:xfrm>
          <a:off x="1919288" y="1052513"/>
          <a:ext cx="8316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" name="" r:id="rId1" imgW="8267700" imgH="889000" progId="Equation.DSMT4">
                  <p:embed/>
                </p:oleObj>
              </mc:Choice>
              <mc:Fallback>
                <p:oleObj name="" r:id="rId1" imgW="8267700" imgH="889000" progId="Equation.DSMT4">
                  <p:embed/>
                  <p:pic>
                    <p:nvPicPr>
                      <p:cNvPr id="0" name="图片 40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1052513"/>
                        <a:ext cx="8316912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29" name="Object 7"/>
          <p:cNvGraphicFramePr>
            <a:graphicFrameLocks noChangeAspect="1"/>
          </p:cNvGraphicFramePr>
          <p:nvPr/>
        </p:nvGraphicFramePr>
        <p:xfrm>
          <a:off x="5638800" y="3346450"/>
          <a:ext cx="9144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" name="" r:id="rId3" imgW="454660" imgH="624840" progId="Equation.DSMT4">
                  <p:embed/>
                </p:oleObj>
              </mc:Choice>
              <mc:Fallback>
                <p:oleObj name="" r:id="rId3" imgW="454660" imgH="624840" progId="Equation.DSMT4">
                  <p:embed/>
                  <p:pic>
                    <p:nvPicPr>
                      <p:cNvPr id="0" name="图片 40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46450"/>
                        <a:ext cx="914400" cy="163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0" name="Object 8"/>
          <p:cNvGraphicFramePr>
            <a:graphicFrameLocks noChangeAspect="1"/>
          </p:cNvGraphicFramePr>
          <p:nvPr/>
        </p:nvGraphicFramePr>
        <p:xfrm>
          <a:off x="2566988" y="2708275"/>
          <a:ext cx="62484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" name="" r:id="rId5" imgW="6248400" imgH="2781300" progId="Equation.DSMT4">
                  <p:embed/>
                </p:oleObj>
              </mc:Choice>
              <mc:Fallback>
                <p:oleObj name="" r:id="rId5" imgW="6248400" imgH="2781300" progId="Equation.DSMT4">
                  <p:embed/>
                  <p:pic>
                    <p:nvPicPr>
                      <p:cNvPr id="0" name="图片 40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988" y="2708275"/>
                        <a:ext cx="6248400" cy="278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1" name="Rectangle 9"/>
          <p:cNvSpPr/>
          <p:nvPr/>
        </p:nvSpPr>
        <p:spPr>
          <a:xfrm>
            <a:off x="1847850" y="2171700"/>
            <a:ext cx="220662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算法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牛顿法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)</a:t>
            </a:r>
            <a:endParaRPr lang="en-US" altLang="zh-CN" sz="2800" b="1" dirty="0">
              <a:solidFill>
                <a:schemeClr val="accent2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9650" name="Rectangle 19"/>
          <p:cNvSpPr>
            <a:spLocks noGrp="1"/>
          </p:cNvSpPr>
          <p:nvPr>
            <p:ph type="title"/>
          </p:nvPr>
        </p:nvSpPr>
        <p:spPr>
          <a:xfrm>
            <a:off x="1774825" y="0"/>
            <a:ext cx="7561263" cy="836613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dirty="0"/>
              <a:t>9.</a:t>
            </a:r>
            <a:r>
              <a:rPr lang="zh-CN" altLang="en-US" sz="4000" dirty="0"/>
              <a:t>一维搜索</a:t>
            </a:r>
            <a:r>
              <a:rPr lang="en-US" altLang="zh-CN" sz="4000" dirty="0"/>
              <a:t>-</a:t>
            </a:r>
            <a:r>
              <a:rPr lang="zh-CN" altLang="en-US" sz="3600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函数逼近法</a:t>
            </a:r>
            <a:r>
              <a:rPr lang="en-US" altLang="zh-CN" sz="3600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endParaRPr lang="en-US" altLang="zh-CN" sz="3600" b="1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9651" name="Line 5"/>
          <p:cNvSpPr/>
          <p:nvPr/>
        </p:nvSpPr>
        <p:spPr>
          <a:xfrm>
            <a:off x="1524000" y="620713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9652" name="Rectangle 6"/>
          <p:cNvSpPr/>
          <p:nvPr/>
        </p:nvSpPr>
        <p:spPr>
          <a:xfrm>
            <a:off x="1847850" y="1412875"/>
            <a:ext cx="3889375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基本思想：</a:t>
            </a:r>
            <a:r>
              <a:rPr lang="zh-CN" altLang="en-US" sz="2400" dirty="0">
                <a:sym typeface="Wingdings" panose="05000000000000000000" pitchFamily="2" charset="2"/>
              </a:rPr>
              <a:t>用割线逼近目标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函数的导函数的曲线</a:t>
            </a:r>
            <a:r>
              <a:rPr lang="en-US" altLang="zh-CN" sz="2400" i="1" dirty="0">
                <a:sym typeface="Wingdings" panose="05000000000000000000" pitchFamily="2" charset="2"/>
              </a:rPr>
              <a:t>y</a:t>
            </a:r>
            <a:r>
              <a:rPr lang="en-US" altLang="zh-CN" sz="2400" dirty="0">
                <a:sym typeface="Wingdings" panose="05000000000000000000" pitchFamily="2" charset="2"/>
              </a:rPr>
              <a:t>=</a:t>
            </a:r>
            <a:r>
              <a:rPr lang="en-US" altLang="zh-CN" sz="2400" i="1" dirty="0">
                <a:sym typeface="Wingdings" panose="05000000000000000000" pitchFamily="2" charset="2"/>
              </a:rPr>
              <a:t>f </a:t>
            </a:r>
            <a:r>
              <a:rPr lang="en-US" altLang="zh-CN" sz="2400" i="1" dirty="0">
                <a:cs typeface="Times New Roman" panose="02020603050405020304" pitchFamily="18" charset="0"/>
                <a:sym typeface="Wingdings" panose="05000000000000000000" pitchFamily="2" charset="2"/>
              </a:rPr>
              <a:t>‘</a:t>
            </a: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ym typeface="Wingdings" panose="05000000000000000000" pitchFamily="2" charset="2"/>
              </a:rPr>
              <a:t>x</a:t>
            </a:r>
            <a:r>
              <a:rPr lang="en-US" altLang="zh-CN" sz="2400" dirty="0">
                <a:sym typeface="Wingdings" panose="05000000000000000000" pitchFamily="2" charset="2"/>
              </a:rPr>
              <a:t>)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把割线的零点作为目标函数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的驻点的估计。</a:t>
            </a:r>
            <a:endParaRPr lang="zh-CN" altLang="en-US" sz="2400" dirty="0">
              <a:sym typeface="Wingdings" panose="05000000000000000000" pitchFamily="2" charset="2"/>
            </a:endParaRPr>
          </a:p>
        </p:txBody>
      </p:sp>
      <p:grpSp>
        <p:nvGrpSpPr>
          <p:cNvPr id="539653" name="Group 21"/>
          <p:cNvGrpSpPr/>
          <p:nvPr/>
        </p:nvGrpSpPr>
        <p:grpSpPr>
          <a:xfrm>
            <a:off x="5591175" y="765175"/>
            <a:ext cx="4608513" cy="2447925"/>
            <a:chOff x="2744" y="482"/>
            <a:chExt cx="2903" cy="1542"/>
          </a:xfrm>
        </p:grpSpPr>
        <p:sp>
          <p:nvSpPr>
            <p:cNvPr id="539656" name="Line 8"/>
            <p:cNvSpPr/>
            <p:nvPr/>
          </p:nvSpPr>
          <p:spPr>
            <a:xfrm flipV="1">
              <a:off x="2744" y="845"/>
              <a:ext cx="29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9657" name="Line 9"/>
            <p:cNvSpPr/>
            <p:nvPr/>
          </p:nvSpPr>
          <p:spPr>
            <a:xfrm flipV="1">
              <a:off x="3198" y="482"/>
              <a:ext cx="22" cy="14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9658" name="Arc 10"/>
            <p:cNvSpPr/>
            <p:nvPr/>
          </p:nvSpPr>
          <p:spPr>
            <a:xfrm flipV="1">
              <a:off x="3334" y="482"/>
              <a:ext cx="1678" cy="136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130" y="86"/>
                </a:cxn>
                <a:cxn ang="0">
                  <a:pos x="0" y="86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9659" name="Line 11"/>
            <p:cNvSpPr/>
            <p:nvPr/>
          </p:nvSpPr>
          <p:spPr>
            <a:xfrm flipV="1">
              <a:off x="3243" y="754"/>
              <a:ext cx="2132" cy="127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9660" name="Line 12"/>
            <p:cNvSpPr/>
            <p:nvPr/>
          </p:nvSpPr>
          <p:spPr>
            <a:xfrm flipV="1">
              <a:off x="3560" y="890"/>
              <a:ext cx="0" cy="908"/>
            </a:xfrm>
            <a:prstGeom prst="line">
              <a:avLst/>
            </a:prstGeom>
            <a:ln w="9525" cap="flat" cmpd="sng">
              <a:solidFill>
                <a:srgbClr val="FF3399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39661" name="Line 13"/>
            <p:cNvSpPr/>
            <p:nvPr/>
          </p:nvSpPr>
          <p:spPr>
            <a:xfrm flipV="1">
              <a:off x="4876" y="845"/>
              <a:ext cx="0" cy="226"/>
            </a:xfrm>
            <a:prstGeom prst="line">
              <a:avLst/>
            </a:prstGeom>
            <a:ln w="9525" cap="flat" cmpd="sng">
              <a:solidFill>
                <a:srgbClr val="FF3399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539662" name="Object 14"/>
            <p:cNvGraphicFramePr>
              <a:graphicFrameLocks noChangeAspect="1"/>
            </p:cNvGraphicFramePr>
            <p:nvPr/>
          </p:nvGraphicFramePr>
          <p:xfrm>
            <a:off x="5057" y="890"/>
            <a:ext cx="4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5" name="" r:id="rId1" imgW="786765" imgH="393700" progId="Equation.DSMT4">
                    <p:embed/>
                  </p:oleObj>
                </mc:Choice>
                <mc:Fallback>
                  <p:oleObj name="" r:id="rId1" imgW="786765" imgH="393700" progId="Equation.DSMT4">
                    <p:embed/>
                    <p:pic>
                      <p:nvPicPr>
                        <p:cNvPr id="0" name="图片 403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057" y="890"/>
                          <a:ext cx="49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63" name="Object 15"/>
            <p:cNvGraphicFramePr>
              <a:graphicFrameLocks noChangeAspect="1"/>
            </p:cNvGraphicFramePr>
            <p:nvPr/>
          </p:nvGraphicFramePr>
          <p:xfrm>
            <a:off x="4513" y="572"/>
            <a:ext cx="3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6" name="" r:id="rId3" imgW="520700" imgH="393700" progId="Equation.DSMT4">
                    <p:embed/>
                  </p:oleObj>
                </mc:Choice>
                <mc:Fallback>
                  <p:oleObj name="" r:id="rId3" imgW="520700" imgH="393700" progId="Equation.DSMT4">
                    <p:embed/>
                    <p:pic>
                      <p:nvPicPr>
                        <p:cNvPr id="0" name="图片 40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13" y="572"/>
                          <a:ext cx="32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64" name="Object 16"/>
            <p:cNvGraphicFramePr>
              <a:graphicFrameLocks noChangeAspect="1"/>
            </p:cNvGraphicFramePr>
            <p:nvPr/>
          </p:nvGraphicFramePr>
          <p:xfrm>
            <a:off x="3424" y="618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7" name="" r:id="rId5" imgW="723900" imgH="393700" progId="Equation.DSMT4">
                    <p:embed/>
                  </p:oleObj>
                </mc:Choice>
                <mc:Fallback>
                  <p:oleObj name="" r:id="rId5" imgW="723900" imgH="393700" progId="Equation.DSMT4">
                    <p:embed/>
                    <p:pic>
                      <p:nvPicPr>
                        <p:cNvPr id="0" name="图片 40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24" y="618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9654" name="Rectangle 17"/>
          <p:cNvSpPr/>
          <p:nvPr/>
        </p:nvSpPr>
        <p:spPr>
          <a:xfrm>
            <a:off x="1774825" y="692150"/>
            <a:ext cx="219900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楷体_GB2312" pitchFamily="49" charset="-122"/>
                <a:sym typeface="Wingdings" panose="05000000000000000000" pitchFamily="2" charset="2"/>
              </a:rPr>
              <a:t>3.2. </a:t>
            </a:r>
            <a:r>
              <a:rPr lang="zh-CN" altLang="en-US" b="1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割线法</a:t>
            </a:r>
            <a:endParaRPr lang="zh-CN" altLang="en-US" b="1" dirty="0">
              <a:solidFill>
                <a:schemeClr val="accent2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539655" name="Object 18"/>
          <p:cNvGraphicFramePr>
            <a:graphicFrameLocks noChangeAspect="1"/>
          </p:cNvGraphicFramePr>
          <p:nvPr>
            <p:ph sz="half" idx="1"/>
          </p:nvPr>
        </p:nvGraphicFramePr>
        <p:xfrm>
          <a:off x="1992313" y="3357563"/>
          <a:ext cx="7848600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8" name="" r:id="rId7" imgW="8013700" imgH="3060700" progId="Equation.DSMT4">
                  <p:embed/>
                </p:oleObj>
              </mc:Choice>
              <mc:Fallback>
                <p:oleObj name="" r:id="rId7" imgW="8013700" imgH="3060700" progId="Equation.DSMT4">
                  <p:embed/>
                  <p:pic>
                    <p:nvPicPr>
                      <p:cNvPr id="0" name="图片 4037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3357563"/>
                        <a:ext cx="7848600" cy="29987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0674" name="Line 4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0675" name="Object 5"/>
          <p:cNvGraphicFramePr>
            <a:graphicFrameLocks noChangeAspect="1"/>
          </p:cNvGraphicFramePr>
          <p:nvPr/>
        </p:nvGraphicFramePr>
        <p:xfrm>
          <a:off x="5638800" y="3268663"/>
          <a:ext cx="9144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9" name="" r:id="rId1" imgW="454660" imgH="779145" progId="Equation.DSMT4">
                  <p:embed/>
                </p:oleObj>
              </mc:Choice>
              <mc:Fallback>
                <p:oleObj name="" r:id="rId1" imgW="454660" imgH="779145" progId="Equation.DSMT4">
                  <p:embed/>
                  <p:pic>
                    <p:nvPicPr>
                      <p:cNvPr id="0" name="图片 40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68663"/>
                        <a:ext cx="914400" cy="319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6" name="Object 6"/>
          <p:cNvGraphicFramePr>
            <a:graphicFrameLocks noChangeAspect="1"/>
          </p:cNvGraphicFramePr>
          <p:nvPr/>
        </p:nvGraphicFramePr>
        <p:xfrm>
          <a:off x="2063750" y="1484313"/>
          <a:ext cx="7878763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" name="" r:id="rId3" imgW="7366000" imgH="1778000" progId="Equation.DSMT4">
                  <p:embed/>
                </p:oleObj>
              </mc:Choice>
              <mc:Fallback>
                <p:oleObj name="" r:id="rId3" imgW="7366000" imgH="1778000" progId="Equation.DSMT4">
                  <p:embed/>
                  <p:pic>
                    <p:nvPicPr>
                      <p:cNvPr id="0" name="图片 40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1484313"/>
                        <a:ext cx="7878763" cy="1901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7" name="Object 7"/>
          <p:cNvGraphicFramePr>
            <a:graphicFrameLocks noChangeAspect="1"/>
          </p:cNvGraphicFramePr>
          <p:nvPr/>
        </p:nvGraphicFramePr>
        <p:xfrm>
          <a:off x="1847850" y="3500438"/>
          <a:ext cx="81788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" name="" r:id="rId5" imgW="8178800" imgH="2628900" progId="Equation.DSMT4">
                  <p:embed/>
                </p:oleObj>
              </mc:Choice>
              <mc:Fallback>
                <p:oleObj name="" r:id="rId5" imgW="8178800" imgH="2628900" progId="Equation.DSMT4">
                  <p:embed/>
                  <p:pic>
                    <p:nvPicPr>
                      <p:cNvPr id="0" name="图片 40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850" y="3500438"/>
                        <a:ext cx="8178800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8" name="Rectangle 8"/>
          <p:cNvSpPr>
            <a:spLocks noGrp="1"/>
          </p:cNvSpPr>
          <p:nvPr>
            <p:ph type="body"/>
          </p:nvPr>
        </p:nvSpPr>
        <p:spPr>
          <a:xfrm>
            <a:off x="1847850" y="188913"/>
            <a:ext cx="6985000" cy="6477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en-US" altLang="zh-CN" sz="3600" dirty="0"/>
              <a:t>9.</a:t>
            </a:r>
            <a:r>
              <a:rPr lang="zh-CN" altLang="en-US" sz="3600" dirty="0"/>
              <a:t>一维搜索</a:t>
            </a:r>
            <a:r>
              <a:rPr lang="en-US" altLang="zh-CN" sz="3600" dirty="0"/>
              <a:t>-</a:t>
            </a:r>
            <a:r>
              <a:rPr lang="zh-CN" altLang="en-US" b="1" dirty="0">
                <a:solidFill>
                  <a:srgbClr val="FF6600"/>
                </a:solidFill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</a:rPr>
              <a:t>8</a:t>
            </a:r>
            <a:endParaRPr lang="en-US" altLang="zh-CN" b="1" dirty="0">
              <a:solidFill>
                <a:srgbClr val="FF6600"/>
              </a:solidFill>
            </a:endParaRPr>
          </a:p>
        </p:txBody>
      </p:sp>
      <p:sp>
        <p:nvSpPr>
          <p:cNvPr id="540679" name="Rectangle 9"/>
          <p:cNvSpPr/>
          <p:nvPr/>
        </p:nvSpPr>
        <p:spPr>
          <a:xfrm>
            <a:off x="1905000" y="908050"/>
            <a:ext cx="79359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在一定的条件下，这个序列收敛于解：</a:t>
            </a:r>
            <a:endParaRPr lang="zh-CN" altLang="en-US" sz="2800" dirty="0"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1698" name="Rectangle 3"/>
          <p:cNvSpPr/>
          <p:nvPr/>
        </p:nvSpPr>
        <p:spPr>
          <a:xfrm>
            <a:off x="1524000" y="0"/>
            <a:ext cx="481266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9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41699" name="Line 4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1700" name="Object 5"/>
          <p:cNvGraphicFramePr>
            <a:graphicFrameLocks noChangeAspect="1"/>
          </p:cNvGraphicFramePr>
          <p:nvPr/>
        </p:nvGraphicFramePr>
        <p:xfrm>
          <a:off x="1919288" y="981075"/>
          <a:ext cx="70231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" name="" r:id="rId1" imgW="7023100" imgH="1816100" progId="Equation.DSMT4">
                  <p:embed/>
                </p:oleObj>
              </mc:Choice>
              <mc:Fallback>
                <p:oleObj name="" r:id="rId1" imgW="7023100" imgH="1816100" progId="Equation.DSMT4">
                  <p:embed/>
                  <p:pic>
                    <p:nvPicPr>
                      <p:cNvPr id="0" name="图片 40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981075"/>
                        <a:ext cx="7023100" cy="181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1" name="Object 6"/>
          <p:cNvGraphicFramePr>
            <a:graphicFrameLocks noChangeAspect="1"/>
          </p:cNvGraphicFramePr>
          <p:nvPr/>
        </p:nvGraphicFramePr>
        <p:xfrm>
          <a:off x="1919288" y="3068638"/>
          <a:ext cx="7200900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" name="" r:id="rId3" imgW="6197600" imgH="2425700" progId="Equation.DSMT4">
                  <p:embed/>
                </p:oleObj>
              </mc:Choice>
              <mc:Fallback>
                <p:oleObj name="" r:id="rId3" imgW="6197600" imgH="2425700" progId="Equation.DSMT4">
                  <p:embed/>
                  <p:pic>
                    <p:nvPicPr>
                      <p:cNvPr id="0" name="图片 40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288" y="3068638"/>
                        <a:ext cx="7200900" cy="281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995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b="1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一维搜索</a:t>
            </a:r>
            <a:r>
              <a:rPr lang="en-US" altLang="zh-CN" dirty="0">
                <a:solidFill>
                  <a:srgbClr val="006699"/>
                </a:solidFill>
              </a:rPr>
              <a:t>-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概念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3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09955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09956" name="Group 13"/>
          <p:cNvGrpSpPr/>
          <p:nvPr/>
        </p:nvGrpSpPr>
        <p:grpSpPr>
          <a:xfrm>
            <a:off x="2063750" y="908050"/>
            <a:ext cx="5070475" cy="1422400"/>
            <a:chOff x="432" y="1968"/>
            <a:chExt cx="3194" cy="896"/>
          </a:xfrm>
        </p:grpSpPr>
        <p:sp>
          <p:nvSpPr>
            <p:cNvPr id="509960" name="Rectangle 9"/>
            <p:cNvSpPr/>
            <p:nvPr/>
          </p:nvSpPr>
          <p:spPr>
            <a:xfrm>
              <a:off x="1392" y="2496"/>
              <a:ext cx="2234" cy="368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函数逼近法</a:t>
              </a:r>
              <a:r>
                <a:rPr lang="en-US" altLang="zh-CN" dirty="0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/</a:t>
              </a:r>
              <a:r>
                <a:rPr lang="zh-CN" altLang="en-US" dirty="0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插值法</a:t>
              </a:r>
              <a:endParaRPr lang="zh-CN" altLang="en-US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09961" name="Rectangle 10"/>
            <p:cNvSpPr/>
            <p:nvPr/>
          </p:nvSpPr>
          <p:spPr>
            <a:xfrm>
              <a:off x="1392" y="1968"/>
              <a:ext cx="883" cy="36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试探法</a:t>
              </a:r>
              <a:endParaRPr lang="zh-CN" altLang="en-US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09962" name="Rectangle 11"/>
            <p:cNvSpPr/>
            <p:nvPr/>
          </p:nvSpPr>
          <p:spPr>
            <a:xfrm>
              <a:off x="432" y="2112"/>
              <a:ext cx="624" cy="6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rgbClr val="FF0000"/>
                  </a:solidFill>
                  <a:ea typeface="楷体_GB2312" pitchFamily="49" charset="-122"/>
                  <a:sym typeface="Wingdings" panose="05000000000000000000" pitchFamily="2" charset="2"/>
                </a:rPr>
                <a:t>一维搜索</a:t>
              </a:r>
              <a:endParaRPr lang="zh-CN" altLang="en-US" sz="28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509963" name="Rectangle 12"/>
            <p:cNvSpPr/>
            <p:nvPr/>
          </p:nvSpPr>
          <p:spPr>
            <a:xfrm>
              <a:off x="1008" y="2112"/>
              <a:ext cx="244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4800" dirty="0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{</a:t>
              </a:r>
              <a:endParaRPr lang="en-US" altLang="zh-CN" sz="4800" dirty="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509957" name="Rectangle 15"/>
          <p:cNvSpPr>
            <a:spLocks noGrp="1"/>
          </p:cNvSpPr>
          <p:nvPr>
            <p:ph type="body"/>
          </p:nvPr>
        </p:nvSpPr>
        <p:spPr>
          <a:xfrm>
            <a:off x="1774825" y="2492375"/>
            <a:ext cx="4724400" cy="685800"/>
          </a:xfrm>
          <a:solidFill>
            <a:srgbClr val="CCFFFF">
              <a:alpha val="100000"/>
            </a:srgbClr>
          </a:solidFill>
          <a:ln>
            <a:solidFill>
              <a:srgbClr val="FF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ea typeface="楷体_GB2312" pitchFamily="49" charset="-122"/>
              </a:rPr>
              <a:t>一维搜索算法的闭性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509958" name="Rectangle 16"/>
          <p:cNvSpPr/>
          <p:nvPr/>
        </p:nvSpPr>
        <p:spPr>
          <a:xfrm>
            <a:off x="2063750" y="3357563"/>
            <a:ext cx="7467600" cy="95313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假设一维搜索是以</a:t>
            </a:r>
            <a:r>
              <a:rPr lang="en-US" altLang="zh-CN" sz="2800" i="1" dirty="0"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sym typeface="Wingdings" panose="05000000000000000000" pitchFamily="2" charset="2"/>
              </a:rPr>
              <a:t>为起点</a:t>
            </a:r>
            <a:r>
              <a:rPr lang="en-US" altLang="zh-CN" sz="2800" dirty="0"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sym typeface="Wingdings" panose="05000000000000000000" pitchFamily="2" charset="2"/>
              </a:rPr>
              <a:t>沿方向为</a:t>
            </a:r>
            <a:r>
              <a:rPr lang="en-US" altLang="zh-CN" sz="2800" i="1" dirty="0">
                <a:sym typeface="Wingdings" panose="05000000000000000000" pitchFamily="2" charset="2"/>
              </a:rPr>
              <a:t>d</a:t>
            </a:r>
            <a:r>
              <a:rPr lang="zh-CN" altLang="en-US" sz="2800" dirty="0">
                <a:sym typeface="Wingdings" panose="05000000000000000000" pitchFamily="2" charset="2"/>
              </a:rPr>
              <a:t>的进行的</a:t>
            </a:r>
            <a:r>
              <a:rPr lang="en-US" altLang="zh-CN" sz="2800" dirty="0"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sym typeface="Wingdings" panose="05000000000000000000" pitchFamily="2" charset="2"/>
              </a:rPr>
              <a:t>并定义为</a:t>
            </a:r>
            <a:r>
              <a:rPr lang="zh-CN" altLang="en-US" sz="2800" b="1" dirty="0">
                <a:sym typeface="Wingdings" panose="05000000000000000000" pitchFamily="2" charset="2"/>
              </a:rPr>
              <a:t>算法映射</a:t>
            </a:r>
            <a:r>
              <a:rPr lang="en-US" altLang="zh-CN" sz="2800" b="1" i="1" dirty="0">
                <a:sym typeface="Wingdings" panose="05000000000000000000" pitchFamily="2" charset="2"/>
              </a:rPr>
              <a:t>M</a:t>
            </a:r>
            <a:endParaRPr lang="en-US" altLang="zh-CN" sz="2800" b="1" i="1" dirty="0">
              <a:sym typeface="Wingdings" panose="05000000000000000000" pitchFamily="2" charset="2"/>
            </a:endParaRPr>
          </a:p>
        </p:txBody>
      </p:sp>
      <p:graphicFrame>
        <p:nvGraphicFramePr>
          <p:cNvPr id="509959" name="Object 17"/>
          <p:cNvGraphicFramePr>
            <a:graphicFrameLocks noChangeAspect="1"/>
          </p:cNvGraphicFramePr>
          <p:nvPr/>
        </p:nvGraphicFramePr>
        <p:xfrm>
          <a:off x="2063750" y="4365625"/>
          <a:ext cx="7543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" name="" r:id="rId1" imgW="7543800" imgH="1727200" progId="Equation.DSMT4">
                  <p:embed/>
                </p:oleObj>
              </mc:Choice>
              <mc:Fallback>
                <p:oleObj name="" r:id="rId1" imgW="7543800" imgH="1727200" progId="Equation.DSMT4">
                  <p:embed/>
                  <p:pic>
                    <p:nvPicPr>
                      <p:cNvPr id="0" name="图片 39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4365625"/>
                        <a:ext cx="7543800" cy="1727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22" name="Rectangle 2"/>
          <p:cNvSpPr>
            <a:spLocks noGrp="1"/>
          </p:cNvSpPr>
          <p:nvPr>
            <p:ph type="body"/>
          </p:nvPr>
        </p:nvSpPr>
        <p:spPr>
          <a:xfrm>
            <a:off x="1992313" y="4797425"/>
            <a:ext cx="4464050" cy="5746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由</a:t>
            </a:r>
            <a:r>
              <a:rPr lang="en-US" altLang="zh-CN" sz="2400" dirty="0"/>
              <a:t>(3.11)</a:t>
            </a:r>
            <a:r>
              <a:rPr lang="zh-CN" altLang="en-US" sz="2400" dirty="0"/>
              <a:t>和</a:t>
            </a:r>
            <a:r>
              <a:rPr lang="en-US" altLang="zh-CN" sz="2400" dirty="0"/>
              <a:t>(3.12)</a:t>
            </a:r>
            <a:r>
              <a:rPr lang="zh-CN" altLang="en-US" sz="2400" dirty="0"/>
              <a:t>得到</a:t>
            </a:r>
            <a:endParaRPr lang="zh-CN" altLang="en-US" sz="2400" dirty="0"/>
          </a:p>
        </p:txBody>
      </p:sp>
      <p:sp>
        <p:nvSpPr>
          <p:cNvPr id="542723" name="Rectangle 4"/>
          <p:cNvSpPr/>
          <p:nvPr/>
        </p:nvSpPr>
        <p:spPr>
          <a:xfrm>
            <a:off x="1524000" y="0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10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42724" name="Line 5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2725" name="Object 6"/>
          <p:cNvGraphicFramePr>
            <a:graphicFrameLocks noChangeAspect="1"/>
          </p:cNvGraphicFramePr>
          <p:nvPr/>
        </p:nvGraphicFramePr>
        <p:xfrm>
          <a:off x="2135188" y="981075"/>
          <a:ext cx="7993062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" name="" r:id="rId1" imgW="7747000" imgH="3530600" progId="Equation.DSMT4">
                  <p:embed/>
                </p:oleObj>
              </mc:Choice>
              <mc:Fallback>
                <p:oleObj name="" r:id="rId1" imgW="7747000" imgH="3530600" progId="Equation.DSMT4">
                  <p:embed/>
                  <p:pic>
                    <p:nvPicPr>
                      <p:cNvPr id="0" name="图片 40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981075"/>
                        <a:ext cx="7993062" cy="364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6" name="Object 7"/>
          <p:cNvGraphicFramePr>
            <a:graphicFrameLocks noChangeAspect="1"/>
          </p:cNvGraphicFramePr>
          <p:nvPr/>
        </p:nvGraphicFramePr>
        <p:xfrm>
          <a:off x="4656138" y="5013325"/>
          <a:ext cx="46799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" name="" r:id="rId3" imgW="4241800" imgH="876300" progId="Equation.DSMT4">
                  <p:embed/>
                </p:oleObj>
              </mc:Choice>
              <mc:Fallback>
                <p:oleObj name="" r:id="rId3" imgW="4241800" imgH="876300" progId="Equation.DSMT4">
                  <p:embed/>
                  <p:pic>
                    <p:nvPicPr>
                      <p:cNvPr id="0" name="图片 40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6138" y="5013325"/>
                        <a:ext cx="467995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3746" name="Rectangle 2"/>
          <p:cNvSpPr>
            <a:spLocks noGrp="1"/>
          </p:cNvSpPr>
          <p:nvPr>
            <p:ph type="body"/>
          </p:nvPr>
        </p:nvSpPr>
        <p:spPr>
          <a:xfrm>
            <a:off x="1774825" y="836613"/>
            <a:ext cx="4826000" cy="6477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dirty="0"/>
              <a:t>上式两端取绝对值，则</a:t>
            </a:r>
            <a:endParaRPr lang="zh-CN" altLang="en-US" sz="2400" dirty="0"/>
          </a:p>
        </p:txBody>
      </p:sp>
      <p:sp>
        <p:nvSpPr>
          <p:cNvPr id="543747" name="Rectangle 4"/>
          <p:cNvSpPr/>
          <p:nvPr/>
        </p:nvSpPr>
        <p:spPr>
          <a:xfrm>
            <a:off x="1524000" y="0"/>
            <a:ext cx="501586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11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43748" name="Line 5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3749" name="Object 6"/>
          <p:cNvGraphicFramePr>
            <a:graphicFrameLocks noChangeAspect="1"/>
          </p:cNvGraphicFramePr>
          <p:nvPr/>
        </p:nvGraphicFramePr>
        <p:xfrm>
          <a:off x="2063750" y="1341438"/>
          <a:ext cx="57150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" name="" r:id="rId1" imgW="5715000" imgH="3873500" progId="Equation.DSMT4">
                  <p:embed/>
                </p:oleObj>
              </mc:Choice>
              <mc:Fallback>
                <p:oleObj name="" r:id="rId1" imgW="5715000" imgH="3873500" progId="Equation.DSMT4">
                  <p:embed/>
                  <p:pic>
                    <p:nvPicPr>
                      <p:cNvPr id="0" name="图片 40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1341438"/>
                        <a:ext cx="5715000" cy="387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0" name="Object 7"/>
          <p:cNvGraphicFramePr>
            <a:graphicFrameLocks noChangeAspect="1"/>
          </p:cNvGraphicFramePr>
          <p:nvPr/>
        </p:nvGraphicFramePr>
        <p:xfrm>
          <a:off x="2640013" y="5229225"/>
          <a:ext cx="7112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" name="" r:id="rId3" imgW="7112000" imgH="1028700" progId="Equation.DSMT4">
                  <p:embed/>
                </p:oleObj>
              </mc:Choice>
              <mc:Fallback>
                <p:oleObj name="" r:id="rId3" imgW="7112000" imgH="1028700" progId="Equation.DSMT4">
                  <p:embed/>
                  <p:pic>
                    <p:nvPicPr>
                      <p:cNvPr id="0" name="图片 40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0013" y="5229225"/>
                        <a:ext cx="7112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4770" name="Rectangle 2"/>
          <p:cNvSpPr>
            <a:spLocks noGrp="1"/>
          </p:cNvSpPr>
          <p:nvPr>
            <p:ph type="body"/>
          </p:nvPr>
        </p:nvSpPr>
        <p:spPr>
          <a:xfrm>
            <a:off x="1847850" y="981075"/>
            <a:ext cx="8208963" cy="5762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下面考虑收敛速率，考虑</a:t>
            </a:r>
            <a:r>
              <a:rPr lang="en-US" altLang="zh-CN" sz="2400" dirty="0"/>
              <a:t>k</a:t>
            </a:r>
            <a:r>
              <a:rPr lang="zh-CN" altLang="en-US" sz="2400" dirty="0"/>
              <a:t>取充分大的情形。根据（</a:t>
            </a:r>
            <a:r>
              <a:rPr lang="en-US" altLang="zh-CN" sz="2400" dirty="0"/>
              <a:t>3.14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544771" name="Rectangle 4"/>
          <p:cNvSpPr/>
          <p:nvPr/>
        </p:nvSpPr>
        <p:spPr>
          <a:xfrm>
            <a:off x="1524000" y="0"/>
            <a:ext cx="50387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12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44772" name="Line 5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4773" name="Object 6"/>
          <p:cNvGraphicFramePr>
            <a:graphicFrameLocks noChangeAspect="1"/>
          </p:cNvGraphicFramePr>
          <p:nvPr/>
        </p:nvGraphicFramePr>
        <p:xfrm>
          <a:off x="2135188" y="1412875"/>
          <a:ext cx="703580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" name="" r:id="rId1" imgW="7035800" imgH="4660900" progId="Equation.DSMT4">
                  <p:embed/>
                </p:oleObj>
              </mc:Choice>
              <mc:Fallback>
                <p:oleObj name="" r:id="rId1" imgW="7035800" imgH="4660900" progId="Equation.DSMT4">
                  <p:embed/>
                  <p:pic>
                    <p:nvPicPr>
                      <p:cNvPr id="0" name="图片 40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412875"/>
                        <a:ext cx="7035800" cy="466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5794" name="Rectangle 3"/>
          <p:cNvSpPr/>
          <p:nvPr/>
        </p:nvSpPr>
        <p:spPr>
          <a:xfrm>
            <a:off x="1524000" y="0"/>
            <a:ext cx="50387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13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45795" name="Line 4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5796" name="Object 5"/>
          <p:cNvGraphicFramePr>
            <a:graphicFrameLocks noChangeAspect="1"/>
          </p:cNvGraphicFramePr>
          <p:nvPr/>
        </p:nvGraphicFramePr>
        <p:xfrm>
          <a:off x="2351088" y="981075"/>
          <a:ext cx="67183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" name="" r:id="rId1" imgW="6718300" imgH="2781300" progId="Equation.DSMT4">
                  <p:embed/>
                </p:oleObj>
              </mc:Choice>
              <mc:Fallback>
                <p:oleObj name="" r:id="rId1" imgW="6718300" imgH="2781300" progId="Equation.DSMT4">
                  <p:embed/>
                  <p:pic>
                    <p:nvPicPr>
                      <p:cNvPr id="0" name="图片 4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981075"/>
                        <a:ext cx="6718300" cy="278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6818" name="Rectangle 2"/>
          <p:cNvSpPr/>
          <p:nvPr>
            <p:ph type="title"/>
          </p:nvPr>
        </p:nvSpPr>
        <p:spPr>
          <a:xfrm>
            <a:off x="1774825" y="260350"/>
            <a:ext cx="7129463" cy="57626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9.</a:t>
            </a:r>
            <a:r>
              <a:rPr lang="zh-CN" altLang="en-US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一维搜索</a:t>
            </a:r>
            <a:r>
              <a:rPr lang="en-US" altLang="zh-CN" sz="4000" dirty="0">
                <a:solidFill>
                  <a:schemeClr val="tx1"/>
                </a:solidFill>
              </a:rPr>
              <a:t>-</a:t>
            </a:r>
            <a:r>
              <a:rPr lang="zh-CN" altLang="en-US" sz="3200" b="1" dirty="0">
                <a:solidFill>
                  <a:srgbClr val="FF6600"/>
                </a:solidFill>
              </a:rPr>
              <a:t>函数逼近法</a:t>
            </a:r>
            <a:r>
              <a:rPr lang="en-US" altLang="zh-CN" sz="3200" b="1" dirty="0">
                <a:solidFill>
                  <a:srgbClr val="FF6600"/>
                </a:solidFill>
              </a:rPr>
              <a:t>14</a:t>
            </a:r>
            <a:endParaRPr lang="en-US" altLang="zh-CN" sz="3200" b="1" dirty="0">
              <a:solidFill>
                <a:srgbClr val="FF6600"/>
              </a:solidFill>
            </a:endParaRPr>
          </a:p>
        </p:txBody>
      </p:sp>
      <p:sp>
        <p:nvSpPr>
          <p:cNvPr id="546819" name="Rectangle 3"/>
          <p:cNvSpPr>
            <a:spLocks noGrp="1"/>
          </p:cNvSpPr>
          <p:nvPr>
            <p:ph type="body"/>
          </p:nvPr>
        </p:nvSpPr>
        <p:spPr>
          <a:xfrm>
            <a:off x="2279650" y="1773238"/>
            <a:ext cx="7772400" cy="4114800"/>
          </a:xfrm>
        </p:spPr>
        <p:txBody>
          <a:bodyPr vert="horz" wrap="square" lIns="91440" tIns="45720" rIns="91440" bIns="45720" anchor="t" anchorCtr="0">
            <a:normAutofit fontScale="70000"/>
          </a:bodyPr>
          <a:p>
            <a:pPr eaLnBrk="1" hangingPunct="1"/>
            <a:r>
              <a:rPr lang="zh-CN" altLang="en-US" sz="2400" dirty="0"/>
              <a:t>基本思想：在极小点附近用二次三项式</a:t>
            </a:r>
            <a:r>
              <a:rPr lang="zh-CN" altLang="en-US" sz="2400" dirty="0">
                <a:sym typeface="Euclid Symbol" pitchFamily="18" charset="2"/>
              </a:rPr>
              <a:t>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dirty="0">
                <a:sym typeface="Euclid Symbol" pitchFamily="18" charset="2"/>
              </a:rPr>
              <a:t></a:t>
            </a:r>
            <a:r>
              <a:rPr lang="zh-CN" altLang="en-US" sz="2400" dirty="0">
                <a:sym typeface="Euclid Symbol" pitchFamily="18" charset="2"/>
              </a:rPr>
              <a:t>逼近目标函数</a:t>
            </a:r>
            <a:r>
              <a:rPr lang="en-US" altLang="zh-CN" sz="2400" i="1" dirty="0">
                <a:sym typeface="Euclid Symbol" pitchFamily="18" charset="2"/>
              </a:rPr>
              <a:t>f</a:t>
            </a:r>
            <a:r>
              <a:rPr lang="en-US" altLang="zh-CN" sz="2400" dirty="0">
                <a:sym typeface="Euclid Symbol" pitchFamily="18" charset="2"/>
              </a:rPr>
              <a:t>(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dirty="0">
                <a:sym typeface="Euclid Symbol" pitchFamily="18" charset="2"/>
              </a:rPr>
              <a:t>), </a:t>
            </a:r>
            <a:r>
              <a:rPr lang="zh-CN" altLang="en-US" sz="2400" dirty="0">
                <a:sym typeface="Euclid Symbol" pitchFamily="18" charset="2"/>
              </a:rPr>
              <a:t>令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dirty="0">
                <a:sym typeface="Euclid Symbol" pitchFamily="18" charset="2"/>
              </a:rPr>
              <a:t></a:t>
            </a:r>
            <a:r>
              <a:rPr lang="zh-CN" altLang="en-US" sz="2400" dirty="0">
                <a:sym typeface="Euclid Symbol" pitchFamily="18" charset="2"/>
              </a:rPr>
              <a:t>与</a:t>
            </a:r>
            <a:r>
              <a:rPr lang="en-US" altLang="zh-CN" sz="2400" i="1" dirty="0">
                <a:sym typeface="Euclid Symbol" pitchFamily="18" charset="2"/>
              </a:rPr>
              <a:t>f</a:t>
            </a:r>
            <a:r>
              <a:rPr lang="en-US" altLang="zh-CN" sz="2400" dirty="0">
                <a:sym typeface="Euclid Symbol" pitchFamily="18" charset="2"/>
              </a:rPr>
              <a:t>(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dirty="0">
                <a:sym typeface="Euclid Symbol" pitchFamily="18" charset="2"/>
              </a:rPr>
              <a:t>)</a:t>
            </a:r>
            <a:r>
              <a:rPr lang="zh-CN" altLang="en-US" sz="2400" dirty="0">
                <a:sym typeface="Euclid Symbol" pitchFamily="18" charset="2"/>
              </a:rPr>
              <a:t>在三点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dirty="0">
                <a:sym typeface="Euclid Symbol" pitchFamily="18" charset="2"/>
              </a:rPr>
              <a:t> </a:t>
            </a:r>
            <a:r>
              <a:rPr lang="en-US" altLang="zh-CN" sz="2400" baseline="30000" dirty="0">
                <a:sym typeface="Euclid Symbol" pitchFamily="18" charset="2"/>
              </a:rPr>
              <a:t>(1) </a:t>
            </a:r>
            <a:r>
              <a:rPr lang="en-US" altLang="zh-CN" sz="2400" dirty="0">
                <a:sym typeface="Euclid Symbol" pitchFamily="18" charset="2"/>
              </a:rPr>
              <a:t>&lt;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baseline="30000" dirty="0">
                <a:sym typeface="Euclid Symbol" pitchFamily="18" charset="2"/>
              </a:rPr>
              <a:t>(2) </a:t>
            </a:r>
            <a:r>
              <a:rPr lang="en-US" altLang="zh-CN" sz="2400" dirty="0">
                <a:sym typeface="Euclid Symbol" pitchFamily="18" charset="2"/>
              </a:rPr>
              <a:t>&lt;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baseline="30000" dirty="0">
                <a:sym typeface="Euclid Symbol" pitchFamily="18" charset="2"/>
              </a:rPr>
              <a:t>(3)</a:t>
            </a:r>
            <a:r>
              <a:rPr lang="zh-CN" altLang="en-US" sz="2400" dirty="0">
                <a:sym typeface="Euclid Symbol" pitchFamily="18" charset="2"/>
              </a:rPr>
              <a:t>处有相同的函数值，并假设</a:t>
            </a:r>
            <a:r>
              <a:rPr lang="zh-CN" altLang="en-US" sz="2400" i="1" dirty="0">
                <a:sym typeface="Euclid Symbol" pitchFamily="18" charset="2"/>
              </a:rPr>
              <a:t> </a:t>
            </a:r>
            <a:r>
              <a:rPr lang="en-US" altLang="zh-CN" sz="2400" i="1" dirty="0">
                <a:sym typeface="Euclid Symbol" pitchFamily="18" charset="2"/>
              </a:rPr>
              <a:t>f</a:t>
            </a:r>
            <a:r>
              <a:rPr lang="en-US" altLang="zh-CN" sz="2400" dirty="0">
                <a:sym typeface="Euclid Symbol" pitchFamily="18" charset="2"/>
              </a:rPr>
              <a:t>(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dirty="0">
                <a:sym typeface="Euclid Symbol" pitchFamily="18" charset="2"/>
              </a:rPr>
              <a:t> </a:t>
            </a:r>
            <a:r>
              <a:rPr lang="en-US" altLang="zh-CN" sz="2400" baseline="30000" dirty="0">
                <a:sym typeface="Euclid Symbol" pitchFamily="18" charset="2"/>
              </a:rPr>
              <a:t>(1) </a:t>
            </a:r>
            <a:r>
              <a:rPr lang="en-US" altLang="zh-CN" sz="2400" dirty="0">
                <a:sym typeface="Euclid Symbol" pitchFamily="18" charset="2"/>
              </a:rPr>
              <a:t>)</a:t>
            </a:r>
            <a:r>
              <a:rPr lang="en-US" altLang="zh-CN" sz="2400" baseline="30000" dirty="0">
                <a:sym typeface="Euclid Symbol" pitchFamily="18" charset="2"/>
              </a:rPr>
              <a:t> </a:t>
            </a:r>
            <a:r>
              <a:rPr lang="en-US" altLang="zh-CN" sz="2400" dirty="0">
                <a:sym typeface="Euclid Symbol" pitchFamily="18" charset="2"/>
              </a:rPr>
              <a:t>&gt;</a:t>
            </a:r>
            <a:r>
              <a:rPr lang="en-US" altLang="zh-CN" sz="2400" i="1" dirty="0">
                <a:sym typeface="Euclid Symbol" pitchFamily="18" charset="2"/>
              </a:rPr>
              <a:t>f</a:t>
            </a:r>
            <a:r>
              <a:rPr lang="en-US" altLang="zh-CN" sz="2400" dirty="0">
                <a:sym typeface="Euclid Symbol" pitchFamily="18" charset="2"/>
              </a:rPr>
              <a:t> (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baseline="30000" dirty="0">
                <a:sym typeface="Euclid Symbol" pitchFamily="18" charset="2"/>
              </a:rPr>
              <a:t>(2)</a:t>
            </a:r>
            <a:r>
              <a:rPr lang="en-US" altLang="zh-CN" sz="2400" dirty="0">
                <a:sym typeface="Euclid Symbol" pitchFamily="18" charset="2"/>
              </a:rPr>
              <a:t>)</a:t>
            </a:r>
            <a:r>
              <a:rPr lang="en-US" altLang="zh-CN" sz="2400" i="1" dirty="0">
                <a:sym typeface="Euclid Symbol" pitchFamily="18" charset="2"/>
              </a:rPr>
              <a:t> , f </a:t>
            </a:r>
            <a:r>
              <a:rPr lang="en-US" altLang="zh-CN" sz="2400" dirty="0">
                <a:sym typeface="Euclid Symbol" pitchFamily="18" charset="2"/>
              </a:rPr>
              <a:t>(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baseline="30000" dirty="0">
                <a:sym typeface="Euclid Symbol" pitchFamily="18" charset="2"/>
              </a:rPr>
              <a:t>(2)</a:t>
            </a:r>
            <a:r>
              <a:rPr lang="en-US" altLang="zh-CN" sz="2400" dirty="0">
                <a:sym typeface="Euclid Symbol" pitchFamily="18" charset="2"/>
              </a:rPr>
              <a:t>) &lt;</a:t>
            </a:r>
            <a:r>
              <a:rPr lang="en-US" altLang="zh-CN" sz="2400" i="1" dirty="0">
                <a:sym typeface="Euclid Symbol" pitchFamily="18" charset="2"/>
              </a:rPr>
              <a:t> f</a:t>
            </a:r>
            <a:r>
              <a:rPr lang="en-US" altLang="zh-CN" sz="2400" dirty="0">
                <a:sym typeface="Euclid Symbol" pitchFamily="18" charset="2"/>
              </a:rPr>
              <a:t> (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baseline="30000" dirty="0">
                <a:sym typeface="Euclid Symbol" pitchFamily="18" charset="2"/>
              </a:rPr>
              <a:t>(3) </a:t>
            </a:r>
            <a:r>
              <a:rPr lang="en-US" altLang="zh-CN" sz="2400" dirty="0">
                <a:sym typeface="Euclid Symbol" pitchFamily="18" charset="2"/>
              </a:rPr>
              <a:t>)</a:t>
            </a:r>
            <a:endParaRPr lang="en-US" altLang="zh-CN" sz="2400" i="1" dirty="0">
              <a:sym typeface="Euclid Symbol" pitchFamily="18" charset="2"/>
            </a:endParaRPr>
          </a:p>
          <a:p>
            <a:pPr eaLnBrk="1" hangingPunct="1"/>
            <a:r>
              <a:rPr lang="zh-CN" altLang="en-US" sz="2400" dirty="0">
                <a:sym typeface="Euclid Symbol" pitchFamily="18" charset="2"/>
              </a:rPr>
              <a:t>令            </a:t>
            </a:r>
            <a:r>
              <a:rPr lang="zh-CN" altLang="en-US" sz="2400" b="1" dirty="0">
                <a:solidFill>
                  <a:schemeClr val="accent2"/>
                </a:solidFill>
                <a:sym typeface="Euclid Symbol" pitchFamily="18" charset="2"/>
              </a:rPr>
              <a:t>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=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a+bx+cx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2                            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(9.3.21)</a:t>
            </a:r>
            <a:endParaRPr lang="en-US" altLang="zh-CN" sz="2400" b="1" dirty="0">
              <a:solidFill>
                <a:schemeClr val="accent2"/>
              </a:solidFill>
              <a:sym typeface="Euclid Symbol" pitchFamily="18" charset="2"/>
            </a:endParaRPr>
          </a:p>
          <a:p>
            <a:pPr eaLnBrk="1" hangingPunct="1"/>
            <a:r>
              <a:rPr lang="zh-CN" altLang="en-US" sz="2400" b="1" dirty="0">
                <a:sym typeface="Euclid Symbol" pitchFamily="18" charset="2"/>
              </a:rPr>
              <a:t>又令</a:t>
            </a:r>
            <a:r>
              <a:rPr lang="zh-CN" altLang="en-US" sz="2400" b="1" dirty="0">
                <a:solidFill>
                  <a:schemeClr val="accent2"/>
                </a:solidFill>
                <a:sym typeface="Euclid Symbol" pitchFamily="18" charset="2"/>
              </a:rPr>
              <a:t>      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(1)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 = 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 +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bx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(1)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c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 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(1)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)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2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=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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 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(1)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     (9.3.22)</a:t>
            </a:r>
            <a:endParaRPr lang="en-US" altLang="zh-CN" sz="2400" b="1" baseline="30000" dirty="0">
              <a:solidFill>
                <a:schemeClr val="accent2"/>
              </a:solidFill>
              <a:sym typeface="Euclid Symbol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                  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(2)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 = 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 +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bx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(2)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c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 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(2)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)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2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(2)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)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        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(9.3.23)</a:t>
            </a:r>
            <a:endParaRPr lang="en-US" altLang="zh-CN" sz="2400" b="1" baseline="30000" dirty="0">
              <a:solidFill>
                <a:schemeClr val="accent2"/>
              </a:solidFill>
              <a:sym typeface="Euclid Symbol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                  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(3)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 = 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 +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bx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(3)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c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 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(3)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)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=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 </a:t>
            </a:r>
            <a:r>
              <a:rPr lang="en-US" altLang="zh-CN" sz="2400" b="1" baseline="30000" dirty="0">
                <a:solidFill>
                  <a:schemeClr val="accent2"/>
                </a:solidFill>
                <a:sym typeface="Euclid Symbol" pitchFamily="18" charset="2"/>
              </a:rPr>
              <a:t>(3)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)       (9.3.24)</a:t>
            </a:r>
            <a:endParaRPr lang="en-US" altLang="zh-CN" sz="2400" b="1" dirty="0">
              <a:solidFill>
                <a:schemeClr val="accent2"/>
              </a:solidFill>
              <a:sym typeface="Euclid Symbol" pitchFamily="18" charset="2"/>
            </a:endParaRPr>
          </a:p>
          <a:p>
            <a:pPr eaLnBrk="1" hangingPunct="1">
              <a:buNone/>
            </a:pPr>
            <a:r>
              <a:rPr lang="zh-CN" altLang="en-US" sz="2400" dirty="0">
                <a:sym typeface="Euclid Symbol" pitchFamily="18" charset="2"/>
              </a:rPr>
              <a:t>解方程组</a:t>
            </a:r>
            <a:r>
              <a:rPr lang="en-US" altLang="zh-CN" sz="2400" dirty="0">
                <a:sym typeface="Euclid Symbol" pitchFamily="18" charset="2"/>
              </a:rPr>
              <a:t>(9.3.22-24),</a:t>
            </a:r>
            <a:r>
              <a:rPr lang="zh-CN" altLang="en-US" sz="2400" dirty="0">
                <a:sym typeface="Euclid Symbol" pitchFamily="18" charset="2"/>
              </a:rPr>
              <a:t>求二次逼近函数</a:t>
            </a:r>
            <a:r>
              <a:rPr lang="zh-CN" altLang="en-US" sz="2400" b="1" dirty="0">
                <a:sym typeface="Euclid Symbol" pitchFamily="18" charset="2"/>
              </a:rPr>
              <a:t></a:t>
            </a:r>
            <a:r>
              <a:rPr lang="en-US" altLang="zh-CN" sz="2400" b="1" i="1" dirty="0">
                <a:sym typeface="Euclid Symbol" pitchFamily="18" charset="2"/>
              </a:rPr>
              <a:t>x </a:t>
            </a:r>
            <a:r>
              <a:rPr lang="en-US" altLang="zh-CN" sz="2400" b="1" dirty="0">
                <a:sym typeface="Euclid Symbol" pitchFamily="18" charset="2"/>
              </a:rPr>
              <a:t></a:t>
            </a:r>
            <a:r>
              <a:rPr lang="zh-CN" altLang="en-US" sz="2400" dirty="0">
                <a:sym typeface="Euclid Symbol" pitchFamily="18" charset="2"/>
              </a:rPr>
              <a:t>的系数</a:t>
            </a:r>
            <a:r>
              <a:rPr lang="en-US" altLang="zh-CN" sz="2400" i="1" dirty="0">
                <a:sym typeface="Euclid Symbol" pitchFamily="18" charset="2"/>
              </a:rPr>
              <a:t>a</a:t>
            </a:r>
            <a:r>
              <a:rPr lang="zh-CN" altLang="en-US" sz="2400" i="1" dirty="0">
                <a:sym typeface="Euclid Symbol" pitchFamily="18" charset="2"/>
              </a:rPr>
              <a:t>，</a:t>
            </a:r>
            <a:r>
              <a:rPr lang="en-US" altLang="zh-CN" sz="2400" i="1" dirty="0">
                <a:sym typeface="Euclid Symbol" pitchFamily="18" charset="2"/>
              </a:rPr>
              <a:t>b</a:t>
            </a:r>
            <a:r>
              <a:rPr lang="zh-CN" altLang="en-US" sz="2400" i="1" dirty="0">
                <a:sym typeface="Euclid Symbol" pitchFamily="18" charset="2"/>
              </a:rPr>
              <a:t>，</a:t>
            </a:r>
            <a:r>
              <a:rPr lang="en-US" altLang="zh-CN" sz="2400" i="1" dirty="0">
                <a:sym typeface="Euclid Symbol" pitchFamily="18" charset="2"/>
              </a:rPr>
              <a:t>c</a:t>
            </a:r>
            <a:endParaRPr lang="en-US" altLang="zh-CN" sz="2400" i="1" dirty="0">
              <a:sym typeface="Euclid Symbol" pitchFamily="18" charset="2"/>
            </a:endParaRPr>
          </a:p>
          <a:p>
            <a:pPr eaLnBrk="1" hangingPunct="1">
              <a:buNone/>
            </a:pPr>
            <a:r>
              <a:rPr lang="zh-CN" altLang="en-US" sz="2400" dirty="0">
                <a:sym typeface="Euclid Symbol" pitchFamily="18" charset="2"/>
              </a:rPr>
              <a:t>为书写方便，记</a:t>
            </a:r>
            <a:endParaRPr lang="zh-CN" altLang="zh-CN" sz="2400" dirty="0">
              <a:sym typeface="Euclid Symbol" pitchFamily="18" charset="2"/>
            </a:endParaRPr>
          </a:p>
        </p:txBody>
      </p:sp>
      <p:sp>
        <p:nvSpPr>
          <p:cNvPr id="546820" name="Line 4"/>
          <p:cNvSpPr/>
          <p:nvPr/>
        </p:nvSpPr>
        <p:spPr>
          <a:xfrm>
            <a:off x="1524000" y="90805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6821" name="Rectangle 5"/>
          <p:cNvSpPr/>
          <p:nvPr/>
        </p:nvSpPr>
        <p:spPr>
          <a:xfrm>
            <a:off x="1919288" y="1100138"/>
            <a:ext cx="23304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r>
              <a:rPr lang="en-US" altLang="zh-CN" sz="2800" b="1" dirty="0">
                <a:ea typeface="楷体_GB2312" pitchFamily="49" charset="-122"/>
                <a:sym typeface="Wingdings" panose="05000000000000000000" pitchFamily="2" charset="2"/>
              </a:rPr>
              <a:t>3.3 </a:t>
            </a:r>
            <a:r>
              <a:rPr lang="zh-CN" altLang="en-US" sz="2800" b="1" dirty="0">
                <a:ea typeface="楷体_GB2312" pitchFamily="49" charset="-122"/>
                <a:sym typeface="Wingdings" panose="05000000000000000000" pitchFamily="2" charset="2"/>
              </a:rPr>
              <a:t>抛物线法</a:t>
            </a:r>
            <a:endParaRPr lang="zh-CN" altLang="en-US" sz="2800" b="1" dirty="0"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7842" name="Object 2"/>
          <p:cNvGraphicFramePr>
            <a:graphicFrameLocks noChangeAspect="1"/>
          </p:cNvGraphicFramePr>
          <p:nvPr>
            <p:ph type="body"/>
          </p:nvPr>
        </p:nvGraphicFramePr>
        <p:xfrm>
          <a:off x="2214563" y="981075"/>
          <a:ext cx="7469187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" name="" r:id="rId1" imgW="7874000" imgH="5372100" progId="Equation.DSMT4">
                  <p:embed/>
                </p:oleObj>
              </mc:Choice>
              <mc:Fallback>
                <p:oleObj name="" r:id="rId1" imgW="7874000" imgH="5372100" progId="Equation.DSMT4">
                  <p:embed/>
                  <p:pic>
                    <p:nvPicPr>
                      <p:cNvPr id="0" name="图片 404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214563" y="981075"/>
                        <a:ext cx="7469187" cy="50958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3" name="Rectangle 4"/>
          <p:cNvSpPr/>
          <p:nvPr/>
        </p:nvSpPr>
        <p:spPr>
          <a:xfrm>
            <a:off x="1524000" y="0"/>
            <a:ext cx="50387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15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47844" name="Line 5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8866" name="Rectangle 4"/>
          <p:cNvSpPr/>
          <p:nvPr/>
        </p:nvSpPr>
        <p:spPr>
          <a:xfrm>
            <a:off x="1524000" y="0"/>
            <a:ext cx="50387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16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48867" name="Line 5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8868" name="Object 6"/>
          <p:cNvGraphicFramePr>
            <a:graphicFrameLocks noChangeAspect="1"/>
          </p:cNvGraphicFramePr>
          <p:nvPr/>
        </p:nvGraphicFramePr>
        <p:xfrm>
          <a:off x="1919288" y="1052513"/>
          <a:ext cx="7848600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" name="" r:id="rId1" imgW="8191500" imgH="4178300" progId="Equation.DSMT4">
                  <p:embed/>
                </p:oleObj>
              </mc:Choice>
              <mc:Fallback>
                <p:oleObj name="" r:id="rId1" imgW="8191500" imgH="4178300" progId="Equation.DSMT4">
                  <p:embed/>
                  <p:pic>
                    <p:nvPicPr>
                      <p:cNvPr id="0" name="图片 4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1052513"/>
                        <a:ext cx="7848600" cy="4002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9890" name="Rectangle 2"/>
          <p:cNvSpPr>
            <a:spLocks noGrp="1"/>
          </p:cNvSpPr>
          <p:nvPr>
            <p:ph type="body"/>
          </p:nvPr>
        </p:nvSpPr>
        <p:spPr>
          <a:xfrm>
            <a:off x="1774825" y="981075"/>
            <a:ext cx="5638800" cy="6096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3.4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三次插值法</a:t>
            </a:r>
            <a:endParaRPr lang="zh-CN" altLang="en-US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49891" name="Rectangle 4"/>
          <p:cNvSpPr/>
          <p:nvPr/>
        </p:nvSpPr>
        <p:spPr>
          <a:xfrm>
            <a:off x="1524000" y="0"/>
            <a:ext cx="50387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17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49892" name="Line 5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9893" name="Object 6"/>
          <p:cNvGraphicFramePr>
            <a:graphicFrameLocks noChangeAspect="1"/>
          </p:cNvGraphicFramePr>
          <p:nvPr/>
        </p:nvGraphicFramePr>
        <p:xfrm>
          <a:off x="1847850" y="1700213"/>
          <a:ext cx="86106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" name="" r:id="rId1" imgW="8610600" imgH="2730500" progId="Equation.DSMT4">
                  <p:embed/>
                </p:oleObj>
              </mc:Choice>
              <mc:Fallback>
                <p:oleObj name="" r:id="rId1" imgW="8610600" imgH="2730500" progId="Equation.DSMT4">
                  <p:embed/>
                  <p:pic>
                    <p:nvPicPr>
                      <p:cNvPr id="0" name="图片 40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850" y="1700213"/>
                        <a:ext cx="8610600" cy="273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0914" name="Rectangle 2"/>
          <p:cNvSpPr>
            <a:spLocks noGrp="1"/>
          </p:cNvSpPr>
          <p:nvPr>
            <p:ph type="body"/>
          </p:nvPr>
        </p:nvSpPr>
        <p:spPr>
          <a:xfrm>
            <a:off x="1981200" y="990600"/>
            <a:ext cx="1066800" cy="457200"/>
          </a:xfrm>
        </p:spPr>
        <p:txBody>
          <a:bodyPr vert="horz" wrap="square" lIns="91440" tIns="45720" rIns="91440" bIns="45720" anchor="t" anchorCtr="0">
            <a:normAutofit fontScale="8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令</a:t>
            </a:r>
            <a:endParaRPr lang="zh-CN" altLang="en-US" sz="2800" dirty="0"/>
          </a:p>
        </p:txBody>
      </p:sp>
      <p:sp>
        <p:nvSpPr>
          <p:cNvPr id="550915" name="Rectangle 4"/>
          <p:cNvSpPr/>
          <p:nvPr/>
        </p:nvSpPr>
        <p:spPr>
          <a:xfrm>
            <a:off x="1524000" y="0"/>
            <a:ext cx="503872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Wingdings" panose="05000000000000000000" pitchFamily="2" charset="2"/>
              </a:rPr>
              <a:t>9.</a:t>
            </a:r>
            <a:r>
              <a:rPr lang="zh-CN" altLang="en-US" sz="3600" dirty="0">
                <a:sym typeface="Wingdings" panose="05000000000000000000" pitchFamily="2" charset="2"/>
              </a:rPr>
              <a:t>一维搜索</a:t>
            </a:r>
            <a:r>
              <a:rPr lang="en-US" altLang="zh-CN" sz="3600" dirty="0">
                <a:sym typeface="Wingdings" panose="05000000000000000000" pitchFamily="2" charset="2"/>
              </a:rPr>
              <a:t>-</a:t>
            </a:r>
            <a:r>
              <a:rPr lang="zh-CN" altLang="en-US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函数逼近法</a:t>
            </a:r>
            <a:r>
              <a:rPr lang="en-US" altLang="zh-CN" b="1" dirty="0">
                <a:solidFill>
                  <a:srgbClr val="FF6600"/>
                </a:solidFill>
                <a:ea typeface="楷体_GB2312" pitchFamily="49" charset="-122"/>
                <a:sym typeface="Wingdings" panose="05000000000000000000" pitchFamily="2" charset="2"/>
              </a:rPr>
              <a:t>18</a:t>
            </a:r>
            <a:endParaRPr lang="en-US" altLang="zh-CN" b="1" dirty="0">
              <a:solidFill>
                <a:srgbClr val="FF66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50916" name="Line 5"/>
          <p:cNvSpPr/>
          <p:nvPr/>
        </p:nvSpPr>
        <p:spPr>
          <a:xfrm>
            <a:off x="1524000" y="762000"/>
            <a:ext cx="7924800" cy="0"/>
          </a:xfrm>
          <a:prstGeom prst="line">
            <a:avLst/>
          </a:prstGeom>
          <a:ln w="76200" cap="flat" cmpd="tri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50917" name="Object 6"/>
          <p:cNvGraphicFramePr>
            <a:graphicFrameLocks noChangeAspect="1"/>
          </p:cNvGraphicFramePr>
          <p:nvPr/>
        </p:nvGraphicFramePr>
        <p:xfrm>
          <a:off x="2209800" y="1447800"/>
          <a:ext cx="75914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" name="" r:id="rId1" imgW="8001000" imgH="1600200" progId="Equation.DSMT4">
                  <p:embed/>
                </p:oleObj>
              </mc:Choice>
              <mc:Fallback>
                <p:oleObj name="" r:id="rId1" imgW="8001000" imgH="1600200" progId="Equation.DSMT4">
                  <p:embed/>
                  <p:pic>
                    <p:nvPicPr>
                      <p:cNvPr id="0" name="图片 40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1447800"/>
                        <a:ext cx="7591425" cy="151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18" name="Rectangle 7"/>
          <p:cNvSpPr/>
          <p:nvPr/>
        </p:nvSpPr>
        <p:spPr>
          <a:xfrm>
            <a:off x="2057400" y="3200400"/>
            <a:ext cx="5257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将</a:t>
            </a:r>
            <a:r>
              <a:rPr lang="en-US" altLang="zh-CN" sz="2800" dirty="0">
                <a:sym typeface="Wingdings" panose="05000000000000000000" pitchFamily="2" charset="2"/>
              </a:rPr>
              <a:t>(3.30)-(33)</a:t>
            </a:r>
            <a:r>
              <a:rPr lang="zh-CN" altLang="en-US" sz="2800" dirty="0">
                <a:sym typeface="Wingdings" panose="05000000000000000000" pitchFamily="2" charset="2"/>
              </a:rPr>
              <a:t>依次代入</a:t>
            </a:r>
            <a:r>
              <a:rPr lang="en-US" altLang="zh-CN" sz="2800" dirty="0">
                <a:sym typeface="Wingdings" panose="05000000000000000000" pitchFamily="2" charset="2"/>
              </a:rPr>
              <a:t>(3.29)</a:t>
            </a:r>
            <a:r>
              <a:rPr lang="zh-CN" altLang="en-US" sz="2800" dirty="0">
                <a:sym typeface="Wingdings" panose="05000000000000000000" pitchFamily="2" charset="2"/>
              </a:rPr>
              <a:t>得</a:t>
            </a:r>
            <a:endParaRPr lang="zh-CN" altLang="en-US" sz="2800" dirty="0">
              <a:sym typeface="Wingdings" panose="05000000000000000000" pitchFamily="2" charset="2"/>
            </a:endParaRPr>
          </a:p>
        </p:txBody>
      </p:sp>
      <p:grpSp>
        <p:nvGrpSpPr>
          <p:cNvPr id="550919" name="Group 11"/>
          <p:cNvGrpSpPr/>
          <p:nvPr/>
        </p:nvGrpSpPr>
        <p:grpSpPr>
          <a:xfrm>
            <a:off x="2057400" y="3810000"/>
            <a:ext cx="7969250" cy="2222500"/>
            <a:chOff x="384" y="2400"/>
            <a:chExt cx="5020" cy="1400"/>
          </a:xfrm>
        </p:grpSpPr>
        <p:graphicFrame>
          <p:nvGraphicFramePr>
            <p:cNvPr id="550920" name="Object 8"/>
            <p:cNvGraphicFramePr>
              <a:graphicFrameLocks noChangeAspect="1"/>
            </p:cNvGraphicFramePr>
            <p:nvPr/>
          </p:nvGraphicFramePr>
          <p:xfrm>
            <a:off x="384" y="2400"/>
            <a:ext cx="4952" cy="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4" name="" r:id="rId3" imgW="7861300" imgH="2222500" progId="Equation.DSMT4">
                    <p:embed/>
                  </p:oleObj>
                </mc:Choice>
                <mc:Fallback>
                  <p:oleObj name="" r:id="rId3" imgW="7861300" imgH="2222500" progId="Equation.DSMT4">
                    <p:embed/>
                    <p:pic>
                      <p:nvPicPr>
                        <p:cNvPr id="0" name="图片 40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4" y="2400"/>
                          <a:ext cx="4952" cy="1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0921" name="Rectangle 9"/>
            <p:cNvSpPr/>
            <p:nvPr/>
          </p:nvSpPr>
          <p:spPr>
            <a:xfrm>
              <a:off x="4704" y="2640"/>
              <a:ext cx="70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ym typeface="Wingdings" panose="05000000000000000000" pitchFamily="2" charset="2"/>
                </a:rPr>
                <a:t>(3.34)</a:t>
              </a:r>
              <a:endParaRPr lang="en-US" altLang="zh-CN" sz="2800" dirty="0">
                <a:sym typeface="Wingdings" panose="05000000000000000000" pitchFamily="2" charset="2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193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9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dirty="0">
                <a:solidFill>
                  <a:srgbClr val="003366"/>
                </a:solidFill>
              </a:rPr>
              <a:t>一维搜索</a:t>
            </a:r>
            <a:r>
              <a:rPr lang="en-US" altLang="zh-CN" dirty="0">
                <a:solidFill>
                  <a:srgbClr val="006699"/>
                </a:solidFill>
              </a:rPr>
              <a:t>-</a:t>
            </a:r>
            <a:r>
              <a:rPr lang="zh-CN" altLang="en-US" sz="4000" b="1" dirty="0">
                <a:solidFill>
                  <a:srgbClr val="FF9933"/>
                </a:solidFill>
                <a:ea typeface="楷体_GB2312" pitchFamily="49" charset="-122"/>
              </a:rPr>
              <a:t>函数逼近法</a:t>
            </a:r>
            <a:r>
              <a:rPr lang="en-US" altLang="zh-CN" sz="4000" b="1" dirty="0">
                <a:solidFill>
                  <a:srgbClr val="FF9933"/>
                </a:solidFill>
                <a:ea typeface="楷体_GB2312" pitchFamily="49" charset="-122"/>
              </a:rPr>
              <a:t>19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51939" name="Rectangle 3"/>
          <p:cNvSpPr>
            <a:spLocks noGrp="1"/>
          </p:cNvSpPr>
          <p:nvPr>
            <p:ph type="body"/>
          </p:nvPr>
        </p:nvSpPr>
        <p:spPr>
          <a:xfrm>
            <a:off x="1752600" y="990600"/>
            <a:ext cx="8077200" cy="1371600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我们目的是求</a:t>
            </a:r>
            <a:r>
              <a:rPr lang="zh-CN" altLang="en-US" sz="2800" i="1" dirty="0"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/>
              <a:t>的极小点</a:t>
            </a:r>
            <a:r>
              <a:rPr lang="en-US" altLang="zh-CN" sz="2800" dirty="0"/>
              <a:t>,</a:t>
            </a:r>
            <a:r>
              <a:rPr lang="zh-CN" altLang="en-US" sz="2800" dirty="0"/>
              <a:t>期望用它来逼近极小点</a:t>
            </a:r>
            <a:r>
              <a:rPr lang="en-US" altLang="zh-CN" sz="2800" dirty="0"/>
              <a:t>,</a:t>
            </a:r>
            <a:r>
              <a:rPr lang="zh-CN" altLang="en-US" sz="2800" dirty="0"/>
              <a:t>或者基于此再确定新的迭代</a:t>
            </a:r>
            <a:r>
              <a:rPr lang="en-US" altLang="zh-CN" sz="2800" dirty="0"/>
              <a:t>,</a:t>
            </a:r>
            <a:r>
              <a:rPr lang="zh-CN" altLang="en-US" sz="2800" dirty="0"/>
              <a:t>为此</a:t>
            </a:r>
            <a:r>
              <a:rPr lang="en-US" altLang="zh-CN" sz="2800" dirty="0"/>
              <a:t>,</a:t>
            </a:r>
            <a:r>
              <a:rPr lang="zh-CN" altLang="en-US" sz="2800" dirty="0"/>
              <a:t>求出满足极值条件的点</a:t>
            </a:r>
            <a:r>
              <a:rPr lang="en-US" altLang="zh-CN" sz="2800" dirty="0"/>
              <a:t>,</a:t>
            </a:r>
            <a:r>
              <a:rPr lang="zh-CN" altLang="en-US" sz="2800" dirty="0"/>
              <a:t>即满足</a:t>
            </a:r>
            <a:r>
              <a:rPr lang="zh-CN" altLang="en-US" sz="2800" i="1" dirty="0">
                <a:sym typeface="Symbol" panose="05050102010706020507" pitchFamily="18" charset="2"/>
              </a:rPr>
              <a:t>‘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)=0, </a:t>
            </a:r>
            <a:r>
              <a:rPr lang="en-US" altLang="zh-CN" sz="2800" i="1" dirty="0">
                <a:sym typeface="Symbol" panose="05050102010706020507" pitchFamily="18" charset="2"/>
              </a:rPr>
              <a:t>“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)&gt;0 </a:t>
            </a:r>
            <a:r>
              <a:rPr lang="zh-CN" altLang="en-US" sz="2800" dirty="0">
                <a:sym typeface="Symbol" panose="05050102010706020507" pitchFamily="18" charset="2"/>
              </a:rPr>
              <a:t>的点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551940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1941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51942" name="Object 6"/>
          <p:cNvGraphicFramePr>
            <a:graphicFrameLocks noChangeAspect="1"/>
          </p:cNvGraphicFramePr>
          <p:nvPr/>
        </p:nvGraphicFramePr>
        <p:xfrm>
          <a:off x="2438400" y="2286000"/>
          <a:ext cx="672465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" name="" r:id="rId1" imgW="7086600" imgH="4546600" progId="Equation.DSMT4">
                  <p:embed/>
                </p:oleObj>
              </mc:Choice>
              <mc:Fallback>
                <p:oleObj name="" r:id="rId1" imgW="7086600" imgH="4546600" progId="Equation.DSMT4">
                  <p:embed/>
                  <p:pic>
                    <p:nvPicPr>
                      <p:cNvPr id="0" name="图片 40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2286000"/>
                        <a:ext cx="6724650" cy="431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097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一维搜索</a:t>
            </a:r>
            <a:r>
              <a:rPr lang="en-US" altLang="zh-CN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概念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4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10979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0980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10981" name="Object 11"/>
          <p:cNvGraphicFramePr>
            <a:graphicFrameLocks noChangeAspect="1"/>
          </p:cNvGraphicFramePr>
          <p:nvPr/>
        </p:nvGraphicFramePr>
        <p:xfrm>
          <a:off x="2063750" y="4437063"/>
          <a:ext cx="711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" name="" r:id="rId1" imgW="7112000" imgH="1752600" progId="Equation.DSMT4">
                  <p:embed/>
                </p:oleObj>
              </mc:Choice>
              <mc:Fallback>
                <p:oleObj name="" r:id="rId1" imgW="7112000" imgH="1752600" progId="Equation.DSMT4">
                  <p:embed/>
                  <p:pic>
                    <p:nvPicPr>
                      <p:cNvPr id="0" name="图片 39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4437063"/>
                        <a:ext cx="71120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2" name="Object 12"/>
          <p:cNvGraphicFramePr>
            <a:graphicFrameLocks noChangeAspect="1"/>
          </p:cNvGraphicFramePr>
          <p:nvPr/>
        </p:nvGraphicFramePr>
        <p:xfrm>
          <a:off x="1774825" y="2131695"/>
          <a:ext cx="7594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" name="" r:id="rId3" imgW="7594600" imgH="2209800" progId="Equation.DSMT4">
                  <p:embed/>
                </p:oleObj>
              </mc:Choice>
              <mc:Fallback>
                <p:oleObj name="" r:id="rId3" imgW="7594600" imgH="2209800" progId="Equation.DSMT4">
                  <p:embed/>
                  <p:pic>
                    <p:nvPicPr>
                      <p:cNvPr id="0" name="图片 39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2131695"/>
                        <a:ext cx="7594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3" name="Rectangle 14"/>
          <p:cNvSpPr/>
          <p:nvPr/>
        </p:nvSpPr>
        <p:spPr>
          <a:xfrm>
            <a:off x="1774825" y="969963"/>
            <a:ext cx="7886700" cy="95313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sym typeface="Wingdings" panose="05000000000000000000" pitchFamily="2" charset="2"/>
              </a:rPr>
              <a:t>Th9.1.1  </a:t>
            </a:r>
            <a:r>
              <a:rPr lang="zh-CN" altLang="en-US" sz="2800" dirty="0">
                <a:sym typeface="Wingdings" panose="05000000000000000000" pitchFamily="2" charset="2"/>
              </a:rPr>
              <a:t>设</a:t>
            </a:r>
            <a:r>
              <a:rPr lang="en-US" altLang="zh-CN" sz="2800" i="1" dirty="0">
                <a:sym typeface="Wingdings" panose="05000000000000000000" pitchFamily="2" charset="2"/>
              </a:rPr>
              <a:t>f</a:t>
            </a:r>
            <a:r>
              <a:rPr lang="zh-CN" altLang="en-US" sz="2800" dirty="0">
                <a:sym typeface="Wingdings" panose="05000000000000000000" pitchFamily="2" charset="2"/>
              </a:rPr>
              <a:t>是定义在</a:t>
            </a:r>
            <a:r>
              <a:rPr lang="en-US" altLang="zh-CN" sz="2800" i="1" dirty="0">
                <a:sym typeface="Wingdings" panose="05000000000000000000" pitchFamily="2" charset="2"/>
              </a:rPr>
              <a:t>R</a:t>
            </a:r>
            <a:r>
              <a:rPr lang="en-US" altLang="zh-CN" sz="2800" i="1" baseline="30000" dirty="0">
                <a:sym typeface="Wingdings" panose="05000000000000000000" pitchFamily="2" charset="2"/>
              </a:rPr>
              <a:t>n</a:t>
            </a:r>
            <a:r>
              <a:rPr lang="zh-CN" altLang="en-US" sz="2800" dirty="0">
                <a:sym typeface="Wingdings" panose="05000000000000000000" pitchFamily="2" charset="2"/>
              </a:rPr>
              <a:t>的连续函数</a:t>
            </a:r>
            <a:r>
              <a:rPr lang="en-US" altLang="zh-CN" sz="2800" dirty="0">
                <a:sym typeface="Wingdings" panose="05000000000000000000" pitchFamily="2" charset="2"/>
              </a:rPr>
              <a:t>,</a:t>
            </a:r>
            <a:r>
              <a:rPr lang="en-US" altLang="zh-CN" sz="2800" i="1" dirty="0">
                <a:sym typeface="Wingdings" panose="05000000000000000000" pitchFamily="2" charset="2"/>
              </a:rPr>
              <a:t>d</a:t>
            </a:r>
            <a:r>
              <a:rPr lang="en-US" altLang="zh-CN" sz="2800" dirty="0">
                <a:sym typeface="Euclid Symbol" pitchFamily="18" charset="2"/>
              </a:rPr>
              <a:t></a:t>
            </a:r>
            <a:r>
              <a:rPr lang="en-US" altLang="zh-CN" sz="2800" dirty="0">
                <a:sym typeface="Wingdings" panose="05000000000000000000" pitchFamily="2" charset="2"/>
              </a:rPr>
              <a:t>0,</a:t>
            </a:r>
            <a:r>
              <a:rPr lang="zh-CN" altLang="en-US" sz="2800" dirty="0">
                <a:sym typeface="Wingdings" panose="05000000000000000000" pitchFamily="2" charset="2"/>
              </a:rPr>
              <a:t>则</a:t>
            </a:r>
            <a:r>
              <a:rPr lang="en-US" altLang="zh-CN" sz="2800" dirty="0">
                <a:sym typeface="Wingdings" panose="05000000000000000000" pitchFamily="2" charset="2"/>
              </a:rPr>
              <a:t>(9.1.4)</a:t>
            </a:r>
            <a:r>
              <a:rPr lang="zh-CN" altLang="en-US" sz="2800" dirty="0">
                <a:sym typeface="Wingdings" panose="05000000000000000000" pitchFamily="2" charset="2"/>
              </a:rPr>
              <a:t>定义的算法映射</a:t>
            </a:r>
            <a:r>
              <a:rPr lang="en-US" altLang="zh-CN" sz="2800" dirty="0">
                <a:sym typeface="Wingdings" panose="05000000000000000000" pitchFamily="2" charset="2"/>
              </a:rPr>
              <a:t>M</a:t>
            </a:r>
            <a:r>
              <a:rPr lang="zh-CN" altLang="en-US" sz="2800" dirty="0">
                <a:sym typeface="Wingdings" panose="05000000000000000000" pitchFamily="2" charset="2"/>
              </a:rPr>
              <a:t>在</a:t>
            </a:r>
            <a:r>
              <a:rPr lang="en-US" altLang="zh-CN" sz="2800" dirty="0">
                <a:sym typeface="Wingdings" panose="05000000000000000000" pitchFamily="2" charset="2"/>
              </a:rPr>
              <a:t>(</a:t>
            </a:r>
            <a:r>
              <a:rPr lang="en-US" altLang="zh-CN" sz="2800" i="1" dirty="0">
                <a:sym typeface="Wingdings" panose="05000000000000000000" pitchFamily="2" charset="2"/>
              </a:rPr>
              <a:t>x,d</a:t>
            </a:r>
            <a:r>
              <a:rPr lang="en-US" altLang="zh-CN" sz="2800" dirty="0"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sym typeface="Wingdings" panose="05000000000000000000" pitchFamily="2" charset="2"/>
              </a:rPr>
              <a:t>处是闭的</a:t>
            </a:r>
            <a:endParaRPr lang="zh-CN" altLang="en-US" sz="2800" b="1" i="1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6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9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dirty="0">
                <a:solidFill>
                  <a:srgbClr val="003366"/>
                </a:solidFill>
              </a:rPr>
              <a:t>一维搜索</a:t>
            </a:r>
            <a:r>
              <a:rPr lang="en-US" altLang="zh-CN" dirty="0">
                <a:solidFill>
                  <a:srgbClr val="006699"/>
                </a:solidFill>
              </a:rPr>
              <a:t>-</a:t>
            </a:r>
            <a:r>
              <a:rPr lang="zh-CN" altLang="en-US" sz="4000" b="1" dirty="0">
                <a:solidFill>
                  <a:srgbClr val="FF9933"/>
                </a:solidFill>
                <a:ea typeface="楷体_GB2312" pitchFamily="49" charset="-122"/>
              </a:rPr>
              <a:t>函数逼近法</a:t>
            </a:r>
            <a:r>
              <a:rPr lang="en-US" altLang="zh-CN" sz="4000" b="1" dirty="0">
                <a:solidFill>
                  <a:srgbClr val="FF9933"/>
                </a:solidFill>
                <a:ea typeface="楷体_GB2312" pitchFamily="49" charset="-122"/>
              </a:rPr>
              <a:t>2</a:t>
            </a:r>
            <a:r>
              <a:rPr lang="en-US" altLang="zh-CN" sz="4000" b="1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endParaRPr lang="en-US" altLang="zh-CN" sz="4000" b="1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52963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2964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52965" name="Object 6"/>
          <p:cNvGraphicFramePr>
            <a:graphicFrameLocks noChangeAspect="1"/>
          </p:cNvGraphicFramePr>
          <p:nvPr/>
        </p:nvGraphicFramePr>
        <p:xfrm>
          <a:off x="1981200" y="1143000"/>
          <a:ext cx="76962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" name="" r:id="rId1" imgW="7696200" imgH="5003800" progId="Equation.DSMT4">
                  <p:embed/>
                </p:oleObj>
              </mc:Choice>
              <mc:Fallback>
                <p:oleObj name="" r:id="rId1" imgW="7696200" imgH="5003800" progId="Equation.DSMT4">
                  <p:embed/>
                  <p:pic>
                    <p:nvPicPr>
                      <p:cNvPr id="0" name="图片 40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143000"/>
                        <a:ext cx="7696200" cy="500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98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9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dirty="0">
                <a:solidFill>
                  <a:srgbClr val="003366"/>
                </a:solidFill>
              </a:rPr>
              <a:t>一维搜索</a:t>
            </a:r>
            <a:r>
              <a:rPr lang="en-US" altLang="zh-CN" dirty="0">
                <a:solidFill>
                  <a:srgbClr val="006699"/>
                </a:solidFill>
              </a:rPr>
              <a:t>-</a:t>
            </a:r>
            <a:r>
              <a:rPr lang="zh-CN" altLang="en-US" sz="4000" b="1" dirty="0">
                <a:solidFill>
                  <a:srgbClr val="FF9933"/>
                </a:solidFill>
                <a:ea typeface="楷体_GB2312" pitchFamily="49" charset="-122"/>
              </a:rPr>
              <a:t>函数逼近法</a:t>
            </a:r>
            <a:r>
              <a:rPr lang="en-US" altLang="zh-CN" sz="4000" b="1" dirty="0">
                <a:solidFill>
                  <a:srgbClr val="FF9933"/>
                </a:solidFill>
                <a:ea typeface="楷体_GB2312" pitchFamily="49" charset="-122"/>
              </a:rPr>
              <a:t>21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53987" name="Rectangle 3"/>
          <p:cNvSpPr>
            <a:spLocks noGrp="1"/>
          </p:cNvSpPr>
          <p:nvPr>
            <p:ph type="body"/>
          </p:nvPr>
        </p:nvSpPr>
        <p:spPr>
          <a:xfrm>
            <a:off x="1905000" y="990600"/>
            <a:ext cx="7924800" cy="457200"/>
          </a:xfrm>
        </p:spPr>
        <p:txBody>
          <a:bodyPr vert="horz" wrap="square" lIns="91440" tIns="45720" rIns="91440" bIns="45720" anchor="t" anchorCtr="0">
            <a:normAutofit fontScale="8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注意到当</a:t>
            </a:r>
            <a:r>
              <a:rPr lang="en-US" altLang="zh-CN" sz="2800" i="1" dirty="0"/>
              <a:t>a=</a:t>
            </a:r>
            <a:r>
              <a:rPr lang="en-US" altLang="zh-CN" sz="2800" dirty="0"/>
              <a:t>0</a:t>
            </a:r>
            <a:r>
              <a:rPr lang="zh-CN" altLang="en-US" sz="2800" dirty="0"/>
              <a:t>时</a:t>
            </a:r>
            <a:r>
              <a:rPr lang="en-US" altLang="zh-CN" sz="2800" dirty="0"/>
              <a:t>,b&gt;0,</a:t>
            </a:r>
            <a:r>
              <a:rPr lang="zh-CN" altLang="en-US" sz="2800" dirty="0"/>
              <a:t>故当</a:t>
            </a:r>
            <a:r>
              <a:rPr lang="en-US" altLang="zh-CN" sz="2800" i="1" dirty="0"/>
              <a:t>a</a:t>
            </a:r>
            <a:r>
              <a:rPr lang="en-US" altLang="zh-CN" sz="2800" dirty="0"/>
              <a:t>=0</a:t>
            </a:r>
            <a:r>
              <a:rPr lang="zh-CN" altLang="en-US" sz="2800" dirty="0"/>
              <a:t>时由</a:t>
            </a:r>
            <a:r>
              <a:rPr lang="en-US" altLang="zh-CN" sz="2800" dirty="0"/>
              <a:t>(3.40)</a:t>
            </a:r>
            <a:r>
              <a:rPr lang="zh-CN" altLang="en-US" sz="2800" dirty="0"/>
              <a:t>得</a:t>
            </a:r>
            <a:endParaRPr lang="zh-CN" altLang="en-US" sz="2800" dirty="0"/>
          </a:p>
        </p:txBody>
      </p:sp>
      <p:sp>
        <p:nvSpPr>
          <p:cNvPr id="553988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989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53990" name="Object 7"/>
          <p:cNvGraphicFramePr>
            <a:graphicFrameLocks noChangeAspect="1"/>
          </p:cNvGraphicFramePr>
          <p:nvPr/>
        </p:nvGraphicFramePr>
        <p:xfrm>
          <a:off x="4191000" y="1524000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" name="" r:id="rId1" imgW="2044700" imgH="838200" progId="Equation.DSMT4">
                  <p:embed/>
                </p:oleObj>
              </mc:Choice>
              <mc:Fallback>
                <p:oleObj name="" r:id="rId1" imgW="2044700" imgH="838200" progId="Equation.DSMT4">
                  <p:embed/>
                  <p:pic>
                    <p:nvPicPr>
                      <p:cNvPr id="0" name="图片 40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1000" y="1524000"/>
                        <a:ext cx="2044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1" name="Rectangle 8"/>
          <p:cNvSpPr/>
          <p:nvPr/>
        </p:nvSpPr>
        <p:spPr>
          <a:xfrm>
            <a:off x="1981200" y="2438400"/>
            <a:ext cx="8001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这个结果恰好是</a:t>
            </a:r>
            <a:r>
              <a:rPr lang="en-US" altLang="zh-CN" sz="2800" dirty="0">
                <a:sym typeface="Wingdings" panose="05000000000000000000" pitchFamily="2" charset="2"/>
              </a:rPr>
              <a:t>(3.38).</a:t>
            </a:r>
            <a:r>
              <a:rPr lang="zh-CN" altLang="en-US" sz="2800" dirty="0">
                <a:sym typeface="Wingdings" panose="05000000000000000000" pitchFamily="2" charset="2"/>
              </a:rPr>
              <a:t>这表明</a:t>
            </a:r>
            <a:r>
              <a:rPr lang="en-US" altLang="zh-CN" sz="2800" dirty="0">
                <a:sym typeface="Wingdings" panose="05000000000000000000" pitchFamily="2" charset="2"/>
              </a:rPr>
              <a:t>(3.40)</a:t>
            </a:r>
            <a:r>
              <a:rPr lang="zh-CN" altLang="en-US" sz="2800" dirty="0">
                <a:sym typeface="Wingdings" panose="05000000000000000000" pitchFamily="2" charset="2"/>
              </a:rPr>
              <a:t>是在</a:t>
            </a:r>
            <a:r>
              <a:rPr lang="en-US" altLang="zh-CN" sz="2800" i="1" dirty="0">
                <a:sym typeface="Wingdings" panose="05000000000000000000" pitchFamily="2" charset="2"/>
              </a:rPr>
              <a:t>a</a:t>
            </a:r>
            <a:r>
              <a:rPr lang="en-US" altLang="zh-CN" sz="2800" dirty="0">
                <a:sym typeface="Wingdings" panose="05000000000000000000" pitchFamily="2" charset="2"/>
              </a:rPr>
              <a:t>=0</a:t>
            </a:r>
            <a:r>
              <a:rPr lang="zh-CN" altLang="en-US" sz="2800" dirty="0">
                <a:sym typeface="Wingdings" panose="05000000000000000000" pitchFamily="2" charset="2"/>
              </a:rPr>
              <a:t>和</a:t>
            </a:r>
            <a:r>
              <a:rPr lang="en-US" altLang="zh-CN" sz="2800" i="1" dirty="0">
                <a:sym typeface="Wingdings" panose="05000000000000000000" pitchFamily="2" charset="2"/>
              </a:rPr>
              <a:t>a</a:t>
            </a:r>
            <a:r>
              <a:rPr lang="en-US" altLang="zh-CN" sz="2800" i="1" dirty="0"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sym typeface="Wingdings" panose="05000000000000000000" pitchFamily="2" charset="2"/>
              </a:rPr>
              <a:t>0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两种情形下极小点的统一表达式</a:t>
            </a:r>
            <a:r>
              <a:rPr lang="en-US" altLang="zh-CN" sz="2800" dirty="0">
                <a:sym typeface="Wingdings" panose="05000000000000000000" pitchFamily="2" charset="2"/>
              </a:rPr>
              <a:t>.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  <p:sp>
        <p:nvSpPr>
          <p:cNvPr id="553992" name="Rectangle 9"/>
          <p:cNvSpPr/>
          <p:nvPr/>
        </p:nvSpPr>
        <p:spPr>
          <a:xfrm>
            <a:off x="2057400" y="3657600"/>
            <a:ext cx="7670165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这样可以解方程组来求出系数</a:t>
            </a:r>
            <a:r>
              <a:rPr lang="en-US" altLang="zh-CN" sz="2800" i="1" dirty="0">
                <a:sym typeface="Wingdings" panose="05000000000000000000" pitchFamily="2" charset="2"/>
              </a:rPr>
              <a:t>a,b,c</a:t>
            </a:r>
            <a:r>
              <a:rPr lang="zh-CN" altLang="en-US" sz="2800" dirty="0">
                <a:sym typeface="Wingdings" panose="05000000000000000000" pitchFamily="2" charset="2"/>
              </a:rPr>
              <a:t>再代入</a:t>
            </a:r>
            <a:r>
              <a:rPr lang="en-US" altLang="zh-CN" sz="2800" dirty="0">
                <a:sym typeface="Wingdings" panose="05000000000000000000" pitchFamily="2" charset="2"/>
              </a:rPr>
              <a:t>(3.40),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从而可得</a:t>
            </a:r>
            <a:r>
              <a:rPr lang="zh-CN" altLang="en-US" sz="2800" i="1" dirty="0"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Wingdings" panose="05000000000000000000" pitchFamily="2" charset="2"/>
              </a:rPr>
              <a:t>的极小点</a:t>
            </a:r>
            <a:r>
              <a:rPr lang="en-US" altLang="zh-CN" sz="2800" i="1" dirty="0">
                <a:sym typeface="Wingdings" panose="05000000000000000000" pitchFamily="2" charset="2"/>
              </a:rPr>
              <a:t>x*.</a:t>
            </a:r>
            <a:endParaRPr lang="en-US" altLang="zh-CN" sz="2800" i="1" dirty="0">
              <a:sym typeface="Wingdings" panose="05000000000000000000" pitchFamily="2" charset="2"/>
            </a:endParaRPr>
          </a:p>
        </p:txBody>
      </p:sp>
      <p:graphicFrame>
        <p:nvGraphicFramePr>
          <p:cNvPr id="553993" name="Object 10"/>
          <p:cNvGraphicFramePr>
            <a:graphicFrameLocks noChangeAspect="1"/>
          </p:cNvGraphicFramePr>
          <p:nvPr/>
        </p:nvGraphicFramePr>
        <p:xfrm>
          <a:off x="2057400" y="4648200"/>
          <a:ext cx="805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8" name="" r:id="rId3" imgW="8051800" imgH="965200" progId="Equation.DSMT4">
                  <p:embed/>
                </p:oleObj>
              </mc:Choice>
              <mc:Fallback>
                <p:oleObj name="" r:id="rId3" imgW="8051800" imgH="965200" progId="Equation.DSMT4">
                  <p:embed/>
                  <p:pic>
                    <p:nvPicPr>
                      <p:cNvPr id="0" name="图片 40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8051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501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9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dirty="0">
                <a:solidFill>
                  <a:srgbClr val="003366"/>
                </a:solidFill>
              </a:rPr>
              <a:t>一维搜索</a:t>
            </a:r>
            <a:r>
              <a:rPr lang="en-US" altLang="zh-CN" dirty="0">
                <a:solidFill>
                  <a:srgbClr val="006699"/>
                </a:solidFill>
              </a:rPr>
              <a:t>-</a:t>
            </a:r>
            <a:r>
              <a:rPr lang="zh-CN" altLang="en-US" sz="4000" b="1" dirty="0">
                <a:solidFill>
                  <a:srgbClr val="FF9933"/>
                </a:solidFill>
                <a:ea typeface="楷体_GB2312" pitchFamily="49" charset="-122"/>
              </a:rPr>
              <a:t>函数逼近法</a:t>
            </a:r>
            <a:r>
              <a:rPr lang="en-US" altLang="zh-CN" sz="4000" b="1" dirty="0">
                <a:solidFill>
                  <a:srgbClr val="FF9933"/>
                </a:solidFill>
                <a:ea typeface="楷体_GB2312" pitchFamily="49" charset="-122"/>
              </a:rPr>
              <a:t>22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55011" name="Rectangle 3"/>
          <p:cNvSpPr>
            <a:spLocks noGrp="1"/>
          </p:cNvSpPr>
          <p:nvPr>
            <p:ph type="body"/>
          </p:nvPr>
        </p:nvSpPr>
        <p:spPr>
          <a:xfrm>
            <a:off x="1752600" y="914400"/>
            <a:ext cx="1981200" cy="381000"/>
          </a:xfrm>
        </p:spPr>
        <p:txBody>
          <a:bodyPr vert="horz" wrap="square" lIns="91440" tIns="45720" rIns="91440" bIns="45720" anchor="t" anchorCtr="0">
            <a:normAutofit fontScale="6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记</a:t>
            </a:r>
            <a:endParaRPr lang="zh-CN" altLang="en-US" sz="2800" dirty="0"/>
          </a:p>
        </p:txBody>
      </p:sp>
      <p:sp>
        <p:nvSpPr>
          <p:cNvPr id="555012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5013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55014" name="Object 6"/>
          <p:cNvGraphicFramePr>
            <a:graphicFrameLocks noChangeAspect="1"/>
          </p:cNvGraphicFramePr>
          <p:nvPr/>
        </p:nvGraphicFramePr>
        <p:xfrm>
          <a:off x="2362200" y="914400"/>
          <a:ext cx="7964488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" name="" r:id="rId1" imgW="8394700" imgH="3060700" progId="Equation.DSMT4">
                  <p:embed/>
                </p:oleObj>
              </mc:Choice>
              <mc:Fallback>
                <p:oleObj name="" r:id="rId1" imgW="8394700" imgH="3060700" progId="Equation.DSMT4">
                  <p:embed/>
                  <p:pic>
                    <p:nvPicPr>
                      <p:cNvPr id="0" name="图片 40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914400"/>
                        <a:ext cx="7964488" cy="290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15" name="Object 7"/>
          <p:cNvGraphicFramePr>
            <a:graphicFrameLocks noChangeAspect="1"/>
          </p:cNvGraphicFramePr>
          <p:nvPr/>
        </p:nvGraphicFramePr>
        <p:xfrm>
          <a:off x="1836738" y="3962400"/>
          <a:ext cx="8831262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" name="" r:id="rId3" imgW="9309100" imgH="2654300" progId="Equation.DSMT4">
                  <p:embed/>
                </p:oleObj>
              </mc:Choice>
              <mc:Fallback>
                <p:oleObj name="" r:id="rId3" imgW="9309100" imgH="2654300" progId="Equation.DSMT4">
                  <p:embed/>
                  <p:pic>
                    <p:nvPicPr>
                      <p:cNvPr id="0" name="图片 40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6738" y="3962400"/>
                        <a:ext cx="8831262" cy="251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603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9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dirty="0">
                <a:solidFill>
                  <a:srgbClr val="003366"/>
                </a:solidFill>
              </a:rPr>
              <a:t>一维搜索</a:t>
            </a:r>
            <a:r>
              <a:rPr lang="en-US" altLang="zh-CN" dirty="0">
                <a:solidFill>
                  <a:srgbClr val="006699"/>
                </a:solidFill>
              </a:rPr>
              <a:t>-</a:t>
            </a:r>
            <a:r>
              <a:rPr lang="zh-CN" altLang="en-US" sz="4000" b="1" dirty="0">
                <a:solidFill>
                  <a:srgbClr val="FF9933"/>
                </a:solidFill>
                <a:ea typeface="楷体_GB2312" pitchFamily="49" charset="-122"/>
              </a:rPr>
              <a:t>函数逼近法</a:t>
            </a:r>
            <a:r>
              <a:rPr lang="en-US" altLang="zh-CN" sz="4000" b="1" dirty="0">
                <a:solidFill>
                  <a:srgbClr val="FF9933"/>
                </a:solidFill>
                <a:ea typeface="楷体_GB2312" pitchFamily="49" charset="-122"/>
              </a:rPr>
              <a:t>23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56035" name="Rectangle 3"/>
          <p:cNvSpPr>
            <a:spLocks noGrp="1"/>
          </p:cNvSpPr>
          <p:nvPr>
            <p:ph type="body"/>
          </p:nvPr>
        </p:nvSpPr>
        <p:spPr>
          <a:xfrm>
            <a:off x="1905000" y="990600"/>
            <a:ext cx="7924800" cy="457200"/>
          </a:xfrm>
        </p:spPr>
        <p:txBody>
          <a:bodyPr vert="horz" wrap="square" lIns="91440" tIns="45720" rIns="91440" bIns="45720" anchor="t" anchorCtr="0">
            <a:normAutofit fontScale="8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算法</a:t>
            </a:r>
            <a:r>
              <a:rPr lang="en-US" altLang="zh-CN" sz="2800" dirty="0"/>
              <a:t>(</a:t>
            </a:r>
            <a:r>
              <a:rPr lang="zh-CN" altLang="en-US" sz="2800" dirty="0"/>
              <a:t>两点三次插值法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556036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6037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56038" name="Object 6"/>
          <p:cNvGraphicFramePr>
            <a:graphicFrameLocks noChangeAspect="1"/>
          </p:cNvGraphicFramePr>
          <p:nvPr/>
        </p:nvGraphicFramePr>
        <p:xfrm>
          <a:off x="1524000" y="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1" name="" r:id="rId1" imgW="190500" imgH="330200" progId="Equation.DSMT4">
                  <p:embed/>
                </p:oleObj>
              </mc:Choice>
              <mc:Fallback>
                <p:oleObj name="" r:id="rId1" imgW="190500" imgH="330200" progId="Equation.DSMT4">
                  <p:embed/>
                  <p:pic>
                    <p:nvPicPr>
                      <p:cNvPr id="0" name="图片 40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91440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39" name="Object 7"/>
          <p:cNvGraphicFramePr>
            <a:graphicFrameLocks noChangeAspect="1"/>
          </p:cNvGraphicFramePr>
          <p:nvPr/>
        </p:nvGraphicFramePr>
        <p:xfrm>
          <a:off x="2209800" y="1524000"/>
          <a:ext cx="7904163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2" name="" r:id="rId3" imgW="8331200" imgH="3898900" progId="Equation.DSMT4">
                  <p:embed/>
                </p:oleObj>
              </mc:Choice>
              <mc:Fallback>
                <p:oleObj name="" r:id="rId3" imgW="8331200" imgH="3898900" progId="Equation.DSMT4">
                  <p:embed/>
                  <p:pic>
                    <p:nvPicPr>
                      <p:cNvPr id="0" name="图片 40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1524000"/>
                        <a:ext cx="7904163" cy="3697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0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b="1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一维搜索</a:t>
            </a:r>
            <a:r>
              <a:rPr lang="en-US" altLang="zh-CN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概念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5</a:t>
            </a:r>
            <a:endParaRPr lang="en-US" altLang="zh-CN" sz="4000" dirty="0">
              <a:solidFill>
                <a:srgbClr val="FF99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12003" name="Line 4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04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12005" name="Object 8"/>
          <p:cNvGraphicFramePr>
            <a:graphicFrameLocks noChangeAspect="1"/>
          </p:cNvGraphicFramePr>
          <p:nvPr/>
        </p:nvGraphicFramePr>
        <p:xfrm>
          <a:off x="2135188" y="908050"/>
          <a:ext cx="6080125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" name="" r:id="rId1" imgW="6121400" imgH="5613400" progId="Equation.DSMT4">
                  <p:embed/>
                </p:oleObj>
              </mc:Choice>
              <mc:Fallback>
                <p:oleObj name="" r:id="rId1" imgW="6121400" imgH="5613400" progId="Equation.DSMT4">
                  <p:embed/>
                  <p:pic>
                    <p:nvPicPr>
                      <p:cNvPr id="0" name="图片 39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908050"/>
                        <a:ext cx="6080125" cy="534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3026" name="Rectangle 2"/>
          <p:cNvSpPr>
            <a:spLocks noGrp="1"/>
          </p:cNvSpPr>
          <p:nvPr>
            <p:ph type="title"/>
          </p:nvPr>
        </p:nvSpPr>
        <p:spPr>
          <a:xfrm>
            <a:off x="184785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一维搜索</a:t>
            </a:r>
            <a:r>
              <a:rPr lang="en-US" altLang="zh-CN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4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试探法</a:t>
            </a:r>
            <a:r>
              <a:rPr lang="en-US" altLang="zh-CN" sz="40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1</a:t>
            </a:r>
            <a:endParaRPr lang="en-US" altLang="zh-CN" sz="40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13027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513028" name="Rectangle 6"/>
          <p:cNvSpPr/>
          <p:nvPr/>
        </p:nvSpPr>
        <p:spPr>
          <a:xfrm>
            <a:off x="1919288" y="908050"/>
            <a:ext cx="299402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r>
              <a:rPr lang="en-US" altLang="zh-CN" b="1" dirty="0">
                <a:sym typeface="Wingdings" panose="05000000000000000000" pitchFamily="2" charset="2"/>
              </a:rPr>
              <a:t>9.2.1,  0.618</a:t>
            </a:r>
            <a:r>
              <a:rPr lang="zh-CN" altLang="en-US" b="1" dirty="0">
                <a:ea typeface="楷体_GB2312" pitchFamily="49" charset="-122"/>
                <a:sym typeface="Wingdings" panose="05000000000000000000" pitchFamily="2" charset="2"/>
              </a:rPr>
              <a:t>法</a:t>
            </a:r>
            <a:endParaRPr lang="zh-CN" altLang="en-US" b="1" dirty="0"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513029" name="Object 7"/>
          <p:cNvGraphicFramePr>
            <a:graphicFrameLocks noChangeAspect="1"/>
          </p:cNvGraphicFramePr>
          <p:nvPr/>
        </p:nvGraphicFramePr>
        <p:xfrm>
          <a:off x="2063750" y="1557338"/>
          <a:ext cx="52578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" name="" r:id="rId1" imgW="5549900" imgH="3848100" progId="Equation.DSMT4">
                  <p:embed/>
                </p:oleObj>
              </mc:Choice>
              <mc:Fallback>
                <p:oleObj name="" r:id="rId1" imgW="5549900" imgH="3848100" progId="Equation.DSMT4">
                  <p:embed/>
                  <p:pic>
                    <p:nvPicPr>
                      <p:cNvPr id="0" name="图片 39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1557338"/>
                        <a:ext cx="5257800" cy="364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3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325" y="1341438"/>
            <a:ext cx="2222500" cy="408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031" name="Line 8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4050" name="Rectangle 2"/>
          <p:cNvSpPr>
            <a:spLocks noGrp="1"/>
          </p:cNvSpPr>
          <p:nvPr>
            <p:ph type="title"/>
          </p:nvPr>
        </p:nvSpPr>
        <p:spPr>
          <a:xfrm>
            <a:off x="1774825" y="188913"/>
            <a:ext cx="7194550" cy="69215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sz="4000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一维搜索</a:t>
            </a:r>
            <a:r>
              <a:rPr lang="en-US" altLang="zh-CN" sz="40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2</a:t>
            </a:r>
            <a:endParaRPr lang="en-US" altLang="zh-CN" sz="36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14051" name="Rectangle 3"/>
          <p:cNvSpPr>
            <a:spLocks noGrp="1"/>
          </p:cNvSpPr>
          <p:nvPr>
            <p:ph type="body" sz="half"/>
          </p:nvPr>
        </p:nvSpPr>
        <p:spPr>
          <a:xfrm>
            <a:off x="1919288" y="3141663"/>
            <a:ext cx="7559675" cy="1944687"/>
          </a:xfrm>
        </p:spPr>
        <p:txBody>
          <a:bodyPr vert="horz" wrap="square" lIns="91440" tIns="45720" rIns="91440" bIns="45720" anchor="t" anchorCtr="0">
            <a:normAutofit fontScale="90000" lnSpcReduction="1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en-US" altLang="zh-CN" sz="2400" dirty="0"/>
              <a:t>    </a:t>
            </a:r>
            <a:r>
              <a:rPr lang="zh-CN" altLang="en-US" dirty="0"/>
              <a:t>单峰函数具有一些很有用的性质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chemeClr val="accent2"/>
                </a:solidFill>
              </a:rPr>
              <a:t>如果</a:t>
            </a: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zh-CN" altLang="en-US" dirty="0">
                <a:solidFill>
                  <a:schemeClr val="accent2"/>
                </a:solidFill>
              </a:rPr>
              <a:t>是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</a:rPr>
              <a:t>a,b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dirty="0">
                <a:solidFill>
                  <a:schemeClr val="accent2"/>
                </a:solidFill>
              </a:rPr>
              <a:t>上单峰函数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则可通过计算此区间内两不同点的函数值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就能确定一个包含极小点的子区间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从而缩小了搜索区间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14052" name="Rectangle 5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514053" name="Rectangle 6"/>
          <p:cNvSpPr/>
          <p:nvPr/>
        </p:nvSpPr>
        <p:spPr>
          <a:xfrm>
            <a:off x="1919288" y="981075"/>
            <a:ext cx="7391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SzPct val="90000"/>
              <a:buNone/>
            </a:pPr>
            <a:r>
              <a:rPr lang="zh-CN" altLang="en-US" sz="2800" dirty="0">
                <a:latin typeface="Tahoma" panose="020B0604030504040204" pitchFamily="34" charset="0"/>
                <a:sym typeface="Wingdings" panose="05000000000000000000" pitchFamily="2" charset="2"/>
              </a:rPr>
              <a:t>单峰函数的一个等价定义：</a:t>
            </a:r>
            <a:endParaRPr lang="zh-CN" altLang="en-US" sz="2800" dirty="0">
              <a:latin typeface="Tahoma" panose="020B060403050404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514054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2351088" y="1484313"/>
          <a:ext cx="712946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" name="" r:id="rId1" imgW="3289300" imgH="698500" progId="Equation.DSMT4">
                  <p:embed/>
                </p:oleObj>
              </mc:Choice>
              <mc:Fallback>
                <p:oleObj name="" r:id="rId1" imgW="3289300" imgH="698500" progId="Equation.DSMT4">
                  <p:embed/>
                  <p:pic>
                    <p:nvPicPr>
                      <p:cNvPr id="0" name="图片 399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351088" y="1484313"/>
                        <a:ext cx="7129462" cy="1514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55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507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 vert="horz" wrap="square" lIns="91440" tIns="45720" rIns="91440" bIns="45720" anchor="b" anchorCtr="0"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zh-CN" altLang="en-US" sz="4000" b="1" dirty="0">
                <a:solidFill>
                  <a:srgbClr val="FF0000"/>
                </a:solidFill>
              </a:rPr>
              <a:t>一维搜索</a:t>
            </a:r>
            <a:r>
              <a:rPr lang="en-US" altLang="zh-CN" sz="4000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试探法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3</a:t>
            </a:r>
            <a:endParaRPr lang="en-US" altLang="zh-CN" sz="3600" dirty="0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515075" name="Rectangle 4"/>
          <p:cNvSpPr/>
          <p:nvPr/>
        </p:nvSpPr>
        <p:spPr>
          <a:xfrm>
            <a:off x="1663700" y="4068763"/>
            <a:ext cx="309880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br>
              <a:rPr lang="en-US" altLang="zh-CN" sz="440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endParaRPr lang="en-US" altLang="zh-CN" sz="44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pic>
        <p:nvPicPr>
          <p:cNvPr id="51507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0" y="3357563"/>
            <a:ext cx="4248150" cy="2640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507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13" y="3213100"/>
            <a:ext cx="4321175" cy="28749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15078" name="Object 7"/>
          <p:cNvGraphicFramePr>
            <a:graphicFrameLocks noChangeAspect="1"/>
          </p:cNvGraphicFramePr>
          <p:nvPr/>
        </p:nvGraphicFramePr>
        <p:xfrm>
          <a:off x="1992313" y="895033"/>
          <a:ext cx="7924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" name="" r:id="rId3" imgW="7924800" imgH="2184400" progId="Equation.DSMT4">
                  <p:embed/>
                </p:oleObj>
              </mc:Choice>
              <mc:Fallback>
                <p:oleObj name="" r:id="rId3" imgW="7924800" imgH="2184400" progId="Equation.DSMT4">
                  <p:embed/>
                  <p:pic>
                    <p:nvPicPr>
                      <p:cNvPr id="0" name="图片 39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313" y="895033"/>
                        <a:ext cx="79248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79" name="Line 7"/>
          <p:cNvSpPr/>
          <p:nvPr/>
        </p:nvSpPr>
        <p:spPr>
          <a:xfrm>
            <a:off x="1524000" y="7620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mM2YWQ3ZTViMWI0NTA5M2ZjZTJjYTJhOTQzZmIwYT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2841</Words>
  <Application>WPS 演示</Application>
  <PresentationFormat>宽屏</PresentationFormat>
  <Paragraphs>342</Paragraphs>
  <Slides>53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84</vt:i4>
      </vt:variant>
      <vt:variant>
        <vt:lpstr>幻灯片标题</vt:lpstr>
      </vt:variant>
      <vt:variant>
        <vt:i4>53</vt:i4>
      </vt:variant>
    </vt:vector>
  </HeadingPairs>
  <TitlesOfParts>
    <vt:vector size="152" baseType="lpstr">
      <vt:lpstr>Arial</vt:lpstr>
      <vt:lpstr>宋体</vt:lpstr>
      <vt:lpstr>Wingdings</vt:lpstr>
      <vt:lpstr>Wingdings</vt:lpstr>
      <vt:lpstr>楷体_GB2312</vt:lpstr>
      <vt:lpstr>新宋体</vt:lpstr>
      <vt:lpstr>Euclid Symbol</vt:lpstr>
      <vt:lpstr>Tahoma</vt:lpstr>
      <vt:lpstr>Symbol</vt:lpstr>
      <vt:lpstr>微软雅黑</vt:lpstr>
      <vt:lpstr>Arial Unicode MS</vt:lpstr>
      <vt:lpstr>Calibri</vt:lpstr>
      <vt:lpstr>Times New Roman</vt:lpstr>
      <vt:lpstr>Symbol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第九章 一维搜索</vt:lpstr>
      <vt:lpstr>9. 一维搜索-概念1</vt:lpstr>
      <vt:lpstr>9. 一维搜索-概念2</vt:lpstr>
      <vt:lpstr>9. 一维搜索-概念3</vt:lpstr>
      <vt:lpstr>9. 一维搜索-概念4</vt:lpstr>
      <vt:lpstr>9. 一维搜索-概念5</vt:lpstr>
      <vt:lpstr>9. 一维搜索-试探法1</vt:lpstr>
      <vt:lpstr>9. 一维搜索-试探法2</vt:lpstr>
      <vt:lpstr>9. 一维搜索-试探法3</vt:lpstr>
      <vt:lpstr>9. 一维搜索-试探法4</vt:lpstr>
      <vt:lpstr>9. 一维搜索-试探法5</vt:lpstr>
      <vt:lpstr>9. 一维搜索-试探法6</vt:lpstr>
      <vt:lpstr>9. 一维搜索-试探法7</vt:lpstr>
      <vt:lpstr>9. 一维搜索-试探法8</vt:lpstr>
      <vt:lpstr>9. 一维搜索-试探法9</vt:lpstr>
      <vt:lpstr>9. 一维搜索-试探法10</vt:lpstr>
      <vt:lpstr>9. 一维搜索-试探法11</vt:lpstr>
      <vt:lpstr>9. 一维搜索-试探法12</vt:lpstr>
      <vt:lpstr>9. 一维搜索-试探法12</vt:lpstr>
      <vt:lpstr>PowerPoint 演示文稿</vt:lpstr>
      <vt:lpstr>9. 一维搜索-试探法13</vt:lpstr>
      <vt:lpstr>9. 一维搜索-试探法14</vt:lpstr>
      <vt:lpstr>9. 一维搜索-试探法15</vt:lpstr>
      <vt:lpstr>9. 一维搜索-试探法16</vt:lpstr>
      <vt:lpstr>9. 一维搜索-试探法17</vt:lpstr>
      <vt:lpstr>9. 一维搜索-试探法18</vt:lpstr>
      <vt:lpstr>9. 一维搜索-试探法12</vt:lpstr>
      <vt:lpstr>9. 一维搜索-试探法18</vt:lpstr>
      <vt:lpstr>9. 一维搜索-试探法19</vt:lpstr>
      <vt:lpstr>9. 一维搜索-试探法20</vt:lpstr>
      <vt:lpstr>9. 一维搜索-函数逼近法1</vt:lpstr>
      <vt:lpstr>9. 一维搜索-函数逼近法2</vt:lpstr>
      <vt:lpstr>PowerPoint 演示文稿</vt:lpstr>
      <vt:lpstr>PowerPoint 演示文稿</vt:lpstr>
      <vt:lpstr>PowerPoint 演示文稿</vt:lpstr>
      <vt:lpstr>PowerPoint 演示文稿</vt:lpstr>
      <vt:lpstr>9.一维搜索-函数逼近法7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9.一维搜索-函数逼近法14</vt:lpstr>
      <vt:lpstr>PowerPoint 演示文稿</vt:lpstr>
      <vt:lpstr>PowerPoint 演示文稿</vt:lpstr>
      <vt:lpstr>PowerPoint 演示文稿</vt:lpstr>
      <vt:lpstr>PowerPoint 演示文稿</vt:lpstr>
      <vt:lpstr>9. 一维搜索-函数逼近法19</vt:lpstr>
      <vt:lpstr>9. 一维搜索-函数逼近法20</vt:lpstr>
      <vt:lpstr>9. 一维搜索-函数逼近法21</vt:lpstr>
      <vt:lpstr>9. 一维搜索-函数逼近法22</vt:lpstr>
      <vt:lpstr>9. 一维搜索-函数逼近法23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pan</cp:lastModifiedBy>
  <cp:revision>156</cp:revision>
  <dcterms:created xsi:type="dcterms:W3CDTF">2019-06-19T02:08:00Z</dcterms:created>
  <dcterms:modified xsi:type="dcterms:W3CDTF">2024-05-06T08:34:05Z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933FDD8DD7534798B699052B08056F17</vt:lpwstr>
  </property>
</Properties>
</file>