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2" r:id="rId19"/>
    <p:sldId id="283" r:id="rId21"/>
    <p:sldId id="284" r:id="rId22"/>
    <p:sldId id="285" r:id="rId23"/>
    <p:sldId id="286" r:id="rId24"/>
    <p:sldId id="287" r:id="rId25"/>
    <p:sldId id="398" r:id="rId26"/>
    <p:sldId id="288" r:id="rId27"/>
    <p:sldId id="289" r:id="rId28"/>
    <p:sldId id="399" r:id="rId29"/>
    <p:sldId id="290" r:id="rId30"/>
    <p:sldId id="291" r:id="rId31"/>
    <p:sldId id="292" r:id="rId32"/>
    <p:sldId id="293" r:id="rId33"/>
    <p:sldId id="294" r:id="rId34"/>
    <p:sldId id="400" r:id="rId35"/>
    <p:sldId id="403" r:id="rId36"/>
    <p:sldId id="401" r:id="rId37"/>
    <p:sldId id="295" r:id="rId38"/>
    <p:sldId id="296" r:id="rId39"/>
    <p:sldId id="297" r:id="rId40"/>
    <p:sldId id="298" r:id="rId41"/>
    <p:sldId id="299" r:id="rId42"/>
    <p:sldId id="300" r:id="rId43"/>
    <p:sldId id="301" r:id="rId44"/>
    <p:sldId id="302" r:id="rId45"/>
    <p:sldId id="303" r:id="rId46"/>
    <p:sldId id="304" r:id="rId47"/>
    <p:sldId id="307" r:id="rId48"/>
    <p:sldId id="308" r:id="rId49"/>
    <p:sldId id="309" r:id="rId50"/>
    <p:sldId id="310" r:id="rId51"/>
    <p:sldId id="311" r:id="rId52"/>
    <p:sldId id="312" r:id="rId53"/>
    <p:sldId id="404"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3" Type="http://schemas.openxmlformats.org/officeDocument/2006/relationships/commentAuthors" Target="commentAuthors.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576304D-1BF4-4BE1-8D7A-6EB34ACA61F0}" type="doc">
      <dgm:prSet loTypeId="list" loCatId="list" qsTypeId="urn:microsoft.com/office/officeart/2005/8/quickstyle/simple1#6" qsCatId="simple" csTypeId="urn:microsoft.com/office/officeart/2005/8/colors/accent1_2#6" csCatId="accent1" phldr="1"/>
      <dgm:spPr/>
      <dgm:t>
        <a:bodyPr/>
        <a:lstStyle/>
        <a:p>
          <a:endParaRPr lang="zh-CN" altLang="en-US"/>
        </a:p>
      </dgm:t>
    </dgm:pt>
    <dgm:pt modelId="{0977E250-C58E-43FF-B252-65677F7CDCDD}">
      <dgm:prSet phldr="0" custT="1"/>
      <dgm:spPr/>
      <dgm:t>
        <a:bodyPr vert="horz" wrap="square"/>
        <a:p>
          <a:pPr rtl="0">
            <a:lnSpc>
              <a:spcPct val="100000"/>
            </a:lnSpc>
            <a:spcBef>
              <a:spcPct val="0"/>
            </a:spcBef>
            <a:spcAft>
              <a:spcPct val="35000"/>
            </a:spcAft>
          </a:pPr>
          <a:r>
            <a:rPr lang="zh-CN" altLang="en-US" sz="2400" b="1" dirty="0">
              <a:solidFill>
                <a:schemeClr val="bg1"/>
              </a:solidFill>
              <a:latin typeface="微软雅黑" panose="020B0503020204020204" charset="-122"/>
              <a:ea typeface="微软雅黑" panose="020B0503020204020204" charset="-122"/>
            </a:rPr>
            <a:t>理论重要性</a:t>
          </a:r>
          <a:r>
            <a:rPr lang="zh-CN" altLang="en-US" sz="1800" b="1" dirty="0">
              <a:solidFill>
                <a:schemeClr val="bg1"/>
              </a:solidFill>
              <a:latin typeface="微软雅黑" panose="020B0503020204020204" charset="-122"/>
              <a:ea typeface="微软雅黑" panose="020B0503020204020204" charset="-122"/>
            </a:rPr>
            <a:t/>
          </a:r>
          <a:endParaRPr lang="zh-CN" altLang="en-US" sz="1800" b="1" dirty="0">
            <a:solidFill>
              <a:schemeClr val="bg1"/>
            </a:solidFill>
            <a:latin typeface="微软雅黑" panose="020B0503020204020204" charset="-122"/>
            <a:ea typeface="微软雅黑" panose="020B0503020204020204" charset="-122"/>
          </a:endParaRPr>
        </a:p>
      </dgm:t>
    </dgm:pt>
    <dgm:pt modelId="{735BC5B9-45DE-431C-8703-34F47949480E}" cxnId="{6EDD1894-B720-4074-A8CE-FCBD49EF6853}" type="parTrans">
      <dgm:prSet/>
      <dgm:spPr/>
      <dgm:t>
        <a:bodyPr/>
        <a:lstStyle/>
        <a:p>
          <a:endParaRPr lang="zh-CN" altLang="en-US" b="1">
            <a:latin typeface="微软雅黑" panose="020B0503020204020204" charset="-122"/>
            <a:ea typeface="微软雅黑" panose="020B0503020204020204" charset="-122"/>
          </a:endParaRPr>
        </a:p>
      </dgm:t>
    </dgm:pt>
    <dgm:pt modelId="{9DB8368F-9584-4009-9CD7-5201466DE835}" cxnId="{6EDD1894-B720-4074-A8CE-FCBD49EF6853}" type="sibTrans">
      <dgm:prSet/>
      <dgm:spPr/>
      <dgm:t>
        <a:bodyPr/>
        <a:lstStyle/>
        <a:p>
          <a:endParaRPr lang="zh-CN" altLang="en-US" b="1">
            <a:latin typeface="微软雅黑" panose="020B0503020204020204" charset="-122"/>
            <a:ea typeface="微软雅黑" panose="020B0503020204020204" charset="-122"/>
          </a:endParaRPr>
        </a:p>
      </dgm:t>
    </dgm:pt>
    <dgm:pt modelId="{860FD4CA-525F-4D73-8B96-66BF58FE2986}">
      <dgm:prSet phldr="0" custT="1"/>
      <dgm:spPr/>
      <dgm:t>
        <a:bodyPr vert="horz" wrap="square"/>
        <a:p>
          <a:pPr rtl="0">
            <a:lnSpc>
              <a:spcPct val="100000"/>
            </a:lnSpc>
            <a:spcBef>
              <a:spcPct val="0"/>
            </a:spcBef>
            <a:spcAft>
              <a:spcPct val="15000"/>
            </a:spcAft>
          </a:pPr>
          <a:r>
            <a:rPr lang="zh-CN" altLang="en-US" sz="2000" b="1" dirty="0">
              <a:solidFill>
                <a:schemeClr val="bg1"/>
              </a:solidFill>
              <a:latin typeface="微软雅黑" panose="020B0503020204020204" charset="-122"/>
              <a:ea typeface="微软雅黑" panose="020B0503020204020204" charset="-122"/>
            </a:rPr>
            <a:t>计算机科学的核心和灵魂</a:t>
          </a:r>
          <a:r>
            <a:rPr lang="zh-CN" altLang="en-US" sz="2000" b="1" dirty="0">
              <a:solidFill>
                <a:schemeClr val="bg1"/>
              </a:solidFill>
              <a:latin typeface="微软雅黑" panose="020B0503020204020204" charset="-122"/>
              <a:ea typeface="微软雅黑" panose="020B0503020204020204" charset="-122"/>
            </a:rPr>
            <a:t/>
          </a:r>
          <a:endParaRPr lang="zh-CN" altLang="en-US" sz="2000" b="1" dirty="0">
            <a:solidFill>
              <a:schemeClr val="bg1"/>
            </a:solidFill>
            <a:latin typeface="微软雅黑" panose="020B0503020204020204" charset="-122"/>
            <a:ea typeface="微软雅黑" panose="020B0503020204020204" charset="-122"/>
          </a:endParaRPr>
        </a:p>
      </dgm:t>
    </dgm:pt>
    <dgm:pt modelId="{F4F9792A-BAAC-493D-96B0-6724F4AEFEC9}" cxnId="{B397B9D1-FC2A-42F8-9AA5-E130D03CB03E}" type="parTrans">
      <dgm:prSet/>
      <dgm:spPr/>
    </dgm:pt>
    <dgm:pt modelId="{FCA105E6-DF7A-4B04-AF41-D36EB5FB7376}" cxnId="{B397B9D1-FC2A-42F8-9AA5-E130D03CB03E}" type="sibTrans">
      <dgm:prSet/>
      <dgm:spPr/>
    </dgm:pt>
    <dgm:pt modelId="{9812E2DF-36F7-45DD-9304-E5B6E0BC7F2A}">
      <dgm:prSet phldr="0" custT="1"/>
      <dgm:spPr/>
      <dgm:t>
        <a:bodyPr vert="horz" wrap="square"/>
        <a:p>
          <a:pPr rtl="0">
            <a:lnSpc>
              <a:spcPct val="100000"/>
            </a:lnSpc>
            <a:spcBef>
              <a:spcPct val="0"/>
            </a:spcBef>
            <a:spcAft>
              <a:spcPct val="35000"/>
            </a:spcAft>
          </a:pPr>
          <a:r>
            <a:rPr lang="zh-CN" altLang="en-US" sz="2400" b="1" dirty="0">
              <a:solidFill>
                <a:schemeClr val="bg1"/>
              </a:solidFill>
              <a:latin typeface="微软雅黑" panose="020B0503020204020204" charset="-122"/>
              <a:ea typeface="微软雅黑" panose="020B0503020204020204" charset="-122"/>
            </a:rPr>
            <a:t>实践重要性</a:t>
          </a:r>
          <a:r>
            <a:rPr lang="zh-CN" altLang="en-US" sz="1800" b="1" dirty="0">
              <a:solidFill>
                <a:schemeClr val="bg1"/>
              </a:solidFill>
              <a:latin typeface="微软雅黑" panose="020B0503020204020204" charset="-122"/>
              <a:ea typeface="微软雅黑" panose="020B0503020204020204" charset="-122"/>
            </a:rPr>
            <a:t/>
          </a:r>
          <a:endParaRPr lang="zh-CN" altLang="en-US" sz="1800" b="1" dirty="0">
            <a:solidFill>
              <a:schemeClr val="bg1"/>
            </a:solidFill>
            <a:latin typeface="微软雅黑" panose="020B0503020204020204" charset="-122"/>
            <a:ea typeface="微软雅黑" panose="020B0503020204020204" charset="-122"/>
          </a:endParaRPr>
        </a:p>
      </dgm:t>
    </dgm:pt>
    <dgm:pt modelId="{89484BF1-C6C7-4F63-8E97-EFD4B93B02AC}" cxnId="{DE3B21A9-CD56-407C-A95A-4D3DB4CC9FC8}" type="parTrans">
      <dgm:prSet/>
      <dgm:spPr/>
      <dgm:t>
        <a:bodyPr/>
        <a:lstStyle/>
        <a:p>
          <a:endParaRPr lang="zh-CN" altLang="en-US" b="1">
            <a:latin typeface="微软雅黑" panose="020B0503020204020204" charset="-122"/>
            <a:ea typeface="微软雅黑" panose="020B0503020204020204" charset="-122"/>
          </a:endParaRPr>
        </a:p>
      </dgm:t>
    </dgm:pt>
    <dgm:pt modelId="{BE857C04-4D6B-4476-8C1D-886FB6E9095A}" cxnId="{DE3B21A9-CD56-407C-A95A-4D3DB4CC9FC8}" type="sibTrans">
      <dgm:prSet/>
      <dgm:spPr/>
      <dgm:t>
        <a:bodyPr/>
        <a:lstStyle/>
        <a:p>
          <a:endParaRPr lang="zh-CN" altLang="en-US" b="1">
            <a:latin typeface="微软雅黑" panose="020B0503020204020204" charset="-122"/>
            <a:ea typeface="微软雅黑" panose="020B0503020204020204" charset="-122"/>
          </a:endParaRPr>
        </a:p>
      </dgm:t>
    </dgm:pt>
    <dgm:pt modelId="{6019686F-D5EF-499A-845B-F2672947836B}">
      <dgm:prSet phldr="0" custT="1"/>
      <dgm:spPr/>
      <dgm:t>
        <a:bodyPr vert="horz" wrap="square"/>
        <a:p>
          <a:pPr rtl="0">
            <a:lnSpc>
              <a:spcPct val="100000"/>
            </a:lnSpc>
            <a:spcBef>
              <a:spcPct val="0"/>
            </a:spcBef>
            <a:spcAft>
              <a:spcPct val="15000"/>
            </a:spcAft>
          </a:pPr>
          <a:r>
            <a:rPr lang="zh-CN" altLang="en-US" sz="2000" b="1" dirty="0">
              <a:solidFill>
                <a:schemeClr val="bg1"/>
              </a:solidFill>
              <a:latin typeface="微软雅黑" panose="020B0503020204020204" charset="-122"/>
              <a:ea typeface="微软雅黑" panose="020B0503020204020204" charset="-122"/>
            </a:rPr>
            <a:t>重要工具</a:t>
          </a:r>
          <a:r>
            <a:rPr lang="zh-CN" altLang="en-US" sz="2000" b="1" dirty="0">
              <a:solidFill>
                <a:schemeClr val="bg1"/>
              </a:solidFill>
              <a:latin typeface="微软雅黑" panose="020B0503020204020204" charset="-122"/>
              <a:ea typeface="微软雅黑" panose="020B0503020204020204" charset="-122"/>
            </a:rPr>
            <a:t/>
          </a:r>
          <a:endParaRPr lang="zh-CN" altLang="en-US" sz="2000" b="1" dirty="0">
            <a:solidFill>
              <a:schemeClr val="bg1"/>
            </a:solidFill>
            <a:latin typeface="微软雅黑" panose="020B0503020204020204" charset="-122"/>
            <a:ea typeface="微软雅黑" panose="020B0503020204020204" charset="-122"/>
          </a:endParaRPr>
        </a:p>
      </dgm:t>
    </dgm:pt>
    <dgm:pt modelId="{84571A66-5801-4C6D-BB0C-CC3DA98AACD2}" cxnId="{94D6F453-FD19-4366-977A-CAE0223F1215}" type="parTrans">
      <dgm:prSet/>
      <dgm:spPr/>
    </dgm:pt>
    <dgm:pt modelId="{83D5F936-3AFD-4BB3-877D-F348858AFA31}" cxnId="{94D6F453-FD19-4366-977A-CAE0223F1215}" type="sibTrans">
      <dgm:prSet/>
      <dgm:spPr/>
    </dgm:pt>
    <dgm:pt modelId="{B509C263-17F2-4587-9882-72B744E74E75}">
      <dgm:prSet phldr="0" custT="1"/>
      <dgm:spPr/>
      <dgm:t>
        <a:bodyPr vert="horz" wrap="square"/>
        <a:p>
          <a:pPr rtl="0">
            <a:lnSpc>
              <a:spcPct val="100000"/>
            </a:lnSpc>
            <a:spcBef>
              <a:spcPct val="0"/>
            </a:spcBef>
            <a:spcAft>
              <a:spcPct val="15000"/>
            </a:spcAft>
          </a:pPr>
          <a:r>
            <a:rPr lang="zh-CN" altLang="en-US" sz="2000" b="1" dirty="0">
              <a:solidFill>
                <a:schemeClr val="bg1"/>
              </a:solidFill>
              <a:latin typeface="微软雅黑" panose="020B0503020204020204" charset="-122"/>
              <a:ea typeface="微软雅黑" panose="020B0503020204020204" charset="-122"/>
            </a:rPr>
            <a:t>求解新问题的算法设计与分析的框架</a:t>
          </a:r>
          <a:r>
            <a:rPr lang="zh-CN" altLang="en-US" sz="2000" b="1" dirty="0">
              <a:solidFill>
                <a:schemeClr val="bg1"/>
              </a:solidFill>
              <a:latin typeface="微软雅黑" panose="020B0503020204020204" charset="-122"/>
              <a:ea typeface="微软雅黑" panose="020B0503020204020204" charset="-122"/>
            </a:rPr>
            <a:t/>
          </a:r>
          <a:endParaRPr lang="zh-CN" altLang="en-US" sz="2000" b="1" dirty="0">
            <a:solidFill>
              <a:schemeClr val="bg1"/>
            </a:solidFill>
            <a:latin typeface="微软雅黑" panose="020B0503020204020204" charset="-122"/>
            <a:ea typeface="微软雅黑" panose="020B0503020204020204" charset="-122"/>
          </a:endParaRPr>
        </a:p>
      </dgm:t>
    </dgm:pt>
    <dgm:pt modelId="{7F071D2C-8233-4882-A7C9-584697F2899E}" cxnId="{002766DE-D2D3-40C2-A8E2-FB2606B98471}" type="parTrans">
      <dgm:prSet/>
      <dgm:spPr/>
    </dgm:pt>
    <dgm:pt modelId="{D49628BB-C958-467A-84F4-1D82EF236A52}" cxnId="{002766DE-D2D3-40C2-A8E2-FB2606B98471}" type="sibTrans">
      <dgm:prSet/>
      <dgm:spPr/>
    </dgm:pt>
    <dgm:pt modelId="{6C305533-A06E-4D9A-A2DE-B442835D0362}" type="pres">
      <dgm:prSet presAssocID="{B576304D-1BF4-4BE1-8D7A-6EB34ACA61F0}" presName="linearFlow" presStyleCnt="0">
        <dgm:presLayoutVars>
          <dgm:dir/>
          <dgm:resizeHandles val="exact"/>
        </dgm:presLayoutVars>
      </dgm:prSet>
      <dgm:spPr/>
    </dgm:pt>
    <dgm:pt modelId="{385B6A0F-63DE-42BE-AE7C-02849C4B8777}" type="pres">
      <dgm:prSet presAssocID="{0977E250-C58E-43FF-B252-65677F7CDCDD}" presName="composite" presStyleCnt="0"/>
      <dgm:spPr/>
    </dgm:pt>
    <dgm:pt modelId="{ABC60B0D-5CBB-4EF8-B6FC-6BD7F114B366}" type="pres">
      <dgm:prSet presAssocID="{0977E250-C58E-43FF-B252-65677F7CDCDD}" presName="imgShp" presStyleLbl="fgImgPlace1" presStyleIdx="0" presStyleCnt="2"/>
      <dgm:spPr>
        <a:blipFill>
          <a:blip xmlns:r="http://schemas.openxmlformats.org/officeDocument/2006/relationships" r:embed="rId1"/>
          <a:stretch>
            <a:fillRect/>
          </a:stretch>
        </a:blipFill>
      </dgm:spPr>
    </dgm:pt>
    <dgm:pt modelId="{2BEAB380-4BD2-4180-99CC-FCE350ECF66C}" type="pres">
      <dgm:prSet presAssocID="{0977E250-C58E-43FF-B252-65677F7CDCDD}" presName="txShp" presStyleLbl="node1" presStyleIdx="0" presStyleCnt="2">
        <dgm:presLayoutVars>
          <dgm:bulletEnabled val="1"/>
        </dgm:presLayoutVars>
      </dgm:prSet>
      <dgm:spPr/>
    </dgm:pt>
    <dgm:pt modelId="{ACF048BD-B4C5-4B3E-BAF2-E80529D3FEC6}" type="pres">
      <dgm:prSet presAssocID="{9DB8368F-9584-4009-9CD7-5201466DE835}" presName="spacing" presStyleCnt="0"/>
      <dgm:spPr/>
    </dgm:pt>
    <dgm:pt modelId="{815E3500-8395-4595-81AF-F7D1E7B8E479}" type="pres">
      <dgm:prSet presAssocID="{9812E2DF-36F7-45DD-9304-E5B6E0BC7F2A}" presName="composite" presStyleCnt="0"/>
      <dgm:spPr/>
    </dgm:pt>
    <dgm:pt modelId="{A4DFEDC0-6F06-42AA-A6D4-CBF7918E0351}" type="pres">
      <dgm:prSet presAssocID="{9812E2DF-36F7-45DD-9304-E5B6E0BC7F2A}" presName="imgShp" presStyleLbl="fgImgPlace1" presStyleIdx="1" presStyleCnt="2"/>
      <dgm:spPr>
        <a:blipFill>
          <a:blip xmlns:r="http://schemas.openxmlformats.org/officeDocument/2006/relationships" r:embed="rId2"/>
          <a:stretch>
            <a:fillRect/>
          </a:stretch>
        </a:blipFill>
      </dgm:spPr>
    </dgm:pt>
    <dgm:pt modelId="{86775251-0EDF-4C16-B3AF-D69140EB7F21}" type="pres">
      <dgm:prSet presAssocID="{9812E2DF-36F7-45DD-9304-E5B6E0BC7F2A}" presName="txShp" presStyleLbl="node1" presStyleIdx="1" presStyleCnt="2">
        <dgm:presLayoutVars>
          <dgm:bulletEnabled val="1"/>
        </dgm:presLayoutVars>
      </dgm:prSet>
      <dgm:spPr/>
    </dgm:pt>
  </dgm:ptLst>
  <dgm:cxnLst>
    <dgm:cxn modelId="{6EDD1894-B720-4074-A8CE-FCBD49EF6853}" srcId="{B576304D-1BF4-4BE1-8D7A-6EB34ACA61F0}" destId="{0977E250-C58E-43FF-B252-65677F7CDCDD}" srcOrd="0" destOrd="0" parTransId="{735BC5B9-45DE-431C-8703-34F47949480E}" sibTransId="{9DB8368F-9584-4009-9CD7-5201466DE835}"/>
    <dgm:cxn modelId="{B397B9D1-FC2A-42F8-9AA5-E130D03CB03E}" srcId="{0977E250-C58E-43FF-B252-65677F7CDCDD}" destId="{860FD4CA-525F-4D73-8B96-66BF58FE2986}" srcOrd="0" destOrd="0" parTransId="{F4F9792A-BAAC-493D-96B0-6724F4AEFEC9}" sibTransId="{FCA105E6-DF7A-4B04-AF41-D36EB5FB7376}"/>
    <dgm:cxn modelId="{DE3B21A9-CD56-407C-A95A-4D3DB4CC9FC8}" srcId="{B576304D-1BF4-4BE1-8D7A-6EB34ACA61F0}" destId="{9812E2DF-36F7-45DD-9304-E5B6E0BC7F2A}" srcOrd="1" destOrd="0" parTransId="{89484BF1-C6C7-4F63-8E97-EFD4B93B02AC}" sibTransId="{BE857C04-4D6B-4476-8C1D-886FB6E9095A}"/>
    <dgm:cxn modelId="{94D6F453-FD19-4366-977A-CAE0223F1215}" srcId="{9812E2DF-36F7-45DD-9304-E5B6E0BC7F2A}" destId="{6019686F-D5EF-499A-845B-F2672947836B}" srcOrd="0" destOrd="1" parTransId="{84571A66-5801-4C6D-BB0C-CC3DA98AACD2}" sibTransId="{83D5F936-3AFD-4BB3-877D-F348858AFA31}"/>
    <dgm:cxn modelId="{002766DE-D2D3-40C2-A8E2-FB2606B98471}" srcId="{9812E2DF-36F7-45DD-9304-E5B6E0BC7F2A}" destId="{B509C263-17F2-4587-9882-72B744E74E75}" srcOrd="1" destOrd="1" parTransId="{7F071D2C-8233-4882-A7C9-584697F2899E}" sibTransId="{D49628BB-C958-467A-84F4-1D82EF236A52}"/>
    <dgm:cxn modelId="{B8F34520-408C-4C32-B5DF-BFA74E112D8B}" type="presOf" srcId="{B576304D-1BF4-4BE1-8D7A-6EB34ACA61F0}" destId="{6C305533-A06E-4D9A-A2DE-B442835D0362}" srcOrd="0" destOrd="0" presId="urn:microsoft.com/office/officeart/2005/8/layout/vList3#1"/>
    <dgm:cxn modelId="{8BE1DDA4-A345-4AD3-BA27-D79A168F7783}" type="presParOf" srcId="{6C305533-A06E-4D9A-A2DE-B442835D0362}" destId="{385B6A0F-63DE-42BE-AE7C-02849C4B8777}" srcOrd="0" destOrd="0" presId="urn:microsoft.com/office/officeart/2005/8/layout/vList3#1"/>
    <dgm:cxn modelId="{9331AD7C-F3CE-4378-87DE-AEB16EE9DC0F}" type="presParOf" srcId="{385B6A0F-63DE-42BE-AE7C-02849C4B8777}" destId="{ABC60B0D-5CBB-4EF8-B6FC-6BD7F114B366}" srcOrd="0" destOrd="0" presId="urn:microsoft.com/office/officeart/2005/8/layout/vList3#1"/>
    <dgm:cxn modelId="{993A3B31-898A-4E43-BCEE-2F0BC0847416}" type="presParOf" srcId="{385B6A0F-63DE-42BE-AE7C-02849C4B8777}" destId="{2BEAB380-4BD2-4180-99CC-FCE350ECF66C}" srcOrd="1" destOrd="0" presId="urn:microsoft.com/office/officeart/2005/8/layout/vList3#1"/>
    <dgm:cxn modelId="{E13C0720-5177-4FAD-B6A5-C472DC100516}" type="presOf" srcId="{0977E250-C58E-43FF-B252-65677F7CDCDD}" destId="{2BEAB380-4BD2-4180-99CC-FCE350ECF66C}" srcOrd="0" destOrd="0" presId="urn:microsoft.com/office/officeart/2005/8/layout/vList3#1"/>
    <dgm:cxn modelId="{5E81A4DD-9E2D-4555-908F-EDEBE2193249}" type="presOf" srcId="{860FD4CA-525F-4D73-8B96-66BF58FE2986}" destId="{2BEAB380-4BD2-4180-99CC-FCE350ECF66C}" srcOrd="0" destOrd="1" presId="urn:microsoft.com/office/officeart/2005/8/layout/vList3#1"/>
    <dgm:cxn modelId="{6B093F24-9D98-4BB4-A269-5B654C6CB2D0}" type="presParOf" srcId="{6C305533-A06E-4D9A-A2DE-B442835D0362}" destId="{ACF048BD-B4C5-4B3E-BAF2-E80529D3FEC6}" srcOrd="1" destOrd="0" presId="urn:microsoft.com/office/officeart/2005/8/layout/vList3#1"/>
    <dgm:cxn modelId="{C9BA8B48-D106-4F77-ABD8-63E0AB91E02E}" type="presOf" srcId="{9DB8368F-9584-4009-9CD7-5201466DE835}" destId="{ACF048BD-B4C5-4B3E-BAF2-E80529D3FEC6}" srcOrd="0" destOrd="0" presId="urn:microsoft.com/office/officeart/2005/8/layout/vList3#1"/>
    <dgm:cxn modelId="{73CE76DC-BF31-4262-A0A9-8D8D0BBEC2FD}" type="presParOf" srcId="{6C305533-A06E-4D9A-A2DE-B442835D0362}" destId="{815E3500-8395-4595-81AF-F7D1E7B8E479}" srcOrd="2" destOrd="0" presId="urn:microsoft.com/office/officeart/2005/8/layout/vList3#1"/>
    <dgm:cxn modelId="{205209A8-460F-4BA6-AC9F-A3A9B9A0FCEC}" type="presParOf" srcId="{815E3500-8395-4595-81AF-F7D1E7B8E479}" destId="{A4DFEDC0-6F06-42AA-A6D4-CBF7918E0351}" srcOrd="0" destOrd="2" presId="urn:microsoft.com/office/officeart/2005/8/layout/vList3#1"/>
    <dgm:cxn modelId="{5E1BB132-1095-4F3E-87D2-CC22940806F6}" type="presParOf" srcId="{815E3500-8395-4595-81AF-F7D1E7B8E479}" destId="{86775251-0EDF-4C16-B3AF-D69140EB7F21}" srcOrd="1" destOrd="2" presId="urn:microsoft.com/office/officeart/2005/8/layout/vList3#1"/>
    <dgm:cxn modelId="{FB5F310C-0E2F-4DA9-AFE5-C8A6C5C6F842}" type="presOf" srcId="{9812E2DF-36F7-45DD-9304-E5B6E0BC7F2A}" destId="{86775251-0EDF-4C16-B3AF-D69140EB7F21}" srcOrd="0" destOrd="0" presId="urn:microsoft.com/office/officeart/2005/8/layout/vList3#1"/>
    <dgm:cxn modelId="{50837D95-B63F-437F-BA4E-F55ED413B8FD}" type="presOf" srcId="{6019686F-D5EF-499A-845B-F2672947836B}" destId="{86775251-0EDF-4C16-B3AF-D69140EB7F21}" srcOrd="0" destOrd="1" presId="urn:microsoft.com/office/officeart/2005/8/layout/vList3#1"/>
    <dgm:cxn modelId="{8950EBB8-D757-46E0-9879-FF665B27897D}" type="presOf" srcId="{B509C263-17F2-4587-9882-72B744E74E75}" destId="{86775251-0EDF-4C16-B3AF-D69140EB7F21}" srcOrd="0" destOrd="2" presId="urn:microsoft.com/office/officeart/2005/8/layout/vList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9C6804-09E3-4AC7-9400-81FA807A9500}" type="doc">
      <dgm:prSet loTypeId="urn:microsoft.com/office/officeart/2005/8/layout/pyramid2#2" loCatId="list" qsTypeId="urn:microsoft.com/office/officeart/2005/8/quickstyle/simple1#7" qsCatId="simple" csTypeId="urn:microsoft.com/office/officeart/2005/8/colors/accent1_2#7" csCatId="accent1" phldr="1"/>
      <dgm:spPr/>
    </dgm:pt>
    <dgm:pt modelId="{27DBE0F8-3ABB-46F3-8BE3-FBD345C580DE}">
      <dgm:prSet phldrT="[文本]" custT="1"/>
      <dgm:spPr>
        <a:gradFill rotWithShape="0">
          <a:gsLst>
            <a:gs pos="0">
              <a:srgbClr val="DDEBCF"/>
            </a:gs>
            <a:gs pos="50000">
              <a:srgbClr val="9CB86E"/>
            </a:gs>
            <a:gs pos="100000">
              <a:srgbClr val="156B13"/>
            </a:gs>
          </a:gsLst>
          <a:lin ang="5400000" scaled="0"/>
        </a:gradFill>
      </dgm:spPr>
      <dgm:t>
        <a:bodyPr/>
        <a:lstStyle/>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算法设计</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枚举 递推 贪心 分治 动规 回溯 分支限界 网络流 随机算法</a:t>
          </a:r>
        </a:p>
      </dgm:t>
    </dgm:pt>
    <dgm:pt modelId="{8A837019-232F-4973-8F7D-56E746598838}" cxnId="{20CDE621-E376-4F83-B816-2729D9206910}" type="par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11C8BB0E-5EE6-49B2-B800-F4E450B7086D}" cxnId="{20CDE621-E376-4F83-B816-2729D9206910}" type="sib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C8CEB687-8DDC-4B22-884E-73630EDEA643}">
      <dgm:prSet phldrT="[文本]" custT="1"/>
      <dgm:sp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dgm:spPr>
      <dgm:t>
        <a:bodyPr/>
        <a:lstStyle/>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算法分析</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计算复杂性  复杂度比较  复杂度分析  时空矛盾</a:t>
          </a:r>
        </a:p>
      </dgm:t>
    </dgm:pt>
    <dgm:pt modelId="{AD73DEC7-FD25-4178-923E-213DE43369B7}" cxnId="{92420E60-9BF3-4D91-958F-65187F5EB57B}" type="par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644073B7-0BA5-407C-BDE0-E68A8D7E3C36}" cxnId="{92420E60-9BF3-4D91-958F-65187F5EB57B}" type="sib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DDD2DC70-75C9-4C91-B6C6-335BD378D58B}">
      <dgm:prSet phldrT="[文本]" custT="1"/>
      <dgm:spPr>
        <a:gradFill flip="none" rotWithShape="1">
          <a:gsLst>
            <a:gs pos="0">
              <a:srgbClr val="FFF200"/>
            </a:gs>
            <a:gs pos="45000">
              <a:srgbClr val="FF7A00"/>
            </a:gs>
            <a:gs pos="70000">
              <a:srgbClr val="FF0300"/>
            </a:gs>
            <a:gs pos="100000">
              <a:srgbClr val="4D0808"/>
            </a:gs>
          </a:gsLst>
          <a:lin ang="5400000" scaled="0"/>
          <a:tileRect r="-100000" b="-100000"/>
        </a:gradFill>
      </dgm:spPr>
      <dgm:t>
        <a:bodyPr/>
        <a:lstStyle/>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算法基础 </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数学基础  数据结构  程序设计  算法与问题 </a:t>
          </a:r>
          <a:r>
            <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与</a:t>
          </a:r>
          <a:r>
            <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NP</a:t>
          </a:r>
          <a:endPar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14B207A6-70A8-483B-83DF-93E5EE1975F5}" cxnId="{86C1BAA3-7579-4A40-90EB-D6CDE11359BB}" type="par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B146DB3E-0E53-47FF-9CA4-858DD191A699}" cxnId="{86C1BAA3-7579-4A40-90EB-D6CDE11359BB}" type="sib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7E0DB001-328C-4330-B16B-9BE8982F233F}">
      <dgm:prSet custT="1"/>
      <dgm:spPr>
        <a:blipFill rotWithShape="0">
          <a:blip xmlns:r="http://schemas.openxmlformats.org/officeDocument/2006/relationships" r:embed="rId1"/>
          <a:tile tx="0" ty="0" sx="100000" sy="100000" flip="none" algn="tl"/>
        </a:blipFill>
        <a:effectLst/>
        <a:scene3d>
          <a:camera prst="orthographicFront"/>
          <a:lightRig rig="threePt" dir="t"/>
        </a:scene3d>
        <a:sp3d contourW="12700">
          <a:contourClr>
            <a:srgbClr val="FF6600"/>
          </a:contourClr>
        </a:sp3d>
      </dgm:spPr>
      <dgm:t>
        <a:bodyPr/>
        <a:lstStyle/>
        <a:p>
          <a:pPr>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算法实现</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nSpc>
              <a:spcPct val="100000"/>
            </a:lnSpc>
            <a:spcBef>
              <a:spcPts val="0"/>
            </a:spcBef>
            <a:spcAft>
              <a:spcPts val="0"/>
            </a:spcAft>
          </a:pPr>
          <a:r>
            <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ACM </a:t>
          </a: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平台分类题  调试测试</a:t>
          </a:r>
        </a:p>
      </dgm:t>
    </dgm:pt>
    <dgm:pt modelId="{BD5CC224-594A-4865-BD89-46C0D336517C}" cxnId="{6A826839-7891-4F90-946E-87082253842E}" type="par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BBE64FEC-9CE6-47AC-8802-58045B9E6226}" cxnId="{6A826839-7891-4F90-946E-87082253842E}" type="sibTrans">
      <dgm:prSet/>
      <dgm:spPr/>
      <dgm:t>
        <a:bodyPr/>
        <a:lstStyle/>
        <a:p>
          <a:pPr>
            <a:lnSpc>
              <a:spcPct val="100000"/>
            </a:lnSpc>
            <a:spcBef>
              <a:spcPts val="0"/>
            </a:spcBef>
            <a:spcAft>
              <a:spcPts val="0"/>
            </a:spcAft>
          </a:pPr>
          <a:endParaRPr lang="zh-CN" altLang="en-US" sz="1800" b="1">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gm:t>
    </dgm:pt>
    <dgm:pt modelId="{E78B3C3E-3082-43AE-8F64-77542C04B7C7}" type="pres">
      <dgm:prSet presAssocID="{E09C6804-09E3-4AC7-9400-81FA807A9500}" presName="compositeShape" presStyleCnt="0">
        <dgm:presLayoutVars>
          <dgm:dir/>
          <dgm:resizeHandles/>
        </dgm:presLayoutVars>
      </dgm:prSet>
      <dgm:spPr/>
    </dgm:pt>
    <dgm:pt modelId="{8FA33D68-BE00-4E61-B485-34F54322E064}" type="pres">
      <dgm:prSet presAssocID="{E09C6804-09E3-4AC7-9400-81FA807A9500}" presName="pyramid" presStyleLbl="node1" presStyleIdx="0" presStyleCnt="1" custScaleX="101833" custLinFactNeighborX="-698" custLinFactNeighborY="-1336"/>
      <dgm:spPr>
        <a:ln>
          <a:solidFill>
            <a:schemeClr val="accent1">
              <a:lumMod val="25000"/>
            </a:schemeClr>
          </a:solidFill>
        </a:ln>
      </dgm:spPr>
    </dgm:pt>
    <dgm:pt modelId="{0428AA3A-3336-47BD-9798-C55F7FABD8A0}" type="pres">
      <dgm:prSet presAssocID="{E09C6804-09E3-4AC7-9400-81FA807A9500}" presName="theList" presStyleCnt="0"/>
      <dgm:spPr/>
    </dgm:pt>
    <dgm:pt modelId="{5153CB5D-3F34-43F8-B67D-6511747DDBE9}" type="pres">
      <dgm:prSet presAssocID="{7E0DB001-328C-4330-B16B-9BE8982F233F}" presName="aNode" presStyleLbl="fgAcc1" presStyleIdx="0" presStyleCnt="4" custScaleX="229551">
        <dgm:presLayoutVars>
          <dgm:bulletEnabled val="1"/>
        </dgm:presLayoutVars>
      </dgm:prSet>
      <dgm:spPr>
        <a:prstGeom prst="bevel">
          <a:avLst/>
        </a:prstGeom>
      </dgm:spPr>
    </dgm:pt>
    <dgm:pt modelId="{BD9DFBE0-4E22-4BAC-84E5-B99628A10546}" type="pres">
      <dgm:prSet presAssocID="{7E0DB001-328C-4330-B16B-9BE8982F233F}" presName="aSpace" presStyleCnt="0"/>
      <dgm:spPr/>
    </dgm:pt>
    <dgm:pt modelId="{175CEE97-DE7E-419C-B78D-A2BFD51A38CB}" type="pres">
      <dgm:prSet presAssocID="{27DBE0F8-3ABB-46F3-8BE3-FBD345C580DE}" presName="aNode" presStyleLbl="fgAcc1" presStyleIdx="1" presStyleCnt="4" custScaleX="229574">
        <dgm:presLayoutVars>
          <dgm:bulletEnabled val="1"/>
        </dgm:presLayoutVars>
      </dgm:prSet>
      <dgm:spPr>
        <a:prstGeom prst="bevel">
          <a:avLst/>
        </a:prstGeom>
      </dgm:spPr>
    </dgm:pt>
    <dgm:pt modelId="{CDF8141F-CAE1-4B38-B256-F9B841D16584}" type="pres">
      <dgm:prSet presAssocID="{27DBE0F8-3ABB-46F3-8BE3-FBD345C580DE}" presName="aSpace" presStyleCnt="0"/>
      <dgm:spPr/>
    </dgm:pt>
    <dgm:pt modelId="{4D75A500-5730-4C64-83C6-558A2048CE0A}" type="pres">
      <dgm:prSet presAssocID="{C8CEB687-8DDC-4B22-884E-73630EDEA643}" presName="aNode" presStyleLbl="fgAcc1" presStyleIdx="2" presStyleCnt="4" custScaleX="229585">
        <dgm:presLayoutVars>
          <dgm:bulletEnabled val="1"/>
        </dgm:presLayoutVars>
      </dgm:prSet>
      <dgm:spPr>
        <a:prstGeom prst="bevel">
          <a:avLst/>
        </a:prstGeom>
      </dgm:spPr>
    </dgm:pt>
    <dgm:pt modelId="{634B1BE3-39CF-4996-B14D-B515B81C1631}" type="pres">
      <dgm:prSet presAssocID="{C8CEB687-8DDC-4B22-884E-73630EDEA643}" presName="aSpace" presStyleCnt="0"/>
      <dgm:spPr/>
    </dgm:pt>
    <dgm:pt modelId="{6D181EAF-C934-4DEA-9C94-EFB018B6A12F}" type="pres">
      <dgm:prSet presAssocID="{DDD2DC70-75C9-4C91-B6C6-335BD378D58B}" presName="aNode" presStyleLbl="fgAcc1" presStyleIdx="3" presStyleCnt="4" custScaleX="230514" custLinFactNeighborX="-462" custLinFactNeighborY="-19136">
        <dgm:presLayoutVars>
          <dgm:bulletEnabled val="1"/>
        </dgm:presLayoutVars>
      </dgm:prSet>
      <dgm:spPr>
        <a:prstGeom prst="bevel">
          <a:avLst/>
        </a:prstGeom>
      </dgm:spPr>
    </dgm:pt>
    <dgm:pt modelId="{0FB1FD8E-B7D1-43CE-B6B7-E11C03F93767}" type="pres">
      <dgm:prSet presAssocID="{DDD2DC70-75C9-4C91-B6C6-335BD378D58B}" presName="aSpace" presStyleCnt="0"/>
      <dgm:spPr/>
    </dgm:pt>
  </dgm:ptLst>
  <dgm:cxnLst>
    <dgm:cxn modelId="{1141EB07-9163-4EDB-AA14-48FA3225342B}" type="presOf" srcId="{7E0DB001-328C-4330-B16B-9BE8982F233F}" destId="{5153CB5D-3F34-43F8-B67D-6511747DDBE9}" srcOrd="0" destOrd="0" presId="urn:microsoft.com/office/officeart/2005/8/layout/pyramid2#2"/>
    <dgm:cxn modelId="{20CDE621-E376-4F83-B816-2729D9206910}" srcId="{E09C6804-09E3-4AC7-9400-81FA807A9500}" destId="{27DBE0F8-3ABB-46F3-8BE3-FBD345C580DE}" srcOrd="1" destOrd="0" parTransId="{8A837019-232F-4973-8F7D-56E746598838}" sibTransId="{11C8BB0E-5EE6-49B2-B800-F4E450B7086D}"/>
    <dgm:cxn modelId="{6A826839-7891-4F90-946E-87082253842E}" srcId="{E09C6804-09E3-4AC7-9400-81FA807A9500}" destId="{7E0DB001-328C-4330-B16B-9BE8982F233F}" srcOrd="0" destOrd="0" parTransId="{BD5CC224-594A-4865-BD89-46C0D336517C}" sibTransId="{BBE64FEC-9CE6-47AC-8802-58045B9E6226}"/>
    <dgm:cxn modelId="{92420E60-9BF3-4D91-958F-65187F5EB57B}" srcId="{E09C6804-09E3-4AC7-9400-81FA807A9500}" destId="{C8CEB687-8DDC-4B22-884E-73630EDEA643}" srcOrd="2" destOrd="0" parTransId="{AD73DEC7-FD25-4178-923E-213DE43369B7}" sibTransId="{644073B7-0BA5-407C-BDE0-E68A8D7E3C36}"/>
    <dgm:cxn modelId="{3A6B1E58-E9AE-473E-9DF4-6389681A9E7F}" type="presOf" srcId="{C8CEB687-8DDC-4B22-884E-73630EDEA643}" destId="{4D75A500-5730-4C64-83C6-558A2048CE0A}" srcOrd="0" destOrd="0" presId="urn:microsoft.com/office/officeart/2005/8/layout/pyramid2#2"/>
    <dgm:cxn modelId="{86C1BAA3-7579-4A40-90EB-D6CDE11359BB}" srcId="{E09C6804-09E3-4AC7-9400-81FA807A9500}" destId="{DDD2DC70-75C9-4C91-B6C6-335BD378D58B}" srcOrd="3" destOrd="0" parTransId="{14B207A6-70A8-483B-83DF-93E5EE1975F5}" sibTransId="{B146DB3E-0E53-47FF-9CA4-858DD191A699}"/>
    <dgm:cxn modelId="{145D20CA-1703-4A4E-B6B0-0AD1EA886ACB}" type="presOf" srcId="{E09C6804-09E3-4AC7-9400-81FA807A9500}" destId="{E78B3C3E-3082-43AE-8F64-77542C04B7C7}" srcOrd="0" destOrd="0" presId="urn:microsoft.com/office/officeart/2005/8/layout/pyramid2#2"/>
    <dgm:cxn modelId="{8B2D7FDD-450E-417A-8E78-14FDDCCCADD4}" type="presOf" srcId="{DDD2DC70-75C9-4C91-B6C6-335BD378D58B}" destId="{6D181EAF-C934-4DEA-9C94-EFB018B6A12F}" srcOrd="0" destOrd="0" presId="urn:microsoft.com/office/officeart/2005/8/layout/pyramid2#2"/>
    <dgm:cxn modelId="{49DE09F1-38C2-4E6B-A68D-E48CBE5883C9}" type="presOf" srcId="{27DBE0F8-3ABB-46F3-8BE3-FBD345C580DE}" destId="{175CEE97-DE7E-419C-B78D-A2BFD51A38CB}" srcOrd="0" destOrd="0" presId="urn:microsoft.com/office/officeart/2005/8/layout/pyramid2#2"/>
    <dgm:cxn modelId="{86E19D5C-3DBC-45C3-935C-75A9F4958B15}" type="presParOf" srcId="{E78B3C3E-3082-43AE-8F64-77542C04B7C7}" destId="{8FA33D68-BE00-4E61-B485-34F54322E064}" srcOrd="0" destOrd="0" presId="urn:microsoft.com/office/officeart/2005/8/layout/pyramid2#2"/>
    <dgm:cxn modelId="{7AAA1459-081F-48A4-9FC3-A721EC6FFF58}" type="presParOf" srcId="{E78B3C3E-3082-43AE-8F64-77542C04B7C7}" destId="{0428AA3A-3336-47BD-9798-C55F7FABD8A0}" srcOrd="1" destOrd="0" presId="urn:microsoft.com/office/officeart/2005/8/layout/pyramid2#2"/>
    <dgm:cxn modelId="{1C107909-99A7-4C29-9CEB-E4000C3DA2C2}" type="presParOf" srcId="{0428AA3A-3336-47BD-9798-C55F7FABD8A0}" destId="{5153CB5D-3F34-43F8-B67D-6511747DDBE9}" srcOrd="0" destOrd="0" presId="urn:microsoft.com/office/officeart/2005/8/layout/pyramid2#2"/>
    <dgm:cxn modelId="{08AEEB54-BA67-4C2E-9DE1-CFB5B1B76D4C}" type="presParOf" srcId="{0428AA3A-3336-47BD-9798-C55F7FABD8A0}" destId="{BD9DFBE0-4E22-4BAC-84E5-B99628A10546}" srcOrd="1" destOrd="0" presId="urn:microsoft.com/office/officeart/2005/8/layout/pyramid2#2"/>
    <dgm:cxn modelId="{590E0F4B-848C-4BB6-97E6-1DB705BFDCD2}" type="presParOf" srcId="{0428AA3A-3336-47BD-9798-C55F7FABD8A0}" destId="{175CEE97-DE7E-419C-B78D-A2BFD51A38CB}" srcOrd="2" destOrd="0" presId="urn:microsoft.com/office/officeart/2005/8/layout/pyramid2#2"/>
    <dgm:cxn modelId="{26B25050-939B-43F5-B460-30F36126324B}" type="presParOf" srcId="{0428AA3A-3336-47BD-9798-C55F7FABD8A0}" destId="{CDF8141F-CAE1-4B38-B256-F9B841D16584}" srcOrd="3" destOrd="0" presId="urn:microsoft.com/office/officeart/2005/8/layout/pyramid2#2"/>
    <dgm:cxn modelId="{B1BF4771-C57F-48E8-A0FB-E726973511BF}" type="presParOf" srcId="{0428AA3A-3336-47BD-9798-C55F7FABD8A0}" destId="{4D75A500-5730-4C64-83C6-558A2048CE0A}" srcOrd="4" destOrd="0" presId="urn:microsoft.com/office/officeart/2005/8/layout/pyramid2#2"/>
    <dgm:cxn modelId="{CA42EDFF-E581-4B0E-89FF-76B46F06394E}" type="presParOf" srcId="{0428AA3A-3336-47BD-9798-C55F7FABD8A0}" destId="{634B1BE3-39CF-4996-B14D-B515B81C1631}" srcOrd="5" destOrd="0" presId="urn:microsoft.com/office/officeart/2005/8/layout/pyramid2#2"/>
    <dgm:cxn modelId="{FA8690D7-AC6C-436D-8117-C1B9A18E8432}" type="presParOf" srcId="{0428AA3A-3336-47BD-9798-C55F7FABD8A0}" destId="{6D181EAF-C934-4DEA-9C94-EFB018B6A12F}" srcOrd="6" destOrd="0" presId="urn:microsoft.com/office/officeart/2005/8/layout/pyramid2#2"/>
    <dgm:cxn modelId="{B875C88F-AD27-457E-A32C-94848948B0E2}" type="presParOf" srcId="{0428AA3A-3336-47BD-9798-C55F7FABD8A0}" destId="{0FB1FD8E-B7D1-43CE-B6B7-E11C03F93767}" srcOrd="7" destOrd="0" presId="urn:microsoft.com/office/officeart/2005/8/layout/pyramid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8A0C49-7C48-402A-8104-180445CF6426}" type="doc">
      <dgm:prSet loTypeId="urn:microsoft.com/office/officeart/2005/8/layout/chevron2" loCatId="list" qsTypeId="urn:microsoft.com/office/officeart/2005/8/quickstyle/simple1#10" qsCatId="simple" csTypeId="urn:microsoft.com/office/officeart/2005/8/colors/accent1_2#10" csCatId="accent1" phldr="1"/>
      <dgm:spPr/>
      <dgm:t>
        <a:bodyPr/>
        <a:lstStyle/>
        <a:p>
          <a:endParaRPr lang="zh-CN" altLang="en-US"/>
        </a:p>
      </dgm:t>
    </dgm:pt>
    <dgm:pt modelId="{62BAD6E8-CD51-465C-8ACC-95A5A43CBACC}">
      <dgm:prSet phldrT="[文本]"/>
      <dgm:spPr/>
      <dgm:t>
        <a:bodyPr/>
        <a:lstStyle/>
        <a:p>
          <a:r>
            <a:rPr lang="zh-CN" altLang="en-US" b="1" dirty="0">
              <a:solidFill>
                <a:srgbClr val="00B0F0"/>
              </a:solidFill>
            </a:rPr>
            <a:t>期末</a:t>
          </a:r>
        </a:p>
      </dgm:t>
    </dgm:pt>
    <dgm:pt modelId="{7CF020A1-9056-443B-8714-DBB5B507C2CB}" cxnId="{A10F00E9-B122-4B00-BFA7-9CCA1EDB9FE1}" type="parTrans">
      <dgm:prSet/>
      <dgm:spPr/>
      <dgm:t>
        <a:bodyPr/>
        <a:lstStyle/>
        <a:p>
          <a:endParaRPr lang="zh-CN" altLang="en-US" b="1">
            <a:solidFill>
              <a:srgbClr val="00B0F0"/>
            </a:solidFill>
          </a:endParaRPr>
        </a:p>
      </dgm:t>
    </dgm:pt>
    <dgm:pt modelId="{BFF10585-7A31-4542-8387-D123403A279B}" cxnId="{A10F00E9-B122-4B00-BFA7-9CCA1EDB9FE1}" type="sibTrans">
      <dgm:prSet/>
      <dgm:spPr/>
      <dgm:t>
        <a:bodyPr/>
        <a:lstStyle/>
        <a:p>
          <a:endParaRPr lang="zh-CN" altLang="en-US" b="1">
            <a:solidFill>
              <a:srgbClr val="00B0F0"/>
            </a:solidFill>
          </a:endParaRPr>
        </a:p>
      </dgm:t>
    </dgm:pt>
    <dgm:pt modelId="{2609DEA4-5CF2-4511-9ACF-4B8FD1711933}">
      <dgm:prSet phldrT="[文本]" phldr="0" custT="1"/>
      <dgm:spPr/>
      <dgm:t>
        <a:bodyPr vert="horz" wrap="square"/>
        <a:p>
          <a:pPr>
            <a:lnSpc>
              <a:spcPct val="100000"/>
            </a:lnSpc>
            <a:spcBef>
              <a:spcPct val="0"/>
            </a:spcBef>
            <a:spcAft>
              <a:spcPct val="15000"/>
            </a:spcAft>
          </a:pPr>
          <a:r>
            <a:rPr lang="zh-CN" altLang="en-US" sz="2000" b="1" dirty="0">
              <a:solidFill>
                <a:srgbClr val="00B0F0"/>
              </a:solidFill>
            </a:rPr>
            <a:t>笔试</a:t>
          </a:r>
          <a:r>
            <a:rPr sz="6500"/>
            <a:t/>
          </a:r>
          <a:endParaRPr sz="6500"/>
        </a:p>
      </dgm:t>
    </dgm:pt>
    <dgm:pt modelId="{E1589B34-660E-41DF-9FD8-D23B42D36D46}" cxnId="{6AA14CFD-2E4F-41C5-B612-4233C8019950}" type="parTrans">
      <dgm:prSet/>
      <dgm:spPr/>
      <dgm:t>
        <a:bodyPr/>
        <a:lstStyle/>
        <a:p>
          <a:endParaRPr lang="zh-CN" altLang="en-US" b="1">
            <a:solidFill>
              <a:srgbClr val="00B0F0"/>
            </a:solidFill>
          </a:endParaRPr>
        </a:p>
      </dgm:t>
    </dgm:pt>
    <dgm:pt modelId="{1C658C4D-84F3-4676-A89E-5D456049EAFB}" cxnId="{6AA14CFD-2E4F-41C5-B612-4233C8019950}" type="sibTrans">
      <dgm:prSet/>
      <dgm:spPr/>
      <dgm:t>
        <a:bodyPr/>
        <a:lstStyle/>
        <a:p>
          <a:endParaRPr lang="zh-CN" altLang="en-US" b="1">
            <a:solidFill>
              <a:srgbClr val="00B0F0"/>
            </a:solidFill>
          </a:endParaRPr>
        </a:p>
      </dgm:t>
    </dgm:pt>
    <dgm:pt modelId="{BBF00601-D739-40B7-ABB9-009A8BE9AEAE}">
      <dgm:prSet phldrT="[文本]"/>
      <dgm:spPr/>
      <dgm:t>
        <a:bodyPr/>
        <a:lstStyle/>
        <a:p>
          <a:r>
            <a:rPr lang="zh-CN" altLang="en-US" b="1" dirty="0">
              <a:solidFill>
                <a:srgbClr val="00B0F0"/>
              </a:solidFill>
            </a:rPr>
            <a:t>线上</a:t>
          </a:r>
        </a:p>
      </dgm:t>
    </dgm:pt>
    <dgm:pt modelId="{3730968C-09D7-42FB-9BAF-585D5838F118}" cxnId="{E10604F0-DE23-4150-A704-344CB6956942}" type="parTrans">
      <dgm:prSet/>
      <dgm:spPr/>
      <dgm:t>
        <a:bodyPr/>
        <a:lstStyle/>
        <a:p>
          <a:endParaRPr lang="zh-CN" altLang="en-US" b="1">
            <a:solidFill>
              <a:srgbClr val="00B0F0"/>
            </a:solidFill>
          </a:endParaRPr>
        </a:p>
      </dgm:t>
    </dgm:pt>
    <dgm:pt modelId="{EF992FE2-C5D1-4331-BDB2-BAA191D61983}" cxnId="{E10604F0-DE23-4150-A704-344CB6956942}" type="sibTrans">
      <dgm:prSet/>
      <dgm:spPr/>
      <dgm:t>
        <a:bodyPr/>
        <a:lstStyle/>
        <a:p>
          <a:endParaRPr lang="zh-CN" altLang="en-US" b="1">
            <a:solidFill>
              <a:srgbClr val="00B0F0"/>
            </a:solidFill>
          </a:endParaRPr>
        </a:p>
      </dgm:t>
    </dgm:pt>
    <dgm:pt modelId="{8C480F70-CDB7-4803-8549-87E29458CF90}">
      <dgm:prSet phldrT="[文本]" phldr="0" custT="1"/>
      <dgm:spPr/>
      <dgm:t>
        <a:bodyPr vert="horz" wrap="square"/>
        <a:lstStyle/>
        <a:p>
          <a:pPr>
            <a:lnSpc>
              <a:spcPct val="100000"/>
            </a:lnSpc>
            <a:spcBef>
              <a:spcPct val="0"/>
            </a:spcBef>
            <a:spcAft>
              <a:spcPct val="15000"/>
            </a:spcAft>
          </a:pPr>
          <a:r>
            <a:rPr lang="zh-CN" altLang="en-US" sz="2000" b="1" dirty="0">
              <a:solidFill>
                <a:srgbClr val="00B0F0"/>
              </a:solidFill>
            </a:rPr>
            <a:t>测验</a:t>
          </a:r>
        </a:p>
      </dgm:t>
    </dgm:pt>
    <dgm:pt modelId="{40D62620-B1DF-46E2-B6FC-224598292D75}" cxnId="{8F2A6F7B-70EB-44ED-A887-9298C41B9A9A}" type="parTrans">
      <dgm:prSet/>
      <dgm:spPr/>
      <dgm:t>
        <a:bodyPr/>
        <a:lstStyle/>
        <a:p>
          <a:endParaRPr lang="zh-CN" altLang="en-US" b="1">
            <a:solidFill>
              <a:srgbClr val="00B0F0"/>
            </a:solidFill>
          </a:endParaRPr>
        </a:p>
      </dgm:t>
    </dgm:pt>
    <dgm:pt modelId="{5FAA7410-40CF-4187-8C57-5FC7436BDEAD}" cxnId="{8F2A6F7B-70EB-44ED-A887-9298C41B9A9A}" type="sibTrans">
      <dgm:prSet/>
      <dgm:spPr/>
      <dgm:t>
        <a:bodyPr/>
        <a:lstStyle/>
        <a:p>
          <a:endParaRPr lang="zh-CN" altLang="en-US" b="1">
            <a:solidFill>
              <a:srgbClr val="00B0F0"/>
            </a:solidFill>
          </a:endParaRPr>
        </a:p>
      </dgm:t>
    </dgm:pt>
    <dgm:pt modelId="{C44A16CA-AAE6-4AD8-8951-2F4009C82D0D}">
      <dgm:prSet phldr="0" custT="1"/>
      <dgm:spPr/>
      <dgm:t>
        <a:bodyPr vert="horz" wrap="square"/>
        <a:lstStyle/>
        <a:p>
          <a:pPr>
            <a:lnSpc>
              <a:spcPct val="100000"/>
            </a:lnSpc>
            <a:spcBef>
              <a:spcPct val="0"/>
            </a:spcBef>
            <a:spcAft>
              <a:spcPct val="15000"/>
            </a:spcAft>
          </a:pPr>
          <a:r>
            <a:rPr lang="zh-CN" altLang="en-US" sz="2000" b="1" dirty="0">
              <a:solidFill>
                <a:srgbClr val="00B0F0"/>
              </a:solidFill>
            </a:rPr>
            <a:t>作业（</a:t>
          </a:r>
          <a:r>
            <a:rPr lang="en-US" altLang="zh-CN" sz="2000" b="1" dirty="0">
              <a:solidFill>
                <a:srgbClr val="00B0F0"/>
              </a:solidFill>
            </a:rPr>
            <a:t>mooc</a:t>
          </a:r>
          <a:r>
            <a:rPr lang="zh-CN" altLang="en-US" sz="2000" b="1" dirty="0">
              <a:solidFill>
                <a:srgbClr val="00B0F0"/>
              </a:solidFill>
            </a:rPr>
            <a:t>）</a:t>
          </a:r>
        </a:p>
      </dgm:t>
    </dgm:pt>
    <dgm:pt modelId="{6C195292-D87E-49C8-9EDA-172814D90451}" cxnId="{3FF9E34A-F8B1-42DD-8FBE-EA0103837F37}" type="parTrans">
      <dgm:prSet/>
      <dgm:spPr/>
    </dgm:pt>
    <dgm:pt modelId="{29B5DE25-0252-4887-9938-0F9728B627AF}" cxnId="{3FF9E34A-F8B1-42DD-8FBE-EA0103837F37}" type="sibTrans">
      <dgm:prSet/>
      <dgm:spPr/>
    </dgm:pt>
    <dgm:pt modelId="{CAA3C0BF-3C67-44D6-A32A-FF0CDCB5D53B}">
      <dgm:prSet phldr="0" custT="1"/>
      <dgm:spPr/>
      <dgm:t>
        <a:bodyPr vert="horz" wrap="square"/>
        <a:lstStyle/>
        <a:p>
          <a:pPr>
            <a:lnSpc>
              <a:spcPct val="100000"/>
            </a:lnSpc>
            <a:spcBef>
              <a:spcPct val="0"/>
            </a:spcBef>
            <a:spcAft>
              <a:spcPct val="15000"/>
            </a:spcAft>
          </a:pPr>
          <a:r>
            <a:rPr lang="zh-CN" altLang="en-US" sz="2000" b="1" dirty="0">
              <a:solidFill>
                <a:srgbClr val="00B0F0"/>
              </a:solidFill>
            </a:rPr>
            <a:t>讨论</a:t>
          </a:r>
        </a:p>
      </dgm:t>
    </dgm:pt>
    <dgm:pt modelId="{E854A6E3-22E5-4BB2-BD1C-46E2774F2EB7}" cxnId="{7F02D335-3BE0-48F6-B003-5F3DD2881C99}" type="parTrans">
      <dgm:prSet/>
      <dgm:spPr/>
    </dgm:pt>
    <dgm:pt modelId="{0E4458DE-4464-44C2-88F5-F321F26FAA35}" cxnId="{7F02D335-3BE0-48F6-B003-5F3DD2881C99}" type="sibTrans">
      <dgm:prSet/>
      <dgm:spPr/>
    </dgm:pt>
    <dgm:pt modelId="{159CDD24-BD1B-4200-B65D-72B7F3262CBC}">
      <dgm:prSet phldr="0" custT="1"/>
      <dgm:spPr/>
      <dgm:t>
        <a:bodyPr vert="horz" wrap="square"/>
        <a:lstStyle/>
        <a:p>
          <a:pPr>
            <a:lnSpc>
              <a:spcPct val="100000"/>
            </a:lnSpc>
            <a:spcBef>
              <a:spcPct val="0"/>
            </a:spcBef>
            <a:spcAft>
              <a:spcPct val="15000"/>
            </a:spcAft>
          </a:pPr>
          <a:r>
            <a:rPr lang="zh-CN" altLang="en-US" sz="2000" b="1" dirty="0">
              <a:solidFill>
                <a:srgbClr val="00B0F0"/>
              </a:solidFill>
            </a:rPr>
            <a:t>考试</a:t>
          </a:r>
          <a:endParaRPr sz="6500"/>
        </a:p>
      </dgm:t>
    </dgm:pt>
    <dgm:pt modelId="{53534B85-B278-4EAD-86A7-77ACEBA9925D}" cxnId="{332D07D9-424D-4962-B82C-1648D7DB6E04}" type="parTrans">
      <dgm:prSet/>
      <dgm:spPr/>
    </dgm:pt>
    <dgm:pt modelId="{FF011125-AAB0-46DC-BD98-8E3888FA62EA}" cxnId="{332D07D9-424D-4962-B82C-1648D7DB6E04}" type="sibTrans">
      <dgm:prSet/>
      <dgm:spPr/>
    </dgm:pt>
    <dgm:pt modelId="{EF6A7E59-D997-4799-9477-87EB9A4A45E9}">
      <dgm:prSet phldrT="[文本]"/>
      <dgm:spPr/>
      <dgm:t>
        <a:bodyPr/>
        <a:lstStyle/>
        <a:p>
          <a:r>
            <a:rPr lang="zh-CN" altLang="en-US" b="1" dirty="0">
              <a:solidFill>
                <a:srgbClr val="00B0F0"/>
              </a:solidFill>
            </a:rPr>
            <a:t>线下</a:t>
          </a:r>
        </a:p>
      </dgm:t>
    </dgm:pt>
    <dgm:pt modelId="{EB66CF3F-3607-4CBC-A34B-4F2296F3A616}" cxnId="{C0A6E749-F4B3-41AD-8EC6-9FDC608563D1}" type="parTrans">
      <dgm:prSet/>
      <dgm:spPr/>
      <dgm:t>
        <a:bodyPr/>
        <a:lstStyle/>
        <a:p>
          <a:endParaRPr lang="zh-CN" altLang="en-US" b="1">
            <a:solidFill>
              <a:srgbClr val="00B0F0"/>
            </a:solidFill>
          </a:endParaRPr>
        </a:p>
      </dgm:t>
    </dgm:pt>
    <dgm:pt modelId="{CF959162-F0FA-4AC9-BB91-3C2A4624EC47}" cxnId="{C0A6E749-F4B3-41AD-8EC6-9FDC608563D1}" type="sibTrans">
      <dgm:prSet/>
      <dgm:spPr/>
      <dgm:t>
        <a:bodyPr/>
        <a:lstStyle/>
        <a:p>
          <a:endParaRPr lang="zh-CN" altLang="en-US" b="1">
            <a:solidFill>
              <a:srgbClr val="00B0F0"/>
            </a:solidFill>
          </a:endParaRPr>
        </a:p>
      </dgm:t>
    </dgm:pt>
    <dgm:pt modelId="{CF8FB7E6-8090-4FF8-88D3-F853965E6001}">
      <dgm:prSet phldrT="[文本]" phldr="0" custT="1"/>
      <dgm:spPr/>
      <dgm:t>
        <a:bodyPr vert="horz" wrap="square"/>
        <a:lstStyle/>
        <a:p>
          <a:pPr>
            <a:lnSpc>
              <a:spcPct val="100000"/>
            </a:lnSpc>
            <a:spcBef>
              <a:spcPct val="0"/>
            </a:spcBef>
            <a:spcAft>
              <a:spcPct val="15000"/>
            </a:spcAft>
          </a:pPr>
          <a:r>
            <a:rPr lang="zh-CN" altLang="en-US" sz="2000" b="1" dirty="0">
              <a:solidFill>
                <a:srgbClr val="00B0F0"/>
              </a:solidFill>
            </a:rPr>
            <a:t>报告</a:t>
          </a:r>
        </a:p>
      </dgm:t>
    </dgm:pt>
    <dgm:pt modelId="{97727666-EA45-497E-8824-27E81AC7F239}" cxnId="{C843D69E-1ABC-4E9F-B52D-BB0CFE855065}" type="parTrans">
      <dgm:prSet/>
      <dgm:spPr/>
      <dgm:t>
        <a:bodyPr/>
        <a:lstStyle/>
        <a:p>
          <a:endParaRPr lang="zh-CN" altLang="en-US" b="1">
            <a:solidFill>
              <a:srgbClr val="00B0F0"/>
            </a:solidFill>
          </a:endParaRPr>
        </a:p>
      </dgm:t>
    </dgm:pt>
    <dgm:pt modelId="{5D4CCB72-A53B-4B0C-B7BE-510E3958F8F0}" cxnId="{C843D69E-1ABC-4E9F-B52D-BB0CFE855065}" type="sibTrans">
      <dgm:prSet/>
      <dgm:spPr/>
      <dgm:t>
        <a:bodyPr/>
        <a:lstStyle/>
        <a:p>
          <a:endParaRPr lang="zh-CN" altLang="en-US" b="1">
            <a:solidFill>
              <a:srgbClr val="00B0F0"/>
            </a:solidFill>
          </a:endParaRPr>
        </a:p>
      </dgm:t>
    </dgm:pt>
    <dgm:pt modelId="{C55B5983-80AB-4541-BF39-089EA0A78B2F}">
      <dgm:prSet phldr="0" custT="1"/>
      <dgm:spPr/>
      <dgm:t>
        <a:bodyPr vert="horz" wrap="square"/>
        <a:lstStyle/>
        <a:p>
          <a:pPr>
            <a:lnSpc>
              <a:spcPct val="100000"/>
            </a:lnSpc>
            <a:spcBef>
              <a:spcPct val="0"/>
            </a:spcBef>
            <a:spcAft>
              <a:spcPct val="15000"/>
            </a:spcAft>
          </a:pPr>
          <a:r>
            <a:rPr lang="zh-CN" altLang="en-US" sz="2000" b="1" dirty="0">
              <a:solidFill>
                <a:srgbClr val="00B0F0"/>
              </a:solidFill>
            </a:rPr>
            <a:t>讨论</a:t>
          </a:r>
        </a:p>
      </dgm:t>
    </dgm:pt>
    <dgm:pt modelId="{7410AC81-E86A-48F6-BC39-110273A332B8}" cxnId="{82D5194A-1311-4748-A510-27D8A83484AE}" type="parTrans">
      <dgm:prSet/>
      <dgm:spPr/>
    </dgm:pt>
    <dgm:pt modelId="{9F15D3D4-FD5C-4842-8429-467E620CF4A9}" cxnId="{82D5194A-1311-4748-A510-27D8A83484AE}" type="sibTrans">
      <dgm:prSet/>
      <dgm:spPr/>
    </dgm:pt>
    <dgm:pt modelId="{E31245D8-C870-4F81-939F-4AA75F98C493}">
      <dgm:prSet phldr="0" custT="1"/>
      <dgm:spPr/>
      <dgm:t>
        <a:bodyPr vert="horz" wrap="square"/>
        <a:lstStyle/>
        <a:p>
          <a:pPr>
            <a:lnSpc>
              <a:spcPct val="100000"/>
            </a:lnSpc>
            <a:spcBef>
              <a:spcPct val="0"/>
            </a:spcBef>
            <a:spcAft>
              <a:spcPct val="15000"/>
            </a:spcAft>
          </a:pPr>
          <a:r>
            <a:rPr lang="zh-CN" altLang="en-US" sz="2000" b="1" dirty="0">
              <a:solidFill>
                <a:srgbClr val="00B0F0"/>
              </a:solidFill>
            </a:rPr>
            <a:t>练习（慕课堂）</a:t>
          </a:r>
        </a:p>
      </dgm:t>
    </dgm:pt>
    <dgm:pt modelId="{FBC956E2-B196-4C5D-967B-949CFCBDF993}" cxnId="{150CC439-794D-47A1-82F4-51C2AA4682E0}" type="parTrans">
      <dgm:prSet/>
      <dgm:spPr/>
    </dgm:pt>
    <dgm:pt modelId="{42ECE028-7EA1-4AA0-8E4C-BC1AD9DF0B5F}" cxnId="{150CC439-794D-47A1-82F4-51C2AA4682E0}" type="sibTrans">
      <dgm:prSet/>
      <dgm:spPr/>
    </dgm:pt>
    <dgm:pt modelId="{7CDF4C88-6D40-478F-ADE4-6A00DD0ED446}">
      <dgm:prSet phldr="0" custT="1"/>
      <dgm:spPr/>
      <dgm:t>
        <a:bodyPr vert="horz" wrap="square"/>
        <a:lstStyle/>
        <a:p>
          <a:pPr>
            <a:lnSpc>
              <a:spcPct val="100000"/>
            </a:lnSpc>
            <a:spcBef>
              <a:spcPct val="0"/>
            </a:spcBef>
            <a:spcAft>
              <a:spcPct val="15000"/>
            </a:spcAft>
          </a:pPr>
          <a:r>
            <a:rPr lang="zh-CN" altLang="en-US" sz="2000" b="1" dirty="0">
              <a:solidFill>
                <a:srgbClr val="00B0F0"/>
              </a:solidFill>
            </a:rPr>
            <a:t>实践</a:t>
          </a:r>
          <a:endParaRPr sz="6500"/>
        </a:p>
      </dgm:t>
    </dgm:pt>
    <dgm:pt modelId="{0E6EC6D7-125C-4D5C-AEBC-319CDCC5D6E1}" cxnId="{D12CA115-5704-44D7-A5A5-E46DABAA2F31}" type="parTrans">
      <dgm:prSet/>
      <dgm:spPr/>
    </dgm:pt>
    <dgm:pt modelId="{FBED946A-78C9-4E4E-9FD1-FA9CB740A3AD}" cxnId="{D12CA115-5704-44D7-A5A5-E46DABAA2F31}" type="sibTrans">
      <dgm:prSet/>
      <dgm:spPr/>
    </dgm:pt>
    <dgm:pt modelId="{87C65F12-9AE9-4393-A873-E9F530D081D6}" type="pres">
      <dgm:prSet presAssocID="{818A0C49-7C48-402A-8104-180445CF6426}" presName="linearFlow" presStyleCnt="0">
        <dgm:presLayoutVars>
          <dgm:dir/>
          <dgm:animLvl val="lvl"/>
          <dgm:resizeHandles val="exact"/>
        </dgm:presLayoutVars>
      </dgm:prSet>
      <dgm:spPr/>
    </dgm:pt>
    <dgm:pt modelId="{AA63B096-4BD4-4942-8470-775BDF758971}" type="pres">
      <dgm:prSet presAssocID="{62BAD6E8-CD51-465C-8ACC-95A5A43CBACC}" presName="composite" presStyleCnt="0"/>
      <dgm:spPr/>
    </dgm:pt>
    <dgm:pt modelId="{DA3F4C4C-54BD-4DB5-BDD2-AD7F6FA9A55A}" type="pres">
      <dgm:prSet presAssocID="{62BAD6E8-CD51-465C-8ACC-95A5A43CBACC}" presName="parentText" presStyleLbl="alignNode1" presStyleIdx="0" presStyleCnt="3">
        <dgm:presLayoutVars>
          <dgm:chMax val="1"/>
          <dgm:bulletEnabled val="1"/>
        </dgm:presLayoutVars>
      </dgm:prSet>
      <dgm:spPr/>
    </dgm:pt>
    <dgm:pt modelId="{20D441B8-DE4E-40E2-B958-103F5C15EED8}" type="pres">
      <dgm:prSet presAssocID="{62BAD6E8-CD51-465C-8ACC-95A5A43CBACC}" presName="descendantText" presStyleLbl="alignAcc1" presStyleIdx="0" presStyleCnt="3">
        <dgm:presLayoutVars>
          <dgm:bulletEnabled val="1"/>
        </dgm:presLayoutVars>
      </dgm:prSet>
      <dgm:spPr/>
    </dgm:pt>
    <dgm:pt modelId="{8C7CE26F-9D2D-415B-BC9B-416C77ECCBF7}" type="pres">
      <dgm:prSet presAssocID="{BFF10585-7A31-4542-8387-D123403A279B}" presName="sp" presStyleCnt="0"/>
      <dgm:spPr/>
    </dgm:pt>
    <dgm:pt modelId="{97E9BC3F-039A-481C-B998-E39BE7FEA1E2}" type="pres">
      <dgm:prSet presAssocID="{BBF00601-D739-40B7-ABB9-009A8BE9AEAE}" presName="composite" presStyleCnt="0"/>
      <dgm:spPr/>
    </dgm:pt>
    <dgm:pt modelId="{A49CDB96-CCB2-4ACD-B61E-C231F5DBE628}" type="pres">
      <dgm:prSet presAssocID="{BBF00601-D739-40B7-ABB9-009A8BE9AEAE}" presName="parentText" presStyleLbl="alignNode1" presStyleIdx="1" presStyleCnt="3">
        <dgm:presLayoutVars>
          <dgm:chMax val="1"/>
          <dgm:bulletEnabled val="1"/>
        </dgm:presLayoutVars>
      </dgm:prSet>
      <dgm:spPr/>
    </dgm:pt>
    <dgm:pt modelId="{823F87A9-5F2B-49F4-9483-12E9BDA54483}" type="pres">
      <dgm:prSet presAssocID="{BBF00601-D739-40B7-ABB9-009A8BE9AEAE}" presName="descendantText" presStyleLbl="alignAcc1" presStyleIdx="1" presStyleCnt="3" custScaleY="167253" custLinFactNeighborX="-135" custLinFactNeighborY="-8518">
        <dgm:presLayoutVars>
          <dgm:bulletEnabled val="1"/>
        </dgm:presLayoutVars>
      </dgm:prSet>
      <dgm:spPr/>
    </dgm:pt>
    <dgm:pt modelId="{7A8FC540-6454-412F-9822-0EE5469C709B}" type="pres">
      <dgm:prSet presAssocID="{EF992FE2-C5D1-4331-BDB2-BAA191D61983}" presName="sp" presStyleCnt="0"/>
      <dgm:spPr/>
    </dgm:pt>
    <dgm:pt modelId="{7D4B2D57-9312-48EB-B4C9-F16B0C52F5E4}" type="pres">
      <dgm:prSet presAssocID="{EF6A7E59-D997-4799-9477-87EB9A4A45E9}" presName="composite" presStyleCnt="0"/>
      <dgm:spPr/>
    </dgm:pt>
    <dgm:pt modelId="{F1A528EF-CC23-490B-BD7D-57F924EE613C}" type="pres">
      <dgm:prSet presAssocID="{EF6A7E59-D997-4799-9477-87EB9A4A45E9}" presName="parentText" presStyleLbl="alignNode1" presStyleIdx="2" presStyleCnt="3">
        <dgm:presLayoutVars>
          <dgm:chMax val="1"/>
          <dgm:bulletEnabled val="1"/>
        </dgm:presLayoutVars>
      </dgm:prSet>
      <dgm:spPr/>
    </dgm:pt>
    <dgm:pt modelId="{2169DE0B-3206-496B-A74F-9E9B30BBB597}" type="pres">
      <dgm:prSet presAssocID="{EF6A7E59-D997-4799-9477-87EB9A4A45E9}" presName="descendantText" presStyleLbl="alignAcc1" presStyleIdx="2" presStyleCnt="3" custScaleY="162686" custLinFactNeighborX="432" custLinFactNeighborY="24666">
        <dgm:presLayoutVars>
          <dgm:bulletEnabled val="1"/>
        </dgm:presLayoutVars>
      </dgm:prSet>
      <dgm:spPr/>
    </dgm:pt>
  </dgm:ptLst>
  <dgm:cxnLst>
    <dgm:cxn modelId="{A10F00E9-B122-4B00-BFA7-9CCA1EDB9FE1}" srcId="{818A0C49-7C48-402A-8104-180445CF6426}" destId="{62BAD6E8-CD51-465C-8ACC-95A5A43CBACC}" srcOrd="0" destOrd="0" parTransId="{7CF020A1-9056-443B-8714-DBB5B507C2CB}" sibTransId="{BFF10585-7A31-4542-8387-D123403A279B}"/>
    <dgm:cxn modelId="{6AA14CFD-2E4F-41C5-B612-4233C8019950}" srcId="{62BAD6E8-CD51-465C-8ACC-95A5A43CBACC}" destId="{2609DEA4-5CF2-4511-9ACF-4B8FD1711933}" srcOrd="0" destOrd="0" parTransId="{E1589B34-660E-41DF-9FD8-D23B42D36D46}" sibTransId="{1C658C4D-84F3-4676-A89E-5D456049EAFB}"/>
    <dgm:cxn modelId="{E10604F0-DE23-4150-A704-344CB6956942}" srcId="{818A0C49-7C48-402A-8104-180445CF6426}" destId="{BBF00601-D739-40B7-ABB9-009A8BE9AEAE}" srcOrd="1" destOrd="0" parTransId="{3730968C-09D7-42FB-9BAF-585D5838F118}" sibTransId="{EF992FE2-C5D1-4331-BDB2-BAA191D61983}"/>
    <dgm:cxn modelId="{8F2A6F7B-70EB-44ED-A887-9298C41B9A9A}" srcId="{BBF00601-D739-40B7-ABB9-009A8BE9AEAE}" destId="{8C480F70-CDB7-4803-8549-87E29458CF90}" srcOrd="0" destOrd="1" parTransId="{40D62620-B1DF-46E2-B6FC-224598292D75}" sibTransId="{5FAA7410-40CF-4187-8C57-5FC7436BDEAD}"/>
    <dgm:cxn modelId="{3FF9E34A-F8B1-42DD-8FBE-EA0103837F37}" srcId="{BBF00601-D739-40B7-ABB9-009A8BE9AEAE}" destId="{C44A16CA-AAE6-4AD8-8951-2F4009C82D0D}" srcOrd="1" destOrd="1" parTransId="{6C195292-D87E-49C8-9EDA-172814D90451}" sibTransId="{29B5DE25-0252-4887-9938-0F9728B627AF}"/>
    <dgm:cxn modelId="{7F02D335-3BE0-48F6-B003-5F3DD2881C99}" srcId="{BBF00601-D739-40B7-ABB9-009A8BE9AEAE}" destId="{CAA3C0BF-3C67-44D6-A32A-FF0CDCB5D53B}" srcOrd="2" destOrd="1" parTransId="{E854A6E3-22E5-4BB2-BD1C-46E2774F2EB7}" sibTransId="{0E4458DE-4464-44C2-88F5-F321F26FAA35}"/>
    <dgm:cxn modelId="{332D07D9-424D-4962-B82C-1648D7DB6E04}" srcId="{BBF00601-D739-40B7-ABB9-009A8BE9AEAE}" destId="{159CDD24-BD1B-4200-B65D-72B7F3262CBC}" srcOrd="3" destOrd="1" parTransId="{53534B85-B278-4EAD-86A7-77ACEBA9925D}" sibTransId="{FF011125-AAB0-46DC-BD98-8E3888FA62EA}"/>
    <dgm:cxn modelId="{C0A6E749-F4B3-41AD-8EC6-9FDC608563D1}" srcId="{818A0C49-7C48-402A-8104-180445CF6426}" destId="{EF6A7E59-D997-4799-9477-87EB9A4A45E9}" srcOrd="2" destOrd="0" parTransId="{EB66CF3F-3607-4CBC-A34B-4F2296F3A616}" sibTransId="{CF959162-F0FA-4AC9-BB91-3C2A4624EC47}"/>
    <dgm:cxn modelId="{C843D69E-1ABC-4E9F-B52D-BB0CFE855065}" srcId="{EF6A7E59-D997-4799-9477-87EB9A4A45E9}" destId="{CF8FB7E6-8090-4FF8-88D3-F853965E6001}" srcOrd="0" destOrd="2" parTransId="{97727666-EA45-497E-8824-27E81AC7F239}" sibTransId="{5D4CCB72-A53B-4B0C-B7BE-510E3958F8F0}"/>
    <dgm:cxn modelId="{82D5194A-1311-4748-A510-27D8A83484AE}" srcId="{EF6A7E59-D997-4799-9477-87EB9A4A45E9}" destId="{C55B5983-80AB-4541-BF39-089EA0A78B2F}" srcOrd="1" destOrd="2" parTransId="{7410AC81-E86A-48F6-BC39-110273A332B8}" sibTransId="{9F15D3D4-FD5C-4842-8429-467E620CF4A9}"/>
    <dgm:cxn modelId="{150CC439-794D-47A1-82F4-51C2AA4682E0}" srcId="{EF6A7E59-D997-4799-9477-87EB9A4A45E9}" destId="{E31245D8-C870-4F81-939F-4AA75F98C493}" srcOrd="2" destOrd="2" parTransId="{FBC956E2-B196-4C5D-967B-949CFCBDF993}" sibTransId="{42ECE028-7EA1-4AA0-8E4C-BC1AD9DF0B5F}"/>
    <dgm:cxn modelId="{D12CA115-5704-44D7-A5A5-E46DABAA2F31}" srcId="{EF6A7E59-D997-4799-9477-87EB9A4A45E9}" destId="{7CDF4C88-6D40-478F-ADE4-6A00DD0ED446}" srcOrd="3" destOrd="2" parTransId="{0E6EC6D7-125C-4D5C-AEBC-319CDCC5D6E1}" sibTransId="{FBED946A-78C9-4E4E-9FD1-FA9CB740A3AD}"/>
    <dgm:cxn modelId="{FF47D82D-18CC-4116-9AB0-9AD7F43948E6}" type="presOf" srcId="{818A0C49-7C48-402A-8104-180445CF6426}" destId="{87C65F12-9AE9-4393-A873-E9F530D081D6}" srcOrd="0" destOrd="0" presId="urn:microsoft.com/office/officeart/2005/8/layout/chevron2"/>
    <dgm:cxn modelId="{D8702765-CE2C-4DF5-9821-2CE72CB416E5}" type="presParOf" srcId="{87C65F12-9AE9-4393-A873-E9F530D081D6}" destId="{AA63B096-4BD4-4942-8470-775BDF758971}" srcOrd="0" destOrd="0" presId="urn:microsoft.com/office/officeart/2005/8/layout/chevron2"/>
    <dgm:cxn modelId="{BB95BF1F-B3BE-48E2-A3B4-27A9F7423792}" type="presParOf" srcId="{AA63B096-4BD4-4942-8470-775BDF758971}" destId="{DA3F4C4C-54BD-4DB5-BDD2-AD7F6FA9A55A}" srcOrd="0" destOrd="0" presId="urn:microsoft.com/office/officeart/2005/8/layout/chevron2"/>
    <dgm:cxn modelId="{F68D0FB5-211E-4ECB-88F7-FD34653153C0}" type="presOf" srcId="{62BAD6E8-CD51-465C-8ACC-95A5A43CBACC}" destId="{DA3F4C4C-54BD-4DB5-BDD2-AD7F6FA9A55A}" srcOrd="0" destOrd="0" presId="urn:microsoft.com/office/officeart/2005/8/layout/chevron2"/>
    <dgm:cxn modelId="{4CCD3567-9C3B-4F69-8712-518B5C633568}" type="presParOf" srcId="{AA63B096-4BD4-4942-8470-775BDF758971}" destId="{20D441B8-DE4E-40E2-B958-103F5C15EED8}" srcOrd="1" destOrd="0" presId="urn:microsoft.com/office/officeart/2005/8/layout/chevron2"/>
    <dgm:cxn modelId="{BA2CE9C7-7922-4758-8CAA-627149A7F6A0}" type="presOf" srcId="{2609DEA4-5CF2-4511-9ACF-4B8FD1711933}" destId="{20D441B8-DE4E-40E2-B958-103F5C15EED8}" srcOrd="0" destOrd="0" presId="urn:microsoft.com/office/officeart/2005/8/layout/chevron2"/>
    <dgm:cxn modelId="{5BE30926-2ADB-4606-B1E7-EC787068C409}" type="presParOf" srcId="{87C65F12-9AE9-4393-A873-E9F530D081D6}" destId="{8C7CE26F-9D2D-415B-BC9B-416C77ECCBF7}" srcOrd="1" destOrd="0" presId="urn:microsoft.com/office/officeart/2005/8/layout/chevron2"/>
    <dgm:cxn modelId="{5F2CDB90-7677-4D03-8ADE-E37452206F85}" type="presOf" srcId="{BFF10585-7A31-4542-8387-D123403A279B}" destId="{8C7CE26F-9D2D-415B-BC9B-416C77ECCBF7}" srcOrd="0" destOrd="0" presId="urn:microsoft.com/office/officeart/2005/8/layout/chevron2"/>
    <dgm:cxn modelId="{EF070670-439A-4730-A8A6-11A62C43139E}" type="presParOf" srcId="{87C65F12-9AE9-4393-A873-E9F530D081D6}" destId="{97E9BC3F-039A-481C-B998-E39BE7FEA1E2}" srcOrd="2" destOrd="0" presId="urn:microsoft.com/office/officeart/2005/8/layout/chevron2"/>
    <dgm:cxn modelId="{BA30CCA9-77F3-44AA-B876-6F5C19C558BC}" type="presParOf" srcId="{97E9BC3F-039A-481C-B998-E39BE7FEA1E2}" destId="{A49CDB96-CCB2-4ACD-B61E-C231F5DBE628}" srcOrd="0" destOrd="2" presId="urn:microsoft.com/office/officeart/2005/8/layout/chevron2"/>
    <dgm:cxn modelId="{E2A1A7D6-D8C5-404C-B45C-B24E3CB608E5}" type="presOf" srcId="{BBF00601-D739-40B7-ABB9-009A8BE9AEAE}" destId="{A49CDB96-CCB2-4ACD-B61E-C231F5DBE628}" srcOrd="0" destOrd="0" presId="urn:microsoft.com/office/officeart/2005/8/layout/chevron2"/>
    <dgm:cxn modelId="{01CBCB03-7260-40BE-B166-AB308B9F0335}" type="presParOf" srcId="{97E9BC3F-039A-481C-B998-E39BE7FEA1E2}" destId="{823F87A9-5F2B-49F4-9483-12E9BDA54483}" srcOrd="1" destOrd="2" presId="urn:microsoft.com/office/officeart/2005/8/layout/chevron2"/>
    <dgm:cxn modelId="{C6808CEB-4D95-4195-80E0-948C86A75BD1}" type="presOf" srcId="{8C480F70-CDB7-4803-8549-87E29458CF90}" destId="{823F87A9-5F2B-49F4-9483-12E9BDA54483}" srcOrd="0" destOrd="0" presId="urn:microsoft.com/office/officeart/2005/8/layout/chevron2"/>
    <dgm:cxn modelId="{DEF7D740-B433-4DD5-B317-B471D8E0486A}" type="presOf" srcId="{C44A16CA-AAE6-4AD8-8951-2F4009C82D0D}" destId="{823F87A9-5F2B-49F4-9483-12E9BDA54483}" srcOrd="0" destOrd="1" presId="urn:microsoft.com/office/officeart/2005/8/layout/chevron2"/>
    <dgm:cxn modelId="{709E72E6-BC00-40AA-88D6-16C93C0D3132}" type="presOf" srcId="{CAA3C0BF-3C67-44D6-A32A-FF0CDCB5D53B}" destId="{823F87A9-5F2B-49F4-9483-12E9BDA54483}" srcOrd="0" destOrd="2" presId="urn:microsoft.com/office/officeart/2005/8/layout/chevron2"/>
    <dgm:cxn modelId="{845A029E-6D71-4F6B-BE37-B44525A92E6E}" type="presOf" srcId="{159CDD24-BD1B-4200-B65D-72B7F3262CBC}" destId="{823F87A9-5F2B-49F4-9483-12E9BDA54483}" srcOrd="0" destOrd="3" presId="urn:microsoft.com/office/officeart/2005/8/layout/chevron2"/>
    <dgm:cxn modelId="{9D50E132-C1B0-47ED-837B-3D5A28624534}" type="presParOf" srcId="{87C65F12-9AE9-4393-A873-E9F530D081D6}" destId="{7A8FC540-6454-412F-9822-0EE5469C709B}" srcOrd="3" destOrd="0" presId="urn:microsoft.com/office/officeart/2005/8/layout/chevron2"/>
    <dgm:cxn modelId="{BD38EA46-2F4E-4908-B892-024C15E574B4}" type="presOf" srcId="{EF992FE2-C5D1-4331-BDB2-BAA191D61983}" destId="{7A8FC540-6454-412F-9822-0EE5469C709B}" srcOrd="0" destOrd="0" presId="urn:microsoft.com/office/officeart/2005/8/layout/chevron2"/>
    <dgm:cxn modelId="{7E8C49FB-594A-40BE-AE7A-1D29B50A8A11}" type="presParOf" srcId="{87C65F12-9AE9-4393-A873-E9F530D081D6}" destId="{7D4B2D57-9312-48EB-B4C9-F16B0C52F5E4}" srcOrd="4" destOrd="0" presId="urn:microsoft.com/office/officeart/2005/8/layout/chevron2"/>
    <dgm:cxn modelId="{E58D648A-B14A-484C-9162-18B528D03A17}" type="presParOf" srcId="{7D4B2D57-9312-48EB-B4C9-F16B0C52F5E4}" destId="{F1A528EF-CC23-490B-BD7D-57F924EE613C}" srcOrd="0" destOrd="4" presId="urn:microsoft.com/office/officeart/2005/8/layout/chevron2"/>
    <dgm:cxn modelId="{95F455B1-59A2-437A-8D64-80A6F6DC93BE}" type="presOf" srcId="{EF6A7E59-D997-4799-9477-87EB9A4A45E9}" destId="{F1A528EF-CC23-490B-BD7D-57F924EE613C}" srcOrd="0" destOrd="0" presId="urn:microsoft.com/office/officeart/2005/8/layout/chevron2"/>
    <dgm:cxn modelId="{1DA2DFF3-137A-46C1-BBC7-17ACD0EA6CB9}" type="presParOf" srcId="{7D4B2D57-9312-48EB-B4C9-F16B0C52F5E4}" destId="{2169DE0B-3206-496B-A74F-9E9B30BBB597}" srcOrd="1" destOrd="4" presId="urn:microsoft.com/office/officeart/2005/8/layout/chevron2"/>
    <dgm:cxn modelId="{B317ABA0-4411-41C8-AE7F-89DCEF8CCB4B}" type="presOf" srcId="{CF8FB7E6-8090-4FF8-88D3-F853965E6001}" destId="{2169DE0B-3206-496B-A74F-9E9B30BBB597}" srcOrd="0" destOrd="0" presId="urn:microsoft.com/office/officeart/2005/8/layout/chevron2"/>
    <dgm:cxn modelId="{DAA2A8C9-0E35-413C-948E-732BD6A13D85}" type="presOf" srcId="{C55B5983-80AB-4541-BF39-089EA0A78B2F}" destId="{2169DE0B-3206-496B-A74F-9E9B30BBB597}" srcOrd="0" destOrd="1" presId="urn:microsoft.com/office/officeart/2005/8/layout/chevron2"/>
    <dgm:cxn modelId="{E2F49C53-951A-4222-84DC-8CF62D4E6C43}" type="presOf" srcId="{E31245D8-C870-4F81-939F-4AA75F98C493}" destId="{2169DE0B-3206-496B-A74F-9E9B30BBB597}" srcOrd="0" destOrd="2" presId="urn:microsoft.com/office/officeart/2005/8/layout/chevron2"/>
    <dgm:cxn modelId="{7DEB3E1C-147E-4115-8C87-26BCB2AE0690}" type="presOf" srcId="{7CDF4C88-6D40-478F-ADE4-6A00DD0ED446}" destId="{2169DE0B-3206-496B-A74F-9E9B30BBB597}" srcOrd="0" destOrd="3"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8A0C49-7C48-402A-8104-180445CF6426}" type="doc">
      <dgm:prSet loTypeId="urn:microsoft.com/office/officeart/2005/8/layout/chevron2" loCatId="list" qsTypeId="urn:microsoft.com/office/officeart/2005/8/quickstyle/simple1#9" qsCatId="simple" csTypeId="urn:microsoft.com/office/officeart/2005/8/colors/accent1_2#9" csCatId="accent1" phldr="1"/>
      <dgm:spPr/>
      <dgm:t>
        <a:bodyPr/>
        <a:lstStyle/>
        <a:p>
          <a:endParaRPr lang="zh-CN" altLang="en-US"/>
        </a:p>
      </dgm:t>
    </dgm:pt>
    <dgm:pt modelId="{62BAD6E8-CD51-465C-8ACC-95A5A43CBACC}">
      <dgm:prSet phldrT="[文本]"/>
      <dgm:spPr/>
      <dgm:t>
        <a:bodyPr/>
        <a:lstStyle/>
        <a:p>
          <a:r>
            <a:rPr lang="zh-CN" altLang="en-US" b="1" dirty="0">
              <a:solidFill>
                <a:srgbClr val="00B0F0"/>
              </a:solidFill>
            </a:rPr>
            <a:t>期末</a:t>
          </a:r>
        </a:p>
      </dgm:t>
    </dgm:pt>
    <dgm:pt modelId="{7CF020A1-9056-443B-8714-DBB5B507C2CB}" cxnId="{BA10EA16-B89D-4014-8677-19ACE895EE09}" type="parTrans">
      <dgm:prSet/>
      <dgm:spPr/>
      <dgm:t>
        <a:bodyPr/>
        <a:lstStyle/>
        <a:p>
          <a:endParaRPr lang="zh-CN" altLang="en-US" b="1">
            <a:solidFill>
              <a:srgbClr val="00B0F0"/>
            </a:solidFill>
          </a:endParaRPr>
        </a:p>
      </dgm:t>
    </dgm:pt>
    <dgm:pt modelId="{BFF10585-7A31-4542-8387-D123403A279B}" cxnId="{BA10EA16-B89D-4014-8677-19ACE895EE09}" type="sibTrans">
      <dgm:prSet/>
      <dgm:spPr/>
      <dgm:t>
        <a:bodyPr/>
        <a:lstStyle/>
        <a:p>
          <a:endParaRPr lang="zh-CN" altLang="en-US" b="1">
            <a:solidFill>
              <a:srgbClr val="00B0F0"/>
            </a:solidFill>
          </a:endParaRPr>
        </a:p>
      </dgm:t>
    </dgm:pt>
    <dgm:pt modelId="{2609DEA4-5CF2-4511-9ACF-4B8FD1711933}">
      <dgm:prSet phldrT="[文本]" custT="1"/>
      <dgm:spPr/>
      <dgm:t>
        <a:bodyPr/>
        <a:lstStyle/>
        <a:p>
          <a:r>
            <a:rPr lang="zh-CN" altLang="en-US" sz="2000" b="1" dirty="0">
              <a:solidFill>
                <a:srgbClr val="00B0F0"/>
              </a:solidFill>
            </a:rPr>
            <a:t>考试</a:t>
          </a:r>
        </a:p>
      </dgm:t>
    </dgm:pt>
    <dgm:pt modelId="{E1589B34-660E-41DF-9FD8-D23B42D36D46}" cxnId="{0D7AC15A-BA6D-4F74-8BF6-D5CD94FD967D}" type="parTrans">
      <dgm:prSet/>
      <dgm:spPr/>
      <dgm:t>
        <a:bodyPr/>
        <a:lstStyle/>
        <a:p>
          <a:endParaRPr lang="zh-CN" altLang="en-US" b="1">
            <a:solidFill>
              <a:srgbClr val="00B0F0"/>
            </a:solidFill>
          </a:endParaRPr>
        </a:p>
      </dgm:t>
    </dgm:pt>
    <dgm:pt modelId="{1C658C4D-84F3-4676-A89E-5D456049EAFB}" cxnId="{0D7AC15A-BA6D-4F74-8BF6-D5CD94FD967D}" type="sibTrans">
      <dgm:prSet/>
      <dgm:spPr/>
      <dgm:t>
        <a:bodyPr/>
        <a:lstStyle/>
        <a:p>
          <a:endParaRPr lang="zh-CN" altLang="en-US" b="1">
            <a:solidFill>
              <a:srgbClr val="00B0F0"/>
            </a:solidFill>
          </a:endParaRPr>
        </a:p>
      </dgm:t>
    </dgm:pt>
    <dgm:pt modelId="{16437AB4-F6F7-4DF5-A094-31EB7CD94D00}">
      <dgm:prSet phldrT="[文本]" custT="1"/>
      <dgm:spPr/>
      <dgm:t>
        <a:bodyPr/>
        <a:lstStyle/>
        <a:p>
          <a:r>
            <a:rPr lang="en-US" altLang="zh-CN" sz="2000" b="1" dirty="0">
              <a:solidFill>
                <a:srgbClr val="00B0F0"/>
              </a:solidFill>
            </a:rPr>
            <a:t>(</a:t>
          </a:r>
          <a:r>
            <a:rPr lang="zh-CN" altLang="en-US" sz="2000" b="1" dirty="0">
              <a:solidFill>
                <a:srgbClr val="00B0F0"/>
              </a:solidFill>
            </a:rPr>
            <a:t>上机</a:t>
          </a:r>
          <a:r>
            <a:rPr lang="en-US" altLang="zh-CN" sz="2000" b="1" dirty="0">
              <a:solidFill>
                <a:srgbClr val="00B0F0"/>
              </a:solidFill>
            </a:rPr>
            <a:t>)</a:t>
          </a:r>
          <a:endParaRPr lang="zh-CN" altLang="en-US" sz="2000" b="1" dirty="0">
            <a:solidFill>
              <a:srgbClr val="00B0F0"/>
            </a:solidFill>
          </a:endParaRPr>
        </a:p>
      </dgm:t>
    </dgm:pt>
    <dgm:pt modelId="{3E86724E-D226-4A03-97E4-6F20958A737C}" cxnId="{3A826048-A9C9-4FBB-9874-CE6AF54F1814}" type="parTrans">
      <dgm:prSet/>
      <dgm:spPr/>
      <dgm:t>
        <a:bodyPr/>
        <a:lstStyle/>
        <a:p>
          <a:endParaRPr lang="zh-CN" altLang="en-US" b="1">
            <a:solidFill>
              <a:srgbClr val="00B0F0"/>
            </a:solidFill>
          </a:endParaRPr>
        </a:p>
      </dgm:t>
    </dgm:pt>
    <dgm:pt modelId="{C76F3FB2-90E2-49E7-AAF1-982C41E0D95C}" cxnId="{3A826048-A9C9-4FBB-9874-CE6AF54F1814}" type="sibTrans">
      <dgm:prSet/>
      <dgm:spPr/>
      <dgm:t>
        <a:bodyPr/>
        <a:lstStyle/>
        <a:p>
          <a:endParaRPr lang="zh-CN" altLang="en-US" b="1">
            <a:solidFill>
              <a:srgbClr val="00B0F0"/>
            </a:solidFill>
          </a:endParaRPr>
        </a:p>
      </dgm:t>
    </dgm:pt>
    <dgm:pt modelId="{BBF00601-D739-40B7-ABB9-009A8BE9AEAE}">
      <dgm:prSet phldrT="[文本]"/>
      <dgm:spPr/>
      <dgm:t>
        <a:bodyPr/>
        <a:lstStyle/>
        <a:p>
          <a:r>
            <a:rPr lang="zh-CN" altLang="en-US" b="1" dirty="0">
              <a:solidFill>
                <a:srgbClr val="00B0F0"/>
              </a:solidFill>
            </a:rPr>
            <a:t>平时</a:t>
          </a:r>
        </a:p>
      </dgm:t>
    </dgm:pt>
    <dgm:pt modelId="{3730968C-09D7-42FB-9BAF-585D5838F118}" cxnId="{8D6F7772-7165-4B5D-AFC3-457F01F0E07B}" type="parTrans">
      <dgm:prSet/>
      <dgm:spPr/>
      <dgm:t>
        <a:bodyPr/>
        <a:lstStyle/>
        <a:p>
          <a:endParaRPr lang="zh-CN" altLang="en-US" b="1">
            <a:solidFill>
              <a:srgbClr val="00B0F0"/>
            </a:solidFill>
          </a:endParaRPr>
        </a:p>
      </dgm:t>
    </dgm:pt>
    <dgm:pt modelId="{EF992FE2-C5D1-4331-BDB2-BAA191D61983}" cxnId="{8D6F7772-7165-4B5D-AFC3-457F01F0E07B}" type="sibTrans">
      <dgm:prSet/>
      <dgm:spPr/>
      <dgm:t>
        <a:bodyPr/>
        <a:lstStyle/>
        <a:p>
          <a:endParaRPr lang="zh-CN" altLang="en-US" b="1">
            <a:solidFill>
              <a:srgbClr val="00B0F0"/>
            </a:solidFill>
          </a:endParaRPr>
        </a:p>
      </dgm:t>
    </dgm:pt>
    <dgm:pt modelId="{8C480F70-CDB7-4803-8549-87E29458CF90}">
      <dgm:prSet phldrT="[文本]" custT="1"/>
      <dgm:spPr/>
      <dgm:t>
        <a:bodyPr/>
        <a:lstStyle/>
        <a:p>
          <a:r>
            <a:rPr lang="zh-CN" altLang="en-US" sz="2000" b="1" dirty="0">
              <a:solidFill>
                <a:srgbClr val="00B0F0"/>
              </a:solidFill>
            </a:rPr>
            <a:t>考勤  </a:t>
          </a:r>
        </a:p>
      </dgm:t>
    </dgm:pt>
    <dgm:pt modelId="{40D62620-B1DF-46E2-B6FC-224598292D75}" cxnId="{2AA113DE-9C37-4300-87D3-B2722305F7E9}" type="parTrans">
      <dgm:prSet/>
      <dgm:spPr/>
      <dgm:t>
        <a:bodyPr/>
        <a:lstStyle/>
        <a:p>
          <a:endParaRPr lang="zh-CN" altLang="en-US" b="1">
            <a:solidFill>
              <a:srgbClr val="00B0F0"/>
            </a:solidFill>
          </a:endParaRPr>
        </a:p>
      </dgm:t>
    </dgm:pt>
    <dgm:pt modelId="{5FAA7410-40CF-4187-8C57-5FC7436BDEAD}" cxnId="{2AA113DE-9C37-4300-87D3-B2722305F7E9}" type="sibTrans">
      <dgm:prSet/>
      <dgm:spPr/>
      <dgm:t>
        <a:bodyPr/>
        <a:lstStyle/>
        <a:p>
          <a:endParaRPr lang="zh-CN" altLang="en-US" b="1">
            <a:solidFill>
              <a:srgbClr val="00B0F0"/>
            </a:solidFill>
          </a:endParaRPr>
        </a:p>
      </dgm:t>
    </dgm:pt>
    <dgm:pt modelId="{9B1FDAB2-1F2C-4F27-A612-660DE7237DD1}">
      <dgm:prSet phldrT="[文本]" custT="1"/>
      <dgm:spPr/>
      <dgm:t>
        <a:bodyPr/>
        <a:lstStyle/>
        <a:p>
          <a:r>
            <a:rPr lang="zh-CN" altLang="en-US" sz="2000" b="1" dirty="0">
              <a:solidFill>
                <a:srgbClr val="00B0F0"/>
              </a:solidFill>
            </a:rPr>
            <a:t>讨论</a:t>
          </a:r>
        </a:p>
      </dgm:t>
    </dgm:pt>
    <dgm:pt modelId="{6041942F-6DAA-45F6-AE9D-4BE7A62E9CB4}" cxnId="{55101D5E-5471-4BA3-B576-682402491436}" type="parTrans">
      <dgm:prSet/>
      <dgm:spPr/>
      <dgm:t>
        <a:bodyPr/>
        <a:lstStyle/>
        <a:p>
          <a:endParaRPr lang="zh-CN" altLang="en-US" b="1">
            <a:solidFill>
              <a:srgbClr val="00B0F0"/>
            </a:solidFill>
          </a:endParaRPr>
        </a:p>
      </dgm:t>
    </dgm:pt>
    <dgm:pt modelId="{5E5B8CC7-C62F-4E59-A0B6-0D338446EB94}" cxnId="{55101D5E-5471-4BA3-B576-682402491436}" type="sibTrans">
      <dgm:prSet/>
      <dgm:spPr/>
      <dgm:t>
        <a:bodyPr/>
        <a:lstStyle/>
        <a:p>
          <a:endParaRPr lang="zh-CN" altLang="en-US" b="1">
            <a:solidFill>
              <a:srgbClr val="00B0F0"/>
            </a:solidFill>
          </a:endParaRPr>
        </a:p>
      </dgm:t>
    </dgm:pt>
    <dgm:pt modelId="{EF6A7E59-D997-4799-9477-87EB9A4A45E9}">
      <dgm:prSet phldrT="[文本]"/>
      <dgm:spPr/>
      <dgm:t>
        <a:bodyPr/>
        <a:lstStyle/>
        <a:p>
          <a:r>
            <a:rPr lang="zh-CN" altLang="en-US" b="1" dirty="0">
              <a:solidFill>
                <a:srgbClr val="00B0F0"/>
              </a:solidFill>
            </a:rPr>
            <a:t>测验</a:t>
          </a:r>
        </a:p>
      </dgm:t>
    </dgm:pt>
    <dgm:pt modelId="{EB66CF3F-3607-4CBC-A34B-4F2296F3A616}" cxnId="{1128653A-E58C-4BB5-96F5-0B81EF24A9EA}" type="parTrans">
      <dgm:prSet/>
      <dgm:spPr/>
      <dgm:t>
        <a:bodyPr/>
        <a:lstStyle/>
        <a:p>
          <a:endParaRPr lang="zh-CN" altLang="en-US" b="1">
            <a:solidFill>
              <a:srgbClr val="00B0F0"/>
            </a:solidFill>
          </a:endParaRPr>
        </a:p>
      </dgm:t>
    </dgm:pt>
    <dgm:pt modelId="{CF959162-F0FA-4AC9-BB91-3C2A4624EC47}" cxnId="{1128653A-E58C-4BB5-96F5-0B81EF24A9EA}" type="sibTrans">
      <dgm:prSet/>
      <dgm:spPr/>
      <dgm:t>
        <a:bodyPr/>
        <a:lstStyle/>
        <a:p>
          <a:endParaRPr lang="zh-CN" altLang="en-US" b="1">
            <a:solidFill>
              <a:srgbClr val="00B0F0"/>
            </a:solidFill>
          </a:endParaRPr>
        </a:p>
      </dgm:t>
    </dgm:pt>
    <dgm:pt modelId="{CF8FB7E6-8090-4FF8-88D3-F853965E6001}">
      <dgm:prSet phldrT="[文本]" custT="1"/>
      <dgm:spPr/>
      <dgm:t>
        <a:bodyPr/>
        <a:lstStyle/>
        <a:p>
          <a:r>
            <a:rPr lang="zh-CN" altLang="en-US" sz="2000" b="1" dirty="0">
              <a:solidFill>
                <a:srgbClr val="00B0F0"/>
              </a:solidFill>
            </a:rPr>
            <a:t>测验 </a:t>
          </a:r>
        </a:p>
      </dgm:t>
    </dgm:pt>
    <dgm:pt modelId="{97727666-EA45-497E-8824-27E81AC7F239}" cxnId="{BBFAAB71-33D0-4B55-8940-BE0D86BA8E50}" type="parTrans">
      <dgm:prSet/>
      <dgm:spPr/>
      <dgm:t>
        <a:bodyPr/>
        <a:lstStyle/>
        <a:p>
          <a:endParaRPr lang="zh-CN" altLang="en-US" b="1">
            <a:solidFill>
              <a:srgbClr val="00B0F0"/>
            </a:solidFill>
          </a:endParaRPr>
        </a:p>
      </dgm:t>
    </dgm:pt>
    <dgm:pt modelId="{5D4CCB72-A53B-4B0C-B7BE-510E3958F8F0}" cxnId="{BBFAAB71-33D0-4B55-8940-BE0D86BA8E50}" type="sibTrans">
      <dgm:prSet/>
      <dgm:spPr/>
      <dgm:t>
        <a:bodyPr/>
        <a:lstStyle/>
        <a:p>
          <a:endParaRPr lang="zh-CN" altLang="en-US" b="1">
            <a:solidFill>
              <a:srgbClr val="00B0F0"/>
            </a:solidFill>
          </a:endParaRPr>
        </a:p>
      </dgm:t>
    </dgm:pt>
    <dgm:pt modelId="{89A1AC4C-0A85-484F-89C5-63536D0C3437}">
      <dgm:prSet phldrT="[文本]" custT="1"/>
      <dgm:spPr/>
      <dgm:t>
        <a:bodyPr/>
        <a:lstStyle/>
        <a:p>
          <a:r>
            <a:rPr lang="zh-CN" altLang="en-US" sz="2000" b="1" dirty="0">
              <a:solidFill>
                <a:srgbClr val="00B0F0"/>
              </a:solidFill>
            </a:rPr>
            <a:t>作业</a:t>
          </a:r>
        </a:p>
      </dgm:t>
    </dgm:pt>
    <dgm:pt modelId="{E46E55BE-A041-4B00-8056-1203D760A730}" cxnId="{BA075E47-F744-4F51-BFB1-6561A5309A12}" type="parTrans">
      <dgm:prSet/>
      <dgm:spPr/>
      <dgm:t>
        <a:bodyPr/>
        <a:lstStyle/>
        <a:p>
          <a:endParaRPr lang="zh-CN" altLang="en-US"/>
        </a:p>
      </dgm:t>
    </dgm:pt>
    <dgm:pt modelId="{8BD2F8BA-B55E-4953-A398-570B987EDD21}" cxnId="{BA075E47-F744-4F51-BFB1-6561A5309A12}" type="sibTrans">
      <dgm:prSet/>
      <dgm:spPr/>
      <dgm:t>
        <a:bodyPr/>
        <a:lstStyle/>
        <a:p>
          <a:endParaRPr lang="zh-CN" altLang="en-US"/>
        </a:p>
      </dgm:t>
    </dgm:pt>
    <dgm:pt modelId="{87C65F12-9AE9-4393-A873-E9F530D081D6}" type="pres">
      <dgm:prSet presAssocID="{818A0C49-7C48-402A-8104-180445CF6426}" presName="linearFlow" presStyleCnt="0">
        <dgm:presLayoutVars>
          <dgm:dir/>
          <dgm:animLvl val="lvl"/>
          <dgm:resizeHandles val="exact"/>
        </dgm:presLayoutVars>
      </dgm:prSet>
      <dgm:spPr/>
    </dgm:pt>
    <dgm:pt modelId="{AA63B096-4BD4-4942-8470-775BDF758971}" type="pres">
      <dgm:prSet presAssocID="{62BAD6E8-CD51-465C-8ACC-95A5A43CBACC}" presName="composite" presStyleCnt="0"/>
      <dgm:spPr/>
    </dgm:pt>
    <dgm:pt modelId="{DA3F4C4C-54BD-4DB5-BDD2-AD7F6FA9A55A}" type="pres">
      <dgm:prSet presAssocID="{62BAD6E8-CD51-465C-8ACC-95A5A43CBACC}" presName="parentText" presStyleLbl="alignNode1" presStyleIdx="0" presStyleCnt="3">
        <dgm:presLayoutVars>
          <dgm:chMax val="1"/>
          <dgm:bulletEnabled val="1"/>
        </dgm:presLayoutVars>
      </dgm:prSet>
      <dgm:spPr/>
    </dgm:pt>
    <dgm:pt modelId="{20D441B8-DE4E-40E2-B958-103F5C15EED8}" type="pres">
      <dgm:prSet presAssocID="{62BAD6E8-CD51-465C-8ACC-95A5A43CBACC}" presName="descendantText" presStyleLbl="alignAcc1" presStyleIdx="0" presStyleCnt="3">
        <dgm:presLayoutVars>
          <dgm:bulletEnabled val="1"/>
        </dgm:presLayoutVars>
      </dgm:prSet>
      <dgm:spPr/>
    </dgm:pt>
    <dgm:pt modelId="{8C7CE26F-9D2D-415B-BC9B-416C77ECCBF7}" type="pres">
      <dgm:prSet presAssocID="{BFF10585-7A31-4542-8387-D123403A279B}" presName="sp" presStyleCnt="0"/>
      <dgm:spPr/>
    </dgm:pt>
    <dgm:pt modelId="{97E9BC3F-039A-481C-B998-E39BE7FEA1E2}" type="pres">
      <dgm:prSet presAssocID="{BBF00601-D739-40B7-ABB9-009A8BE9AEAE}" presName="composite" presStyleCnt="0"/>
      <dgm:spPr/>
    </dgm:pt>
    <dgm:pt modelId="{A49CDB96-CCB2-4ACD-B61E-C231F5DBE628}" type="pres">
      <dgm:prSet presAssocID="{BBF00601-D739-40B7-ABB9-009A8BE9AEAE}" presName="parentText" presStyleLbl="alignNode1" presStyleIdx="1" presStyleCnt="3">
        <dgm:presLayoutVars>
          <dgm:chMax val="1"/>
          <dgm:bulletEnabled val="1"/>
        </dgm:presLayoutVars>
      </dgm:prSet>
      <dgm:spPr/>
    </dgm:pt>
    <dgm:pt modelId="{823F87A9-5F2B-49F4-9483-12E9BDA54483}" type="pres">
      <dgm:prSet presAssocID="{BBF00601-D739-40B7-ABB9-009A8BE9AEAE}" presName="descendantText" presStyleLbl="alignAcc1" presStyleIdx="1" presStyleCnt="3">
        <dgm:presLayoutVars>
          <dgm:bulletEnabled val="1"/>
        </dgm:presLayoutVars>
      </dgm:prSet>
      <dgm:spPr/>
    </dgm:pt>
    <dgm:pt modelId="{7A8FC540-6454-412F-9822-0EE5469C709B}" type="pres">
      <dgm:prSet presAssocID="{EF992FE2-C5D1-4331-BDB2-BAA191D61983}" presName="sp" presStyleCnt="0"/>
      <dgm:spPr/>
    </dgm:pt>
    <dgm:pt modelId="{7D4B2D57-9312-48EB-B4C9-F16B0C52F5E4}" type="pres">
      <dgm:prSet presAssocID="{EF6A7E59-D997-4799-9477-87EB9A4A45E9}" presName="composite" presStyleCnt="0"/>
      <dgm:spPr/>
    </dgm:pt>
    <dgm:pt modelId="{F1A528EF-CC23-490B-BD7D-57F924EE613C}" type="pres">
      <dgm:prSet presAssocID="{EF6A7E59-D997-4799-9477-87EB9A4A45E9}" presName="parentText" presStyleLbl="alignNode1" presStyleIdx="2" presStyleCnt="3">
        <dgm:presLayoutVars>
          <dgm:chMax val="1"/>
          <dgm:bulletEnabled val="1"/>
        </dgm:presLayoutVars>
      </dgm:prSet>
      <dgm:spPr/>
    </dgm:pt>
    <dgm:pt modelId="{2169DE0B-3206-496B-A74F-9E9B30BBB597}" type="pres">
      <dgm:prSet presAssocID="{EF6A7E59-D997-4799-9477-87EB9A4A45E9}" presName="descendantText" presStyleLbl="alignAcc1" presStyleIdx="2" presStyleCnt="3">
        <dgm:presLayoutVars>
          <dgm:bulletEnabled val="1"/>
        </dgm:presLayoutVars>
      </dgm:prSet>
      <dgm:spPr/>
    </dgm:pt>
  </dgm:ptLst>
  <dgm:cxnLst>
    <dgm:cxn modelId="{BA10EA16-B89D-4014-8677-19ACE895EE09}" srcId="{818A0C49-7C48-402A-8104-180445CF6426}" destId="{62BAD6E8-CD51-465C-8ACC-95A5A43CBACC}" srcOrd="0" destOrd="0" parTransId="{7CF020A1-9056-443B-8714-DBB5B507C2CB}" sibTransId="{BFF10585-7A31-4542-8387-D123403A279B}"/>
    <dgm:cxn modelId="{6D9FD725-8E17-4AB2-9F4A-18EBF7A8A020}" type="presOf" srcId="{2609DEA4-5CF2-4511-9ACF-4B8FD1711933}" destId="{20D441B8-DE4E-40E2-B958-103F5C15EED8}" srcOrd="0" destOrd="0" presId="urn:microsoft.com/office/officeart/2005/8/layout/chevron2"/>
    <dgm:cxn modelId="{1128653A-E58C-4BB5-96F5-0B81EF24A9EA}" srcId="{818A0C49-7C48-402A-8104-180445CF6426}" destId="{EF6A7E59-D997-4799-9477-87EB9A4A45E9}" srcOrd="2" destOrd="0" parTransId="{EB66CF3F-3607-4CBC-A34B-4F2296F3A616}" sibTransId="{CF959162-F0FA-4AC9-BB91-3C2A4624EC47}"/>
    <dgm:cxn modelId="{55101D5E-5471-4BA3-B576-682402491436}" srcId="{BBF00601-D739-40B7-ABB9-009A8BE9AEAE}" destId="{9B1FDAB2-1F2C-4F27-A612-660DE7237DD1}" srcOrd="2" destOrd="0" parTransId="{6041942F-6DAA-45F6-AE9D-4BE7A62E9CB4}" sibTransId="{5E5B8CC7-C62F-4E59-A0B6-0D338446EB94}"/>
    <dgm:cxn modelId="{F1014964-5F04-4F46-9C53-00FE597D9DE8}" type="presOf" srcId="{BBF00601-D739-40B7-ABB9-009A8BE9AEAE}" destId="{A49CDB96-CCB2-4ACD-B61E-C231F5DBE628}" srcOrd="0" destOrd="0" presId="urn:microsoft.com/office/officeart/2005/8/layout/chevron2"/>
    <dgm:cxn modelId="{BA075E47-F744-4F51-BFB1-6561A5309A12}" srcId="{BBF00601-D739-40B7-ABB9-009A8BE9AEAE}" destId="{89A1AC4C-0A85-484F-89C5-63536D0C3437}" srcOrd="1" destOrd="0" parTransId="{E46E55BE-A041-4B00-8056-1203D760A730}" sibTransId="{8BD2F8BA-B55E-4953-A398-570B987EDD21}"/>
    <dgm:cxn modelId="{3A826048-A9C9-4FBB-9874-CE6AF54F1814}" srcId="{62BAD6E8-CD51-465C-8ACC-95A5A43CBACC}" destId="{16437AB4-F6F7-4DF5-A094-31EB7CD94D00}" srcOrd="1" destOrd="0" parTransId="{3E86724E-D226-4A03-97E4-6F20958A737C}" sibTransId="{C76F3FB2-90E2-49E7-AAF1-982C41E0D95C}"/>
    <dgm:cxn modelId="{D7BBF14B-A765-455C-9DAC-9CDA6E38AE3D}" type="presOf" srcId="{62BAD6E8-CD51-465C-8ACC-95A5A43CBACC}" destId="{DA3F4C4C-54BD-4DB5-BDD2-AD7F6FA9A55A}" srcOrd="0" destOrd="0" presId="urn:microsoft.com/office/officeart/2005/8/layout/chevron2"/>
    <dgm:cxn modelId="{CE9A374D-B4EF-4EFB-AE97-4DF573F6EDC4}" type="presOf" srcId="{EF6A7E59-D997-4799-9477-87EB9A4A45E9}" destId="{F1A528EF-CC23-490B-BD7D-57F924EE613C}" srcOrd="0" destOrd="0" presId="urn:microsoft.com/office/officeart/2005/8/layout/chevron2"/>
    <dgm:cxn modelId="{BBFAAB71-33D0-4B55-8940-BE0D86BA8E50}" srcId="{EF6A7E59-D997-4799-9477-87EB9A4A45E9}" destId="{CF8FB7E6-8090-4FF8-88D3-F853965E6001}" srcOrd="0" destOrd="0" parTransId="{97727666-EA45-497E-8824-27E81AC7F239}" sibTransId="{5D4CCB72-A53B-4B0C-B7BE-510E3958F8F0}"/>
    <dgm:cxn modelId="{8D6F7772-7165-4B5D-AFC3-457F01F0E07B}" srcId="{818A0C49-7C48-402A-8104-180445CF6426}" destId="{BBF00601-D739-40B7-ABB9-009A8BE9AEAE}" srcOrd="1" destOrd="0" parTransId="{3730968C-09D7-42FB-9BAF-585D5838F118}" sibTransId="{EF992FE2-C5D1-4331-BDB2-BAA191D61983}"/>
    <dgm:cxn modelId="{0D7AC15A-BA6D-4F74-8BF6-D5CD94FD967D}" srcId="{62BAD6E8-CD51-465C-8ACC-95A5A43CBACC}" destId="{2609DEA4-5CF2-4511-9ACF-4B8FD1711933}" srcOrd="0" destOrd="0" parTransId="{E1589B34-660E-41DF-9FD8-D23B42D36D46}" sibTransId="{1C658C4D-84F3-4676-A89E-5D456049EAFB}"/>
    <dgm:cxn modelId="{F7FCF15A-E4BF-4096-994C-A229A3972C74}" type="presOf" srcId="{89A1AC4C-0A85-484F-89C5-63536D0C3437}" destId="{823F87A9-5F2B-49F4-9483-12E9BDA54483}" srcOrd="0" destOrd="1" presId="urn:microsoft.com/office/officeart/2005/8/layout/chevron2"/>
    <dgm:cxn modelId="{6DBCC08D-F08E-41A7-BE89-26C150B08A9E}" type="presOf" srcId="{9B1FDAB2-1F2C-4F27-A612-660DE7237DD1}" destId="{823F87A9-5F2B-49F4-9483-12E9BDA54483}" srcOrd="0" destOrd="2" presId="urn:microsoft.com/office/officeart/2005/8/layout/chevron2"/>
    <dgm:cxn modelId="{B6199098-62B5-48BB-9B3E-C0503B22F437}" type="presOf" srcId="{8C480F70-CDB7-4803-8549-87E29458CF90}" destId="{823F87A9-5F2B-49F4-9483-12E9BDA54483}" srcOrd="0" destOrd="0" presId="urn:microsoft.com/office/officeart/2005/8/layout/chevron2"/>
    <dgm:cxn modelId="{A018149F-65F1-41FB-B9CF-EFDECE272C22}" type="presOf" srcId="{818A0C49-7C48-402A-8104-180445CF6426}" destId="{87C65F12-9AE9-4393-A873-E9F530D081D6}" srcOrd="0" destOrd="0" presId="urn:microsoft.com/office/officeart/2005/8/layout/chevron2"/>
    <dgm:cxn modelId="{355466AD-365C-4DB6-917E-2BF3EAD63BB0}" type="presOf" srcId="{CF8FB7E6-8090-4FF8-88D3-F853965E6001}" destId="{2169DE0B-3206-496B-A74F-9E9B30BBB597}" srcOrd="0" destOrd="0" presId="urn:microsoft.com/office/officeart/2005/8/layout/chevron2"/>
    <dgm:cxn modelId="{6B9B93DC-FCED-40BB-A156-AADA4F42D8AF}" type="presOf" srcId="{16437AB4-F6F7-4DF5-A094-31EB7CD94D00}" destId="{20D441B8-DE4E-40E2-B958-103F5C15EED8}" srcOrd="0" destOrd="1" presId="urn:microsoft.com/office/officeart/2005/8/layout/chevron2"/>
    <dgm:cxn modelId="{2AA113DE-9C37-4300-87D3-B2722305F7E9}" srcId="{BBF00601-D739-40B7-ABB9-009A8BE9AEAE}" destId="{8C480F70-CDB7-4803-8549-87E29458CF90}" srcOrd="0" destOrd="0" parTransId="{40D62620-B1DF-46E2-B6FC-224598292D75}" sibTransId="{5FAA7410-40CF-4187-8C57-5FC7436BDEAD}"/>
    <dgm:cxn modelId="{E02A0714-E5E3-4067-9A07-69446C648049}" type="presParOf" srcId="{87C65F12-9AE9-4393-A873-E9F530D081D6}" destId="{AA63B096-4BD4-4942-8470-775BDF758971}" srcOrd="0" destOrd="0" presId="urn:microsoft.com/office/officeart/2005/8/layout/chevron2"/>
    <dgm:cxn modelId="{2B201DED-282B-43CB-BDDC-98E9DD3FD0AB}" type="presParOf" srcId="{AA63B096-4BD4-4942-8470-775BDF758971}" destId="{DA3F4C4C-54BD-4DB5-BDD2-AD7F6FA9A55A}" srcOrd="0" destOrd="0" presId="urn:microsoft.com/office/officeart/2005/8/layout/chevron2"/>
    <dgm:cxn modelId="{157FBE75-DCF2-426D-9187-F50E3CA98D11}" type="presParOf" srcId="{AA63B096-4BD4-4942-8470-775BDF758971}" destId="{20D441B8-DE4E-40E2-B958-103F5C15EED8}" srcOrd="1" destOrd="0" presId="urn:microsoft.com/office/officeart/2005/8/layout/chevron2"/>
    <dgm:cxn modelId="{600BD6A8-06D6-4A3C-A631-F11F3CB4D387}" type="presParOf" srcId="{87C65F12-9AE9-4393-A873-E9F530D081D6}" destId="{8C7CE26F-9D2D-415B-BC9B-416C77ECCBF7}" srcOrd="1" destOrd="0" presId="urn:microsoft.com/office/officeart/2005/8/layout/chevron2"/>
    <dgm:cxn modelId="{A33A39B6-4DB2-428E-9278-2EAB992B7CF3}" type="presParOf" srcId="{87C65F12-9AE9-4393-A873-E9F530D081D6}" destId="{97E9BC3F-039A-481C-B998-E39BE7FEA1E2}" srcOrd="2" destOrd="0" presId="urn:microsoft.com/office/officeart/2005/8/layout/chevron2"/>
    <dgm:cxn modelId="{9ED92F2A-CEB8-4F55-92F1-3CF801DF4982}" type="presParOf" srcId="{97E9BC3F-039A-481C-B998-E39BE7FEA1E2}" destId="{A49CDB96-CCB2-4ACD-B61E-C231F5DBE628}" srcOrd="0" destOrd="0" presId="urn:microsoft.com/office/officeart/2005/8/layout/chevron2"/>
    <dgm:cxn modelId="{D4ADB9E6-69B9-4518-A9F2-BD74FE0EBB56}" type="presParOf" srcId="{97E9BC3F-039A-481C-B998-E39BE7FEA1E2}" destId="{823F87A9-5F2B-49F4-9483-12E9BDA54483}" srcOrd="1" destOrd="0" presId="urn:microsoft.com/office/officeart/2005/8/layout/chevron2"/>
    <dgm:cxn modelId="{1DF3CE98-01A8-4C8F-91E8-1B8899BF01C0}" type="presParOf" srcId="{87C65F12-9AE9-4393-A873-E9F530D081D6}" destId="{7A8FC540-6454-412F-9822-0EE5469C709B}" srcOrd="3" destOrd="0" presId="urn:microsoft.com/office/officeart/2005/8/layout/chevron2"/>
    <dgm:cxn modelId="{1654BB03-2626-4D26-B715-96115AD4F2F5}" type="presParOf" srcId="{87C65F12-9AE9-4393-A873-E9F530D081D6}" destId="{7D4B2D57-9312-48EB-B4C9-F16B0C52F5E4}" srcOrd="4" destOrd="0" presId="urn:microsoft.com/office/officeart/2005/8/layout/chevron2"/>
    <dgm:cxn modelId="{26E011A4-4886-4909-88A9-DC6A24DDF112}" type="presParOf" srcId="{7D4B2D57-9312-48EB-B4C9-F16B0C52F5E4}" destId="{F1A528EF-CC23-490B-BD7D-57F924EE613C}" srcOrd="0" destOrd="0" presId="urn:microsoft.com/office/officeart/2005/8/layout/chevron2"/>
    <dgm:cxn modelId="{666665B6-F6A2-41C2-98E1-9331604324EE}" type="presParOf" srcId="{7D4B2D57-9312-48EB-B4C9-F16B0C52F5E4}" destId="{2169DE0B-3206-496B-A74F-9E9B30BBB597}"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05800" cy="3098800"/>
        <a:chOff x="0" y="0"/>
        <a:chExt cx="8305800" cy="3098800"/>
      </a:xfrm>
    </dsp:grpSpPr>
    <dsp:sp modelId="{2BEAB380-4BD2-4180-99CC-FCE350ECF66C}">
      <dsp:nvSpPr>
        <dsp:cNvPr id="4" name="五边形 3"/>
        <dsp:cNvSpPr/>
      </dsp:nvSpPr>
      <dsp:spPr bwMode="white">
        <a:xfrm rot="10800000">
          <a:off x="1735533" y="0"/>
          <a:ext cx="5523357" cy="1377244"/>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607326" tIns="91439" rIns="170688"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altLang="en-US" sz="2400" b="1" dirty="0">
              <a:solidFill>
                <a:schemeClr val="bg1"/>
              </a:solidFill>
              <a:latin typeface="微软雅黑" panose="020B0503020204020204" charset="-122"/>
              <a:ea typeface="微软雅黑" panose="020B0503020204020204" charset="-122"/>
            </a:rPr>
            <a:t>理论重要性</a:t>
          </a:r>
          <a:endParaRPr lang="zh-CN" altLang="en-US" sz="1800" b="1" dirty="0">
            <a:solidFill>
              <a:schemeClr val="bg1"/>
            </a:solidFill>
            <a:latin typeface="微软雅黑" panose="020B0503020204020204" charset="-122"/>
            <a:ea typeface="微软雅黑" panose="020B0503020204020204" charset="-122"/>
          </a:endParaRPr>
        </a:p>
        <a:p>
          <a:pPr marL="228600" lvl="1" indent="-228600" rtl="0">
            <a:lnSpc>
              <a:spcPct val="100000"/>
            </a:lnSpc>
            <a:spcBef>
              <a:spcPct val="0"/>
            </a:spcBef>
            <a:spcAft>
              <a:spcPct val="15000"/>
            </a:spcAft>
            <a:buChar char="•"/>
          </a:pPr>
          <a:r>
            <a:rPr lang="zh-CN" altLang="en-US" sz="2000" b="1" dirty="0">
              <a:solidFill>
                <a:schemeClr val="bg1"/>
              </a:solidFill>
              <a:latin typeface="微软雅黑" panose="020B0503020204020204" charset="-122"/>
              <a:ea typeface="微软雅黑" panose="020B0503020204020204" charset="-122"/>
            </a:rPr>
            <a:t>计算机科学的核心和灵魂</a:t>
          </a:r>
          <a:endParaRPr lang="zh-CN" altLang="en-US" sz="2000" b="1" dirty="0">
            <a:solidFill>
              <a:schemeClr val="bg1"/>
            </a:solidFill>
            <a:latin typeface="微软雅黑" panose="020B0503020204020204" charset="-122"/>
            <a:ea typeface="微软雅黑" panose="020B0503020204020204" charset="-122"/>
          </a:endParaRPr>
        </a:p>
      </dsp:txBody>
      <dsp:txXfrm rot="10800000">
        <a:off x="1735533" y="0"/>
        <a:ext cx="5523357" cy="1377244"/>
      </dsp:txXfrm>
    </dsp:sp>
    <dsp:sp modelId="{ABC60B0D-5CBB-4EF8-B6FC-6BD7F114B366}">
      <dsp:nvSpPr>
        <dsp:cNvPr id="3" name="椭圆 2"/>
        <dsp:cNvSpPr/>
      </dsp:nvSpPr>
      <dsp:spPr bwMode="white">
        <a:xfrm>
          <a:off x="1046910" y="0"/>
          <a:ext cx="1377244" cy="1377244"/>
        </a:xfrm>
        <a:prstGeom prst="ellipse">
          <a:avLst/>
        </a:prstGeom>
        <a:blipFill>
          <a:blip r:embed="rId1"/>
          <a:stretch>
            <a:fillRect/>
          </a:stretch>
        </a:blipFill>
      </dsp:spPr>
      <dsp:style>
        <a:lnRef idx="2">
          <a:schemeClr val="lt1"/>
        </a:lnRef>
        <a:fillRef idx="1">
          <a:schemeClr val="accent1">
            <a:tint val="50000"/>
          </a:schemeClr>
        </a:fillRef>
        <a:effectRef idx="0">
          <a:scrgbClr r="0" g="0" b="0"/>
        </a:effectRef>
        <a:fontRef idx="minor"/>
      </dsp:style>
      <dsp:txXfrm>
        <a:off x="1046910" y="0"/>
        <a:ext cx="1377244" cy="1377244"/>
      </dsp:txXfrm>
    </dsp:sp>
    <dsp:sp modelId="{86775251-0EDF-4C16-B3AF-D69140EB7F21}">
      <dsp:nvSpPr>
        <dsp:cNvPr id="6" name="五边形 5"/>
        <dsp:cNvSpPr/>
      </dsp:nvSpPr>
      <dsp:spPr bwMode="white">
        <a:xfrm rot="10800000">
          <a:off x="1735533" y="1721556"/>
          <a:ext cx="5523357" cy="1377244"/>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607326" tIns="91439" rIns="170688"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altLang="en-US" sz="2400" b="1" dirty="0">
              <a:solidFill>
                <a:schemeClr val="bg1"/>
              </a:solidFill>
              <a:latin typeface="微软雅黑" panose="020B0503020204020204" charset="-122"/>
              <a:ea typeface="微软雅黑" panose="020B0503020204020204" charset="-122"/>
            </a:rPr>
            <a:t>实践重要性</a:t>
          </a:r>
          <a:endParaRPr lang="zh-CN" altLang="en-US" sz="1800" b="1" dirty="0">
            <a:solidFill>
              <a:schemeClr val="bg1"/>
            </a:solidFill>
            <a:latin typeface="微软雅黑" panose="020B0503020204020204" charset="-122"/>
            <a:ea typeface="微软雅黑" panose="020B0503020204020204" charset="-122"/>
          </a:endParaRPr>
        </a:p>
        <a:p>
          <a:pPr marL="228600" lvl="1" indent="-228600" rtl="0">
            <a:lnSpc>
              <a:spcPct val="100000"/>
            </a:lnSpc>
            <a:spcBef>
              <a:spcPct val="0"/>
            </a:spcBef>
            <a:spcAft>
              <a:spcPct val="15000"/>
            </a:spcAft>
            <a:buChar char="•"/>
          </a:pPr>
          <a:r>
            <a:rPr lang="zh-CN" altLang="en-US" sz="2000" b="1" dirty="0">
              <a:solidFill>
                <a:schemeClr val="bg1"/>
              </a:solidFill>
              <a:latin typeface="微软雅黑" panose="020B0503020204020204" charset="-122"/>
              <a:ea typeface="微软雅黑" panose="020B0503020204020204" charset="-122"/>
            </a:rPr>
            <a:t>重要工具</a:t>
          </a:r>
          <a:endParaRPr lang="zh-CN" altLang="en-US" sz="2000" b="1" dirty="0">
            <a:solidFill>
              <a:schemeClr val="bg1"/>
            </a:solidFill>
            <a:latin typeface="微软雅黑" panose="020B0503020204020204" charset="-122"/>
            <a:ea typeface="微软雅黑" panose="020B0503020204020204" charset="-122"/>
          </a:endParaRPr>
        </a:p>
        <a:p>
          <a:pPr marL="228600" lvl="1" indent="-228600" rtl="0">
            <a:lnSpc>
              <a:spcPct val="100000"/>
            </a:lnSpc>
            <a:spcBef>
              <a:spcPct val="0"/>
            </a:spcBef>
            <a:spcAft>
              <a:spcPct val="15000"/>
            </a:spcAft>
            <a:buChar char="•"/>
          </a:pPr>
          <a:r>
            <a:rPr lang="zh-CN" altLang="en-US" sz="2000" b="1" dirty="0">
              <a:solidFill>
                <a:schemeClr val="bg1"/>
              </a:solidFill>
              <a:latin typeface="微软雅黑" panose="020B0503020204020204" charset="-122"/>
              <a:ea typeface="微软雅黑" panose="020B0503020204020204" charset="-122"/>
            </a:rPr>
            <a:t>求解新问题的算法设计与分析的框架</a:t>
          </a:r>
          <a:endParaRPr lang="zh-CN" altLang="en-US" sz="2000" b="1" dirty="0">
            <a:solidFill>
              <a:schemeClr val="bg1"/>
            </a:solidFill>
            <a:latin typeface="微软雅黑" panose="020B0503020204020204" charset="-122"/>
            <a:ea typeface="微软雅黑" panose="020B0503020204020204" charset="-122"/>
          </a:endParaRPr>
        </a:p>
      </dsp:txBody>
      <dsp:txXfrm rot="10800000">
        <a:off x="1735533" y="1721556"/>
        <a:ext cx="5523357" cy="1377244"/>
      </dsp:txXfrm>
    </dsp:sp>
    <dsp:sp modelId="{A4DFEDC0-6F06-42AA-A6D4-CBF7918E0351}">
      <dsp:nvSpPr>
        <dsp:cNvPr id="5" name="椭圆 4"/>
        <dsp:cNvSpPr/>
      </dsp:nvSpPr>
      <dsp:spPr bwMode="white">
        <a:xfrm>
          <a:off x="1046910" y="1721556"/>
          <a:ext cx="1377244" cy="1377244"/>
        </a:xfrm>
        <a:prstGeom prst="ellipse">
          <a:avLst/>
        </a:prstGeom>
        <a:blipFill>
          <a:blip r:embed="rId2"/>
          <a:stretch>
            <a:fillRect/>
          </a:stretch>
        </a:blipFill>
      </dsp:spPr>
      <dsp:style>
        <a:lnRef idx="2">
          <a:schemeClr val="lt1"/>
        </a:lnRef>
        <a:fillRef idx="1">
          <a:schemeClr val="accent1">
            <a:tint val="50000"/>
          </a:schemeClr>
        </a:fillRef>
        <a:effectRef idx="0">
          <a:scrgbClr r="0" g="0" b="0"/>
        </a:effectRef>
        <a:fontRef idx="minor"/>
      </dsp:style>
      <dsp:txXfrm>
        <a:off x="1046910" y="1721556"/>
        <a:ext cx="1377244" cy="1377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177131" cy="5733256"/>
        <a:chOff x="0" y="0"/>
        <a:chExt cx="10177131" cy="5733256"/>
      </a:xfrm>
    </dsp:grpSpPr>
    <dsp:sp modelId="{8FA33D68-BE00-4E61-B485-34F54322E064}">
      <dsp:nvSpPr>
        <dsp:cNvPr id="3" name="等腰三角形 2"/>
        <dsp:cNvSpPr/>
      </dsp:nvSpPr>
      <dsp:spPr bwMode="white">
        <a:xfrm>
          <a:off x="319331" y="0"/>
          <a:ext cx="5733256" cy="5733256"/>
        </a:xfrm>
        <a:prstGeom prst="triangle">
          <a:avLst/>
        </a:prstGeom>
        <a:ln>
          <a:solidFill>
            <a:schemeClr val="accent1">
              <a:lumMod val="25000"/>
            </a:schemeClr>
          </a:solidFill>
        </a:ln>
      </dsp:spPr>
      <dsp:style>
        <a:lnRef idx="2">
          <a:schemeClr val="lt1"/>
        </a:lnRef>
        <a:fillRef idx="1">
          <a:schemeClr val="accent1"/>
        </a:fillRef>
        <a:effectRef idx="0">
          <a:scrgbClr r="0" g="0" b="0"/>
        </a:effectRef>
        <a:fontRef idx="minor">
          <a:schemeClr val="lt1"/>
        </a:fontRef>
      </dsp:style>
      <dsp:txXfrm>
        <a:off x="319331" y="0"/>
        <a:ext cx="5733256" cy="5733256"/>
      </dsp:txXfrm>
    </dsp:sp>
    <dsp:sp modelId="{5153CB5D-3F34-43F8-B67D-6511747DDBE9}">
      <dsp:nvSpPr>
        <dsp:cNvPr id="4" name="棱台 3"/>
        <dsp:cNvSpPr/>
      </dsp:nvSpPr>
      <dsp:spPr bwMode="white">
        <a:xfrm>
          <a:off x="811323" y="573326"/>
          <a:ext cx="8554485" cy="1019246"/>
        </a:xfrm>
        <a:prstGeom prst="bevel">
          <a:avLst/>
        </a:prstGeom>
        <a:blipFill rotWithShape="0">
          <a:blip r:embed="rId1"/>
          <a:tile tx="0" ty="0" sx="100000" sy="100000" flip="none" algn="tl"/>
        </a:blipFill>
        <a:effectLst/>
        <a:scene3d>
          <a:camera prst="orthographicFront"/>
          <a:lightRig rig="threePt" dir="t"/>
        </a:scene3d>
        <a:sp3d contourW="12700">
          <a:contourClr>
            <a:srgbClr val="FF6600"/>
          </a:contourClr>
        </a:sp3d>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算法实现</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lvl="0">
            <a:lnSpc>
              <a:spcPct val="100000"/>
            </a:lnSpc>
            <a:spcBef>
              <a:spcPts val="0"/>
            </a:spcBef>
            <a:spcAft>
              <a:spcPts val="0"/>
            </a:spcAft>
          </a:pPr>
          <a:r>
            <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ACM </a:t>
          </a: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平台分类题  调试测试</a:t>
          </a:r>
          <a:endParaRPr>
            <a:solidFill>
              <a:schemeClr val="dk1"/>
            </a:solidFill>
          </a:endParaRPr>
        </a:p>
      </dsp:txBody>
      <dsp:txXfrm>
        <a:off x="811323" y="573326"/>
        <a:ext cx="8554485" cy="1019246"/>
      </dsp:txXfrm>
    </dsp:sp>
    <dsp:sp modelId="{175CEE97-DE7E-419C-B78D-A2BFD51A38CB}">
      <dsp:nvSpPr>
        <dsp:cNvPr id="5" name="棱台 4"/>
        <dsp:cNvSpPr/>
      </dsp:nvSpPr>
      <dsp:spPr bwMode="white">
        <a:xfrm>
          <a:off x="810894" y="1719977"/>
          <a:ext cx="8555342" cy="1019246"/>
        </a:xfrm>
        <a:prstGeom prst="bevel">
          <a:avLst/>
        </a:prstGeom>
        <a:gradFill rotWithShape="0">
          <a:gsLst>
            <a:gs pos="0">
              <a:srgbClr val="DDEBCF"/>
            </a:gs>
            <a:gs pos="50000">
              <a:srgbClr val="9CB86E"/>
            </a:gs>
            <a:gs pos="100000">
              <a:srgbClr val="156B13"/>
            </a:gs>
          </a:gsLst>
          <a:lin ang="5400000" scaled="0"/>
        </a:gradFill>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算法设计</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枚举 递推 贪心 分治 动规 回溯 分支限界 网络流 随机算法</a:t>
          </a:r>
          <a:endParaRPr>
            <a:solidFill>
              <a:schemeClr val="dk1"/>
            </a:solidFill>
          </a:endParaRPr>
        </a:p>
      </dsp:txBody>
      <dsp:txXfrm>
        <a:off x="810894" y="1719977"/>
        <a:ext cx="8555342" cy="1019246"/>
      </dsp:txXfrm>
    </dsp:sp>
    <dsp:sp modelId="{4D75A500-5730-4C64-83C6-558A2048CE0A}">
      <dsp:nvSpPr>
        <dsp:cNvPr id="6" name="棱台 5"/>
        <dsp:cNvSpPr/>
      </dsp:nvSpPr>
      <dsp:spPr bwMode="white">
        <a:xfrm>
          <a:off x="810689" y="2866628"/>
          <a:ext cx="8555752" cy="1019246"/>
        </a:xfrm>
        <a:prstGeom prst="bevel">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算法分析</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计算复杂性  复杂度比较  复杂度分析  时空矛盾</a:t>
          </a:r>
          <a:endParaRPr>
            <a:solidFill>
              <a:schemeClr val="dk1"/>
            </a:solidFill>
          </a:endParaRPr>
        </a:p>
      </dsp:txBody>
      <dsp:txXfrm>
        <a:off x="810689" y="2866628"/>
        <a:ext cx="8555752" cy="1019246"/>
      </dsp:txXfrm>
    </dsp:sp>
    <dsp:sp modelId="{6D181EAF-C934-4DEA-9C94-EFB018B6A12F}">
      <dsp:nvSpPr>
        <dsp:cNvPr id="7" name="棱台 6"/>
        <dsp:cNvSpPr/>
      </dsp:nvSpPr>
      <dsp:spPr bwMode="white">
        <a:xfrm>
          <a:off x="776162" y="3988899"/>
          <a:ext cx="8590373" cy="1019246"/>
        </a:xfrm>
        <a:prstGeom prst="bevel">
          <a:avLst/>
        </a:prstGeom>
        <a:gradFill flip="none" rotWithShape="1">
          <a:gsLst>
            <a:gs pos="0">
              <a:srgbClr val="FFF200"/>
            </a:gs>
            <a:gs pos="45000">
              <a:srgbClr val="FF7A00"/>
            </a:gs>
            <a:gs pos="70000">
              <a:srgbClr val="FF0300"/>
            </a:gs>
            <a:gs pos="100000">
              <a:srgbClr val="4D0808"/>
            </a:gs>
          </a:gsLst>
          <a:lin ang="5400000" scaled="0"/>
          <a:tileRect r="-100000" b="-100000"/>
        </a:gradFill>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算法基础 </a:t>
          </a:r>
          <a:endPar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lvl="0">
            <a:lnSpc>
              <a:spcPct val="100000"/>
            </a:lnSpc>
            <a:spcBef>
              <a:spcPts val="0"/>
            </a:spcBef>
            <a:spcAft>
              <a:spcPts val="0"/>
            </a:spcAft>
          </a:pP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数学基础  数据结构  程序设计  算法与问题 </a:t>
          </a:r>
          <a:r>
            <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r>
            <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与</a:t>
          </a:r>
          <a:r>
            <a:rPr lang="en-US" altLang="zh-CN"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rPr>
            <a:t>NP</a:t>
          </a:r>
          <a:endParaRPr lang="zh-CN" altLang="en-US" sz="1800" b="1" dirty="0">
            <a:solidFill>
              <a:srgbClr val="00206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dsp:txBody>
      <dsp:txXfrm>
        <a:off x="776162" y="3988899"/>
        <a:ext cx="8590373" cy="1019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17087" cy="5673513"/>
        <a:chOff x="0" y="0"/>
        <a:chExt cx="8017087" cy="5673513"/>
      </a:xfrm>
    </dsp:grpSpPr>
    <dsp:sp modelId="{DA3F4C4C-54BD-4DB5-BDD2-AD7F6FA9A55A}">
      <dsp:nvSpPr>
        <dsp:cNvPr id="3" name="燕尾形 2"/>
        <dsp:cNvSpPr/>
      </dsp:nvSpPr>
      <dsp:spPr bwMode="white">
        <a:xfrm rot="5400000">
          <a:off x="-302731" y="302731"/>
          <a:ext cx="2018207" cy="1412745"/>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b="1" dirty="0">
              <a:solidFill>
                <a:srgbClr val="00B0F0"/>
              </a:solidFill>
            </a:rPr>
            <a:t>期末</a:t>
          </a:r>
        </a:p>
      </dsp:txBody>
      <dsp:txXfrm rot="5400000">
        <a:off x="-302731" y="302731"/>
        <a:ext cx="2018207" cy="1412745"/>
      </dsp:txXfrm>
    </dsp:sp>
    <dsp:sp modelId="{20D441B8-DE4E-40E2-B958-103F5C15EED8}">
      <dsp:nvSpPr>
        <dsp:cNvPr id="4" name="同侧圆角矩形 3"/>
        <dsp:cNvSpPr/>
      </dsp:nvSpPr>
      <dsp:spPr bwMode="white">
        <a:xfrm rot="5400000">
          <a:off x="4058999" y="-2646253"/>
          <a:ext cx="1311835" cy="6604341"/>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vert="horz" wrap="square"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1" dirty="0">
              <a:solidFill>
                <a:srgbClr val="00B0F0"/>
              </a:solidFill>
            </a:rPr>
            <a:t>笔试</a:t>
          </a:r>
          <a:endParaRPr sz="6500">
            <a:solidFill>
              <a:schemeClr val="dk1"/>
            </a:solidFill>
          </a:endParaRPr>
        </a:p>
      </dsp:txBody>
      <dsp:txXfrm rot="5400000">
        <a:off x="4058999" y="-2646253"/>
        <a:ext cx="1311835" cy="6604341"/>
      </dsp:txXfrm>
    </dsp:sp>
    <dsp:sp modelId="{A49CDB96-CCB2-4ACD-B61E-C231F5DBE628}">
      <dsp:nvSpPr>
        <dsp:cNvPr id="5" name="燕尾形 4"/>
        <dsp:cNvSpPr/>
      </dsp:nvSpPr>
      <dsp:spPr bwMode="white">
        <a:xfrm rot="5400000">
          <a:off x="-302731" y="2130384"/>
          <a:ext cx="2018207" cy="1412745"/>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b="1" dirty="0">
              <a:solidFill>
                <a:srgbClr val="00B0F0"/>
              </a:solidFill>
            </a:rPr>
            <a:t>线上</a:t>
          </a:r>
        </a:p>
      </dsp:txBody>
      <dsp:txXfrm rot="5400000">
        <a:off x="-302731" y="2130384"/>
        <a:ext cx="2018207" cy="1412745"/>
      </dsp:txXfrm>
    </dsp:sp>
    <dsp:sp modelId="{823F87A9-5F2B-49F4-9483-12E9BDA54483}">
      <dsp:nvSpPr>
        <dsp:cNvPr id="6" name="同侧圆角矩形 5"/>
        <dsp:cNvSpPr/>
      </dsp:nvSpPr>
      <dsp:spPr bwMode="white">
        <a:xfrm rot="5400000">
          <a:off x="4050083" y="-885411"/>
          <a:ext cx="1311835" cy="6604341"/>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vert="horz" wrap="square"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1" dirty="0">
              <a:solidFill>
                <a:srgbClr val="00B0F0"/>
              </a:solidFill>
            </a:rPr>
            <a:t>测验</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作业（</a:t>
          </a:r>
          <a:r>
            <a:rPr lang="en-US" altLang="zh-CN" sz="2000" b="1" dirty="0">
              <a:solidFill>
                <a:srgbClr val="00B0F0"/>
              </a:solidFill>
            </a:rPr>
            <a:t>mooc</a:t>
          </a:r>
          <a:r>
            <a:rPr lang="zh-CN" altLang="en-US" sz="2000" b="1" dirty="0">
              <a:solidFill>
                <a:srgbClr val="00B0F0"/>
              </a:solidFill>
            </a:rPr>
            <a:t>）</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讨论</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考试</a:t>
          </a:r>
          <a:endParaRPr sz="6500">
            <a:solidFill>
              <a:schemeClr val="dk1"/>
            </a:solidFill>
          </a:endParaRPr>
        </a:p>
      </dsp:txBody>
      <dsp:txXfrm rot="5400000">
        <a:off x="4050083" y="-885411"/>
        <a:ext cx="1311835" cy="6604341"/>
      </dsp:txXfrm>
    </dsp:sp>
    <dsp:sp modelId="{F1A528EF-CC23-490B-BD7D-57F924EE613C}">
      <dsp:nvSpPr>
        <dsp:cNvPr id="7" name="燕尾形 6"/>
        <dsp:cNvSpPr/>
      </dsp:nvSpPr>
      <dsp:spPr bwMode="white">
        <a:xfrm rot="5400000">
          <a:off x="-302731" y="3958037"/>
          <a:ext cx="2018207" cy="1412745"/>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b="1" dirty="0">
              <a:solidFill>
                <a:srgbClr val="00B0F0"/>
              </a:solidFill>
            </a:rPr>
            <a:t>线下</a:t>
          </a:r>
        </a:p>
      </dsp:txBody>
      <dsp:txXfrm rot="5400000">
        <a:off x="-302731" y="3958037"/>
        <a:ext cx="2018207" cy="1412745"/>
      </dsp:txXfrm>
    </dsp:sp>
    <dsp:sp modelId="{2169DE0B-3206-496B-A74F-9E9B30BBB597}">
      <dsp:nvSpPr>
        <dsp:cNvPr id="8" name="同侧圆角矩形 7"/>
        <dsp:cNvSpPr/>
      </dsp:nvSpPr>
      <dsp:spPr bwMode="white">
        <a:xfrm rot="5400000">
          <a:off x="4058999" y="1207949"/>
          <a:ext cx="1311835" cy="6604341"/>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vert="horz" wrap="square"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1" dirty="0">
              <a:solidFill>
                <a:srgbClr val="00B0F0"/>
              </a:solidFill>
            </a:rPr>
            <a:t>报告</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讨论</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练习（慕课堂）</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实践</a:t>
          </a:r>
          <a:endParaRPr sz="6500">
            <a:solidFill>
              <a:schemeClr val="dk1"/>
            </a:solidFill>
          </a:endParaRPr>
        </a:p>
      </dsp:txBody>
      <dsp:txXfrm rot="5400000">
        <a:off x="4058999" y="1207949"/>
        <a:ext cx="1311835" cy="6604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16891" cy="5208579"/>
        <a:chOff x="0" y="0"/>
        <a:chExt cx="8016891" cy="5208579"/>
      </a:xfrm>
    </dsp:grpSpPr>
    <dsp:sp modelId="{DA3F4C4C-54BD-4DB5-BDD2-AD7F6FA9A55A}">
      <dsp:nvSpPr>
        <dsp:cNvPr id="3" name="燕尾形 2"/>
        <dsp:cNvSpPr/>
      </dsp:nvSpPr>
      <dsp:spPr bwMode="white">
        <a:xfrm rot="5400000">
          <a:off x="-279599" y="279599"/>
          <a:ext cx="1863996" cy="130479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9685" tIns="19685" rIns="19685" bIns="19685"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b="1" dirty="0">
              <a:solidFill>
                <a:srgbClr val="00B0F0"/>
              </a:solidFill>
            </a:rPr>
            <a:t>期末</a:t>
          </a:r>
        </a:p>
      </dsp:txBody>
      <dsp:txXfrm rot="5400000">
        <a:off x="-279599" y="279599"/>
        <a:ext cx="1863996" cy="1304797"/>
      </dsp:txXfrm>
    </dsp:sp>
    <dsp:sp modelId="{20D441B8-DE4E-40E2-B958-103F5C15EED8}">
      <dsp:nvSpPr>
        <dsp:cNvPr id="4" name="同侧圆角矩形 3"/>
        <dsp:cNvSpPr/>
      </dsp:nvSpPr>
      <dsp:spPr bwMode="white">
        <a:xfrm rot="5400000">
          <a:off x="4055045" y="-2750248"/>
          <a:ext cx="1211597" cy="6712094"/>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1" dirty="0">
              <a:solidFill>
                <a:srgbClr val="00B0F0"/>
              </a:solidFill>
            </a:rPr>
            <a:t>考试</a:t>
          </a:r>
          <a:endParaRPr lang="zh-CN" altLang="en-US" sz="2000" b="1" dirty="0">
            <a:solidFill>
              <a:srgbClr val="00B0F0"/>
            </a:solidFill>
          </a:endParaRPr>
        </a:p>
        <a:p>
          <a:pPr marL="228600" lvl="1" indent="-228600">
            <a:lnSpc>
              <a:spcPct val="100000"/>
            </a:lnSpc>
            <a:spcBef>
              <a:spcPct val="0"/>
            </a:spcBef>
            <a:spcAft>
              <a:spcPct val="15000"/>
            </a:spcAft>
            <a:buChar char="•"/>
          </a:pPr>
          <a:r>
            <a:rPr lang="en-US" altLang="zh-CN" sz="2000" b="1" dirty="0">
              <a:solidFill>
                <a:srgbClr val="00B0F0"/>
              </a:solidFill>
            </a:rPr>
            <a:t>(</a:t>
          </a:r>
          <a:r>
            <a:rPr lang="zh-CN" altLang="en-US" sz="2000" b="1" dirty="0">
              <a:solidFill>
                <a:srgbClr val="00B0F0"/>
              </a:solidFill>
            </a:rPr>
            <a:t>上机</a:t>
          </a:r>
          <a:r>
            <a:rPr lang="en-US" altLang="zh-CN" sz="2000" b="1" dirty="0">
              <a:solidFill>
                <a:srgbClr val="00B0F0"/>
              </a:solidFill>
            </a:rPr>
            <a:t>)</a:t>
          </a:r>
          <a:endParaRPr lang="zh-CN" altLang="en-US" sz="2000" b="1" dirty="0">
            <a:solidFill>
              <a:srgbClr val="00B0F0"/>
            </a:solidFill>
          </a:endParaRPr>
        </a:p>
      </dsp:txBody>
      <dsp:txXfrm rot="5400000">
        <a:off x="4055045" y="-2750248"/>
        <a:ext cx="1211597" cy="6712094"/>
      </dsp:txXfrm>
    </dsp:sp>
    <dsp:sp modelId="{A49CDB96-CCB2-4ACD-B61E-C231F5DBE628}">
      <dsp:nvSpPr>
        <dsp:cNvPr id="5" name="燕尾形 4"/>
        <dsp:cNvSpPr/>
      </dsp:nvSpPr>
      <dsp:spPr bwMode="white">
        <a:xfrm rot="5400000">
          <a:off x="-279599" y="1951891"/>
          <a:ext cx="1863996" cy="130479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9685" tIns="19685" rIns="19685" bIns="19685"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b="1" dirty="0">
              <a:solidFill>
                <a:srgbClr val="00B0F0"/>
              </a:solidFill>
            </a:rPr>
            <a:t>平时</a:t>
          </a:r>
        </a:p>
      </dsp:txBody>
      <dsp:txXfrm rot="5400000">
        <a:off x="-279599" y="1951891"/>
        <a:ext cx="1863996" cy="1304797"/>
      </dsp:txXfrm>
    </dsp:sp>
    <dsp:sp modelId="{823F87A9-5F2B-49F4-9483-12E9BDA54483}">
      <dsp:nvSpPr>
        <dsp:cNvPr id="6" name="同侧圆角矩形 5"/>
        <dsp:cNvSpPr/>
      </dsp:nvSpPr>
      <dsp:spPr bwMode="white">
        <a:xfrm rot="5400000">
          <a:off x="4055045" y="-1077957"/>
          <a:ext cx="1211597" cy="6712094"/>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1" dirty="0">
              <a:solidFill>
                <a:srgbClr val="00B0F0"/>
              </a:solidFill>
            </a:rPr>
            <a:t>考勤  </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作业</a:t>
          </a:r>
          <a:endParaRPr lang="zh-CN" altLang="en-US" sz="2000" b="1" dirty="0">
            <a:solidFill>
              <a:srgbClr val="00B0F0"/>
            </a:solidFill>
          </a:endParaRPr>
        </a:p>
        <a:p>
          <a:pPr marL="228600" lvl="1" indent="-228600">
            <a:lnSpc>
              <a:spcPct val="100000"/>
            </a:lnSpc>
            <a:spcBef>
              <a:spcPct val="0"/>
            </a:spcBef>
            <a:spcAft>
              <a:spcPct val="15000"/>
            </a:spcAft>
            <a:buChar char="•"/>
          </a:pPr>
          <a:r>
            <a:rPr lang="zh-CN" altLang="en-US" sz="2000" b="1" dirty="0">
              <a:solidFill>
                <a:srgbClr val="00B0F0"/>
              </a:solidFill>
            </a:rPr>
            <a:t>讨论</a:t>
          </a:r>
          <a:endParaRPr>
            <a:solidFill>
              <a:schemeClr val="dk1"/>
            </a:solidFill>
          </a:endParaRPr>
        </a:p>
      </dsp:txBody>
      <dsp:txXfrm rot="5400000">
        <a:off x="4055045" y="-1077957"/>
        <a:ext cx="1211597" cy="6712094"/>
      </dsp:txXfrm>
    </dsp:sp>
    <dsp:sp modelId="{F1A528EF-CC23-490B-BD7D-57F924EE613C}">
      <dsp:nvSpPr>
        <dsp:cNvPr id="7" name="燕尾形 6"/>
        <dsp:cNvSpPr/>
      </dsp:nvSpPr>
      <dsp:spPr bwMode="white">
        <a:xfrm rot="5400000">
          <a:off x="-279599" y="3624182"/>
          <a:ext cx="1863996" cy="130479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9685" tIns="19685" rIns="19685" bIns="19685"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b="1" dirty="0">
              <a:solidFill>
                <a:srgbClr val="00B0F0"/>
              </a:solidFill>
            </a:rPr>
            <a:t>测验</a:t>
          </a:r>
        </a:p>
      </dsp:txBody>
      <dsp:txXfrm rot="5400000">
        <a:off x="-279599" y="3624182"/>
        <a:ext cx="1863996" cy="1304797"/>
      </dsp:txXfrm>
    </dsp:sp>
    <dsp:sp modelId="{2169DE0B-3206-496B-A74F-9E9B30BBB597}">
      <dsp:nvSpPr>
        <dsp:cNvPr id="8" name="同侧圆角矩形 7"/>
        <dsp:cNvSpPr/>
      </dsp:nvSpPr>
      <dsp:spPr bwMode="white">
        <a:xfrm rot="5400000">
          <a:off x="4055045" y="594335"/>
          <a:ext cx="1211597" cy="6712094"/>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1" dirty="0">
              <a:solidFill>
                <a:srgbClr val="00B0F0"/>
              </a:solidFill>
            </a:rPr>
            <a:t>测验 </a:t>
          </a:r>
          <a:endParaRPr>
            <a:solidFill>
              <a:schemeClr val="dk1"/>
            </a:solidFill>
          </a:endParaRPr>
        </a:p>
      </dsp:txBody>
      <dsp:txXfrm rot="5400000">
        <a:off x="4055045" y="594335"/>
        <a:ext cx="1211597" cy="6712094"/>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p:nvPr>
        </p:nvSpPr>
        <p:spPr/>
        <p:txBody>
          <a:bodyPr wrap="square" lIns="91440" tIns="45720" rIns="91440" bIns="45720" anchor="ctr"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p:nvPr>
        </p:nvSpPr>
        <p:spPr/>
        <p:txBody>
          <a:bodyPr wrap="square" lIns="91440" tIns="45720" rIns="91440" bIns="45720" anchor="ctr" anchorCtr="0"/>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p:nvPr>
        </p:nvSpPr>
        <p:spPr/>
        <p:txBody>
          <a:bodyPr wrap="square" lIns="91440" tIns="45720" rIns="91440" bIns="45720" anchor="ctr" anchorCtr="0"/>
          <a:p>
            <a:pPr lvl="0"/>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p:nvPr>
        </p:nvSpPr>
        <p:spPr/>
        <p:txBody>
          <a:bodyPr wrap="square" lIns="91440" tIns="45720" rIns="91440" bIns="45720" anchor="ctr"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p:txBody>
          <a:bodyPr wrap="square" lIns="91440" tIns="45720" rIns="91440" bIns="45720" anchor="ctr" anchorCtr="0"/>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p:txBody>
          <a:bodyPr wrap="square" lIns="91440" tIns="45720" rIns="91440" bIns="45720" anchor="ctr"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7DFD88A-B23C-44AC-ACBF-1732D27CBF05}" type="datetime10">
              <a:rPr kumimoji="0" lang="zh-CN" altLang="en-US" sz="1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spcBef>
                <a:spcPct val="50000"/>
              </a:spcBef>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5"/>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jpe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www.icourse163.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poj.org/registe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icourse163.org/course/HIT-356006" TargetMode="External"/><Relationship Id="rId2" Type="http://schemas.openxmlformats.org/officeDocument/2006/relationships/hyperlink" Target="https://www.xuetangx.com/course/THU08091001409/10322430" TargetMode="External"/><Relationship Id="rId1" Type="http://schemas.openxmlformats.org/officeDocument/2006/relationships/hyperlink" Target="https://www.icourse163.org/course/PKU-100252500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acm.hziee.edu.cn/showproblem.php?pid=1089"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acm.zju.edu.cn/show_problem.php?pid=1001" TargetMode="External"/><Relationship Id="rId1" Type="http://schemas.openxmlformats.org/officeDocument/2006/relationships/hyperlink" Target="http://acm.hdu.edu.cn/showproblem.php?pid=1095"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acm.hdu.edu.cn/showproblem.php?pid=109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1"/>
            </p:custDataLst>
          </p:nvPr>
        </p:nvSpPr>
        <p:spPr/>
        <p:txBody>
          <a:bodyPr>
            <a:normAutofit/>
          </a:bodyPr>
          <a:p>
            <a:r>
              <a:rPr lang="zh-CN" altLang="en-US" dirty="0">
                <a:solidFill>
                  <a:schemeClr val="accent1"/>
                </a:solidFill>
              </a:rPr>
              <a:t>算法分析与</a:t>
            </a:r>
            <a:r>
              <a:rPr lang="zh-CN" altLang="en-US" dirty="0">
                <a:solidFill>
                  <a:schemeClr val="accent1"/>
                </a:solidFill>
              </a:rPr>
              <a:t>设计</a:t>
            </a:r>
            <a:endParaRPr lang="zh-CN" altLang="en-US" dirty="0">
              <a:solidFill>
                <a:schemeClr val="accent1"/>
              </a:solidFill>
            </a:endParaRPr>
          </a:p>
        </p:txBody>
      </p:sp>
      <p:sp>
        <p:nvSpPr>
          <p:cNvPr id="10" name="副标题 9"/>
          <p:cNvSpPr>
            <a:spLocks noGrp="1"/>
          </p:cNvSpPr>
          <p:nvPr>
            <p:ph type="subTitle" idx="1"/>
            <p:custDataLst>
              <p:tags r:id="rId2"/>
            </p:custDataLst>
          </p:nvPr>
        </p:nvSpPr>
        <p:spPr>
          <a:xfrm>
            <a:off x="2592705" y="3874135"/>
            <a:ext cx="7005320" cy="485140"/>
          </a:xfrm>
        </p:spPr>
        <p:txBody>
          <a:bodyPr/>
          <a:p>
            <a:r>
              <a:rPr lang="zh-CN" altLang="en-US" dirty="0">
                <a:solidFill>
                  <a:schemeClr val="dk1">
                    <a:lumMod val="85000"/>
                    <a:lumOff val="15000"/>
                  </a:schemeClr>
                </a:solidFill>
              </a:rPr>
              <a:t>正确打开</a:t>
            </a:r>
            <a:r>
              <a:rPr lang="zh-CN" altLang="en-US" dirty="0">
                <a:solidFill>
                  <a:schemeClr val="dk1">
                    <a:lumMod val="85000"/>
                    <a:lumOff val="15000"/>
                  </a:schemeClr>
                </a:solidFill>
              </a:rPr>
              <a:t>方式</a:t>
            </a:r>
            <a:endParaRPr lang="zh-CN" altLang="en-US" dirty="0">
              <a:solidFill>
                <a:schemeClr val="dk1">
                  <a:lumMod val="85000"/>
                  <a:lumOff val="15000"/>
                </a:schemeClr>
              </a:solidFill>
            </a:endParaRPr>
          </a:p>
        </p:txBody>
      </p:sp>
      <p:sp>
        <p:nvSpPr>
          <p:cNvPr id="2" name="文本框 1"/>
          <p:cNvSpPr txBox="1"/>
          <p:nvPr/>
        </p:nvSpPr>
        <p:spPr>
          <a:xfrm>
            <a:off x="5469255" y="320040"/>
            <a:ext cx="1220470" cy="460375"/>
          </a:xfrm>
          <a:prstGeom prst="rect">
            <a:avLst/>
          </a:prstGeom>
          <a:noFill/>
        </p:spPr>
        <p:txBody>
          <a:bodyPr wrap="square" rtlCol="0">
            <a:spAutoFit/>
          </a:bodyPr>
          <a:p>
            <a:pPr algn="ctr"/>
            <a:r>
              <a:rPr lang="en-US" altLang="zh-CN" sz="2400">
                <a:solidFill>
                  <a:schemeClr val="bg1"/>
                </a:solidFill>
                <a:latin typeface="Saturday Sans Regular" panose="02010600010101010101" charset="-122"/>
                <a:ea typeface="Saturday Sans Regular" panose="02010600010101010101" charset="-122"/>
              </a:rPr>
              <a:t>SDUFE</a:t>
            </a:r>
            <a:endParaRPr lang="en-US" altLang="zh-CN" sz="2400">
              <a:solidFill>
                <a:schemeClr val="bg1"/>
              </a:solidFill>
              <a:latin typeface="Saturday Sans Regular" panose="02010600010101010101" charset="-122"/>
              <a:ea typeface="Saturday Sans Regular" panose="02010600010101010101"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2" descr="03"/>
          <p:cNvPicPr>
            <a:picLocks noChangeAspect="1"/>
          </p:cNvPicPr>
          <p:nvPr/>
        </p:nvPicPr>
        <p:blipFill>
          <a:blip r:embed="rId1"/>
          <a:srcRect t="4022"/>
          <a:stretch>
            <a:fillRect/>
          </a:stretch>
        </p:blipFill>
        <p:spPr>
          <a:xfrm>
            <a:off x="2832100" y="655109"/>
            <a:ext cx="5744633" cy="3376083"/>
          </a:xfrm>
          <a:prstGeom prst="rect">
            <a:avLst/>
          </a:prstGeom>
          <a:noFill/>
          <a:ln w="9525">
            <a:noFill/>
          </a:ln>
        </p:spPr>
      </p:pic>
      <p:sp>
        <p:nvSpPr>
          <p:cNvPr id="16387" name="Text Box 3"/>
          <p:cNvSpPr txBox="1">
            <a:spLocks noChangeArrowheads="1"/>
          </p:cNvSpPr>
          <p:nvPr/>
        </p:nvSpPr>
        <p:spPr bwMode="auto">
          <a:xfrm>
            <a:off x="1096433" y="4031192"/>
            <a:ext cx="10560051" cy="2061210"/>
          </a:xfrm>
          <a:prstGeom prst="rect">
            <a:avLst/>
          </a:prstGeom>
          <a:noFill/>
          <a:ln>
            <a:noFill/>
          </a:ln>
        </p:spPr>
        <p:txBody>
          <a:bodyPr>
            <a:spAutoFit/>
          </a:bodyP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charset="-122"/>
                <a:cs typeface="+mn-cs"/>
              </a:rPr>
              <a:t>问：“交给你的问题，解决方案设计出来了吗？”</a:t>
            </a:r>
            <a:endParaRPr kumimoji="0" lang="zh-CN" altLang="en-US" sz="2665"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charset="-122"/>
              <a:cs typeface="+mn-cs"/>
            </a:endParaRPr>
          </a:p>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charset="-122"/>
                <a:cs typeface="+mn-cs"/>
              </a:rPr>
              <a:t>答： “我找不到一个有效的算法来解决它，但不是我不行，因为所有这些名人也都找不到解决它的有效算法。”</a:t>
            </a:r>
            <a:endParaRPr kumimoji="0" lang="zh-CN" altLang="en-US" sz="2665"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charset="-122"/>
              <a:cs typeface="+mn-cs"/>
            </a:endParaRPr>
          </a:p>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charset="-122"/>
                <a:cs typeface="+mn-cs"/>
              </a:rPr>
              <a:t>如果是你的话，你愿意是哪种结果？</a:t>
            </a:r>
            <a:endParaRPr kumimoji="0" lang="zh-CN" altLang="en-US" sz="2665"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charset="-122"/>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57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9572" name="标题 51201"/>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9</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1203" name="文本占位符 51202"/>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i,n,s;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while(scanf(“%d”,&amp;n) ==1)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if(n%2==0)</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s=n</a:t>
            </a: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else</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s=(n+1)/2*n;</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059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0596" name="标题 52225"/>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        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9</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2227" name="文本占位符 52226"/>
          <p:cNvSpPr>
            <a:spLocks noGrp="1"/>
          </p:cNvSpPr>
          <p:nvPr>
            <p:ph idx="4294967295"/>
          </p:nvPr>
        </p:nvSpPr>
        <p:spPr>
          <a:xfrm>
            <a:off x="1139190" y="1437005"/>
            <a:ext cx="11052810" cy="4944745"/>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写</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for</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或者</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等任何循环语句的时候，不管循环体内有几个语句，务必养成都加上一对大括号的好习惯。</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常常碰到的情况是这样的</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本来循环体内只有一条语句，确实不用大括号，但是在修改程序的过程中，循环体内增加了其他语句，而这时却忘记了添加大括号！</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所以说</a:t>
            </a:r>
            <a:r>
              <a:rPr kumimoji="0" lang="en-US" altLang="zh-CN" sz="3735" b="1" i="0" u="none" strike="noStrike" kern="0" cap="none" spc="0" normalizeH="0" baseline="0" noProof="1">
                <a:ln>
                  <a:noFill/>
                </a:ln>
                <a:solidFill>
                  <a:schemeClr val="hlink"/>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好习惯很重要！</a:t>
            </a:r>
            <a:endPar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charRg st="0" end="4"/>
                                            </p:txEl>
                                          </p:spTgt>
                                        </p:tgtEl>
                                        <p:attrNameLst>
                                          <p:attrName>style.visibility</p:attrName>
                                        </p:attrNameLst>
                                      </p:cBhvr>
                                      <p:to>
                                        <p:strVal val="visible"/>
                                      </p:to>
                                    </p:set>
                                    <p:animEffect transition="in" filter="blinds(horizontal)">
                                      <p:cBhvr>
                                        <p:cTn id="7" dur="500"/>
                                        <p:tgtEl>
                                          <p:spTgt spid="52227">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charRg st="4" end="57"/>
                                            </p:txEl>
                                          </p:spTgt>
                                        </p:tgtEl>
                                        <p:attrNameLst>
                                          <p:attrName>style.visibility</p:attrName>
                                        </p:attrNameLst>
                                      </p:cBhvr>
                                      <p:to>
                                        <p:strVal val="visible"/>
                                      </p:to>
                                    </p:set>
                                    <p:animEffect transition="in" filter="blinds(horizontal)">
                                      <p:cBhvr>
                                        <p:cTn id="12" dur="500"/>
                                        <p:tgtEl>
                                          <p:spTgt spid="52227">
                                            <p:txEl>
                                              <p:charRg st="4"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7">
                                            <p:txEl>
                                              <p:charRg st="57" end="129"/>
                                            </p:txEl>
                                          </p:spTgt>
                                        </p:tgtEl>
                                        <p:attrNameLst>
                                          <p:attrName>style.visibility</p:attrName>
                                        </p:attrNameLst>
                                      </p:cBhvr>
                                      <p:to>
                                        <p:strVal val="visible"/>
                                      </p:to>
                                    </p:set>
                                    <p:animEffect transition="in" filter="blinds(horizontal)">
                                      <p:cBhvr>
                                        <p:cTn id="17" dur="500"/>
                                        <p:tgtEl>
                                          <p:spTgt spid="52227">
                                            <p:txEl>
                                              <p:charRg st="57"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7">
                                            <p:txEl>
                                              <p:charRg st="129" end="142"/>
                                            </p:txEl>
                                          </p:spTgt>
                                        </p:tgtEl>
                                        <p:attrNameLst>
                                          <p:attrName>style.visibility</p:attrName>
                                        </p:attrNameLst>
                                      </p:cBhvr>
                                      <p:to>
                                        <p:strVal val="visible"/>
                                      </p:to>
                                    </p:set>
                                    <p:animEffect transition="in" filter="blinds(horizontal)">
                                      <p:cBhvr>
                                        <p:cTn id="22" dur="500"/>
                                        <p:tgtEl>
                                          <p:spTgt spid="52227">
                                            <p:txEl>
                                              <p:charRg st="129"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1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1620" name="标题 5324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10</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3251" name="文本占位符 53250"/>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i,n,s;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while(scanf(“%d”,&amp;n) ==1)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if(n%2==0)</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s=n</a:t>
            </a: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else</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s=(n+1)/2*n;     }</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64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2644" name="标题 54273"/>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10</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4275" name="文本占位符 54274"/>
          <p:cNvSpPr>
            <a:spLocks noGrp="1"/>
          </p:cNvSpPr>
          <p:nvPr>
            <p:ph idx="4294967295"/>
          </p:nvPr>
        </p:nvSpPr>
        <p:spPr>
          <a:xfrm>
            <a:off x="1320800" y="1325245"/>
            <a:ext cx="10871200" cy="5056505"/>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这也是一个经典错误，虽然为循环体加了大括号，但是并没有包含全部的信息，造成的后果是只有一次输出</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尽管对于每组数据都处理了，但是只输出最后一组结果。</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由于很多同学习惯</a:t>
            </a:r>
            <a:r>
              <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每次只测试一组数据，就更容易忽略这个错误了</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sym typeface="Arial" panose="020B0604020202020204" pitchFamily="34" charset="0"/>
              </a:rPr>
              <a:t>再次证明</a:t>
            </a:r>
            <a:r>
              <a:rPr kumimoji="0" lang="en-US" altLang="zh-CN" sz="37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sym typeface="Arial" panose="020B0604020202020204" pitchFamily="34" charset="0"/>
              </a:rPr>
              <a:t>——</a:t>
            </a:r>
            <a:r>
              <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sym typeface="Arial" panose="020B0604020202020204" pitchFamily="34" charset="0"/>
              </a:rPr>
              <a:t>好习惯很重要！</a:t>
            </a:r>
            <a:endParaRPr kumimoji="0" lang="zh-CN" altLang="en-US" sz="37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charRg st="0" end="4"/>
                                            </p:txEl>
                                          </p:spTgt>
                                        </p:tgtEl>
                                        <p:attrNameLst>
                                          <p:attrName>style.visibility</p:attrName>
                                        </p:attrNameLst>
                                      </p:cBhvr>
                                      <p:to>
                                        <p:strVal val="visible"/>
                                      </p:to>
                                    </p:set>
                                    <p:animEffect transition="in" filter="blinds(horizontal)">
                                      <p:cBhvr>
                                        <p:cTn id="7" dur="500"/>
                                        <p:tgtEl>
                                          <p:spTgt spid="54275">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charRg st="4" end="80"/>
                                            </p:txEl>
                                          </p:spTgt>
                                        </p:tgtEl>
                                        <p:attrNameLst>
                                          <p:attrName>style.visibility</p:attrName>
                                        </p:attrNameLst>
                                      </p:cBhvr>
                                      <p:to>
                                        <p:strVal val="visible"/>
                                      </p:to>
                                    </p:set>
                                    <p:animEffect transition="in" filter="blinds(horizontal)">
                                      <p:cBhvr>
                                        <p:cTn id="12" dur="500"/>
                                        <p:tgtEl>
                                          <p:spTgt spid="54275">
                                            <p:txEl>
                                              <p:charRg st="4"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txEl>
                                              <p:charRg st="80" end="113"/>
                                            </p:txEl>
                                          </p:spTgt>
                                        </p:tgtEl>
                                        <p:attrNameLst>
                                          <p:attrName>style.visibility</p:attrName>
                                        </p:attrNameLst>
                                      </p:cBhvr>
                                      <p:to>
                                        <p:strVal val="visible"/>
                                      </p:to>
                                    </p:set>
                                    <p:animEffect transition="in" filter="blinds(horizontal)">
                                      <p:cBhvr>
                                        <p:cTn id="17" dur="500"/>
                                        <p:tgtEl>
                                          <p:spTgt spid="54275">
                                            <p:txEl>
                                              <p:charRg st="80" end="1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charRg st="113" end="127"/>
                                            </p:txEl>
                                          </p:spTgt>
                                        </p:tgtEl>
                                        <p:attrNameLst>
                                          <p:attrName>style.visibility</p:attrName>
                                        </p:attrNameLst>
                                      </p:cBhvr>
                                      <p:to>
                                        <p:strVal val="visible"/>
                                      </p:to>
                                    </p:set>
                                    <p:animEffect transition="in" filter="blinds(horizontal)">
                                      <p:cBhvr>
                                        <p:cTn id="22" dur="500"/>
                                        <p:tgtEl>
                                          <p:spTgt spid="54275">
                                            <p:txEl>
                                              <p:charRg st="113"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66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3668" name="标题 55297"/>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11</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5299" name="文本占位符 55298"/>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假设不会中间溢出，下面的程序是否有问题？</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i,n,s;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1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while(scanf(“%d”,&amp;n) ==1)</a:t>
            </a:r>
            <a:endParaRPr kumimoji="0" lang="en-US" altLang="zh-CN" sz="21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t>
            </a:r>
            <a:r>
              <a:rPr kumimoji="0" lang="en-US" altLang="zh-CN" sz="2400" b="1" i="0" u="none" strike="noStrike" kern="0" cap="none" spc="0" normalizeH="0" baseline="0" noProof="1">
                <a:ln>
                  <a:noFill/>
                </a:ln>
                <a:solidFill>
                  <a:srgbClr val="FF00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n(n+1)</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4692" name="标题 56321"/>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11</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6323" name="文本占位符 56322"/>
          <p:cNvSpPr>
            <a:spLocks noGrp="1"/>
          </p:cNvSpPr>
          <p:nvPr>
            <p:ph idx="4294967295"/>
          </p:nvPr>
        </p:nvSpPr>
        <p:spPr>
          <a:xfrm>
            <a:off x="1165860" y="1350645"/>
            <a:ext cx="11026140" cy="5031105"/>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这也是受数学习惯影响而可能出现的一个错误，当然，这个错误很好检查，因为编译不能通过的</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总结出这个只是因为确实会出现这个情况，而对于极度没有编程经验的同学来说，有时候也会带来困扰</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571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5716" name="标题 57345"/>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还是以</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A＋B</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为例</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7347" name="文本占位符 57346"/>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题目描述：计算</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B</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的值，输入数据每行包含</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个正整数，如果输入数据是两个负数，则结束输入。</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1 5</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-1 -1</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Output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6</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73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6740" name="标题 5836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12</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8371" name="文本占位符 58370"/>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while(scanf(“%d%d”,&amp;a,&amp;b)==2)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if(a==-1 &amp; b==-1) return;</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776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7764" name="标题 59393"/>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12</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9395" name="文本占位符 59394"/>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总结：正如判断相等要用“</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一样，</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语言中进行逻辑与的运算也是需要两个字符“</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&amp;&amp;”</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，类似的逻辑或运算也是两个字符“</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，如果是单个的字符，含义就完全不同了</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878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8788" name="标题 60417"/>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13</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0419" name="文本占位符 60418"/>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while(scanf(“%d%d”,&amp;a,&amp;b)==2)</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if(a==-1 &amp;&amp; b==-1) return;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printf(“%d\n”,a+b);</a:t>
            </a:r>
            <a:r>
              <a:rPr kumimoji="0" lang="zh-CN" altLang="x-none" sz="24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rPr>
              <a:t> 上一个程序的改进版：</a:t>
            </a:r>
            <a:endParaRPr kumimoji="0" lang="zh-CN" altLang="x-none" sz="24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684530"/>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solidFill>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solidFill>
              <a:effectLst/>
              <a:uLnTx/>
              <a:uFillTx/>
              <a:latin typeface="Impact" panose="020B0806030902050204" pitchFamily="34" charset="0"/>
              <a:ea typeface="微软雅黑" panose="020B0503020204020204" charset="-122"/>
              <a:cs typeface="+mj-cs"/>
            </a:endParaRPr>
          </a:p>
        </p:txBody>
      </p:sp>
      <p:sp>
        <p:nvSpPr>
          <p:cNvPr id="3" name="内容占位符 2"/>
          <p:cNvSpPr>
            <a:spLocks noGrp="1"/>
          </p:cNvSpPr>
          <p:nvPr>
            <p:ph idx="4294967295"/>
          </p:nvPr>
        </p:nvSpPr>
        <p:spPr>
          <a:xfrm>
            <a:off x="458470" y="1198245"/>
            <a:ext cx="10852150" cy="5388610"/>
          </a:xfrm>
        </p:spPr>
        <p:txBody>
          <a:bodyPr vert="horz" wrap="square" lIns="121920" tIns="60960" rIns="121920" bIns="60960" numCol="1" anchor="t" anchorCtr="0" compatLnSpc="1"/>
          <a:lstStyle/>
          <a:p>
            <a:pPr marL="342900" marR="0" lvl="0" indent="-342900" algn="l" defTabSz="914400" rtl="0" eaLnBrk="1" fontAlgn="base" latinLnBrk="0" hangingPunct="1">
              <a:lnSpc>
                <a:spcPct val="120000"/>
              </a:lnSpc>
              <a:spcBef>
                <a:spcPct val="50000"/>
              </a:spcBef>
              <a:spcAft>
                <a:spcPct val="0"/>
              </a:spcAft>
              <a:buClrTx/>
              <a:buSzTx/>
              <a:buFont typeface="Arial" panose="020B0604020202020204" pitchFamily="34" charset="0"/>
              <a:buNone/>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应用领域：</a:t>
            </a:r>
            <a:endPar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科研领域：算法理论</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图形学</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人工智能</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网络</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密码</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归根为算法</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算法学是计算机科学的</a:t>
            </a:r>
            <a:r>
              <a:rPr kumimoji="0" lang="zh-CN" altLang="en-US"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基石</a:t>
            </a:r>
            <a:endParaRPr kumimoji="0" lang="en-US" altLang="zh-CN"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0" lang="en-US" altLang="zh-CN"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---G</a:t>
            </a:r>
            <a:r>
              <a:rPr kumimoji="0" lang="zh-CN" altLang="en-US"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次计算机，</a:t>
            </a:r>
            <a:r>
              <a:rPr kumimoji="0" lang="en-US" altLang="zh-CN"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8</a:t>
            </a:r>
            <a:r>
              <a:rPr kumimoji="0" lang="zh-CN" altLang="en-US"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位密码，穷搜时间？  </a:t>
            </a:r>
            <a:r>
              <a:rPr kumimoji="0" lang="en-US" altLang="zh-CN"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64</a:t>
            </a:r>
            <a:r>
              <a:rPr kumimoji="0" lang="en-US" altLang="zh-CN" sz="2665" i="0" u="none" strike="noStrike" kern="0" cap="none" spc="0" normalizeH="0" baseline="30000" noProof="0">
                <a:ln>
                  <a:noFill/>
                </a:ln>
                <a:solidFill>
                  <a:schemeClr val="tx1"/>
                </a:solidFill>
                <a:effectLst/>
                <a:uLnTx/>
                <a:uFillTx/>
                <a:latin typeface="微软雅黑" panose="020B0503020204020204" charset="-122"/>
                <a:ea typeface="微软雅黑" panose="020B0503020204020204" charset="-122"/>
                <a:cs typeface="+mn-cs"/>
              </a:rPr>
              <a:t>8</a:t>
            </a:r>
            <a:r>
              <a:rPr kumimoji="0" lang="en-US" altLang="zh-CN"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=2</a:t>
            </a:r>
            <a:r>
              <a:rPr kumimoji="0" lang="en-US" altLang="zh-CN" sz="2665" i="0" u="none" strike="noStrike" kern="0" cap="none" spc="0" normalizeH="0" baseline="30000" noProof="0">
                <a:ln>
                  <a:noFill/>
                </a:ln>
                <a:solidFill>
                  <a:schemeClr val="tx1"/>
                </a:solidFill>
                <a:effectLst/>
                <a:uLnTx/>
                <a:uFillTx/>
                <a:latin typeface="微软雅黑" panose="020B0503020204020204" charset="-122"/>
                <a:ea typeface="微软雅黑" panose="020B0503020204020204" charset="-122"/>
                <a:cs typeface="+mn-cs"/>
              </a:rPr>
              <a:t>48</a:t>
            </a:r>
            <a:r>
              <a:rPr kumimoji="0" lang="zh-CN" altLang="en-US" sz="2665" i="0" u="none" strike="noStrike" kern="0" cap="none" spc="0" normalizeH="0" baseline="30000" noProof="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665"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万亿亿次？</a:t>
            </a:r>
            <a:endPar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应用领域：建模  结构  算法</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无论是计算机系统、系统软件的设计，还是为了解决计算机的各种应用课题做的设计都可以归结为算法的设计，因此学习算法这门课程对于计算机专业的学生是非常有意义和非常实际的</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16388"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19812" name="标题 61441"/>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13</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1443" name="文本占位符 61442"/>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总结：题目描述是负数结束输入，</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最后给出的是-1，如果读题不仔细，很容易陷入思维定势，而会不加思索在程序中用-1判断，这样就真的会发生不幸的事件</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尽管我也认为这个陷阱有点阴，而且未必有很大意义，但是题目并没错，而你确实读题不仔细～</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说明：算是经典的小陷阱，现在很少出现了</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3">
                                            <p:txEl>
                                              <p:charRg st="0" end="128"/>
                                            </p:txEl>
                                          </p:spTgt>
                                        </p:tgtEl>
                                        <p:attrNameLst>
                                          <p:attrName>style.visibility</p:attrName>
                                        </p:attrNameLst>
                                      </p:cBhvr>
                                      <p:to>
                                        <p:strVal val="visible"/>
                                      </p:to>
                                    </p:set>
                                    <p:animEffect transition="in" filter="blinds(horizontal)">
                                      <p:cBhvr>
                                        <p:cTn id="7" dur="500"/>
                                        <p:tgtEl>
                                          <p:spTgt spid="61443">
                                            <p:txEl>
                                              <p:charRg st="0" end="1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3">
                                            <p:txEl>
                                              <p:charRg st="128" end="130"/>
                                            </p:txEl>
                                          </p:spTgt>
                                        </p:tgtEl>
                                        <p:attrNameLst>
                                          <p:attrName>style.visibility</p:attrName>
                                        </p:attrNameLst>
                                      </p:cBhvr>
                                      <p:to>
                                        <p:strVal val="visible"/>
                                      </p:to>
                                    </p:set>
                                    <p:animEffect transition="in" filter="blinds(horizontal)">
                                      <p:cBhvr>
                                        <p:cTn id="12" dur="500"/>
                                        <p:tgtEl>
                                          <p:spTgt spid="61443">
                                            <p:txEl>
                                              <p:charRg st="128" end="1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43">
                                            <p:txEl>
                                              <p:charRg st="130" end="150"/>
                                            </p:txEl>
                                          </p:spTgt>
                                        </p:tgtEl>
                                        <p:attrNameLst>
                                          <p:attrName>style.visibility</p:attrName>
                                        </p:attrNameLst>
                                      </p:cBhvr>
                                      <p:to>
                                        <p:strVal val="visible"/>
                                      </p:to>
                                    </p:set>
                                    <p:animEffect transition="in" filter="blinds(horizontal)">
                                      <p:cBhvr>
                                        <p:cTn id="17" dur="500"/>
                                        <p:tgtEl>
                                          <p:spTgt spid="61443">
                                            <p:txEl>
                                              <p:charRg st="130"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83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0836" name="标题 62465"/>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继续以</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A＋B</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为例</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2467" name="文本占位符 62466"/>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题目描述：给定2个整数</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和</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B，</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如果</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A+B&gt;0，</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请输出”</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OK!”，</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否则请输出”</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No~”</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1 5</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1 -5</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Output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OK!</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No~</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5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1860" name="标题 6348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14</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3491" name="文本占位符 63490"/>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while(scanf(“%d%d”,&amp;a,&amp;b)==2)</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if(a+b&gt;0)   printf(“OK!\n”);</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else            printf(“NO~\n”);   }</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88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2884" name="标题 64513"/>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14</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4515" name="文本占位符 64514"/>
          <p:cNvSpPr>
            <a:spLocks noGrp="1"/>
          </p:cNvSpPr>
          <p:nvPr>
            <p:ph idx="4294967295"/>
          </p:nvPr>
        </p:nvSpPr>
        <p:spPr>
          <a:xfrm>
            <a:off x="1534160" y="1414145"/>
            <a:ext cx="10657840" cy="4326255"/>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总结：字符串输出的大小写问题对于菜鸟需要特别注意，其实，不管是</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全大写、全小写，还是首字母大写，你尽管复制即可（没有电子版，另当别论），当然还要注意是否有标点符号等情况。</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说明：菜鸟常犯错误，稍有经验即可避免</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90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3908" name="标题 65537"/>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以1170</a:t>
            </a:r>
            <a:r>
              <a:rPr lang="en-US" altLang="zh-CN" b="1" dirty="0">
                <a:solidFill>
                  <a:schemeClr val="hlink"/>
                </a:solidFill>
                <a:latin typeface="Bell Gothic Std Black"/>
                <a:ea typeface="黑体" panose="02010609060101010101" charset="-122"/>
                <a:sym typeface="Arial" panose="020B0604020202020204" pitchFamily="34" charset="0"/>
              </a:rPr>
              <a:t>Balloon Comes!</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为例</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5539" name="文本占位符 65538"/>
          <p:cNvSpPr>
            <a:spLocks noGrp="1"/>
          </p:cNvSpPr>
          <p:nvPr>
            <p:ph idx="4294967295"/>
          </p:nvPr>
        </p:nvSpPr>
        <p:spPr>
          <a:xfrm>
            <a:off x="0" y="1371600"/>
            <a:ext cx="3352800" cy="4114800"/>
          </a:xfrm>
        </p:spPr>
        <p:txBody>
          <a:bodyPr vert="horz" wrap="square" lIns="121920" tIns="60960" rIns="121920" bIns="60960" numCol="1" anchor="t" anchorCtr="0" compatLnSpc="1">
            <a:normAutofit lnSpcReduction="2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4</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+ 1 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- 1 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1 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1 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123910" name="矩形 65539"/>
          <p:cNvSpPr>
            <a:spLocks noGrp="1"/>
          </p:cNvSpPr>
          <p:nvPr/>
        </p:nvSpPr>
        <p:spPr>
          <a:xfrm>
            <a:off x="4271433" y="1701800"/>
            <a:ext cx="3352800" cy="4114800"/>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342900" lvl="0" indent="-342900" eaLnBrk="1" hangingPunct="1">
              <a:lnSpc>
                <a:spcPct val="100000"/>
              </a:lnSpc>
              <a:buClr>
                <a:schemeClr val="folHlink"/>
              </a:buClr>
              <a:buSzPct val="60000"/>
              <a:buFont typeface="Wingdings" panose="05000000000000000000" pitchFamily="2" charset="2"/>
              <a:buChar char="n"/>
            </a:pPr>
            <a:r>
              <a:rPr lang="en-US" altLang="zh-CN" sz="3200" b="0" dirty="0">
                <a:solidFill>
                  <a:schemeClr val="tx1"/>
                </a:solidFill>
                <a:latin typeface="Tahoma" panose="020B0604030504040204" pitchFamily="34" charset="0"/>
                <a:ea typeface="宋体" panose="02010600030101010101" pitchFamily="2" charset="-122"/>
              </a:rPr>
              <a:t>Sample Output</a:t>
            </a:r>
            <a:endParaRPr lang="en-US" altLang="zh-CN" sz="3200" b="0" dirty="0">
              <a:solidFill>
                <a:schemeClr val="tx1"/>
              </a:solidFill>
              <a:latin typeface="Tahoma" panose="020B0604030504040204" pitchFamily="34" charset="0"/>
              <a:ea typeface="宋体" panose="02010600030101010101" pitchFamily="2" charset="-122"/>
            </a:endParaRPr>
          </a:p>
          <a:p>
            <a:pPr marL="342900" lvl="0" indent="-342900" eaLnBrk="1" hangingPunct="1">
              <a:lnSpc>
                <a:spcPct val="100000"/>
              </a:lnSpc>
              <a:buClr>
                <a:schemeClr val="folHlink"/>
              </a:buClr>
              <a:buSzPct val="60000"/>
              <a:buFont typeface="Wingdings" panose="05000000000000000000" pitchFamily="2" charset="2"/>
              <a:buChar char="n"/>
            </a:pPr>
            <a:r>
              <a:rPr lang="en-US" altLang="zh-CN" sz="3200" b="0" dirty="0">
                <a:solidFill>
                  <a:schemeClr val="tx1"/>
                </a:solidFill>
                <a:latin typeface="Tahoma" panose="020B0604030504040204" pitchFamily="34" charset="0"/>
                <a:ea typeface="宋体" panose="02010600030101010101" pitchFamily="2" charset="-122"/>
              </a:rPr>
              <a:t>3</a:t>
            </a:r>
            <a:endParaRPr lang="en-US" altLang="zh-CN" sz="3200" b="0" dirty="0">
              <a:solidFill>
                <a:schemeClr val="tx1"/>
              </a:solidFill>
              <a:latin typeface="Tahoma" panose="020B0604030504040204" pitchFamily="34" charset="0"/>
              <a:ea typeface="宋体" panose="02010600030101010101" pitchFamily="2" charset="-122"/>
            </a:endParaRPr>
          </a:p>
          <a:p>
            <a:pPr marL="342900" lvl="0" indent="-342900" eaLnBrk="1" hangingPunct="1">
              <a:lnSpc>
                <a:spcPct val="100000"/>
              </a:lnSpc>
              <a:buClr>
                <a:schemeClr val="folHlink"/>
              </a:buClr>
              <a:buSzPct val="60000"/>
              <a:buFont typeface="Wingdings" panose="05000000000000000000" pitchFamily="2" charset="2"/>
              <a:buChar char="n"/>
            </a:pPr>
            <a:r>
              <a:rPr lang="en-US" altLang="zh-CN" sz="3200" b="0" dirty="0">
                <a:solidFill>
                  <a:schemeClr val="tx1"/>
                </a:solidFill>
                <a:latin typeface="Tahoma" panose="020B0604030504040204" pitchFamily="34" charset="0"/>
                <a:ea typeface="宋体" panose="02010600030101010101" pitchFamily="2" charset="-122"/>
              </a:rPr>
              <a:t>-1</a:t>
            </a:r>
            <a:endParaRPr lang="en-US" altLang="zh-CN" sz="3200" b="0" dirty="0">
              <a:solidFill>
                <a:schemeClr val="tx1"/>
              </a:solidFill>
              <a:latin typeface="Tahoma" panose="020B0604030504040204" pitchFamily="34" charset="0"/>
              <a:ea typeface="宋体" panose="02010600030101010101" pitchFamily="2" charset="-122"/>
            </a:endParaRPr>
          </a:p>
          <a:p>
            <a:pPr marL="342900" lvl="0" indent="-342900" eaLnBrk="1" hangingPunct="1">
              <a:lnSpc>
                <a:spcPct val="100000"/>
              </a:lnSpc>
              <a:buClr>
                <a:schemeClr val="folHlink"/>
              </a:buClr>
              <a:buSzPct val="60000"/>
              <a:buFont typeface="Wingdings" panose="05000000000000000000" pitchFamily="2" charset="2"/>
              <a:buChar char="n"/>
            </a:pPr>
            <a:r>
              <a:rPr lang="en-US" altLang="zh-CN" sz="3200" b="0" dirty="0">
                <a:solidFill>
                  <a:schemeClr val="tx1"/>
                </a:solidFill>
                <a:latin typeface="Tahoma" panose="020B0604030504040204" pitchFamily="34" charset="0"/>
                <a:ea typeface="宋体" panose="02010600030101010101" pitchFamily="2" charset="-122"/>
              </a:rPr>
              <a:t>2</a:t>
            </a:r>
            <a:endParaRPr lang="en-US" altLang="zh-CN" sz="3200" b="0" dirty="0">
              <a:solidFill>
                <a:schemeClr val="tx1"/>
              </a:solidFill>
              <a:latin typeface="Tahoma" panose="020B0604030504040204" pitchFamily="34" charset="0"/>
              <a:ea typeface="宋体" panose="02010600030101010101" pitchFamily="2" charset="-122"/>
            </a:endParaRPr>
          </a:p>
          <a:p>
            <a:pPr marL="342900" lvl="0" indent="-342900" eaLnBrk="1" hangingPunct="1">
              <a:lnSpc>
                <a:spcPct val="100000"/>
              </a:lnSpc>
              <a:buClr>
                <a:schemeClr val="folHlink"/>
              </a:buClr>
              <a:buSzPct val="60000"/>
              <a:buFont typeface="Wingdings" panose="05000000000000000000" pitchFamily="2" charset="2"/>
              <a:buChar char="n"/>
            </a:pPr>
            <a:r>
              <a:rPr lang="en-US" altLang="zh-CN" sz="3200" b="0" dirty="0">
                <a:solidFill>
                  <a:schemeClr val="tx1"/>
                </a:solidFill>
                <a:latin typeface="Tahoma" panose="020B0604030504040204" pitchFamily="34" charset="0"/>
                <a:ea typeface="宋体" panose="02010600030101010101" pitchFamily="2" charset="-122"/>
              </a:rPr>
              <a:t>0.50</a:t>
            </a:r>
            <a:endParaRPr lang="en-US" altLang="zh-CN" sz="3200" b="0"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493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4932" name="标题 66561"/>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5）</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6563" name="文本占位符 66562"/>
          <p:cNvSpPr>
            <a:spLocks noGrp="1"/>
          </p:cNvSpPr>
          <p:nvPr>
            <p:ph idx="4294967295"/>
          </p:nvPr>
        </p:nvSpPr>
        <p:spPr>
          <a:xfrm>
            <a:off x="0" y="1414145"/>
            <a:ext cx="6773545" cy="411480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n,a,b</a:t>
            </a: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char p;</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scanf("%d",&amp;n);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for (i=0;i&lt;n;i++)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scanf("%c%d%d",&amp;p,&amp;a,&amp;b);</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if( </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595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5956" name="标题 67585"/>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5）</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7587" name="文本占位符 67586"/>
          <p:cNvSpPr>
            <a:spLocks noGrp="1"/>
          </p:cNvSpPr>
          <p:nvPr>
            <p:ph idx="4294967295"/>
          </p:nvPr>
        </p:nvSpPr>
        <p:spPr>
          <a:xfrm>
            <a:off x="0" y="1509395"/>
            <a:ext cx="6773545" cy="4114800"/>
          </a:xfrm>
        </p:spPr>
        <p:txBody>
          <a:bodyPr vert="horz" wrap="square" lIns="121920" tIns="60960" rIns="121920" bIns="60960" numCol="1" anchor="t" anchorCtr="0" compatLnSpc="1">
            <a:normAutofit fontScale="90000" lnSpcReduction="2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1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rPr>
              <a:t>刚才程序的改进版:</a:t>
            </a:r>
            <a:endParaRPr kumimoji="0" lang="zh-CN" altLang="x-none" sz="21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n,a,b</a:t>
            </a:r>
            <a:r>
              <a:rPr kumimoji="0" lang="zh-CN" altLang="x-none"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a:t>
            </a: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char p;</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scanf("%d",&amp;n);</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1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getchar();</a:t>
            </a:r>
            <a:endParaRPr kumimoji="0" lang="en-US" altLang="zh-CN" sz="21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for (i=0;i&lt;n;i++)</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scanf("%c%d%d",&amp;p,&amp;a,&amp;b);</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if( </a:t>
            </a:r>
            <a:r>
              <a:rPr kumimoji="0" lang="zh-CN" altLang="x-none"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1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1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sym typeface="Arial" panose="020B0604020202020204" pitchFamily="34" charset="0"/>
              </a:rPr>
              <a:t>是否还有问题？如何修改？</a:t>
            </a:r>
            <a:endParaRPr kumimoji="0" lang="en-US" altLang="zh-CN" sz="2135" b="1" i="0" u="none" strike="noStrike" kern="0" cap="none" spc="0" normalizeH="0" baseline="0" noProof="1">
              <a:ln>
                <a:noFill/>
              </a:ln>
              <a:solidFill>
                <a:schemeClr val="hlink"/>
              </a:solidFill>
              <a:effectLst>
                <a:outerShdw blurRad="38100" dist="38100" dir="2700000" algn="tl">
                  <a:srgbClr val="000000"/>
                </a:outerShdw>
              </a:effectLst>
              <a:uLnTx/>
              <a:uFillTx/>
              <a:latin typeface="黑体" panose="02010609060101010101" charset="-122"/>
              <a:ea typeface="黑体" panose="02010609060101010101" charset="-122"/>
              <a:cs typeface="+mn-cs"/>
              <a:sym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697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6980" name="标题 6860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15</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8611" name="文本占位符 68610"/>
          <p:cNvSpPr>
            <a:spLocks noGrp="1"/>
          </p:cNvSpPr>
          <p:nvPr>
            <p:ph idx="4294967295"/>
          </p:nvPr>
        </p:nvSpPr>
        <p:spPr>
          <a:xfrm>
            <a:off x="1479550" y="1428750"/>
            <a:ext cx="10712450" cy="4916805"/>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总结：字符和数字的混合输入带来的问题，也是一个常常困扰使用</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语言编程的同学的经典问题，关键就是程序未能及时接收回车符，而误将回车当作下一组数据的首字母，你可以通过添加一句</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getchar(); </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轻松解决该问题。</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说明：菜鸟的经典错误，如果之前没有遇到过，很难一下子反应过来，当然，遇到一次以后就不成为问题了～</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0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8004" name="标题 69633"/>
          <p:cNvSpPr>
            <a:spLocks noGrp="1"/>
          </p:cNvSpPr>
          <p:nvPr>
            <p:ph type="title" idx="4294967295"/>
          </p:nvPr>
        </p:nvSpPr>
        <p:spPr>
          <a:xfrm>
            <a:off x="0" y="443230"/>
            <a:ext cx="10852150" cy="441960"/>
          </a:xfrm>
        </p:spPr>
        <p:txBody>
          <a:bodyPr vert="horz" wrap="square" lIns="121920" tIns="60960" rIns="121920" bIns="60960" anchor="b" anchorCtr="0"/>
          <a:p>
            <a:r>
              <a:rPr lang="en-US" altLang="zh-CN" b="1" dirty="0">
                <a:solidFill>
                  <a:schemeClr val="hlink"/>
                </a:solidFill>
                <a:latin typeface="黑体" panose="02010609060101010101" charset="-122"/>
                <a:ea typeface="黑体" panose="02010609060101010101" charset="-122"/>
                <a:sym typeface="Arial" panose="020B0604020202020204" pitchFamily="34" charset="0"/>
              </a:rPr>
              <a:t>2007 </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平方和与立方和</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69635" name="文本占位符 69634"/>
          <p:cNvSpPr>
            <a:spLocks noGrp="1"/>
          </p:cNvSpPr>
          <p:nvPr>
            <p:ph idx="4294967295"/>
          </p:nvPr>
        </p:nvSpPr>
        <p:spPr>
          <a:xfrm>
            <a:off x="1600200" y="1403350"/>
            <a:ext cx="10591800" cy="4728845"/>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给定一段连续的整数，求出他们中所有偶数的平方和以及所有奇数的立方和。</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1 3</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2 5</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Output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4 28</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20 152</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02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29028" name="标题 70657"/>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6）</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0659" name="文本占位符 70658"/>
          <p:cNvSpPr>
            <a:spLocks noGrp="1"/>
          </p:cNvSpPr>
          <p:nvPr>
            <p:ph idx="4294967295"/>
          </p:nvPr>
        </p:nvSpPr>
        <p:spPr>
          <a:xfrm>
            <a:off x="838200" y="1586230"/>
            <a:ext cx="7772400" cy="4326255"/>
          </a:xfrm>
        </p:spPr>
        <p:txBody>
          <a:bodyPr vert="horz" wrap="square" lIns="121920" tIns="60960" rIns="121920" bIns="60960" numCol="1" anchor="t" anchorCtr="0" compatLnSpc="1">
            <a:normAutofit lnSpcReduction="2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m,n;</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while(scanf(“%d%d” ,&amp;m,&amp;n) ==2)</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int i,x=0,y=0;</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for(i=m;i&lt;=n;i++)</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if(i%2==0)   y=y+i*i;</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else  x=x+i*i*i;    }</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 %d\n”,y,x);</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0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53085"/>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solidFill>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solidFill>
              <a:effectLst/>
              <a:uLnTx/>
              <a:uFillTx/>
              <a:latin typeface="Impact" panose="020B0806030902050204" pitchFamily="34" charset="0"/>
              <a:ea typeface="微软雅黑" panose="020B0503020204020204" charset="-122"/>
              <a:cs typeface="+mj-cs"/>
            </a:endParaRPr>
          </a:p>
        </p:txBody>
      </p:sp>
      <p:sp>
        <p:nvSpPr>
          <p:cNvPr id="4" name="Rectangle 4"/>
          <p:cNvSpPr>
            <a:spLocks noChangeArrowheads="1"/>
          </p:cNvSpPr>
          <p:nvPr/>
        </p:nvSpPr>
        <p:spPr bwMode="auto">
          <a:xfrm>
            <a:off x="1678517" y="1174751"/>
            <a:ext cx="9122833" cy="2182284"/>
          </a:xfrm>
          <a:prstGeom prst="rect">
            <a:avLst/>
          </a:prstGeom>
          <a:solidFill>
            <a:schemeClr val="tx2"/>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科学殿堂里陈列着两颗熠熠生辉的宝石，</a:t>
            </a:r>
            <a:endParaRPr kumimoji="0" lang="zh-CN" altLang="en-US"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一颗是微积分，另一颗就是算法。</a:t>
            </a:r>
            <a:endParaRPr kumimoji="0" lang="zh-CN" altLang="en-US"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微积分成就了现代科学，而算法成就了现代世界。</a:t>
            </a:r>
            <a:endParaRPr kumimoji="0" lang="zh-CN" altLang="en-US"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0"/>
              </a:spcBef>
              <a:spcAft>
                <a:spcPct val="0"/>
              </a:spcAft>
              <a:buClrTx/>
              <a:buSzTx/>
              <a:buFontTx/>
              <a:buNone/>
              <a:defRPr/>
            </a:pPr>
            <a:r>
              <a:rPr kumimoji="0" lang="en-US" altLang="zh-CN"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---David </a:t>
            </a:r>
            <a:r>
              <a:rPr kumimoji="0" lang="en-US" altLang="zh-CN" sz="2665"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Berlinski</a:t>
            </a:r>
            <a:r>
              <a:rPr kumimoji="0" lang="en-US" altLang="zh-CN"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,The advent of the algorithm, 2000</a:t>
            </a:r>
            <a:endParaRPr kumimoji="0" lang="en-US" altLang="zh-CN" sz="2665"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aphicFrame>
        <p:nvGraphicFramePr>
          <p:cNvPr id="6" name="图示 5"/>
          <p:cNvGraphicFramePr/>
          <p:nvPr/>
        </p:nvGraphicFramePr>
        <p:xfrm>
          <a:off x="2208209" y="3645024"/>
          <a:ext cx="8305800" cy="3098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005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0052" name="标题 71681"/>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6）</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1683" name="文本占位符 71682"/>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总结：题目并没有保证数据是递增的，但人往往有思维定势，而很多题目的设计就是针对这一点！不要埋怨，这种训练能很好的培养我们审慎的思维习惯。</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说明：这种错误经历过以后还是比较容易牢记的，所以说有时候经验很重要。</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107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1076" name="标题 72705"/>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7）</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2707" name="文本占位符 72706"/>
          <p:cNvSpPr>
            <a:spLocks noGrp="1"/>
          </p:cNvSpPr>
          <p:nvPr>
            <p:ph idx="4294967295"/>
          </p:nvPr>
        </p:nvSpPr>
        <p:spPr>
          <a:xfrm>
            <a:off x="0" y="1509395"/>
            <a:ext cx="9605645" cy="4326255"/>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以下的程序输出什么？</a:t>
            </a:r>
            <a:endPar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#include&lt;iostream.h&gt;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j=0;</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for(j=0;j&lt;5;j++)</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cout&lt;&lt;"j=";</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printf("%d\n",j);</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return 0;</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209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2100" name="标题 73729"/>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7）</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3731" name="文本占位符 73730"/>
          <p:cNvSpPr>
            <a:spLocks noGrp="1"/>
          </p:cNvSpPr>
          <p:nvPr>
            <p:ph idx="4294967295"/>
          </p:nvPr>
        </p:nvSpPr>
        <p:spPr>
          <a:xfrm>
            <a:off x="0" y="1509395"/>
            <a:ext cx="3278505" cy="4326255"/>
          </a:xfrm>
        </p:spPr>
        <p:txBody>
          <a:bodyPr vert="horz" wrap="square" lIns="121920" tIns="60960" rIns="121920" bIns="60960" numCol="1" anchor="t" anchorCtr="0" compatLnSpc="1"/>
          <a:lstStyle/>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期望输出：</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j=0</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j=1</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j=2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j=3</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j=4</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70000"/>
              </a:lnSpc>
              <a:spcBef>
                <a:spcPct val="20000"/>
              </a:spcBef>
              <a:spcAft>
                <a:spcPct val="0"/>
              </a:spcAft>
              <a:buClr>
                <a:srgbClr val="A50021"/>
              </a:buClr>
              <a:buSzPct val="75000"/>
              <a:buFont typeface="Wingdings" panose="05000000000000000000" pitchFamily="2" charset="2"/>
              <a:buChar char="p"/>
              <a:defRPr/>
            </a:pP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132102" name="矩形 73731"/>
          <p:cNvSpPr>
            <a:spLocks noGrp="1"/>
          </p:cNvSpPr>
          <p:nvPr/>
        </p:nvSpPr>
        <p:spPr>
          <a:xfrm>
            <a:off x="4610100" y="1479551"/>
            <a:ext cx="3282951" cy="4326467"/>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342900" lvl="0" indent="-342900" eaLnBrk="1" hangingPunct="1">
              <a:lnSpc>
                <a:spcPct val="70000"/>
              </a:lnSpc>
              <a:buClr>
                <a:schemeClr val="folHlink"/>
              </a:buClr>
              <a:buSzPct val="60000"/>
              <a:buFont typeface="Wingdings" panose="05000000000000000000" pitchFamily="2" charset="2"/>
              <a:buChar char="n"/>
            </a:pPr>
            <a:r>
              <a:rPr lang="zh-CN" altLang="en-US" sz="3200" b="0" dirty="0">
                <a:solidFill>
                  <a:schemeClr val="tx1"/>
                </a:solidFill>
                <a:latin typeface="Tahoma" panose="020B0604030504040204" pitchFamily="34" charset="0"/>
                <a:ea typeface="宋体" panose="02010600030101010101" pitchFamily="2" charset="-122"/>
              </a:rPr>
              <a:t> 实际输出：</a:t>
            </a:r>
            <a:endParaRPr lang="zh-CN" altLang="en-US" sz="3200" b="0" dirty="0">
              <a:solidFill>
                <a:schemeClr val="tx1"/>
              </a:solidFill>
              <a:latin typeface="Tahoma" panose="020B0604030504040204" pitchFamily="34" charset="0"/>
              <a:ea typeface="宋体" panose="02010600030101010101" pitchFamily="2" charset="-122"/>
            </a:endParaRPr>
          </a:p>
          <a:p>
            <a:pPr marL="342900" lvl="0" indent="-342900" eaLnBrk="1" hangingPunct="1">
              <a:lnSpc>
                <a:spcPct val="70000"/>
              </a:lnSpc>
              <a:buClr>
                <a:schemeClr val="folHlink"/>
              </a:buClr>
              <a:buSzPct val="60000"/>
              <a:buFont typeface="Wingdings" panose="05000000000000000000" pitchFamily="2" charset="2"/>
              <a:buChar char="n"/>
            </a:pPr>
            <a:endParaRPr lang="zh-CN" altLang="en-US" sz="3200" b="0" dirty="0">
              <a:solidFill>
                <a:schemeClr val="tx1"/>
              </a:solidFill>
              <a:latin typeface="Tahoma" panose="020B0604030504040204" pitchFamily="34" charset="0"/>
              <a:ea typeface="宋体" panose="02010600030101010101" pitchFamily="2" charset="-122"/>
            </a:endParaRPr>
          </a:p>
          <a:p>
            <a:pPr marL="342900" lvl="0" indent="-342900" eaLnBrk="1" hangingPunct="1">
              <a:lnSpc>
                <a:spcPct val="70000"/>
              </a:lnSpc>
              <a:buClr>
                <a:schemeClr val="folHlink"/>
              </a:buClr>
              <a:buSzPct val="60000"/>
              <a:buFont typeface="Wingdings" panose="05000000000000000000" pitchFamily="2" charset="2"/>
              <a:buChar char="n"/>
            </a:pPr>
            <a:r>
              <a:rPr lang="en-US" altLang="zh-CN" sz="3200" b="0" dirty="0">
                <a:solidFill>
                  <a:schemeClr val="tx1"/>
                </a:solidFill>
                <a:latin typeface="Tahoma" panose="020B0604030504040204" pitchFamily="34" charset="0"/>
                <a:ea typeface="宋体" panose="02010600030101010101" pitchFamily="2" charset="-122"/>
              </a:rPr>
              <a:t>???</a:t>
            </a:r>
            <a:endParaRPr lang="en-US" altLang="zh-CN" sz="3200" b="0"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2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3124" name="标题 74753"/>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7）</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4755" name="文本占位符 74754"/>
          <p:cNvSpPr>
            <a:spLocks noGrp="1"/>
          </p:cNvSpPr>
          <p:nvPr>
            <p:ph idx="4294967295"/>
          </p:nvPr>
        </p:nvSpPr>
        <p:spPr>
          <a:xfrm>
            <a:off x="1009650" y="1414145"/>
            <a:ext cx="11182350" cy="4326255"/>
          </a:xfrm>
        </p:spPr>
        <p:txBody>
          <a:bodyPr vert="horz" wrap="square" lIns="121920" tIns="60960" rIns="121920" bIns="60960" numCol="1" anchor="t" anchorCtr="0" compatLnSpc="1">
            <a:normAutofit fontScale="9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总结：在一个程序中同时使用</a:t>
            </a:r>
            <a:r>
              <a:rPr kumimoji="0" lang="en-US" altLang="zh-CN"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和</a:t>
            </a:r>
            <a:r>
              <a:rPr kumimoji="0" lang="en-US" altLang="zh-CN"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的输出语句，很容易带来问题，原因就是输出机制不完全一样，所以尽量避免</a:t>
            </a:r>
            <a:r>
              <a:rPr kumimoji="0" lang="en-US" altLang="zh-CN"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和</a:t>
            </a:r>
            <a:r>
              <a:rPr kumimoji="0" lang="en-US" altLang="zh-CN"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输出语句混用。</a:t>
            </a:r>
            <a:endPar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endPar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说明：这是传说中的经典错误，据说曾困扰某牛人于现场赛 :-)</a:t>
            </a:r>
            <a:endParaRPr kumimoji="0" lang="zh-CN" altLang="x-none" sz="32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149507" name="Rectangle 3"/>
          <p:cNvSpPr>
            <a:spLocks noGrp="1" noChangeArrowheads="1"/>
          </p:cNvSpPr>
          <p:nvPr/>
        </p:nvSpPr>
        <p:spPr>
          <a:xfrm>
            <a:off x="1392767" y="3293533"/>
            <a:ext cx="8305800" cy="2446867"/>
          </a:xfrm>
          <a:prstGeom prst="rect">
            <a:avLst/>
          </a:prstGeom>
          <a:noFill/>
          <a:ln w="9525">
            <a:noFill/>
            <a:miter lim="800000"/>
          </a:ln>
        </p:spPr>
        <p:txBody>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pitchFamily="2" charset="2"/>
              <a:buChar char="–"/>
              <a:defRPr lang="zh-CN" altLang="zh-CN" sz="20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5pPr>
            <a:lvl6pPr marL="25146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6pPr>
            <a:lvl7pPr marL="29718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7pPr>
            <a:lvl8pPr marL="34290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8pPr>
            <a:lvl9pPr marL="38862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9pPr>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4800" b="0" i="0" u="none" strike="noStrike" kern="0" cap="none" spc="0" normalizeH="0" baseline="0" noProof="0">
                <a:ln>
                  <a:noFill/>
                </a:ln>
                <a:solidFill>
                  <a:srgbClr val="FFFF99"/>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一个带缓冲输出（cout）</a:t>
            </a:r>
            <a:endParaRPr kumimoji="0" lang="zh-CN" altLang="en-US" sz="4800" b="0" i="0" u="none" strike="noStrike" kern="0" cap="none" spc="0" normalizeH="0" baseline="0" noProof="0">
              <a:ln>
                <a:noFill/>
              </a:ln>
              <a:solidFill>
                <a:srgbClr val="FFFF99"/>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4800" b="0" i="0" u="none" strike="noStrike" kern="0" cap="none" spc="0" normalizeH="0" baseline="0" noProof="0">
                <a:ln>
                  <a:noFill/>
                </a:ln>
                <a:solidFill>
                  <a:srgbClr val="FFFF99"/>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一个不带缓冲输出(printf)</a:t>
            </a:r>
            <a:endParaRPr kumimoji="0" lang="zh-CN" altLang="en-US" sz="4800" b="0" i="0" u="none" strike="noStrike" kern="0" cap="none" spc="0" normalizeH="0" baseline="0" noProof="0">
              <a:ln>
                <a:noFill/>
              </a:ln>
              <a:solidFill>
                <a:srgbClr val="FFFF99"/>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charRg st="0" end="65"/>
                                            </p:txEl>
                                          </p:spTgt>
                                        </p:tgtEl>
                                        <p:attrNameLst>
                                          <p:attrName>style.visibility</p:attrName>
                                        </p:attrNameLst>
                                      </p:cBhvr>
                                      <p:to>
                                        <p:strVal val="visible"/>
                                      </p:to>
                                    </p:set>
                                    <p:animEffect transition="in" filter="blinds(horizontal)">
                                      <p:cBhvr>
                                        <p:cTn id="7" dur="500"/>
                                        <p:tgtEl>
                                          <p:spTgt spid="74755">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xEl>
                                              <p:charRg st="67" end="69"/>
                                            </p:txEl>
                                          </p:spTgt>
                                        </p:tgtEl>
                                        <p:attrNameLst>
                                          <p:attrName>style.visibility</p:attrName>
                                        </p:attrNameLst>
                                      </p:cBhvr>
                                      <p:to>
                                        <p:strVal val="visible"/>
                                      </p:to>
                                    </p:set>
                                    <p:animEffect transition="in" filter="blinds(horizontal)">
                                      <p:cBhvr>
                                        <p:cTn id="12" dur="500"/>
                                        <p:tgtEl>
                                          <p:spTgt spid="74755">
                                            <p:txEl>
                                              <p:charRg st="67"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5">
                                            <p:txEl>
                                              <p:charRg st="69" end="100"/>
                                            </p:txEl>
                                          </p:spTgt>
                                        </p:tgtEl>
                                        <p:attrNameLst>
                                          <p:attrName>style.visibility</p:attrName>
                                        </p:attrNameLst>
                                      </p:cBhvr>
                                      <p:to>
                                        <p:strVal val="visible"/>
                                      </p:to>
                                    </p:set>
                                    <p:animEffect transition="in" filter="blinds(horizontal)">
                                      <p:cBhvr>
                                        <p:cTn id="17" dur="500"/>
                                        <p:tgtEl>
                                          <p:spTgt spid="74755">
                                            <p:txEl>
                                              <p:charRg st="69"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14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4148" name="标题 75777"/>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以</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2004 </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成绩转换 为例</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5779" name="文本占位符 75778"/>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sym typeface="Arial" panose="020B0604020202020204" pitchFamily="34" charset="0"/>
              </a:rPr>
              <a:t>题目描述：</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输入一个百分制的成绩</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t，</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将其转换成对应的等级，具体转换规则如下：</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90~100为</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None/>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80~89</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为</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B;</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None/>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70~79</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为</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None/>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60~69</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为</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D;</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None/>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0~59</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为</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E;</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rPr>
              <a:t>输出描述：</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对于每组输入数据，输出一行。如果输入数据不在0~100范围内，请输出一行：“</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Score is error!”。</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517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5172" name="标题 76801"/>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8）</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6803" name="文本占位符 76802"/>
          <p:cNvSpPr>
            <a:spLocks noGrp="1"/>
          </p:cNvSpPr>
          <p:nvPr>
            <p:ph idx="4294967295"/>
          </p:nvPr>
        </p:nvSpPr>
        <p:spPr>
          <a:xfrm>
            <a:off x="0" y="1414145"/>
            <a:ext cx="7783195" cy="4535805"/>
          </a:xfrm>
        </p:spPr>
        <p:txBody>
          <a:bodyPr vert="horz" wrap="square" lIns="121920" tIns="60960" rIns="121920" bIns="60960" numCol="1" anchor="t" anchorCtr="0" compatLnSpc="1">
            <a:normAutofit lnSpcReduction="2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main()</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t,a;</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while(scanf("%d",&amp;t)!=EOF)</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if(t&gt;100||t&lt;0) printf("Score is error!\n");</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else</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a=(t-50)/10;</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switch(a)</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case 5:</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case 4:printf("A\n");       case 3:printf("B\n");</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case 2:printf("C\n");       case 1:printf("D\n");</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default:printf("E\n");      </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     }</a:t>
            </a:r>
            <a:endParaRPr kumimoji="0" lang="en-US" altLang="zh-CN" sz="1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return 0;</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619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6196" name="标题 77825"/>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8）</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7827" name="文本占位符 77826"/>
          <p:cNvSpPr>
            <a:spLocks noGrp="1"/>
          </p:cNvSpPr>
          <p:nvPr>
            <p:ph idx="4294967295"/>
          </p:nvPr>
        </p:nvSpPr>
        <p:spPr>
          <a:xfrm>
            <a:off x="1508760" y="1509395"/>
            <a:ext cx="10683240" cy="4326255"/>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语言中的</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case</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语句要求在每个</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case</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的处理后面都要跟</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break</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；（特殊需求除外），而如果因为不了解或者不小心而缺少部分</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break;</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则执行的效果也许会不符合你最初的设计。</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语言的基本功很重要～</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xEl>
                                              <p:charRg st="0" end="90"/>
                                            </p:txEl>
                                          </p:spTgt>
                                        </p:tgtEl>
                                        <p:attrNameLst>
                                          <p:attrName>style.visibility</p:attrName>
                                        </p:attrNameLst>
                                      </p:cBhvr>
                                      <p:to>
                                        <p:strVal val="visible"/>
                                      </p:to>
                                    </p:set>
                                    <p:animEffect transition="in" filter="blinds(horizontal)">
                                      <p:cBhvr>
                                        <p:cTn id="7" dur="500"/>
                                        <p:tgtEl>
                                          <p:spTgt spid="77827">
                                            <p:txEl>
                                              <p:charRg st="0" end="9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xEl>
                                              <p:charRg st="90" end="92"/>
                                            </p:txEl>
                                          </p:spTgt>
                                        </p:tgtEl>
                                        <p:attrNameLst>
                                          <p:attrName>style.visibility</p:attrName>
                                        </p:attrNameLst>
                                      </p:cBhvr>
                                      <p:to>
                                        <p:strVal val="visible"/>
                                      </p:to>
                                    </p:set>
                                    <p:animEffect transition="in" filter="blinds(horizontal)">
                                      <p:cBhvr>
                                        <p:cTn id="12" dur="500"/>
                                        <p:tgtEl>
                                          <p:spTgt spid="77827">
                                            <p:txEl>
                                              <p:charRg st="90"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7">
                                            <p:txEl>
                                              <p:charRg st="92" end="107"/>
                                            </p:txEl>
                                          </p:spTgt>
                                        </p:tgtEl>
                                        <p:attrNameLst>
                                          <p:attrName>style.visibility</p:attrName>
                                        </p:attrNameLst>
                                      </p:cBhvr>
                                      <p:to>
                                        <p:strVal val="visible"/>
                                      </p:to>
                                    </p:set>
                                    <p:animEffect transition="in" filter="blinds(horizontal)">
                                      <p:cBhvr>
                                        <p:cTn id="17" dur="500"/>
                                        <p:tgtEl>
                                          <p:spTgt spid="77827">
                                            <p:txEl>
                                              <p:charRg st="92"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721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7220" name="标题 7884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以</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2046 </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骨牌铺方格 为例</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8851" name="文本占位符 78850"/>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sym typeface="Arial" panose="020B0604020202020204" pitchFamily="34" charset="0"/>
              </a:rPr>
              <a:t>题目描述：</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在2×</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的一个长方形方格中,用一个1× 2的骨牌铺满方格,输入</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 ,</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输出铺放方案的总数.</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rPr>
              <a:t>输入描述：</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输入数据由多行组成，每行包含一个整数</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表示该测试实例的长方形方格的规格是2×</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 (0&lt;n&lt;=50)。</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4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8244" name="标题 79873"/>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9）</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79875" name="文本占位符 79874"/>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x-none"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__int64 a[50]={0,1,2};</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for(i=3;i&lt;=50;i++)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a[i]=a[i-1]+a[i-2];</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while(scanf("%d",&amp;i)!=EOF){</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printf("%I64d\n",a[i]);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926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39268" name="标题 80897"/>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1</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9）</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0899" name="文本占位符 80898"/>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总结：数组下标越界是最常见的</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Runtime Error，</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也是菜鸟常犯的错误，除了需要扎实的</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语言基本功，编程中的注意力集中也是需要的（很多时候不是不知道理论，而是不注意）~</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说明：一般情况，你可以通过将数组开的大点而尽量避免这个问题~</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
          <p:cNvSpPr>
            <a:spLocks noGrp="1" noChangeArrowheads="1"/>
          </p:cNvSpPr>
          <p:nvPr>
            <p:ph type="body" idx="4294967295"/>
          </p:nvPr>
        </p:nvSpPr>
        <p:spPr>
          <a:xfrm>
            <a:off x="461645" y="95250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微软体制:设计师-工程师-测试师</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每周一个课题,提出三种算法设计方案,  微软核心库收录.5分制评价.</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微软设计人员案头常摆放的书籍之一:</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16388" name="Rectangle 4"/>
          <p:cNvSpPr/>
          <p:nvPr/>
        </p:nvSpPr>
        <p:spPr>
          <a:xfrm>
            <a:off x="2590800" y="4800600"/>
            <a:ext cx="4800600" cy="106680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buClrTx/>
              <a:buSzTx/>
              <a:buFontTx/>
              <a:buNone/>
            </a:pPr>
            <a:r>
              <a:rPr lang="en-US" altLang="zh-CN" sz="3735" dirty="0">
                <a:solidFill>
                  <a:schemeClr val="tx1"/>
                </a:solidFill>
                <a:ea typeface="黑体" panose="02010609060101010101" charset="-122"/>
              </a:rPr>
              <a:t>introduction to algorithm</a:t>
            </a:r>
            <a:endParaRPr lang="en-US" altLang="zh-CN" sz="3735" dirty="0">
              <a:solidFill>
                <a:schemeClr val="tx1"/>
              </a:solidFill>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0-#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40292" name="标题 81921"/>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以1425 </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Sort</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为例</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1923" name="文本占位符 81922"/>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sym typeface="Arial" panose="020B0604020202020204" pitchFamily="34" charset="0"/>
              </a:rPr>
              <a:t>题目描述：</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给你</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个整数，请按从大到小的顺序输出其中前</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m</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大的数。</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rPr>
              <a:t>输入描述：</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每组测试数据有两行，第一行有两个数</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n,m(0&lt;n,m&lt;1000000)，</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第二行包含</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个各不相同，且都处于区间[-500000,500000]的整数。</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1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41316" name="标题 82945"/>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20</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2947" name="文本占位符 82946"/>
          <p:cNvSpPr>
            <a:spLocks noGrp="1"/>
          </p:cNvSpPr>
          <p:nvPr>
            <p:ph idx="4294967295"/>
          </p:nvPr>
        </p:nvSpPr>
        <p:spPr>
          <a:xfrm>
            <a:off x="0" y="1316355"/>
            <a:ext cx="7772400" cy="4328795"/>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n,m,i,num[1000000];</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while(scanf(“%d%d”,&amp;n,&amp;m)==2)</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   }</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33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42340" name="标题 8396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20</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3971" name="文本占位符 83970"/>
          <p:cNvSpPr>
            <a:spLocks noGrp="1"/>
          </p:cNvSpPr>
          <p:nvPr>
            <p:ph idx="4294967295"/>
          </p:nvPr>
        </p:nvSpPr>
        <p:spPr>
          <a:xfrm>
            <a:off x="1330960" y="1316355"/>
            <a:ext cx="10861040" cy="4328795"/>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ACM</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编程中，使用很大的数组是很常见的做法，但如果超大的数组被定义成局部变量，则很容易出现</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Runtime Error，</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解决办法也很简单：定义成全局变量即可。原因是局部变量分配在栈（较小），全局变量分配在堆（较大）；</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说明：这里所说的超大也不能无限制的大，可以根据题目的内存限制进行估算</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36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43364" name="标题 84993"/>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以</a:t>
            </a:r>
            <a:r>
              <a:rPr lang="en-US" altLang="zh-CN" dirty="0">
                <a:solidFill>
                  <a:schemeClr val="hlink"/>
                </a:solidFill>
                <a:latin typeface="GungsuhChe" pitchFamily="49" charset="-128"/>
                <a:ea typeface="GungsuhChe" pitchFamily="49" charset="-128"/>
                <a:sym typeface="Arial" panose="020B0604020202020204" pitchFamily="34" charset="0"/>
              </a:rPr>
              <a:t>3199 Hamming Problem</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为例</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4995" name="文本占位符 84994"/>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sym typeface="Arial" panose="020B0604020202020204" pitchFamily="34" charset="0"/>
              </a:rPr>
              <a:t>题目描述：</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For each three prime numbers p1, p2 and p3, let's define Hamming sequence Hi(p1, p2, p3), i=1, ... as containing in increasing order all the natural numbers whose only prime divisors are p1, p2 or p3.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For example, H(2, 3, 5) = 2, 3, 4, 5, 6, 8, 9, 10, 12, 15, 16, 18, 20, 24, 25, 27, ...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So H5(2, 3, 5)=6.</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n-cs"/>
              </a:rPr>
              <a:t>输出描述：</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The output file must contain the single integer - Hi(p1, p2, p3). All numbers in input and output are less than </a:t>
            </a:r>
            <a:r>
              <a:rPr kumimoji="0" lang="en-US" altLang="zh-CN" sz="2400" b="1" i="0" u="none" strike="noStrike" kern="0" cap="none" spc="0" normalizeH="0" baseline="0" noProof="1">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10^18</a:t>
            </a: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sym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38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44388" name="标题 86017"/>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21</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6019" name="文本占位符 86018"/>
          <p:cNvSpPr>
            <a:spLocks noGrp="1"/>
          </p:cNvSpPr>
          <p:nvPr>
            <p:ph idx="4294967295"/>
          </p:nvPr>
        </p:nvSpPr>
        <p:spPr>
          <a:xfrm>
            <a:off x="0" y="1414145"/>
            <a:ext cx="7772400" cy="4326255"/>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典型错误</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没有仔细分析</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也不敢尝试</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直接被吓走了</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xEl>
                                              <p:charRg st="0" end="7"/>
                                            </p:txEl>
                                          </p:spTgt>
                                        </p:tgtEl>
                                        <p:attrNameLst>
                                          <p:attrName>style.visibility</p:attrName>
                                        </p:attrNameLst>
                                      </p:cBhvr>
                                      <p:to>
                                        <p:strVal val="visible"/>
                                      </p:to>
                                    </p:set>
                                    <p:animEffect transition="in" filter="blinds(horizontal)">
                                      <p:cBhvr>
                                        <p:cTn id="7" dur="500"/>
                                        <p:tgtEl>
                                          <p:spTgt spid="860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9">
                                            <p:txEl>
                                              <p:charRg st="7" end="17"/>
                                            </p:txEl>
                                          </p:spTgt>
                                        </p:tgtEl>
                                        <p:attrNameLst>
                                          <p:attrName>style.visibility</p:attrName>
                                        </p:attrNameLst>
                                      </p:cBhvr>
                                      <p:to>
                                        <p:strVal val="visible"/>
                                      </p:to>
                                    </p:set>
                                    <p:animEffect transition="in" filter="blinds(horizontal)">
                                      <p:cBhvr>
                                        <p:cTn id="12" dur="500"/>
                                        <p:tgtEl>
                                          <p:spTgt spid="86019">
                                            <p:txEl>
                                              <p:charRg st="7"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19">
                                            <p:txEl>
                                              <p:charRg st="17" end="26"/>
                                            </p:txEl>
                                          </p:spTgt>
                                        </p:tgtEl>
                                        <p:attrNameLst>
                                          <p:attrName>style.visibility</p:attrName>
                                        </p:attrNameLst>
                                      </p:cBhvr>
                                      <p:to>
                                        <p:strVal val="visible"/>
                                      </p:to>
                                    </p:set>
                                    <p:animEffect transition="in" filter="blinds(horizontal)">
                                      <p:cBhvr>
                                        <p:cTn id="17" dur="500"/>
                                        <p:tgtEl>
                                          <p:spTgt spid="86019">
                                            <p:txEl>
                                              <p:charRg st="17" end="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19">
                                            <p:txEl>
                                              <p:charRg st="26" end="39"/>
                                            </p:txEl>
                                          </p:spTgt>
                                        </p:tgtEl>
                                        <p:attrNameLst>
                                          <p:attrName>style.visibility</p:attrName>
                                        </p:attrNameLst>
                                      </p:cBhvr>
                                      <p:to>
                                        <p:strVal val="visible"/>
                                      </p:to>
                                    </p:set>
                                    <p:animEffect transition="in" filter="blinds(horizontal)">
                                      <p:cBhvr>
                                        <p:cTn id="22" dur="500"/>
                                        <p:tgtEl>
                                          <p:spTgt spid="86019">
                                            <p:txEl>
                                              <p:charRg st="26"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45412" name="标题 87041"/>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21</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87043" name="文本占位符 87042"/>
          <p:cNvSpPr>
            <a:spLocks noGrp="1"/>
          </p:cNvSpPr>
          <p:nvPr>
            <p:ph idx="4294967295"/>
          </p:nvPr>
        </p:nvSpPr>
        <p:spPr>
          <a:xfrm>
            <a:off x="1805940" y="1414145"/>
            <a:ext cx="10386060" cy="4326255"/>
          </a:xfrm>
        </p:spPr>
        <p:txBody>
          <a:bodyPr vert="horz" wrap="square" lIns="121920" tIns="60960" rIns="121920" bIns="60960" numCol="1" anchor="t" anchorCtr="0" compatLnSpc="1"/>
          <a:lstStyle/>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总结：这个题目从本质上来说，和</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1058Humble Numbers</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是一样的，唯一吓人的就是数据范围的描述，可能会有人想</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 </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这么大，没法开数组呀？</a:t>
            </a:r>
            <a:endPar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但是，你仔细分析一下会发现：因为输出也是小于</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10^18</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，而同时，即使一组内的三个素数是最小的</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3</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5</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，增长的速度也是很快的，所以不必为数组太大而着急。</a:t>
            </a:r>
            <a:endPar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当然，也不必因为发现</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a:t>
            </a:r>
            <a:r>
              <a:rPr kumimoji="0" lang="zh-CN" altLang="en-US"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很小而觉得数据太水，那是因为只能如此，不然输出就要超范围了</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charRg st="0" end="75"/>
                                            </p:txEl>
                                          </p:spTgt>
                                        </p:tgtEl>
                                        <p:attrNameLst>
                                          <p:attrName>style.visibility</p:attrName>
                                        </p:attrNameLst>
                                      </p:cBhvr>
                                      <p:to>
                                        <p:strVal val="visible"/>
                                      </p:to>
                                    </p:set>
                                    <p:animEffect transition="in" filter="blinds(horizontal)">
                                      <p:cBhvr>
                                        <p:cTn id="7" dur="500"/>
                                        <p:tgtEl>
                                          <p:spTgt spid="87043">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charRg st="75" end="152"/>
                                            </p:txEl>
                                          </p:spTgt>
                                        </p:tgtEl>
                                        <p:attrNameLst>
                                          <p:attrName>style.visibility</p:attrName>
                                        </p:attrNameLst>
                                      </p:cBhvr>
                                      <p:to>
                                        <p:strVal val="visible"/>
                                      </p:to>
                                    </p:set>
                                    <p:animEffect transition="in" filter="blinds(horizontal)">
                                      <p:cBhvr>
                                        <p:cTn id="12" dur="500"/>
                                        <p:tgtEl>
                                          <p:spTgt spid="87043">
                                            <p:txEl>
                                              <p:charRg st="75" end="1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charRg st="152" end="194"/>
                                            </p:txEl>
                                          </p:spTgt>
                                        </p:tgtEl>
                                        <p:attrNameLst>
                                          <p:attrName>style.visibility</p:attrName>
                                        </p:attrNameLst>
                                      </p:cBhvr>
                                      <p:to>
                                        <p:strVal val="visible"/>
                                      </p:to>
                                    </p:set>
                                    <p:animEffect transition="in" filter="blinds(horizontal)">
                                      <p:cBhvr>
                                        <p:cTn id="17" dur="500"/>
                                        <p:tgtEl>
                                          <p:spTgt spid="87043">
                                            <p:txEl>
                                              <p:charRg st="152"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type="title" idx="4294967295"/>
          </p:nvPr>
        </p:nvSpPr>
        <p:spPr>
          <a:xfrm>
            <a:off x="0" y="443230"/>
            <a:ext cx="10852150" cy="441960"/>
          </a:xfrm>
        </p:spPr>
        <p:txBody>
          <a:bodyPr vert="horz" wrap="square" lIns="121920" tIns="60960" rIns="121920" bIns="60960" anchor="b" anchorCtr="0"/>
          <a:p>
            <a:r>
              <a:rPr lang="zh-CN" altLang="en-US" dirty="0"/>
              <a:t>实验练习</a:t>
            </a:r>
            <a:r>
              <a:rPr lang="en-US" altLang="zh-CN" dirty="0"/>
              <a:t>1</a:t>
            </a:r>
            <a:endParaRPr lang="zh-CN" altLang="en-US" dirty="0"/>
          </a:p>
        </p:txBody>
      </p:sp>
      <p:sp>
        <p:nvSpPr>
          <p:cNvPr id="141315"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3487 </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婚姻稳定</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4">
                                            <p:txEl>
                                              <p:charRg st="0" end="6"/>
                                            </p:txEl>
                                          </p:spTgt>
                                        </p:tgtEl>
                                        <p:attrNameLst>
                                          <p:attrName>style.visibility</p:attrName>
                                        </p:attrNameLst>
                                      </p:cBhvr>
                                      <p:to>
                                        <p:strVal val="visible"/>
                                      </p:to>
                                    </p:set>
                                    <p:animEffect transition="in" filter="dissolve">
                                      <p:cBhvr>
                                        <p:cTn id="7" dur="500"/>
                                        <p:tgtEl>
                                          <p:spTgt spid="141314">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dvAuto="100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121920" tIns="60960" rIns="121920" bIns="60960" anchor="b" anchorCtr="0"/>
          <a:p>
            <a:r>
              <a:rPr lang="zh-CN" altLang="en-US" dirty="0"/>
              <a:t>李开复给程序员的建议</a:t>
            </a:r>
            <a:endParaRPr lang="zh-CN" altLang="en-US" dirty="0"/>
          </a:p>
        </p:txBody>
      </p:sp>
      <p:sp>
        <p:nvSpPr>
          <p:cNvPr id="16387" name="内容占位符 2"/>
          <p:cNvSpPr>
            <a:spLocks noGrp="1"/>
          </p:cNvSpPr>
          <p:nvPr>
            <p:ph idx="4294967295"/>
          </p:nvPr>
        </p:nvSpPr>
        <p:spPr>
          <a:xfrm>
            <a:off x="812800" y="1268095"/>
            <a:ext cx="11379200" cy="4904105"/>
          </a:xfrm>
        </p:spPr>
        <p:txBody>
          <a:bodyPr vert="horz" wrap="square" lIns="121920" tIns="60960" rIns="121920" bIns="60960" numCol="1" anchor="t" anchorCtr="0" compatLnSpc="1">
            <a:normAutofit lnSpcReduction="20000"/>
          </a:bodyPr>
          <a:lstStyle/>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练内功：数据结构、</a:t>
            </a:r>
            <a:r>
              <a:rPr kumimoji="0" lang="zh-CN" altLang="en-US" sz="32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算法</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、数据库、操作系统原理、计算机体系结构、计算机网络、离散数学等基础打实。</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多实战：</a:t>
            </a:r>
            <a:r>
              <a:rPr kumimoji="0" lang="zh-CN" altLang="en-US" sz="32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编程和调试</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并重。</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3.</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求实干：一丝不苟、强烈的好奇心。</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4.</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重视数学学习：离散数学、概率论、集合论和数理逻辑</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5.</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培养</a:t>
            </a:r>
            <a:r>
              <a:rPr kumimoji="0" lang="zh-CN" altLang="en-US" sz="32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团队</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精神：不能单打独斗、学会协作。</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6.</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激励</a:t>
            </a:r>
            <a:r>
              <a:rPr kumimoji="0" lang="zh-CN" altLang="en-US" sz="32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创新</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意识、培养好奇心、不要死记硬背：重要自己思想的提高</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7.</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有策略的“打工”：实习机会也很重要。</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669882" y="68453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zh-CN" sz="4800" b="0" i="0" u="none" strike="noStrike" kern="0" cap="none" spc="0" normalizeH="0" baseline="0" noProof="0" dirty="0">
                <a:ln>
                  <a:noFill/>
                </a:ln>
                <a:solidFill>
                  <a:schemeClr val="tx1"/>
                </a:solidFill>
                <a:effectLst/>
                <a:uLnTx/>
                <a:uFillTx/>
                <a:latin typeface="+mj-lt"/>
                <a:ea typeface="微软雅黑" panose="020B0503020204020204" charset="-122"/>
                <a:cs typeface="+mj-cs"/>
              </a:rPr>
              <a:t>What  content</a:t>
            </a:r>
            <a:endParaRPr kumimoji="0" lang="zh-CN" altLang="zh-CN" sz="4800" b="0" i="0" u="none" strike="noStrike" kern="0" cap="none" spc="0" normalizeH="0" baseline="0" noProof="0" dirty="0">
              <a:ln>
                <a:noFill/>
              </a:ln>
              <a:solidFill>
                <a:schemeClr val="tx1"/>
              </a:solidFill>
              <a:effectLst/>
              <a:uLnTx/>
              <a:uFillTx/>
              <a:latin typeface="+mj-lt"/>
              <a:ea typeface="微软雅黑" panose="020B0503020204020204" charset="-122"/>
              <a:cs typeface="+mj-cs"/>
            </a:endParaRPr>
          </a:p>
        </p:txBody>
      </p:sp>
      <p:sp>
        <p:nvSpPr>
          <p:cNvPr id="17411" name="Rectangle 3"/>
          <p:cNvSpPr>
            <a:spLocks noGrp="1" noChangeArrowheads="1"/>
          </p:cNvSpPr>
          <p:nvPr>
            <p:ph type="body" idx="4294967295"/>
          </p:nvPr>
        </p:nvSpPr>
        <p:spPr>
          <a:xfrm>
            <a:off x="451485" y="1437005"/>
            <a:ext cx="11135995" cy="3431540"/>
          </a:xfrm>
        </p:spPr>
        <p:txBody>
          <a:bodyPr wrap="square" lIns="121920" tIns="60960" rIns="121920" bIns="60960" numCol="1" anchor="t" anchorCtr="0" compatLnSpc="1">
            <a:normAutofit fontScale="80000"/>
          </a:bodyPr>
          <a:lstStyle/>
          <a:p>
            <a:pPr marL="342900" marR="0" lvl="0" indent="-342900" algn="l" defTabSz="914400" rtl="0" eaLnBrk="1" fontAlgn="base" latinLnBrk="0" hangingPunct="1">
              <a:lnSpc>
                <a:spcPct val="150000"/>
              </a:lnSpc>
              <a:spcBef>
                <a:spcPct val="20000"/>
              </a:spcBef>
              <a:spcAft>
                <a:spcPct val="0"/>
              </a:spcAft>
              <a:buClr>
                <a:srgbClr val="A50021"/>
              </a:buClr>
              <a:buSzPct val="75000"/>
              <a:buFont typeface="Monotype Sorts" pitchFamily="2" charset="2"/>
              <a:buNone/>
              <a:defRPr/>
            </a:pPr>
            <a:r>
              <a:rPr kumimoji="0" lang="zh-CN" altLang="en-US" sz="2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计算机算法是一门</a:t>
            </a:r>
            <a:r>
              <a:rPr kumimoji="0" lang="zh-CN" altLang="en-US" sz="3735" b="1"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理论性与实践性</a:t>
            </a: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兼顾的课程，是计算机科学与计算机应用的核心。计算机算法分析与设计是面向设计的、处于核心地位的教育课程.主要介绍算法分析与设计的基本方法。</a:t>
            </a:r>
            <a:endPar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rgbClr val="A50021"/>
              </a:buClr>
              <a:buSzPct val="75000"/>
              <a:buFont typeface="Monotype Sorts" pitchFamily="2" charset="2"/>
              <a:buNone/>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先修课：高等数学、程序设计、数据结构。</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17410">
                                            <p:txEl>
                                              <p:charRg st="0" end="14"/>
                                            </p:txEl>
                                          </p:spTgt>
                                        </p:tgtEl>
                                        <p:attrNameLst>
                                          <p:attrName>style.visibility</p:attrName>
                                        </p:attrNameLst>
                                      </p:cBhvr>
                                      <p:to>
                                        <p:strVal val="visible"/>
                                      </p:to>
                                    </p:set>
                                    <p:animEffect transition="in" filter="dissolve">
                                      <p:cBhvr>
                                        <p:cTn id="7" dur="500"/>
                                        <p:tgtEl>
                                          <p:spTgt spid="17410">
                                            <p:txEl>
                                              <p:charRg st="0" end="14"/>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410">
                                            <p:txEl>
                                              <p:charRg st="0" end="14"/>
                                            </p:txEl>
                                          </p:spTgt>
                                        </p:tgtEl>
                                        <p:attrNameLst>
                                          <p:attrName>style.visibility</p:attrName>
                                        </p:attrNameLst>
                                      </p:cBhvr>
                                      <p:to>
                                        <p:strVal val="visible"/>
                                      </p:to>
                                    </p:set>
                                    <p:animEffect transition="in" filter="dissolve">
                                      <p:cBhvr>
                                        <p:cTn id="11" dur="500"/>
                                        <p:tgtEl>
                                          <p:spTgt spid="17410">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dvAuto="1000" build="p"/>
      <p:bldP spid="17410"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7234" name="Rectangle 2"/>
          <p:cNvSpPr>
            <a:spLocks noGrp="1" noChangeArrowheads="1"/>
          </p:cNvSpPr>
          <p:nvPr>
            <p:ph type="title"/>
          </p:nvPr>
        </p:nvSpPr>
        <p:spPr>
          <a:xfrm>
            <a:off x="669882" y="54229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80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What  content</a:t>
            </a:r>
            <a:endParaRPr kumimoji="0" lang="zh-CN" altLang="zh-CN" sz="480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graphicFrame>
        <p:nvGraphicFramePr>
          <p:cNvPr id="2" name="图示 1"/>
          <p:cNvGraphicFramePr/>
          <p:nvPr/>
        </p:nvGraphicFramePr>
        <p:xfrm>
          <a:off x="-624751" y="1124744"/>
          <a:ext cx="10177131" cy="57332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244" name="TextBox 2"/>
          <p:cNvSpPr txBox="1">
            <a:spLocks noChangeArrowheads="1"/>
          </p:cNvSpPr>
          <p:nvPr/>
        </p:nvSpPr>
        <p:spPr bwMode="auto">
          <a:xfrm>
            <a:off x="8976784" y="2650067"/>
            <a:ext cx="3215217" cy="1445260"/>
          </a:xfrm>
          <a:prstGeom prst="rect">
            <a:avLst/>
          </a:prstGeom>
          <a:blipFill dpi="0" rotWithShape="1">
            <a:blip r:embed="rId6"/>
            <a:srcRect/>
            <a:tile tx="0" ty="0" sx="100000" sy="100000" flip="none" algn="tl"/>
          </a:blip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633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重点</a:t>
            </a:r>
            <a:r>
              <a:rPr kumimoji="0" lang="zh-CN" altLang="en-US" sz="3200" b="1" i="0" u="none" strike="noStrike" kern="1200" cap="none" spc="0" normalizeH="0" baseline="0" noProof="0" dirty="0">
                <a:ln>
                  <a:noFill/>
                </a:ln>
                <a:solidFill>
                  <a:srgbClr val="6633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400" b="1" i="0" u="none" strike="noStrike" kern="1200" cap="none" spc="0" normalizeH="0" baseline="0" noProof="0" dirty="0">
                <a:ln>
                  <a:noFill/>
                </a:ln>
                <a:solidFill>
                  <a:srgbClr val="6633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算法设计 分析</a:t>
            </a:r>
            <a:endParaRPr kumimoji="0" lang="en-US" altLang="zh-CN" sz="2400" b="1" i="0" u="none" strike="noStrike" kern="1200" cap="none" spc="0" normalizeH="0" baseline="0" noProof="0" dirty="0">
              <a:ln>
                <a:noFill/>
              </a:ln>
              <a:solidFill>
                <a:srgbClr val="6633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难点</a:t>
            </a: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算法分析   动规       </a:t>
            </a:r>
            <a:endParaRPr kumimoji="0" lang="en-US" altLang="zh-C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网络流      </a:t>
            </a:r>
            <a:r>
              <a:rPr kumimoji="0" lang="en-US" altLang="zh-C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NPC</a:t>
            </a:r>
            <a:endParaRPr kumimoji="0" lang="zh-CN" altLang="en-US"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p:txBody>
          <a:bodyPr vert="horz" wrap="square" lIns="121920" tIns="60960" rIns="121920" bIns="60960" anchor="b" anchorCtr="0"/>
          <a:p>
            <a:r>
              <a:rPr lang="zh-CN" altLang="en-US" dirty="0"/>
              <a:t>课程安排</a:t>
            </a:r>
            <a:endParaRPr lang="zh-CN" altLang="en-US" dirty="0"/>
          </a:p>
        </p:txBody>
      </p:sp>
      <p:sp>
        <p:nvSpPr>
          <p:cNvPr id="31747" name="内容占位符 2"/>
          <p:cNvSpPr>
            <a:spLocks noGrp="1"/>
          </p:cNvSpPr>
          <p:nvPr>
            <p:ph idx="4294967295"/>
          </p:nvPr>
        </p:nvSpPr>
        <p:spPr>
          <a:xfrm>
            <a:off x="812800" y="1268095"/>
            <a:ext cx="11379200" cy="4904105"/>
          </a:xfrm>
        </p:spPr>
        <p:txBody>
          <a:bodyPr vert="horz" wrap="square" lIns="121920" tIns="60960" rIns="121920" bIns="6096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线上课程：中国大学</a:t>
            </a:r>
            <a:r>
              <a:rPr kumimoji="0" lang="en-US" altLang="zh-CN" sz="27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mooc</a:t>
            </a:r>
            <a:endPar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课前自学视频、课件、文档</a:t>
            </a:r>
            <a:r>
              <a:rPr kumimoji="0" lang="en-US" altLang="zh-CN"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知识梳理  </a:t>
            </a:r>
            <a:endParaRPr kumimoji="0" lang="en-US" altLang="zh-CN"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线上课程：课后测验</a:t>
            </a:r>
            <a:r>
              <a:rPr kumimoji="0" lang="en-US" altLang="zh-CN"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作业</a:t>
            </a:r>
            <a:r>
              <a:rPr kumimoji="0" lang="en-US" altLang="zh-CN" sz="27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讨论答疑</a:t>
            </a:r>
            <a:r>
              <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期末考试  </a:t>
            </a:r>
            <a:endPar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sym typeface="+mn-ea"/>
              </a:rPr>
              <a:t> 2  4  6  8 10  12  14 16–MOOC</a:t>
            </a: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sym typeface="+mn-ea"/>
              </a:rPr>
              <a:t>自学周</a:t>
            </a:r>
            <a:r>
              <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sym typeface="+mn-ea"/>
              </a:rPr>
              <a:t>  </a:t>
            </a:r>
            <a:endPar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线下课程</a:t>
            </a:r>
            <a:r>
              <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每周</a:t>
            </a:r>
            <a:r>
              <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endPar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1"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lang="en-US" altLang="zh-CN" sz="2700" kern="0" spc="0" noProof="0">
                <a:ln>
                  <a:noFill/>
                </a:ln>
                <a:solidFill>
                  <a:schemeClr val="tx1"/>
                </a:solidFill>
                <a:effectLst/>
                <a:uLnTx/>
                <a:latin typeface="微软雅黑" panose="020B0503020204020204" charset="-122"/>
                <a:sym typeface="+mn-ea"/>
              </a:rPr>
              <a:t> 	</a:t>
            </a:r>
            <a:r>
              <a:rPr lang="zh-CN" altLang="en-US" sz="2700" kern="0" spc="0" noProof="0">
                <a:ln>
                  <a:noFill/>
                </a:ln>
                <a:solidFill>
                  <a:schemeClr val="tx1"/>
                </a:solidFill>
                <a:effectLst/>
                <a:uLnTx/>
                <a:latin typeface="微软雅黑" panose="020B0503020204020204" charset="-122"/>
                <a:sym typeface="+mn-ea"/>
              </a:rPr>
              <a:t>教室答疑，讨论，报告</a:t>
            </a:r>
            <a:r>
              <a:rPr lang="en-US" altLang="zh-CN" sz="2700" kern="0" spc="0" noProof="0">
                <a:ln>
                  <a:noFill/>
                </a:ln>
                <a:solidFill>
                  <a:schemeClr val="tx1"/>
                </a:solidFill>
                <a:effectLst/>
                <a:uLnTx/>
                <a:latin typeface="微软雅黑" panose="020B0503020204020204" charset="-122"/>
                <a:sym typeface="+mn-ea"/>
              </a:rPr>
              <a:t> </a:t>
            </a:r>
            <a:endParaRPr kumimoji="0" lang="zh-CN" altLang="en-US"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endParaRPr kumimoji="0" lang="en-US" altLang="zh-CN" sz="27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xfrm>
            <a:off x="885782" y="608330"/>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视频 课件 资源 答疑平台</a:t>
            </a:r>
            <a:endPar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7171" name="内容占位符 2"/>
          <p:cNvSpPr>
            <a:spLocks noGrp="1"/>
          </p:cNvSpPr>
          <p:nvPr>
            <p:ph idx="4294967295"/>
          </p:nvPr>
        </p:nvSpPr>
        <p:spPr>
          <a:xfrm>
            <a:off x="215900" y="952500"/>
            <a:ext cx="10852150"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算法分析与设计 ：作业 测验 讨论 考试 平台统计</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网络平台</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hlinkClick r:id="rId1"/>
              </a:rPr>
              <a:t>http://www.icourse163.org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hlinkClick r:id="rId1"/>
              </a:rPr>
              <a:t>注册</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hlinkClick r:id="rId1"/>
              </a:rPr>
              <a:t>|</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hlinkClick r:id="rId1"/>
              </a:rPr>
              <a:t>认证</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hlinkClick r:id="rId1"/>
            </a:endParaRPr>
          </a:p>
          <a:p>
            <a:pPr marL="0" marR="0" lvl="1"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https://www.icourse163.org/spoc/schoolcloud/index.htm</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hlinkClick r:id="rId1"/>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中国大学</a:t>
            </a:r>
            <a:r>
              <a:rPr kumimoji="0" lang="en-US" altLang="zh-CN" sz="32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mooc</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app</a:t>
            </a:r>
            <a:endPar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注册 </a:t>
            </a:r>
            <a:r>
              <a:rPr kumimoji="0" lang="en-US" altLang="zh-CN" sz="2665"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mooc</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账号（手机</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邮箱 ）</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帐号</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设置：绑定手机</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微信</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学生认证：</a:t>
            </a:r>
            <a:r>
              <a:rPr kumimoji="0" lang="en-US" altLang="zh-CN"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帐号—设置—学校云服务，填入姓名，学号，学校，认证密码</a:t>
            </a:r>
            <a:r>
              <a:rPr kumimoji="0" lang="en-US" altLang="zh-CN"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6</a:t>
            </a: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个</a:t>
            </a:r>
            <a:r>
              <a:rPr kumimoji="0" lang="en-US" altLang="zh-CN"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0</a:t>
            </a:r>
            <a:endPar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选课：</a:t>
            </a:r>
            <a:r>
              <a:rPr kumimoji="0" lang="zh-CN" altLang="en-US"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帐号—我的学校云，选择</a:t>
            </a:r>
            <a:r>
              <a:rPr kumimoji="0" lang="en-US" altLang="zh-CN" sz="2125"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sym typeface="+mn-ea"/>
              </a:rPr>
              <a:t>spoc</a:t>
            </a:r>
            <a:r>
              <a:rPr kumimoji="0" lang="zh-CN" altLang="en-US"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算法分析与设计</a:t>
            </a:r>
            <a:r>
              <a:rPr kumimoji="0" lang="en-US" altLang="zh-CN"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最新日期</a:t>
            </a:r>
            <a:r>
              <a:rPr kumimoji="0" lang="en-US" altLang="zh-CN"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，点击“立即参加</a:t>
            </a:r>
            <a:endParaRPr kumimoji="0" lang="zh-CN" altLang="en-US" sz="212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我的学习：视频  课件  知识梳理  测验  作业  讨论  公告</a:t>
            </a:r>
            <a:endPar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457200" marR="0" lvl="1" indent="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None/>
              <a:defRPr/>
            </a:pPr>
            <a:endPar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25606" name="文本框 2"/>
          <p:cNvSpPr txBox="1"/>
          <p:nvPr/>
        </p:nvSpPr>
        <p:spPr>
          <a:xfrm>
            <a:off x="5603240" y="3698875"/>
            <a:ext cx="6134735" cy="460375"/>
          </a:xfrm>
          <a:prstGeom prst="rect">
            <a:avLst/>
          </a:prstGeom>
          <a:noFill/>
          <a:ln w="9525">
            <a:noFill/>
          </a:ln>
        </p:spPr>
        <p:txBody>
          <a:bodyPr wrap="square">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nSpc>
                <a:spcPct val="100000"/>
              </a:lnSpc>
              <a:spcBef>
                <a:spcPct val="0"/>
              </a:spcBef>
              <a:buClrTx/>
              <a:buSzTx/>
              <a:buFontTx/>
              <a:buNone/>
            </a:pPr>
            <a:r>
              <a:rPr lang="zh-CN" altLang="en-US" sz="2400" dirty="0">
                <a:solidFill>
                  <a:srgbClr val="FF0000"/>
                </a:solidFill>
                <a:effectLst/>
                <a:latin typeface="Arial" panose="020B0604020202020204" pitchFamily="34" charset="0"/>
                <a:ea typeface="宋体" panose="02010600030101010101" pitchFamily="2" charset="-122"/>
              </a:rPr>
              <a:t>切记完成认证，认证后学习才有数据和学分</a:t>
            </a:r>
            <a:endParaRPr lang="zh-CN" altLang="en-US" sz="2400" dirty="0">
              <a:solidFill>
                <a:srgbClr val="FF0000"/>
              </a:solidFill>
              <a:effectLst/>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lIns="121920" tIns="60960" rIns="121920" bIns="60960" anchor="b" anchorCtr="0"/>
          <a:p>
            <a:r>
              <a:rPr lang="zh-CN" altLang="en-US" dirty="0"/>
              <a:t>课程安排</a:t>
            </a:r>
            <a:endParaRPr lang="zh-CN" altLang="en-US" dirty="0"/>
          </a:p>
        </p:txBody>
      </p:sp>
      <p:sp>
        <p:nvSpPr>
          <p:cNvPr id="3" name="内容占位符 2"/>
          <p:cNvSpPr>
            <a:spLocks noGrp="1"/>
          </p:cNvSpPr>
          <p:nvPr>
            <p:ph idx="4294967295"/>
          </p:nvPr>
        </p:nvSpPr>
        <p:spPr>
          <a:xfrm>
            <a:off x="309245" y="1268095"/>
            <a:ext cx="11332845" cy="4904105"/>
          </a:xfrm>
        </p:spPr>
        <p:txBody>
          <a:bodyPr vert="horz" wrap="square" lIns="121920" tIns="60960" rIns="121920" bIns="60960" numCol="1" anchor="t" anchorCtr="0" compatLnSpc="1">
            <a:normAutofit fontScale="90000"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665"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每次课前自学，视频 文档 知识梳理</a:t>
            </a:r>
            <a:endParaRPr kumimoji="0" lang="zh-CN" altLang="en-US" sz="2665"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自学报告</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模板），</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3</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人一组</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SPOC</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上交  </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准备提问和答疑</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Symbol" panose="05050102010706020507" pitchFamily="18" charset="2"/>
              </a:rPr>
              <a:t></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Symbol" panose="05050102010706020507" pitchFamily="18" charset="2"/>
              </a:rPr>
              <a:t>1  </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Symbol" panose="05050102010706020507" pitchFamily="18" charset="2"/>
              </a:rPr>
              <a:t>学习委员交分组</a:t>
            </a:r>
            <a:endPar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课堂 </a:t>
            </a:r>
            <a:endPar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800100" marR="0" lvl="1"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分组总结</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自荐或随机抽，</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10</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次机会</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思维导图</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章节知识图表形式</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457200" marR="0" lvl="1"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（其它小组下面总结补充，每补充一条得</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1</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分，小组减一分。</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主持</a:t>
            </a:r>
            <a:r>
              <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名单</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228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总结小组答疑，其它人采访提问，答对得一分；答错扣一分，提问者得一分。小组未回答，小组扣一分，其它人答对，得</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1</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a:t>
            </a:r>
            <a:endPar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800100" marR="0" lvl="1"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rPr>
              <a:t>练习（提高）</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rPr>
              <a:t>慕课堂  </a:t>
            </a:r>
            <a:r>
              <a:rPr kumimoji="0" lang="zh-CN"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rPr>
              <a:t>  得分</a:t>
            </a:r>
            <a:endPar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800100" marR="0" lvl="1"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分组讨论或辩论：小组报告答案；总结结论。得分：跺脚</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0</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分，拍大腿</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1</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分，拍桌</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2</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分，鼓掌</a:t>
            </a:r>
            <a:r>
              <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3</a:t>
            </a: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分。</a:t>
            </a:r>
            <a:endParaRPr kumimoji="0" lang="en-US" altLang="zh-CN"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800100" marR="0" lvl="1"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知识拓展或习题或作业、报告讲解（ 踊跃报名参加，新解法得分 ）  计分 讨论答一得一</a:t>
            </a:r>
            <a:endParaRPr kumimoji="0" lang="zh-CN" altLang="en-US" sz="228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27652"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1"/>
                </a:solidFill>
                <a:effectLst/>
                <a:uLnTx/>
                <a:uFillTx/>
                <a:latin typeface="+mj-lt"/>
                <a:ea typeface="微软雅黑" panose="020B0503020204020204" charset="-122"/>
                <a:cs typeface="+mj-cs"/>
              </a:rPr>
              <a:t>课程介绍</a:t>
            </a:r>
            <a:endParaRPr kumimoji="0" lang="zh-CN" altLang="en-US" sz="4800" b="0" i="0" u="none" strike="noStrike" kern="0" cap="none" spc="0" normalizeH="0" baseline="0" noProof="0" dirty="0">
              <a:ln>
                <a:noFill/>
              </a:ln>
              <a:solidFill>
                <a:schemeClr val="tx1"/>
              </a:solidFill>
              <a:effectLst/>
              <a:uLnTx/>
              <a:uFillTx/>
              <a:latin typeface="+mj-lt"/>
              <a:ea typeface="微软雅黑" panose="020B0503020204020204" charset="-122"/>
              <a:cs typeface="+mj-cs"/>
            </a:endParaRPr>
          </a:p>
        </p:txBody>
      </p:sp>
      <p:sp>
        <p:nvSpPr>
          <p:cNvPr id="7171" name="灯片编号占位符 6"/>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grpSp>
        <p:nvGrpSpPr>
          <p:cNvPr id="7172" name="组合 46"/>
          <p:cNvGrpSpPr/>
          <p:nvPr/>
        </p:nvGrpSpPr>
        <p:grpSpPr>
          <a:xfrm>
            <a:off x="1968500" y="1509184"/>
            <a:ext cx="4610100" cy="1045633"/>
            <a:chOff x="1329561" y="2287446"/>
            <a:chExt cx="3458463" cy="784044"/>
          </a:xfrm>
        </p:grpSpPr>
        <p:grpSp>
          <p:nvGrpSpPr>
            <p:cNvPr id="7205" name="组合 1"/>
            <p:cNvGrpSpPr/>
            <p:nvPr/>
          </p:nvGrpSpPr>
          <p:grpSpPr>
            <a:xfrm>
              <a:off x="1329561" y="2287446"/>
              <a:ext cx="784044" cy="784044"/>
              <a:chOff x="871310" y="2116097"/>
              <a:chExt cx="784044" cy="784044"/>
            </a:xfrm>
          </p:grpSpPr>
          <p:grpSp>
            <p:nvGrpSpPr>
              <p:cNvPr id="7209" name="组合 24"/>
              <p:cNvGrpSpPr/>
              <p:nvPr/>
            </p:nvGrpSpPr>
            <p:grpSpPr>
              <a:xfrm>
                <a:off x="871310" y="2116097"/>
                <a:ext cx="784044" cy="784044"/>
                <a:chOff x="1677608" y="2996952"/>
                <a:chExt cx="1395643" cy="1395643"/>
              </a:xfrm>
            </p:grpSpPr>
            <p:sp>
              <p:nvSpPr>
                <p:cNvPr id="54"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7210" name="TextBox 11"/>
              <p:cNvSpPr txBox="1"/>
              <p:nvPr/>
            </p:nvSpPr>
            <p:spPr>
              <a:xfrm>
                <a:off x="1017397" y="2271636"/>
                <a:ext cx="492251" cy="531689"/>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1</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7206" name="Group 12"/>
            <p:cNvGrpSpPr/>
            <p:nvPr/>
          </p:nvGrpSpPr>
          <p:grpSpPr>
            <a:xfrm>
              <a:off x="1816094" y="2679468"/>
              <a:ext cx="2971930" cy="240276"/>
              <a:chOff x="3943834" y="947273"/>
              <a:chExt cx="3962574" cy="320368"/>
            </a:xfrm>
          </p:grpSpPr>
          <p:sp>
            <p:nvSpPr>
              <p:cNvPr id="50" name="TextBox 13"/>
              <p:cNvSpPr txBox="1"/>
              <p:nvPr/>
            </p:nvSpPr>
            <p:spPr>
              <a:xfrm>
                <a:off x="3942990" y="949389"/>
                <a:ext cx="3963418" cy="243360"/>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a:t>
                </a:r>
                <a:r>
                  <a:rPr kumimoji="0"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课程介绍</a:t>
                </a:r>
                <a:endParaRPr kumimoji="0"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7208" name="TextBox 14"/>
              <p:cNvSpPr txBox="1"/>
              <p:nvPr/>
            </p:nvSpPr>
            <p:spPr>
              <a:xfrm>
                <a:off x="3942990" y="947272"/>
                <a:ext cx="3963418" cy="319544"/>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7173" name="组合 55"/>
          <p:cNvGrpSpPr/>
          <p:nvPr/>
        </p:nvGrpSpPr>
        <p:grpSpPr>
          <a:xfrm>
            <a:off x="1968500" y="2755900"/>
            <a:ext cx="4593167" cy="1045633"/>
            <a:chOff x="5004048" y="2287446"/>
            <a:chExt cx="3446017" cy="784044"/>
          </a:xfrm>
        </p:grpSpPr>
        <p:grpSp>
          <p:nvGrpSpPr>
            <p:cNvPr id="7196" name="组合 30"/>
            <p:cNvGrpSpPr/>
            <p:nvPr/>
          </p:nvGrpSpPr>
          <p:grpSpPr>
            <a:xfrm>
              <a:off x="5004048" y="2287446"/>
              <a:ext cx="784044" cy="784044"/>
              <a:chOff x="1677608" y="2996952"/>
              <a:chExt cx="1395643" cy="1395643"/>
            </a:xfrm>
          </p:grpSpPr>
          <p:sp>
            <p:nvSpPr>
              <p:cNvPr id="62" name="Oval 60"/>
              <p:cNvSpPr>
                <a:spLocks noChangeAspect="1"/>
              </p:cNvSpPr>
              <p:nvPr/>
            </p:nvSpPr>
            <p:spPr>
              <a:xfrm>
                <a:off x="1677608" y="2996952"/>
                <a:ext cx="1396428"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3"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7197" name="TextBox 57"/>
            <p:cNvSpPr txBox="1"/>
            <p:nvPr/>
          </p:nvSpPr>
          <p:spPr>
            <a:xfrm>
              <a:off x="5113622" y="2442985"/>
              <a:ext cx="539929" cy="53169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2</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nvGrpSpPr>
            <p:cNvPr id="7198" name="Group 17"/>
            <p:cNvGrpSpPr/>
            <p:nvPr/>
          </p:nvGrpSpPr>
          <p:grpSpPr>
            <a:xfrm>
              <a:off x="5478134" y="2679468"/>
              <a:ext cx="2971931" cy="240276"/>
              <a:chOff x="3943834" y="947273"/>
              <a:chExt cx="3962574" cy="320368"/>
            </a:xfrm>
          </p:grpSpPr>
          <p:sp>
            <p:nvSpPr>
              <p:cNvPr id="60" name="TextBox 59"/>
              <p:cNvSpPr txBox="1"/>
              <p:nvPr/>
            </p:nvSpPr>
            <p:spPr>
              <a:xfrm>
                <a:off x="3944813" y="949389"/>
                <a:ext cx="3961595" cy="243362"/>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en-US" altLang="zh-CN"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a:t>
                </a: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教材资源</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7200" name="TextBox 60"/>
              <p:cNvSpPr txBox="1"/>
              <p:nvPr/>
            </p:nvSpPr>
            <p:spPr>
              <a:xfrm>
                <a:off x="3944813" y="947273"/>
                <a:ext cx="3961595" cy="319543"/>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7174" name="组合 63"/>
          <p:cNvGrpSpPr/>
          <p:nvPr/>
        </p:nvGrpSpPr>
        <p:grpSpPr>
          <a:xfrm>
            <a:off x="1968500" y="4004733"/>
            <a:ext cx="4610100" cy="1043517"/>
            <a:chOff x="1329561" y="3587906"/>
            <a:chExt cx="3458463" cy="784044"/>
          </a:xfrm>
        </p:grpSpPr>
        <p:grpSp>
          <p:nvGrpSpPr>
            <p:cNvPr id="7186" name="组合 2"/>
            <p:cNvGrpSpPr/>
            <p:nvPr/>
          </p:nvGrpSpPr>
          <p:grpSpPr>
            <a:xfrm>
              <a:off x="1329561" y="3587906"/>
              <a:ext cx="784044" cy="784044"/>
              <a:chOff x="871310" y="3416557"/>
              <a:chExt cx="784044" cy="784044"/>
            </a:xfrm>
          </p:grpSpPr>
          <p:grpSp>
            <p:nvGrpSpPr>
              <p:cNvPr id="7190" name="组合 33"/>
              <p:cNvGrpSpPr/>
              <p:nvPr/>
            </p:nvGrpSpPr>
            <p:grpSpPr>
              <a:xfrm>
                <a:off x="871310" y="3416557"/>
                <a:ext cx="784044" cy="784044"/>
                <a:chOff x="1677608" y="2996952"/>
                <a:chExt cx="1395643" cy="1395643"/>
              </a:xfrm>
            </p:grpSpPr>
            <p:sp>
              <p:nvSpPr>
                <p:cNvPr id="71"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72"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7191" name="TextBox 21"/>
              <p:cNvSpPr txBox="1"/>
              <p:nvPr/>
            </p:nvSpPr>
            <p:spPr>
              <a:xfrm>
                <a:off x="988815" y="3551737"/>
                <a:ext cx="549416" cy="529587"/>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3</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7187" name="Group 22"/>
            <p:cNvGrpSpPr/>
            <p:nvPr/>
          </p:nvGrpSpPr>
          <p:grpSpPr>
            <a:xfrm>
              <a:off x="1816094" y="3958803"/>
              <a:ext cx="2971930" cy="240276"/>
              <a:chOff x="3943834" y="947273"/>
              <a:chExt cx="3962574" cy="320368"/>
            </a:xfrm>
          </p:grpSpPr>
          <p:sp>
            <p:nvSpPr>
              <p:cNvPr id="67" name="TextBox 23"/>
              <p:cNvSpPr txBox="1"/>
              <p:nvPr/>
            </p:nvSpPr>
            <p:spPr>
              <a:xfrm>
                <a:off x="3942990" y="976500"/>
                <a:ext cx="3963418" cy="243853"/>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课程实践</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7189" name="TextBox 24"/>
              <p:cNvSpPr txBox="1"/>
              <p:nvPr/>
            </p:nvSpPr>
            <p:spPr>
              <a:xfrm>
                <a:off x="3942990" y="946814"/>
                <a:ext cx="3963418" cy="320190"/>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7175" name="组合 63"/>
          <p:cNvGrpSpPr/>
          <p:nvPr/>
        </p:nvGrpSpPr>
        <p:grpSpPr>
          <a:xfrm>
            <a:off x="1968500" y="5221817"/>
            <a:ext cx="4610100" cy="1043516"/>
            <a:chOff x="1329561" y="3587906"/>
            <a:chExt cx="3458463" cy="784044"/>
          </a:xfrm>
        </p:grpSpPr>
        <p:grpSp>
          <p:nvGrpSpPr>
            <p:cNvPr id="7176" name="组合 2"/>
            <p:cNvGrpSpPr/>
            <p:nvPr/>
          </p:nvGrpSpPr>
          <p:grpSpPr>
            <a:xfrm>
              <a:off x="1329561" y="3587906"/>
              <a:ext cx="784044" cy="784044"/>
              <a:chOff x="871310" y="3416557"/>
              <a:chExt cx="784044" cy="784044"/>
            </a:xfrm>
          </p:grpSpPr>
          <p:grpSp>
            <p:nvGrpSpPr>
              <p:cNvPr id="7180" name="组合 33"/>
              <p:cNvGrpSpPr/>
              <p:nvPr/>
            </p:nvGrpSpPr>
            <p:grpSpPr>
              <a:xfrm>
                <a:off x="871310" y="3416557"/>
                <a:ext cx="784044" cy="784044"/>
                <a:chOff x="1677608" y="2996952"/>
                <a:chExt cx="1395643" cy="1395643"/>
              </a:xfrm>
            </p:grpSpPr>
            <p:sp>
              <p:nvSpPr>
                <p:cNvPr id="37"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38"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7181" name="TextBox 21"/>
              <p:cNvSpPr txBox="1"/>
              <p:nvPr/>
            </p:nvSpPr>
            <p:spPr>
              <a:xfrm>
                <a:off x="988815" y="3551737"/>
                <a:ext cx="549416" cy="529588"/>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4</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7177" name="Group 22"/>
            <p:cNvGrpSpPr/>
            <p:nvPr/>
          </p:nvGrpSpPr>
          <p:grpSpPr>
            <a:xfrm>
              <a:off x="1816094" y="3958803"/>
              <a:ext cx="2971930" cy="240276"/>
              <a:chOff x="3943834" y="947273"/>
              <a:chExt cx="3962574" cy="320368"/>
            </a:xfrm>
          </p:grpSpPr>
          <p:sp>
            <p:nvSpPr>
              <p:cNvPr id="33" name="TextBox 23"/>
              <p:cNvSpPr txBox="1"/>
              <p:nvPr/>
            </p:nvSpPr>
            <p:spPr>
              <a:xfrm>
                <a:off x="3942990" y="976500"/>
                <a:ext cx="3963418" cy="243855"/>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考核测评</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7179" name="TextBox 24"/>
              <p:cNvSpPr txBox="1"/>
              <p:nvPr/>
            </p:nvSpPr>
            <p:spPr>
              <a:xfrm>
                <a:off x="3942990" y="946814"/>
                <a:ext cx="3963418" cy="320192"/>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121920" tIns="60960" rIns="121920" bIns="60960" anchor="b" anchorCtr="0"/>
          <a:p>
            <a:r>
              <a:rPr lang="zh-CN" altLang="en-US" dirty="0"/>
              <a:t>互动：慕课堂</a:t>
            </a:r>
            <a:endParaRPr lang="zh-CN" altLang="en-US" dirty="0"/>
          </a:p>
        </p:txBody>
      </p:sp>
      <p:sp>
        <p:nvSpPr>
          <p:cNvPr id="3" name="内容占位符 2"/>
          <p:cNvSpPr>
            <a:spLocks noGrp="1"/>
          </p:cNvSpPr>
          <p:nvPr>
            <p:ph idx="4294967295"/>
          </p:nvPr>
        </p:nvSpPr>
        <p:spPr>
          <a:xfrm>
            <a:off x="2955925" y="993140"/>
            <a:ext cx="6004560" cy="5437505"/>
          </a:xfrm>
        </p:spPr>
        <p:txBody>
          <a:bodyPr vert="horz" wrap="square" lIns="121920" tIns="60960" rIns="121920" bIns="60960" numCol="1" anchor="t" anchorCtr="0" compatLnSpc="1">
            <a:normAutofit lnSpcReduction="20000"/>
          </a:bodyPr>
          <a:lstStyle/>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rPr>
              <a:t>MOOC APP  </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rPr>
              <a:t>我的学习   慕课堂   加入课堂 </a:t>
            </a:r>
            <a:endPar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endPar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73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或微信扫描，使用</a:t>
            </a:r>
            <a:r>
              <a:rPr kumimoji="0" lang="en-US" altLang="zh-CN" sz="2665"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charset="-122"/>
                <a:cs typeface="+mn-cs"/>
              </a:rPr>
              <a:t>mooc</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APP|</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平台 相同账号</a:t>
            </a:r>
            <a:r>
              <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手机</a:t>
            </a:r>
            <a:r>
              <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邮箱</a:t>
            </a:r>
            <a:r>
              <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加入课堂</a:t>
            </a:r>
            <a:endParaRPr kumimoji="0" lang="en-US" altLang="zh-CN"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66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签到   通知    问卷    练习   讨论 </a:t>
            </a:r>
            <a:r>
              <a:rPr kumimoji="0" lang="zh-CN" altLang="en-US" sz="373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zh-CN" altLang="en-US" sz="3735"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28676"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8810625" y="1809750"/>
            <a:ext cx="2532380" cy="2335272"/>
          </a:xfrm>
          <a:prstGeom prst="rect">
            <a:avLst/>
          </a:prstGeom>
        </p:spPr>
      </p:pic>
      <p:pic>
        <p:nvPicPr>
          <p:cNvPr id="5" name="图片 4"/>
          <p:cNvPicPr>
            <a:picLocks noChangeAspect="1"/>
          </p:cNvPicPr>
          <p:nvPr/>
        </p:nvPicPr>
        <p:blipFill>
          <a:blip r:embed="rId2"/>
          <a:stretch>
            <a:fillRect/>
          </a:stretch>
        </p:blipFill>
        <p:spPr>
          <a:xfrm>
            <a:off x="531495" y="1809750"/>
            <a:ext cx="2532380" cy="2570480"/>
          </a:xfrm>
          <a:prstGeom prst="rect">
            <a:avLst/>
          </a:prstGeom>
        </p:spPr>
      </p:pic>
      <p:pic>
        <p:nvPicPr>
          <p:cNvPr id="6" name="图片 5"/>
          <p:cNvPicPr>
            <a:picLocks noChangeAspect="1"/>
          </p:cNvPicPr>
          <p:nvPr/>
        </p:nvPicPr>
        <p:blipFill>
          <a:blip r:embed="rId3"/>
          <a:stretch>
            <a:fillRect/>
          </a:stretch>
        </p:blipFill>
        <p:spPr>
          <a:xfrm>
            <a:off x="531495" y="4060190"/>
            <a:ext cx="3000375" cy="617220"/>
          </a:xfrm>
          <a:prstGeom prst="rect">
            <a:avLst/>
          </a:prstGeom>
        </p:spPr>
      </p:pic>
      <p:pic>
        <p:nvPicPr>
          <p:cNvPr id="7" name="图片 6"/>
          <p:cNvPicPr>
            <a:picLocks noChangeAspect="1"/>
          </p:cNvPicPr>
          <p:nvPr/>
        </p:nvPicPr>
        <p:blipFill>
          <a:blip r:embed="rId4"/>
          <a:stretch>
            <a:fillRect/>
          </a:stretch>
        </p:blipFill>
        <p:spPr>
          <a:xfrm>
            <a:off x="8810625" y="3994150"/>
            <a:ext cx="2940050" cy="535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121920" tIns="60960" rIns="121920" bIns="60960" anchor="b" anchorCtr="0"/>
          <a:p>
            <a:r>
              <a:rPr lang="zh-CN" altLang="en-US" dirty="0"/>
              <a:t>课程介绍</a:t>
            </a:r>
            <a:endParaRPr lang="zh-CN" altLang="en-US" dirty="0"/>
          </a:p>
        </p:txBody>
      </p:sp>
      <p:sp>
        <p:nvSpPr>
          <p:cNvPr id="30723" name="灯片编号占位符 6"/>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grpSp>
        <p:nvGrpSpPr>
          <p:cNvPr id="30724" name="组合 46"/>
          <p:cNvGrpSpPr/>
          <p:nvPr/>
        </p:nvGrpSpPr>
        <p:grpSpPr>
          <a:xfrm>
            <a:off x="1968500" y="1509184"/>
            <a:ext cx="4610100" cy="1045633"/>
            <a:chOff x="1329561" y="2287446"/>
            <a:chExt cx="3458463" cy="784044"/>
          </a:xfrm>
        </p:grpSpPr>
        <p:grpSp>
          <p:nvGrpSpPr>
            <p:cNvPr id="30757" name="组合 1"/>
            <p:cNvGrpSpPr/>
            <p:nvPr/>
          </p:nvGrpSpPr>
          <p:grpSpPr>
            <a:xfrm>
              <a:off x="1329561" y="2287446"/>
              <a:ext cx="784044" cy="784044"/>
              <a:chOff x="871310" y="2116097"/>
              <a:chExt cx="784044" cy="784044"/>
            </a:xfrm>
          </p:grpSpPr>
          <p:grpSp>
            <p:nvGrpSpPr>
              <p:cNvPr id="30761" name="组合 24"/>
              <p:cNvGrpSpPr/>
              <p:nvPr/>
            </p:nvGrpSpPr>
            <p:grpSpPr>
              <a:xfrm>
                <a:off x="871310" y="2116097"/>
                <a:ext cx="784044" cy="784044"/>
                <a:chOff x="1677608" y="2996952"/>
                <a:chExt cx="1395643" cy="1395643"/>
              </a:xfrm>
            </p:grpSpPr>
            <p:sp>
              <p:nvSpPr>
                <p:cNvPr id="54"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30762" name="TextBox 11"/>
              <p:cNvSpPr txBox="1"/>
              <p:nvPr/>
            </p:nvSpPr>
            <p:spPr>
              <a:xfrm>
                <a:off x="1017397" y="2271636"/>
                <a:ext cx="492251" cy="531689"/>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1</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30758" name="Group 12"/>
            <p:cNvGrpSpPr/>
            <p:nvPr/>
          </p:nvGrpSpPr>
          <p:grpSpPr>
            <a:xfrm>
              <a:off x="1816094" y="2679468"/>
              <a:ext cx="2971930" cy="240276"/>
              <a:chOff x="3943834" y="947273"/>
              <a:chExt cx="3962574" cy="320368"/>
            </a:xfrm>
          </p:grpSpPr>
          <p:sp>
            <p:nvSpPr>
              <p:cNvPr id="50" name="TextBox 13"/>
              <p:cNvSpPr txBox="1"/>
              <p:nvPr/>
            </p:nvSpPr>
            <p:spPr>
              <a:xfrm>
                <a:off x="3942990" y="949389"/>
                <a:ext cx="3963418" cy="243360"/>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课程介绍</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30760" name="TextBox 14"/>
              <p:cNvSpPr txBox="1"/>
              <p:nvPr/>
            </p:nvSpPr>
            <p:spPr>
              <a:xfrm>
                <a:off x="3942990" y="947272"/>
                <a:ext cx="3963418" cy="319544"/>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30725" name="组合 55"/>
          <p:cNvGrpSpPr/>
          <p:nvPr/>
        </p:nvGrpSpPr>
        <p:grpSpPr>
          <a:xfrm>
            <a:off x="1968500" y="2755900"/>
            <a:ext cx="4593167" cy="1045633"/>
            <a:chOff x="5004048" y="2287446"/>
            <a:chExt cx="3446017" cy="784044"/>
          </a:xfrm>
        </p:grpSpPr>
        <p:grpSp>
          <p:nvGrpSpPr>
            <p:cNvPr id="30748" name="组合 30"/>
            <p:cNvGrpSpPr/>
            <p:nvPr/>
          </p:nvGrpSpPr>
          <p:grpSpPr>
            <a:xfrm>
              <a:off x="5004048" y="2287446"/>
              <a:ext cx="784044" cy="784044"/>
              <a:chOff x="1677608" y="2996952"/>
              <a:chExt cx="1395643" cy="1395643"/>
            </a:xfrm>
          </p:grpSpPr>
          <p:sp>
            <p:nvSpPr>
              <p:cNvPr id="62" name="Oval 60"/>
              <p:cNvSpPr>
                <a:spLocks noChangeAspect="1"/>
              </p:cNvSpPr>
              <p:nvPr/>
            </p:nvSpPr>
            <p:spPr>
              <a:xfrm>
                <a:off x="1677608" y="2996952"/>
                <a:ext cx="1396428"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3"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30749" name="TextBox 57"/>
            <p:cNvSpPr txBox="1"/>
            <p:nvPr/>
          </p:nvSpPr>
          <p:spPr>
            <a:xfrm>
              <a:off x="5113622" y="2442985"/>
              <a:ext cx="539929" cy="53169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2</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nvGrpSpPr>
            <p:cNvPr id="30750" name="Group 17"/>
            <p:cNvGrpSpPr/>
            <p:nvPr/>
          </p:nvGrpSpPr>
          <p:grpSpPr>
            <a:xfrm>
              <a:off x="5478134" y="2679468"/>
              <a:ext cx="2971931" cy="240276"/>
              <a:chOff x="3943834" y="947273"/>
              <a:chExt cx="3962574" cy="320368"/>
            </a:xfrm>
          </p:grpSpPr>
          <p:sp>
            <p:nvSpPr>
              <p:cNvPr id="60" name="TextBox 59"/>
              <p:cNvSpPr txBox="1"/>
              <p:nvPr/>
            </p:nvSpPr>
            <p:spPr>
              <a:xfrm>
                <a:off x="3944813" y="949389"/>
                <a:ext cx="3961595" cy="243362"/>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课程实践</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30752" name="TextBox 60"/>
              <p:cNvSpPr txBox="1"/>
              <p:nvPr/>
            </p:nvSpPr>
            <p:spPr>
              <a:xfrm>
                <a:off x="3944813" y="947273"/>
                <a:ext cx="3961595" cy="319543"/>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30726" name="组合 63"/>
          <p:cNvGrpSpPr/>
          <p:nvPr/>
        </p:nvGrpSpPr>
        <p:grpSpPr>
          <a:xfrm>
            <a:off x="1968500" y="4004733"/>
            <a:ext cx="4610100" cy="1043517"/>
            <a:chOff x="1329561" y="3587906"/>
            <a:chExt cx="3458463" cy="784044"/>
          </a:xfrm>
        </p:grpSpPr>
        <p:grpSp>
          <p:nvGrpSpPr>
            <p:cNvPr id="30738" name="组合 2"/>
            <p:cNvGrpSpPr/>
            <p:nvPr/>
          </p:nvGrpSpPr>
          <p:grpSpPr>
            <a:xfrm>
              <a:off x="1329561" y="3587906"/>
              <a:ext cx="784044" cy="784044"/>
              <a:chOff x="871310" y="3416557"/>
              <a:chExt cx="784044" cy="784044"/>
            </a:xfrm>
          </p:grpSpPr>
          <p:grpSp>
            <p:nvGrpSpPr>
              <p:cNvPr id="30742" name="组合 33"/>
              <p:cNvGrpSpPr/>
              <p:nvPr/>
            </p:nvGrpSpPr>
            <p:grpSpPr>
              <a:xfrm>
                <a:off x="871310" y="3416557"/>
                <a:ext cx="784044" cy="784044"/>
                <a:chOff x="1677608" y="2996952"/>
                <a:chExt cx="1395643" cy="1395643"/>
              </a:xfrm>
            </p:grpSpPr>
            <p:sp>
              <p:nvSpPr>
                <p:cNvPr id="71"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72"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30743" name="TextBox 21"/>
              <p:cNvSpPr txBox="1"/>
              <p:nvPr/>
            </p:nvSpPr>
            <p:spPr>
              <a:xfrm>
                <a:off x="988815" y="3551737"/>
                <a:ext cx="549416" cy="529587"/>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3</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30739" name="Group 22"/>
            <p:cNvGrpSpPr/>
            <p:nvPr/>
          </p:nvGrpSpPr>
          <p:grpSpPr>
            <a:xfrm>
              <a:off x="1816094" y="3958803"/>
              <a:ext cx="2971930" cy="240276"/>
              <a:chOff x="3943834" y="947273"/>
              <a:chExt cx="3962574" cy="320368"/>
            </a:xfrm>
          </p:grpSpPr>
          <p:sp>
            <p:nvSpPr>
              <p:cNvPr id="67" name="TextBox 23"/>
              <p:cNvSpPr txBox="1"/>
              <p:nvPr/>
            </p:nvSpPr>
            <p:spPr>
              <a:xfrm>
                <a:off x="3942990" y="976500"/>
                <a:ext cx="3963418" cy="243853"/>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教材资源</a:t>
                </a:r>
                <a:endParaRPr kumimoji="0"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30741" name="TextBox 24"/>
              <p:cNvSpPr txBox="1"/>
              <p:nvPr/>
            </p:nvSpPr>
            <p:spPr>
              <a:xfrm>
                <a:off x="3942990" y="946814"/>
                <a:ext cx="3963418" cy="320190"/>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30727" name="组合 63"/>
          <p:cNvGrpSpPr/>
          <p:nvPr/>
        </p:nvGrpSpPr>
        <p:grpSpPr>
          <a:xfrm>
            <a:off x="1968500" y="5221817"/>
            <a:ext cx="4610100" cy="1043516"/>
            <a:chOff x="1329561" y="3587906"/>
            <a:chExt cx="3458463" cy="784044"/>
          </a:xfrm>
        </p:grpSpPr>
        <p:grpSp>
          <p:nvGrpSpPr>
            <p:cNvPr id="30728" name="组合 2"/>
            <p:cNvGrpSpPr/>
            <p:nvPr/>
          </p:nvGrpSpPr>
          <p:grpSpPr>
            <a:xfrm>
              <a:off x="1329561" y="3587906"/>
              <a:ext cx="784044" cy="784044"/>
              <a:chOff x="871310" y="3416557"/>
              <a:chExt cx="784044" cy="784044"/>
            </a:xfrm>
          </p:grpSpPr>
          <p:grpSp>
            <p:nvGrpSpPr>
              <p:cNvPr id="30732" name="组合 33"/>
              <p:cNvGrpSpPr/>
              <p:nvPr/>
            </p:nvGrpSpPr>
            <p:grpSpPr>
              <a:xfrm>
                <a:off x="871310" y="3416557"/>
                <a:ext cx="784044" cy="784044"/>
                <a:chOff x="1677608" y="2996952"/>
                <a:chExt cx="1395643" cy="1395643"/>
              </a:xfrm>
            </p:grpSpPr>
            <p:sp>
              <p:nvSpPr>
                <p:cNvPr id="37"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38"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30733" name="TextBox 21"/>
              <p:cNvSpPr txBox="1"/>
              <p:nvPr/>
            </p:nvSpPr>
            <p:spPr>
              <a:xfrm>
                <a:off x="988815" y="3551737"/>
                <a:ext cx="549416" cy="529588"/>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4</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30729" name="Group 22"/>
            <p:cNvGrpSpPr/>
            <p:nvPr/>
          </p:nvGrpSpPr>
          <p:grpSpPr>
            <a:xfrm>
              <a:off x="1816094" y="3958803"/>
              <a:ext cx="2971930" cy="240276"/>
              <a:chOff x="3943834" y="947273"/>
              <a:chExt cx="3962574" cy="320368"/>
            </a:xfrm>
          </p:grpSpPr>
          <p:sp>
            <p:nvSpPr>
              <p:cNvPr id="33" name="TextBox 23"/>
              <p:cNvSpPr txBox="1"/>
              <p:nvPr/>
            </p:nvSpPr>
            <p:spPr>
              <a:xfrm>
                <a:off x="3942990" y="976500"/>
                <a:ext cx="3963418" cy="243855"/>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考核测评</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30731" name="TextBox 24"/>
              <p:cNvSpPr txBox="1"/>
              <p:nvPr/>
            </p:nvSpPr>
            <p:spPr>
              <a:xfrm>
                <a:off x="3942990" y="946814"/>
                <a:ext cx="3963418" cy="320192"/>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121920" tIns="60960" rIns="121920" bIns="60960" anchor="b" anchorCtr="0"/>
          <a:p>
            <a:r>
              <a:rPr lang="zh-CN" altLang="en-US" dirty="0"/>
              <a:t>课程安排</a:t>
            </a:r>
            <a:endParaRPr lang="zh-CN" altLang="en-US" dirty="0"/>
          </a:p>
        </p:txBody>
      </p:sp>
      <p:sp>
        <p:nvSpPr>
          <p:cNvPr id="3" name="内容占位符 2"/>
          <p:cNvSpPr>
            <a:spLocks noGrp="1"/>
          </p:cNvSpPr>
          <p:nvPr>
            <p:ph idx="4294967295"/>
          </p:nvPr>
        </p:nvSpPr>
        <p:spPr>
          <a:xfrm>
            <a:off x="458470" y="961390"/>
            <a:ext cx="10852150"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实验：  </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poj.org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平台注册  </a:t>
            </a:r>
            <a:r>
              <a:rPr kumimoji="0" lang="en-US" altLang="zh-CN" sz="32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sdufe</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学号</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16</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个</a:t>
            </a:r>
            <a:r>
              <a:rPr kumimoji="0" lang="en-US" altLang="zh-CN" sz="32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mooc</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作业，每星期一个作业</a:t>
            </a:r>
            <a:endPar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en-US" altLang="zh-CN" sz="32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spoc</a:t>
            </a: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上传代码</a:t>
            </a: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+AC</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截图   </a:t>
            </a:r>
            <a:endPar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32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自评互评，注意截止时间</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实践：课程综合设计（</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3</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人一组）</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算法竞赛（获奖，省级</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90</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国级</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100</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算法课题（论文、获奖，省级</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90</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国级</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100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算法专题（报告，实验课第二节）</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31748"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pic>
        <p:nvPicPr>
          <p:cNvPr id="31749" name="图片 1"/>
          <p:cNvPicPr>
            <a:picLocks noChangeAspect="1"/>
          </p:cNvPicPr>
          <p:nvPr/>
        </p:nvPicPr>
        <p:blipFill>
          <a:blip r:embed="rId1"/>
          <a:stretch>
            <a:fillRect/>
          </a:stretch>
        </p:blipFill>
        <p:spPr>
          <a:xfrm>
            <a:off x="7330652" y="2319655"/>
            <a:ext cx="4531783" cy="16256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9" name="图片 1"/>
          <p:cNvPicPr>
            <a:picLocks noChangeAspect="1"/>
          </p:cNvPicPr>
          <p:nvPr/>
        </p:nvPicPr>
        <p:blipFill>
          <a:blip r:embed="rId1"/>
          <a:stretch>
            <a:fillRect/>
          </a:stretch>
        </p:blipFill>
        <p:spPr>
          <a:xfrm>
            <a:off x="557530" y="923290"/>
            <a:ext cx="11238865" cy="403161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619125"/>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rPr>
              <a:t>实践平台 </a:t>
            </a:r>
            <a:r>
              <a:rPr kumimoji="0" lang="zh-CN" altLang="zh-CN" sz="48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rPr>
              <a:t>poj.org</a:t>
            </a:r>
            <a:endParaRPr kumimoji="0" lang="zh-CN" altLang="en-US" sz="4800" b="0" i="0" u="none" strike="noStrike" kern="0" cap="none" spc="0" normalizeH="0" baseline="0" noProof="0" dirty="0">
              <a:ln>
                <a:noFill/>
              </a:ln>
              <a:solidFill>
                <a:schemeClr val="tx2"/>
              </a:solidFill>
              <a:effectLst/>
              <a:uLnTx/>
              <a:uFillTx/>
              <a:latin typeface="Times New Roman" panose="02020603050405020304" pitchFamily="18" charset="0"/>
              <a:ea typeface="微软雅黑" panose="020B0503020204020204" charset="-122"/>
              <a:cs typeface="+mj-cs"/>
            </a:endParaRPr>
          </a:p>
        </p:txBody>
      </p:sp>
      <p:sp>
        <p:nvSpPr>
          <p:cNvPr id="3" name="内容占位符 2"/>
          <p:cNvSpPr>
            <a:spLocks noGrp="1"/>
          </p:cNvSpPr>
          <p:nvPr>
            <p:ph idx="4294967295"/>
          </p:nvPr>
        </p:nvSpPr>
        <p:spPr>
          <a:xfrm>
            <a:off x="458470" y="96139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在北大</a:t>
            </a:r>
            <a:r>
              <a:rPr kumimoji="0" lang="en-US"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ACM</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中</a:t>
            </a:r>
            <a:r>
              <a:rPr kumimoji="0" lang="zh-CN" altLang="en-US" sz="3200"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注册     学校缩写（</a:t>
            </a:r>
            <a:r>
              <a:rPr kumimoji="0" lang="en-US" altLang="zh-CN" sz="3200" b="1" i="0" u="none" strike="noStrike" kern="0" cap="none" spc="0" normalizeH="0" baseline="0" noProof="0" err="1">
                <a:ln>
                  <a:noFill/>
                </a:ln>
                <a:solidFill>
                  <a:schemeClr val="hlink"/>
                </a:solidFill>
                <a:effectLst/>
                <a:uLnTx/>
                <a:uFillTx/>
                <a:latin typeface="Times New Roman" panose="02020603050405020304" pitchFamily="18" charset="0"/>
                <a:ea typeface="微软雅黑" panose="020B0503020204020204" charset="-122"/>
                <a:cs typeface="+mn-cs"/>
              </a:rPr>
              <a:t>sdufe</a:t>
            </a:r>
            <a:r>
              <a:rPr kumimoji="0" lang="zh-CN" altLang="en-US" sz="3200"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a:t>
            </a:r>
            <a:r>
              <a:rPr kumimoji="0" lang="en-US" altLang="zh-CN" sz="3200"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a:t>
            </a:r>
            <a:r>
              <a:rPr kumimoji="0" lang="zh-CN" altLang="en-US" sz="3200"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学号</a:t>
            </a:r>
            <a:endParaRPr kumimoji="0" lang="en-US" altLang="zh-CN" sz="3200"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注册  </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poj.org  |</a:t>
            </a:r>
            <a:r>
              <a:rPr kumimoji="0" lang="en-US" altLang="zh-CN"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3200" b="1" i="0" u="none" strike="noStrike" kern="0" cap="none" spc="0" normalizeH="0" baseline="0" noProof="0">
                <a:ln>
                  <a:noFill/>
                </a:ln>
                <a:solidFill>
                  <a:srgbClr val="0070C0"/>
                </a:solidFill>
                <a:effectLst/>
                <a:uLnTx/>
                <a:uFillTx/>
                <a:latin typeface="Times New Roman" panose="02020603050405020304" pitchFamily="18" charset="0"/>
                <a:ea typeface="微软雅黑" panose="020B0503020204020204" charset="-122"/>
                <a:cs typeface="+mn-cs"/>
                <a:hlinkClick r:id="rId1"/>
              </a:rPr>
              <a:t>register</a:t>
            </a:r>
            <a:r>
              <a:rPr kumimoji="0" lang="en-US" altLang="zh-CN" sz="3200" b="1" i="0" u="none" strike="noStrike" kern="0" cap="none" spc="0" normalizeH="0" baseline="0" noProof="0">
                <a:ln>
                  <a:noFill/>
                </a:ln>
                <a:solidFill>
                  <a:srgbClr val="0070C0"/>
                </a:solidFill>
                <a:effectLst/>
                <a:uLnTx/>
                <a:uFillTx/>
                <a:latin typeface="Times New Roman" panose="02020603050405020304" pitchFamily="18" charset="0"/>
                <a:ea typeface="微软雅黑" panose="020B0503020204020204" charset="-122"/>
                <a:cs typeface="+mn-cs"/>
              </a:rPr>
              <a:t>  ,   </a:t>
            </a:r>
            <a:r>
              <a:rPr kumimoji="0" lang="zh-CN" altLang="en-US" sz="3200" b="1" i="0" u="none" strike="noStrike" kern="0" cap="none" spc="0" normalizeH="0" baseline="0" noProof="0">
                <a:ln>
                  <a:noFill/>
                </a:ln>
                <a:solidFill>
                  <a:srgbClr val="0070C0"/>
                </a:solidFill>
                <a:effectLst/>
                <a:uLnTx/>
                <a:uFillTx/>
                <a:latin typeface="Times New Roman" panose="02020603050405020304" pitchFamily="18" charset="0"/>
                <a:ea typeface="微软雅黑" panose="020B0503020204020204" charset="-122"/>
                <a:cs typeface="+mn-cs"/>
              </a:rPr>
              <a:t>登陆</a:t>
            </a:r>
            <a:r>
              <a:rPr kumimoji="0" lang="en-US" altLang="zh-CN" sz="3200" b="1" i="0" u="none" strike="noStrike" kern="0" cap="none" spc="0" normalizeH="0" baseline="0" noProof="0">
                <a:ln>
                  <a:noFill/>
                </a:ln>
                <a:solidFill>
                  <a:srgbClr val="0070C0"/>
                </a:solidFill>
                <a:effectLst/>
                <a:uLnTx/>
                <a:uFillTx/>
                <a:latin typeface="Times New Roman" panose="02020603050405020304" pitchFamily="18" charset="0"/>
                <a:ea typeface="微软雅黑" panose="020B0503020204020204" charset="-122"/>
                <a:cs typeface="+mn-cs"/>
              </a:rPr>
              <a:t>poj.org  |   login</a:t>
            </a:r>
            <a:endParaRPr kumimoji="0" lang="en-US" altLang="zh-CN" sz="3200" b="1" i="0" u="none" strike="noStrike" kern="0" cap="none" spc="0" normalizeH="0" baseline="0" noProof="0">
              <a:ln>
                <a:noFill/>
              </a:ln>
              <a:solidFill>
                <a:srgbClr val="0070C0"/>
              </a:solidFill>
              <a:effectLst/>
              <a:uLnTx/>
              <a:uFillTx/>
              <a:latin typeface="Times New Roman" panose="02020603050405020304" pitchFamily="18" charset="0"/>
              <a:ea typeface="微软雅黑" panose="020B0503020204020204" charset="-122"/>
              <a:cs typeface="+mn-cs"/>
            </a:endParaRPr>
          </a:p>
        </p:txBody>
      </p:sp>
      <p:sp>
        <p:nvSpPr>
          <p:cNvPr id="32772"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pic>
        <p:nvPicPr>
          <p:cNvPr id="32773" name="图片 4"/>
          <p:cNvPicPr>
            <a:picLocks noChangeAspect="1"/>
          </p:cNvPicPr>
          <p:nvPr/>
        </p:nvPicPr>
        <p:blipFill>
          <a:blip r:embed="rId2"/>
          <a:srcRect l="-2" t="3278" r="388" b="41438"/>
          <a:stretch>
            <a:fillRect/>
          </a:stretch>
        </p:blipFill>
        <p:spPr>
          <a:xfrm>
            <a:off x="333375" y="2456180"/>
            <a:ext cx="11588750" cy="380555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5" name="Rectangle 3"/>
          <p:cNvSpPr>
            <a:spLocks noGrp="1" noChangeArrowheads="1"/>
          </p:cNvSpPr>
          <p:nvPr>
            <p:ph type="body" idx="4294967295"/>
          </p:nvPr>
        </p:nvSpPr>
        <p:spPr>
          <a:xfrm>
            <a:off x="403860" y="400050"/>
            <a:ext cx="10710545" cy="4629150"/>
          </a:xfrm>
        </p:spPr>
        <p:txBody>
          <a:bodyPr wrap="square" lIns="121920" tIns="60960" rIns="121920" bIns="60960" numCol="1" anchor="t" anchorCtr="0" compatLnSpc="1">
            <a:noAutofit/>
          </a:bodyPr>
          <a:lstStyle/>
          <a:p>
            <a:pPr marL="342900" marR="0" lvl="0" indent="-34290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点击</a:t>
            </a:r>
            <a:r>
              <a:rPr kumimoji="0"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Problems</a:t>
            </a:r>
            <a:r>
              <a:rPr kumimoji="0"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按钮查看问题列表  或</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Prob.ID</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中输入问题号</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|Go</a:t>
            </a:r>
            <a:endPar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点击</a:t>
            </a:r>
            <a:r>
              <a:rPr kumimoji="0"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Submit Problem</a:t>
            </a:r>
            <a:r>
              <a:rPr kumimoji="0"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按钮，在打开的页面中输入问题</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ID</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，选择语言类型，并粘贴代码，点击</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submit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按钮，提交问题解答。</a:t>
            </a:r>
            <a:endPar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在</a:t>
            </a:r>
            <a:r>
              <a:rPr kumimoji="0"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Online Status</a:t>
            </a:r>
            <a:r>
              <a:rPr kumimoji="0"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中查看状态，可以按照</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Problem ID</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，以及用户名</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User ID| Go</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，进行过滤。</a:t>
            </a:r>
            <a:endPar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Char char="p"/>
              <a:defRPr/>
            </a:pPr>
            <a:endPar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Char char="p"/>
              <a:defRPr/>
            </a:pPr>
            <a:endPar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使用</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Java</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语言尤其需要注意：</a:t>
            </a:r>
            <a:endPar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None/>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提交的</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Java</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程序必须是一个单源文件，并且是一个以</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Main</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命名的类，中间的执行代码在静态的</a:t>
            </a: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main</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函数中，否则会引起编译错误。</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endPar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6" name="图片 3"/>
          <p:cNvPicPr>
            <a:picLocks noChangeAspect="1"/>
          </p:cNvPicPr>
          <p:nvPr/>
        </p:nvPicPr>
        <p:blipFill>
          <a:blip r:embed="rId1"/>
          <a:srcRect l="-2" t="3278" r="388" b="41438"/>
          <a:stretch>
            <a:fillRect/>
          </a:stretch>
        </p:blipFill>
        <p:spPr>
          <a:xfrm>
            <a:off x="617220" y="608965"/>
            <a:ext cx="10668000" cy="456311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885190"/>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sz="4800" b="0" i="0" u="none" strike="noStrike" kern="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sym typeface="+mn-ea"/>
              </a:rPr>
              <a:t>综合</a:t>
            </a:r>
            <a:r>
              <a:rPr kumimoji="0" lang="zh-CN" altLang="en-US" sz="4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设计</a:t>
            </a:r>
            <a:r>
              <a:rPr kumimoji="0" sz="4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a:t>
            </a:r>
            <a:r>
              <a:rPr kumimoji="0" lang="zh-CN" altLang="en-US" sz="4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智慧</a:t>
            </a:r>
            <a:r>
              <a:rPr kumimoji="0" sz="4800" b="0" i="0" u="none" strike="noStrike" kern="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sym typeface="+mn-ea"/>
              </a:rPr>
              <a:t>导航或智慧城市</a:t>
            </a:r>
            <a:r>
              <a:rPr kumimoji="0" sz="4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a:t>
            </a:r>
            <a:r>
              <a:rPr kumimoji="0" lang="zh-CN" altLang="en-US" sz="4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 </a:t>
            </a:r>
            <a:endParaRPr kumimoji="0" lang="zh-CN" altLang="en-US" sz="4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3" name="副标题 2"/>
          <p:cNvSpPr>
            <a:spLocks noGrp="1"/>
          </p:cNvSpPr>
          <p:nvPr>
            <p:ph type="subTitle" idx="4294967295"/>
          </p:nvPr>
        </p:nvSpPr>
        <p:spPr>
          <a:xfrm>
            <a:off x="1366520" y="1471295"/>
            <a:ext cx="10155555" cy="1752600"/>
          </a:xfrm>
        </p:spPr>
        <p:txBody>
          <a:bodyPr vert="horz" wrap="square" lIns="121920" tIns="60960" rIns="121920" bIns="60960" numCol="1" anchor="t" anchorCtr="0" compatLnSpc="1">
            <a:noAutofit/>
          </a:bodyPr>
          <a:lstStyle/>
          <a:p>
            <a:pPr marL="457200" marR="0" lvl="0" indent="-457200" algn="l" defTabSz="914400" rtl="0" eaLnBrk="0" fontAlgn="base" latinLnBrk="0" hangingPunct="0">
              <a:lnSpc>
                <a:spcPct val="120000"/>
              </a:lnSpc>
              <a:spcBef>
                <a:spcPct val="20000"/>
              </a:spcBef>
              <a:spcAft>
                <a:spcPct val="0"/>
              </a:spcAft>
              <a:buClr>
                <a:srgbClr val="A50021"/>
              </a:buClr>
              <a:buSzPct val="75000"/>
              <a:buFont typeface="Wingdings" panose="05000000000000000000" charset="0"/>
              <a:buChar char="n"/>
              <a:defRPr/>
            </a:pPr>
            <a:r>
              <a:rPr kumimoji="0" lang="en-US"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3</a:t>
            </a:r>
            <a: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人一组 </a:t>
            </a:r>
            <a:endPar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457200" marR="0" lvl="0" indent="-457200" algn="l" defTabSz="914400" rtl="0" eaLnBrk="0" fontAlgn="base" latinLnBrk="0" hangingPunct="0">
              <a:lnSpc>
                <a:spcPct val="120000"/>
              </a:lnSpc>
              <a:spcBef>
                <a:spcPct val="20000"/>
              </a:spcBef>
              <a:spcAft>
                <a:spcPct val="0"/>
              </a:spcAft>
              <a:buClr>
                <a:srgbClr val="A50021"/>
              </a:buClr>
              <a:buSzPct val="75000"/>
              <a:buFont typeface="Wingdings" panose="05000000000000000000" charset="0"/>
              <a:buChar char="n"/>
              <a:defRPr/>
            </a:pPr>
            <a:r>
              <a:rPr kumimoji="0" lang="zh-CN" altLang="en-US"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结课</a:t>
            </a:r>
            <a: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周答辩</a:t>
            </a:r>
            <a:r>
              <a:rPr kumimoji="0" lang="zh-CN" altLang="en-US"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a:t>
            </a:r>
            <a: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软件演示 </a:t>
            </a:r>
            <a:r>
              <a:rPr kumimoji="0" lang="en-US"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a:t>
            </a:r>
            <a:r>
              <a:rPr kumimoji="0" lang="zh-CN" altLang="en-US"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提问</a:t>
            </a:r>
            <a: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   </a:t>
            </a:r>
            <a:endPar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457200" marR="0" lvl="0" indent="-457200" algn="l" defTabSz="914400" rtl="0" eaLnBrk="0" fontAlgn="base" latinLnBrk="0" hangingPunct="0">
              <a:lnSpc>
                <a:spcPct val="120000"/>
              </a:lnSpc>
              <a:spcBef>
                <a:spcPct val="20000"/>
              </a:spcBef>
              <a:spcAft>
                <a:spcPct val="0"/>
              </a:spcAft>
              <a:buClr>
                <a:srgbClr val="A50021"/>
              </a:buClr>
              <a:buSzPct val="75000"/>
              <a:buFont typeface="Wingdings" panose="05000000000000000000" charset="0"/>
              <a:buChar char="n"/>
              <a:defRPr/>
            </a:pPr>
            <a: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上交软件</a:t>
            </a:r>
            <a:r>
              <a:rPr kumimoji="0" lang="en-US"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a:t>
            </a:r>
            <a:r>
              <a:rPr kumimoji="0" lang="zh-CN" altLang="en-US"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设计</a:t>
            </a:r>
            <a: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报告</a:t>
            </a:r>
            <a:br>
              <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br>
            <a:endParaRPr kumimoji="0" lang="zh-CN" altLang="zh-CN" sz="27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121920" tIns="60960" rIns="121920" bIns="60960" anchor="b" anchorCtr="0"/>
          <a:p>
            <a:r>
              <a:rPr lang="zh-CN" altLang="en-US" dirty="0"/>
              <a:t>智慧导航     </a:t>
            </a:r>
            <a:r>
              <a:rPr lang="zh-CN" altLang="en-US" sz="3735" dirty="0"/>
              <a:t>方案选择   算法选择    实施    评价</a:t>
            </a:r>
            <a:endParaRPr lang="zh-CN" altLang="en-US" sz="3735" dirty="0"/>
          </a:p>
        </p:txBody>
      </p:sp>
      <p:sp>
        <p:nvSpPr>
          <p:cNvPr id="3" name="内容占位符 2"/>
          <p:cNvSpPr>
            <a:spLocks noGrp="1"/>
          </p:cNvSpPr>
          <p:nvPr>
            <p:ph idx="4294967295"/>
          </p:nvPr>
        </p:nvSpPr>
        <p:spPr>
          <a:xfrm>
            <a:off x="770255" y="885190"/>
            <a:ext cx="11114405" cy="4904105"/>
          </a:xfrm>
        </p:spPr>
        <p:txBody>
          <a:bodyPr vert="horz" wrap="square" lIns="121920" tIns="60960" rIns="121920" bIns="6096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场景地图：地图设计、增删改查，地图定位、放大缩小、 平移和显示</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endPar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场景区分</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室内</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室外 </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校园</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商城</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城市</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地下</a:t>
            </a:r>
            <a:endPar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路径规划 ：</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最少两种工具</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驾车 、步行 、 公交 、火车、地铁   </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最少两种路径评价</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路程  时间  经济等（起点</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终点</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经点选择  历史和新增路径）</a:t>
            </a:r>
            <a:endPar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（路况区分</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小路</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大路</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高速</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单行线</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步行道</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   </a:t>
            </a:r>
            <a:endPar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动态规划、实时显示   着色  选择   比较    避开拥堵  高速优先</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实时导航：动态交通信息，如阻塞、故障等实时提示与处理  偏离报警与处理</a:t>
            </a:r>
            <a:endPar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查找附近：景点、美食 停车场 医院等路径和介绍</a:t>
            </a:r>
            <a:endPar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车辆监管：即将到站车辆的位置和速度信息，车辆运行情况，并预测到站时间。 </a:t>
            </a:r>
            <a:endPar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UI </a:t>
            </a:r>
            <a:r>
              <a:rPr kumimoji="0" lang="zh-CN" altLang="en-US"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库 </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C</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(QT|</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sym typeface="+mn-ea"/>
              </a:rPr>
              <a:t>MFC | </a:t>
            </a:r>
            <a:r>
              <a:rPr kumimoji="0" lang="en-US" altLang="zh-CN" sz="23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sym typeface="+mn-ea"/>
              </a:rPr>
              <a:t>wxWidgets</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JAVA(SWT)   Python(</a:t>
            </a:r>
            <a:r>
              <a:rPr kumimoji="0" lang="en-US" altLang="zh-CN" sz="23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wxPython</a:t>
            </a:r>
            <a:r>
              <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23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36868"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sp>
        <p:nvSpPr>
          <p:cNvPr id="36869" name="文本框 3"/>
          <p:cNvSpPr txBox="1"/>
          <p:nvPr/>
        </p:nvSpPr>
        <p:spPr>
          <a:xfrm>
            <a:off x="7609206" y="1522096"/>
            <a:ext cx="3790949" cy="50165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zh-CN" altLang="en-US" sz="2665" dirty="0">
                <a:solidFill>
                  <a:schemeClr val="tx1"/>
                </a:solidFill>
                <a:latin typeface="微软雅黑" panose="020B0503020204020204" charset="-122"/>
              </a:rPr>
              <a:t>（参考校园导游系统）</a:t>
            </a:r>
            <a:endParaRPr lang="zh-CN" altLang="en-US" sz="2665" dirty="0">
              <a:solidFill>
                <a:schemeClr val="tx1"/>
              </a:solidFill>
              <a:latin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p:txBody>
          <a:bodyPr vert="horz" wrap="square" lIns="121920" tIns="60960" rIns="121920" bIns="60960" anchor="b" anchorCtr="0"/>
          <a:p>
            <a:r>
              <a:rPr lang="zh-CN" altLang="en-US" dirty="0"/>
              <a:t>智慧城市</a:t>
            </a:r>
            <a:endParaRPr lang="zh-CN" altLang="en-US" dirty="0"/>
          </a:p>
        </p:txBody>
      </p:sp>
      <p:sp>
        <p:nvSpPr>
          <p:cNvPr id="3" name="内容占位符 2"/>
          <p:cNvSpPr>
            <a:spLocks noGrp="1"/>
          </p:cNvSpPr>
          <p:nvPr>
            <p:ph idx="4294967295"/>
          </p:nvPr>
        </p:nvSpPr>
        <p:spPr>
          <a:xfrm>
            <a:off x="505460" y="98552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智慧城市（政务、交通、能源、通讯、物流、经济、文化、生态、安全、家居、办公、旅游、教育、医疗、服务等方面）</a:t>
            </a:r>
            <a:endPar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新一代互联网、云计算、</a:t>
            </a: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移动互联网、</a:t>
            </a: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智能传感、通信、遥感、卫星定位、地理信息系统等技术，实现对一切物品的智能化识别、定位、跟踪、监控与管理，借助云计算及智能分析技术可实现大量信息的处理和决策支持，达到“智慧”的状态。</a:t>
            </a:r>
            <a:endPar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知识社会环境下逐步孕育的开放的城市创新生态</a:t>
            </a:r>
            <a:endPar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智能算法</a:t>
            </a:r>
            <a:r>
              <a:rPr kumimoji="0" lang="en-US" altLang="zh-CN"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a:t>
            </a: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图形图像</a:t>
            </a:r>
            <a:r>
              <a:rPr kumimoji="0" lang="en-US" altLang="zh-CN"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a:t>
            </a:r>
            <a:r>
              <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生动展示</a:t>
            </a:r>
            <a:endParaRPr kumimoji="0" lang="zh-CN" altLang="en-US" sz="28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8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微软雅黑" panose="020B0503020204020204" charset="-122"/>
                <a:cs typeface="+mj-cs"/>
              </a:rPr>
              <a:t>What is an algorithm?</a:t>
            </a:r>
            <a:endParaRPr kumimoji="0" lang="zh-CN" altLang="zh-CN" sz="48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微软雅黑" panose="020B0503020204020204" charset="-122"/>
              <a:cs typeface="+mj-cs"/>
            </a:endParaRPr>
          </a:p>
        </p:txBody>
      </p:sp>
      <p:sp>
        <p:nvSpPr>
          <p:cNvPr id="8195" name="Rectangle 4"/>
          <p:cNvSpPr>
            <a:spLocks noChangeArrowheads="1"/>
          </p:cNvSpPr>
          <p:nvPr/>
        </p:nvSpPr>
        <p:spPr bwMode="auto">
          <a:xfrm>
            <a:off x="2544233" y="1509184"/>
            <a:ext cx="2091267" cy="914400"/>
          </a:xfrm>
          <a:prstGeom prst="rect">
            <a:avLst/>
          </a:prstGeom>
          <a:solidFill>
            <a:srgbClr val="FF9900"/>
          </a:solidFill>
          <a:ln w="9525">
            <a:solidFill>
              <a:schemeClr val="tx1"/>
            </a:solidFill>
            <a:miter lim="800000"/>
          </a:ln>
        </p:spPr>
        <p:txBody>
          <a:bodyPr wrap="none" anchor="ct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Program =?</a:t>
            </a:r>
            <a:endParaRPr kumimoji="0" lang="en-US" altLang="zh-CN"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程序</a:t>
            </a:r>
            <a:endParaRPr kumimoji="0" lang="zh-CN" alt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6148" name="Rectangle 5"/>
          <p:cNvSpPr>
            <a:spLocks noChangeArrowheads="1"/>
          </p:cNvSpPr>
          <p:nvPr/>
        </p:nvSpPr>
        <p:spPr bwMode="auto">
          <a:xfrm>
            <a:off x="5232400" y="1509184"/>
            <a:ext cx="4368800" cy="914400"/>
          </a:xfrm>
          <a:prstGeom prst="rect">
            <a:avLst/>
          </a:prstGeom>
          <a:solidFill>
            <a:srgbClr val="FF6600"/>
          </a:solidFill>
          <a:ln w="9525">
            <a:solidFill>
              <a:schemeClr val="tx1"/>
            </a:solidFill>
            <a:miter lim="800000"/>
          </a:ln>
        </p:spPr>
        <p:txBody>
          <a:bodyPr wrap="none" anchor="ct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Algorithm + Data Structure</a:t>
            </a:r>
            <a:endParaRPr kumimoji="0" lang="en-US" altLang="zh-CN"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5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算法              数据结构</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6149" name="AutoShape 7"/>
          <p:cNvSpPr>
            <a:spLocks noChangeArrowheads="1"/>
          </p:cNvSpPr>
          <p:nvPr/>
        </p:nvSpPr>
        <p:spPr bwMode="auto">
          <a:xfrm>
            <a:off x="2262717" y="3230033"/>
            <a:ext cx="7632700" cy="1873251"/>
          </a:xfrm>
          <a:prstGeom prst="bevel">
            <a:avLst>
              <a:gd name="adj" fmla="val 12500"/>
            </a:avLst>
          </a:prstGeom>
          <a:solidFill>
            <a:schemeClr val="accent1"/>
          </a:solidFill>
          <a:ln w="9525">
            <a:solidFill>
              <a:schemeClr val="tx1"/>
            </a:solidFill>
            <a:miter lim="800000"/>
          </a:ln>
        </p:spPr>
        <p:txBody>
          <a:bodyPr wrap="none" anchor="ct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66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编程的灵魂－数据结构＋算法＝程序设计</a:t>
            </a:r>
            <a:endParaRPr kumimoji="0" lang="zh-CN" altLang="en-US" sz="2400" b="1" i="0" u="none" strike="noStrike" kern="1200" cap="none" spc="0" normalizeH="0" baseline="0" noProof="0" dirty="0">
              <a:ln>
                <a:noFill/>
              </a:ln>
              <a:solidFill>
                <a:srgbClr val="FF66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66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算法和数据结构是程序设计 最核心的部分。</a:t>
            </a:r>
            <a:endParaRPr kumimoji="0" lang="zh-CN" altLang="en-US" sz="2400" b="0" i="0" u="none" strike="noStrike" kern="1200" cap="none" spc="0" normalizeH="0" baseline="0" noProof="0" dirty="0">
              <a:ln>
                <a:noFill/>
              </a:ln>
              <a:solidFill>
                <a:srgbClr val="FF66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6" name="矩形 5"/>
          <p:cNvSpPr/>
          <p:nvPr/>
        </p:nvSpPr>
        <p:spPr>
          <a:xfrm>
            <a:off x="2250016" y="5349213"/>
            <a:ext cx="7645400" cy="132334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marL="0" marR="0" lvl="0" indent="0" algn="l" defTabSz="480060" rtl="0" eaLnBrk="1" fontAlgn="base" latinLnBrk="0" hangingPunct="1">
              <a:lnSpc>
                <a:spcPct val="150000"/>
              </a:lnSpc>
              <a:spcBef>
                <a:spcPct val="0"/>
              </a:spcBef>
              <a:spcAft>
                <a:spcPct val="0"/>
              </a:spcAft>
              <a:buClrTx/>
              <a:buSzTx/>
              <a:buFontTx/>
              <a:buNone/>
              <a:defRPr/>
            </a:pPr>
            <a:r>
              <a:rPr kumimoji="1" lang="zh-CN" altLang="en-US"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瑞士计算机科学家沃思</a:t>
            </a:r>
            <a:r>
              <a:rPr kumimoji="1" lang="en-US" altLang="zh-CN"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a:t>
            </a:r>
            <a:r>
              <a:rPr kumimoji="1" lang="en-US" altLang="zh-CN" sz="2665" b="1" i="0" u="none" strike="noStrike" kern="1200" cap="none" spc="0" normalizeH="0" baseline="0" noProof="0" dirty="0" err="1">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N.Wirth</a:t>
            </a:r>
            <a:r>
              <a:rPr kumimoji="1" lang="en-US" altLang="zh-CN"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     </a:t>
            </a:r>
            <a:r>
              <a:rPr kumimoji="1" lang="zh-CN" altLang="en-US"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a:t>
            </a:r>
            <a:endParaRPr kumimoji="1" lang="zh-CN" altLang="en-US"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0" marR="0" lvl="0" indent="0" algn="l" defTabSz="480060" rtl="0" eaLnBrk="1" fontAlgn="base" latinLnBrk="0" hangingPunct="1">
              <a:lnSpc>
                <a:spcPct val="150000"/>
              </a:lnSpc>
              <a:spcBef>
                <a:spcPct val="0"/>
              </a:spcBef>
              <a:spcAft>
                <a:spcPct val="0"/>
              </a:spcAft>
              <a:buClrTx/>
              <a:buSzTx/>
              <a:buFontTx/>
              <a:buNone/>
              <a:defRPr/>
            </a:pPr>
            <a:r>
              <a:rPr kumimoji="1" lang="zh-CN" altLang="en-US"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好程序必须有好算法，好算法基于好的数据结构。</a:t>
            </a:r>
            <a:endParaRPr kumimoji="1" lang="zh-CN" altLang="en-US" sz="2665" b="1" i="0" u="none" strike="noStrike" kern="1200" cap="none" spc="0" normalizeH="0" baseline="0" noProof="0" dirty="0">
              <a:ln>
                <a:noFill/>
              </a:ln>
              <a:solidFill>
                <a:schemeClr val="lt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8201" name="矩形 1"/>
          <p:cNvSpPr/>
          <p:nvPr/>
        </p:nvSpPr>
        <p:spPr>
          <a:xfrm>
            <a:off x="527051" y="2478617"/>
            <a:ext cx="11760200" cy="66611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zh-CN" altLang="en-US" sz="3735" b="0" dirty="0">
                <a:solidFill>
                  <a:schemeClr val="tx1"/>
                </a:solidFill>
                <a:latin typeface="Tahoma" panose="020B0604030504040204" pitchFamily="34" charset="0"/>
                <a:ea typeface="宋体" panose="02010600030101010101" pitchFamily="2" charset="-122"/>
              </a:rPr>
              <a:t>凭借这句话获得图灵奖的 </a:t>
            </a:r>
            <a:r>
              <a:rPr lang="en-US" altLang="zh-CN" sz="3735" b="0" dirty="0">
                <a:solidFill>
                  <a:schemeClr val="tx1"/>
                </a:solidFill>
                <a:latin typeface="Tahoma" panose="020B0604030504040204" pitchFamily="34" charset="0"/>
                <a:ea typeface="宋体" panose="02010600030101010101" pitchFamily="2" charset="-122"/>
              </a:rPr>
              <a:t>Pascal </a:t>
            </a:r>
            <a:r>
              <a:rPr lang="zh-CN" altLang="en-US" sz="3735" b="0" dirty="0">
                <a:solidFill>
                  <a:schemeClr val="tx1"/>
                </a:solidFill>
                <a:latin typeface="Tahoma" panose="020B0604030504040204" pitchFamily="34" charset="0"/>
                <a:ea typeface="宋体" panose="02010600030101010101" pitchFamily="2" charset="-122"/>
              </a:rPr>
              <a:t>之父</a:t>
            </a:r>
            <a:r>
              <a:rPr lang="zh-CN" altLang="en-US" sz="3735" dirty="0">
                <a:solidFill>
                  <a:schemeClr val="tx1"/>
                </a:solidFill>
                <a:latin typeface="Arial" panose="020B0604020202020204" pitchFamily="34" charset="0"/>
                <a:ea typeface="宋体" panose="02010600030101010101" pitchFamily="2" charset="-122"/>
              </a:rPr>
              <a:t> </a:t>
            </a:r>
            <a:r>
              <a:rPr lang="en-US" altLang="zh-CN" sz="3735" dirty="0">
                <a:solidFill>
                  <a:schemeClr val="tx1"/>
                </a:solidFill>
                <a:latin typeface="Arial" panose="020B0604020202020204" pitchFamily="34" charset="0"/>
                <a:ea typeface="宋体" panose="02010600030101010101" pitchFamily="2" charset="-122"/>
              </a:rPr>
              <a:t>Niklaus Wirth</a:t>
            </a:r>
            <a:endParaRPr lang="zh-CN" altLang="en-US" sz="3735"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6146">
                                            <p:txEl>
                                              <p:charRg st="0" end="22"/>
                                            </p:txEl>
                                          </p:spTgt>
                                        </p:tgtEl>
                                        <p:attrNameLst>
                                          <p:attrName>style.visibility</p:attrName>
                                        </p:attrNameLst>
                                      </p:cBhvr>
                                      <p:to>
                                        <p:strVal val="visible"/>
                                      </p:to>
                                    </p:set>
                                    <p:animEffect transition="in" filter="dissolve">
                                      <p:cBhvr>
                                        <p:cTn id="7" dur="500"/>
                                        <p:tgtEl>
                                          <p:spTgt spid="6146">
                                            <p:txEl>
                                              <p:charRg st="0" end="22"/>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146">
                                            <p:txEl>
                                              <p:charRg st="0" end="22"/>
                                            </p:txEl>
                                          </p:spTgt>
                                        </p:tgtEl>
                                        <p:attrNameLst>
                                          <p:attrName>style.visibility</p:attrName>
                                        </p:attrNameLst>
                                      </p:cBhvr>
                                      <p:to>
                                        <p:strVal val="visible"/>
                                      </p:to>
                                    </p:set>
                                    <p:animEffect transition="in" filter="dissolve">
                                      <p:cBhvr>
                                        <p:cTn id="11" dur="500"/>
                                        <p:tgtEl>
                                          <p:spTgt spid="6146">
                                            <p:txEl>
                                              <p:charRg st="0"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box(in)">
                                      <p:cBhvr>
                                        <p:cTn id="16" dur="500"/>
                                        <p:tgtEl>
                                          <p:spTgt spid="6148"/>
                                        </p:tgtEl>
                                      </p:cBhvr>
                                    </p:animEffect>
                                  </p:childTnLst>
                                </p:cTn>
                              </p:par>
                            </p:childTnLst>
                          </p:cTn>
                        </p:par>
                        <p:par>
                          <p:cTn id="17" fill="hold">
                            <p:stCondLst>
                              <p:cond delay="500"/>
                            </p:stCondLst>
                            <p:childTnLst>
                              <p:par>
                                <p:cTn id="18" presetID="8" presetClass="entr" presetSubtype="16" fill="hold" grpId="0" nodeType="afterEffect">
                                  <p:stCondLst>
                                    <p:cond delay="0"/>
                                  </p:stCondLst>
                                  <p:childTnLst>
                                    <p:set>
                                      <p:cBhvr>
                                        <p:cTn id="19" dur="1" fill="hold">
                                          <p:stCondLst>
                                            <p:cond delay="0"/>
                                          </p:stCondLst>
                                        </p:cTn>
                                        <p:tgtEl>
                                          <p:spTgt spid="6149"/>
                                        </p:tgtEl>
                                        <p:attrNameLst>
                                          <p:attrName>style.visibility</p:attrName>
                                        </p:attrNameLst>
                                      </p:cBhvr>
                                      <p:to>
                                        <p:strVal val="visible"/>
                                      </p:to>
                                    </p:set>
                                    <p:animEffect transition="in" filter="diamond(in)">
                                      <p:cBhvr>
                                        <p:cTn id="20" dur="2000"/>
                                        <p:tgtEl>
                                          <p:spTgt spid="6149"/>
                                        </p:tgtEl>
                                      </p:cBhvr>
                                    </p:animEffect>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dvAuto="1000" build="p"/>
      <p:bldP spid="6146" grpId="1" build="p"/>
      <p:bldP spid="6148" grpId="0" bldLvl="0" animBg="1"/>
      <p:bldP spid="6149"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3"/>
          <p:cNvSpPr txBox="1">
            <a:spLocks noChangeArrowheads="1"/>
          </p:cNvSpPr>
          <p:nvPr/>
        </p:nvSpPr>
        <p:spPr bwMode="auto">
          <a:xfrm>
            <a:off x="670984" y="1126067"/>
            <a:ext cx="10850033" cy="5262245"/>
          </a:xfrm>
          <a:prstGeom prst="rect">
            <a:avLst/>
          </a:prstGeom>
          <a:noFill/>
          <a:ln>
            <a:noFill/>
          </a:ln>
        </p:spPr>
        <p:txBody>
          <a:bodyPr>
            <a:spAutoFit/>
          </a:bodyP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答辩：系统演示+问答（功能、技术、设计、实现、代码等方面）</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课程设计报告内容</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设计要求：注明实现部分，未实现部分。</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任务分工：分工与工作量</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特色创新：功能、技术、设计、实现等方面。</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需求分析</a:t>
            </a: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概要设计</a:t>
            </a: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界面</a:t>
            </a: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存储</a:t>
            </a: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模块）</a:t>
            </a: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详细设计</a:t>
            </a: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系统测试 （截图）</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总结体会</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参考文献</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9699" name="Rectangle 4"/>
          <p:cNvSpPr>
            <a:spLocks noChangeArrowheads="1"/>
          </p:cNvSpPr>
          <p:nvPr/>
        </p:nvSpPr>
        <p:spPr bwMode="auto">
          <a:xfrm>
            <a:off x="431800" y="295805"/>
            <a:ext cx="10081684" cy="829945"/>
          </a:xfrm>
          <a:prstGeom prst="rect">
            <a:avLst/>
          </a:prstGeom>
          <a:noFill/>
          <a:ln>
            <a:noFill/>
          </a:ln>
        </p:spPr>
        <p:txBody>
          <a:bodyPr anchor="ctr">
            <a:spAutoFit/>
          </a:bodyP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设计报告</a:t>
            </a:r>
            <a:endParaRPr kumimoji="0" lang="zh-CN" altLang="en-US" sz="4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121920" tIns="60960" rIns="121920" bIns="60960" anchor="b" anchorCtr="0"/>
          <a:p>
            <a:r>
              <a:rPr lang="zh-CN" altLang="en-US" dirty="0"/>
              <a:t>专题报告题目</a:t>
            </a:r>
            <a:endParaRPr lang="zh-CN" altLang="en-US" dirty="0"/>
          </a:p>
        </p:txBody>
      </p:sp>
      <p:sp>
        <p:nvSpPr>
          <p:cNvPr id="5" name="文本框 4"/>
          <p:cNvSpPr txBox="1"/>
          <p:nvPr/>
        </p:nvSpPr>
        <p:spPr>
          <a:xfrm>
            <a:off x="954406" y="1162051"/>
            <a:ext cx="5687484" cy="5020945"/>
          </a:xfrm>
          <a:prstGeom prst="rect">
            <a:avLst/>
          </a:prstGeom>
          <a:noFill/>
        </p:spPr>
        <p:txBody>
          <a:bodyPr>
            <a:spAutoFit/>
          </a:bodyPr>
          <a:lstStyle/>
          <a:p>
            <a:pPr marR="0" defTabSz="914400" eaLnBrk="1" hangingPunct="1">
              <a:lnSpc>
                <a:spcPct val="150000"/>
              </a:lnSpc>
              <a:buClrTx/>
              <a:buSzTx/>
              <a:buFontTx/>
              <a:buNone/>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报告或PPT讲解内容： </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a:p>
            <a:pPr marL="457200" marR="0" indent="-457200" defTabSz="914400" eaLnBrk="1" hangingPunct="1">
              <a:lnSpc>
                <a:spcPct val="150000"/>
              </a:lnSpc>
              <a:buClrTx/>
              <a:buSzTx/>
              <a:buFont typeface="+mj-ea"/>
              <a:buAutoNum type="circleNumDbPlain"/>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问题描述   </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10</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a:p>
            <a:pPr marL="457200" marR="0" indent="-457200" defTabSz="914400" eaLnBrk="1" hangingPunct="1">
              <a:lnSpc>
                <a:spcPct val="150000"/>
              </a:lnSpc>
              <a:buClrTx/>
              <a:buSzTx/>
              <a:buFont typeface="+mj-ea"/>
              <a:buAutoNum type="circleNumDbPlain"/>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常用算法及比较 </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30</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a:p>
            <a:pPr marR="0" defTabSz="914400" eaLnBrk="1" hangingPunct="1">
              <a:lnSpc>
                <a:spcPct val="150000"/>
              </a:lnSpc>
              <a:buClrTx/>
              <a:buSzTx/>
              <a:buFontTx/>
              <a:buNone/>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或数据结构与基本操作 </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30</a:t>
            </a: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  </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a:p>
            <a:pPr marL="457200" marR="0" indent="-457200" defTabSz="914400" eaLnBrk="1" hangingPunct="1">
              <a:lnSpc>
                <a:spcPct val="150000"/>
              </a:lnSpc>
              <a:buClrTx/>
              <a:buSzTx/>
              <a:buFont typeface="+mj-ea"/>
              <a:buAutoNum type="circleNumDbPlain"/>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实现代码和实例演示 </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30</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a:p>
            <a:pPr marL="457200" marR="0" indent="-457200" defTabSz="914400" eaLnBrk="1" hangingPunct="1">
              <a:lnSpc>
                <a:spcPct val="150000"/>
              </a:lnSpc>
              <a:buClrTx/>
              <a:buSzTx/>
              <a:buFont typeface="+mj-ea"/>
              <a:buAutoNum type="circleNumDbPlain"/>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应用问题和演示    </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30</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a:p>
            <a:pPr marL="457200" marR="0" indent="-457200" defTabSz="914400" eaLnBrk="1" hangingPunct="1">
              <a:lnSpc>
                <a:spcPct val="150000"/>
              </a:lnSpc>
              <a:buClrTx/>
              <a:buSzTx/>
              <a:buFont typeface="+mj-ea"/>
              <a:buAutoNum type="circleNumDbPlain"/>
              <a:defRPr/>
            </a:pP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参考资料：算法导论 </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  </a:t>
            </a: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ACM</a:t>
            </a: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               </a:t>
            </a:r>
            <a:endPar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endParaRPr>
          </a:p>
          <a:p>
            <a:pPr marR="0" defTabSz="914400" eaLnBrk="1" hangingPunct="1">
              <a:lnSpc>
                <a:spcPct val="150000"/>
              </a:lnSpc>
              <a:buClrTx/>
              <a:buSzTx/>
              <a:buFont typeface="+mj-ea"/>
              <a:buNone/>
              <a:defRPr/>
            </a:pPr>
            <a:r>
              <a:rPr kumimoji="0" lang="en-US" altLang="zh-CN" sz="2665" kern="1200" cap="none" spc="0" normalizeH="0" baseline="0" noProof="1">
                <a:latin typeface="微软雅黑" panose="020B0503020204020204" charset="-122"/>
                <a:ea typeface="微软雅黑" panose="020B0503020204020204" charset="-122"/>
                <a:cs typeface="微软雅黑" panose="020B0503020204020204" charset="-122"/>
              </a:rPr>
              <a:t>                         </a:t>
            </a:r>
            <a:r>
              <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rPr>
              <a:t>高级数据结构</a:t>
            </a:r>
            <a:endParaRPr kumimoji="0" lang="zh-CN" altLang="en-US" sz="2665" kern="1200" cap="none" spc="0" normalizeH="0" baseline="0" noProof="1">
              <a:latin typeface="微软雅黑" panose="020B0503020204020204" charset="-122"/>
              <a:ea typeface="微软雅黑" panose="020B0503020204020204" charset="-122"/>
              <a:cs typeface="微软雅黑" panose="020B0503020204020204" charset="-122"/>
            </a:endParaRPr>
          </a:p>
        </p:txBody>
      </p:sp>
      <p:sp>
        <p:nvSpPr>
          <p:cNvPr id="41992" name="矩形 5"/>
          <p:cNvSpPr/>
          <p:nvPr/>
        </p:nvSpPr>
        <p:spPr>
          <a:xfrm>
            <a:off x="3536951" y="660401"/>
            <a:ext cx="7012516"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en-US" altLang="zh-CN" dirty="0">
                <a:solidFill>
                  <a:schemeClr val="tx1"/>
                </a:solidFill>
                <a:latin typeface="微软雅黑" panose="020B0503020204020204" charset="-122"/>
                <a:cs typeface="微软雅黑" panose="020B0503020204020204" charset="-122"/>
              </a:rPr>
              <a:t>15-20</a:t>
            </a:r>
            <a:r>
              <a:rPr lang="zh-CN" altLang="en-US" dirty="0">
                <a:solidFill>
                  <a:schemeClr val="tx1"/>
                </a:solidFill>
                <a:latin typeface="微软雅黑" panose="020B0503020204020204" charset="-122"/>
                <a:cs typeface="微软雅黑" panose="020B0503020204020204" charset="-122"/>
              </a:rPr>
              <a:t>分钟，实验课第二节报告。</a:t>
            </a:r>
            <a:endParaRPr lang="zh-CN" altLang="en-US" dirty="0">
              <a:solidFill>
                <a:schemeClr val="tx1"/>
              </a:solidFill>
              <a:latin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121920" tIns="60960" rIns="121920" bIns="60960" anchor="b" anchorCtr="0"/>
          <a:p>
            <a:r>
              <a:rPr lang="zh-CN" altLang="en-US" dirty="0"/>
              <a:t>专题报告题目</a:t>
            </a:r>
            <a:endParaRPr lang="zh-CN" altLang="en-US" dirty="0"/>
          </a:p>
        </p:txBody>
      </p:sp>
      <p:sp>
        <p:nvSpPr>
          <p:cNvPr id="3" name="内容占位符 2"/>
          <p:cNvSpPr>
            <a:spLocks noGrp="1"/>
          </p:cNvSpPr>
          <p:nvPr>
            <p:ph idx="4294967295"/>
          </p:nvPr>
        </p:nvSpPr>
        <p:spPr>
          <a:xfrm>
            <a:off x="384810" y="885190"/>
            <a:ext cx="2710815" cy="5099685"/>
          </a:xfrm>
        </p:spPr>
        <p:txBody>
          <a:bodyPr vert="horz" wrap="square" lIns="121920" tIns="60960" rIns="121920" bIns="60960" numCol="1" anchor="t" anchorCtr="0" compatLnSpc="1">
            <a:noAutofit/>
          </a:bodyPr>
          <a:lstStyle/>
          <a:p>
            <a:pPr marL="0" marR="0" lvl="0" indent="0" algn="l" defTabSz="914400" rtl="0" eaLnBrk="0" fontAlgn="base" latinLnBrk="0" hangingPunct="0">
              <a:lnSpc>
                <a:spcPct val="120000"/>
              </a:lnSpc>
              <a:spcBef>
                <a:spcPct val="20000"/>
              </a:spcBef>
              <a:spcAft>
                <a:spcPct val="0"/>
              </a:spcAft>
              <a:buClr>
                <a:srgbClr val="A50021"/>
              </a:buClr>
              <a:buSzPct val="75000"/>
              <a:buFont typeface="+mj-ea"/>
              <a:buNone/>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高级数据结构</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线段树</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树状数组</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en-US" altLang="zh-CN"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RMQ</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伸展树</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en-US" altLang="zh-CN"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treap </a:t>
            </a: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树</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红黑树</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p:txBody>
      </p:sp>
      <p:sp>
        <p:nvSpPr>
          <p:cNvPr id="41992" name="矩形 5"/>
          <p:cNvSpPr/>
          <p:nvPr/>
        </p:nvSpPr>
        <p:spPr>
          <a:xfrm>
            <a:off x="4845051" y="158751"/>
            <a:ext cx="7012516" cy="50165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en-US" altLang="zh-CN" sz="2665" b="0" dirty="0">
                <a:solidFill>
                  <a:schemeClr val="tx1"/>
                </a:solidFill>
                <a:latin typeface="微软雅黑" panose="020B0503020204020204" charset="-122"/>
                <a:ea typeface="宋体" panose="02010600030101010101" pitchFamily="2" charset="-122"/>
              </a:rPr>
              <a:t>15-20</a:t>
            </a:r>
            <a:r>
              <a:rPr lang="zh-CN" altLang="en-US" sz="2665" b="0" dirty="0">
                <a:solidFill>
                  <a:schemeClr val="tx1"/>
                </a:solidFill>
                <a:latin typeface="微软雅黑" panose="020B0503020204020204" charset="-122"/>
                <a:ea typeface="宋体" panose="02010600030101010101" pitchFamily="2" charset="-122"/>
              </a:rPr>
              <a:t>分钟，实验课第二节报告。</a:t>
            </a:r>
            <a:endParaRPr lang="zh-CN" altLang="en-US" sz="2665" b="0" dirty="0">
              <a:solidFill>
                <a:schemeClr val="tx1"/>
              </a:solidFill>
              <a:latin typeface="Arial" panose="020B0604020202020204" pitchFamily="34" charset="0"/>
              <a:ea typeface="宋体" panose="02010600030101010101" pitchFamily="2" charset="-122"/>
            </a:endParaRPr>
          </a:p>
        </p:txBody>
      </p:sp>
      <p:sp>
        <p:nvSpPr>
          <p:cNvPr id="6" name="内容占位符 2"/>
          <p:cNvSpPr>
            <a:spLocks noGrp="1"/>
          </p:cNvSpPr>
          <p:nvPr/>
        </p:nvSpPr>
        <p:spPr>
          <a:xfrm>
            <a:off x="4130675" y="1170305"/>
            <a:ext cx="3930650" cy="4516755"/>
          </a:xfrm>
          <a:prstGeom prst="rect">
            <a:avLst/>
          </a:prstGeom>
        </p:spPr>
        <p:txBody>
          <a:bodyPr vert="horz" wrap="square" lIns="121920" tIns="60960" rIns="121920" bIns="60960" numCol="1" rtlCol="0" anchor="t" anchorCtr="0" compatLnSpc="1">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0000"/>
              </a:lnSpc>
              <a:spcBef>
                <a:spcPct val="20000"/>
              </a:spcBef>
              <a:buClr>
                <a:srgbClr val="A50021"/>
              </a:buClr>
              <a:buSzPct val="75000"/>
              <a:buFont typeface="+mj-ea"/>
              <a:buAutoNum type="circleNumDbPlain" startAt="7"/>
              <a:defRPr/>
            </a:pPr>
            <a:r>
              <a:rPr kumimoji="0" lang="en-US" altLang="zh-CN"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rPr>
              <a:t>2-3-4树</a:t>
            </a:r>
            <a:endParaRPr kumimoji="0" lang="en-US" altLang="zh-CN"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7"/>
              <a:defRPr/>
            </a:pPr>
            <a:r>
              <a:rPr kumimoji="0" lang="en-US" altLang="zh-CN"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B+</a:t>
            </a:r>
            <a:r>
              <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树</a:t>
            </a:r>
            <a:endPar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7"/>
              <a:defRPr/>
            </a:pPr>
            <a:r>
              <a:rPr kumimoji="0" lang="en-US" altLang="zh-CN"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trie </a:t>
            </a:r>
            <a:r>
              <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树</a:t>
            </a:r>
            <a:endPar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7"/>
              <a:defRPr/>
            </a:pPr>
            <a:r>
              <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后缀树</a:t>
            </a:r>
            <a:endPar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7"/>
              <a:defRPr/>
            </a:pPr>
            <a:r>
              <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后缀数组</a:t>
            </a:r>
            <a:endPar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7"/>
              <a:defRPr/>
            </a:pPr>
            <a:r>
              <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块状链表与块状树</a:t>
            </a:r>
            <a:endParaRPr kumimoji="0" lang="zh-CN" altLang="en-US" sz="320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p:txBody>
      </p:sp>
      <p:sp>
        <p:nvSpPr>
          <p:cNvPr id="8" name="内容占位符 2"/>
          <p:cNvSpPr>
            <a:spLocks noGrp="1"/>
          </p:cNvSpPr>
          <p:nvPr/>
        </p:nvSpPr>
        <p:spPr>
          <a:xfrm>
            <a:off x="8514080" y="1346835"/>
            <a:ext cx="2710815" cy="2912110"/>
          </a:xfrm>
          <a:prstGeom prst="rect">
            <a:avLst/>
          </a:prstGeom>
        </p:spPr>
        <p:txBody>
          <a:bodyPr vert="horz" wrap="square" lIns="121920" tIns="60960" rIns="121920" bIns="60960" numCol="1" rtlCol="0" anchor="t" anchorCtr="0" compatLnSpc="1">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13"/>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动态树</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13"/>
              <a:defRPr/>
            </a:pPr>
            <a:r>
              <a:rPr kumimoji="0" lang="en-US" altLang="zh-CN"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AC</a:t>
            </a: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自动机</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13"/>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斐波那契堆</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13"/>
              <a:defRPr/>
            </a:pPr>
            <a:r>
              <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rPr>
              <a:t>二项式堆</a:t>
            </a:r>
            <a:endParaRPr kumimoji="0" lang="zh-CN" altLang="en-US" sz="3200"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121920" tIns="60960" rIns="121920" bIns="60960" anchor="b" anchorCtr="0"/>
          <a:p>
            <a:r>
              <a:rPr lang="zh-CN" altLang="en-US" dirty="0"/>
              <a:t>专题报告题目</a:t>
            </a:r>
            <a:endParaRPr lang="zh-CN" altLang="en-US" dirty="0"/>
          </a:p>
        </p:txBody>
      </p:sp>
      <p:sp>
        <p:nvSpPr>
          <p:cNvPr id="4" name="内容占位符 2"/>
          <p:cNvSpPr>
            <a:spLocks noGrp="1"/>
          </p:cNvSpPr>
          <p:nvPr/>
        </p:nvSpPr>
        <p:spPr>
          <a:xfrm>
            <a:off x="551180" y="885190"/>
            <a:ext cx="4761230" cy="5387340"/>
          </a:xfrm>
          <a:prstGeom prst="rect">
            <a:avLst/>
          </a:prstGeom>
          <a:noFill/>
          <a:ln w="9525">
            <a:noFill/>
            <a:miter lim="800000"/>
          </a:ln>
        </p:spPr>
        <p:txBody>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en-US" sz="2800" b="1" dirty="0" smtClean="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pitchFamily="2" charset="2"/>
              <a:buChar char="–"/>
              <a:defRPr lang="zh-CN" altLang="zh-CN" sz="20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5pPr>
            <a:lvl6pPr marL="25146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6pPr>
            <a:lvl7pPr marL="29718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7pPr>
            <a:lvl8pPr marL="34290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8pPr>
            <a:lvl9pPr marL="38862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9pPr>
          </a:lstStyle>
          <a:p>
            <a:pPr marL="0" marR="0" lvl="0" indent="0" algn="l" defTabSz="914400" rtl="0" eaLnBrk="0" fontAlgn="base" latinLnBrk="0" hangingPunct="0">
              <a:lnSpc>
                <a:spcPct val="120000"/>
              </a:lnSpc>
              <a:spcBef>
                <a:spcPct val="20000"/>
              </a:spcBef>
              <a:spcAft>
                <a:spcPct val="0"/>
              </a:spcAft>
              <a:buClr>
                <a:srgbClr val="A50021"/>
              </a:buClr>
              <a:buSzPct val="75000"/>
              <a:buFont typeface="+mj-ea"/>
              <a:buNone/>
              <a:defRPr/>
            </a:pPr>
            <a:r>
              <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常用算法</a:t>
            </a:r>
            <a:endPar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矩阵计算</a:t>
            </a:r>
            <a:endPar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方程组求解扩展</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字符串匹配</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en-US" altLang="zh-CN"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GCD</a:t>
            </a: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扩展欧几里得算法</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中国剩余定理</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高精度整数计算</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强连通分量</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双连通分量</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p:txBody>
      </p:sp>
      <p:sp>
        <p:nvSpPr>
          <p:cNvPr id="41992" name="矩形 5"/>
          <p:cNvSpPr/>
          <p:nvPr/>
        </p:nvSpPr>
        <p:spPr>
          <a:xfrm>
            <a:off x="4845051" y="158751"/>
            <a:ext cx="7012516" cy="50165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en-US" altLang="zh-CN" sz="2665" b="0" dirty="0">
                <a:solidFill>
                  <a:schemeClr val="tx1"/>
                </a:solidFill>
                <a:latin typeface="微软雅黑" panose="020B0503020204020204" charset="-122"/>
                <a:ea typeface="宋体" panose="02010600030101010101" pitchFamily="2" charset="-122"/>
              </a:rPr>
              <a:t>15-20</a:t>
            </a:r>
            <a:r>
              <a:rPr lang="zh-CN" altLang="en-US" sz="2665" b="0" dirty="0">
                <a:solidFill>
                  <a:schemeClr val="tx1"/>
                </a:solidFill>
                <a:latin typeface="微软雅黑" panose="020B0503020204020204" charset="-122"/>
                <a:ea typeface="宋体" panose="02010600030101010101" pitchFamily="2" charset="-122"/>
              </a:rPr>
              <a:t>分钟，实验课第二节报告。</a:t>
            </a:r>
            <a:endParaRPr lang="zh-CN" altLang="en-US" sz="2665" b="0" dirty="0">
              <a:solidFill>
                <a:schemeClr val="tx1"/>
              </a:solidFill>
              <a:latin typeface="Arial" panose="020B0604020202020204" pitchFamily="34" charset="0"/>
              <a:ea typeface="宋体" panose="02010600030101010101" pitchFamily="2" charset="-122"/>
            </a:endParaRPr>
          </a:p>
        </p:txBody>
      </p:sp>
      <p:sp>
        <p:nvSpPr>
          <p:cNvPr id="6" name="内容占位符 2"/>
          <p:cNvSpPr>
            <a:spLocks noGrp="1"/>
          </p:cNvSpPr>
          <p:nvPr/>
        </p:nvSpPr>
        <p:spPr>
          <a:xfrm>
            <a:off x="6647392" y="975784"/>
            <a:ext cx="3695700" cy="4904317"/>
          </a:xfrm>
          <a:prstGeom prst="rect">
            <a:avLst/>
          </a:prstGeom>
          <a:noFill/>
          <a:ln w="9525">
            <a:noFill/>
            <a:miter lim="800000"/>
          </a:ln>
        </p:spPr>
        <p:txBody>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en-US" sz="2800" b="1" dirty="0" smtClean="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pitchFamily="2" charset="2"/>
              <a:buChar char="–"/>
              <a:defRPr lang="zh-CN" altLang="zh-CN" sz="2000" b="1"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5pPr>
            <a:lvl6pPr marL="25146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6pPr>
            <a:lvl7pPr marL="29718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7pPr>
            <a:lvl8pPr marL="34290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8pPr>
            <a:lvl9pPr marL="3886200" indent="-228600" algn="l" rtl="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mn-lt"/>
                <a:ea typeface="+mn-ea"/>
              </a:defRPr>
            </a:lvl9pPr>
          </a:lstStyle>
          <a:p>
            <a:pPr marL="0" marR="0" lvl="0" indent="0" algn="l" defTabSz="914400" rtl="0" eaLnBrk="0" fontAlgn="base" latinLnBrk="0" hangingPunct="0">
              <a:lnSpc>
                <a:spcPct val="120000"/>
              </a:lnSpc>
              <a:spcBef>
                <a:spcPct val="20000"/>
              </a:spcBef>
              <a:spcAft>
                <a:spcPct val="0"/>
              </a:spcAft>
              <a:buClr>
                <a:srgbClr val="A50021"/>
              </a:buClr>
              <a:buSzPct val="75000"/>
              <a:buFont typeface="+mj-ea"/>
              <a:buNone/>
              <a:defRPr/>
            </a:pPr>
            <a:r>
              <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常用算法</a:t>
            </a:r>
            <a:endPar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欧拉图与回路</a:t>
            </a:r>
            <a:endParaRPr kumimoji="0" lang="zh-CN" altLang="en-US" b="0" i="0" u="none" strike="noStrike" kern="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en-US" altLang="zh-CN"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LCA </a:t>
            </a: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最近公共祖先</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en-US" altLang="zh-CN"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rPr>
              <a:t>2-SAT</a:t>
            </a:r>
            <a:endParaRPr kumimoji="0" lang="en-US" altLang="zh-CN"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最小树形图</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快速傅里叶变换</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差分约束</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线性规划单纯形法</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r>
              <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rPr>
              <a:t>博弈论算法</a:t>
            </a: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mj-ea"/>
              <a:buAutoNum type="circleNumDbPlain" startAt="9"/>
              <a:defRPr/>
            </a:pPr>
            <a:endParaRPr kumimoji="0" lang="zh-CN" altLang="en-US" b="0" i="0" u="none" strike="noStrike" kern="1200" cap="none" spc="0" normalizeH="0" baseline="0" noProof="1">
              <a:ln>
                <a:noFill/>
              </a:ln>
              <a:solidFill>
                <a:schemeClr val="tx1"/>
              </a:solidFill>
              <a:effectLst/>
              <a:uLnTx/>
              <a:uFillTx/>
              <a:latin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121920" tIns="60960" rIns="121920" bIns="60960" anchor="b" anchorCtr="0"/>
          <a:p>
            <a:r>
              <a:rPr lang="zh-CN" altLang="en-US" dirty="0"/>
              <a:t>专题报告题目</a:t>
            </a:r>
            <a:endParaRPr lang="zh-CN" altLang="en-US" dirty="0"/>
          </a:p>
        </p:txBody>
      </p:sp>
      <p:sp>
        <p:nvSpPr>
          <p:cNvPr id="2" name="文本框 1"/>
          <p:cNvSpPr txBox="1"/>
          <p:nvPr/>
        </p:nvSpPr>
        <p:spPr>
          <a:xfrm>
            <a:off x="533823" y="1126702"/>
            <a:ext cx="3386667" cy="4224655"/>
          </a:xfrm>
          <a:prstGeom prst="rect">
            <a:avLst/>
          </a:prstGeom>
          <a:noFill/>
        </p:spPr>
        <p:txBody>
          <a:bodyPr>
            <a:spAutoFit/>
          </a:bodyPr>
          <a:lstStyle/>
          <a:p>
            <a:pPr marL="514350" marR="0" indent="-51435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凸包</a:t>
            </a:r>
            <a:endPar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局部搜索</a:t>
            </a:r>
            <a:endPar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最优比率生成树</a:t>
            </a:r>
            <a:endPar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中国邮递员问题</a:t>
            </a:r>
            <a:endPar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四边形不等式</a:t>
            </a:r>
            <a:r>
              <a:rPr kumimoji="0" lang="en-US" altLang="zh-CN"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DP</a:t>
            </a:r>
            <a:endPar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连通度算法</a:t>
            </a:r>
            <a:endParaRPr kumimoji="0" lang="en-US" altLang="zh-CN"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marR="0" indent="-342900" defTabSz="914400" eaLnBrk="1" hangingPunct="1">
              <a:lnSpc>
                <a:spcPct val="120000"/>
              </a:lnSpc>
              <a:spcBef>
                <a:spcPct val="20000"/>
              </a:spcBef>
              <a:buClr>
                <a:srgbClr val="A50021"/>
              </a:buClr>
              <a:buSzPct val="75000"/>
              <a:buFont typeface="+mj-ea"/>
              <a:buAutoNum type="circleNumDbPlain" startAt="17"/>
              <a:defRPr/>
            </a:pPr>
            <a:r>
              <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rPr>
              <a:t>可图性</a:t>
            </a:r>
            <a:endParaRPr kumimoji="0" lang="zh-CN" altLang="en-US" sz="2800" kern="1200" cap="none" spc="0" normalizeH="0" baseline="0" noProof="1">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7652597" y="443230"/>
            <a:ext cx="3386667" cy="6032500"/>
          </a:xfrm>
          <a:prstGeom prst="rect">
            <a:avLst/>
          </a:prstGeom>
          <a:noFill/>
        </p:spPr>
        <p:txBody>
          <a:bodyPr>
            <a:spAutoFit/>
          </a:bodyPr>
          <a:lstStyle/>
          <a:p>
            <a:pPr marL="514350" marR="0" indent="-51435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rPr>
              <a:t>割点与桥</a:t>
            </a:r>
            <a:endParaRPr kumimoji="0" lang="en-US" altLang="zh-CN"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rPr>
              <a:t>图着色</a:t>
            </a:r>
            <a:endParaRPr kumimoji="0" lang="en-US" altLang="zh-CN"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rPr>
              <a:t>叉积和点积</a:t>
            </a:r>
            <a:endParaRPr kumimoji="0" lang="en-US" altLang="zh-CN"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rPr>
              <a:t>多边形算法</a:t>
            </a:r>
            <a:endParaRPr kumimoji="0" lang="en-US" altLang="zh-CN"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rPr>
              <a:t>半平面求交</a:t>
            </a:r>
            <a:endParaRPr kumimoji="0" lang="en-US" altLang="zh-CN"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rPr>
              <a:t>博弈论</a:t>
            </a:r>
            <a:endParaRPr kumimoji="0" lang="en-US" altLang="zh-CN" sz="2800" kern="1200" cap="none" spc="0" normalizeH="0" baseline="0" noProof="1">
              <a:solidFill>
                <a:schemeClr val="tx1"/>
              </a:solidFill>
              <a:effectLst/>
              <a:latin typeface="Times New Roman" panose="02020603050405020304" pitchFamily="18" charset="0"/>
              <a:ea typeface="微软雅黑" panose="020B0503020204020204" charset="-122"/>
              <a:cs typeface="+mn-cs"/>
              <a:sym typeface="+mn-ea"/>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rPr>
              <a:t>度限制最小生成树</a:t>
            </a:r>
            <a:endParaRPr kumimoji="0" lang="en-US" altLang="zh-CN"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rPr>
              <a:t>第</a:t>
            </a:r>
            <a:r>
              <a:rPr kumimoji="0" lang="en-US" altLang="zh-CN"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rPr>
              <a:t>K</a:t>
            </a:r>
            <a:r>
              <a:rPr kumimoji="0" lang="zh-CN" altLang="en-US"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rPr>
              <a:t>最短路</a:t>
            </a:r>
            <a:endParaRPr kumimoji="0" lang="en-US" altLang="zh-CN"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rPr>
              <a:t>扫描线算法</a:t>
            </a:r>
            <a:endParaRPr kumimoji="0" lang="en-US" altLang="zh-CN" sz="2800" kern="1200" cap="none" spc="0" normalizeH="0" baseline="0" noProof="0" dirty="0">
              <a:solidFill>
                <a:schemeClr val="tx1"/>
              </a:solidFill>
              <a:effectLst/>
              <a:latin typeface="Times New Roman" panose="02020603050405020304" pitchFamily="18" charset="0"/>
              <a:ea typeface="微软雅黑" panose="020B0503020204020204" charset="-122"/>
              <a:cs typeface="+mn-cs"/>
            </a:endParaRPr>
          </a:p>
          <a:p>
            <a:pPr marL="342900" marR="0" indent="-342900" defTabSz="914400" eaLnBrk="1" hangingPunct="1">
              <a:lnSpc>
                <a:spcPct val="120000"/>
              </a:lnSpc>
              <a:spcBef>
                <a:spcPct val="20000"/>
              </a:spcBef>
              <a:buClr>
                <a:srgbClr val="A50021"/>
              </a:buClr>
              <a:buSzPct val="75000"/>
              <a:buFont typeface="+mj-ea"/>
              <a:buAutoNum type="circleNumDbPlain" startAt="24"/>
              <a:defRPr/>
            </a:pPr>
            <a:r>
              <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rPr>
              <a:t>整除问题</a:t>
            </a:r>
            <a:endParaRPr kumimoji="0" lang="zh-CN" altLang="en-US" sz="2800" kern="1200" cap="none" spc="0" normalizeH="0" baseline="0" noProof="1">
              <a:solidFill>
                <a:schemeClr val="tx1"/>
              </a:solidFill>
              <a:effectLst/>
              <a:latin typeface="Times New Roman" panose="02020603050405020304" pitchFamily="18" charset="0"/>
              <a:ea typeface="微软雅黑" panose="020B050302020402020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3"/>
          <p:cNvSpPr txBox="1">
            <a:spLocks noChangeArrowheads="1"/>
          </p:cNvSpPr>
          <p:nvPr/>
        </p:nvSpPr>
        <p:spPr bwMode="auto">
          <a:xfrm>
            <a:off x="670984" y="1126067"/>
            <a:ext cx="10850033" cy="5262245"/>
          </a:xfrm>
          <a:prstGeom prst="rect">
            <a:avLst/>
          </a:prstGeom>
          <a:noFill/>
          <a:ln>
            <a:noFill/>
          </a:ln>
        </p:spPr>
        <p:txBody>
          <a:bodyPr>
            <a:spAutoFit/>
          </a:bodyP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1. 问题描述：解决那些问题 </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2. </a:t>
            </a: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常用算法及比较选择</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3. </a:t>
            </a: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算法的描述：伪代码(</a:t>
            </a: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pseudocode)。</a:t>
            </a:r>
            <a:b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b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4. </a:t>
            </a: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最少以一个工作例子或图表来更明确的显示算法怎样工作</a:t>
            </a:r>
            <a:b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b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5</a:t>
            </a: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算法正确性的一个证明</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6</a:t>
            </a: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 算法执行时间和空间的分析</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7. </a:t>
            </a:r>
            <a:r>
              <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算法应用示例与结果</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29699" name="Rectangle 4"/>
          <p:cNvSpPr>
            <a:spLocks noChangeArrowheads="1"/>
          </p:cNvSpPr>
          <p:nvPr/>
        </p:nvSpPr>
        <p:spPr bwMode="auto">
          <a:xfrm>
            <a:off x="431800" y="416455"/>
            <a:ext cx="10081684" cy="829945"/>
          </a:xfrm>
          <a:prstGeom prst="rect">
            <a:avLst/>
          </a:prstGeom>
          <a:noFill/>
          <a:ln>
            <a:noFill/>
          </a:ln>
        </p:spPr>
        <p:txBody>
          <a:bodyPr anchor="ctr">
            <a:spAutoFit/>
          </a:bodyP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报告中问题与算法要求</a:t>
            </a:r>
            <a:endParaRPr kumimoji="0" lang="zh-CN" altLang="en-US" sz="4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p:txBody>
          <a:bodyPr vert="horz" wrap="square" lIns="121920" tIns="60960" rIns="121920" bIns="60960" anchor="b" anchorCtr="0"/>
          <a:p>
            <a:r>
              <a:rPr lang="zh-CN" altLang="en-US" dirty="0"/>
              <a:t>课程介绍</a:t>
            </a:r>
            <a:endParaRPr lang="zh-CN" altLang="en-US" dirty="0"/>
          </a:p>
        </p:txBody>
      </p:sp>
      <p:sp>
        <p:nvSpPr>
          <p:cNvPr id="44035" name="灯片编号占位符 6"/>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grpSp>
        <p:nvGrpSpPr>
          <p:cNvPr id="44036" name="组合 46"/>
          <p:cNvGrpSpPr/>
          <p:nvPr/>
        </p:nvGrpSpPr>
        <p:grpSpPr>
          <a:xfrm>
            <a:off x="1968500" y="1509184"/>
            <a:ext cx="4610100" cy="1045633"/>
            <a:chOff x="1329561" y="2287446"/>
            <a:chExt cx="3458463" cy="784044"/>
          </a:xfrm>
        </p:grpSpPr>
        <p:grpSp>
          <p:nvGrpSpPr>
            <p:cNvPr id="44069" name="组合 1"/>
            <p:cNvGrpSpPr/>
            <p:nvPr/>
          </p:nvGrpSpPr>
          <p:grpSpPr>
            <a:xfrm>
              <a:off x="1329561" y="2287446"/>
              <a:ext cx="784044" cy="784044"/>
              <a:chOff x="871310" y="2116097"/>
              <a:chExt cx="784044" cy="784044"/>
            </a:xfrm>
          </p:grpSpPr>
          <p:grpSp>
            <p:nvGrpSpPr>
              <p:cNvPr id="44073" name="组合 24"/>
              <p:cNvGrpSpPr/>
              <p:nvPr/>
            </p:nvGrpSpPr>
            <p:grpSpPr>
              <a:xfrm>
                <a:off x="871310" y="2116097"/>
                <a:ext cx="784044" cy="784044"/>
                <a:chOff x="1677608" y="2996952"/>
                <a:chExt cx="1395643" cy="1395643"/>
              </a:xfrm>
            </p:grpSpPr>
            <p:sp>
              <p:nvSpPr>
                <p:cNvPr id="54"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44074" name="TextBox 11"/>
              <p:cNvSpPr txBox="1"/>
              <p:nvPr/>
            </p:nvSpPr>
            <p:spPr>
              <a:xfrm>
                <a:off x="1017397" y="2271636"/>
                <a:ext cx="492251" cy="531689"/>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1</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44070" name="Group 12"/>
            <p:cNvGrpSpPr/>
            <p:nvPr/>
          </p:nvGrpSpPr>
          <p:grpSpPr>
            <a:xfrm>
              <a:off x="1816094" y="2679468"/>
              <a:ext cx="2971930" cy="240276"/>
              <a:chOff x="3943834" y="947273"/>
              <a:chExt cx="3962574" cy="320368"/>
            </a:xfrm>
          </p:grpSpPr>
          <p:sp>
            <p:nvSpPr>
              <p:cNvPr id="50" name="TextBox 13"/>
              <p:cNvSpPr txBox="1"/>
              <p:nvPr/>
            </p:nvSpPr>
            <p:spPr>
              <a:xfrm>
                <a:off x="3942990" y="949389"/>
                <a:ext cx="3963418" cy="243360"/>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课程介绍</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44072" name="TextBox 14"/>
              <p:cNvSpPr txBox="1"/>
              <p:nvPr/>
            </p:nvSpPr>
            <p:spPr>
              <a:xfrm>
                <a:off x="3942990" y="947272"/>
                <a:ext cx="3963418" cy="319544"/>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44037" name="组合 55"/>
          <p:cNvGrpSpPr/>
          <p:nvPr/>
        </p:nvGrpSpPr>
        <p:grpSpPr>
          <a:xfrm>
            <a:off x="1968500" y="2755900"/>
            <a:ext cx="4593167" cy="1045633"/>
            <a:chOff x="5004048" y="2287446"/>
            <a:chExt cx="3446017" cy="784044"/>
          </a:xfrm>
        </p:grpSpPr>
        <p:grpSp>
          <p:nvGrpSpPr>
            <p:cNvPr id="44060" name="组合 30"/>
            <p:cNvGrpSpPr/>
            <p:nvPr/>
          </p:nvGrpSpPr>
          <p:grpSpPr>
            <a:xfrm>
              <a:off x="5004048" y="2287446"/>
              <a:ext cx="784044" cy="784044"/>
              <a:chOff x="1677608" y="2996952"/>
              <a:chExt cx="1395643" cy="1395643"/>
            </a:xfrm>
          </p:grpSpPr>
          <p:sp>
            <p:nvSpPr>
              <p:cNvPr id="62" name="Oval 60"/>
              <p:cNvSpPr>
                <a:spLocks noChangeAspect="1"/>
              </p:cNvSpPr>
              <p:nvPr/>
            </p:nvSpPr>
            <p:spPr>
              <a:xfrm>
                <a:off x="1677608" y="2996952"/>
                <a:ext cx="1396428"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3"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44061" name="TextBox 57"/>
            <p:cNvSpPr txBox="1"/>
            <p:nvPr/>
          </p:nvSpPr>
          <p:spPr>
            <a:xfrm>
              <a:off x="5113622" y="2442985"/>
              <a:ext cx="539929" cy="53169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2</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nvGrpSpPr>
            <p:cNvPr id="44062" name="Group 17"/>
            <p:cNvGrpSpPr/>
            <p:nvPr/>
          </p:nvGrpSpPr>
          <p:grpSpPr>
            <a:xfrm>
              <a:off x="5478134" y="2679468"/>
              <a:ext cx="2971931" cy="240276"/>
              <a:chOff x="3943834" y="947273"/>
              <a:chExt cx="3962574" cy="320368"/>
            </a:xfrm>
          </p:grpSpPr>
          <p:sp>
            <p:nvSpPr>
              <p:cNvPr id="60" name="TextBox 59"/>
              <p:cNvSpPr txBox="1"/>
              <p:nvPr/>
            </p:nvSpPr>
            <p:spPr>
              <a:xfrm>
                <a:off x="3944813" y="949389"/>
                <a:ext cx="3961595" cy="243362"/>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课程实践</a:t>
                </a:r>
                <a:endParaRPr kumimoji="0"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44064" name="TextBox 60"/>
              <p:cNvSpPr txBox="1"/>
              <p:nvPr/>
            </p:nvSpPr>
            <p:spPr>
              <a:xfrm>
                <a:off x="3944813" y="947273"/>
                <a:ext cx="3961595" cy="319543"/>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44038" name="组合 63"/>
          <p:cNvGrpSpPr/>
          <p:nvPr/>
        </p:nvGrpSpPr>
        <p:grpSpPr>
          <a:xfrm>
            <a:off x="1968500" y="4004733"/>
            <a:ext cx="4610100" cy="1043517"/>
            <a:chOff x="1329561" y="3587906"/>
            <a:chExt cx="3458463" cy="784044"/>
          </a:xfrm>
        </p:grpSpPr>
        <p:grpSp>
          <p:nvGrpSpPr>
            <p:cNvPr id="44050" name="组合 2"/>
            <p:cNvGrpSpPr/>
            <p:nvPr/>
          </p:nvGrpSpPr>
          <p:grpSpPr>
            <a:xfrm>
              <a:off x="1329561" y="3587906"/>
              <a:ext cx="784044" cy="784044"/>
              <a:chOff x="871310" y="3416557"/>
              <a:chExt cx="784044" cy="784044"/>
            </a:xfrm>
          </p:grpSpPr>
          <p:grpSp>
            <p:nvGrpSpPr>
              <p:cNvPr id="44054" name="组合 33"/>
              <p:cNvGrpSpPr/>
              <p:nvPr/>
            </p:nvGrpSpPr>
            <p:grpSpPr>
              <a:xfrm>
                <a:off x="871310" y="3416557"/>
                <a:ext cx="784044" cy="784044"/>
                <a:chOff x="1677608" y="2996952"/>
                <a:chExt cx="1395643" cy="1395643"/>
              </a:xfrm>
            </p:grpSpPr>
            <p:sp>
              <p:nvSpPr>
                <p:cNvPr id="71"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72"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44055" name="TextBox 21"/>
              <p:cNvSpPr txBox="1"/>
              <p:nvPr/>
            </p:nvSpPr>
            <p:spPr>
              <a:xfrm>
                <a:off x="988815" y="3551737"/>
                <a:ext cx="549416" cy="529587"/>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3</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44051" name="Group 22"/>
            <p:cNvGrpSpPr/>
            <p:nvPr/>
          </p:nvGrpSpPr>
          <p:grpSpPr>
            <a:xfrm>
              <a:off x="1816094" y="3958803"/>
              <a:ext cx="2971930" cy="240276"/>
              <a:chOff x="3943834" y="947273"/>
              <a:chExt cx="3962574" cy="320368"/>
            </a:xfrm>
          </p:grpSpPr>
          <p:sp>
            <p:nvSpPr>
              <p:cNvPr id="67" name="TextBox 23"/>
              <p:cNvSpPr txBox="1"/>
              <p:nvPr/>
            </p:nvSpPr>
            <p:spPr>
              <a:xfrm>
                <a:off x="3942990" y="976500"/>
                <a:ext cx="3963418" cy="243853"/>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教材资源</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44053" name="TextBox 24"/>
              <p:cNvSpPr txBox="1"/>
              <p:nvPr/>
            </p:nvSpPr>
            <p:spPr>
              <a:xfrm>
                <a:off x="3942990" y="946814"/>
                <a:ext cx="3963418" cy="320190"/>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44039" name="组合 63"/>
          <p:cNvGrpSpPr/>
          <p:nvPr/>
        </p:nvGrpSpPr>
        <p:grpSpPr>
          <a:xfrm>
            <a:off x="1968500" y="5221817"/>
            <a:ext cx="4610100" cy="1043516"/>
            <a:chOff x="1329561" y="3587906"/>
            <a:chExt cx="3458463" cy="784044"/>
          </a:xfrm>
        </p:grpSpPr>
        <p:grpSp>
          <p:nvGrpSpPr>
            <p:cNvPr id="44040" name="组合 2"/>
            <p:cNvGrpSpPr/>
            <p:nvPr/>
          </p:nvGrpSpPr>
          <p:grpSpPr>
            <a:xfrm>
              <a:off x="1329561" y="3587906"/>
              <a:ext cx="784044" cy="784044"/>
              <a:chOff x="871310" y="3416557"/>
              <a:chExt cx="784044" cy="784044"/>
            </a:xfrm>
          </p:grpSpPr>
          <p:grpSp>
            <p:nvGrpSpPr>
              <p:cNvPr id="44044" name="组合 33"/>
              <p:cNvGrpSpPr/>
              <p:nvPr/>
            </p:nvGrpSpPr>
            <p:grpSpPr>
              <a:xfrm>
                <a:off x="871310" y="3416557"/>
                <a:ext cx="784044" cy="784044"/>
                <a:chOff x="1677608" y="2996952"/>
                <a:chExt cx="1395643" cy="1395643"/>
              </a:xfrm>
            </p:grpSpPr>
            <p:sp>
              <p:nvSpPr>
                <p:cNvPr id="37"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38"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mn-ea"/>
                    <a:cs typeface="+mn-ea"/>
                    <a:sym typeface="+mn-lt"/>
                  </a:endParaRPr>
                </a:p>
              </p:txBody>
            </p:sp>
          </p:grpSp>
          <p:sp>
            <p:nvSpPr>
              <p:cNvPr id="44045" name="TextBox 21"/>
              <p:cNvSpPr txBox="1"/>
              <p:nvPr/>
            </p:nvSpPr>
            <p:spPr>
              <a:xfrm>
                <a:off x="988815" y="3551737"/>
                <a:ext cx="549416" cy="529588"/>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rPr>
                  <a:t>4</a:t>
                </a:r>
                <a:endParaRPr lang="en-US" altLang="zh-CN" sz="3735" dirty="0">
                  <a:solidFill>
                    <a:schemeClr val="tx1"/>
                  </a:solidFill>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44041" name="Group 22"/>
            <p:cNvGrpSpPr/>
            <p:nvPr/>
          </p:nvGrpSpPr>
          <p:grpSpPr>
            <a:xfrm>
              <a:off x="1816094" y="3958803"/>
              <a:ext cx="2971930" cy="240276"/>
              <a:chOff x="3943834" y="947273"/>
              <a:chExt cx="3962574" cy="320368"/>
            </a:xfrm>
          </p:grpSpPr>
          <p:sp>
            <p:nvSpPr>
              <p:cNvPr id="33" name="TextBox 23"/>
              <p:cNvSpPr txBox="1"/>
              <p:nvPr/>
            </p:nvSpPr>
            <p:spPr>
              <a:xfrm>
                <a:off x="3942990" y="976500"/>
                <a:ext cx="3963418" cy="243855"/>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rPr>
                  <a:t> 考核测评</a:t>
                </a:r>
                <a:endParaRPr kumimoji="0" lang="zh-CN" altLang="en-US" sz="2400" b="1" kern="1200" cap="none" spc="0" normalizeH="0" baseline="0" noProof="0" dirty="0">
                  <a:solidFill>
                    <a:srgbClr val="FFFF99"/>
                  </a:solidFill>
                  <a:effectLst>
                    <a:outerShdw blurRad="38100" dist="38100" dir="2700000" algn="tl">
                      <a:srgbClr val="000000"/>
                    </a:outerShdw>
                  </a:effectLst>
                  <a:latin typeface="Times New Roman" panose="02020603050405020304" pitchFamily="18" charset="0"/>
                  <a:ea typeface="微软雅黑" panose="020B0503020204020204" charset="-122"/>
                  <a:cs typeface="+mn-cs"/>
                  <a:sym typeface="+mn-lt"/>
                </a:endParaRPr>
              </a:p>
            </p:txBody>
          </p:sp>
          <p:sp>
            <p:nvSpPr>
              <p:cNvPr id="44043" name="TextBox 24"/>
              <p:cNvSpPr txBox="1"/>
              <p:nvPr/>
            </p:nvSpPr>
            <p:spPr>
              <a:xfrm>
                <a:off x="3942990" y="946814"/>
                <a:ext cx="3963418" cy="320192"/>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latin typeface="Arial" panose="020B0604020202020204" pitchFamily="34" charset="0"/>
                  <a:ea typeface="宋体" panose="02010600030101010101" pitchFamily="2" charset="-122"/>
                  <a:sym typeface="Times New Roman" panose="02020603050405020304" pitchFamily="18" charset="0"/>
                </a:endParaRP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p:txBody>
          <a:bodyPr vert="horz" wrap="square" lIns="121920" tIns="60960" rIns="121920" bIns="60960" anchor="b" anchorCtr="0"/>
          <a:p>
            <a:r>
              <a:rPr lang="zh-CN" altLang="en-US" dirty="0"/>
              <a:t>教材资源</a:t>
            </a:r>
            <a:endParaRPr lang="zh-CN" altLang="en-US" dirty="0"/>
          </a:p>
        </p:txBody>
      </p:sp>
      <p:sp>
        <p:nvSpPr>
          <p:cNvPr id="3" name="内容占位符 2"/>
          <p:cNvSpPr>
            <a:spLocks noGrp="1"/>
          </p:cNvSpPr>
          <p:nvPr>
            <p:ph idx="4294967295"/>
          </p:nvPr>
        </p:nvSpPr>
        <p:spPr>
          <a:xfrm>
            <a:off x="0" y="952500"/>
            <a:ext cx="10852150" cy="5388610"/>
          </a:xfrm>
        </p:spPr>
        <p:txBody>
          <a:bodyPr vert="horz" wrap="square" lIns="121920" tIns="60960" rIns="121920" bIns="60960" numCol="1" anchor="t" anchorCtr="0" compatLnSpc="1"/>
          <a:lstStyle/>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算法分析与设计 李恒武 清华大学出版  </a:t>
            </a:r>
            <a:endPar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en-US"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Algorithm Design   By </a:t>
            </a:r>
            <a:r>
              <a:rPr kumimoji="0" lang="en-US" altLang="en-US" sz="24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Kleinburg</a:t>
            </a:r>
            <a:r>
              <a:rPr kumimoji="0" lang="en-US"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and </a:t>
            </a:r>
            <a:r>
              <a:rPr kumimoji="0" lang="en-US" altLang="en-US" sz="24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Tardos</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，清华大学出版社</a:t>
            </a:r>
            <a:endParaRPr kumimoji="0" lang="en-US"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计算机算法设计与分析，王晓东编著，电子工业出版</a:t>
            </a:r>
            <a:r>
              <a:rPr kumimoji="0" lang="en-US" altLang="en-US"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http://yd.51zhy.cn/ebook/reader/index.html#/pdfReader?id=29854091</a:t>
            </a:r>
            <a:endParaRPr kumimoji="0" lang="zh-CN" altLang="en-US"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算法设计与分析 ， 屈婉玲等编著，清华大学出版社</a:t>
            </a:r>
            <a:endPar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Introduction to Algorithms .</a:t>
            </a:r>
            <a:r>
              <a:rPr kumimoji="0" lang="en-US" altLang="zh-CN" sz="2400" i="1"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Cormen</a:t>
            </a:r>
            <a:r>
              <a:rPr kumimoji="0" lang="en-US" altLang="zh-CN" sz="2400" i="1"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en-US" altLang="zh-CN" sz="2400" i="1"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Leiserson</a:t>
            </a:r>
            <a:r>
              <a:rPr kumimoji="0" lang="en-US" altLang="zh-CN" sz="2400" i="1"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en-US" altLang="zh-CN" sz="2400" i="1"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Rivest</a:t>
            </a:r>
            <a:r>
              <a:rPr kumimoji="0" lang="en-US" altLang="zh-CN" sz="2400" i="1"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and Stein</a:t>
            </a:r>
            <a:r>
              <a:rPr kumimoji="0" lang="zh-CN" altLang="zh-CN" sz="2400" i="0" u="none" strike="noStrike" kern="100" cap="none" spc="0" normalizeH="0" baseline="0" noProof="0">
                <a:ln>
                  <a:noFill/>
                </a:ln>
                <a:solidFill>
                  <a:schemeClr val="tx1"/>
                </a:solidFill>
                <a:effectLst/>
                <a:uLnTx/>
                <a:uFillTx/>
                <a:latin typeface="仿宋_GB2312"/>
                <a:ea typeface="微软雅黑" panose="020B0503020204020204" charset="-122"/>
                <a:cs typeface="Times New Roman" panose="02020603050405020304" pitchFamily="18" charset="0"/>
              </a:rPr>
              <a:t>机械工业出版社</a:t>
            </a:r>
            <a:endParaRPr kumimoji="0" lang="en-US" altLang="zh-CN" sz="2400" i="1"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The Art of Computer Programming </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By </a:t>
            </a:r>
            <a:r>
              <a:rPr kumimoji="0" lang="en-US" altLang="zh-CN" sz="2400" i="1"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Donald Knuth </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----圣经</a:t>
            </a:r>
            <a:endParaRPr kumimoji="0" lang="en-US" altLang="zh-CN" sz="2400" i="1"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算法分析与设计</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 Michael T. Goodrich Roberto </a:t>
            </a:r>
            <a:r>
              <a:rPr kumimoji="0" lang="en-US" altLang="zh-CN" sz="24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Tamassia</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人民邮电出版社</a:t>
            </a:r>
            <a:endPar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算法设计技巧与分析</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.M.H. </a:t>
            </a:r>
            <a:r>
              <a:rPr kumimoji="0" lang="en-US" altLang="zh-CN" sz="2400"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mn-cs"/>
              </a:rPr>
              <a:t>Alsuwaiyel</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电子工业出版社</a:t>
            </a:r>
            <a:endPar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121920" tIns="60960" rIns="121920" bIns="60960" anchor="b" anchorCtr="0"/>
          <a:p>
            <a:r>
              <a:rPr lang="en-US" altLang="zh-CN" dirty="0"/>
              <a:t>MOOC</a:t>
            </a:r>
            <a:r>
              <a:rPr lang="zh-CN" altLang="en-US" dirty="0"/>
              <a:t>资源</a:t>
            </a:r>
            <a:endParaRPr lang="zh-CN" altLang="en-US" dirty="0"/>
          </a:p>
        </p:txBody>
      </p:sp>
      <p:sp>
        <p:nvSpPr>
          <p:cNvPr id="3" name="内容占位符 2"/>
          <p:cNvSpPr>
            <a:spLocks noGrp="1"/>
          </p:cNvSpPr>
          <p:nvPr>
            <p:ph idx="4294967295"/>
          </p:nvPr>
        </p:nvSpPr>
        <p:spPr>
          <a:xfrm>
            <a:off x="492760" y="1268095"/>
            <a:ext cx="11523345" cy="4904105"/>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北大算法</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hlinkClick r:id="rId1"/>
              </a:rPr>
              <a:t>https://www.icourse163.org/course/PKU-1002525003</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endParaRPr kumimoji="0" lang="zh-CN"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清华算法</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hlinkClick r:id="rId2"/>
              </a:rPr>
              <a:t>https://www.xuetangx.com/course/THU08091001409/10322430</a:t>
            </a:r>
            <a:endParaRPr kumimoji="0" lang="zh-CN"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[3]</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哈工大算法</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hlinkClick r:id="rId3"/>
              </a:rPr>
              <a:t>https://www.icourse163.org/course/HIT-356006</a:t>
            </a:r>
            <a:endParaRPr kumimoji="0" lang="zh-CN"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[4]</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大数据算法</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https://www.icourse163.org/course/HIT-10001</a:t>
            </a:r>
            <a:endParaRPr kumimoji="0" lang="zh-CN"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[5]MIT</a:t>
            </a:r>
            <a:r>
              <a:rPr kumimoji="0" lang="zh-CN" altLang="en-US"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算法</a:t>
            </a:r>
            <a:r>
              <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https://www.bilibili.com/video/av34605246/</a:t>
            </a:r>
            <a:endParaRPr kumimoji="0" lang="en-US" altLang="zh-CN" sz="24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6535" y="1132840"/>
            <a:ext cx="11741150" cy="5077460"/>
          </a:xfrm>
          <a:prstGeom prst="rect">
            <a:avLst/>
          </a:prstGeom>
          <a:noFill/>
        </p:spPr>
        <p:txBody>
          <a:bodyPr wrap="square">
            <a:spAutoFit/>
          </a:bodyPr>
          <a:lstStyle/>
          <a:p>
            <a:pPr marR="0" defTabSz="914400">
              <a:lnSpc>
                <a:spcPct val="150000"/>
              </a:lnSpc>
              <a:buClrTx/>
              <a:buSzTx/>
              <a:buFontTx/>
              <a:buNone/>
              <a:defRPr/>
            </a:pP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1</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）可汗学院：原版免费学习网站。</a:t>
            </a:r>
            <a:endPar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endParaRPr>
          </a:p>
          <a:p>
            <a:pPr marR="0" defTabSz="914400">
              <a:lnSpc>
                <a:spcPct val="150000"/>
              </a:lnSpc>
              <a:buClrTx/>
              <a:buSzTx/>
              <a:buFontTx/>
              <a:buNone/>
              <a:defRPr/>
            </a:pP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2</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Coursera</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：世界最大的在线教育平台，各行业最前沿的知识，免费旁听所有课程。</a:t>
            </a:r>
            <a:endPar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endParaRPr>
          </a:p>
          <a:p>
            <a:pPr marR="0" defTabSz="914400">
              <a:lnSpc>
                <a:spcPct val="150000"/>
              </a:lnSpc>
              <a:buClrTx/>
              <a:buSzTx/>
              <a:buFontTx/>
              <a:buNone/>
              <a:defRPr/>
            </a:pP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3</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err="1">
                <a:solidFill>
                  <a:schemeClr val="tx1"/>
                </a:solidFill>
                <a:effectLst/>
                <a:latin typeface="微软雅黑" panose="020B0503020204020204" charset="-122"/>
                <a:ea typeface="微软雅黑" panose="020B0503020204020204" charset="-122"/>
                <a:cs typeface="+mn-cs"/>
              </a:rPr>
              <a:t>Edx</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：提供哈佛大学、麻省理工学院等一流顶级教育机构的免费课程，包括视频课程、讲座、教材、习题集等。</a:t>
            </a:r>
            <a:endPar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endParaRPr>
          </a:p>
          <a:p>
            <a:pPr marR="0" defTabSz="914400">
              <a:lnSpc>
                <a:spcPct val="150000"/>
              </a:lnSpc>
              <a:buClrTx/>
              <a:buSzTx/>
              <a:buFontTx/>
              <a:buNone/>
              <a:defRPr/>
            </a:pP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4</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MIT-Open Course Ware</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：麻省理工学院官方开办的免费学习网站，课程齐全，包含了课程视频、学习资料和书籍，甚至课程作业，就像与麻省理工学院的学生一起上课一样。</a:t>
            </a:r>
            <a:endPar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endParaRPr>
          </a:p>
          <a:p>
            <a:pPr marR="0" defTabSz="914400">
              <a:lnSpc>
                <a:spcPct val="150000"/>
              </a:lnSpc>
              <a:buClrTx/>
              <a:buSzTx/>
              <a:buFontTx/>
              <a:buNone/>
              <a:defRPr/>
            </a:pP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5</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CSDN-</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专业开发者社区：全球知名中文</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IT</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技术交流平台，包括了</a:t>
            </a:r>
            <a:r>
              <a:rPr kumimoji="0" lang="en-US" altLang="zh-CN" sz="2400" kern="1200" cap="none" spc="0" normalizeH="0" baseline="0" noProof="0" dirty="0">
                <a:solidFill>
                  <a:schemeClr val="tx1"/>
                </a:solidFill>
                <a:effectLst/>
                <a:latin typeface="微软雅黑" panose="020B0503020204020204" charset="-122"/>
                <a:ea typeface="微软雅黑" panose="020B0503020204020204" charset="-122"/>
                <a:cs typeface="+mn-cs"/>
              </a:rPr>
              <a:t>IT</a:t>
            </a:r>
            <a:r>
              <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rPr>
              <a:t>行业的职业培训、技术论坛、资源下载等内容。</a:t>
            </a:r>
            <a:endParaRPr kumimoji="0" lang="zh-CN" altLang="en-US" sz="2400" kern="1200" cap="none" spc="0" normalizeH="0" baseline="0" noProof="0" dirty="0">
              <a:solidFill>
                <a:schemeClr val="tx1"/>
              </a:solidFill>
              <a:effectLst/>
              <a:latin typeface="微软雅黑" panose="020B0503020204020204" charset="-122"/>
              <a:ea typeface="微软雅黑" panose="020B0503020204020204" charset="-122"/>
              <a:cs typeface="+mn-cs"/>
            </a:endParaRPr>
          </a:p>
        </p:txBody>
      </p:sp>
      <p:sp>
        <p:nvSpPr>
          <p:cNvPr id="4" name="标题 1"/>
          <p:cNvSpPr txBox="1">
            <a:spLocks noChangeArrowheads="1"/>
          </p:cNvSpPr>
          <p:nvPr/>
        </p:nvSpPr>
        <p:spPr>
          <a:xfrm>
            <a:off x="719667" y="346711"/>
            <a:ext cx="10117667" cy="685800"/>
          </a:xfrm>
          <a:prstGeom prst="rect">
            <a:avLst/>
          </a:prstGeom>
        </p:spPr>
        <p:txBody>
          <a:bodyPr/>
          <a:lstStyle>
            <a:lvl1pPr algn="l" rtl="0" eaLnBrk="0" fontAlgn="base" hangingPunct="0">
              <a:spcBef>
                <a:spcPct val="0"/>
              </a:spcBef>
              <a:spcAft>
                <a:spcPct val="0"/>
              </a:spcAft>
              <a:defRPr sz="3600">
                <a:solidFill>
                  <a:schemeClr val="tx2"/>
                </a:solidFill>
                <a:latin typeface="Times New Roman" panose="02020603050405020304" pitchFamily="18" charset="0"/>
                <a:ea typeface="微软雅黑" panose="020B0503020204020204" charset="-122"/>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微软雅黑" panose="020B0503020204020204" charset="-122"/>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微软雅黑" panose="020B0503020204020204" charset="-122"/>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微软雅黑" panose="020B0503020204020204" charset="-122"/>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微软雅黑" panose="020B0503020204020204" charset="-122"/>
              </a:defRPr>
            </a:lvl5pPr>
            <a:lvl6pPr marL="457200" algn="l" rtl="0" eaLnBrk="0" fontAlgn="base" hangingPunct="0">
              <a:spcBef>
                <a:spcPct val="0"/>
              </a:spcBef>
              <a:spcAft>
                <a:spcPct val="0"/>
              </a:spcAft>
              <a:defRPr sz="3600">
                <a:solidFill>
                  <a:schemeClr val="tx2"/>
                </a:solidFill>
                <a:latin typeface="Impact" panose="020B0806030902050204" pitchFamily="34" charset="0"/>
                <a:ea typeface="宋体" panose="02010600030101010101" pitchFamily="2" charset="-122"/>
              </a:defRPr>
            </a:lvl6pPr>
            <a:lvl7pPr marL="914400" algn="l" rtl="0" eaLnBrk="0" fontAlgn="base" hangingPunct="0">
              <a:spcBef>
                <a:spcPct val="0"/>
              </a:spcBef>
              <a:spcAft>
                <a:spcPct val="0"/>
              </a:spcAft>
              <a:defRPr sz="3600">
                <a:solidFill>
                  <a:schemeClr val="tx2"/>
                </a:solidFill>
                <a:latin typeface="Impact" panose="020B0806030902050204" pitchFamily="34" charset="0"/>
                <a:ea typeface="宋体" panose="02010600030101010101" pitchFamily="2" charset="-122"/>
              </a:defRPr>
            </a:lvl7pPr>
            <a:lvl8pPr marL="1371600" algn="l" rtl="0" eaLnBrk="0" fontAlgn="base" hangingPunct="0">
              <a:spcBef>
                <a:spcPct val="0"/>
              </a:spcBef>
              <a:spcAft>
                <a:spcPct val="0"/>
              </a:spcAft>
              <a:defRPr sz="3600">
                <a:solidFill>
                  <a:schemeClr val="tx2"/>
                </a:solidFill>
                <a:latin typeface="Impact" panose="020B0806030902050204" pitchFamily="34" charset="0"/>
                <a:ea typeface="宋体" panose="02010600030101010101" pitchFamily="2" charset="-122"/>
              </a:defRPr>
            </a:lvl8pPr>
            <a:lvl9pPr marL="1828800" algn="l" rtl="0" eaLnBrk="0" fontAlgn="base" hangingPunct="0">
              <a:spcBef>
                <a:spcPct val="0"/>
              </a:spcBef>
              <a:spcAft>
                <a:spcPct val="0"/>
              </a:spcAft>
              <a:defRPr sz="3600">
                <a:solidFill>
                  <a:schemeClr val="tx2"/>
                </a:solidFill>
                <a:latin typeface="Impact" panose="020B080603090205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线上资源</a:t>
            </a:r>
            <a:endPar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endParaRPr>
          </a:p>
        </p:txBody>
      </p:sp>
      <p:sp>
        <p:nvSpPr>
          <p:cNvPr id="7171" name="Rectangle 3"/>
          <p:cNvSpPr>
            <a:spLocks noGrp="1" noChangeArrowheads="1"/>
          </p:cNvSpPr>
          <p:nvPr>
            <p:ph type="body" idx="4294967295"/>
          </p:nvPr>
        </p:nvSpPr>
        <p:spPr>
          <a:xfrm>
            <a:off x="0" y="734695"/>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What is an algorithm? </a:t>
            </a:r>
            <a:endParaRPr kumimoji="0" lang="zh-CN"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endParaRPr kumimoji="0" lang="zh-CN"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Our goal? </a:t>
            </a:r>
            <a:r>
              <a:rPr kumimoji="0" lang="en-US"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  </a:t>
            </a:r>
            <a:endParaRPr kumimoji="0" lang="en-US"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7172" name="Rectangle 4"/>
          <p:cNvSpPr>
            <a:spLocks noChangeArrowheads="1"/>
          </p:cNvSpPr>
          <p:nvPr/>
        </p:nvSpPr>
        <p:spPr bwMode="auto">
          <a:xfrm>
            <a:off x="1000126" y="1684443"/>
            <a:ext cx="9097433" cy="1149351"/>
          </a:xfrm>
          <a:prstGeom prst="rect">
            <a:avLst/>
          </a:prstGeom>
          <a:noFill/>
          <a:ln>
            <a:noFill/>
          </a:ln>
          <a:effectLst/>
        </p:spPr>
        <p:txBody>
          <a:bodyPr/>
          <a:lstStyle/>
          <a:p>
            <a:pPr marL="457200" marR="0" lvl="1" indent="-457200" algn="l" defTabSz="914400" rtl="0" eaLnBrk="1" fontAlgn="base" latinLnBrk="0" hangingPunct="1">
              <a:lnSpc>
                <a:spcPct val="80000"/>
              </a:lnSpc>
              <a:spcBef>
                <a:spcPct val="20000"/>
              </a:spcBef>
              <a:spcAft>
                <a:spcPct val="0"/>
              </a:spcAft>
              <a:buClr>
                <a:srgbClr val="A50021"/>
              </a:buClr>
              <a:buSzPct val="75000"/>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Step by step strategy to solve problems correctly</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457200" marR="0" lvl="1" indent="-457200" algn="l" defTabSz="914400" rtl="0" eaLnBrk="1" fontAlgn="base" latinLnBrk="0" hangingPunct="1">
              <a:lnSpc>
                <a:spcPct val="80000"/>
              </a:lnSpc>
              <a:spcBef>
                <a:spcPct val="20000"/>
              </a:spcBef>
              <a:spcAft>
                <a:spcPct val="0"/>
              </a:spcAft>
              <a:buClr>
                <a:srgbClr val="A50021"/>
              </a:buClr>
              <a:buSzPct val="75000"/>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一步步正确解决问题的方法和策略</a:t>
            </a:r>
            <a:endPar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7173" name="Rectangle 5"/>
          <p:cNvSpPr>
            <a:spLocks noChangeArrowheads="1"/>
          </p:cNvSpPr>
          <p:nvPr/>
        </p:nvSpPr>
        <p:spPr bwMode="auto">
          <a:xfrm>
            <a:off x="1245235" y="3176271"/>
            <a:ext cx="9408584" cy="2123017"/>
          </a:xfrm>
          <a:prstGeom prst="rect">
            <a:avLst/>
          </a:prstGeom>
          <a:noFill/>
          <a:ln>
            <a:noFill/>
          </a:ln>
          <a:effectLst/>
        </p:spPr>
        <p:txBody>
          <a:bodyPr/>
          <a:lstStyle/>
          <a:p>
            <a:pPr marL="457200" marR="0" lvl="1" indent="-457200" algn="l" defTabSz="914400" rtl="0" eaLnBrk="1" fontAlgn="base" latinLnBrk="0" hangingPunct="1">
              <a:lnSpc>
                <a:spcPct val="122000"/>
              </a:lnSpc>
              <a:spcBef>
                <a:spcPts val="0"/>
              </a:spcBef>
              <a:spcAft>
                <a:spcPct val="0"/>
              </a:spcAft>
              <a:buClr>
                <a:srgbClr val="A50021"/>
              </a:buClr>
              <a:buSzPct val="75000"/>
              <a:buFont typeface="Wingdings" panose="05000000000000000000" pitchFamily="2" charset="2"/>
              <a:buChar char="n"/>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Design  </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设计算法</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457200" marR="0" lvl="1" indent="-457200" algn="l" defTabSz="914400" rtl="0" eaLnBrk="1" fontAlgn="base" latinLnBrk="0" hangingPunct="1">
              <a:lnSpc>
                <a:spcPct val="122000"/>
              </a:lnSpc>
              <a:spcBef>
                <a:spcPts val="0"/>
              </a:spcBef>
              <a:spcAft>
                <a:spcPct val="0"/>
              </a:spcAft>
              <a:buClr>
                <a:srgbClr val="A50021"/>
              </a:buClr>
              <a:buSzPct val="75000"/>
              <a:buFont typeface="Wingdings" panose="05000000000000000000" pitchFamily="2" charset="2"/>
              <a:buChar char="n"/>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Correctness  </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正确性证明</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457200" marR="0" lvl="1" indent="-457200" algn="l" defTabSz="914400" rtl="0" eaLnBrk="1" fontAlgn="base" latinLnBrk="0" hangingPunct="1">
              <a:lnSpc>
                <a:spcPct val="122000"/>
              </a:lnSpc>
              <a:spcBef>
                <a:spcPts val="0"/>
              </a:spcBef>
              <a:spcAft>
                <a:spcPct val="0"/>
              </a:spcAft>
              <a:buClr>
                <a:srgbClr val="A50021"/>
              </a:buClr>
              <a:buSzPct val="75000"/>
              <a:buFont typeface="Wingdings" panose="05000000000000000000" pitchFamily="2" charset="2"/>
              <a:buChar char="n"/>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Performance is key:   </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算法性能</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914400" marR="0" lvl="3" indent="-457200" algn="l" defTabSz="914400" rtl="0" eaLnBrk="1" fontAlgn="base" latinLnBrk="0" hangingPunct="1">
              <a:lnSpc>
                <a:spcPct val="122000"/>
              </a:lnSpc>
              <a:spcBef>
                <a:spcPts val="0"/>
              </a:spcBef>
              <a:spcAft>
                <a:spcPct val="0"/>
              </a:spcAft>
              <a:buClr>
                <a:srgbClr val="A50021"/>
              </a:buClr>
              <a:buSzPct val="75000"/>
              <a:buFont typeface="Wingdings" panose="05000000000000000000" pitchFamily="2" charset="2"/>
              <a:buChar char="Ø"/>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Time efficiency            </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时间性能</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914400" marR="0" lvl="3" indent="-457200" algn="l" defTabSz="914400" rtl="0" eaLnBrk="1" fontAlgn="base" latinLnBrk="0" hangingPunct="1">
              <a:lnSpc>
                <a:spcPct val="122000"/>
              </a:lnSpc>
              <a:spcBef>
                <a:spcPts val="0"/>
              </a:spcBef>
              <a:spcAft>
                <a:spcPct val="0"/>
              </a:spcAft>
              <a:buClr>
                <a:srgbClr val="A50021"/>
              </a:buClr>
              <a:buSzPct val="75000"/>
              <a:buFont typeface="Wingdings" panose="05000000000000000000" pitchFamily="2" charset="2"/>
              <a:buChar char="Ø"/>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Space efficiency            </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空间性能</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457200" marR="0" lvl="2" indent="-457200" algn="l" defTabSz="914400" rtl="0" eaLnBrk="1" fontAlgn="base" latinLnBrk="0" hangingPunct="1">
              <a:lnSpc>
                <a:spcPct val="122000"/>
              </a:lnSpc>
              <a:spcBef>
                <a:spcPts val="0"/>
              </a:spcBef>
              <a:spcAft>
                <a:spcPct val="0"/>
              </a:spcAft>
              <a:buClr>
                <a:srgbClr val="A50021"/>
              </a:buClr>
              <a:buSzPct val="75000"/>
              <a:buFont typeface="Wingdings" panose="05000000000000000000" pitchFamily="2" charset="2"/>
              <a:buChar char="n"/>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Measure/analyze performance   </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性能分析</a:t>
            </a:r>
            <a:endPar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nimBg="1"/>
      <p:bldP spid="71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121920" tIns="60960" rIns="121920" bIns="60960" anchor="b" anchorCtr="0"/>
          <a:p>
            <a:r>
              <a:rPr lang="zh-CN" altLang="en-US" b="0" dirty="0">
                <a:effectLst/>
              </a:rPr>
              <a:t>课程介绍</a:t>
            </a:r>
            <a:endParaRPr lang="zh-CN" altLang="en-US" b="0" dirty="0">
              <a:effectLst/>
            </a:endParaRPr>
          </a:p>
        </p:txBody>
      </p:sp>
      <p:sp>
        <p:nvSpPr>
          <p:cNvPr id="48131" name="灯片编号占位符 6"/>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dirty="0">
                <a:solidFill>
                  <a:schemeClr val="tx1"/>
                </a:solidFill>
                <a:effectLst/>
                <a:latin typeface="Arial Narrow" panose="020B0606020202030204" pitchFamily="34" charset="0"/>
                <a:ea typeface="宋体" panose="02010600030101010101" pitchFamily="2" charset="-122"/>
              </a:rPr>
            </a:fld>
            <a:endParaRPr lang="en-US" altLang="zh-CN" sz="1865" dirty="0">
              <a:solidFill>
                <a:schemeClr val="tx1"/>
              </a:solidFill>
              <a:effectLst/>
              <a:latin typeface="Arial Narrow" panose="020B0606020202030204" pitchFamily="34" charset="0"/>
              <a:ea typeface="宋体" panose="02010600030101010101" pitchFamily="2" charset="-122"/>
            </a:endParaRPr>
          </a:p>
        </p:txBody>
      </p:sp>
      <p:grpSp>
        <p:nvGrpSpPr>
          <p:cNvPr id="48132" name="组合 46"/>
          <p:cNvGrpSpPr/>
          <p:nvPr/>
        </p:nvGrpSpPr>
        <p:grpSpPr>
          <a:xfrm>
            <a:off x="1968500" y="1509184"/>
            <a:ext cx="4610100" cy="1045633"/>
            <a:chOff x="1329561" y="2287446"/>
            <a:chExt cx="3458463" cy="784044"/>
          </a:xfrm>
        </p:grpSpPr>
        <p:grpSp>
          <p:nvGrpSpPr>
            <p:cNvPr id="48165" name="组合 1"/>
            <p:cNvGrpSpPr/>
            <p:nvPr/>
          </p:nvGrpSpPr>
          <p:grpSpPr>
            <a:xfrm>
              <a:off x="1329561" y="2287446"/>
              <a:ext cx="784044" cy="784044"/>
              <a:chOff x="871310" y="2116097"/>
              <a:chExt cx="784044" cy="784044"/>
            </a:xfrm>
          </p:grpSpPr>
          <p:grpSp>
            <p:nvGrpSpPr>
              <p:cNvPr id="48169" name="组合 24"/>
              <p:cNvGrpSpPr/>
              <p:nvPr/>
            </p:nvGrpSpPr>
            <p:grpSpPr>
              <a:xfrm>
                <a:off x="871310" y="2116097"/>
                <a:ext cx="784044" cy="784044"/>
                <a:chOff x="1677608" y="2996952"/>
                <a:chExt cx="1395643" cy="1395643"/>
              </a:xfrm>
            </p:grpSpPr>
            <p:sp>
              <p:nvSpPr>
                <p:cNvPr id="54"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48170" name="TextBox 11"/>
              <p:cNvSpPr txBox="1"/>
              <p:nvPr/>
            </p:nvSpPr>
            <p:spPr>
              <a:xfrm>
                <a:off x="1017397" y="2271636"/>
                <a:ext cx="492251" cy="531689"/>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rPr>
                  <a:t>1</a:t>
                </a:r>
                <a:endPar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48166" name="Group 12"/>
            <p:cNvGrpSpPr/>
            <p:nvPr/>
          </p:nvGrpSpPr>
          <p:grpSpPr>
            <a:xfrm>
              <a:off x="1816094" y="2679468"/>
              <a:ext cx="2971930" cy="240276"/>
              <a:chOff x="3943834" y="947273"/>
              <a:chExt cx="3962574" cy="320368"/>
            </a:xfrm>
          </p:grpSpPr>
          <p:sp>
            <p:nvSpPr>
              <p:cNvPr id="50" name="TextBox 13"/>
              <p:cNvSpPr txBox="1"/>
              <p:nvPr/>
            </p:nvSpPr>
            <p:spPr>
              <a:xfrm>
                <a:off x="3942990" y="949389"/>
                <a:ext cx="3963418" cy="243360"/>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rPr>
                  <a:t> 课程介绍</a:t>
                </a:r>
                <a:endPar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endParaRPr>
              </a:p>
            </p:txBody>
          </p:sp>
          <p:sp>
            <p:nvSpPr>
              <p:cNvPr id="48168" name="TextBox 14"/>
              <p:cNvSpPr txBox="1"/>
              <p:nvPr/>
            </p:nvSpPr>
            <p:spPr>
              <a:xfrm>
                <a:off x="3942990" y="947272"/>
                <a:ext cx="3963418" cy="319544"/>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48133" name="组合 55"/>
          <p:cNvGrpSpPr/>
          <p:nvPr/>
        </p:nvGrpSpPr>
        <p:grpSpPr>
          <a:xfrm>
            <a:off x="1968500" y="2755900"/>
            <a:ext cx="4593167" cy="1045633"/>
            <a:chOff x="5004048" y="2287446"/>
            <a:chExt cx="3446017" cy="784044"/>
          </a:xfrm>
        </p:grpSpPr>
        <p:grpSp>
          <p:nvGrpSpPr>
            <p:cNvPr id="48156" name="组合 30"/>
            <p:cNvGrpSpPr/>
            <p:nvPr/>
          </p:nvGrpSpPr>
          <p:grpSpPr>
            <a:xfrm>
              <a:off x="5004048" y="2287446"/>
              <a:ext cx="784044" cy="784044"/>
              <a:chOff x="1677608" y="2996952"/>
              <a:chExt cx="1395643" cy="1395643"/>
            </a:xfrm>
          </p:grpSpPr>
          <p:sp>
            <p:nvSpPr>
              <p:cNvPr id="62" name="Oval 60"/>
              <p:cNvSpPr>
                <a:spLocks noChangeAspect="1"/>
              </p:cNvSpPr>
              <p:nvPr/>
            </p:nvSpPr>
            <p:spPr>
              <a:xfrm>
                <a:off x="1677608" y="2996952"/>
                <a:ext cx="1396428"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3"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48157" name="TextBox 57"/>
            <p:cNvSpPr txBox="1"/>
            <p:nvPr/>
          </p:nvSpPr>
          <p:spPr>
            <a:xfrm>
              <a:off x="5113622" y="2442985"/>
              <a:ext cx="539929" cy="53169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rPr>
                <a:t>2</a:t>
              </a:r>
              <a:endPar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p:txBody>
        </p:sp>
        <p:grpSp>
          <p:nvGrpSpPr>
            <p:cNvPr id="48158" name="Group 17"/>
            <p:cNvGrpSpPr/>
            <p:nvPr/>
          </p:nvGrpSpPr>
          <p:grpSpPr>
            <a:xfrm>
              <a:off x="5478134" y="2679468"/>
              <a:ext cx="2971931" cy="240276"/>
              <a:chOff x="3943834" y="947273"/>
              <a:chExt cx="3962574" cy="320368"/>
            </a:xfrm>
          </p:grpSpPr>
          <p:sp>
            <p:nvSpPr>
              <p:cNvPr id="60" name="TextBox 59"/>
              <p:cNvSpPr txBox="1"/>
              <p:nvPr/>
            </p:nvSpPr>
            <p:spPr>
              <a:xfrm>
                <a:off x="3944813" y="949389"/>
                <a:ext cx="3961595" cy="243362"/>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rPr>
                  <a:t> 课程实践</a:t>
                </a:r>
                <a:endPar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endParaRPr>
              </a:p>
            </p:txBody>
          </p:sp>
          <p:sp>
            <p:nvSpPr>
              <p:cNvPr id="48160" name="TextBox 60"/>
              <p:cNvSpPr txBox="1"/>
              <p:nvPr/>
            </p:nvSpPr>
            <p:spPr>
              <a:xfrm>
                <a:off x="3944813" y="947273"/>
                <a:ext cx="3961595" cy="319543"/>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48134" name="组合 63"/>
          <p:cNvGrpSpPr/>
          <p:nvPr/>
        </p:nvGrpSpPr>
        <p:grpSpPr>
          <a:xfrm>
            <a:off x="1968500" y="4004733"/>
            <a:ext cx="4610100" cy="1043517"/>
            <a:chOff x="1329561" y="3587906"/>
            <a:chExt cx="3458463" cy="784044"/>
          </a:xfrm>
        </p:grpSpPr>
        <p:grpSp>
          <p:nvGrpSpPr>
            <p:cNvPr id="48146" name="组合 2"/>
            <p:cNvGrpSpPr/>
            <p:nvPr/>
          </p:nvGrpSpPr>
          <p:grpSpPr>
            <a:xfrm>
              <a:off x="1329561" y="3587906"/>
              <a:ext cx="784044" cy="784044"/>
              <a:chOff x="871310" y="3416557"/>
              <a:chExt cx="784044" cy="784044"/>
            </a:xfrm>
          </p:grpSpPr>
          <p:grpSp>
            <p:nvGrpSpPr>
              <p:cNvPr id="48150" name="组合 33"/>
              <p:cNvGrpSpPr/>
              <p:nvPr/>
            </p:nvGrpSpPr>
            <p:grpSpPr>
              <a:xfrm>
                <a:off x="871310" y="3416557"/>
                <a:ext cx="784044" cy="784044"/>
                <a:chOff x="1677608" y="2996952"/>
                <a:chExt cx="1395643" cy="1395643"/>
              </a:xfrm>
            </p:grpSpPr>
            <p:sp>
              <p:nvSpPr>
                <p:cNvPr id="71"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72"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48151" name="TextBox 21"/>
              <p:cNvSpPr txBox="1"/>
              <p:nvPr/>
            </p:nvSpPr>
            <p:spPr>
              <a:xfrm>
                <a:off x="988815" y="3551737"/>
                <a:ext cx="549416" cy="529587"/>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rPr>
                  <a:t>3</a:t>
                </a:r>
                <a:endPar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48147" name="Group 22"/>
            <p:cNvGrpSpPr/>
            <p:nvPr/>
          </p:nvGrpSpPr>
          <p:grpSpPr>
            <a:xfrm>
              <a:off x="1816094" y="3958803"/>
              <a:ext cx="2971930" cy="240276"/>
              <a:chOff x="3943834" y="947273"/>
              <a:chExt cx="3962574" cy="320368"/>
            </a:xfrm>
          </p:grpSpPr>
          <p:sp>
            <p:nvSpPr>
              <p:cNvPr id="67" name="TextBox 23"/>
              <p:cNvSpPr txBox="1"/>
              <p:nvPr/>
            </p:nvSpPr>
            <p:spPr>
              <a:xfrm>
                <a:off x="3942990" y="976500"/>
                <a:ext cx="3963418" cy="243853"/>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rPr>
                  <a:t> 教材资源</a:t>
                </a:r>
                <a:endPar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endParaRPr>
              </a:p>
            </p:txBody>
          </p:sp>
          <p:sp>
            <p:nvSpPr>
              <p:cNvPr id="48149" name="TextBox 24"/>
              <p:cNvSpPr txBox="1"/>
              <p:nvPr/>
            </p:nvSpPr>
            <p:spPr>
              <a:xfrm>
                <a:off x="3942990" y="946814"/>
                <a:ext cx="3963418" cy="320190"/>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grpSp>
        <p:nvGrpSpPr>
          <p:cNvPr id="48135" name="组合 63"/>
          <p:cNvGrpSpPr/>
          <p:nvPr/>
        </p:nvGrpSpPr>
        <p:grpSpPr>
          <a:xfrm>
            <a:off x="1968500" y="5221817"/>
            <a:ext cx="4610100" cy="1043516"/>
            <a:chOff x="1329561" y="3587906"/>
            <a:chExt cx="3458463" cy="784044"/>
          </a:xfrm>
        </p:grpSpPr>
        <p:grpSp>
          <p:nvGrpSpPr>
            <p:cNvPr id="48136" name="组合 2"/>
            <p:cNvGrpSpPr/>
            <p:nvPr/>
          </p:nvGrpSpPr>
          <p:grpSpPr>
            <a:xfrm>
              <a:off x="1329561" y="3587906"/>
              <a:ext cx="784044" cy="784044"/>
              <a:chOff x="871310" y="3416557"/>
              <a:chExt cx="784044" cy="784044"/>
            </a:xfrm>
          </p:grpSpPr>
          <p:grpSp>
            <p:nvGrpSpPr>
              <p:cNvPr id="48140" name="组合 33"/>
              <p:cNvGrpSpPr/>
              <p:nvPr/>
            </p:nvGrpSpPr>
            <p:grpSpPr>
              <a:xfrm>
                <a:off x="871310" y="3416557"/>
                <a:ext cx="784044" cy="784044"/>
                <a:chOff x="1677608" y="2996952"/>
                <a:chExt cx="1395643" cy="1395643"/>
              </a:xfrm>
            </p:grpSpPr>
            <p:sp>
              <p:nvSpPr>
                <p:cNvPr id="37" name="Oval 60"/>
                <p:cNvSpPr>
                  <a:spLocks noChangeAspect="1"/>
                </p:cNvSpPr>
                <p:nvPr/>
              </p:nvSpPr>
              <p:spPr>
                <a:xfrm>
                  <a:off x="1677608" y="2996952"/>
                  <a:ext cx="1396323" cy="1395643"/>
                </a:xfrm>
                <a:prstGeom prst="ellipse">
                  <a:avLst/>
                </a:prstGeom>
                <a:solidFill>
                  <a:schemeClr val="tx1"/>
                </a:soli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38" name="Oval 29"/>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3735"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48141" name="TextBox 21"/>
              <p:cNvSpPr txBox="1"/>
              <p:nvPr/>
            </p:nvSpPr>
            <p:spPr>
              <a:xfrm>
                <a:off x="988815" y="3551737"/>
                <a:ext cx="549416" cy="529588"/>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rPr>
                  <a:t>4</a:t>
                </a:r>
                <a:endParaRPr lang="en-US" altLang="zh-CN" sz="3735" b="0" dirty="0">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nvGrpSpPr>
            <p:cNvPr id="48137" name="Group 22"/>
            <p:cNvGrpSpPr/>
            <p:nvPr/>
          </p:nvGrpSpPr>
          <p:grpSpPr>
            <a:xfrm>
              <a:off x="1816094" y="3958803"/>
              <a:ext cx="2971930" cy="240276"/>
              <a:chOff x="3943834" y="947273"/>
              <a:chExt cx="3962574" cy="320368"/>
            </a:xfrm>
          </p:grpSpPr>
          <p:sp>
            <p:nvSpPr>
              <p:cNvPr id="33" name="TextBox 23"/>
              <p:cNvSpPr txBox="1"/>
              <p:nvPr/>
            </p:nvSpPr>
            <p:spPr>
              <a:xfrm>
                <a:off x="3942990" y="976500"/>
                <a:ext cx="3963418" cy="243855"/>
              </a:xfrm>
              <a:prstGeom prst="rect">
                <a:avLst/>
              </a:prstGeom>
              <a:noFill/>
            </p:spPr>
            <p:txBody>
              <a:bodyPr wrap="none" lIns="480000" tIns="0" rIns="0" bIns="0" anchor="b"/>
              <a:lstStyle/>
              <a:p>
                <a:pPr marR="0" defTabSz="914400" eaLnBrk="1" hangingPunct="1">
                  <a:buClrTx/>
                  <a:buSzTx/>
                  <a:buFont typeface="Arial" panose="020B0604020202020204" pitchFamily="34" charset="0"/>
                  <a:buNone/>
                  <a:defRPr/>
                </a:pPr>
                <a:r>
                  <a:rPr kumimoji="0" lang="zh-CN" altLang="en-US" sz="2400" kern="1200" cap="none" spc="0" normalizeH="0" baseline="0" noProof="0" dirty="0">
                    <a:solidFill>
                      <a:srgbClr val="FFFF99"/>
                    </a:solidFill>
                    <a:effectLst/>
                    <a:latin typeface="Times New Roman" panose="02020603050405020304" pitchFamily="18" charset="0"/>
                    <a:ea typeface="微软雅黑" panose="020B0503020204020204" charset="-122"/>
                    <a:cs typeface="+mn-cs"/>
                    <a:sym typeface="+mn-lt"/>
                  </a:rPr>
                  <a:t> </a:t>
                </a:r>
                <a:r>
                  <a:rPr kumimoji="0" lang="zh-CN" altLang="en-US" sz="2400" kern="1200" cap="none" spc="0" normalizeH="0" baseline="0" noProof="0" dirty="0">
                    <a:effectLst/>
                    <a:latin typeface="Times New Roman" panose="02020603050405020304" pitchFamily="18" charset="0"/>
                    <a:ea typeface="微软雅黑" panose="020B0503020204020204" charset="-122"/>
                    <a:cs typeface="+mn-cs"/>
                    <a:sym typeface="+mn-lt"/>
                  </a:rPr>
                  <a:t>考核测评</a:t>
                </a:r>
                <a:endParaRPr kumimoji="0" lang="zh-CN" altLang="en-US" sz="2400" kern="1200" cap="none" spc="0" normalizeH="0" baseline="0" noProof="0" dirty="0">
                  <a:effectLst/>
                  <a:latin typeface="Times New Roman" panose="02020603050405020304" pitchFamily="18" charset="0"/>
                  <a:ea typeface="微软雅黑" panose="020B0503020204020204" charset="-122"/>
                  <a:cs typeface="+mn-cs"/>
                  <a:sym typeface="+mn-lt"/>
                </a:endParaRPr>
              </a:p>
            </p:txBody>
          </p:sp>
          <p:sp>
            <p:nvSpPr>
              <p:cNvPr id="48139" name="TextBox 24"/>
              <p:cNvSpPr txBox="1"/>
              <p:nvPr/>
            </p:nvSpPr>
            <p:spPr>
              <a:xfrm>
                <a:off x="3942990" y="946814"/>
                <a:ext cx="3963418" cy="320192"/>
              </a:xfrm>
              <a:prstGeom prst="rect">
                <a:avLst/>
              </a:prstGeom>
              <a:noFill/>
              <a:ln w="9525">
                <a:noFill/>
              </a:ln>
            </p:spPr>
            <p:txBody>
              <a:bodyPr lIns="480000" tIns="0" rIns="0" bIns="0"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spcBef>
                    <a:spcPct val="0"/>
                  </a:spcBef>
                  <a:buClrTx/>
                  <a:buSzTx/>
                  <a:buFontTx/>
                  <a:buNone/>
                </a:pPr>
                <a:endParaRPr lang="zh-CN" altLang="en-US" sz="3735" b="0" dirty="0">
                  <a:solidFill>
                    <a:srgbClr val="FFFFFF"/>
                  </a:solidFill>
                  <a:effectLst/>
                  <a:latin typeface="Arial" panose="020B0604020202020204" pitchFamily="34" charset="0"/>
                  <a:ea typeface="宋体" panose="02010600030101010101" pitchFamily="2" charset="-122"/>
                  <a:sym typeface="Times New Roman" panose="02020603050405020304" pitchFamily="18" charset="0"/>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4" name="Group 11"/>
          <p:cNvGrpSpPr/>
          <p:nvPr/>
        </p:nvGrpSpPr>
        <p:grpSpPr>
          <a:xfrm>
            <a:off x="814917" y="373380"/>
            <a:ext cx="4417483" cy="584022"/>
            <a:chOff x="431" y="1048"/>
            <a:chExt cx="3382" cy="439"/>
          </a:xfrm>
        </p:grpSpPr>
        <p:sp>
          <p:nvSpPr>
            <p:cNvPr id="3" name="AutoShape 11"/>
            <p:cNvSpPr>
              <a:spLocks noChangeArrowheads="1"/>
            </p:cNvSpPr>
            <p:nvPr/>
          </p:nvSpPr>
          <p:spPr bwMode="gray">
            <a:xfrm>
              <a:off x="431" y="1072"/>
              <a:ext cx="3382" cy="363"/>
            </a:xfrm>
            <a:prstGeom prst="roundRect">
              <a:avLst>
                <a:gd name="adj" fmla="val 50000"/>
              </a:avLst>
            </a:prstGeom>
            <a:ln w="38100" algn="ctr">
              <a:solidFill>
                <a:srgbClr val="0000FF"/>
              </a:solidFill>
              <a:round/>
            </a:ln>
            <a:effectLst>
              <a:outerShdw dist="63500" dir="3187806" algn="ctr" rotWithShape="0">
                <a:srgbClr val="001D3A"/>
              </a:outerShdw>
            </a:effectLst>
          </p:spPr>
          <p:style>
            <a:lnRef idx="0">
              <a:scrgbClr r="0" g="0" b="0"/>
            </a:lnRef>
            <a:fillRef idx="1001">
              <a:schemeClr val="lt2"/>
            </a:fillRef>
            <a:effectRef idx="0">
              <a:scrgbClr r="0" g="0" b="0"/>
            </a:effectRef>
            <a:fontRef idx="major"/>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000204"/>
                </a:solidFill>
                <a:effectLst/>
                <a:uLnTx/>
                <a:uFillTx/>
                <a:latin typeface="微软雅黑" panose="020B0503020204020204" charset="-122"/>
                <a:ea typeface="微软雅黑" panose="020B0503020204020204" charset="-122"/>
                <a:cs typeface="经典隶变简"/>
              </a:endParaRPr>
            </a:p>
          </p:txBody>
        </p:sp>
        <p:sp>
          <p:nvSpPr>
            <p:cNvPr id="49160" name="Text Box 6"/>
            <p:cNvSpPr txBox="1"/>
            <p:nvPr/>
          </p:nvSpPr>
          <p:spPr>
            <a:xfrm>
              <a:off x="633" y="1048"/>
              <a:ext cx="3106" cy="439"/>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50000"/>
                </a:spcBef>
                <a:buClrTx/>
                <a:buSzTx/>
                <a:buFontTx/>
                <a:buNone/>
              </a:pPr>
              <a:r>
                <a:rPr lang="zh-CN" altLang="en-US" sz="3200" dirty="0">
                  <a:solidFill>
                    <a:srgbClr val="000204"/>
                  </a:solidFill>
                  <a:latin typeface="微软雅黑" panose="020B0503020204020204" charset="-122"/>
                  <a:ea typeface="经典隶变简"/>
                </a:rPr>
                <a:t> 线上线下考核评价</a:t>
              </a:r>
              <a:endParaRPr lang="zh-CN" altLang="en-US" sz="3200" dirty="0">
                <a:solidFill>
                  <a:srgbClr val="000204"/>
                </a:solidFill>
                <a:latin typeface="微软雅黑" panose="020B0503020204020204" charset="-122"/>
                <a:ea typeface="经典隶变简"/>
              </a:endParaRPr>
            </a:p>
          </p:txBody>
        </p:sp>
      </p:grpSp>
      <p:graphicFrame>
        <p:nvGraphicFramePr>
          <p:cNvPr id="5" name="图示 4"/>
          <p:cNvGraphicFramePr/>
          <p:nvPr/>
        </p:nvGraphicFramePr>
        <p:xfrm>
          <a:off x="1199727" y="1184485"/>
          <a:ext cx="8017087" cy="5673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圆角矩形 5"/>
          <p:cNvSpPr/>
          <p:nvPr/>
        </p:nvSpPr>
        <p:spPr>
          <a:xfrm>
            <a:off x="5528733" y="1701800"/>
            <a:ext cx="2679700" cy="575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50%</a:t>
            </a:r>
            <a:endParaRPr kumimoji="0" lang="zh-CN" altLang="en-US"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a:xfrm>
            <a:off x="5543551" y="3236384"/>
            <a:ext cx="2760133" cy="57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20-30%</a:t>
            </a:r>
            <a:endParaRPr kumimoji="0" lang="zh-CN" altLang="en-US"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8" name="圆角矩形 7"/>
          <p:cNvSpPr/>
          <p:nvPr/>
        </p:nvSpPr>
        <p:spPr>
          <a:xfrm>
            <a:off x="5575300" y="5429251"/>
            <a:ext cx="2760133" cy="575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20-30%</a:t>
            </a:r>
            <a:endParaRPr kumimoji="0" lang="zh-CN" altLang="en-US"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Group 11"/>
          <p:cNvGrpSpPr/>
          <p:nvPr/>
        </p:nvGrpSpPr>
        <p:grpSpPr>
          <a:xfrm>
            <a:off x="814917" y="516890"/>
            <a:ext cx="8544983" cy="583953"/>
            <a:chOff x="431" y="1048"/>
            <a:chExt cx="4921" cy="438"/>
          </a:xfrm>
        </p:grpSpPr>
        <p:sp>
          <p:nvSpPr>
            <p:cNvPr id="3" name="AutoShape 11"/>
            <p:cNvSpPr>
              <a:spLocks noChangeArrowheads="1"/>
            </p:cNvSpPr>
            <p:nvPr/>
          </p:nvSpPr>
          <p:spPr bwMode="gray">
            <a:xfrm>
              <a:off x="431" y="1072"/>
              <a:ext cx="3383" cy="364"/>
            </a:xfrm>
            <a:prstGeom prst="roundRect">
              <a:avLst>
                <a:gd name="adj" fmla="val 50000"/>
              </a:avLst>
            </a:prstGeom>
            <a:ln w="38100" algn="ctr">
              <a:solidFill>
                <a:srgbClr val="0000FF"/>
              </a:solidFill>
              <a:round/>
            </a:ln>
            <a:effectLst>
              <a:outerShdw dist="63500" dir="3187806" algn="ctr" rotWithShape="0">
                <a:srgbClr val="001D3A"/>
              </a:outerShdw>
            </a:effectLst>
          </p:spPr>
          <p:style>
            <a:lnRef idx="0">
              <a:scrgbClr r="0" g="0" b="0"/>
            </a:lnRef>
            <a:fillRef idx="1001">
              <a:schemeClr val="lt2"/>
            </a:fillRef>
            <a:effectRef idx="0">
              <a:scrgbClr r="0" g="0" b="0"/>
            </a:effectRef>
            <a:fontRef idx="major"/>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000204"/>
                </a:solidFill>
                <a:effectLst/>
                <a:uLnTx/>
                <a:uFillTx/>
                <a:latin typeface="微软雅黑" panose="020B0503020204020204" charset="-122"/>
                <a:ea typeface="微软雅黑" panose="020B0503020204020204" charset="-122"/>
                <a:cs typeface="经典隶变简"/>
              </a:endParaRPr>
            </a:p>
          </p:txBody>
        </p:sp>
        <p:sp>
          <p:nvSpPr>
            <p:cNvPr id="50184" name="Text Box 6"/>
            <p:cNvSpPr txBox="1"/>
            <p:nvPr/>
          </p:nvSpPr>
          <p:spPr>
            <a:xfrm>
              <a:off x="633" y="1048"/>
              <a:ext cx="4719" cy="438"/>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50000"/>
                </a:spcBef>
                <a:buClrTx/>
                <a:buSzTx/>
                <a:buFontTx/>
                <a:buNone/>
              </a:pPr>
              <a:r>
                <a:rPr lang="zh-CN" altLang="en-US" sz="3200" dirty="0">
                  <a:solidFill>
                    <a:srgbClr val="000204"/>
                  </a:solidFill>
                  <a:latin typeface="微软雅黑" panose="020B0503020204020204" charset="-122"/>
                  <a:ea typeface="经典隶变简"/>
                </a:rPr>
                <a:t>中国大学</a:t>
              </a:r>
              <a:r>
                <a:rPr lang="en-US" altLang="zh-CN" sz="3200" dirty="0">
                  <a:solidFill>
                    <a:srgbClr val="000204"/>
                  </a:solidFill>
                  <a:latin typeface="微软雅黑" panose="020B0503020204020204" charset="-122"/>
                  <a:ea typeface="经典隶变简"/>
                </a:rPr>
                <a:t>mooc</a:t>
              </a:r>
              <a:r>
                <a:rPr lang="zh-CN" altLang="en-US" sz="3200" dirty="0">
                  <a:solidFill>
                    <a:srgbClr val="000204"/>
                  </a:solidFill>
                  <a:latin typeface="微软雅黑" panose="020B0503020204020204" charset="-122"/>
                  <a:ea typeface="经典隶变简"/>
                </a:rPr>
                <a:t>线上考核评价</a:t>
              </a:r>
              <a:endParaRPr lang="zh-CN" altLang="en-US" sz="3200" dirty="0">
                <a:solidFill>
                  <a:srgbClr val="000204"/>
                </a:solidFill>
                <a:latin typeface="微软雅黑" panose="020B0503020204020204" charset="-122"/>
                <a:ea typeface="经典隶变简"/>
              </a:endParaRPr>
            </a:p>
          </p:txBody>
        </p:sp>
      </p:grpSp>
      <p:graphicFrame>
        <p:nvGraphicFramePr>
          <p:cNvPr id="5" name="图示 4"/>
          <p:cNvGraphicFramePr/>
          <p:nvPr/>
        </p:nvGraphicFramePr>
        <p:xfrm>
          <a:off x="1199456" y="1412775"/>
          <a:ext cx="8016891" cy="52085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圆角矩形 5"/>
          <p:cNvSpPr/>
          <p:nvPr/>
        </p:nvSpPr>
        <p:spPr>
          <a:xfrm>
            <a:off x="5528733" y="1701800"/>
            <a:ext cx="2679700" cy="575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30%</a:t>
            </a:r>
            <a:endParaRPr kumimoji="0" lang="zh-CN" altLang="en-US"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a:xfrm>
            <a:off x="5543551" y="3204633"/>
            <a:ext cx="2760133" cy="975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50%</a:t>
            </a:r>
            <a:endPar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8" name="圆角矩形 7"/>
          <p:cNvSpPr/>
          <p:nvPr/>
        </p:nvSpPr>
        <p:spPr>
          <a:xfrm>
            <a:off x="5543551" y="4942417"/>
            <a:ext cx="2760133" cy="575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20%</a:t>
            </a:r>
            <a:endParaRPr kumimoji="0" lang="zh-CN" altLang="en-US" sz="2665"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669882" y="59690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800" i="0" u="none" strike="noStrike" kern="0" cap="none" spc="0" normalizeH="0" baseline="0" noProof="0" dirty="0">
                <a:ln>
                  <a:noFill/>
                </a:ln>
                <a:solidFill>
                  <a:schemeClr val="tx1"/>
                </a:solidFill>
                <a:effectLst/>
                <a:uLnTx/>
                <a:uFillTx/>
                <a:latin typeface="+mj-lt"/>
                <a:ea typeface="微软雅黑" panose="020B0503020204020204" charset="-122"/>
                <a:cs typeface="+mj-cs"/>
              </a:rPr>
              <a:t>How to study</a:t>
            </a:r>
            <a:endParaRPr kumimoji="0" lang="zh-CN" altLang="zh-CN" sz="4800" i="0" u="none" strike="noStrike" kern="0" cap="none" spc="0" normalizeH="0" baseline="0" noProof="0" dirty="0">
              <a:ln>
                <a:noFill/>
              </a:ln>
              <a:solidFill>
                <a:schemeClr val="tx1"/>
              </a:solidFill>
              <a:effectLst/>
              <a:uLnTx/>
              <a:uFillTx/>
              <a:latin typeface="+mj-lt"/>
              <a:ea typeface="微软雅黑" panose="020B0503020204020204" charset="-122"/>
              <a:cs typeface="+mj-cs"/>
            </a:endParaRPr>
          </a:p>
        </p:txBody>
      </p:sp>
      <p:sp>
        <p:nvSpPr>
          <p:cNvPr id="21507" name="Rectangle 3"/>
          <p:cNvSpPr>
            <a:spLocks noGrp="1" noChangeArrowheads="1"/>
          </p:cNvSpPr>
          <p:nvPr>
            <p:ph type="body" idx="4294967295"/>
          </p:nvPr>
        </p:nvSpPr>
        <p:spPr>
          <a:xfrm>
            <a:off x="669925" y="103886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辩证法：从现实中来，到现实中去。</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算法是现实问题解决的提炼总结，又指导新的问题的解决。</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None/>
              <a:defRPr/>
            </a:pP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认识世界的规律：提出问题－分析问题－解决问题 螺旋式上升</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51204" name="Rectangle 6"/>
          <p:cNvSpPr/>
          <p:nvPr/>
        </p:nvSpPr>
        <p:spPr>
          <a:xfrm>
            <a:off x="6191251" y="2707217"/>
            <a:ext cx="3672416" cy="1223433"/>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buClr>
                <a:schemeClr val="folHlink"/>
              </a:buClr>
              <a:buSzTx/>
              <a:buFont typeface="Wingdings" panose="05000000000000000000" pitchFamily="2" charset="2"/>
              <a:buChar char="§"/>
            </a:pPr>
            <a:r>
              <a:rPr lang="zh-CN" altLang="en-US" sz="2400" dirty="0">
                <a:solidFill>
                  <a:schemeClr val="tx1"/>
                </a:solidFill>
                <a:latin typeface="Arial" panose="020B0604020202020204" pitchFamily="34" charset="0"/>
                <a:ea typeface="宋体" panose="02010600030101010101" pitchFamily="2" charset="-122"/>
              </a:rPr>
              <a:t>从问题解决中理解算法</a:t>
            </a:r>
            <a:endParaRPr lang="zh-CN" altLang="en-US" sz="2400" dirty="0">
              <a:solidFill>
                <a:schemeClr val="tx1"/>
              </a:solidFill>
              <a:latin typeface="Arial" panose="020B0604020202020204" pitchFamily="34" charset="0"/>
              <a:ea typeface="宋体" panose="02010600030101010101" pitchFamily="2" charset="-122"/>
            </a:endParaRPr>
          </a:p>
          <a:p>
            <a:pPr marL="0" lvl="0" indent="0" algn="ctr" eaLnBrk="1" hangingPunct="1">
              <a:lnSpc>
                <a:spcPct val="100000"/>
              </a:lnSpc>
              <a:buClr>
                <a:schemeClr val="folHlink"/>
              </a:buClr>
              <a:buSzTx/>
              <a:buFont typeface="Wingdings" panose="05000000000000000000" pitchFamily="2" charset="2"/>
              <a:buChar char="§"/>
            </a:pPr>
            <a:r>
              <a:rPr lang="zh-CN" altLang="en-US" sz="2400" dirty="0">
                <a:solidFill>
                  <a:schemeClr val="tx1"/>
                </a:solidFill>
                <a:latin typeface="Arial" panose="020B0604020202020204" pitchFamily="34" charset="0"/>
                <a:ea typeface="宋体" panose="02010600030101010101" pitchFamily="2" charset="-122"/>
              </a:rPr>
              <a:t>再解决新的问题</a:t>
            </a:r>
            <a:endParaRPr lang="zh-CN" altLang="en-US" sz="2400" dirty="0">
              <a:solidFill>
                <a:schemeClr val="tx1"/>
              </a:solidFill>
              <a:latin typeface="Arial" panose="020B0604020202020204" pitchFamily="34" charset="0"/>
              <a:ea typeface="宋体" panose="02010600030101010101" pitchFamily="2" charset="-122"/>
            </a:endParaRPr>
          </a:p>
        </p:txBody>
      </p:sp>
      <p:sp>
        <p:nvSpPr>
          <p:cNvPr id="51205" name="Rectangle 7"/>
          <p:cNvSpPr/>
          <p:nvPr/>
        </p:nvSpPr>
        <p:spPr>
          <a:xfrm>
            <a:off x="7028181" y="4904529"/>
            <a:ext cx="3744383" cy="1629833"/>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0000"/>
              </a:lnSpc>
              <a:spcBef>
                <a:spcPct val="0"/>
              </a:spcBef>
              <a:buClrTx/>
              <a:buSzTx/>
              <a:buFontTx/>
              <a:buNone/>
            </a:pPr>
            <a:r>
              <a:rPr lang="zh-CN" altLang="en-US" sz="2400" dirty="0">
                <a:solidFill>
                  <a:schemeClr val="tx1"/>
                </a:solidFill>
                <a:latin typeface="Arial" panose="020B0604020202020204" pitchFamily="34" charset="0"/>
                <a:ea typeface="宋体" panose="02010600030101010101" pitchFamily="2" charset="-122"/>
              </a:rPr>
              <a:t>提出问题</a:t>
            </a:r>
            <a:endParaRPr lang="zh-CN" altLang="en-US" sz="2400" dirty="0">
              <a:solidFill>
                <a:schemeClr val="tx1"/>
              </a:solidFill>
              <a:latin typeface="Arial" panose="020B0604020202020204" pitchFamily="34" charset="0"/>
              <a:ea typeface="宋体" panose="02010600030101010101" pitchFamily="2" charset="-122"/>
            </a:endParaRPr>
          </a:p>
          <a:p>
            <a:pPr marL="0" lvl="0" indent="0" algn="ctr" eaLnBrk="1" hangingPunct="1">
              <a:lnSpc>
                <a:spcPct val="100000"/>
              </a:lnSpc>
              <a:spcBef>
                <a:spcPct val="0"/>
              </a:spcBef>
              <a:buClrTx/>
              <a:buSzTx/>
              <a:buFontTx/>
              <a:buNone/>
            </a:pPr>
            <a:r>
              <a:rPr lang="zh-CN" altLang="en-US" sz="2400" dirty="0">
                <a:solidFill>
                  <a:schemeClr val="tx1"/>
                </a:solidFill>
                <a:latin typeface="Arial" panose="020B0604020202020204" pitchFamily="34" charset="0"/>
                <a:ea typeface="宋体" panose="02010600030101010101" pitchFamily="2" charset="-122"/>
              </a:rPr>
              <a:t>分析问题</a:t>
            </a:r>
            <a:endParaRPr lang="zh-CN" altLang="en-US" sz="2400" dirty="0">
              <a:solidFill>
                <a:schemeClr val="tx1"/>
              </a:solidFill>
              <a:latin typeface="Arial" panose="020B0604020202020204" pitchFamily="34" charset="0"/>
              <a:ea typeface="宋体" panose="02010600030101010101" pitchFamily="2" charset="-122"/>
            </a:endParaRPr>
          </a:p>
          <a:p>
            <a:pPr marL="0" lvl="0" indent="0" algn="ctr" eaLnBrk="1" hangingPunct="1">
              <a:lnSpc>
                <a:spcPct val="100000"/>
              </a:lnSpc>
              <a:spcBef>
                <a:spcPct val="0"/>
              </a:spcBef>
              <a:buClrTx/>
              <a:buSzTx/>
              <a:buFontTx/>
              <a:buNone/>
            </a:pPr>
            <a:r>
              <a:rPr lang="zh-CN" altLang="en-US" sz="2400" dirty="0">
                <a:solidFill>
                  <a:schemeClr val="tx1"/>
                </a:solidFill>
                <a:latin typeface="Arial" panose="020B0604020202020204" pitchFamily="34" charset="0"/>
                <a:ea typeface="宋体" panose="02010600030101010101" pitchFamily="2" charset="-122"/>
              </a:rPr>
              <a:t>解决问题</a:t>
            </a:r>
            <a:endParaRPr lang="zh-CN" altLang="en-US" sz="2400" dirty="0">
              <a:solidFill>
                <a:schemeClr val="tx1"/>
              </a:solidFill>
              <a:latin typeface="Arial" panose="020B0604020202020204" pitchFamily="34" charset="0"/>
              <a:ea typeface="宋体" panose="02010600030101010101" pitchFamily="2" charset="-122"/>
            </a:endParaRPr>
          </a:p>
          <a:p>
            <a:pPr marL="0" lvl="0" indent="0" algn="ctr" eaLnBrk="1" hangingPunct="1">
              <a:lnSpc>
                <a:spcPct val="100000"/>
              </a:lnSpc>
              <a:spcBef>
                <a:spcPct val="0"/>
              </a:spcBef>
              <a:buClrTx/>
              <a:buSzTx/>
              <a:buFontTx/>
              <a:buNone/>
            </a:pPr>
            <a:r>
              <a:rPr lang="zh-CN" altLang="en-US" sz="2400" dirty="0">
                <a:solidFill>
                  <a:schemeClr val="tx1"/>
                </a:solidFill>
                <a:latin typeface="Arial" panose="020B0604020202020204" pitchFamily="34" charset="0"/>
                <a:ea typeface="宋体" panose="02010600030101010101" pitchFamily="2" charset="-122"/>
              </a:rPr>
              <a:t>实践，实践，再实践</a:t>
            </a:r>
            <a:endParaRPr lang="zh-CN" altLang="en-US" sz="24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506">
                                            <p:txEl>
                                              <p:charRg st="0" end="13"/>
                                            </p:txEl>
                                          </p:spTgt>
                                        </p:tgtEl>
                                        <p:attrNameLst>
                                          <p:attrName>style.visibility</p:attrName>
                                        </p:attrNameLst>
                                      </p:cBhvr>
                                      <p:to>
                                        <p:strVal val="visible"/>
                                      </p:to>
                                    </p:set>
                                    <p:animEffect transition="in" filter="dissolve">
                                      <p:cBhvr>
                                        <p:cTn id="7" dur="500"/>
                                        <p:tgtEl>
                                          <p:spTgt spid="21506">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dvAuto="100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669882" y="77914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1"/>
                </a:solidFill>
                <a:effectLst/>
                <a:uLnTx/>
                <a:uFillTx/>
                <a:latin typeface="+mj-lt"/>
                <a:ea typeface="微软雅黑" panose="020B0503020204020204" charset="-122"/>
                <a:cs typeface="+mj-cs"/>
              </a:rPr>
              <a:t>学习要求</a:t>
            </a:r>
            <a:endParaRPr kumimoji="0" lang="zh-CN" altLang="en-US" sz="4800" b="0" i="0" u="none" strike="noStrike" kern="0" cap="none" spc="0" normalizeH="0" baseline="0" noProof="0" dirty="0">
              <a:ln>
                <a:noFill/>
              </a:ln>
              <a:solidFill>
                <a:schemeClr val="tx1"/>
              </a:solidFill>
              <a:effectLst/>
              <a:uLnTx/>
              <a:uFillTx/>
              <a:latin typeface="+mj-lt"/>
              <a:ea typeface="微软雅黑" panose="020B0503020204020204" charset="-122"/>
              <a:cs typeface="+mj-cs"/>
            </a:endParaRPr>
          </a:p>
        </p:txBody>
      </p:sp>
      <p:sp>
        <p:nvSpPr>
          <p:cNvPr id="23555" name="Rectangle 3"/>
          <p:cNvSpPr>
            <a:spLocks noGrp="1" noChangeArrowheads="1"/>
          </p:cNvSpPr>
          <p:nvPr>
            <p:ph type="body" idx="4294967295"/>
          </p:nvPr>
        </p:nvSpPr>
        <p:spPr>
          <a:xfrm>
            <a:off x="861695" y="1221105"/>
            <a:ext cx="11330305" cy="5473700"/>
          </a:xfrm>
        </p:spPr>
        <p:txBody>
          <a:bodyPr wrap="square" lIns="121920" tIns="60960" rIns="121920" bIns="6096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理解概念</a:t>
            </a:r>
            <a:endPar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掌握经典算法的基本思想，学习分析问题和解决问题的</a:t>
            </a:r>
            <a:r>
              <a:rPr kumimoji="0" lang="zh-CN" altLang="en-US"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方法。</a:t>
            </a:r>
            <a:endParaRPr kumimoji="0" lang="en-US" altLang="zh-CN"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学习算法最好的方法：从具体的实例中得到启示，结合图、表和具体数据加深对算法的学习和理解。</a:t>
            </a:r>
            <a:r>
              <a:rPr kumimoji="0" lang="en-US" altLang="zh-CN"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   </a:t>
            </a:r>
            <a:r>
              <a:rPr kumimoji="0" lang="zh-CN" altLang="en-US"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跑例子 </a:t>
            </a:r>
            <a:r>
              <a:rPr kumimoji="0" lang="en-US" altLang="zh-CN"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 </a:t>
            </a:r>
            <a:r>
              <a:rPr kumimoji="0" lang="zh-CN" altLang="en-US"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rPr>
              <a:t>实践应用</a:t>
            </a:r>
            <a:endParaRPr kumimoji="0" lang="zh-CN" altLang="en-US"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endParaRPr kumimoji="0" lang="zh-CN" altLang="en-US" sz="2665" b="1" i="0" u="none" strike="noStrike" kern="0" cap="none" spc="0" normalizeH="0" baseline="0" noProof="0">
              <a:ln>
                <a:noFill/>
              </a:ln>
              <a:solidFill>
                <a:schemeClr val="hlink"/>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r>
              <a:rPr kumimoji="0" lang="zh-CN" altLang="en-US" sz="2665" b="1"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学习完每一章，要学会总结，搞清楚</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①本章介绍了什么方法</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②所介绍方法的一般思想以及相应的形式化描述</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③某些实际问题怎样运用所介绍的方法去解决问题</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④所学习算法的时间和空间复杂度。</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23554">
                                            <p:txEl>
                                              <p:charRg st="0" end="5"/>
                                            </p:txEl>
                                          </p:spTgt>
                                        </p:tgtEl>
                                        <p:attrNameLst>
                                          <p:attrName>style.visibility</p:attrName>
                                        </p:attrNameLst>
                                      </p:cBhvr>
                                      <p:to>
                                        <p:strVal val="visible"/>
                                      </p:to>
                                    </p:set>
                                    <p:animEffect transition="in" filter="dissolve">
                                      <p:cBhvr>
                                        <p:cTn id="7" dur="500"/>
                                        <p:tgtEl>
                                          <p:spTgt spid="23554">
                                            <p:txEl>
                                              <p:charRg st="0" end="5"/>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554">
                                            <p:txEl>
                                              <p:charRg st="0" end="5"/>
                                            </p:txEl>
                                          </p:spTgt>
                                        </p:tgtEl>
                                        <p:attrNameLst>
                                          <p:attrName>style.visibility</p:attrName>
                                        </p:attrNameLst>
                                      </p:cBhvr>
                                      <p:to>
                                        <p:strVal val="visible"/>
                                      </p:to>
                                    </p:set>
                                    <p:animEffect transition="in" filter="dissolve">
                                      <p:cBhvr>
                                        <p:cTn id="11" dur="500"/>
                                        <p:tgtEl>
                                          <p:spTgt spid="23554">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dvAuto="1000" build="p"/>
      <p:bldP spid="23554" grpI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p:txBody>
          <a:bodyPr vert="horz" wrap="square" lIns="121920" tIns="60960" rIns="121920" bIns="60960" anchor="b" anchorCtr="0"/>
          <a:p>
            <a:r>
              <a:rPr lang="zh-CN" altLang="en-US" dirty="0"/>
              <a:t>实验必读</a:t>
            </a:r>
            <a:endParaRPr lang="zh-CN" altLang="en-US" dirty="0"/>
          </a:p>
        </p:txBody>
      </p:sp>
      <p:sp>
        <p:nvSpPr>
          <p:cNvPr id="3" name="内容占位符 2"/>
          <p:cNvSpPr>
            <a:spLocks noGrp="1"/>
          </p:cNvSpPr>
          <p:nvPr>
            <p:ph idx="4294967295"/>
          </p:nvPr>
        </p:nvSpPr>
        <p:spPr>
          <a:xfrm>
            <a:off x="1055370" y="1469390"/>
            <a:ext cx="8851265" cy="3651885"/>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rPr>
              <a:t>自动评测</a:t>
            </a:r>
            <a:endParaRPr kumimoji="0" lang="en-US" altLang="zh-CN"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rPr>
              <a:t>返回信息</a:t>
            </a:r>
            <a:endParaRPr kumimoji="0" lang="en-US" altLang="zh-CN"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rPr>
              <a:t>基本输入输出</a:t>
            </a:r>
            <a:endParaRPr kumimoji="0" lang="zh-CN" altLang="en-US"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rPr>
              <a:t>菜鸟常见错误</a:t>
            </a:r>
            <a:endParaRPr kumimoji="0" lang="zh-CN" altLang="en-US" sz="3735" i="0" u="none" strike="noStrike" kern="0" cap="none" spc="0" normalizeH="0" baseline="0" noProof="1">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p:txBody>
          <a:bodyPr vert="horz" wrap="square" lIns="121920" tIns="60960" rIns="121920" bIns="60960" anchor="b" anchorCtr="0"/>
          <a:p>
            <a:r>
              <a:rPr lang="zh-CN" altLang="en-US" sz="3200" dirty="0"/>
              <a:t>自动评测</a:t>
            </a:r>
            <a:endParaRPr lang="zh-CN" altLang="en-US" sz="3200" dirty="0"/>
          </a:p>
        </p:txBody>
      </p:sp>
      <p:sp>
        <p:nvSpPr>
          <p:cNvPr id="97283" name="Rectangle 3"/>
          <p:cNvSpPr>
            <a:spLocks noGrp="1" noChangeArrowheads="1"/>
          </p:cNvSpPr>
          <p:nvPr>
            <p:ph type="body" idx="4294967295"/>
          </p:nvPr>
        </p:nvSpPr>
        <p:spPr>
          <a:xfrm>
            <a:off x="516890" y="952500"/>
            <a:ext cx="10852150" cy="5388610"/>
          </a:xfrm>
        </p:spPr>
        <p:txBody>
          <a:bodyPr wrap="square" lIns="121920" tIns="60960" rIns="121920" bIns="60960" numCol="1" anchor="t" anchorCtr="0" compatLnSpc="1"/>
          <a:lstStyle/>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KISS</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：KEEP IT SIMPLE AND STUPID</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输入输出自动完成，没有人工干预：输入前不要打印提示信息，输入完毕立即终止程序，不要等待用户按键。</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每行输出以回车符结束，包括最后一行。每行行首不应有空格，输出的两个数或字符串间以单个空格隔开。</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浮点运算可能有误差，浮点数比较时应考虑浮点误差。</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7282">
                                            <p:txEl>
                                              <p:charRg st="0" end="5"/>
                                            </p:txEl>
                                          </p:spTgt>
                                        </p:tgtEl>
                                        <p:attrNameLst>
                                          <p:attrName>style.visibility</p:attrName>
                                        </p:attrNameLst>
                                      </p:cBhvr>
                                      <p:to>
                                        <p:strVal val="visible"/>
                                      </p:to>
                                    </p:set>
                                    <p:animEffect transition="in" filter="dissolve">
                                      <p:cBhvr>
                                        <p:cTn id="7" dur="500"/>
                                        <p:tgtEl>
                                          <p:spTgt spid="97282">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dvAuto="100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p:txBody>
          <a:bodyPr vert="horz" wrap="square" lIns="121920" tIns="60960" rIns="121920" bIns="60960" anchor="b" anchorCtr="0"/>
          <a:p>
            <a:r>
              <a:rPr lang="zh-CN" altLang="en-US" dirty="0"/>
              <a:t>自动评测</a:t>
            </a:r>
            <a:endParaRPr lang="zh-CN" altLang="en-US" dirty="0"/>
          </a:p>
        </p:txBody>
      </p:sp>
      <p:sp>
        <p:nvSpPr>
          <p:cNvPr id="3" name="内容占位符 2"/>
          <p:cNvSpPr>
            <a:spLocks noGrp="1"/>
          </p:cNvSpPr>
          <p:nvPr>
            <p:ph idx="4294967295"/>
          </p:nvPr>
        </p:nvSpPr>
        <p:spPr>
          <a:xfrm>
            <a:off x="458470" y="96139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提交的程序首先将被保存在一个文件中，然后使用选定语言中的编译器进行编译。如果编译失败，将返回“</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CE”</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Compile Error : </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程序编译失败。可以查看编译器生成的警告和错误消息。</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运行程序，提供输入并且进行计时。输入数据被保存至一个或多个文件中。每个文件都被用于判定你的程序。程序运行过程中，如果发现程序运行状态超过阈值（</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RE</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TLE </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ME</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OLE</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），结果会被立即返回，不做进一步判定。</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出现</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TLE</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或者</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MLE</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，并不意味着结果正确。</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56324"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4294967295"/>
          </p:nvPr>
        </p:nvSpPr>
        <p:spPr>
          <a:xfrm>
            <a:off x="458470" y="734695"/>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Runtime Error (RE) :</a:t>
            </a:r>
            <a:r>
              <a:rPr kumimoji="0" lang="en-US" altLang="zh-CN"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运行中出错</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。可能的原因有非法文件访问，</a:t>
            </a:r>
            <a:r>
              <a:rPr kumimoji="0" lang="zh-CN" altLang="en-US" sz="266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堆栈溢出，指针引用越界，浮点异常，除以零</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等等。如果程序长时间处于等待状态而没有使用</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CPU</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进行计算，可能被认为出现了</a:t>
            </a:r>
            <a:r>
              <a:rPr kumimoji="0" lang="en-US" altLang="zh-CN"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RE</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5000"/>
              </a:lnSpc>
              <a:spcBef>
                <a:spcPct val="20000"/>
              </a:spcBef>
              <a:spcAft>
                <a:spcPct val="0"/>
              </a:spcAft>
              <a:buClr>
                <a:srgbClr val="A50021"/>
              </a:buClr>
              <a:buSzPct val="75000"/>
              <a:buFont typeface="Wingdings" panose="05000000000000000000" pitchFamily="2" charset="2"/>
              <a:buChar char="p"/>
              <a:defRPr/>
            </a:pPr>
            <a:r>
              <a:rPr kumimoji="0" lang="en-US"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Time Limit Exceed (TLE) :</a:t>
            </a:r>
            <a:r>
              <a:rPr kumimoji="0" lang="en-US" altLang="en-US"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运行总时间超出限制</a:t>
            </a:r>
            <a:r>
              <a:rPr kumimoji="0" lang="zh-CN" altLang="en-US"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a:t>
            </a:r>
            <a:endParaRPr kumimoji="0" lang="zh-CN" altLang="en-US"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05000"/>
              </a:lnSpc>
              <a:spcBef>
                <a:spcPct val="20000"/>
              </a:spcBef>
              <a:spcAft>
                <a:spcPct val="0"/>
              </a:spcAft>
              <a:buClr>
                <a:srgbClr val="A50021"/>
              </a:buClr>
              <a:buSzTx/>
              <a:buFont typeface="Wingdings" panose="05000000000000000000" pitchFamily="2" charset="2"/>
              <a:buChar char="n"/>
              <a:defRPr/>
            </a:pP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每一个问题有两种时间限制，程序处理</a:t>
            </a:r>
            <a:r>
              <a:rPr kumimoji="0" lang="zh-CN" altLang="en-US" sz="213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所有输入文件</a:t>
            </a: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的总时间</a:t>
            </a:r>
            <a:r>
              <a:rPr kumimoji="0" lang="en-US"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Total Time Limit</a:t>
            </a: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和程序处理</a:t>
            </a:r>
            <a:r>
              <a:rPr kumimoji="0" lang="zh-CN" altLang="en-US" sz="213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单个输入文件</a:t>
            </a: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的时间</a:t>
            </a:r>
            <a:r>
              <a:rPr kumimoji="0" lang="en-US"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Case Time Limit。</a:t>
            </a: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超过两者其一都会产生</a:t>
            </a:r>
            <a:r>
              <a:rPr kumimoji="0" lang="en-US"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TLE。</a:t>
            </a:r>
            <a:endParaRPr kumimoji="0" lang="en-US"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05000"/>
              </a:lnSpc>
              <a:spcBef>
                <a:spcPct val="20000"/>
              </a:spcBef>
              <a:spcAft>
                <a:spcPct val="0"/>
              </a:spcAft>
              <a:buClr>
                <a:srgbClr val="A50021"/>
              </a:buClr>
              <a:buSzTx/>
              <a:buFont typeface="Wingdings" panose="05000000000000000000" pitchFamily="2" charset="2"/>
              <a:buChar char="n"/>
              <a:defRPr/>
            </a:pP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如果返回</a:t>
            </a:r>
            <a:r>
              <a:rPr kumimoji="0" lang="en-US"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TLE</a:t>
            </a: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但是程序运行时间在限制范围内，一定是后者。</a:t>
            </a:r>
            <a:endParaRPr kumimoji="0" lang="en-US" altLang="zh-CN"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05000"/>
              </a:lnSpc>
              <a:spcBef>
                <a:spcPct val="20000"/>
              </a:spcBef>
              <a:spcAft>
                <a:spcPct val="0"/>
              </a:spcAft>
              <a:buClr>
                <a:srgbClr val="A50021"/>
              </a:buClr>
              <a:buSzTx/>
              <a:buFont typeface="Wingdings" panose="05000000000000000000" pitchFamily="2" charset="2"/>
              <a:buChar char="n"/>
              <a:defRPr/>
            </a:pPr>
            <a:r>
              <a:rPr kumimoji="0" lang="zh-CN" altLang="en-US" sz="21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如果一个问题没有指定单个输入文件运行时间，则只适用前者。</a:t>
            </a:r>
            <a:endParaRPr kumimoji="0" lang="zh-CN" altLang="en-US" sz="213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5000"/>
              </a:lnSpc>
              <a:spcBef>
                <a:spcPct val="20000"/>
              </a:spcBef>
              <a:spcAft>
                <a:spcPct val="0"/>
              </a:spcAft>
              <a:buClr>
                <a:srgbClr val="A50021"/>
              </a:buClr>
              <a:buSzPct val="75000"/>
              <a:buFont typeface="Wingdings" panose="05000000000000000000" pitchFamily="2" charset="2"/>
              <a:buChar char="p"/>
              <a:defRPr/>
            </a:pPr>
            <a:r>
              <a:rPr kumimoji="0" lang="en-US"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Memory Limit Exceed (MLE) :</a:t>
            </a:r>
            <a:r>
              <a:rPr kumimoji="0" lang="en-US" altLang="en-US"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 </a:t>
            </a:r>
            <a:r>
              <a:rPr kumimoji="0" lang="zh-CN" altLang="en-US" sz="266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超出内存</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使用限制。</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5000"/>
              </a:lnSpc>
              <a:spcBef>
                <a:spcPct val="20000"/>
              </a:spcBef>
              <a:spcAft>
                <a:spcPct val="0"/>
              </a:spcAft>
              <a:buClr>
                <a:srgbClr val="A50021"/>
              </a:buClr>
              <a:buSzPct val="75000"/>
              <a:buFont typeface="Wingdings" panose="05000000000000000000" pitchFamily="2" charset="2"/>
              <a:buChar char="p"/>
              <a:defRPr/>
            </a:pPr>
            <a:r>
              <a:rPr kumimoji="0" lang="en-US"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Output Limit Exceed (OLE) : </a:t>
            </a:r>
            <a:r>
              <a:rPr kumimoji="0" lang="zh-CN" altLang="en-US" sz="266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生成了过多的输出</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。当前的限制是期望输出的两倍大小。出现这种情况的原因可能是你的程序出现了</a:t>
            </a:r>
            <a:r>
              <a:rPr kumimoji="0" lang="zh-CN" altLang="en-US" sz="266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死循环</a:t>
            </a:r>
            <a:r>
              <a:rPr kumimoji="0" lang="zh-CN" altLang="en-US"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a:t>
            </a:r>
            <a:endParaRPr kumimoji="0" lang="zh-CN" altLang="en-US" sz="266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endParaRPr>
          </a:p>
        </p:txBody>
      </p:sp>
      <p:sp>
        <p:nvSpPr>
          <p:cNvPr id="57348"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121920" tIns="60960" rIns="121920" bIns="60960" anchor="b" anchorCtr="0"/>
          <a:p>
            <a:r>
              <a:rPr lang="zh-CN" altLang="en-US" dirty="0"/>
              <a:t>自动评测</a:t>
            </a:r>
            <a:endParaRPr lang="zh-CN" altLang="en-US" dirty="0"/>
          </a:p>
        </p:txBody>
      </p:sp>
      <p:sp>
        <p:nvSpPr>
          <p:cNvPr id="3" name="内容占位符 2"/>
          <p:cNvSpPr>
            <a:spLocks noGrp="1"/>
          </p:cNvSpPr>
          <p:nvPr>
            <p:ph idx="4294967295"/>
          </p:nvPr>
        </p:nvSpPr>
        <p:spPr>
          <a:xfrm>
            <a:off x="669925" y="961390"/>
            <a:ext cx="10852150"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程序结束，一个输入文件并制造了一些输出并存储在一个输出文件中，将会用这个输出文件与正确的输出进行比较。如果输出不正确，则会给出</a:t>
            </a: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WA</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的提示。</a:t>
            </a:r>
            <a:endParaRPr kumimoji="0" lang="en-US" altLang="zh-CN" sz="3200" b="1"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en-US"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Wrong Answer (WA) : </a:t>
            </a:r>
            <a:r>
              <a:rPr kumimoji="0" lang="zh-CN" altLang="en-US" sz="3200" b="1"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没有生成正确的输出</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，判定程序会返回</a:t>
            </a:r>
            <a:r>
              <a:rPr kumimoji="0" lang="en-US"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Wrong Answer</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而不是</a:t>
            </a:r>
            <a:r>
              <a:rPr kumimoji="0" lang="en-US"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Presentation Error，</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以确保简单性和健壮性。</a:t>
            </a:r>
            <a:endPar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否则继续处理下一个输入文件。当所有的输入文件处理结束后，如果没有出现</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Presentation Error</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，则会返回</a:t>
            </a: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AC</a:t>
            </a:r>
            <a:r>
              <a:rPr kumimoji="0" lang="zh-CN" altLang="en-US"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3200" b="1"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Accepted  : 恭喜！生成了正确的结果</a:t>
            </a:r>
            <a:r>
              <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266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58372"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endParaRPr>
          </a:p>
        </p:txBody>
      </p:sp>
      <p:sp>
        <p:nvSpPr>
          <p:cNvPr id="8195" name="Rectangle 3"/>
          <p:cNvSpPr>
            <a:spLocks noGrp="1" noChangeArrowheads="1"/>
          </p:cNvSpPr>
          <p:nvPr>
            <p:ph type="body" idx="4294967295"/>
          </p:nvPr>
        </p:nvSpPr>
        <p:spPr>
          <a:xfrm>
            <a:off x="956310" y="1040130"/>
            <a:ext cx="8737600" cy="3143250"/>
          </a:xfrm>
        </p:spPr>
        <p:txBody>
          <a:bodyPr wrap="square" lIns="121920" tIns="60960" rIns="121920" bIns="60960" numCol="1" anchor="t" anchorCtr="0" compatLnSpc="1"/>
          <a:lstStyle/>
          <a:p>
            <a:pPr marL="342900" marR="0" lvl="0" indent="-342900" algn="l" defTabSz="914400" rtl="0" eaLnBrk="1" fontAlgn="base" latinLnBrk="0" hangingPunct="1">
              <a:lnSpc>
                <a:spcPct val="105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例：百万次计算机的运行结果 </a:t>
            </a:r>
            <a:endParaRPr kumimoji="0" lang="zh-CN" altLang="en-US" sz="28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5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N         50                          60</a:t>
            </a:r>
            <a:endParaRPr kumimoji="0" lang="zh-CN" altLang="en-US" sz="28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5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N</a:t>
            </a:r>
            <a:r>
              <a:rPr kumimoji="0" lang="zh-CN" altLang="en-US" sz="2800" b="1" i="0" u="none" strike="noStrike" kern="0" cap="none" spc="0" normalizeH="0" baseline="3000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2           0.0025秒                           0.0036秒</a:t>
            </a:r>
            <a:endParaRPr kumimoji="0" lang="zh-CN" altLang="en-US" sz="2800" b="1" i="0" u="none" strike="noStrike" kern="0" cap="none" spc="0" normalizeH="0" baseline="3000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05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2</a:t>
            </a:r>
            <a:r>
              <a:rPr kumimoji="0" lang="zh-CN" altLang="en-US" sz="2800" b="1" i="0" u="none" strike="noStrike" kern="0" cap="none" spc="0" normalizeH="0" baseline="3000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           31.7年                                 26600年 </a:t>
            </a:r>
            <a:endParaRPr kumimoji="0" lang="zh-CN" altLang="en-US" sz="2800" b="1" i="0" u="none" strike="noStrike" kern="0" cap="none" spc="0" normalizeH="0" baseline="3000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10244" name="Rectangle 4"/>
          <p:cNvSpPr/>
          <p:nvPr/>
        </p:nvSpPr>
        <p:spPr>
          <a:xfrm>
            <a:off x="2402417" y="4493684"/>
            <a:ext cx="10668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90000"/>
              </a:lnSpc>
              <a:buClrTx/>
              <a:buSzTx/>
              <a:buFontTx/>
              <a:buNone/>
            </a:pPr>
            <a:r>
              <a:rPr lang="en-US" altLang="zh-CN" sz="3200" dirty="0">
                <a:solidFill>
                  <a:schemeClr val="bg1"/>
                </a:solidFill>
                <a:latin typeface="宋体" panose="02010600030101010101" pitchFamily="2" charset="-122"/>
                <a:ea typeface="宋体" panose="02010600030101010101" pitchFamily="2" charset="-122"/>
              </a:rPr>
              <a:t>2</a:t>
            </a:r>
            <a:r>
              <a:rPr lang="en-US" altLang="zh-CN" sz="3200" baseline="30000" dirty="0">
                <a:solidFill>
                  <a:schemeClr val="bg1"/>
                </a:solidFill>
                <a:latin typeface="宋体" panose="02010600030101010101" pitchFamily="2" charset="-122"/>
                <a:ea typeface="宋体" panose="02010600030101010101" pitchFamily="2" charset="-122"/>
              </a:rPr>
              <a:t>50=?</a:t>
            </a:r>
            <a:endParaRPr lang="en-US" altLang="zh-CN" sz="3200" baseline="30000" dirty="0">
              <a:solidFill>
                <a:schemeClr val="bg1"/>
              </a:solidFill>
              <a:latin typeface="宋体" panose="02010600030101010101" pitchFamily="2" charset="-122"/>
              <a:ea typeface="宋体" panose="02010600030101010101" pitchFamily="2" charset="-122"/>
            </a:endParaRPr>
          </a:p>
        </p:txBody>
      </p:sp>
      <p:sp>
        <p:nvSpPr>
          <p:cNvPr id="8197" name="Rectangle 5"/>
          <p:cNvSpPr/>
          <p:nvPr/>
        </p:nvSpPr>
        <p:spPr>
          <a:xfrm>
            <a:off x="3528484" y="3613151"/>
            <a:ext cx="6781800" cy="201718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105000"/>
              </a:lnSpc>
              <a:buClrTx/>
              <a:buSzTx/>
              <a:buFontTx/>
              <a:buNone/>
            </a:pPr>
            <a:r>
              <a:rPr lang="en-US" altLang="zh-CN" sz="2400" dirty="0">
                <a:solidFill>
                  <a:schemeClr val="tx1"/>
                </a:solidFill>
                <a:latin typeface="宋体" panose="02010600030101010101" pitchFamily="2" charset="-122"/>
                <a:ea typeface="宋体" panose="02010600030101010101" pitchFamily="2" charset="-122"/>
              </a:rPr>
              <a:t>2</a:t>
            </a:r>
            <a:r>
              <a:rPr lang="en-US" altLang="zh-CN" sz="2400" baseline="30000" dirty="0">
                <a:solidFill>
                  <a:schemeClr val="tx1"/>
                </a:solidFill>
                <a:latin typeface="宋体" panose="02010600030101010101" pitchFamily="2" charset="-122"/>
                <a:ea typeface="宋体" panose="02010600030101010101" pitchFamily="2" charset="-122"/>
              </a:rPr>
              <a:t>10*</a:t>
            </a:r>
            <a:r>
              <a:rPr lang="en-US" altLang="zh-CN" sz="2400" dirty="0">
                <a:solidFill>
                  <a:schemeClr val="tx1"/>
                </a:solidFill>
                <a:latin typeface="宋体" panose="02010600030101010101" pitchFamily="2" charset="-122"/>
                <a:ea typeface="宋体" panose="02010600030101010101" pitchFamily="2" charset="-122"/>
              </a:rPr>
              <a:t>2</a:t>
            </a:r>
            <a:r>
              <a:rPr lang="en-US" altLang="zh-CN" sz="2400" baseline="30000" dirty="0">
                <a:solidFill>
                  <a:schemeClr val="tx1"/>
                </a:solidFill>
                <a:latin typeface="宋体" panose="02010600030101010101" pitchFamily="2" charset="-122"/>
                <a:ea typeface="宋体" panose="02010600030101010101" pitchFamily="2" charset="-122"/>
              </a:rPr>
              <a:t>10*</a:t>
            </a:r>
            <a:r>
              <a:rPr lang="en-US" altLang="zh-CN" sz="2400" dirty="0">
                <a:solidFill>
                  <a:schemeClr val="tx1"/>
                </a:solidFill>
                <a:latin typeface="宋体" panose="02010600030101010101" pitchFamily="2" charset="-122"/>
                <a:ea typeface="宋体" panose="02010600030101010101" pitchFamily="2" charset="-122"/>
              </a:rPr>
              <a:t>2</a:t>
            </a:r>
            <a:r>
              <a:rPr lang="en-US" altLang="zh-CN" sz="2400" baseline="30000" dirty="0">
                <a:solidFill>
                  <a:schemeClr val="tx1"/>
                </a:solidFill>
                <a:latin typeface="宋体" panose="02010600030101010101" pitchFamily="2" charset="-122"/>
                <a:ea typeface="宋体" panose="02010600030101010101" pitchFamily="2" charset="-122"/>
              </a:rPr>
              <a:t>10*</a:t>
            </a:r>
            <a:r>
              <a:rPr lang="en-US" altLang="zh-CN" sz="2400" dirty="0">
                <a:solidFill>
                  <a:schemeClr val="tx1"/>
                </a:solidFill>
                <a:latin typeface="宋体" panose="02010600030101010101" pitchFamily="2" charset="-122"/>
                <a:ea typeface="宋体" panose="02010600030101010101" pitchFamily="2" charset="-122"/>
              </a:rPr>
              <a:t>2</a:t>
            </a:r>
            <a:r>
              <a:rPr lang="en-US" altLang="zh-CN" sz="2400" baseline="30000" dirty="0">
                <a:solidFill>
                  <a:schemeClr val="tx1"/>
                </a:solidFill>
                <a:latin typeface="宋体" panose="02010600030101010101" pitchFamily="2" charset="-122"/>
                <a:ea typeface="宋体" panose="02010600030101010101" pitchFamily="2" charset="-122"/>
              </a:rPr>
              <a:t>10*</a:t>
            </a:r>
            <a:r>
              <a:rPr lang="en-US" altLang="zh-CN" sz="2400" dirty="0">
                <a:solidFill>
                  <a:schemeClr val="tx1"/>
                </a:solidFill>
                <a:latin typeface="宋体" panose="02010600030101010101" pitchFamily="2" charset="-122"/>
                <a:ea typeface="宋体" panose="02010600030101010101" pitchFamily="2" charset="-122"/>
              </a:rPr>
              <a:t>2</a:t>
            </a:r>
            <a:r>
              <a:rPr lang="en-US" altLang="zh-CN" sz="2400" baseline="30000" dirty="0">
                <a:solidFill>
                  <a:schemeClr val="tx1"/>
                </a:solidFill>
                <a:latin typeface="宋体" panose="02010600030101010101" pitchFamily="2" charset="-122"/>
                <a:ea typeface="宋体" panose="02010600030101010101" pitchFamily="2" charset="-122"/>
              </a:rPr>
              <a:t>10 = </a:t>
            </a:r>
            <a:r>
              <a:rPr lang="en-US" altLang="zh-CN" sz="2400" dirty="0">
                <a:solidFill>
                  <a:schemeClr val="tx1"/>
                </a:solidFill>
                <a:latin typeface="宋体" panose="02010600030101010101" pitchFamily="2" charset="-122"/>
                <a:ea typeface="宋体" panose="02010600030101010101" pitchFamily="2" charset="-122"/>
              </a:rPr>
              <a:t>1024*1024*1024*1024*1024</a:t>
            </a:r>
            <a:endParaRPr lang="en-US" altLang="zh-CN" sz="2400" dirty="0">
              <a:solidFill>
                <a:schemeClr val="tx1"/>
              </a:solidFill>
              <a:latin typeface="宋体" panose="02010600030101010101" pitchFamily="2" charset="-122"/>
              <a:ea typeface="宋体" panose="02010600030101010101" pitchFamily="2" charset="-122"/>
            </a:endParaRPr>
          </a:p>
          <a:p>
            <a:pPr marL="0" lvl="0" indent="0" algn="ctr" eaLnBrk="1" hangingPunct="1">
              <a:lnSpc>
                <a:spcPct val="105000"/>
              </a:lnSpc>
              <a:buClrTx/>
              <a:buSzTx/>
              <a:buFontTx/>
              <a:buNone/>
            </a:pPr>
            <a:r>
              <a:rPr lang="en-US" altLang="zh-CN"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3</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3</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3</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3</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3</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15</a:t>
            </a:r>
            <a:endParaRPr lang="en-US" altLang="zh-CN" sz="2400" baseline="30000" dirty="0">
              <a:solidFill>
                <a:schemeClr val="tx1"/>
              </a:solidFill>
              <a:ea typeface="黑体" panose="02010609060101010101" charset="-122"/>
            </a:endParaRPr>
          </a:p>
          <a:p>
            <a:pPr marL="0" lvl="0" indent="0" algn="ctr" eaLnBrk="1" hangingPunct="1">
              <a:lnSpc>
                <a:spcPct val="105000"/>
              </a:lnSpc>
              <a:buClrTx/>
              <a:buSzTx/>
              <a:buFontTx/>
              <a:buNone/>
            </a:pPr>
            <a:r>
              <a:rPr lang="zh-CN" altLang="en-US" sz="2400" dirty="0">
                <a:solidFill>
                  <a:srgbClr val="A50021"/>
                </a:solidFill>
                <a:ea typeface="黑体" panose="02010609060101010101" charset="-122"/>
              </a:rPr>
              <a:t>计算时间</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15</a:t>
            </a:r>
            <a:r>
              <a:rPr lang="en-US" altLang="zh-CN" sz="2400" dirty="0">
                <a:solidFill>
                  <a:schemeClr val="tx1"/>
                </a:solidFill>
                <a:ea typeface="黑体" panose="02010609060101010101" charset="-122"/>
              </a:rPr>
              <a:t>/10</a:t>
            </a:r>
            <a:r>
              <a:rPr lang="en-US" altLang="zh-CN" sz="2400" baseline="30000" dirty="0">
                <a:solidFill>
                  <a:schemeClr val="tx1"/>
                </a:solidFill>
                <a:ea typeface="黑体" panose="02010609060101010101" charset="-122"/>
              </a:rPr>
              <a:t>6</a:t>
            </a:r>
            <a:r>
              <a:rPr lang="en-US" altLang="zh-CN" sz="2400" dirty="0">
                <a:solidFill>
                  <a:schemeClr val="tx1"/>
                </a:solidFill>
                <a:ea typeface="黑体" panose="02010609060101010101" charset="-122"/>
              </a:rPr>
              <a:t>*3600*24*365=31.7</a:t>
            </a:r>
            <a:r>
              <a:rPr lang="zh-CN" altLang="en-US" sz="2400" dirty="0">
                <a:solidFill>
                  <a:schemeClr val="tx1"/>
                </a:solidFill>
                <a:ea typeface="黑体" panose="02010609060101010101" charset="-122"/>
              </a:rPr>
              <a:t>年</a:t>
            </a:r>
            <a:endParaRPr lang="en-US" altLang="zh-CN" sz="2400" dirty="0">
              <a:solidFill>
                <a:schemeClr val="tx1"/>
              </a:solidFill>
              <a:ea typeface="黑体" panose="02010609060101010101" charset="-122"/>
            </a:endParaRPr>
          </a:p>
          <a:p>
            <a:pPr marL="0" lvl="0" indent="0" algn="ctr" eaLnBrk="1" hangingPunct="1">
              <a:lnSpc>
                <a:spcPct val="105000"/>
              </a:lnSpc>
              <a:buClrTx/>
              <a:buSzTx/>
              <a:buFontTx/>
              <a:buNone/>
            </a:pPr>
            <a:r>
              <a:rPr lang="zh-CN" altLang="en-US" sz="2400" dirty="0">
                <a:solidFill>
                  <a:schemeClr val="tx1"/>
                </a:solidFill>
                <a:ea typeface="黑体" panose="02010609060101010101" charset="-122"/>
              </a:rPr>
              <a:t>同样的时间，</a:t>
            </a:r>
            <a:r>
              <a:rPr lang="en-US" altLang="zh-CN" sz="2400" dirty="0">
                <a:solidFill>
                  <a:schemeClr val="tx1"/>
                </a:solidFill>
                <a:ea typeface="黑体" panose="02010609060101010101" charset="-122"/>
              </a:rPr>
              <a:t>G</a:t>
            </a:r>
            <a:r>
              <a:rPr lang="zh-CN" altLang="en-US" sz="2400" dirty="0">
                <a:solidFill>
                  <a:schemeClr val="tx1"/>
                </a:solidFill>
                <a:ea typeface="黑体" panose="02010609060101010101" charset="-122"/>
              </a:rPr>
              <a:t>次计算机最大计算</a:t>
            </a:r>
            <a:r>
              <a:rPr lang="en-US" altLang="zh-CN" sz="2400" dirty="0">
                <a:solidFill>
                  <a:schemeClr val="tx1"/>
                </a:solidFill>
                <a:ea typeface="黑体" panose="02010609060101010101" charset="-122"/>
              </a:rPr>
              <a:t>2</a:t>
            </a:r>
            <a:r>
              <a:rPr lang="en-US" altLang="zh-CN" sz="2400" baseline="30000" dirty="0">
                <a:solidFill>
                  <a:schemeClr val="tx1"/>
                </a:solidFill>
                <a:ea typeface="黑体" panose="02010609060101010101" charset="-122"/>
              </a:rPr>
              <a:t>n</a:t>
            </a:r>
            <a:r>
              <a:rPr lang="zh-CN" altLang="en-US" sz="2400" dirty="0">
                <a:solidFill>
                  <a:schemeClr val="tx1"/>
                </a:solidFill>
                <a:ea typeface="黑体" panose="02010609060101010101" charset="-122"/>
              </a:rPr>
              <a:t>？</a:t>
            </a:r>
            <a:endParaRPr lang="zh-CN" altLang="en-US" sz="2000" dirty="0">
              <a:solidFill>
                <a:schemeClr val="tx1"/>
              </a:solidFill>
              <a:ea typeface="黑体" panose="02010609060101010101" charset="-122"/>
            </a:endParaRPr>
          </a:p>
        </p:txBody>
      </p:sp>
      <p:sp>
        <p:nvSpPr>
          <p:cNvPr id="8198" name="Rectangle 4"/>
          <p:cNvSpPr/>
          <p:nvPr/>
        </p:nvSpPr>
        <p:spPr>
          <a:xfrm>
            <a:off x="3486151" y="6000751"/>
            <a:ext cx="6864349" cy="65828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algn="ctr" eaLnBrk="1" hangingPunct="1">
              <a:lnSpc>
                <a:spcPct val="90000"/>
              </a:lnSpc>
              <a:buClrTx/>
              <a:buSzTx/>
              <a:buFontTx/>
              <a:buNone/>
            </a:pPr>
            <a:r>
              <a:rPr lang="zh-CN" altLang="en-US" sz="3200" baseline="30000" dirty="0">
                <a:solidFill>
                  <a:schemeClr val="bg1"/>
                </a:solidFill>
                <a:latin typeface="微软雅黑" panose="020B0503020204020204" charset="-122"/>
              </a:rPr>
              <a:t>单纯依靠提高计算机速度难以解决          </a:t>
            </a:r>
            <a:r>
              <a:rPr lang="en-US" altLang="zh-CN" sz="3200" dirty="0">
                <a:solidFill>
                  <a:schemeClr val="bg1"/>
                </a:solidFill>
                <a:latin typeface="微软雅黑" panose="020B0503020204020204" charset="-122"/>
              </a:rPr>
              <a:t>2</a:t>
            </a:r>
            <a:r>
              <a:rPr lang="en-US" altLang="zh-CN" sz="3200" baseline="30000" dirty="0">
                <a:solidFill>
                  <a:schemeClr val="bg1"/>
                </a:solidFill>
                <a:latin typeface="微软雅黑" panose="020B0503020204020204" charset="-122"/>
              </a:rPr>
              <a:t>60</a:t>
            </a:r>
            <a:endParaRPr lang="en-US" altLang="zh-CN" sz="3200" b="0" baseline="30000" dirty="0">
              <a:solidFill>
                <a:schemeClr val="bg1"/>
              </a:solidFill>
              <a:latin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8194">
                                            <p:txEl>
                                              <p:charRg st="0" end="22"/>
                                            </p:txEl>
                                          </p:spTgt>
                                        </p:tgtEl>
                                        <p:attrNameLst>
                                          <p:attrName>style.visibility</p:attrName>
                                        </p:attrNameLst>
                                      </p:cBhvr>
                                      <p:to>
                                        <p:strVal val="visible"/>
                                      </p:to>
                                    </p:set>
                                    <p:animEffect transition="in" filter="dissolve">
                                      <p:cBhvr>
                                        <p:cTn id="7" dur="500"/>
                                        <p:tgtEl>
                                          <p:spTgt spid="8194">
                                            <p:txEl>
                                              <p:charRg st="0" end="22"/>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194">
                                            <p:txEl>
                                              <p:charRg st="0" end="22"/>
                                            </p:txEl>
                                          </p:spTgt>
                                        </p:tgtEl>
                                        <p:attrNameLst>
                                          <p:attrName>style.visibility</p:attrName>
                                        </p:attrNameLst>
                                      </p:cBhvr>
                                      <p:to>
                                        <p:strVal val="visible"/>
                                      </p:to>
                                    </p:set>
                                    <p:animEffect transition="in" filter="dissolve">
                                      <p:cBhvr>
                                        <p:cTn id="11" dur="500"/>
                                        <p:tgtEl>
                                          <p:spTgt spid="8194">
                                            <p:txEl>
                                              <p:charRg st="0"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8197"/>
                                        </p:tgtEl>
                                        <p:attrNameLst>
                                          <p:attrName>style.visibility</p:attrName>
                                        </p:attrNameLst>
                                      </p:cBhvr>
                                      <p:to>
                                        <p:strVal val="visible"/>
                                      </p:to>
                                    </p:set>
                                    <p:anim calcmode="lin" valueType="num">
                                      <p:cBhvr additive="base">
                                        <p:cTn id="16" dur="500" fill="hold"/>
                                        <p:tgtEl>
                                          <p:spTgt spid="8197"/>
                                        </p:tgtEl>
                                        <p:attrNameLst>
                                          <p:attrName>ppt_x</p:attrName>
                                        </p:attrNameLst>
                                      </p:cBhvr>
                                      <p:tavLst>
                                        <p:tav tm="0">
                                          <p:val>
                                            <p:strVal val="0-#ppt_w/2"/>
                                          </p:val>
                                        </p:tav>
                                        <p:tav tm="100000">
                                          <p:val>
                                            <p:strVal val="#ppt_x"/>
                                          </p:val>
                                        </p:tav>
                                      </p:tavLst>
                                    </p:anim>
                                    <p:anim calcmode="lin" valueType="num">
                                      <p:cBhvr additive="base">
                                        <p:cTn id="17"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8198"/>
                                        </p:tgtEl>
                                        <p:attrNameLst>
                                          <p:attrName>style.visibility</p:attrName>
                                        </p:attrNameLst>
                                      </p:cBhvr>
                                      <p:to>
                                        <p:strVal val="visible"/>
                                      </p:to>
                                    </p:set>
                                    <p:anim calcmode="lin" valueType="num">
                                      <p:cBhvr additive="base">
                                        <p:cTn id="22" dur="500" fill="hold"/>
                                        <p:tgtEl>
                                          <p:spTgt spid="8198"/>
                                        </p:tgtEl>
                                        <p:attrNameLst>
                                          <p:attrName>ppt_x</p:attrName>
                                        </p:attrNameLst>
                                      </p:cBhvr>
                                      <p:tavLst>
                                        <p:tav tm="0">
                                          <p:val>
                                            <p:strVal val="0-#ppt_w/2"/>
                                          </p:val>
                                        </p:tav>
                                        <p:tav tm="100000">
                                          <p:val>
                                            <p:strVal val="#ppt_x"/>
                                          </p:val>
                                        </p:tav>
                                      </p:tavLst>
                                    </p:anim>
                                    <p:anim calcmode="lin" valueType="num">
                                      <p:cBhvr additive="base">
                                        <p:cTn id="23" dur="500" fill="hold"/>
                                        <p:tgtEl>
                                          <p:spTgt spid="81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dvAuto="1000" build="p"/>
      <p:bldP spid="8194" grpId="1" build="p"/>
      <p:bldP spid="8197" grpId="0" bldLvl="0" animBg="1"/>
      <p:bldP spid="819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a:xfrm>
            <a:off x="669882" y="58610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返回信息</a:t>
            </a:r>
            <a:endPar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101379" name="Rectangle 3"/>
          <p:cNvSpPr>
            <a:spLocks noGrp="1" noChangeArrowheads="1"/>
          </p:cNvSpPr>
          <p:nvPr>
            <p:ph type="body" idx="4294967295"/>
          </p:nvPr>
        </p:nvSpPr>
        <p:spPr>
          <a:xfrm>
            <a:off x="756920" y="1028065"/>
            <a:ext cx="11137900" cy="5013960"/>
          </a:xfrm>
        </p:spPr>
        <p:txBody>
          <a:bodyPr wrap="square" lIns="121920" tIns="60960" rIns="121920" bIns="60960" numCol="1" anchor="t" anchorCtr="0" compatLnSpc="1">
            <a:normAutofit fontScale="90000"/>
          </a:bodyPr>
          <a:lstStyle/>
          <a:p>
            <a:pPr marL="342900" marR="0" lvl="0" indent="-342900" algn="l" defTabSz="914400" rtl="0" eaLnBrk="1" fontAlgn="base" latinLnBrk="0" hangingPunct="1">
              <a:lnSpc>
                <a:spcPct val="105000"/>
              </a:lnSpc>
              <a:spcBef>
                <a:spcPct val="2000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Waiting : </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程序正在被进行判定，或者等候被判定</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Presentation Error (PE) : </a:t>
            </a:r>
            <a:r>
              <a:rPr kumimoji="0" lang="zh-CN" altLang="en-US"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输出格式不能完全匹配</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与所期望的结果。虽然输出正确，在两个非空白的字符之间存在着多余或缺失的</a:t>
            </a:r>
            <a:r>
              <a:rPr kumimoji="0" lang="zh-CN" altLang="en-US"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空格</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（空格，Tab，换行），或者在两个非空白行之间存在</a:t>
            </a:r>
            <a:r>
              <a:rPr kumimoji="0" lang="zh-CN" altLang="en-US"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空白行</a:t>
            </a:r>
            <a:r>
              <a:rPr kumimoji="0" lang="zh-CN" altLang="en-US" sz="3200" i="0" u="none" strike="noStrike" kern="0" cap="none" spc="0" normalizeH="0" baseline="0" noProof="0">
                <a:ln>
                  <a:noFill/>
                </a:ln>
                <a:solidFill>
                  <a:srgbClr val="FFFF99"/>
                </a:solidFill>
                <a:effectLst/>
                <a:uLnTx/>
                <a:uFillTx/>
                <a:latin typeface="微软雅黑" panose="020B0503020204020204" charset="-122"/>
                <a:cs typeface="微软雅黑" panose="020B0503020204020204" charset="-122"/>
              </a:rPr>
              <a:t>。</a:t>
            </a:r>
            <a:endParaRPr kumimoji="0" lang="en-US" altLang="zh-CN" sz="3200" i="0" u="none" strike="noStrike" kern="0" cap="none" spc="0" normalizeH="0" baseline="0" noProof="0">
              <a:ln>
                <a:noFill/>
              </a:ln>
              <a:solidFill>
                <a:srgbClr val="FFFF99"/>
              </a:solidFill>
              <a:effectLst/>
              <a:uLnTx/>
              <a:uFillTx/>
              <a:latin typeface="微软雅黑" panose="020B0503020204020204" charset="-122"/>
              <a:cs typeface="微软雅黑" panose="020B0503020204020204" charset="-122"/>
            </a:endParaRPr>
          </a:p>
          <a:p>
            <a:pPr marL="0" marR="0" lvl="0" indent="0" algn="l" defTabSz="914400" rtl="0" eaLnBrk="1" fontAlgn="base" latinLnBrk="0" hangingPunct="1">
              <a:lnSpc>
                <a:spcPct val="105000"/>
              </a:lnSpc>
              <a:spcBef>
                <a:spcPct val="20000"/>
              </a:spcBef>
              <a:spcAft>
                <a:spcPct val="0"/>
              </a:spcAft>
              <a:buClr>
                <a:srgbClr val="A50021"/>
              </a:buClr>
              <a:buSzPct val="75000"/>
              <a:buFont typeface="Wingdings" panose="05000000000000000000" pitchFamily="2" charset="2"/>
              <a:buNone/>
              <a:defRPr/>
            </a:pPr>
            <a:r>
              <a:rPr kumimoji="0" lang="en-US" altLang="zh-CN" sz="3200" i="0" u="none" strike="noStrike" kern="0" cap="none" spc="0" normalizeH="0" baseline="0" noProof="0">
                <a:ln>
                  <a:noFill/>
                </a:ln>
                <a:solidFill>
                  <a:srgbClr val="FFFF99"/>
                </a:solidFill>
                <a:effectLst/>
                <a:uLnTx/>
                <a:uFillTx/>
                <a:latin typeface="微软雅黑" panose="020B0503020204020204" charset="-122"/>
                <a:cs typeface="微软雅黑" panose="020B0503020204020204" charset="-122"/>
              </a:rPr>
              <a:t>     </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在行后的空白字符以及文件后的空白行将不会被认为是格式错误。</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A50021"/>
              </a:buClr>
              <a:buSzTx/>
              <a:buFont typeface="Wingdings" panose="05000000000000000000" pitchFamily="2" charset="2"/>
              <a:buChar char="n"/>
              <a:defRPr/>
            </a:pP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判定程序会返回Wrong Answer而不是Presentation Error，以确保简单性和健壮性。</a:t>
            </a:r>
            <a:endPar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endPar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101378">
                                            <p:txEl>
                                              <p:charRg st="0" end="5"/>
                                            </p:txEl>
                                          </p:spTgt>
                                        </p:tgtEl>
                                        <p:attrNameLst>
                                          <p:attrName>style.visibility</p:attrName>
                                        </p:attrNameLst>
                                      </p:cBhvr>
                                      <p:to>
                                        <p:strVal val="visible"/>
                                      </p:to>
                                    </p:set>
                                    <p:animEffect transition="in" filter="dissolve">
                                      <p:cBhvr>
                                        <p:cTn id="7" dur="500"/>
                                        <p:tgtEl>
                                          <p:spTgt spid="101378">
                                            <p:txEl>
                                              <p:charRg st="0" end="5"/>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1378">
                                            <p:txEl>
                                              <p:charRg st="0" end="5"/>
                                            </p:txEl>
                                          </p:spTgt>
                                        </p:tgtEl>
                                        <p:attrNameLst>
                                          <p:attrName>style.visibility</p:attrName>
                                        </p:attrNameLst>
                                      </p:cBhvr>
                                      <p:to>
                                        <p:strVal val="visible"/>
                                      </p:to>
                                    </p:set>
                                    <p:animEffect transition="in" filter="dissolve">
                                      <p:cBhvr>
                                        <p:cTn id="11" dur="500"/>
                                        <p:tgtEl>
                                          <p:spTgt spid="101378">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dvAuto="1000" build="p"/>
      <p:bldP spid="101378" grpI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a:xfrm>
            <a:off x="669882" y="58610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rPr>
              <a:t>返回信息</a:t>
            </a:r>
            <a:endParaRPr kumimoji="0"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101379" name="Rectangle 3"/>
          <p:cNvSpPr>
            <a:spLocks noGrp="1" noChangeArrowheads="1"/>
          </p:cNvSpPr>
          <p:nvPr>
            <p:ph type="body" idx="4294967295"/>
          </p:nvPr>
        </p:nvSpPr>
        <p:spPr>
          <a:xfrm>
            <a:off x="756920" y="1028065"/>
            <a:ext cx="11137900" cy="4102100"/>
          </a:xfrm>
        </p:spPr>
        <p:txBody>
          <a:bodyPr wrap="square" lIns="121920" tIns="60960" rIns="121920" bIns="60960" numCol="1" anchor="t" anchorCtr="0" compatLnSpc="1">
            <a:normAutofit fontScale="80000"/>
          </a:bodyPr>
          <a:lstStyle/>
          <a:p>
            <a:pPr marL="342900" marR="0" lvl="0" indent="-342900" algn="l" defTabSz="914400" rtl="0" eaLnBrk="1" fontAlgn="base" latinLnBrk="0" hangingPunct="1">
              <a:lnSpc>
                <a:spcPct val="150000"/>
              </a:lnSpc>
              <a:spcBef>
                <a:spcPct val="2000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System Error : </a:t>
            </a:r>
            <a:r>
              <a:rPr kumimoji="0" lang="zh-CN" altLang="en-US"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无法运行</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。比如程序请求了硬件限制之上太多的内存。</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
                <a:srgbClr val="A50021"/>
              </a:buClr>
              <a:buSzPct val="75000"/>
              <a:buFont typeface="Wingdings" panose="05000000000000000000" pitchFamily="2" charset="2"/>
              <a:buChar char="p"/>
              <a:defRPr/>
            </a:pP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Validate Error: </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特别判定程序在检查输出时出错，意味着特别判定程序可能存在缺陷，</a:t>
            </a:r>
            <a:r>
              <a:rPr kumimoji="0" lang="zh-CN" altLang="en-US"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请联系管理员</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，当然也有可能是你的程序的问题。</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
                <a:srgbClr val="A50021"/>
              </a:buClr>
              <a:buSzPct val="75000"/>
              <a:buFont typeface="Wingdings" panose="05000000000000000000" pitchFamily="2" charset="2"/>
              <a:buChar char="p"/>
              <a:defRPr/>
            </a:pP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时间限制是</a:t>
            </a: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1000MS</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，但是程序几秒钟才运行完，仍然得到</a:t>
            </a: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Accepted</a:t>
            </a:r>
            <a:endPar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A50021"/>
              </a:buClr>
              <a:buSzTx/>
              <a:buFont typeface="Wingdings" panose="05000000000000000000" pitchFamily="2" charset="2"/>
              <a:buChar char="n"/>
              <a:defRPr/>
            </a:pP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大多数这样的程序都是</a:t>
            </a: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java</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程序，</a:t>
            </a:r>
            <a:r>
              <a:rPr kumimoji="0" lang="en-US" altLang="zh-CN"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Java</a:t>
            </a:r>
            <a:r>
              <a:rPr kumimoji="0" lang="zh-CN" altLang="en-US" sz="3200" i="0" u="none" strike="noStrike" kern="0" cap="none" spc="0" normalizeH="0" baseline="0" noProof="0">
                <a:ln>
                  <a:noFill/>
                </a:ln>
                <a:solidFill>
                  <a:srgbClr val="FF6600"/>
                </a:solidFill>
                <a:effectLst/>
                <a:uLnTx/>
                <a:uFillTx/>
                <a:latin typeface="微软雅黑" panose="020B0503020204020204" charset="-122"/>
                <a:cs typeface="微软雅黑" panose="020B0503020204020204" charset="-122"/>
              </a:rPr>
              <a:t>程序</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的时间限制放宽到总时间限制的三倍。并且对于每个输入文件处理额外给出</a:t>
            </a:r>
            <a:r>
              <a:rPr kumimoji="0" lang="en-US" altLang="zh-CN"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150MS</a:t>
            </a:r>
            <a:r>
              <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rPr>
              <a:t>的时间。</a:t>
            </a:r>
            <a:endParaRPr kumimoji="0" lang="zh-CN" altLang="en-US" sz="3200" i="0" u="none" strike="noStrike" kern="0" cap="none" spc="0" normalizeH="0" baseline="0" noProof="0">
              <a:ln>
                <a:noFill/>
              </a:ln>
              <a:solidFill>
                <a:schemeClr val="tx1"/>
              </a:solidFill>
              <a:effectLst/>
              <a:uLnTx/>
              <a:uFillTx/>
              <a:latin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101378">
                                            <p:txEl>
                                              <p:charRg st="0" end="5"/>
                                            </p:txEl>
                                          </p:spTgt>
                                        </p:tgtEl>
                                        <p:attrNameLst>
                                          <p:attrName>style.visibility</p:attrName>
                                        </p:attrNameLst>
                                      </p:cBhvr>
                                      <p:to>
                                        <p:strVal val="visible"/>
                                      </p:to>
                                    </p:set>
                                    <p:animEffect transition="in" filter="dissolve">
                                      <p:cBhvr>
                                        <p:cTn id="7" dur="500"/>
                                        <p:tgtEl>
                                          <p:spTgt spid="101378">
                                            <p:txEl>
                                              <p:charRg st="0" end="5"/>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1378">
                                            <p:txEl>
                                              <p:charRg st="0" end="5"/>
                                            </p:txEl>
                                          </p:spTgt>
                                        </p:tgtEl>
                                        <p:attrNameLst>
                                          <p:attrName>style.visibility</p:attrName>
                                        </p:attrNameLst>
                                      </p:cBhvr>
                                      <p:to>
                                        <p:strVal val="visible"/>
                                      </p:to>
                                    </p:set>
                                    <p:animEffect transition="in" filter="dissolve">
                                      <p:cBhvr>
                                        <p:cTn id="11" dur="500"/>
                                        <p:tgtEl>
                                          <p:spTgt spid="101378">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dvAuto="1000" build="p"/>
      <p:bldP spid="101378" grpI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ChangeArrowheads="1"/>
          </p:cNvSpPr>
          <p:nvPr>
            <p:ph type="title"/>
          </p:nvPr>
        </p:nvSpPr>
        <p:spPr>
          <a:xfrm>
            <a:off x="857207" y="64135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rPr>
              <a:t>基本输入输出</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107523" name="Rectangle 3"/>
          <p:cNvSpPr>
            <a:spLocks noGrp="1" noChangeArrowheads="1"/>
          </p:cNvSpPr>
          <p:nvPr>
            <p:ph type="body" idx="4294967295"/>
          </p:nvPr>
        </p:nvSpPr>
        <p:spPr>
          <a:xfrm>
            <a:off x="1879600" y="1414145"/>
            <a:ext cx="7772400" cy="4823460"/>
          </a:xfrm>
        </p:spPr>
        <p:txBody>
          <a:bodyPr wrap="square" lIns="121920" tIns="60960" rIns="121920" bIns="60960" numCol="1" anchor="t" anchorCtr="0" compatLnSpc="1">
            <a:normAutofit lnSpcReduction="20000"/>
          </a:bodyPr>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4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输入a、b,输出a+b   poj1000</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None/>
              <a:defRPr/>
            </a:pP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Sample input:</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1  5</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10  20</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Sample output:</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6</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30</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7522">
                                            <p:txEl>
                                              <p:charRg st="0" end="7"/>
                                            </p:txEl>
                                          </p:spTgt>
                                        </p:tgtEl>
                                        <p:attrNameLst>
                                          <p:attrName>style.visibility</p:attrName>
                                        </p:attrNameLst>
                                      </p:cBhvr>
                                      <p:to>
                                        <p:strVal val="visible"/>
                                      </p:to>
                                    </p:set>
                                    <p:animEffect transition="in" filter="dissolve">
                                      <p:cBhvr>
                                        <p:cTn id="7" dur="500"/>
                                        <p:tgtEl>
                                          <p:spTgt spid="107522">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dvAuto="100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type="title"/>
          </p:nvPr>
        </p:nvSpPr>
        <p:spPr>
          <a:xfrm>
            <a:off x="669882" y="66294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rPr>
              <a:t>初学者很常见的一种写法：</a:t>
            </a:r>
            <a:endParaRPr kumimoji="0" lang="zh-CN" altLang="en-US" sz="48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endParaRPr>
          </a:p>
        </p:txBody>
      </p:sp>
      <p:sp>
        <p:nvSpPr>
          <p:cNvPr id="108547" name="Rectangle 3"/>
          <p:cNvSpPr>
            <a:spLocks noGrp="1" noChangeArrowheads="1"/>
          </p:cNvSpPr>
          <p:nvPr>
            <p:ph type="body" idx="4294967295"/>
          </p:nvPr>
        </p:nvSpPr>
        <p:spPr>
          <a:xfrm>
            <a:off x="1384935" y="1268095"/>
            <a:ext cx="7772400" cy="4436110"/>
          </a:xfrm>
        </p:spPr>
        <p:txBody>
          <a:bodyPr wrap="square" lIns="121920" tIns="60960" rIns="121920" bIns="60960" numCol="1" anchor="t" anchorCtr="0" compatLnSpc="1">
            <a:normAutofit fontScale="90000" lnSpcReduction="20000"/>
          </a:bodyPr>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#include&lt;stdio.h&gt;</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void main()</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1143000" marR="0" lvl="2" indent="-228600" algn="l" defTabSz="914400" rtl="0" eaLnBrk="1" fontAlgn="base" latinLnBrk="0" hangingPunct="1">
              <a:lnSpc>
                <a:spcPct val="120000"/>
              </a:lnSpc>
              <a:spcBef>
                <a:spcPct val="20000"/>
              </a:spcBef>
              <a:spcAft>
                <a:spcPct val="0"/>
              </a:spcAft>
              <a:buClr>
                <a:srgbClr val="A50021"/>
              </a:buClr>
              <a:buSzTx/>
              <a:buFont typeface="Monotype Sorts" pitchFamily="2" charset="2"/>
              <a:buNone/>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int a,b;</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1143000" marR="0" lvl="2" indent="-228600" algn="l" defTabSz="914400" rtl="0" eaLnBrk="1" fontAlgn="base" latinLnBrk="0" hangingPunct="1">
              <a:lnSpc>
                <a:spcPct val="120000"/>
              </a:lnSpc>
              <a:spcBef>
                <a:spcPct val="20000"/>
              </a:spcBef>
              <a:spcAft>
                <a:spcPct val="0"/>
              </a:spcAft>
              <a:buClr>
                <a:srgbClr val="A50021"/>
              </a:buClr>
              <a:buSzTx/>
              <a:buFont typeface="Monotype Sorts" pitchFamily="2" charset="2"/>
              <a:buNone/>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scanf(</a:t>
            </a:r>
            <a:r>
              <a:rPr kumimoji="0" lang="en-US" altLang="zh-CN" sz="3600" b="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%d %d</a:t>
            </a:r>
            <a:r>
              <a:rPr kumimoji="0" lang="en-US" altLang="zh-CN" sz="3600" b="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,&amp;a,&amp;b);</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1143000" marR="0" lvl="2" indent="-228600" algn="l" defTabSz="914400" rtl="0" eaLnBrk="1" fontAlgn="base" latinLnBrk="0" hangingPunct="1">
              <a:lnSpc>
                <a:spcPct val="120000"/>
              </a:lnSpc>
              <a:spcBef>
                <a:spcPct val="20000"/>
              </a:spcBef>
              <a:spcAft>
                <a:spcPct val="0"/>
              </a:spcAft>
              <a:buClr>
                <a:srgbClr val="A50021"/>
              </a:buClr>
              <a:buSzTx/>
              <a:buFont typeface="Monotype Sorts" pitchFamily="2" charset="2"/>
              <a:buNone/>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Printf(</a:t>
            </a:r>
            <a:r>
              <a:rPr kumimoji="0" lang="en-US" altLang="zh-CN" sz="3600" b="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%d</a:t>
            </a:r>
            <a:r>
              <a:rPr kumimoji="0" lang="en-US" altLang="zh-CN" sz="3600" b="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,a+b);</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36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8546">
                                            <p:txEl>
                                              <p:charRg st="0" end="13"/>
                                            </p:txEl>
                                          </p:spTgt>
                                        </p:tgtEl>
                                        <p:attrNameLst>
                                          <p:attrName>style.visibility</p:attrName>
                                        </p:attrNameLst>
                                      </p:cBhvr>
                                      <p:to>
                                        <p:strVal val="visible"/>
                                      </p:to>
                                    </p:set>
                                    <p:animEffect transition="in" filter="dissolve">
                                      <p:cBhvr>
                                        <p:cTn id="7" dur="500"/>
                                        <p:tgtEl>
                                          <p:spTgt spid="108546">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dvAuto="100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Rectangle 3"/>
          <p:cNvSpPr>
            <a:spLocks noGrp="1" noChangeArrowheads="1"/>
          </p:cNvSpPr>
          <p:nvPr>
            <p:ph type="body" idx="4294967295"/>
          </p:nvPr>
        </p:nvSpPr>
        <p:spPr>
          <a:xfrm>
            <a:off x="637540" y="641350"/>
            <a:ext cx="3818255" cy="4904105"/>
          </a:xfrm>
        </p:spPr>
        <p:txBody>
          <a:bodyPr wrap="square" lIns="121920" tIns="60960" rIns="121920" bIns="6096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C++/G++: </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#include &lt;iostream&gt;</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using namespace std;</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br>
              <a:rPr kumimoji="0" lang="zh-CN" altLang="zh-CN" sz="2400"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rgbClr val="CC3300"/>
                </a:solidFill>
                <a:effectLst/>
                <a:uLnTx/>
                <a:uFillTx/>
                <a:latin typeface="Times New Roman" panose="02020603050405020304" pitchFamily="18" charset="0"/>
                <a:ea typeface="微软雅黑" panose="020B0503020204020204" charset="-122"/>
                <a:cs typeface="+mn-cs"/>
              </a:rPr>
              <a:t>int</a:t>
            </a: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main()</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int a,b;</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cin &gt;&gt; a &gt;&gt; b;</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cout &lt;&lt; a+b &lt;&lt; endl;</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return 0;</a:t>
            </a:r>
            <a:b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zh-CN"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
        <p:nvSpPr>
          <p:cNvPr id="62468" name="Rectangle 4"/>
          <p:cNvSpPr/>
          <p:nvPr/>
        </p:nvSpPr>
        <p:spPr>
          <a:xfrm>
            <a:off x="5359189" y="641139"/>
            <a:ext cx="3816349" cy="4906433"/>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342900" lvl="0" indent="-342900" eaLnBrk="1" hangingPunct="1">
              <a:lnSpc>
                <a:spcPct val="100000"/>
              </a:lnSpc>
              <a:buFont typeface="Monotype Sorts"/>
              <a:buChar char="b"/>
            </a:pPr>
            <a:r>
              <a:rPr lang="en-US" altLang="zh-CN" sz="2400" b="0" dirty="0">
                <a:solidFill>
                  <a:schemeClr val="tx1"/>
                </a:solidFill>
                <a:ea typeface="宋体" panose="02010600030101010101" pitchFamily="2" charset="-122"/>
              </a:rPr>
              <a:t>C/GCC: </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#include &lt;stdio.h&gt;</a:t>
            </a:r>
            <a:br>
              <a:rPr lang="en-US" altLang="zh-CN" sz="2400" b="0" dirty="0">
                <a:solidFill>
                  <a:schemeClr val="tx1"/>
                </a:solidFill>
                <a:ea typeface="宋体" panose="02010600030101010101" pitchFamily="2" charset="-122"/>
              </a:rPr>
            </a:br>
            <a:br>
              <a:rPr lang="en-US" altLang="zh-CN" sz="2400" dirty="0">
                <a:ea typeface="宋体" panose="02010600030101010101" pitchFamily="2" charset="-122"/>
              </a:rPr>
            </a:br>
            <a:r>
              <a:rPr lang="en-US" altLang="zh-CN" sz="2400" dirty="0">
                <a:solidFill>
                  <a:srgbClr val="CC3300"/>
                </a:solidFill>
                <a:ea typeface="宋体" panose="02010600030101010101" pitchFamily="2" charset="-122"/>
              </a:rPr>
              <a:t>int </a:t>
            </a:r>
            <a:r>
              <a:rPr lang="en-US" altLang="zh-CN" sz="2400" b="0" dirty="0">
                <a:solidFill>
                  <a:schemeClr val="tx1"/>
                </a:solidFill>
                <a:ea typeface="宋体" panose="02010600030101010101" pitchFamily="2" charset="-122"/>
              </a:rPr>
              <a:t>main()</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int a,b;</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scanf("%d %d",&amp;a, &amp;b);</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printf("%d\n",a+b);</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return 0;</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 </a:t>
            </a:r>
            <a:endParaRPr lang="en-US" altLang="zh-CN" sz="24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2403" name="Rectangle 3"/>
          <p:cNvSpPr>
            <a:spLocks noGrp="1" noChangeArrowheads="1"/>
          </p:cNvSpPr>
          <p:nvPr>
            <p:ph type="body" idx="4294967295"/>
          </p:nvPr>
        </p:nvSpPr>
        <p:spPr>
          <a:xfrm>
            <a:off x="572135" y="952500"/>
            <a:ext cx="10852150" cy="5388610"/>
          </a:xfrm>
        </p:spPr>
        <p:txBody>
          <a:bodyPr wrap="square" lIns="121920" tIns="60960" rIns="121920" bIns="6096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Java: jdk 1.5 </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endPar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Char char="p"/>
              <a:defRPr/>
            </a:pP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import java.io.*;</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import java.util.*;</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public class </a:t>
            </a:r>
            <a:r>
              <a:rPr kumimoji="0" lang="zh-CN" altLang="en-US" sz="2400"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Main</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public static void main(String args[]) throws Exception</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b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Scanner </a:t>
            </a:r>
            <a:r>
              <a:rPr kumimoji="0" lang="en-US" altLang="en-US" sz="24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cin</a:t>
            </a: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=new Scanner(System.in);</a:t>
            </a:r>
            <a:b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int a=</a:t>
            </a:r>
            <a:r>
              <a:rPr kumimoji="0" lang="en-US" altLang="en-US" sz="24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cin.nextInt</a:t>
            </a: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(),b=</a:t>
            </a:r>
            <a:r>
              <a:rPr kumimoji="0" lang="en-US" altLang="en-US" sz="24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cin.nextInt</a:t>
            </a: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b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en-US" altLang="en-US" sz="24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System.out.println</a:t>
            </a: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en-US" altLang="en-US" sz="24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a+b</a:t>
            </a:r>
            <a: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br>
              <a:rPr kumimoji="0" lang="en-US"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defRPr/>
            </a:pPr>
            <a:r>
              <a:rPr kumimoji="0" lang="en-US" altLang="zh-CN"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zh-CN" altLang="en-US" sz="24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xfrm>
            <a:off x="735922" y="76200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rPr>
              <a:t>有什么问题呢？</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112643" name="Rectangle 3"/>
          <p:cNvSpPr>
            <a:spLocks noGrp="1" noChangeArrowheads="1"/>
          </p:cNvSpPr>
          <p:nvPr>
            <p:ph type="body" idx="4294967295"/>
          </p:nvPr>
        </p:nvSpPr>
        <p:spPr>
          <a:xfrm>
            <a:off x="4592955" y="1528445"/>
            <a:ext cx="7599045" cy="3526155"/>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735"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这就是下面需要解决的问题</a:t>
            </a:r>
            <a:endParaRPr kumimoji="0" lang="zh-CN" altLang="en-US" sz="3735" b="0"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0"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r"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endParaRPr kumimoji="0" lang="zh-CN" altLang="en-US" sz="96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64516" name="AutoShape 4"/>
          <p:cNvSpPr/>
          <p:nvPr/>
        </p:nvSpPr>
        <p:spPr>
          <a:xfrm>
            <a:off x="4980517" y="3716867"/>
            <a:ext cx="4536016" cy="1189567"/>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42">
                                            <p:txEl>
                                              <p:charRg st="0" end="8"/>
                                            </p:txEl>
                                          </p:spTgt>
                                        </p:tgtEl>
                                        <p:attrNameLst>
                                          <p:attrName>style.visibility</p:attrName>
                                        </p:attrNameLst>
                                      </p:cBhvr>
                                      <p:to>
                                        <p:strVal val="visible"/>
                                      </p:to>
                                    </p:set>
                                    <p:animEffect transition="in" filter="dissolve">
                                      <p:cBhvr>
                                        <p:cTn id="7" dur="500"/>
                                        <p:tgtEl>
                                          <p:spTgt spid="112642">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43">
                                            <p:txEl>
                                              <p:charRg st="0" end="13"/>
                                            </p:txEl>
                                          </p:spTgt>
                                        </p:tgtEl>
                                        <p:attrNameLst>
                                          <p:attrName>style.visibility</p:attrName>
                                        </p:attrNameLst>
                                      </p:cBhvr>
                                      <p:to>
                                        <p:strVal val="visible"/>
                                      </p:to>
                                    </p:set>
                                    <p:animEffect transition="in" filter="checkerboard(across)">
                                      <p:cBhvr>
                                        <p:cTn id="12" dur="500"/>
                                        <p:tgtEl>
                                          <p:spTgt spid="112643">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dvAuto="1000" build="p"/>
      <p:bldP spid="1126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ChangeArrowheads="1"/>
          </p:cNvSpPr>
          <p:nvPr>
            <p:ph type="title"/>
          </p:nvPr>
        </p:nvSpPr>
        <p:spPr>
          <a:xfrm>
            <a:off x="768942" y="88519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rPr>
              <a:t>输入_第一类：</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endParaRPr>
          </a:p>
        </p:txBody>
      </p:sp>
      <p:sp>
        <p:nvSpPr>
          <p:cNvPr id="113667" name="Rectangle 3"/>
          <p:cNvSpPr>
            <a:spLocks noGrp="1" noChangeArrowheads="1"/>
          </p:cNvSpPr>
          <p:nvPr>
            <p:ph type="body" idx="4294967295"/>
          </p:nvPr>
        </p:nvSpPr>
        <p:spPr>
          <a:xfrm>
            <a:off x="450850" y="1469390"/>
            <a:ext cx="10852150" cy="288163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输入不说明有多少个Input Block,以EOF为结束标志。 </a:t>
            </a:r>
            <a:b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参见：HDOJ_1089</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66">
                                            <p:txEl>
                                              <p:charRg st="0" end="8"/>
                                            </p:txEl>
                                          </p:spTgt>
                                        </p:tgtEl>
                                        <p:attrNameLst>
                                          <p:attrName>style.visibility</p:attrName>
                                        </p:attrNameLst>
                                      </p:cBhvr>
                                      <p:to>
                                        <p:strVal val="visible"/>
                                      </p:to>
                                    </p:set>
                                    <p:animEffect transition="in" filter="dissolve">
                                      <p:cBhvr>
                                        <p:cTn id="7" dur="500"/>
                                        <p:tgtEl>
                                          <p:spTgt spid="113666">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3667">
                                            <p:txEl>
                                              <p:charRg st="0" end="46"/>
                                            </p:txEl>
                                          </p:spTgt>
                                        </p:tgtEl>
                                        <p:attrNameLst>
                                          <p:attrName>style.visibility</p:attrName>
                                        </p:attrNameLst>
                                      </p:cBhvr>
                                      <p:to>
                                        <p:strVal val="visible"/>
                                      </p:to>
                                    </p:set>
                                    <p:animEffect transition="in" filter="wipe(up)">
                                      <p:cBhvr>
                                        <p:cTn id="12" dur="500"/>
                                        <p:tgtEl>
                                          <p:spTgt spid="113667">
                                            <p:txEl>
                                              <p:charRg st="0" end="46"/>
                                            </p:txEl>
                                          </p:spTgt>
                                        </p:tgtEl>
                                      </p:cBhvr>
                                    </p:animEffect>
                                  </p:childTnLst>
                                  <p:subTnLst>
                                    <p:animClr clrSpc="rgb" dir="cw">
                                      <p:cBhvr override="childStyle">
                                        <p:cTn dur="1" fill="hold" display="0" masterRel="nextClick" afterEffect="1"/>
                                        <p:tgtEl>
                                          <p:spTgt spid="113667">
                                            <p:txEl>
                                              <p:charRg st="0" end="4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dvAuto="1000" build="p"/>
      <p:bldP spid="113667" grpId="0" bldLvl="4"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ChangeArrowheads="1"/>
          </p:cNvSpPr>
          <p:nvPr>
            <p:ph type="title"/>
          </p:nvPr>
        </p:nvSpPr>
        <p:spPr>
          <a:xfrm>
            <a:off x="669882" y="88519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rPr>
              <a:t>Hdoj_1089源代码：</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114691" name="Rectangle 3"/>
          <p:cNvSpPr>
            <a:spLocks noGrp="1" noChangeArrowheads="1"/>
          </p:cNvSpPr>
          <p:nvPr>
            <p:ph type="body" idx="4294967295"/>
          </p:nvPr>
        </p:nvSpPr>
        <p:spPr>
          <a:xfrm>
            <a:off x="1475105" y="1550035"/>
            <a:ext cx="9241790" cy="4114800"/>
          </a:xfrm>
        </p:spPr>
        <p:txBody>
          <a:bodyPr wrap="square" lIns="121920" tIns="60960" rIns="121920" bIns="60960" numCol="1" anchor="t" anchorCtr="0" compatLnSpc="1"/>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#include &lt;stdio.h&gt;</a:t>
            </a:r>
            <a:endPar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int main()</a:t>
            </a:r>
            <a:endPar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a:t>
            </a:r>
            <a:endPar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int a,b;</a:t>
            </a:r>
            <a:endPar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while(scanf("%d %d",&amp;a, &amp;b) != EOF)  printf("%d\n",a+b);</a:t>
            </a:r>
            <a:endPar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a:t>
            </a:r>
            <a:endParaRPr kumimoji="0" lang="zh-CN"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4690">
                                            <p:txEl>
                                              <p:charRg st="0" end="14"/>
                                            </p:txEl>
                                          </p:spTgt>
                                        </p:tgtEl>
                                        <p:attrNameLst>
                                          <p:attrName>style.visibility</p:attrName>
                                        </p:attrNameLst>
                                      </p:cBhvr>
                                      <p:to>
                                        <p:strVal val="visible"/>
                                      </p:to>
                                    </p:set>
                                    <p:animEffect transition="in" filter="dissolve">
                                      <p:cBhvr>
                                        <p:cTn id="7" dur="500"/>
                                        <p:tgtEl>
                                          <p:spTgt spid="114690">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dvAuto="100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ChangeArrowheads="1"/>
          </p:cNvSpPr>
          <p:nvPr>
            <p:ph type="title"/>
          </p:nvPr>
        </p:nvSpPr>
        <p:spPr>
          <a:xfrm>
            <a:off x="669882" y="77914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rPr>
              <a:t>本类输入解决方案：</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endParaRPr>
          </a:p>
        </p:txBody>
      </p:sp>
      <p:sp>
        <p:nvSpPr>
          <p:cNvPr id="115715" name="Rectangle 3"/>
          <p:cNvSpPr>
            <a:spLocks noGrp="1" noChangeArrowheads="1"/>
          </p:cNvSpPr>
          <p:nvPr>
            <p:ph type="body" idx="4294967295"/>
          </p:nvPr>
        </p:nvSpPr>
        <p:spPr>
          <a:xfrm>
            <a:off x="840105" y="1221105"/>
            <a:ext cx="10032365" cy="4716145"/>
          </a:xfrm>
        </p:spPr>
        <p:txBody>
          <a:bodyPr wrap="square" lIns="121920" tIns="60960" rIns="121920" bIns="60960" numCol="1" anchor="t" anchorCtr="0" compatLnSpc="1">
            <a:normAutofit lnSpcReduction="20000"/>
          </a:bodyPr>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C语法：</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while(scanf("%d %d",&amp;a, &amp;b) != EOF) </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 } </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C++语法：</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while( cin &gt;&gt; a &gt;&gt; b )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 </a:t>
            </a:r>
            <a:endPar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endPar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None/>
              <a:defRPr/>
            </a:pPr>
            <a:r>
              <a:rPr kumimoji="0" lang="en-US" altLang="zh-CN" sz="28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Scanf</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函数返回值就是读出成功输入的变量个数</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如：</a:t>
            </a:r>
            <a:r>
              <a:rPr kumimoji="0" lang="en-US" altLang="zh-CN" sz="2800" i="0" u="none" strike="noStrike" kern="0" cap="none" spc="0" normalizeH="0" baseline="0" noProof="0" err="1">
                <a:ln>
                  <a:noFill/>
                </a:ln>
                <a:solidFill>
                  <a:schemeClr val="tx1"/>
                </a:solidFill>
                <a:effectLst/>
                <a:uLnTx/>
                <a:uFillTx/>
                <a:latin typeface="Times New Roman" panose="02020603050405020304" pitchFamily="18" charset="0"/>
                <a:ea typeface="微软雅黑" panose="020B0503020204020204" charset="-122"/>
                <a:cs typeface="+mn-cs"/>
              </a:rPr>
              <a:t>scanf</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%d  %d</a:t>
            </a:r>
            <a:r>
              <a:rPr kumimoji="0" lang="zh-CN" altLang="en-US" sz="28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&amp;a, &amp;b );  </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如果只有一个整数输入，返回值是</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，如果有两个整数输入，返回值是</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2</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10000"/>
              </a:lnSpc>
              <a:spcBef>
                <a:spcPct val="20000"/>
              </a:spcBef>
              <a:spcAft>
                <a:spcPct val="0"/>
              </a:spcAft>
              <a:buClr>
                <a:srgbClr val="A50021"/>
              </a:buClr>
              <a:buSzPct val="75000"/>
              <a:buFont typeface="Wingdings" panose="05000000000000000000"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如果一个都没有，则返回值是</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EOF</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是一个预定义的常量，等于</a:t>
            </a:r>
            <a:r>
              <a:rPr kumimoji="0" lang="en-US" altLang="zh-CN"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-1</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5714">
                                            <p:txEl>
                                              <p:charRg st="0" end="10"/>
                                            </p:txEl>
                                          </p:spTgt>
                                        </p:tgtEl>
                                        <p:attrNameLst>
                                          <p:attrName>style.visibility</p:attrName>
                                        </p:attrNameLst>
                                      </p:cBhvr>
                                      <p:to>
                                        <p:strVal val="visible"/>
                                      </p:to>
                                    </p:set>
                                    <p:animEffect transition="in" filter="dissolve">
                                      <p:cBhvr>
                                        <p:cTn id="7" dur="500"/>
                                        <p:tgtEl>
                                          <p:spTgt spid="115714">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dvAuto="100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endParaRPr>
          </a:p>
        </p:txBody>
      </p:sp>
      <p:sp>
        <p:nvSpPr>
          <p:cNvPr id="10243" name="Rectangle 3"/>
          <p:cNvSpPr>
            <a:spLocks noGrp="1" noChangeArrowheads="1"/>
          </p:cNvSpPr>
          <p:nvPr>
            <p:ph type="body" idx="4294967295"/>
          </p:nvPr>
        </p:nvSpPr>
        <p:spPr>
          <a:xfrm>
            <a:off x="297180" y="95250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05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专业程序设计的条件</a:t>
            </a:r>
            <a:endParaRPr kumimoji="0" lang="en-US" altLang="zh-CN"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05000"/>
              </a:lnSpc>
              <a:spcBef>
                <a:spcPct val="20000"/>
              </a:spcBef>
              <a:spcAft>
                <a:spcPct val="0"/>
              </a:spcAft>
              <a:buClr>
                <a:srgbClr val="A50021"/>
              </a:buClr>
              <a:buSzTx/>
              <a:buFont typeface="Wingdings" panose="05000000000000000000" pitchFamily="2" charset="2"/>
              <a:buChar char="n"/>
              <a:defRPr/>
            </a:pPr>
            <a:r>
              <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程序设计语言 －基础</a:t>
            </a:r>
            <a:endPar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Wingdings" panose="05000000000000000000" pitchFamily="2" charset="2"/>
              <a:buChar char="n"/>
              <a:defRPr/>
            </a:pPr>
            <a:endPar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Wingdings" panose="05000000000000000000" pitchFamily="2" charset="2"/>
              <a:buChar char="n"/>
              <a:defRPr/>
            </a:pPr>
            <a:r>
              <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数据结构与算法 </a:t>
            </a:r>
            <a:r>
              <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水平高低的重要标志</a:t>
            </a:r>
            <a:endPar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05000"/>
              </a:lnSpc>
              <a:spcBef>
                <a:spcPct val="20000"/>
              </a:spcBef>
              <a:spcAft>
                <a:spcPct val="0"/>
              </a:spcAft>
              <a:buClr>
                <a:srgbClr val="A50021"/>
              </a:buClr>
              <a:buSzTx/>
              <a:buFont typeface="Wingdings" panose="05000000000000000000" pitchFamily="2" charset="2"/>
              <a:buChar char="n"/>
              <a:defRPr/>
            </a:pPr>
            <a:endPar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05000"/>
              </a:lnSpc>
              <a:spcBef>
                <a:spcPct val="20000"/>
              </a:spcBef>
              <a:spcAft>
                <a:spcPct val="0"/>
              </a:spcAft>
              <a:buClr>
                <a:srgbClr val="A50021"/>
              </a:buClr>
              <a:buSzTx/>
              <a:buFont typeface="Wingdings" panose="05000000000000000000" pitchFamily="2" charset="2"/>
              <a:buChar char="n"/>
              <a:defRPr/>
            </a:pPr>
            <a:r>
              <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应用领域知识－深入</a:t>
            </a:r>
            <a:endParaRPr kumimoji="0" lang="zh-CN" altLang="en-US" sz="320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pic>
        <p:nvPicPr>
          <p:cNvPr id="11268" name="Picture 4" descr="MCj04130380000[1]"/>
          <p:cNvPicPr>
            <a:picLocks noChangeAspect="1"/>
          </p:cNvPicPr>
          <p:nvPr/>
        </p:nvPicPr>
        <p:blipFill>
          <a:blip r:embed="rId1"/>
          <a:stretch>
            <a:fillRect/>
          </a:stretch>
        </p:blipFill>
        <p:spPr>
          <a:xfrm>
            <a:off x="7421033" y="3393017"/>
            <a:ext cx="3854451" cy="3443816"/>
          </a:xfrm>
          <a:prstGeom prst="rect">
            <a:avLst/>
          </a:prstGeom>
          <a:noFill/>
          <a:ln w="9525">
            <a:noFill/>
          </a:ln>
        </p:spPr>
      </p:pic>
      <p:sp>
        <p:nvSpPr>
          <p:cNvPr id="11269" name="Rectangle 5"/>
          <p:cNvSpPr/>
          <p:nvPr/>
        </p:nvSpPr>
        <p:spPr>
          <a:xfrm>
            <a:off x="8329084" y="4798484"/>
            <a:ext cx="792480" cy="386080"/>
          </a:xfrm>
          <a:prstGeom prst="rect">
            <a:avLst/>
          </a:prstGeom>
          <a:noFill/>
          <a:ln w="9525">
            <a:noFill/>
          </a:ln>
        </p:spPr>
        <p:txBody>
          <a:bodyPr wrap="none">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80000"/>
              </a:lnSpc>
              <a:buClr>
                <a:schemeClr val="folHlink"/>
              </a:buClr>
              <a:buSzTx/>
              <a:buFontTx/>
              <a:buNone/>
            </a:pPr>
            <a:r>
              <a:rPr lang="zh-CN" altLang="en-US" sz="2400" b="0" dirty="0">
                <a:solidFill>
                  <a:schemeClr val="tx1"/>
                </a:solidFill>
                <a:latin typeface="Arial" panose="020B0604020202020204" pitchFamily="34" charset="0"/>
                <a:ea typeface="宋体" panose="02010600030101010101" pitchFamily="2" charset="-122"/>
              </a:rPr>
              <a:t>功法</a:t>
            </a:r>
            <a:endParaRPr lang="zh-CN" altLang="en-US" sz="2400" b="0" dirty="0">
              <a:solidFill>
                <a:schemeClr val="tx1"/>
              </a:solidFill>
              <a:latin typeface="Arial" panose="020B0604020202020204" pitchFamily="34" charset="0"/>
              <a:ea typeface="宋体" panose="02010600030101010101" pitchFamily="2" charset="-122"/>
            </a:endParaRPr>
          </a:p>
        </p:txBody>
      </p:sp>
      <p:sp>
        <p:nvSpPr>
          <p:cNvPr id="11270" name="Rectangle 6"/>
          <p:cNvSpPr/>
          <p:nvPr/>
        </p:nvSpPr>
        <p:spPr>
          <a:xfrm>
            <a:off x="9192684" y="3788833"/>
            <a:ext cx="792480" cy="460375"/>
          </a:xfrm>
          <a:prstGeom prst="rect">
            <a:avLst/>
          </a:prstGeom>
          <a:noFill/>
          <a:ln w="9525">
            <a:noFill/>
          </a:ln>
        </p:spPr>
        <p:txBody>
          <a:bodyPr wrap="none">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zh-CN" altLang="en-US" sz="2400" b="0" dirty="0">
                <a:solidFill>
                  <a:schemeClr val="tx1"/>
                </a:solidFill>
                <a:latin typeface="Arial" panose="020B0604020202020204" pitchFamily="34" charset="0"/>
                <a:ea typeface="宋体" panose="02010600030101010101" pitchFamily="2" charset="-122"/>
              </a:rPr>
              <a:t>绝活</a:t>
            </a:r>
            <a:endParaRPr lang="zh-CN" altLang="en-US" sz="2400" b="0" dirty="0">
              <a:solidFill>
                <a:schemeClr val="tx1"/>
              </a:solidFill>
              <a:latin typeface="Arial" panose="020B0604020202020204" pitchFamily="34" charset="0"/>
              <a:ea typeface="宋体" panose="02010600030101010101" pitchFamily="2" charset="-122"/>
            </a:endParaRPr>
          </a:p>
        </p:txBody>
      </p:sp>
      <p:sp>
        <p:nvSpPr>
          <p:cNvPr id="11271" name="Rectangle 7"/>
          <p:cNvSpPr/>
          <p:nvPr/>
        </p:nvSpPr>
        <p:spPr>
          <a:xfrm>
            <a:off x="6959600" y="5949951"/>
            <a:ext cx="792480" cy="460375"/>
          </a:xfrm>
          <a:prstGeom prst="rect">
            <a:avLst/>
          </a:prstGeom>
          <a:noFill/>
          <a:ln w="9525">
            <a:noFill/>
          </a:ln>
        </p:spPr>
        <p:txBody>
          <a:bodyPr wrap="none">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zh-CN" altLang="en-US" sz="2400" b="0" dirty="0">
                <a:solidFill>
                  <a:schemeClr val="tx1"/>
                </a:solidFill>
                <a:latin typeface="Arial" panose="020B0604020202020204" pitchFamily="34" charset="0"/>
                <a:ea typeface="宋体" panose="02010600030101010101" pitchFamily="2" charset="-122"/>
              </a:rPr>
              <a:t>筑基</a:t>
            </a:r>
            <a:endParaRPr lang="zh-CN" altLang="en-US" sz="24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2">
                                            <p:txEl>
                                              <p:charRg st="0" end="22"/>
                                            </p:txEl>
                                          </p:spTgt>
                                        </p:tgtEl>
                                        <p:attrNameLst>
                                          <p:attrName>style.visibility</p:attrName>
                                        </p:attrNameLst>
                                      </p:cBhvr>
                                      <p:to>
                                        <p:strVal val="visible"/>
                                      </p:to>
                                    </p:set>
                                    <p:animEffect transition="in" filter="dissolve">
                                      <p:cBhvr>
                                        <p:cTn id="7" dur="500"/>
                                        <p:tgtEl>
                                          <p:spTgt spid="10242">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dvAuto="100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a:xfrm>
            <a:off x="669882" y="1080770"/>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rPr>
              <a:t>输入_第二类：</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endParaRPr>
          </a:p>
        </p:txBody>
      </p:sp>
      <p:sp>
        <p:nvSpPr>
          <p:cNvPr id="117763" name="Rectangle 3"/>
          <p:cNvSpPr>
            <a:spLocks noGrp="1" noChangeArrowheads="1"/>
          </p:cNvSpPr>
          <p:nvPr>
            <p:ph type="body" idx="4294967295"/>
          </p:nvPr>
        </p:nvSpPr>
        <p:spPr>
          <a:xfrm>
            <a:off x="582930" y="1842770"/>
            <a:ext cx="10852150" cy="2761615"/>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输入一开始就会说有N个Input Block,下面接着是N个Input Block。 </a:t>
            </a:r>
            <a:b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参见：HDOJ_1090 </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7762">
                                            <p:txEl>
                                              <p:charRg st="0" end="8"/>
                                            </p:txEl>
                                          </p:spTgt>
                                        </p:tgtEl>
                                        <p:attrNameLst>
                                          <p:attrName>style.visibility</p:attrName>
                                        </p:attrNameLst>
                                      </p:cBhvr>
                                      <p:to>
                                        <p:strVal val="visible"/>
                                      </p:to>
                                    </p:set>
                                    <p:animEffect transition="in" filter="dissolve">
                                      <p:cBhvr>
                                        <p:cTn id="7" dur="500"/>
                                        <p:tgtEl>
                                          <p:spTgt spid="117762">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dvAuto="100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ChangeArrowheads="1"/>
          </p:cNvSpPr>
          <p:nvPr>
            <p:ph type="title"/>
          </p:nvPr>
        </p:nvSpPr>
        <p:spPr>
          <a:xfrm>
            <a:off x="669882" y="78422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rPr>
              <a:t>Hdoj_1090源代码：</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j-cs"/>
            </a:endParaRPr>
          </a:p>
        </p:txBody>
      </p:sp>
      <p:sp>
        <p:nvSpPr>
          <p:cNvPr id="118787" name="Rectangle 3"/>
          <p:cNvSpPr>
            <a:spLocks noGrp="1" noChangeArrowheads="1"/>
          </p:cNvSpPr>
          <p:nvPr>
            <p:ph type="body" idx="4294967295"/>
          </p:nvPr>
        </p:nvSpPr>
        <p:spPr>
          <a:xfrm>
            <a:off x="2458085" y="1226185"/>
            <a:ext cx="8172450" cy="5075555"/>
          </a:xfrm>
        </p:spPr>
        <p:txBody>
          <a:bodyPr wrap="square" lIns="121920" tIns="60960" rIns="121920" bIns="60960" numCol="1" anchor="t" anchorCtr="0" compatLnSpc="1">
            <a:normAutofit lnSpcReduction="20000"/>
          </a:bodyPr>
          <a:lstStyle/>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#include &lt;stdio.h&gt;</a:t>
            </a:r>
            <a:endPar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int main()</a:t>
            </a:r>
            <a:endPar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a:t>
            </a:r>
            <a:endPar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int n,i,a,b;</a:t>
            </a:r>
            <a:endPar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en-US" altLang="zh-CN" sz="3735"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scanf(</a:t>
            </a:r>
            <a:r>
              <a:rPr kumimoji="0" lang="en-US" altLang="zh-CN" sz="3600"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a:t>
            </a:r>
            <a:r>
              <a:rPr kumimoji="0" lang="en-US" altLang="zh-CN" sz="3735"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%d</a:t>
            </a:r>
            <a:r>
              <a:rPr kumimoji="0" lang="en-US" altLang="zh-CN" sz="3600"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a:t>
            </a:r>
            <a:r>
              <a:rPr kumimoji="0" lang="en-US" altLang="zh-CN" sz="3735"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,&amp;n);</a:t>
            </a:r>
            <a:endParaRPr kumimoji="0" lang="en-US" altLang="zh-CN" sz="3735"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Monotype Sorts" pitchFamily="2" charset="2"/>
              <a:buNone/>
              <a:defRPr/>
            </a:pPr>
            <a:r>
              <a:rPr kumimoji="0" lang="en-US" altLang="zh-CN" sz="3200"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rPr>
              <a:t>for(i=0;i&lt;n;i++)</a:t>
            </a:r>
            <a:endParaRPr kumimoji="0" lang="en-US" altLang="zh-CN" sz="3200" i="0" u="none" strike="noStrike" kern="0" cap="none" spc="0" normalizeH="0" baseline="0" noProof="0">
              <a:ln>
                <a:noFill/>
              </a:ln>
              <a:solidFill>
                <a:srgbClr val="FF0000"/>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Monotype Sorts"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Monotype Sorts"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scanf("%d %d",&amp;a, &amp;b);</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Monotype Sorts"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printf("%d\n",a+b);</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80000"/>
              </a:lnSpc>
              <a:spcBef>
                <a:spcPct val="20000"/>
              </a:spcBef>
              <a:spcAft>
                <a:spcPct val="0"/>
              </a:spcAft>
              <a:buClr>
                <a:srgbClr val="A50021"/>
              </a:buClr>
              <a:buSzTx/>
              <a:buFont typeface="Monotype Sorts" pitchFamily="2" charset="2"/>
              <a:buNone/>
              <a:defRPr/>
            </a:pPr>
            <a:r>
              <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en-US" altLang="zh-CN" sz="32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a:t>
            </a:r>
            <a:endParaRPr kumimoji="0" lang="en-US" altLang="zh-CN"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8786">
                                            <p:txEl>
                                              <p:charRg st="0" end="14"/>
                                            </p:txEl>
                                          </p:spTgt>
                                        </p:tgtEl>
                                        <p:attrNameLst>
                                          <p:attrName>style.visibility</p:attrName>
                                        </p:attrNameLst>
                                      </p:cBhvr>
                                      <p:to>
                                        <p:strVal val="visible"/>
                                      </p:to>
                                    </p:set>
                                    <p:animEffect transition="in" filter="dissolve">
                                      <p:cBhvr>
                                        <p:cTn id="7" dur="500"/>
                                        <p:tgtEl>
                                          <p:spTgt spid="118786">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dvAuto="100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noChangeArrowheads="1"/>
          </p:cNvSpPr>
          <p:nvPr>
            <p:ph type="title"/>
          </p:nvPr>
        </p:nvSpPr>
        <p:spPr>
          <a:xfrm>
            <a:off x="669882" y="70675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rPr>
              <a:t>本类输入解决方案：</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endParaRPr>
          </a:p>
        </p:txBody>
      </p:sp>
      <p:sp>
        <p:nvSpPr>
          <p:cNvPr id="119811" name="Rectangle 3"/>
          <p:cNvSpPr>
            <a:spLocks noGrp="1" noChangeArrowheads="1"/>
          </p:cNvSpPr>
          <p:nvPr>
            <p:ph type="body" idx="4294967295"/>
          </p:nvPr>
        </p:nvSpPr>
        <p:spPr>
          <a:xfrm>
            <a:off x="1736725" y="1234440"/>
            <a:ext cx="7772400" cy="4931410"/>
          </a:xfrm>
        </p:spPr>
        <p:txBody>
          <a:bodyPr wrap="square" lIns="121920" tIns="60960" rIns="121920" bIns="60960" numCol="1" anchor="t" anchorCtr="0" compatLnSpc="1"/>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C语法：</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scanf("%d",&amp;n) ; </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for( i=0 ; i&lt;n ; i++ )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C++语法：</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cin &gt;&gt; n;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for( i=0 ; i&lt;n ; i++ )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rPr>
              <a:t> </a:t>
            </a: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 </a:t>
            </a:r>
            <a:b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br>
            <a:r>
              <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a:t>
            </a:r>
            <a:endParaRPr kumimoji="0" lang="zh-CN" altLang="en-US" sz="280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9810">
                                            <p:txEl>
                                              <p:charRg st="0" end="10"/>
                                            </p:txEl>
                                          </p:spTgt>
                                        </p:tgtEl>
                                        <p:attrNameLst>
                                          <p:attrName>style.visibility</p:attrName>
                                        </p:attrNameLst>
                                      </p:cBhvr>
                                      <p:to>
                                        <p:strVal val="visible"/>
                                      </p:to>
                                    </p:set>
                                    <p:animEffect transition="in" filter="dissolve">
                                      <p:cBhvr>
                                        <p:cTn id="7" dur="500"/>
                                        <p:tgtEl>
                                          <p:spTgt spid="119810">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dvAuto="100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ph type="title"/>
          </p:nvPr>
        </p:nvSpPr>
        <p:spPr>
          <a:xfrm>
            <a:off x="747352" y="817245"/>
            <a:ext cx="10852237" cy="441964"/>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rPr>
              <a:t>输入_第三类：</a:t>
            </a:r>
            <a:endParaRPr kumimoji="0"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黑体" panose="02010609060101010101" charset="-122"/>
              <a:cs typeface="+mj-cs"/>
            </a:endParaRPr>
          </a:p>
        </p:txBody>
      </p:sp>
      <p:sp>
        <p:nvSpPr>
          <p:cNvPr id="120835" name="Rectangle 3"/>
          <p:cNvSpPr>
            <a:spLocks noGrp="1" noChangeArrowheads="1"/>
          </p:cNvSpPr>
          <p:nvPr>
            <p:ph type="body" idx="4294967295"/>
          </p:nvPr>
        </p:nvSpPr>
        <p:spPr>
          <a:xfrm>
            <a:off x="747395" y="1567815"/>
            <a:ext cx="10852150" cy="286004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输入不说明有多少个Input Block,但以某个</a:t>
            </a:r>
            <a:r>
              <a:rPr kumimoji="0" lang="zh-CN" altLang="en-US" sz="3735" i="0" u="none" strike="noStrike" kern="0" cap="none" spc="0" normalizeH="0" baseline="0" noProof="0">
                <a:ln>
                  <a:noFill/>
                </a:ln>
                <a:solidFill>
                  <a:srgbClr val="FF6600"/>
                </a:solidFill>
                <a:effectLst/>
                <a:uLnTx/>
                <a:uFillTx/>
                <a:latin typeface="Times New Roman" panose="02020603050405020304" pitchFamily="18" charset="0"/>
                <a:ea typeface="微软雅黑" panose="020B0503020204020204" charset="-122"/>
                <a:cs typeface="+mn-cs"/>
              </a:rPr>
              <a:t>特殊输入为结束</a:t>
            </a: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标志。</a:t>
            </a:r>
            <a:endPar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735"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charset="-122"/>
                <a:cs typeface="+mn-cs"/>
              </a:rPr>
              <a:t>	参见：HDOJ_1091</a:t>
            </a:r>
            <a:r>
              <a:rPr kumimoji="0" lang="zh-CN" altLang="en-US" sz="373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rPr>
              <a:t> </a:t>
            </a:r>
            <a:endParaRPr kumimoji="0" lang="zh-CN" altLang="en-US" sz="3735" i="0" u="none" strike="noStrike" kern="0" cap="none" spc="0" normalizeH="0" baseline="0" noProof="0">
              <a:ln>
                <a:noFill/>
              </a:ln>
              <a:solidFill>
                <a:srgbClr val="FFFF99"/>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0834">
                                            <p:txEl>
                                              <p:charRg st="0" end="8"/>
                                            </p:txEl>
                                          </p:spTgt>
                                        </p:tgtEl>
                                        <p:attrNameLst>
                                          <p:attrName>style.visibility</p:attrName>
                                        </p:attrNameLst>
                                      </p:cBhvr>
                                      <p:to>
                                        <p:strVal val="visible"/>
                                      </p:to>
                                    </p:set>
                                    <p:animEffect transition="in" filter="dissolve">
                                      <p:cBhvr>
                                        <p:cTn id="7" dur="500"/>
                                        <p:tgtEl>
                                          <p:spTgt spid="120834">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dvAuto="100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本类输入解决方案：</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21859" name="Rectangle 3"/>
          <p:cNvSpPr>
            <a:spLocks noGrp="1" noChangeArrowheads="1"/>
          </p:cNvSpPr>
          <p:nvPr>
            <p:ph type="body" idx="4294967295"/>
          </p:nvPr>
        </p:nvSpPr>
        <p:spPr>
          <a:xfrm>
            <a:off x="0" y="1630045"/>
            <a:ext cx="7772400" cy="4715510"/>
          </a:xfrm>
        </p:spPr>
        <p:txBody>
          <a:bodyPr wrap="square" lIns="121920" tIns="60960" rIns="121920" bIns="60960" numCol="1" anchor="t" anchorCtr="0" compatLnSpc="1"/>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while(scanf("%d",&amp;n)  &amp;&amp; </a:t>
            </a:r>
            <a:r>
              <a:rPr kumimoji="0" lang="zh-CN" altLang="en-US" sz="28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n!=0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 cin &gt;&gt; n &amp;&amp; n != 0 )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1858">
                                            <p:txEl>
                                              <p:charRg st="0" end="10"/>
                                            </p:txEl>
                                          </p:spTgt>
                                        </p:tgtEl>
                                        <p:attrNameLst>
                                          <p:attrName>style.visibility</p:attrName>
                                        </p:attrNameLst>
                                      </p:cBhvr>
                                      <p:to>
                                        <p:strVal val="visible"/>
                                      </p:to>
                                    </p:set>
                                    <p:animEffect transition="in" filter="dissolve">
                                      <p:cBhvr>
                                        <p:cTn id="7" dur="500"/>
                                        <p:tgtEl>
                                          <p:spTgt spid="121858">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dvAuto="100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输入_第四类：</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22883"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以上几种情况的组合 </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882">
                                            <p:txEl>
                                              <p:charRg st="0" end="8"/>
                                            </p:txEl>
                                          </p:spTgt>
                                        </p:tgtEl>
                                        <p:attrNameLst>
                                          <p:attrName>style.visibility</p:attrName>
                                        </p:attrNameLst>
                                      </p:cBhvr>
                                      <p:to>
                                        <p:strVal val="visible"/>
                                      </p:to>
                                    </p:set>
                                    <p:animEffect transition="in" filter="dissolve">
                                      <p:cBhvr>
                                        <p:cTn id="7" dur="500"/>
                                        <p:tgtEl>
                                          <p:spTgt spid="122882">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dvAuto="100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输入_第五类：</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23907"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输入是一整行的字符串的</a:t>
            </a:r>
            <a:b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参见：HDOJ_1048 </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3906">
                                            <p:txEl>
                                              <p:charRg st="0" end="8"/>
                                            </p:txEl>
                                          </p:spTgt>
                                        </p:tgtEl>
                                        <p:attrNameLst>
                                          <p:attrName>style.visibility</p:attrName>
                                        </p:attrNameLst>
                                      </p:cBhvr>
                                      <p:to>
                                        <p:strVal val="visible"/>
                                      </p:to>
                                    </p:set>
                                    <p:animEffect transition="in" filter="dissolve">
                                      <p:cBhvr>
                                        <p:cTn id="7" dur="500"/>
                                        <p:tgtEl>
                                          <p:spTgt spid="123906">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dvAuto="100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本类输入解决方案：</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24931" name="Rectangle 3"/>
          <p:cNvSpPr>
            <a:spLocks noGrp="1" noChangeArrowheads="1"/>
          </p:cNvSpPr>
          <p:nvPr>
            <p:ph type="body" idx="4294967295"/>
          </p:nvPr>
        </p:nvSpPr>
        <p:spPr>
          <a:xfrm>
            <a:off x="1151890" y="1414145"/>
            <a:ext cx="11040110" cy="47155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735" b="1"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char buf[20]; </a:t>
            </a:r>
            <a:r>
              <a:rPr kumimoji="0" lang="zh-CN" altLang="en-US" sz="373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gets(buf</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3735" b="1"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如果用string buf;来保存：</a:t>
            </a:r>
            <a:r>
              <a:rPr kumimoji="0" lang="zh-CN" altLang="en-US" sz="373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getline( cin , buf );</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如果用char buf[ 255 ]; 来保存： </a:t>
            </a:r>
            <a:r>
              <a:rPr kumimoji="0" lang="zh-CN" altLang="en-US" sz="373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cin.getline( buf, 255 );</a:t>
            </a:r>
            <a:endParaRPr kumimoji="0" lang="zh-CN" altLang="en-US" sz="373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124932" name="Rectangle 5"/>
          <p:cNvSpPr>
            <a:spLocks noChangeArrowheads="1"/>
          </p:cNvSpPr>
          <p:nvPr/>
        </p:nvSpPr>
        <p:spPr bwMode="auto">
          <a:xfrm>
            <a:off x="7440084" y="1892300"/>
            <a:ext cx="3991610" cy="95313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实际存储字符的</a:t>
            </a:r>
            <a:r>
              <a:rPr kumimoji="0" 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ASCII</a:t>
            </a:r>
            <a:r>
              <a:rPr kumimoji="0" lang="zh-CN" alt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码</a:t>
            </a:r>
            <a:endParaRPr kumimoji="0" lang="zh-CN" alt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可以当</a:t>
            </a:r>
            <a:r>
              <a:rPr kumimoji="0" lang="en-US" sz="2800" b="1" i="0" u="none" strike="noStrike" kern="1200" cap="none" spc="0" normalizeH="0" baseline="0" noProof="0" dirty="0" err="1">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int</a:t>
            </a:r>
            <a:r>
              <a:rPr kumimoji="0" lang="zh-CN" alt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使用</a:t>
            </a:r>
            <a:endParaRPr kumimoji="0" lang="zh-CN" altLang="en-US" sz="28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4930">
                                            <p:txEl>
                                              <p:charRg st="0" end="10"/>
                                            </p:txEl>
                                          </p:spTgt>
                                        </p:tgtEl>
                                        <p:attrNameLst>
                                          <p:attrName>style.visibility</p:attrName>
                                        </p:attrNameLst>
                                      </p:cBhvr>
                                      <p:to>
                                        <p:strVal val="visible"/>
                                      </p:to>
                                    </p:set>
                                    <p:animEffect transition="in" filter="dissolve">
                                      <p:cBhvr>
                                        <p:cTn id="7" dur="500"/>
                                        <p:tgtEl>
                                          <p:spTgt spid="124930">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dvAuto="100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说明（5_1）：</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25955" name="Rectangle 3"/>
          <p:cNvSpPr>
            <a:spLocks noGrp="1" noChangeArrowheads="1"/>
          </p:cNvSpPr>
          <p:nvPr>
            <p:ph type="body" idx="4294967295"/>
          </p:nvPr>
        </p:nvSpPr>
        <p:spPr>
          <a:xfrm>
            <a:off x="1149350" y="1341755"/>
            <a:ext cx="11042650" cy="4679950"/>
          </a:xfrm>
        </p:spPr>
        <p:txBody>
          <a:bodyPr wrap="square" lIns="121920" tIns="60960" rIns="121920" bIns="60960" numCol="1" anchor="t" anchorCtr="0" compatLnSpc="1">
            <a:normAutofit fontScale="90000"/>
          </a:bodyPr>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scanf(</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%s%s</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,str1,str2)，在多个字符串之间用</a:t>
            </a:r>
            <a:r>
              <a:rPr kumimoji="0" lang="zh-CN" altLang="en-US" sz="3200" b="1"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一个或多个</a:t>
            </a:r>
            <a:r>
              <a:rPr kumimoji="0" lang="zh-CN" altLang="en-US" sz="32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空格</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分隔；</a:t>
            </a:r>
            <a:endPar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若使用gets函数，应为gets(str1); gets(str2); </a:t>
            </a:r>
            <a:r>
              <a:rPr kumimoji="0" lang="zh-CN" altLang="en-US" sz="32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字符串之间用回车符作分隔</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。不指明最大字符数，可能溢出。C11中被废除。</a:t>
            </a:r>
            <a:endPar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通常情况下，</a:t>
            </a:r>
            <a:r>
              <a:rPr kumimoji="0" lang="zh-CN" altLang="en-US" sz="32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接受短字符用scanf函数，接受长字符用gets函数</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而getchar函数</a:t>
            </a:r>
            <a:r>
              <a:rPr kumimoji="0" lang="zh-CN" altLang="en-US" sz="32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每次只接受一个字符</a:t>
            </a: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，经常c=getchar()这样来使用。</a:t>
            </a:r>
            <a:b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endPar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5954">
                                            <p:txEl>
                                              <p:charRg st="0" end="9"/>
                                            </p:txEl>
                                          </p:spTgt>
                                        </p:tgtEl>
                                        <p:attrNameLst>
                                          <p:attrName>style.visibility</p:attrName>
                                        </p:attrNameLst>
                                      </p:cBhvr>
                                      <p:to>
                                        <p:strVal val="visible"/>
                                      </p:to>
                                    </p:set>
                                    <p:animEffect transition="in" filter="dissolve">
                                      <p:cBhvr>
                                        <p:cTn id="7" dur="500"/>
                                        <p:tgtEl>
                                          <p:spTgt spid="125954">
                                            <p:txEl>
                                              <p:charRg st="0"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dvAuto="100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说明（5_2）：</a:t>
            </a:r>
            <a:r>
              <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charset="-122"/>
                <a:ea typeface="黑体" panose="02010609060101010101" charset="-122"/>
                <a:cs typeface="+mj-cs"/>
              </a:rPr>
              <a:t>cin.getline的用法：</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charset="-122"/>
              <a:ea typeface="黑体" panose="02010609060101010101" charset="-122"/>
              <a:cs typeface="+mj-cs"/>
            </a:endParaRPr>
          </a:p>
        </p:txBody>
      </p:sp>
      <p:sp>
        <p:nvSpPr>
          <p:cNvPr id="126979" name="Rectangle 3"/>
          <p:cNvSpPr>
            <a:spLocks noGrp="1" noChangeArrowheads="1"/>
          </p:cNvSpPr>
          <p:nvPr>
            <p:ph type="body" idx="4294967295"/>
          </p:nvPr>
        </p:nvSpPr>
        <p:spPr>
          <a:xfrm>
            <a:off x="1149350" y="1316355"/>
            <a:ext cx="11042650" cy="4932045"/>
          </a:xfrm>
        </p:spPr>
        <p:txBody>
          <a:bodyPr wrap="square" lIns="121920" tIns="60960" rIns="121920" bIns="60960" numCol="1" anchor="t" anchorCtr="0" compatLnSpc="1">
            <a:normAutofit lnSpcReduction="20000"/>
          </a:bodyPr>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getline 函数可以接受用户输入的字符，直到已达指定个数，或者输入了特定字符。函数声明形式（函数原型）如下：</a:t>
            </a:r>
            <a:endPar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istream&amp; getline(char line[], int size, char endchar = '\n‘);</a:t>
            </a:r>
            <a:endParaRPr kumimoji="0" lang="zh-CN" altLang="en-US" sz="32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None/>
              <a:defRPr/>
            </a:pP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不用管它的返回类型，来关心它的三个参数：</a:t>
            </a:r>
            <a:endPar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char line[]： 一个字符数组，</a:t>
            </a:r>
            <a:r>
              <a:rPr kumimoji="0" lang="zh-CN" altLang="en-US" sz="266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用户输入的内容将存入在该数组内。</a:t>
            </a:r>
            <a:endParaRPr kumimoji="0" lang="zh-CN" altLang="en-US" sz="266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size : </a:t>
            </a:r>
            <a:r>
              <a:rPr kumimoji="0" lang="zh-CN" altLang="en-US" sz="266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最多接受几个字符</a:t>
            </a: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？用户超过size的输入都将不被接受。</a:t>
            </a:r>
            <a:endPar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Char char="n"/>
              <a:defRPr/>
            </a:pP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char endchar :当用户</a:t>
            </a:r>
            <a:r>
              <a:rPr kumimoji="0" lang="zh-CN" altLang="en-US" sz="266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输入endchar指定的字符时，自动结束</a:t>
            </a: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。默认是回车符。</a:t>
            </a:r>
            <a:r>
              <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char name[4] ;   </a:t>
            </a:r>
            <a:r>
              <a:rPr kumimoji="0" lang="en-US" altLang="zh-CN" sz="2665" b="1" i="0" u="none" strike="noStrike" kern="0" cap="none" spc="0" normalizeH="0" baseline="0" noProof="0" err="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cin.getline</a:t>
            </a:r>
            <a:r>
              <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(name,4,'\n’);</a:t>
            </a:r>
            <a:endPar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457200" marR="0" lvl="1" indent="0" algn="l" defTabSz="914400" rtl="0" eaLnBrk="1" fontAlgn="base" latinLnBrk="0" hangingPunct="1">
              <a:lnSpc>
                <a:spcPct val="120000"/>
              </a:lnSpc>
              <a:spcBef>
                <a:spcPct val="20000"/>
              </a:spcBef>
              <a:spcAft>
                <a:spcPct val="0"/>
              </a:spcAft>
              <a:buClr>
                <a:srgbClr val="A50021"/>
              </a:buClr>
              <a:buSzTx/>
              <a:buFont typeface="Wingdings" panose="05000000000000000000" pitchFamily="2" charset="2"/>
              <a:buNone/>
              <a:defRPr/>
            </a:pPr>
            <a:r>
              <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665" b="1" i="0" u="none" strike="noStrike" kern="0" cap="none" spc="0" normalizeH="0" baseline="0" noProof="0" err="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endchar</a:t>
            </a:r>
            <a:r>
              <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默认已经是 </a:t>
            </a:r>
            <a:r>
              <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t>
            </a:r>
            <a:r>
              <a:rPr kumimoji="0" lang="zh-CN" altLang="en-US"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，所以也可以写成：</a:t>
            </a:r>
            <a:r>
              <a:rPr kumimoji="0" lang="en-US" altLang="zh-CN" sz="2665" b="1" i="0" u="none" strike="noStrike" kern="0" cap="none" spc="0" normalizeH="0" baseline="0" noProof="0" err="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cin.getline</a:t>
            </a:r>
            <a:r>
              <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(name,4);</a:t>
            </a:r>
            <a:endParaRPr kumimoji="0" lang="en-US" altLang="zh-CN" sz="266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6978">
                                            <p:txEl>
                                              <p:charRg st="0" end="24"/>
                                            </p:txEl>
                                          </p:spTgt>
                                        </p:tgtEl>
                                        <p:attrNameLst>
                                          <p:attrName>style.visibility</p:attrName>
                                        </p:attrNameLst>
                                      </p:cBhvr>
                                      <p:to>
                                        <p:strVal val="visible"/>
                                      </p:to>
                                    </p:set>
                                    <p:animEffect transition="in" filter="dissolve">
                                      <p:cBhvr>
                                        <p:cTn id="7" dur="500"/>
                                        <p:tgtEl>
                                          <p:spTgt spid="126978">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dvAuto="100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669882" y="885190"/>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solidFill>
              <a:effectLst>
                <a:outerShdw blurRad="38100" dist="38100" dir="2700000" algn="tl">
                  <a:srgbClr val="000000"/>
                </a:outerShdw>
              </a:effectLst>
              <a:uLnTx/>
              <a:uFillTx/>
              <a:latin typeface="Impact" panose="020B0806030902050204" pitchFamily="34" charset="0"/>
              <a:ea typeface="微软雅黑" panose="020B0503020204020204" charset="-122"/>
              <a:cs typeface="+mj-cs"/>
            </a:endParaRPr>
          </a:p>
        </p:txBody>
      </p:sp>
      <p:sp>
        <p:nvSpPr>
          <p:cNvPr id="10243" name="Rectangle 3"/>
          <p:cNvSpPr>
            <a:spLocks noGrp="1" noChangeArrowheads="1"/>
          </p:cNvSpPr>
          <p:nvPr>
            <p:ph type="body" idx="4294967295"/>
          </p:nvPr>
        </p:nvSpPr>
        <p:spPr>
          <a:xfrm>
            <a:off x="450850" y="1411605"/>
            <a:ext cx="9312910" cy="2294890"/>
          </a:xfrm>
        </p:spPr>
        <p:txBody>
          <a:bodyPr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未来属于谁？</a:t>
            </a:r>
            <a:endParaRPr kumimoji="0" lang="en-US" altLang="zh-CN" sz="3735"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谁能掌握基本问题和解决方法</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742950" marR="0" lvl="1" indent="-285750" algn="l" defTabSz="914400" rtl="0" eaLnBrk="0" fontAlgn="base" latinLnBrk="0" hangingPunct="0">
              <a:lnSpc>
                <a:spcPct val="120000"/>
              </a:lnSpc>
              <a:spcBef>
                <a:spcPct val="20000"/>
              </a:spcBef>
              <a:spcAft>
                <a:spcPct val="0"/>
              </a:spcAft>
              <a:buClr>
                <a:srgbClr val="A50021"/>
              </a:buClr>
              <a:buSzTx/>
              <a:buFont typeface="Wingdings" panose="05000000000000000000" pitchFamily="2" charset="2"/>
              <a:buChar char="n"/>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有能力解决新出现或者不熟悉的问题</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2">
                                            <p:txEl>
                                              <p:charRg st="0" end="22"/>
                                            </p:txEl>
                                          </p:spTgt>
                                        </p:tgtEl>
                                        <p:attrNameLst>
                                          <p:attrName>style.visibility</p:attrName>
                                        </p:attrNameLst>
                                      </p:cBhvr>
                                      <p:to>
                                        <p:strVal val="visible"/>
                                      </p:to>
                                    </p:set>
                                    <p:animEffect transition="in" filter="dissolve">
                                      <p:cBhvr>
                                        <p:cTn id="7" dur="500"/>
                                        <p:tgtEl>
                                          <p:spTgt spid="10242">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3">
                                            <p:txEl>
                                              <p:charRg st="21" end="38"/>
                                            </p:txEl>
                                          </p:spTgt>
                                        </p:tgtEl>
                                        <p:attrNameLst>
                                          <p:attrName>style.visibility</p:attrName>
                                        </p:attrNameLst>
                                      </p:cBhvr>
                                      <p:to>
                                        <p:strVal val="visible"/>
                                      </p:to>
                                    </p:set>
                                    <p:animEffect transition="in" filter="wipe(up)">
                                      <p:cBhvr>
                                        <p:cTn id="12" dur="500"/>
                                        <p:tgtEl>
                                          <p:spTgt spid="10243">
                                            <p:txEl>
                                              <p:charRg st="21" end="38"/>
                                            </p:txEl>
                                          </p:spTgt>
                                        </p:tgtEl>
                                      </p:cBhvr>
                                    </p:animEffect>
                                  </p:childTnLst>
                                  <p:subTnLst>
                                    <p:animClr clrSpc="rgb" dir="cw">
                                      <p:cBhvr override="childStyle">
                                        <p:cTn dur="1" fill="hold" display="0" masterRel="nextClick" afterEffect="1"/>
                                        <p:tgtEl>
                                          <p:spTgt spid="10243">
                                            <p:txEl>
                                              <p:charRg st="21" end="38"/>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10243" grpId="0" bldLvl="4"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9"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多数据题目中注意：计算完一组数据后，某些变量要重置，否则影响下组数据求解。</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输出_第一类：</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32099"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一个Input Block对应一个Output Block，Output Block之间</a:t>
            </a:r>
            <a:r>
              <a:rPr kumimoji="0" lang="zh-CN" altLang="en-US" sz="3735" b="0"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没有</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空行。 </a:t>
            </a:r>
            <a:b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参见：HDOJ_1089</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hlinkClick r:id="rId1"/>
              </a:rPr>
              <a:t>http://acm.hziee.edu.cn/showproblem.php?pid=1089</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2098">
                                            <p:txEl>
                                              <p:charRg st="0" end="8"/>
                                            </p:txEl>
                                          </p:spTgt>
                                        </p:tgtEl>
                                        <p:attrNameLst>
                                          <p:attrName>style.visibility</p:attrName>
                                        </p:attrNameLst>
                                      </p:cBhvr>
                                      <p:to>
                                        <p:strVal val="visible"/>
                                      </p:to>
                                    </p:set>
                                    <p:animEffect transition="in" filter="dissolve">
                                      <p:cBhvr>
                                        <p:cTn id="7" dur="500"/>
                                        <p:tgtEl>
                                          <p:spTgt spid="132098">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dvAuto="100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解决方案：</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33123" name="Rectangle 3"/>
          <p:cNvSpPr>
            <a:spLocks noGrp="1" noChangeArrowheads="1"/>
          </p:cNvSpPr>
          <p:nvPr>
            <p:ph type="body" idx="4294967295"/>
          </p:nvPr>
        </p:nvSpPr>
        <p:spPr>
          <a:xfrm>
            <a:off x="0" y="1630045"/>
            <a:ext cx="7772400" cy="4715510"/>
          </a:xfrm>
        </p:spPr>
        <p:txBody>
          <a:bodyPr wrap="square" lIns="121920" tIns="60960" rIns="121920" bIns="60960" numCol="1" anchor="t" anchorCtr="0" compatLnSpc="1"/>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a:t>
            </a:r>
            <a:r>
              <a:rPr kumimoji="0" lang="zh-CN" altLang="en-US" sz="28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\n</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",ans);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cout &lt;&lt; ans &lt;&lt; endl;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122">
                                            <p:txEl>
                                              <p:charRg st="0" end="6"/>
                                            </p:txEl>
                                          </p:spTgt>
                                        </p:tgtEl>
                                        <p:attrNameLst>
                                          <p:attrName>style.visibility</p:attrName>
                                        </p:attrNameLst>
                                      </p:cBhvr>
                                      <p:to>
                                        <p:strVal val="visible"/>
                                      </p:to>
                                    </p:set>
                                    <p:animEffect transition="in" filter="dissolve">
                                      <p:cBhvr>
                                        <p:cTn id="7" dur="500"/>
                                        <p:tgtEl>
                                          <p:spTgt spid="133122">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dvAuto="100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输出_第二类：</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34147"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normAutofit lnSpcReduction="20000"/>
          </a:bodyPr>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一个Input Block对应一个Output Block，每个Output Block</a:t>
            </a:r>
            <a:r>
              <a:rPr kumimoji="0" lang="zh-CN" altLang="en-US" sz="3735" b="1"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之后都有</a:t>
            </a:r>
            <a:r>
              <a:rPr kumimoji="0" lang="zh-CN" altLang="en-US" sz="373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空行</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b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参见：HDOJ_1095 </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hlinkClick r:id="rId1"/>
              </a:rPr>
              <a:t>http://acm.hdu.edu.cn/showproblem.php?pid=1095</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b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hlinkClick r:id="rId2"/>
              </a:rPr>
            </a:b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4146">
                                            <p:txEl>
                                              <p:charRg st="0" end="8"/>
                                            </p:txEl>
                                          </p:spTgt>
                                        </p:tgtEl>
                                        <p:attrNameLst>
                                          <p:attrName>style.visibility</p:attrName>
                                        </p:attrNameLst>
                                      </p:cBhvr>
                                      <p:to>
                                        <p:strVal val="visible"/>
                                      </p:to>
                                    </p:set>
                                    <p:animEffect transition="in" filter="dissolve">
                                      <p:cBhvr>
                                        <p:cTn id="7" dur="500"/>
                                        <p:tgtEl>
                                          <p:spTgt spid="134146">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dvAuto="100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1095源代码</a:t>
            </a:r>
            <a:endParaRPr kumimoji="0" lang="zh-CN" alt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
        <p:nvSpPr>
          <p:cNvPr id="135171" name="Rectangle 3"/>
          <p:cNvSpPr>
            <a:spLocks noGrp="1" noChangeArrowheads="1"/>
          </p:cNvSpPr>
          <p:nvPr>
            <p:ph type="body" idx="4294967295"/>
          </p:nvPr>
        </p:nvSpPr>
        <p:spPr>
          <a:xfrm>
            <a:off x="1629410" y="1411605"/>
            <a:ext cx="10562590" cy="4068445"/>
          </a:xfrm>
        </p:spPr>
        <p:txBody>
          <a:bodyPr wrap="square" lIns="121920" tIns="60960" rIns="121920" bIns="60960" numCol="1" anchor="t" anchorCtr="0" compatLnSpc="1">
            <a:normAutofit fontScale="70000"/>
          </a:bodyPr>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 &lt;stdio.h&gt;</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main()</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a,b;</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 %d",&amp;a, &amp;b) != EOF)      </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a:t>
            </a:r>
            <a:r>
              <a:rPr kumimoji="0" lang="zh-CN" altLang="zh-CN" sz="3735"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d\n\n</a:t>
            </a: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",a+b);</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r>
              <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endParaRPr kumimoji="0" lang="zh-CN" altLang="zh-CN"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5170">
                                            <p:txEl>
                                              <p:charRg st="0" end="8"/>
                                            </p:txEl>
                                          </p:spTgt>
                                        </p:tgtEl>
                                        <p:attrNameLst>
                                          <p:attrName>style.visibility</p:attrName>
                                        </p:attrNameLst>
                                      </p:cBhvr>
                                      <p:to>
                                        <p:strVal val="visible"/>
                                      </p:to>
                                    </p:set>
                                    <p:animEffect transition="in" filter="dissolve">
                                      <p:cBhvr>
                                        <p:cTn id="7" dur="500"/>
                                        <p:tgtEl>
                                          <p:spTgt spid="135170">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dvAuto="100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解决办法：</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36195" name="Rectangle 3"/>
          <p:cNvSpPr>
            <a:spLocks noGrp="1" noChangeArrowheads="1"/>
          </p:cNvSpPr>
          <p:nvPr>
            <p:ph type="body" idx="4294967295"/>
          </p:nvPr>
        </p:nvSpPr>
        <p:spPr>
          <a:xfrm>
            <a:off x="1438910" y="1630045"/>
            <a:ext cx="10753090" cy="4715510"/>
          </a:xfrm>
        </p:spPr>
        <p:txBody>
          <a:bodyPr wrap="square" lIns="121920" tIns="60960" rIns="121920" bIns="60960" numCol="1" anchor="t" anchorCtr="0" compatLnSpc="1"/>
          <a:lstStyle/>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printf("%d\n\n</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",ans);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8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cout &lt;&lt; ans </a:t>
            </a:r>
            <a:r>
              <a:rPr kumimoji="0" lang="zh-CN" altLang="en-US" sz="28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&lt;&lt; endl &lt;&lt; endl</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6194">
                                            <p:txEl>
                                              <p:charRg st="0" end="6"/>
                                            </p:txEl>
                                          </p:spTgt>
                                        </p:tgtEl>
                                        <p:attrNameLst>
                                          <p:attrName>style.visibility</p:attrName>
                                        </p:attrNameLst>
                                      </p:cBhvr>
                                      <p:to>
                                        <p:strVal val="visible"/>
                                      </p:to>
                                    </p:set>
                                    <p:animEffect transition="in" filter="dissolve">
                                      <p:cBhvr>
                                        <p:cTn id="7" dur="500"/>
                                        <p:tgtEl>
                                          <p:spTgt spid="136194">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dvAuto="100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输出_第三类：</a:t>
            </a:r>
            <a:endParaRPr kumimoji="0" lang="zh-CN" altLang="en-US" sz="4800" b="1"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37219" name="Rectangle 3"/>
          <p:cNvSpPr>
            <a:spLocks noGrp="1" noChangeArrowheads="1"/>
          </p:cNvSpPr>
          <p:nvPr>
            <p:ph type="body" idx="4294967295"/>
          </p:nvPr>
        </p:nvSpPr>
        <p:spPr>
          <a:xfrm>
            <a:off x="0" y="952500"/>
            <a:ext cx="10852150" cy="5388610"/>
          </a:xfrm>
        </p:spPr>
        <p:txBody>
          <a:bodyPr wrap="square" lIns="121920" tIns="60960" rIns="121920" bIns="6096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一个Input Block对应一个Output Block，Output Block</a:t>
            </a:r>
            <a:r>
              <a:rPr kumimoji="0" lang="zh-CN" altLang="en-US" sz="3735" b="1"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之间</a:t>
            </a:r>
            <a:r>
              <a:rPr kumimoji="0" lang="zh-CN" altLang="en-US" sz="3735" b="0" i="0" u="none" strike="noStrike" kern="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有</a:t>
            </a: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空行。 </a:t>
            </a:r>
            <a:b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参见：HDOJ_1096 </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hlinkClick r:id="rId1"/>
              </a:rPr>
              <a:t>http://acm.hdu.edu.cn/showproblem.php?pid=1096</a:t>
            </a: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0000"/>
              </a:lnSpc>
              <a:spcBef>
                <a:spcPct val="20000"/>
              </a:spcBef>
              <a:spcAft>
                <a:spcPct val="0"/>
              </a:spcAft>
              <a:buClr>
                <a:srgbClr val="A50021"/>
              </a:buClr>
              <a:buSzPct val="75000"/>
              <a:buFont typeface="Monotype Sorts" pitchFamily="2" charset="2"/>
              <a:buNone/>
              <a:defRPr/>
            </a:pPr>
            <a:endParaRPr kumimoji="0" lang="zh-CN" altLang="en-US" sz="3735"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7218">
                                            <p:txEl>
                                              <p:charRg st="0" end="8"/>
                                            </p:txEl>
                                          </p:spTgt>
                                        </p:tgtEl>
                                        <p:attrNameLst>
                                          <p:attrName>style.visibility</p:attrName>
                                        </p:attrNameLst>
                                      </p:cBhvr>
                                      <p:to>
                                        <p:strVal val="visible"/>
                                      </p:to>
                                    </p:set>
                                    <p:animEffect transition="in" filter="dissolve">
                                      <p:cBhvr>
                                        <p:cTn id="7" dur="500"/>
                                        <p:tgtEl>
                                          <p:spTgt spid="137218">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dvAuto="100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idx="4294967295"/>
          </p:nvPr>
        </p:nvSpPr>
        <p:spPr>
          <a:xfrm>
            <a:off x="7430770" y="443230"/>
            <a:ext cx="4490085"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rPr>
              <a:t>1096源代码</a:t>
            </a:r>
            <a:endParaRPr kumimoji="0" lang="zh-CN" altLang="en-US" sz="4800" b="0"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endParaRPr>
          </a:p>
        </p:txBody>
      </p:sp>
      <p:sp>
        <p:nvSpPr>
          <p:cNvPr id="138243" name="Rectangle 3"/>
          <p:cNvSpPr>
            <a:spLocks noGrp="1" noChangeArrowheads="1"/>
          </p:cNvSpPr>
          <p:nvPr>
            <p:ph type="body" idx="4294967295"/>
          </p:nvPr>
        </p:nvSpPr>
        <p:spPr>
          <a:xfrm>
            <a:off x="548005" y="0"/>
            <a:ext cx="7776845" cy="6858000"/>
          </a:xfrm>
        </p:spPr>
        <p:txBody>
          <a:bodyPr wrap="square" lIns="121920" tIns="60960" rIns="121920" bIns="60960" numCol="1" anchor="t" anchorCtr="0" compatLnSpc="1">
            <a:noAutofit/>
          </a:bodyPr>
          <a:lstStyle/>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 &lt;stdio.h&gt;</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main()</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icase,n,i,j,a,sum;</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scanf("%d",&amp;icase);</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for(i=0;i&lt;icase;i++)</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sum=0;</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scanf("%d",&amp;n);</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for(j=0;j&lt;n;j++)</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scanf("%d",&amp;a);</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sum+=a;</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if(i&lt;icase-1)</a:t>
            </a:r>
            <a:endPar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printf("%d\n\n",sum);</a:t>
            </a:r>
            <a:endPar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else</a:t>
            </a:r>
            <a:endPar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printf("%d\n",sum);</a:t>
            </a:r>
            <a:endPar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zh-CN" sz="24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 </a:t>
            </a:r>
            <a:endParaRPr kumimoji="0" lang="zh-CN"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
        <p:nvSpPr>
          <p:cNvPr id="86020" name="文本框 1"/>
          <p:cNvSpPr txBox="1"/>
          <p:nvPr/>
        </p:nvSpPr>
        <p:spPr>
          <a:xfrm>
            <a:off x="5471584" y="5253567"/>
            <a:ext cx="5091430" cy="666115"/>
          </a:xfrm>
          <a:prstGeom prst="rect">
            <a:avLst/>
          </a:prstGeom>
          <a:noFill/>
          <a:ln w="9525">
            <a:noFill/>
          </a:ln>
        </p:spPr>
        <p:txBody>
          <a:bodyPr wrap="none">
            <a:spAutoFit/>
          </a:bodyPr>
          <a:lstStyle>
            <a:lvl1pPr marL="342900" indent="-342900" algn="l" rtl="0" eaLnBrk="0" fontAlgn="base" hangingPunct="0">
              <a:lnSpc>
                <a:spcPct val="120000"/>
              </a:lnSpc>
              <a:spcBef>
                <a:spcPct val="20000"/>
              </a:spcBef>
              <a:spcAft>
                <a:spcPct val="0"/>
              </a:spcAft>
              <a:buClr>
                <a:srgbClr val="A50021"/>
              </a:buClr>
              <a:buSzPct val="75000"/>
              <a:buFont typeface="Wingdings" panose="05000000000000000000" pitchFamily="2" charset="2"/>
              <a:buChar char="p"/>
              <a:defRPr lang="zh-CN" altLang="zh-CN" sz="2800" b="1" dirty="0">
                <a:solidFill>
                  <a:srgbClr val="FFFF99"/>
                </a:solidFill>
                <a:effectLst/>
                <a:latin typeface="Times New Roman" panose="02020603050405020304" pitchFamily="18" charset="0"/>
                <a:ea typeface="微软雅黑" panose="020B0503020204020204" charset="-122"/>
                <a:cs typeface="+mn-cs"/>
              </a:defRPr>
            </a:lvl1pPr>
            <a:lvl2pPr marL="742950" indent="-285750" algn="l" rtl="0" eaLnBrk="0" fontAlgn="base" hangingPunct="0">
              <a:lnSpc>
                <a:spcPct val="120000"/>
              </a:lnSpc>
              <a:spcBef>
                <a:spcPct val="20000"/>
              </a:spcBef>
              <a:spcAft>
                <a:spcPct val="0"/>
              </a:spcAft>
              <a:buClr>
                <a:srgbClr val="A50021"/>
              </a:buClr>
              <a:buFont typeface="Wingdings" panose="05000000000000000000" pitchFamily="2" charset="2"/>
              <a:buChar char="n"/>
              <a:defRPr lang="zh-CN" altLang="zh-CN" sz="2400" b="1" dirty="0">
                <a:solidFill>
                  <a:srgbClr val="FFFF99"/>
                </a:solidFill>
                <a:effectLst/>
                <a:latin typeface="Times New Roman" panose="02020603050405020304" pitchFamily="18" charset="0"/>
                <a:ea typeface="微软雅黑" panose="020B0503020204020204" charset="-122"/>
                <a:cs typeface="+mn-cs"/>
              </a:defRPr>
            </a:lvl2pPr>
            <a:lvl3pPr marL="1143000" indent="-228600" algn="l" rtl="0" eaLnBrk="0" fontAlgn="base" hangingPunct="0">
              <a:lnSpc>
                <a:spcPct val="120000"/>
              </a:lnSpc>
              <a:spcBef>
                <a:spcPct val="20000"/>
              </a:spcBef>
              <a:spcAft>
                <a:spcPct val="0"/>
              </a:spcAft>
              <a:buClr>
                <a:srgbClr val="A50021"/>
              </a:buClr>
              <a:buFont typeface="Wingdings" panose="05000000000000000000" pitchFamily="2" charset="2"/>
              <a:buChar char="Ø"/>
              <a:defRPr lang="zh-CN" altLang="zh-CN" sz="2000" b="1" dirty="0">
                <a:solidFill>
                  <a:srgbClr val="FFFF99"/>
                </a:solidFill>
                <a:effectLst/>
                <a:latin typeface="Times New Roman" panose="02020603050405020304" pitchFamily="18" charset="0"/>
                <a:ea typeface="微软雅黑" panose="020B0503020204020204" charset="-122"/>
                <a:cs typeface="+mn-cs"/>
              </a:defRPr>
            </a:lvl3pPr>
            <a:lvl4pPr marL="1600200" indent="-228600" algn="l" rtl="0" eaLnBrk="0" fontAlgn="base" hangingPunct="0">
              <a:lnSpc>
                <a:spcPct val="120000"/>
              </a:lnSpc>
              <a:spcBef>
                <a:spcPct val="20000"/>
              </a:spcBef>
              <a:spcAft>
                <a:spcPct val="0"/>
              </a:spcAft>
              <a:buClr>
                <a:srgbClr val="A50021"/>
              </a:buClr>
              <a:buFont typeface="Monotype Sorts"/>
              <a:buChar char="–"/>
              <a:defRPr lang="zh-CN" altLang="zh-CN" sz="2000" b="1" dirty="0">
                <a:solidFill>
                  <a:srgbClr val="FFFF99"/>
                </a:solidFill>
                <a:effectLst/>
                <a:latin typeface="Times New Roman" panose="02020603050405020304" pitchFamily="18" charset="0"/>
                <a:ea typeface="微软雅黑" panose="020B0503020204020204" charset="-122"/>
                <a:cs typeface="+mn-cs"/>
              </a:defRPr>
            </a:lvl4pPr>
            <a:lvl5pPr marL="2057400" indent="-228600" algn="l" rtl="0" eaLnBrk="0" fontAlgn="base" hangingPunct="0">
              <a:lnSpc>
                <a:spcPct val="120000"/>
              </a:lnSpc>
              <a:spcBef>
                <a:spcPct val="20000"/>
              </a:spcBef>
              <a:spcAft>
                <a:spcPct val="0"/>
              </a:spcAft>
              <a:buClr>
                <a:srgbClr val="A50021"/>
              </a:buClr>
              <a:buFont typeface="Monotype Sorts"/>
              <a:buChar char="»"/>
              <a:defRPr b="1">
                <a:solidFill>
                  <a:srgbClr val="FFFF99"/>
                </a:solidFill>
                <a:latin typeface="+mn-lt"/>
                <a:ea typeface="+mn-ea"/>
              </a:defRPr>
            </a:lvl5pPr>
          </a:lstStyle>
          <a:p>
            <a:pPr marL="0" lvl="0" indent="0" eaLnBrk="1" hangingPunct="1">
              <a:lnSpc>
                <a:spcPct val="100000"/>
              </a:lnSpc>
              <a:spcBef>
                <a:spcPct val="0"/>
              </a:spcBef>
              <a:buClrTx/>
              <a:buSzTx/>
              <a:buFontTx/>
              <a:buNone/>
            </a:pPr>
            <a:r>
              <a:rPr lang="zh-CN" altLang="en-US" sz="3735" b="0" dirty="0">
                <a:solidFill>
                  <a:schemeClr val="tx1"/>
                </a:solidFill>
                <a:latin typeface="Arial" panose="020B0604020202020204" pitchFamily="34" charset="0"/>
                <a:ea typeface="宋体" panose="02010600030101010101" pitchFamily="2" charset="-122"/>
              </a:rPr>
              <a:t>最后一个</a:t>
            </a:r>
            <a:r>
              <a:rPr lang="en-US" altLang="zh-CN" sz="3735" b="0" dirty="0">
                <a:solidFill>
                  <a:schemeClr val="tx1"/>
                </a:solidFill>
                <a:latin typeface="Arial" panose="020B0604020202020204" pitchFamily="34" charset="0"/>
                <a:ea typeface="宋体" panose="02010600030101010101" pitchFamily="2" charset="-122"/>
              </a:rPr>
              <a:t>block</a:t>
            </a:r>
            <a:r>
              <a:rPr lang="zh-CN" altLang="en-US" sz="3735" b="0" dirty="0">
                <a:solidFill>
                  <a:schemeClr val="tx1"/>
                </a:solidFill>
                <a:latin typeface="Arial" panose="020B0604020202020204" pitchFamily="34" charset="0"/>
                <a:ea typeface="宋体" panose="02010600030101010101" pitchFamily="2" charset="-122"/>
              </a:rPr>
              <a:t>不加空行</a:t>
            </a:r>
            <a:endParaRPr lang="zh-CN" altLang="en-US" sz="3735"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8242">
                                            <p:txEl>
                                              <p:charRg st="0" end="8"/>
                                            </p:txEl>
                                          </p:spTgt>
                                        </p:tgtEl>
                                        <p:attrNameLst>
                                          <p:attrName>style.visibility</p:attrName>
                                        </p:attrNameLst>
                                      </p:cBhvr>
                                      <p:to>
                                        <p:strVal val="visible"/>
                                      </p:to>
                                    </p:set>
                                    <p:animEffect transition="in" filter="dissolve">
                                      <p:cBhvr>
                                        <p:cTn id="7" dur="500"/>
                                        <p:tgtEl>
                                          <p:spTgt spid="138242">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dvAuto="100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rPr>
              <a:t>解决办法：</a:t>
            </a:r>
            <a:endParaRPr kumimoji="0" lang="zh-CN" altLang="en-US" sz="4800" b="1" i="0" u="none" strike="noStrike" kern="0" cap="none" spc="0" normalizeH="0" baseline="0" noProof="0" dirty="0">
              <a:ln>
                <a:noFill/>
              </a:ln>
              <a:solidFill>
                <a:schemeClr val="tx2"/>
              </a:solidFill>
              <a:effectLst>
                <a:outerShdw blurRad="38100" dist="38100" dir="2700000" algn="tl">
                  <a:srgbClr val="000000"/>
                </a:outerShdw>
              </a:effectLst>
              <a:uLnTx/>
              <a:uFillTx/>
              <a:latin typeface="Times New Roman" panose="02020603050405020304" pitchFamily="18" charset="0"/>
              <a:ea typeface="黑体" panose="02010609060101010101" charset="-122"/>
              <a:cs typeface="+mj-cs"/>
            </a:endParaRPr>
          </a:p>
        </p:txBody>
      </p:sp>
      <p:sp>
        <p:nvSpPr>
          <p:cNvPr id="139267" name="Rectangle 3"/>
          <p:cNvSpPr>
            <a:spLocks noGrp="1" noChangeArrowheads="1"/>
          </p:cNvSpPr>
          <p:nvPr>
            <p:ph type="body" idx="4294967295"/>
          </p:nvPr>
        </p:nvSpPr>
        <p:spPr>
          <a:xfrm>
            <a:off x="0" y="1630045"/>
            <a:ext cx="7772400" cy="4715510"/>
          </a:xfrm>
        </p:spPr>
        <p:txBody>
          <a:bodyPr wrap="square" lIns="121920" tIns="60960" rIns="121920" bIns="60960" numCol="1" anchor="t" anchorCtr="0" compatLnSpc="1"/>
          <a:lstStyle/>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 (k=0;k&lt;count;k++)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 %d\n",result);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800" b="1" i="0" u="none" strike="noStrike" kern="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if (k!=count-1) printf("\n");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b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Wingdings" panose="05000000000000000000" pitchFamily="2" charset="2"/>
              <a:buChar char="p"/>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C++语法：</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70000"/>
              </a:lnSpc>
              <a:spcBef>
                <a:spcPct val="20000"/>
              </a:spcBef>
              <a:spcAft>
                <a:spcPct val="0"/>
              </a:spcAft>
              <a:buClr>
                <a:srgbClr val="A50021"/>
              </a:buClr>
              <a:buSzPct val="75000"/>
              <a:buFont typeface="Monotype Sorts" pitchFamily="2" charset="2"/>
              <a:buNone/>
              <a:defRPr/>
            </a:pPr>
            <a:r>
              <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类似，输出语句换一下即可。</a:t>
            </a:r>
            <a:endParaRPr kumimoji="0" lang="zh-CN" altLang="en-US" sz="28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9266">
                                            <p:txEl>
                                              <p:charRg st="0" end="6"/>
                                            </p:txEl>
                                          </p:spTgt>
                                        </p:tgtEl>
                                        <p:attrNameLst>
                                          <p:attrName>style.visibility</p:attrName>
                                        </p:attrNameLst>
                                      </p:cBhvr>
                                      <p:to>
                                        <p:strVal val="visible"/>
                                      </p:to>
                                    </p:set>
                                    <p:animEffect transition="in" filter="dissolve">
                                      <p:cBhvr>
                                        <p:cTn id="7" dur="500"/>
                                        <p:tgtEl>
                                          <p:spTgt spid="139266">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dvAuto="100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a:ln>
                  <a:noFill/>
                </a:ln>
                <a:solidFill>
                  <a:schemeClr val="tx2"/>
                </a:solidFill>
                <a:effectLst>
                  <a:outerShdw blurRad="38100" dist="38100" dir="2700000" algn="tl">
                    <a:srgbClr val="000000"/>
                  </a:outerShdw>
                </a:effectLst>
                <a:uLnTx/>
                <a:uFillTx/>
                <a:latin typeface="楷体_GB2312" pitchFamily="49" charset="-122"/>
                <a:ea typeface="微软雅黑" panose="020B0503020204020204" charset="-122"/>
                <a:cs typeface="+mj-cs"/>
              </a:rPr>
              <a:t>附: 初学者常见问题</a:t>
            </a:r>
            <a:endParaRPr kumimoji="0" lang="zh-CN" altLang="en-US" sz="5400" b="1" i="0" u="none" strike="noStrike" kern="0" cap="none" spc="0" normalizeH="0" baseline="0" noProof="0">
              <a:ln>
                <a:noFill/>
              </a:ln>
              <a:solidFill>
                <a:schemeClr val="tx2"/>
              </a:solidFill>
              <a:effectLst>
                <a:outerShdw blurRad="38100" dist="38100" dir="2700000" algn="tl">
                  <a:srgbClr val="000000"/>
                </a:outerShdw>
              </a:effectLst>
              <a:uLnTx/>
              <a:uFillTx/>
              <a:latin typeface="楷体_GB2312" pitchFamily="49" charset="-122"/>
              <a:ea typeface="微软雅黑" panose="020B050302020402020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4">
                                            <p:txEl>
                                              <p:charRg st="0" end="11"/>
                                            </p:txEl>
                                          </p:spTgt>
                                        </p:tgtEl>
                                        <p:attrNameLst>
                                          <p:attrName>style.visibility</p:attrName>
                                        </p:attrNameLst>
                                      </p:cBhvr>
                                      <p:to>
                                        <p:strVal val="visible"/>
                                      </p:to>
                                    </p:set>
                                    <p:animEffect transition="in" filter="dissolve">
                                      <p:cBhvr>
                                        <p:cTn id="7" dur="500"/>
                                        <p:tgtEl>
                                          <p:spTgt spid="141314">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dvAuto="100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704215"/>
            <a:ext cx="10852237" cy="441964"/>
          </a:xfrm>
        </p:spPr>
        <p:txBody>
          <a:bodyPr vert="horz" wrap="square" lIns="121920" tIns="60960" rIns="121920" bIns="6096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0" i="0" u="none" strike="noStrike" kern="0" cap="none" spc="0" normalizeH="0" baseline="0" noProof="0" dirty="0">
                <a:ln>
                  <a:noFill/>
                </a:ln>
                <a:solidFill>
                  <a:schemeClr val="tx1"/>
                </a:solidFill>
                <a:effectLst/>
                <a:uLnTx/>
                <a:uFillTx/>
                <a:latin typeface="Impact" panose="020B0806030902050204" pitchFamily="34" charset="0"/>
                <a:ea typeface="微软雅黑" panose="020B0503020204020204" charset="-122"/>
                <a:cs typeface="+mj-cs"/>
              </a:rPr>
              <a:t>Why study algorithms?</a:t>
            </a:r>
            <a:endParaRPr kumimoji="0" lang="en-US" altLang="zh-CN" sz="4800" b="0" i="0" u="none" strike="noStrike" kern="0" cap="none" spc="0" normalizeH="0" baseline="0" noProof="0" dirty="0">
              <a:ln>
                <a:noFill/>
              </a:ln>
              <a:solidFill>
                <a:schemeClr val="tx1"/>
              </a:solidFill>
              <a:effectLst/>
              <a:uLnTx/>
              <a:uFillTx/>
              <a:latin typeface="Impact" panose="020B0806030902050204" pitchFamily="34" charset="0"/>
              <a:ea typeface="微软雅黑" panose="020B0503020204020204" charset="-122"/>
              <a:cs typeface="+mj-cs"/>
            </a:endParaRPr>
          </a:p>
        </p:txBody>
      </p:sp>
      <p:sp>
        <p:nvSpPr>
          <p:cNvPr id="3" name="内容占位符 2"/>
          <p:cNvSpPr>
            <a:spLocks noGrp="1"/>
          </p:cNvSpPr>
          <p:nvPr>
            <p:ph idx="4294967295"/>
          </p:nvPr>
        </p:nvSpPr>
        <p:spPr>
          <a:xfrm>
            <a:off x="458470" y="1146175"/>
            <a:ext cx="10852150" cy="5388610"/>
          </a:xfrm>
        </p:spPr>
        <p:txBody>
          <a:bodyPr vert="horz" wrap="square" lIns="121920" tIns="60960" rIns="121920" bIns="60960" numCol="1" anchor="t" anchorCtr="0" compatLnSpc="1"/>
          <a:lstStyle/>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3200"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rPr>
              <a:t>假设某一负责人交给你一个很难的任务，几天后询问你问题解决了没有。可能会发生如下图这样的情况：</a:t>
            </a:r>
            <a:endParaRPr kumimoji="0" lang="en-US" altLang="zh-CN" sz="3200"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endParaRPr kumimoji="0" lang="en-US" altLang="zh-CN" sz="373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endParaRPr kumimoji="0" lang="en-US" altLang="zh-CN" sz="373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endParaRPr kumimoji="0" lang="en-US" altLang="zh-CN" sz="373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endParaRPr kumimoji="0" lang="en-US" altLang="zh-CN" sz="373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rPr>
              <a:t>问：“交给你的问题，解决方案设计出来了吗？”</a:t>
            </a:r>
            <a:endParaRPr kumimoji="0" lang="zh-CN" altLang="en-US" sz="266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rPr>
              <a:t>答：“我找不到一个有效的算法来解决它，没能完成任务。”</a:t>
            </a:r>
            <a:endParaRPr kumimoji="0" lang="zh-CN" altLang="en-US" sz="2665" i="0" u="none" strike="noStrike" kern="0" cap="none" spc="0" normalizeH="0" baseline="0" noProof="0">
              <a:ln>
                <a:noFill/>
              </a:ln>
              <a:solidFill>
                <a:schemeClr val="tx1"/>
              </a:solidFill>
              <a:effectLst/>
              <a:uLnTx/>
              <a:uFillTx/>
              <a:latin typeface="宋体" panose="02010600030101010101" pitchFamily="2" charset="-122"/>
              <a:ea typeface="微软雅黑" panose="020B0503020204020204" charset="-122"/>
              <a:cs typeface="+mn-cs"/>
            </a:endParaRPr>
          </a:p>
        </p:txBody>
      </p:sp>
      <p:sp>
        <p:nvSpPr>
          <p:cNvPr id="13316" name="灯片编号占位符 3"/>
          <p:cNvSpPr txBox="1">
            <a:spLocks noGrp="1"/>
          </p:cNvSpPr>
          <p:nvPr>
            <p:ph type="sldNum" sz="quarter" idx="12"/>
          </p:nvPr>
        </p:nvSpPr>
        <p:spPr/>
        <p:txBody>
          <a:bodyPr>
            <a:normAutofit fontScale="70000"/>
          </a:bodyPr>
          <a:lstStyle/>
          <a:p>
            <a:pPr marL="0" indent="0" algn="r">
              <a:lnSpc>
                <a:spcPct val="100000"/>
              </a:lnSpc>
              <a:spcBef>
                <a:spcPct val="50000"/>
              </a:spcBef>
              <a:buClrTx/>
              <a:buSzTx/>
              <a:buFontTx/>
              <a:buNone/>
            </a:pPr>
            <a:fld id="{9A0DB2DC-4C9A-4742-B13C-FB6460FD3503}" type="slidenum">
              <a:rPr lang="en-US" altLang="zh-CN" sz="1865" b="0" dirty="0">
                <a:solidFill>
                  <a:schemeClr val="tx1"/>
                </a:solidFill>
                <a:effectLst/>
                <a:latin typeface="Arial Narrow" panose="020B0606020202030204" pitchFamily="34" charset="0"/>
                <a:ea typeface="宋体" panose="02010600030101010101" pitchFamily="2" charset="-122"/>
              </a:rPr>
            </a:fld>
            <a:endParaRPr lang="en-US" altLang="zh-CN" sz="1865" b="0" dirty="0">
              <a:solidFill>
                <a:schemeClr val="tx1"/>
              </a:solidFill>
              <a:effectLst/>
              <a:latin typeface="Arial Narrow" panose="020B0606020202030204" pitchFamily="34" charset="0"/>
              <a:ea typeface="宋体" panose="02010600030101010101" pitchFamily="2" charset="-122"/>
            </a:endParaRPr>
          </a:p>
        </p:txBody>
      </p:sp>
      <p:pic>
        <p:nvPicPr>
          <p:cNvPr id="13317" name="Picture 3" descr="01"/>
          <p:cNvPicPr>
            <a:picLocks noChangeAspect="1"/>
          </p:cNvPicPr>
          <p:nvPr/>
        </p:nvPicPr>
        <p:blipFill>
          <a:blip r:embed="rId1"/>
          <a:srcRect l="6259" t="10506" r="6110"/>
          <a:stretch>
            <a:fillRect/>
          </a:stretch>
        </p:blipFill>
        <p:spPr>
          <a:xfrm>
            <a:off x="3312584" y="2635251"/>
            <a:ext cx="5334000" cy="2410883"/>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noChangeArrowheads="1"/>
          </p:cNvSpPr>
          <p:nvPr>
            <p:ph type="title" idx="4294967295"/>
          </p:nvPr>
        </p:nvSpPr>
        <p:spPr>
          <a:xfrm>
            <a:off x="0" y="443230"/>
            <a:ext cx="10852150" cy="441960"/>
          </a:xfrm>
        </p:spPr>
        <p:txBody>
          <a:bodyPr vert="horz" wrap="square" lIns="121920" tIns="60960" rIns="121920" bIns="609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rPr>
              <a:t>编译错误</a:t>
            </a:r>
            <a:endParaRPr kumimoji="0" lang="zh-CN" altLang="en-US" sz="4800" b="0" i="0" u="none" strike="noStrike" kern="0" cap="none" spc="0" normalizeH="0" baseline="0" noProof="0">
              <a:ln>
                <a:noFill/>
              </a:ln>
              <a:solidFill>
                <a:schemeClr val="tx2"/>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j-cs"/>
            </a:endParaRPr>
          </a:p>
        </p:txBody>
      </p:sp>
      <p:sp>
        <p:nvSpPr>
          <p:cNvPr id="142339" name="Rectangle 3"/>
          <p:cNvSpPr>
            <a:spLocks noGrp="1" noChangeArrowheads="1"/>
          </p:cNvSpPr>
          <p:nvPr>
            <p:ph type="body" idx="4294967295"/>
          </p:nvPr>
        </p:nvSpPr>
        <p:spPr>
          <a:xfrm>
            <a:off x="3886200" y="1268095"/>
            <a:ext cx="8305800" cy="5401310"/>
          </a:xfrm>
        </p:spPr>
        <p:txBody>
          <a:bodyPr wrap="square" lIns="121920" tIns="60960" rIns="121920" bIns="60960" numCol="1" anchor="t" anchorCtr="0" compatLnSpc="1"/>
          <a:lstStyle/>
          <a:p>
            <a:pPr marL="342900" marR="0" lvl="0" indent="-34290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Main函数必须返回int类型(正式比赛)</a:t>
            </a:r>
            <a:endPar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不要在for语句中定义类型</a:t>
            </a:r>
            <a:endPar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int64不支持，可以用long long代替</a:t>
            </a:r>
            <a:endPar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使用了汉语的标点符号</a:t>
            </a:r>
            <a:endPar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itoa不是ansi函数</a:t>
            </a:r>
            <a:endParaRPr kumimoji="0" lang="en-US" altLang="zh-CN"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None/>
              <a:defRPr/>
            </a:pPr>
            <a: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能将整数转换为字符串而且与ANSI标准兼容的方法是使用sprintf()函数</a:t>
            </a:r>
            <a:endPar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1143000" marR="0" lvl="2" indent="-228600" algn="l" defTabSz="914400" rtl="0" eaLnBrk="1" fontAlgn="base" latinLnBrk="0" hangingPunct="1">
              <a:lnSpc>
                <a:spcPct val="125000"/>
              </a:lnSpc>
              <a:spcBef>
                <a:spcPct val="20000"/>
              </a:spcBef>
              <a:spcAft>
                <a:spcPct val="0"/>
              </a:spcAft>
              <a:buClr>
                <a:srgbClr val="A50021"/>
              </a:buClr>
              <a:buSzTx/>
              <a:buFont typeface="Monotype Sorts" pitchFamily="2" charset="2"/>
              <a:buNone/>
              <a:defRPr/>
            </a:pPr>
            <a: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num = 100;</a:t>
            </a:r>
            <a:b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char str[25];</a:t>
            </a:r>
            <a:b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br>
            <a: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   </a:t>
            </a:r>
            <a:r>
              <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sprintf(str, " %d" , num);</a:t>
            </a:r>
            <a:endParaRPr kumimoji="0" lang="zh-CN" altLang="en-US" sz="20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1" fontAlgn="base" latinLnBrk="0" hangingPunct="1">
              <a:lnSpc>
                <a:spcPct val="125000"/>
              </a:lnSpc>
              <a:spcBef>
                <a:spcPct val="20000"/>
              </a:spcBef>
              <a:spcAft>
                <a:spcPct val="0"/>
              </a:spcAft>
              <a:buClr>
                <a:srgbClr val="A50021"/>
              </a:buClr>
              <a:buSzPct val="75000"/>
              <a:buFont typeface="Wingdings" panose="05000000000000000000" pitchFamily="2" charset="2"/>
              <a:buChar char="p"/>
              <a:defRPr/>
            </a:pPr>
            <a:r>
              <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另外，拷贝程序容易产生错误</a:t>
            </a:r>
            <a:endParaRPr kumimoji="0" lang="zh-CN" altLang="en-US" sz="2400" b="1" i="0" u="none" strike="noStrike" kern="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2338">
                                            <p:txEl>
                                              <p:charRg st="0" end="5"/>
                                            </p:txEl>
                                          </p:spTgt>
                                        </p:tgtEl>
                                        <p:attrNameLst>
                                          <p:attrName>style.visibility</p:attrName>
                                        </p:attrNameLst>
                                      </p:cBhvr>
                                      <p:to>
                                        <p:strVal val="visible"/>
                                      </p:to>
                                    </p:set>
                                    <p:animEffect transition="in" filter="dissolve">
                                      <p:cBhvr>
                                        <p:cTn id="7" dur="500"/>
                                        <p:tgtEl>
                                          <p:spTgt spid="142338">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dvAuto="100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1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0116" name="标题 31745"/>
          <p:cNvSpPr>
            <a:spLocks noGrp="1"/>
          </p:cNvSpPr>
          <p:nvPr>
            <p:ph type="title" idx="4294967295"/>
          </p:nvPr>
        </p:nvSpPr>
        <p:spPr>
          <a:xfrm>
            <a:off x="791845" y="443230"/>
            <a:ext cx="7493000"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菜鸟的</a:t>
            </a:r>
            <a:r>
              <a:rPr lang="en-US" altLang="zh-CN" b="1" dirty="0">
                <a:solidFill>
                  <a:srgbClr val="FFFF00"/>
                </a:solidFill>
                <a:latin typeface="黑体" panose="02010609060101010101" charset="-122"/>
                <a:ea typeface="黑体" panose="02010609060101010101" charset="-122"/>
                <a:sym typeface="Arial" panose="020B0604020202020204" pitchFamily="34" charset="0"/>
              </a:rPr>
              <a:t>21</a:t>
            </a:r>
            <a:r>
              <a:rPr lang="zh-CN" altLang="en-US" b="1" dirty="0">
                <a:solidFill>
                  <a:srgbClr val="FFFF00"/>
                </a:solidFill>
                <a:latin typeface="黑体" panose="02010609060101010101" charset="-122"/>
                <a:ea typeface="黑体" panose="02010609060101010101" charset="-122"/>
                <a:sym typeface="Arial" panose="020B0604020202020204" pitchFamily="34" charset="0"/>
              </a:rPr>
              <a:t>个经典错误</a:t>
            </a:r>
            <a:r>
              <a:rPr lang="zh-CN" altLang="zh-CN" b="1" dirty="0">
                <a:solidFill>
                  <a:srgbClr val="FFFF00"/>
                </a:solidFill>
                <a:latin typeface="黑体" panose="02010609060101010101" charset="-122"/>
                <a:ea typeface="黑体" panose="02010609060101010101" charset="-122"/>
                <a:sym typeface="Arial" panose="020B0604020202020204" pitchFamily="34" charset="0"/>
              </a:rPr>
              <a:t>......杭电总结</a:t>
            </a:r>
            <a:endParaRPr lang="zh-CN" altLang="zh-CN" b="1" dirty="0">
              <a:solidFill>
                <a:srgbClr val="FFFF00"/>
              </a:solidFill>
              <a:latin typeface="黑体" panose="02010609060101010101" charset="-122"/>
              <a:ea typeface="黑体" panose="02010609060101010101" charset="-122"/>
              <a:sym typeface="Arial" panose="020B0604020202020204" pitchFamily="34" charset="0"/>
            </a:endParaRPr>
          </a:p>
        </p:txBody>
      </p:sp>
      <p:pic>
        <p:nvPicPr>
          <p:cNvPr id="90117" name="内容占位符 31746" descr="u=607375413,2144154044&amp;fm=0&amp;gp=24"/>
          <p:cNvPicPr>
            <a:picLocks noGrp="1" noChangeAspect="1"/>
          </p:cNvPicPr>
          <p:nvPr>
            <p:ph idx="4294967295"/>
          </p:nvPr>
        </p:nvPicPr>
        <p:blipFill>
          <a:blip r:embed="rId1"/>
          <a:srcRect/>
          <a:stretch>
            <a:fillRect/>
          </a:stretch>
        </p:blipFill>
        <p:spPr>
          <a:xfrm>
            <a:off x="2380615" y="1742440"/>
            <a:ext cx="5327650" cy="4201795"/>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13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1140" name="标题 32769"/>
          <p:cNvSpPr>
            <a:spLocks noGrp="1"/>
          </p:cNvSpPr>
          <p:nvPr>
            <p:ph type="title" idx="4294967295"/>
          </p:nvPr>
        </p:nvSpPr>
        <p:spPr>
          <a:xfrm>
            <a:off x="977900" y="464820"/>
            <a:ext cx="5553075" cy="441960"/>
          </a:xfrm>
        </p:spPr>
        <p:txBody>
          <a:bodyPr vert="horz" wrap="square" lIns="121920" tIns="60960" rIns="121920" bIns="60960" anchor="b" anchorCtr="0"/>
          <a:p>
            <a:r>
              <a:rPr lang="zh-CN" altLang="zh-CN" b="1" dirty="0">
                <a:solidFill>
                  <a:srgbClr val="FFFF00"/>
                </a:solidFill>
                <a:latin typeface="黑体" panose="02010609060101010101" charset="-122"/>
                <a:ea typeface="黑体" panose="02010609060101010101" charset="-122"/>
                <a:sym typeface="Arial" panose="020B0604020202020204" pitchFamily="34" charset="0"/>
              </a:rPr>
              <a:t>以</a:t>
            </a:r>
            <a:r>
              <a:rPr lang="en-US" altLang="zh-CN" b="1" dirty="0">
                <a:solidFill>
                  <a:srgbClr val="FFFF00"/>
                </a:solidFill>
                <a:latin typeface="黑体" panose="02010609060101010101" charset="-122"/>
                <a:ea typeface="黑体" panose="02010609060101010101" charset="-122"/>
                <a:sym typeface="Arial" panose="020B0604020202020204" pitchFamily="34" charset="0"/>
              </a:rPr>
              <a:t>hdu1089 A</a:t>
            </a:r>
            <a:r>
              <a:rPr lang="zh-CN" altLang="zh-CN" b="1" dirty="0">
                <a:solidFill>
                  <a:srgbClr val="FFFF00"/>
                </a:solidFill>
                <a:latin typeface="黑体" panose="02010609060101010101" charset="-122"/>
                <a:ea typeface="黑体" panose="02010609060101010101" charset="-122"/>
                <a:sym typeface="Arial" panose="020B0604020202020204" pitchFamily="34" charset="0"/>
              </a:rPr>
              <a:t>＋</a:t>
            </a:r>
            <a:r>
              <a:rPr lang="en-US" altLang="zh-CN" b="1" dirty="0">
                <a:solidFill>
                  <a:srgbClr val="FFFF00"/>
                </a:solidFill>
                <a:latin typeface="黑体" panose="02010609060101010101" charset="-122"/>
                <a:ea typeface="黑体" panose="02010609060101010101" charset="-122"/>
                <a:sym typeface="Arial" panose="020B0604020202020204" pitchFamily="34" charset="0"/>
              </a:rPr>
              <a:t>B</a:t>
            </a:r>
            <a:r>
              <a:rPr lang="zh-CN" altLang="zh-CN" b="1" dirty="0">
                <a:solidFill>
                  <a:srgbClr val="FFFF00"/>
                </a:solidFill>
                <a:latin typeface="黑体" panose="02010609060101010101" charset="-122"/>
                <a:ea typeface="黑体" panose="02010609060101010101" charset="-122"/>
                <a:sym typeface="Arial" panose="020B0604020202020204" pitchFamily="34" charset="0"/>
              </a:rPr>
              <a:t>为例</a:t>
            </a:r>
            <a:endParaRPr lang="zh-CN" altLang="zh-CN"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2771" name="文本占位符 32770"/>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1 5</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10 20</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Output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6</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30</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16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2164" name="标题 33793"/>
          <p:cNvSpPr>
            <a:spLocks noGrp="1"/>
          </p:cNvSpPr>
          <p:nvPr>
            <p:ph type="title" idx="4294967295"/>
          </p:nvPr>
        </p:nvSpPr>
        <p:spPr>
          <a:xfrm>
            <a:off x="669925" y="510540"/>
            <a:ext cx="10852150" cy="441960"/>
          </a:xfrm>
        </p:spPr>
        <p:txBody>
          <a:bodyPr vert="horz" wrap="square" lIns="121920" tIns="60960" rIns="121920" bIns="60960" anchor="b" anchorCtr="0"/>
          <a:p>
            <a:r>
              <a:rPr lang="zh-CN" altLang="zh-CN"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1</a:t>
            </a:r>
            <a:r>
              <a:rPr lang="zh-CN" altLang="zh-CN" b="1" dirty="0">
                <a:solidFill>
                  <a:srgbClr val="FFFF00"/>
                </a:solidFill>
                <a:latin typeface="黑体" panose="02010609060101010101" charset="-122"/>
                <a:ea typeface="黑体" panose="02010609060101010101" charset="-122"/>
                <a:sym typeface="Arial" panose="020B0604020202020204" pitchFamily="34" charset="0"/>
              </a:rPr>
              <a:t>）</a:t>
            </a:r>
            <a:endParaRPr lang="zh-CN" altLang="zh-CN"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3795" name="文本占位符 33794"/>
          <p:cNvSpPr>
            <a:spLocks noGrp="1"/>
          </p:cNvSpPr>
          <p:nvPr>
            <p:ph idx="4294967295"/>
          </p:nvPr>
        </p:nvSpPr>
        <p:spPr>
          <a:xfrm>
            <a:off x="1143000" y="961390"/>
            <a:ext cx="7257415"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scanf(“%d%d”,&amp;a,&amp;b);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18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3188" name="标题 34817"/>
          <p:cNvSpPr>
            <a:spLocks noGrp="1"/>
          </p:cNvSpPr>
          <p:nvPr>
            <p:ph type="title" idx="4294967295"/>
          </p:nvPr>
        </p:nvSpPr>
        <p:spPr>
          <a:xfrm>
            <a:off x="945515" y="443230"/>
            <a:ext cx="3783965" cy="441960"/>
          </a:xfrm>
        </p:spPr>
        <p:txBody>
          <a:bodyPr vert="horz" wrap="square" lIns="121920" tIns="60960" rIns="121920" bIns="60960" anchor="b" anchorCtr="0"/>
          <a:p>
            <a:r>
              <a:rPr lang="zh-CN" altLang="zh-CN"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1</a:t>
            </a:r>
            <a:r>
              <a:rPr lang="zh-CN" altLang="zh-CN" b="1" dirty="0">
                <a:solidFill>
                  <a:srgbClr val="FFFF00"/>
                </a:solidFill>
                <a:latin typeface="黑体" panose="02010609060101010101" charset="-122"/>
                <a:ea typeface="黑体" panose="02010609060101010101" charset="-122"/>
                <a:sym typeface="Arial" panose="020B0604020202020204" pitchFamily="34" charset="0"/>
              </a:rPr>
              <a:t>）</a:t>
            </a:r>
            <a:endParaRPr lang="zh-CN" altLang="zh-CN"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4819" name="文本占位符 34818"/>
          <p:cNvSpPr>
            <a:spLocks noGrp="1"/>
          </p:cNvSpPr>
          <p:nvPr>
            <p:ph idx="4294967295"/>
          </p:nvPr>
        </p:nvSpPr>
        <p:spPr>
          <a:xfrm>
            <a:off x="1365250" y="1395095"/>
            <a:ext cx="10211435" cy="431165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程序不能处理多组数据的问题是最常见的入门问题，只要掌握几种常见的类型，就可以轻松掌握了，具体处理方法曾在第一次课件有详细描述，这里省略了～</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21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4212" name="标题 35841"/>
          <p:cNvSpPr>
            <a:spLocks noGrp="1"/>
          </p:cNvSpPr>
          <p:nvPr>
            <p:ph type="title" idx="4294967295"/>
          </p:nvPr>
        </p:nvSpPr>
        <p:spPr>
          <a:xfrm>
            <a:off x="538480" y="443230"/>
            <a:ext cx="4597400"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2</a:t>
            </a:r>
            <a:r>
              <a:rPr lang="zh-CN" altLang="en-US" b="1" dirty="0">
                <a:solidFill>
                  <a:srgbClr val="FFFF00"/>
                </a:solidFill>
                <a:latin typeface="黑体" panose="02010609060101010101" charset="-122"/>
                <a:ea typeface="黑体" panose="02010609060101010101" charset="-122"/>
                <a:sym typeface="Arial" panose="020B0604020202020204" pitchFamily="34" charset="0"/>
              </a:rPr>
              <a:t>）</a:t>
            </a:r>
            <a:endParaRPr lang="zh-CN" altLang="en-US"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5843" name="文本占位符 35842"/>
          <p:cNvSpPr>
            <a:spLocks noGrp="1"/>
          </p:cNvSpPr>
          <p:nvPr>
            <p:ph idx="4294967295"/>
          </p:nvPr>
        </p:nvSpPr>
        <p:spPr>
          <a:xfrm>
            <a:off x="1714500" y="923290"/>
            <a:ext cx="8136890"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while(scanf(“%d%d”,&amp;a,&amp;b)!=0)</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23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5236" name="标题 36865"/>
          <p:cNvSpPr>
            <a:spLocks noGrp="1"/>
          </p:cNvSpPr>
          <p:nvPr>
            <p:ph type="title" idx="4294967295"/>
          </p:nvPr>
        </p:nvSpPr>
        <p:spPr>
          <a:xfrm>
            <a:off x="1121410" y="443230"/>
            <a:ext cx="2860040"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2</a:t>
            </a:r>
            <a:r>
              <a:rPr lang="zh-CN" altLang="en-US" b="1" dirty="0">
                <a:solidFill>
                  <a:srgbClr val="FFFF00"/>
                </a:solidFill>
                <a:latin typeface="黑体" panose="02010609060101010101" charset="-122"/>
                <a:ea typeface="黑体" panose="02010609060101010101" charset="-122"/>
                <a:sym typeface="Arial" panose="020B0604020202020204" pitchFamily="34" charset="0"/>
              </a:rPr>
              <a:t>）</a:t>
            </a:r>
            <a:endParaRPr lang="zh-CN" altLang="en-US"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6867" name="文本占位符 36866"/>
          <p:cNvSpPr>
            <a:spLocks noGrp="1"/>
          </p:cNvSpPr>
          <p:nvPr>
            <p:ph idx="4294967295"/>
          </p:nvPr>
        </p:nvSpPr>
        <p:spPr>
          <a:xfrm>
            <a:off x="330200" y="96139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总结：文件结束符</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EOF</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的值是</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而不是</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0</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，所以</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Arial" panose="020B0604020202020204" pitchFamily="34" charset="0"/>
                <a:ea typeface="微软雅黑" panose="020B0503020204020204" charset="-122"/>
                <a:cs typeface="+mn-cs"/>
              </a:rPr>
              <a:t>…</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)!=0)</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常常会因为死循环而造成</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TLE</a:t>
            </a: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，这个必须牢记。</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说明：不仅仅菜鸟，很多老鸟也常常因为不注意这点而犯错误，而且还常常因为想不到会犯这种低级错误而想不到原因。</a:t>
            </a:r>
            <a:endParaRPr kumimoji="0" lang="zh-CN" altLang="x-none"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charRg st="0" end="64"/>
                                            </p:txEl>
                                          </p:spTgt>
                                        </p:tgtEl>
                                        <p:attrNameLst>
                                          <p:attrName>style.visibility</p:attrName>
                                        </p:attrNameLst>
                                      </p:cBhvr>
                                      <p:to>
                                        <p:strVal val="visible"/>
                                      </p:to>
                                    </p:set>
                                    <p:animEffect transition="in" filter="blinds(horizontal)">
                                      <p:cBhvr>
                                        <p:cTn id="7" dur="500"/>
                                        <p:tgtEl>
                                          <p:spTgt spid="36867">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charRg st="64" end="66"/>
                                            </p:txEl>
                                          </p:spTgt>
                                        </p:tgtEl>
                                        <p:attrNameLst>
                                          <p:attrName>style.visibility</p:attrName>
                                        </p:attrNameLst>
                                      </p:cBhvr>
                                      <p:to>
                                        <p:strVal val="visible"/>
                                      </p:to>
                                    </p:set>
                                    <p:animEffect transition="in" filter="blinds(horizontal)">
                                      <p:cBhvr>
                                        <p:cTn id="12" dur="500"/>
                                        <p:tgtEl>
                                          <p:spTgt spid="36867">
                                            <p:txEl>
                                              <p:charRg st="64"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charRg st="66" end="120"/>
                                            </p:txEl>
                                          </p:spTgt>
                                        </p:tgtEl>
                                        <p:attrNameLst>
                                          <p:attrName>style.visibility</p:attrName>
                                        </p:attrNameLst>
                                      </p:cBhvr>
                                      <p:to>
                                        <p:strVal val="visible"/>
                                      </p:to>
                                    </p:set>
                                    <p:animEffect transition="in" filter="blinds(horizontal)">
                                      <p:cBhvr>
                                        <p:cTn id="17" dur="500"/>
                                        <p:tgtEl>
                                          <p:spTgt spid="36867">
                                            <p:txEl>
                                              <p:charRg st="66"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25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6260" name="标题 37889"/>
          <p:cNvSpPr>
            <a:spLocks noGrp="1"/>
          </p:cNvSpPr>
          <p:nvPr>
            <p:ph type="title" idx="4294967295"/>
          </p:nvPr>
        </p:nvSpPr>
        <p:spPr>
          <a:xfrm>
            <a:off x="2770505" y="501650"/>
            <a:ext cx="3706495"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3</a:t>
            </a:r>
            <a:r>
              <a:rPr lang="zh-CN" altLang="en-US" b="1" dirty="0">
                <a:solidFill>
                  <a:srgbClr val="FFFF00"/>
                </a:solidFill>
                <a:latin typeface="黑体" panose="02010609060101010101" charset="-122"/>
                <a:ea typeface="黑体" panose="02010609060101010101" charset="-122"/>
                <a:sym typeface="Arial" panose="020B0604020202020204" pitchFamily="34" charset="0"/>
              </a:rPr>
              <a:t>）</a:t>
            </a:r>
            <a:endParaRPr lang="zh-CN" altLang="en-US"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7891" name="文本占位符 37890"/>
          <p:cNvSpPr>
            <a:spLocks noGrp="1"/>
          </p:cNvSpPr>
          <p:nvPr>
            <p:ph idx="4294967295"/>
          </p:nvPr>
        </p:nvSpPr>
        <p:spPr>
          <a:xfrm>
            <a:off x="879475" y="961390"/>
            <a:ext cx="9027795"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while(scanf(“%d%d”,&amp;a,&amp;b)!=EOF);</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728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7284" name="标题 38913"/>
          <p:cNvSpPr>
            <a:spLocks noGrp="1"/>
          </p:cNvSpPr>
          <p:nvPr>
            <p:ph type="title" idx="4294967295"/>
          </p:nvPr>
        </p:nvSpPr>
        <p:spPr>
          <a:xfrm>
            <a:off x="1087755" y="443230"/>
            <a:ext cx="2705735"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3</a:t>
            </a:r>
            <a:r>
              <a:rPr lang="zh-CN" altLang="en-US" b="1" dirty="0">
                <a:solidFill>
                  <a:srgbClr val="FFFF00"/>
                </a:solidFill>
                <a:latin typeface="黑体" panose="02010609060101010101" charset="-122"/>
                <a:ea typeface="黑体" panose="02010609060101010101" charset="-122"/>
                <a:sym typeface="Arial" panose="020B0604020202020204" pitchFamily="34" charset="0"/>
              </a:rPr>
              <a:t>）</a:t>
            </a:r>
            <a:endParaRPr lang="zh-CN" altLang="en-US"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8915" name="文本占位符 38914"/>
          <p:cNvSpPr>
            <a:spLocks noGrp="1"/>
          </p:cNvSpPr>
          <p:nvPr>
            <p:ph idx="4294967295"/>
          </p:nvPr>
        </p:nvSpPr>
        <p:spPr>
          <a:xfrm>
            <a:off x="544195" y="1354455"/>
            <a:ext cx="11104245" cy="477774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总结：</a:t>
            </a:r>
            <a:r>
              <a:rPr kumimoji="0" lang="en-US" altLang="zh-CN"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while </a:t>
            </a: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或者  </a:t>
            </a:r>
            <a:r>
              <a:rPr kumimoji="0" lang="en-US" altLang="zh-CN"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for</a:t>
            </a: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循环的条件外面误加了分号，编译不影响，但是结果循环体没有真正得到多次执行；</a:t>
            </a:r>
            <a:endPar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说明：菜鸟常犯的错误，往往因为编译能通过而不能迅速察觉，尤其比赛中～</a:t>
            </a:r>
            <a:endPar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3200" b="1" i="0" u="none" strike="noStrike" kern="0" cap="none" spc="0" normalizeH="0" baseline="0" noProof="1">
                <a:ln>
                  <a:noFill/>
                </a:ln>
                <a:solidFill>
                  <a:srgbClr val="FF0000"/>
                </a:solidFill>
                <a:effectLst/>
                <a:uLnTx/>
                <a:uFillTx/>
                <a:latin typeface="Times New Roman" panose="02020603050405020304" pitchFamily="18" charset="0"/>
                <a:ea typeface="微软雅黑" panose="020B0503020204020204" charset="-122"/>
                <a:cs typeface="+mn-cs"/>
              </a:rPr>
              <a:t>提醒</a:t>
            </a:r>
            <a:r>
              <a:rPr kumimoji="0" lang="zh-CN" altLang="x-none" sz="3200" b="1" i="0" u="none" strike="noStrike" kern="0" cap="none" spc="0" normalizeH="0" baseline="0" noProof="1">
                <a:ln>
                  <a:noFill/>
                </a:ln>
                <a:solidFill>
                  <a:schemeClr val="hlink"/>
                </a:solidFill>
                <a:effectLst/>
                <a:uLnTx/>
                <a:uFillTx/>
                <a:latin typeface="Times New Roman" panose="02020603050405020304" pitchFamily="18" charset="0"/>
                <a:ea typeface="微软雅黑" panose="020B0503020204020204" charset="-122"/>
                <a:cs typeface="+mn-cs"/>
              </a:rPr>
              <a:t>：</a:t>
            </a: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当你将</a:t>
            </a:r>
            <a:r>
              <a:rPr kumimoji="0" lang="en-US" altLang="zh-CN"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scanf();</a:t>
            </a: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语句加上</a:t>
            </a:r>
            <a:r>
              <a:rPr kumimoji="0" lang="en-US" altLang="zh-CN"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while</a:t>
            </a:r>
            <a:r>
              <a:rPr kumimoji="0" lang="zh-CN" altLang="x-none" sz="3200" b="1"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循环以处理多组数据问题的时候尤其注意</a:t>
            </a:r>
            <a:r>
              <a:rPr kumimoji="0" lang="zh-CN" altLang="x-none" sz="3200" b="1" i="0" u="none" strike="noStrike" kern="0" cap="none" spc="0" normalizeH="0" baseline="0" noProof="1">
                <a:ln>
                  <a:noFill/>
                </a:ln>
                <a:solidFill>
                  <a:srgbClr val="FFFF99"/>
                </a:solidFill>
                <a:effectLst/>
                <a:uLnTx/>
                <a:uFillTx/>
                <a:latin typeface="Arial" panose="020B0604020202020204" pitchFamily="34" charset="0"/>
                <a:ea typeface="微软雅黑" panose="020B0503020204020204" charset="-122"/>
                <a:cs typeface="+mn-cs"/>
              </a:rPr>
              <a:t>——</a:t>
            </a:r>
            <a:r>
              <a:rPr kumimoji="0" lang="zh-CN" altLang="x-none" sz="3200" b="1" i="0" u="none" strike="noStrike" kern="0" cap="none" spc="0" normalizeH="0" baseline="0" noProof="1">
                <a:ln>
                  <a:noFill/>
                </a:ln>
                <a:solidFill>
                  <a:srgbClr val="FF0000"/>
                </a:solidFill>
                <a:effectLst/>
                <a:uLnTx/>
                <a:uFillTx/>
                <a:latin typeface="Times New Roman" panose="02020603050405020304" pitchFamily="18" charset="0"/>
                <a:ea typeface="微软雅黑" panose="020B0503020204020204" charset="-122"/>
                <a:cs typeface="+mn-cs"/>
              </a:rPr>
              <a:t>因为之前有分号，很容易忘记去掉！</a:t>
            </a:r>
            <a:endParaRPr kumimoji="0" lang="zh-CN" altLang="x-none" sz="3200" b="1" i="0" u="none" strike="noStrike" kern="0" cap="none" spc="0" normalizeH="0" baseline="0" noProof="1">
              <a:ln>
                <a:noFill/>
              </a:ln>
              <a:solidFill>
                <a:srgbClr val="FF0000"/>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54"/>
                                            </p:txEl>
                                          </p:spTgt>
                                        </p:tgtEl>
                                        <p:attrNameLst>
                                          <p:attrName>style.visibility</p:attrName>
                                        </p:attrNameLst>
                                      </p:cBhvr>
                                      <p:to>
                                        <p:strVal val="visible"/>
                                      </p:to>
                                    </p:set>
                                    <p:animEffect transition="in" filter="blinds(horizontal)">
                                      <p:cBhvr>
                                        <p:cTn id="7" dur="500"/>
                                        <p:tgtEl>
                                          <p:spTgt spid="38915">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54" end="89"/>
                                            </p:txEl>
                                          </p:spTgt>
                                        </p:tgtEl>
                                        <p:attrNameLst>
                                          <p:attrName>style.visibility</p:attrName>
                                        </p:attrNameLst>
                                      </p:cBhvr>
                                      <p:to>
                                        <p:strVal val="visible"/>
                                      </p:to>
                                    </p:set>
                                    <p:animEffect transition="in" filter="blinds(horizontal)">
                                      <p:cBhvr>
                                        <p:cTn id="12" dur="500"/>
                                        <p:tgtEl>
                                          <p:spTgt spid="38915">
                                            <p:txEl>
                                              <p:charRg st="54"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89" end="149"/>
                                            </p:txEl>
                                          </p:spTgt>
                                        </p:tgtEl>
                                        <p:attrNameLst>
                                          <p:attrName>style.visibility</p:attrName>
                                        </p:attrNameLst>
                                      </p:cBhvr>
                                      <p:to>
                                        <p:strVal val="visible"/>
                                      </p:to>
                                    </p:set>
                                    <p:animEffect transition="in" filter="blinds(horizontal)">
                                      <p:cBhvr>
                                        <p:cTn id="17" dur="500"/>
                                        <p:tgtEl>
                                          <p:spTgt spid="38915">
                                            <p:txEl>
                                              <p:charRg st="89"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30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8308" name="标题 39937"/>
          <p:cNvSpPr>
            <a:spLocks noGrp="1"/>
          </p:cNvSpPr>
          <p:nvPr>
            <p:ph type="title" idx="4294967295"/>
          </p:nvPr>
        </p:nvSpPr>
        <p:spPr>
          <a:xfrm>
            <a:off x="945515" y="443230"/>
            <a:ext cx="3134995" cy="441960"/>
          </a:xfrm>
        </p:spPr>
        <p:txBody>
          <a:bodyPr vert="horz" wrap="square" lIns="121920" tIns="60960" rIns="121920" bIns="60960" anchor="b" anchorCtr="0"/>
          <a:p>
            <a:r>
              <a:rPr lang="zh-CN" altLang="zh-CN"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4</a:t>
            </a:r>
            <a:r>
              <a:rPr lang="zh-CN" altLang="zh-CN" b="1" dirty="0">
                <a:solidFill>
                  <a:srgbClr val="FFFF00"/>
                </a:solidFill>
                <a:latin typeface="黑体" panose="02010609060101010101" charset="-122"/>
                <a:ea typeface="黑体" panose="02010609060101010101" charset="-122"/>
                <a:sym typeface="Arial" panose="020B0604020202020204" pitchFamily="34" charset="0"/>
              </a:rPr>
              <a:t>）</a:t>
            </a:r>
            <a:endParaRPr lang="zh-CN" altLang="zh-CN"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39939" name="文本占位符 39938"/>
          <p:cNvSpPr>
            <a:spLocks noGrp="1"/>
          </p:cNvSpPr>
          <p:nvPr>
            <p:ph idx="4294967295"/>
          </p:nvPr>
        </p:nvSpPr>
        <p:spPr>
          <a:xfrm>
            <a:off x="715645" y="923290"/>
            <a:ext cx="7894955" cy="538861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while(scanf(“%d%d”,&amp;a,&amp;b) =2)</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printf(“%d\n”,a+b);</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descr="02"/>
          <p:cNvPicPr>
            <a:picLocks noChangeAspect="1"/>
          </p:cNvPicPr>
          <p:nvPr/>
        </p:nvPicPr>
        <p:blipFill>
          <a:blip r:embed="rId1"/>
          <a:srcRect l="10954" r="7675"/>
          <a:stretch>
            <a:fillRect/>
          </a:stretch>
        </p:blipFill>
        <p:spPr>
          <a:xfrm>
            <a:off x="3325284" y="1286933"/>
            <a:ext cx="5477933" cy="2980267"/>
          </a:xfrm>
          <a:prstGeom prst="rect">
            <a:avLst/>
          </a:prstGeom>
          <a:noFill/>
          <a:ln w="9525">
            <a:noFill/>
          </a:ln>
        </p:spPr>
      </p:pic>
      <p:sp>
        <p:nvSpPr>
          <p:cNvPr id="15363" name="Text Box 3"/>
          <p:cNvSpPr txBox="1">
            <a:spLocks noChangeArrowheads="1"/>
          </p:cNvSpPr>
          <p:nvPr/>
        </p:nvSpPr>
        <p:spPr bwMode="auto">
          <a:xfrm>
            <a:off x="766233" y="4485217"/>
            <a:ext cx="11425767" cy="1568450"/>
          </a:xfrm>
          <a:prstGeom prst="rect">
            <a:avLst/>
          </a:prstGeom>
          <a:noFill/>
          <a:ln>
            <a:noFill/>
          </a:ln>
        </p:spPr>
        <p:txBody>
          <a:bodyPr>
            <a:spAutoFit/>
          </a:bodyPr>
          <a:lstStyle>
            <a:lvl1pPr>
              <a:lnSpc>
                <a:spcPct val="120000"/>
              </a:lnSpc>
              <a:spcBef>
                <a:spcPct val="20000"/>
              </a:spcBef>
              <a:buClr>
                <a:srgbClr val="A50021"/>
              </a:buClr>
              <a:buSzPct val="75000"/>
              <a:buFont typeface="Monotype Sorts" pitchFamily="2" charset="2"/>
              <a:buChar char="b"/>
              <a:defRPr sz="3200" b="1">
                <a:solidFill>
                  <a:srgbClr val="FFFF99"/>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rgbClr val="A50021"/>
              </a:buClr>
              <a:buFont typeface="Monotype Sorts" pitchFamily="2" charset="2"/>
              <a:buChar char="•"/>
              <a:defRPr sz="2800" b="1">
                <a:solidFill>
                  <a:srgbClr val="FFFF99"/>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lr>
                <a:srgbClr val="A50021"/>
              </a:buClr>
              <a:buFont typeface="Monotype Sorts" pitchFamily="2" charset="2"/>
              <a:buChar char="–"/>
              <a:defRPr sz="2400" b="1">
                <a:solidFill>
                  <a:srgbClr val="FFFF99"/>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lr>
                <a:srgbClr val="A50021"/>
              </a:buClr>
              <a:buFont typeface="Monotype Sorts" pitchFamily="2" charset="2"/>
              <a:buChar char="–"/>
              <a:defRPr sz="2000" b="1">
                <a:solidFill>
                  <a:srgbClr val="FFFF99"/>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A50021"/>
              </a:buClr>
              <a:buFont typeface="Monotype Sorts" pitchFamily="2" charset="2"/>
              <a:buChar char="»"/>
              <a:defRPr b="1">
                <a:solidFill>
                  <a:srgbClr val="FFFF99"/>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问：“交给你的问题，解决方案设计出来了吗？”</a:t>
            </a:r>
            <a:endParaRPr kumimoji="0" lang="zh-CN" altLang="en-US"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答： “我找不到一个有效的算法来解决它，因为这样的算法是不存在的。”</a:t>
            </a:r>
            <a:endParaRPr kumimoji="0" lang="zh-CN" altLang="en-US"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不过，要证明一个问题不存在有效算法，往往跟寻找有效算法一样难。</a:t>
            </a:r>
            <a:r>
              <a:rPr kumimoji="0" lang="en-US" altLang="zh-CN"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66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933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99332" name="标题 40961"/>
          <p:cNvSpPr>
            <a:spLocks noGrp="1"/>
          </p:cNvSpPr>
          <p:nvPr>
            <p:ph type="title" idx="4294967295"/>
          </p:nvPr>
        </p:nvSpPr>
        <p:spPr>
          <a:xfrm>
            <a:off x="0" y="443230"/>
            <a:ext cx="10852150" cy="441960"/>
          </a:xfrm>
        </p:spPr>
        <p:txBody>
          <a:bodyPr vert="horz" wrap="square" lIns="121920" tIns="60960" rIns="121920" bIns="60960" anchor="b" anchorCtr="0"/>
          <a:p>
            <a:r>
              <a:rPr lang="zh-CN" altLang="zh-CN"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4</a:t>
            </a:r>
            <a:r>
              <a:rPr lang="zh-CN" altLang="zh-CN"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zh-CN"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40963" name="文本占位符 40962"/>
          <p:cNvSpPr>
            <a:spLocks noGrp="1"/>
          </p:cNvSpPr>
          <p:nvPr>
            <p:ph idx="4294967295"/>
          </p:nvPr>
        </p:nvSpPr>
        <p:spPr>
          <a:xfrm>
            <a:off x="527685" y="96139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C</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语言中，赋值符号＝和判断是否相等的逻辑符号＝＝具有完全不同的含义，往往因为我们的习惯问题，在编程中误将判断是否相等的逻辑符号写成赋值符号＝。同样的，这种失误也会因为不影响编译而影响查错的时间。</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说明：菜鸟常犯的错误，但是有过几次教训就会牢记了，呵呵～</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035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0356" name="标题 41985"/>
          <p:cNvSpPr>
            <a:spLocks noGrp="1"/>
          </p:cNvSpPr>
          <p:nvPr>
            <p:ph type="title" idx="4294967295"/>
          </p:nvPr>
        </p:nvSpPr>
        <p:spPr>
          <a:xfrm>
            <a:off x="1033145" y="443230"/>
            <a:ext cx="4552950" cy="441960"/>
          </a:xfrm>
        </p:spPr>
        <p:txBody>
          <a:bodyPr vert="horz" wrap="square" lIns="121920" tIns="60960" rIns="121920" bIns="60960" anchor="b" anchorCtr="0"/>
          <a:p>
            <a:r>
              <a:rPr lang="zh-CN" altLang="zh-CN" b="1" dirty="0">
                <a:solidFill>
                  <a:srgbClr val="FFFF00"/>
                </a:solidFill>
                <a:latin typeface="黑体" panose="02010609060101010101" charset="-122"/>
                <a:ea typeface="黑体" panose="02010609060101010101" charset="-122"/>
                <a:sym typeface="Arial" panose="020B0604020202020204" pitchFamily="34" charset="0"/>
              </a:rPr>
              <a:t>以</a:t>
            </a:r>
            <a:r>
              <a:rPr lang="en-US" altLang="zh-CN" b="1" dirty="0">
                <a:solidFill>
                  <a:srgbClr val="FFFF00"/>
                </a:solidFill>
                <a:latin typeface="黑体" panose="02010609060101010101" charset="-122"/>
                <a:ea typeface="黑体" panose="02010609060101010101" charset="-122"/>
                <a:sym typeface="Arial" panose="020B0604020202020204" pitchFamily="34" charset="0"/>
              </a:rPr>
              <a:t>1001 Sum Problem</a:t>
            </a:r>
            <a:r>
              <a:rPr lang="zh-CN" altLang="zh-CN" b="1" dirty="0">
                <a:solidFill>
                  <a:srgbClr val="FFFF00"/>
                </a:solidFill>
                <a:latin typeface="黑体" panose="02010609060101010101" charset="-122"/>
                <a:ea typeface="黑体" panose="02010609060101010101" charset="-122"/>
                <a:sym typeface="Arial" panose="020B0604020202020204" pitchFamily="34" charset="0"/>
              </a:rPr>
              <a:t>为例</a:t>
            </a:r>
            <a:endParaRPr lang="zh-CN" altLang="zh-CN"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41987" name="文本占位符 41986"/>
          <p:cNvSpPr>
            <a:spLocks noGrp="1"/>
          </p:cNvSpPr>
          <p:nvPr>
            <p:ph idx="4294967295"/>
          </p:nvPr>
        </p:nvSpPr>
        <p:spPr>
          <a:xfrm>
            <a:off x="1978660" y="1443355"/>
            <a:ext cx="5017135" cy="4114800"/>
          </a:xfrm>
        </p:spPr>
        <p:txBody>
          <a:bodyPr vert="horz" wrap="square" lIns="121920" tIns="60960" rIns="121920" bIns="60960" numCol="1" anchor="t" anchorCtr="0" compatLnSpc="1">
            <a:normAutofit lnSpcReduction="10000"/>
          </a:bodyPr>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Input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100</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Sample Output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1</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5050</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137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1380" name="标题 43009"/>
          <p:cNvSpPr>
            <a:spLocks noGrp="1"/>
          </p:cNvSpPr>
          <p:nvPr>
            <p:ph type="title" idx="4294967295"/>
          </p:nvPr>
        </p:nvSpPr>
        <p:spPr>
          <a:xfrm>
            <a:off x="880110" y="443230"/>
            <a:ext cx="3870325"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5</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43011" name="文本占位符 43010"/>
          <p:cNvSpPr>
            <a:spLocks noGrp="1"/>
          </p:cNvSpPr>
          <p:nvPr>
            <p:ph idx="4294967295"/>
          </p:nvPr>
        </p:nvSpPr>
        <p:spPr>
          <a:xfrm>
            <a:off x="1616075" y="961390"/>
            <a:ext cx="554228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i,n,s;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while(scanf(“%d”,&amp;n) ==1)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for(i=1;i&lt;=n;i++)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2404" name="标题 44033"/>
          <p:cNvSpPr>
            <a:spLocks noGrp="1"/>
          </p:cNvSpPr>
          <p:nvPr>
            <p:ph type="title" idx="4294967295"/>
          </p:nvPr>
        </p:nvSpPr>
        <p:spPr>
          <a:xfrm>
            <a:off x="879475" y="443230"/>
            <a:ext cx="2815590"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5</a:t>
            </a:r>
            <a:r>
              <a:rPr lang="zh-CN" altLang="en-US" b="1" dirty="0">
                <a:solidFill>
                  <a:srgbClr val="FFFF00"/>
                </a:solidFill>
                <a:latin typeface="黑体" panose="02010609060101010101" charset="-122"/>
                <a:ea typeface="黑体" panose="02010609060101010101" charset="-122"/>
                <a:sym typeface="Arial" panose="020B0604020202020204" pitchFamily="34" charset="0"/>
              </a:rPr>
              <a:t>）</a:t>
            </a:r>
            <a:endParaRPr lang="zh-CN" altLang="en-US"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44035" name="文本占位符 44034"/>
          <p:cNvSpPr>
            <a:spLocks noGrp="1"/>
          </p:cNvSpPr>
          <p:nvPr>
            <p:ph idx="4294967295"/>
          </p:nvPr>
        </p:nvSpPr>
        <p:spPr>
          <a:xfrm>
            <a:off x="1337310" y="1316355"/>
            <a:ext cx="10854690" cy="517779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总结：</a:t>
            </a:r>
            <a:endParaRPr kumimoji="0" lang="zh-CN" altLang="en-US" sz="3735"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r>
              <a:rPr kumimoji="0" lang="zh-CN" altLang="en-US" sz="3735"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	忘记变量的初始化是典型的菜鸟问题，不必紧张，多经历几次就牢记了～</a:t>
            </a:r>
            <a:endParaRPr kumimoji="0" lang="zh-CN" altLang="en-US" sz="3735"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None/>
              <a:defRPr/>
            </a:pPr>
            <a:endParaRPr kumimoji="0" lang="zh-CN" altLang="en-US" sz="3735"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en-US" sz="3735" i="0" u="none" strike="noStrike" kern="0" cap="none" spc="0" normalizeH="0" baseline="0" noProof="1">
                <a:ln>
                  <a:noFill/>
                </a:ln>
                <a:solidFill>
                  <a:srgbClr val="FFFF99"/>
                </a:solidFill>
                <a:effectLst/>
                <a:uLnTx/>
                <a:uFillTx/>
                <a:latin typeface="Times New Roman" panose="02020603050405020304" pitchFamily="18" charset="0"/>
                <a:ea typeface="微软雅黑" panose="020B0503020204020204" charset="-122"/>
                <a:cs typeface="+mn-cs"/>
              </a:rPr>
              <a:t>说明：</a:t>
            </a:r>
            <a:r>
              <a:rPr kumimoji="0" lang="zh-CN" altLang="en-US" sz="3735" i="0" u="none" strike="noStrike" kern="0" cap="none" spc="0" normalizeH="0" baseline="0" noProof="1">
                <a:ln>
                  <a:noFill/>
                </a:ln>
                <a:solidFill>
                  <a:srgbClr val="FF0000"/>
                </a:solidFill>
                <a:effectLst/>
                <a:uLnTx/>
                <a:uFillTx/>
                <a:latin typeface="Times New Roman" panose="02020603050405020304" pitchFamily="18" charset="0"/>
                <a:ea typeface="微软雅黑" panose="020B0503020204020204" charset="-122"/>
                <a:cs typeface="+mn-cs"/>
              </a:rPr>
              <a:t>普通变量的初始化还比较容易查找，而用来保存计算结果的数组的初始化更是容易忘记！</a:t>
            </a:r>
            <a:endParaRPr kumimoji="0" lang="zh-CN" altLang="en-US" sz="3735" i="0" u="none" strike="noStrike" kern="0" cap="none" spc="0" normalizeH="0" baseline="0" noProof="1">
              <a:ln>
                <a:noFill/>
              </a:ln>
              <a:solidFill>
                <a:srgbClr val="FF0000"/>
              </a:solidFill>
              <a:effectLst/>
              <a:uLnTx/>
              <a:uFillTx/>
              <a:latin typeface="Times New Roman" panose="02020603050405020304" pitchFamily="18"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charRg st="0" end="4"/>
                                            </p:txEl>
                                          </p:spTgt>
                                        </p:tgtEl>
                                        <p:attrNameLst>
                                          <p:attrName>style.visibility</p:attrName>
                                        </p:attrNameLst>
                                      </p:cBhvr>
                                      <p:to>
                                        <p:strVal val="visible"/>
                                      </p:to>
                                    </p:set>
                                    <p:animEffect transition="in" filter="blinds(horizontal)">
                                      <p:cBhvr>
                                        <p:cTn id="7" dur="500"/>
                                        <p:tgtEl>
                                          <p:spTgt spid="44035">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charRg st="4" end="38"/>
                                            </p:txEl>
                                          </p:spTgt>
                                        </p:tgtEl>
                                        <p:attrNameLst>
                                          <p:attrName>style.visibility</p:attrName>
                                        </p:attrNameLst>
                                      </p:cBhvr>
                                      <p:to>
                                        <p:strVal val="visible"/>
                                      </p:to>
                                    </p:set>
                                    <p:animEffect transition="in" filter="blinds(horizontal)">
                                      <p:cBhvr>
                                        <p:cTn id="12" dur="500"/>
                                        <p:tgtEl>
                                          <p:spTgt spid="44035">
                                            <p:txEl>
                                              <p:charRg st="4"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5">
                                            <p:txEl>
                                              <p:charRg st="39" end="82"/>
                                            </p:txEl>
                                          </p:spTgt>
                                        </p:tgtEl>
                                        <p:attrNameLst>
                                          <p:attrName>style.visibility</p:attrName>
                                        </p:attrNameLst>
                                      </p:cBhvr>
                                      <p:to>
                                        <p:strVal val="visible"/>
                                      </p:to>
                                    </p:set>
                                    <p:animEffect transition="in" filter="blinds(horizontal)">
                                      <p:cBhvr>
                                        <p:cTn id="17" dur="500"/>
                                        <p:tgtEl>
                                          <p:spTgt spid="44035">
                                            <p:txEl>
                                              <p:charRg st="39"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2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3428" name="标题 45057"/>
          <p:cNvSpPr>
            <a:spLocks noGrp="1"/>
          </p:cNvSpPr>
          <p:nvPr>
            <p:ph type="title" idx="4294967295"/>
          </p:nvPr>
        </p:nvSpPr>
        <p:spPr>
          <a:xfrm>
            <a:off x="736600" y="443230"/>
            <a:ext cx="3288665" cy="441960"/>
          </a:xfrm>
        </p:spPr>
        <p:txBody>
          <a:bodyPr vert="horz" wrap="square" lIns="121920" tIns="60960" rIns="121920" bIns="60960" anchor="b" anchorCtr="0"/>
          <a:p>
            <a:r>
              <a:rPr lang="zh-CN" altLang="en-US" b="1" dirty="0">
                <a:solidFill>
                  <a:srgbClr val="FFFF00"/>
                </a:solidFill>
                <a:latin typeface="黑体" panose="02010609060101010101" charset="-122"/>
                <a:ea typeface="黑体" panose="02010609060101010101" charset="-122"/>
                <a:sym typeface="Arial" panose="020B0604020202020204" pitchFamily="34" charset="0"/>
              </a:rPr>
              <a:t>菜鸟之伤（</a:t>
            </a:r>
            <a:r>
              <a:rPr lang="en-US" altLang="zh-CN" b="1" dirty="0">
                <a:solidFill>
                  <a:srgbClr val="FFFF00"/>
                </a:solidFill>
                <a:latin typeface="黑体" panose="02010609060101010101" charset="-122"/>
                <a:ea typeface="黑体" panose="02010609060101010101" charset="-122"/>
                <a:sym typeface="Arial" panose="020B0604020202020204" pitchFamily="34" charset="0"/>
              </a:rPr>
              <a:t>6</a:t>
            </a:r>
            <a:r>
              <a:rPr lang="zh-CN" altLang="en-US" b="1" dirty="0">
                <a:solidFill>
                  <a:srgbClr val="FFFF00"/>
                </a:solidFill>
                <a:latin typeface="黑体" panose="02010609060101010101" charset="-122"/>
                <a:ea typeface="黑体" panose="02010609060101010101" charset="-122"/>
                <a:sym typeface="Arial" panose="020B0604020202020204" pitchFamily="34" charset="0"/>
              </a:rPr>
              <a:t>）</a:t>
            </a:r>
            <a:endParaRPr lang="zh-CN" altLang="en-US" b="1" dirty="0">
              <a:solidFill>
                <a:srgbClr val="FFFF00"/>
              </a:solidFill>
              <a:latin typeface="黑体" panose="02010609060101010101" charset="-122"/>
              <a:ea typeface="黑体" panose="02010609060101010101" charset="-122"/>
              <a:sym typeface="Arial" panose="020B0604020202020204" pitchFamily="34" charset="0"/>
            </a:endParaRPr>
          </a:p>
        </p:txBody>
      </p:sp>
      <p:sp>
        <p:nvSpPr>
          <p:cNvPr id="45059" name="文本占位符 45058"/>
          <p:cNvSpPr>
            <a:spLocks noGrp="1"/>
          </p:cNvSpPr>
          <p:nvPr>
            <p:ph idx="4294967295"/>
          </p:nvPr>
        </p:nvSpPr>
        <p:spPr>
          <a:xfrm>
            <a:off x="1055370" y="923290"/>
            <a:ext cx="6180455"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int i,n,s=0;</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while(scanf(“%d”,&amp;n) ==1)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for(i=1;i&lt;=n;i++)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s+=i;</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printf(“%d\n\n”,s);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1"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4452" name="标题 46081"/>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6</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46083" name="文本占位符 46082"/>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总结：变量初始化放在循环外，是一个典型的</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ACM</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初级错误，因为</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ACM</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赛题的多组测试特性，如果不能在循环内初始化，将只能确保第一组数据没问题，而很多入门者习惯只测试一组数据，很容易忽略这个问题。</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说明：菜鸟常犯的错误，关键是要理解为什么这样会有问题，真正理解后，修改也就不难了。</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475"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5476" name="标题 47105"/>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7</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47107" name="文本占位符 47106"/>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i,n,s;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while(scanf(“%d”,&amp;n) ==1)</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s=n*(n+1)/2;</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printf(“%d\n\n”,s);</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20000"/>
              </a:lnSpc>
              <a:spcBef>
                <a:spcPct val="20000"/>
              </a:spcBef>
              <a:spcAft>
                <a:spcPct val="0"/>
              </a:spcAft>
              <a:buClr>
                <a:srgbClr val="A50021"/>
              </a:buClr>
              <a:buSzPct val="75000"/>
              <a:buFont typeface="Wingdings" panose="05000000000000000000" pitchFamily="2" charset="2"/>
              <a:buChar char="p"/>
              <a:defRPr/>
            </a:pPr>
            <a:r>
              <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4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499"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6500" name="标题 48129"/>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7</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48131" name="文本占位符 48130"/>
          <p:cNvSpPr>
            <a:spLocks noGrp="1"/>
          </p:cNvSpPr>
          <p:nvPr>
            <p:ph idx="4294967295"/>
          </p:nvPr>
        </p:nvSpPr>
        <p:spPr>
          <a:xfrm>
            <a:off x="1367155" y="1308100"/>
            <a:ext cx="10824845" cy="5073650"/>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数组越界还能在提交后收到</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Runtime Error</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的信息反馈，而运算中的数据溢出则往往只能收到</a:t>
            </a: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Wrong Answer</a:t>
            </a: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的错误提示，所以这种错误往往容易被误导成算法问题；</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Char char="p"/>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说明：</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90000"/>
              </a:lnSpc>
              <a:spcBef>
                <a:spcPct val="20000"/>
              </a:spcBef>
              <a:spcAft>
                <a:spcPct val="0"/>
              </a:spcAft>
              <a:buClr>
                <a:srgbClr val="A50021"/>
              </a:buClr>
              <a:buSzPct val="75000"/>
              <a:buFont typeface="Wingdings" panose="05000000000000000000" pitchFamily="2" charset="2"/>
              <a:buNone/>
              <a:defRPr/>
            </a:pPr>
            <a:r>
              <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不仅菜鸟，就是大牛甚至大神，也常常犯这种错误，只是情况复杂些而已～</a:t>
            </a:r>
            <a:endParaRPr kumimoji="0" lang="zh-CN" altLang="x-none"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523"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7524" name="标题 49153"/>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8</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49155" name="文本占位符 49154"/>
          <p:cNvSpPr>
            <a:spLocks noGrp="1"/>
          </p:cNvSpPr>
          <p:nvPr>
            <p:ph idx="4294967295"/>
          </p:nvPr>
        </p:nvSpPr>
        <p:spPr>
          <a:xfrm>
            <a:off x="0" y="952500"/>
            <a:ext cx="10852150" cy="5388610"/>
          </a:xfrm>
        </p:spPr>
        <p:txBody>
          <a:bodyPr vert="horz" wrap="square" lIns="121920" tIns="60960" rIns="121920" bIns="60960" numCol="1" anchor="t" anchorCtr="0" compatLnSpc="1"/>
          <a:lstStyle/>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#include&lt;stdio.h&gt;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void main()</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{int i,n,s;</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while(scanf(“%d”,&amp;n) ==1)</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s=n/2*(n+1);</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printf(“%d\n\n”,s);</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80000"/>
              </a:lnSpc>
              <a:spcBef>
                <a:spcPct val="20000"/>
              </a:spcBef>
              <a:spcAft>
                <a:spcPct val="0"/>
              </a:spcAft>
              <a:buClr>
                <a:srgbClr val="A50021"/>
              </a:buClr>
              <a:buSzPct val="75000"/>
              <a:buFont typeface="Wingdings" panose="05000000000000000000" pitchFamily="2" charset="2"/>
              <a:buChar char="p"/>
              <a:defRPr/>
            </a:pPr>
            <a:r>
              <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endParaRPr kumimoji="0" lang="en-US" altLang="zh-CN" sz="2800"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121920" tIns="60960" rIns="121920" bIns="60960" numCol="1" anchor="t" anchorCtr="0" compatLnSpc="1">
            <a:normAutofit fontScale="90000" lnSpcReduction="10000"/>
          </a:body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灯片编号占位符 2"/>
          <p:cNvSpPr txBox="1">
            <a:spLocks noGrp="1"/>
          </p:cNvSpPr>
          <p:nvPr>
            <p:ph type="sldNum" sz="quarter" idx="12"/>
          </p:nvPr>
        </p:nvSpPr>
        <p:spPr/>
        <p:txBody>
          <a:bodyPr/>
          <a:lstStyle/>
          <a:p>
            <a:pPr marL="0" indent="0" algn="r">
              <a:lnSpc>
                <a:spcPct val="100000"/>
              </a:lnSpc>
              <a:spcBef>
                <a:spcPct val="50000"/>
              </a:spcBef>
              <a:buClrTx/>
              <a:buSzTx/>
              <a:buFont typeface="Arial" panose="020B0604020202020204" pitchFamily="34" charset="0"/>
              <a:buNone/>
            </a:pPr>
            <a:fld id="{9A0DB2DC-4C9A-4742-B13C-FB6460FD3503}" type="slidenum">
              <a:rPr lang="en-US" altLang="zh-CN" sz="1335" b="0" dirty="0">
                <a:solidFill>
                  <a:schemeClr val="tx1"/>
                </a:solidFill>
                <a:effectLst/>
                <a:latin typeface="Arial Narrow" panose="020B0606020202030204" pitchFamily="34" charset="0"/>
                <a:ea typeface="宋体" panose="02010600030101010101" pitchFamily="2" charset="-122"/>
              </a:rPr>
            </a:fld>
            <a:endParaRPr lang="en-US" altLang="zh-CN" sz="1335" b="0" dirty="0">
              <a:solidFill>
                <a:schemeClr val="tx1"/>
              </a:solidFill>
              <a:effectLst/>
              <a:latin typeface="Arial Narrow" panose="020B0606020202030204" pitchFamily="34" charset="0"/>
              <a:ea typeface="宋体" panose="02010600030101010101" pitchFamily="2" charset="-122"/>
            </a:endParaRPr>
          </a:p>
        </p:txBody>
      </p:sp>
      <p:sp>
        <p:nvSpPr>
          <p:cNvPr id="108548" name="标题 50177"/>
          <p:cNvSpPr>
            <a:spLocks noGrp="1"/>
          </p:cNvSpPr>
          <p:nvPr>
            <p:ph type="title" idx="4294967295"/>
          </p:nvPr>
        </p:nvSpPr>
        <p:spPr>
          <a:xfrm>
            <a:off x="0" y="443230"/>
            <a:ext cx="10852150" cy="441960"/>
          </a:xfrm>
        </p:spPr>
        <p:txBody>
          <a:bodyPr vert="horz" wrap="square" lIns="121920" tIns="60960" rIns="121920" bIns="60960" anchor="b" anchorCtr="0"/>
          <a:p>
            <a:r>
              <a:rPr lang="zh-CN" altLang="en-US" b="1" dirty="0">
                <a:solidFill>
                  <a:schemeClr val="hlink"/>
                </a:solidFill>
                <a:latin typeface="黑体" panose="02010609060101010101" charset="-122"/>
                <a:ea typeface="黑体" panose="02010609060101010101" charset="-122"/>
                <a:sym typeface="Arial" panose="020B0604020202020204" pitchFamily="34" charset="0"/>
              </a:rPr>
              <a:t>菜鸟之伤（</a:t>
            </a:r>
            <a:r>
              <a:rPr lang="en-US" altLang="zh-CN" b="1" dirty="0">
                <a:solidFill>
                  <a:schemeClr val="hlink"/>
                </a:solidFill>
                <a:latin typeface="黑体" panose="02010609060101010101" charset="-122"/>
                <a:ea typeface="黑体" panose="02010609060101010101" charset="-122"/>
                <a:sym typeface="Arial" panose="020B0604020202020204" pitchFamily="34" charset="0"/>
              </a:rPr>
              <a:t>8</a:t>
            </a:r>
            <a:r>
              <a:rPr lang="zh-CN" altLang="en-US" b="1" dirty="0">
                <a:solidFill>
                  <a:schemeClr val="hlink"/>
                </a:solidFill>
                <a:latin typeface="黑体" panose="02010609060101010101" charset="-122"/>
                <a:ea typeface="黑体" panose="02010609060101010101" charset="-122"/>
                <a:sym typeface="Arial" panose="020B0604020202020204" pitchFamily="34" charset="0"/>
              </a:rPr>
              <a:t>）</a:t>
            </a:r>
            <a:endParaRPr lang="zh-CN" altLang="en-US" b="1" dirty="0">
              <a:solidFill>
                <a:schemeClr val="hlink"/>
              </a:solidFill>
              <a:latin typeface="黑体" panose="02010609060101010101" charset="-122"/>
              <a:ea typeface="黑体" panose="02010609060101010101" charset="-122"/>
              <a:sym typeface="Arial" panose="020B0604020202020204" pitchFamily="34" charset="0"/>
            </a:endParaRPr>
          </a:p>
        </p:txBody>
      </p:sp>
      <p:sp>
        <p:nvSpPr>
          <p:cNvPr id="50179" name="文本占位符 50178"/>
          <p:cNvSpPr>
            <a:spLocks noGrp="1"/>
          </p:cNvSpPr>
          <p:nvPr>
            <p:ph idx="4294967295"/>
          </p:nvPr>
        </p:nvSpPr>
        <p:spPr>
          <a:xfrm>
            <a:off x="1200150" y="1325245"/>
            <a:ext cx="10991850" cy="5056505"/>
          </a:xfrm>
        </p:spPr>
        <p:txBody>
          <a:bodyPr vert="horz" wrap="square" lIns="121920" tIns="60960" rIns="121920" bIns="60960" numCol="1" anchor="t" anchorCtr="0" compatLnSpc="1">
            <a:normAutofit lnSpcReduction="20000"/>
          </a:bodyPr>
          <a:lstStyle/>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Char char="p"/>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总结：</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当两个整数进行运算的时候，运算结果一定还是整数，所以不要因为常规数学惯性思维的影响而认为结果可能为浮点数；</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而不同数据类型一同运算的时候，运算结果的数据类型和相对复杂的类型一致（比如 整数</a:t>
            </a:r>
            <a:r>
              <a:rPr kumimoji="0" lang="en-US" altLang="zh-CN"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a:t>
            </a: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实数，结果类型是实数）</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a:p>
            <a:pPr marL="342900" marR="0" lvl="0" indent="-342900" algn="l" defTabSz="914400" rtl="0" eaLnBrk="0" fontAlgn="base" latinLnBrk="0" hangingPunct="0">
              <a:lnSpc>
                <a:spcPct val="110000"/>
              </a:lnSpc>
              <a:spcBef>
                <a:spcPct val="20000"/>
              </a:spcBef>
              <a:spcAft>
                <a:spcPct val="0"/>
              </a:spcAft>
              <a:buClr>
                <a:srgbClr val="A50021"/>
              </a:buClr>
              <a:buSzPct val="75000"/>
              <a:buFont typeface="Wingdings" panose="05000000000000000000" pitchFamily="2" charset="2"/>
              <a:buNone/>
              <a:defRPr/>
            </a:pPr>
            <a:r>
              <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rPr>
              <a:t>	</a:t>
            </a:r>
            <a:endParaRPr kumimoji="0" lang="zh-CN" altLang="en-US" sz="3735" b="1" i="0" u="none" strike="noStrike" kern="0" cap="none" spc="0" normalizeH="0" baseline="0" noProof="1">
              <a:ln>
                <a:noFill/>
              </a:ln>
              <a:solidFill>
                <a:srgbClr val="FFFF99"/>
              </a:solidFill>
              <a:effectLst>
                <a:outerShdw blurRad="38100" dist="38100" dir="2700000" algn="tl">
                  <a:srgbClr val="000000"/>
                </a:outerShdw>
              </a:effectLst>
              <a:uLnTx/>
              <a:uFillTx/>
              <a:latin typeface="Times New Roman" panose="02020603050405020304" pitchFamily="18" charset="0"/>
              <a:ea typeface="微软雅黑" panose="020B0503020204020204" charset="-122"/>
              <a:cs typeface="+mn-cs"/>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41.xml><?xml version="1.0" encoding="utf-8"?>
<p:tagLst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42.xml><?xml version="1.0" encoding="utf-8"?>
<p:tagLst xmlns:p="http://schemas.openxmlformats.org/presentationml/2006/main">
  <p:tag name="KSO_WM_UNIT_ISCONTENTSTITLE" val="0"/>
  <p:tag name="KSO_WM_UNIT_PRESET_TEXT" val="单击此处添加副标题"/>
  <p:tag name="KSO_WM_UNIT_NOCLEAR" val="0"/>
  <p:tag name="KSO_WM_UNIT_VALUE" val="27"/>
  <p:tag name="KSO_WM_UNIT_HIGHLIGHT" val="0"/>
  <p:tag name="KSO_WM_UNIT_COMPATIBLE" val="0"/>
  <p:tag name="KSO_WM_UNIT_DIAGRAM_ISNUMVISUAL" val="0"/>
  <p:tag name="KSO_WM_UNIT_DIAGRAM_ISREFERUNIT" val="0"/>
  <p:tag name="KSO_WM_UNIT_TYPE" val="b"/>
  <p:tag name="KSO_WM_UNIT_INDEX" val="1"/>
  <p:tag name="KSO_WM_UNIT_ID" val="custom20202582_1*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43.xml><?xml version="1.0" encoding="utf-8"?>
<p:tagLst xmlns:p="http://schemas.openxmlformats.org/presentationml/2006/main">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582"/>
  <p:tag name="KSO_WM_SLIDE_LAYOUT" val="a_b_f_j"/>
  <p:tag name="KSO_WM_SLIDE_LAYOUT_CNT" val="1_1_2_1"/>
  <p:tag name="KSO_WM_UNIT_SHOW_EDIT_AREA_INDICATION" val="1"/>
  <p:tag name="KSO_WM_TEMPLATE_THUMBS_INDEX" val="1、2、3、4、5、6、7、8、9、10、11、12、13、15"/>
  <p:tag name="KSO_WM_TEMPLATE_MASTER_THUMB_INDEX" val="1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heme/theme1.xml><?xml version="1.0" encoding="utf-8"?>
<a:theme xmlns:a="http://schemas.openxmlformats.org/drawingml/2006/main" name="1_Office 主题​​">
  <a:themeElements>
    <a:clrScheme name="">
      <a:dk1>
        <a:srgbClr val="000000"/>
      </a:dk1>
      <a:lt1>
        <a:srgbClr val="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19066</Words>
  <Application>WPS 演示</Application>
  <PresentationFormat>宽屏</PresentationFormat>
  <Paragraphs>1535</Paragraphs>
  <Slides>136</Slides>
  <Notes>4</Notes>
  <HiddenSlides>0</HiddenSlides>
  <MMClips>0</MMClips>
  <ScaleCrop>false</ScaleCrop>
  <HeadingPairs>
    <vt:vector size="6" baseType="variant">
      <vt:variant>
        <vt:lpstr>已用的字体</vt:lpstr>
      </vt:variant>
      <vt:variant>
        <vt:i4>37</vt:i4>
      </vt:variant>
      <vt:variant>
        <vt:lpstr>主题</vt:lpstr>
      </vt:variant>
      <vt:variant>
        <vt:i4>1</vt:i4>
      </vt:variant>
      <vt:variant>
        <vt:lpstr>幻灯片标题</vt:lpstr>
      </vt:variant>
      <vt:variant>
        <vt:i4>136</vt:i4>
      </vt:variant>
    </vt:vector>
  </HeadingPairs>
  <TitlesOfParts>
    <vt:vector size="174" baseType="lpstr">
      <vt:lpstr>Arial</vt:lpstr>
      <vt:lpstr>宋体</vt:lpstr>
      <vt:lpstr>Wingdings</vt:lpstr>
      <vt:lpstr>Wingdings</vt:lpstr>
      <vt:lpstr>微软雅黑</vt:lpstr>
      <vt:lpstr>Arial Unicode MS</vt:lpstr>
      <vt:lpstr>Calibri</vt:lpstr>
      <vt:lpstr>汉仪旗黑-85S</vt:lpstr>
      <vt:lpstr>黑体</vt:lpstr>
      <vt:lpstr>奶萌甜甜喵</vt:lpstr>
      <vt:lpstr>义启隶书体</vt:lpstr>
      <vt:lpstr>汉仪中黑简</vt:lpstr>
      <vt:lpstr>汉仪雅酷黑简</vt:lpstr>
      <vt:lpstr>WPS灵秀黑</vt:lpstr>
      <vt:lpstr>仿宋</vt:lpstr>
      <vt:lpstr>Saturday Sans Regular</vt:lpstr>
      <vt:lpstr>Arial Narrow</vt:lpstr>
      <vt:lpstr>Times New Roman</vt:lpstr>
      <vt:lpstr>Monotype Sorts</vt:lpstr>
      <vt:lpstr>Monotype Sorts</vt:lpstr>
      <vt:lpstr>Tahoma</vt:lpstr>
      <vt:lpstr>Impact</vt:lpstr>
      <vt:lpstr>Symbol</vt:lpstr>
      <vt:lpstr>仿宋_GB2312</vt:lpstr>
      <vt:lpstr>经典隶变简</vt:lpstr>
      <vt:lpstr>隶书</vt:lpstr>
      <vt:lpstr>华文新魏</vt:lpstr>
      <vt:lpstr>楷体_GB2312</vt:lpstr>
      <vt:lpstr>新宋体</vt:lpstr>
      <vt:lpstr>Bell Gothic Std Black</vt:lpstr>
      <vt:lpstr>细等线拼音字体</vt:lpstr>
      <vt:lpstr>GungsuhChe</vt:lpstr>
      <vt:lpstr>Yu Gothic</vt:lpstr>
      <vt:lpstr>Bald SemiBold</vt:lpstr>
      <vt:lpstr>兰米黑体</vt:lpstr>
      <vt:lpstr>等线</vt:lpstr>
      <vt:lpstr>风雨  卡通</vt:lpstr>
      <vt:lpstr>1_Office 主题​​</vt:lpstr>
      <vt:lpstr>极简通用模板</vt:lpstr>
      <vt:lpstr>课程介绍</vt:lpstr>
      <vt:lpstr>What is an algorithm?</vt:lpstr>
      <vt:lpstr>Why study algorithms?</vt:lpstr>
      <vt:lpstr>Why study algorithms?</vt:lpstr>
      <vt:lpstr>Why study algorithms?</vt:lpstr>
      <vt:lpstr>Why study algorithms?</vt:lpstr>
      <vt:lpstr>Why study algorithms?</vt:lpstr>
      <vt:lpstr>PowerPoint 演示文稿</vt:lpstr>
      <vt:lpstr>PowerPoint 演示文稿</vt:lpstr>
      <vt:lpstr>Why study algorithms?</vt:lpstr>
      <vt:lpstr>Why study algorithms?</vt:lpstr>
      <vt:lpstr>PowerPoint 演示文稿</vt:lpstr>
      <vt:lpstr>李开复给程序员的建议</vt:lpstr>
      <vt:lpstr>What  content</vt:lpstr>
      <vt:lpstr>What  content</vt:lpstr>
      <vt:lpstr>课程安排</vt:lpstr>
      <vt:lpstr>视频 课件 资源 答疑平台</vt:lpstr>
      <vt:lpstr>课程安排</vt:lpstr>
      <vt:lpstr>互动：慕课堂</vt:lpstr>
      <vt:lpstr>课程介绍</vt:lpstr>
      <vt:lpstr>课程安排</vt:lpstr>
      <vt:lpstr>PowerPoint 演示文稿</vt:lpstr>
      <vt:lpstr>实践平台 poj.org</vt:lpstr>
      <vt:lpstr>PowerPoint 演示文稿</vt:lpstr>
      <vt:lpstr>PowerPoint 演示文稿</vt:lpstr>
      <vt:lpstr>综合设计（智慧导航或智慧城市） </vt:lpstr>
      <vt:lpstr>智慧导航     方案选择   算法选择    实施    评价</vt:lpstr>
      <vt:lpstr>智慧城市</vt:lpstr>
      <vt:lpstr>PowerPoint 演示文稿</vt:lpstr>
      <vt:lpstr>专题报告题目</vt:lpstr>
      <vt:lpstr>专题报告题目</vt:lpstr>
      <vt:lpstr>专题报告题目</vt:lpstr>
      <vt:lpstr>专题报告题目</vt:lpstr>
      <vt:lpstr>PowerPoint 演示文稿</vt:lpstr>
      <vt:lpstr>课程介绍</vt:lpstr>
      <vt:lpstr>教材资源</vt:lpstr>
      <vt:lpstr>MOOC资源</vt:lpstr>
      <vt:lpstr>PowerPoint 演示文稿</vt:lpstr>
      <vt:lpstr>课程介绍</vt:lpstr>
      <vt:lpstr>PowerPoint 演示文稿</vt:lpstr>
      <vt:lpstr>PowerPoint 演示文稿</vt:lpstr>
      <vt:lpstr>How to study</vt:lpstr>
      <vt:lpstr>学习要求</vt:lpstr>
      <vt:lpstr>实验必读</vt:lpstr>
      <vt:lpstr>自动评测</vt:lpstr>
      <vt:lpstr>自动评测</vt:lpstr>
      <vt:lpstr>PowerPoint 演示文稿</vt:lpstr>
      <vt:lpstr>自动评测</vt:lpstr>
      <vt:lpstr>返回信息</vt:lpstr>
      <vt:lpstr>返回信息</vt:lpstr>
      <vt:lpstr>基本输入输出</vt:lpstr>
      <vt:lpstr>初学者很常见的一种写法：</vt:lpstr>
      <vt:lpstr>PowerPoint 演示文稿</vt:lpstr>
      <vt:lpstr>PowerPoint 演示文稿</vt:lpstr>
      <vt:lpstr>有什么问题呢？</vt:lpstr>
      <vt:lpstr>输入_第一类：</vt:lpstr>
      <vt:lpstr>Hdoj_1089源代码：</vt:lpstr>
      <vt:lpstr>本类输入解决方案：</vt:lpstr>
      <vt:lpstr>输入_第二类：</vt:lpstr>
      <vt:lpstr>Hdoj_1090源代码：</vt:lpstr>
      <vt:lpstr>本类输入解决方案：</vt:lpstr>
      <vt:lpstr>输入_第三类：</vt:lpstr>
      <vt:lpstr>本类输入解决方案：</vt:lpstr>
      <vt:lpstr>输入_第四类：</vt:lpstr>
      <vt:lpstr>输入_第五类：</vt:lpstr>
      <vt:lpstr>本类输入解决方案：</vt:lpstr>
      <vt:lpstr>说明（5_1）：</vt:lpstr>
      <vt:lpstr>说明（5_2）：cin.getline的用法：</vt:lpstr>
      <vt:lpstr>PowerPoint 演示文稿</vt:lpstr>
      <vt:lpstr>输出_第一类：</vt:lpstr>
      <vt:lpstr>解决方案：</vt:lpstr>
      <vt:lpstr>输出_第二类：</vt:lpstr>
      <vt:lpstr>1095源代码</vt:lpstr>
      <vt:lpstr>解决办法：</vt:lpstr>
      <vt:lpstr>输出_第三类：</vt:lpstr>
      <vt:lpstr>1096源代码</vt:lpstr>
      <vt:lpstr>解决办法：</vt:lpstr>
      <vt:lpstr>附: 初学者常见问题</vt:lpstr>
      <vt:lpstr>编译错误</vt:lpstr>
      <vt:lpstr>菜鸟的21个经典错误......杭电总结</vt:lpstr>
      <vt:lpstr>以hdu1089 A＋B为例</vt:lpstr>
      <vt:lpstr>菜鸟之伤（1）</vt:lpstr>
      <vt:lpstr>菜鸟之伤（1）</vt:lpstr>
      <vt:lpstr>菜鸟之伤（2）</vt:lpstr>
      <vt:lpstr>菜鸟之伤（2）</vt:lpstr>
      <vt:lpstr>菜鸟之伤（3）</vt:lpstr>
      <vt:lpstr>菜鸟之伤（3）</vt:lpstr>
      <vt:lpstr>菜鸟之伤（4）</vt:lpstr>
      <vt:lpstr>菜鸟之伤（4）</vt:lpstr>
      <vt:lpstr>以1001 Sum Problem为例</vt:lpstr>
      <vt:lpstr>菜鸟之伤（5）</vt:lpstr>
      <vt:lpstr>菜鸟之伤（5）</vt:lpstr>
      <vt:lpstr>菜鸟之伤（6）</vt:lpstr>
      <vt:lpstr>菜鸟之伤（6）</vt:lpstr>
      <vt:lpstr>菜鸟之伤（7）</vt:lpstr>
      <vt:lpstr>菜鸟之伤（7）</vt:lpstr>
      <vt:lpstr>菜鸟之伤（8）</vt:lpstr>
      <vt:lpstr>菜鸟之伤（8）</vt:lpstr>
      <vt:lpstr>菜鸟之伤（9）</vt:lpstr>
      <vt:lpstr>        菜鸟之伤（9）</vt:lpstr>
      <vt:lpstr>菜鸟之伤（10）</vt:lpstr>
      <vt:lpstr>菜鸟之伤（10）</vt:lpstr>
      <vt:lpstr>菜鸟之伤（11）</vt:lpstr>
      <vt:lpstr>菜鸟之伤（11）</vt:lpstr>
      <vt:lpstr>还是以A＋B为例</vt:lpstr>
      <vt:lpstr>菜鸟之伤（12）</vt:lpstr>
      <vt:lpstr>菜鸟之伤（12）</vt:lpstr>
      <vt:lpstr>菜鸟之伤（13）</vt:lpstr>
      <vt:lpstr>菜鸟之伤（13）</vt:lpstr>
      <vt:lpstr>继续以A＋B为例</vt:lpstr>
      <vt:lpstr>菜鸟之伤（14）</vt:lpstr>
      <vt:lpstr>菜鸟之伤（14）</vt:lpstr>
      <vt:lpstr>以1170Balloon Comes!为例</vt:lpstr>
      <vt:lpstr>菜鸟之伤（15）</vt:lpstr>
      <vt:lpstr>菜鸟之伤（15）</vt:lpstr>
      <vt:lpstr>菜鸟之伤（15）</vt:lpstr>
      <vt:lpstr>2007 平方和与立方和</vt:lpstr>
      <vt:lpstr>菜鸟之伤（16）</vt:lpstr>
      <vt:lpstr>菜鸟之伤（16）</vt:lpstr>
      <vt:lpstr>菜鸟之伤（17）</vt:lpstr>
      <vt:lpstr>菜鸟之伤（17）</vt:lpstr>
      <vt:lpstr>菜鸟之伤（17）</vt:lpstr>
      <vt:lpstr>以2004 成绩转换 为例</vt:lpstr>
      <vt:lpstr>菜鸟之伤（18）</vt:lpstr>
      <vt:lpstr>菜鸟之伤（18）</vt:lpstr>
      <vt:lpstr>以2046 骨牌铺方格 为例</vt:lpstr>
      <vt:lpstr>菜鸟之伤（19）</vt:lpstr>
      <vt:lpstr>菜鸟之伤（19）</vt:lpstr>
      <vt:lpstr>以1425 Sort为例</vt:lpstr>
      <vt:lpstr>菜鸟之伤（20）</vt:lpstr>
      <vt:lpstr>菜鸟之伤（20）</vt:lpstr>
      <vt:lpstr>以3199 Hamming Problem为例</vt:lpstr>
      <vt:lpstr>菜鸟之伤（21）</vt:lpstr>
      <vt:lpstr>菜鸟之伤（21）</vt:lpstr>
      <vt:lpstr>实验练习1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滕怡然</cp:lastModifiedBy>
  <cp:revision>155</cp:revision>
  <dcterms:created xsi:type="dcterms:W3CDTF">2019-06-19T02:08:00Z</dcterms:created>
  <dcterms:modified xsi:type="dcterms:W3CDTF">2025-02-25T06:03:15Z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174F9880FB114C428E4EC480D9371B00_11</vt:lpwstr>
  </property>
</Properties>
</file>