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cy"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7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2#1">
  <dgm:title val=""/>
  <dgm:desc val=""/>
  <dgm:catLst>
    <dgm:cat type="colorful" pri="10200"/>
  </dgm:catLst>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11854D3-D37B-4308-8A09-1EBB181AE38B}" type="doc">
      <dgm:prSet loTypeId="urn:microsoft.com/office/officeart/2005/8/layout/vList2#1" loCatId="list" qsTypeId="urn:microsoft.com/office/officeart/2005/8/quickstyle/simple4#1" qsCatId="simple" csTypeId="urn:microsoft.com/office/officeart/2005/8/colors/colorful2#1" csCatId="colorful" phldr="1"/>
      <dgm:spPr/>
      <dgm:t>
        <a:bodyPr/>
        <a:lstStyle/>
        <a:p>
          <a:endParaRPr lang="en-US"/>
        </a:p>
      </dgm:t>
    </dgm:pt>
    <dgm:pt modelId="{A1CB076B-1B19-48B9-866D-C4142E37B729}">
      <dgm:prSet custT="1"/>
      <dgm:spPr/>
      <dgm:t>
        <a:bodyPr/>
        <a:lstStyle/>
        <a:p>
          <a:r>
            <a:rPr lang="zh-CN" sz="2400" b="1" dirty="0">
              <a:latin typeface="宋体" panose="02010600030101010101" pitchFamily="2" charset="-122"/>
              <a:ea typeface="宋体" panose="02010600030101010101" pitchFamily="2" charset="-122"/>
            </a:rPr>
            <a:t>二、</a:t>
          </a:r>
          <a:r>
            <a:rPr lang="en-US" sz="2400" b="1" dirty="0">
              <a:latin typeface="宋体" panose="02010600030101010101" pitchFamily="2" charset="-122"/>
              <a:ea typeface="宋体" panose="02010600030101010101" pitchFamily="2" charset="-122"/>
            </a:rPr>
            <a:t>《</a:t>
          </a:r>
          <a:r>
            <a:rPr lang="zh-CN" sz="2400" b="1" dirty="0">
              <a:latin typeface="宋体" panose="02010600030101010101" pitchFamily="2" charset="-122"/>
              <a:ea typeface="宋体" panose="02010600030101010101" pitchFamily="2" charset="-122"/>
            </a:rPr>
            <a:t>共产党宣言</a:t>
          </a:r>
          <a:r>
            <a:rPr lang="en-US" sz="2400" b="1" dirty="0">
              <a:latin typeface="宋体" panose="02010600030101010101" pitchFamily="2" charset="-122"/>
              <a:ea typeface="宋体" panose="02010600030101010101" pitchFamily="2" charset="-122"/>
            </a:rPr>
            <a:t>》</a:t>
          </a:r>
          <a:r>
            <a:rPr lang="zh-CN" sz="2400" b="1" dirty="0">
              <a:latin typeface="宋体" panose="02010600030101010101" pitchFamily="2" charset="-122"/>
              <a:ea typeface="宋体" panose="02010600030101010101" pitchFamily="2" charset="-122"/>
            </a:rPr>
            <a:t>的基本结构</a:t>
          </a:r>
          <a:endParaRPr lang="en-US" sz="2400" dirty="0">
            <a:latin typeface="宋体" panose="02010600030101010101" pitchFamily="2" charset="-122"/>
            <a:ea typeface="宋体" panose="02010600030101010101" pitchFamily="2" charset="-122"/>
          </a:endParaRPr>
        </a:p>
      </dgm:t>
    </dgm:pt>
    <dgm:pt modelId="{778CEBD5-8C75-461E-A463-D5DD748FBED0}" type="parTrans" cxnId="{ED750B0F-EAB0-44E5-947E-0EE6E7C25268}">
      <dgm:prSet/>
      <dgm:spPr/>
      <dgm:t>
        <a:bodyPr/>
        <a:lstStyle/>
        <a:p>
          <a:endParaRPr lang="en-US"/>
        </a:p>
      </dgm:t>
    </dgm:pt>
    <dgm:pt modelId="{EC37854F-4023-4540-B38D-A21B66DF6B19}" type="sibTrans" cxnId="{ED750B0F-EAB0-44E5-947E-0EE6E7C25268}">
      <dgm:prSet/>
      <dgm:spPr/>
      <dgm:t>
        <a:bodyPr/>
        <a:lstStyle/>
        <a:p>
          <a:endParaRPr lang="en-US"/>
        </a:p>
      </dgm:t>
    </dgm:pt>
    <dgm:pt modelId="{C466B399-27CA-4CE5-B83E-B567C7225A53}">
      <dgm:prSet/>
      <dgm:spPr/>
      <dgm:t>
        <a:bodyPr/>
        <a:lstStyle/>
        <a:p>
          <a:r>
            <a:rPr lang="zh-CN" altLang="en-US" b="1" dirty="0">
              <a:latin typeface="宋体" panose="02010600030101010101" pitchFamily="2" charset="-122"/>
              <a:ea typeface="宋体" panose="02010600030101010101" pitchFamily="2" charset="-122"/>
            </a:rPr>
            <a:t>七篇序言、一个</a:t>
          </a:r>
          <a:r>
            <a:rPr lang="zh-CN" b="1" dirty="0">
              <a:latin typeface="宋体" panose="02010600030101010101" pitchFamily="2" charset="-122"/>
              <a:ea typeface="宋体" panose="02010600030101010101" pitchFamily="2" charset="-122"/>
            </a:rPr>
            <a:t>引</a:t>
          </a:r>
          <a:r>
            <a:rPr lang="zh-CN" altLang="en-US" b="1" dirty="0">
              <a:latin typeface="宋体" panose="02010600030101010101" pitchFamily="2" charset="-122"/>
              <a:ea typeface="宋体" panose="02010600030101010101" pitchFamily="2" charset="-122"/>
            </a:rPr>
            <a:t>子</a:t>
          </a:r>
          <a:r>
            <a:rPr lang="zh-CN" b="1" dirty="0">
              <a:latin typeface="宋体" panose="02010600030101010101" pitchFamily="2" charset="-122"/>
              <a:ea typeface="宋体" panose="02010600030101010101" pitchFamily="2" charset="-122"/>
            </a:rPr>
            <a:t>和</a:t>
          </a:r>
          <a:r>
            <a:rPr lang="zh-CN" altLang="en-US" b="1" dirty="0">
              <a:latin typeface="宋体" panose="02010600030101010101" pitchFamily="2" charset="-122"/>
              <a:ea typeface="宋体" panose="02010600030101010101" pitchFamily="2" charset="-122"/>
            </a:rPr>
            <a:t>正文</a:t>
          </a:r>
          <a:r>
            <a:rPr lang="zh-CN" b="1" dirty="0">
              <a:latin typeface="宋体" panose="02010600030101010101" pitchFamily="2" charset="-122"/>
              <a:ea typeface="宋体" panose="02010600030101010101" pitchFamily="2" charset="-122"/>
            </a:rPr>
            <a:t>四章</a:t>
          </a:r>
          <a:r>
            <a:rPr lang="zh-CN" altLang="en-US" b="1" dirty="0">
              <a:latin typeface="宋体" panose="02010600030101010101" pitchFamily="2" charset="-122"/>
              <a:ea typeface="宋体" panose="02010600030101010101" pitchFamily="2" charset="-122"/>
            </a:rPr>
            <a:t>内容</a:t>
          </a:r>
          <a:r>
            <a:rPr lang="zh-CN" b="1" dirty="0">
              <a:latin typeface="宋体" panose="02010600030101010101" pitchFamily="2" charset="-122"/>
              <a:ea typeface="宋体" panose="02010600030101010101" pitchFamily="2" charset="-122"/>
            </a:rPr>
            <a:t>组成</a:t>
          </a:r>
          <a:endParaRPr lang="en-US" dirty="0">
            <a:latin typeface="宋体" panose="02010600030101010101" pitchFamily="2" charset="-122"/>
            <a:ea typeface="宋体" panose="02010600030101010101" pitchFamily="2" charset="-122"/>
          </a:endParaRPr>
        </a:p>
      </dgm:t>
    </dgm:pt>
    <dgm:pt modelId="{79D550C3-5399-4251-8B6B-06A057D373C6}" type="parTrans" cxnId="{EE1D3425-12F0-4A92-8E8F-B1A3046E095A}">
      <dgm:prSet/>
      <dgm:spPr/>
      <dgm:t>
        <a:bodyPr/>
        <a:lstStyle/>
        <a:p>
          <a:endParaRPr lang="en-US"/>
        </a:p>
      </dgm:t>
    </dgm:pt>
    <dgm:pt modelId="{5E7F9EF3-9EC3-4147-815C-D0A42B34D0ED}" type="sibTrans" cxnId="{EE1D3425-12F0-4A92-8E8F-B1A3046E095A}">
      <dgm:prSet/>
      <dgm:spPr/>
      <dgm:t>
        <a:bodyPr/>
        <a:lstStyle/>
        <a:p>
          <a:endParaRPr lang="en-US"/>
        </a:p>
      </dgm:t>
    </dgm:pt>
    <dgm:pt modelId="{1406D30E-8BAF-4B17-851C-3C33A1DE77D6}">
      <dgm:prSet/>
      <dgm:spPr/>
      <dgm:t>
        <a:bodyPr/>
        <a:lstStyle/>
        <a:p>
          <a:r>
            <a:rPr lang="zh-CN" altLang="en-US" dirty="0">
              <a:latin typeface="宋体" panose="02010600030101010101" pitchFamily="2" charset="-122"/>
              <a:ea typeface="宋体" panose="02010600030101010101" pitchFamily="2" charset="-122"/>
            </a:rPr>
            <a:t>一个引子</a:t>
          </a:r>
          <a:endParaRPr lang="en-US" dirty="0">
            <a:latin typeface="宋体" panose="02010600030101010101" pitchFamily="2" charset="-122"/>
            <a:ea typeface="宋体" panose="02010600030101010101" pitchFamily="2" charset="-122"/>
          </a:endParaRPr>
        </a:p>
      </dgm:t>
    </dgm:pt>
    <dgm:pt modelId="{23B118D7-4C4F-473F-801B-06579C367898}" type="parTrans" cxnId="{0DDB3974-0086-4476-82D0-445932103768}">
      <dgm:prSet/>
      <dgm:spPr/>
      <dgm:t>
        <a:bodyPr/>
        <a:lstStyle/>
        <a:p>
          <a:endParaRPr lang="en-US"/>
        </a:p>
      </dgm:t>
    </dgm:pt>
    <dgm:pt modelId="{BFCADAB3-5C2B-4323-A35E-48DCE062344B}" type="sibTrans" cxnId="{0DDB3974-0086-4476-82D0-445932103768}">
      <dgm:prSet/>
      <dgm:spPr/>
      <dgm:t>
        <a:bodyPr/>
        <a:lstStyle/>
        <a:p>
          <a:endParaRPr lang="en-US"/>
        </a:p>
      </dgm:t>
    </dgm:pt>
    <dgm:pt modelId="{CA220404-985C-4EAC-9969-1296A5DC1475}">
      <dgm:prSet/>
      <dgm:spPr/>
      <dgm:t>
        <a:bodyPr/>
        <a:lstStyle/>
        <a:p>
          <a:r>
            <a:rPr lang="zh-CN" b="1" dirty="0">
              <a:latin typeface="宋体" panose="02010600030101010101" pitchFamily="2" charset="-122"/>
              <a:ea typeface="宋体" panose="02010600030101010101" pitchFamily="2" charset="-122"/>
            </a:rPr>
            <a:t>（一）资产者和无产者</a:t>
          </a:r>
          <a:endParaRPr lang="en-US" dirty="0">
            <a:latin typeface="宋体" panose="02010600030101010101" pitchFamily="2" charset="-122"/>
            <a:ea typeface="宋体" panose="02010600030101010101" pitchFamily="2" charset="-122"/>
          </a:endParaRPr>
        </a:p>
      </dgm:t>
    </dgm:pt>
    <dgm:pt modelId="{0FBFE9EF-6C82-4E4E-B4E0-B8AEB0BA3491}" type="parTrans" cxnId="{E3C9AD91-6FBF-47BD-9817-C5D8D56C5B76}">
      <dgm:prSet/>
      <dgm:spPr/>
      <dgm:t>
        <a:bodyPr/>
        <a:lstStyle/>
        <a:p>
          <a:endParaRPr lang="en-US"/>
        </a:p>
      </dgm:t>
    </dgm:pt>
    <dgm:pt modelId="{568D632F-8537-4DDD-A8B2-98CB62CF0502}" type="sibTrans" cxnId="{E3C9AD91-6FBF-47BD-9817-C5D8D56C5B76}">
      <dgm:prSet/>
      <dgm:spPr/>
      <dgm:t>
        <a:bodyPr/>
        <a:lstStyle/>
        <a:p>
          <a:endParaRPr lang="en-US"/>
        </a:p>
      </dgm:t>
    </dgm:pt>
    <dgm:pt modelId="{3E10100E-54DB-48FB-B419-8599B9D32465}">
      <dgm:prSet/>
      <dgm:spPr/>
      <dgm:t>
        <a:bodyPr/>
        <a:lstStyle/>
        <a:p>
          <a:r>
            <a:rPr lang="zh-CN" b="1" dirty="0">
              <a:latin typeface="宋体" panose="02010600030101010101" pitchFamily="2" charset="-122"/>
              <a:ea typeface="宋体" panose="02010600030101010101" pitchFamily="2" charset="-122"/>
            </a:rPr>
            <a:t>（二）无产者和共产党人</a:t>
          </a:r>
          <a:endParaRPr lang="en-US" dirty="0">
            <a:latin typeface="宋体" panose="02010600030101010101" pitchFamily="2" charset="-122"/>
            <a:ea typeface="宋体" panose="02010600030101010101" pitchFamily="2" charset="-122"/>
          </a:endParaRPr>
        </a:p>
      </dgm:t>
    </dgm:pt>
    <dgm:pt modelId="{C4294C35-F681-4C69-AF2A-6744D0B9F835}" type="parTrans" cxnId="{EF829826-BBDA-481B-A0D3-55315417BE24}">
      <dgm:prSet/>
      <dgm:spPr/>
      <dgm:t>
        <a:bodyPr/>
        <a:lstStyle/>
        <a:p>
          <a:endParaRPr lang="en-US"/>
        </a:p>
      </dgm:t>
    </dgm:pt>
    <dgm:pt modelId="{5807FC74-C8D7-4A19-8206-4A4F7A78728C}" type="sibTrans" cxnId="{EF829826-BBDA-481B-A0D3-55315417BE24}">
      <dgm:prSet/>
      <dgm:spPr/>
      <dgm:t>
        <a:bodyPr/>
        <a:lstStyle/>
        <a:p>
          <a:endParaRPr lang="en-US"/>
        </a:p>
      </dgm:t>
    </dgm:pt>
    <dgm:pt modelId="{B1CB1DB5-E543-4092-95FB-DEE0B0EB095F}">
      <dgm:prSet/>
      <dgm:spPr/>
      <dgm:t>
        <a:bodyPr/>
        <a:lstStyle/>
        <a:p>
          <a:r>
            <a:rPr lang="zh-CN" b="1" dirty="0">
              <a:latin typeface="宋体" panose="02010600030101010101" pitchFamily="2" charset="-122"/>
              <a:ea typeface="宋体" panose="02010600030101010101" pitchFamily="2" charset="-122"/>
            </a:rPr>
            <a:t>（三）社会主义和共产主义的文献</a:t>
          </a:r>
          <a:endParaRPr lang="en-US" dirty="0">
            <a:latin typeface="宋体" panose="02010600030101010101" pitchFamily="2" charset="-122"/>
            <a:ea typeface="宋体" panose="02010600030101010101" pitchFamily="2" charset="-122"/>
          </a:endParaRPr>
        </a:p>
      </dgm:t>
    </dgm:pt>
    <dgm:pt modelId="{655C8101-5A8E-4DD8-994E-78836CA70934}" type="parTrans" cxnId="{4BA77680-75C1-47B1-A6A2-A3987A941BA0}">
      <dgm:prSet/>
      <dgm:spPr/>
      <dgm:t>
        <a:bodyPr/>
        <a:lstStyle/>
        <a:p>
          <a:endParaRPr lang="en-US"/>
        </a:p>
      </dgm:t>
    </dgm:pt>
    <dgm:pt modelId="{2095290C-412F-474F-A59C-D1F9A0D8A4BF}" type="sibTrans" cxnId="{4BA77680-75C1-47B1-A6A2-A3987A941BA0}">
      <dgm:prSet/>
      <dgm:spPr/>
      <dgm:t>
        <a:bodyPr/>
        <a:lstStyle/>
        <a:p>
          <a:endParaRPr lang="en-US"/>
        </a:p>
      </dgm:t>
    </dgm:pt>
    <dgm:pt modelId="{1E7CD251-3DB1-4340-81D6-3C91D4DE2F35}">
      <dgm:prSet/>
      <dgm:spPr/>
      <dgm:t>
        <a:bodyPr/>
        <a:lstStyle/>
        <a:p>
          <a:r>
            <a:rPr lang="zh-CN" b="1" dirty="0">
              <a:latin typeface="宋体" panose="02010600030101010101" pitchFamily="2" charset="-122"/>
              <a:ea typeface="宋体" panose="02010600030101010101" pitchFamily="2" charset="-122"/>
            </a:rPr>
            <a:t>（四）共产党人对各种反对党派的态度</a:t>
          </a:r>
          <a:endParaRPr lang="en-US" dirty="0">
            <a:latin typeface="宋体" panose="02010600030101010101" pitchFamily="2" charset="-122"/>
            <a:ea typeface="宋体" panose="02010600030101010101" pitchFamily="2" charset="-122"/>
          </a:endParaRPr>
        </a:p>
      </dgm:t>
    </dgm:pt>
    <dgm:pt modelId="{6766287E-803F-421E-930C-62EF552394E8}" type="parTrans" cxnId="{E03243FC-76A8-4DDA-A207-641140B4849B}">
      <dgm:prSet/>
      <dgm:spPr/>
      <dgm:t>
        <a:bodyPr/>
        <a:lstStyle/>
        <a:p>
          <a:endParaRPr lang="en-US"/>
        </a:p>
      </dgm:t>
    </dgm:pt>
    <dgm:pt modelId="{2DCED595-4065-402B-9F34-0BE6D0442545}" type="sibTrans" cxnId="{E03243FC-76A8-4DDA-A207-641140B4849B}">
      <dgm:prSet/>
      <dgm:spPr/>
      <dgm:t>
        <a:bodyPr/>
        <a:lstStyle/>
        <a:p>
          <a:endParaRPr lang="en-US"/>
        </a:p>
      </dgm:t>
    </dgm:pt>
    <dgm:pt modelId="{02079071-62FF-427A-9BA1-4419A417B3C7}" type="pres">
      <dgm:prSet presAssocID="{611854D3-D37B-4308-8A09-1EBB181AE38B}" presName="linear" presStyleCnt="0">
        <dgm:presLayoutVars>
          <dgm:animLvl val="lvl"/>
          <dgm:resizeHandles val="exact"/>
        </dgm:presLayoutVars>
      </dgm:prSet>
      <dgm:spPr/>
      <dgm:t>
        <a:bodyPr/>
        <a:lstStyle/>
        <a:p>
          <a:endParaRPr lang="zh-CN" altLang="en-US"/>
        </a:p>
      </dgm:t>
    </dgm:pt>
    <dgm:pt modelId="{18B66972-7215-4330-802E-D7DA6B84B61C}" type="pres">
      <dgm:prSet presAssocID="{A1CB076B-1B19-48B9-866D-C4142E37B729}" presName="parentText" presStyleLbl="node1" presStyleIdx="0" presStyleCnt="7">
        <dgm:presLayoutVars>
          <dgm:chMax val="0"/>
          <dgm:bulletEnabled val="1"/>
        </dgm:presLayoutVars>
      </dgm:prSet>
      <dgm:spPr/>
      <dgm:t>
        <a:bodyPr/>
        <a:lstStyle/>
        <a:p>
          <a:endParaRPr lang="zh-CN" altLang="en-US"/>
        </a:p>
      </dgm:t>
    </dgm:pt>
    <dgm:pt modelId="{E3E65D1E-6DA7-4F5D-9D70-7411308F8D6F}" type="pres">
      <dgm:prSet presAssocID="{EC37854F-4023-4540-B38D-A21B66DF6B19}" presName="spacer" presStyleCnt="0"/>
      <dgm:spPr/>
    </dgm:pt>
    <dgm:pt modelId="{2EEF7451-9621-4A72-A52F-49661C1BB441}" type="pres">
      <dgm:prSet presAssocID="{C466B399-27CA-4CE5-B83E-B567C7225A53}" presName="parentText" presStyleLbl="node1" presStyleIdx="1" presStyleCnt="7">
        <dgm:presLayoutVars>
          <dgm:chMax val="0"/>
          <dgm:bulletEnabled val="1"/>
        </dgm:presLayoutVars>
      </dgm:prSet>
      <dgm:spPr/>
      <dgm:t>
        <a:bodyPr/>
        <a:lstStyle/>
        <a:p>
          <a:endParaRPr lang="zh-CN" altLang="en-US"/>
        </a:p>
      </dgm:t>
    </dgm:pt>
    <dgm:pt modelId="{45040EA3-FEBC-4671-A7BE-DE356291DFA5}" type="pres">
      <dgm:prSet presAssocID="{5E7F9EF3-9EC3-4147-815C-D0A42B34D0ED}" presName="spacer" presStyleCnt="0"/>
      <dgm:spPr/>
    </dgm:pt>
    <dgm:pt modelId="{E9589005-9EE7-4C62-84E3-42451ABCFFEF}" type="pres">
      <dgm:prSet presAssocID="{1406D30E-8BAF-4B17-851C-3C33A1DE77D6}" presName="parentText" presStyleLbl="node1" presStyleIdx="2" presStyleCnt="7">
        <dgm:presLayoutVars>
          <dgm:chMax val="0"/>
          <dgm:bulletEnabled val="1"/>
        </dgm:presLayoutVars>
      </dgm:prSet>
      <dgm:spPr/>
      <dgm:t>
        <a:bodyPr/>
        <a:lstStyle/>
        <a:p>
          <a:endParaRPr lang="zh-CN" altLang="en-US"/>
        </a:p>
      </dgm:t>
    </dgm:pt>
    <dgm:pt modelId="{E5AD348D-EB7A-4518-A833-8EBB1F4B425E}" type="pres">
      <dgm:prSet presAssocID="{BFCADAB3-5C2B-4323-A35E-48DCE062344B}" presName="spacer" presStyleCnt="0"/>
      <dgm:spPr/>
    </dgm:pt>
    <dgm:pt modelId="{F09C7613-E27D-44FA-B1AF-D2359FD42B88}" type="pres">
      <dgm:prSet presAssocID="{CA220404-985C-4EAC-9969-1296A5DC1475}" presName="parentText" presStyleLbl="node1" presStyleIdx="3" presStyleCnt="7">
        <dgm:presLayoutVars>
          <dgm:chMax val="0"/>
          <dgm:bulletEnabled val="1"/>
        </dgm:presLayoutVars>
      </dgm:prSet>
      <dgm:spPr/>
      <dgm:t>
        <a:bodyPr/>
        <a:lstStyle/>
        <a:p>
          <a:endParaRPr lang="zh-CN" altLang="en-US"/>
        </a:p>
      </dgm:t>
    </dgm:pt>
    <dgm:pt modelId="{B8928DBB-7FF2-4996-88D3-0F5F9BD542D2}" type="pres">
      <dgm:prSet presAssocID="{568D632F-8537-4DDD-A8B2-98CB62CF0502}" presName="spacer" presStyleCnt="0"/>
      <dgm:spPr/>
    </dgm:pt>
    <dgm:pt modelId="{56B0637A-3B0A-4430-B5D4-E8ED6CCF6094}" type="pres">
      <dgm:prSet presAssocID="{3E10100E-54DB-48FB-B419-8599B9D32465}" presName="parentText" presStyleLbl="node1" presStyleIdx="4" presStyleCnt="7">
        <dgm:presLayoutVars>
          <dgm:chMax val="0"/>
          <dgm:bulletEnabled val="1"/>
        </dgm:presLayoutVars>
      </dgm:prSet>
      <dgm:spPr/>
      <dgm:t>
        <a:bodyPr/>
        <a:lstStyle/>
        <a:p>
          <a:endParaRPr lang="zh-CN" altLang="en-US"/>
        </a:p>
      </dgm:t>
    </dgm:pt>
    <dgm:pt modelId="{BF3A1939-C761-424C-8C3F-54E621AAB951}" type="pres">
      <dgm:prSet presAssocID="{5807FC74-C8D7-4A19-8206-4A4F7A78728C}" presName="spacer" presStyleCnt="0"/>
      <dgm:spPr/>
    </dgm:pt>
    <dgm:pt modelId="{41754DA1-05F1-4B51-BF0A-F989D83E68AD}" type="pres">
      <dgm:prSet presAssocID="{B1CB1DB5-E543-4092-95FB-DEE0B0EB095F}" presName="parentText" presStyleLbl="node1" presStyleIdx="5" presStyleCnt="7">
        <dgm:presLayoutVars>
          <dgm:chMax val="0"/>
          <dgm:bulletEnabled val="1"/>
        </dgm:presLayoutVars>
      </dgm:prSet>
      <dgm:spPr/>
      <dgm:t>
        <a:bodyPr/>
        <a:lstStyle/>
        <a:p>
          <a:endParaRPr lang="zh-CN" altLang="en-US"/>
        </a:p>
      </dgm:t>
    </dgm:pt>
    <dgm:pt modelId="{51B1BBAF-3729-4EDE-948D-0E6287057EF2}" type="pres">
      <dgm:prSet presAssocID="{2095290C-412F-474F-A59C-D1F9A0D8A4BF}" presName="spacer" presStyleCnt="0"/>
      <dgm:spPr/>
    </dgm:pt>
    <dgm:pt modelId="{FDDDE8CC-F273-4B0E-8ECF-C8E136F30193}" type="pres">
      <dgm:prSet presAssocID="{1E7CD251-3DB1-4340-81D6-3C91D4DE2F35}" presName="parentText" presStyleLbl="node1" presStyleIdx="6" presStyleCnt="7">
        <dgm:presLayoutVars>
          <dgm:chMax val="0"/>
          <dgm:bulletEnabled val="1"/>
        </dgm:presLayoutVars>
      </dgm:prSet>
      <dgm:spPr/>
      <dgm:t>
        <a:bodyPr/>
        <a:lstStyle/>
        <a:p>
          <a:endParaRPr lang="zh-CN" altLang="en-US"/>
        </a:p>
      </dgm:t>
    </dgm:pt>
  </dgm:ptLst>
  <dgm:cxnLst>
    <dgm:cxn modelId="{4BA77680-75C1-47B1-A6A2-A3987A941BA0}" srcId="{611854D3-D37B-4308-8A09-1EBB181AE38B}" destId="{B1CB1DB5-E543-4092-95FB-DEE0B0EB095F}" srcOrd="5" destOrd="0" parTransId="{655C8101-5A8E-4DD8-994E-78836CA70934}" sibTransId="{2095290C-412F-474F-A59C-D1F9A0D8A4BF}"/>
    <dgm:cxn modelId="{8988164C-4BF4-4A22-9BE9-29059C186CD2}" type="presOf" srcId="{B1CB1DB5-E543-4092-95FB-DEE0B0EB095F}" destId="{41754DA1-05F1-4B51-BF0A-F989D83E68AD}" srcOrd="0" destOrd="0" presId="urn:microsoft.com/office/officeart/2005/8/layout/vList2#1"/>
    <dgm:cxn modelId="{162936AE-DD65-44A5-B16F-0EE26203C611}" type="presOf" srcId="{C466B399-27CA-4CE5-B83E-B567C7225A53}" destId="{2EEF7451-9621-4A72-A52F-49661C1BB441}" srcOrd="0" destOrd="0" presId="urn:microsoft.com/office/officeart/2005/8/layout/vList2#1"/>
    <dgm:cxn modelId="{EF829826-BBDA-481B-A0D3-55315417BE24}" srcId="{611854D3-D37B-4308-8A09-1EBB181AE38B}" destId="{3E10100E-54DB-48FB-B419-8599B9D32465}" srcOrd="4" destOrd="0" parTransId="{C4294C35-F681-4C69-AF2A-6744D0B9F835}" sibTransId="{5807FC74-C8D7-4A19-8206-4A4F7A78728C}"/>
    <dgm:cxn modelId="{E3C9AD91-6FBF-47BD-9817-C5D8D56C5B76}" srcId="{611854D3-D37B-4308-8A09-1EBB181AE38B}" destId="{CA220404-985C-4EAC-9969-1296A5DC1475}" srcOrd="3" destOrd="0" parTransId="{0FBFE9EF-6C82-4E4E-B4E0-B8AEB0BA3491}" sibTransId="{568D632F-8537-4DDD-A8B2-98CB62CF0502}"/>
    <dgm:cxn modelId="{18A6A55E-6FC9-443C-9DD7-07D114D8A8A3}" type="presOf" srcId="{CA220404-985C-4EAC-9969-1296A5DC1475}" destId="{F09C7613-E27D-44FA-B1AF-D2359FD42B88}" srcOrd="0" destOrd="0" presId="urn:microsoft.com/office/officeart/2005/8/layout/vList2#1"/>
    <dgm:cxn modelId="{ED750B0F-EAB0-44E5-947E-0EE6E7C25268}" srcId="{611854D3-D37B-4308-8A09-1EBB181AE38B}" destId="{A1CB076B-1B19-48B9-866D-C4142E37B729}" srcOrd="0" destOrd="0" parTransId="{778CEBD5-8C75-461E-A463-D5DD748FBED0}" sibTransId="{EC37854F-4023-4540-B38D-A21B66DF6B19}"/>
    <dgm:cxn modelId="{0DDB3974-0086-4476-82D0-445932103768}" srcId="{611854D3-D37B-4308-8A09-1EBB181AE38B}" destId="{1406D30E-8BAF-4B17-851C-3C33A1DE77D6}" srcOrd="2" destOrd="0" parTransId="{23B118D7-4C4F-473F-801B-06579C367898}" sibTransId="{BFCADAB3-5C2B-4323-A35E-48DCE062344B}"/>
    <dgm:cxn modelId="{FF975F76-1C92-4E5C-9891-C26CE3650B99}" type="presOf" srcId="{A1CB076B-1B19-48B9-866D-C4142E37B729}" destId="{18B66972-7215-4330-802E-D7DA6B84B61C}" srcOrd="0" destOrd="0" presId="urn:microsoft.com/office/officeart/2005/8/layout/vList2#1"/>
    <dgm:cxn modelId="{25678B8C-6114-48EA-BF98-A2CAE9E5C3D2}" type="presOf" srcId="{1E7CD251-3DB1-4340-81D6-3C91D4DE2F35}" destId="{FDDDE8CC-F273-4B0E-8ECF-C8E136F30193}" srcOrd="0" destOrd="0" presId="urn:microsoft.com/office/officeart/2005/8/layout/vList2#1"/>
    <dgm:cxn modelId="{EE1D3425-12F0-4A92-8E8F-B1A3046E095A}" srcId="{611854D3-D37B-4308-8A09-1EBB181AE38B}" destId="{C466B399-27CA-4CE5-B83E-B567C7225A53}" srcOrd="1" destOrd="0" parTransId="{79D550C3-5399-4251-8B6B-06A057D373C6}" sibTransId="{5E7F9EF3-9EC3-4147-815C-D0A42B34D0ED}"/>
    <dgm:cxn modelId="{2D8623FA-0ADD-415F-8121-91E536473549}" type="presOf" srcId="{3E10100E-54DB-48FB-B419-8599B9D32465}" destId="{56B0637A-3B0A-4430-B5D4-E8ED6CCF6094}" srcOrd="0" destOrd="0" presId="urn:microsoft.com/office/officeart/2005/8/layout/vList2#1"/>
    <dgm:cxn modelId="{53B6D0EF-6040-4468-9D06-8994D751AAB7}" type="presOf" srcId="{1406D30E-8BAF-4B17-851C-3C33A1DE77D6}" destId="{E9589005-9EE7-4C62-84E3-42451ABCFFEF}" srcOrd="0" destOrd="0" presId="urn:microsoft.com/office/officeart/2005/8/layout/vList2#1"/>
    <dgm:cxn modelId="{E03243FC-76A8-4DDA-A207-641140B4849B}" srcId="{611854D3-D37B-4308-8A09-1EBB181AE38B}" destId="{1E7CD251-3DB1-4340-81D6-3C91D4DE2F35}" srcOrd="6" destOrd="0" parTransId="{6766287E-803F-421E-930C-62EF552394E8}" sibTransId="{2DCED595-4065-402B-9F34-0BE6D0442545}"/>
    <dgm:cxn modelId="{FB32A747-5A6D-48C1-9206-C442E9D87663}" type="presOf" srcId="{611854D3-D37B-4308-8A09-1EBB181AE38B}" destId="{02079071-62FF-427A-9BA1-4419A417B3C7}" srcOrd="0" destOrd="0" presId="urn:microsoft.com/office/officeart/2005/8/layout/vList2#1"/>
    <dgm:cxn modelId="{C313AF2F-A6A0-4B20-8B3E-FA069D296D1A}" type="presParOf" srcId="{02079071-62FF-427A-9BA1-4419A417B3C7}" destId="{18B66972-7215-4330-802E-D7DA6B84B61C}" srcOrd="0" destOrd="0" presId="urn:microsoft.com/office/officeart/2005/8/layout/vList2#1"/>
    <dgm:cxn modelId="{C5197A24-87D0-47D8-ABE3-F19490C06DAD}" type="presParOf" srcId="{02079071-62FF-427A-9BA1-4419A417B3C7}" destId="{E3E65D1E-6DA7-4F5D-9D70-7411308F8D6F}" srcOrd="1" destOrd="0" presId="urn:microsoft.com/office/officeart/2005/8/layout/vList2#1"/>
    <dgm:cxn modelId="{89A106C5-F905-4241-8B6A-7DCF60374661}" type="presParOf" srcId="{02079071-62FF-427A-9BA1-4419A417B3C7}" destId="{2EEF7451-9621-4A72-A52F-49661C1BB441}" srcOrd="2" destOrd="0" presId="urn:microsoft.com/office/officeart/2005/8/layout/vList2#1"/>
    <dgm:cxn modelId="{D8783FCB-42EC-4EE1-8E66-D45986E230EC}" type="presParOf" srcId="{02079071-62FF-427A-9BA1-4419A417B3C7}" destId="{45040EA3-FEBC-4671-A7BE-DE356291DFA5}" srcOrd="3" destOrd="0" presId="urn:microsoft.com/office/officeart/2005/8/layout/vList2#1"/>
    <dgm:cxn modelId="{9E28830C-1647-49C7-BBBD-C6810EDFC191}" type="presParOf" srcId="{02079071-62FF-427A-9BA1-4419A417B3C7}" destId="{E9589005-9EE7-4C62-84E3-42451ABCFFEF}" srcOrd="4" destOrd="0" presId="urn:microsoft.com/office/officeart/2005/8/layout/vList2#1"/>
    <dgm:cxn modelId="{ABEA4711-6653-4281-96E2-38B74DBAA3FC}" type="presParOf" srcId="{02079071-62FF-427A-9BA1-4419A417B3C7}" destId="{E5AD348D-EB7A-4518-A833-8EBB1F4B425E}" srcOrd="5" destOrd="0" presId="urn:microsoft.com/office/officeart/2005/8/layout/vList2#1"/>
    <dgm:cxn modelId="{B8118E98-CF7C-4DA3-97F2-A4F3982979B4}" type="presParOf" srcId="{02079071-62FF-427A-9BA1-4419A417B3C7}" destId="{F09C7613-E27D-44FA-B1AF-D2359FD42B88}" srcOrd="6" destOrd="0" presId="urn:microsoft.com/office/officeart/2005/8/layout/vList2#1"/>
    <dgm:cxn modelId="{C2202862-E5F8-4815-8117-D1D22D165325}" type="presParOf" srcId="{02079071-62FF-427A-9BA1-4419A417B3C7}" destId="{B8928DBB-7FF2-4996-88D3-0F5F9BD542D2}" srcOrd="7" destOrd="0" presId="urn:microsoft.com/office/officeart/2005/8/layout/vList2#1"/>
    <dgm:cxn modelId="{558B4EBF-4912-4B75-B13C-E9AEB3743E07}" type="presParOf" srcId="{02079071-62FF-427A-9BA1-4419A417B3C7}" destId="{56B0637A-3B0A-4430-B5D4-E8ED6CCF6094}" srcOrd="8" destOrd="0" presId="urn:microsoft.com/office/officeart/2005/8/layout/vList2#1"/>
    <dgm:cxn modelId="{F6EACAE5-E69C-4566-8B8E-90AC9E5D4175}" type="presParOf" srcId="{02079071-62FF-427A-9BA1-4419A417B3C7}" destId="{BF3A1939-C761-424C-8C3F-54E621AAB951}" srcOrd="9" destOrd="0" presId="urn:microsoft.com/office/officeart/2005/8/layout/vList2#1"/>
    <dgm:cxn modelId="{70325B01-8FC8-417E-8F53-E10D461C0205}" type="presParOf" srcId="{02079071-62FF-427A-9BA1-4419A417B3C7}" destId="{41754DA1-05F1-4B51-BF0A-F989D83E68AD}" srcOrd="10" destOrd="0" presId="urn:microsoft.com/office/officeart/2005/8/layout/vList2#1"/>
    <dgm:cxn modelId="{C79CE779-D0BA-4B1F-9833-B164E44C23A9}" type="presParOf" srcId="{02079071-62FF-427A-9BA1-4419A417B3C7}" destId="{51B1BBAF-3729-4EDE-948D-0E6287057EF2}" srcOrd="11" destOrd="0" presId="urn:microsoft.com/office/officeart/2005/8/layout/vList2#1"/>
    <dgm:cxn modelId="{52D3D9CD-EB2F-45B1-B13D-F5D122B19603}" type="presParOf" srcId="{02079071-62FF-427A-9BA1-4419A417B3C7}" destId="{FDDDE8CC-F273-4B0E-8ECF-C8E136F30193}" srcOrd="12" destOrd="0" presId="urn:microsoft.com/office/officeart/2005/8/layout/vList2#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66972-7215-4330-802E-D7DA6B84B61C}">
      <dsp:nvSpPr>
        <dsp:cNvPr id="0" name=""/>
        <dsp:cNvSpPr/>
      </dsp:nvSpPr>
      <dsp:spPr>
        <a:xfrm>
          <a:off x="0" y="43935"/>
          <a:ext cx="6628804" cy="637101"/>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a:lnSpc>
              <a:spcPct val="90000"/>
            </a:lnSpc>
            <a:spcBef>
              <a:spcPct val="0"/>
            </a:spcBef>
            <a:spcAft>
              <a:spcPct val="35000"/>
            </a:spcAft>
          </a:pPr>
          <a:r>
            <a:rPr lang="zh-CN" sz="2400" b="1" kern="1200" dirty="0">
              <a:latin typeface="宋体" panose="02010600030101010101" pitchFamily="2" charset="-122"/>
              <a:ea typeface="宋体" panose="02010600030101010101" pitchFamily="2" charset="-122"/>
            </a:rPr>
            <a:t>二、</a:t>
          </a:r>
          <a:r>
            <a:rPr lang="en-US" sz="2400" b="1" kern="1200" dirty="0">
              <a:latin typeface="宋体" panose="02010600030101010101" pitchFamily="2" charset="-122"/>
              <a:ea typeface="宋体" panose="02010600030101010101" pitchFamily="2" charset="-122"/>
            </a:rPr>
            <a:t>《</a:t>
          </a:r>
          <a:r>
            <a:rPr lang="zh-CN" sz="2400" b="1" kern="1200" dirty="0">
              <a:latin typeface="宋体" panose="02010600030101010101" pitchFamily="2" charset="-122"/>
              <a:ea typeface="宋体" panose="02010600030101010101" pitchFamily="2" charset="-122"/>
            </a:rPr>
            <a:t>共产党宣言</a:t>
          </a:r>
          <a:r>
            <a:rPr lang="en-US" sz="2400" b="1" kern="1200" dirty="0">
              <a:latin typeface="宋体" panose="02010600030101010101" pitchFamily="2" charset="-122"/>
              <a:ea typeface="宋体" panose="02010600030101010101" pitchFamily="2" charset="-122"/>
            </a:rPr>
            <a:t>》</a:t>
          </a:r>
          <a:r>
            <a:rPr lang="zh-CN" sz="2400" b="1" kern="1200" dirty="0">
              <a:latin typeface="宋体" panose="02010600030101010101" pitchFamily="2" charset="-122"/>
              <a:ea typeface="宋体" panose="02010600030101010101" pitchFamily="2" charset="-122"/>
            </a:rPr>
            <a:t>的基本结构</a:t>
          </a:r>
          <a:endParaRPr lang="en-US" sz="2400" kern="1200" dirty="0">
            <a:latin typeface="宋体" panose="02010600030101010101" pitchFamily="2" charset="-122"/>
            <a:ea typeface="宋体" panose="02010600030101010101" pitchFamily="2" charset="-122"/>
          </a:endParaRPr>
        </a:p>
      </dsp:txBody>
      <dsp:txXfrm>
        <a:off x="31101" y="75036"/>
        <a:ext cx="6566602" cy="574899"/>
      </dsp:txXfrm>
    </dsp:sp>
    <dsp:sp modelId="{2EEF7451-9621-4A72-A52F-49661C1BB441}">
      <dsp:nvSpPr>
        <dsp:cNvPr id="0" name=""/>
        <dsp:cNvSpPr/>
      </dsp:nvSpPr>
      <dsp:spPr>
        <a:xfrm>
          <a:off x="0" y="753036"/>
          <a:ext cx="6628804" cy="637101"/>
        </a:xfrm>
        <a:prstGeom prst="roundRect">
          <a:avLst/>
        </a:prstGeom>
        <a:gradFill rotWithShape="0">
          <a:gsLst>
            <a:gs pos="0">
              <a:schemeClr val="accent2">
                <a:hueOff val="-494048"/>
                <a:satOff val="2367"/>
                <a:lumOff val="2190"/>
                <a:alphaOff val="0"/>
                <a:tint val="96000"/>
                <a:lumMod val="100000"/>
              </a:schemeClr>
            </a:gs>
            <a:gs pos="78000">
              <a:schemeClr val="accent2">
                <a:hueOff val="-494048"/>
                <a:satOff val="2367"/>
                <a:lumOff val="219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zh-CN" altLang="en-US" sz="2500" b="1" kern="1200" dirty="0">
              <a:latin typeface="宋体" panose="02010600030101010101" pitchFamily="2" charset="-122"/>
              <a:ea typeface="宋体" panose="02010600030101010101" pitchFamily="2" charset="-122"/>
            </a:rPr>
            <a:t>七篇序言、一个</a:t>
          </a:r>
          <a:r>
            <a:rPr lang="zh-CN" sz="2500" b="1" kern="1200" dirty="0">
              <a:latin typeface="宋体" panose="02010600030101010101" pitchFamily="2" charset="-122"/>
              <a:ea typeface="宋体" panose="02010600030101010101" pitchFamily="2" charset="-122"/>
            </a:rPr>
            <a:t>引</a:t>
          </a:r>
          <a:r>
            <a:rPr lang="zh-CN" altLang="en-US" sz="2500" b="1" kern="1200" dirty="0">
              <a:latin typeface="宋体" panose="02010600030101010101" pitchFamily="2" charset="-122"/>
              <a:ea typeface="宋体" panose="02010600030101010101" pitchFamily="2" charset="-122"/>
            </a:rPr>
            <a:t>子</a:t>
          </a:r>
          <a:r>
            <a:rPr lang="zh-CN" sz="2500" b="1" kern="1200" dirty="0">
              <a:latin typeface="宋体" panose="02010600030101010101" pitchFamily="2" charset="-122"/>
              <a:ea typeface="宋体" panose="02010600030101010101" pitchFamily="2" charset="-122"/>
            </a:rPr>
            <a:t>和</a:t>
          </a:r>
          <a:r>
            <a:rPr lang="zh-CN" altLang="en-US" sz="2500" b="1" kern="1200" dirty="0">
              <a:latin typeface="宋体" panose="02010600030101010101" pitchFamily="2" charset="-122"/>
              <a:ea typeface="宋体" panose="02010600030101010101" pitchFamily="2" charset="-122"/>
            </a:rPr>
            <a:t>正文</a:t>
          </a:r>
          <a:r>
            <a:rPr lang="zh-CN" sz="2500" b="1" kern="1200" dirty="0">
              <a:latin typeface="宋体" panose="02010600030101010101" pitchFamily="2" charset="-122"/>
              <a:ea typeface="宋体" panose="02010600030101010101" pitchFamily="2" charset="-122"/>
            </a:rPr>
            <a:t>四章</a:t>
          </a:r>
          <a:r>
            <a:rPr lang="zh-CN" altLang="en-US" sz="2500" b="1" kern="1200" dirty="0">
              <a:latin typeface="宋体" panose="02010600030101010101" pitchFamily="2" charset="-122"/>
              <a:ea typeface="宋体" panose="02010600030101010101" pitchFamily="2" charset="-122"/>
            </a:rPr>
            <a:t>内容</a:t>
          </a:r>
          <a:r>
            <a:rPr lang="zh-CN" sz="2500" b="1" kern="1200" dirty="0">
              <a:latin typeface="宋体" panose="02010600030101010101" pitchFamily="2" charset="-122"/>
              <a:ea typeface="宋体" panose="02010600030101010101" pitchFamily="2" charset="-122"/>
            </a:rPr>
            <a:t>组成</a:t>
          </a:r>
          <a:endParaRPr lang="en-US" sz="2500" kern="1200" dirty="0">
            <a:latin typeface="宋体" panose="02010600030101010101" pitchFamily="2" charset="-122"/>
            <a:ea typeface="宋体" panose="02010600030101010101" pitchFamily="2" charset="-122"/>
          </a:endParaRPr>
        </a:p>
      </dsp:txBody>
      <dsp:txXfrm>
        <a:off x="31101" y="784137"/>
        <a:ext cx="6566602" cy="574899"/>
      </dsp:txXfrm>
    </dsp:sp>
    <dsp:sp modelId="{E9589005-9EE7-4C62-84E3-42451ABCFFEF}">
      <dsp:nvSpPr>
        <dsp:cNvPr id="0" name=""/>
        <dsp:cNvSpPr/>
      </dsp:nvSpPr>
      <dsp:spPr>
        <a:xfrm>
          <a:off x="0" y="1462138"/>
          <a:ext cx="6628804" cy="637101"/>
        </a:xfrm>
        <a:prstGeom prst="roundRect">
          <a:avLst/>
        </a:prstGeom>
        <a:gradFill rotWithShape="0">
          <a:gsLst>
            <a:gs pos="0">
              <a:schemeClr val="accent2">
                <a:hueOff val="-988095"/>
                <a:satOff val="4733"/>
                <a:lumOff val="4379"/>
                <a:alphaOff val="0"/>
                <a:tint val="96000"/>
                <a:lumMod val="100000"/>
              </a:schemeClr>
            </a:gs>
            <a:gs pos="78000">
              <a:schemeClr val="accent2">
                <a:hueOff val="-988095"/>
                <a:satOff val="4733"/>
                <a:lumOff val="437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zh-CN" altLang="en-US" sz="2500" kern="1200" dirty="0">
              <a:latin typeface="宋体" panose="02010600030101010101" pitchFamily="2" charset="-122"/>
              <a:ea typeface="宋体" panose="02010600030101010101" pitchFamily="2" charset="-122"/>
            </a:rPr>
            <a:t>一个引子</a:t>
          </a:r>
          <a:endParaRPr lang="en-US" sz="2500" kern="1200" dirty="0">
            <a:latin typeface="宋体" panose="02010600030101010101" pitchFamily="2" charset="-122"/>
            <a:ea typeface="宋体" panose="02010600030101010101" pitchFamily="2" charset="-122"/>
          </a:endParaRPr>
        </a:p>
      </dsp:txBody>
      <dsp:txXfrm>
        <a:off x="31101" y="1493239"/>
        <a:ext cx="6566602" cy="574899"/>
      </dsp:txXfrm>
    </dsp:sp>
    <dsp:sp modelId="{F09C7613-E27D-44FA-B1AF-D2359FD42B88}">
      <dsp:nvSpPr>
        <dsp:cNvPr id="0" name=""/>
        <dsp:cNvSpPr/>
      </dsp:nvSpPr>
      <dsp:spPr>
        <a:xfrm>
          <a:off x="0" y="2171239"/>
          <a:ext cx="6628804" cy="637101"/>
        </a:xfrm>
        <a:prstGeom prst="roundRect">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zh-CN" sz="2500" b="1" kern="1200" dirty="0">
              <a:latin typeface="宋体" panose="02010600030101010101" pitchFamily="2" charset="-122"/>
              <a:ea typeface="宋体" panose="02010600030101010101" pitchFamily="2" charset="-122"/>
            </a:rPr>
            <a:t>（一）资产者和无产者</a:t>
          </a:r>
          <a:endParaRPr lang="en-US" sz="2500" kern="1200" dirty="0">
            <a:latin typeface="宋体" panose="02010600030101010101" pitchFamily="2" charset="-122"/>
            <a:ea typeface="宋体" panose="02010600030101010101" pitchFamily="2" charset="-122"/>
          </a:endParaRPr>
        </a:p>
      </dsp:txBody>
      <dsp:txXfrm>
        <a:off x="31101" y="2202340"/>
        <a:ext cx="6566602" cy="574899"/>
      </dsp:txXfrm>
    </dsp:sp>
    <dsp:sp modelId="{56B0637A-3B0A-4430-B5D4-E8ED6CCF6094}">
      <dsp:nvSpPr>
        <dsp:cNvPr id="0" name=""/>
        <dsp:cNvSpPr/>
      </dsp:nvSpPr>
      <dsp:spPr>
        <a:xfrm>
          <a:off x="0" y="2880341"/>
          <a:ext cx="6628804" cy="637101"/>
        </a:xfrm>
        <a:prstGeom prst="roundRect">
          <a:avLst/>
        </a:prstGeom>
        <a:gradFill rotWithShape="0">
          <a:gsLst>
            <a:gs pos="0">
              <a:schemeClr val="accent2">
                <a:hueOff val="-1976191"/>
                <a:satOff val="9467"/>
                <a:lumOff val="8758"/>
                <a:alphaOff val="0"/>
                <a:tint val="96000"/>
                <a:lumMod val="100000"/>
              </a:schemeClr>
            </a:gs>
            <a:gs pos="78000">
              <a:schemeClr val="accent2">
                <a:hueOff val="-1976191"/>
                <a:satOff val="9467"/>
                <a:lumOff val="875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zh-CN" sz="2500" b="1" kern="1200" dirty="0">
              <a:latin typeface="宋体" panose="02010600030101010101" pitchFamily="2" charset="-122"/>
              <a:ea typeface="宋体" panose="02010600030101010101" pitchFamily="2" charset="-122"/>
            </a:rPr>
            <a:t>（二）无产者和共产党人</a:t>
          </a:r>
          <a:endParaRPr lang="en-US" sz="2500" kern="1200" dirty="0">
            <a:latin typeface="宋体" panose="02010600030101010101" pitchFamily="2" charset="-122"/>
            <a:ea typeface="宋体" panose="02010600030101010101" pitchFamily="2" charset="-122"/>
          </a:endParaRPr>
        </a:p>
      </dsp:txBody>
      <dsp:txXfrm>
        <a:off x="31101" y="2911442"/>
        <a:ext cx="6566602" cy="574899"/>
      </dsp:txXfrm>
    </dsp:sp>
    <dsp:sp modelId="{41754DA1-05F1-4B51-BF0A-F989D83E68AD}">
      <dsp:nvSpPr>
        <dsp:cNvPr id="0" name=""/>
        <dsp:cNvSpPr/>
      </dsp:nvSpPr>
      <dsp:spPr>
        <a:xfrm>
          <a:off x="0" y="3589442"/>
          <a:ext cx="6628804" cy="637101"/>
        </a:xfrm>
        <a:prstGeom prst="roundRect">
          <a:avLst/>
        </a:prstGeom>
        <a:gradFill rotWithShape="0">
          <a:gsLst>
            <a:gs pos="0">
              <a:schemeClr val="accent2">
                <a:hueOff val="-2470238"/>
                <a:satOff val="11833"/>
                <a:lumOff val="10948"/>
                <a:alphaOff val="0"/>
                <a:tint val="96000"/>
                <a:lumMod val="100000"/>
              </a:schemeClr>
            </a:gs>
            <a:gs pos="78000">
              <a:schemeClr val="accent2">
                <a:hueOff val="-2470238"/>
                <a:satOff val="11833"/>
                <a:lumOff val="1094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zh-CN" sz="2500" b="1" kern="1200" dirty="0">
              <a:latin typeface="宋体" panose="02010600030101010101" pitchFamily="2" charset="-122"/>
              <a:ea typeface="宋体" panose="02010600030101010101" pitchFamily="2" charset="-122"/>
            </a:rPr>
            <a:t>（三）社会主义和共产主义的文献</a:t>
          </a:r>
          <a:endParaRPr lang="en-US" sz="2500" kern="1200" dirty="0">
            <a:latin typeface="宋体" panose="02010600030101010101" pitchFamily="2" charset="-122"/>
            <a:ea typeface="宋体" panose="02010600030101010101" pitchFamily="2" charset="-122"/>
          </a:endParaRPr>
        </a:p>
      </dsp:txBody>
      <dsp:txXfrm>
        <a:off x="31101" y="3620543"/>
        <a:ext cx="6566602" cy="574899"/>
      </dsp:txXfrm>
    </dsp:sp>
    <dsp:sp modelId="{FDDDE8CC-F273-4B0E-8ECF-C8E136F30193}">
      <dsp:nvSpPr>
        <dsp:cNvPr id="0" name=""/>
        <dsp:cNvSpPr/>
      </dsp:nvSpPr>
      <dsp:spPr>
        <a:xfrm>
          <a:off x="0" y="4298544"/>
          <a:ext cx="6628804" cy="637101"/>
        </a:xfrm>
        <a:prstGeom prst="roundRect">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zh-CN" sz="2500" b="1" kern="1200" dirty="0">
              <a:latin typeface="宋体" panose="02010600030101010101" pitchFamily="2" charset="-122"/>
              <a:ea typeface="宋体" panose="02010600030101010101" pitchFamily="2" charset="-122"/>
            </a:rPr>
            <a:t>（四）共产党人对各种反对党派的态度</a:t>
          </a:r>
          <a:endParaRPr lang="en-US" sz="2500" kern="1200" dirty="0">
            <a:latin typeface="宋体" panose="02010600030101010101" pitchFamily="2" charset="-122"/>
            <a:ea typeface="宋体" panose="02010600030101010101" pitchFamily="2" charset="-122"/>
          </a:endParaRPr>
        </a:p>
      </dsp:txBody>
      <dsp:txXfrm>
        <a:off x="31101" y="4329645"/>
        <a:ext cx="6566602" cy="574899"/>
      </dsp:txXfrm>
    </dsp:sp>
  </dsp:spTree>
</dsp:drawing>
</file>

<file path=ppt/diagrams/layout1.xml><?xml version="1.0" encoding="utf-8"?>
<dgm:layoutDef xmlns:dgm="http://schemas.openxmlformats.org/drawingml/2006/diagram" xmlns:a="http://schemas.openxmlformats.org/drawingml/2006/main" uniqueId="urn:microsoft.com/office/officeart/2005/8/layout/vList2#1">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1">
  <dgm:title val=""/>
  <dgm:desc val=""/>
  <dgm:catLst>
    <dgm:cat type="simple" pri="104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33"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34"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3F82F0-4B22-4117-B655-5DC2D603306E}" type="datetimeFigureOut">
              <a:rPr lang="zh-CN" altLang="en-US" smtClean="0"/>
              <a:t>2023/12/26</a:t>
            </a:fld>
            <a:endParaRPr lang="zh-CN" altLang="en-US"/>
          </a:p>
        </p:txBody>
      </p:sp>
      <p:sp>
        <p:nvSpPr>
          <p:cNvPr id="1048735"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36"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37"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38"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0BD24D-EFA8-484F-9503-EE3D4061827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幻灯片图像占位符 1"/>
          <p:cNvSpPr>
            <a:spLocks noGrp="1" noRot="1" noChangeAspect="1"/>
          </p:cNvSpPr>
          <p:nvPr>
            <p:ph type="sldImg"/>
          </p:nvPr>
        </p:nvSpPr>
        <p:spPr/>
      </p:sp>
      <p:sp>
        <p:nvSpPr>
          <p:cNvPr id="1048629" name="备注占位符 2"/>
          <p:cNvSpPr>
            <a:spLocks noGrp="1"/>
          </p:cNvSpPr>
          <p:nvPr>
            <p:ph type="body" idx="1"/>
          </p:nvPr>
        </p:nvSpPr>
        <p:spPr/>
        <p:txBody>
          <a:bodyPr/>
          <a:lstStyle/>
          <a:p>
            <a:endParaRPr lang="zh-CN" altLang="en-US" dirty="0"/>
          </a:p>
        </p:txBody>
      </p:sp>
      <p:sp>
        <p:nvSpPr>
          <p:cNvPr id="1048630" name="灯片编号占位符 3"/>
          <p:cNvSpPr>
            <a:spLocks noGrp="1"/>
          </p:cNvSpPr>
          <p:nvPr>
            <p:ph type="sldNum" sz="quarter" idx="5"/>
          </p:nvPr>
        </p:nvSpPr>
        <p:spPr/>
        <p:txBody>
          <a:bodyPr/>
          <a:lstStyle/>
          <a:p>
            <a:fld id="{490BD24D-EFA8-484F-9503-EE3D4061827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1048598"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048599" name="Date Placeholder 3"/>
          <p:cNvSpPr>
            <a:spLocks noGrp="1"/>
          </p:cNvSpPr>
          <p:nvPr>
            <p:ph type="dt" sz="half" idx="10"/>
          </p:nvPr>
        </p:nvSpPr>
        <p:spPr/>
        <p:txBody>
          <a:bodyPr/>
          <a:lstStyle/>
          <a:p>
            <a:fld id="{03FBF8F6-F10E-49D7-9B15-5C0CCAB2B83A}" type="datetimeFigureOut">
              <a:rPr lang="zh-CN" altLang="en-US" smtClean="0"/>
              <a:t>2023/12/26</a:t>
            </a:fld>
            <a:endParaRPr lang="zh-CN" altLang="en-US"/>
          </a:p>
        </p:txBody>
      </p:sp>
      <p:sp>
        <p:nvSpPr>
          <p:cNvPr id="1048600" name="Footer Placeholder 4"/>
          <p:cNvSpPr>
            <a:spLocks noGrp="1"/>
          </p:cNvSpPr>
          <p:nvPr>
            <p:ph type="ftr" sz="quarter" idx="11"/>
          </p:nvPr>
        </p:nvSpPr>
        <p:spPr/>
        <p:txBody>
          <a:bodyPr/>
          <a:lstStyle/>
          <a:p>
            <a:endParaRPr lang="zh-CN" altLang="en-US"/>
          </a:p>
        </p:txBody>
      </p:sp>
      <p:sp>
        <p:nvSpPr>
          <p:cNvPr id="1048601" name="Slide Number Placeholder 5"/>
          <p:cNvSpPr>
            <a:spLocks noGrp="1"/>
          </p:cNvSpPr>
          <p:nvPr>
            <p:ph type="sldNum" sz="quarter" idx="12"/>
          </p:nvPr>
        </p:nvSpPr>
        <p:spPr/>
        <p:txBody>
          <a:bodyPr/>
          <a:lstStyle/>
          <a:p>
            <a:fld id="{27141636-DD87-49A9-B22C-A9D144F59E9D}"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1048705"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1048706"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048707" name="Date Placeholder 3"/>
          <p:cNvSpPr>
            <a:spLocks noGrp="1"/>
          </p:cNvSpPr>
          <p:nvPr>
            <p:ph type="dt" sz="half" idx="10"/>
          </p:nvPr>
        </p:nvSpPr>
        <p:spPr/>
        <p:txBody>
          <a:bodyPr/>
          <a:lstStyle/>
          <a:p>
            <a:fld id="{03FBF8F6-F10E-49D7-9B15-5C0CCAB2B83A}" type="datetimeFigureOut">
              <a:rPr lang="zh-CN" altLang="en-US" smtClean="0"/>
              <a:t>2023/12/26</a:t>
            </a:fld>
            <a:endParaRPr lang="zh-CN" altLang="en-US"/>
          </a:p>
        </p:txBody>
      </p:sp>
      <p:sp>
        <p:nvSpPr>
          <p:cNvPr id="1048708" name="Footer Placeholder 4"/>
          <p:cNvSpPr>
            <a:spLocks noGrp="1"/>
          </p:cNvSpPr>
          <p:nvPr>
            <p:ph type="ftr" sz="quarter" idx="11"/>
          </p:nvPr>
        </p:nvSpPr>
        <p:spPr/>
        <p:txBody>
          <a:bodyPr/>
          <a:lstStyle/>
          <a:p>
            <a:endParaRPr lang="zh-CN" altLang="en-US"/>
          </a:p>
        </p:txBody>
      </p:sp>
      <p:sp>
        <p:nvSpPr>
          <p:cNvPr id="1048709" name="Slide Number Placeholder 5"/>
          <p:cNvSpPr>
            <a:spLocks noGrp="1"/>
          </p:cNvSpPr>
          <p:nvPr>
            <p:ph type="sldNum" sz="quarter" idx="12"/>
          </p:nvPr>
        </p:nvSpPr>
        <p:spPr/>
        <p:txBody>
          <a:bodyPr/>
          <a:lstStyle/>
          <a:p>
            <a:fld id="{27141636-DD87-49A9-B22C-A9D144F59E9D}"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1048668"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1048669"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zh-CN" altLang="en-US"/>
              <a:t>单击此处编辑母版文本样式</a:t>
            </a:r>
          </a:p>
        </p:txBody>
      </p:sp>
      <p:sp>
        <p:nvSpPr>
          <p:cNvPr id="1048670"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048671" name="Date Placeholder 3"/>
          <p:cNvSpPr>
            <a:spLocks noGrp="1"/>
          </p:cNvSpPr>
          <p:nvPr>
            <p:ph type="dt" sz="half" idx="10"/>
          </p:nvPr>
        </p:nvSpPr>
        <p:spPr/>
        <p:txBody>
          <a:bodyPr/>
          <a:lstStyle/>
          <a:p>
            <a:fld id="{03FBF8F6-F10E-49D7-9B15-5C0CCAB2B83A}" type="datetimeFigureOut">
              <a:rPr lang="zh-CN" altLang="en-US" smtClean="0"/>
              <a:t>2023/12/26</a:t>
            </a:fld>
            <a:endParaRPr lang="zh-CN" altLang="en-US"/>
          </a:p>
        </p:txBody>
      </p:sp>
      <p:sp>
        <p:nvSpPr>
          <p:cNvPr id="1048672" name="Footer Placeholder 4"/>
          <p:cNvSpPr>
            <a:spLocks noGrp="1"/>
          </p:cNvSpPr>
          <p:nvPr>
            <p:ph type="ftr" sz="quarter" idx="11"/>
          </p:nvPr>
        </p:nvSpPr>
        <p:spPr/>
        <p:txBody>
          <a:bodyPr/>
          <a:lstStyle/>
          <a:p>
            <a:endParaRPr lang="zh-CN" altLang="en-US"/>
          </a:p>
        </p:txBody>
      </p:sp>
      <p:sp>
        <p:nvSpPr>
          <p:cNvPr id="1048673" name="Slide Number Placeholder 5"/>
          <p:cNvSpPr>
            <a:spLocks noGrp="1"/>
          </p:cNvSpPr>
          <p:nvPr>
            <p:ph type="sldNum" sz="quarter" idx="12"/>
          </p:nvPr>
        </p:nvSpPr>
        <p:spPr/>
        <p:txBody>
          <a:bodyPr/>
          <a:lstStyle/>
          <a:p>
            <a:fld id="{27141636-DD87-49A9-B22C-A9D144F59E9D}" type="slidenum">
              <a:rPr lang="zh-CN" altLang="en-US" smtClean="0"/>
              <a:t>‹#›</a:t>
            </a:fld>
            <a:endParaRPr lang="zh-CN" altLang="en-US"/>
          </a:p>
        </p:txBody>
      </p:sp>
      <p:sp>
        <p:nvSpPr>
          <p:cNvPr id="1048674"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1048675"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1048700"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1048701"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048702" name="Date Placeholder 3"/>
          <p:cNvSpPr>
            <a:spLocks noGrp="1"/>
          </p:cNvSpPr>
          <p:nvPr>
            <p:ph type="dt" sz="half" idx="10"/>
          </p:nvPr>
        </p:nvSpPr>
        <p:spPr/>
        <p:txBody>
          <a:bodyPr/>
          <a:lstStyle/>
          <a:p>
            <a:fld id="{03FBF8F6-F10E-49D7-9B15-5C0CCAB2B83A}" type="datetimeFigureOut">
              <a:rPr lang="zh-CN" altLang="en-US" smtClean="0"/>
              <a:t>2023/12/26</a:t>
            </a:fld>
            <a:endParaRPr lang="zh-CN" altLang="en-US"/>
          </a:p>
        </p:txBody>
      </p:sp>
      <p:sp>
        <p:nvSpPr>
          <p:cNvPr id="1048703" name="Footer Placeholder 4"/>
          <p:cNvSpPr>
            <a:spLocks noGrp="1"/>
          </p:cNvSpPr>
          <p:nvPr>
            <p:ph type="ftr" sz="quarter" idx="11"/>
          </p:nvPr>
        </p:nvSpPr>
        <p:spPr/>
        <p:txBody>
          <a:bodyPr/>
          <a:lstStyle/>
          <a:p>
            <a:endParaRPr lang="zh-CN" altLang="en-US"/>
          </a:p>
        </p:txBody>
      </p:sp>
      <p:sp>
        <p:nvSpPr>
          <p:cNvPr id="1048704" name="Slide Number Placeholder 5"/>
          <p:cNvSpPr>
            <a:spLocks noGrp="1"/>
          </p:cNvSpPr>
          <p:nvPr>
            <p:ph type="sldNum" sz="quarter" idx="12"/>
          </p:nvPr>
        </p:nvSpPr>
        <p:spPr/>
        <p:txBody>
          <a:bodyPr/>
          <a:lstStyle/>
          <a:p>
            <a:fld id="{27141636-DD87-49A9-B22C-A9D144F59E9D}"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048660"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1048661"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zh-CN" altLang="en-US"/>
              <a:t>单击此处编辑母版文本样式</a:t>
            </a:r>
          </a:p>
        </p:txBody>
      </p:sp>
      <p:sp>
        <p:nvSpPr>
          <p:cNvPr id="1048662"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048663" name="Date Placeholder 3"/>
          <p:cNvSpPr>
            <a:spLocks noGrp="1"/>
          </p:cNvSpPr>
          <p:nvPr>
            <p:ph type="dt" sz="half" idx="10"/>
          </p:nvPr>
        </p:nvSpPr>
        <p:spPr/>
        <p:txBody>
          <a:bodyPr/>
          <a:lstStyle/>
          <a:p>
            <a:fld id="{03FBF8F6-F10E-49D7-9B15-5C0CCAB2B83A}" type="datetimeFigureOut">
              <a:rPr lang="zh-CN" altLang="en-US" smtClean="0"/>
              <a:t>2023/12/26</a:t>
            </a:fld>
            <a:endParaRPr lang="zh-CN" altLang="en-US"/>
          </a:p>
        </p:txBody>
      </p:sp>
      <p:sp>
        <p:nvSpPr>
          <p:cNvPr id="1048664" name="Footer Placeholder 4"/>
          <p:cNvSpPr>
            <a:spLocks noGrp="1"/>
          </p:cNvSpPr>
          <p:nvPr>
            <p:ph type="ftr" sz="quarter" idx="11"/>
          </p:nvPr>
        </p:nvSpPr>
        <p:spPr/>
        <p:txBody>
          <a:bodyPr/>
          <a:lstStyle/>
          <a:p>
            <a:endParaRPr lang="zh-CN" altLang="en-US"/>
          </a:p>
        </p:txBody>
      </p:sp>
      <p:sp>
        <p:nvSpPr>
          <p:cNvPr id="1048665" name="Slide Number Placeholder 5"/>
          <p:cNvSpPr>
            <a:spLocks noGrp="1"/>
          </p:cNvSpPr>
          <p:nvPr>
            <p:ph type="sldNum" sz="quarter" idx="12"/>
          </p:nvPr>
        </p:nvSpPr>
        <p:spPr/>
        <p:txBody>
          <a:bodyPr/>
          <a:lstStyle/>
          <a:p>
            <a:fld id="{27141636-DD87-49A9-B22C-A9D144F59E9D}" type="slidenum">
              <a:rPr lang="zh-CN" altLang="en-US" smtClean="0"/>
              <a:t>‹#›</a:t>
            </a:fld>
            <a:endParaRPr lang="zh-CN" altLang="en-US"/>
          </a:p>
        </p:txBody>
      </p:sp>
      <p:sp>
        <p:nvSpPr>
          <p:cNvPr id="1048666"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1048667"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1048716"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1048717"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zh-CN" altLang="en-US"/>
              <a:t>单击此处编辑母版文本样式</a:t>
            </a:r>
          </a:p>
        </p:txBody>
      </p:sp>
      <p:sp>
        <p:nvSpPr>
          <p:cNvPr id="1048718"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048719" name="Date Placeholder 3"/>
          <p:cNvSpPr>
            <a:spLocks noGrp="1"/>
          </p:cNvSpPr>
          <p:nvPr>
            <p:ph type="dt" sz="half" idx="10"/>
          </p:nvPr>
        </p:nvSpPr>
        <p:spPr/>
        <p:txBody>
          <a:bodyPr/>
          <a:lstStyle/>
          <a:p>
            <a:fld id="{03FBF8F6-F10E-49D7-9B15-5C0CCAB2B83A}" type="datetimeFigureOut">
              <a:rPr lang="zh-CN" altLang="en-US" smtClean="0"/>
              <a:t>2023/12/26</a:t>
            </a:fld>
            <a:endParaRPr lang="zh-CN" altLang="en-US"/>
          </a:p>
        </p:txBody>
      </p:sp>
      <p:sp>
        <p:nvSpPr>
          <p:cNvPr id="1048720" name="Footer Placeholder 4"/>
          <p:cNvSpPr>
            <a:spLocks noGrp="1"/>
          </p:cNvSpPr>
          <p:nvPr>
            <p:ph type="ftr" sz="quarter" idx="11"/>
          </p:nvPr>
        </p:nvSpPr>
        <p:spPr/>
        <p:txBody>
          <a:bodyPr/>
          <a:lstStyle/>
          <a:p>
            <a:endParaRPr lang="zh-CN" altLang="en-US"/>
          </a:p>
        </p:txBody>
      </p:sp>
      <p:sp>
        <p:nvSpPr>
          <p:cNvPr id="1048721" name="Slide Number Placeholder 5"/>
          <p:cNvSpPr>
            <a:spLocks noGrp="1"/>
          </p:cNvSpPr>
          <p:nvPr>
            <p:ph type="sldNum" sz="quarter" idx="12"/>
          </p:nvPr>
        </p:nvSpPr>
        <p:spPr/>
        <p:txBody>
          <a:bodyPr/>
          <a:lstStyle/>
          <a:p>
            <a:fld id="{27141636-DD87-49A9-B22C-A9D144F59E9D}"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682" name="Title 1"/>
          <p:cNvSpPr>
            <a:spLocks noGrp="1"/>
          </p:cNvSpPr>
          <p:nvPr>
            <p:ph type="title"/>
          </p:nvPr>
        </p:nvSpPr>
        <p:spPr/>
        <p:txBody>
          <a:bodyPr/>
          <a:lstStyle/>
          <a:p>
            <a:r>
              <a:rPr lang="zh-CN" altLang="en-US"/>
              <a:t>单击此处编辑母版标题样式</a:t>
            </a:r>
            <a:endParaRPr lang="en-US" dirty="0"/>
          </a:p>
        </p:txBody>
      </p:sp>
      <p:sp>
        <p:nvSpPr>
          <p:cNvPr id="104868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48684" name="Date Placeholder 3"/>
          <p:cNvSpPr>
            <a:spLocks noGrp="1"/>
          </p:cNvSpPr>
          <p:nvPr>
            <p:ph type="dt" sz="half" idx="10"/>
          </p:nvPr>
        </p:nvSpPr>
        <p:spPr/>
        <p:txBody>
          <a:bodyPr/>
          <a:lstStyle/>
          <a:p>
            <a:fld id="{03FBF8F6-F10E-49D7-9B15-5C0CCAB2B83A}" type="datetimeFigureOut">
              <a:rPr lang="zh-CN" altLang="en-US" smtClean="0"/>
              <a:t>2023/12/26</a:t>
            </a:fld>
            <a:endParaRPr lang="zh-CN" altLang="en-US"/>
          </a:p>
        </p:txBody>
      </p:sp>
      <p:sp>
        <p:nvSpPr>
          <p:cNvPr id="1048685" name="Footer Placeholder 4"/>
          <p:cNvSpPr>
            <a:spLocks noGrp="1"/>
          </p:cNvSpPr>
          <p:nvPr>
            <p:ph type="ftr" sz="quarter" idx="11"/>
          </p:nvPr>
        </p:nvSpPr>
        <p:spPr/>
        <p:txBody>
          <a:bodyPr/>
          <a:lstStyle/>
          <a:p>
            <a:endParaRPr lang="zh-CN" altLang="en-US"/>
          </a:p>
        </p:txBody>
      </p:sp>
      <p:sp>
        <p:nvSpPr>
          <p:cNvPr id="1048686" name="Slide Number Placeholder 5"/>
          <p:cNvSpPr>
            <a:spLocks noGrp="1"/>
          </p:cNvSpPr>
          <p:nvPr>
            <p:ph type="sldNum" sz="quarter" idx="12"/>
          </p:nvPr>
        </p:nvSpPr>
        <p:spPr/>
        <p:txBody>
          <a:bodyPr/>
          <a:lstStyle/>
          <a:p>
            <a:fld id="{27141636-DD87-49A9-B22C-A9D144F59E9D}"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728"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1048729"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48730" name="Date Placeholder 3"/>
          <p:cNvSpPr>
            <a:spLocks noGrp="1"/>
          </p:cNvSpPr>
          <p:nvPr>
            <p:ph type="dt" sz="half" idx="10"/>
          </p:nvPr>
        </p:nvSpPr>
        <p:spPr/>
        <p:txBody>
          <a:bodyPr/>
          <a:lstStyle/>
          <a:p>
            <a:fld id="{03FBF8F6-F10E-49D7-9B15-5C0CCAB2B83A}" type="datetimeFigureOut">
              <a:rPr lang="zh-CN" altLang="en-US" smtClean="0"/>
              <a:t>2023/12/26</a:t>
            </a:fld>
            <a:endParaRPr lang="zh-CN" altLang="en-US"/>
          </a:p>
        </p:txBody>
      </p:sp>
      <p:sp>
        <p:nvSpPr>
          <p:cNvPr id="1048731" name="Footer Placeholder 4"/>
          <p:cNvSpPr>
            <a:spLocks noGrp="1"/>
          </p:cNvSpPr>
          <p:nvPr>
            <p:ph type="ftr" sz="quarter" idx="11"/>
          </p:nvPr>
        </p:nvSpPr>
        <p:spPr/>
        <p:txBody>
          <a:bodyPr/>
          <a:lstStyle/>
          <a:p>
            <a:endParaRPr lang="zh-CN" altLang="en-US"/>
          </a:p>
        </p:txBody>
      </p:sp>
      <p:sp>
        <p:nvSpPr>
          <p:cNvPr id="1048732" name="Slide Number Placeholder 5"/>
          <p:cNvSpPr>
            <a:spLocks noGrp="1"/>
          </p:cNvSpPr>
          <p:nvPr>
            <p:ph type="sldNum" sz="quarter" idx="12"/>
          </p:nvPr>
        </p:nvSpPr>
        <p:spPr/>
        <p:txBody>
          <a:bodyPr/>
          <a:lstStyle/>
          <a:p>
            <a:fld id="{27141636-DD87-49A9-B22C-A9D144F59E9D}"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607"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1048608"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48609" name="Date Placeholder 3"/>
          <p:cNvSpPr>
            <a:spLocks noGrp="1"/>
          </p:cNvSpPr>
          <p:nvPr>
            <p:ph type="dt" sz="half" idx="10"/>
          </p:nvPr>
        </p:nvSpPr>
        <p:spPr/>
        <p:txBody>
          <a:bodyPr/>
          <a:lstStyle/>
          <a:p>
            <a:fld id="{03FBF8F6-F10E-49D7-9B15-5C0CCAB2B83A}" type="datetimeFigureOut">
              <a:rPr lang="zh-CN" altLang="en-US" smtClean="0"/>
              <a:t>2023/12/26</a:t>
            </a:fld>
            <a:endParaRPr lang="zh-CN" altLang="en-US"/>
          </a:p>
        </p:txBody>
      </p:sp>
      <p:sp>
        <p:nvSpPr>
          <p:cNvPr id="1048610" name="Footer Placeholder 4"/>
          <p:cNvSpPr>
            <a:spLocks noGrp="1"/>
          </p:cNvSpPr>
          <p:nvPr>
            <p:ph type="ftr" sz="quarter" idx="11"/>
          </p:nvPr>
        </p:nvSpPr>
        <p:spPr/>
        <p:txBody>
          <a:bodyPr/>
          <a:lstStyle/>
          <a:p>
            <a:endParaRPr lang="zh-CN" altLang="en-US"/>
          </a:p>
        </p:txBody>
      </p:sp>
      <p:sp>
        <p:nvSpPr>
          <p:cNvPr id="1048611" name="Slide Number Placeholder 5"/>
          <p:cNvSpPr>
            <a:spLocks noGrp="1"/>
          </p:cNvSpPr>
          <p:nvPr>
            <p:ph type="sldNum" sz="quarter" idx="12"/>
          </p:nvPr>
        </p:nvSpPr>
        <p:spPr/>
        <p:txBody>
          <a:bodyPr/>
          <a:lstStyle/>
          <a:p>
            <a:fld id="{27141636-DD87-49A9-B22C-A9D144F59E9D}"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687"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1048688"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1048689" name="Date Placeholder 3"/>
          <p:cNvSpPr>
            <a:spLocks noGrp="1"/>
          </p:cNvSpPr>
          <p:nvPr>
            <p:ph type="dt" sz="half" idx="10"/>
          </p:nvPr>
        </p:nvSpPr>
        <p:spPr/>
        <p:txBody>
          <a:bodyPr/>
          <a:lstStyle/>
          <a:p>
            <a:fld id="{03FBF8F6-F10E-49D7-9B15-5C0CCAB2B83A}" type="datetimeFigureOut">
              <a:rPr lang="zh-CN" altLang="en-US" smtClean="0"/>
              <a:t>2023/12/26</a:t>
            </a:fld>
            <a:endParaRPr lang="zh-CN" altLang="en-US"/>
          </a:p>
        </p:txBody>
      </p:sp>
      <p:sp>
        <p:nvSpPr>
          <p:cNvPr id="1048690" name="Footer Placeholder 4"/>
          <p:cNvSpPr>
            <a:spLocks noGrp="1"/>
          </p:cNvSpPr>
          <p:nvPr>
            <p:ph type="ftr" sz="quarter" idx="11"/>
          </p:nvPr>
        </p:nvSpPr>
        <p:spPr/>
        <p:txBody>
          <a:bodyPr/>
          <a:lstStyle/>
          <a:p>
            <a:endParaRPr lang="zh-CN" altLang="en-US"/>
          </a:p>
        </p:txBody>
      </p:sp>
      <p:sp>
        <p:nvSpPr>
          <p:cNvPr id="1048691" name="Slide Number Placeholder 5"/>
          <p:cNvSpPr>
            <a:spLocks noGrp="1"/>
          </p:cNvSpPr>
          <p:nvPr>
            <p:ph type="sldNum" sz="quarter" idx="12"/>
          </p:nvPr>
        </p:nvSpPr>
        <p:spPr/>
        <p:txBody>
          <a:bodyPr/>
          <a:lstStyle/>
          <a:p>
            <a:fld id="{27141636-DD87-49A9-B22C-A9D144F59E9D}"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10" name="Title 1"/>
          <p:cNvSpPr>
            <a:spLocks noGrp="1"/>
          </p:cNvSpPr>
          <p:nvPr>
            <p:ph type="title"/>
          </p:nvPr>
        </p:nvSpPr>
        <p:spPr/>
        <p:txBody>
          <a:bodyPr/>
          <a:lstStyle/>
          <a:p>
            <a:r>
              <a:rPr lang="zh-CN" altLang="en-US"/>
              <a:t>单击此处编辑母版标题样式</a:t>
            </a:r>
            <a:endParaRPr lang="en-US" dirty="0"/>
          </a:p>
        </p:txBody>
      </p:sp>
      <p:sp>
        <p:nvSpPr>
          <p:cNvPr id="1048711"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48712"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48713" name="Date Placeholder 4"/>
          <p:cNvSpPr>
            <a:spLocks noGrp="1"/>
          </p:cNvSpPr>
          <p:nvPr>
            <p:ph type="dt" sz="half" idx="10"/>
          </p:nvPr>
        </p:nvSpPr>
        <p:spPr/>
        <p:txBody>
          <a:bodyPr/>
          <a:lstStyle/>
          <a:p>
            <a:fld id="{03FBF8F6-F10E-49D7-9B15-5C0CCAB2B83A}" type="datetimeFigureOut">
              <a:rPr lang="zh-CN" altLang="en-US" smtClean="0"/>
              <a:t>2023/12/26</a:t>
            </a:fld>
            <a:endParaRPr lang="zh-CN" altLang="en-US"/>
          </a:p>
        </p:txBody>
      </p:sp>
      <p:sp>
        <p:nvSpPr>
          <p:cNvPr id="1048714" name="Footer Placeholder 5"/>
          <p:cNvSpPr>
            <a:spLocks noGrp="1"/>
          </p:cNvSpPr>
          <p:nvPr>
            <p:ph type="ftr" sz="quarter" idx="11"/>
          </p:nvPr>
        </p:nvSpPr>
        <p:spPr/>
        <p:txBody>
          <a:bodyPr/>
          <a:lstStyle/>
          <a:p>
            <a:endParaRPr lang="zh-CN" altLang="en-US"/>
          </a:p>
        </p:txBody>
      </p:sp>
      <p:sp>
        <p:nvSpPr>
          <p:cNvPr id="1048715" name="Slide Number Placeholder 6"/>
          <p:cNvSpPr>
            <a:spLocks noGrp="1"/>
          </p:cNvSpPr>
          <p:nvPr>
            <p:ph type="sldNum" sz="quarter" idx="12"/>
          </p:nvPr>
        </p:nvSpPr>
        <p:spPr/>
        <p:txBody>
          <a:bodyPr/>
          <a:lstStyle/>
          <a:p>
            <a:fld id="{27141636-DD87-49A9-B22C-A9D144F59E9D}"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692" name="Title 1"/>
          <p:cNvSpPr>
            <a:spLocks noGrp="1"/>
          </p:cNvSpPr>
          <p:nvPr>
            <p:ph type="title"/>
          </p:nvPr>
        </p:nvSpPr>
        <p:spPr/>
        <p:txBody>
          <a:bodyPr/>
          <a:lstStyle/>
          <a:p>
            <a:r>
              <a:rPr lang="zh-CN" altLang="en-US"/>
              <a:t>单击此处编辑母版标题样式</a:t>
            </a:r>
            <a:endParaRPr lang="en-US" dirty="0"/>
          </a:p>
        </p:txBody>
      </p:sp>
      <p:sp>
        <p:nvSpPr>
          <p:cNvPr id="104869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9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4869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4869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48697" name="Date Placeholder 6"/>
          <p:cNvSpPr>
            <a:spLocks noGrp="1"/>
          </p:cNvSpPr>
          <p:nvPr>
            <p:ph type="dt" sz="half" idx="10"/>
          </p:nvPr>
        </p:nvSpPr>
        <p:spPr/>
        <p:txBody>
          <a:bodyPr/>
          <a:lstStyle/>
          <a:p>
            <a:fld id="{03FBF8F6-F10E-49D7-9B15-5C0CCAB2B83A}" type="datetimeFigureOut">
              <a:rPr lang="zh-CN" altLang="en-US" smtClean="0"/>
              <a:t>2023/12/26</a:t>
            </a:fld>
            <a:endParaRPr lang="zh-CN" altLang="en-US"/>
          </a:p>
        </p:txBody>
      </p:sp>
      <p:sp>
        <p:nvSpPr>
          <p:cNvPr id="1048698" name="Footer Placeholder 7"/>
          <p:cNvSpPr>
            <a:spLocks noGrp="1"/>
          </p:cNvSpPr>
          <p:nvPr>
            <p:ph type="ftr" sz="quarter" idx="11"/>
          </p:nvPr>
        </p:nvSpPr>
        <p:spPr/>
        <p:txBody>
          <a:bodyPr/>
          <a:lstStyle/>
          <a:p>
            <a:endParaRPr lang="zh-CN" altLang="en-US"/>
          </a:p>
        </p:txBody>
      </p:sp>
      <p:sp>
        <p:nvSpPr>
          <p:cNvPr id="1048699" name="Slide Number Placeholder 8"/>
          <p:cNvSpPr>
            <a:spLocks noGrp="1"/>
          </p:cNvSpPr>
          <p:nvPr>
            <p:ph type="sldNum" sz="quarter" idx="12"/>
          </p:nvPr>
        </p:nvSpPr>
        <p:spPr/>
        <p:txBody>
          <a:bodyPr/>
          <a:lstStyle/>
          <a:p>
            <a:fld id="{27141636-DD87-49A9-B22C-A9D144F59E9D}"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656"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1048657" name="Date Placeholder 2"/>
          <p:cNvSpPr>
            <a:spLocks noGrp="1"/>
          </p:cNvSpPr>
          <p:nvPr>
            <p:ph type="dt" sz="half" idx="10"/>
          </p:nvPr>
        </p:nvSpPr>
        <p:spPr/>
        <p:txBody>
          <a:bodyPr/>
          <a:lstStyle/>
          <a:p>
            <a:fld id="{03FBF8F6-F10E-49D7-9B15-5C0CCAB2B83A}" type="datetimeFigureOut">
              <a:rPr lang="zh-CN" altLang="en-US" smtClean="0"/>
              <a:t>2023/12/26</a:t>
            </a:fld>
            <a:endParaRPr lang="zh-CN" altLang="en-US"/>
          </a:p>
        </p:txBody>
      </p:sp>
      <p:sp>
        <p:nvSpPr>
          <p:cNvPr id="1048658" name="Footer Placeholder 3"/>
          <p:cNvSpPr>
            <a:spLocks noGrp="1"/>
          </p:cNvSpPr>
          <p:nvPr>
            <p:ph type="ftr" sz="quarter" idx="11"/>
          </p:nvPr>
        </p:nvSpPr>
        <p:spPr/>
        <p:txBody>
          <a:bodyPr/>
          <a:lstStyle/>
          <a:p>
            <a:endParaRPr lang="zh-CN" altLang="en-US"/>
          </a:p>
        </p:txBody>
      </p:sp>
      <p:sp>
        <p:nvSpPr>
          <p:cNvPr id="1048659" name="Slide Number Placeholder 4"/>
          <p:cNvSpPr>
            <a:spLocks noGrp="1"/>
          </p:cNvSpPr>
          <p:nvPr>
            <p:ph type="sldNum" sz="quarter" idx="12"/>
          </p:nvPr>
        </p:nvSpPr>
        <p:spPr/>
        <p:txBody>
          <a:bodyPr/>
          <a:lstStyle/>
          <a:p>
            <a:fld id="{27141636-DD87-49A9-B22C-A9D144F59E9D}"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603" name="Date Placeholder 1"/>
          <p:cNvSpPr>
            <a:spLocks noGrp="1"/>
          </p:cNvSpPr>
          <p:nvPr>
            <p:ph type="dt" sz="half" idx="10"/>
          </p:nvPr>
        </p:nvSpPr>
        <p:spPr/>
        <p:txBody>
          <a:bodyPr/>
          <a:lstStyle/>
          <a:p>
            <a:fld id="{03FBF8F6-F10E-49D7-9B15-5C0CCAB2B83A}" type="datetimeFigureOut">
              <a:rPr lang="zh-CN" altLang="en-US" smtClean="0"/>
              <a:t>2023/12/26</a:t>
            </a:fld>
            <a:endParaRPr lang="zh-CN" altLang="en-US"/>
          </a:p>
        </p:txBody>
      </p:sp>
      <p:sp>
        <p:nvSpPr>
          <p:cNvPr id="1048604" name="Footer Placeholder 2"/>
          <p:cNvSpPr>
            <a:spLocks noGrp="1"/>
          </p:cNvSpPr>
          <p:nvPr>
            <p:ph type="ftr" sz="quarter" idx="11"/>
          </p:nvPr>
        </p:nvSpPr>
        <p:spPr/>
        <p:txBody>
          <a:bodyPr/>
          <a:lstStyle/>
          <a:p>
            <a:endParaRPr lang="zh-CN" altLang="en-US"/>
          </a:p>
        </p:txBody>
      </p:sp>
      <p:sp>
        <p:nvSpPr>
          <p:cNvPr id="1048605" name="Slide Number Placeholder 3"/>
          <p:cNvSpPr>
            <a:spLocks noGrp="1"/>
          </p:cNvSpPr>
          <p:nvPr>
            <p:ph type="sldNum" sz="quarter" idx="12"/>
          </p:nvPr>
        </p:nvSpPr>
        <p:spPr/>
        <p:txBody>
          <a:bodyPr/>
          <a:lstStyle/>
          <a:p>
            <a:fld id="{27141636-DD87-49A9-B22C-A9D144F59E9D}"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2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104872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4872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zh-CN" altLang="en-US"/>
              <a:t>单击此处编辑母版文本样式</a:t>
            </a:r>
          </a:p>
        </p:txBody>
      </p:sp>
      <p:sp>
        <p:nvSpPr>
          <p:cNvPr id="1048725" name="Date Placeholder 4"/>
          <p:cNvSpPr>
            <a:spLocks noGrp="1"/>
          </p:cNvSpPr>
          <p:nvPr>
            <p:ph type="dt" sz="half" idx="10"/>
          </p:nvPr>
        </p:nvSpPr>
        <p:spPr/>
        <p:txBody>
          <a:bodyPr/>
          <a:lstStyle/>
          <a:p>
            <a:fld id="{03FBF8F6-F10E-49D7-9B15-5C0CCAB2B83A}" type="datetimeFigureOut">
              <a:rPr lang="zh-CN" altLang="en-US" smtClean="0"/>
              <a:t>2023/12/26</a:t>
            </a:fld>
            <a:endParaRPr lang="zh-CN" altLang="en-US"/>
          </a:p>
        </p:txBody>
      </p:sp>
      <p:sp>
        <p:nvSpPr>
          <p:cNvPr id="1048726" name="Footer Placeholder 5"/>
          <p:cNvSpPr>
            <a:spLocks noGrp="1"/>
          </p:cNvSpPr>
          <p:nvPr>
            <p:ph type="ftr" sz="quarter" idx="11"/>
          </p:nvPr>
        </p:nvSpPr>
        <p:spPr/>
        <p:txBody>
          <a:bodyPr/>
          <a:lstStyle/>
          <a:p>
            <a:endParaRPr lang="zh-CN" altLang="en-US"/>
          </a:p>
        </p:txBody>
      </p:sp>
      <p:sp>
        <p:nvSpPr>
          <p:cNvPr id="1048727" name="Slide Number Placeholder 6"/>
          <p:cNvSpPr>
            <a:spLocks noGrp="1"/>
          </p:cNvSpPr>
          <p:nvPr>
            <p:ph type="sldNum" sz="quarter" idx="12"/>
          </p:nvPr>
        </p:nvSpPr>
        <p:spPr/>
        <p:txBody>
          <a:bodyPr/>
          <a:lstStyle/>
          <a:p>
            <a:fld id="{27141636-DD87-49A9-B22C-A9D144F59E9D}"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676"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1048677"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1048678"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48679" name="Date Placeholder 4"/>
          <p:cNvSpPr>
            <a:spLocks noGrp="1"/>
          </p:cNvSpPr>
          <p:nvPr>
            <p:ph type="dt" sz="half" idx="10"/>
          </p:nvPr>
        </p:nvSpPr>
        <p:spPr/>
        <p:txBody>
          <a:bodyPr/>
          <a:lstStyle/>
          <a:p>
            <a:fld id="{03FBF8F6-F10E-49D7-9B15-5C0CCAB2B83A}" type="datetimeFigureOut">
              <a:rPr lang="zh-CN" altLang="en-US" smtClean="0"/>
              <a:t>2023/12/26</a:t>
            </a:fld>
            <a:endParaRPr lang="zh-CN" altLang="en-US"/>
          </a:p>
        </p:txBody>
      </p:sp>
      <p:sp>
        <p:nvSpPr>
          <p:cNvPr id="1048680" name="Footer Placeholder 5"/>
          <p:cNvSpPr>
            <a:spLocks noGrp="1"/>
          </p:cNvSpPr>
          <p:nvPr>
            <p:ph type="ftr" sz="quarter" idx="11"/>
          </p:nvPr>
        </p:nvSpPr>
        <p:spPr/>
        <p:txBody>
          <a:bodyPr/>
          <a:lstStyle/>
          <a:p>
            <a:endParaRPr lang="zh-CN" altLang="en-US"/>
          </a:p>
        </p:txBody>
      </p:sp>
      <p:sp>
        <p:nvSpPr>
          <p:cNvPr id="1048681" name="Slide Number Placeholder 6"/>
          <p:cNvSpPr>
            <a:spLocks noGrp="1"/>
          </p:cNvSpPr>
          <p:nvPr>
            <p:ph type="sldNum" sz="quarter" idx="12"/>
          </p:nvPr>
        </p:nvSpPr>
        <p:spPr/>
        <p:txBody>
          <a:bodyPr/>
          <a:lstStyle/>
          <a:p>
            <a:fld id="{27141636-DD87-49A9-B22C-A9D144F59E9D}"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1048585"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048586"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3FBF8F6-F10E-49D7-9B15-5C0CCAB2B83A}" type="datetimeFigureOut">
              <a:rPr lang="zh-CN" altLang="en-US" smtClean="0"/>
              <a:t>2023/12/26</a:t>
            </a:fld>
            <a:endParaRPr lang="zh-CN" altLang="en-US"/>
          </a:p>
        </p:txBody>
      </p:sp>
      <p:sp>
        <p:nvSpPr>
          <p:cNvPr id="1048587"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1048588"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141636-DD87-49A9-B22C-A9D144F59E9D}"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矩形 4"/>
          <p:cNvSpPr/>
          <p:nvPr/>
        </p:nvSpPr>
        <p:spPr>
          <a:xfrm>
            <a:off x="791064" y="1061417"/>
            <a:ext cx="8412481" cy="4079240"/>
          </a:xfrm>
          <a:prstGeom prst="rect">
            <a:avLst/>
          </a:prstGeom>
          <a:noFill/>
        </p:spPr>
        <p:txBody>
          <a:bodyPr wrap="none" lIns="91440" tIns="45720" rIns="91440" bIns="45720">
            <a:spAutoFit/>
          </a:bodyPr>
          <a:lstStyle/>
          <a:p>
            <a:pPr algn="ctr"/>
            <a:r>
              <a:rPr lang="en-US" altLang="zh-CN" sz="8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a:t>
            </a:r>
            <a:r>
              <a:rPr lang="zh-CN" altLang="en-US" sz="8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共产党宣言</a:t>
            </a:r>
            <a:r>
              <a:rPr lang="en-US" altLang="zh-CN" sz="80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a:t>
            </a:r>
          </a:p>
          <a:p>
            <a:pPr algn="ctr"/>
            <a:endParaRPr lang="en-US" altLang="zh-CN" sz="80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endParaRPr>
          </a:p>
          <a:p>
            <a:pPr algn="ctr"/>
            <a:r>
              <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山东财经大学</a:t>
            </a:r>
            <a:endParaRPr lang="en-US" altLang="zh-CN"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endParaRPr>
          </a:p>
          <a:p>
            <a:pPr algn="ctr"/>
            <a:r>
              <a:rPr lang="zh-CN" alt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mn-ea"/>
              </a:rPr>
              <a:t>马克思主义基本原理教研室</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1" name="标题 1"/>
          <p:cNvSpPr>
            <a:spLocks noGrp="1"/>
          </p:cNvSpPr>
          <p:nvPr>
            <p:ph type="title"/>
          </p:nvPr>
        </p:nvSpPr>
        <p:spPr>
          <a:xfrm>
            <a:off x="677334" y="609600"/>
            <a:ext cx="8596668" cy="822593"/>
          </a:xfrm>
        </p:spPr>
        <p:txBody>
          <a:bodyPr>
            <a:normAutofit fontScale="90000"/>
          </a:bodyPr>
          <a:lstStyle/>
          <a:p>
            <a:r>
              <a:rPr lang="zh-CN" altLang="en-US" b="1" dirty="0">
                <a:solidFill>
                  <a:schemeClr val="tx1"/>
                </a:solidFill>
                <a:latin typeface="宋体" panose="02010600030101010101" pitchFamily="2" charset="-122"/>
                <a:ea typeface="宋体" panose="02010600030101010101" pitchFamily="2" charset="-122"/>
              </a:rPr>
              <a:t>三、</a:t>
            </a:r>
            <a:r>
              <a:rPr lang="en-US" altLang="zh-CN" b="1" dirty="0">
                <a:solidFill>
                  <a:schemeClr val="tx1"/>
                </a:solidFill>
                <a:latin typeface="宋体" panose="02010600030101010101" pitchFamily="2" charset="-122"/>
                <a:ea typeface="宋体" panose="02010600030101010101" pitchFamily="2" charset="-122"/>
              </a:rPr>
              <a:t>《</a:t>
            </a:r>
            <a:r>
              <a:rPr lang="zh-CN" altLang="en-US" b="1" dirty="0">
                <a:solidFill>
                  <a:schemeClr val="tx1"/>
                </a:solidFill>
                <a:latin typeface="宋体" panose="02010600030101010101" pitchFamily="2" charset="-122"/>
                <a:ea typeface="宋体" panose="02010600030101010101" pitchFamily="2" charset="-122"/>
              </a:rPr>
              <a:t>共产党宣言</a:t>
            </a:r>
            <a:r>
              <a:rPr lang="en-US" altLang="zh-CN" b="1" dirty="0">
                <a:solidFill>
                  <a:schemeClr val="tx1"/>
                </a:solidFill>
                <a:latin typeface="宋体" panose="02010600030101010101" pitchFamily="2" charset="-122"/>
                <a:ea typeface="宋体" panose="02010600030101010101" pitchFamily="2" charset="-122"/>
              </a:rPr>
              <a:t>》</a:t>
            </a:r>
            <a:r>
              <a:rPr lang="zh-CN" altLang="en-US" b="1" dirty="0">
                <a:solidFill>
                  <a:schemeClr val="tx1"/>
                </a:solidFill>
                <a:latin typeface="宋体" panose="02010600030101010101" pitchFamily="2" charset="-122"/>
                <a:ea typeface="宋体" panose="02010600030101010101" pitchFamily="2" charset="-122"/>
              </a:rPr>
              <a:t>的基本观点</a:t>
            </a:r>
            <a:r>
              <a:rPr lang="en-US" altLang="zh-CN" b="1" dirty="0">
                <a:solidFill>
                  <a:schemeClr val="tx1"/>
                </a:solidFill>
                <a:latin typeface="宋体" panose="02010600030101010101" pitchFamily="2" charset="-122"/>
                <a:ea typeface="宋体" panose="02010600030101010101" pitchFamily="2" charset="-122"/>
              </a:rPr>
              <a:t/>
            </a:r>
            <a:br>
              <a:rPr lang="en-US" altLang="zh-CN" b="1" dirty="0">
                <a:solidFill>
                  <a:schemeClr val="tx1"/>
                </a:solidFill>
                <a:latin typeface="宋体" panose="02010600030101010101" pitchFamily="2" charset="-122"/>
                <a:ea typeface="宋体" panose="02010600030101010101" pitchFamily="2" charset="-122"/>
              </a:rPr>
            </a:br>
            <a:endParaRPr lang="zh-CN" altLang="en-US" dirty="0">
              <a:solidFill>
                <a:schemeClr val="tx1"/>
              </a:solidFill>
            </a:endParaRPr>
          </a:p>
        </p:txBody>
      </p:sp>
      <p:sp>
        <p:nvSpPr>
          <p:cNvPr id="1048632" name="内容占位符 2"/>
          <p:cNvSpPr>
            <a:spLocks noGrp="1"/>
          </p:cNvSpPr>
          <p:nvPr>
            <p:ph idx="1"/>
          </p:nvPr>
        </p:nvSpPr>
        <p:spPr>
          <a:xfrm>
            <a:off x="677334" y="1509311"/>
            <a:ext cx="8596668" cy="4532051"/>
          </a:xfrm>
        </p:spPr>
        <p:txBody>
          <a:bodyPr>
            <a:normAutofit/>
          </a:bodyPr>
          <a:lstStyle/>
          <a:p>
            <a:r>
              <a:rPr lang="zh-CN" altLang="en-US" sz="2800" b="1" dirty="0">
                <a:latin typeface="宋体" panose="02010600030101010101" pitchFamily="2" charset="-122"/>
                <a:ea typeface="宋体" panose="02010600030101010101" pitchFamily="2" charset="-122"/>
              </a:rPr>
              <a:t>（一）引言：开宗明义</a:t>
            </a:r>
            <a:endParaRPr lang="en-US" altLang="zh-CN"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（二）一个基本思想</a:t>
            </a:r>
            <a:endParaRPr lang="en-US" altLang="zh-CN"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（三）一个基本结论</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“两个必然”</a:t>
            </a:r>
            <a:endParaRPr lang="en-US" altLang="zh-CN"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（四）无产阶级的历史使命和共产主义的未来图景</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3" name="内容占位符 2"/>
          <p:cNvSpPr>
            <a:spLocks noGrp="1"/>
          </p:cNvSpPr>
          <p:nvPr>
            <p:ph idx="1"/>
          </p:nvPr>
        </p:nvSpPr>
        <p:spPr>
          <a:xfrm>
            <a:off x="677334" y="363557"/>
            <a:ext cx="8312554" cy="5916057"/>
          </a:xfrm>
        </p:spPr>
        <p:txBody>
          <a:bodyPr>
            <a:normAutofit/>
          </a:bodyPr>
          <a:lstStyle/>
          <a:p>
            <a:r>
              <a:rPr lang="zh-CN" altLang="en-US" sz="2800" b="1" dirty="0">
                <a:latin typeface="宋体" panose="02010600030101010101" pitchFamily="2" charset="-122"/>
                <a:ea typeface="宋体" panose="02010600030101010101" pitchFamily="2" charset="-122"/>
              </a:rPr>
              <a:t>（一）引言：开宗明义</a:t>
            </a:r>
            <a:endParaRPr lang="en-US" altLang="zh-CN" sz="28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写作历史背景</a:t>
            </a: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一个幽灵，共产主义的幽灵，在欧洲游荡”。这使“旧欧洲的一切势力，教皇和沙皇、梅特涅和基佐、法国的激进派和德国的警察”深刻恐慌，为了驱逐这个“幽灵纷纷结成同盟”，共产主义和共产党人到处遭到污蔑和咒骂。</a:t>
            </a:r>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写作目的和任务</a:t>
            </a:r>
            <a:r>
              <a:rPr lang="en-US" altLang="zh-CN" sz="2400" b="1" dirty="0">
                <a:latin typeface="宋体" panose="02010600030101010101" pitchFamily="2" charset="-122"/>
                <a:ea typeface="宋体" panose="02010600030101010101" pitchFamily="2" charset="-122"/>
              </a:rPr>
              <a:t>——</a:t>
            </a:r>
          </a:p>
          <a:p>
            <a:pPr marL="0" indent="0">
              <a:buNone/>
            </a:pP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其一，共产主义由“一个幽灵”发展成了“被欧洲的一切势力公认为一种势力”。</a:t>
            </a:r>
            <a:endParaRPr lang="en-US" altLang="zh-CN" sz="2400" b="1" dirty="0">
              <a:latin typeface="宋体" panose="02010600030101010101" pitchFamily="2" charset="-122"/>
              <a:ea typeface="宋体" panose="02010600030101010101" pitchFamily="2" charset="-122"/>
            </a:endParaRPr>
          </a:p>
          <a:p>
            <a:pPr marL="0" indent="0">
              <a:buNone/>
            </a:pP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其二，为了回击各种反动势力的进攻，无产阶级政党有必要“向全世界公开说明自己的观点、自己的目的、自己的意图”，以便教育全世界无产者，了解自己的历史使命。</a:t>
            </a:r>
            <a:endParaRPr lang="en-US" altLang="zh-CN" sz="2400" b="1" dirty="0">
              <a:latin typeface="宋体" panose="02010600030101010101" pitchFamily="2" charset="-122"/>
              <a:ea typeface="宋体" panose="02010600030101010101" pitchFamily="2" charset="-122"/>
            </a:endParaRPr>
          </a:p>
          <a:p>
            <a:endParaRPr lang="en-US" altLang="zh-CN" sz="2000" b="1" dirty="0">
              <a:latin typeface="宋体" panose="02010600030101010101" pitchFamily="2" charset="-122"/>
              <a:ea typeface="宋体" panose="02010600030101010101" pitchFamily="2" charset="-122"/>
            </a:endParaRPr>
          </a:p>
          <a:p>
            <a:endParaRPr lang="en-US" altLang="zh-CN" sz="2800" b="1" dirty="0">
              <a:latin typeface="宋体" panose="02010600030101010101" pitchFamily="2" charset="-122"/>
              <a:ea typeface="宋体" panose="02010600030101010101" pitchFamily="2" charset="-122"/>
            </a:endParaRPr>
          </a:p>
          <a:p>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内容占位符 2"/>
          <p:cNvSpPr>
            <a:spLocks noGrp="1"/>
          </p:cNvSpPr>
          <p:nvPr>
            <p:ph idx="1"/>
          </p:nvPr>
        </p:nvSpPr>
        <p:spPr>
          <a:xfrm>
            <a:off x="677334" y="771181"/>
            <a:ext cx="8596668" cy="5270181"/>
          </a:xfrm>
        </p:spPr>
        <p:txBody>
          <a:bodyPr>
            <a:normAutofit/>
          </a:bodyPr>
          <a:lstStyle/>
          <a:p>
            <a:r>
              <a:rPr lang="zh-CN" altLang="en-US" sz="2800" b="1" dirty="0">
                <a:latin typeface="宋体" panose="02010600030101010101" pitchFamily="2" charset="-122"/>
                <a:ea typeface="宋体" panose="02010600030101010101" pitchFamily="2" charset="-122"/>
              </a:rPr>
              <a:t>（二）一个基本思想</a:t>
            </a:r>
            <a:endParaRPr lang="en-US" altLang="zh-CN" sz="28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    “每一历史时代的经济生产以及必然由此产生的社会结构，是该时代政治的和精神的历史的基础；因此（从原始土地公有制解体以来）全部历史都是阶级斗争的历史，即社会发展各个阶段上被剥削阶级和剥削阶级之间、被统治阶级和统治阶级之间斗争的历史；而这个斗争现在已经达到这样一个阶段，即被剥削被压迫的阶级（无产阶级），如果不同时使整个社会永远摆脱剥削、压迫和阶级斗争，就不再能使自己从剥削它压迫它的那个阶级（资产阶级）下解放出来</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这个基本思想完全是属于马克思一个人的”</a:t>
            </a:r>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    </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宣言</a:t>
            </a:r>
            <a:r>
              <a:rPr lang="en-US" altLang="zh-CN" sz="2400" b="1" dirty="0">
                <a:latin typeface="宋体" panose="02010600030101010101" pitchFamily="2" charset="-122"/>
                <a:ea typeface="宋体" panose="02010600030101010101" pitchFamily="2" charset="-122"/>
              </a:rPr>
              <a:t>》1883</a:t>
            </a:r>
            <a:r>
              <a:rPr lang="zh-CN" altLang="en-US" sz="2400" b="1" dirty="0">
                <a:latin typeface="宋体" panose="02010600030101010101" pitchFamily="2" charset="-122"/>
                <a:ea typeface="宋体" panose="02010600030101010101" pitchFamily="2" charset="-122"/>
              </a:rPr>
              <a:t>年德文版、</a:t>
            </a:r>
            <a:r>
              <a:rPr lang="en-US" altLang="zh-CN" sz="2400" b="1" dirty="0">
                <a:latin typeface="宋体" panose="02010600030101010101" pitchFamily="2" charset="-122"/>
                <a:ea typeface="宋体" panose="02010600030101010101" pitchFamily="2" charset="-122"/>
              </a:rPr>
              <a:t>1888</a:t>
            </a:r>
            <a:r>
              <a:rPr lang="zh-CN" altLang="en-US" sz="2400" b="1" dirty="0">
                <a:latin typeface="宋体" panose="02010600030101010101" pitchFamily="2" charset="-122"/>
                <a:ea typeface="宋体" panose="02010600030101010101" pitchFamily="2" charset="-122"/>
              </a:rPr>
              <a:t>年英文版序言</a:t>
            </a:r>
            <a:endParaRPr lang="en-US" altLang="zh-CN" sz="2400" b="1" dirty="0">
              <a:latin typeface="宋体" panose="02010600030101010101" pitchFamily="2" charset="-122"/>
              <a:ea typeface="宋体" panose="02010600030101010101" pitchFamily="2" charset="-122"/>
            </a:endParaRPr>
          </a:p>
          <a:p>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内容占位符 2"/>
          <p:cNvSpPr>
            <a:spLocks noGrp="1"/>
          </p:cNvSpPr>
          <p:nvPr>
            <p:ph idx="1"/>
          </p:nvPr>
        </p:nvSpPr>
        <p:spPr>
          <a:xfrm>
            <a:off x="677334" y="694063"/>
            <a:ext cx="8596668" cy="5347299"/>
          </a:xfrm>
        </p:spPr>
        <p:txBody>
          <a:bodyPr>
            <a:normAutofit/>
          </a:bodyPr>
          <a:lstStyle/>
          <a:p>
            <a:pPr>
              <a:lnSpc>
                <a:spcPct val="150000"/>
              </a:lnSpc>
            </a:pP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宣言</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的最大历史功绩：是向全世界公开宣传了历史唯物主义和科学社会主义学说。笼统而言，</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宣言</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的基本思想可以概括为两个方面：</a:t>
            </a:r>
            <a:endParaRPr lang="en-US" altLang="zh-CN" sz="2400" b="1" dirty="0">
              <a:latin typeface="宋体" panose="02010600030101010101" pitchFamily="2" charset="-122"/>
              <a:ea typeface="宋体" panose="02010600030101010101" pitchFamily="2" charset="-122"/>
            </a:endParaRPr>
          </a:p>
          <a:p>
            <a:pPr>
              <a:lnSpc>
                <a:spcPct val="150000"/>
              </a:lnSpc>
            </a:pPr>
            <a:r>
              <a:rPr lang="zh-CN" altLang="en-US" sz="2400" b="1" dirty="0">
                <a:latin typeface="宋体" panose="02010600030101010101" pitchFamily="2" charset="-122"/>
                <a:ea typeface="宋体" panose="02010600030101010101" pitchFamily="2" charset="-122"/>
              </a:rPr>
              <a:t>一是历史唯物主义揭示的历史铁律</a:t>
            </a:r>
            <a:endParaRPr lang="en-US" altLang="zh-CN" sz="2400" b="1" dirty="0">
              <a:latin typeface="宋体" panose="02010600030101010101" pitchFamily="2" charset="-122"/>
              <a:ea typeface="宋体" panose="02010600030101010101" pitchFamily="2" charset="-122"/>
            </a:endParaRPr>
          </a:p>
          <a:p>
            <a:pPr>
              <a:lnSpc>
                <a:spcPct val="150000"/>
              </a:lnSpc>
            </a:pPr>
            <a:r>
              <a:rPr lang="zh-CN" altLang="en-US" sz="2400" b="1" dirty="0">
                <a:latin typeface="宋体" panose="02010600030101010101" pitchFamily="2" charset="-122"/>
                <a:ea typeface="宋体" panose="02010600030101010101" pitchFamily="2" charset="-122"/>
              </a:rPr>
              <a:t>二是共产主义远比资本主义优越，在那里，每个人都能得到真正意义上的自由而全面的发展。（人的发展）</a:t>
            </a:r>
          </a:p>
          <a:p>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内容占位符 2"/>
          <p:cNvSpPr>
            <a:spLocks noGrp="1"/>
          </p:cNvSpPr>
          <p:nvPr>
            <p:ph idx="1"/>
          </p:nvPr>
        </p:nvSpPr>
        <p:spPr>
          <a:xfrm>
            <a:off x="955497" y="811659"/>
            <a:ext cx="8106310" cy="5798461"/>
          </a:xfrm>
        </p:spPr>
        <p:txBody>
          <a:bodyPr>
            <a:normAutofit/>
          </a:bodyPr>
          <a:lstStyle/>
          <a:p>
            <a:r>
              <a:rPr lang="en-US" altLang="zh-CN" sz="2800" b="1" dirty="0">
                <a:latin typeface="宋体" panose="02010600030101010101" pitchFamily="2" charset="-122"/>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阶级斗争理论</a:t>
            </a:r>
            <a:endParaRPr lang="en-US" altLang="zh-CN" sz="28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在</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资产者和无产者</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部分，马克思首先阐述了阶级斗争学说</a:t>
            </a:r>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包括以下三个相互联系的观点</a:t>
            </a:r>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观点</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：至今一切社会的历史（有文字记载的全部历史）都是阶级斗争的历史</a:t>
            </a:r>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观点</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：阶级斗争是阶级社会发展的直接动力</a:t>
            </a:r>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观点</a:t>
            </a: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：各个阶级社会的阶级对立和阶级斗争都有不同的特点。</a:t>
            </a:r>
            <a:endParaRPr lang="en-US" altLang="zh-CN" sz="2400" b="1"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资本主义社会不同于以往阶级社会的特点是使阶级对立简单化了，整个社会日益分裂成了两大直接对立的阶级，资产阶级和无产阶级</a:t>
            </a:r>
            <a:r>
              <a:rPr lang="zh-CN" altLang="en-US" sz="2000" b="1" dirty="0">
                <a:latin typeface="宋体" panose="02010600030101010101" pitchFamily="2" charset="-122"/>
                <a:ea typeface="宋体" panose="02010600030101010101" pitchFamily="2" charset="-122"/>
              </a:rPr>
              <a:t>”</a:t>
            </a:r>
            <a:r>
              <a:rPr lang="zh-CN" altLang="zh-CN" sz="2000" b="1" dirty="0">
                <a:latin typeface="宋体" panose="02010600030101010101" pitchFamily="2" charset="-122"/>
                <a:ea typeface="宋体" panose="02010600030101010101" pitchFamily="2" charset="-122"/>
              </a:rPr>
              <a:t>。</a:t>
            </a:r>
            <a:endParaRPr lang="zh-CN" altLang="en-US" sz="2000" b="1" dirty="0">
              <a:latin typeface="宋体" panose="02010600030101010101" pitchFamily="2" charset="-122"/>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7" name="内容占位符 2"/>
          <p:cNvSpPr>
            <a:spLocks noGrp="1"/>
          </p:cNvSpPr>
          <p:nvPr>
            <p:ph idx="1"/>
          </p:nvPr>
        </p:nvSpPr>
        <p:spPr>
          <a:xfrm>
            <a:off x="708918" y="986320"/>
            <a:ext cx="8126858" cy="4982965"/>
          </a:xfrm>
        </p:spPr>
        <p:txBody>
          <a:bodyPr>
            <a:normAutofit/>
          </a:bodyPr>
          <a:lstStyle/>
          <a:p>
            <a:pPr>
              <a:lnSpc>
                <a:spcPts val="3600"/>
              </a:lnSpc>
            </a:pPr>
            <a:r>
              <a:rPr lang="zh-CN" altLang="en-US" sz="2000" b="1" dirty="0">
                <a:latin typeface="宋体" panose="02010600030101010101" pitchFamily="2" charset="-122"/>
                <a:ea typeface="宋体" panose="02010600030101010101" pitchFamily="2" charset="-122"/>
              </a:rPr>
              <a:t>马克思在致魏德迈（</a:t>
            </a:r>
            <a:r>
              <a:rPr lang="en-US" altLang="zh-CN" sz="2000" b="1" dirty="0">
                <a:latin typeface="宋体" panose="02010600030101010101" pitchFamily="2" charset="-122"/>
                <a:ea typeface="宋体" panose="02010600030101010101" pitchFamily="2" charset="-122"/>
              </a:rPr>
              <a:t>1852.03.05</a:t>
            </a:r>
            <a:r>
              <a:rPr lang="zh-CN" altLang="en-US" sz="2000" b="1" dirty="0">
                <a:latin typeface="宋体" panose="02010600030101010101" pitchFamily="2" charset="-122"/>
                <a:ea typeface="宋体" panose="02010600030101010101" pitchFamily="2" charset="-122"/>
              </a:rPr>
              <a:t>于伦敦）中对自己的阶级斗争观点作了详细说明</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至于讲到我，无论是发现现代社会中有阶级存在或发现各阶级间的斗争，都不是我的功劳，在我以前很久，资产阶级的历史学家就已叙述过阶级的历史发展，资产阶级的经济学家也已对各个阶级作过经济上的分析。我的新贡献就是证明了下列几点</a:t>
            </a:r>
            <a:r>
              <a:rPr lang="zh-CN" altLang="en-US" sz="2000" b="1" dirty="0">
                <a:latin typeface="宋体" panose="02010600030101010101" pitchFamily="2" charset="-122"/>
                <a:ea typeface="宋体" panose="02010600030101010101" pitchFamily="2" charset="-122"/>
                <a:sym typeface="Wingdings" panose="05000000000000000000" pitchFamily="2" charset="2"/>
              </a:rPr>
              <a:t>（</a:t>
            </a:r>
            <a:r>
              <a:rPr lang="en-US" altLang="zh-CN" sz="2000" b="1" dirty="0">
                <a:latin typeface="宋体" panose="02010600030101010101" pitchFamily="2" charset="-122"/>
                <a:ea typeface="宋体" panose="02010600030101010101" pitchFamily="2" charset="-122"/>
                <a:sym typeface="Wingdings" panose="05000000000000000000" pitchFamily="2" charset="2"/>
              </a:rPr>
              <a:t>1</a:t>
            </a:r>
            <a:r>
              <a:rPr lang="zh-CN" altLang="en-US" sz="2000" b="1" dirty="0">
                <a:latin typeface="宋体" panose="02010600030101010101" pitchFamily="2" charset="-122"/>
                <a:ea typeface="宋体" panose="02010600030101010101" pitchFamily="2" charset="-122"/>
                <a:sym typeface="Wingdings" panose="05000000000000000000" pitchFamily="2" charset="2"/>
              </a:rPr>
              <a:t>）</a:t>
            </a:r>
            <a:r>
              <a:rPr lang="zh-CN" altLang="en-US" sz="2000" b="1" dirty="0">
                <a:latin typeface="宋体" panose="02010600030101010101" pitchFamily="2" charset="-122"/>
                <a:ea typeface="宋体" panose="02010600030101010101" pitchFamily="2" charset="-122"/>
              </a:rPr>
              <a:t>阶级的存在仅仅同生产发展的一定历史阶段相联系；（</a:t>
            </a: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）阶级斗争必然要导致无产阶级专政；（</a:t>
            </a:r>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）这个专政不过是达到消灭一切阶级和进入无阶级社会的过渡</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8" name="内容占位符 2"/>
          <p:cNvSpPr>
            <a:spLocks noGrp="1"/>
          </p:cNvSpPr>
          <p:nvPr>
            <p:ph idx="1"/>
          </p:nvPr>
        </p:nvSpPr>
        <p:spPr>
          <a:xfrm>
            <a:off x="578182" y="1167788"/>
            <a:ext cx="8596668" cy="4880472"/>
          </a:xfrm>
        </p:spPr>
        <p:txBody>
          <a:bodyPr>
            <a:normAutofit/>
          </a:bodyPr>
          <a:lstStyle/>
          <a:p>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 社会基本矛盾运动原理</a:t>
            </a:r>
            <a:endParaRPr lang="en-US" altLang="zh-CN"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“每一历史时代的经济生产以及必然由此产生的社会结构，是该时代政治的和精神的历史的基础”</a:t>
            </a:r>
            <a:endParaRPr lang="en-US" altLang="zh-CN" sz="28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）物质资料生产方式是决定社会发展的决定力量</a:t>
            </a:r>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马克思在</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资产者和无产者</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中，在考察资产阶级的产生与发展过程时，指出</a:t>
            </a:r>
            <a:r>
              <a:rPr lang="zh-CN"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现代资产阶级是一个长期发展过程的产物，是生产方式和交换方式的一系列变革的产物</a:t>
            </a:r>
            <a:r>
              <a:rPr lang="zh-CN" altLang="en-US" sz="2400" b="1" dirty="0">
                <a:latin typeface="宋体" panose="02010600030101010101" pitchFamily="2" charset="-122"/>
                <a:ea typeface="宋体" panose="02010600030101010101" pitchFamily="2" charset="-122"/>
              </a:rPr>
              <a:t>”</a:t>
            </a:r>
            <a:r>
              <a:rPr lang="zh-CN" altLang="zh-CN" dirty="0"/>
              <a:t> </a:t>
            </a:r>
            <a:endParaRPr lang="en-US" altLang="zh-CN" dirty="0"/>
          </a:p>
          <a:p>
            <a:r>
              <a:rPr lang="en-US" altLang="zh-CN"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《马克思恩格斯选集》第</a:t>
            </a:r>
            <a:r>
              <a:rPr lang="en-US" altLang="zh-CN" sz="2400" b="1" dirty="0">
                <a:latin typeface="宋体" panose="02010600030101010101" pitchFamily="2" charset="-122"/>
                <a:ea typeface="宋体" panose="02010600030101010101" pitchFamily="2" charset="-122"/>
              </a:rPr>
              <a:t>1</a:t>
            </a:r>
            <a:r>
              <a:rPr lang="zh-CN" altLang="zh-CN" sz="2400" b="1" dirty="0">
                <a:latin typeface="宋体" panose="02010600030101010101" pitchFamily="2" charset="-122"/>
                <a:ea typeface="宋体" panose="02010600030101010101" pitchFamily="2" charset="-122"/>
              </a:rPr>
              <a:t>卷，人民出版社</a:t>
            </a:r>
            <a:r>
              <a:rPr lang="en-US" altLang="zh-CN" sz="2400" b="1" dirty="0">
                <a:latin typeface="宋体" panose="02010600030101010101" pitchFamily="2" charset="-122"/>
                <a:ea typeface="宋体" panose="02010600030101010101" pitchFamily="2" charset="-122"/>
              </a:rPr>
              <a:t>1995</a:t>
            </a:r>
            <a:r>
              <a:rPr lang="zh-CN" altLang="zh-CN" sz="2400" b="1" dirty="0">
                <a:latin typeface="宋体" panose="02010600030101010101" pitchFamily="2" charset="-122"/>
                <a:ea typeface="宋体" panose="02010600030101010101" pitchFamily="2" charset="-122"/>
              </a:rPr>
              <a:t>年，第</a:t>
            </a:r>
            <a:r>
              <a:rPr lang="en-US" altLang="zh-CN" sz="2400" b="1" dirty="0">
                <a:latin typeface="宋体" panose="02010600030101010101" pitchFamily="2" charset="-122"/>
                <a:ea typeface="宋体" panose="02010600030101010101" pitchFamily="2" charset="-122"/>
              </a:rPr>
              <a:t>274</a:t>
            </a:r>
            <a:r>
              <a:rPr lang="zh-CN" altLang="zh-CN" sz="2400" b="1" dirty="0">
                <a:latin typeface="宋体" panose="02010600030101010101" pitchFamily="2" charset="-122"/>
                <a:ea typeface="宋体" panose="02010600030101010101" pitchFamily="2" charset="-122"/>
              </a:rPr>
              <a:t>页。</a:t>
            </a:r>
            <a:endParaRPr lang="en-US" altLang="zh-CN" sz="2400" b="1" dirty="0">
              <a:latin typeface="宋体" panose="02010600030101010101" pitchFamily="2" charset="-122"/>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9" name="内容占位符 2"/>
          <p:cNvSpPr>
            <a:spLocks noGrp="1"/>
          </p:cNvSpPr>
          <p:nvPr>
            <p:ph idx="1"/>
          </p:nvPr>
        </p:nvSpPr>
        <p:spPr>
          <a:xfrm>
            <a:off x="677334" y="848299"/>
            <a:ext cx="8596668" cy="5193063"/>
          </a:xfrm>
        </p:spPr>
        <p:txBody>
          <a:bodyPr/>
          <a:lstStyle/>
          <a:p>
            <a:pPr>
              <a:lnSpc>
                <a:spcPct val="150000"/>
              </a:lnSpc>
            </a:pP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）生产力与生产关系之间矛盾运动原理</a:t>
            </a:r>
            <a:endParaRPr lang="en-US" altLang="zh-CN" sz="2400" b="1" dirty="0">
              <a:latin typeface="宋体" panose="02010600030101010101" pitchFamily="2" charset="-122"/>
              <a:ea typeface="宋体" panose="02010600030101010101" pitchFamily="2" charset="-122"/>
            </a:endParaRPr>
          </a:p>
          <a:p>
            <a:pPr>
              <a:lnSpc>
                <a:spcPct val="150000"/>
              </a:lnSpc>
            </a:pPr>
            <a:r>
              <a:rPr lang="zh-CN" altLang="zh-CN" sz="2400" b="1" dirty="0">
                <a:latin typeface="宋体" panose="02010600030101010101" pitchFamily="2" charset="-122"/>
                <a:ea typeface="宋体" panose="02010600030101010101" pitchFamily="2" charset="-122"/>
              </a:rPr>
              <a:t>“资产阶级的生产关系和交换关系，资产阶级的所有制关系，这个曾经仿佛用法术创造了如此庞大的生产资料和交换手段的现代资产阶级社会，现在像一个魔法师一样不能再支配自己用法术呼唤出来的魔鬼了。”</a:t>
            </a:r>
            <a:endParaRPr lang="en-US" altLang="zh-CN" sz="2400" b="1" dirty="0">
              <a:latin typeface="宋体" panose="02010600030101010101" pitchFamily="2" charset="-122"/>
              <a:ea typeface="宋体" panose="02010600030101010101" pitchFamily="2" charset="-122"/>
            </a:endParaRPr>
          </a:p>
          <a:p>
            <a:pPr>
              <a:lnSpc>
                <a:spcPct val="150000"/>
              </a:lnSpc>
            </a:pPr>
            <a:r>
              <a:rPr lang="en-US" altLang="zh-CN" sz="2400" b="1" dirty="0">
                <a:latin typeface="宋体" panose="02010600030101010101" pitchFamily="2" charset="-122"/>
                <a:ea typeface="宋体" panose="02010600030101010101" pitchFamily="2" charset="-122"/>
              </a:rPr>
              <a:t>——</a:t>
            </a:r>
            <a:r>
              <a:rPr lang="zh-CN" altLang="zh-CN" sz="2400" b="1" dirty="0">
                <a:latin typeface="宋体" panose="02010600030101010101" pitchFamily="2" charset="-122"/>
                <a:ea typeface="宋体" panose="02010600030101010101" pitchFamily="2" charset="-122"/>
              </a:rPr>
              <a:t>《马克思恩格斯选集》第</a:t>
            </a:r>
            <a:r>
              <a:rPr lang="en-US" altLang="zh-CN" sz="2400" b="1" dirty="0">
                <a:latin typeface="宋体" panose="02010600030101010101" pitchFamily="2" charset="-122"/>
                <a:ea typeface="宋体" panose="02010600030101010101" pitchFamily="2" charset="-122"/>
              </a:rPr>
              <a:t>1</a:t>
            </a:r>
            <a:r>
              <a:rPr lang="zh-CN" altLang="zh-CN" sz="2400" b="1" dirty="0">
                <a:latin typeface="宋体" panose="02010600030101010101" pitchFamily="2" charset="-122"/>
                <a:ea typeface="宋体" panose="02010600030101010101" pitchFamily="2" charset="-122"/>
              </a:rPr>
              <a:t>卷，人民出版社</a:t>
            </a:r>
            <a:r>
              <a:rPr lang="en-US" altLang="zh-CN" sz="2400" b="1" dirty="0">
                <a:latin typeface="宋体" panose="02010600030101010101" pitchFamily="2" charset="-122"/>
                <a:ea typeface="宋体" panose="02010600030101010101" pitchFamily="2" charset="-122"/>
              </a:rPr>
              <a:t>1995</a:t>
            </a:r>
            <a:r>
              <a:rPr lang="zh-CN" altLang="zh-CN" sz="2400" b="1" dirty="0">
                <a:latin typeface="宋体" panose="02010600030101010101" pitchFamily="2" charset="-122"/>
                <a:ea typeface="宋体" panose="02010600030101010101" pitchFamily="2" charset="-122"/>
              </a:rPr>
              <a:t>年，第</a:t>
            </a:r>
            <a:r>
              <a:rPr lang="en-US" altLang="zh-CN" sz="2400" b="1" dirty="0">
                <a:latin typeface="宋体" panose="02010600030101010101" pitchFamily="2" charset="-122"/>
                <a:ea typeface="宋体" panose="02010600030101010101" pitchFamily="2" charset="-122"/>
              </a:rPr>
              <a:t>277-278</a:t>
            </a:r>
            <a:r>
              <a:rPr lang="zh-CN" altLang="zh-CN" sz="2400" b="1" dirty="0">
                <a:latin typeface="宋体" panose="02010600030101010101" pitchFamily="2" charset="-122"/>
                <a:ea typeface="宋体" panose="02010600030101010101" pitchFamily="2" charset="-122"/>
              </a:rPr>
              <a:t>页</a:t>
            </a:r>
          </a:p>
          <a:p>
            <a:pPr>
              <a:lnSpc>
                <a:spcPct val="150000"/>
              </a:lnSpc>
            </a:pPr>
            <a:endParaRPr lang="en-US" altLang="zh-CN" sz="2400" b="1" dirty="0">
              <a:latin typeface="宋体" panose="02010600030101010101" pitchFamily="2" charset="-122"/>
              <a:ea typeface="宋体" panose="02010600030101010101" pitchFamily="2" charset="-122"/>
            </a:endParaRPr>
          </a:p>
          <a:p>
            <a:endParaRPr lang="zh-CN" altLang="en-US" sz="2400" b="1" dirty="0">
              <a:latin typeface="宋体" panose="02010600030101010101" pitchFamily="2" charset="-122"/>
              <a:ea typeface="宋体" panose="02010600030101010101" pitchFamily="2" charset="-122"/>
            </a:endParaRP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内容占位符 2"/>
          <p:cNvSpPr>
            <a:spLocks noGrp="1"/>
          </p:cNvSpPr>
          <p:nvPr>
            <p:ph idx="1"/>
          </p:nvPr>
        </p:nvSpPr>
        <p:spPr>
          <a:xfrm>
            <a:off x="683046" y="925417"/>
            <a:ext cx="8590956" cy="5115946"/>
          </a:xfrm>
        </p:spPr>
        <p:txBody>
          <a:bodyPr>
            <a:normAutofit/>
          </a:bodyPr>
          <a:lstStyle/>
          <a:p>
            <a:pPr>
              <a:lnSpc>
                <a:spcPct val="150000"/>
              </a:lnSpc>
            </a:pPr>
            <a:r>
              <a:rPr lang="zh-CN" altLang="zh-CN" sz="2400" b="1" dirty="0">
                <a:latin typeface="宋体" panose="02010600030101010101" pitchFamily="2" charset="-122"/>
                <a:ea typeface="宋体" panose="02010600030101010101" pitchFamily="2" charset="-122"/>
              </a:rPr>
              <a:t>“社会所拥有的生产力已经不能再促进资产阶级文明和资产阶级所有制关系的发展；相反，生产力已经强大到这种关系所不能适应的地步，它已经受到这种关系的阻碍；而它一着手克服这种障碍，就使整个资产阶级社会陷入混乱，就使资产阶级所有制的存在受到威胁。资产阶级的关系已经太狭窄了，再容纳不了它本身所造成的财富了。”</a:t>
            </a:r>
            <a:endParaRPr lang="en-US" altLang="zh-CN" sz="2400" b="1" dirty="0">
              <a:latin typeface="宋体" panose="02010600030101010101" pitchFamily="2" charset="-122"/>
              <a:ea typeface="宋体" panose="02010600030101010101" pitchFamily="2" charset="-122"/>
            </a:endParaRPr>
          </a:p>
          <a:p>
            <a:pPr>
              <a:lnSpc>
                <a:spcPct val="150000"/>
              </a:lnSpc>
            </a:pPr>
            <a:r>
              <a:rPr lang="zh-CN" altLang="zh-CN" sz="2400" b="1" dirty="0">
                <a:latin typeface="宋体" panose="02010600030101010101" pitchFamily="2" charset="-122"/>
                <a:ea typeface="宋体" panose="02010600030101010101" pitchFamily="2" charset="-122"/>
              </a:rPr>
              <a:t>《马克思恩格斯选集》第</a:t>
            </a:r>
            <a:r>
              <a:rPr lang="en-US" altLang="zh-CN" sz="2400" b="1" dirty="0">
                <a:latin typeface="宋体" panose="02010600030101010101" pitchFamily="2" charset="-122"/>
                <a:ea typeface="宋体" panose="02010600030101010101" pitchFamily="2" charset="-122"/>
              </a:rPr>
              <a:t>1</a:t>
            </a:r>
            <a:r>
              <a:rPr lang="zh-CN" altLang="zh-CN" sz="2400" b="1" dirty="0">
                <a:latin typeface="宋体" panose="02010600030101010101" pitchFamily="2" charset="-122"/>
                <a:ea typeface="宋体" panose="02010600030101010101" pitchFamily="2" charset="-122"/>
              </a:rPr>
              <a:t>卷，人民出版社</a:t>
            </a:r>
            <a:r>
              <a:rPr lang="en-US" altLang="zh-CN" sz="2400" b="1" dirty="0">
                <a:latin typeface="宋体" panose="02010600030101010101" pitchFamily="2" charset="-122"/>
                <a:ea typeface="宋体" panose="02010600030101010101" pitchFamily="2" charset="-122"/>
              </a:rPr>
              <a:t>1995</a:t>
            </a:r>
            <a:r>
              <a:rPr lang="zh-CN" altLang="zh-CN" sz="2400" b="1" dirty="0">
                <a:latin typeface="宋体" panose="02010600030101010101" pitchFamily="2" charset="-122"/>
                <a:ea typeface="宋体" panose="02010600030101010101" pitchFamily="2" charset="-122"/>
              </a:rPr>
              <a:t>年，第</a:t>
            </a:r>
            <a:r>
              <a:rPr lang="en-US" altLang="zh-CN" sz="2400" b="1" dirty="0">
                <a:latin typeface="宋体" panose="02010600030101010101" pitchFamily="2" charset="-122"/>
                <a:ea typeface="宋体" panose="02010600030101010101" pitchFamily="2" charset="-122"/>
              </a:rPr>
              <a:t>277-278</a:t>
            </a:r>
            <a:r>
              <a:rPr lang="zh-CN" altLang="zh-CN" sz="2400" b="1" dirty="0">
                <a:latin typeface="宋体" panose="02010600030101010101" pitchFamily="2" charset="-122"/>
                <a:ea typeface="宋体" panose="02010600030101010101" pitchFamily="2" charset="-122"/>
              </a:rPr>
              <a:t>页</a:t>
            </a:r>
          </a:p>
          <a:p>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内容占位符 2"/>
          <p:cNvSpPr>
            <a:spLocks noGrp="1"/>
          </p:cNvSpPr>
          <p:nvPr>
            <p:ph idx="1"/>
          </p:nvPr>
        </p:nvSpPr>
        <p:spPr>
          <a:xfrm>
            <a:off x="1109608" y="839834"/>
            <a:ext cx="7798085" cy="5006162"/>
          </a:xfrm>
        </p:spPr>
        <p:txBody>
          <a:bodyPr>
            <a:normAutofit fontScale="83333" lnSpcReduction="20000"/>
          </a:bodyPr>
          <a:lstStyle/>
          <a:p>
            <a:r>
              <a:rPr lang="zh-CN" altLang="en-US" sz="3300" b="1" dirty="0">
                <a:latin typeface="宋体" panose="02010600030101010101" pitchFamily="2" charset="-122"/>
                <a:ea typeface="宋体" panose="02010600030101010101" pitchFamily="2" charset="-122"/>
              </a:rPr>
              <a:t>（三）一个基本结论：“两个必然”</a:t>
            </a:r>
            <a:endParaRPr lang="en-US" altLang="zh-CN" sz="33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运用历史唯物主义基本原理，科学论证了资本主义产生、发展及其灭亡的规律</a:t>
            </a:r>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详细论述了资产阶级产生和发展过程</a:t>
            </a:r>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客观辩证地评价了资产阶级的历史作用</a:t>
            </a:r>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）高度评价了资产阶级在历史上的革命作用</a:t>
            </a:r>
            <a:endParaRPr lang="en-US" altLang="zh-CN" sz="2400" b="1" dirty="0">
              <a:latin typeface="宋体" panose="02010600030101010101" pitchFamily="2" charset="-122"/>
              <a:ea typeface="宋体" panose="02010600030101010101" pitchFamily="2" charset="-122"/>
            </a:endParaRPr>
          </a:p>
          <a:p>
            <a:pPr marL="0" indent="0">
              <a:buNone/>
            </a:pPr>
            <a:r>
              <a:rPr lang="zh-CN" altLang="en-US" sz="2400" b="1" dirty="0">
                <a:latin typeface="宋体" panose="02010600030101010101" pitchFamily="2" charset="-122"/>
                <a:ea typeface="宋体" panose="02010600030101010101" pitchFamily="2" charset="-122"/>
              </a:rPr>
              <a:t>    首先，变革了社会关系</a:t>
            </a:r>
            <a:endParaRPr lang="en-US" altLang="zh-CN" sz="2400" b="1" dirty="0">
              <a:latin typeface="宋体" panose="02010600030101010101" pitchFamily="2" charset="-122"/>
              <a:ea typeface="宋体" panose="02010600030101010101" pitchFamily="2" charset="-122"/>
            </a:endParaRPr>
          </a:p>
          <a:p>
            <a:pPr marL="0" indent="0">
              <a:buNone/>
            </a:pPr>
            <a:r>
              <a:rPr lang="zh-CN" altLang="en-US" sz="2400" b="1" dirty="0">
                <a:latin typeface="宋体" panose="02010600030101010101" pitchFamily="2" charset="-122"/>
                <a:ea typeface="宋体" panose="02010600030101010101" pitchFamily="2" charset="-122"/>
              </a:rPr>
              <a:t>    “在它已经取得统治的地方把一切封建的、宗法的和田园诗般的关系都破坏了”。（</a:t>
            </a:r>
            <a:r>
              <a:rPr lang="en-US" altLang="zh-CN" sz="2400" b="1" dirty="0">
                <a:latin typeface="宋体" panose="02010600030101010101" pitchFamily="2" charset="-122"/>
                <a:ea typeface="宋体" panose="02010600030101010101" pitchFamily="2" charset="-122"/>
              </a:rPr>
              <a:t>14-17</a:t>
            </a:r>
            <a:r>
              <a:rPr lang="zh-CN" altLang="en-US" sz="2400" b="1" dirty="0">
                <a:latin typeface="宋体" panose="02010600030101010101" pitchFamily="2" charset="-122"/>
                <a:ea typeface="宋体" panose="02010600030101010101" pitchFamily="2" charset="-122"/>
              </a:rPr>
              <a:t>段）</a:t>
            </a:r>
            <a:endParaRPr lang="en-US" altLang="zh-CN" sz="2400" b="1" dirty="0">
              <a:latin typeface="宋体" panose="02010600030101010101" pitchFamily="2" charset="-122"/>
              <a:ea typeface="宋体" panose="02010600030101010101" pitchFamily="2" charset="-122"/>
            </a:endParaRPr>
          </a:p>
          <a:p>
            <a:pPr marL="0" indent="0">
              <a:buNone/>
            </a:pPr>
            <a:r>
              <a:rPr lang="zh-CN" altLang="en-US" sz="2400" b="1" dirty="0">
                <a:latin typeface="宋体" panose="02010600030101010101" pitchFamily="2" charset="-122"/>
                <a:ea typeface="宋体" panose="02010600030101010101" pitchFamily="2" charset="-122"/>
              </a:rPr>
              <a:t>    其次，改变了人们的观念</a:t>
            </a:r>
            <a:endParaRPr lang="en-US" altLang="zh-CN" sz="2400" b="1" dirty="0">
              <a:latin typeface="宋体" panose="02010600030101010101" pitchFamily="2" charset="-122"/>
              <a:ea typeface="宋体" panose="02010600030101010101" pitchFamily="2" charset="-122"/>
            </a:endParaRPr>
          </a:p>
          <a:p>
            <a:pPr marL="0" indent="0">
              <a:buNone/>
            </a:pPr>
            <a:r>
              <a:rPr lang="zh-CN" altLang="en-US" sz="2400" b="1" dirty="0">
                <a:latin typeface="宋体" panose="02010600030101010101" pitchFamily="2" charset="-122"/>
                <a:ea typeface="宋体" panose="02010600030101010101" pitchFamily="2" charset="-122"/>
              </a:rPr>
              <a:t>    “一切固定的僵化的关系以及与之相适应的素被尊崇的观念和见解都被消除了，一切新形成的关系等不到固定下来就陈旧了。一切等级的和固定的东西都烟消云散了，一切神圣的东西都被亵渎了”。 （</a:t>
            </a:r>
            <a:r>
              <a:rPr lang="en-US" altLang="zh-CN" sz="2400" b="1" dirty="0">
                <a:latin typeface="宋体" panose="02010600030101010101" pitchFamily="2" charset="-122"/>
                <a:ea typeface="宋体" panose="02010600030101010101" pitchFamily="2" charset="-122"/>
              </a:rPr>
              <a:t>18</a:t>
            </a:r>
            <a:r>
              <a:rPr lang="zh-CN" altLang="en-US" sz="2400" b="1" dirty="0">
                <a:latin typeface="宋体" panose="02010600030101010101" pitchFamily="2" charset="-122"/>
                <a:ea typeface="宋体" panose="02010600030101010101" pitchFamily="2" charset="-122"/>
              </a:rPr>
              <a:t>段）</a:t>
            </a:r>
            <a:endParaRPr lang="en-US" altLang="zh-CN" sz="2400" b="1" dirty="0">
              <a:latin typeface="宋体" panose="02010600030101010101" pitchFamily="2" charset="-122"/>
              <a:ea typeface="宋体" panose="02010600030101010101" pitchFamily="2" charset="-122"/>
            </a:endParaRPr>
          </a:p>
          <a:p>
            <a:pPr marL="0" indent="0">
              <a:buNone/>
            </a:pPr>
            <a:r>
              <a:rPr lang="en-US" altLang="zh-CN" sz="2400" b="1" dirty="0">
                <a:latin typeface="宋体" panose="02010600030101010101" pitchFamily="2" charset="-122"/>
                <a:ea typeface="宋体" panose="02010600030101010101" pitchFamily="2" charset="-122"/>
              </a:rPr>
              <a:t>    </a:t>
            </a:r>
          </a:p>
          <a:p>
            <a:pPr marL="0" indent="0">
              <a:buNone/>
            </a:pPr>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2" name="图片 4" descr="图片包含 人员, 男士, 室内, 餐桌  描述已自动生成"/>
          <p:cNvPicPr>
            <a:picLocks noChangeAspect="1" noChangeArrowheads="1"/>
          </p:cNvPicPr>
          <p:nvPr/>
        </p:nvPicPr>
        <p:blipFill rotWithShape="1">
          <a:blip r:embed="rId2"/>
          <a:srcRect l="22623" r="13037" b="9090"/>
          <a:stretch>
            <a:fillRect/>
          </a:stretch>
        </p:blipFill>
        <p:spPr bwMode="auto">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a:noFill/>
        </p:spPr>
      </p:pic>
      <p:sp>
        <p:nvSpPr>
          <p:cNvPr id="1048606" name="矩形 2"/>
          <p:cNvSpPr/>
          <p:nvPr/>
        </p:nvSpPr>
        <p:spPr>
          <a:xfrm>
            <a:off x="2734056" y="941797"/>
            <a:ext cx="6387910" cy="4541520"/>
          </a:xfrm>
          <a:prstGeom prst="rect">
            <a:avLst/>
          </a:prstGeom>
        </p:spPr>
        <p:txBody>
          <a:bodyPr wrap="square">
            <a:spAutoFit/>
          </a:bodyPr>
          <a:lstStyle/>
          <a:p>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共产党宣言</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是一部科学洞见人类社会发展规律的经典著作，是一部充满斗争精神、批判精神、革命精神的经典著作，是一部秉持人民立场、为人民大众谋利益、为全人类谋解放的经典著作。</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共产党宣言</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是一个内容丰富的理论宝库，值得我们反复学习、深入研究，不断从中汲取思想营养”。</a:t>
            </a:r>
            <a:endParaRPr lang="en-US" altLang="zh-CN" sz="2800" b="1" dirty="0">
              <a:latin typeface="宋体" panose="02010600030101010101" pitchFamily="2" charset="-122"/>
              <a:ea typeface="宋体" panose="02010600030101010101" pitchFamily="2" charset="-122"/>
            </a:endParaRPr>
          </a:p>
          <a:p>
            <a:endParaRPr lang="en-US" altLang="zh-CN" sz="2800" b="1" dirty="0">
              <a:latin typeface="宋体" panose="02010600030101010101" pitchFamily="2" charset="-122"/>
              <a:ea typeface="宋体" panose="02010600030101010101" pitchFamily="2" charset="-122"/>
            </a:endParaRPr>
          </a:p>
          <a:p>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习近平</a:t>
            </a:r>
            <a:r>
              <a:rPr lang="en-US" altLang="zh-CN" sz="2000" b="1" dirty="0">
                <a:latin typeface="宋体" panose="02010600030101010101" pitchFamily="2" charset="-122"/>
                <a:ea typeface="宋体" panose="02010600030101010101" pitchFamily="2" charset="-122"/>
              </a:rPr>
              <a:t>2018.04.23</a:t>
            </a:r>
            <a:r>
              <a:rPr lang="zh-CN" altLang="en-US" sz="2000" b="1" dirty="0">
                <a:latin typeface="宋体" panose="02010600030101010101" pitchFamily="2" charset="-122"/>
                <a:ea typeface="宋体" panose="02010600030101010101" pitchFamily="2" charset="-122"/>
              </a:rPr>
              <a:t>在主持十九届中央政治局第五次集体学习时的讲话，据新华社北京</a:t>
            </a:r>
            <a:r>
              <a:rPr lang="en-US" altLang="zh-CN" sz="2000" b="1" dirty="0">
                <a:latin typeface="宋体" panose="02010600030101010101" pitchFamily="2" charset="-122"/>
                <a:ea typeface="宋体" panose="02010600030101010101" pitchFamily="2" charset="-122"/>
              </a:rPr>
              <a:t>4</a:t>
            </a:r>
            <a:r>
              <a:rPr lang="zh-CN" altLang="en-US" sz="2000" b="1" dirty="0">
                <a:latin typeface="宋体" panose="02010600030101010101" pitchFamily="2" charset="-122"/>
                <a:ea typeface="宋体" panose="02010600030101010101" pitchFamily="2" charset="-122"/>
              </a:rPr>
              <a:t>月</a:t>
            </a:r>
            <a:r>
              <a:rPr lang="en-US" altLang="zh-CN" sz="2000" b="1" dirty="0">
                <a:latin typeface="宋体" panose="02010600030101010101" pitchFamily="2" charset="-122"/>
                <a:ea typeface="宋体" panose="02010600030101010101" pitchFamily="2" charset="-122"/>
              </a:rPr>
              <a:t>24</a:t>
            </a:r>
            <a:r>
              <a:rPr lang="zh-CN" altLang="en-US" sz="2000" b="1" dirty="0">
                <a:latin typeface="宋体" panose="02010600030101010101" pitchFamily="2" charset="-122"/>
                <a:ea typeface="宋体" panose="02010600030101010101" pitchFamily="2" charset="-122"/>
              </a:rPr>
              <a:t>日电</a:t>
            </a:r>
            <a:endParaRPr lang="zh-CN" alt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内容占位符 2"/>
          <p:cNvSpPr>
            <a:spLocks noGrp="1"/>
          </p:cNvSpPr>
          <p:nvPr>
            <p:ph idx="1"/>
          </p:nvPr>
        </p:nvSpPr>
        <p:spPr>
          <a:xfrm>
            <a:off x="677334" y="647273"/>
            <a:ext cx="8435844" cy="5178174"/>
          </a:xfrm>
        </p:spPr>
        <p:txBody>
          <a:bodyPr>
            <a:normAutofit fontScale="87500" lnSpcReduction="20000"/>
          </a:bodyPr>
          <a:lstStyle/>
          <a:p>
            <a:pPr marL="0" indent="0">
              <a:buNone/>
            </a:pPr>
            <a:r>
              <a:rPr lang="zh-CN" altLang="en-US" sz="2400" b="1" dirty="0">
                <a:latin typeface="宋体" panose="02010600030101010101" pitchFamily="2" charset="-122"/>
                <a:ea typeface="宋体" panose="02010600030101010101" pitchFamily="2" charset="-122"/>
              </a:rPr>
              <a:t>    再次，开辟了世界历史（</a:t>
            </a:r>
            <a:r>
              <a:rPr lang="en-US" altLang="zh-CN" sz="2400" b="1" dirty="0">
                <a:latin typeface="宋体" panose="02010600030101010101" pitchFamily="2" charset="-122"/>
                <a:ea typeface="宋体" panose="02010600030101010101" pitchFamily="2" charset="-122"/>
              </a:rPr>
              <a:t>19-21</a:t>
            </a:r>
            <a:r>
              <a:rPr lang="zh-CN" altLang="en-US" sz="2400" b="1" dirty="0">
                <a:latin typeface="宋体" panose="02010600030101010101" pitchFamily="2" charset="-122"/>
                <a:ea typeface="宋体" panose="02010600030101010101" pitchFamily="2" charset="-122"/>
              </a:rPr>
              <a:t>段）</a:t>
            </a:r>
            <a:endParaRPr lang="en-US" altLang="zh-CN" sz="2400" b="1" dirty="0">
              <a:latin typeface="宋体" panose="02010600030101010101" pitchFamily="2" charset="-122"/>
              <a:ea typeface="宋体" panose="02010600030101010101" pitchFamily="2" charset="-122"/>
            </a:endParaRPr>
          </a:p>
          <a:p>
            <a:pPr marL="0" indent="0">
              <a:buNone/>
            </a:pPr>
            <a:r>
              <a:rPr lang="zh-CN" altLang="en-US" sz="2400" b="1" dirty="0">
                <a:latin typeface="宋体" panose="02010600030101010101" pitchFamily="2" charset="-122"/>
                <a:ea typeface="宋体" panose="02010600030101010101" pitchFamily="2" charset="-122"/>
              </a:rPr>
              <a:t>    第四，推进了城市化和现代文明的传播（</a:t>
            </a:r>
            <a:r>
              <a:rPr lang="en-US" altLang="zh-CN" sz="2400" b="1" dirty="0">
                <a:latin typeface="宋体" panose="02010600030101010101" pitchFamily="2" charset="-122"/>
                <a:ea typeface="宋体" panose="02010600030101010101" pitchFamily="2" charset="-122"/>
              </a:rPr>
              <a:t>22</a:t>
            </a:r>
            <a:r>
              <a:rPr lang="zh-CN" altLang="en-US" sz="2400" b="1" dirty="0">
                <a:latin typeface="宋体" panose="02010600030101010101" pitchFamily="2" charset="-122"/>
                <a:ea typeface="宋体" panose="02010600030101010101" pitchFamily="2" charset="-122"/>
              </a:rPr>
              <a:t>段）</a:t>
            </a:r>
            <a:endParaRPr lang="en-US" altLang="zh-CN" sz="2400" b="1" dirty="0">
              <a:latin typeface="宋体" panose="02010600030101010101" pitchFamily="2" charset="-122"/>
              <a:ea typeface="宋体" panose="02010600030101010101" pitchFamily="2" charset="-122"/>
            </a:endParaRPr>
          </a:p>
          <a:p>
            <a:pPr marL="0" indent="0">
              <a:buNone/>
            </a:pP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第五，打破了延缓或妨碍经济政治发展的障碍，建立了统一的民族国家，以及与市场经济相联系的新的社会制度、政治制度、发展机制等（</a:t>
            </a:r>
            <a:r>
              <a:rPr lang="en-US" altLang="zh-CN" sz="2400" b="1" dirty="0">
                <a:latin typeface="宋体" panose="02010600030101010101" pitchFamily="2" charset="-122"/>
                <a:ea typeface="宋体" panose="02010600030101010101" pitchFamily="2" charset="-122"/>
              </a:rPr>
              <a:t>23</a:t>
            </a:r>
            <a:r>
              <a:rPr lang="zh-CN" altLang="en-US" sz="2400" b="1" dirty="0">
                <a:latin typeface="宋体" panose="02010600030101010101" pitchFamily="2" charset="-122"/>
                <a:ea typeface="宋体" panose="02010600030101010101" pitchFamily="2" charset="-122"/>
              </a:rPr>
              <a:t>段）</a:t>
            </a:r>
            <a:endParaRPr lang="en-US" altLang="zh-CN" sz="2400" b="1" dirty="0">
              <a:latin typeface="宋体" panose="02010600030101010101" pitchFamily="2" charset="-122"/>
              <a:ea typeface="宋体" panose="02010600030101010101" pitchFamily="2" charset="-122"/>
            </a:endParaRPr>
          </a:p>
          <a:p>
            <a:pPr marL="0" indent="0">
              <a:buNone/>
            </a:pPr>
            <a:r>
              <a:rPr lang="zh-CN" altLang="en-US" sz="2400" b="1" dirty="0">
                <a:latin typeface="宋体" panose="02010600030101010101" pitchFamily="2" charset="-122"/>
                <a:ea typeface="宋体" panose="02010600030101010101" pitchFamily="2" charset="-122"/>
              </a:rPr>
              <a:t>    第六，创造了巨大的生产力（</a:t>
            </a:r>
            <a:r>
              <a:rPr lang="en-US" altLang="zh-CN" sz="2400" b="1" dirty="0">
                <a:latin typeface="宋体" panose="02010600030101010101" pitchFamily="2" charset="-122"/>
                <a:ea typeface="宋体" panose="02010600030101010101" pitchFamily="2" charset="-122"/>
              </a:rPr>
              <a:t>24</a:t>
            </a:r>
            <a:r>
              <a:rPr lang="zh-CN" altLang="en-US" sz="2400" b="1" dirty="0">
                <a:latin typeface="宋体" panose="02010600030101010101" pitchFamily="2" charset="-122"/>
                <a:ea typeface="宋体" panose="02010600030101010101" pitchFamily="2" charset="-122"/>
              </a:rPr>
              <a:t>段）</a:t>
            </a:r>
            <a:endParaRPr lang="en-US" altLang="zh-CN" sz="2400" b="1" dirty="0">
              <a:latin typeface="宋体" panose="02010600030101010101" pitchFamily="2" charset="-122"/>
              <a:ea typeface="宋体" panose="02010600030101010101" pitchFamily="2" charset="-122"/>
            </a:endParaRPr>
          </a:p>
          <a:p>
            <a:pPr marL="0" indent="0">
              <a:buNone/>
            </a:pP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“资产阶级在它不到一百年的阶级统治中所创造的生产力比过去一切世代创造的全部生产力还要多，还要大”。</a:t>
            </a:r>
            <a:endParaRPr lang="en-US" altLang="zh-CN" sz="2400" b="1" dirty="0">
              <a:latin typeface="宋体" panose="02010600030101010101" pitchFamily="2" charset="-122"/>
              <a:ea typeface="宋体" panose="02010600030101010101" pitchFamily="2" charset="-122"/>
            </a:endParaRPr>
          </a:p>
          <a:p>
            <a:pPr marL="0" indent="0">
              <a:buNone/>
            </a:pP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）指出了资产阶级的历史局限性，例如</a:t>
            </a:r>
            <a:endParaRPr lang="en-US" altLang="zh-CN" sz="2400" b="1" dirty="0">
              <a:latin typeface="宋体" panose="02010600030101010101" pitchFamily="2" charset="-122"/>
              <a:ea typeface="宋体" panose="02010600030101010101" pitchFamily="2" charset="-122"/>
            </a:endParaRPr>
          </a:p>
          <a:p>
            <a:pPr marL="0" indent="0">
              <a:buNone/>
            </a:pP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第一，资产阶级创造了巨大的物质财富，但却使人除了“冷酷无情的‘现金交易’”“赤裸裸的利害关系”和“利己主义打算”之外一无所有，它使剥削公开化（</a:t>
            </a:r>
            <a:r>
              <a:rPr lang="en-US" altLang="zh-CN" sz="2400" b="1" dirty="0">
                <a:latin typeface="宋体" panose="02010600030101010101" pitchFamily="2" charset="-122"/>
                <a:ea typeface="宋体" panose="02010600030101010101" pitchFamily="2" charset="-122"/>
              </a:rPr>
              <a:t>14</a:t>
            </a:r>
            <a:r>
              <a:rPr lang="zh-CN" altLang="en-US" sz="2400" b="1" dirty="0">
                <a:latin typeface="宋体" panose="02010600030101010101" pitchFamily="2" charset="-122"/>
                <a:ea typeface="宋体" panose="02010600030101010101" pitchFamily="2" charset="-122"/>
              </a:rPr>
              <a:t>段）</a:t>
            </a:r>
            <a:endParaRPr lang="en-US" altLang="zh-CN" sz="2400" b="1" dirty="0">
              <a:latin typeface="宋体" panose="02010600030101010101" pitchFamily="2" charset="-122"/>
              <a:ea typeface="宋体" panose="02010600030101010101" pitchFamily="2" charset="-122"/>
            </a:endParaRPr>
          </a:p>
          <a:p>
            <a:pPr marL="0" indent="0">
              <a:buNone/>
            </a:pP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第二，资产阶级开辟了世界市场，却将“没有良心的”贸易竞争带到了各个角落</a:t>
            </a:r>
            <a:endParaRPr lang="en-US" altLang="zh-CN" sz="2400" b="1" dirty="0">
              <a:latin typeface="宋体" panose="02010600030101010101" pitchFamily="2" charset="-122"/>
              <a:ea typeface="宋体" panose="02010600030101010101" pitchFamily="2" charset="-122"/>
            </a:endParaRPr>
          </a:p>
          <a:p>
            <a:pPr marL="0" indent="0">
              <a:buNone/>
            </a:pPr>
            <a:r>
              <a:rPr lang="en-US" altLang="zh-CN" sz="2400" b="1" dirty="0">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第三，资本主义给予每个人以最大的能动性，可也把他们变成受抑于市场和资本从动的畸形主体</a:t>
            </a:r>
            <a:endParaRPr lang="en-US" altLang="zh-CN" sz="2400" b="1" dirty="0">
              <a:latin typeface="宋体" panose="02010600030101010101" pitchFamily="2" charset="-122"/>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3" name="内容占位符 2"/>
          <p:cNvSpPr>
            <a:spLocks noGrp="1"/>
          </p:cNvSpPr>
          <p:nvPr>
            <p:ph idx="1"/>
          </p:nvPr>
        </p:nvSpPr>
        <p:spPr>
          <a:xfrm>
            <a:off x="677334" y="863029"/>
            <a:ext cx="8596668" cy="5178333"/>
          </a:xfrm>
        </p:spPr>
        <p:txBody>
          <a:bodyPr>
            <a:normAutofit/>
          </a:bodyPr>
          <a:lstStyle/>
          <a:p>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揭示了资本主义产生、发展和灭亡的规律，指出资本主义的灭亡是不可避免的历史规律（</a:t>
            </a:r>
            <a:r>
              <a:rPr lang="en-US" altLang="zh-CN" sz="2400" b="1" dirty="0">
                <a:latin typeface="宋体" panose="02010600030101010101" pitchFamily="2" charset="-122"/>
                <a:ea typeface="宋体" panose="02010600030101010101" pitchFamily="2" charset="-122"/>
              </a:rPr>
              <a:t>25-28</a:t>
            </a:r>
            <a:r>
              <a:rPr lang="zh-CN" altLang="en-US" sz="2400" b="1" dirty="0">
                <a:latin typeface="宋体" panose="02010600030101010101" pitchFamily="2" charset="-122"/>
                <a:ea typeface="宋体" panose="02010600030101010101" pitchFamily="2" charset="-122"/>
              </a:rPr>
              <a:t>段）</a:t>
            </a:r>
            <a:endParaRPr lang="en-US" altLang="zh-CN" sz="2400" b="1" dirty="0">
              <a:latin typeface="宋体" panose="02010600030101010101" pitchFamily="2" charset="-122"/>
              <a:ea typeface="宋体" panose="02010600030101010101" pitchFamily="2" charset="-122"/>
            </a:endParaRPr>
          </a:p>
          <a:p>
            <a:pPr>
              <a:lnSpc>
                <a:spcPts val="3000"/>
              </a:lnSpc>
            </a:pPr>
            <a:r>
              <a:rPr lang="zh-CN" altLang="en-US" sz="2000" b="1" dirty="0">
                <a:latin typeface="宋体" panose="02010600030101010101" pitchFamily="2" charset="-122"/>
                <a:ea typeface="宋体" panose="02010600030101010101" pitchFamily="2" charset="-122"/>
              </a:rPr>
              <a:t>资产阶级在反对封建主义的斗争中曾充当过社会规律的执行者，但在资本主义生产关系下发展起来的生产力，最终必然同这一生产关系发生矛盾和冲突。</a:t>
            </a:r>
            <a:endParaRPr lang="en-US" altLang="zh-CN" sz="2000" b="1" dirty="0">
              <a:latin typeface="宋体" panose="02010600030101010101" pitchFamily="2" charset="-122"/>
              <a:ea typeface="宋体" panose="02010600030101010101" pitchFamily="2" charset="-122"/>
            </a:endParaRPr>
          </a:p>
          <a:p>
            <a:pPr>
              <a:lnSpc>
                <a:spcPts val="3000"/>
              </a:lnSpc>
            </a:pPr>
            <a:r>
              <a:rPr lang="zh-CN" altLang="en-US" sz="2000" b="1" dirty="0">
                <a:latin typeface="宋体" panose="02010600030101010101" pitchFamily="2" charset="-122"/>
                <a:ea typeface="宋体" panose="02010600030101010101" pitchFamily="2" charset="-122"/>
              </a:rPr>
              <a:t>“几十年来的工业和商业的历史，只不过是现代生产力反抗现代生产关系、反抗作为资产阶级及其统治的存在条件的所有制关系的历史”（</a:t>
            </a:r>
            <a:r>
              <a:rPr lang="en-US" altLang="zh-CN" sz="2000" b="1" dirty="0">
                <a:latin typeface="宋体" panose="02010600030101010101" pitchFamily="2" charset="-122"/>
                <a:ea typeface="宋体" panose="02010600030101010101" pitchFamily="2" charset="-122"/>
              </a:rPr>
              <a:t>27</a:t>
            </a:r>
            <a:r>
              <a:rPr lang="zh-CN" altLang="en-US" sz="2000" b="1" dirty="0">
                <a:latin typeface="宋体" panose="02010600030101010101" pitchFamily="2" charset="-122"/>
                <a:ea typeface="宋体" panose="02010600030101010101" pitchFamily="2" charset="-122"/>
              </a:rPr>
              <a:t>段）</a:t>
            </a:r>
            <a:endParaRPr lang="en-US" altLang="zh-CN" sz="2000" b="1" dirty="0">
              <a:latin typeface="宋体" panose="02010600030101010101" pitchFamily="2" charset="-122"/>
              <a:ea typeface="宋体" panose="02010600030101010101" pitchFamily="2" charset="-122"/>
            </a:endParaRPr>
          </a:p>
          <a:p>
            <a:pPr>
              <a:lnSpc>
                <a:spcPts val="3000"/>
              </a:lnSpc>
            </a:pPr>
            <a:r>
              <a:rPr lang="zh-CN" altLang="en-US" sz="2000" b="1" dirty="0">
                <a:latin typeface="宋体" panose="02010600030101010101" pitchFamily="2" charset="-122"/>
                <a:ea typeface="宋体" panose="02010600030101010101" pitchFamily="2" charset="-122"/>
              </a:rPr>
              <a:t>周期性的经济危机表明：一种以现代生产力发展为条件的、消除资本主义生产关系的社会要求已经产生。“资产阶级用来推翻封建制度的武器，现在却对准资产阶级自己了”。（</a:t>
            </a:r>
            <a:r>
              <a:rPr lang="en-US" altLang="zh-CN" sz="2000" b="1" dirty="0">
                <a:latin typeface="宋体" panose="02010600030101010101" pitchFamily="2" charset="-122"/>
                <a:ea typeface="宋体" panose="02010600030101010101" pitchFamily="2" charset="-122"/>
              </a:rPr>
              <a:t>28</a:t>
            </a:r>
            <a:r>
              <a:rPr lang="zh-CN" altLang="en-US" sz="2000" b="1" dirty="0">
                <a:latin typeface="宋体" panose="02010600030101010101" pitchFamily="2" charset="-122"/>
                <a:ea typeface="宋体" panose="02010600030101010101" pitchFamily="2" charset="-122"/>
              </a:rPr>
              <a:t>段）</a:t>
            </a:r>
            <a:endParaRPr lang="en-US" altLang="zh-CN" sz="20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endParaRPr lang="zh-CN" altLang="en-US" b="1" dirty="0">
              <a:latin typeface="宋体" panose="02010600030101010101" pitchFamily="2" charset="-122"/>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内容占位符 2"/>
          <p:cNvSpPr>
            <a:spLocks noGrp="1"/>
          </p:cNvSpPr>
          <p:nvPr>
            <p:ph idx="1"/>
          </p:nvPr>
        </p:nvSpPr>
        <p:spPr>
          <a:xfrm>
            <a:off x="697882" y="426377"/>
            <a:ext cx="8596668" cy="6005245"/>
          </a:xfrm>
        </p:spPr>
        <p:txBody>
          <a:bodyPr>
            <a:normAutofit fontScale="94444" lnSpcReduction="10000"/>
          </a:bodyPr>
          <a:lstStyle/>
          <a:p>
            <a:r>
              <a:rPr lang="en-US" altLang="zh-CN" sz="2800" b="1" dirty="0">
                <a:latin typeface="宋体" panose="02010600030101010101" pitchFamily="2" charset="-122"/>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运用历史唯物主义原理，阐明了无产阶级产生、发展历程，得出无产阶级必然胜利的结论</a:t>
            </a:r>
            <a:endParaRPr lang="en-US" altLang="zh-CN" sz="28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无产阶级的产生、发展及其社会地位（</a:t>
            </a:r>
            <a:r>
              <a:rPr lang="en-US" altLang="zh-CN" sz="2400" b="1" dirty="0">
                <a:latin typeface="宋体" panose="02010600030101010101" pitchFamily="2" charset="-122"/>
                <a:ea typeface="宋体" panose="02010600030101010101" pitchFamily="2" charset="-122"/>
              </a:rPr>
              <a:t>29-35</a:t>
            </a:r>
            <a:r>
              <a:rPr lang="zh-CN" altLang="en-US" sz="2400" b="1" dirty="0">
                <a:latin typeface="宋体" panose="02010600030101010101" pitchFamily="2" charset="-122"/>
                <a:ea typeface="宋体" panose="02010600030101010101" pitchFamily="2" charset="-122"/>
              </a:rPr>
              <a:t>段）</a:t>
            </a:r>
            <a:endParaRPr lang="en-US" altLang="zh-CN" sz="2400" b="1" dirty="0">
              <a:latin typeface="宋体" panose="02010600030101010101" pitchFamily="2" charset="-122"/>
              <a:ea typeface="宋体" panose="02010600030101010101" pitchFamily="2" charset="-122"/>
            </a:endParaRPr>
          </a:p>
          <a:p>
            <a:pPr marL="0" indent="0">
              <a:buNone/>
            </a:pPr>
            <a:r>
              <a:rPr lang="zh-CN" altLang="en-US" sz="24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消除资本主义生产关系的要求必须通过一种社会力量才能实现，这就是无产阶级。无产阶级反对资产阶级的斗争是和它的存在同时开始的。</a:t>
            </a:r>
            <a:endParaRPr lang="en-US" altLang="zh-CN" sz="20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考察了无产阶级反对资产阶级斗争的不同阶段（</a:t>
            </a:r>
            <a:r>
              <a:rPr lang="en-US" altLang="zh-CN" sz="2400" b="1" dirty="0">
                <a:latin typeface="宋体" panose="02010600030101010101" pitchFamily="2" charset="-122"/>
                <a:ea typeface="宋体" panose="02010600030101010101" pitchFamily="2" charset="-122"/>
              </a:rPr>
              <a:t>36-44</a:t>
            </a:r>
            <a:r>
              <a:rPr lang="zh-CN" altLang="en-US" sz="2400" b="1" dirty="0">
                <a:latin typeface="宋体" panose="02010600030101010101" pitchFamily="2" charset="-122"/>
                <a:ea typeface="宋体" panose="02010600030101010101" pitchFamily="2" charset="-122"/>
              </a:rPr>
              <a:t>段）</a:t>
            </a:r>
            <a:endParaRPr lang="en-US" altLang="zh-CN" sz="2400" b="1" dirty="0">
              <a:latin typeface="宋体" panose="02010600030101010101" pitchFamily="2" charset="-122"/>
              <a:ea typeface="宋体" panose="02010600030101010101" pitchFamily="2" charset="-122"/>
            </a:endParaRPr>
          </a:p>
          <a:p>
            <a:pPr marL="0" indent="0">
              <a:buNone/>
            </a:pPr>
            <a:r>
              <a:rPr lang="zh-CN" altLang="en-US" sz="2000" b="1" dirty="0">
                <a:latin typeface="宋体" panose="02010600030101010101" pitchFamily="2" charset="-122"/>
                <a:ea typeface="宋体" panose="02010600030101010101" pitchFamily="2" charset="-122"/>
              </a:rPr>
              <a:t>    从单个人反抗</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到有组织的工人运动；</a:t>
            </a:r>
            <a:endParaRPr lang="en-US" altLang="zh-CN" sz="2000" b="1" dirty="0">
              <a:latin typeface="宋体" panose="02010600030101010101" pitchFamily="2" charset="-122"/>
              <a:ea typeface="宋体" panose="02010600030101010101" pitchFamily="2" charset="-122"/>
            </a:endParaRPr>
          </a:p>
          <a:p>
            <a:pPr marL="0" indent="0">
              <a:buNone/>
            </a:pP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从最初捣毁机器</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到对资本主义生产关系的反抗</a:t>
            </a:r>
            <a:endParaRPr lang="en-US" altLang="zh-CN" sz="2000" b="1" dirty="0">
              <a:latin typeface="宋体" panose="02010600030101010101" pitchFamily="2" charset="-122"/>
              <a:ea typeface="宋体" panose="02010600030101010101" pitchFamily="2" charset="-122"/>
            </a:endParaRPr>
          </a:p>
          <a:p>
            <a:pPr marL="0" indent="0">
              <a:buNone/>
            </a:pP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从同专制残余、地主、非工业资产者和小资产者作斗争</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到同资产阶级的阶级对抗</a:t>
            </a:r>
            <a:endParaRPr lang="en-US" altLang="zh-CN" sz="2000" b="1" dirty="0">
              <a:latin typeface="宋体" panose="02010600030101010101" pitchFamily="2" charset="-122"/>
              <a:ea typeface="宋体" panose="02010600030101010101" pitchFamily="2" charset="-122"/>
            </a:endParaRPr>
          </a:p>
          <a:p>
            <a:pPr marL="0" indent="0">
              <a:buNone/>
            </a:pP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从经济斗争</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到组织成政党的政治斗争</a:t>
            </a:r>
            <a:endParaRPr lang="en-US" altLang="zh-CN" sz="2000" b="1" dirty="0">
              <a:latin typeface="宋体" panose="02010600030101010101" pitchFamily="2" charset="-122"/>
              <a:ea typeface="宋体" panose="02010600030101010101" pitchFamily="2" charset="-122"/>
            </a:endParaRPr>
          </a:p>
          <a:p>
            <a:pPr marL="0" indent="0">
              <a:buNone/>
            </a:pP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从地方性的分散斗争</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到全国和国际性的斗争</a:t>
            </a:r>
            <a:endParaRPr lang="en-US" altLang="zh-CN" sz="2000" b="1" dirty="0">
              <a:latin typeface="宋体" panose="02010600030101010101" pitchFamily="2" charset="-122"/>
              <a:ea typeface="宋体" panose="02010600030101010101" pitchFamily="2" charset="-122"/>
            </a:endParaRPr>
          </a:p>
          <a:p>
            <a:pPr marL="0" indent="0">
              <a:buNone/>
            </a:pPr>
            <a:r>
              <a:rPr lang="zh-CN" altLang="en-US" sz="2000" b="1" dirty="0">
                <a:latin typeface="宋体" panose="02010600030101010101" pitchFamily="2" charset="-122"/>
                <a:ea typeface="宋体" panose="02010600030101010101" pitchFamily="2" charset="-122"/>
              </a:rPr>
              <a:t>    通过以上考察，马克思恩格斯总结了无产阶级从自在阶级到自为阶级，从自发斗争到自觉斗争的历史经验。</a:t>
            </a:r>
            <a:endParaRPr lang="en-US" altLang="zh-CN" sz="2000" b="1" dirty="0">
              <a:latin typeface="宋体" panose="02010600030101010101" pitchFamily="2" charset="-122"/>
              <a:ea typeface="宋体" panose="02010600030101010101" pitchFamily="2" charset="-122"/>
            </a:endParaRPr>
          </a:p>
          <a:p>
            <a:pPr marL="0" indent="0">
              <a:buNone/>
            </a:pPr>
            <a:endParaRPr lang="en-US" altLang="zh-CN" sz="20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5" name="内容占位符 2"/>
          <p:cNvSpPr>
            <a:spLocks noGrp="1"/>
          </p:cNvSpPr>
          <p:nvPr>
            <p:ph idx="1"/>
          </p:nvPr>
        </p:nvSpPr>
        <p:spPr>
          <a:xfrm>
            <a:off x="677334" y="739738"/>
            <a:ext cx="7973506" cy="5291191"/>
          </a:xfrm>
        </p:spPr>
        <p:txBody>
          <a:bodyPr>
            <a:normAutofit/>
          </a:bodyPr>
          <a:lstStyle/>
          <a:p>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论证了“在当前同资产阶级对立的一切阶级中，只有无产阶级是真正革命的阶级”（</a:t>
            </a:r>
            <a:r>
              <a:rPr lang="en-US" altLang="zh-CN" sz="2400" b="1" dirty="0">
                <a:latin typeface="宋体" panose="02010600030101010101" pitchFamily="2" charset="-122"/>
                <a:ea typeface="宋体" panose="02010600030101010101" pitchFamily="2" charset="-122"/>
              </a:rPr>
              <a:t>45-52</a:t>
            </a:r>
            <a:r>
              <a:rPr lang="zh-CN" altLang="en-US" sz="2400" b="1" dirty="0">
                <a:latin typeface="宋体" panose="02010600030101010101" pitchFamily="2" charset="-122"/>
                <a:ea typeface="宋体" panose="02010600030101010101" pitchFamily="2" charset="-122"/>
              </a:rPr>
              <a:t>段）</a:t>
            </a:r>
            <a:endParaRPr lang="en-US" altLang="zh-CN" sz="2400" b="1" dirty="0">
              <a:latin typeface="宋体" panose="02010600030101010101" pitchFamily="2" charset="-122"/>
              <a:ea typeface="宋体" panose="02010600030101010101" pitchFamily="2" charset="-122"/>
            </a:endParaRPr>
          </a:p>
          <a:p>
            <a:pPr marL="0" indent="0">
              <a:buNone/>
            </a:pPr>
            <a:r>
              <a:rPr lang="zh-CN" altLang="en-US" sz="2000" b="1" dirty="0">
                <a:latin typeface="宋体" panose="02010600030101010101" pitchFamily="2" charset="-122"/>
                <a:ea typeface="宋体" panose="02010600030101010101" pitchFamily="2" charset="-122"/>
              </a:rPr>
              <a:t>    中间等级（</a:t>
            </a:r>
            <a:r>
              <a:rPr lang="en-US" altLang="zh-CN" sz="2000" b="1" dirty="0">
                <a:latin typeface="宋体" panose="02010600030101010101" pitchFamily="2" charset="-122"/>
                <a:ea typeface="宋体" panose="02010600030101010101" pitchFamily="2" charset="-122"/>
              </a:rPr>
              <a:t>46</a:t>
            </a:r>
            <a:r>
              <a:rPr lang="zh-CN" altLang="en-US" sz="2000" b="1" dirty="0">
                <a:latin typeface="宋体" panose="02010600030101010101" pitchFamily="2" charset="-122"/>
                <a:ea typeface="宋体" panose="02010600030101010101" pitchFamily="2" charset="-122"/>
              </a:rPr>
              <a:t>段）</a:t>
            </a:r>
            <a:endParaRPr lang="en-US" altLang="zh-CN" sz="2000" b="1" dirty="0">
              <a:latin typeface="宋体" panose="02010600030101010101" pitchFamily="2" charset="-122"/>
              <a:ea typeface="宋体" panose="02010600030101010101" pitchFamily="2" charset="-122"/>
            </a:endParaRPr>
          </a:p>
          <a:p>
            <a:pPr marL="0" indent="0">
              <a:buNone/>
            </a:pPr>
            <a:r>
              <a:rPr lang="zh-CN" altLang="en-US" sz="2000" b="1" dirty="0">
                <a:latin typeface="宋体" panose="02010600030101010101" pitchFamily="2" charset="-122"/>
                <a:ea typeface="宋体" panose="02010600030101010101" pitchFamily="2" charset="-122"/>
              </a:rPr>
              <a:t>    流氓无产阶级（</a:t>
            </a:r>
            <a:r>
              <a:rPr lang="en-US" altLang="zh-CN" sz="2000" b="1" dirty="0">
                <a:latin typeface="宋体" panose="02010600030101010101" pitchFamily="2" charset="-122"/>
                <a:ea typeface="宋体" panose="02010600030101010101" pitchFamily="2" charset="-122"/>
              </a:rPr>
              <a:t>47</a:t>
            </a:r>
            <a:r>
              <a:rPr lang="zh-CN" altLang="en-US" sz="2000" b="1" dirty="0">
                <a:latin typeface="宋体" panose="02010600030101010101" pitchFamily="2" charset="-122"/>
                <a:ea typeface="宋体" panose="02010600030101010101" pitchFamily="2" charset="-122"/>
              </a:rPr>
              <a:t>段）</a:t>
            </a:r>
            <a:endParaRPr lang="en-US" altLang="zh-CN" sz="2000" b="1" dirty="0">
              <a:latin typeface="宋体" panose="02010600030101010101" pitchFamily="2" charset="-122"/>
              <a:ea typeface="宋体" panose="02010600030101010101" pitchFamily="2" charset="-122"/>
            </a:endParaRPr>
          </a:p>
          <a:p>
            <a:pPr marL="0" indent="0">
              <a:buNone/>
            </a:pPr>
            <a:r>
              <a:rPr lang="zh-CN" altLang="en-US" sz="2000" b="1" dirty="0">
                <a:latin typeface="宋体" panose="02010600030101010101" pitchFamily="2" charset="-122"/>
                <a:ea typeface="宋体" panose="02010600030101010101" pitchFamily="2" charset="-122"/>
              </a:rPr>
              <a:t>    无产阶级</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大工业本身的产物、现代社会的基础、没有财产，“没有什么自己的东西必须加以保护，他们必须摧毁至今保护和保障私有财产的一切”（</a:t>
            </a:r>
            <a:r>
              <a:rPr lang="en-US" altLang="zh-CN" sz="2000" b="1" dirty="0">
                <a:latin typeface="宋体" panose="02010600030101010101" pitchFamily="2" charset="-122"/>
                <a:ea typeface="宋体" panose="02010600030101010101" pitchFamily="2" charset="-122"/>
              </a:rPr>
              <a:t>45</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49</a:t>
            </a:r>
            <a:r>
              <a:rPr lang="zh-CN" altLang="en-US" sz="2000" b="1" dirty="0">
                <a:latin typeface="宋体" panose="02010600030101010101" pitchFamily="2" charset="-122"/>
                <a:ea typeface="宋体" panose="02010600030101010101" pitchFamily="2" charset="-122"/>
              </a:rPr>
              <a:t>段）</a:t>
            </a:r>
            <a:endParaRPr lang="en-US" altLang="zh-CN" sz="2000" b="1" dirty="0">
              <a:latin typeface="宋体" panose="02010600030101010101" pitchFamily="2" charset="-122"/>
              <a:ea typeface="宋体" panose="02010600030101010101" pitchFamily="2" charset="-122"/>
            </a:endParaRPr>
          </a:p>
          <a:p>
            <a:pPr marL="0" indent="0">
              <a:buNone/>
            </a:pPr>
            <a:r>
              <a:rPr lang="zh-CN" altLang="en-US" sz="2000" b="1" dirty="0">
                <a:latin typeface="宋体" panose="02010600030101010101" pitchFamily="2" charset="-122"/>
                <a:ea typeface="宋体" panose="02010600030101010101" pitchFamily="2" charset="-122"/>
              </a:rPr>
              <a:t>    无产阶级运动的特点（</a:t>
            </a:r>
            <a:r>
              <a:rPr lang="en-US" altLang="zh-CN" sz="2000" b="1" dirty="0">
                <a:latin typeface="宋体" panose="02010600030101010101" pitchFamily="2" charset="-122"/>
                <a:ea typeface="宋体" panose="02010600030101010101" pitchFamily="2" charset="-122"/>
              </a:rPr>
              <a:t>50</a:t>
            </a:r>
            <a:r>
              <a:rPr lang="zh-CN" altLang="en-US" sz="2000" b="1" dirty="0">
                <a:latin typeface="宋体" panose="02010600030101010101" pitchFamily="2" charset="-122"/>
                <a:ea typeface="宋体" panose="02010600030101010101" pitchFamily="2" charset="-122"/>
              </a:rPr>
              <a:t>段）</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“过去的一切运动都是少数人的或者为少数人谋利益的运动。无产阶级的运动是绝大多数人的、为绝大多数人谋利益的独立的运动。”</a:t>
            </a:r>
            <a:endParaRPr lang="en-US" altLang="zh-CN" sz="2000" b="1" dirty="0">
              <a:latin typeface="宋体" panose="02010600030101010101" pitchFamily="2" charset="-122"/>
              <a:ea typeface="宋体" panose="02010600030101010101" pitchFamily="2" charset="-122"/>
            </a:endParaRPr>
          </a:p>
          <a:p>
            <a:pPr marL="0" indent="0">
              <a:buNone/>
            </a:pP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无产阶级的使命（</a:t>
            </a:r>
            <a:r>
              <a:rPr lang="en-US" altLang="zh-CN" sz="2000" b="1" dirty="0">
                <a:latin typeface="宋体" panose="02010600030101010101" pitchFamily="2" charset="-122"/>
                <a:ea typeface="宋体" panose="02010600030101010101" pitchFamily="2" charset="-122"/>
              </a:rPr>
              <a:t>51-52</a:t>
            </a:r>
            <a:r>
              <a:rPr lang="zh-CN" altLang="en-US" sz="2000" b="1" dirty="0">
                <a:latin typeface="宋体" panose="02010600030101010101" pitchFamily="2" charset="-122"/>
                <a:ea typeface="宋体" panose="02010600030101010101" pitchFamily="2" charset="-122"/>
              </a:rPr>
              <a:t>段）</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“用暴力推翻资产阶级而建立自己的统治”</a:t>
            </a:r>
            <a:endParaRPr lang="en-US" altLang="zh-CN" sz="2000" b="1" dirty="0">
              <a:latin typeface="宋体" panose="02010600030101010101" pitchFamily="2" charset="-122"/>
              <a:ea typeface="宋体" panose="02010600030101010101" pitchFamily="2" charset="-122"/>
            </a:endParaRPr>
          </a:p>
          <a:p>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内容占位符 2"/>
          <p:cNvSpPr>
            <a:spLocks noGrp="1"/>
          </p:cNvSpPr>
          <p:nvPr>
            <p:ph idx="1"/>
          </p:nvPr>
        </p:nvSpPr>
        <p:spPr>
          <a:xfrm>
            <a:off x="584867" y="678095"/>
            <a:ext cx="8596668" cy="5065159"/>
          </a:xfrm>
        </p:spPr>
        <p:txBody>
          <a:bodyPr>
            <a:normAutofit/>
          </a:bodyPr>
          <a:lstStyle/>
          <a:p>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结论：资产阶级的灭亡和无产阶级的胜利是同样不可避免的（</a:t>
            </a:r>
            <a:r>
              <a:rPr lang="en-US" altLang="zh-CN" sz="2800" b="1" dirty="0">
                <a:latin typeface="宋体" panose="02010600030101010101" pitchFamily="2" charset="-122"/>
                <a:ea typeface="宋体" panose="02010600030101010101" pitchFamily="2" charset="-122"/>
              </a:rPr>
              <a:t>53-54</a:t>
            </a:r>
            <a:r>
              <a:rPr lang="zh-CN" altLang="en-US" sz="2800" b="1" dirty="0">
                <a:latin typeface="宋体" panose="02010600030101010101" pitchFamily="2" charset="-122"/>
                <a:ea typeface="宋体" panose="02010600030101010101" pitchFamily="2" charset="-122"/>
              </a:rPr>
              <a:t>段）</a:t>
            </a:r>
            <a:endParaRPr lang="en-US" altLang="zh-CN" sz="28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宣言</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从生产力的社会化和无产阶级的发展壮大两方面论证了资本主义社会的发展趋势。</a:t>
            </a:r>
            <a:endParaRPr lang="en-US" altLang="zh-CN" sz="2400" b="1" dirty="0">
              <a:latin typeface="宋体" panose="02010600030101010101" pitchFamily="2" charset="-122"/>
              <a:ea typeface="宋体" panose="02010600030101010101" pitchFamily="2" charset="-122"/>
            </a:endParaRPr>
          </a:p>
          <a:p>
            <a:pPr marL="0" indent="0">
              <a:buNone/>
            </a:pPr>
            <a:r>
              <a:rPr lang="zh-CN" altLang="en-US" sz="2000" b="1" dirty="0">
                <a:latin typeface="宋体" panose="02010600030101010101" pitchFamily="2" charset="-122"/>
                <a:ea typeface="宋体" panose="02010600030101010101" pitchFamily="2" charset="-122"/>
              </a:rPr>
              <a:t>    资产阶级对财富的占有必然推动生产力的不断扩张，加剧其同资本主义私有制的矛盾；而现代生产力的无限扩张，又必然导致无产阶级队伍不断扩大和集中，“使工人通过结社而达到的革命联合代替了他们由于竞争而造成的分散状态。于是，随着大工业的发展，资产阶级赖以生产和占有产品的基础本身也就从它的脚下被挖掉了。它首先生产的是它自身的掘墓人。”</a:t>
            </a:r>
            <a:endParaRPr lang="en-US" altLang="zh-CN" sz="2000" b="1" dirty="0">
              <a:latin typeface="宋体" panose="02010600030101010101" pitchFamily="2" charset="-122"/>
              <a:ea typeface="宋体" panose="02010600030101010101" pitchFamily="2" charset="-122"/>
            </a:endParaRPr>
          </a:p>
          <a:p>
            <a:pPr marL="0" indent="0">
              <a:buNone/>
            </a:pP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“资产阶级不仅锻造了置自身于死地的武器；它还产生了将要运用这种武器的人</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现代的工人，即无产者”。</a:t>
            </a:r>
            <a:endParaRPr lang="en-US" altLang="zh-CN" sz="2000" b="1" dirty="0">
              <a:latin typeface="宋体" panose="02010600030101010101" pitchFamily="2" charset="-122"/>
              <a:ea typeface="宋体" panose="02010600030101010101" pitchFamily="2" charset="-122"/>
            </a:endParaRPr>
          </a:p>
          <a:p>
            <a:pPr marL="0" indent="0">
              <a:buNone/>
            </a:pPr>
            <a:r>
              <a:rPr lang="en-US" altLang="zh-CN" sz="2000" b="1" dirty="0">
                <a:latin typeface="宋体" panose="02010600030101010101" pitchFamily="2" charset="-122"/>
                <a:ea typeface="宋体" panose="02010600030101010101" pitchFamily="2" charset="-122"/>
              </a:rPr>
              <a:t>   </a:t>
            </a:r>
          </a:p>
          <a:p>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7" name="内容占位符 2"/>
          <p:cNvSpPr>
            <a:spLocks noGrp="1"/>
          </p:cNvSpPr>
          <p:nvPr>
            <p:ph idx="1"/>
          </p:nvPr>
        </p:nvSpPr>
        <p:spPr>
          <a:xfrm>
            <a:off x="677333" y="667820"/>
            <a:ext cx="8653953" cy="5527497"/>
          </a:xfrm>
        </p:spPr>
        <p:txBody>
          <a:bodyPr>
            <a:normAutofit/>
          </a:bodyPr>
          <a:lstStyle/>
          <a:p>
            <a:r>
              <a:rPr lang="zh-CN" altLang="en-US" sz="2800" b="1" dirty="0">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四）关于无产阶级实现自身解放的理论</a:t>
            </a:r>
            <a:endParaRPr lang="en-US" altLang="zh-CN" sz="28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    在深刻揭示资本主义内在矛盾和历史趋势的基础上，第二章、第四章从共产党人和无产阶级的关系出发，进一步论证了无产阶级的历史使命和共产主义的未来图景，阐述了无产阶级实现自身历史使命的具体条件和途径，为无产阶级实现自身解放提供了理论保证。</a:t>
            </a:r>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阐明共产党的特点、性质和纲领</a:t>
            </a:r>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通过比较共产党与其他工人政党，指出共产党的特点：是代表无产阶级的共同利益的政党，秉持革命的彻底性和国际主义精神的政党</a:t>
            </a:r>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endParaRPr lang="en-US" altLang="zh-CN" sz="2400" b="1" dirty="0">
              <a:latin typeface="宋体" panose="02010600030101010101" pitchFamily="2" charset="-122"/>
              <a:ea typeface="宋体" panose="02010600030101010101" pitchFamily="2" charset="-122"/>
            </a:endParaRPr>
          </a:p>
          <a:p>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内容占位符 2"/>
          <p:cNvSpPr>
            <a:spLocks noGrp="1"/>
          </p:cNvSpPr>
          <p:nvPr>
            <p:ph idx="1"/>
          </p:nvPr>
        </p:nvSpPr>
        <p:spPr>
          <a:xfrm>
            <a:off x="339048" y="667820"/>
            <a:ext cx="8147406" cy="5332287"/>
          </a:xfrm>
        </p:spPr>
        <p:txBody>
          <a:bodyPr>
            <a:normAutofit/>
          </a:bodyPr>
          <a:lstStyle/>
          <a:p>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阐明共产党的性质：阶级性、先进性</a:t>
            </a:r>
            <a:endParaRPr lang="en-US" altLang="zh-CN" sz="2400" b="1"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“在</a:t>
            </a:r>
            <a:r>
              <a:rPr lang="zh-CN" altLang="en-US" sz="2000" b="1" dirty="0">
                <a:solidFill>
                  <a:srgbClr val="FF0000"/>
                </a:solidFill>
                <a:latin typeface="宋体" panose="02010600030101010101" pitchFamily="2" charset="-122"/>
                <a:ea typeface="宋体" panose="02010600030101010101" pitchFamily="2" charset="-122"/>
              </a:rPr>
              <a:t>实践</a:t>
            </a:r>
            <a:r>
              <a:rPr lang="zh-CN" altLang="en-US" sz="2000" b="1" dirty="0">
                <a:latin typeface="宋体" panose="02010600030101010101" pitchFamily="2" charset="-122"/>
                <a:ea typeface="宋体" panose="02010600030101010101" pitchFamily="2" charset="-122"/>
              </a:rPr>
              <a:t>方面，共产党人是各国工人政党中最坚决的、始终起推动作用的部分；在</a:t>
            </a:r>
            <a:r>
              <a:rPr lang="zh-CN" altLang="en-US" sz="2000" b="1" dirty="0">
                <a:solidFill>
                  <a:srgbClr val="FF0000"/>
                </a:solidFill>
                <a:latin typeface="宋体" panose="02010600030101010101" pitchFamily="2" charset="-122"/>
                <a:ea typeface="宋体" panose="02010600030101010101" pitchFamily="2" charset="-122"/>
              </a:rPr>
              <a:t>理论</a:t>
            </a:r>
            <a:r>
              <a:rPr lang="zh-CN" altLang="en-US" sz="2000" b="1" dirty="0">
                <a:latin typeface="宋体" panose="02010600030101010101" pitchFamily="2" charset="-122"/>
                <a:ea typeface="宋体" panose="02010600030101010101" pitchFamily="2" charset="-122"/>
              </a:rPr>
              <a:t>方面，他们胜过其余无产阶级群众的地方在于他们了解无产阶级运动的条件、进程和一般规律”</a:t>
            </a:r>
            <a:endParaRPr lang="en-US" altLang="zh-CN" sz="2000" b="1"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“共产党人的理论原理，决不是以这个或那个世界改革家所发明或发现的思想、原则为根据的”，“这些原理不过是现存的阶级斗争、我们眼前的历史运动的真实关系的一般表述”</a:t>
            </a:r>
            <a:endParaRPr lang="en-US" altLang="zh-CN" sz="2000" b="1" dirty="0">
              <a:latin typeface="宋体" panose="02010600030101010101" pitchFamily="2" charset="-122"/>
              <a:ea typeface="宋体" panose="02010600030101010101" pitchFamily="2" charset="-122"/>
            </a:endParaRPr>
          </a:p>
          <a:p>
            <a:endParaRPr lang="en-US" altLang="zh-CN" sz="20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阐明了共产党人的纲领，即共产党人的最近目的和最终目的</a:t>
            </a:r>
            <a:endParaRPr lang="en-US" altLang="zh-CN" sz="2400" b="1"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最近目的</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“使无产阶级成为阶级，推翻资产阶级的统治，由无产阶级夺取政权”</a:t>
            </a:r>
            <a:endParaRPr lang="en-US" altLang="zh-CN" sz="2000" b="1"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最终目的</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“消灭私有制”</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9" name="内容占位符 2"/>
          <p:cNvSpPr>
            <a:spLocks noGrp="1"/>
          </p:cNvSpPr>
          <p:nvPr>
            <p:ph idx="1"/>
          </p:nvPr>
        </p:nvSpPr>
        <p:spPr>
          <a:xfrm>
            <a:off x="512947" y="657546"/>
            <a:ext cx="8596668" cy="4983125"/>
          </a:xfrm>
        </p:spPr>
        <p:txBody>
          <a:bodyPr>
            <a:normAutofit/>
          </a:bodyPr>
          <a:lstStyle/>
          <a:p>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批驳资产阶级对共产党人的种种攻击和污蔑，阐明共产党人的理论原则和无产阶级革命的任务</a:t>
            </a:r>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首先，驳斥资产阶级对共产主义的物质产品的占有方式和生产方式的责备，阐明共产主义革命的最终目的是消灭资产阶级私有制。</a:t>
            </a:r>
            <a:endParaRPr lang="en-US" altLang="zh-CN" sz="2400" b="1"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“有人责备我们共产党人，说我们要消灭个人挣得的、自己劳动得来的财产，要消灭构成个人的一切自有、活动和独立的基础的财产”</a:t>
            </a:r>
            <a:endParaRPr lang="en-US" altLang="zh-CN" sz="2000" b="1"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“而资产阶级却把消灭这种关系说成是消灭个性和自由！”</a:t>
            </a:r>
            <a:endParaRPr lang="en-US" altLang="zh-CN" sz="2000" b="1"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“有人反驳说，私有制一消灭，一切活动就会停止，懒惰之风就会兴起”</a:t>
            </a:r>
            <a:endParaRPr lang="en-US" altLang="zh-CN" sz="2000" b="1" dirty="0">
              <a:latin typeface="宋体" panose="02010600030101010101" pitchFamily="2" charset="-122"/>
              <a:ea typeface="宋体" panose="02010600030101010101" pitchFamily="2" charset="-122"/>
            </a:endParaRPr>
          </a:p>
          <a:p>
            <a:pPr marL="0" indent="0">
              <a:buNone/>
            </a:pPr>
            <a:endParaRPr lang="en-US" altLang="zh-CN" sz="2000" b="1" dirty="0">
              <a:latin typeface="宋体" panose="02010600030101010101" pitchFamily="2" charset="-122"/>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内容占位符 2"/>
          <p:cNvSpPr>
            <a:spLocks noGrp="1"/>
          </p:cNvSpPr>
          <p:nvPr>
            <p:ph idx="1"/>
          </p:nvPr>
        </p:nvSpPr>
        <p:spPr>
          <a:xfrm>
            <a:off x="380144" y="979061"/>
            <a:ext cx="9017148" cy="5390917"/>
          </a:xfrm>
        </p:spPr>
        <p:txBody>
          <a:bodyPr>
            <a:normAutofit/>
          </a:bodyPr>
          <a:lstStyle/>
          <a:p>
            <a:r>
              <a:rPr lang="zh-CN" altLang="en-US" sz="2400" b="1" dirty="0">
                <a:latin typeface="宋体" panose="02010600030101010101" pitchFamily="2" charset="-122"/>
                <a:ea typeface="宋体" panose="02010600030101010101" pitchFamily="2" charset="-122"/>
              </a:rPr>
              <a:t>马克思在</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宣言</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中对以上两个问题的回答（</a:t>
            </a:r>
            <a:r>
              <a:rPr lang="en-US" altLang="zh-CN" sz="2400" b="1" dirty="0">
                <a:latin typeface="宋体" panose="02010600030101010101" pitchFamily="2" charset="-122"/>
                <a:ea typeface="宋体" panose="02010600030101010101" pitchFamily="2" charset="-122"/>
              </a:rPr>
              <a:t>18-35</a:t>
            </a:r>
            <a:r>
              <a:rPr lang="zh-CN" altLang="en-US" sz="2400" b="1" dirty="0">
                <a:latin typeface="宋体" panose="02010600030101010101" pitchFamily="2" charset="-122"/>
                <a:ea typeface="宋体" panose="02010600030101010101" pitchFamily="2" charset="-122"/>
              </a:rPr>
              <a:t>段）</a:t>
            </a:r>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马克思将目光聚焦在</a:t>
            </a:r>
            <a:r>
              <a:rPr lang="zh-CN" altLang="en-US" sz="2400" b="1" dirty="0">
                <a:solidFill>
                  <a:srgbClr val="FF0000"/>
                </a:solidFill>
                <a:latin typeface="宋体" panose="02010600030101010101" pitchFamily="2" charset="-122"/>
                <a:ea typeface="宋体" panose="02010600030101010101" pitchFamily="2" charset="-122"/>
              </a:rPr>
              <a:t>财产的来源</a:t>
            </a:r>
            <a:r>
              <a:rPr lang="zh-CN" altLang="en-US" sz="2400" b="1" dirty="0">
                <a:latin typeface="宋体" panose="02010600030101010101" pitchFamily="2" charset="-122"/>
                <a:ea typeface="宋体" panose="02010600030101010101" pitchFamily="2" charset="-122"/>
              </a:rPr>
              <a:t>上，而不是先对“私有财产”或是“财产”本身做出解释和分析</a:t>
            </a:r>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马克思指出：</a:t>
            </a:r>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1</a:t>
            </a:r>
            <a:r>
              <a:rPr lang="zh-CN" altLang="en-US" sz="2400" b="1" dirty="0">
                <a:latin typeface="宋体" panose="02010600030101010101" pitchFamily="2" charset="-122"/>
                <a:ea typeface="宋体" panose="02010600030101010101" pitchFamily="2" charset="-122"/>
              </a:rPr>
              <a:t>）财产是由无产者的劳动创造出来的</a:t>
            </a:r>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2</a:t>
            </a:r>
            <a:r>
              <a:rPr lang="zh-CN" altLang="en-US" sz="2400" b="1" dirty="0">
                <a:latin typeface="宋体" panose="02010600030101010101" pitchFamily="2" charset="-122"/>
                <a:ea typeface="宋体" panose="02010600030101010101" pitchFamily="2" charset="-122"/>
              </a:rPr>
              <a:t>）无产者创造财产，但不拥有财产</a:t>
            </a:r>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）资产阶级雇佣劳动关系下，财产转化为“资本”</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剥削雇佣劳动，扩大再生产，生产出“增殖的财产” （参见</a:t>
            </a:r>
            <a:r>
              <a:rPr lang="en-US" altLang="zh-CN" sz="2400" b="1" dirty="0">
                <a:latin typeface="宋体" panose="02010600030101010101" pitchFamily="2" charset="-122"/>
                <a:ea typeface="宋体" panose="02010600030101010101" pitchFamily="2" charset="-122"/>
              </a:rPr>
              <a:t>18</a:t>
            </a:r>
            <a:r>
              <a:rPr lang="zh-CN" altLang="en-US" sz="2400" b="1" dirty="0">
                <a:latin typeface="宋体" panose="02010600030101010101" pitchFamily="2" charset="-122"/>
                <a:ea typeface="宋体" panose="02010600030101010101" pitchFamily="2" charset="-122"/>
              </a:rPr>
              <a:t>段）</a:t>
            </a:r>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当财产转化为资本时，（</a:t>
            </a:r>
            <a:r>
              <a:rPr lang="en-US" altLang="zh-CN" sz="2400" b="1" dirty="0">
                <a:latin typeface="宋体" panose="02010600030101010101" pitchFamily="2" charset="-122"/>
                <a:ea typeface="宋体" panose="02010600030101010101" pitchFamily="2" charset="-122"/>
              </a:rPr>
              <a:t>19</a:t>
            </a:r>
            <a:r>
              <a:rPr lang="zh-CN" altLang="en-US" sz="2400" b="1" dirty="0">
                <a:latin typeface="宋体" panose="02010600030101010101" pitchFamily="2" charset="-122"/>
                <a:ea typeface="宋体" panose="02010600030101010101" pitchFamily="2" charset="-122"/>
              </a:rPr>
              <a:t>段）资本家</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雇佣劳动过程中占有一种社会的地位，即占有资本（资本是集体的产物，在生产、流通中产生增殖）</a:t>
            </a:r>
            <a:endParaRPr lang="en-US" altLang="zh-CN" sz="2400" b="1"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“资本不是一种个人力量，而是一种社会力量”（</a:t>
            </a:r>
            <a:r>
              <a:rPr lang="en-US" altLang="zh-CN" sz="2000" b="1" dirty="0">
                <a:latin typeface="宋体" panose="02010600030101010101" pitchFamily="2" charset="-122"/>
                <a:ea typeface="宋体" panose="02010600030101010101" pitchFamily="2" charset="-122"/>
              </a:rPr>
              <a:t>20-21</a:t>
            </a:r>
            <a:r>
              <a:rPr lang="zh-CN" altLang="en-US" sz="2000" b="1" dirty="0">
                <a:latin typeface="宋体" panose="02010600030101010101" pitchFamily="2" charset="-122"/>
                <a:ea typeface="宋体" panose="02010600030101010101" pitchFamily="2" charset="-122"/>
              </a:rPr>
              <a:t>段）</a:t>
            </a:r>
            <a:endParaRPr lang="en-US" altLang="zh-CN" sz="2000" b="1" dirty="0">
              <a:latin typeface="宋体" panose="02010600030101010101" pitchFamily="2" charset="-122"/>
              <a:ea typeface="宋体" panose="02010600030101010101" pitchFamily="2" charset="-122"/>
            </a:endParaRPr>
          </a:p>
          <a:p>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内容占位符 2"/>
          <p:cNvSpPr>
            <a:spLocks noGrp="1"/>
          </p:cNvSpPr>
          <p:nvPr>
            <p:ph idx="1"/>
          </p:nvPr>
        </p:nvSpPr>
        <p:spPr>
          <a:xfrm>
            <a:off x="729465" y="804400"/>
            <a:ext cx="8626731" cy="5678593"/>
          </a:xfrm>
        </p:spPr>
        <p:txBody>
          <a:bodyPr>
            <a:normAutofit fontScale="90000" lnSpcReduction="20000"/>
          </a:bodyPr>
          <a:lstStyle/>
          <a:p>
            <a:pPr>
              <a:lnSpc>
                <a:spcPts val="3200"/>
              </a:lnSpc>
            </a:pPr>
            <a:r>
              <a:rPr lang="zh-CN" altLang="en-US" sz="2400" b="1" dirty="0">
                <a:latin typeface="宋体" panose="02010600030101010101" pitchFamily="2" charset="-122"/>
                <a:ea typeface="宋体" panose="02010600030101010101" pitchFamily="2" charset="-122"/>
              </a:rPr>
              <a:t>消灭资产阶级的财产并不是要把“财产”这种实物毁灭，而是要抹去这种“财产”身上的“阶级性质”（</a:t>
            </a:r>
            <a:r>
              <a:rPr lang="en-US" altLang="zh-CN" sz="2400" b="1" dirty="0">
                <a:latin typeface="宋体" panose="02010600030101010101" pitchFamily="2" charset="-122"/>
                <a:ea typeface="宋体" panose="02010600030101010101" pitchFamily="2" charset="-122"/>
              </a:rPr>
              <a:t>21</a:t>
            </a:r>
            <a:r>
              <a:rPr lang="zh-CN" altLang="en-US" sz="2400" b="1" dirty="0">
                <a:latin typeface="宋体" panose="02010600030101010101" pitchFamily="2" charset="-122"/>
                <a:ea typeface="宋体" panose="02010600030101010101" pitchFamily="2" charset="-122"/>
              </a:rPr>
              <a:t>段）</a:t>
            </a:r>
            <a:r>
              <a:rPr lang="en-US" altLang="zh-CN" sz="24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“我们要消灭的是只是这种占有的可怜的性质，在这种占有下，工人仅仅为增殖资本而活着，只有在统治阶级的利益需要他活着的时候才能活着”</a:t>
            </a:r>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23</a:t>
            </a:r>
            <a:r>
              <a:rPr lang="zh-CN" altLang="en-US" sz="2400" b="1" dirty="0">
                <a:latin typeface="宋体" panose="02010600030101010101" pitchFamily="2" charset="-122"/>
                <a:ea typeface="宋体" panose="02010600030101010101" pitchFamily="2" charset="-122"/>
              </a:rPr>
              <a:t>段），使其成为“积累起来的劳动”，用以“扩大、丰富和提高工人的生活”（</a:t>
            </a:r>
            <a:r>
              <a:rPr lang="en-US" altLang="zh-CN" sz="2400" b="1" dirty="0">
                <a:latin typeface="宋体" panose="02010600030101010101" pitchFamily="2" charset="-122"/>
                <a:ea typeface="宋体" panose="02010600030101010101" pitchFamily="2" charset="-122"/>
              </a:rPr>
              <a:t>24</a:t>
            </a:r>
            <a:r>
              <a:rPr lang="zh-CN" altLang="en-US" sz="2400" b="1" dirty="0">
                <a:latin typeface="宋体" panose="02010600030101010101" pitchFamily="2" charset="-122"/>
                <a:ea typeface="宋体" panose="02010600030101010101" pitchFamily="2" charset="-122"/>
              </a:rPr>
              <a:t>段）。在共产主义社会，“活的劳动”是为全体社会成员服务的，而不像资本主义社会，只为对无产阶级进行剥削服务。</a:t>
            </a:r>
            <a:endParaRPr lang="en-US" altLang="zh-CN" sz="2400" b="1" dirty="0">
              <a:latin typeface="宋体" panose="02010600030101010101" pitchFamily="2" charset="-122"/>
              <a:ea typeface="宋体" panose="02010600030101010101" pitchFamily="2" charset="-122"/>
            </a:endParaRPr>
          </a:p>
          <a:p>
            <a:pPr>
              <a:lnSpc>
                <a:spcPts val="3200"/>
              </a:lnSpc>
            </a:pPr>
            <a:r>
              <a:rPr lang="zh-CN" altLang="en-US" sz="2400" b="1" dirty="0">
                <a:latin typeface="宋体" panose="02010600030101010101" pitchFamily="2" charset="-122"/>
                <a:ea typeface="宋体" panose="02010600030101010101" pitchFamily="2" charset="-122"/>
              </a:rPr>
              <a:t>在资本主义社会里，“私有财产对十分之九的成员来说已经被消灭了”（</a:t>
            </a:r>
            <a:r>
              <a:rPr lang="en-US" altLang="zh-CN" sz="2400" b="1" dirty="0">
                <a:latin typeface="宋体" panose="02010600030101010101" pitchFamily="2" charset="-122"/>
                <a:ea typeface="宋体" panose="02010600030101010101" pitchFamily="2" charset="-122"/>
              </a:rPr>
              <a:t>29</a:t>
            </a:r>
            <a:r>
              <a:rPr lang="zh-CN" altLang="en-US" sz="2400" b="1" dirty="0">
                <a:latin typeface="宋体" panose="02010600030101010101" pitchFamily="2" charset="-122"/>
                <a:ea typeface="宋体" panose="02010600030101010101" pitchFamily="2" charset="-122"/>
              </a:rPr>
              <a:t>段）无产阶级要消灭的是带有资产阶级性质的，“以社会上的绝大多数人没有财产为必要条件的所有制”（</a:t>
            </a:r>
            <a:r>
              <a:rPr lang="en-US" altLang="zh-CN" sz="2400" b="1" dirty="0">
                <a:latin typeface="宋体" panose="02010600030101010101" pitchFamily="2" charset="-122"/>
                <a:ea typeface="宋体" panose="02010600030101010101" pitchFamily="2" charset="-122"/>
              </a:rPr>
              <a:t>29-30</a:t>
            </a:r>
            <a:r>
              <a:rPr lang="zh-CN" altLang="en-US" sz="2400" b="1" dirty="0">
                <a:latin typeface="宋体" panose="02010600030101010101" pitchFamily="2" charset="-122"/>
                <a:ea typeface="宋体" panose="02010600030101010101" pitchFamily="2" charset="-122"/>
              </a:rPr>
              <a:t>）</a:t>
            </a:r>
            <a:endParaRPr lang="en-US" altLang="zh-CN" sz="2400" b="1" dirty="0">
              <a:latin typeface="宋体" panose="02010600030101010101" pitchFamily="2" charset="-122"/>
              <a:ea typeface="宋体" panose="02010600030101010101" pitchFamily="2" charset="-122"/>
            </a:endParaRPr>
          </a:p>
          <a:p>
            <a:pPr>
              <a:lnSpc>
                <a:spcPts val="3200"/>
              </a:lnSpc>
            </a:pPr>
            <a:r>
              <a:rPr lang="zh-CN" altLang="en-US" sz="2400" b="1" dirty="0">
                <a:latin typeface="宋体" panose="02010600030101010101" pitchFamily="2" charset="-122"/>
                <a:ea typeface="宋体" panose="02010600030101010101" pitchFamily="2" charset="-122"/>
              </a:rPr>
              <a:t>“共产主义并不剥夺任何人占有社会产品的权利，它只剥夺利用这种占有去奴役他人劳动的权利”（</a:t>
            </a:r>
            <a:r>
              <a:rPr lang="en-US" altLang="zh-CN" sz="2400" b="1" dirty="0">
                <a:latin typeface="宋体" panose="02010600030101010101" pitchFamily="2" charset="-122"/>
                <a:ea typeface="宋体" panose="02010600030101010101" pitchFamily="2" charset="-122"/>
              </a:rPr>
              <a:t>33</a:t>
            </a:r>
            <a:r>
              <a:rPr lang="zh-CN" altLang="en-US" sz="2400" b="1" dirty="0">
                <a:latin typeface="宋体" panose="02010600030101010101" pitchFamily="2" charset="-122"/>
                <a:ea typeface="宋体" panose="02010600030101010101" pitchFamily="2" charset="-122"/>
              </a:rPr>
              <a:t>段）</a:t>
            </a:r>
            <a:endParaRPr lang="en-US" altLang="zh-CN" sz="2400" b="1" dirty="0">
              <a:latin typeface="宋体" panose="02010600030101010101" pitchFamily="2" charset="-122"/>
              <a:ea typeface="宋体" panose="02010600030101010101" pitchFamily="2" charset="-122"/>
            </a:endParaRPr>
          </a:p>
          <a:p>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图片 4" descr="图片包含 人员, 男士, 室内, 餐桌  描述已自动生成"/>
          <p:cNvPicPr>
            <a:picLocks noChangeAspect="1" noChangeArrowheads="1"/>
          </p:cNvPicPr>
          <p:nvPr/>
        </p:nvPicPr>
        <p:blipFill rotWithShape="1">
          <a:blip r:embed="rId2"/>
          <a:srcRect l="22623" r="13037" b="9090"/>
          <a:stretch>
            <a:fillRect/>
          </a:stretch>
        </p:blipFill>
        <p:spPr bwMode="auto">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a:noFill/>
        </p:spPr>
      </p:pic>
      <p:sp>
        <p:nvSpPr>
          <p:cNvPr id="1048612" name="内容占位符 2"/>
          <p:cNvSpPr>
            <a:spLocks noGrp="1"/>
          </p:cNvSpPr>
          <p:nvPr>
            <p:ph idx="1"/>
          </p:nvPr>
        </p:nvSpPr>
        <p:spPr>
          <a:xfrm>
            <a:off x="2480668" y="816134"/>
            <a:ext cx="6424440" cy="5225731"/>
          </a:xfrm>
        </p:spPr>
        <p:txBody>
          <a:bodyPr>
            <a:noAutofit/>
          </a:bodyPr>
          <a:lstStyle/>
          <a:p>
            <a:r>
              <a:rPr lang="zh-CN" altLang="en-US" sz="2800" b="1" dirty="0">
                <a:latin typeface="宋体" panose="02010600030101010101" pitchFamily="2" charset="-122"/>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共产党宣言</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是第一次全面阐述科学社会主义原理的伟大著作。</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共产党宣言</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深刻阐述了马克思主义的科学世界观，深刻阐述了马克思主义政党的先进品格，深刻阐述了马克思主义政党的政治立场，深刻阐述了马克思主义政党的崇高理想，深刻阐述了马克思主义的革命纲领，深刻阐述了马克思主义政党的国际主义精神。”。</a:t>
            </a:r>
            <a:endParaRPr lang="en-US" altLang="zh-CN" sz="2800" b="1" dirty="0">
              <a:latin typeface="宋体" panose="02010600030101010101" pitchFamily="2" charset="-122"/>
              <a:ea typeface="宋体" panose="02010600030101010101" pitchFamily="2" charset="-122"/>
            </a:endParaRPr>
          </a:p>
          <a:p>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习近平</a:t>
            </a:r>
            <a:r>
              <a:rPr lang="en-US" altLang="zh-CN" sz="2000" b="1" dirty="0">
                <a:latin typeface="宋体" panose="02010600030101010101" pitchFamily="2" charset="-122"/>
                <a:ea typeface="宋体" panose="02010600030101010101" pitchFamily="2" charset="-122"/>
              </a:rPr>
              <a:t>2018.04.23</a:t>
            </a:r>
            <a:r>
              <a:rPr lang="zh-CN" altLang="en-US" sz="2000" b="1" dirty="0">
                <a:latin typeface="宋体" panose="02010600030101010101" pitchFamily="2" charset="-122"/>
                <a:ea typeface="宋体" panose="02010600030101010101" pitchFamily="2" charset="-122"/>
              </a:rPr>
              <a:t>在主持十九届中央政治局第五次集体学习时的讲话，据新华社北京</a:t>
            </a:r>
            <a:r>
              <a:rPr lang="en-US" altLang="zh-CN" sz="2000" b="1" dirty="0">
                <a:latin typeface="宋体" panose="02010600030101010101" pitchFamily="2" charset="-122"/>
                <a:ea typeface="宋体" panose="02010600030101010101" pitchFamily="2" charset="-122"/>
              </a:rPr>
              <a:t>4</a:t>
            </a:r>
            <a:r>
              <a:rPr lang="zh-CN" altLang="en-US" sz="2000" b="1" dirty="0">
                <a:latin typeface="宋体" panose="02010600030101010101" pitchFamily="2" charset="-122"/>
                <a:ea typeface="宋体" panose="02010600030101010101" pitchFamily="2" charset="-122"/>
              </a:rPr>
              <a:t>月</a:t>
            </a:r>
            <a:r>
              <a:rPr lang="en-US" altLang="zh-CN" sz="2000" b="1" dirty="0">
                <a:latin typeface="宋体" panose="02010600030101010101" pitchFamily="2" charset="-122"/>
                <a:ea typeface="宋体" panose="02010600030101010101" pitchFamily="2" charset="-122"/>
              </a:rPr>
              <a:t>24</a:t>
            </a:r>
            <a:r>
              <a:rPr lang="zh-CN" altLang="en-US" sz="2000" b="1" dirty="0">
                <a:latin typeface="宋体" panose="02010600030101010101" pitchFamily="2" charset="-122"/>
                <a:ea typeface="宋体" panose="02010600030101010101" pitchFamily="2" charset="-122"/>
              </a:rPr>
              <a:t>日电</a:t>
            </a:r>
            <a:endParaRPr lang="en-US" altLang="zh-CN" sz="2000" b="1" dirty="0">
              <a:latin typeface="宋体" panose="02010600030101010101" pitchFamily="2" charset="-122"/>
              <a:ea typeface="宋体" panose="02010600030101010101" pitchFamily="2" charset="-122"/>
            </a:endParaRPr>
          </a:p>
          <a:p>
            <a:pPr marL="0" indent="0">
              <a:buNone/>
            </a:pPr>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内容占位符 2"/>
          <p:cNvSpPr>
            <a:spLocks noGrp="1"/>
          </p:cNvSpPr>
          <p:nvPr>
            <p:ph idx="1"/>
          </p:nvPr>
        </p:nvSpPr>
        <p:spPr>
          <a:xfrm>
            <a:off x="420480" y="640013"/>
            <a:ext cx="9042019" cy="4836113"/>
          </a:xfrm>
        </p:spPr>
        <p:txBody>
          <a:bodyPr>
            <a:normAutofit/>
          </a:bodyPr>
          <a:lstStyle/>
          <a:p>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其次，驳斥资产阶级批评共产主义者废除、终止资产阶级教育，即废止一切教育（</a:t>
            </a:r>
            <a:r>
              <a:rPr lang="en-US" altLang="zh-CN" sz="2400" b="1" dirty="0">
                <a:latin typeface="宋体" panose="02010600030101010101" pitchFamily="2" charset="-122"/>
                <a:ea typeface="宋体" panose="02010600030101010101" pitchFamily="2" charset="-122"/>
              </a:rPr>
              <a:t>36-67</a:t>
            </a:r>
            <a:r>
              <a:rPr lang="zh-CN" altLang="en-US" sz="2400" b="1" dirty="0">
                <a:latin typeface="宋体" panose="02010600030101010101" pitchFamily="2" charset="-122"/>
                <a:ea typeface="宋体" panose="02010600030101010101" pitchFamily="2" charset="-122"/>
              </a:rPr>
              <a:t>段）</a:t>
            </a:r>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结论：共产主义革命的两大基本任务</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同传统的所有制实行最彻底的决裂；同传统的观念实行最彻底的决裂</a:t>
            </a:r>
            <a:endParaRPr lang="en-US" altLang="zh-CN" sz="2400" b="1" dirty="0">
              <a:latin typeface="宋体" panose="02010600030101010101" pitchFamily="2" charset="-122"/>
              <a:ea typeface="宋体" panose="02010600030101010101" pitchFamily="2" charset="-122"/>
            </a:endParaRPr>
          </a:p>
          <a:p>
            <a:pPr marL="0" indent="0">
              <a:buNone/>
            </a:pPr>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3.</a:t>
            </a:r>
            <a:r>
              <a:rPr lang="zh-CN" altLang="en-US" sz="2400" b="1" dirty="0">
                <a:latin typeface="宋体" panose="02010600030101010101" pitchFamily="2" charset="-122"/>
                <a:ea typeface="宋体" panose="02010600030101010101" pitchFamily="2" charset="-122"/>
              </a:rPr>
              <a:t> 阐述无产阶级专政基本思想，阐明共产党人的最高纲领和最低纲领（</a:t>
            </a:r>
            <a:r>
              <a:rPr lang="en-US" altLang="zh-CN" sz="2400" b="1" dirty="0">
                <a:latin typeface="宋体" panose="02010600030101010101" pitchFamily="2" charset="-122"/>
                <a:ea typeface="宋体" panose="02010600030101010101" pitchFamily="2" charset="-122"/>
              </a:rPr>
              <a:t>69-76</a:t>
            </a:r>
            <a:r>
              <a:rPr lang="zh-CN" altLang="en-US" sz="2400" b="1" dirty="0">
                <a:latin typeface="宋体" panose="02010600030101010101" pitchFamily="2" charset="-122"/>
                <a:ea typeface="宋体" panose="02010600030101010101" pitchFamily="2" charset="-122"/>
              </a:rPr>
              <a:t>段）</a:t>
            </a:r>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共产党人的最低纲领（</a:t>
            </a:r>
            <a:r>
              <a:rPr lang="en-US" altLang="zh-CN" sz="2400" b="1" dirty="0">
                <a:latin typeface="宋体" panose="02010600030101010101" pitchFamily="2" charset="-122"/>
                <a:ea typeface="宋体" panose="02010600030101010101" pitchFamily="2" charset="-122"/>
              </a:rPr>
              <a:t>69-74</a:t>
            </a:r>
            <a:r>
              <a:rPr lang="zh-CN" altLang="en-US" sz="2400" b="1" dirty="0">
                <a:latin typeface="宋体" panose="02010600030101010101" pitchFamily="2" charset="-122"/>
                <a:ea typeface="宋体" panose="02010600030101010101" pitchFamily="2" charset="-122"/>
              </a:rPr>
              <a:t>段）</a:t>
            </a:r>
            <a:endParaRPr lang="en-US" altLang="zh-CN" sz="24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共产党人的最高纲领（</a:t>
            </a:r>
            <a:r>
              <a:rPr lang="en-US" altLang="zh-CN" sz="2400" b="1" dirty="0">
                <a:latin typeface="宋体" panose="02010600030101010101" pitchFamily="2" charset="-122"/>
                <a:ea typeface="宋体" panose="02010600030101010101" pitchFamily="2" charset="-122"/>
              </a:rPr>
              <a:t>75-76</a:t>
            </a:r>
            <a:r>
              <a:rPr lang="zh-CN" altLang="en-US" sz="2400" b="1" dirty="0">
                <a:latin typeface="宋体" panose="02010600030101010101" pitchFamily="2" charset="-122"/>
                <a:ea typeface="宋体" panose="02010600030101010101" pitchFamily="2" charset="-122"/>
              </a:rPr>
              <a:t>段）</a:t>
            </a:r>
            <a:endParaRPr lang="en-US" altLang="zh-CN" sz="2400" b="1" dirty="0">
              <a:latin typeface="宋体" panose="02010600030101010101" pitchFamily="2" charset="-122"/>
              <a:ea typeface="宋体" panose="02010600030101010101" pitchFamily="2" charset="-122"/>
            </a:endParaRPr>
          </a:p>
          <a:p>
            <a:endParaRPr lang="zh-CN" altLang="en-US" sz="2400" b="1" dirty="0">
              <a:latin typeface="宋体" panose="02010600030101010101" pitchFamily="2" charset="-122"/>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3" name="内容占位符 2"/>
          <p:cNvSpPr>
            <a:spLocks noGrp="1"/>
          </p:cNvSpPr>
          <p:nvPr>
            <p:ph idx="1"/>
          </p:nvPr>
        </p:nvSpPr>
        <p:spPr>
          <a:xfrm>
            <a:off x="625963" y="568095"/>
            <a:ext cx="8596668" cy="5062143"/>
          </a:xfrm>
        </p:spPr>
        <p:txBody>
          <a:bodyPr>
            <a:normAutofit/>
          </a:bodyPr>
          <a:lstStyle/>
          <a:p>
            <a:r>
              <a:rPr lang="en-US" altLang="zh-CN" sz="2400" b="1" dirty="0">
                <a:latin typeface="宋体" panose="02010600030101010101" pitchFamily="2" charset="-122"/>
                <a:ea typeface="宋体" panose="02010600030101010101" pitchFamily="2" charset="-122"/>
              </a:rPr>
              <a:t>4.</a:t>
            </a:r>
            <a:r>
              <a:rPr lang="zh-CN" altLang="en-US" sz="2400" b="1" dirty="0">
                <a:latin typeface="宋体" panose="02010600030101010101" pitchFamily="2" charset="-122"/>
                <a:ea typeface="宋体" panose="02010600030101010101" pitchFamily="2" charset="-122"/>
              </a:rPr>
              <a:t>无产阶级政党的策略</a:t>
            </a:r>
            <a:endParaRPr lang="en-US" altLang="zh-CN" sz="2400" b="1"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无产阶级要完成自己的历史使命，实现自己的纲领，除了要有一整套正确的理论原则作指导，确立正确的革命道路，还应有相应的斗争策略原则来提供保障。</a:t>
            </a:r>
            <a:endParaRPr lang="en-US" altLang="zh-CN" sz="2000" b="1"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）提出了不断革命论和革命发展阶段论相统一的策略，阐明了无产阶级长远利益和当前利益的辩证关系</a:t>
            </a:r>
            <a:endParaRPr lang="en-US" altLang="zh-CN" sz="2000" b="1"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）提出了共产党人对资产阶级民主政党的又联合又斗争的统一战线策略，阐明了共产党人革命的原则性与策略的灵活性相统一的原理</a:t>
            </a:r>
            <a:endParaRPr lang="en-US" altLang="zh-CN" sz="2000" b="1"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3</a:t>
            </a:r>
            <a:r>
              <a:rPr lang="zh-CN" altLang="en-US" sz="2000" b="1" dirty="0">
                <a:latin typeface="宋体" panose="02010600030101010101" pitchFamily="2" charset="-122"/>
                <a:ea typeface="宋体" panose="02010600030101010101" pitchFamily="2" charset="-122"/>
              </a:rPr>
              <a:t>）阐明了无产阶级的国际主义原则</a:t>
            </a:r>
            <a:endParaRPr lang="en-US" altLang="zh-CN" sz="2000" b="1"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结语：再次郑重申明共产党人的观点和意图，公开宣告共产党人实现自己目的的手段和途径</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共产党人只有用暴力才能推翻全部现存的社会制度；全世界无产阶级只有联合起来，共同作战，才能砸碎旧的锁链，获得整个世界。号召全世界无产者联合起来。</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4" name="标题 1"/>
          <p:cNvSpPr>
            <a:spLocks noGrp="1"/>
          </p:cNvSpPr>
          <p:nvPr>
            <p:ph type="title"/>
          </p:nvPr>
        </p:nvSpPr>
        <p:spPr>
          <a:xfrm>
            <a:off x="704673" y="378246"/>
            <a:ext cx="8596668" cy="844627"/>
          </a:xfrm>
        </p:spPr>
        <p:txBody>
          <a:bodyPr>
            <a:normAutofit/>
          </a:bodyPr>
          <a:lstStyle/>
          <a:p>
            <a:r>
              <a:rPr lang="zh-CN" altLang="en-US" sz="3200" b="1" dirty="0">
                <a:solidFill>
                  <a:schemeClr val="tx1"/>
                </a:solidFill>
                <a:latin typeface="宋体" panose="02010600030101010101" pitchFamily="2" charset="-122"/>
                <a:ea typeface="宋体" panose="02010600030101010101" pitchFamily="2" charset="-122"/>
              </a:rPr>
              <a:t>四、想一想《宣言》的当代价值</a:t>
            </a:r>
          </a:p>
        </p:txBody>
      </p:sp>
      <p:pic>
        <p:nvPicPr>
          <p:cNvPr id="2097155" name="内容占位符 3"/>
          <p:cNvPicPr>
            <a:picLocks noGrp="1" noChangeAspect="1"/>
          </p:cNvPicPr>
          <p:nvPr>
            <p:ph idx="1"/>
            <p:custDataLst>
              <p:tags r:id="rId1"/>
            </p:custDataLst>
          </p:nvPr>
        </p:nvPicPr>
        <p:blipFill>
          <a:blip r:embed="rId3"/>
          <a:stretch>
            <a:fillRect/>
          </a:stretch>
        </p:blipFill>
        <p:spPr>
          <a:xfrm>
            <a:off x="4093845" y="1464945"/>
            <a:ext cx="4762500" cy="5162550"/>
          </a:xfrm>
          <a:prstGeom prst="rect">
            <a:avLst/>
          </a:prstGeom>
        </p:spPr>
      </p:pic>
      <p:pic>
        <p:nvPicPr>
          <p:cNvPr id="2097156" name="图片 4"/>
          <p:cNvPicPr>
            <a:picLocks noChangeAspect="1"/>
          </p:cNvPicPr>
          <p:nvPr/>
        </p:nvPicPr>
        <p:blipFill>
          <a:blip r:embed="rId4"/>
          <a:stretch>
            <a:fillRect/>
          </a:stretch>
        </p:blipFill>
        <p:spPr>
          <a:xfrm>
            <a:off x="1144905" y="1222375"/>
            <a:ext cx="3078480" cy="540512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7" name="图片 4" descr="图片包含 人员, 男士, 室内, 餐桌  描述已自动生成"/>
          <p:cNvPicPr>
            <a:picLocks noChangeAspect="1" noChangeArrowheads="1"/>
          </p:cNvPicPr>
          <p:nvPr/>
        </p:nvPicPr>
        <p:blipFill rotWithShape="1">
          <a:blip r:embed="rId2"/>
          <a:srcRect l="22623" r="13037" b="9090"/>
          <a:stretch>
            <a:fillRect/>
          </a:stretch>
        </p:blipFill>
        <p:spPr bwMode="auto">
          <a:xfrm>
            <a:off x="20" y="10"/>
            <a:ext cx="2734036" cy="6867719"/>
          </a:xfrm>
          <a:custGeom>
            <a:avLst/>
            <a:gdLst>
              <a:gd name="connsiteX0" fmla="*/ 0 w 2734056"/>
              <a:gd name="connsiteY0" fmla="*/ 0 h 6858000"/>
              <a:gd name="connsiteX1" fmla="*/ 1674254 w 2734056"/>
              <a:gd name="connsiteY1" fmla="*/ 0 h 6858000"/>
              <a:gd name="connsiteX2" fmla="*/ 2734056 w 2734056"/>
              <a:gd name="connsiteY2" fmla="*/ 6850199 h 6858000"/>
              <a:gd name="connsiteX3" fmla="*/ 2734056 w 2734056"/>
              <a:gd name="connsiteY3" fmla="*/ 6858000 h 6858000"/>
              <a:gd name="connsiteX4" fmla="*/ 461457 w 2734056"/>
              <a:gd name="connsiteY4" fmla="*/ 6858000 h 6858000"/>
              <a:gd name="connsiteX5" fmla="*/ 0 w 2734056"/>
              <a:gd name="connsiteY5" fmla="*/ 413411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34056" h="6858000">
                <a:moveTo>
                  <a:pt x="0" y="0"/>
                </a:moveTo>
                <a:lnTo>
                  <a:pt x="1674254" y="0"/>
                </a:lnTo>
                <a:lnTo>
                  <a:pt x="2734056" y="6850199"/>
                </a:lnTo>
                <a:lnTo>
                  <a:pt x="2734056" y="6858000"/>
                </a:lnTo>
                <a:lnTo>
                  <a:pt x="461457" y="6858000"/>
                </a:lnTo>
                <a:lnTo>
                  <a:pt x="0" y="4134118"/>
                </a:lnTo>
                <a:close/>
              </a:path>
            </a:pathLst>
          </a:custGeom>
          <a:noFill/>
        </p:spPr>
      </p:pic>
      <p:sp>
        <p:nvSpPr>
          <p:cNvPr id="1048655" name="内容占位符 2"/>
          <p:cNvSpPr>
            <a:spLocks noGrp="1"/>
          </p:cNvSpPr>
          <p:nvPr>
            <p:ph idx="1"/>
          </p:nvPr>
        </p:nvSpPr>
        <p:spPr>
          <a:xfrm>
            <a:off x="2814320" y="1188719"/>
            <a:ext cx="6459682" cy="4852643"/>
          </a:xfrm>
        </p:spPr>
        <p:txBody>
          <a:bodyPr>
            <a:normAutofit/>
          </a:bodyPr>
          <a:lstStyle/>
          <a:p>
            <a:r>
              <a:rPr lang="zh-CN" altLang="en-US" sz="2400" b="1" dirty="0">
                <a:latin typeface="宋体" panose="02010600030101010101" pitchFamily="2" charset="-122"/>
                <a:ea typeface="宋体" panose="02010600030101010101" pitchFamily="2" charset="-122"/>
              </a:rPr>
              <a:t>“</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共产党宣言</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揭示的人类社会最终走向共产主义的必然趋势，奠定了共产党人坚定的理想信念、坚守精神家园的理论基础。我们要把共产主义远大理想同中国特色社会主义共同理想统一起来、同我们正在做的事情统一起来，坚定道路自信、理论自信、制度自信、文化自信，不为任何风险所俱，不为任何干扰所惑，始终坚守共产党人的理想信念，不负共产党人的光荣称号。”</a:t>
            </a:r>
            <a:endParaRPr lang="en-US" altLang="zh-CN" sz="2400" b="1" dirty="0">
              <a:latin typeface="宋体" panose="02010600030101010101" pitchFamily="2" charset="-122"/>
              <a:ea typeface="宋体" panose="02010600030101010101" pitchFamily="2" charset="-122"/>
            </a:endParaRPr>
          </a:p>
          <a:p>
            <a:r>
              <a:rPr lang="en-US" altLang="zh-CN" sz="2400" b="1" dirty="0">
                <a:latin typeface="宋体" panose="02010600030101010101" pitchFamily="2" charset="-122"/>
                <a:ea typeface="宋体" panose="02010600030101010101" pitchFamily="2" charset="-122"/>
              </a:rPr>
              <a:t>——2018.04.23</a:t>
            </a:r>
            <a:r>
              <a:rPr lang="zh-CN" altLang="en-US" sz="2400" b="1" dirty="0">
                <a:latin typeface="宋体" panose="02010600030101010101" pitchFamily="2" charset="-122"/>
                <a:ea typeface="宋体" panose="02010600030101010101" pitchFamily="2" charset="-122"/>
              </a:rPr>
              <a:t>在主持十九届中央政治局第五次集体学习时的讲话，据新华社北京</a:t>
            </a:r>
            <a:r>
              <a:rPr lang="en-US" altLang="zh-CN" sz="2400" b="1" dirty="0">
                <a:latin typeface="宋体" panose="02010600030101010101" pitchFamily="2" charset="-122"/>
                <a:ea typeface="宋体" panose="02010600030101010101" pitchFamily="2" charset="-122"/>
              </a:rPr>
              <a:t>04.24</a:t>
            </a:r>
            <a:r>
              <a:rPr lang="zh-CN" altLang="en-US" sz="2400" b="1" dirty="0">
                <a:latin typeface="宋体" panose="02010600030101010101" pitchFamily="2" charset="-122"/>
                <a:ea typeface="宋体" panose="02010600030101010101" pitchFamily="2" charset="-122"/>
              </a:rPr>
              <a:t>电</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3" name="内容占位符 2"/>
          <p:cNvSpPr>
            <a:spLocks noGrp="1"/>
          </p:cNvSpPr>
          <p:nvPr>
            <p:ph idx="1"/>
          </p:nvPr>
        </p:nvSpPr>
        <p:spPr>
          <a:xfrm>
            <a:off x="677334" y="811659"/>
            <a:ext cx="8281731" cy="5024062"/>
          </a:xfrm>
        </p:spPr>
        <p:txBody>
          <a:bodyPr>
            <a:normAutofit/>
          </a:bodyPr>
          <a:lstStyle/>
          <a:p>
            <a:r>
              <a:rPr lang="zh-CN" altLang="en-US" sz="2800" b="1" dirty="0">
                <a:latin typeface="宋体" panose="02010600030101010101" pitchFamily="2" charset="-122"/>
                <a:ea typeface="宋体" panose="02010600030101010101" pitchFamily="2" charset="-122"/>
              </a:rPr>
              <a:t>主要内容</a:t>
            </a:r>
            <a:endParaRPr lang="en-US" altLang="zh-CN" sz="2800" b="1" dirty="0">
              <a:latin typeface="宋体" panose="02010600030101010101" pitchFamily="2" charset="-122"/>
              <a:ea typeface="宋体" panose="02010600030101010101" pitchFamily="2" charset="-122"/>
            </a:endParaRPr>
          </a:p>
          <a:p>
            <a:pPr>
              <a:lnSpc>
                <a:spcPct val="150000"/>
              </a:lnSpc>
            </a:pPr>
            <a:r>
              <a:rPr lang="zh-CN" altLang="en-US" sz="2800" b="1" dirty="0">
                <a:latin typeface="宋体" panose="02010600030101010101" pitchFamily="2" charset="-122"/>
                <a:ea typeface="宋体" panose="02010600030101010101" pitchFamily="2" charset="-122"/>
              </a:rPr>
              <a:t>一、</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共产党宣言</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的创作背景</a:t>
            </a:r>
            <a:endParaRPr lang="en-US" altLang="zh-CN" sz="2800" b="1" dirty="0">
              <a:latin typeface="宋体" panose="02010600030101010101" pitchFamily="2" charset="-122"/>
              <a:ea typeface="宋体" panose="02010600030101010101" pitchFamily="2" charset="-122"/>
            </a:endParaRPr>
          </a:p>
          <a:p>
            <a:pPr>
              <a:lnSpc>
                <a:spcPct val="150000"/>
              </a:lnSpc>
            </a:pPr>
            <a:r>
              <a:rPr lang="zh-CN" altLang="en-US" sz="2800" b="1" dirty="0">
                <a:latin typeface="宋体" panose="02010600030101010101" pitchFamily="2" charset="-122"/>
                <a:ea typeface="宋体" panose="02010600030101010101" pitchFamily="2" charset="-122"/>
              </a:rPr>
              <a:t>二、</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共产党宣言</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的基本结构</a:t>
            </a:r>
            <a:endParaRPr lang="en-US" altLang="zh-CN" sz="2800" b="1" dirty="0">
              <a:latin typeface="宋体" panose="02010600030101010101" pitchFamily="2" charset="-122"/>
              <a:ea typeface="宋体" panose="02010600030101010101" pitchFamily="2" charset="-122"/>
            </a:endParaRPr>
          </a:p>
          <a:p>
            <a:pPr>
              <a:lnSpc>
                <a:spcPct val="150000"/>
              </a:lnSpc>
            </a:pPr>
            <a:r>
              <a:rPr lang="zh-CN" altLang="en-US" sz="2800" b="1" dirty="0">
                <a:latin typeface="宋体" panose="02010600030101010101" pitchFamily="2" charset="-122"/>
                <a:ea typeface="宋体" panose="02010600030101010101" pitchFamily="2" charset="-122"/>
              </a:rPr>
              <a:t>三、</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共产党宣言</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的基本观点</a:t>
            </a:r>
            <a:endParaRPr lang="en-US" altLang="zh-CN" sz="2800" b="1" dirty="0">
              <a:latin typeface="宋体" panose="02010600030101010101" pitchFamily="2" charset="-122"/>
              <a:ea typeface="宋体" panose="02010600030101010101" pitchFamily="2" charset="-122"/>
            </a:endParaRPr>
          </a:p>
          <a:p>
            <a:pPr>
              <a:lnSpc>
                <a:spcPct val="150000"/>
              </a:lnSpc>
            </a:pPr>
            <a:r>
              <a:rPr lang="zh-CN" altLang="en-US" sz="2800" b="1" dirty="0">
                <a:latin typeface="宋体" panose="02010600030101010101" pitchFamily="2" charset="-122"/>
                <a:ea typeface="宋体" panose="02010600030101010101" pitchFamily="2" charset="-122"/>
              </a:rPr>
              <a:t>四、</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共产党宣言</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的当代价值</a:t>
            </a:r>
            <a:endParaRPr lang="en-US" altLang="zh-CN" sz="2800" b="1" dirty="0">
              <a:latin typeface="宋体" panose="02010600030101010101" pitchFamily="2" charset="-122"/>
              <a:ea typeface="宋体" panose="02010600030101010101" pitchFamily="2" charset="-122"/>
            </a:endParaRPr>
          </a:p>
          <a:p>
            <a:pPr>
              <a:lnSpc>
                <a:spcPct val="150000"/>
              </a:lnSpc>
            </a:pPr>
            <a:endParaRPr lang="en-US" altLang="zh-CN" sz="2800" b="1" dirty="0">
              <a:latin typeface="宋体" panose="02010600030101010101" pitchFamily="2" charset="-122"/>
              <a:ea typeface="宋体" panose="02010600030101010101" pitchFamily="2" charset="-122"/>
            </a:endParaRPr>
          </a:p>
          <a:p>
            <a:pPr marL="0" indent="0">
              <a:buNone/>
            </a:pPr>
            <a:endParaRPr lang="en-US" altLang="zh-CN" sz="2800" b="1" dirty="0">
              <a:latin typeface="宋体" panose="02010600030101010101" pitchFamily="2" charset="-122"/>
              <a:ea typeface="宋体" panose="02010600030101010101" pitchFamily="2" charset="-122"/>
            </a:endParaRPr>
          </a:p>
          <a:p>
            <a:endParaRPr lang="zh-CN" altLang="en-US" sz="2800" b="1" dirty="0">
              <a:latin typeface="宋体" panose="02010600030101010101" pitchFamily="2" charset="-122"/>
              <a:ea typeface="宋体" panose="02010600030101010101" pitchFamily="2"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14" name="标题 1"/>
          <p:cNvSpPr>
            <a:spLocks noGrp="1"/>
          </p:cNvSpPr>
          <p:nvPr>
            <p:ph type="title"/>
          </p:nvPr>
        </p:nvSpPr>
        <p:spPr>
          <a:xfrm>
            <a:off x="677334" y="609600"/>
            <a:ext cx="8596668" cy="1320800"/>
          </a:xfrm>
        </p:spPr>
        <p:txBody>
          <a:bodyPr anchor="t">
            <a:normAutofit/>
          </a:bodyPr>
          <a:lstStyle/>
          <a:p>
            <a:r>
              <a:rPr lang="zh-CN" altLang="en-US" b="1" dirty="0">
                <a:solidFill>
                  <a:schemeClr val="tx1"/>
                </a:solidFill>
                <a:latin typeface="宋体" panose="02010600030101010101" pitchFamily="2" charset="-122"/>
                <a:ea typeface="宋体" panose="02010600030101010101" pitchFamily="2" charset="-122"/>
              </a:rPr>
              <a:t>一、</a:t>
            </a:r>
            <a:r>
              <a:rPr lang="en-US" altLang="zh-CN" b="1" dirty="0">
                <a:solidFill>
                  <a:schemeClr val="tx1"/>
                </a:solidFill>
                <a:latin typeface="宋体" panose="02010600030101010101" pitchFamily="2" charset="-122"/>
                <a:ea typeface="宋体" panose="02010600030101010101" pitchFamily="2" charset="-122"/>
              </a:rPr>
              <a:t>《</a:t>
            </a:r>
            <a:r>
              <a:rPr lang="zh-CN" altLang="en-US" b="1" dirty="0">
                <a:solidFill>
                  <a:schemeClr val="tx1"/>
                </a:solidFill>
                <a:latin typeface="宋体" panose="02010600030101010101" pitchFamily="2" charset="-122"/>
                <a:ea typeface="宋体" panose="02010600030101010101" pitchFamily="2" charset="-122"/>
              </a:rPr>
              <a:t>共产党宣言</a:t>
            </a:r>
            <a:r>
              <a:rPr lang="en-US" altLang="zh-CN" b="1" dirty="0">
                <a:solidFill>
                  <a:schemeClr val="tx1"/>
                </a:solidFill>
                <a:latin typeface="宋体" panose="02010600030101010101" pitchFamily="2" charset="-122"/>
                <a:ea typeface="宋体" panose="02010600030101010101" pitchFamily="2" charset="-122"/>
              </a:rPr>
              <a:t>》</a:t>
            </a:r>
            <a:r>
              <a:rPr lang="zh-CN" altLang="en-US" b="1" dirty="0">
                <a:solidFill>
                  <a:schemeClr val="tx1"/>
                </a:solidFill>
                <a:latin typeface="宋体" panose="02010600030101010101" pitchFamily="2" charset="-122"/>
                <a:ea typeface="宋体" panose="02010600030101010101" pitchFamily="2" charset="-122"/>
              </a:rPr>
              <a:t>的创作背景</a:t>
            </a:r>
          </a:p>
        </p:txBody>
      </p:sp>
      <p:sp>
        <p:nvSpPr>
          <p:cNvPr id="1048615" name="内容占位符 2"/>
          <p:cNvSpPr>
            <a:spLocks noGrp="1"/>
          </p:cNvSpPr>
          <p:nvPr>
            <p:ph idx="1"/>
          </p:nvPr>
        </p:nvSpPr>
        <p:spPr>
          <a:xfrm>
            <a:off x="677334" y="2160589"/>
            <a:ext cx="5220430" cy="3880773"/>
          </a:xfrm>
        </p:spPr>
        <p:txBody>
          <a:bodyPr>
            <a:normAutofit/>
          </a:bodyPr>
          <a:lstStyle/>
          <a:p>
            <a:r>
              <a:rPr lang="zh-CN" altLang="en-US" sz="2800" b="1" dirty="0">
                <a:latin typeface="宋体" panose="02010600030101010101" pitchFamily="2" charset="-122"/>
                <a:ea typeface="宋体" panose="02010600030101010101" pitchFamily="2" charset="-122"/>
              </a:rPr>
              <a:t>（一）时代产物</a:t>
            </a:r>
            <a:endParaRPr lang="en-US" altLang="zh-CN" sz="2800" b="1" dirty="0">
              <a:latin typeface="宋体" panose="02010600030101010101" pitchFamily="2" charset="-122"/>
              <a:ea typeface="宋体" panose="02010600030101010101" pitchFamily="2" charset="-122"/>
            </a:endParaRPr>
          </a:p>
          <a:p>
            <a:r>
              <a:rPr lang="zh-CN" altLang="en-US" sz="2800" b="1" dirty="0">
                <a:latin typeface="宋体" panose="02010600030101010101" pitchFamily="2" charset="-122"/>
                <a:ea typeface="宋体" panose="02010600030101010101" pitchFamily="2" charset="-122"/>
              </a:rPr>
              <a:t>（二）马克思、恩格斯革命实践活动的产物</a:t>
            </a:r>
            <a:endParaRPr lang="en-US" altLang="zh-CN" sz="2800" b="1" dirty="0">
              <a:latin typeface="宋体" panose="02010600030101010101" pitchFamily="2" charset="-122"/>
              <a:ea typeface="宋体" panose="02010600030101010101" pitchFamily="2" charset="-122"/>
            </a:endParaRPr>
          </a:p>
          <a:p>
            <a:endParaRPr lang="en-US" altLang="zh-CN" sz="2800" b="1" dirty="0">
              <a:latin typeface="宋体" panose="02010600030101010101" pitchFamily="2" charset="-122"/>
              <a:ea typeface="宋体" panose="02010600030101010101" pitchFamily="2" charset="-122"/>
            </a:endParaRPr>
          </a:p>
          <a:p>
            <a:endParaRPr lang="en-US" altLang="zh-CN" sz="2800" b="1" dirty="0">
              <a:latin typeface="宋体" panose="02010600030101010101" pitchFamily="2" charset="-122"/>
              <a:ea typeface="宋体" panose="02010600030101010101" pitchFamily="2" charset="-122"/>
            </a:endParaRPr>
          </a:p>
          <a:p>
            <a:endParaRPr lang="zh-CN" altLang="en-US" sz="2800" b="1" dirty="0">
              <a:latin typeface="宋体" panose="02010600030101010101" pitchFamily="2" charset="-122"/>
              <a:ea typeface="宋体" panose="02010600030101010101" pitchFamily="2" charset="-122"/>
            </a:endParaRPr>
          </a:p>
        </p:txBody>
      </p:sp>
      <p:pic>
        <p:nvPicPr>
          <p:cNvPr id="2097154" name="图片 4" descr="文本, 白板  描述已自动生成"/>
          <p:cNvPicPr>
            <a:picLocks noChangeAspect="1"/>
          </p:cNvPicPr>
          <p:nvPr/>
        </p:nvPicPr>
        <p:blipFill rotWithShape="1">
          <a:blip r:embed="rId2"/>
          <a:srcRect t="14795" b="2819"/>
          <a:stretch>
            <a:fillRect/>
          </a:stretch>
        </p:blipFill>
        <p:spPr>
          <a:xfrm>
            <a:off x="6127951" y="2159000"/>
            <a:ext cx="3145536" cy="38823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6" name="内容占位符 2"/>
          <p:cNvSpPr>
            <a:spLocks noGrp="1"/>
          </p:cNvSpPr>
          <p:nvPr>
            <p:ph idx="1"/>
          </p:nvPr>
        </p:nvSpPr>
        <p:spPr>
          <a:xfrm>
            <a:off x="838200" y="386080"/>
            <a:ext cx="8935720" cy="6725920"/>
          </a:xfrm>
        </p:spPr>
        <p:txBody>
          <a:bodyPr>
            <a:normAutofit/>
          </a:bodyPr>
          <a:lstStyle/>
          <a:p>
            <a:r>
              <a:rPr lang="zh-CN" altLang="en-US" sz="2800" b="1" dirty="0">
                <a:latin typeface="宋体" panose="02010600030101010101" pitchFamily="2" charset="-122"/>
                <a:ea typeface="宋体" panose="02010600030101010101" pitchFamily="2" charset="-122"/>
              </a:rPr>
              <a:t>一、</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共产党宣言</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的创作背景</a:t>
            </a:r>
            <a:endParaRPr lang="en-US" altLang="zh-CN" sz="2800" b="1" dirty="0">
              <a:latin typeface="宋体" panose="02010600030101010101" pitchFamily="2" charset="-122"/>
              <a:ea typeface="宋体" panose="02010600030101010101" pitchFamily="2" charset="-122"/>
            </a:endParaRPr>
          </a:p>
          <a:p>
            <a:r>
              <a:rPr lang="zh-CN" altLang="en-US" sz="2400" b="1" dirty="0">
                <a:latin typeface="宋体" panose="02010600030101010101" pitchFamily="2" charset="-122"/>
                <a:ea typeface="宋体" panose="02010600030101010101" pitchFamily="2" charset="-122"/>
              </a:rPr>
              <a:t>（一）时代产物</a:t>
            </a:r>
            <a:endParaRPr lang="en-US" altLang="zh-CN" sz="2400" b="1"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经济社会条件</a:t>
            </a:r>
            <a:endParaRPr lang="en-US" altLang="zh-CN" sz="2000" b="1" dirty="0">
              <a:latin typeface="宋体" panose="02010600030101010101" pitchFamily="2" charset="-122"/>
              <a:ea typeface="宋体" panose="02010600030101010101" pitchFamily="2" charset="-122"/>
            </a:endParaRPr>
          </a:p>
          <a:p>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以蒸汽动力为基础的工业化迅猛发展；</a:t>
            </a:r>
            <a:r>
              <a:rPr lang="en-US" altLang="zh-CN" sz="2000" b="1" dirty="0">
                <a:latin typeface="宋体" panose="02010600030101010101" pitchFamily="2" charset="-122"/>
                <a:ea typeface="宋体" panose="02010600030101010101" pitchFamily="2" charset="-122"/>
              </a:rPr>
              <a:t>      </a:t>
            </a:r>
          </a:p>
          <a:p>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经济危机频发、贫富差距不断扩大，社会矛盾日益突出；</a:t>
            </a:r>
            <a:endParaRPr lang="en-US" altLang="zh-CN" sz="2000" b="1" dirty="0">
              <a:latin typeface="宋体" panose="02010600030101010101" pitchFamily="2" charset="-122"/>
              <a:ea typeface="宋体" panose="02010600030101010101" pitchFamily="2" charset="-122"/>
            </a:endParaRPr>
          </a:p>
          <a:p>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世界市场、殖民扩张，导致民族国家之间的矛盾日益激化；</a:t>
            </a:r>
            <a:endParaRPr lang="en-US" altLang="zh-CN" sz="2000" b="1"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阶级基础</a:t>
            </a:r>
            <a:endParaRPr lang="en-US" altLang="zh-CN" sz="2000" b="1" dirty="0">
              <a:latin typeface="宋体" panose="02010600030101010101" pitchFamily="2" charset="-122"/>
              <a:ea typeface="宋体" panose="02010600030101010101" pitchFamily="2" charset="-122"/>
            </a:endParaRPr>
          </a:p>
          <a:p>
            <a:r>
              <a:rPr lang="en-US" altLang="zh-CN" sz="2000" b="1" dirty="0">
                <a:latin typeface="宋体" panose="02010600030101010101" pitchFamily="2" charset="-122"/>
                <a:ea typeface="宋体" panose="02010600030101010101" pitchFamily="2" charset="-122"/>
              </a:rPr>
              <a:t>——19</a:t>
            </a:r>
            <a:r>
              <a:rPr lang="zh-CN" altLang="en-US" sz="2000" b="1" dirty="0">
                <a:latin typeface="宋体" panose="02010600030101010101" pitchFamily="2" charset="-122"/>
                <a:ea typeface="宋体" panose="02010600030101010101" pitchFamily="2" charset="-122"/>
              </a:rPr>
              <a:t>世纪</a:t>
            </a:r>
            <a:r>
              <a:rPr lang="en-US" altLang="zh-CN" sz="2000" b="1" dirty="0">
                <a:latin typeface="宋体" panose="02010600030101010101" pitchFamily="2" charset="-122"/>
                <a:ea typeface="宋体" panose="02010600030101010101" pitchFamily="2" charset="-122"/>
              </a:rPr>
              <a:t>30-50</a:t>
            </a:r>
            <a:r>
              <a:rPr lang="zh-CN" altLang="en-US" sz="2000" b="1" dirty="0">
                <a:latin typeface="宋体" panose="02010600030101010101" pitchFamily="2" charset="-122"/>
                <a:ea typeface="宋体" panose="02010600030101010101" pitchFamily="2" charset="-122"/>
              </a:rPr>
              <a:t>年代，法、英、德三大工人运动相继失败，迫切需要革命理论指导。</a:t>
            </a:r>
            <a:endParaRPr lang="en-US" altLang="zh-CN" sz="2000" b="1" dirty="0">
              <a:latin typeface="宋体" panose="02010600030101010101" pitchFamily="2" charset="-122"/>
              <a:ea typeface="宋体" panose="02010600030101010101" pitchFamily="2" charset="-122"/>
            </a:endParaRPr>
          </a:p>
          <a:p>
            <a:r>
              <a:rPr lang="zh-CN" altLang="en-US" sz="2000" b="1" dirty="0">
                <a:latin typeface="宋体" panose="02010600030101010101" pitchFamily="2" charset="-122"/>
                <a:ea typeface="宋体" panose="02010600030101010101" pitchFamily="2" charset="-122"/>
              </a:rPr>
              <a:t>思想文化资源</a:t>
            </a:r>
            <a:endParaRPr lang="en-US" altLang="zh-CN" sz="2000" b="1" dirty="0">
              <a:latin typeface="宋体" panose="02010600030101010101" pitchFamily="2" charset="-122"/>
              <a:ea typeface="宋体" panose="02010600030101010101" pitchFamily="2" charset="-122"/>
            </a:endParaRPr>
          </a:p>
          <a:p>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人文主义思想；法国历史学家的阶级斗争思想；三大直接理论来源</a:t>
            </a:r>
            <a:endParaRPr lang="en-US" altLang="zh-CN" sz="2000" b="1" dirty="0">
              <a:latin typeface="宋体" panose="02010600030101010101" pitchFamily="2" charset="-122"/>
              <a:ea typeface="宋体" panose="02010600030101010101" pitchFamily="2" charset="-122"/>
            </a:endParaRPr>
          </a:p>
          <a:p>
            <a:pPr marL="0" indent="0">
              <a:buNone/>
            </a:pPr>
            <a:endParaRPr lang="zh-CN" altLang="en-US" b="1" dirty="0">
              <a:latin typeface="宋体" panose="02010600030101010101" pitchFamily="2" charset="-122"/>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7" name="内容占位符 2"/>
          <p:cNvSpPr>
            <a:spLocks noGrp="1"/>
          </p:cNvSpPr>
          <p:nvPr>
            <p:ph idx="1"/>
          </p:nvPr>
        </p:nvSpPr>
        <p:spPr>
          <a:xfrm>
            <a:off x="1209040" y="416560"/>
            <a:ext cx="7853680" cy="5760403"/>
          </a:xfrm>
        </p:spPr>
        <p:txBody>
          <a:bodyPr>
            <a:normAutofit/>
          </a:bodyPr>
          <a:lstStyle/>
          <a:p>
            <a:r>
              <a:rPr lang="zh-CN" altLang="en-US" sz="2400" b="1" dirty="0">
                <a:latin typeface="宋体" panose="02010600030101010101" pitchFamily="2" charset="-122"/>
                <a:ea typeface="宋体" panose="02010600030101010101" pitchFamily="2" charset="-122"/>
              </a:rPr>
              <a:t>（二）马克思恩格斯革命实践活动的产物</a:t>
            </a:r>
            <a:endParaRPr lang="en-US" altLang="zh-CN" sz="2400" b="1" dirty="0">
              <a:latin typeface="宋体" panose="02010600030101010101" pitchFamily="2" charset="-122"/>
              <a:ea typeface="宋体" panose="02010600030101010101" pitchFamily="2" charset="-122"/>
            </a:endParaRPr>
          </a:p>
          <a:p>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从</a:t>
            </a:r>
            <a:r>
              <a:rPr lang="en-US" altLang="zh-CN" sz="2000" b="1" dirty="0">
                <a:latin typeface="宋体" panose="02010600030101010101" pitchFamily="2" charset="-122"/>
                <a:ea typeface="宋体" panose="02010600030101010101" pitchFamily="2" charset="-122"/>
              </a:rPr>
              <a:t>1843</a:t>
            </a:r>
            <a:r>
              <a:rPr lang="zh-CN" altLang="en-US" sz="2000" b="1" dirty="0">
                <a:latin typeface="宋体" panose="02010600030101010101" pitchFamily="2" charset="-122"/>
                <a:ea typeface="宋体" panose="02010600030101010101" pitchFamily="2" charset="-122"/>
              </a:rPr>
              <a:t>年开始，马克思恩格斯就同英法工人组织有了联系</a:t>
            </a:r>
            <a:endParaRPr lang="en-US" altLang="zh-CN" sz="2000" b="1" dirty="0">
              <a:latin typeface="宋体" panose="02010600030101010101" pitchFamily="2" charset="-122"/>
              <a:ea typeface="宋体" panose="02010600030101010101" pitchFamily="2" charset="-122"/>
            </a:endParaRPr>
          </a:p>
          <a:p>
            <a:r>
              <a:rPr lang="en-US" altLang="zh-CN" sz="2000" b="1" dirty="0">
                <a:latin typeface="宋体" panose="02010600030101010101" pitchFamily="2" charset="-122"/>
                <a:ea typeface="宋体" panose="02010600030101010101" pitchFamily="2" charset="-122"/>
              </a:rPr>
              <a:t>——1846</a:t>
            </a:r>
            <a:r>
              <a:rPr lang="zh-CN" altLang="en-US" sz="2000" b="1" dirty="0">
                <a:latin typeface="宋体" panose="02010600030101010101" pitchFamily="2" charset="-122"/>
                <a:ea typeface="宋体" panose="02010600030101010101" pitchFamily="2" charset="-122"/>
              </a:rPr>
              <a:t>年</a:t>
            </a:r>
            <a:r>
              <a:rPr lang="en-US" altLang="zh-CN" sz="2000" b="1" dirty="0">
                <a:latin typeface="宋体" panose="02010600030101010101" pitchFamily="2" charset="-122"/>
                <a:ea typeface="宋体" panose="02010600030101010101" pitchFamily="2" charset="-122"/>
              </a:rPr>
              <a:t>2</a:t>
            </a:r>
            <a:r>
              <a:rPr lang="zh-CN" altLang="en-US" sz="2000" b="1" dirty="0">
                <a:latin typeface="宋体" panose="02010600030101010101" pitchFamily="2" charset="-122"/>
                <a:ea typeface="宋体" panose="02010600030101010101" pitchFamily="2" charset="-122"/>
              </a:rPr>
              <a:t>月，在比利时建立了布鲁塞尔共产主义通讯委员会</a:t>
            </a:r>
            <a:endParaRPr lang="en-US" altLang="zh-CN" sz="2000" b="1" dirty="0">
              <a:latin typeface="宋体" panose="02010600030101010101" pitchFamily="2" charset="-122"/>
              <a:ea typeface="宋体" panose="02010600030101010101" pitchFamily="2" charset="-122"/>
            </a:endParaRPr>
          </a:p>
          <a:p>
            <a:r>
              <a:rPr lang="en-US" altLang="zh-CN" sz="2000" b="1" dirty="0">
                <a:latin typeface="宋体" panose="02010600030101010101" pitchFamily="2" charset="-122"/>
                <a:ea typeface="宋体" panose="02010600030101010101" pitchFamily="2" charset="-122"/>
              </a:rPr>
              <a:t>——1847</a:t>
            </a:r>
            <a:r>
              <a:rPr lang="zh-CN" altLang="en-US" sz="2000" b="1" dirty="0">
                <a:latin typeface="宋体" panose="02010600030101010101" pitchFamily="2" charset="-122"/>
                <a:ea typeface="宋体" panose="02010600030101010101" pitchFamily="2" charset="-122"/>
              </a:rPr>
              <a:t>年</a:t>
            </a:r>
            <a:r>
              <a:rPr lang="en-US" altLang="zh-CN" sz="2000" b="1" dirty="0">
                <a:latin typeface="宋体" panose="02010600030101010101" pitchFamily="2" charset="-122"/>
                <a:ea typeface="宋体" panose="02010600030101010101" pitchFamily="2" charset="-122"/>
              </a:rPr>
              <a:t>6</a:t>
            </a:r>
            <a:r>
              <a:rPr lang="zh-CN" altLang="en-US" sz="2000" b="1" dirty="0">
                <a:latin typeface="宋体" panose="02010600030101010101" pitchFamily="2" charset="-122"/>
                <a:ea typeface="宋体" panose="02010600030101010101" pitchFamily="2" charset="-122"/>
              </a:rPr>
              <a:t>月，改组国际性工人组织“正义者同盟”为“共产主义者同盟”，恩格斯受大会委托起草了同盟纲领的第一稿</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共产主义信条草案</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（简称</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草案</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a:t>
            </a:r>
            <a:endParaRPr lang="en-US" altLang="zh-CN" sz="2000" b="1" dirty="0">
              <a:latin typeface="宋体" panose="02010600030101010101" pitchFamily="2" charset="-122"/>
              <a:ea typeface="宋体" panose="02010600030101010101" pitchFamily="2" charset="-122"/>
            </a:endParaRPr>
          </a:p>
          <a:p>
            <a:pPr marL="0" indent="0">
              <a:lnSpc>
                <a:spcPts val="3000"/>
              </a:lnSpc>
              <a:buNone/>
            </a:pP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草案</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围绕“共产主义者的目的”展开，阐述了作为“理想的社会制度”的共产主义社会的基本特征，提出“实现这一目的”的途径是“废除私有财产，代之以财产公有”，要“启发并团结无产阶级”，采取包括革命在内的斗争形式等重要内容。</a:t>
            </a:r>
            <a:endParaRPr lang="en-US" altLang="zh-CN" sz="2000" b="1" dirty="0">
              <a:latin typeface="宋体" panose="02010600030101010101" pitchFamily="2" charset="-122"/>
              <a:ea typeface="宋体" panose="02010600030101010101" pitchFamily="2" charset="-122"/>
            </a:endParaRPr>
          </a:p>
          <a:p>
            <a:pPr marL="0" indent="0">
              <a:lnSpc>
                <a:spcPts val="3000"/>
              </a:lnSpc>
              <a:buNone/>
            </a:pPr>
            <a:r>
              <a:rPr lang="zh-CN" altLang="en-US" sz="2000" b="1" dirty="0">
                <a:latin typeface="宋体" panose="02010600030101010101" pitchFamily="2" charset="-122"/>
                <a:ea typeface="宋体" panose="02010600030101010101" pitchFamily="2" charset="-122"/>
              </a:rPr>
              <a:t>    大会批准了以无产阶级政党组织原则为基础的章程草案，并用“全世界无产者联合起来”的口号代替了正义者同盟“人人皆兄弟”的口号。</a:t>
            </a:r>
            <a:endParaRPr lang="en-US" altLang="zh-CN" sz="2000" b="1" dirty="0">
              <a:latin typeface="宋体" panose="02010600030101010101" pitchFamily="2" charset="-122"/>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8" name="内容占位符 2"/>
          <p:cNvSpPr>
            <a:spLocks noGrp="1"/>
          </p:cNvSpPr>
          <p:nvPr>
            <p:ph idx="1"/>
          </p:nvPr>
        </p:nvSpPr>
        <p:spPr>
          <a:xfrm>
            <a:off x="729465" y="645953"/>
            <a:ext cx="7818917" cy="5395410"/>
          </a:xfrm>
        </p:spPr>
        <p:txBody>
          <a:bodyPr>
            <a:normAutofit/>
          </a:bodyPr>
          <a:lstStyle/>
          <a:p>
            <a:pPr>
              <a:lnSpc>
                <a:spcPts val="3200"/>
              </a:lnSpc>
            </a:pPr>
            <a:r>
              <a:rPr lang="en-US" altLang="zh-CN" sz="2000" b="1" dirty="0">
                <a:latin typeface="宋体" panose="02010600030101010101" pitchFamily="2" charset="-122"/>
                <a:ea typeface="宋体" panose="02010600030101010101" pitchFamily="2" charset="-122"/>
              </a:rPr>
              <a:t>——1847</a:t>
            </a:r>
            <a:r>
              <a:rPr lang="zh-CN" altLang="en-US" sz="2000" b="1" dirty="0">
                <a:latin typeface="宋体" panose="02010600030101010101" pitchFamily="2" charset="-122"/>
                <a:ea typeface="宋体" panose="02010600030101010101" pitchFamily="2" charset="-122"/>
              </a:rPr>
              <a:t>年</a:t>
            </a:r>
            <a:r>
              <a:rPr lang="en-US" altLang="zh-CN" sz="2000" b="1" dirty="0">
                <a:latin typeface="宋体" panose="02010600030101010101" pitchFamily="2" charset="-122"/>
                <a:ea typeface="宋体" panose="02010600030101010101" pitchFamily="2" charset="-122"/>
              </a:rPr>
              <a:t>10</a:t>
            </a:r>
            <a:r>
              <a:rPr lang="zh-CN" altLang="en-US" sz="2000" b="1" dirty="0">
                <a:latin typeface="宋体" panose="02010600030101010101" pitchFamily="2" charset="-122"/>
                <a:ea typeface="宋体" panose="02010600030101010101" pitchFamily="2" charset="-122"/>
              </a:rPr>
              <a:t>月底</a:t>
            </a:r>
            <a:r>
              <a:rPr lang="en-US" altLang="zh-CN" sz="2000" b="1" dirty="0">
                <a:latin typeface="宋体" panose="02010600030101010101" pitchFamily="2" charset="-122"/>
                <a:ea typeface="宋体" panose="02010600030101010101" pitchFamily="2" charset="-122"/>
              </a:rPr>
              <a:t>-11</a:t>
            </a:r>
            <a:r>
              <a:rPr lang="zh-CN" altLang="en-US" sz="2000" b="1" dirty="0">
                <a:latin typeface="宋体" panose="02010600030101010101" pitchFamily="2" charset="-122"/>
                <a:ea typeface="宋体" panose="02010600030101010101" pitchFamily="2" charset="-122"/>
              </a:rPr>
              <a:t>月，恩格斯在各支部讨论的基础上，写作了纲领第二稿</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共产主义原理</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原理</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将共产主义定义为“关于无产阶级解放的条件的学说”，从“什么是无产阶级”出发，提出建立共产主义“这种新的社会主义制度”，接着说明实现共产主义制度的条件、方式和最初步骤，勾画了共产主义经济、社会和文化图景。相较于</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草案</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原理</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的思想更加成熟，但是恩格斯对此并不满意，因此未提交给委员会。</a:t>
            </a:r>
            <a:endParaRPr lang="en-US" altLang="zh-CN" sz="2000" b="1" dirty="0">
              <a:latin typeface="宋体" panose="02010600030101010101" pitchFamily="2" charset="-122"/>
              <a:ea typeface="宋体" panose="02010600030101010101" pitchFamily="2" charset="-122"/>
            </a:endParaRPr>
          </a:p>
          <a:p>
            <a:pPr>
              <a:lnSpc>
                <a:spcPts val="3200"/>
              </a:lnSpc>
            </a:pPr>
            <a:r>
              <a:rPr lang="en-US" altLang="zh-CN" sz="2000" b="1" dirty="0">
                <a:latin typeface="宋体" panose="02010600030101010101" pitchFamily="2" charset="-122"/>
                <a:ea typeface="宋体" panose="02010600030101010101" pitchFamily="2" charset="-122"/>
              </a:rPr>
              <a:t>——1847</a:t>
            </a:r>
            <a:r>
              <a:rPr lang="zh-CN" altLang="en-US" sz="2000" b="1" dirty="0">
                <a:latin typeface="宋体" panose="02010600030101010101" pitchFamily="2" charset="-122"/>
                <a:ea typeface="宋体" panose="02010600030101010101" pitchFamily="2" charset="-122"/>
              </a:rPr>
              <a:t>年</a:t>
            </a:r>
            <a:r>
              <a:rPr lang="en-US" altLang="zh-CN" sz="2000" b="1" dirty="0">
                <a:latin typeface="宋体" panose="02010600030101010101" pitchFamily="2" charset="-122"/>
                <a:ea typeface="宋体" panose="02010600030101010101" pitchFamily="2" charset="-122"/>
              </a:rPr>
              <a:t>11</a:t>
            </a:r>
            <a:r>
              <a:rPr lang="zh-CN" altLang="en-US" sz="2000" b="1" dirty="0">
                <a:latin typeface="宋体" panose="02010600030101010101" pitchFamily="2" charset="-122"/>
                <a:ea typeface="宋体" panose="02010600030101010101" pitchFamily="2" charset="-122"/>
              </a:rPr>
              <a:t>月，马克思恩格斯出席了同盟第二次代表大会，受大会委托起草一个详尽的理论和实践纲领。从会后到</a:t>
            </a:r>
            <a:r>
              <a:rPr lang="en-US" altLang="zh-CN" sz="2000" b="1" dirty="0">
                <a:latin typeface="宋体" panose="02010600030101010101" pitchFamily="2" charset="-122"/>
                <a:ea typeface="宋体" panose="02010600030101010101" pitchFamily="2" charset="-122"/>
              </a:rPr>
              <a:t>1848</a:t>
            </a:r>
            <a:r>
              <a:rPr lang="zh-CN" altLang="en-US" sz="2000" b="1" dirty="0">
                <a:latin typeface="宋体" panose="02010600030101010101" pitchFamily="2" charset="-122"/>
                <a:ea typeface="宋体" panose="02010600030101010101" pitchFamily="2" charset="-122"/>
              </a:rPr>
              <a:t>年</a:t>
            </a:r>
            <a:r>
              <a:rPr lang="en-US" altLang="zh-CN" sz="2000" b="1" dirty="0">
                <a:latin typeface="宋体" panose="02010600030101010101" pitchFamily="2" charset="-122"/>
                <a:ea typeface="宋体" panose="02010600030101010101" pitchFamily="2" charset="-122"/>
              </a:rPr>
              <a:t>1</a:t>
            </a:r>
            <a:r>
              <a:rPr lang="zh-CN" altLang="en-US" sz="2000" b="1" dirty="0">
                <a:latin typeface="宋体" panose="02010600030101010101" pitchFamily="2" charset="-122"/>
                <a:ea typeface="宋体" panose="02010600030101010101" pitchFamily="2" charset="-122"/>
              </a:rPr>
              <a:t>月，由马克思执笔，与恩格斯共同完成了起草工作，这就是</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共产党宣言</a:t>
            </a:r>
            <a:r>
              <a:rPr lang="en-US" altLang="zh-CN" sz="2000" b="1" dirty="0">
                <a:latin typeface="宋体" panose="02010600030101010101" pitchFamily="2" charset="-122"/>
                <a:ea typeface="宋体" panose="02010600030101010101" pitchFamily="2" charset="-122"/>
              </a:rPr>
              <a:t>》</a:t>
            </a:r>
            <a:r>
              <a:rPr lang="zh-CN" altLang="en-US" sz="2000" b="1" dirty="0">
                <a:latin typeface="宋体" panose="02010600030101010101" pitchFamily="2" charset="-122"/>
                <a:ea typeface="宋体" panose="02010600030101010101" pitchFamily="2" charset="-122"/>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8619" name="Rectangle 9"/>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6" name="Group 11"/>
          <p:cNvGrpSpPr>
            <a:grpSpLocks noGrp="1" noRot="1" noChangeAspect="1" noMove="1" noResize="1"/>
          </p:cNvGrpSpPr>
          <p:nvPr/>
        </p:nvGrpSpPr>
        <p:grpSpPr>
          <a:xfrm>
            <a:off x="1329267" y="-8467"/>
            <a:ext cx="4766733" cy="6866467"/>
            <a:chOff x="7425267" y="-8467"/>
            <a:chExt cx="4766733" cy="6866467"/>
          </a:xfrm>
        </p:grpSpPr>
        <p:cxnSp>
          <p:nvCxnSpPr>
            <p:cNvPr id="3145732" name="Straight Connector 12"/>
            <p:cNvCxnSpPr>
              <a:cxnSpLocks/>
            </p:cNvCxnSpPr>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3145733" name="Straight Connector 13"/>
            <p:cNvCxnSpPr>
              <a:cxnSpLocks/>
            </p:cNvCxnSpPr>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1048620"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1"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2" name="Isosceles Triangle 1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3"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4"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5"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26" name="Isosceles Triangle 2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27" name="Rectangle 22"/>
          <p:cNvSpPr>
            <a:spLocks noGrp="1" noRot="1" noChangeAspect="1" noMove="1" noResize="1" noEditPoints="1" noAdjustHandles="1" noChangeArrowheads="1" noChangeShapeType="1" noTextEdit="1"/>
          </p:cNvSpPr>
          <p:nvPr/>
        </p:nvSpPr>
        <p:spPr>
          <a:xfrm>
            <a:off x="5977719" y="0"/>
            <a:ext cx="621428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94304" name="内容占位符 2"/>
          <p:cNvGraphicFramePr>
            <a:graphicFrameLocks noGrp="1"/>
          </p:cNvGraphicFramePr>
          <p:nvPr>
            <p:ph idx="1"/>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130,&quot;width&quot;:7500}"/>
</p:tagLst>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3787</Words>
  <Application>Microsoft Office PowerPoint</Application>
  <PresentationFormat>宽屏</PresentationFormat>
  <Paragraphs>174</Paragraphs>
  <Slides>33</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33</vt:i4>
      </vt:variant>
    </vt:vector>
  </HeadingPairs>
  <TitlesOfParts>
    <vt:vector size="42" baseType="lpstr">
      <vt:lpstr>等线</vt:lpstr>
      <vt:lpstr>方正姚体</vt:lpstr>
      <vt:lpstr>华文新魏</vt:lpstr>
      <vt:lpstr>宋体</vt:lpstr>
      <vt:lpstr>Arial</vt:lpstr>
      <vt:lpstr>Trebuchet MS</vt:lpstr>
      <vt:lpstr>Wingdings</vt:lpstr>
      <vt:lpstr>Wingdings 3</vt:lpstr>
      <vt:lpstr>平面</vt:lpstr>
      <vt:lpstr>PowerPoint 演示文稿</vt:lpstr>
      <vt:lpstr>PowerPoint 演示文稿</vt:lpstr>
      <vt:lpstr>PowerPoint 演示文稿</vt:lpstr>
      <vt:lpstr>PowerPoint 演示文稿</vt:lpstr>
      <vt:lpstr>一、《共产党宣言》的创作背景</vt:lpstr>
      <vt:lpstr>PowerPoint 演示文稿</vt:lpstr>
      <vt:lpstr>PowerPoint 演示文稿</vt:lpstr>
      <vt:lpstr>PowerPoint 演示文稿</vt:lpstr>
      <vt:lpstr>PowerPoint 演示文稿</vt:lpstr>
      <vt:lpstr>三、《共产党宣言》的基本观点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四、想一想《宣言》的当代价值</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lucy</dc:creator>
  <cp:lastModifiedBy>admin</cp:lastModifiedBy>
  <cp:revision>1</cp:revision>
  <dcterms:created xsi:type="dcterms:W3CDTF">2021-04-17T11:51:00Z</dcterms:created>
  <dcterms:modified xsi:type="dcterms:W3CDTF">2023-12-26T02:19:30Z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y fmtid="{D5CDD505-2E9C-101B-9397-08002B2CF9AE}" pid="3" name="ICV">
    <vt:lpwstr>eb73b5edd9b5406985fa2090f375035f</vt:lpwstr>
  </property>
</Properties>
</file>