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3" r:id="rId10"/>
    <p:sldId id="287" r:id="rId11"/>
    <p:sldId id="294" r:id="rId12"/>
    <p:sldId id="266" r:id="rId13"/>
    <p:sldId id="267" r:id="rId14"/>
    <p:sldId id="268" r:id="rId15"/>
    <p:sldId id="269" r:id="rId16"/>
    <p:sldId id="270" r:id="rId17"/>
    <p:sldId id="292" r:id="rId18"/>
    <p:sldId id="272" r:id="rId19"/>
    <p:sldId id="273" r:id="rId20"/>
    <p:sldId id="274" r:id="rId21"/>
    <p:sldId id="295" r:id="rId22"/>
    <p:sldId id="276" r:id="rId23"/>
    <p:sldId id="277" r:id="rId24"/>
    <p:sldId id="278" r:id="rId25"/>
    <p:sldId id="296" r:id="rId26"/>
    <p:sldId id="280" r:id="rId27"/>
    <p:sldId id="281" r:id="rId28"/>
    <p:sldId id="282" r:id="rId29"/>
    <p:sldId id="283" r:id="rId30"/>
    <p:sldId id="284" r:id="rId31"/>
    <p:sldId id="298" r:id="rId32"/>
    <p:sldId id="299" r:id="rId33"/>
    <p:sldId id="30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C5"/>
    <a:srgbClr val="DAEDEF"/>
    <a:srgbClr val="F8EB9C"/>
    <a:srgbClr val="F7EC9C"/>
    <a:srgbClr val="8D8A00"/>
    <a:srgbClr val="CC0000"/>
    <a:srgbClr val="D72323"/>
    <a:srgbClr val="AF1D1D"/>
    <a:srgbClr val="CC7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590" autoAdjust="0"/>
  </p:normalViewPr>
  <p:slideViewPr>
    <p:cSldViewPr>
      <p:cViewPr varScale="1">
        <p:scale>
          <a:sx n="90" d="100"/>
          <a:sy n="90" d="100"/>
        </p:scale>
        <p:origin x="12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71E776-B20B-4CD6-BE43-B40167C8BA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34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3A9E33-ECEE-40FB-AE3E-7CE254F2C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5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A9E33-ECEE-40FB-AE3E-7CE254F2C53F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626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224E-4664-44D3-B48B-A3921537FB9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012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C7784-7D74-43B1-B5BC-8EA3FA22F71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4269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2EC99-F9B2-48E1-BCE5-3B8987A55D3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885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E274D-6388-49F2-B37A-8510CBCB172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24661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B12C7-6C09-4608-9C6B-D0D9248D433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1728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94EE5-99A2-4727-AFB1-D3971E466BA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663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026B9-D37F-4B8C-9F88-D32F38322CB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103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C34E0-A793-4FC6-896D-55DE73060893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923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677DE-7CF7-4DBE-B5B6-71DE0F8F601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174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5907E-F212-44E4-AD13-CEA67A2BF7E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361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882E4-64EA-419F-936E-DF67C3FDD1D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104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C6619E-02C1-461F-8B8E-3C2B14766C2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8680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F3F24-CEC1-4A02-B03B-CAE3AE3BD62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5770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976AC-F5D4-46DC-A82B-1575B2E9358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1584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0F8CC-4F4C-4529-B4F8-827C6BA474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702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E53B9-35F4-4CBA-A567-4B118060B25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0909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D711B-446E-45EF-93E6-03C2BAB204D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30778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DD12E-DE15-4E2E-B534-B3859316346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0490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1F48F-4C92-41DD-B2E1-5DD42DB23C8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2241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B297A-572E-4FC2-8409-F9ACA810C8ED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8008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707E5-4DAC-41FC-ABC5-3C005182089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235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194B4-90E3-49B2-A9FA-8B950FD9BFE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5962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C0FA8-8BDE-4187-8407-6E7F61DD567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3387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57BF2-EBB0-4D34-BB7D-8E4B565CCA9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4302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369A4-7311-489A-B843-CE6EA910F19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8237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FC61B-8F41-4988-99EA-5026D4832F2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DA443-A443-4E80-AB4D-8F3951CE171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100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D7C07-626B-424B-A25B-CEE9A59C300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961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CC40A-295B-40FD-833F-1F16B945A59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451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185C5-AC8E-4037-B62B-F34A088784C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33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7A0DF-B5C2-4678-B871-88818F05322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8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7B0E4-EB5C-4F5E-BEB5-A69DBE66C1B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326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114B-2240-47F1-A0E2-DC0177F54A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34958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7CDBE-D79E-4110-A492-2DCC41F1C5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6260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38D37-BDE6-4707-A120-25A32CB2B3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65193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A90E0-1B12-4CDD-9CE0-93028B6C02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83841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644001-99ED-4532-9528-B18C241FC0C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31176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8ADC5-AF55-4A07-ADC3-4BD2CD726D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40045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D1F54-10B2-4D8A-9576-E10084721D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94839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8E047-060A-45A5-8C88-430CE787DD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96628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160FF-2859-49DE-B056-4365CD055B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5264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43CC7-F73C-42C4-8103-E5B977B416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3126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57DC9-0521-41C2-ACC5-9F67094373D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52322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2107B-DA80-464D-9402-16ECA27E7A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8131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882823-770B-48AC-813A-1961ACC350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3045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A1185A3-8A56-43FF-9B40-BE7A75C05A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396766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43000" y="2348880"/>
            <a:ext cx="6858000" cy="1235472"/>
          </a:xfrm>
        </p:spPr>
        <p:txBody>
          <a:bodyPr/>
          <a:lstStyle/>
          <a:p>
            <a:r>
              <a:rPr lang="zh-CN" altLang="en-US" sz="72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离 散 数 学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143000" y="4077072"/>
            <a:ext cx="6858000" cy="1727770"/>
          </a:xfrm>
        </p:spPr>
        <p:txBody>
          <a:bodyPr/>
          <a:lstStyle/>
          <a:p>
            <a:pPr algn="r"/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刘雷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mailtolei@163.com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45139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析取联结词的实例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229600" cy="2952750"/>
          </a:xfrm>
        </p:spPr>
        <p:txBody>
          <a:bodyPr/>
          <a:lstStyle/>
          <a:p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/>
              <a:t>  </a:t>
            </a:r>
            <a:r>
              <a:rPr lang="zh-CN" altLang="en-US" dirty="0"/>
              <a:t>将下列命题符号化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2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2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4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小元元只能拿一个苹果或一个梨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王小红生于 </a:t>
            </a:r>
            <a:r>
              <a:rPr lang="en-US" altLang="zh-CN" dirty="0">
                <a:latin typeface="Times New Roman" panose="02020603050405020304" pitchFamily="18" charset="0"/>
              </a:rPr>
              <a:t>1995 </a:t>
            </a:r>
            <a:r>
              <a:rPr lang="zh-CN" altLang="en-US" dirty="0">
                <a:latin typeface="Times New Roman" panose="02020603050405020304" pitchFamily="18" charset="0"/>
              </a:rPr>
              <a:t>年或 </a:t>
            </a:r>
            <a:r>
              <a:rPr lang="en-US" altLang="zh-CN" dirty="0">
                <a:latin typeface="Times New Roman" panose="02020603050405020304" pitchFamily="18" charset="0"/>
              </a:rPr>
              <a:t>1996 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819E-6CF6-47D6-B8B4-A6CD03EFD996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析取联结词的实例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解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:2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:4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, 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:2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:3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, 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:4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:6</a:t>
            </a:r>
            <a:r>
              <a:rPr lang="zh-CN" altLang="en-US" dirty="0"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latin typeface="Times New Roman" panose="02020603050405020304" pitchFamily="18" charset="0"/>
              </a:rPr>
              <a:t>, 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小元元拿一个苹果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q:</a:t>
            </a:r>
            <a:r>
              <a:rPr lang="zh-CN" altLang="en-US" dirty="0">
                <a:latin typeface="Times New Roman" panose="02020603050405020304" pitchFamily="18" charset="0"/>
              </a:rPr>
              <a:t>小元元拿一个梨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王小红生于 </a:t>
            </a:r>
            <a:r>
              <a:rPr lang="en-US" altLang="zh-CN" dirty="0">
                <a:latin typeface="Times New Roman" panose="02020603050405020304" pitchFamily="18" charset="0"/>
              </a:rPr>
              <a:t>1995 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王小红生于</a:t>
            </a:r>
            <a:r>
              <a:rPr lang="en-US" altLang="zh-CN" dirty="0">
                <a:latin typeface="Times New Roman" panose="02020603050405020304" pitchFamily="18" charset="0"/>
              </a:rPr>
              <a:t>1996 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</a:p>
          <a:p>
            <a:pPr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    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)(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或 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rgbClr val="69B3F1"/>
              </a:buClr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(1)—(3) </a:t>
            </a:r>
            <a:r>
              <a:rPr lang="zh-CN" altLang="en-US" dirty="0">
                <a:latin typeface="Times New Roman" panose="02020603050405020304" pitchFamily="18" charset="0"/>
              </a:rPr>
              <a:t>为相容或</a:t>
            </a:r>
          </a:p>
          <a:p>
            <a:pPr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(4)—(5) </a:t>
            </a:r>
            <a:r>
              <a:rPr lang="zh-CN" altLang="en-US" dirty="0">
                <a:latin typeface="Times New Roman" panose="02020603050405020304" pitchFamily="18" charset="0"/>
              </a:rPr>
              <a:t>为排斥或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符号化时</a:t>
            </a:r>
            <a:r>
              <a:rPr lang="en-US" altLang="zh-CN" dirty="0">
                <a:latin typeface="Times New Roman" panose="02020603050405020304" pitchFamily="18" charset="0"/>
              </a:rPr>
              <a:t>(5)</a:t>
            </a:r>
            <a:r>
              <a:rPr lang="zh-CN" altLang="en-US" dirty="0">
                <a:latin typeface="Times New Roman" panose="02020603050405020304" pitchFamily="18" charset="0"/>
              </a:rPr>
              <a:t>可有两种形式，而</a:t>
            </a:r>
            <a:r>
              <a:rPr lang="en-US" altLang="zh-CN" dirty="0"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</a:rPr>
              <a:t>则不能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AA64-2AB5-40BC-9912-7608803D211A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 dirty="0"/>
              <a:t>蕴涵联结词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1439862"/>
          </a:xfrm>
        </p:spPr>
        <p:txBody>
          <a:bodyPr/>
          <a:lstStyle/>
          <a:p>
            <a:pPr marL="0" indent="0">
              <a:lnSpc>
                <a:spcPct val="120000"/>
              </a:lnSpc>
              <a:tabLst>
                <a:tab pos="536575" algn="l"/>
                <a:tab pos="1166813" algn="l"/>
              </a:tabLst>
            </a:pP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1.4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为两个命题，复合命题“如果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蕴涵式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，并称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是蕴涵式的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前件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为蕴涵式的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后</a:t>
            </a:r>
            <a:r>
              <a:rPr lang="zh-CN" altLang="en-US" dirty="0">
                <a:solidFill>
                  <a:srgbClr val="D72323"/>
                </a:solidFill>
                <a:latin typeface="Times New Roman" panose="02020603050405020304" pitchFamily="18" charset="0"/>
              </a:rPr>
              <a:t>件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蕴涵联结词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规定：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为假当且仅当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为真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为假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45FB0-79B8-4F3E-8B39-CD8789C5E8D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5536" y="2511516"/>
            <a:ext cx="66967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(1)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的逻辑关系：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的必要条件，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的充分条件（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真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必为真；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假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必为假）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(2)  “</a:t>
            </a:r>
            <a:r>
              <a:rPr lang="zh-CN" altLang="en-US" sz="20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则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</a:rPr>
              <a:t>” </a:t>
            </a:r>
            <a:r>
              <a:rPr lang="zh-CN" altLang="en-US" sz="2000" b="1" dirty="0">
                <a:latin typeface="Times New Roman" panose="02020603050405020304" pitchFamily="18" charset="0"/>
              </a:rPr>
              <a:t>有很多不同的表述方法：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若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，就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只要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，就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i="1" dirty="0">
                <a:latin typeface="Times New Roman" panose="02020603050405020304" pitchFamily="18" charset="0"/>
              </a:rPr>
              <a:t>        p</a:t>
            </a:r>
            <a:r>
              <a:rPr lang="zh-CN" altLang="en-US" sz="2000" b="1" dirty="0">
                <a:latin typeface="Times New Roman" panose="02020603050405020304" pitchFamily="18" charset="0"/>
              </a:rPr>
              <a:t>仅当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只有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才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除非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才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  </a:t>
            </a:r>
            <a:r>
              <a:rPr lang="zh-CN" altLang="en-US" sz="2000" b="1" dirty="0">
                <a:latin typeface="Times New Roman" panose="02020603050405020304" pitchFamily="18" charset="0"/>
              </a:rPr>
              <a:t>或  除非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，否则非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…</a:t>
            </a:r>
            <a:r>
              <a:rPr lang="zh-CN" altLang="en-US" sz="2000" b="1" dirty="0">
                <a:latin typeface="Times New Roman" panose="02020603050405020304" pitchFamily="18" charset="0"/>
              </a:rPr>
              <a:t>．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(3) </a:t>
            </a:r>
            <a:r>
              <a:rPr lang="zh-CN" altLang="en-US" sz="2000" b="1" dirty="0">
                <a:latin typeface="Times New Roman" panose="02020603050405020304" pitchFamily="18" charset="0"/>
              </a:rPr>
              <a:t>当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</a:rPr>
              <a:t>为假时，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q</a:t>
            </a:r>
            <a:r>
              <a:rPr lang="zh-CN" altLang="en-US" sz="2000" b="1" dirty="0">
                <a:latin typeface="Times New Roman" panose="02020603050405020304" pitchFamily="18" charset="0"/>
              </a:rPr>
              <a:t>恒为真，称为空证明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(4) </a:t>
            </a:r>
            <a:r>
              <a:rPr lang="zh-CN" altLang="en-US" sz="2000" b="1" dirty="0">
                <a:latin typeface="Times New Roman" panose="02020603050405020304" pitchFamily="18" charset="0"/>
              </a:rPr>
              <a:t>常出现的错误：不分充分与必要条件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56170"/>
              </p:ext>
            </p:extLst>
          </p:nvPr>
        </p:nvGraphicFramePr>
        <p:xfrm>
          <a:off x="5940152" y="3429000"/>
          <a:ext cx="302433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latin typeface="Times New Roman" panose="02020603050405020304" pitchFamily="18" charset="0"/>
                        </a:rPr>
                        <a:t>p</a:t>
                      </a:r>
                      <a:endParaRPr lang="zh-CN" altLang="en-US" b="1" i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>
                          <a:latin typeface="Times New Roman" panose="02020603050405020304" pitchFamily="18" charset="0"/>
                        </a:rPr>
                        <a:t>q</a:t>
                      </a:r>
                      <a:endParaRPr lang="zh-CN" altLang="en-US" b="1" i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err="1"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b="1" i="1" baseline="0" dirty="0" err="1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b="1" i="1" baseline="0" dirty="0" err="1">
                          <a:latin typeface="Times New Roman" panose="02020603050405020304" pitchFamily="18" charset="0"/>
                        </a:rPr>
                        <a:t>q</a:t>
                      </a:r>
                      <a:endParaRPr lang="zh-CN" altLang="en-US" b="1" i="1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b="1" i="0" baseline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蕴涵联结词的实例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663"/>
            <a:ext cx="8229600" cy="4064000"/>
          </a:xfrm>
        </p:spPr>
        <p:txBody>
          <a:bodyPr/>
          <a:lstStyle/>
          <a:p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：天冷，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：小王穿羽绒服，将下列命题符号化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只要天冷，小王就穿羽绒服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因为天冷，所以小王穿羽绒服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若小王不穿羽绒服，则天不冷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只有天冷，小王才穿羽绒服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除非天冷，小王才穿羽绒服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latin typeface="Times New Roman" panose="02020603050405020304" pitchFamily="18" charset="0"/>
              </a:rPr>
              <a:t>除非天冷，否则小王不穿羽绒服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如果天不冷，则小王不穿羽绒服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latin typeface="Times New Roman" panose="02020603050405020304" pitchFamily="18" charset="0"/>
              </a:rPr>
              <a:t>小王穿羽绒服仅当天冷的时候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D9FA-3616-4F0E-A2AF-BC58BCCE9AE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227763" y="1628775"/>
            <a:ext cx="14398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68313" y="5734050"/>
            <a:ext cx="62642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6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注意：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>
                <a:latin typeface="Times New Roman" panose="02020603050405020304" pitchFamily="18" charset="0"/>
              </a:rPr>
              <a:t>等值（真值相同）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227763" y="1989138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227763" y="2420938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227763" y="2852738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227763" y="3284538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6227763" y="3789363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227763" y="4221163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227763" y="4652963"/>
            <a:ext cx="14398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69B3F1"/>
              </a:buClr>
            </a:pP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1" grpId="0"/>
      <p:bldP spid="31752" grpId="0"/>
      <p:bldP spid="31753" grpId="0"/>
      <p:bldP spid="31754" grpId="0"/>
      <p:bldP spid="31755" grpId="0"/>
      <p:bldP spid="31756" grpId="0"/>
      <p:bldP spid="317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20763"/>
            <a:ext cx="8229600" cy="2336800"/>
          </a:xfrm>
        </p:spPr>
        <p:txBody>
          <a:bodyPr/>
          <a:lstStyle/>
          <a:p>
            <a:pPr marL="0" indent="0">
              <a:lnSpc>
                <a:spcPct val="120000"/>
              </a:lnSpc>
            </a:pP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1.5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p, q</a:t>
            </a:r>
            <a:r>
              <a:rPr lang="zh-CN" altLang="en-US">
                <a:latin typeface="Times New Roman" panose="02020603050405020304" pitchFamily="18" charset="0"/>
              </a:rPr>
              <a:t>为两个命题，复合命题“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当且仅当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等价式</a:t>
            </a:r>
            <a:r>
              <a:rPr lang="zh-CN" altLang="en-US">
                <a:latin typeface="Times New Roman" panose="02020603050405020304" pitchFamily="18" charset="0"/>
              </a:rPr>
              <a:t>，记作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等价联结词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>
                <a:latin typeface="Times New Roman" panose="02020603050405020304" pitchFamily="18" charset="0"/>
              </a:rPr>
              <a:t>规定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为真当且仅当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同时为真或同时为假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zh-CN" altLang="en-US">
                <a:latin typeface="Times New Roman" panose="02020603050405020304" pitchFamily="18" charset="0"/>
              </a:rPr>
              <a:t>的逻辑关系：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互为充分必要条件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53DF-758F-4C88-A2A4-073F84E4744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555875" y="185738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/>
              <a:t>等价联结词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38163" y="3429000"/>
            <a:ext cx="6913562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F1D1D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AF1D1D"/>
                </a:solidFill>
                <a:latin typeface="宋体" panose="02010600030101010101" pitchFamily="2" charset="-122"/>
              </a:rPr>
              <a:t>5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求下列复合命题的真值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2 + 2 </a:t>
            </a:r>
            <a:r>
              <a:rPr lang="zh-CN" altLang="en-US" dirty="0">
                <a:latin typeface="Times New Roman" panose="02020603050405020304" pitchFamily="18" charset="0"/>
              </a:rPr>
              <a:t>＝ </a:t>
            </a:r>
            <a:r>
              <a:rPr lang="en-US" altLang="zh-CN" dirty="0">
                <a:latin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</a:rPr>
              <a:t>当且仅当 </a:t>
            </a:r>
            <a:r>
              <a:rPr lang="en-US" altLang="zh-CN" dirty="0">
                <a:latin typeface="Times New Roman" panose="02020603050405020304" pitchFamily="18" charset="0"/>
              </a:rPr>
              <a:t>3 + 3 </a:t>
            </a:r>
            <a:r>
              <a:rPr lang="zh-CN" altLang="en-US" dirty="0">
                <a:latin typeface="Times New Roman" panose="02020603050405020304" pitchFamily="18" charset="0"/>
              </a:rPr>
              <a:t>＝ </a:t>
            </a:r>
            <a:r>
              <a:rPr lang="en-US" altLang="zh-CN" dirty="0">
                <a:latin typeface="Times New Roman" panose="02020603050405020304" pitchFamily="18" charset="0"/>
              </a:rPr>
              <a:t>6.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2 + 2 </a:t>
            </a:r>
            <a:r>
              <a:rPr lang="zh-CN" altLang="en-US" dirty="0">
                <a:latin typeface="Times New Roman" panose="02020603050405020304" pitchFamily="18" charset="0"/>
              </a:rPr>
              <a:t>＝ </a:t>
            </a:r>
            <a:r>
              <a:rPr lang="en-US" altLang="zh-CN" dirty="0">
                <a:latin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</a:rPr>
              <a:t>当且仅当 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是偶数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2 + 2 </a:t>
            </a:r>
            <a:r>
              <a:rPr lang="zh-CN" altLang="en-US" dirty="0">
                <a:latin typeface="Times New Roman" panose="02020603050405020304" pitchFamily="18" charset="0"/>
              </a:rPr>
              <a:t>＝ </a:t>
            </a:r>
            <a:r>
              <a:rPr lang="en-US" altLang="zh-CN" dirty="0">
                <a:latin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</a:rPr>
              <a:t>当且仅当 太阳从东方升起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(4) 2 + 2 </a:t>
            </a:r>
            <a:r>
              <a:rPr lang="zh-CN" altLang="en-US" dirty="0">
                <a:latin typeface="Times New Roman" panose="02020603050405020304" pitchFamily="18" charset="0"/>
              </a:rPr>
              <a:t>＝ </a:t>
            </a:r>
            <a:r>
              <a:rPr lang="en-US" altLang="zh-CN" dirty="0">
                <a:latin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</a:rPr>
              <a:t>当且仅当 美国位于非洲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可导的充要条件是 它在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连续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812885" y="388442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7812885" y="426066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812885" y="5555062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812885" y="472520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812885" y="514975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33799" grpId="0"/>
      <p:bldP spid="33800" grpId="0"/>
      <p:bldP spid="33801" grpId="0"/>
      <p:bldP spid="338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196975"/>
            <a:ext cx="8229600" cy="503238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本小节中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… </a:t>
            </a:r>
            <a:r>
              <a:rPr lang="zh-CN" altLang="en-US" dirty="0">
                <a:latin typeface="Times New Roman" panose="02020603050405020304" pitchFamily="18" charset="0"/>
              </a:rPr>
              <a:t>均表示命题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37DF9-76A8-40EF-81AD-478B8F521009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446088" y="1844675"/>
            <a:ext cx="8229600" cy="3025775"/>
            <a:chOff x="281" y="1162"/>
            <a:chExt cx="5184" cy="1906"/>
          </a:xfrm>
        </p:grpSpPr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81" y="1162"/>
              <a:ext cx="5184" cy="1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61950" indent="-36195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27088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Times New Roman" panose="02020603050405020304" pitchFamily="18" charset="0"/>
                </a:rPr>
                <a:t>联结词集为</a:t>
              </a:r>
              <a:r>
                <a:rPr lang="en-US" altLang="zh-CN" dirty="0">
                  <a:latin typeface="Times New Roman" panose="02020603050405020304" pitchFamily="18" charset="0"/>
                </a:rPr>
                <a:t>{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dirty="0">
                  <a:latin typeface="Times New Roman" panose="02020603050405020304" pitchFamily="18" charset="0"/>
                </a:rPr>
                <a:t>}</a:t>
              </a:r>
              <a:r>
                <a:rPr lang="zh-CN" altLang="en-US" dirty="0">
                  <a:latin typeface="Times New Roman" panose="02020603050405020304" pitchFamily="18" charset="0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q</a:t>
              </a:r>
              <a:r>
                <a:rPr lang="zh-CN" altLang="en-US" dirty="0">
                  <a:latin typeface="Times New Roman" panose="02020603050405020304" pitchFamily="18" charset="0"/>
                </a:rPr>
                <a:t>为基本复合命题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其中要特别注意理解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q</a:t>
              </a:r>
              <a:r>
                <a:rPr lang="zh-CN" altLang="en-US" dirty="0">
                  <a:latin typeface="Times New Roman" panose="02020603050405020304" pitchFamily="18" charset="0"/>
                </a:rPr>
                <a:t>的涵义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</a:rPr>
                <a:t>反复使用</a:t>
              </a:r>
              <a:r>
                <a:rPr lang="en-US" altLang="zh-CN" dirty="0">
                  <a:latin typeface="Times New Roman" panose="02020603050405020304" pitchFamily="18" charset="0"/>
                </a:rPr>
                <a:t>{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dirty="0">
                  <a:latin typeface="Times New Roman" panose="02020603050405020304" pitchFamily="18" charset="0"/>
                </a:rPr>
                <a:t>}</a:t>
              </a:r>
              <a:r>
                <a:rPr lang="zh-CN" altLang="en-US" dirty="0">
                  <a:latin typeface="Times New Roman" panose="02020603050405020304" pitchFamily="18" charset="0"/>
                </a:rPr>
                <a:t>中的联结词组成更为复杂的复合命题</a:t>
              </a:r>
              <a:r>
                <a:rPr lang="en-US" altLang="zh-CN" dirty="0">
                  <a:latin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80000"/>
                </a:lnSpc>
              </a:pPr>
              <a:endParaRPr lang="en-US" altLang="zh-CN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  <a:buClr>
                  <a:srgbClr val="69B3F1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	</a:t>
              </a:r>
              <a:r>
                <a:rPr lang="zh-CN" altLang="en-US" dirty="0">
                  <a:latin typeface="Times New Roman" panose="02020603050405020304" pitchFamily="18" charset="0"/>
                </a:rPr>
                <a:t>设 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:       </a:t>
              </a:r>
              <a:r>
                <a:rPr lang="zh-CN" altLang="en-US" dirty="0">
                  <a:latin typeface="Times New Roman" panose="02020603050405020304" pitchFamily="18" charset="0"/>
                </a:rPr>
                <a:t>是无理数，</a:t>
              </a:r>
              <a:r>
                <a:rPr lang="en-US" altLang="zh-CN" i="1" dirty="0">
                  <a:latin typeface="Times New Roman" panose="02020603050405020304" pitchFamily="18" charset="0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</a:rPr>
                <a:t>: 3</a:t>
              </a:r>
              <a:r>
                <a:rPr lang="zh-CN" altLang="en-US" dirty="0">
                  <a:latin typeface="Times New Roman" panose="02020603050405020304" pitchFamily="18" charset="0"/>
                </a:rPr>
                <a:t>是奇数， </a:t>
              </a:r>
            </a:p>
            <a:p>
              <a:pPr>
                <a:buClr>
                  <a:srgbClr val="69B3F1"/>
                </a:buClr>
              </a:pPr>
              <a:r>
                <a:rPr lang="zh-CN" altLang="en-US" i="1" dirty="0">
                  <a:latin typeface="Times New Roman" panose="02020603050405020304" pitchFamily="18" charset="0"/>
                </a:rPr>
                <a:t>  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</a:rPr>
                <a:t>苹果是方的，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</a:rPr>
                <a:t>太阳绕地球转</a:t>
              </a:r>
            </a:p>
            <a:p>
              <a:pPr>
                <a:buClr>
                  <a:srgbClr val="69B3F1"/>
                </a:buClr>
              </a:pPr>
              <a:r>
                <a:rPr lang="zh-CN" altLang="en-US" dirty="0">
                  <a:latin typeface="Times New Roman" panose="02020603050405020304" pitchFamily="18" charset="0"/>
                </a:rPr>
                <a:t>     则复合命题 </a:t>
              </a:r>
              <a:r>
                <a:rPr lang="en-US" altLang="zh-CN" dirty="0">
                  <a:latin typeface="Times New Roman" panose="02020603050405020304" pitchFamily="18" charset="0"/>
                </a:rPr>
                <a:t>(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p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q</a:t>
              </a:r>
              <a:r>
                <a:rPr lang="en-US" altLang="zh-CN" dirty="0">
                  <a:latin typeface="Times New Roman" panose="02020603050405020304" pitchFamily="18" charset="0"/>
                </a:rPr>
                <a:t>)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 </a:t>
              </a:r>
              <a:r>
                <a:rPr lang="en-US" altLang="zh-CN" dirty="0">
                  <a:latin typeface="Times New Roman" panose="02020603050405020304" pitchFamily="18" charset="0"/>
                </a:rPr>
                <a:t>((</a:t>
              </a:r>
              <a:r>
                <a:rPr lang="en-US" altLang="zh-CN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</a:t>
              </a:r>
              <a:r>
                <a:rPr lang="en-US" altLang="zh-CN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</a:rPr>
                <a:t>) 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</a:t>
              </a: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) </a:t>
              </a:r>
              <a:r>
                <a:rPr lang="zh-CN" altLang="en-US" dirty="0">
                  <a:latin typeface="Times New Roman" panose="02020603050405020304" pitchFamily="18" charset="0"/>
                </a:rPr>
                <a:t>是假命题</a:t>
              </a:r>
              <a:r>
                <a:rPr lang="en-US" altLang="zh-CN" dirty="0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975" y="2160"/>
            <a:ext cx="3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41091" imgH="215713" progId="Equation.3">
                    <p:embed/>
                  </p:oleObj>
                </mc:Choice>
                <mc:Fallback>
                  <p:oleObj name="Microsoft 公式 3.0" r:id="rId3" imgW="241091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160"/>
                          <a:ext cx="3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627313" y="188913"/>
            <a:ext cx="4103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小　结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68313" y="5084762"/>
            <a:ext cx="8218487" cy="79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1950" indent="-36195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23507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4306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联结词的运算优先顺序：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同级按从左到右顺序计算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5040313" cy="417513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1.2 </a:t>
            </a:r>
            <a:r>
              <a:rPr lang="en-US" altLang="zh-CN"/>
              <a:t> </a:t>
            </a:r>
            <a:r>
              <a:rPr lang="zh-CN" altLang="en-US"/>
              <a:t>命题公式及其赋值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22275" y="1268413"/>
            <a:ext cx="8686800" cy="4525962"/>
          </a:xfrm>
        </p:spPr>
        <p:txBody>
          <a:bodyPr/>
          <a:lstStyle/>
          <a:p>
            <a:pPr marL="381000" indent="-381000"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命题变项与合式公式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命题变项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合式公式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合式公式的层次</a:t>
            </a:r>
          </a:p>
          <a:p>
            <a:pPr marL="381000" indent="-381000">
              <a:spcBef>
                <a:spcPct val="60000"/>
              </a:spcBef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公式的赋值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公式赋值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公式类型</a:t>
            </a:r>
          </a:p>
          <a:p>
            <a:pPr marL="381000" indent="-381000">
              <a:buFont typeface="Wingdings" panose="05000000000000000000" pitchFamily="2" charset="2"/>
              <a:buChar char="l"/>
              <a:tabLst>
                <a:tab pos="1619250" algn="l"/>
              </a:tabLst>
            </a:pPr>
            <a:r>
              <a:rPr lang="zh-CN" altLang="en-US">
                <a:latin typeface="华文中宋" panose="02010600040101010101" pitchFamily="2" charset="-122"/>
              </a:rPr>
              <a:t>真值表</a:t>
            </a:r>
          </a:p>
          <a:p>
            <a:pPr marL="381000" indent="-381000">
              <a:tabLst>
                <a:tab pos="1619250" algn="l"/>
              </a:tabLst>
            </a:pPr>
            <a:endParaRPr lang="en-US" altLang="zh-CN">
              <a:latin typeface="华文中宋" panose="0201060004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7235-7989-49E3-970D-0257ABE66141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260350"/>
            <a:ext cx="5688013" cy="417513"/>
          </a:xfrm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命题变项与合式公式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3950"/>
            <a:ext cx="8686800" cy="1584325"/>
          </a:xfrm>
        </p:spPr>
        <p:txBody>
          <a:bodyPr/>
          <a:lstStyle/>
          <a:p>
            <a:pPr marL="381000" indent="-381000">
              <a:lnSpc>
                <a:spcPct val="150000"/>
              </a:lnSpc>
              <a:tabLst>
                <a:tab pos="1619250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命题常项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确定的某个命题。</a:t>
            </a:r>
          </a:p>
          <a:p>
            <a:pPr marL="381000" indent="-381000">
              <a:lnSpc>
                <a:spcPct val="150000"/>
              </a:lnSpc>
              <a:tabLst>
                <a:tab pos="161925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命题变项（命题变元）：不确定的泛指某个命题，真值不确定。</a:t>
            </a:r>
          </a:p>
          <a:p>
            <a:pPr marL="381000" indent="-381000">
              <a:lnSpc>
                <a:spcPct val="150000"/>
              </a:lnSpc>
              <a:tabLst>
                <a:tab pos="1619250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常项与变项均用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zh-CN" altLang="en-US" dirty="0">
                <a:latin typeface="Times New Roman" panose="02020603050405020304" pitchFamily="18" charset="0"/>
              </a:rPr>
              <a:t>等表示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8A52-E0F3-4C55-8961-22A8C4A2CE4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28600" y="3252787"/>
            <a:ext cx="8686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81000" indent="-3810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tabLst>
                <a:tab pos="1619250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266950" indent="-558800">
              <a:spcBef>
                <a:spcPct val="20000"/>
              </a:spcBef>
              <a:buChar char="–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005138" indent="-558800">
              <a:spcBef>
                <a:spcPct val="20000"/>
              </a:spcBef>
              <a:buChar char="•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743325" indent="-558800">
              <a:spcBef>
                <a:spcPct val="20000"/>
              </a:spcBef>
              <a:buChar char="–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481513" indent="-558800">
              <a:spcBef>
                <a:spcPct val="20000"/>
              </a:spcBef>
              <a:buChar char="»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938713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395913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853113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10313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6192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5000"/>
              </a:spcBef>
            </a:pP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1.6 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合式公式</a:t>
            </a:r>
            <a:r>
              <a:rPr lang="zh-CN" altLang="en-US" dirty="0">
                <a:latin typeface="Times New Roman" panose="02020603050405020304" pitchFamily="18" charset="0"/>
              </a:rPr>
              <a:t>（简称公式）的递归定义：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单个命题变项和命题常项是合式公式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原子命题公式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是合式公式，则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是合式公式，则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只有有限次地应用</a:t>
            </a:r>
            <a:r>
              <a:rPr lang="en-US" altLang="zh-CN" dirty="0">
                <a:latin typeface="Times New Roman" panose="02020603050405020304" pitchFamily="18" charset="0"/>
              </a:rPr>
              <a:t>(1)—(3) </a:t>
            </a:r>
            <a:r>
              <a:rPr lang="zh-CN" altLang="en-US" dirty="0">
                <a:latin typeface="Times New Roman" panose="02020603050405020304" pitchFamily="18" charset="0"/>
              </a:rPr>
              <a:t>形成的符号串才是合式公式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39F3F-4301-4AD4-86B4-FC34F8266FE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348038" y="238125"/>
            <a:ext cx="304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200" b="1"/>
              <a:t>合式公式的层次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23850" y="1268413"/>
            <a:ext cx="8351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1.7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(1)  </a:t>
            </a:r>
            <a:r>
              <a:rPr lang="zh-CN" altLang="en-US" sz="2400" b="1">
                <a:latin typeface="Times New Roman" panose="02020603050405020304" pitchFamily="18" charset="0"/>
              </a:rPr>
              <a:t>若公式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是单个命题变项，则称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层公式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(2)  </a:t>
            </a:r>
            <a:r>
              <a:rPr lang="zh-CN" altLang="en-US" sz="2400" b="1">
                <a:latin typeface="Times New Roman" panose="02020603050405020304" pitchFamily="18" charset="0"/>
              </a:rPr>
              <a:t>称 </a:t>
            </a:r>
            <a:r>
              <a:rPr lang="en-US" altLang="zh-CN" sz="2400" b="1" i="1">
                <a:latin typeface="Times New Roman" panose="02020603050405020304" pitchFamily="18" charset="0"/>
              </a:rPr>
              <a:t>A </a:t>
            </a:r>
            <a:r>
              <a:rPr lang="zh-CN" altLang="en-US" sz="2400" b="1">
                <a:latin typeface="Times New Roman" panose="02020603050405020304" pitchFamily="18" charset="0"/>
              </a:rPr>
              <a:t>是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+1(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≥0) </a:t>
            </a:r>
            <a:r>
              <a:rPr lang="zh-CN" altLang="en-US" sz="2400" b="1">
                <a:latin typeface="Times New Roman" panose="02020603050405020304" pitchFamily="18" charset="0"/>
              </a:rPr>
              <a:t>层公式是指下面情况之一：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</a:rPr>
              <a:t>(a)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 </a:t>
            </a:r>
            <a:r>
              <a:rPr lang="zh-CN" altLang="en-US" sz="2400" b="1">
                <a:latin typeface="Times New Roman" panose="02020603050405020304" pitchFamily="18" charset="0"/>
              </a:rPr>
              <a:t>是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层公式；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</a:rPr>
              <a:t>(b)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分别为 </a:t>
            </a:r>
            <a:r>
              <a:rPr lang="en-US" altLang="zh-CN" sz="2400" b="1" i="1">
                <a:latin typeface="Times New Roman" panose="02020603050405020304" pitchFamily="18" charset="0"/>
              </a:rPr>
              <a:t>i </a:t>
            </a:r>
            <a:r>
              <a:rPr lang="zh-CN" altLang="en-US" sz="2400" b="1">
                <a:latin typeface="Times New Roman" panose="02020603050405020304" pitchFamily="18" charset="0"/>
              </a:rPr>
              <a:t>层和 </a:t>
            </a:r>
            <a:r>
              <a:rPr lang="en-US" altLang="zh-CN" sz="2400" b="1" i="1">
                <a:latin typeface="Times New Roman" panose="02020603050405020304" pitchFamily="18" charset="0"/>
              </a:rPr>
              <a:t>j </a:t>
            </a:r>
            <a:r>
              <a:rPr lang="zh-CN" altLang="en-US" sz="2400" b="1">
                <a:latin typeface="Times New Roman" panose="02020603050405020304" pitchFamily="18" charset="0"/>
              </a:rPr>
              <a:t>层公式，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            且 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=max(</a:t>
            </a:r>
            <a:r>
              <a:rPr lang="en-US" altLang="zh-CN" sz="2400" b="1" i="1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</a:rPr>
              <a:t>(c)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的层次及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同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</a:rPr>
              <a:t>(d)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的层次及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同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sz="2400" b="1">
                <a:latin typeface="Times New Roman" panose="02020603050405020304" pitchFamily="18" charset="0"/>
              </a:rPr>
              <a:t>       </a:t>
            </a:r>
            <a:r>
              <a:rPr lang="en-US" altLang="zh-CN" sz="2400" b="1">
                <a:latin typeface="Times New Roman" panose="02020603050405020304" pitchFamily="18" charset="0"/>
              </a:rPr>
              <a:t>(e)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C </a:t>
            </a:r>
            <a:r>
              <a:rPr lang="zh-CN" altLang="en-US" sz="2400" b="1">
                <a:latin typeface="Times New Roman" panose="02020603050405020304" pitchFamily="18" charset="0"/>
              </a:rPr>
              <a:t>的层次及 </a:t>
            </a:r>
            <a:r>
              <a:rPr lang="en-US" altLang="zh-CN" sz="2400" b="1" i="1">
                <a:latin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</a:rPr>
              <a:t>同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).     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(3)  </a:t>
            </a:r>
            <a:r>
              <a:rPr lang="zh-CN" altLang="en-US" sz="2400" b="1">
                <a:latin typeface="Times New Roman" panose="02020603050405020304" pitchFamily="18" charset="0"/>
              </a:rPr>
              <a:t>若公式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的层次为</a:t>
            </a:r>
            <a:r>
              <a:rPr lang="en-US" altLang="zh-CN" sz="2400" b="1" i="1">
                <a:latin typeface="Times New Roman" panose="02020603050405020304" pitchFamily="18" charset="0"/>
              </a:rPr>
              <a:t>k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则称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 i="1">
                <a:solidFill>
                  <a:srgbClr val="AF1D1D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层公式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  <a:p>
            <a:endParaRPr lang="en-US" altLang="zh-CN" sz="2400" b="1"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</a:rPr>
              <a:t>例如   公式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, 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,  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,  </a:t>
            </a:r>
            <a:r>
              <a:rPr lang="en-US" altLang="zh-CN" sz="2400" b="1" i="1">
                <a:latin typeface="Times New Roman" panose="02020603050405020304" pitchFamily="18" charset="0"/>
              </a:rPr>
              <a:t>D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,  </a:t>
            </a:r>
          </a:p>
          <a:p>
            <a:r>
              <a:rPr lang="en-US" altLang="zh-CN" sz="2400" b="1" i="1">
                <a:latin typeface="Times New Roman" panose="02020603050405020304" pitchFamily="18" charset="0"/>
              </a:rPr>
              <a:t>                    E</a:t>
            </a:r>
            <a:r>
              <a:rPr lang="en-US" altLang="zh-CN" sz="2400" b="1">
                <a:latin typeface="Times New Roman" panose="02020603050405020304" pitchFamily="18" charset="0"/>
              </a:rPr>
              <a:t>=((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           </a:t>
            </a:r>
            <a:r>
              <a:rPr lang="zh-CN" altLang="en-US" sz="2400" b="1">
                <a:latin typeface="Times New Roman" panose="02020603050405020304" pitchFamily="18" charset="0"/>
              </a:rPr>
              <a:t>分别为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层，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层，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层，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层，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层公式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endParaRPr lang="en-US" altLang="zh-CN" sz="2400" b="1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29600" cy="5327650"/>
          </a:xfrm>
        </p:spPr>
        <p:txBody>
          <a:bodyPr/>
          <a:lstStyle/>
          <a:p>
            <a:pPr marL="360363" indent="-360363">
              <a:tabLst>
                <a:tab pos="269875" algn="l"/>
              </a:tabLst>
            </a:pP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1.8</a:t>
            </a:r>
            <a:r>
              <a:rPr lang="en-US" altLang="zh-CN">
                <a:solidFill>
                  <a:srgbClr val="D72323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是出现在公式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中的全部命题变项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marL="360363" indent="-360363"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各指定一个真值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称为对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的一个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赋值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解释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360363" indent="-360363"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若使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1, </a:t>
            </a:r>
            <a:r>
              <a:rPr lang="zh-CN" altLang="en-US">
                <a:latin typeface="Times New Roman" panose="02020603050405020304" pitchFamily="18" charset="0"/>
              </a:rPr>
              <a:t>则称这组值为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成真赋值</a:t>
            </a:r>
            <a:r>
              <a:rPr lang="en-US" altLang="zh-CN">
                <a:latin typeface="Times New Roman" panose="02020603050405020304" pitchFamily="18" charset="0"/>
              </a:rPr>
              <a:t>; </a:t>
            </a:r>
            <a:r>
              <a:rPr lang="zh-CN" altLang="en-US">
                <a:latin typeface="Times New Roman" panose="02020603050405020304" pitchFamily="18" charset="0"/>
              </a:rPr>
              <a:t>若使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0, </a:t>
            </a:r>
            <a:r>
              <a:rPr lang="zh-CN" altLang="en-US">
                <a:latin typeface="Times New Roman" panose="02020603050405020304" pitchFamily="18" charset="0"/>
              </a:rPr>
              <a:t>则称这组</a:t>
            </a:r>
          </a:p>
          <a:p>
            <a:pPr marL="360363" indent="-360363"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值为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成假赋值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.</a:t>
            </a:r>
          </a:p>
          <a:p>
            <a:pPr marL="360363" indent="-360363">
              <a:lnSpc>
                <a:spcPct val="80000"/>
              </a:lnSpc>
              <a:spcBef>
                <a:spcPct val="0"/>
              </a:spcBef>
              <a:tabLst>
                <a:tab pos="269875" algn="l"/>
              </a:tabLst>
            </a:pPr>
            <a:endParaRPr lang="en-US" altLang="zh-CN"/>
          </a:p>
          <a:p>
            <a:pPr marL="360363" indent="-360363">
              <a:lnSpc>
                <a:spcPct val="90000"/>
              </a:lnSpc>
              <a:tabLst>
                <a:tab pos="269875" algn="l"/>
              </a:tabLst>
            </a:pPr>
            <a:r>
              <a:rPr lang="zh-CN" altLang="en-US"/>
              <a:t>几点说明：</a:t>
            </a:r>
          </a:p>
          <a:p>
            <a:pPr marL="360363" indent="-360363">
              <a:lnSpc>
                <a:spcPct val="90000"/>
              </a:lnSpc>
              <a:buFont typeface="Wingdings" panose="05000000000000000000" pitchFamily="2" charset="2"/>
              <a:buChar char="l"/>
              <a:tabLst>
                <a:tab pos="269875" algn="l"/>
              </a:tabLst>
            </a:pP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中仅出现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，给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赋值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是指</a:t>
            </a:r>
          </a:p>
          <a:p>
            <a:pPr marL="360363" indent="-360363">
              <a:lnSpc>
                <a:spcPct val="90000"/>
              </a:lnSpc>
              <a:tabLst>
                <a:tab pos="269875" algn="l"/>
              </a:tabLst>
            </a:pPr>
            <a:r>
              <a:rPr lang="zh-CN" altLang="en-US" i="1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 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=0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1,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之间不加标点符号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360363" indent="-360363">
              <a:lnSpc>
                <a:spcPct val="90000"/>
              </a:lnSpc>
              <a:buFont typeface="Wingdings" panose="05000000000000000000" pitchFamily="2" charset="2"/>
              <a:buChar char="l"/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中仅出现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zh-CN" altLang="en-US">
                <a:latin typeface="Times New Roman" panose="02020603050405020304" pitchFamily="18" charset="0"/>
              </a:rPr>
              <a:t>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赋值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是指</a:t>
            </a:r>
          </a:p>
          <a:p>
            <a:pPr marL="360363" indent="-360363">
              <a:lnSpc>
                <a:spcPct val="90000"/>
              </a:lnSpc>
              <a:buClr>
                <a:srgbClr val="69B3F1"/>
              </a:buClr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…</a:t>
            </a:r>
          </a:p>
          <a:p>
            <a:pPr marL="360363" indent="-360363">
              <a:lnSpc>
                <a:spcPct val="90000"/>
              </a:lnSpc>
              <a:buFont typeface="Wingdings" panose="05000000000000000000" pitchFamily="2" charset="2"/>
              <a:buChar char="l"/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含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个命题变项的公式有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个赋值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360363" indent="-360363">
              <a:lnSpc>
                <a:spcPct val="90000"/>
              </a:lnSpc>
              <a:spcBef>
                <a:spcPct val="50000"/>
              </a:spcBef>
              <a:buClr>
                <a:srgbClr val="69B3F1"/>
              </a:buClr>
              <a:tabLst>
                <a:tab pos="26987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如 </a:t>
            </a:r>
            <a:r>
              <a:rPr lang="en-US" altLang="zh-CN">
                <a:latin typeface="Times New Roman" panose="02020603050405020304" pitchFamily="18" charset="0"/>
              </a:rPr>
              <a:t>000, 010, 101, 110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的成真赋值</a:t>
            </a:r>
          </a:p>
          <a:p>
            <a:pPr marL="360363" indent="-360363">
              <a:lnSpc>
                <a:spcPct val="90000"/>
              </a:lnSpc>
              <a:buClr>
                <a:srgbClr val="69B3F1"/>
              </a:buClr>
              <a:tabLst>
                <a:tab pos="2698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</a:t>
            </a:r>
            <a:r>
              <a:rPr lang="en-US" altLang="zh-CN">
                <a:latin typeface="Times New Roman" panose="02020603050405020304" pitchFamily="18" charset="0"/>
              </a:rPr>
              <a:t>001, 011, 100, 111</a:t>
            </a:r>
            <a:r>
              <a:rPr lang="zh-CN" altLang="en-US">
                <a:latin typeface="Times New Roman" panose="02020603050405020304" pitchFamily="18" charset="0"/>
              </a:rPr>
              <a:t>是成假赋值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3584-7088-4365-8FBB-498006BAEB7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635375" y="26035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3200" b="1"/>
              <a:t>公式赋值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>
                <a:latin typeface="宋体" panose="02010600030101010101" pitchFamily="2" charset="-122"/>
              </a:rPr>
              <a:t>第一部分 数理逻辑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>
              <a:lnSpc>
                <a:spcPct val="150000"/>
              </a:lnSpc>
            </a:pPr>
            <a:r>
              <a:rPr lang="zh-CN" altLang="en-US" sz="2800" dirty="0"/>
              <a:t>数理逻辑：研究</a:t>
            </a:r>
            <a:r>
              <a:rPr lang="zh-CN" altLang="en-US" sz="2800" dirty="0">
                <a:solidFill>
                  <a:srgbClr val="C00000"/>
                </a:solidFill>
              </a:rPr>
              <a:t>推理</a:t>
            </a:r>
            <a:r>
              <a:rPr lang="zh-CN" altLang="en-US" sz="2800" dirty="0"/>
              <a:t>的数学分支。</a:t>
            </a:r>
            <a:endParaRPr lang="en-US" altLang="zh-CN" sz="2800" dirty="0"/>
          </a:p>
          <a:p>
            <a:pPr marL="361950" indent="-361950">
              <a:lnSpc>
                <a:spcPct val="150000"/>
              </a:lnSpc>
            </a:pPr>
            <a:r>
              <a:rPr lang="zh-CN" altLang="en-US" sz="2800" dirty="0"/>
              <a:t>主要内容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命题逻辑基本概念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命题逻辑等值演算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命题逻辑推理理论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一阶逻辑基本概念</a:t>
            </a:r>
          </a:p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一阶逻辑等值演算与推理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95A7-C130-4A44-9EB4-DA9B6C01C738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229600" cy="4525962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1.9</a:t>
            </a:r>
            <a:r>
              <a:rPr lang="en-US" altLang="zh-CN">
                <a:solidFill>
                  <a:srgbClr val="D72323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将命题公式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在所有赋值下取值的情况列成表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</a:p>
          <a:p>
            <a:pPr marL="457200" indent="-457200"/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F1D1D"/>
                </a:solidFill>
                <a:latin typeface="Times New Roman" panose="02020603050405020304" pitchFamily="18" charset="0"/>
              </a:rPr>
              <a:t>真值表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构造真值表的步骤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找出公式中所含的全部命题变项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若无下角标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      则按字母顺序排列</a:t>
            </a:r>
            <a:r>
              <a:rPr lang="en-US" altLang="zh-CN">
                <a:latin typeface="Times New Roman" panose="02020603050405020304" pitchFamily="18" charset="0"/>
              </a:rPr>
              <a:t>), </a:t>
            </a:r>
            <a:r>
              <a:rPr lang="zh-CN" altLang="en-US">
                <a:latin typeface="Times New Roman" panose="02020603050405020304" pitchFamily="18" charset="0"/>
              </a:rPr>
              <a:t>列出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b="0" i="1" baseline="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个全部赋值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>
                <a:latin typeface="Times New Roman" panose="02020603050405020304" pitchFamily="18" charset="0"/>
              </a:rPr>
              <a:t>00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0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开始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按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二进制加法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每次加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直至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111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为止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按从低到高的顺序写出公式的各个层次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对每个赋值依次计算各层次的真值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直到最后计算出公式</a:t>
            </a:r>
          </a:p>
          <a:p>
            <a:pPr marL="457200" indent="-457200"/>
            <a:r>
              <a:rPr lang="zh-CN" altLang="en-US">
                <a:latin typeface="Times New Roman" panose="02020603050405020304" pitchFamily="18" charset="0"/>
              </a:rPr>
              <a:t>      的真值为止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2CAC8-16BE-4106-81D7-3BDCC831FC8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884613" y="238125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真值表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229600" cy="2519362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AF1D1D"/>
                </a:solidFill>
              </a:rPr>
              <a:t>例</a:t>
            </a:r>
            <a:r>
              <a:rPr lang="en-US" altLang="zh-CN">
                <a:solidFill>
                  <a:srgbClr val="AF1D1D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solidFill>
                  <a:srgbClr val="D72323"/>
                </a:solidFill>
              </a:rPr>
              <a:t> </a:t>
            </a:r>
            <a:r>
              <a:rPr lang="zh-CN" altLang="en-US"/>
              <a:t>写出下列公式的真值表</a:t>
            </a:r>
            <a:r>
              <a:rPr lang="en-US" altLang="zh-CN"/>
              <a:t>, </a:t>
            </a:r>
            <a:r>
              <a:rPr lang="zh-CN" altLang="en-US"/>
              <a:t>并求它们的成真赋值和成假</a:t>
            </a:r>
          </a:p>
          <a:p>
            <a:pPr marL="0" indent="0"/>
            <a:r>
              <a:rPr lang="zh-CN" altLang="en-US"/>
              <a:t>    赋值</a:t>
            </a:r>
            <a:r>
              <a:rPr lang="en-US" altLang="zh-CN"/>
              <a:t>: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   (1)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   (2) 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>
                <a:latin typeface="Times New Roman" panose="02020603050405020304" pitchFamily="18" charset="0"/>
              </a:rPr>
              <a:t>    (3)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5741-B29A-46DA-9DA1-CA94D8A499A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4100513" y="238125"/>
            <a:ext cx="1408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真值表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F58B-1F27-4E42-865F-453FB09CFA8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0257" name="Text Box 81"/>
          <p:cNvSpPr txBox="1">
            <a:spLocks noChangeArrowheads="1"/>
          </p:cNvSpPr>
          <p:nvPr/>
        </p:nvSpPr>
        <p:spPr bwMode="auto">
          <a:xfrm>
            <a:off x="468313" y="1125538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(1) 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 = 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539750" y="6021388"/>
            <a:ext cx="720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成真赋值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:000,001,010,100,110;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成假赋值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:011,101,111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369" name="Group 193"/>
          <p:cNvGraphicFramePr>
            <a:graphicFrameLocks noGrp="1"/>
          </p:cNvGraphicFramePr>
          <p:nvPr/>
        </p:nvGraphicFramePr>
        <p:xfrm>
          <a:off x="1331913" y="1844675"/>
          <a:ext cx="6408737" cy="4039172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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367" name="Rectangle 191"/>
          <p:cNvSpPr>
            <a:spLocks noChangeArrowheads="1"/>
          </p:cNvSpPr>
          <p:nvPr/>
        </p:nvSpPr>
        <p:spPr bwMode="auto">
          <a:xfrm>
            <a:off x="3563938" y="215900"/>
            <a:ext cx="1611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真值表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4E43-ECB3-4676-A422-BB30D8A0E27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84213" y="1412875"/>
            <a:ext cx="280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 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endParaRPr lang="en-US" altLang="zh-CN" sz="24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84213" y="5084763"/>
            <a:ext cx="466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/>
              <a:t>成真赋</a:t>
            </a:r>
            <a:r>
              <a:rPr lang="zh-CN" altLang="en-US" sz="2400" b="1">
                <a:latin typeface="Times New Roman" panose="02020603050405020304" pitchFamily="18" charset="0"/>
              </a:rPr>
              <a:t>值</a:t>
            </a:r>
            <a:r>
              <a:rPr lang="en-US" altLang="zh-CN" sz="2400" b="1">
                <a:latin typeface="Times New Roman" panose="02020603050405020304" pitchFamily="18" charset="0"/>
              </a:rPr>
              <a:t>:00,01,10,11; </a:t>
            </a:r>
            <a:r>
              <a:rPr lang="zh-CN" altLang="en-US" sz="2400" b="1">
                <a:latin typeface="Times New Roman" panose="02020603050405020304" pitchFamily="18" charset="0"/>
              </a:rPr>
              <a:t>无成假赋值</a:t>
            </a:r>
          </a:p>
        </p:txBody>
      </p:sp>
      <p:graphicFrame>
        <p:nvGraphicFramePr>
          <p:cNvPr id="52321" name="Group 97"/>
          <p:cNvGraphicFramePr>
            <a:graphicFrameLocks noGrp="1"/>
          </p:cNvGraphicFramePr>
          <p:nvPr/>
        </p:nvGraphicFramePr>
        <p:xfrm>
          <a:off x="1042988" y="2205038"/>
          <a:ext cx="7561262" cy="231648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322" name="Rectangle 98"/>
          <p:cNvSpPr>
            <a:spLocks noChangeArrowheads="1"/>
          </p:cNvSpPr>
          <p:nvPr/>
        </p:nvSpPr>
        <p:spPr bwMode="auto">
          <a:xfrm>
            <a:off x="3563938" y="215900"/>
            <a:ext cx="1611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真值表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4E47-B998-4DCA-8F71-B31DA11ACAC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11188" y="1412875"/>
            <a:ext cx="396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(3)  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＝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宋体" panose="02010600030101010101" pitchFamily="2" charset="-122"/>
              </a:rPr>
              <a:t>的真值表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827088" y="4941888"/>
            <a:ext cx="466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成假赋值</a:t>
            </a:r>
            <a:r>
              <a:rPr lang="en-US" altLang="zh-CN" sz="2400" b="1">
                <a:latin typeface="Times New Roman" panose="02020603050405020304" pitchFamily="18" charset="0"/>
              </a:rPr>
              <a:t>:00,01,10,11; </a:t>
            </a:r>
            <a:r>
              <a:rPr lang="zh-CN" altLang="en-US" sz="2400" b="1">
                <a:latin typeface="Times New Roman" panose="02020603050405020304" pitchFamily="18" charset="0"/>
              </a:rPr>
              <a:t>无成真赋值</a:t>
            </a:r>
          </a:p>
        </p:txBody>
      </p:sp>
      <p:graphicFrame>
        <p:nvGraphicFramePr>
          <p:cNvPr id="54358" name="Group 86"/>
          <p:cNvGraphicFramePr>
            <a:graphicFrameLocks noGrp="1"/>
          </p:cNvGraphicFramePr>
          <p:nvPr/>
        </p:nvGraphicFramePr>
        <p:xfrm>
          <a:off x="900113" y="2133600"/>
          <a:ext cx="7488237" cy="2447926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)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0   1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1   1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59" name="Rectangle 87"/>
          <p:cNvSpPr>
            <a:spLocks noChangeArrowheads="1"/>
          </p:cNvSpPr>
          <p:nvPr/>
        </p:nvSpPr>
        <p:spPr bwMode="auto">
          <a:xfrm>
            <a:off x="3563938" y="215900"/>
            <a:ext cx="1611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真值表</a:t>
            </a:r>
            <a:r>
              <a:rPr lang="en-US" altLang="zh-CN" sz="3200" b="1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85D0-F534-40C6-8C29-3DB35B4DD8BE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3563938" y="188913"/>
            <a:ext cx="244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latin typeface="Times New Roman" panose="02020603050405020304" pitchFamily="18" charset="0"/>
              </a:rPr>
              <a:t>公式的类型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468313" y="1268413"/>
            <a:ext cx="8229600" cy="495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63613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5621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160588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759075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21627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67347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13067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587875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1.10</a:t>
            </a:r>
            <a:r>
              <a:rPr lang="en-US" altLang="zh-CN" dirty="0">
                <a:solidFill>
                  <a:srgbClr val="D72323"/>
                </a:solidFill>
              </a:rPr>
              <a:t>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在它的任何赋值下均为真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重言式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永真式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在它的任何赋值下均为假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矛盾式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永假式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不是矛盾式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F1D1D"/>
                </a:solidFill>
                <a:latin typeface="Times New Roman" panose="02020603050405020304" pitchFamily="18" charset="0"/>
              </a:rPr>
              <a:t>可满足式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由例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可知</a:t>
            </a:r>
            <a:r>
              <a:rPr lang="en-US" altLang="zh-CN" dirty="0">
                <a:latin typeface="Times New Roman" panose="02020603050405020304" pitchFamily="18" charset="0"/>
              </a:rPr>
              <a:t>, 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r,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分别为非重言式的可满足式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重言式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矛盾式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注意：重言式是可满足式，但反之不真</a:t>
            </a:r>
            <a:r>
              <a:rPr lang="en-US" altLang="zh-CN" dirty="0"/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真值表的用途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求出公式的全部成真赋值与成假赋值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判断公式的类型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333375"/>
            <a:ext cx="6121400" cy="417513"/>
          </a:xfrm>
        </p:spPr>
        <p:txBody>
          <a:bodyPr/>
          <a:lstStyle/>
          <a:p>
            <a:pPr algn="ctr"/>
            <a:r>
              <a:rPr lang="zh-CN" altLang="en-US"/>
              <a:t>第一章 习题课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353425" cy="5327650"/>
          </a:xfrm>
        </p:spPr>
        <p:txBody>
          <a:bodyPr/>
          <a:lstStyle/>
          <a:p>
            <a:pPr marL="441325" indent="-441325">
              <a:tabLst>
                <a:tab pos="268288" algn="l"/>
              </a:tabLst>
            </a:pPr>
            <a:r>
              <a:rPr lang="zh-CN" altLang="en-US" dirty="0"/>
              <a:t>主要内容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命题、真值、简单命题与复合命题、命题符号化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联结词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及复合命题符号化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命题公式及层次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公式的类型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真值表及应用</a:t>
            </a:r>
          </a:p>
          <a:p>
            <a:pPr marL="441325" indent="-441325">
              <a:spcBef>
                <a:spcPct val="40000"/>
              </a:spcBef>
              <a:tabLst>
                <a:tab pos="268288" algn="l"/>
              </a:tabLst>
            </a:pPr>
            <a:r>
              <a:rPr lang="zh-CN" altLang="en-US" dirty="0"/>
              <a:t>基本要求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深刻理解各联结词的逻辑关系</a:t>
            </a:r>
            <a:r>
              <a:rPr lang="en-US" altLang="zh-CN" dirty="0"/>
              <a:t>, </a:t>
            </a:r>
            <a:r>
              <a:rPr lang="zh-CN" altLang="en-US" dirty="0"/>
              <a:t>熟练地将命题符号化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会求复合命题的真值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深刻理解合式公式及重言式、矛盾式、可满足式等概念</a:t>
            </a:r>
          </a:p>
          <a:p>
            <a:pPr marL="441325" indent="-441325">
              <a:buFont typeface="Wingdings" panose="05000000000000000000" pitchFamily="2" charset="2"/>
              <a:buChar char="l"/>
              <a:tabLst>
                <a:tab pos="268288" algn="l"/>
              </a:tabLst>
            </a:pPr>
            <a:r>
              <a:rPr lang="zh-CN" altLang="en-US" dirty="0"/>
              <a:t>熟练地求公式的真值表，并用它求公式的成真赋值与成假赋值及判断公式类型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28C2-62C1-41AC-B61C-DB573082932E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将下列命题符号化</a:t>
            </a:r>
          </a:p>
          <a:p>
            <a:pPr marL="508000" indent="-508000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豆沙包是由面粉和红小豆做成的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(2) </a:t>
            </a:r>
            <a:r>
              <a:rPr lang="zh-CN" altLang="en-US">
                <a:latin typeface="Times New Roman" panose="02020603050405020304" pitchFamily="18" charset="0"/>
              </a:rPr>
              <a:t>苹果树和梨树都是落叶乔木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(3) </a:t>
            </a:r>
            <a:r>
              <a:rPr lang="zh-CN" altLang="en-US">
                <a:latin typeface="Times New Roman" panose="02020603050405020304" pitchFamily="18" charset="0"/>
              </a:rPr>
              <a:t>王小红或李大明是物理组成员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(4) </a:t>
            </a:r>
            <a:r>
              <a:rPr lang="zh-CN" altLang="en-US">
                <a:latin typeface="Times New Roman" panose="02020603050405020304" pitchFamily="18" charset="0"/>
              </a:rPr>
              <a:t>王小红或李大明中的一人是物理组成员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(5) </a:t>
            </a:r>
            <a:r>
              <a:rPr lang="zh-CN" altLang="en-US">
                <a:latin typeface="Times New Roman" panose="02020603050405020304" pitchFamily="18" charset="0"/>
              </a:rPr>
              <a:t>由于交通阻塞，他迟到了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(6) </a:t>
            </a:r>
            <a:r>
              <a:rPr lang="zh-CN" altLang="en-US">
                <a:latin typeface="Times New Roman" panose="02020603050405020304" pitchFamily="18" charset="0"/>
              </a:rPr>
              <a:t>如果交通不阻塞，他就不会迟到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(7) </a:t>
            </a:r>
            <a:r>
              <a:rPr lang="zh-CN" altLang="en-US">
                <a:latin typeface="Times New Roman" panose="02020603050405020304" pitchFamily="18" charset="0"/>
              </a:rPr>
              <a:t>他没迟到，所以交通没阻塞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(8) </a:t>
            </a:r>
            <a:r>
              <a:rPr lang="zh-CN" altLang="en-US">
                <a:latin typeface="Times New Roman" panose="02020603050405020304" pitchFamily="18" charset="0"/>
              </a:rPr>
              <a:t>除非交通阻塞，否则他不会迟到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508000" indent="-508000"/>
            <a:r>
              <a:rPr lang="en-US" altLang="zh-CN">
                <a:latin typeface="Times New Roman" panose="02020603050405020304" pitchFamily="18" charset="0"/>
              </a:rPr>
              <a:t>  (9) </a:t>
            </a:r>
            <a:r>
              <a:rPr lang="zh-CN" altLang="en-US">
                <a:latin typeface="Times New Roman" panose="02020603050405020304" pitchFamily="18" charset="0"/>
              </a:rPr>
              <a:t>他迟到当且仅当交通阻塞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A86-167D-4831-B165-F39924CA379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686175" y="163513"/>
            <a:ext cx="2325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练习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80400" cy="5111750"/>
          </a:xfrm>
        </p:spPr>
        <p:txBody>
          <a:bodyPr/>
          <a:lstStyle/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提示：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分清复合命题与简单命题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分清相容或与排斥或</a:t>
            </a:r>
          </a:p>
          <a:p>
            <a:pPr marL="381000" indent="-381000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分清必要与充分条件及充分必要条件</a:t>
            </a:r>
          </a:p>
          <a:p>
            <a:pPr marL="381000" indent="-381000">
              <a:spcBef>
                <a:spcPct val="55000"/>
              </a:spcBef>
            </a:pPr>
            <a:r>
              <a:rPr lang="zh-CN" altLang="en-US"/>
              <a:t>答案</a:t>
            </a:r>
            <a:r>
              <a:rPr lang="en-US" altLang="zh-CN"/>
              <a:t>: 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是简单命题                 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是合取式  </a:t>
            </a: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是析取式（相容或）</a:t>
            </a: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是析取式（排斥或）</a:t>
            </a: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交通阻塞，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他迟到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q,                            </a:t>
            </a:r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/>
            <a:r>
              <a:rPr lang="en-US" altLang="zh-CN">
                <a:latin typeface="Times New Roman" panose="02020603050405020304" pitchFamily="18" charset="0"/>
              </a:rPr>
              <a:t>             (7)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       (8)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/>
            <a:r>
              <a:rPr lang="en-US" altLang="zh-CN">
                <a:latin typeface="Times New Roman" panose="02020603050405020304" pitchFamily="18" charset="0"/>
              </a:rPr>
              <a:t>             (9)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381000" indent="-381000"/>
            <a:r>
              <a:rPr lang="zh-CN" altLang="en-US">
                <a:latin typeface="Times New Roman" panose="02020603050405020304" pitchFamily="18" charset="0"/>
              </a:rPr>
              <a:t>可见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(7)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(6)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相同（等值）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1514D-E4E4-4647-BD08-F92C55ACFBF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3686175" y="163513"/>
            <a:ext cx="3910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练习</a:t>
            </a:r>
            <a:r>
              <a:rPr lang="en-US" altLang="zh-CN" sz="3200" b="1"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latin typeface="Times New Roman" panose="02020603050405020304" pitchFamily="18" charset="0"/>
              </a:rPr>
              <a:t>解答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5545138" cy="3671887"/>
          </a:xfrm>
        </p:spPr>
        <p:txBody>
          <a:bodyPr/>
          <a:lstStyle/>
          <a:p>
            <a:pPr marL="0" indent="0" defTabSz="898525">
              <a:tabLst>
                <a:tab pos="95250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2.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en-US" altLang="zh-CN">
                <a:latin typeface="Times New Roman" panose="02020603050405020304" pitchFamily="18" charset="0"/>
              </a:rPr>
              <a:t>: 2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0" indent="0" defTabSz="898525">
              <a:tabLst>
                <a:tab pos="95250" algn="l"/>
              </a:tabLst>
            </a:pPr>
            <a:r>
              <a:rPr lang="zh-CN" altLang="en-US" i="1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q 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北京比天津人口多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0" indent="0" defTabSz="898525">
              <a:tabLst>
                <a:tab pos="95250" algn="l"/>
              </a:tabLst>
            </a:pPr>
            <a:r>
              <a:rPr lang="zh-CN" altLang="en-US" i="1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美国的首都是旧金山</a:t>
            </a:r>
          </a:p>
          <a:p>
            <a:pPr marL="0" indent="0" defTabSz="898525">
              <a:tabLst>
                <a:tab pos="95250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求下面命题的真值</a:t>
            </a:r>
          </a:p>
          <a:p>
            <a:pPr marL="533400" lvl="1" indent="-354013" defTabSz="898525">
              <a:buFontTx/>
              <a:buNone/>
              <a:tabLst>
                <a:tab pos="95250" algn="l"/>
              </a:tabLst>
            </a:pPr>
            <a:r>
              <a:rPr lang="zh-CN" altLang="en-US" sz="2400">
                <a:latin typeface="Times New Roman" panose="02020603050405020304" pitchFamily="18" charset="0"/>
              </a:rPr>
              <a:t>    </a:t>
            </a:r>
            <a:r>
              <a:rPr lang="en-US" altLang="zh-CN" sz="2400" b="1">
                <a:latin typeface="Times New Roman" panose="02020603050405020304" pitchFamily="18" charset="0"/>
              </a:rPr>
              <a:t>(1) 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533400" lvl="1" indent="-354013" defTabSz="898525">
              <a:buFontTx/>
              <a:buNone/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</a:rPr>
              <a:t>    (2) (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marL="533400" lvl="1" indent="-354013" defTabSz="898525">
              <a:buFontTx/>
              <a:buNone/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</a:rPr>
              <a:t>    (3) (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marL="533400" lvl="1" indent="-354013" defTabSz="898525">
              <a:buFontTx/>
              <a:buNone/>
              <a:tabLst>
                <a:tab pos="95250" algn="l"/>
              </a:tabLst>
            </a:pPr>
            <a:r>
              <a:rPr lang="en-US" altLang="zh-CN" sz="2400" b="1">
                <a:latin typeface="Times New Roman" panose="02020603050405020304" pitchFamily="18" charset="0"/>
              </a:rPr>
              <a:t>    (4) (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((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))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7462C-5E8C-40FE-B04A-DED2AA49AEF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653088" y="31416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3686175" y="163513"/>
            <a:ext cx="23256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练习</a:t>
            </a:r>
            <a:r>
              <a:rPr lang="en-US" altLang="zh-CN" sz="32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651500" y="35734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5651500" y="4051300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5651500" y="4437063"/>
            <a:ext cx="86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69B3F1"/>
              </a:buClr>
            </a:pP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44" grpId="0"/>
      <p:bldP spid="65545" grpId="0"/>
      <p:bldP spid="655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第一章 命题逻辑的基本概念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ct val="50000"/>
              </a:spcAft>
            </a:pPr>
            <a:r>
              <a:rPr lang="zh-CN" altLang="en-US" sz="2800" dirty="0"/>
              <a:t>主要内容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命题与联结词</a:t>
            </a:r>
          </a:p>
          <a:p>
            <a:pPr lvl="1">
              <a:lnSpc>
                <a:spcPct val="150000"/>
              </a:lnSpc>
            </a:pPr>
            <a:r>
              <a:rPr lang="zh-CN" altLang="en-US" sz="2300" dirty="0"/>
              <a:t>命题及其分类</a:t>
            </a:r>
          </a:p>
          <a:p>
            <a:pPr lvl="1">
              <a:lnSpc>
                <a:spcPct val="150000"/>
              </a:lnSpc>
            </a:pPr>
            <a:r>
              <a:rPr lang="zh-CN" altLang="en-US" sz="2300" dirty="0"/>
              <a:t>联结词与复合命题</a:t>
            </a:r>
          </a:p>
          <a:p>
            <a:pPr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命题公式及其赋值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9A6B-B082-4853-A114-CA6CA74F564F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679950" cy="417513"/>
          </a:xfrm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用真值表判断下面公式的类型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/>
            <a:r>
              <a:rPr lang="zh-CN" altLang="en-US" i="1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en-US" altLang="zh-CN" i="1">
                <a:latin typeface="Times New Roman" panose="02020603050405020304" pitchFamily="18" charset="0"/>
              </a:rPr>
              <a:t>   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(2)  ((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>
                <a:latin typeface="Times New Roman" panose="02020603050405020304" pitchFamily="18" charset="0"/>
              </a:rPr>
              <a:t>   (3)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A130-963C-435E-A716-B98006B828C1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679950" cy="417513"/>
          </a:xfrm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4ED01-7EB2-476B-B9C2-104B7B9CC45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468313" y="1125538"/>
            <a:ext cx="777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(1) 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539750" y="6021388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矛盾式</a:t>
            </a:r>
          </a:p>
        </p:txBody>
      </p:sp>
      <p:graphicFrame>
        <p:nvGraphicFramePr>
          <p:cNvPr id="102446" name="Group 46"/>
          <p:cNvGraphicFramePr>
            <a:graphicFrameLocks noGrp="1"/>
          </p:cNvGraphicFramePr>
          <p:nvPr/>
        </p:nvGraphicFramePr>
        <p:xfrm>
          <a:off x="1331913" y="1844675"/>
          <a:ext cx="6408737" cy="4039172"/>
        </p:xfrm>
        <a:graphic>
          <a:graphicData uri="http://schemas.openxmlformats.org/drawingml/2006/table">
            <a:tbl>
              <a:tblPr/>
              <a:tblGrid>
                <a:gridCol w="16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(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(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4679950" cy="417513"/>
          </a:xfrm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2217-CB8F-45D4-8935-AC47DAB812B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(2) ((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))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</a:t>
            </a:r>
            <a:endParaRPr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39750" y="602138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104472" name="Group 24"/>
          <p:cNvGrpSpPr>
            <a:grpSpLocks/>
          </p:cNvGrpSpPr>
          <p:nvPr/>
        </p:nvGrpSpPr>
        <p:grpSpPr bwMode="auto">
          <a:xfrm>
            <a:off x="611188" y="1844675"/>
            <a:ext cx="7777162" cy="4032250"/>
            <a:chOff x="385" y="1162"/>
            <a:chExt cx="4899" cy="2540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3566" y="1483"/>
              <a:ext cx="1219" cy="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2263" y="1480"/>
              <a:ext cx="798" cy="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1394" y="1483"/>
              <a:ext cx="806" cy="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</a:t>
              </a:r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385" y="1483"/>
              <a:ext cx="1009" cy="2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0   0   0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0   0   1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0   1   0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0   1   1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1   0   0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1   0   1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1   1   0</a:t>
              </a: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1   1   1 </a:t>
              </a: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3016" y="1162"/>
              <a:ext cx="226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((</a:t>
              </a: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</a:rPr>
                <a:t>) 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>
                  <a:latin typeface="Times New Roman" panose="02020603050405020304" pitchFamily="18" charset="0"/>
                </a:rPr>
                <a:t>(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</a:t>
              </a: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</a:rPr>
                <a:t>)) 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2200" y="1162"/>
              <a:ext cx="90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</a:t>
              </a: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04460" name="Rectangle 12"/>
            <p:cNvSpPr>
              <a:spLocks noChangeArrowheads="1"/>
            </p:cNvSpPr>
            <p:nvPr/>
          </p:nvSpPr>
          <p:spPr bwMode="auto">
            <a:xfrm>
              <a:off x="1394" y="1162"/>
              <a:ext cx="8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en-US" altLang="zh-CN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04461" name="Rectangle 13"/>
            <p:cNvSpPr>
              <a:spLocks noChangeArrowheads="1"/>
            </p:cNvSpPr>
            <p:nvPr/>
          </p:nvSpPr>
          <p:spPr bwMode="auto">
            <a:xfrm>
              <a:off x="385" y="1162"/>
              <a:ext cx="100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/>
              <a:r>
                <a:rPr lang="en-US" altLang="zh-CN" sz="2400" i="1">
                  <a:latin typeface="Times New Roman" panose="02020603050405020304" pitchFamily="18" charset="0"/>
                  <a:ea typeface="黑体" panose="02010609060101010101" pitchFamily="49" charset="-122"/>
                </a:rPr>
                <a:t>p   q   r</a:t>
              </a:r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385" y="1162"/>
              <a:ext cx="4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 flipV="1">
              <a:off x="385" y="1480"/>
              <a:ext cx="480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385" y="3702"/>
              <a:ext cx="4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385" y="1162"/>
              <a:ext cx="0" cy="32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1394" y="1162"/>
              <a:ext cx="0" cy="2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>
              <a:off x="2245" y="1162"/>
              <a:ext cx="0" cy="2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3107" y="1162"/>
              <a:ext cx="0" cy="2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4422" y="1162"/>
              <a:ext cx="0" cy="32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385" y="1483"/>
              <a:ext cx="0" cy="22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1" name="Line 23"/>
            <p:cNvSpPr>
              <a:spLocks noChangeShapeType="1"/>
            </p:cNvSpPr>
            <p:nvPr/>
          </p:nvSpPr>
          <p:spPr bwMode="auto">
            <a:xfrm>
              <a:off x="4422" y="1483"/>
              <a:ext cx="0" cy="221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graphicFrame>
        <p:nvGraphicFramePr>
          <p:cNvPr id="106520" name="Group 24"/>
          <p:cNvGraphicFramePr>
            <a:graphicFrameLocks noGrp="1"/>
          </p:cNvGraphicFramePr>
          <p:nvPr>
            <p:ph type="tbl" idx="1"/>
          </p:nvPr>
        </p:nvGraphicFramePr>
        <p:xfrm>
          <a:off x="457200" y="1816100"/>
          <a:ext cx="8229600" cy="413385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   q   r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1   1   1 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CEA2-3159-45F3-ADA8-B34251D44D6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(3) 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39750" y="6021388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非永真式的可满足式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marL="558800" indent="-558800"/>
            <a:r>
              <a:rPr lang="zh-CN" altLang="en-US" sz="2500" dirty="0">
                <a:latin typeface="宋体" panose="02010600030101010101" pitchFamily="2" charset="-122"/>
              </a:rPr>
              <a:t>命题与真值</a:t>
            </a:r>
          </a:p>
          <a:p>
            <a:pPr marL="558800" indent="-558800"/>
            <a:r>
              <a:rPr lang="zh-CN" altLang="en-US" sz="2500" dirty="0">
                <a:latin typeface="宋体" panose="02010600030101010101" pitchFamily="2" charset="-122"/>
              </a:rPr>
              <a:t>  命题：判断结果惟一的陈述句</a:t>
            </a:r>
          </a:p>
          <a:p>
            <a:pPr marL="558800" indent="-558800"/>
            <a:r>
              <a:rPr lang="zh-CN" altLang="en-US" sz="2500" dirty="0">
                <a:latin typeface="宋体" panose="02010600030101010101" pitchFamily="2" charset="-122"/>
              </a:rPr>
              <a:t>  命题的真值：判断的结果</a:t>
            </a:r>
          </a:p>
          <a:p>
            <a:pPr marL="558800" indent="-558800"/>
            <a:r>
              <a:rPr lang="zh-CN" altLang="en-US" sz="2500" dirty="0">
                <a:latin typeface="宋体" panose="02010600030101010101" pitchFamily="2" charset="-122"/>
              </a:rPr>
              <a:t>  真值的取值：真与假</a:t>
            </a:r>
          </a:p>
          <a:p>
            <a:pPr marL="558800" indent="-558800"/>
            <a:r>
              <a:rPr lang="zh-CN" altLang="en-US" sz="2500" dirty="0">
                <a:latin typeface="宋体" panose="02010600030101010101" pitchFamily="2" charset="-122"/>
              </a:rPr>
              <a:t>  真命题与假命题</a:t>
            </a:r>
          </a:p>
          <a:p>
            <a:pPr marL="558800" indent="-558800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注意：</a:t>
            </a:r>
          </a:p>
          <a:p>
            <a:pPr marL="1016000" lvl="1" indent="-558800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感叹句、祈使句、疑问句都不是命题</a:t>
            </a:r>
          </a:p>
          <a:p>
            <a:pPr marL="1016000" lvl="1" indent="-558800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陈述句中的悖论，判断结果不惟一确定的不是命题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C614-82E6-483C-ADEC-99F86124728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68313" y="260350"/>
            <a:ext cx="792003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1.1 </a:t>
            </a:r>
            <a:r>
              <a:rPr lang="zh-CN" altLang="en-US">
                <a:latin typeface="宋体" panose="02010600030101010101" pitchFamily="2" charset="-122"/>
              </a:rPr>
              <a:t>命题与联结词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命题概念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B20C-D4C8-4618-8E4A-F0763C99F5B5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684213" y="1125538"/>
            <a:ext cx="4464050" cy="3524251"/>
            <a:chOff x="431" y="709"/>
            <a:chExt cx="2812" cy="2220"/>
          </a:xfrm>
        </p:grpSpPr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431" y="709"/>
              <a:ext cx="2812" cy="2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A50021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A50021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D72323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下列句子中那些是命题？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(1)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是有理数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(2)  2 + 5 = 7.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(3) 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+ 5 &gt; 3.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(4)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你去教室吗？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(5)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这个苹果真大呀！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(6)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请不要讲话！</a:t>
              </a:r>
            </a:p>
            <a:p>
              <a: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(7) 2050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年元旦下大雪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793" y="1026"/>
            <a:ext cx="36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41200" imgH="215640" progId="Equation.3">
                    <p:embed/>
                  </p:oleObj>
                </mc:Choice>
                <mc:Fallback>
                  <p:oleObj name="Microsoft 公式 3.0" r:id="rId3" imgW="24120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026"/>
                          <a:ext cx="36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76825" y="15319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假命题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076825" y="1948931"/>
            <a:ext cx="316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真命题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219700" y="2404929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不是命题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219700" y="2804342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不是命题 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219700" y="3259138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不是命题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5219700" y="3716338"/>
            <a:ext cx="216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不是命题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219700" y="4221163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命题，但真值现在不知道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8" grpId="0"/>
      <p:bldP spid="12299" grpId="0"/>
      <p:bldP spid="12300" grpId="0"/>
      <p:bldP spid="12302" grpId="0"/>
      <p:bldP spid="12303" grpId="0"/>
      <p:bldP spid="123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993062" cy="4525962"/>
          </a:xfrm>
        </p:spPr>
        <p:txBody>
          <a:bodyPr/>
          <a:lstStyle/>
          <a:p>
            <a:pPr marL="441325" indent="-441325"/>
            <a:r>
              <a:rPr lang="zh-CN" altLang="en-US" dirty="0">
                <a:latin typeface="宋体" panose="02010600030101010101" pitchFamily="2" charset="-122"/>
              </a:rPr>
              <a:t>命题分类：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841375" lvl="1" indent="-441325"/>
            <a:r>
              <a:rPr lang="zh-CN" altLang="en-US" dirty="0">
                <a:latin typeface="宋体" panose="02010600030101010101" pitchFamily="2" charset="-122"/>
              </a:rPr>
              <a:t>简单命题（也称原子命题）：不能分解为更简单的命题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841375" lvl="1" indent="-441325"/>
            <a:r>
              <a:rPr lang="zh-CN" altLang="en-US" dirty="0">
                <a:latin typeface="宋体" panose="02010600030101010101" pitchFamily="2" charset="-122"/>
              </a:rPr>
              <a:t>复合命题：简单命题通过联结词联结而成的命题</a:t>
            </a:r>
          </a:p>
          <a:p>
            <a:pPr marL="441325" indent="-441325">
              <a:spcBef>
                <a:spcPct val="6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简单命题符号化</a:t>
            </a:r>
          </a:p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用小写英文字母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, 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表示简单命题</a:t>
            </a:r>
          </a:p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用“</a:t>
            </a:r>
            <a:r>
              <a:rPr lang="en-US" altLang="zh-CN" dirty="0">
                <a:latin typeface="Times New Roman" panose="02020603050405020304" pitchFamily="18" charset="0"/>
              </a:rPr>
              <a:t>1”</a:t>
            </a:r>
            <a:r>
              <a:rPr lang="zh-CN" altLang="en-US" dirty="0">
                <a:latin typeface="Times New Roman" panose="02020603050405020304" pitchFamily="18" charset="0"/>
              </a:rPr>
              <a:t>表示真，用“</a:t>
            </a:r>
            <a:r>
              <a:rPr lang="en-US" altLang="zh-CN" dirty="0">
                <a:latin typeface="Times New Roman" panose="02020603050405020304" pitchFamily="18" charset="0"/>
              </a:rPr>
              <a:t>0”</a:t>
            </a:r>
            <a:r>
              <a:rPr lang="zh-CN" altLang="en-US" dirty="0">
                <a:latin typeface="Times New Roman" panose="02020603050405020304" pitchFamily="18" charset="0"/>
              </a:rPr>
              <a:t>表示假</a:t>
            </a:r>
          </a:p>
          <a:p>
            <a:pPr marL="441325" indent="-441325"/>
            <a:r>
              <a:rPr lang="zh-CN" altLang="en-US" dirty="0">
                <a:latin typeface="Times New Roman" panose="02020603050405020304" pitchFamily="18" charset="0"/>
              </a:rPr>
              <a:t>     例如，令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441325" indent="-441325"/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   是有理数，则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的真值为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441325" indent="-441325"/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2 + 5 = 7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r>
              <a:rPr lang="en-US" altLang="zh-CN" i="1" dirty="0">
                <a:latin typeface="Times New Roman" panose="02020603050405020304" pitchFamily="18" charset="0"/>
              </a:rPr>
              <a:t>q </a:t>
            </a:r>
            <a:r>
              <a:rPr lang="zh-CN" altLang="en-US" dirty="0">
                <a:latin typeface="Times New Roman" panose="02020603050405020304" pitchFamily="18" charset="0"/>
              </a:rPr>
              <a:t>的真值为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 marL="441325" indent="-441325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7084-4CC5-49D5-94B1-B4CF94E68D88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5811"/>
              </p:ext>
            </p:extLst>
          </p:nvPr>
        </p:nvGraphicFramePr>
        <p:xfrm>
          <a:off x="1331640" y="4509120"/>
          <a:ext cx="504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41091" imgH="215713" progId="Equation.3">
                  <p:embed/>
                </p:oleObj>
              </mc:Choice>
              <mc:Fallback>
                <p:oleObj name="Microsoft 公式 3.0" r:id="rId3" imgW="241091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09120"/>
                        <a:ext cx="5048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39750" y="260350"/>
            <a:ext cx="7920038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宋体" panose="02010600030101010101" pitchFamily="2" charset="-122"/>
              </a:rPr>
              <a:t>命题分类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89192-612C-4D7F-BCEF-C038D69D5AD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698750" y="188913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否定、合取、析取联结词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68313" y="4797425"/>
            <a:ext cx="77041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为两个命题，复合命题“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或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</a:t>
            </a:r>
            <a:r>
              <a:rPr lang="zh-CN" altLang="en-US" sz="2400" b="1">
                <a:latin typeface="Times New Roman" panose="02020603050405020304" pitchFamily="18" charset="0"/>
              </a:rPr>
              <a:t>称作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析取式</a:t>
            </a:r>
            <a:r>
              <a:rPr lang="zh-CN" altLang="en-US" sz="2400" b="1">
                <a:latin typeface="Times New Roman" panose="02020603050405020304" pitchFamily="18" charset="0"/>
              </a:rPr>
              <a:t>，记作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∨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，∨称作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析取联结词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</a:rPr>
              <a:t>规定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∨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为假当且仅当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同时为假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39750" y="1341438"/>
            <a:ext cx="77041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 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为命题，复合命题“非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”(</a:t>
            </a:r>
            <a:r>
              <a:rPr lang="zh-CN" altLang="en-US" sz="2400" b="1">
                <a:latin typeface="Times New Roman" panose="02020603050405020304" pitchFamily="18" charset="0"/>
              </a:rPr>
              <a:t>或“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的否定”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</a:rPr>
              <a:t>称为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否定式</a:t>
            </a:r>
            <a:r>
              <a:rPr lang="zh-CN" altLang="en-US" sz="2400" b="1">
                <a:latin typeface="Times New Roman" panose="02020603050405020304" pitchFamily="18" charset="0"/>
              </a:rPr>
              <a:t>，记作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，符号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400" b="1">
                <a:latin typeface="Times New Roman" panose="02020603050405020304" pitchFamily="18" charset="0"/>
              </a:rPr>
              <a:t>称作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否定联结词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</a:rPr>
              <a:t>规定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为真当且仅当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为假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39750" y="3030538"/>
            <a:ext cx="77041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AF1D1D"/>
                </a:solidFill>
                <a:latin typeface="Times New Roman" panose="02020603050405020304" pitchFamily="18" charset="0"/>
              </a:rPr>
              <a:t>1.2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</a:rPr>
              <a:t>p,q</a:t>
            </a:r>
            <a:r>
              <a:rPr lang="zh-CN" altLang="en-US" sz="2400" b="1">
                <a:latin typeface="Times New Roman" panose="02020603050405020304" pitchFamily="18" charset="0"/>
              </a:rPr>
              <a:t>为两个命题，复合命题“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并且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”(</a:t>
            </a:r>
            <a:r>
              <a:rPr lang="zh-CN" altLang="en-US" sz="2400" b="1">
                <a:latin typeface="Times New Roman" panose="02020603050405020304" pitchFamily="18" charset="0"/>
              </a:rPr>
              <a:t>或“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 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</a:rPr>
              <a:t>”)</a:t>
            </a:r>
            <a:r>
              <a:rPr lang="zh-CN" altLang="en-US" sz="2400" b="1">
                <a:latin typeface="Times New Roman" panose="02020603050405020304" pitchFamily="18" charset="0"/>
              </a:rPr>
              <a:t>称为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的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合取式</a:t>
            </a:r>
            <a:r>
              <a:rPr lang="zh-CN" altLang="en-US" sz="2400" b="1">
                <a:latin typeface="Times New Roman" panose="02020603050405020304" pitchFamily="18" charset="0"/>
              </a:rPr>
              <a:t>，记作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，∧称作</a:t>
            </a:r>
            <a:r>
              <a:rPr lang="zh-CN" altLang="en-US" sz="2400" b="1">
                <a:solidFill>
                  <a:srgbClr val="AF1D1D"/>
                </a:solidFill>
                <a:latin typeface="Times New Roman" panose="02020603050405020304" pitchFamily="18" charset="0"/>
              </a:rPr>
              <a:t>合取联结词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  <a:r>
              <a:rPr lang="zh-CN" altLang="en-US" sz="2400" b="1">
                <a:latin typeface="Times New Roman" panose="02020603050405020304" pitchFamily="18" charset="0"/>
              </a:rPr>
              <a:t>规定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为真当且仅当</a:t>
            </a:r>
            <a:r>
              <a:rPr lang="en-US" altLang="zh-CN" sz="2400" b="1" i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与</a:t>
            </a:r>
            <a:r>
              <a:rPr lang="en-US" altLang="zh-CN" sz="2400" b="1" i="1">
                <a:latin typeface="Times New Roman" panose="02020603050405020304" pitchFamily="18" charset="0"/>
              </a:rPr>
              <a:t>q</a:t>
            </a:r>
            <a:r>
              <a:rPr lang="zh-CN" altLang="en-US" sz="2400" b="1">
                <a:latin typeface="Times New Roman" panose="02020603050405020304" pitchFamily="18" charset="0"/>
              </a:rPr>
              <a:t>同时为真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/>
      <p:bldP spid="184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合取联结词的实例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4"/>
            <a:ext cx="8075612" cy="4104357"/>
          </a:xfrm>
        </p:spPr>
        <p:txBody>
          <a:bodyPr/>
          <a:lstStyle/>
          <a:p>
            <a:pPr marL="173038" indent="-173038">
              <a:lnSpc>
                <a:spcPct val="150000"/>
              </a:lnSpc>
            </a:pPr>
            <a:r>
              <a:rPr lang="zh-CN" altLang="en-US" dirty="0">
                <a:solidFill>
                  <a:srgbClr val="AF1D1D"/>
                </a:solidFill>
              </a:rPr>
              <a:t>例</a:t>
            </a:r>
            <a:r>
              <a:rPr lang="en-US" altLang="zh-CN" dirty="0">
                <a:solidFill>
                  <a:srgbClr val="AF1D1D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D72323"/>
                </a:solidFill>
              </a:rPr>
              <a:t>  </a:t>
            </a:r>
            <a:r>
              <a:rPr lang="en-US" altLang="zh-CN" dirty="0"/>
              <a:t> </a:t>
            </a:r>
            <a:r>
              <a:rPr lang="zh-CN" altLang="en-US" dirty="0"/>
              <a:t>将下列命题符号化</a:t>
            </a:r>
            <a:r>
              <a:rPr lang="en-US" altLang="zh-CN" dirty="0"/>
              <a:t>.</a:t>
            </a:r>
          </a:p>
          <a:p>
            <a:pPr marL="173038" indent="-173038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(1) </a:t>
            </a:r>
            <a:r>
              <a:rPr lang="zh-CN" altLang="en-US" dirty="0">
                <a:latin typeface="Times New Roman" panose="02020603050405020304" pitchFamily="18" charset="0"/>
              </a:rPr>
              <a:t>吴颖既用功又聪明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173038" indent="-173038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(2) </a:t>
            </a:r>
            <a:r>
              <a:rPr lang="zh-CN" altLang="en-US" dirty="0">
                <a:latin typeface="Times New Roman" panose="02020603050405020304" pitchFamily="18" charset="0"/>
              </a:rPr>
              <a:t>吴颖不仅用功而且聪明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173038" indent="-173038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(3) </a:t>
            </a:r>
            <a:r>
              <a:rPr lang="zh-CN" altLang="en-US" dirty="0">
                <a:latin typeface="Times New Roman" panose="02020603050405020304" pitchFamily="18" charset="0"/>
              </a:rPr>
              <a:t>吴颖虽然聪明，但不用功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173038" indent="-173038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(4) </a:t>
            </a:r>
            <a:r>
              <a:rPr lang="zh-CN" altLang="en-US" dirty="0">
                <a:latin typeface="Times New Roman" panose="02020603050405020304" pitchFamily="18" charset="0"/>
              </a:rPr>
              <a:t>张辉与王丽都是三好生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173038" indent="-173038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(5) </a:t>
            </a:r>
            <a:r>
              <a:rPr lang="zh-CN" altLang="en-US" dirty="0">
                <a:latin typeface="Times New Roman" panose="02020603050405020304" pitchFamily="18" charset="0"/>
              </a:rPr>
              <a:t>张辉与</a:t>
            </a:r>
            <a:r>
              <a:rPr lang="zh-CN" altLang="en-US" dirty="0"/>
              <a:t>王丽是同学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0431-30E1-4B71-9742-4911035B3705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合取联结词的实例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075612" cy="4525963"/>
          </a:xfrm>
        </p:spPr>
        <p:txBody>
          <a:bodyPr/>
          <a:lstStyle/>
          <a:p>
            <a:pPr marL="173038" indent="-173038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解 令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吴颖用功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吴颖聪明</a:t>
            </a:r>
          </a:p>
          <a:p>
            <a:pPr marL="173038" indent="-173038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73038" indent="-173038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73038" indent="-173038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(3)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73038" indent="-173038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张辉是三好生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王丽是三好生</a:t>
            </a:r>
          </a:p>
          <a:p>
            <a:pPr marL="173038" indent="-173038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73038" indent="-173038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(5)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张辉与</a:t>
            </a:r>
            <a:r>
              <a:rPr lang="zh-CN" altLang="en-US" dirty="0"/>
              <a:t>王丽是同学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73038" indent="-173038">
              <a:buClr>
                <a:srgbClr val="69B3F1"/>
              </a:buClr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173038" indent="-173038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(1)—(3) </a:t>
            </a:r>
            <a:r>
              <a:rPr lang="zh-CN" altLang="en-US" dirty="0">
                <a:latin typeface="Times New Roman" panose="02020603050405020304" pitchFamily="18" charset="0"/>
              </a:rPr>
              <a:t>说明描述合取式的灵活性与多样性</a:t>
            </a:r>
          </a:p>
          <a:p>
            <a:pPr marL="173038" indent="-173038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(4)—(5) </a:t>
            </a:r>
            <a:r>
              <a:rPr lang="zh-CN" altLang="en-US" dirty="0">
                <a:latin typeface="Times New Roman" panose="02020603050405020304" pitchFamily="18" charset="0"/>
              </a:rPr>
              <a:t>要求分清 “与” 所联结的成分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3B86E-016E-4594-AB54-69ABD4773A11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ch3</Template>
  <TotalTime>1711</TotalTime>
  <Words>3664</Words>
  <Application>Microsoft Office PowerPoint</Application>
  <PresentationFormat>全屏显示(4:3)</PresentationFormat>
  <Paragraphs>563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华文新魏</vt:lpstr>
      <vt:lpstr>华文行楷</vt:lpstr>
      <vt:lpstr>华文中宋</vt:lpstr>
      <vt:lpstr>宋体</vt:lpstr>
      <vt:lpstr>Arial</vt:lpstr>
      <vt:lpstr>Times New Roman</vt:lpstr>
      <vt:lpstr>Wingdings</vt:lpstr>
      <vt:lpstr>ch1</vt:lpstr>
      <vt:lpstr>Microsoft 公式 3.0</vt:lpstr>
      <vt:lpstr>离 散 数 学</vt:lpstr>
      <vt:lpstr>第一部分 数理逻辑</vt:lpstr>
      <vt:lpstr>第一章 命题逻辑的基本概念</vt:lpstr>
      <vt:lpstr>PowerPoint 演示文稿</vt:lpstr>
      <vt:lpstr>命题概念</vt:lpstr>
      <vt:lpstr>PowerPoint 演示文稿</vt:lpstr>
      <vt:lpstr>PowerPoint 演示文稿</vt:lpstr>
      <vt:lpstr>合取联结词的实例</vt:lpstr>
      <vt:lpstr>合取联结词的实例</vt:lpstr>
      <vt:lpstr>析取联结词的实例</vt:lpstr>
      <vt:lpstr>析取联结词的实例</vt:lpstr>
      <vt:lpstr>蕴涵联结词</vt:lpstr>
      <vt:lpstr>蕴涵联结词的实例</vt:lpstr>
      <vt:lpstr>PowerPoint 演示文稿</vt:lpstr>
      <vt:lpstr>PowerPoint 演示文稿</vt:lpstr>
      <vt:lpstr>1.2  命题公式及其赋值</vt:lpstr>
      <vt:lpstr>命题变项与合式公式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第一章 习题课</vt:lpstr>
      <vt:lpstr>PowerPoint 演示文稿</vt:lpstr>
      <vt:lpstr>PowerPoint 演示文稿</vt:lpstr>
      <vt:lpstr>PowerPoint 演示文稿</vt:lpstr>
      <vt:lpstr>练习3</vt:lpstr>
      <vt:lpstr>练习3解答</vt:lpstr>
      <vt:lpstr>练习3解答</vt:lpstr>
      <vt:lpstr>练习3解答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LL</dc:creator>
  <cp:lastModifiedBy>mailtolei@163.com</cp:lastModifiedBy>
  <cp:revision>244</cp:revision>
  <dcterms:created xsi:type="dcterms:W3CDTF">2007-11-19T20:33:53Z</dcterms:created>
  <dcterms:modified xsi:type="dcterms:W3CDTF">2023-09-05T03:02:37Z</dcterms:modified>
</cp:coreProperties>
</file>