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4"/>
  </p:notesMasterIdLst>
  <p:handoutMasterIdLst>
    <p:handoutMasterId r:id="rId45"/>
  </p:handoutMasterIdLst>
  <p:sldIdLst>
    <p:sldId id="258" r:id="rId2"/>
    <p:sldId id="260" r:id="rId3"/>
    <p:sldId id="261" r:id="rId4"/>
    <p:sldId id="263" r:id="rId5"/>
    <p:sldId id="264" r:id="rId6"/>
    <p:sldId id="320" r:id="rId7"/>
    <p:sldId id="265" r:id="rId8"/>
    <p:sldId id="266" r:id="rId9"/>
    <p:sldId id="267" r:id="rId10"/>
    <p:sldId id="268" r:id="rId11"/>
    <p:sldId id="269" r:id="rId12"/>
    <p:sldId id="316" r:id="rId13"/>
    <p:sldId id="270" r:id="rId14"/>
    <p:sldId id="319" r:id="rId15"/>
    <p:sldId id="271" r:id="rId16"/>
    <p:sldId id="273" r:id="rId17"/>
    <p:sldId id="274" r:id="rId18"/>
    <p:sldId id="275" r:id="rId19"/>
    <p:sldId id="277" r:id="rId20"/>
    <p:sldId id="278" r:id="rId21"/>
    <p:sldId id="279" r:id="rId22"/>
    <p:sldId id="321" r:id="rId23"/>
    <p:sldId id="280" r:id="rId24"/>
    <p:sldId id="283" r:id="rId25"/>
    <p:sldId id="284" r:id="rId26"/>
    <p:sldId id="285" r:id="rId27"/>
    <p:sldId id="286" r:id="rId28"/>
    <p:sldId id="287" r:id="rId29"/>
    <p:sldId id="289" r:id="rId30"/>
    <p:sldId id="290" r:id="rId31"/>
    <p:sldId id="291" r:id="rId32"/>
    <p:sldId id="292" r:id="rId33"/>
    <p:sldId id="296" r:id="rId34"/>
    <p:sldId id="297" r:id="rId35"/>
    <p:sldId id="298" r:id="rId36"/>
    <p:sldId id="322" r:id="rId37"/>
    <p:sldId id="299" r:id="rId38"/>
    <p:sldId id="300" r:id="rId39"/>
    <p:sldId id="301" r:id="rId40"/>
    <p:sldId id="302" r:id="rId41"/>
    <p:sldId id="303" r:id="rId42"/>
    <p:sldId id="304" r:id="rId4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F6600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3" autoAdjust="0"/>
    <p:restoredTop sz="92819" autoAdjust="0"/>
  </p:normalViewPr>
  <p:slideViewPr>
    <p:cSldViewPr>
      <p:cViewPr varScale="1">
        <p:scale>
          <a:sx n="107" d="100"/>
          <a:sy n="107" d="100"/>
        </p:scale>
        <p:origin x="17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78F38F-93C2-4A3E-B173-8EA7E5E505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268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817C7A-728D-4AF7-B871-BB3E60E474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53818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43838-27CA-4BC9-9E4E-4150FBF9473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03923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452B0-1453-4481-AAF8-9148A7156DE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7802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9E665-AA40-49A4-8A47-F107F8771488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4081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C5D71-0345-40BA-8427-24F3211F155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3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9312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5A750-3575-4193-8C56-4ABC54C7BBC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5881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5A750-3575-4193-8C56-4ABC54C7BBC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0294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AD71F-4757-46C1-9CC1-E1C0D6AB2659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93071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3852F0-7793-4AC5-B344-0A216773D17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1064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28FF8-C3E8-435D-AB93-96F9660B296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7914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F27F0E-0B59-4537-9925-E0ABC04DE93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6754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6692C-C2C1-4BFD-8721-F21AE7865E45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5044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386050-2E3D-4EE8-93DD-78A184192853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3641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86DEC-EA2D-4120-8AAC-ABDB23856F63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4103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2AC45-EA1E-427C-8C9F-A3A2E184AE0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21236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2AC45-EA1E-427C-8C9F-A3A2E184AE0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972623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21E984-8EAC-44A7-98B4-CCC92444BD70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2189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D307C-B84F-4A95-9E96-BB74A9F62070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279969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2E382D-4EF1-4405-A32E-924BE9C1435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157527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4DAC88-2B03-4AFA-BABF-87CC79F9D3D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09680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5B5235-0A51-462B-88EE-EE9A43BD8A0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0289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97C06-EAE1-4DC4-A571-1B112B042835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5285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5DDBF-2688-43CC-805D-CE6A6EB404FF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2751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FF1E82-17EA-444D-9531-D2A44C81D68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4083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EFEEDC-30B5-403C-8C0D-46057927FE4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26229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9C8884-D395-4B56-BC74-DF44F3B53E57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43587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8EF27-CFD7-4899-96BE-E0988088DD3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64110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19F86-09B2-421E-B0FD-FF395CB7475F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42294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E663A-76DA-4A26-99D0-5ACF1157AE96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039738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74B5DD-903B-4D71-9CAA-2D9B1000334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067327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BBCC3-ADE2-4495-87C6-0B83B701201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92362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BBCC3-ADE2-4495-87C6-0B83B701201F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650580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1A342-E180-40BA-9075-59F2525E8C3D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755477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8930B-4FC8-40E6-B908-62308FE739E0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7748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BB72AC-D402-4389-8798-E9F46B3BBEF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71596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630742-D5FC-45B6-B86F-708FCC2924AE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54899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BB194-BB27-4E9D-A907-D675C089E811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79378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47842-947C-4BF7-9B1D-5AF913D126C0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854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99F0C9-EABA-400B-A260-E9A92B036D55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0399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99F0C9-EABA-400B-A260-E9A92B036D55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1653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67FF1-03B6-4FA8-9553-34F54058768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6866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0117-47CB-43D2-B494-C5BBB8C4B376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7552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735EDE-2C94-4B0E-9AD6-FDCF3AA93A3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559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63AEB-2206-47E1-AF8C-B11602DE6E3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25218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3CC7C3-1D31-4279-B38E-A63F238F9A4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21668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0B282-40CE-4CFE-8B57-92B1C46B3C7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888781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B8EA1C-CCD6-44D9-B4C0-AA463A2C2E5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9998923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31D383-13AA-407F-B9D5-0A2F75784E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927998"/>
      </p:ext>
    </p:extLst>
  </p:cSld>
  <p:clrMapOvr>
    <a:masterClrMapping/>
  </p:clrMapOvr>
  <p:transition spd="slow"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22C59-C177-4DDB-8B2B-01AB3E7B0D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15901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DC0A8-988C-46B3-9F2F-5DDF1043DB5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42835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23F83-8D4D-48C5-B2D4-2059FDE2204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03685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DC582-3E17-4C09-BE4E-AE54A4726E1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7590658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DAB72-40C3-4F60-BD55-28791D8A0DF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3433110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E019E6-CD65-4ADC-8FA5-A4A73C31781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61359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 marL="742950" indent="-285750">
              <a:buFont typeface="Wingdings" panose="05000000000000000000" pitchFamily="2" charset="2"/>
              <a:buChar char="Ø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172D57-C74E-4E5C-B9AB-B9FFDBF6AD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268808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5D1FA2-A78A-42A6-A35E-B4B2E4FD8E2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739444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588" y="0"/>
            <a:ext cx="9144001" cy="908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8488" y="246063"/>
            <a:ext cx="61214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1445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331D383-13AA-407F-B9D5-0A2F75784EE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0" y="161925"/>
            <a:ext cx="1835150" cy="584200"/>
          </a:xfrm>
          <a:prstGeom prst="rect">
            <a:avLst/>
          </a:prstGeom>
          <a:solidFill>
            <a:srgbClr val="72BFC5"/>
          </a:solidFill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spc="50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离散数学</a:t>
            </a:r>
          </a:p>
        </p:txBody>
      </p:sp>
      <p:sp>
        <p:nvSpPr>
          <p:cNvPr id="9" name="矩形 8"/>
          <p:cNvSpPr/>
          <p:nvPr/>
        </p:nvSpPr>
        <p:spPr>
          <a:xfrm>
            <a:off x="-964" y="-2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61971"/>
            <a:ext cx="1835696" cy="584775"/>
          </a:xfrm>
          <a:prstGeom prst="rect">
            <a:avLst/>
          </a:prstGeom>
          <a:solidFill>
            <a:srgbClr val="72BFC5"/>
          </a:solidFill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50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离散数学</a:t>
            </a:r>
          </a:p>
        </p:txBody>
      </p:sp>
    </p:spTree>
    <p:extLst>
      <p:ext uri="{BB962C8B-B14F-4D97-AF65-F5344CB8AC3E}">
        <p14:creationId xmlns:p14="http://schemas.microsoft.com/office/powerpoint/2010/main" val="195807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 spd="slow"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9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35.wmf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5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png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第五部分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图论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4870C-4A7D-4090-AC1A-D56CD1C197F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68302" name="Rectangle 14"/>
          <p:cNvSpPr>
            <a:spLocks noChangeArrowheads="1"/>
          </p:cNvSpPr>
          <p:nvPr/>
        </p:nvSpPr>
        <p:spPr bwMode="auto">
          <a:xfrm>
            <a:off x="395288" y="1268413"/>
            <a:ext cx="7777162" cy="308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None/>
            </a:pPr>
            <a:r>
              <a:rPr lang="zh-CN" altLang="en-US" b="1" dirty="0"/>
              <a:t>本部分主要内容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 dirty="0"/>
              <a:t>  图的基本概念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 dirty="0"/>
              <a:t>  欧拉图、哈密顿图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b="1" dirty="0"/>
              <a:t>  树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endParaRPr lang="en-US" altLang="zh-CN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FE9F-835A-4B06-A9F9-AB7BE62984D3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288776" name="Object 8"/>
          <p:cNvGraphicFramePr>
            <a:graphicFrameLocks noChangeAspect="1"/>
          </p:cNvGraphicFramePr>
          <p:nvPr/>
        </p:nvGraphicFramePr>
        <p:xfrm>
          <a:off x="1812925" y="1773238"/>
          <a:ext cx="16287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公式" r:id="rId4" imgW="901440" imgH="431640" progId="Equation.3">
                  <p:embed/>
                </p:oleObj>
              </mc:Choice>
              <mc:Fallback>
                <p:oleObj name="公式" r:id="rId4" imgW="90144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1773238"/>
                        <a:ext cx="1628775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75" name="Object 7"/>
          <p:cNvGraphicFramePr>
            <a:graphicFrameLocks noChangeAspect="1"/>
          </p:cNvGraphicFramePr>
          <p:nvPr/>
        </p:nvGraphicFramePr>
        <p:xfrm>
          <a:off x="1619250" y="4292600"/>
          <a:ext cx="589121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公式" r:id="rId6" imgW="2882880" imgH="431640" progId="Equation.3">
                  <p:embed/>
                </p:oleObj>
              </mc:Choice>
              <mc:Fallback>
                <p:oleObj name="公式" r:id="rId6" imgW="288288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92600"/>
                        <a:ext cx="5891213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77" name="Rectangle 9"/>
          <p:cNvSpPr>
            <a:spLocks noChangeArrowheads="1"/>
          </p:cNvSpPr>
          <p:nvPr/>
        </p:nvSpPr>
        <p:spPr bwMode="auto">
          <a:xfrm>
            <a:off x="323850" y="1268413"/>
            <a:ext cx="836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14.1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=&lt;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为任意无向图，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}, |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|=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则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8778" name="Rectangle 10"/>
          <p:cNvSpPr>
            <a:spLocks noChangeArrowheads="1"/>
          </p:cNvSpPr>
          <p:nvPr/>
        </p:nvSpPr>
        <p:spPr bwMode="auto">
          <a:xfrm>
            <a:off x="250825" y="2415858"/>
            <a:ext cx="849788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571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 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中每条边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均有两个端点，所以在计算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中各顶点度数之和时，每条边均提供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度，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条边共提供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度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88779" name="Rectangle 11"/>
          <p:cNvSpPr>
            <a:spLocks noChangeArrowheads="1"/>
          </p:cNvSpPr>
          <p:nvPr/>
        </p:nvSpPr>
        <p:spPr bwMode="auto">
          <a:xfrm>
            <a:off x="429419" y="5164138"/>
            <a:ext cx="4070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本定理的证明类似于定理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14.1</a:t>
            </a:r>
            <a:endParaRPr lang="en-US" altLang="zh-CN" dirty="0"/>
          </a:p>
        </p:txBody>
      </p:sp>
      <p:sp>
        <p:nvSpPr>
          <p:cNvPr id="288780" name="Rectangle 12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握手定理</a:t>
            </a:r>
          </a:p>
        </p:txBody>
      </p:sp>
      <p:sp>
        <p:nvSpPr>
          <p:cNvPr id="288781" name="Rectangle 13"/>
          <p:cNvSpPr>
            <a:spLocks noChangeArrowheads="1"/>
          </p:cNvSpPr>
          <p:nvPr/>
        </p:nvSpPr>
        <p:spPr bwMode="auto">
          <a:xfrm>
            <a:off x="323850" y="3763963"/>
            <a:ext cx="8385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14.2</a:t>
            </a: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</a:rPr>
              <a:t>=&lt;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&gt;</a:t>
            </a:r>
            <a:r>
              <a:rPr lang="zh-CN" altLang="en-US" b="1">
                <a:latin typeface="Times New Roman" panose="02020603050405020304" pitchFamily="18" charset="0"/>
              </a:rPr>
              <a:t>为任意有向图，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</a:rPr>
              <a:t>={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,…,</a:t>
            </a:r>
            <a:r>
              <a:rPr lang="en-US" altLang="zh-CN" b="1" i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}, |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|=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zh-CN" altLang="en-US" b="1">
                <a:latin typeface="Times New Roman" panose="02020603050405020304" pitchFamily="18" charset="0"/>
              </a:rPr>
              <a:t>则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握手定理推论</a:t>
            </a:r>
          </a:p>
        </p:txBody>
      </p:sp>
      <p:sp>
        <p:nvSpPr>
          <p:cNvPr id="290824" name="Rectangle 8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4175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推论 </a:t>
            </a:r>
            <a:r>
              <a:rPr lang="zh-CN" altLang="en-US" dirty="0">
                <a:latin typeface="Times New Roman" panose="02020603050405020304" pitchFamily="18" charset="0"/>
              </a:rPr>
              <a:t> 任何图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无向或有向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中，奇度顶点的个数是偶数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证</a:t>
            </a:r>
            <a:r>
              <a:rPr lang="zh-CN" altLang="en-US" dirty="0">
                <a:latin typeface="Times New Roman" panose="02020603050405020304" pitchFamily="18" charset="0"/>
              </a:rPr>
              <a:t>  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为任意图，令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 |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为奇数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 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 |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为偶数</a:t>
            </a:r>
            <a:r>
              <a:rPr lang="en-US" altLang="zh-CN" dirty="0">
                <a:latin typeface="Times New Roman" panose="02020603050405020304" pitchFamily="18" charset="0"/>
              </a:rPr>
              <a:t>}  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dirty="0">
                <a:latin typeface="Times New Roman" panose="02020603050405020304" pitchFamily="18" charset="0"/>
              </a:rPr>
              <a:t>，由握手定理可知</a:t>
            </a: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,             </a:t>
            </a:r>
            <a:r>
              <a:rPr lang="zh-CN" altLang="en-US" dirty="0">
                <a:latin typeface="Times New Roman" panose="02020603050405020304" pitchFamily="18" charset="0"/>
              </a:rPr>
              <a:t>均为偶数，所以            为偶数，但因为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顶点度数为奇数，所以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zh-CN" altLang="en-US" dirty="0">
                <a:latin typeface="Times New Roman" panose="02020603050405020304" pitchFamily="18" charset="0"/>
              </a:rPr>
              <a:t>必为偶数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EF840-7CF3-4601-9098-3D512C877673}" type="slidenum">
              <a:rPr lang="en-US" altLang="zh-CN"/>
              <a:pPr/>
              <a:t>11</a:t>
            </a:fld>
            <a:endParaRPr lang="en-US" altLang="zh-CN"/>
          </a:p>
        </p:txBody>
      </p:sp>
      <p:graphicFrame>
        <p:nvGraphicFramePr>
          <p:cNvPr id="2908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778070"/>
              </p:ext>
            </p:extLst>
          </p:nvPr>
        </p:nvGraphicFramePr>
        <p:xfrm>
          <a:off x="1873968" y="4005064"/>
          <a:ext cx="38830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公式" r:id="rId4" imgW="2095200" imgH="368280" progId="Equation.3">
                  <p:embed/>
                </p:oleObj>
              </mc:Choice>
              <mc:Fallback>
                <p:oleObj name="公式" r:id="rId4" imgW="2095200" imgH="368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968" y="4005064"/>
                        <a:ext cx="3883025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654227"/>
              </p:ext>
            </p:extLst>
          </p:nvPr>
        </p:nvGraphicFramePr>
        <p:xfrm>
          <a:off x="1763688" y="4925735"/>
          <a:ext cx="9318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公式" r:id="rId6" imgW="520560" imgH="368280" progId="Equation.3">
                  <p:embed/>
                </p:oleObj>
              </mc:Choice>
              <mc:Fallback>
                <p:oleObj name="公式" r:id="rId6" imgW="520560" imgH="368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925735"/>
                        <a:ext cx="931862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797373"/>
              </p:ext>
            </p:extLst>
          </p:nvPr>
        </p:nvGraphicFramePr>
        <p:xfrm>
          <a:off x="4804556" y="4940022"/>
          <a:ext cx="8921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公式" r:id="rId8" imgW="520560" imgH="368280" progId="Equation.3">
                  <p:embed/>
                </p:oleObj>
              </mc:Choice>
              <mc:Fallback>
                <p:oleObj name="公式" r:id="rId8" imgW="52056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4556" y="4940022"/>
                        <a:ext cx="89217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8" name="Rectangle 12"/>
          <p:cNvSpPr>
            <a:spLocks noChangeArrowheads="1"/>
          </p:cNvSpPr>
          <p:nvPr/>
        </p:nvSpPr>
        <p:spPr bwMode="auto">
          <a:xfrm>
            <a:off x="0" y="23145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zh-CN" sz="180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D0C0-13DB-4C49-AAC7-63634F688A22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35202" name="Rectangle 2"/>
          <p:cNvSpPr>
            <a:spLocks noChangeArrowheads="1"/>
          </p:cNvSpPr>
          <p:nvPr/>
        </p:nvSpPr>
        <p:spPr bwMode="auto">
          <a:xfrm>
            <a:off x="539750" y="1116040"/>
            <a:ext cx="7993063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</a:rPr>
              <a:t>无向图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有</a:t>
            </a:r>
            <a:r>
              <a:rPr lang="en-US" altLang="zh-CN" b="1" dirty="0">
                <a:latin typeface="Times New Roman" panose="02020603050405020304" pitchFamily="18" charset="0"/>
              </a:rPr>
              <a:t>16</a:t>
            </a:r>
            <a:r>
              <a:rPr lang="zh-CN" altLang="en-US" b="1" dirty="0">
                <a:latin typeface="Times New Roman" panose="02020603050405020304" pitchFamily="18" charset="0"/>
              </a:rPr>
              <a:t>条边，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个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度顶点，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个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度顶点，其余顶点度数均小于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，问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的阶数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为几？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539750" y="2210658"/>
            <a:ext cx="7561262" cy="3619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解    本题的关键是应用握手定理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设除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度与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度顶点外，还有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个顶点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, …,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</a:rPr>
              <a:t>， 则  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       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)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=1, 2, …,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于是得不等式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32 </a:t>
            </a:r>
            <a:r>
              <a:rPr lang="en-US" altLang="zh-CN" b="1" dirty="0">
                <a:latin typeface="Times New Roman" panose="02020603050405020304" pitchFamily="18" charset="0"/>
              </a:rPr>
              <a:t> 24+2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得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</a:rPr>
              <a:t> 4,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阶数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 dirty="0">
                <a:latin typeface="Times New Roman" panose="02020603050405020304" pitchFamily="18" charset="0"/>
              </a:rPr>
              <a:t> 4+4+3=11. 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>
              <a:lnSpc>
                <a:spcPct val="150000"/>
              </a:lnSpc>
            </a:pPr>
            <a:endParaRPr lang="en-US" altLang="zh-CN" sz="10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握手定理应用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图的度数列</a:t>
            </a:r>
          </a:p>
        </p:txBody>
      </p:sp>
      <p:sp>
        <p:nvSpPr>
          <p:cNvPr id="292872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006474"/>
            <a:ext cx="8229600" cy="5518869"/>
          </a:xfrm>
        </p:spPr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1 .</a:t>
            </a:r>
            <a:r>
              <a:rPr lang="en-US" altLang="zh-CN" i="1" dirty="0">
                <a:latin typeface="Times New Roman" panose="02020603050405020304" pitchFamily="18" charset="0"/>
              </a:rPr>
              <a:t> V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为无向图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的顶点集，称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), …,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度数列</a:t>
            </a:r>
            <a:r>
              <a:rPr lang="zh-CN" altLang="en-US" dirty="0">
                <a:latin typeface="Times New Roman" panose="02020603050405020304" pitchFamily="18" charset="0"/>
              </a:rPr>
              <a:t>  </a:t>
            </a:r>
          </a:p>
          <a:p>
            <a:pPr marL="457200" indent="-457200">
              <a:lnSpc>
                <a:spcPct val="150000"/>
              </a:lnSpc>
              <a:spcBef>
                <a:spcPct val="4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2.</a:t>
            </a:r>
            <a:r>
              <a:rPr lang="en-US" altLang="zh-CN" i="1" dirty="0">
                <a:latin typeface="Times New Roman" panose="02020603050405020304" pitchFamily="18" charset="0"/>
              </a:rPr>
              <a:t>  V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为有向图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的顶点集，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i="1" dirty="0">
                <a:latin typeface="Times New Roman" panose="02020603050405020304" pitchFamily="18" charset="0"/>
              </a:rPr>
              <a:t>     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度数列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), …,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      D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出度列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), …,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      D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入度列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), …,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  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3.  </a:t>
            </a:r>
            <a:r>
              <a:rPr lang="zh-CN" altLang="en-US" dirty="0">
                <a:latin typeface="Times New Roman" panose="02020603050405020304" pitchFamily="18" charset="0"/>
              </a:rPr>
              <a:t>非负整数列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=(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</a:rPr>
              <a:t>d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，若存在以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为顶点集的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阶无向图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，使得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，则称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可图化的</a:t>
            </a:r>
            <a:r>
              <a:rPr lang="zh-CN" altLang="en-US" dirty="0">
                <a:latin typeface="Times New Roman" panose="02020603050405020304" pitchFamily="18" charset="0"/>
              </a:rPr>
              <a:t>，若所得到的图是简单图，则称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可简单图化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9C80-F9E0-4134-9B4D-0515D6FA743A}" type="slidenum">
              <a:rPr lang="en-US" altLang="zh-CN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图的度数列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2872" name="Rectangle 8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052736"/>
                <a:ext cx="8229600" cy="4895850"/>
              </a:xfrm>
            </p:spPr>
            <p:txBody>
              <a:bodyPr/>
              <a:lstStyle/>
              <a:p>
                <a:pPr marL="457200" indent="-457200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定理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14.3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非负整数列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=(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d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d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 …, </a:t>
                </a:r>
                <a:r>
                  <a:rPr lang="en-US" altLang="zh-CN" i="1" dirty="0" err="1">
                    <a:latin typeface="Times New Roman" panose="02020603050405020304" pitchFamily="18" charset="0"/>
                  </a:rPr>
                  <a:t>d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是可图化的当且仅当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偶数。</a:t>
                </a: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定理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14.4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设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G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为任意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阶无向简单图，则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</a:pPr>
                <a:endParaRPr lang="en-US" altLang="zh-CN" dirty="0">
                  <a:latin typeface="Times New Roman" panose="02020603050405020304" pitchFamily="18" charset="0"/>
                </a:endParaRPr>
              </a:p>
              <a:p>
                <a:pPr marL="457200" indent="-457200"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易知：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(2, 4, 6, 8, 10)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(1, 3, 3, 3, 4)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是可图化的，后者又是可</a:t>
                </a:r>
              </a:p>
              <a:p>
                <a:pPr marL="457200" indent="-457200"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简单图化的，而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(2, 2, 3, 4, 5)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(3, 3, 3, 4)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都不是可简单图化</a:t>
                </a:r>
              </a:p>
              <a:p>
                <a:pPr marL="457200" indent="-457200"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的，特别是后者也不是可图化的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92872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229600" cy="4895850"/>
              </a:xfrm>
              <a:blipFill rotWithShape="0">
                <a:blip r:embed="rId3"/>
                <a:stretch>
                  <a:fillRect l="-1111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89C80-F9E0-4134-9B4D-0515D6FA743A}" type="slidenum">
              <a:rPr lang="en-US" altLang="zh-CN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295813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图的同构</a:t>
            </a:r>
          </a:p>
        </p:txBody>
      </p:sp>
      <p:sp>
        <p:nvSpPr>
          <p:cNvPr id="294920" name="Rectangle 8"/>
          <p:cNvSpPr>
            <a:spLocks noGrp="1" noChangeArrowheads="1"/>
          </p:cNvSpPr>
          <p:nvPr>
            <p:ph idx="1"/>
          </p:nvPr>
        </p:nvSpPr>
        <p:spPr>
          <a:xfrm>
            <a:off x="468313" y="981075"/>
            <a:ext cx="8229600" cy="2736850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14.5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为两个无向图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两个有向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，若存在双射函数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对于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      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</a:rPr>
              <a:t>当且仅当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),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</a:p>
          <a:p>
            <a:r>
              <a:rPr lang="en-US" altLang="zh-CN" baseline="-25000" dirty="0">
                <a:latin typeface="Times New Roman" panose="02020603050405020304" pitchFamily="18" charset="0"/>
              </a:rPr>
              <a:t>               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</a:rPr>
              <a:t>当且仅当 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),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)&gt;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baseline="-25000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并且</a:t>
            </a:r>
            <a:r>
              <a:rPr lang="en-US" altLang="zh-CN" dirty="0">
                <a:latin typeface="Times New Roman" panose="02020603050405020304" pitchFamily="18" charset="0"/>
              </a:rPr>
              <a:t>, 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）与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),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),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)&gt;</a:t>
            </a:r>
            <a:r>
              <a:rPr lang="zh-CN" altLang="en-US" dirty="0">
                <a:latin typeface="Times New Roman" panose="02020603050405020304" pitchFamily="18" charset="0"/>
              </a:rPr>
              <a:t>）的重数相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同，则称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同构</a:t>
            </a:r>
            <a:r>
              <a:rPr lang="zh-CN" altLang="en-US" dirty="0">
                <a:latin typeface="Times New Roman" panose="02020603050405020304" pitchFamily="18" charset="0"/>
              </a:rPr>
              <a:t>的，记作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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2A9BF-663A-428B-9BF4-99C520F10478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539750" y="3789363"/>
            <a:ext cx="7920038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图之间的同构关系具有自反性、对称性和传递性</a:t>
            </a:r>
            <a:r>
              <a:rPr lang="en-US" altLang="zh-CN" dirty="0"/>
              <a:t>.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能找到多条同构的必要条件，但它们全不是充分条件：</a:t>
            </a:r>
          </a:p>
          <a:p>
            <a:r>
              <a:rPr lang="zh-CN" altLang="en-US" dirty="0"/>
              <a:t>    ① 边数相同，顶点数相同</a:t>
            </a:r>
            <a:r>
              <a:rPr lang="en-US" altLang="zh-CN" dirty="0"/>
              <a:t>; ② </a:t>
            </a:r>
            <a:r>
              <a:rPr lang="zh-CN" altLang="en-US" dirty="0"/>
              <a:t>度数列相同</a:t>
            </a:r>
            <a:r>
              <a:rPr lang="en-US" altLang="zh-CN" dirty="0"/>
              <a:t>; </a:t>
            </a:r>
          </a:p>
          <a:p>
            <a:r>
              <a:rPr lang="en-US" altLang="zh-CN" dirty="0"/>
              <a:t>    ③ </a:t>
            </a:r>
            <a:r>
              <a:rPr lang="zh-CN" altLang="en-US" dirty="0"/>
              <a:t>对应顶点的关联集及邻域的元素个数相同，等等</a:t>
            </a:r>
          </a:p>
          <a:p>
            <a:pPr>
              <a:buClr>
                <a:srgbClr val="FF6600"/>
              </a:buClr>
            </a:pPr>
            <a:r>
              <a:rPr lang="zh-CN" altLang="en-US" dirty="0"/>
              <a:t>    若破坏必要条件，则两图不同构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判断两个图同构是个难题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图同构的实例</a:t>
            </a:r>
          </a:p>
        </p:txBody>
      </p:sp>
      <p:sp>
        <p:nvSpPr>
          <p:cNvPr id="299018" name="Rectangle 10"/>
          <p:cNvSpPr>
            <a:spLocks noGrp="1" noChangeArrowheads="1"/>
          </p:cNvSpPr>
          <p:nvPr>
            <p:ph idx="1"/>
          </p:nvPr>
        </p:nvSpPr>
        <p:spPr>
          <a:xfrm>
            <a:off x="898363" y="5978525"/>
            <a:ext cx="7344097" cy="504825"/>
          </a:xfrm>
        </p:spPr>
        <p:txBody>
          <a:bodyPr/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图中</a:t>
            </a:r>
            <a:r>
              <a:rPr lang="en-US" altLang="zh-CN" sz="2000" dirty="0">
                <a:latin typeface="Times New Roman" panose="02020603050405020304" pitchFamily="18" charset="0"/>
              </a:rPr>
              <a:t>(1)</a:t>
            </a:r>
            <a:r>
              <a:rPr lang="zh-CN" altLang="en-US" sz="2000" dirty="0">
                <a:latin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</a:rPr>
              <a:t>(2)</a:t>
            </a:r>
            <a:r>
              <a:rPr lang="zh-CN" altLang="en-US" sz="2000" dirty="0">
                <a:latin typeface="Times New Roman" panose="02020603050405020304" pitchFamily="18" charset="0"/>
              </a:rPr>
              <a:t>的度数列相同，它们同构吗？为什么？</a:t>
            </a:r>
            <a:r>
              <a:rPr lang="en-US" altLang="zh-CN" sz="2000" dirty="0">
                <a:latin typeface="Times New Roman" panose="02020603050405020304" pitchFamily="18" charset="0"/>
              </a:rPr>
              <a:t>(a)</a:t>
            </a:r>
            <a:r>
              <a:rPr lang="zh-CN" altLang="en-US" sz="2000" dirty="0">
                <a:latin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</a:rPr>
              <a:t>(b)</a:t>
            </a:r>
            <a:r>
              <a:rPr lang="zh-CN" altLang="en-US" sz="2000" dirty="0">
                <a:latin typeface="Times New Roman" panose="02020603050405020304" pitchFamily="18" charset="0"/>
              </a:rPr>
              <a:t>呢？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F861-9EEF-45A2-9BA7-C874F2062DA4}" type="slidenum">
              <a:rPr lang="en-US" altLang="zh-CN"/>
              <a:pPr/>
              <a:t>16</a:t>
            </a:fld>
            <a:endParaRPr lang="en-US" altLang="zh-CN"/>
          </a:p>
        </p:txBody>
      </p:sp>
      <p:grpSp>
        <p:nvGrpSpPr>
          <p:cNvPr id="299024" name="Group 16"/>
          <p:cNvGrpSpPr>
            <a:grpSpLocks/>
          </p:cNvGrpSpPr>
          <p:nvPr/>
        </p:nvGrpSpPr>
        <p:grpSpPr bwMode="auto">
          <a:xfrm>
            <a:off x="1042988" y="1125538"/>
            <a:ext cx="6767512" cy="2039937"/>
            <a:chOff x="930" y="709"/>
            <a:chExt cx="4263" cy="1285"/>
          </a:xfrm>
        </p:grpSpPr>
        <p:pic>
          <p:nvPicPr>
            <p:cNvPr id="299020" name="Picture 12" descr="14-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" y="709"/>
              <a:ext cx="4173" cy="1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9023" name="Text Box 15"/>
            <p:cNvSpPr txBox="1">
              <a:spLocks noChangeArrowheads="1"/>
            </p:cNvSpPr>
            <p:nvPr/>
          </p:nvSpPr>
          <p:spPr bwMode="auto">
            <a:xfrm>
              <a:off x="1111" y="1706"/>
              <a:ext cx="40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</a:rPr>
                <a:t>    (1)                  (2)                 (3)                  (4)    </a:t>
              </a:r>
            </a:p>
          </p:txBody>
        </p:sp>
      </p:grpSp>
      <p:sp>
        <p:nvSpPr>
          <p:cNvPr id="299025" name="Rectangle 17"/>
          <p:cNvSpPr>
            <a:spLocks noChangeArrowheads="1"/>
          </p:cNvSpPr>
          <p:nvPr/>
        </p:nvSpPr>
        <p:spPr bwMode="auto">
          <a:xfrm>
            <a:off x="805706" y="3193459"/>
            <a:ext cx="66030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图中，</a:t>
            </a:r>
            <a:r>
              <a:rPr lang="en-US" altLang="zh-CN" sz="2000" b="1" dirty="0">
                <a:latin typeface="Times New Roman" panose="02020603050405020304" pitchFamily="18" charset="0"/>
              </a:rPr>
              <a:t>(1)</a:t>
            </a:r>
            <a:r>
              <a:rPr lang="zh-CN" altLang="en-US" sz="2000" b="1" dirty="0">
                <a:latin typeface="Times New Roman" panose="02020603050405020304" pitchFamily="18" charset="0"/>
              </a:rPr>
              <a:t>与</a:t>
            </a:r>
            <a:r>
              <a:rPr lang="en-US" altLang="zh-CN" sz="2000" b="1" dirty="0">
                <a:latin typeface="Times New Roman" panose="02020603050405020304" pitchFamily="18" charset="0"/>
              </a:rPr>
              <a:t>(2)</a:t>
            </a:r>
            <a:r>
              <a:rPr lang="zh-CN" altLang="en-US" sz="2000" b="1" dirty="0">
                <a:latin typeface="Times New Roman" panose="02020603050405020304" pitchFamily="18" charset="0"/>
              </a:rPr>
              <a:t>不同构（度数列不同），</a:t>
            </a:r>
            <a:r>
              <a:rPr lang="en-US" altLang="zh-CN" sz="2000" b="1" dirty="0">
                <a:latin typeface="Times New Roman" panose="02020603050405020304" pitchFamily="18" charset="0"/>
              </a:rPr>
              <a:t>(3)</a:t>
            </a:r>
            <a:r>
              <a:rPr lang="zh-CN" altLang="en-US" sz="2000" b="1" dirty="0">
                <a:latin typeface="Times New Roman" panose="02020603050405020304" pitchFamily="18" charset="0"/>
              </a:rPr>
              <a:t>与</a:t>
            </a:r>
            <a:r>
              <a:rPr lang="en-US" altLang="zh-CN" sz="2000" b="1" dirty="0">
                <a:latin typeface="Times New Roman" panose="02020603050405020304" pitchFamily="18" charset="0"/>
              </a:rPr>
              <a:t>(4)</a:t>
            </a:r>
            <a:r>
              <a:rPr lang="zh-CN" altLang="en-US" sz="2000" b="1" dirty="0">
                <a:latin typeface="Times New Roman" panose="02020603050405020304" pitchFamily="18" charset="0"/>
              </a:rPr>
              <a:t>也不同构</a:t>
            </a:r>
            <a:r>
              <a:rPr lang="en-US" altLang="zh-CN" sz="2000" b="1" dirty="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299027" name="Group 19"/>
          <p:cNvGrpSpPr>
            <a:grpSpLocks/>
          </p:cNvGrpSpPr>
          <p:nvPr/>
        </p:nvGrpSpPr>
        <p:grpSpPr bwMode="auto">
          <a:xfrm>
            <a:off x="434989" y="3802856"/>
            <a:ext cx="4392613" cy="2085975"/>
            <a:chOff x="1247" y="2432"/>
            <a:chExt cx="2994" cy="1453"/>
          </a:xfrm>
        </p:grpSpPr>
        <p:pic>
          <p:nvPicPr>
            <p:cNvPr id="299021" name="Picture 13" descr="14-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6958"/>
            <a:stretch>
              <a:fillRect/>
            </a:stretch>
          </p:blipFill>
          <p:spPr bwMode="auto">
            <a:xfrm>
              <a:off x="1247" y="2432"/>
              <a:ext cx="2994" cy="1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9026" name="Text Box 18"/>
            <p:cNvSpPr txBox="1">
              <a:spLocks noChangeArrowheads="1"/>
            </p:cNvSpPr>
            <p:nvPr/>
          </p:nvSpPr>
          <p:spPr bwMode="auto">
            <a:xfrm>
              <a:off x="1519" y="3567"/>
              <a:ext cx="258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 </a:t>
              </a:r>
              <a:r>
                <a:rPr lang="en-US" altLang="zh-CN">
                  <a:latin typeface="Times New Roman" panose="02020603050405020304" pitchFamily="18" charset="0"/>
                </a:rPr>
                <a:t>(1)                            (2)</a:t>
              </a:r>
              <a:r>
                <a:rPr lang="en-US" altLang="zh-CN"/>
                <a:t>      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7133" y="3783011"/>
            <a:ext cx="3752784" cy="1931989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/>
              <a:t>阶完全图与竞赛图</a:t>
            </a:r>
          </a:p>
        </p:txBody>
      </p:sp>
      <p:sp>
        <p:nvSpPr>
          <p:cNvPr id="301064" name="Rectangle 8"/>
          <p:cNvSpPr>
            <a:spLocks noGrp="1" noChangeArrowheads="1"/>
          </p:cNvSpPr>
          <p:nvPr>
            <p:ph idx="1"/>
          </p:nvPr>
        </p:nvSpPr>
        <p:spPr>
          <a:xfrm>
            <a:off x="395288" y="1052512"/>
            <a:ext cx="8425184" cy="53288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14.6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1)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阶无向完全图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每个顶点与其余顶点均相邻的无向简单图，记作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zh-CN" sz="7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性质：边数</a:t>
            </a:r>
          </a:p>
          <a:p>
            <a:pPr>
              <a:lnSpc>
                <a:spcPct val="90000"/>
              </a:lnSpc>
            </a:pPr>
            <a:endParaRPr lang="zh-CN" altLang="en-US" sz="16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1)</a:t>
            </a:r>
            <a:r>
              <a:rPr lang="zh-CN" altLang="en-US" dirty="0">
                <a:latin typeface="Times New Roman" panose="02020603050405020304" pitchFamily="18" charset="0"/>
              </a:rPr>
              <a:t>阶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有向完全图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每对顶点之间均有两条方向相反的有向边的有向简单图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性质：边数  </a:t>
            </a:r>
          </a:p>
          <a:p>
            <a:pPr>
              <a:lnSpc>
                <a:spcPct val="9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1) </a:t>
            </a:r>
            <a:r>
              <a:rPr lang="zh-CN" altLang="en-US" dirty="0">
                <a:latin typeface="Times New Roman" panose="02020603050405020304" pitchFamily="18" charset="0"/>
              </a:rPr>
              <a:t>阶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竞赛图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基图为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的有向简单图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性质：边数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99FA-8948-4844-AA93-5A1A9ADF8BF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0106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10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218318"/>
              </p:ext>
            </p:extLst>
          </p:nvPr>
        </p:nvGraphicFramePr>
        <p:xfrm>
          <a:off x="2051720" y="2264613"/>
          <a:ext cx="32908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公式" r:id="rId4" imgW="1714320" imgH="393480" progId="Equation.3">
                  <p:embed/>
                </p:oleObj>
              </mc:Choice>
              <mc:Fallback>
                <p:oleObj name="公式" r:id="rId4" imgW="1714320" imgH="393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264613"/>
                        <a:ext cx="3290888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10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939742"/>
              </p:ext>
            </p:extLst>
          </p:nvPr>
        </p:nvGraphicFramePr>
        <p:xfrm>
          <a:off x="2078037" y="3878306"/>
          <a:ext cx="49879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公式" r:id="rId6" imgW="2844720" imgH="228600" progId="Equation.3">
                  <p:embed/>
                </p:oleObj>
              </mc:Choice>
              <mc:Fallback>
                <p:oleObj name="公式" r:id="rId6" imgW="284472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7" y="3878306"/>
                        <a:ext cx="4987925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69" name="Rectangle 13"/>
          <p:cNvSpPr>
            <a:spLocks noChangeArrowheads="1"/>
          </p:cNvSpPr>
          <p:nvPr/>
        </p:nvSpPr>
        <p:spPr bwMode="auto">
          <a:xfrm>
            <a:off x="0" y="238125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10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705410"/>
              </p:ext>
            </p:extLst>
          </p:nvPr>
        </p:nvGraphicFramePr>
        <p:xfrm>
          <a:off x="2267744" y="5326104"/>
          <a:ext cx="31400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8" imgW="1714320" imgH="393480" progId="Equation.3">
                  <p:embed/>
                </p:oleObj>
              </mc:Choice>
              <mc:Fallback>
                <p:oleObj name="公式" r:id="rId8" imgW="171432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5326104"/>
                        <a:ext cx="31400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>
                <a:latin typeface="Times New Roman" panose="02020603050405020304" pitchFamily="18" charset="0"/>
              </a:rPr>
              <a:t>阶 </a:t>
            </a:r>
            <a:r>
              <a:rPr lang="en-US" altLang="zh-CN" i="1">
                <a:latin typeface="Times New Roman" panose="02020603050405020304" pitchFamily="18" charset="0"/>
              </a:rPr>
              <a:t>k </a:t>
            </a:r>
            <a:r>
              <a:rPr lang="zh-CN" altLang="en-US">
                <a:latin typeface="Times New Roman" panose="02020603050405020304" pitchFamily="18" charset="0"/>
              </a:rPr>
              <a:t>正则图</a:t>
            </a:r>
          </a:p>
        </p:txBody>
      </p:sp>
      <p:sp>
        <p:nvSpPr>
          <p:cNvPr id="303113" name="Rectangle 9"/>
          <p:cNvSpPr>
            <a:spLocks noGrp="1" noChangeArrowheads="1"/>
          </p:cNvSpPr>
          <p:nvPr>
            <p:ph idx="1"/>
          </p:nvPr>
        </p:nvSpPr>
        <p:spPr>
          <a:xfrm>
            <a:off x="1187450" y="3573463"/>
            <a:ext cx="6913563" cy="865187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(1)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(2)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</a:rPr>
              <a:t>阶有向完全图，</a:t>
            </a:r>
            <a:r>
              <a:rPr lang="en-US" altLang="zh-CN">
                <a:latin typeface="Times New Roman" panose="02020603050405020304" pitchFamily="18" charset="0"/>
              </a:rPr>
              <a:t>(3)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阶竞赛图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140B-8A9D-41A6-8328-4390DC008693}" type="slidenum">
              <a:rPr lang="en-US" altLang="zh-CN"/>
              <a:pPr/>
              <a:t>18</a:t>
            </a:fld>
            <a:endParaRPr lang="en-US" altLang="zh-CN" dirty="0"/>
          </a:p>
        </p:txBody>
      </p:sp>
      <p:grpSp>
        <p:nvGrpSpPr>
          <p:cNvPr id="303116" name="Group 12"/>
          <p:cNvGrpSpPr>
            <a:grpSpLocks/>
          </p:cNvGrpSpPr>
          <p:nvPr/>
        </p:nvGrpSpPr>
        <p:grpSpPr bwMode="auto">
          <a:xfrm>
            <a:off x="1042988" y="1100138"/>
            <a:ext cx="6769100" cy="2473325"/>
            <a:chOff x="703" y="890"/>
            <a:chExt cx="4264" cy="1558"/>
          </a:xfrm>
        </p:grpSpPr>
        <p:pic>
          <p:nvPicPr>
            <p:cNvPr id="303114" name="Picture 10" descr="14-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" y="890"/>
              <a:ext cx="4218" cy="1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115" name="Text Box 11"/>
            <p:cNvSpPr txBox="1">
              <a:spLocks noChangeArrowheads="1"/>
            </p:cNvSpPr>
            <p:nvPr/>
          </p:nvSpPr>
          <p:spPr bwMode="auto">
            <a:xfrm>
              <a:off x="930" y="2160"/>
              <a:ext cx="40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  </a:t>
              </a:r>
              <a:r>
                <a:rPr lang="en-US" altLang="zh-CN" b="1">
                  <a:latin typeface="Times New Roman" panose="02020603050405020304" pitchFamily="18" charset="0"/>
                </a:rPr>
                <a:t>(1)                            (2)                             (3)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3117" name="Rectangle 13"/>
              <p:cNvSpPr>
                <a:spLocks noChangeArrowheads="1"/>
              </p:cNvSpPr>
              <p:nvPr/>
            </p:nvSpPr>
            <p:spPr bwMode="auto">
              <a:xfrm>
                <a:off x="574674" y="4184080"/>
                <a:ext cx="8389814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定义</a:t>
                </a:r>
                <a:r>
                  <a:rPr lang="en-US" altLang="zh-CN" b="1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14.7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b="1" i="1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n </a:t>
                </a:r>
                <a:r>
                  <a:rPr lang="zh-CN" altLang="en-US" b="1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阶</a:t>
                </a:r>
                <a:r>
                  <a:rPr lang="en-US" altLang="zh-CN" b="1" i="1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k</a:t>
                </a:r>
                <a:r>
                  <a:rPr lang="zh-CN" altLang="en-US" b="1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正则图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——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 dirty="0">
                    <a:latin typeface="Times New Roman" panose="02020603050405020304" pitchFamily="18" charset="0"/>
                  </a:rPr>
                  <a:t>的无向简单图。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Times New Roman" panose="02020603050405020304" pitchFamily="18" charset="0"/>
                  </a:rPr>
                  <a:t>性质：边数              ，</a:t>
                </a:r>
                <a:r>
                  <a:rPr lang="en-US" altLang="zh-CN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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=</a:t>
                </a:r>
                <a:r>
                  <a:rPr lang="en-US" altLang="zh-CN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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=</a:t>
                </a:r>
                <a:r>
                  <a:rPr lang="en-US" altLang="zh-CN" b="1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b="1" i="1" dirty="0" err="1">
                    <a:latin typeface="Times New Roman" panose="02020603050405020304" pitchFamily="18" charset="0"/>
                  </a:rPr>
                  <a:t>K</a:t>
                </a:r>
                <a:r>
                  <a:rPr lang="en-US" altLang="zh-CN" b="1" i="1" baseline="-25000" dirty="0" err="1">
                    <a:latin typeface="Times New Roman" panose="02020603050405020304" pitchFamily="18" charset="0"/>
                  </a:rPr>
                  <a:t>n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是 </a:t>
                </a:r>
                <a:r>
                  <a:rPr lang="en-US" altLang="zh-CN" b="1" i="1" dirty="0">
                    <a:latin typeface="Times New Roman" panose="02020603050405020304" pitchFamily="18" charset="0"/>
                  </a:rPr>
                  <a:t>n</a:t>
                </a:r>
                <a:r>
                  <a:rPr lang="en-US" altLang="zh-CN" b="1" dirty="0">
                    <a:latin typeface="Times New Roman" panose="02020603050405020304" pitchFamily="18" charset="0"/>
                    <a:sym typeface="Symbol" panose="05050102010706020507" pitchFamily="18" charset="2"/>
                  </a:rPr>
                  <a:t></a:t>
                </a:r>
                <a:r>
                  <a:rPr lang="en-US" altLang="zh-CN" b="1" dirty="0">
                    <a:latin typeface="Times New Roman" panose="02020603050405020304" pitchFamily="18" charset="0"/>
                  </a:rPr>
                  <a:t>1</a:t>
                </a:r>
                <a:r>
                  <a:rPr lang="zh-CN" altLang="en-US" b="1" dirty="0">
                    <a:latin typeface="Times New Roman" panose="02020603050405020304" pitchFamily="18" charset="0"/>
                  </a:rPr>
                  <a:t>正则图，</a:t>
                </a:r>
              </a:p>
            </p:txBody>
          </p:sp>
        </mc:Choice>
        <mc:Fallback xmlns="">
          <p:sp>
            <p:nvSpPr>
              <p:cNvPr id="30311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674" y="4184080"/>
                <a:ext cx="8389814" cy="1754326"/>
              </a:xfrm>
              <a:prstGeom prst="rect">
                <a:avLst/>
              </a:prstGeom>
              <a:blipFill rotWithShape="0">
                <a:blip r:embed="rId5"/>
                <a:stretch>
                  <a:fillRect l="-1089" r="-4720" b="-34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311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31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062534"/>
              </p:ext>
            </p:extLst>
          </p:nvPr>
        </p:nvGraphicFramePr>
        <p:xfrm>
          <a:off x="2195736" y="4658148"/>
          <a:ext cx="10652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公式" r:id="rId6" imgW="520560" imgH="393480" progId="Equation.3">
                  <p:embed/>
                </p:oleObj>
              </mc:Choice>
              <mc:Fallback>
                <p:oleObj name="公式" r:id="rId6" imgW="520560" imgH="393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4658148"/>
                        <a:ext cx="1065212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子图</a:t>
            </a:r>
          </a:p>
        </p:txBody>
      </p:sp>
      <p:sp>
        <p:nvSpPr>
          <p:cNvPr id="307208" name="Rectangle 8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91512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14.8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V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i="1" dirty="0">
                <a:latin typeface="Times New Roman" panose="02020603050405020304" pitchFamily="18" charset="0"/>
              </a:rPr>
              <a:t> E</a:t>
            </a:r>
            <a:r>
              <a:rPr lang="en-US" altLang="zh-CN" dirty="0">
                <a:latin typeface="Times New Roman" panose="02020603050405020304" pitchFamily="18" charset="0"/>
              </a:rPr>
              <a:t> ——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子图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母图</a:t>
            </a:r>
            <a:r>
              <a:rPr lang="zh-CN" altLang="en-US" dirty="0">
                <a:latin typeface="Times New Roman" panose="02020603050405020304" pitchFamily="18" charset="0"/>
              </a:rPr>
              <a:t>，记作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真子图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，则称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生成子图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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，以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为顶点集，以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中两个端点都在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dirty="0">
                <a:latin typeface="Times New Roman" panose="02020603050405020304" pitchFamily="18" charset="0"/>
              </a:rPr>
              <a:t>的边组成边集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的图称为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导出子图</a:t>
            </a:r>
            <a:r>
              <a:rPr lang="zh-CN" altLang="en-US" dirty="0">
                <a:latin typeface="Times New Roman" panose="02020603050405020304" pitchFamily="18" charset="0"/>
              </a:rPr>
              <a:t>，记作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latin typeface="Times New Roman" panose="02020603050405020304" pitchFamily="18" charset="0"/>
              </a:rPr>
              <a:t>类似的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</a:t>
            </a:r>
            <a:r>
              <a:rPr lang="zh-CN" altLang="en-US" dirty="0">
                <a:latin typeface="Times New Roman" panose="02020603050405020304" pitchFamily="18" charset="0"/>
              </a:rPr>
              <a:t>）的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导出子图</a:t>
            </a:r>
            <a:r>
              <a:rPr lang="zh-CN" altLang="en-US" dirty="0">
                <a:latin typeface="Times New Roman" panose="02020603050405020304" pitchFamily="18" charset="0"/>
              </a:rPr>
              <a:t>，记作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46EF-C00F-480B-A8A2-BAF2B8C6951C}" type="slidenum">
              <a:rPr lang="en-US" altLang="zh-CN"/>
              <a:pPr/>
              <a:t>19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第十四章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图的基本概念</a:t>
            </a:r>
          </a:p>
        </p:txBody>
      </p:sp>
      <p:sp>
        <p:nvSpPr>
          <p:cNvPr id="272399" name="Rectangle 15"/>
          <p:cNvSpPr>
            <a:spLocks noGrp="1" noChangeArrowheads="1"/>
          </p:cNvSpPr>
          <p:nvPr>
            <p:ph idx="1"/>
          </p:nvPr>
        </p:nvSpPr>
        <p:spPr>
          <a:xfrm>
            <a:off x="437201" y="1191419"/>
            <a:ext cx="8229600" cy="4525962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图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通路与回路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图的连通性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图的矩阵表示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图的运算</a:t>
            </a:r>
          </a:p>
          <a:p>
            <a:pPr>
              <a:spcBef>
                <a:spcPct val="55000"/>
              </a:spcBef>
              <a:buClr>
                <a:srgbClr val="FF6600"/>
              </a:buClr>
            </a:pPr>
            <a:r>
              <a:rPr lang="zh-CN" altLang="en-US" dirty="0"/>
              <a:t>预备知识</a:t>
            </a:r>
          </a:p>
          <a:p>
            <a:pPr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多重集合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r>
              <a:rPr lang="zh-CN" altLang="en-US" dirty="0"/>
              <a:t>元素可以重复出现的集合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无序积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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|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。对于无序对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，规定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)=(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，因而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</a:t>
            </a:r>
            <a:r>
              <a:rPr lang="en-US" altLang="zh-CN" i="1" dirty="0">
                <a:latin typeface="Times New Roman" panose="02020603050405020304" pitchFamily="18" charset="0"/>
              </a:rPr>
              <a:t>B= 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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385A-E018-4E32-A9E2-068A40778A77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2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1CA6-401F-479D-B6AB-8F429DF80A06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09256" name="Rectangle 8"/>
          <p:cNvSpPr>
            <a:spLocks noChangeArrowheads="1"/>
          </p:cNvSpPr>
          <p:nvPr/>
        </p:nvSpPr>
        <p:spPr bwMode="auto">
          <a:xfrm>
            <a:off x="323850" y="1125538"/>
            <a:ext cx="676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</a:rPr>
              <a:t>画出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 baseline="-25000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的所有非同构的生成子图</a:t>
            </a:r>
          </a:p>
        </p:txBody>
      </p:sp>
      <p:pic>
        <p:nvPicPr>
          <p:cNvPr id="309257" name="Picture 9" descr="14-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89138"/>
            <a:ext cx="8280400" cy="380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259" name="Rectangle 1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实例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1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>
                <a:latin typeface="Times New Roman" panose="02020603050405020304" pitchFamily="18" charset="0"/>
              </a:rPr>
              <a:t>补图</a:t>
            </a:r>
          </a:p>
        </p:txBody>
      </p:sp>
      <p:sp>
        <p:nvSpPr>
          <p:cNvPr id="311304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96975"/>
            <a:ext cx="8002587" cy="4525963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14.9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阶无向简单图，以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为顶点集，以所有使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成为完全图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的添加边组成的集合为边集的图，称为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补图</a:t>
            </a:r>
            <a:r>
              <a:rPr lang="zh-CN" altLang="en-US" dirty="0">
                <a:latin typeface="Times New Roman" panose="02020603050405020304" pitchFamily="18" charset="0"/>
              </a:rPr>
              <a:t>，记作       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      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自补图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相对于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求上面图中所有图的补图，并指出哪些是自补图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问：互为自补图的两个图的边数有何关系？</a:t>
            </a: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44C-44E0-4A25-8C54-1EAD6D9CAC30}" type="slidenum">
              <a:rPr lang="en-US" altLang="zh-CN"/>
              <a:pPr/>
              <a:t>21</a:t>
            </a:fld>
            <a:endParaRPr lang="en-US" altLang="zh-CN"/>
          </a:p>
        </p:txBody>
      </p:sp>
      <p:graphicFrame>
        <p:nvGraphicFramePr>
          <p:cNvPr id="3113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8038900"/>
              </p:ext>
            </p:extLst>
          </p:nvPr>
        </p:nvGraphicFramePr>
        <p:xfrm>
          <a:off x="1259632" y="3053124"/>
          <a:ext cx="328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Microsoft 公式 3.0" r:id="rId4" imgW="152268" imgH="203024" progId="Equation.3">
                  <p:embed/>
                </p:oleObj>
              </mc:Choice>
              <mc:Fallback>
                <p:oleObj name="Microsoft 公式 3.0" r:id="rId4" imgW="152268" imgH="2030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053124"/>
                        <a:ext cx="3286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1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113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107768"/>
              </p:ext>
            </p:extLst>
          </p:nvPr>
        </p:nvGraphicFramePr>
        <p:xfrm>
          <a:off x="3203848" y="2457450"/>
          <a:ext cx="2746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Microsoft 公式 3.0" r:id="rId6" imgW="152268" imgH="203024" progId="Equation.3">
                  <p:embed/>
                </p:oleObj>
              </mc:Choice>
              <mc:Fallback>
                <p:oleObj name="Microsoft 公式 3.0" r:id="rId6" imgW="152268" imgH="20302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457450"/>
                        <a:ext cx="274637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11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>
                <a:latin typeface="Times New Roman" panose="02020603050405020304" pitchFamily="18" charset="0"/>
              </a:rPr>
              <a:t>补图</a:t>
            </a:r>
          </a:p>
        </p:txBody>
      </p:sp>
      <p:sp>
        <p:nvSpPr>
          <p:cNvPr id="311304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215516" y="1036881"/>
            <a:ext cx="8712968" cy="4525963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14.10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为无向图，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，用</a:t>
            </a:r>
            <a:r>
              <a:rPr lang="en-US" altLang="zh-CN" i="1" dirty="0">
                <a:latin typeface="Times New Roman" panose="02020603050405020304" pitchFamily="18" charset="0"/>
              </a:rPr>
              <a:t>G-e</a:t>
            </a:r>
            <a:r>
              <a:rPr lang="zh-CN" altLang="en-US" dirty="0">
                <a:latin typeface="Times New Roman" panose="02020603050405020304" pitchFamily="18" charset="0"/>
              </a:rPr>
              <a:t>表示从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中去掉边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，称作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删除边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又设</a:t>
            </a:r>
            <a:r>
              <a:rPr lang="en-US" altLang="zh-CN" i="1" dirty="0">
                <a:latin typeface="Times New Roman" panose="02020603050405020304" pitchFamily="18" charset="0"/>
              </a:rPr>
              <a:t>E’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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</a:rPr>
              <a:t> E’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表示从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中删除</a:t>
            </a:r>
            <a:r>
              <a:rPr lang="en-US" altLang="zh-CN" i="1" dirty="0">
                <a:latin typeface="Times New Roman" panose="02020603050405020304" pitchFamily="18" charset="0"/>
              </a:rPr>
              <a:t>E’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中所有边，</a:t>
            </a:r>
            <a:r>
              <a:rPr lang="zh-CN" altLang="en-US" dirty="0">
                <a:latin typeface="Times New Roman" panose="02020603050405020304" pitchFamily="18" charset="0"/>
              </a:rPr>
              <a:t>称作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删除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E’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，用</a:t>
            </a:r>
            <a:r>
              <a:rPr lang="en-US" altLang="zh-CN" i="1" dirty="0">
                <a:latin typeface="Times New Roman" panose="02020603050405020304" pitchFamily="18" charset="0"/>
              </a:rPr>
              <a:t>G-v</a:t>
            </a:r>
            <a:r>
              <a:rPr lang="zh-CN" altLang="en-US" dirty="0">
                <a:latin typeface="Times New Roman" panose="02020603050405020304" pitchFamily="18" charset="0"/>
              </a:rPr>
              <a:t>表示从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中去掉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及所关联的一切边，称作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删除顶点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又设</a:t>
            </a:r>
            <a:r>
              <a:rPr lang="en-US" altLang="zh-CN" i="1" dirty="0">
                <a:latin typeface="Times New Roman" panose="02020603050405020304" pitchFamily="18" charset="0"/>
              </a:rPr>
              <a:t>V’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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用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</a:rPr>
              <a:t> V’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表示从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中删除</a:t>
            </a:r>
            <a:r>
              <a:rPr lang="en-US" altLang="zh-CN" i="1" dirty="0">
                <a:latin typeface="Times New Roman" panose="02020603050405020304" pitchFamily="18" charset="0"/>
              </a:rPr>
              <a:t>V’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中所有顶点，</a:t>
            </a:r>
            <a:r>
              <a:rPr lang="zh-CN" altLang="en-US" dirty="0">
                <a:latin typeface="Times New Roman" panose="02020603050405020304" pitchFamily="18" charset="0"/>
              </a:rPr>
              <a:t>称作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删除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V’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644C-44E0-4A25-8C54-1EAD6D9CAC3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1131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1099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14.2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通路与回路</a:t>
            </a:r>
          </a:p>
        </p:txBody>
      </p:sp>
      <p:sp>
        <p:nvSpPr>
          <p:cNvPr id="313352" name="Rectangle 8"/>
          <p:cNvSpPr>
            <a:spLocks noGrp="1" noChangeArrowheads="1"/>
          </p:cNvSpPr>
          <p:nvPr>
            <p:ph idx="1"/>
          </p:nvPr>
        </p:nvSpPr>
        <p:spPr>
          <a:xfrm>
            <a:off x="215392" y="1010436"/>
            <a:ext cx="8713216" cy="5514908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14.11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给定图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（无向或有向的），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顶点与边的交替序列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l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是 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的端点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称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通路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r>
              <a:rPr lang="en-US" altLang="zh-CN" i="1" dirty="0">
                <a:latin typeface="Times New Roman" panose="02020603050405020304" pitchFamily="18" charset="0"/>
              </a:rPr>
              <a:t> 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分别为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dirty="0">
                <a:latin typeface="Times New Roman" panose="02020603050405020304" pitchFamily="18" charset="0"/>
              </a:rPr>
              <a:t>的始点和终点。若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回路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 </a:t>
            </a:r>
            <a:r>
              <a:rPr lang="zh-CN" altLang="en-US" dirty="0">
                <a:latin typeface="Times New Roman" panose="02020603050405020304" pitchFamily="18" charset="0"/>
              </a:rPr>
              <a:t>中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边</a:t>
            </a:r>
            <a:r>
              <a:rPr lang="zh-CN" altLang="en-US" dirty="0">
                <a:latin typeface="Times New Roman" panose="02020603050405020304" pitchFamily="18" charset="0"/>
              </a:rPr>
              <a:t>的条数</a:t>
            </a:r>
            <a:r>
              <a:rPr lang="en-US" altLang="zh-CN" i="1" dirty="0">
                <a:latin typeface="Times New Roman" panose="02020603050405020304" pitchFamily="18" charset="0"/>
              </a:rPr>
              <a:t>l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长度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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</a:rPr>
              <a:t>所有边各异，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简单通路</a:t>
            </a:r>
            <a:r>
              <a:rPr lang="zh-CN" altLang="en-US" dirty="0">
                <a:latin typeface="Times New Roman" panose="02020603050405020304" pitchFamily="18" charset="0"/>
              </a:rPr>
              <a:t>，又若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简单回路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>
                <a:latin typeface="Times New Roman" panose="02020603050405020304" pitchFamily="18" charset="0"/>
              </a:rPr>
              <a:t>中所有顶点各异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除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，所有边也各异，则称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初级通路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路径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，又若除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，所有的顶点各不相同且所有的边各异，则称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初级回路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圈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>
                <a:latin typeface="Times New Roman" panose="02020603050405020304" pitchFamily="18" charset="0"/>
              </a:rPr>
              <a:t>中有边重复出现，称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>
                <a:latin typeface="Times New Roman" panose="02020603050405020304" pitchFamily="18" charset="0"/>
              </a:rPr>
              <a:t>为复杂通路，若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，称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 </a:t>
            </a:r>
            <a:r>
              <a:rPr lang="zh-CN" altLang="en-US" dirty="0">
                <a:latin typeface="Times New Roman" panose="02020603050405020304" pitchFamily="18" charset="0"/>
              </a:rPr>
              <a:t>为复杂回路。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DC3D9-EB22-4DF9-85D9-5D2815111AE1}" type="slidenum">
              <a:rPr lang="en-US" altLang="zh-CN"/>
              <a:pPr/>
              <a:t>23</a:t>
            </a:fld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通路与回路的长度</a:t>
            </a:r>
          </a:p>
        </p:txBody>
      </p:sp>
      <p:sp>
        <p:nvSpPr>
          <p:cNvPr id="319496" name="Rectangle 8"/>
          <p:cNvSpPr>
            <a:spLocks noGrp="1" noChangeArrowheads="1"/>
          </p:cNvSpPr>
          <p:nvPr>
            <p:ph idx="1"/>
          </p:nvPr>
        </p:nvSpPr>
        <p:spPr>
          <a:xfrm>
            <a:off x="422672" y="1052736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14.5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中，若从顶点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）存在通路，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则从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到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存在长度小于或等于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</a:rPr>
              <a:t>的通路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推论</a:t>
            </a:r>
            <a:r>
              <a:rPr lang="zh-CN" altLang="en-US" dirty="0">
                <a:latin typeface="Times New Roman" panose="02020603050405020304" pitchFamily="18" charset="0"/>
              </a:rPr>
              <a:t>  在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中，若从顶点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到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）存在通路，则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存在长度小于或等于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的初级通路（路径）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14.6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在一个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中，若存在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到自身的回路，则一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定存在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到自身长度小于或等于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的回路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5500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推论</a:t>
            </a:r>
            <a:r>
              <a:rPr lang="zh-CN" altLang="en-US" dirty="0">
                <a:latin typeface="Times New Roman" panose="02020603050405020304" pitchFamily="18" charset="0"/>
              </a:rPr>
              <a:t>  在一个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中，若存在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到自身的简单回路，则一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定存在长度小于或等于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的初级回路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7A009-0CB7-46D9-9F83-29EA6073E601}" type="slidenum">
              <a:rPr lang="en-US" altLang="zh-CN"/>
              <a:pPr/>
              <a:t>24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14.3</a:t>
            </a:r>
            <a:r>
              <a:rPr lang="en-US" altLang="zh-CN">
                <a:solidFill>
                  <a:schemeClr val="tx1"/>
                </a:solidFill>
                <a:latin typeface="华文中宋" panose="0201060004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图的连通性</a:t>
            </a:r>
          </a:p>
        </p:txBody>
      </p:sp>
      <p:sp>
        <p:nvSpPr>
          <p:cNvPr id="321544" name="Rectangle 8"/>
          <p:cNvSpPr>
            <a:spLocks noGrp="1" noChangeArrowheads="1"/>
          </p:cNvSpPr>
          <p:nvPr>
            <p:ph idx="1"/>
          </p:nvPr>
        </p:nvSpPr>
        <p:spPr>
          <a:xfrm>
            <a:off x="323528" y="1052735"/>
            <a:ext cx="8229600" cy="5668739"/>
          </a:xfrm>
        </p:spPr>
        <p:txBody>
          <a:bodyPr/>
          <a:lstStyle/>
          <a:p>
            <a:pPr marL="457200" indent="-45720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无向图的连通性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顶点之间的连通关系：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为无向图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① 若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与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之间有通路，则 称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与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连通，记作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。规定：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②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上的等价关系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={&lt;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&gt;| 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} 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的连通性与连通分支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① 若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，则称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连通图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②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，称导出子图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],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], …,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连通分支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的连通分支数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k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1)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为连通图。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DDD8F-7369-4F2F-A26D-62112CD444FB}" type="slidenum">
              <a:rPr lang="en-US" altLang="zh-CN"/>
              <a:pPr/>
              <a:t>25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9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短程线与距离</a:t>
            </a:r>
          </a:p>
        </p:txBody>
      </p:sp>
      <p:sp>
        <p:nvSpPr>
          <p:cNvPr id="323595" name="Rectangle 11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0482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 </a:t>
            </a:r>
            <a:r>
              <a:rPr lang="zh-CN" altLang="en-US" dirty="0">
                <a:latin typeface="Times New Roman" panose="02020603050405020304" pitchFamily="18" charset="0"/>
              </a:rPr>
              <a:t>短程线与距离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① </a:t>
            </a:r>
            <a:r>
              <a:rPr lang="en-US" altLang="zh-CN" i="1" dirty="0">
                <a:latin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之间的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短程线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之间长度最短的通路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② </a:t>
            </a:r>
            <a:r>
              <a:rPr lang="en-US" altLang="zh-CN" i="1" dirty="0">
                <a:latin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之间的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距离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)——</a:t>
            </a:r>
            <a:r>
              <a:rPr lang="zh-CN" altLang="en-US" dirty="0">
                <a:latin typeface="Times New Roman" panose="02020603050405020304" pitchFamily="18" charset="0"/>
              </a:rPr>
              <a:t>短程线的长度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③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的性质：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	      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0, </a:t>
            </a:r>
            <a:r>
              <a:rPr lang="zh-CN" altLang="en-US" dirty="0">
                <a:latin typeface="Times New Roman" panose="02020603050405020304" pitchFamily="18" charset="0"/>
              </a:rPr>
              <a:t>当且仅当</a:t>
            </a:r>
            <a:r>
              <a:rPr lang="en-US" altLang="zh-CN" i="1" dirty="0">
                <a:latin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时等号成立。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          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</a:rPr>
              <a:t>≁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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           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           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)+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u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8F31-4E3C-4F8E-A519-4B7A74FF4C60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4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无向图的连通度</a:t>
            </a:r>
          </a:p>
        </p:txBody>
      </p:sp>
      <p:sp>
        <p:nvSpPr>
          <p:cNvPr id="325642" name="Rectangle 10"/>
          <p:cNvSpPr>
            <a:spLocks noGrp="1" noChangeArrowheads="1"/>
          </p:cNvSpPr>
          <p:nvPr>
            <p:ph idx="1"/>
          </p:nvPr>
        </p:nvSpPr>
        <p:spPr>
          <a:xfrm>
            <a:off x="468313" y="981075"/>
            <a:ext cx="8351837" cy="5329238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1.  </a:t>
            </a:r>
            <a:r>
              <a:rPr lang="zh-CN" altLang="en-US" dirty="0">
                <a:latin typeface="Times New Roman" panose="02020603050405020304" pitchFamily="18" charset="0"/>
              </a:rPr>
              <a:t>删除顶点及删除边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 ——</a:t>
            </a:r>
            <a:r>
              <a:rPr lang="zh-CN" altLang="en-US" dirty="0">
                <a:latin typeface="Times New Roman" panose="02020603050405020304" pitchFamily="18" charset="0"/>
              </a:rPr>
              <a:t>从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中将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及关联的边去掉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从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中删除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中所有的顶点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——</a:t>
            </a:r>
            <a:r>
              <a:rPr lang="zh-CN" altLang="en-US" dirty="0">
                <a:latin typeface="Times New Roman" panose="02020603050405020304" pitchFamily="18" charset="0"/>
              </a:rPr>
              <a:t>将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从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中去掉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删除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中所有边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2.  </a:t>
            </a:r>
            <a:r>
              <a:rPr lang="zh-CN" altLang="en-US" dirty="0">
                <a:latin typeface="Times New Roman" panose="02020603050405020304" pitchFamily="18" charset="0"/>
              </a:rPr>
              <a:t>点割集与边割集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14.15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&gt;,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      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点割集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)&gt;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且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dirty="0">
                <a:sym typeface="Symbol" panose="05050102010706020507" pitchFamily="18" charset="2"/>
              </a:rPr>
              <a:t> 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dirty="0" smtClean="0">
                <a:latin typeface="Times New Roman" panose="02020603050405020304" pitchFamily="18" charset="0"/>
              </a:rPr>
              <a:t>)=</a:t>
            </a:r>
            <a:r>
              <a:rPr lang="en-US" altLang="zh-CN" i="1" dirty="0" smtClean="0">
                <a:latin typeface="Times New Roman" panose="02020603050405020304" pitchFamily="18" charset="0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en-US" i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zh-CN" altLang="en-US" i="1" dirty="0" smtClean="0">
                <a:latin typeface="Times New Roman" panose="02020603050405020304" pitchFamily="18" charset="0"/>
              </a:rPr>
              <a:t>     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割点</a:t>
            </a:r>
            <a:r>
              <a:rPr lang="en-US" altLang="zh-CN" dirty="0" smtClean="0">
                <a:latin typeface="Times New Roman" panose="02020603050405020304" pitchFamily="18" charset="0"/>
              </a:rPr>
              <a:t>——{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dirty="0" smtClean="0">
                <a:latin typeface="Times New Roman" panose="02020603050405020304" pitchFamily="18" charset="0"/>
              </a:rPr>
              <a:t>}</a:t>
            </a:r>
            <a:r>
              <a:rPr lang="zh-CN" altLang="en-US" dirty="0" smtClean="0">
                <a:latin typeface="Times New Roman" panose="02020603050405020304" pitchFamily="18" charset="0"/>
              </a:rPr>
              <a:t>为点割集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14.16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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      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边割集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)&gt;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且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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endParaRPr lang="zh-CN" altLang="en-US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zh-CN" altLang="en-US" i="1" dirty="0">
                <a:latin typeface="Times New Roman" panose="02020603050405020304" pitchFamily="18" charset="0"/>
              </a:rPr>
              <a:t>     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割边</a:t>
            </a:r>
            <a:r>
              <a:rPr lang="zh-CN" altLang="en-US" dirty="0">
                <a:latin typeface="Times New Roman" panose="02020603050405020304" pitchFamily="18" charset="0"/>
              </a:rPr>
              <a:t>（桥）</a:t>
            </a:r>
            <a:r>
              <a:rPr lang="en-US" altLang="zh-CN" dirty="0">
                <a:latin typeface="Times New Roman" panose="02020603050405020304" pitchFamily="18" charset="0"/>
              </a:rPr>
              <a:t>——{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为边割集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8A43C-4C74-4E34-971B-FC0A36B7181C}" type="slidenum">
              <a:rPr lang="en-US" altLang="zh-CN"/>
              <a:pPr/>
              <a:t>27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点割集与割点</a:t>
            </a:r>
          </a:p>
        </p:txBody>
      </p:sp>
      <p:sp>
        <p:nvSpPr>
          <p:cNvPr id="327689" name="Rectangle 9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3311525" cy="3167062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   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是点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割集，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是割点</a:t>
            </a:r>
            <a:r>
              <a:rPr lang="en-US" altLang="zh-CN" dirty="0">
                <a:latin typeface="Times New Roman" panose="02020603050405020304" pitchFamily="18" charset="0"/>
              </a:rPr>
              <a:t>. 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是点割集吗？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8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等是边割集，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桥，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9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</a:rPr>
              <a:t>} </a:t>
            </a:r>
            <a:r>
              <a:rPr lang="zh-CN" altLang="en-US" dirty="0">
                <a:latin typeface="Times New Roman" panose="02020603050405020304" pitchFamily="18" charset="0"/>
              </a:rPr>
              <a:t>是边割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集吗？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5AA1B-0D96-4599-BFA0-14C770961E3B}" type="slidenum">
              <a:rPr lang="en-US" altLang="zh-CN"/>
              <a:pPr/>
              <a:t>28</a:t>
            </a:fld>
            <a:endParaRPr lang="en-US" altLang="zh-CN"/>
          </a:p>
        </p:txBody>
      </p:sp>
      <p:pic>
        <p:nvPicPr>
          <p:cNvPr id="327690" name="Picture 10" descr="14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5"/>
          <a:stretch>
            <a:fillRect/>
          </a:stretch>
        </p:blipFill>
        <p:spPr bwMode="auto">
          <a:xfrm>
            <a:off x="3851275" y="1689100"/>
            <a:ext cx="4967288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691" name="Rectangle 11"/>
          <p:cNvSpPr>
            <a:spLocks noChangeArrowheads="1"/>
          </p:cNvSpPr>
          <p:nvPr/>
        </p:nvSpPr>
        <p:spPr bwMode="auto">
          <a:xfrm>
            <a:off x="468313" y="4364038"/>
            <a:ext cx="835342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</a:rPr>
              <a:t>几点说明：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中无点割集，</a:t>
            </a:r>
            <a:r>
              <a:rPr lang="en-US" altLang="zh-CN" i="1" dirty="0" err="1">
                <a:latin typeface="Times New Roman" panose="02020603050405020304" pitchFamily="18" charset="0"/>
              </a:rPr>
              <a:t>N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中既无点割集，也无边割集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连通，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为边割集，则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)=2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为点割集，则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2 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9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点连通度与边连通度</a:t>
            </a:r>
          </a:p>
        </p:txBody>
      </p:sp>
      <p:sp>
        <p:nvSpPr>
          <p:cNvPr id="331791" name="Rectangle 15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229600" cy="5111750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14.17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为连通非完全图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点连通度</a:t>
            </a:r>
            <a:r>
              <a:rPr lang="en-US" altLang="zh-CN" dirty="0">
                <a:latin typeface="Times New Roman" panose="02020603050405020304" pitchFamily="18" charset="0"/>
              </a:rPr>
              <a:t>—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 = min{ |</a:t>
            </a:r>
            <a:r>
              <a:rPr lang="en-US" altLang="zh-CN" i="1" dirty="0">
                <a:latin typeface="Times New Roman" panose="02020603050405020304" pitchFamily="18" charset="0"/>
              </a:rPr>
              <a:t>V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i="1" dirty="0">
                <a:latin typeface="Times New Roman" panose="02020603050405020304" pitchFamily="18" charset="0"/>
              </a:rPr>
              <a:t>V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为点割集 </a:t>
            </a:r>
            <a:r>
              <a:rPr lang="en-US" altLang="zh-CN" dirty="0">
                <a:latin typeface="Times New Roman" panose="02020603050405020304" pitchFamily="18" charset="0"/>
              </a:rPr>
              <a:t>}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规定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非连通，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 = 0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，则称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连通图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8500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14.18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为连通图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边连通度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 = min{|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 dirty="0">
                <a:latin typeface="Times New Roman" panose="02020603050405020304" pitchFamily="18" charset="0"/>
              </a:rPr>
              <a:t>为边割集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非连通，则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 = 0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，则称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边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连通图</a:t>
            </a:r>
          </a:p>
          <a:p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图中，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</a:rPr>
              <a:t>，它是 </a:t>
            </a:r>
            <a:r>
              <a:rPr lang="en-US" altLang="zh-CN" dirty="0">
                <a:latin typeface="Times New Roman" panose="02020603050405020304" pitchFamily="18" charset="0"/>
              </a:rPr>
              <a:t>1-</a:t>
            </a:r>
            <a:r>
              <a:rPr lang="zh-CN" altLang="en-US" dirty="0">
                <a:latin typeface="Times New Roman" panose="02020603050405020304" pitchFamily="18" charset="0"/>
              </a:rPr>
              <a:t>连通图 和 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边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</a:rPr>
              <a:t>连通图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127C-2F30-4028-BA75-902017254372}" type="slidenum">
              <a:rPr lang="en-US" altLang="zh-CN"/>
              <a:pPr/>
              <a:t>29</a:t>
            </a:fld>
            <a:endParaRPr lang="en-US" altLang="zh-CN"/>
          </a:p>
        </p:txBody>
      </p:sp>
      <p:pic>
        <p:nvPicPr>
          <p:cNvPr id="331793" name="Picture 17" descr="14-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45"/>
          <a:stretch>
            <a:fillRect/>
          </a:stretch>
        </p:blipFill>
        <p:spPr bwMode="auto">
          <a:xfrm>
            <a:off x="4932363" y="1989138"/>
            <a:ext cx="3887787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14.1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图</a:t>
            </a:r>
          </a:p>
        </p:txBody>
      </p:sp>
      <p:sp>
        <p:nvSpPr>
          <p:cNvPr id="274440" name="Rectangle 8"/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8229600" cy="5040312"/>
          </a:xfrm>
        </p:spPr>
        <p:txBody>
          <a:bodyPr/>
          <a:lstStyle/>
          <a:p>
            <a:pPr marL="457200" indent="-457200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14.1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无向图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是一个有序的二元组</a:t>
            </a:r>
            <a:r>
              <a:rPr lang="en-US" altLang="zh-CN" dirty="0">
                <a:latin typeface="Times New Roman" panose="02020603050405020304" pitchFamily="18" charset="0"/>
              </a:rPr>
              <a:t> 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&gt;, </a:t>
            </a:r>
            <a:r>
              <a:rPr lang="zh-CN" altLang="en-US" dirty="0">
                <a:latin typeface="Times New Roman" panose="02020603050405020304" pitchFamily="18" charset="0"/>
              </a:rPr>
              <a:t>其中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V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dirty="0">
                <a:latin typeface="Times New Roman" panose="02020603050405020304" pitchFamily="18" charset="0"/>
              </a:rPr>
              <a:t>为顶点集，元素称为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顶点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结点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</a:t>
            </a:r>
            <a:r>
              <a:rPr lang="en-US" altLang="zh-CN" i="1" dirty="0">
                <a:latin typeface="Times New Roman" panose="02020603050405020304" pitchFamily="18" charset="0"/>
              </a:rPr>
              <a:t>V </a:t>
            </a:r>
            <a:r>
              <a:rPr lang="zh-CN" altLang="en-US" dirty="0">
                <a:latin typeface="Times New Roman" panose="02020603050405020304" pitchFamily="18" charset="0"/>
              </a:rPr>
              <a:t>的有穷多重子集，其元素称为无向边，简称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边</a:t>
            </a:r>
          </a:p>
          <a:p>
            <a:pPr marL="457200" indent="-457200">
              <a:spcBef>
                <a:spcPct val="55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实例  </a:t>
            </a:r>
          </a:p>
          <a:p>
            <a:pPr marL="457200" indent="-457200">
              <a:spcBef>
                <a:spcPct val="5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设 </a:t>
            </a:r>
          </a:p>
          <a:p>
            <a:pPr marL="457200" indent="-457200"/>
            <a:r>
              <a:rPr lang="en-US" altLang="zh-CN" i="1" dirty="0">
                <a:latin typeface="Times New Roman" panose="02020603050405020304" pitchFamily="18" charset="0"/>
              </a:rPr>
              <a:t>V </a:t>
            </a:r>
            <a:r>
              <a:rPr lang="en-US" altLang="zh-CN" dirty="0">
                <a:latin typeface="Times New Roman" panose="02020603050405020304" pitchFamily="18" charset="0"/>
              </a:rPr>
              <a:t>= {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</a:rPr>
              <a:t>= {(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), 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), 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), 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         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), 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), 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)} 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en-US" altLang="zh-CN" dirty="0">
                <a:latin typeface="Times New Roman" panose="02020603050405020304" pitchFamily="18" charset="0"/>
              </a:rPr>
              <a:t>= 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为一无向图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C729-BCE1-42D8-83C3-2900820EEB61}" type="slidenum">
              <a:rPr lang="en-US" altLang="zh-CN"/>
              <a:pPr/>
              <a:t>3</a:t>
            </a:fld>
            <a:endParaRPr lang="en-US" altLang="zh-CN"/>
          </a:p>
        </p:txBody>
      </p:sp>
      <p:pic>
        <p:nvPicPr>
          <p:cNvPr id="274441" name="Picture 9" descr="14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852738"/>
            <a:ext cx="3529013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3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几点说明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3837" name="Rectangle 13"/>
          <p:cNvSpPr>
            <a:spLocks noGrp="1" noChangeArrowheads="1"/>
          </p:cNvSpPr>
          <p:nvPr>
            <p:ph idx="1"/>
          </p:nvPr>
        </p:nvSpPr>
        <p:spPr>
          <a:xfrm>
            <a:off x="446088" y="1125538"/>
            <a:ext cx="8229600" cy="5256212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12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非连通，则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</a:rPr>
              <a:t>=0</a:t>
            </a:r>
          </a:p>
          <a:p>
            <a:pPr>
              <a:lnSpc>
                <a:spcPct val="12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中有割点，则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</a:rPr>
              <a:t>，若有桥，则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</a:p>
          <a:p>
            <a:pPr>
              <a:lnSpc>
                <a:spcPct val="12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1-</a:t>
            </a:r>
            <a:r>
              <a:rPr lang="zh-CN" altLang="en-US" dirty="0">
                <a:latin typeface="Times New Roman" panose="02020603050405020304" pitchFamily="18" charset="0"/>
              </a:rPr>
              <a:t>连通图，</a:t>
            </a:r>
            <a:r>
              <a:rPr lang="en-US" altLang="zh-CN" dirty="0">
                <a:latin typeface="Times New Roman" panose="02020603050405020304" pitchFamily="18" charset="0"/>
              </a:rPr>
              <a:t>2-</a:t>
            </a:r>
            <a:r>
              <a:rPr lang="zh-CN" altLang="en-US" dirty="0">
                <a:latin typeface="Times New Roman" panose="02020603050405020304" pitchFamily="18" charset="0"/>
              </a:rPr>
              <a:t>连通图，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</a:rPr>
              <a:t>连通图，但不是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</a:rPr>
              <a:t>+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)-</a:t>
            </a:r>
            <a:r>
              <a:rPr lang="zh-CN" altLang="en-US" dirty="0">
                <a:latin typeface="Times New Roman" panose="02020603050405020304" pitchFamily="18" charset="0"/>
              </a:rPr>
              <a:t>连通图，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12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1-</a:t>
            </a:r>
            <a:r>
              <a:rPr lang="zh-CN" altLang="en-US" dirty="0">
                <a:latin typeface="Times New Roman" panose="02020603050405020304" pitchFamily="18" charset="0"/>
              </a:rPr>
              <a:t>边连通图，</a:t>
            </a:r>
            <a:r>
              <a:rPr lang="en-US" altLang="zh-CN" dirty="0">
                <a:latin typeface="Times New Roman" panose="02020603050405020304" pitchFamily="18" charset="0"/>
              </a:rPr>
              <a:t>2-</a:t>
            </a:r>
            <a:r>
              <a:rPr lang="zh-CN" altLang="en-US" dirty="0">
                <a:latin typeface="Times New Roman" panose="02020603050405020304" pitchFamily="18" charset="0"/>
              </a:rPr>
              <a:t>边连通图，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</a:rPr>
              <a:t>边连通图，但不是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</a:rPr>
              <a:t>+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)-</a:t>
            </a:r>
            <a:r>
              <a:rPr lang="zh-CN" altLang="en-US" dirty="0">
                <a:latin typeface="Times New Roman" panose="02020603050405020304" pitchFamily="18" charset="0"/>
              </a:rPr>
              <a:t>边连通图，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14.7</a:t>
            </a:r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对于任何无向图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，有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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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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664C-2026-4369-A3D5-64C5102C065B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8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有向图的连通性</a:t>
            </a:r>
          </a:p>
        </p:txBody>
      </p:sp>
      <p:sp>
        <p:nvSpPr>
          <p:cNvPr id="335882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327798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14.19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为有向图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solidFill>
                  <a:srgbClr val="A50021"/>
                </a:solidFill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可达 </a:t>
            </a:r>
            <a:r>
              <a:rPr lang="en-US" altLang="zh-CN" i="1" dirty="0" err="1">
                <a:solidFill>
                  <a:srgbClr val="A50021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solidFill>
                  <a:srgbClr val="A5002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有通路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r>
              <a:rPr lang="zh-CN" altLang="en-US" i="1" dirty="0">
                <a:latin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相互可达）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</a:rPr>
              <a:t>规定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性质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zh-CN" altLang="en-US" dirty="0">
                <a:latin typeface="Times New Roman" panose="02020603050405020304" pitchFamily="18" charset="0"/>
              </a:rPr>
              <a:t>具有自反性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、传递性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 </a:t>
            </a:r>
            <a:r>
              <a:rPr lang="zh-CN" altLang="en-US" dirty="0">
                <a:latin typeface="Times New Roman" panose="02020603050405020304" pitchFamily="18" charset="0"/>
              </a:rPr>
              <a:t>具有自反性、对称性、传递性 </a:t>
            </a:r>
          </a:p>
          <a:p>
            <a:pPr>
              <a:spcBef>
                <a:spcPct val="6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的短程线与距离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   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</a:rPr>
              <a:t>之间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短程线</a:t>
            </a:r>
            <a:r>
              <a:rPr lang="zh-CN" altLang="en-US" dirty="0" smtClean="0">
                <a:latin typeface="Times New Roman" panose="02020603050405020304" pitchFamily="18" charset="0"/>
              </a:rPr>
              <a:t>：</a:t>
            </a:r>
            <a:r>
              <a:rPr lang="en-US" altLang="zh-CN" i="1" dirty="0">
                <a:latin typeface="Times New Roman" panose="02020603050405020304" pitchFamily="18" charset="0"/>
              </a:rPr>
              <a:t> 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en-US" altLang="zh-CN" i="1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</a:rPr>
              <a:t>之间</a:t>
            </a:r>
            <a:r>
              <a:rPr lang="zh-CN" altLang="en-US" dirty="0">
                <a:latin typeface="Times New Roman" panose="02020603050405020304" pitchFamily="18" charset="0"/>
              </a:rPr>
              <a:t>长度最短的通路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   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 smtClean="0">
                <a:latin typeface="Times New Roman" panose="02020603050405020304" pitchFamily="18" charset="0"/>
              </a:rPr>
              <a:t>之间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距离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 &gt;</a:t>
            </a:r>
            <a:r>
              <a:rPr lang="en-US" altLang="zh-CN" dirty="0" smtClean="0">
                <a:latin typeface="Times New Roman" panose="02020603050405020304" pitchFamily="18" charset="0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短程线的长度</a:t>
            </a:r>
            <a:r>
              <a:rPr lang="en-US" altLang="zh-CN" dirty="0">
                <a:latin typeface="Times New Roman" panose="02020603050405020304" pitchFamily="18" charset="0"/>
              </a:rPr>
              <a:t>	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 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dirty="0" smtClean="0">
                <a:latin typeface="Times New Roman" panose="02020603050405020304" pitchFamily="18" charset="0"/>
              </a:rPr>
              <a:t>&lt;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,</a:t>
            </a:r>
            <a:r>
              <a:rPr lang="en-US" altLang="zh-CN" i="1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无对称性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0BE54-A270-4AB8-9425-6D04DD9AE62E}" type="slidenum">
              <a:rPr lang="en-US" altLang="zh-CN"/>
              <a:pPr/>
              <a:t>31</a:t>
            </a:fld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有向图的连通性及分类</a:t>
            </a:r>
          </a:p>
        </p:txBody>
      </p:sp>
      <p:sp>
        <p:nvSpPr>
          <p:cNvPr id="337928" name="Rectangle 8"/>
          <p:cNvSpPr>
            <a:spLocks noGrp="1" noChangeArrowheads="1"/>
          </p:cNvSpPr>
          <p:nvPr>
            <p:ph idx="1"/>
          </p:nvPr>
        </p:nvSpPr>
        <p:spPr>
          <a:xfrm>
            <a:off x="323528" y="1093420"/>
            <a:ext cx="8229600" cy="518477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14.21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为有向图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弱连通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连通</a:t>
            </a:r>
            <a:r>
              <a:rPr lang="en-US" altLang="zh-CN" dirty="0">
                <a:latin typeface="Times New Roman" panose="02020603050405020304" pitchFamily="18" charset="0"/>
              </a:rPr>
              <a:t>)——</a:t>
            </a:r>
            <a:r>
              <a:rPr lang="zh-CN" altLang="en-US" dirty="0">
                <a:latin typeface="Times New Roman" panose="02020603050405020304" pitchFamily="18" charset="0"/>
              </a:rPr>
              <a:t>基图为无向连通图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单向连通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或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强连通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endParaRPr lang="en-US" altLang="zh-CN" baseline="-250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易知，强连通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dirty="0">
                <a:latin typeface="Times New Roman" panose="02020603050405020304" pitchFamily="18" charset="0"/>
              </a:rPr>
              <a:t>单向连通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dirty="0">
                <a:latin typeface="Times New Roman" panose="02020603050405020304" pitchFamily="18" charset="0"/>
              </a:rPr>
              <a:t>弱连通</a:t>
            </a:r>
          </a:p>
          <a:p>
            <a:pPr>
              <a:spcBef>
                <a:spcPct val="5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判别法</a:t>
            </a:r>
          </a:p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14.8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强连通当且仅当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中存在经过每个顶点至少一次的回路</a:t>
            </a:r>
          </a:p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14.9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单向连通当且仅当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中存在经过每个顶点至少一次的通路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D2EBB-4F51-46C4-9B2C-2356EF904F02}" type="slidenum">
              <a:rPr lang="en-US" altLang="zh-CN"/>
              <a:pPr/>
              <a:t>32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二部图</a:t>
            </a:r>
          </a:p>
        </p:txBody>
      </p:sp>
      <p:sp>
        <p:nvSpPr>
          <p:cNvPr id="346121" name="Rectangle 9"/>
          <p:cNvSpPr>
            <a:spLocks noGrp="1" noChangeArrowheads="1"/>
          </p:cNvSpPr>
          <p:nvPr>
            <p:ph idx="1"/>
          </p:nvPr>
        </p:nvSpPr>
        <p:spPr>
          <a:xfrm>
            <a:off x="323528" y="1052736"/>
            <a:ext cx="8229600" cy="4525962"/>
          </a:xfrm>
        </p:spPr>
        <p:txBody>
          <a:bodyPr/>
          <a:lstStyle/>
          <a:p>
            <a:pPr marL="457200" indent="-457200"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14.22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为一个无向图，若能将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分成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)</a:t>
            </a:r>
            <a:r>
              <a:rPr lang="zh-CN" altLang="en-US" dirty="0">
                <a:latin typeface="Times New Roman" panose="02020603050405020304" pitchFamily="18" charset="0"/>
              </a:rPr>
              <a:t>，使得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中的每条边的两个端点都是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一个属于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，另一个属于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，则称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二部图 </a:t>
            </a:r>
            <a:r>
              <a:rPr lang="en-US" altLang="zh-CN" dirty="0">
                <a:latin typeface="Times New Roman" panose="02020603050405020304" pitchFamily="18" charset="0"/>
              </a:rPr>
              <a:t>( </a:t>
            </a:r>
            <a:r>
              <a:rPr lang="zh-CN" altLang="en-US" dirty="0">
                <a:latin typeface="Times New Roman" panose="02020603050405020304" pitchFamily="18" charset="0"/>
              </a:rPr>
              <a:t>或称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二分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图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偶图</a:t>
            </a:r>
            <a:r>
              <a:rPr lang="zh-CN" altLang="en-US" dirty="0">
                <a:latin typeface="Times New Roman" panose="02020603050405020304" pitchFamily="18" charset="0"/>
              </a:rPr>
              <a:t>等 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，称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互补顶点子集</a:t>
            </a:r>
            <a:r>
              <a:rPr lang="zh-CN" altLang="en-US" dirty="0">
                <a:latin typeface="Times New Roman" panose="02020603050405020304" pitchFamily="18" charset="0"/>
              </a:rPr>
              <a:t>，常将二部图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记为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&gt;. </a:t>
            </a:r>
          </a:p>
          <a:p>
            <a:pPr marL="457200" indent="-457200">
              <a:lnSpc>
                <a:spcPct val="120000"/>
              </a:lnSpc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又若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是简单二部图，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中每个顶点均与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中所有的顶点相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邻，则称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完全二部图</a:t>
            </a:r>
            <a:r>
              <a:rPr lang="zh-CN" altLang="en-US" dirty="0">
                <a:latin typeface="Times New Roman" panose="02020603050405020304" pitchFamily="18" charset="0"/>
              </a:rPr>
              <a:t>，记为 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,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，其中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=|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=|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|. </a:t>
            </a:r>
          </a:p>
          <a:p>
            <a:pPr marL="457200" indent="-457200">
              <a:lnSpc>
                <a:spcPct val="12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注意，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阶零图为二部图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7B80-15EA-4471-BE33-DFCB7FE28ECE}" type="slidenum">
              <a:rPr lang="en-US" altLang="zh-CN"/>
              <a:pPr/>
              <a:t>33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二部图的判别法</a:t>
            </a:r>
          </a:p>
        </p:txBody>
      </p:sp>
      <p:sp>
        <p:nvSpPr>
          <p:cNvPr id="348169" name="Rectangle 9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229600" cy="1557337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14.10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无向图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二部图</a:t>
            </a:r>
            <a:r>
              <a:rPr lang="zh-CN" altLang="en-US" dirty="0">
                <a:latin typeface="Times New Roman" panose="02020603050405020304" pitchFamily="18" charset="0"/>
              </a:rPr>
              <a:t>当且仅当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中无奇圈 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由定理</a:t>
            </a:r>
            <a:r>
              <a:rPr lang="en-US" altLang="zh-CN" dirty="0">
                <a:latin typeface="Times New Roman" panose="02020603050405020304" pitchFamily="18" charset="0"/>
              </a:rPr>
              <a:t>14.10</a:t>
            </a:r>
            <a:r>
              <a:rPr lang="zh-CN" altLang="en-US">
                <a:latin typeface="Times New Roman" panose="02020603050405020304" pitchFamily="18" charset="0"/>
              </a:rPr>
              <a:t>可知下图中</a:t>
            </a:r>
            <a:r>
              <a:rPr lang="zh-CN" altLang="en-US" dirty="0">
                <a:latin typeface="Times New Roman" panose="02020603050405020304" pitchFamily="18" charset="0"/>
              </a:rPr>
              <a:t>各图都是二部图，哪些是完全二部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图？哪些图是同构的？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C486E-9F8F-412C-AAD7-B9D9AC08699C}" type="slidenum">
              <a:rPr lang="en-US" altLang="zh-CN"/>
              <a:pPr/>
              <a:t>34</a:t>
            </a:fld>
            <a:endParaRPr lang="en-US" altLang="zh-CN"/>
          </a:p>
        </p:txBody>
      </p:sp>
      <p:pic>
        <p:nvPicPr>
          <p:cNvPr id="348170" name="Picture 10" descr="14-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492375"/>
            <a:ext cx="6913562" cy="396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</a:rPr>
              <a:t>14.4  </a:t>
            </a:r>
            <a:r>
              <a:rPr lang="zh-CN" altLang="en-US">
                <a:solidFill>
                  <a:schemeClr val="tx1"/>
                </a:solidFill>
                <a:latin typeface="华文中宋" panose="02010600040101010101" pitchFamily="2" charset="-122"/>
              </a:rPr>
              <a:t>图的矩阵表示</a:t>
            </a:r>
          </a:p>
        </p:txBody>
      </p:sp>
      <p:sp>
        <p:nvSpPr>
          <p:cNvPr id="350216" name="Rectangle 8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229600" cy="4525962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无向图的关联矩阵（对图无限制）</a:t>
            </a:r>
          </a:p>
          <a:p>
            <a:pPr>
              <a:spcBef>
                <a:spcPct val="5500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14.23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无向图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|=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|=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，令 </a:t>
            </a:r>
            <a:r>
              <a:rPr lang="en-US" altLang="zh-CN" i="1" dirty="0" err="1">
                <a:latin typeface="Times New Roman" panose="02020603050405020304" pitchFamily="18" charset="0"/>
              </a:rPr>
              <a:t>m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</a:rPr>
              <a:t>为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</a:rPr>
              <a:t>与 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endParaRPr lang="en-US" altLang="zh-CN" baseline="-25000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的关联次数，称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m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关联矩阵</a:t>
            </a:r>
            <a:r>
              <a:rPr lang="zh-CN" altLang="en-US" dirty="0">
                <a:latin typeface="Times New Roman" panose="02020603050405020304" pitchFamily="18" charset="0"/>
              </a:rPr>
              <a:t>，记为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). </a:t>
            </a:r>
          </a:p>
          <a:p>
            <a:pPr>
              <a:spcBef>
                <a:spcPct val="5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性质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CA251-863F-455C-BC38-DAF4E0613066}" type="slidenum">
              <a:rPr lang="en-US" altLang="zh-CN"/>
              <a:pPr/>
              <a:t>35</a:t>
            </a:fld>
            <a:endParaRPr lang="en-US" altLang="zh-CN"/>
          </a:p>
        </p:txBody>
      </p:sp>
      <p:graphicFrame>
        <p:nvGraphicFramePr>
          <p:cNvPr id="3502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865800"/>
              </p:ext>
            </p:extLst>
          </p:nvPr>
        </p:nvGraphicFramePr>
        <p:xfrm>
          <a:off x="779463" y="3074988"/>
          <a:ext cx="4507924" cy="2514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公式" r:id="rId4" imgW="2234880" imgH="1244520" progId="Equation.3">
                  <p:embed/>
                </p:oleObj>
              </mc:Choice>
              <mc:Fallback>
                <p:oleObj name="公式" r:id="rId4" imgW="2234880" imgH="12445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3074988"/>
                        <a:ext cx="4507924" cy="25142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0B73-8F3C-4FA6-85A3-BA59478B80F8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52269" name="Rectangle 13"/>
          <p:cNvSpPr>
            <a:spLocks noChangeArrowheads="1"/>
          </p:cNvSpPr>
          <p:nvPr/>
        </p:nvSpPr>
        <p:spPr bwMode="auto">
          <a:xfrm>
            <a:off x="1908175" y="200025"/>
            <a:ext cx="5976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11430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无</a:t>
            </a:r>
            <a:r>
              <a:rPr lang="zh-CN" altLang="en-US" sz="32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向图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的关联矩阵</a:t>
            </a:r>
            <a:endParaRPr lang="zh-CN" altLang="en-US" sz="3200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D567792-E4ED-3E71-44E2-B3ADC9378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091" y="1958443"/>
            <a:ext cx="2935900" cy="294111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E6B99A1-40A7-1244-D9FE-D926DD983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194453"/>
            <a:ext cx="5235394" cy="246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88242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66" name="Rectangle 10"/>
          <p:cNvSpPr>
            <a:spLocks noChangeArrowheads="1"/>
          </p:cNvSpPr>
          <p:nvPr/>
        </p:nvSpPr>
        <p:spPr bwMode="auto">
          <a:xfrm>
            <a:off x="267566" y="1349755"/>
            <a:ext cx="781208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114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0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0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000" dirty="0">
                <a:solidFill>
                  <a:srgbClr val="A5002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b="1" dirty="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定义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14.24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有向图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，令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则称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m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ij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baseline="-30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 baseline="-30000" dirty="0" err="1">
                <a:latin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关联矩阵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，记为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). </a:t>
            </a:r>
            <a:endParaRPr lang="en-US" altLang="zh-CN" b="1" dirty="0">
              <a:solidFill>
                <a:srgbClr val="A5002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0" hangingPunct="0"/>
            <a:r>
              <a:rPr lang="en-US" altLang="zh-CN" b="1" baseline="-30000" dirty="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0B73-8F3C-4FA6-85A3-BA59478B80F8}" type="slidenum">
              <a:rPr lang="en-US" altLang="zh-CN"/>
              <a:pPr/>
              <a:t>37</a:t>
            </a:fld>
            <a:endParaRPr lang="en-US" altLang="zh-CN"/>
          </a:p>
        </p:txBody>
      </p:sp>
      <p:graphicFrame>
        <p:nvGraphicFramePr>
          <p:cNvPr id="352263" name="Object 7"/>
          <p:cNvGraphicFramePr>
            <a:graphicFrameLocks noChangeAspect="1"/>
          </p:cNvGraphicFramePr>
          <p:nvPr/>
        </p:nvGraphicFramePr>
        <p:xfrm>
          <a:off x="900113" y="4437063"/>
          <a:ext cx="76930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公式" r:id="rId4" imgW="4228920" imgH="1002960" progId="Equation.3">
                  <p:embed/>
                </p:oleObj>
              </mc:Choice>
              <mc:Fallback>
                <p:oleObj name="公式" r:id="rId4" imgW="4228920" imgH="10029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437063"/>
                        <a:ext cx="7693025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625116"/>
              </p:ext>
            </p:extLst>
          </p:nvPr>
        </p:nvGraphicFramePr>
        <p:xfrm>
          <a:off x="1104900" y="2079625"/>
          <a:ext cx="3641725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公式" r:id="rId6" imgW="1688760" imgH="736560" progId="Equation.3">
                  <p:embed/>
                </p:oleObj>
              </mc:Choice>
              <mc:Fallback>
                <p:oleObj name="公式" r:id="rId6" imgW="1688760" imgH="736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079625"/>
                        <a:ext cx="3641725" cy="155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5" name="Rectangle 9"/>
          <p:cNvSpPr>
            <a:spLocks noChangeArrowheads="1"/>
          </p:cNvSpPr>
          <p:nvPr/>
        </p:nvSpPr>
        <p:spPr bwMode="auto">
          <a:xfrm>
            <a:off x="179512" y="1014776"/>
            <a:ext cx="487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11430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有向图的关联矩阵（无环有向图）</a:t>
            </a:r>
            <a:endParaRPr lang="zh-CN" altLang="en-US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2267" name="Rectangle 11"/>
          <p:cNvSpPr>
            <a:spLocks noChangeArrowheads="1"/>
          </p:cNvSpPr>
          <p:nvPr/>
        </p:nvSpPr>
        <p:spPr bwMode="auto">
          <a:xfrm>
            <a:off x="852488" y="6140450"/>
            <a:ext cx="3359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(4)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平行边对应的列相同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2268" name="Rectangle 12"/>
          <p:cNvSpPr>
            <a:spLocks noChangeArrowheads="1"/>
          </p:cNvSpPr>
          <p:nvPr/>
        </p:nvSpPr>
        <p:spPr bwMode="auto">
          <a:xfrm>
            <a:off x="407988" y="4138587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>
                <a:sym typeface="Symbol" panose="05050102010706020507" pitchFamily="18" charset="2"/>
              </a:rPr>
              <a:t>性质</a:t>
            </a:r>
          </a:p>
        </p:txBody>
      </p:sp>
      <p:sp>
        <p:nvSpPr>
          <p:cNvPr id="352269" name="Rectangle 13"/>
          <p:cNvSpPr>
            <a:spLocks noChangeArrowheads="1"/>
          </p:cNvSpPr>
          <p:nvPr/>
        </p:nvSpPr>
        <p:spPr bwMode="auto">
          <a:xfrm>
            <a:off x="1908175" y="200025"/>
            <a:ext cx="5976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114300"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有向图的关联矩阵</a:t>
            </a:r>
            <a:endParaRPr lang="zh-CN" altLang="en-US" sz="320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</a:rPr>
              <a:t>有向图的邻接矩阵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4312" name="Rectangle 8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51520" y="1052736"/>
                <a:ext cx="8568630" cy="4525962"/>
              </a:xfrm>
            </p:spPr>
            <p:txBody>
              <a:bodyPr/>
              <a:lstStyle/>
              <a:p>
                <a:pPr marL="324000" indent="0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14.25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设有向图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=&lt;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E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&gt;,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={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 …, </a:t>
                </a:r>
                <a:r>
                  <a:rPr lang="en-US" altLang="zh-CN" i="1" dirty="0" err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},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E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={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e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e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, …, </a:t>
                </a:r>
              </a:p>
              <a:p>
                <a:pPr marL="457200" indent="0">
                  <a:lnSpc>
                    <a:spcPct val="150000"/>
                  </a:lnSpc>
                </a:pPr>
                <a:r>
                  <a:rPr lang="en-US" altLang="zh-CN" i="1" dirty="0" err="1">
                    <a:latin typeface="Times New Roman" panose="02020603050405020304" pitchFamily="18" charset="0"/>
                  </a:rPr>
                  <a:t>e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</a:rPr>
                  <a:t>m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},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令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</a:rPr>
                  <a:t>为顶点 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v</a:t>
                </a:r>
                <a:r>
                  <a:rPr lang="en-US" altLang="zh-CN" i="1" baseline="-25000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邻接到顶点 </a:t>
                </a:r>
                <a:r>
                  <a:rPr lang="en-US" altLang="zh-CN" i="1" dirty="0" err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</a:rPr>
                  <a:t>j</a:t>
                </a:r>
                <a:r>
                  <a:rPr lang="en-US" altLang="zh-CN" i="1" baseline="-25000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边的条数，称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</a:rPr>
                  <a:t>)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</a:rPr>
                  <a:t>n</a:t>
                </a:r>
                <a:r>
                  <a:rPr lang="en-US" altLang="zh-CN" baseline="-25000" dirty="0" err="1">
                    <a:latin typeface="Times New Roman" panose="02020603050405020304" pitchFamily="18" charset="0"/>
                  </a:rPr>
                  <a:t>×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为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D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邻接矩阵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，记作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D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</a:rPr>
                  <a:t>，或简记为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A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. </a:t>
                </a:r>
              </a:p>
              <a:p>
                <a:pPr marL="457200" indent="0"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</a:rPr>
                  <a:t>性质</a:t>
                </a:r>
              </a:p>
              <a:p>
                <a:pPr marL="457200" indent="0" algn="just">
                  <a:lnSpc>
                    <a:spcPct val="150000"/>
                  </a:lnSpc>
                </a:pPr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354312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052736"/>
                <a:ext cx="8568630" cy="4525962"/>
              </a:xfrm>
              <a:blipFill rotWithShape="0">
                <a:blip r:embed="rId4"/>
                <a:stretch>
                  <a:fillRect r="-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BA05D-4D52-4CD2-A6E4-FCA13EE4A177}" type="slidenum">
              <a:rPr lang="en-US" altLang="zh-CN"/>
              <a:pPr/>
              <a:t>38</a:t>
            </a:fld>
            <a:endParaRPr lang="en-US" altLang="zh-CN"/>
          </a:p>
        </p:txBody>
      </p:sp>
      <p:graphicFrame>
        <p:nvGraphicFramePr>
          <p:cNvPr id="3543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068212"/>
              </p:ext>
            </p:extLst>
          </p:nvPr>
        </p:nvGraphicFramePr>
        <p:xfrm>
          <a:off x="1259632" y="3607112"/>
          <a:ext cx="5688013" cy="265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公式" r:id="rId5" imgW="2831760" imgH="1320480" progId="Equation.3">
                  <p:embed/>
                </p:oleObj>
              </mc:Choice>
              <mc:Fallback>
                <p:oleObj name="公式" r:id="rId5" imgW="2831760" imgH="1320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607112"/>
                        <a:ext cx="5688013" cy="265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2B53-28D5-41F9-8209-AA340050CC2F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56373" name="Rectangle 21"/>
          <p:cNvSpPr>
            <a:spLocks noChangeArrowheads="1"/>
          </p:cNvSpPr>
          <p:nvPr/>
        </p:nvSpPr>
        <p:spPr bwMode="auto">
          <a:xfrm>
            <a:off x="250825" y="4437063"/>
            <a:ext cx="813752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推论 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），则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i="1" baseline="-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中元素</a:t>
            </a:r>
          </a:p>
        </p:txBody>
      </p:sp>
      <p:sp>
        <p:nvSpPr>
          <p:cNvPr id="356368" name="Rectangle 16"/>
          <p:cNvSpPr>
            <a:spLocks noChangeArrowheads="1"/>
          </p:cNvSpPr>
          <p:nvPr/>
        </p:nvSpPr>
        <p:spPr bwMode="auto">
          <a:xfrm>
            <a:off x="1908175" y="3143323"/>
            <a:ext cx="7129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中长度为 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的通路总数，</a:t>
            </a:r>
          </a:p>
        </p:txBody>
      </p:sp>
      <p:graphicFrame>
        <p:nvGraphicFramePr>
          <p:cNvPr id="356364" name="Object 12"/>
          <p:cNvGraphicFramePr>
            <a:graphicFrameLocks noChangeAspect="1"/>
          </p:cNvGraphicFramePr>
          <p:nvPr/>
        </p:nvGraphicFramePr>
        <p:xfrm>
          <a:off x="900113" y="2070100"/>
          <a:ext cx="3857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公式" r:id="rId4" imgW="241200" imgH="253800" progId="Equation.3">
                  <p:embed/>
                </p:oleObj>
              </mc:Choice>
              <mc:Fallback>
                <p:oleObj name="公式" r:id="rId4" imgW="24120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70100"/>
                        <a:ext cx="385762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3" name="Object 11"/>
          <p:cNvGraphicFramePr>
            <a:graphicFrameLocks noChangeAspect="1"/>
          </p:cNvGraphicFramePr>
          <p:nvPr/>
        </p:nvGraphicFramePr>
        <p:xfrm>
          <a:off x="900113" y="2435225"/>
          <a:ext cx="5334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公式" r:id="rId6" imgW="241200" imgH="241200" progId="Equation.3">
                  <p:embed/>
                </p:oleObj>
              </mc:Choice>
              <mc:Fallback>
                <p:oleObj name="公式" r:id="rId6" imgW="241200" imgH="241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35225"/>
                        <a:ext cx="5334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2" name="Object 10"/>
          <p:cNvGraphicFramePr>
            <a:graphicFrameLocks noChangeAspect="1"/>
          </p:cNvGraphicFramePr>
          <p:nvPr/>
        </p:nvGraphicFramePr>
        <p:xfrm>
          <a:off x="863600" y="2952750"/>
          <a:ext cx="10445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公式" r:id="rId8" imgW="609480" imgH="457200" progId="Equation.3">
                  <p:embed/>
                </p:oleObj>
              </mc:Choice>
              <mc:Fallback>
                <p:oleObj name="公式" r:id="rId8" imgW="60948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952750"/>
                        <a:ext cx="1044575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1" name="Object 9"/>
          <p:cNvGraphicFramePr>
            <a:graphicFrameLocks noChangeAspect="1"/>
          </p:cNvGraphicFramePr>
          <p:nvPr/>
        </p:nvGraphicFramePr>
        <p:xfrm>
          <a:off x="850900" y="3608388"/>
          <a:ext cx="8413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公式" r:id="rId10" imgW="431640" imgH="431640" progId="Equation.3">
                  <p:embed/>
                </p:oleObj>
              </mc:Choice>
              <mc:Fallback>
                <p:oleObj name="公式" r:id="rId10" imgW="43164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3608388"/>
                        <a:ext cx="84137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0" name="Object 8"/>
          <p:cNvGraphicFramePr>
            <a:graphicFrameLocks noChangeAspect="1"/>
          </p:cNvGraphicFramePr>
          <p:nvPr/>
        </p:nvGraphicFramePr>
        <p:xfrm>
          <a:off x="2149475" y="4832350"/>
          <a:ext cx="88423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公式" r:id="rId12" imgW="609480" imgH="457200" progId="Equation.3">
                  <p:embed/>
                </p:oleObj>
              </mc:Choice>
              <mc:Fallback>
                <p:oleObj name="公式" r:id="rId12" imgW="6094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4832350"/>
                        <a:ext cx="884238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9" name="Object 7"/>
          <p:cNvGraphicFramePr>
            <a:graphicFrameLocks noChangeAspect="1"/>
          </p:cNvGraphicFramePr>
          <p:nvPr/>
        </p:nvGraphicFramePr>
        <p:xfrm>
          <a:off x="863600" y="5410200"/>
          <a:ext cx="7905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公式" r:id="rId14" imgW="431640" imgH="431640" progId="Equation.3">
                  <p:embed/>
                </p:oleObj>
              </mc:Choice>
              <mc:Fallback>
                <p:oleObj name="公式" r:id="rId14" imgW="43164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410200"/>
                        <a:ext cx="7905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5" name="Rectangle 13"/>
          <p:cNvSpPr>
            <a:spLocks noChangeArrowheads="1"/>
          </p:cNvSpPr>
          <p:nvPr/>
        </p:nvSpPr>
        <p:spPr bwMode="auto">
          <a:xfrm>
            <a:off x="323850" y="1125538"/>
            <a:ext cx="8137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15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14.11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为有向图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的邻接矩阵，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为顶点集，则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次幂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）中元素</a:t>
            </a:r>
          </a:p>
        </p:txBody>
      </p:sp>
      <p:sp>
        <p:nvSpPr>
          <p:cNvPr id="356366" name="Rectangle 14"/>
          <p:cNvSpPr>
            <a:spLocks noChangeArrowheads="1"/>
          </p:cNvSpPr>
          <p:nvPr/>
        </p:nvSpPr>
        <p:spPr bwMode="auto">
          <a:xfrm>
            <a:off x="1476375" y="2060575"/>
            <a:ext cx="506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30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3000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长度为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</a:t>
            </a:r>
            <a:r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的通路数，其中</a:t>
            </a:r>
            <a:endParaRPr lang="zh-CN" altLang="en-US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6367" name="Rectangle 15"/>
          <p:cNvSpPr>
            <a:spLocks noChangeArrowheads="1"/>
          </p:cNvSpPr>
          <p:nvPr/>
        </p:nvSpPr>
        <p:spPr bwMode="auto">
          <a:xfrm>
            <a:off x="1476375" y="2492375"/>
            <a:ext cx="4595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i="1" baseline="-3000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到自身长度为 </a:t>
            </a:r>
            <a:r>
              <a:rPr lang="en-US" altLang="zh-CN" b="1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l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的回路数，而</a:t>
            </a:r>
            <a:endParaRPr lang="zh-CN" altLang="en-US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6370" name="Rectangle 18"/>
          <p:cNvSpPr>
            <a:spLocks noChangeArrowheads="1"/>
          </p:cNvSpPr>
          <p:nvPr/>
        </p:nvSpPr>
        <p:spPr bwMode="auto">
          <a:xfrm>
            <a:off x="1619250" y="5516563"/>
            <a:ext cx="460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中长度小于或等于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的回路数</a:t>
            </a:r>
          </a:p>
        </p:txBody>
      </p:sp>
      <p:sp>
        <p:nvSpPr>
          <p:cNvPr id="356371" name="Rectangle 19"/>
          <p:cNvSpPr>
            <a:spLocks noChangeArrowheads="1"/>
          </p:cNvSpPr>
          <p:nvPr/>
        </p:nvSpPr>
        <p:spPr bwMode="auto">
          <a:xfrm>
            <a:off x="2987675" y="4941888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中长度小于或等于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的通路数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56372" name="Rectangle 20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邻接矩阵的应用</a:t>
            </a:r>
          </a:p>
        </p:txBody>
      </p:sp>
      <p:sp>
        <p:nvSpPr>
          <p:cNvPr id="356374" name="Rectangle 22"/>
          <p:cNvSpPr>
            <a:spLocks noChangeArrowheads="1"/>
          </p:cNvSpPr>
          <p:nvPr/>
        </p:nvSpPr>
        <p:spPr bwMode="auto">
          <a:xfrm>
            <a:off x="1720850" y="3802063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</a:rPr>
              <a:t>D </a:t>
            </a:r>
            <a:r>
              <a:rPr lang="zh-CN" altLang="en-US" b="1" dirty="0">
                <a:latin typeface="Times New Roman" panose="02020603050405020304" pitchFamily="18" charset="0"/>
              </a:rPr>
              <a:t>中长度为 </a:t>
            </a:r>
            <a:r>
              <a:rPr lang="en-US" altLang="zh-CN" b="1" i="1" dirty="0">
                <a:latin typeface="Times New Roman" panose="02020603050405020304" pitchFamily="18" charset="0"/>
              </a:rPr>
              <a:t>l </a:t>
            </a:r>
            <a:r>
              <a:rPr lang="zh-CN" altLang="en-US" b="1" dirty="0">
                <a:latin typeface="Times New Roman" panose="02020603050405020304" pitchFamily="18" charset="0"/>
              </a:rPr>
              <a:t>的回路总数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有向图</a:t>
            </a:r>
          </a:p>
        </p:txBody>
      </p:sp>
      <p:sp>
        <p:nvSpPr>
          <p:cNvPr id="278538" name="Rectangle 10"/>
          <p:cNvSpPr>
            <a:spLocks noGrp="1" noChangeArrowheads="1"/>
          </p:cNvSpPr>
          <p:nvPr>
            <p:ph idx="1"/>
          </p:nvPr>
        </p:nvSpPr>
        <p:spPr>
          <a:xfrm>
            <a:off x="611188" y="1125538"/>
            <a:ext cx="8229600" cy="4929187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14.2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有向图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&gt;, </a:t>
            </a:r>
            <a:r>
              <a:rPr lang="zh-CN" altLang="en-US" dirty="0">
                <a:latin typeface="Times New Roman" panose="02020603050405020304" pitchFamily="18" charset="0"/>
              </a:rPr>
              <a:t>只需注意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的多重子集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</a:pPr>
            <a:endParaRPr lang="en-US" altLang="zh-CN" i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</a:pPr>
            <a:endParaRPr lang="en-US" altLang="zh-CN" i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</a:pPr>
            <a:endParaRPr lang="en-US" altLang="zh-CN" i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          </a:t>
            </a:r>
          </a:p>
          <a:p>
            <a:pPr marL="457200" indent="-457200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注意：图的数学定义与图形表示，在同构的意义下是一一对应的。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D41C-F057-4B59-A06A-2F8E27BF9F31}" type="slidenum">
              <a:rPr lang="en-US" altLang="zh-CN"/>
              <a:pPr/>
              <a:t>4</a:t>
            </a:fld>
            <a:endParaRPr lang="en-US" altLang="zh-CN"/>
          </a:p>
        </p:txBody>
      </p:sp>
      <p:pic>
        <p:nvPicPr>
          <p:cNvPr id="278540" name="Picture 12" descr="14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844824"/>
            <a:ext cx="29591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2B725-022F-4C28-8E16-94DCCDCCCB5D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58408" name="Rectangle 8"/>
          <p:cNvSpPr>
            <a:spLocks noChangeArrowheads="1"/>
          </p:cNvSpPr>
          <p:nvPr/>
        </p:nvSpPr>
        <p:spPr bwMode="auto">
          <a:xfrm>
            <a:off x="468313" y="1085850"/>
            <a:ext cx="849788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</a:rPr>
              <a:t>有向图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zh-CN" altLang="en-US" b="1">
                <a:latin typeface="Times New Roman" panose="02020603050405020304" pitchFamily="18" charset="0"/>
              </a:rPr>
              <a:t>如图所示，求 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3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，并回答诸问题：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(1) </a:t>
            </a:r>
            <a:r>
              <a:rPr lang="en-US" altLang="zh-CN" b="1" i="1">
                <a:latin typeface="Times New Roman" panose="02020603050405020304" pitchFamily="18" charset="0"/>
              </a:rPr>
              <a:t>D </a:t>
            </a:r>
            <a:r>
              <a:rPr lang="zh-CN" altLang="en-US" b="1">
                <a:latin typeface="Times New Roman" panose="02020603050405020304" pitchFamily="18" charset="0"/>
              </a:rPr>
              <a:t>中长度为</a:t>
            </a:r>
            <a:r>
              <a:rPr lang="en-US" altLang="zh-CN" b="1">
                <a:latin typeface="Times New Roman" panose="02020603050405020304" pitchFamily="18" charset="0"/>
              </a:rPr>
              <a:t>1, 2, 3, 4</a:t>
            </a:r>
            <a:r>
              <a:rPr lang="zh-CN" altLang="en-US" b="1">
                <a:latin typeface="Times New Roman" panose="02020603050405020304" pitchFamily="18" charset="0"/>
              </a:rPr>
              <a:t>的通路各有多少条？其中回路分别为多少条？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(2) </a:t>
            </a:r>
            <a:r>
              <a:rPr lang="en-US" altLang="zh-CN" b="1" i="1">
                <a:latin typeface="Times New Roman" panose="02020603050405020304" pitchFamily="18" charset="0"/>
              </a:rPr>
              <a:t>D </a:t>
            </a:r>
            <a:r>
              <a:rPr lang="zh-CN" altLang="en-US" b="1">
                <a:latin typeface="Times New Roman" panose="02020603050405020304" pitchFamily="18" charset="0"/>
              </a:rPr>
              <a:t>中长度小于或等于</a:t>
            </a:r>
            <a:r>
              <a:rPr lang="en-US" altLang="zh-CN" b="1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的通路为多少条？其中有多少条回路？</a:t>
            </a:r>
          </a:p>
        </p:txBody>
      </p:sp>
      <p:pic>
        <p:nvPicPr>
          <p:cNvPr id="358409" name="Picture 9" descr="14-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141663"/>
            <a:ext cx="3887787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11" name="Rectangle 1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实例</a:t>
            </a:r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D7F4C-06D0-4B0B-8CFD-6C227C85250C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60456" name="Rectangle 8"/>
          <p:cNvSpPr>
            <a:spLocks noChangeArrowheads="1"/>
          </p:cNvSpPr>
          <p:nvPr/>
        </p:nvSpPr>
        <p:spPr bwMode="auto">
          <a:xfrm>
            <a:off x="0" y="2141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0455" name="Object 7"/>
          <p:cNvGraphicFramePr>
            <a:graphicFrameLocks noChangeAspect="1"/>
          </p:cNvGraphicFramePr>
          <p:nvPr/>
        </p:nvGraphicFramePr>
        <p:xfrm>
          <a:off x="1484313" y="927100"/>
          <a:ext cx="4953000" cy="335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4" imgW="2730240" imgH="1854000" progId="Equation.3">
                  <p:embed/>
                </p:oleObj>
              </mc:Choice>
              <mc:Fallback>
                <p:oleObj name="公式" r:id="rId4" imgW="2730240" imgH="18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927100"/>
                        <a:ext cx="4953000" cy="335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7" name="Rectangle 9"/>
          <p:cNvSpPr>
            <a:spLocks noChangeArrowheads="1"/>
          </p:cNvSpPr>
          <p:nvPr/>
        </p:nvSpPr>
        <p:spPr bwMode="auto">
          <a:xfrm>
            <a:off x="539750" y="4292600"/>
            <a:ext cx="761841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中长度为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的通路为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条，其中有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条是回路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中长度为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的通路为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条，其中有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条是回路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b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b="1" i="1">
                <a:latin typeface="Times New Roman" panose="02020603050405020304" pitchFamily="18" charset="0"/>
              </a:rPr>
              <a:t>      D</a:t>
            </a:r>
            <a:r>
              <a:rPr lang="zh-CN" altLang="en-US" b="1">
                <a:latin typeface="Times New Roman" panose="02020603050405020304" pitchFamily="18" charset="0"/>
              </a:rPr>
              <a:t>中长度为</a:t>
            </a: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和</a:t>
            </a:r>
            <a:r>
              <a:rPr lang="en-US" altLang="zh-CN" b="1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的通路分别为</a:t>
            </a:r>
            <a:r>
              <a:rPr lang="en-US" altLang="zh-CN" b="1">
                <a:latin typeface="Times New Roman" panose="02020603050405020304" pitchFamily="18" charset="0"/>
              </a:rPr>
              <a:t>14</a:t>
            </a:r>
            <a:r>
              <a:rPr lang="zh-CN" altLang="en-US" b="1">
                <a:latin typeface="Times New Roman" panose="02020603050405020304" pitchFamily="18" charset="0"/>
              </a:rPr>
              <a:t>和</a:t>
            </a:r>
            <a:r>
              <a:rPr lang="en-US" altLang="zh-CN" b="1">
                <a:latin typeface="Times New Roman" panose="02020603050405020304" pitchFamily="18" charset="0"/>
              </a:rPr>
              <a:t>17</a:t>
            </a:r>
            <a:r>
              <a:rPr lang="zh-CN" altLang="en-US" b="1">
                <a:latin typeface="Times New Roman" panose="02020603050405020304" pitchFamily="18" charset="0"/>
              </a:rPr>
              <a:t>条，回路分别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      为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与</a:t>
            </a: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条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  <a:p>
            <a:pPr eaLnBrk="0" hangingPunct="0"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(2) 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zh-CN" altLang="en-US" b="1">
                <a:latin typeface="Times New Roman" panose="02020603050405020304" pitchFamily="18" charset="0"/>
              </a:rPr>
              <a:t>中长度小于等于</a:t>
            </a:r>
            <a:r>
              <a:rPr lang="en-US" altLang="zh-CN" b="1">
                <a:latin typeface="Times New Roman" panose="02020603050405020304" pitchFamily="18" charset="0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的通路为</a:t>
            </a:r>
            <a:r>
              <a:rPr lang="en-US" altLang="zh-CN" b="1">
                <a:latin typeface="Times New Roman" panose="02020603050405020304" pitchFamily="18" charset="0"/>
              </a:rPr>
              <a:t>50</a:t>
            </a:r>
            <a:r>
              <a:rPr lang="zh-CN" altLang="en-US" b="1">
                <a:latin typeface="Times New Roman" panose="02020603050405020304" pitchFamily="18" charset="0"/>
              </a:rPr>
              <a:t>条，其中有</a:t>
            </a:r>
            <a:r>
              <a:rPr lang="en-US" altLang="zh-CN" b="1">
                <a:latin typeface="Times New Roman" panose="02020603050405020304" pitchFamily="18" charset="0"/>
              </a:rPr>
              <a:t>8</a:t>
            </a:r>
            <a:r>
              <a:rPr lang="zh-CN" altLang="en-US" b="1">
                <a:latin typeface="Times New Roman" panose="02020603050405020304" pitchFamily="18" charset="0"/>
              </a:rPr>
              <a:t>条是回路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60458" name="Rectangle 10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latin typeface="Times New Roman" panose="02020603050405020304" pitchFamily="18" charset="0"/>
              </a:rPr>
              <a:t>实例求解</a:t>
            </a:r>
          </a:p>
        </p:txBody>
      </p:sp>
    </p:spTree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367D-3718-41F9-9963-44FEB8DACA06}" type="slidenum">
              <a:rPr lang="en-US" altLang="zh-CN"/>
              <a:pPr/>
              <a:t>42</a:t>
            </a:fld>
            <a:endParaRPr lang="en-US" altLang="zh-CN"/>
          </a:p>
        </p:txBody>
      </p:sp>
      <p:graphicFrame>
        <p:nvGraphicFramePr>
          <p:cNvPr id="362503" name="Object 7"/>
          <p:cNvGraphicFramePr>
            <a:graphicFrameLocks noChangeAspect="1"/>
          </p:cNvGraphicFramePr>
          <p:nvPr/>
        </p:nvGraphicFramePr>
        <p:xfrm>
          <a:off x="4859338" y="4437063"/>
          <a:ext cx="257175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公式" r:id="rId4" imgW="1168200" imgH="914400" progId="Equation.3">
                  <p:embed/>
                </p:oleObj>
              </mc:Choice>
              <mc:Fallback>
                <p:oleObj name="公式" r:id="rId4" imgW="11682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437063"/>
                        <a:ext cx="2571750" cy="200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5" name="Rectangle 9"/>
          <p:cNvSpPr>
            <a:spLocks noChangeArrowheads="1"/>
          </p:cNvSpPr>
          <p:nvPr/>
        </p:nvSpPr>
        <p:spPr bwMode="auto">
          <a:xfrm>
            <a:off x="250825" y="1125538"/>
            <a:ext cx="835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14.27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=&lt;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为有向图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</a:rPr>
              <a:t>     </a:t>
            </a:r>
            <a:endParaRPr lang="zh-CN" altLang="en-US" dirty="0"/>
          </a:p>
        </p:txBody>
      </p:sp>
      <p:sp>
        <p:nvSpPr>
          <p:cNvPr id="362507" name="Rectangle 11"/>
          <p:cNvSpPr>
            <a:spLocks noChangeArrowheads="1"/>
          </p:cNvSpPr>
          <p:nvPr/>
        </p:nvSpPr>
        <p:spPr bwMode="auto">
          <a:xfrm>
            <a:off x="2051050" y="188913"/>
            <a:ext cx="6192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 dirty="0"/>
              <a:t>有向图的可达矩阵</a:t>
            </a:r>
          </a:p>
        </p:txBody>
      </p:sp>
      <p:sp>
        <p:nvSpPr>
          <p:cNvPr id="362508" name="Rectangle 12"/>
          <p:cNvSpPr>
            <a:spLocks noChangeArrowheads="1"/>
          </p:cNvSpPr>
          <p:nvPr/>
        </p:nvSpPr>
        <p:spPr bwMode="auto">
          <a:xfrm>
            <a:off x="611188" y="2492375"/>
            <a:ext cx="7939087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称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的可达矩阵，记作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，简记为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由于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i="1" baseline="-25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，所以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主对角线上的元素全为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1. 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由定义不难看出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强连通当且仅当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为全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矩阵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下图所示有向图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的可达矩阵为</a:t>
            </a:r>
          </a:p>
        </p:txBody>
      </p:sp>
      <p:pic>
        <p:nvPicPr>
          <p:cNvPr id="362509" name="Picture 13" descr="14-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221163"/>
            <a:ext cx="280828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604541" y="1575845"/>
                <a:ext cx="3644405" cy="959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       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可达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,              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否则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541" y="1575845"/>
                <a:ext cx="3644405" cy="95923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相关概念</a:t>
            </a:r>
          </a:p>
        </p:txBody>
      </p:sp>
      <p:sp>
        <p:nvSpPr>
          <p:cNvPr id="280584" name="Rectangle 8"/>
          <p:cNvSpPr>
            <a:spLocks noGrp="1" noChangeArrowheads="1"/>
          </p:cNvSpPr>
          <p:nvPr>
            <p:ph idx="1"/>
          </p:nvPr>
        </p:nvSpPr>
        <p:spPr>
          <a:xfrm>
            <a:off x="468313" y="981075"/>
            <a:ext cx="8229600" cy="5472113"/>
          </a:xfrm>
        </p:spPr>
        <p:txBody>
          <a:bodyPr/>
          <a:lstStyle/>
          <a:p>
            <a:pPr marL="457200" indent="-45720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1.  </a:t>
            </a:r>
            <a:r>
              <a:rPr lang="zh-CN" altLang="en-US" dirty="0">
                <a:latin typeface="Times New Roman" panose="02020603050405020304" pitchFamily="18" charset="0"/>
              </a:rPr>
              <a:t>图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① 通常</a:t>
            </a:r>
            <a:r>
              <a:rPr lang="en-US" altLang="zh-CN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表示无向图，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表示有向图，可用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泛指图（无向的或有向的）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②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): </a:t>
            </a:r>
            <a:r>
              <a:rPr lang="zh-CN" altLang="en-US" dirty="0">
                <a:latin typeface="Times New Roman" panose="02020603050405020304" pitchFamily="18" charset="0"/>
              </a:rPr>
              <a:t>图的顶点集和边集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③ </a:t>
            </a:r>
            <a:r>
              <a:rPr lang="zh-CN" altLang="en-US" dirty="0">
                <a:latin typeface="Times New Roman" panose="02020603050405020304" pitchFamily="18" charset="0"/>
              </a:rPr>
              <a:t>顶点数称作图的阶，</a:t>
            </a:r>
            <a:r>
              <a:rPr lang="en-US" altLang="zh-CN" i="1" dirty="0">
                <a:latin typeface="Times New Roman" panose="02020603050405020304" pitchFamily="18" charset="0"/>
              </a:rPr>
              <a:t> n</a:t>
            </a:r>
            <a:r>
              <a:rPr lang="zh-CN" altLang="en-US" dirty="0">
                <a:latin typeface="Times New Roman" panose="02020603050405020304" pitchFamily="18" charset="0"/>
              </a:rPr>
              <a:t>个顶点的图称作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阶图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2.  </a:t>
            </a:r>
            <a:r>
              <a:rPr lang="zh-CN" altLang="en-US" dirty="0">
                <a:latin typeface="Times New Roman" panose="02020603050405020304" pitchFamily="18" charset="0"/>
              </a:rPr>
              <a:t>一条边也没有的图称作零图，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阶零图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N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与平凡图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3.  </a:t>
            </a:r>
            <a:r>
              <a:rPr lang="zh-CN" altLang="en-US" dirty="0">
                <a:latin typeface="Times New Roman" panose="02020603050405020304" pitchFamily="18" charset="0"/>
              </a:rPr>
              <a:t>顶点集为空集的图为空图，记作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  <a:p>
            <a:pPr marL="0" inden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</a:rPr>
              <a:t>图的每一个顶点每一条边都指定了符号称为标定图，否则为非标定图。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5. </a:t>
            </a:r>
            <a:r>
              <a:rPr lang="zh-CN" altLang="en-US" dirty="0">
                <a:latin typeface="Times New Roman" panose="02020603050405020304" pitchFamily="18" charset="0"/>
              </a:rPr>
              <a:t>将有向图的边改成无向边所得到的无向图称作该图的基图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1709-25B4-484D-A68A-FA0CED72C554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相关概念</a:t>
            </a:r>
          </a:p>
        </p:txBody>
      </p:sp>
      <p:sp>
        <p:nvSpPr>
          <p:cNvPr id="280584" name="Rectangle 8"/>
          <p:cNvSpPr>
            <a:spLocks noGrp="1" noChangeArrowheads="1"/>
          </p:cNvSpPr>
          <p:nvPr>
            <p:ph idx="1"/>
          </p:nvPr>
        </p:nvSpPr>
        <p:spPr>
          <a:xfrm>
            <a:off x="468313" y="1052736"/>
            <a:ext cx="8229600" cy="5472113"/>
          </a:xfrm>
        </p:spPr>
        <p:txBody>
          <a:bodyPr/>
          <a:lstStyle/>
          <a:p>
            <a:pPr marL="457200" indent="-457200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6.  </a:t>
            </a:r>
            <a:r>
              <a:rPr lang="zh-CN" altLang="en-US" dirty="0">
                <a:latin typeface="Times New Roman" panose="02020603050405020304" pitchFamily="18" charset="0"/>
              </a:rPr>
              <a:t>用 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表示无向边或有向边，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i="1" dirty="0" err="1">
                <a:latin typeface="Times New Roman" panose="02020603050405020304" pitchFamily="18" charset="0"/>
              </a:rPr>
              <a:t>,v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i="1" dirty="0" err="1">
                <a:latin typeface="Times New Roman" panose="02020603050405020304" pitchFamily="18" charset="0"/>
              </a:rPr>
              <a:t>,v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i="1" dirty="0" err="1">
                <a:latin typeface="Times New Roman" panose="02020603050405020304" pitchFamily="18" charset="0"/>
              </a:rPr>
              <a:t>,v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称为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的端点。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7.  </a:t>
            </a:r>
            <a:r>
              <a:rPr lang="zh-CN" altLang="en-US" dirty="0">
                <a:latin typeface="Times New Roman" panose="02020603050405020304" pitchFamily="18" charset="0"/>
              </a:rPr>
              <a:t>顶点与边的关联关系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32000" indent="0">
              <a:lnSpc>
                <a:spcPct val="11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i="1" dirty="0" err="1">
                <a:latin typeface="Times New Roman" panose="02020603050405020304" pitchFamily="18" charset="0"/>
              </a:rPr>
              <a:t>,v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i="0" dirty="0">
                <a:latin typeface="+mj-lt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关联。若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i="1" dirty="0">
                <a:latin typeface="Times New Roman" panose="02020603050405020304" pitchFamily="18" charset="0"/>
              </a:rPr>
              <a:t>≠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i="0" dirty="0">
                <a:latin typeface="+mj-lt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关联次数为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，若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i="1" dirty="0">
                <a:latin typeface="Times New Roman" panose="02020603050405020304" pitchFamily="18" charset="0"/>
              </a:rPr>
              <a:t>＝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i="0" dirty="0">
                <a:latin typeface="+mj-lt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关联次数为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 ，并称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为环。如果顶点 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</a:rPr>
              <a:t>不与边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关联，称则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i="0" dirty="0">
                <a:latin typeface="+mj-lt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关联次数为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</a:p>
          <a:p>
            <a:pPr marL="396000" indent="-457200">
              <a:lnSpc>
                <a:spcPct val="11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8. 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为有向图，</a:t>
            </a:r>
            <a:r>
              <a:rPr lang="en-US" altLang="zh-CN" i="1" dirty="0">
                <a:latin typeface="Times New Roman" panose="02020603050405020304" pitchFamily="18" charset="0"/>
              </a:rPr>
              <a:t> e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i="1" dirty="0" err="1">
                <a:latin typeface="Times New Roman" panose="02020603050405020304" pitchFamily="18" charset="0"/>
              </a:rPr>
              <a:t>,v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 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始点</a:t>
            </a:r>
            <a:r>
              <a:rPr lang="en-US" altLang="zh-CN" i="1" dirty="0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终点，若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i="1" dirty="0">
                <a:latin typeface="Times New Roman" panose="02020603050405020304" pitchFamily="18" charset="0"/>
              </a:rPr>
              <a:t>＝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中的环。</a:t>
            </a:r>
            <a:r>
              <a:rPr lang="en-US" altLang="zh-CN" dirty="0">
                <a:latin typeface="Times New Roman" panose="02020603050405020304" pitchFamily="18" charset="0"/>
              </a:rPr>
              <a:t/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若两个顶点之间有一条有向边，称这两个顶点相邻。若两条边中一条边的终点是另一条边的始点，称这两条边相邻。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32000" indent="0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图中没有边关联的顶点为孤立点。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B1709-25B4-484D-A68A-FA0CED72C554}" type="slidenum">
              <a:rPr lang="en-US" altLang="zh-CN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08904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BFA80-A4E2-4696-B12A-9715D76016FD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2826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598235"/>
              </p:ext>
            </p:extLst>
          </p:nvPr>
        </p:nvGraphicFramePr>
        <p:xfrm>
          <a:off x="1116013" y="2267179"/>
          <a:ext cx="72009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公式" r:id="rId4" imgW="3809880" imgH="482400" progId="Equation.3">
                  <p:embed/>
                </p:oleObj>
              </mc:Choice>
              <mc:Fallback>
                <p:oleObj name="公式" r:id="rId4" imgW="380988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67179"/>
                        <a:ext cx="7200900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814882"/>
              </p:ext>
            </p:extLst>
          </p:nvPr>
        </p:nvGraphicFramePr>
        <p:xfrm>
          <a:off x="2771775" y="3176817"/>
          <a:ext cx="42243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6" imgW="2070000" imgH="215640" progId="Equation.3">
                  <p:embed/>
                </p:oleObj>
              </mc:Choice>
              <mc:Fallback>
                <p:oleObj name="公式" r:id="rId6" imgW="207000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176817"/>
                        <a:ext cx="4224338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612816"/>
              </p:ext>
            </p:extLst>
          </p:nvPr>
        </p:nvGraphicFramePr>
        <p:xfrm>
          <a:off x="1042988" y="4108679"/>
          <a:ext cx="7180262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公式" r:id="rId8" imgW="3949560" imgH="1015920" progId="Equation.3">
                  <p:embed/>
                </p:oleObj>
              </mc:Choice>
              <mc:Fallback>
                <p:oleObj name="公式" r:id="rId8" imgW="3949560" imgH="1015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08679"/>
                        <a:ext cx="7180262" cy="185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2641" name="Rectangle 17"/>
          <p:cNvSpPr>
            <a:spLocks noChangeArrowheads="1"/>
          </p:cNvSpPr>
          <p:nvPr/>
        </p:nvSpPr>
        <p:spPr bwMode="auto">
          <a:xfrm>
            <a:off x="467544" y="1340768"/>
            <a:ext cx="8064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9. </a:t>
            </a:r>
            <a:r>
              <a:rPr lang="zh-CN" altLang="en-US" b="1" dirty="0">
                <a:latin typeface="Times New Roman" panose="02020603050405020304" pitchFamily="18" charset="0"/>
              </a:rPr>
              <a:t>邻域与关联集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    ①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为无向图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  </a:t>
            </a:r>
          </a:p>
        </p:txBody>
      </p:sp>
      <p:sp>
        <p:nvSpPr>
          <p:cNvPr id="282642" name="Rectangle 18"/>
          <p:cNvSpPr>
            <a:spLocks noChangeArrowheads="1"/>
          </p:cNvSpPr>
          <p:nvPr/>
        </p:nvSpPr>
        <p:spPr bwMode="auto">
          <a:xfrm>
            <a:off x="1079500" y="3159354"/>
            <a:ext cx="162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</a:rPr>
              <a:t>v </a:t>
            </a:r>
            <a:r>
              <a:rPr lang="zh-CN" altLang="en-US" b="1" dirty="0">
                <a:latin typeface="Times New Roman" panose="02020603050405020304" pitchFamily="18" charset="0"/>
              </a:rPr>
              <a:t>的关联集</a:t>
            </a:r>
          </a:p>
        </p:txBody>
      </p:sp>
      <p:sp>
        <p:nvSpPr>
          <p:cNvPr id="282643" name="Rectangle 19"/>
          <p:cNvSpPr>
            <a:spLocks noChangeArrowheads="1"/>
          </p:cNvSpPr>
          <p:nvPr/>
        </p:nvSpPr>
        <p:spPr bwMode="auto">
          <a:xfrm>
            <a:off x="684213" y="3591154"/>
            <a:ext cx="3271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②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 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为有向图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282645" name="Rectangle 2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相关概念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8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多重图与简单图</a:t>
            </a:r>
          </a:p>
        </p:txBody>
      </p:sp>
      <p:sp>
        <p:nvSpPr>
          <p:cNvPr id="284681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151006"/>
            <a:ext cx="8229600" cy="53283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14.3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(1) </a:t>
            </a:r>
            <a:r>
              <a:rPr lang="zh-CN" altLang="en-US" dirty="0">
                <a:latin typeface="Times New Roman" panose="02020603050405020304" pitchFamily="18" charset="0"/>
              </a:rPr>
              <a:t>无向图中，关联一对顶点的边多于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条，这些边称为平行边。平行边的条数称作重数。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有向图中，关联一对顶点的有向边多于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条，这些边始点与终点相同，则称为平行边。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含有平行边的图称为多重图。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即不含平行边，也不含环的图称为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简单图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A9ADB-E832-43A9-83CE-F4DD9852D22B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顶点的度数</a:t>
            </a:r>
          </a:p>
        </p:txBody>
      </p:sp>
      <p:sp>
        <p:nvSpPr>
          <p:cNvPr id="286728" name="Rectangle 8"/>
          <p:cNvSpPr>
            <a:spLocks noGrp="1" noChangeArrowheads="1"/>
          </p:cNvSpPr>
          <p:nvPr>
            <p:ph idx="1"/>
          </p:nvPr>
        </p:nvSpPr>
        <p:spPr>
          <a:xfrm>
            <a:off x="423385" y="1194797"/>
            <a:ext cx="8229600" cy="4525962"/>
          </a:xfrm>
        </p:spPr>
        <p:txBody>
          <a:bodyPr/>
          <a:lstStyle/>
          <a:p>
            <a:pPr marL="609600" indent="-609600">
              <a:lnSpc>
                <a:spcPct val="11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14.4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(1)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为无向图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称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作为边的顶点的次数为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的度数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简称度，记作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为有向图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</a:p>
          <a:p>
            <a:pPr marL="609600" indent="-609600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)——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的出度</a:t>
            </a:r>
          </a:p>
          <a:p>
            <a:pPr marL="609600" indent="-609600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)——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的入度</a:t>
            </a:r>
          </a:p>
          <a:p>
            <a:pPr marL="609600" indent="-609600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)——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</a:rPr>
              <a:t>的度或度数</a:t>
            </a:r>
          </a:p>
          <a:p>
            <a:pPr marL="609600" indent="-609600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分别称为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的最大度和最小度。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(4)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</a:p>
          <a:p>
            <a:pPr marL="609600" indent="-609600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(5) </a:t>
            </a:r>
            <a:r>
              <a:rPr lang="zh-CN" altLang="en-US" dirty="0">
                <a:latin typeface="Times New Roman" panose="02020603050405020304" pitchFamily="18" charset="0"/>
              </a:rPr>
              <a:t>奇度顶点与偶度顶点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80000" indent="0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(6)</a:t>
            </a:r>
            <a:r>
              <a:rPr lang="zh-CN" altLang="en-US" dirty="0">
                <a:latin typeface="Times New Roman" panose="02020603050405020304" pitchFamily="18" charset="0"/>
              </a:rPr>
              <a:t>度数为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的顶点为悬挂顶点，与它关联的边为悬挂边。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2C16-4DDD-45F7-945A-337C889FF402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ch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3956</TotalTime>
  <Words>3990</Words>
  <Application>Microsoft Office PowerPoint</Application>
  <PresentationFormat>全屏显示(4:3)</PresentationFormat>
  <Paragraphs>413</Paragraphs>
  <Slides>42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华文行楷</vt:lpstr>
      <vt:lpstr>华文中宋</vt:lpstr>
      <vt:lpstr>宋体</vt:lpstr>
      <vt:lpstr>Arial</vt:lpstr>
      <vt:lpstr>Cambria Math</vt:lpstr>
      <vt:lpstr>Symbol</vt:lpstr>
      <vt:lpstr>Times New Roman</vt:lpstr>
      <vt:lpstr>Wingdings</vt:lpstr>
      <vt:lpstr>ch1</vt:lpstr>
      <vt:lpstr>公式</vt:lpstr>
      <vt:lpstr>Microsoft 公式 3.0</vt:lpstr>
      <vt:lpstr>第五部分 图论</vt:lpstr>
      <vt:lpstr>第十四章 图的基本概念</vt:lpstr>
      <vt:lpstr>14.1 图</vt:lpstr>
      <vt:lpstr>有向图</vt:lpstr>
      <vt:lpstr>相关概念</vt:lpstr>
      <vt:lpstr>相关概念</vt:lpstr>
      <vt:lpstr>PowerPoint 演示文稿</vt:lpstr>
      <vt:lpstr>多重图与简单图</vt:lpstr>
      <vt:lpstr>顶点的度数</vt:lpstr>
      <vt:lpstr>PowerPoint 演示文稿</vt:lpstr>
      <vt:lpstr>握手定理推论</vt:lpstr>
      <vt:lpstr>PowerPoint 演示文稿</vt:lpstr>
      <vt:lpstr>图的度数列</vt:lpstr>
      <vt:lpstr>图的度数列</vt:lpstr>
      <vt:lpstr>图的同构</vt:lpstr>
      <vt:lpstr>图同构的实例</vt:lpstr>
      <vt:lpstr>n 阶完全图与竞赛图</vt:lpstr>
      <vt:lpstr>n 阶 k 正则图</vt:lpstr>
      <vt:lpstr>子图</vt:lpstr>
      <vt:lpstr>PowerPoint 演示文稿</vt:lpstr>
      <vt:lpstr>补图</vt:lpstr>
      <vt:lpstr>补图</vt:lpstr>
      <vt:lpstr>14.2 通路与回路</vt:lpstr>
      <vt:lpstr>通路与回路的长度</vt:lpstr>
      <vt:lpstr>14.3 图的连通性</vt:lpstr>
      <vt:lpstr>短程线与距离</vt:lpstr>
      <vt:lpstr>无向图的连通度</vt:lpstr>
      <vt:lpstr>点割集与割点</vt:lpstr>
      <vt:lpstr>点连通度与边连通度</vt:lpstr>
      <vt:lpstr>几点说明</vt:lpstr>
      <vt:lpstr>有向图的连通性</vt:lpstr>
      <vt:lpstr>有向图的连通性及分类</vt:lpstr>
      <vt:lpstr>二部图</vt:lpstr>
      <vt:lpstr>二部图的判别法</vt:lpstr>
      <vt:lpstr>14.4  图的矩阵表示</vt:lpstr>
      <vt:lpstr>PowerPoint 演示文稿</vt:lpstr>
      <vt:lpstr>PowerPoint 演示文稿</vt:lpstr>
      <vt:lpstr>有向图的邻接矩阵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Administrator</cp:lastModifiedBy>
  <cp:revision>495</cp:revision>
  <dcterms:created xsi:type="dcterms:W3CDTF">2007-11-19T20:33:53Z</dcterms:created>
  <dcterms:modified xsi:type="dcterms:W3CDTF">2024-05-26T04:22:43Z</dcterms:modified>
</cp:coreProperties>
</file>