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3" r:id="rId19"/>
    <p:sldId id="292" r:id="rId20"/>
    <p:sldId id="293" r:id="rId21"/>
    <p:sldId id="284" r:id="rId22"/>
    <p:sldId id="285" r:id="rId23"/>
    <p:sldId id="286" r:id="rId24"/>
    <p:sldId id="287" r:id="rId25"/>
    <p:sldId id="288" r:id="rId26"/>
    <p:sldId id="290" r:id="rId27"/>
    <p:sldId id="29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3" autoAdjust="0"/>
    <p:restoredTop sz="92819" autoAdjust="0"/>
  </p:normalViewPr>
  <p:slideViewPr>
    <p:cSldViewPr>
      <p:cViewPr varScale="1">
        <p:scale>
          <a:sx n="104" d="100"/>
          <a:sy n="104" d="100"/>
        </p:scale>
        <p:origin x="18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F9471-324C-42C2-9F63-3A1E401A50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14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BB2CE-A2D2-48D7-9E33-E907E09A4A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363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5A7F1-C91A-47F7-A8FA-3D768A7BF20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6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DEEBE-020E-48D5-A070-5CCA17D4BAB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536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D8314-65C8-4623-8E83-1413FF3098D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471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70935-99BF-4E54-8F1B-544B220AECF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1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9C859-F258-4961-A079-EC446357E20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51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5D438-8C6C-4643-8C32-05946D54C94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7697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EEB78-239E-418F-A394-FB3E646031A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833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ECE63-DF09-491D-9713-1F80229E189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233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5341B-0F01-4123-8C0A-028F210897A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1715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09854-21DA-4826-9488-514E15DF168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1838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1BE2F-8CFF-4435-98B8-EDE9843061F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031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9C7AC-05F1-40DB-9BE0-5B4D0448F51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1046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4A03-BF0B-4E7D-B9D9-433ADBAE6EB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485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1ADE1-C5DD-408C-AC80-2352A43A982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2174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23074-1FB3-4C7A-851D-1F933F0EAA7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256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E3280-BF76-404C-9B2B-D69C383D32A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249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0555A-6488-4E17-8359-5B10D0DEF92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9721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61971-F2F9-470E-905E-A593D0E7863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648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E7842-CDDE-41C7-BABE-A1E5E28BEDF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264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25DF-EB79-44B3-A028-0AE80ED90AF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042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C388A-6BAC-4901-B967-687E529F302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328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642C5-2FFC-47DB-984B-A8B596BEF4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049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CFF03-4AE7-4B53-B298-8D6D2F520DE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532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7E08E-0AE1-4308-AEAC-8B154987EF0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559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44881-0DA3-4339-831A-FD45E102593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07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30C2E-5B4B-432A-8468-62193D0CD7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89965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D86FD-2A2E-45D4-9141-C61B81B55A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13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7C7E4-7A91-4C34-92CE-146C538FBC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7091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5C627-E379-40DA-8AEB-9B59C2F39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834567"/>
      </p:ext>
    </p:extLst>
  </p:cSld>
  <p:clrMapOvr>
    <a:masterClrMapping/>
  </p:clrMapOvr>
  <p:transition spd="slow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5C627-E379-40DA-8AEB-9B59C2F392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684949"/>
      </p:ext>
    </p:extLst>
  </p:cSld>
  <p:clrMapOvr>
    <a:masterClrMapping/>
  </p:clrMapOvr>
  <p:transition spd="slow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02E939-99A5-4DBD-B98B-35DEAFC9EE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81228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93292-F75D-4A08-BB91-01A3730391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999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F485E-70DC-473F-9BE3-945D259187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4474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2915D-68FF-4814-8F8D-CABB016861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40180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6D812-FAC5-416C-82A7-6556B2F4D2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00878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BBF63-3D56-4B25-8DCB-5D2F10B940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58721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4E278-7245-47D1-A6DC-39B8A53092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65300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8BD81-5542-4C7B-BE0D-6760C2DE82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33494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529F4-EF18-4D7B-8312-77897DEABC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24528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045C627-E379-40DA-8AEB-9B59C2F392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 smtClean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  <a:endParaRPr lang="zh-CN" altLang="en-US" sz="3200" b="1" cap="none" spc="50" dirty="0">
              <a:ln w="0"/>
              <a:solidFill>
                <a:schemeClr val="accent5">
                  <a:lumMod val="1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7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 欧拉图与哈密顿图</a:t>
            </a:r>
          </a:p>
        </p:txBody>
      </p:sp>
      <p:sp>
        <p:nvSpPr>
          <p:cNvPr id="268299" name="Rectangle 11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欧拉图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哈密顿图</a:t>
            </a:r>
            <a:endParaRPr lang="en-US" altLang="zh-CN" dirty="0" smtClean="0"/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</a:rPr>
              <a:t>短路、中国邮递员</a:t>
            </a:r>
            <a:r>
              <a:rPr lang="zh-CN" altLang="en-US" dirty="0"/>
              <a:t>与货郎担问题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8FD0-E929-4448-BD80-710D82C995E7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94921" name="Rectangle 9"/>
          <p:cNvSpPr>
            <a:spLocks noGrp="1" noChangeArrowheads="1"/>
          </p:cNvSpPr>
          <p:nvPr>
            <p:ph idx="1"/>
          </p:nvPr>
        </p:nvSpPr>
        <p:spPr>
          <a:xfrm>
            <a:off x="619789" y="3576668"/>
            <a:ext cx="8137525" cy="216058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在上图中，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(1),(2) </a:t>
            </a:r>
            <a:r>
              <a:rPr lang="zh-CN" altLang="en-US" dirty="0">
                <a:latin typeface="Times New Roman" panose="02020603050405020304" pitchFamily="18" charset="0"/>
              </a:rPr>
              <a:t>是哈密顿图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是半哈密顿图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既不是哈密顿图，也不是半哈密顿图，为什么？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DF33-B3F1-40AB-999B-0FC2923BC88A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11188" y="1152885"/>
            <a:ext cx="8064500" cy="2197968"/>
            <a:chOff x="611188" y="1362075"/>
            <a:chExt cx="8064500" cy="2197968"/>
          </a:xfrm>
        </p:grpSpPr>
        <p:pic>
          <p:nvPicPr>
            <p:cNvPr id="294922" name="Picture 10" descr="15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13440"/>
            <a:stretch>
              <a:fillRect/>
            </a:stretch>
          </p:blipFill>
          <p:spPr bwMode="auto">
            <a:xfrm>
              <a:off x="611188" y="1362075"/>
              <a:ext cx="8064500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611189" y="3098378"/>
              <a:ext cx="806449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(1)                         (2)                      (3)                     (4)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无向哈密顿图的一个必要条件</a:t>
            </a:r>
          </a:p>
        </p:txBody>
      </p:sp>
      <p:sp>
        <p:nvSpPr>
          <p:cNvPr id="29696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29600" cy="9366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设无向图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是哈密顿图，对于任意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</a:p>
          <a:p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>
                <a:latin typeface="Times New Roman" panose="02020603050405020304" pitchFamily="18" charset="0"/>
              </a:rPr>
              <a:t>，均有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1A4E-5194-44D6-935C-AD272844B1B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323850" y="2205038"/>
            <a:ext cx="7920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证  设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中一条哈密顿回路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     </a:t>
            </a:r>
            <a:r>
              <a:rPr lang="zh-CN" altLang="en-US" b="1">
                <a:latin typeface="Times New Roman" panose="02020603050405020304" pitchFamily="18" charset="0"/>
              </a:rPr>
              <a:t>（因为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23850" y="3573463"/>
            <a:ext cx="79200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b="1">
                <a:latin typeface="Times New Roman" panose="02020603050405020304" pitchFamily="18" charset="0"/>
              </a:rPr>
              <a:t>设无向图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是半哈密顿图，对于任意的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且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b="1">
                <a:latin typeface="Times New Roman" panose="02020603050405020304" pitchFamily="18" charset="0"/>
              </a:rPr>
              <a:t>均有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            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>
                <a:latin typeface="Times New Roman" panose="02020603050405020304" pitchFamily="18" charset="0"/>
              </a:rPr>
              <a:t> |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|+1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323850" y="5013325"/>
            <a:ext cx="792003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证  令</a:t>
            </a:r>
            <a:r>
              <a:rPr lang="zh-CN" altLang="en-US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uv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中哈密顿通路，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令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 (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Times New Roman" panose="02020603050405020304" pitchFamily="18" charset="0"/>
              </a:rPr>
              <a:t>为哈密顿图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于是    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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latin typeface="Times New Roman" panose="02020603050405020304" pitchFamily="18" charset="0"/>
              </a:rPr>
              <a:t> p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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)+1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|+1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几点说明</a:t>
            </a:r>
          </a:p>
        </p:txBody>
      </p:sp>
      <p:sp>
        <p:nvSpPr>
          <p:cNvPr id="299019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15.6</a:t>
            </a:r>
            <a:r>
              <a:rPr lang="zh-CN" altLang="en-US" dirty="0">
                <a:latin typeface="Times New Roman" panose="02020603050405020304" pitchFamily="18" charset="0"/>
              </a:rPr>
              <a:t>中的条件是哈密顿图的必要条件，但不是</a:t>
            </a:r>
            <a:r>
              <a:rPr lang="zh-CN" altLang="en-US" dirty="0" smtClean="0">
                <a:latin typeface="Times New Roman" panose="02020603050405020304" pitchFamily="18" charset="0"/>
              </a:rPr>
              <a:t>充分条件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15.6</a:t>
            </a:r>
            <a:r>
              <a:rPr lang="zh-CN" altLang="en-US" dirty="0">
                <a:latin typeface="Times New Roman" panose="02020603050405020304" pitchFamily="18" charset="0"/>
              </a:rPr>
              <a:t>立刻可知，</a:t>
            </a:r>
            <a:r>
              <a:rPr lang="en-US" altLang="zh-CN" i="1" dirty="0" err="1">
                <a:latin typeface="Times New Roman" panose="02020603050405020304" pitchFamily="18" charset="0"/>
              </a:rPr>
              <a:t>Kr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时不是哈密顿图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易知</a:t>
            </a:r>
            <a:r>
              <a:rPr lang="en-US" altLang="zh-CN" i="1" dirty="0" err="1">
                <a:latin typeface="Times New Roman" panose="02020603050405020304" pitchFamily="18" charset="0"/>
              </a:rPr>
              <a:t>Kr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）时都是哈密顿图，</a:t>
            </a:r>
            <a:r>
              <a:rPr lang="en-US" altLang="zh-CN" i="1" dirty="0">
                <a:latin typeface="Times New Roman" panose="02020603050405020304" pitchFamily="18" charset="0"/>
              </a:rPr>
              <a:t>Kr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都是半哈密顿图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常利用定理</a:t>
            </a:r>
            <a:r>
              <a:rPr lang="en-US" altLang="zh-CN" dirty="0">
                <a:latin typeface="Times New Roman" panose="02020603050405020304" pitchFamily="18" charset="0"/>
              </a:rPr>
              <a:t>15.6</a:t>
            </a:r>
            <a:r>
              <a:rPr lang="zh-CN" altLang="en-US" dirty="0">
                <a:latin typeface="Times New Roman" panose="02020603050405020304" pitchFamily="18" charset="0"/>
              </a:rPr>
              <a:t>判断某些图不是哈密顿图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阶无向连通简单图，若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中有割点或桥，则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是哈密顿图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  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为割点，则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2&gt;|{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}|=1.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有桥，它显然不是哈密顿图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除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外，其他有桥的图（连通的）均有割点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其实，本例对非简单连通图也对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D0CD-4460-48E8-AAEE-BC769AD72552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无向哈密顿图的一个充分条件</a:t>
            </a:r>
          </a:p>
        </p:txBody>
      </p:sp>
      <p:sp>
        <p:nvSpPr>
          <p:cNvPr id="30106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阶无向简单图，若对于任意不相邻的顶点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，均有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             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中存在哈密顿通路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证明线索：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证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中极大路径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证毕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否则，证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中存在过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上所有顶点的圈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，由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知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外顶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点存在与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上某顶点相邻顶点，从而得比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更长的路径，重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复</a:t>
            </a:r>
            <a:r>
              <a:rPr lang="en-US" altLang="zh-CN" dirty="0">
                <a:latin typeface="Times New Roman" panose="02020603050405020304" pitchFamily="18" charset="0"/>
              </a:rPr>
              <a:t>(2) –(3) </a:t>
            </a:r>
            <a:r>
              <a:rPr lang="zh-CN" altLang="en-US" dirty="0">
                <a:latin typeface="Times New Roman" panose="02020603050405020304" pitchFamily="18" charset="0"/>
              </a:rPr>
              <a:t>，最后得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中哈密顿通路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33FB-95C2-4C75-B41E-8BA9D1A2D3CD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0311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7920037" cy="2016125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证（着重关键步骤）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及简单图的性质，用反证法证明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为极大路径，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（结束）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下面讨论</a:t>
            </a:r>
            <a:r>
              <a:rPr lang="en-US" altLang="zh-CN" i="1" dirty="0">
                <a:latin typeface="Times New Roman" panose="02020603050405020304" pitchFamily="18" charset="0"/>
              </a:rPr>
              <a:t>l&lt;n</a:t>
            </a:r>
            <a:r>
              <a:rPr lang="zh-CN" altLang="en-US" dirty="0">
                <a:latin typeface="Times New Roman" panose="02020603050405020304" pitchFamily="18" charset="0"/>
              </a:rPr>
              <a:t>的情况，即要证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中存在过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上所有顶点的圈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①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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中圈</a:t>
            </a:r>
          </a:p>
        </p:txBody>
      </p:sp>
      <p:sp>
        <p:nvSpPr>
          <p:cNvPr id="1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C8D3-91A6-45E9-B3E6-6DA6BD4409A2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303124" name="Group 20"/>
          <p:cNvGrpSpPr>
            <a:grpSpLocks/>
          </p:cNvGrpSpPr>
          <p:nvPr/>
        </p:nvGrpSpPr>
        <p:grpSpPr bwMode="auto">
          <a:xfrm>
            <a:off x="468313" y="3429000"/>
            <a:ext cx="8064500" cy="2449513"/>
            <a:chOff x="340" y="2069"/>
            <a:chExt cx="5080" cy="1543"/>
          </a:xfrm>
        </p:grpSpPr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340" y="2082"/>
              <a:ext cx="5080" cy="1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② 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否则，设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300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zh-CN" altLang="en-US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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                              相邻，则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 (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否则由极大路径端点性质及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(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，会得到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)+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)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1+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2&lt;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1)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</a:p>
            <a:p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又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至少与                    </a:t>
              </a: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左边相邻顶点之一相邻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写出理由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，设        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i="1" baseline="-25000" dirty="0" err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相邻，见图中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，于是得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中回路</a:t>
              </a:r>
              <a:r>
                <a:rPr lang="en-US" altLang="zh-CN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 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((1)</a:t>
              </a:r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中图去掉边</a:t>
              </a:r>
              <a:r>
                <a:rPr lang="en-US" altLang="zh-CN" b="1" dirty="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             ) )  </a:t>
              </a:r>
            </a:p>
            <a:p>
              <a:endPara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03115" name="Object 11"/>
            <p:cNvGraphicFramePr>
              <a:graphicFrameLocks noChangeAspect="1"/>
            </p:cNvGraphicFramePr>
            <p:nvPr/>
          </p:nvGraphicFramePr>
          <p:xfrm>
            <a:off x="1383" y="2568"/>
            <a:ext cx="90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29" name="Microsoft 公式 3.0" r:id="rId4" imgW="672808" imgH="228501" progId="Equation.3">
                    <p:embed/>
                  </p:oleObj>
                </mc:Choice>
                <mc:Fallback>
                  <p:oleObj name="Microsoft 公式 3.0" r:id="rId4" imgW="672808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568"/>
                          <a:ext cx="90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3" name="Object 9"/>
            <p:cNvGraphicFramePr>
              <a:graphicFrameLocks noChangeAspect="1"/>
            </p:cNvGraphicFramePr>
            <p:nvPr/>
          </p:nvGraphicFramePr>
          <p:xfrm>
            <a:off x="2064" y="2069"/>
            <a:ext cx="149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0" name="Microsoft 公式 3.0" r:id="rId6" imgW="990600" imgH="228600" progId="Equation.3">
                    <p:embed/>
                  </p:oleObj>
                </mc:Choice>
                <mc:Fallback>
                  <p:oleObj name="Microsoft 公式 3.0" r:id="rId6" imgW="9906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69"/>
                          <a:ext cx="1497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9" name="Object 15"/>
            <p:cNvGraphicFramePr>
              <a:graphicFrameLocks noChangeAspect="1"/>
            </p:cNvGraphicFramePr>
            <p:nvPr/>
          </p:nvGraphicFramePr>
          <p:xfrm>
            <a:off x="612" y="2886"/>
            <a:ext cx="36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1" name="Microsoft 公式 3.0" r:id="rId8" imgW="266584" imgH="228501" progId="Equation.3">
                    <p:embed/>
                  </p:oleObj>
                </mc:Choice>
                <mc:Fallback>
                  <p:oleObj name="Microsoft 公式 3.0" r:id="rId8" imgW="266584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886"/>
                          <a:ext cx="36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21" name="Object 17"/>
            <p:cNvGraphicFramePr>
              <a:graphicFrameLocks noChangeAspect="1"/>
            </p:cNvGraphicFramePr>
            <p:nvPr/>
          </p:nvGraphicFramePr>
          <p:xfrm>
            <a:off x="930" y="3113"/>
            <a:ext cx="59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32" name="Microsoft 公式 3.0" r:id="rId10" imgW="469900" imgH="228600" progId="Equation.3">
                    <p:embed/>
                  </p:oleObj>
                </mc:Choice>
                <mc:Fallback>
                  <p:oleObj name="Microsoft 公式 3.0" r:id="rId10" imgW="4699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13"/>
                          <a:ext cx="590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F2CD-E783-4388-AD6B-EC8E20462C4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3203575" y="1738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755650" y="2963863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5172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证明</a:t>
            </a:r>
          </a:p>
        </p:txBody>
      </p:sp>
      <p:pic>
        <p:nvPicPr>
          <p:cNvPr id="305173" name="Picture 21" descr="1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3" t="27661"/>
          <a:stretch>
            <a:fillRect/>
          </a:stretch>
        </p:blipFill>
        <p:spPr bwMode="auto">
          <a:xfrm>
            <a:off x="971550" y="3030538"/>
            <a:ext cx="727392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74" name="Picture 22" descr="1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9" r="48286"/>
          <a:stretch>
            <a:fillRect/>
          </a:stretch>
        </p:blipFill>
        <p:spPr bwMode="auto">
          <a:xfrm>
            <a:off x="1403350" y="1262063"/>
            <a:ext cx="6985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75" name="Text Box 23"/>
          <p:cNvSpPr txBox="1">
            <a:spLocks noChangeArrowheads="1"/>
          </p:cNvSpPr>
          <p:nvPr/>
        </p:nvSpPr>
        <p:spPr bwMode="auto">
          <a:xfrm>
            <a:off x="395288" y="1844675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图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468313" y="4005263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图</a:t>
            </a:r>
            <a:r>
              <a:rPr lang="en-US" altLang="zh-CN" b="1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305177" name="Rectangle 25"/>
          <p:cNvSpPr>
            <a:spLocks noChangeArrowheads="1"/>
          </p:cNvSpPr>
          <p:nvPr/>
        </p:nvSpPr>
        <p:spPr bwMode="auto">
          <a:xfrm>
            <a:off x="468313" y="5589588"/>
            <a:ext cx="79930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由连通性，可得比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>
                <a:latin typeface="Times New Roman" panose="02020603050405020304" pitchFamily="18" charset="0"/>
              </a:rPr>
              <a:t>更长的路径（如图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所示），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对它再扩大路径，重复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，最后得哈密顿通路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推论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6702-56B6-42FA-B1D6-E28B7FD9254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539750" y="1412875"/>
            <a:ext cx="79200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3) </a:t>
            </a:r>
            <a:r>
              <a:rPr lang="zh-CN" altLang="en-US">
                <a:latin typeface="Times New Roman" panose="02020603050405020304" pitchFamily="18" charset="0"/>
              </a:rPr>
              <a:t>阶无向简单图，若对于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中任意两个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不相邻的顶点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，均有</a:t>
            </a:r>
            <a:endParaRPr lang="zh-CN" altLang="en-US" i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        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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中存在哈密顿回路，从而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为哈密顿图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证明线索：由定理</a:t>
            </a:r>
            <a:r>
              <a:rPr lang="en-US" altLang="zh-CN">
                <a:latin typeface="Times New Roman" panose="02020603050405020304" pitchFamily="18" charset="0"/>
              </a:rPr>
              <a:t>15.7</a:t>
            </a:r>
            <a:r>
              <a:rPr lang="zh-CN" altLang="en-US">
                <a:latin typeface="Times New Roman" panose="02020603050405020304" pitchFamily="18" charset="0"/>
              </a:rPr>
              <a:t>得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中哈密顿通路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，得证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否则利用（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</a:t>
            </a:r>
            <a:r>
              <a:rPr lang="zh-CN" altLang="en-US">
                <a:latin typeface="Times New Roman" panose="02020603050405020304" pitchFamily="18" charset="0"/>
              </a:rPr>
              <a:t>）证明存在过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…,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的圈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哈密顿回路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539750" y="4724400"/>
            <a:ext cx="80200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15.8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阶无向简单图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中两个不相邻的顶点，且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，则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为哈密顿图当且仅当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为哈密顿图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向</a:t>
            </a:r>
            <a:r>
              <a:rPr lang="zh-CN" altLang="en-US" dirty="0"/>
              <a:t>哈密顿图的充分条件</a:t>
            </a:r>
          </a:p>
        </p:txBody>
      </p:sp>
      <p:sp>
        <p:nvSpPr>
          <p:cNvPr id="311305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1800225"/>
          </a:xfrm>
        </p:spPr>
        <p:txBody>
          <a:bodyPr/>
          <a:lstStyle/>
          <a:p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）阶竞赛图中存在哈密顿通路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15.9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）阶竞赛图，则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中具有哈密顿通路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证明思路：注意，竞赛图的基图是无向完全图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做归纳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只需观察下面两个图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1749-88DE-46E2-BF42-2B234BC3989B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311307" name="Picture 11" descr="15-8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13100"/>
            <a:ext cx="79200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37CA-2852-47C0-9041-1B1701E33DE5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501650" y="3455988"/>
            <a:ext cx="7310438" cy="654050"/>
            <a:chOff x="316" y="2177"/>
            <a:chExt cx="4605" cy="412"/>
          </a:xfrm>
        </p:grpSpPr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316" y="2251"/>
              <a:ext cx="46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>
                  <a:sym typeface="Symbol" panose="05050102010706020507" pitchFamily="18" charset="2"/>
                </a:rPr>
                <a:t>设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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b="1" dirty="0">
                  <a:sym typeface="Symbol" panose="05050102010706020507" pitchFamily="18" charset="2"/>
                </a:rPr>
                <a:t>称         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的权，并记作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W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，即</a:t>
              </a:r>
            </a:p>
          </p:txBody>
        </p:sp>
        <p:graphicFrame>
          <p:nvGraphicFramePr>
            <p:cNvPr id="319497" name="Object 9"/>
            <p:cNvGraphicFramePr>
              <a:graphicFrameLocks noChangeAspect="1"/>
            </p:cNvGraphicFramePr>
            <p:nvPr/>
          </p:nvGraphicFramePr>
          <p:xfrm>
            <a:off x="1476" y="2177"/>
            <a:ext cx="73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55" name="公式" r:id="rId4" imgW="647640" imgH="368280" progId="Equation.3">
                    <p:embed/>
                  </p:oleObj>
                </mc:Choice>
                <mc:Fallback>
                  <p:oleObj name="公式" r:id="rId4" imgW="647640" imgH="3682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2177"/>
                          <a:ext cx="732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88365"/>
              </p:ext>
            </p:extLst>
          </p:nvPr>
        </p:nvGraphicFramePr>
        <p:xfrm>
          <a:off x="2411760" y="4267384"/>
          <a:ext cx="2387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6" name="公式" r:id="rId6" imgW="1180800" imgH="368280" progId="Equation.3">
                  <p:embed/>
                </p:oleObj>
              </mc:Choice>
              <mc:Fallback>
                <p:oleObj name="公式" r:id="rId6" imgW="1180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67384"/>
                        <a:ext cx="23876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250825" y="1014413"/>
            <a:ext cx="85693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286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为无向图或有向图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</a:p>
          <a:p>
            <a:pPr>
              <a:lnSpc>
                <a:spcPct val="120000"/>
              </a:lnSpc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为实数集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中任意边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为有向图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&lt;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，称实数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b="1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为边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权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，并将</a:t>
            </a:r>
          </a:p>
          <a:p>
            <a:pPr>
              <a:lnSpc>
                <a:spcPct val="120000"/>
              </a:lnSpc>
            </a:pP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标注在边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上，称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带权图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，此时常将带权图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记作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&gt;.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1763713" y="188913"/>
            <a:ext cx="669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15.3 </a:t>
            </a:r>
            <a:r>
              <a:rPr lang="zh-CN" altLang="en-US" sz="2800" b="1" dirty="0">
                <a:latin typeface="Times New Roman" panose="02020603050405020304" pitchFamily="18" charset="0"/>
              </a:rPr>
              <a:t>最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短路、中国邮递员</a:t>
            </a:r>
            <a:r>
              <a:rPr lang="zh-CN" altLang="en-US" sz="2800" b="1" dirty="0" smtClean="0"/>
              <a:t>与</a:t>
            </a:r>
            <a:r>
              <a:rPr lang="zh-CN" altLang="en-US" sz="2800" b="1" dirty="0"/>
              <a:t>货郎担问题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1650" y="5157192"/>
            <a:ext cx="806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中的一条通路，</a:t>
            </a:r>
            <a:r>
              <a:rPr lang="en-US" altLang="zh-CN" b="1" i="1" dirty="0">
                <a:latin typeface="Times New Roman" panose="02020603050405020304" pitchFamily="18" charset="0"/>
              </a:rPr>
              <a:t> P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中所有边的权之和称作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长度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，记作</a:t>
            </a:r>
            <a:r>
              <a:rPr lang="en-US" altLang="zh-CN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设带权图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，其中每一条边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的权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为非负实数，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u,v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，当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连通（可达）时，称从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长度最短的路径为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的最短路径。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最短路问题：给定带权图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及顶点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，其中每一条边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的权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为非负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实数，求从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的最短路径。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BF63-3D56-4B25-8DCB-5D2F10B940B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28708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FB7F-4271-4DD2-80A2-7CEA4720811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1690688" y="188913"/>
            <a:ext cx="6481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15.1 </a:t>
            </a:r>
            <a:r>
              <a:rPr lang="en-US" altLang="zh-CN" sz="3200" b="1"/>
              <a:t> </a:t>
            </a:r>
            <a:r>
              <a:rPr lang="zh-CN" altLang="en-US" sz="3200" b="1"/>
              <a:t>欧拉图</a:t>
            </a: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468313" y="1125538"/>
            <a:ext cx="536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历史背景：哥尼斯堡七桥问题与欧拉图</a:t>
            </a:r>
          </a:p>
        </p:txBody>
      </p:sp>
      <p:pic>
        <p:nvPicPr>
          <p:cNvPr id="270348" name="Picture 12" descr="15-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76327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中国</a:t>
            </a:r>
            <a:r>
              <a:rPr lang="zh-CN" altLang="en-US" dirty="0" smtClean="0">
                <a:latin typeface="Times New Roman" panose="02020603050405020304" pitchFamily="18" charset="0"/>
              </a:rPr>
              <a:t>邮递员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中国邮递员</a:t>
            </a:r>
            <a:r>
              <a:rPr lang="zh-CN" altLang="en-US" dirty="0" smtClean="0"/>
              <a:t>问题：给定一个带权无向图，其中每条边的权为非负实数，求每一条边至少经过一次的最短路径。</a:t>
            </a:r>
            <a:endParaRPr lang="en-US" altLang="zh-CN" dirty="0" smtClean="0"/>
          </a:p>
          <a:p>
            <a:pPr marL="52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如果图中存在欧拉回路，则欧拉回路就是最短路径；若图中不存在欧拉回路，则应使重复的边最短。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3292-F75D-4A08-BB91-01A3730391B9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2063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货郎担问题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为一个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阶完全带权图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，各边的权非负，且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有的边的权可能为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中的一条最短的哈密顿回路，这就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是货郎担问题的数学模型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完全带权图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）中不同的哈密顿回路数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1)! </a:t>
            </a:r>
            <a:r>
              <a:rPr lang="zh-CN" altLang="en-US">
                <a:latin typeface="Times New Roman" panose="02020603050405020304" pitchFamily="18" charset="0"/>
              </a:rPr>
              <a:t>条不同的哈密顿回路（定义意义下）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完全带权图中有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1)! </a:t>
            </a:r>
            <a:r>
              <a:rPr lang="zh-CN" altLang="en-US">
                <a:latin typeface="Times New Roman" panose="02020603050405020304" pitchFamily="18" charset="0"/>
              </a:rPr>
              <a:t>条不同的哈密顿回路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用穷举法解货郎担问题算法的复杂度为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1)</a:t>
            </a:r>
            <a:r>
              <a:rPr lang="zh-CN" altLang="en-US">
                <a:latin typeface="Times New Roman" panose="02020603050405020304" pitchFamily="18" charset="0"/>
              </a:rPr>
              <a:t>！，当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较大时，计算量惊人地大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A20-752A-46FA-AB45-757D7A70EA76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  </a:t>
            </a:r>
          </a:p>
        </p:txBody>
      </p:sp>
      <p:sp>
        <p:nvSpPr>
          <p:cNvPr id="323593" name="Rectangle 9"/>
          <p:cNvSpPr>
            <a:spLocks noGrp="1" noChangeArrowheads="1"/>
          </p:cNvSpPr>
          <p:nvPr>
            <p:ph idx="1"/>
          </p:nvPr>
        </p:nvSpPr>
        <p:spPr>
          <a:xfrm>
            <a:off x="1619250" y="4868863"/>
            <a:ext cx="5832475" cy="180022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)=10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)=11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   </a:t>
            </a:r>
            <a:r>
              <a:rPr lang="en-US" altLang="zh-CN" i="1">
                <a:latin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)=9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可见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见图中</a:t>
            </a:r>
            <a:r>
              <a:rPr lang="en-US" altLang="zh-CN">
                <a:latin typeface="Times New Roman" panose="02020603050405020304" pitchFamily="18" charset="0"/>
              </a:rPr>
              <a:t>(2)) </a:t>
            </a:r>
            <a:r>
              <a:rPr lang="zh-CN" altLang="en-US">
                <a:latin typeface="Times New Roman" panose="02020603050405020304" pitchFamily="18" charset="0"/>
              </a:rPr>
              <a:t>是最短的，其权为</a:t>
            </a:r>
            <a:r>
              <a:rPr lang="en-US" altLang="zh-CN">
                <a:latin typeface="Times New Roman" panose="02020603050405020304" pitchFamily="18" charset="0"/>
              </a:rPr>
              <a:t>9.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C179-E8BA-404D-B69F-D934E0F5678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684213" y="1127125"/>
            <a:ext cx="659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求图中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所示带权图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中最短哈密顿回路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/>
              <a:t> </a:t>
            </a:r>
          </a:p>
        </p:txBody>
      </p:sp>
      <p:grpSp>
        <p:nvGrpSpPr>
          <p:cNvPr id="323597" name="Group 13"/>
          <p:cNvGrpSpPr>
            <a:grpSpLocks/>
          </p:cNvGrpSpPr>
          <p:nvPr/>
        </p:nvGrpSpPr>
        <p:grpSpPr bwMode="auto">
          <a:xfrm>
            <a:off x="1331913" y="1700213"/>
            <a:ext cx="6192837" cy="2978150"/>
            <a:chOff x="839" y="1071"/>
            <a:chExt cx="3901" cy="1876"/>
          </a:xfrm>
        </p:grpSpPr>
        <p:pic>
          <p:nvPicPr>
            <p:cNvPr id="323595" name="Picture 11" descr="15-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42"/>
            <a:stretch>
              <a:fillRect/>
            </a:stretch>
          </p:blipFill>
          <p:spPr bwMode="auto">
            <a:xfrm>
              <a:off x="839" y="1071"/>
              <a:ext cx="3901" cy="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596" name="Text Box 12"/>
            <p:cNvSpPr txBox="1">
              <a:spLocks noChangeArrowheads="1"/>
            </p:cNvSpPr>
            <p:nvPr/>
          </p:nvSpPr>
          <p:spPr bwMode="auto">
            <a:xfrm>
              <a:off x="1338" y="2659"/>
              <a:ext cx="30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   (1)                                           (2)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第十五章 习题课</a:t>
            </a:r>
            <a:r>
              <a:rPr lang="zh-CN" altLang="en-US"/>
              <a:t> </a:t>
            </a:r>
          </a:p>
        </p:txBody>
      </p:sp>
      <p:sp>
        <p:nvSpPr>
          <p:cNvPr id="325645" name="Rectangle 1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欧拉通路、欧拉回路、欧拉图、半欧拉图及其判别法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哈密顿通路、哈密顿回路、哈密顿图、半哈密顿图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带权图、货郎担问题</a:t>
            </a:r>
          </a:p>
          <a:p>
            <a:pPr>
              <a:spcBef>
                <a:spcPct val="60000"/>
              </a:spcBef>
            </a:pPr>
            <a:r>
              <a:rPr lang="zh-CN" altLang="en-US"/>
              <a:t>基本要求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深刻理解欧拉图、半欧拉图的定义及判别定理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深刻理解哈密顿图、半哈密顿图的定义</a:t>
            </a:r>
            <a:r>
              <a:rPr lang="en-US" altLang="zh-CN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会用哈密顿图的必要条件判断某些图不是哈密顿图</a:t>
            </a:r>
            <a:r>
              <a:rPr lang="en-US" altLang="zh-CN"/>
              <a:t>.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会用充分条件判断某些图是哈密顿图</a:t>
            </a:r>
            <a:r>
              <a:rPr lang="en-US" altLang="zh-CN"/>
              <a:t>. </a:t>
            </a:r>
            <a:r>
              <a:rPr lang="zh-CN" altLang="en-US"/>
              <a:t>要特别注意的是，不能将必要条件当作充分条件，也不要将充分条件当必要条件</a:t>
            </a:r>
            <a:r>
              <a:rPr lang="en-US" altLang="zh-CN"/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40CE-A65F-4884-AC9A-D1110BE107B5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803F-09E6-4679-88E6-903C6BB02C4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395288" y="105251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1.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）阶无向欧拉图，证明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中无桥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见例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思考题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468313" y="3789363"/>
            <a:ext cx="820737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方法二：反证法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利用欧拉图无奇度顶点及握手定理的推论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否则，设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中桥，则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产生两个连通分支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，不妨设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中，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由于从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中删除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时，只改变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的度数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各减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，因而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中均只含一个奇度顶点，这与握手定理推论矛盾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练习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68313" y="1557338"/>
            <a:ext cx="8424862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方法一：直接证明法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命题 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(*)</a:t>
            </a:r>
            <a:r>
              <a:rPr lang="zh-CN" altLang="en-US" b="1">
                <a:latin typeface="Times New Roman" panose="02020603050405020304" pitchFamily="18" charset="0"/>
              </a:rPr>
              <a:t>：设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</a:rPr>
              <a:t>为任意简单回路，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</a:rPr>
              <a:t>上任意一条边，则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连通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  设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中一条欧拉回路，任意的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>
                <a:latin typeface="Times New Roman" panose="02020603050405020304" pitchFamily="18" charset="0"/>
              </a:rPr>
              <a:t>可知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的子图，由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()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知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>
                <a:latin typeface="Times New Roman" panose="02020603050405020304" pitchFamily="18" charset="0"/>
              </a:rPr>
              <a:t>e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连通，所以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不为桥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B405-FE83-4850-AB4D-95021A54404D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329738" name="Picture 10" descr="15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96975"/>
            <a:ext cx="280828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323850" y="981075"/>
            <a:ext cx="590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2.</a:t>
            </a:r>
            <a:r>
              <a:rPr lang="en-US" altLang="zh-CN" b="1"/>
              <a:t> </a:t>
            </a:r>
            <a:r>
              <a:rPr lang="zh-CN" altLang="en-US" b="1"/>
              <a:t>证明下图不是哈密顿图</a:t>
            </a:r>
            <a:r>
              <a:rPr lang="en-US" altLang="zh-CN" b="1">
                <a:latin typeface="Times New Roman" panose="02020603050405020304" pitchFamily="18" charset="0"/>
              </a:rPr>
              <a:t>. (</a:t>
            </a:r>
            <a:r>
              <a:rPr lang="zh-CN" altLang="en-US" b="1">
                <a:latin typeface="Times New Roman" panose="02020603050405020304" pitchFamily="18" charset="0"/>
              </a:rPr>
              <a:t>破坏必要条件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395288" y="1484313"/>
            <a:ext cx="44640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方法一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</a:rPr>
              <a:t>利用定理</a:t>
            </a:r>
            <a:r>
              <a:rPr lang="en-US" altLang="zh-CN">
                <a:latin typeface="Times New Roman" panose="02020603050405020304" pitchFamily="18" charset="0"/>
              </a:rPr>
              <a:t>15.6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取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endParaRPr lang="zh-CN" altLang="en-US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i="1">
                <a:latin typeface="Times New Roman" panose="02020603050405020304" pitchFamily="18" charset="0"/>
              </a:rPr>
              <a:t>         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= 7 &gt;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 = 6  </a:t>
            </a:r>
          </a:p>
        </p:txBody>
      </p:sp>
      <p:sp>
        <p:nvSpPr>
          <p:cNvPr id="329740" name="Rectangle 12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练习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9741" name="Rectangle 13"/>
          <p:cNvSpPr>
            <a:spLocks noChangeArrowheads="1"/>
          </p:cNvSpPr>
          <p:nvPr/>
        </p:nvSpPr>
        <p:spPr bwMode="auto">
          <a:xfrm>
            <a:off x="323850" y="2852738"/>
            <a:ext cx="6697663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方法二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为二部图，互补顶点子集</a:t>
            </a:r>
          </a:p>
          <a:p>
            <a:pPr>
              <a:spcBef>
                <a:spcPct val="0"/>
              </a:spcBef>
            </a:pPr>
            <a:r>
              <a:rPr lang="zh-CN" altLang="en-US" i="1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 l</a:t>
            </a:r>
            <a:r>
              <a:rPr lang="en-US" altLang="zh-CN">
                <a:latin typeface="Times New Roman" panose="02020603050405020304" pitchFamily="18" charset="0"/>
              </a:rPr>
              <a:t>}, 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 = 6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 7 =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|. </a:t>
            </a:r>
          </a:p>
        </p:txBody>
      </p:sp>
      <p:sp>
        <p:nvSpPr>
          <p:cNvPr id="329742" name="Rectangle 14"/>
          <p:cNvSpPr>
            <a:spLocks noChangeArrowheads="1"/>
          </p:cNvSpPr>
          <p:nvPr/>
        </p:nvSpPr>
        <p:spPr bwMode="auto">
          <a:xfrm>
            <a:off x="395288" y="4221163"/>
            <a:ext cx="828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方法三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</a:rPr>
              <a:t>利用可能出现在哈密顿回路上的边至少有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为阶数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条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这也是哈密顿图的一个必要条件，记为（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此图中，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13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en-US" altLang="zh-CN">
                <a:latin typeface="Times New Roman" panose="02020603050405020304" pitchFamily="18" charset="0"/>
              </a:rPr>
              <a:t>= 21. </a:t>
            </a:r>
            <a:r>
              <a:rPr lang="zh-CN" altLang="en-US">
                <a:latin typeface="Times New Roman" panose="02020603050405020304" pitchFamily="18" charset="0"/>
              </a:rPr>
              <a:t>由于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>
                <a:latin typeface="Times New Roman" panose="02020603050405020304" pitchFamily="18" charset="0"/>
              </a:rPr>
              <a:t>均为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度顶点，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度顶点，且它们关联边互不相同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而在哈密顿回路上，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每个顶点准确地关联两条边，于是可能用的边至多有</a:t>
            </a:r>
            <a:r>
              <a:rPr lang="en-US" altLang="zh-CN">
                <a:latin typeface="Times New Roman" panose="02020603050405020304" pitchFamily="18" charset="0"/>
              </a:rPr>
              <a:t>21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(3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2+3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</a:rPr>
              <a:t>1) = 12. </a:t>
            </a:r>
            <a:r>
              <a:rPr lang="zh-CN" altLang="en-US">
                <a:latin typeface="Times New Roman" panose="02020603050405020304" pitchFamily="18" charset="0"/>
              </a:rPr>
              <a:t>这达不到（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>
                <a:latin typeface="Times New Roman" panose="02020603050405020304" pitchFamily="18" charset="0"/>
              </a:rPr>
              <a:t>）的要求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2C8F-96E0-412E-8EE3-B83B38EA9B4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395288" y="1125538"/>
            <a:ext cx="82470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．某次国际会议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人参加，已知每人至少与其余</a:t>
            </a:r>
            <a:r>
              <a:rPr lang="en-US" altLang="zh-CN" b="1">
                <a:latin typeface="Times New Roman" panose="02020603050405020304" pitchFamily="18" charset="0"/>
              </a:rPr>
              <a:t>7</a:t>
            </a:r>
            <a:r>
              <a:rPr lang="zh-CN" altLang="en-US" b="1">
                <a:latin typeface="Times New Roman" panose="02020603050405020304" pitchFamily="18" charset="0"/>
              </a:rPr>
              <a:t>人中的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人有共同语言，问服务员能否将他们安排在同一张圆桌就座，使得每个人都与两边的人交谈？</a:t>
            </a: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395288" y="2503488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  图是描述事物之间关系的最好的手段之一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做无向图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&gt;, </a:t>
            </a:r>
            <a:r>
              <a:rPr lang="zh-CN" altLang="en-US" b="1">
                <a:latin typeface="Times New Roman" panose="02020603050405020304" pitchFamily="18" charset="0"/>
              </a:rPr>
              <a:t>其中 </a:t>
            </a:r>
          </a:p>
          <a:p>
            <a:r>
              <a:rPr lang="zh-CN" altLang="en-US" b="1">
                <a:latin typeface="Times New Roman" panose="02020603050405020304" pitchFamily="18" charset="0"/>
              </a:rPr>
              <a:t>           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| 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</a:rPr>
              <a:t>为与会者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b="1" i="1">
                <a:latin typeface="Times New Roman" panose="02020603050405020304" pitchFamily="18" charset="0"/>
              </a:rPr>
              <a:t>            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={(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) |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有共同语言，且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}. 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易知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为简单图且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，于是，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</a:t>
            </a:r>
            <a:r>
              <a:rPr lang="en-US" altLang="zh-CN" b="1">
                <a:latin typeface="Times New Roman" panose="02020603050405020304" pitchFamily="18" charset="0"/>
              </a:rPr>
              <a:t> 8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，由定理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15.7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的推论可知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为哈密顿图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服务员在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中找一条哈密顿回路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，按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中相邻关系安排座位即可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10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练习 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468313" y="5661025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b="1">
                <a:sym typeface="Symbol" panose="05050102010706020507" pitchFamily="18" charset="2"/>
              </a:rPr>
              <a:t>由本题想到的：哈密顿回图的实质是能将图中所有的顶点排在同一个圈中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95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练习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8892-F936-4915-B80E-5EDDDF1E4724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335892" name="Picture 20" descr="15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060575"/>
            <a:ext cx="467995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9" name="Line 7"/>
          <p:cNvSpPr>
            <a:spLocks noChangeShapeType="1"/>
          </p:cNvSpPr>
          <p:nvPr/>
        </p:nvSpPr>
        <p:spPr bwMode="auto">
          <a:xfrm>
            <a:off x="2411413" y="40767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684213" y="1198563"/>
            <a:ext cx="621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4. </a:t>
            </a:r>
            <a:r>
              <a:rPr lang="zh-CN" altLang="en-US" b="1">
                <a:latin typeface="Times New Roman" panose="02020603050405020304" pitchFamily="18" charset="0"/>
              </a:rPr>
              <a:t>距离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公里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</a:rPr>
              <a:t>如图所示</a:t>
            </a:r>
            <a:r>
              <a:rPr lang="en-US" altLang="zh-CN" b="1">
                <a:latin typeface="Times New Roman" panose="02020603050405020304" pitchFamily="18" charset="0"/>
              </a:rPr>
              <a:t>. </a:t>
            </a:r>
            <a:r>
              <a:rPr lang="zh-CN" altLang="en-US" b="1">
                <a:latin typeface="Times New Roman" panose="02020603050405020304" pitchFamily="18" charset="0"/>
              </a:rPr>
              <a:t>他如何走行程最短？</a:t>
            </a:r>
            <a:r>
              <a:rPr lang="zh-CN" altLang="en-US"/>
              <a:t> </a:t>
            </a:r>
          </a:p>
        </p:txBody>
      </p:sp>
      <p:sp>
        <p:nvSpPr>
          <p:cNvPr id="335898" name="Rectangle 26"/>
          <p:cNvSpPr>
            <a:spLocks noChangeArrowheads="1"/>
          </p:cNvSpPr>
          <p:nvPr/>
        </p:nvSpPr>
        <p:spPr bwMode="auto">
          <a:xfrm>
            <a:off x="179388" y="5276850"/>
            <a:ext cx="843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最短的路为</a:t>
            </a:r>
            <a:r>
              <a:rPr lang="en-US" altLang="zh-CN" b="1" i="1">
                <a:latin typeface="Times New Roman" panose="02020603050405020304" pitchFamily="18" charset="0"/>
              </a:rPr>
              <a:t>ABCDA</a:t>
            </a:r>
            <a:r>
              <a:rPr lang="zh-CN" altLang="en-US" b="1">
                <a:latin typeface="Times New Roman" panose="02020603050405020304" pitchFamily="18" charset="0"/>
              </a:rPr>
              <a:t>，距离为</a:t>
            </a:r>
            <a:r>
              <a:rPr lang="en-US" altLang="zh-CN" b="1">
                <a:latin typeface="Times New Roman" panose="02020603050405020304" pitchFamily="18" charset="0"/>
              </a:rPr>
              <a:t>36</a:t>
            </a:r>
            <a:r>
              <a:rPr lang="zh-CN" altLang="en-US" b="1">
                <a:latin typeface="Times New Roman" panose="02020603050405020304" pitchFamily="18" charset="0"/>
              </a:rPr>
              <a:t>公里，其余两条各为多少？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欧拉图定义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15.1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欧拉通路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经过图中每条边一次且仅一次行遍所有顶点的通路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欧拉回</a:t>
            </a:r>
            <a:r>
              <a:rPr lang="zh-CN" altLang="en-US" dirty="0">
                <a:latin typeface="Times New Roman" panose="02020603050405020304" pitchFamily="18" charset="0"/>
              </a:rPr>
              <a:t>路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经过图中每条边一次且仅一次行遍所有顶点的回路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欧拉图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具有欧拉回路的图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半欧拉图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具有欧拉通路而无欧拉回路的图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几点说明：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规定平凡图为欧拉图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欧拉通路是生成的简单通路，欧拉回路是生成的简单回路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环不影响图的欧拉性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16F2-F2FC-4FC9-97F9-BB2B871F06D2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EDC6-9FA4-4A89-9326-0FF15570A42D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74441" name="Picture 9" descr="15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1029692"/>
            <a:ext cx="67976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68313" y="5157788"/>
            <a:ext cx="8397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上图中，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(a) ,(d) </a:t>
            </a:r>
            <a:r>
              <a:rPr lang="zh-CN" altLang="en-US" b="1" dirty="0">
                <a:latin typeface="Times New Roman" panose="02020603050405020304" pitchFamily="18" charset="0"/>
              </a:rPr>
              <a:t>为欧拉图，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(b)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</a:rPr>
              <a:t>半欧拉图，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(c),(e),(f)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既</a:t>
            </a:r>
            <a:r>
              <a:rPr lang="zh-CN" altLang="en-US" b="1" dirty="0">
                <a:latin typeface="Times New Roman" panose="02020603050405020304" pitchFamily="18" charset="0"/>
              </a:rPr>
              <a:t>不是欧拉图，也不是半欧拉图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</a:rPr>
              <a:t>(c),(e),(f)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</a:rPr>
              <a:t>各至少加几条边才能成为欧拉图？ 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欧拉图实例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3648" y="262210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(a)                             (b)                          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9092" y="463346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(d)                             (e)                          (f)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无向欧拉图的判别法</a:t>
            </a:r>
          </a:p>
        </p:txBody>
      </p:sp>
      <p:sp>
        <p:nvSpPr>
          <p:cNvPr id="27648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42481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连通且无奇度数顶点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连通且恰有两个奇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度顶点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C28-7C98-4916-B0AF-72C931DA88FE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有向欧拉图的判别法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518477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有向图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是欧拉图当且仅当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是强连通的且每个顶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点的入度都等于出度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有向图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是半欧拉图当且仅当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是单向连通的，且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中恰有两个奇度顶点，其中一个的入度比出度大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，另一个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的出度比入度大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，而其余顶点的入度都等于出度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55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是非平凡的欧拉图当且仅当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是连通的且为若干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个边不重的圈之并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2720-E7C1-42B6-A185-17B8A8F13052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例题</a:t>
            </a:r>
          </a:p>
        </p:txBody>
      </p:sp>
      <p:sp>
        <p:nvSpPr>
          <p:cNvPr id="286729" name="Rectangle 9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13684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是欧拉图，但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不是平凡图，也不是一个环，则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  只需证明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中不可能有</a:t>
            </a:r>
            <a:r>
              <a:rPr lang="zh-CN" altLang="en-US" dirty="0" smtClean="0">
                <a:latin typeface="Times New Roman" panose="02020603050405020304" pitchFamily="18" charset="0"/>
              </a:rPr>
              <a:t>桥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A7FE2-D283-48DB-85FA-330786F3B38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755650" y="5445125"/>
            <a:ext cx="7561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/>
              <a:t>上图中，</a:t>
            </a:r>
            <a:r>
              <a:rPr lang="en-US" altLang="zh-CN" b="1">
                <a:latin typeface="Times New Roman" panose="02020603050405020304" pitchFamily="18" charset="0"/>
              </a:rPr>
              <a:t>(1),(2)</a:t>
            </a:r>
            <a:r>
              <a:rPr lang="zh-CN" altLang="en-US" b="1">
                <a:latin typeface="Times New Roman" panose="02020603050405020304" pitchFamily="18" charset="0"/>
              </a:rPr>
              <a:t>两</a:t>
            </a:r>
            <a:r>
              <a:rPr lang="zh-CN" altLang="en-US" b="1"/>
              <a:t>图都是欧拉图，均从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/>
              <a:t>点出发，如何一次成功地走出一条欧拉回路来？</a:t>
            </a:r>
          </a:p>
        </p:txBody>
      </p:sp>
      <p:grpSp>
        <p:nvGrpSpPr>
          <p:cNvPr id="286733" name="Group 13"/>
          <p:cNvGrpSpPr>
            <a:grpSpLocks/>
          </p:cNvGrpSpPr>
          <p:nvPr/>
        </p:nvGrpSpPr>
        <p:grpSpPr bwMode="auto">
          <a:xfrm>
            <a:off x="755650" y="2492375"/>
            <a:ext cx="6913563" cy="2779713"/>
            <a:chOff x="476" y="1616"/>
            <a:chExt cx="4355" cy="1751"/>
          </a:xfrm>
        </p:grpSpPr>
        <p:pic>
          <p:nvPicPr>
            <p:cNvPr id="286730" name="Picture 10" descr="1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149"/>
            <a:stretch>
              <a:fillRect/>
            </a:stretch>
          </p:blipFill>
          <p:spPr bwMode="auto">
            <a:xfrm>
              <a:off x="476" y="1616"/>
              <a:ext cx="4355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32" name="Text Box 12"/>
            <p:cNvSpPr txBox="1">
              <a:spLocks noChangeArrowheads="1"/>
            </p:cNvSpPr>
            <p:nvPr/>
          </p:nvSpPr>
          <p:spPr bwMode="auto">
            <a:xfrm>
              <a:off x="703" y="3079"/>
              <a:ext cx="41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      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     (2)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288776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547211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算法：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任取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，令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已经行遍，按下面方法从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中选取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(a)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相关联；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(b) </a:t>
            </a:r>
            <a:r>
              <a:rPr lang="zh-CN" altLang="en-US">
                <a:latin typeface="Times New Roman" panose="02020603050405020304" pitchFamily="18" charset="0"/>
              </a:rPr>
              <a:t>除非无别的边可供行遍，否则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zh-CN" altLang="en-US">
                <a:latin typeface="Times New Roman" panose="02020603050405020304" pitchFamily="18" charset="0"/>
              </a:rPr>
              <a:t>不应该为</a:t>
            </a:r>
            <a:endParaRPr lang="zh-CN" altLang="en-US" i="1">
              <a:latin typeface="Times New Roman" panose="02020603050405020304" pitchFamily="18" charset="0"/>
            </a:endParaRPr>
          </a:p>
          <a:p>
            <a:r>
              <a:rPr lang="zh-CN" altLang="en-US" i="1">
                <a:latin typeface="Times New Roman" panose="02020603050405020304" pitchFamily="18" charset="0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中的桥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当 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不能再进行时，算法停止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可以证明算法停止时所得简单通路</a:t>
            </a:r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 </a:t>
            </a:r>
            <a:r>
              <a:rPr lang="zh-CN" altLang="en-US">
                <a:latin typeface="Times New Roman" panose="02020603050405020304" pitchFamily="18" charset="0"/>
              </a:rPr>
              <a:t>中一条欧拉回路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Fleury</a:t>
            </a:r>
            <a:r>
              <a:rPr lang="zh-CN" altLang="en-US">
                <a:latin typeface="Times New Roman" panose="02020603050405020304" pitchFamily="18" charset="0"/>
              </a:rPr>
              <a:t>算法走出上一页图</a:t>
            </a:r>
            <a:r>
              <a:rPr lang="en-US" altLang="zh-CN">
                <a:latin typeface="Times New Roman" panose="02020603050405020304" pitchFamily="18" charset="0"/>
              </a:rPr>
              <a:t>(1),(2)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出发（其实从任何一点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出发都可以）的欧拉回路各一条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1176-5BF0-478B-8699-390F4FCFB459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</a:rPr>
              <a:t>哈密顿图</a:t>
            </a:r>
            <a:endParaRPr lang="zh-CN" altLang="en-US" dirty="0"/>
          </a:p>
        </p:txBody>
      </p:sp>
      <p:sp>
        <p:nvSpPr>
          <p:cNvPr id="292876" name="Rectangle 12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15.2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哈密顿通路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经过图中所有顶点一</a:t>
            </a:r>
            <a:r>
              <a:rPr lang="zh-CN" altLang="en-US" dirty="0" smtClean="0">
                <a:latin typeface="Times New Roman" panose="02020603050405020304" pitchFamily="18" charset="0"/>
              </a:rPr>
              <a:t>次且仅</a:t>
            </a:r>
            <a:r>
              <a:rPr lang="zh-CN" altLang="en-US" dirty="0">
                <a:latin typeface="Times New Roman" panose="02020603050405020304" pitchFamily="18" charset="0"/>
              </a:rPr>
              <a:t>一次的通路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哈密顿回路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经过图中所有顶点一</a:t>
            </a:r>
            <a:r>
              <a:rPr lang="zh-CN" altLang="en-US" dirty="0" smtClean="0">
                <a:latin typeface="Times New Roman" panose="02020603050405020304" pitchFamily="18" charset="0"/>
              </a:rPr>
              <a:t>次且仅</a:t>
            </a:r>
            <a:r>
              <a:rPr lang="zh-CN" altLang="en-US" dirty="0">
                <a:latin typeface="Times New Roman" panose="02020603050405020304" pitchFamily="18" charset="0"/>
              </a:rPr>
              <a:t>一次的回路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哈密顿图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具有哈密顿回路的图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半哈密顿图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具有哈密顿通路且无哈密顿回路的图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几点说明：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平凡图是哈密顿图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哈密顿通路是初级通路，哈密顿回路是初级回路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环与平行边不影响哈密顿性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哈密顿图的实质是能将图中的所有顶点排在同一个圈</a:t>
            </a:r>
            <a:r>
              <a:rPr lang="zh-CN" altLang="en-US" dirty="0" smtClean="0"/>
              <a:t>上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与欧拉图不同，哈密顿图还没有便于判断的充分必要条件，只有必要条件或充分条件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714E-8F87-4A7C-848A-D298CDBFAA4E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1873</TotalTime>
  <Words>3031</Words>
  <Application>Microsoft Office PowerPoint</Application>
  <PresentationFormat>全屏显示(4:3)</PresentationFormat>
  <Paragraphs>250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华文行楷</vt:lpstr>
      <vt:lpstr>华文中宋</vt:lpstr>
      <vt:lpstr>宋体</vt:lpstr>
      <vt:lpstr>Arial</vt:lpstr>
      <vt:lpstr>Symbol</vt:lpstr>
      <vt:lpstr>Times New Roman</vt:lpstr>
      <vt:lpstr>Wingdings</vt:lpstr>
      <vt:lpstr>ch1</vt:lpstr>
      <vt:lpstr>Microsoft 公式 3.0</vt:lpstr>
      <vt:lpstr>公式</vt:lpstr>
      <vt:lpstr>第十五章 欧拉图与哈密顿图</vt:lpstr>
      <vt:lpstr>PowerPoint 演示文稿</vt:lpstr>
      <vt:lpstr>欧拉图定义</vt:lpstr>
      <vt:lpstr>PowerPoint 演示文稿</vt:lpstr>
      <vt:lpstr>无向欧拉图的判别法</vt:lpstr>
      <vt:lpstr>有向欧拉图的判别法</vt:lpstr>
      <vt:lpstr>例题</vt:lpstr>
      <vt:lpstr>Fleury算法</vt:lpstr>
      <vt:lpstr>15.2 哈密顿图</vt:lpstr>
      <vt:lpstr>实例</vt:lpstr>
      <vt:lpstr>无向哈密顿图的一个必要条件</vt:lpstr>
      <vt:lpstr>几点说明</vt:lpstr>
      <vt:lpstr>无向哈密顿图的一个充分条件</vt:lpstr>
      <vt:lpstr>证明</vt:lpstr>
      <vt:lpstr>PowerPoint 演示文稿</vt:lpstr>
      <vt:lpstr>推论</vt:lpstr>
      <vt:lpstr>有向哈密顿图的充分条件</vt:lpstr>
      <vt:lpstr>PowerPoint 演示文稿</vt:lpstr>
      <vt:lpstr>最短路问题</vt:lpstr>
      <vt:lpstr>中国邮递员问题</vt:lpstr>
      <vt:lpstr>货郎担问题</vt:lpstr>
      <vt:lpstr>  </vt:lpstr>
      <vt:lpstr>第十五章 习题课 </vt:lpstr>
      <vt:lpstr>PowerPoint 演示文稿</vt:lpstr>
      <vt:lpstr>PowerPoint 演示文稿</vt:lpstr>
      <vt:lpstr>PowerPoint 演示文稿</vt:lpstr>
      <vt:lpstr>练习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Microsoft 帐户</cp:lastModifiedBy>
  <cp:revision>401</cp:revision>
  <dcterms:created xsi:type="dcterms:W3CDTF">2007-11-19T20:33:53Z</dcterms:created>
  <dcterms:modified xsi:type="dcterms:W3CDTF">2023-06-05T16:40:56Z</dcterms:modified>
</cp:coreProperties>
</file>