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handoutMasterIdLst>
    <p:handoutMasterId r:id="rId40"/>
  </p:handout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6" r:id="rId9"/>
    <p:sldId id="267" r:id="rId10"/>
    <p:sldId id="268" r:id="rId11"/>
    <p:sldId id="269" r:id="rId12"/>
    <p:sldId id="270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3" r:id="rId24"/>
    <p:sldId id="284" r:id="rId25"/>
    <p:sldId id="285" r:id="rId26"/>
    <p:sldId id="286" r:id="rId27"/>
    <p:sldId id="287" r:id="rId28"/>
    <p:sldId id="289" r:id="rId29"/>
    <p:sldId id="290" r:id="rId30"/>
    <p:sldId id="291" r:id="rId31"/>
    <p:sldId id="292" r:id="rId32"/>
    <p:sldId id="294" r:id="rId33"/>
    <p:sldId id="295" r:id="rId34"/>
    <p:sldId id="296" r:id="rId35"/>
    <p:sldId id="297" r:id="rId36"/>
    <p:sldId id="298" r:id="rId37"/>
    <p:sldId id="300" r:id="rId3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69B3F1"/>
    <a:srgbClr val="FF99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73" autoAdjust="0"/>
    <p:restoredTop sz="89340" autoAdjust="0"/>
  </p:normalViewPr>
  <p:slideViewPr>
    <p:cSldViewPr>
      <p:cViewPr varScale="1">
        <p:scale>
          <a:sx n="100" d="100"/>
          <a:sy n="100" d="100"/>
        </p:scale>
        <p:origin x="189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27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altLang="zh-CN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CN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708CFED0-91FB-430E-B042-4CBBAA22022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94125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4866E69A-43E6-4E86-A0BA-7519287C9B7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9807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4987AB-D001-4010-94A7-A02308BB07A3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328955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4AF496-8B50-47C3-B6A2-5E7523995C39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28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121582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8CE2BF-BE84-49B3-94FE-270F216E3BDB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29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176575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620578-23ED-4EDE-B7B0-735A033EFB85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29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490140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A2BA5A-5BED-47EB-8A69-30F10384DD50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29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545785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BF0348-CEC7-4118-A4BF-CBA25D99E607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300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211949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BF21DA-998F-43F5-BAE4-F18235288527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30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079114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A59F8F-08F9-4B5F-BAE5-C91243F66C0B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30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535356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6B4987-B104-4B35-ABFB-CF0E5CE3D0C0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30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926078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49A014-C310-4D83-9DB8-8D768356B002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30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54981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C5468F-6796-4790-8E4A-E97DE6094384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310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75389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512F1B-CF27-4A43-8271-D40682F3D8A9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27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166952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5D641B-7B93-467B-8C22-A345FF723473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494164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10D682-94C8-46B1-B4E1-80DA2E0A5E26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314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878154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0092EA-13D7-4687-8AFE-D3EA97175382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31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592045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0AFCB2-2425-4A15-9153-7C521D85DE71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320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852859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46215B-0209-4B6F-AC6B-6EA768BF30AD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32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980654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99523C-DB7D-4DCB-9882-8B3BA524CCAA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32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8990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B07503-8F7B-45DB-BF7F-5A7200A6BBD2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32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973491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1A8856-EFD8-43E3-BFE1-C31C5E35DCAB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328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317770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73F40A-D170-4AC1-BE19-3BDD2159086C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332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675987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6FBAAA-56E4-4067-BC1A-27EA4366C25B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334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13948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6E293B-119B-4F21-8DF9-912B8A7ADB08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27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889439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24B407-F616-44E6-8B7A-971A95D89439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336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114373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A0D001-0D6E-4614-A807-8A3232E1BC0E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338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648923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2C73D1-2E6C-44B0-A8F2-7CA801A98B6E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34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822220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500956-A540-47BF-949D-6309F0F0B7E4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34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786591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D80465-6B0E-4DFD-821F-39EC4711C328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34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035315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47B688-FA41-4925-A894-E25F4FC2CB6B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816805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AD1C69-9304-4F76-B36B-A268C1F23B31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35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5878538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A42322-6553-47F8-979B-B7B73BA77F0A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36291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6892E0-7DF6-4291-9F08-AC9966395241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02699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088C24-B268-4B4E-8641-89C3D86A3F67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43699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383516-6189-4047-A631-5A2F57448D6B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61186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DC8D59-1E78-446B-BF1F-0461E4C0E866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28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925885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ECF499-0970-426B-956D-F481F87CE06A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796066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69A606-4F56-4EF4-BB26-EE40EE99C0B2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21087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0D574D-316D-46FD-9719-7320B8DB5A3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286972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307109-5F65-4920-81D6-BB0274BC246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2642216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60350"/>
            <a:ext cx="2057400" cy="58658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19800" cy="58658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3A4301-6442-4E16-B3FC-EBD4DAA4810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1396079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613" y="260350"/>
            <a:ext cx="6121400" cy="4175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2pPr marL="742950" indent="-285750">
              <a:buFont typeface="Wingdings" panose="05000000000000000000" pitchFamily="2" charset="2"/>
              <a:buChar char="Ø"/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2pPr marL="742950" indent="-285750">
              <a:buFont typeface="Wingdings" panose="05000000000000000000" pitchFamily="2" charset="2"/>
              <a:buChar char="Ø"/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8F4E18-1513-4B98-BAD6-3159E2D1267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6854585"/>
      </p:ext>
    </p:extLst>
  </p:cSld>
  <p:clrMapOvr>
    <a:masterClrMapping/>
  </p:clrMapOvr>
  <p:transition spd="slow">
    <p:fade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613" y="260350"/>
            <a:ext cx="6121400" cy="4175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8F4E18-1513-4B98-BAD6-3159E2D1267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7380879"/>
      </p:ext>
    </p:extLst>
  </p:cSld>
  <p:clrMapOvr>
    <a:masterClrMapping/>
  </p:clrMapOvr>
  <p:transition spd="slow">
    <p:fade/>
  </p:transition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285750">
              <a:buFont typeface="Wingdings" panose="05000000000000000000" pitchFamily="2" charset="2"/>
              <a:buChar char="Ø"/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64CC57-7991-484B-8878-E2A47E2154D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5978757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CF687C-D2C3-455D-9784-DEB4424BE1D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9714182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2pPr marL="742950" indent="-285750">
              <a:buFont typeface="Wingdings" panose="05000000000000000000" pitchFamily="2" charset="2"/>
              <a:buChar char="Ø"/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2pPr marL="742950" indent="-285750">
              <a:buFont typeface="Wingdings" panose="05000000000000000000" pitchFamily="2" charset="2"/>
              <a:buChar char="Ø"/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EC422F-D3A5-4B37-AFCD-529324E1404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6899202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53476D-1618-4209-81A3-2559AD58D20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0754712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FC180C-6BFE-497B-9E7B-3E8669E7FA1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6058500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F3C2E2-6927-4D69-9400-EF4116C4790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9632088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 marL="742950" indent="-285750">
              <a:buFont typeface="Wingdings" panose="05000000000000000000" pitchFamily="2" charset="2"/>
              <a:buChar char="Ø"/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796F03-2DC6-4017-9E41-CE55D7C8BBF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6092399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BB620D-8F94-438E-A911-62B9F7D99CC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7392953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CFDFE"/>
            </a:gs>
            <a:gs pos="74001">
              <a:srgbClr val="E0F1F2"/>
            </a:gs>
            <a:gs pos="83000">
              <a:srgbClr val="E0F1F2"/>
            </a:gs>
            <a:gs pos="100000">
              <a:srgbClr val="EBF6F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588" y="0"/>
            <a:ext cx="9144001" cy="90805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68488" y="246063"/>
            <a:ext cx="6121400" cy="41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31445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 dirty="0" smtClean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8F4E18-1513-4B98-BAD6-3159E2D12670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0" y="161925"/>
            <a:ext cx="1835150" cy="584200"/>
          </a:xfrm>
          <a:prstGeom prst="rect">
            <a:avLst/>
          </a:prstGeom>
          <a:solidFill>
            <a:srgbClr val="72BFC5"/>
          </a:solidFill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sz="3200" b="1" spc="50" dirty="0">
                <a:ln w="0"/>
                <a:solidFill>
                  <a:schemeClr val="accent5">
                    <a:lumMod val="10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离散数学</a:t>
            </a:r>
          </a:p>
        </p:txBody>
      </p:sp>
      <p:sp>
        <p:nvSpPr>
          <p:cNvPr id="9" name="矩形 8"/>
          <p:cNvSpPr/>
          <p:nvPr/>
        </p:nvSpPr>
        <p:spPr>
          <a:xfrm>
            <a:off x="-964" y="-2"/>
            <a:ext cx="9144000" cy="90872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161971"/>
            <a:ext cx="1835696" cy="584775"/>
          </a:xfrm>
          <a:prstGeom prst="rect">
            <a:avLst/>
          </a:prstGeom>
          <a:solidFill>
            <a:srgbClr val="72BFC5"/>
          </a:solidFill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200" b="1" cap="none" spc="50" dirty="0" smtClean="0">
                <a:ln w="0"/>
                <a:solidFill>
                  <a:schemeClr val="accent5">
                    <a:lumMod val="10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离散数学</a:t>
            </a:r>
            <a:endParaRPr lang="zh-CN" altLang="en-US" sz="3200" b="1" cap="none" spc="50" dirty="0">
              <a:ln w="0"/>
              <a:solidFill>
                <a:schemeClr val="accent5">
                  <a:lumMod val="10000"/>
                </a:schemeClr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9748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 spd="slow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11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8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25.wmf"/><Relationship Id="rId5" Type="http://schemas.openxmlformats.org/officeDocument/2006/relationships/image" Target="../media/image22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24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3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31.wmf"/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28.wmf"/><Relationship Id="rId12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30.wmf"/><Relationship Id="rId5" Type="http://schemas.openxmlformats.org/officeDocument/2006/relationships/image" Target="../media/image27.wmf"/><Relationship Id="rId15" Type="http://schemas.openxmlformats.org/officeDocument/2006/relationships/image" Target="../media/image32.w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29.wmf"/><Relationship Id="rId14" Type="http://schemas.openxmlformats.org/officeDocument/2006/relationships/oleObject" Target="../embeddings/oleObject19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notesSlide" Target="../notesSlides/notesSlide35.xml"/><Relationship Id="rId7" Type="http://schemas.openxmlformats.org/officeDocument/2006/relationships/image" Target="../media/image3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20.bin"/><Relationship Id="rId9" Type="http://schemas.openxmlformats.org/officeDocument/2006/relationships/image" Target="../media/image35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38.wmf"/><Relationship Id="rId4" Type="http://schemas.openxmlformats.org/officeDocument/2006/relationships/oleObject" Target="../embeddings/oleObject2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华文中宋" panose="02010600040101010101" pitchFamily="2" charset="-122"/>
              </a:rPr>
              <a:t>第十六章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华文中宋" panose="02010600040101010101" pitchFamily="2" charset="-122"/>
              </a:rPr>
              <a:t>树</a:t>
            </a:r>
          </a:p>
        </p:txBody>
      </p:sp>
      <p:sp>
        <p:nvSpPr>
          <p:cNvPr id="268299" name="Rectangle 11"/>
          <p:cNvSpPr>
            <a:spLocks noGrp="1" noChangeArrowheads="1"/>
          </p:cNvSpPr>
          <p:nvPr>
            <p:ph idx="1"/>
          </p:nvPr>
        </p:nvSpPr>
        <p:spPr>
          <a:xfrm>
            <a:off x="468313" y="1268413"/>
            <a:ext cx="8229600" cy="4525962"/>
          </a:xfrm>
        </p:spPr>
        <p:txBody>
          <a:bodyPr/>
          <a:lstStyle/>
          <a:p>
            <a:r>
              <a:rPr lang="zh-CN" altLang="en-US" dirty="0"/>
              <a:t>主要内容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无向树及其性质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生成树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B0F0"/>
                </a:solidFill>
              </a:rPr>
              <a:t>根树及其应用</a:t>
            </a:r>
          </a:p>
          <a:p>
            <a:r>
              <a:rPr lang="zh-CN" altLang="en-US" dirty="0"/>
              <a:t>   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19AA4-6E0A-474A-9EB1-5E95D9FDCA7E}" type="slidenum">
              <a:rPr lang="en-US" altLang="zh-CN"/>
              <a:pPr/>
              <a:t>1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68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68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82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>
                <a:latin typeface="Times New Roman" panose="02020603050405020304" pitchFamily="18" charset="0"/>
              </a:rPr>
              <a:t>16.2 </a:t>
            </a:r>
            <a:r>
              <a:rPr lang="zh-CN" altLang="en-US">
                <a:latin typeface="Times New Roman" panose="02020603050405020304" pitchFamily="18" charset="0"/>
              </a:rPr>
              <a:t>生成树</a:t>
            </a:r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F1AD-46C8-4125-AE5B-D6E75F34A784}" type="slidenum">
              <a:rPr lang="en-US" altLang="zh-CN"/>
              <a:pPr/>
              <a:t>10</a:t>
            </a:fld>
            <a:endParaRPr lang="en-US" altLang="zh-CN"/>
          </a:p>
        </p:txBody>
      </p:sp>
      <p:grpSp>
        <p:nvGrpSpPr>
          <p:cNvPr id="288784" name="Group 16"/>
          <p:cNvGrpSpPr>
            <a:grpSpLocks/>
          </p:cNvGrpSpPr>
          <p:nvPr/>
        </p:nvGrpSpPr>
        <p:grpSpPr bwMode="auto">
          <a:xfrm>
            <a:off x="684213" y="3763963"/>
            <a:ext cx="6784975" cy="457200"/>
            <a:chOff x="431" y="2371"/>
            <a:chExt cx="4274" cy="288"/>
          </a:xfrm>
        </p:grpSpPr>
        <p:sp>
          <p:nvSpPr>
            <p:cNvPr id="288781" name="Rectangle 13"/>
            <p:cNvSpPr>
              <a:spLocks noChangeArrowheads="1"/>
            </p:cNvSpPr>
            <p:nvPr/>
          </p:nvSpPr>
          <p:spPr bwMode="auto">
            <a:xfrm>
              <a:off x="431" y="2371"/>
              <a:ext cx="42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indent="8096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不一定连通，也不一定不含回路，如图所示</a:t>
              </a:r>
            </a:p>
          </p:txBody>
        </p:sp>
        <p:graphicFrame>
          <p:nvGraphicFramePr>
            <p:cNvPr id="288778" name="Object 10"/>
            <p:cNvGraphicFramePr>
              <a:graphicFrameLocks noChangeAspect="1"/>
            </p:cNvGraphicFramePr>
            <p:nvPr/>
          </p:nvGraphicFramePr>
          <p:xfrm>
            <a:off x="785" y="2372"/>
            <a:ext cx="186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808" name="公式" r:id="rId4" imgW="152280" imgH="203040" progId="Equation.3">
                    <p:embed/>
                  </p:oleObj>
                </mc:Choice>
                <mc:Fallback>
                  <p:oleObj name="公式" r:id="rId4" imgW="152280" imgH="20304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5" y="2372"/>
                          <a:ext cx="186" cy="2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8785" name="Group 17"/>
          <p:cNvGrpSpPr>
            <a:grpSpLocks/>
          </p:cNvGrpSpPr>
          <p:nvPr/>
        </p:nvGrpSpPr>
        <p:grpSpPr bwMode="auto">
          <a:xfrm>
            <a:off x="395288" y="1143000"/>
            <a:ext cx="8054975" cy="2501900"/>
            <a:chOff x="249" y="640"/>
            <a:chExt cx="5074" cy="1576"/>
          </a:xfrm>
        </p:grpSpPr>
        <p:sp>
          <p:nvSpPr>
            <p:cNvPr id="288779" name="Rectangle 11"/>
            <p:cNvSpPr>
              <a:spLocks noChangeArrowheads="1"/>
            </p:cNvSpPr>
            <p:nvPr/>
          </p:nvSpPr>
          <p:spPr bwMode="auto">
            <a:xfrm>
              <a:off x="249" y="640"/>
              <a:ext cx="5074" cy="1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indent="277813">
                <a:tabLst>
                  <a:tab pos="228600" algn="l"/>
                  <a:tab pos="342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tabLst>
                  <a:tab pos="228600" algn="l"/>
                  <a:tab pos="342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tabLst>
                  <a:tab pos="228600" algn="l"/>
                  <a:tab pos="342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tabLst>
                  <a:tab pos="228600" algn="l"/>
                  <a:tab pos="342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tabLst>
                  <a:tab pos="228600" algn="l"/>
                  <a:tab pos="342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342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342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342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342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lnSpc>
                  <a:spcPct val="110000"/>
                </a:lnSpc>
              </a:pPr>
              <a:r>
                <a:rPr lang="zh-CN" altLang="en-US" dirty="0">
                  <a:solidFill>
                    <a:srgbClr val="A50021"/>
                  </a:solidFill>
                  <a:latin typeface="Times New Roman" panose="02020603050405020304" pitchFamily="18" charset="0"/>
                </a:rPr>
                <a:t>定义</a:t>
              </a:r>
              <a:r>
                <a:rPr lang="en-US" altLang="zh-CN" dirty="0">
                  <a:solidFill>
                    <a:srgbClr val="A50021"/>
                  </a:solidFill>
                  <a:latin typeface="Times New Roman" panose="02020603050405020304" pitchFamily="18" charset="0"/>
                </a:rPr>
                <a:t>16.2</a:t>
              </a:r>
              <a:r>
                <a:rPr lang="en-US" altLang="zh-CN" dirty="0">
                  <a:latin typeface="Times New Roman" panose="02020603050405020304" pitchFamily="18" charset="0"/>
                </a:rPr>
                <a:t>  </a:t>
              </a:r>
              <a:r>
                <a:rPr lang="zh-CN" altLang="en-US" dirty="0">
                  <a:latin typeface="Times New Roman" panose="02020603050405020304" pitchFamily="18" charset="0"/>
                </a:rPr>
                <a:t>设</a:t>
              </a:r>
              <a:r>
                <a:rPr lang="en-US" altLang="zh-CN" i="1" dirty="0">
                  <a:latin typeface="Times New Roman" panose="02020603050405020304" pitchFamily="18" charset="0"/>
                </a:rPr>
                <a:t>G</a:t>
              </a:r>
              <a:r>
                <a:rPr lang="zh-CN" altLang="en-US" dirty="0">
                  <a:latin typeface="Times New Roman" panose="02020603050405020304" pitchFamily="18" charset="0"/>
                </a:rPr>
                <a:t>为无向图</a:t>
              </a:r>
            </a:p>
            <a:p>
              <a:pPr eaLnBrk="0" hangingPunct="0">
                <a:lnSpc>
                  <a:spcPct val="110000"/>
                </a:lnSpc>
              </a:pPr>
              <a:r>
                <a:rPr lang="en-US" altLang="zh-CN" dirty="0">
                  <a:latin typeface="Times New Roman" panose="02020603050405020304" pitchFamily="18" charset="0"/>
                </a:rPr>
                <a:t>(1) </a:t>
              </a:r>
              <a:r>
                <a:rPr lang="en-US" altLang="zh-CN" i="1" dirty="0">
                  <a:latin typeface="Times New Roman" panose="02020603050405020304" pitchFamily="18" charset="0"/>
                </a:rPr>
                <a:t>G</a:t>
              </a:r>
              <a:r>
                <a:rPr lang="zh-CN" altLang="en-US" dirty="0">
                  <a:latin typeface="Times New Roman" panose="02020603050405020304" pitchFamily="18" charset="0"/>
                </a:rPr>
                <a:t>的</a:t>
              </a:r>
              <a:r>
                <a:rPr lang="zh-CN" altLang="en-US" dirty="0">
                  <a:solidFill>
                    <a:srgbClr val="A50021"/>
                  </a:solidFill>
                  <a:latin typeface="Times New Roman" panose="02020603050405020304" pitchFamily="18" charset="0"/>
                </a:rPr>
                <a:t>树</a:t>
              </a:r>
              <a:r>
                <a:rPr lang="en-US" altLang="zh-CN" dirty="0">
                  <a:latin typeface="Times New Roman" panose="02020603050405020304" pitchFamily="18" charset="0"/>
                </a:rPr>
                <a:t>——</a:t>
              </a:r>
              <a:r>
                <a:rPr lang="en-US" altLang="zh-CN" i="1" dirty="0">
                  <a:latin typeface="Times New Roman" panose="02020603050405020304" pitchFamily="18" charset="0"/>
                </a:rPr>
                <a:t>T </a:t>
              </a:r>
              <a:r>
                <a:rPr lang="zh-CN" altLang="en-US" dirty="0">
                  <a:latin typeface="Times New Roman" panose="02020603050405020304" pitchFamily="18" charset="0"/>
                </a:rPr>
                <a:t>是</a:t>
              </a:r>
              <a:r>
                <a:rPr lang="en-US" altLang="zh-CN" i="1" dirty="0">
                  <a:latin typeface="Times New Roman" panose="02020603050405020304" pitchFamily="18" charset="0"/>
                </a:rPr>
                <a:t>G </a:t>
              </a:r>
              <a:r>
                <a:rPr lang="zh-CN" altLang="en-US" dirty="0" smtClean="0">
                  <a:latin typeface="Times New Roman" panose="02020603050405020304" pitchFamily="18" charset="0"/>
                </a:rPr>
                <a:t>的子图</a:t>
              </a:r>
              <a:r>
                <a:rPr lang="zh-CN" altLang="en-US" dirty="0">
                  <a:latin typeface="Times New Roman" panose="02020603050405020304" pitchFamily="18" charset="0"/>
                </a:rPr>
                <a:t>并且是树</a:t>
              </a:r>
            </a:p>
            <a:p>
              <a:pPr eaLnBrk="0" hangingPunct="0">
                <a:lnSpc>
                  <a:spcPct val="110000"/>
                </a:lnSpc>
              </a:pPr>
              <a:r>
                <a:rPr lang="en-US" altLang="zh-CN" dirty="0">
                  <a:latin typeface="Times New Roman" panose="02020603050405020304" pitchFamily="18" charset="0"/>
                </a:rPr>
                <a:t>(2) </a:t>
              </a:r>
              <a:r>
                <a:rPr lang="en-US" altLang="zh-CN" i="1" dirty="0">
                  <a:latin typeface="Times New Roman" panose="02020603050405020304" pitchFamily="18" charset="0"/>
                </a:rPr>
                <a:t>G</a:t>
              </a:r>
              <a:r>
                <a:rPr lang="zh-CN" altLang="en-US" dirty="0">
                  <a:latin typeface="Times New Roman" panose="02020603050405020304" pitchFamily="18" charset="0"/>
                </a:rPr>
                <a:t>的</a:t>
              </a:r>
              <a:r>
                <a:rPr lang="zh-CN" altLang="en-US" dirty="0">
                  <a:solidFill>
                    <a:srgbClr val="A50021"/>
                  </a:solidFill>
                  <a:latin typeface="Times New Roman" panose="02020603050405020304" pitchFamily="18" charset="0"/>
                </a:rPr>
                <a:t>生成树</a:t>
              </a:r>
              <a:r>
                <a:rPr lang="en-US" altLang="zh-CN" dirty="0">
                  <a:latin typeface="Times New Roman" panose="02020603050405020304" pitchFamily="18" charset="0"/>
                </a:rPr>
                <a:t>——</a:t>
              </a:r>
              <a:r>
                <a:rPr lang="en-US" altLang="zh-CN" i="1" dirty="0">
                  <a:latin typeface="Times New Roman" panose="02020603050405020304" pitchFamily="18" charset="0"/>
                </a:rPr>
                <a:t>T </a:t>
              </a:r>
              <a:r>
                <a:rPr lang="zh-CN" altLang="en-US" dirty="0">
                  <a:latin typeface="Times New Roman" panose="02020603050405020304" pitchFamily="18" charset="0"/>
                </a:rPr>
                <a:t>是</a:t>
              </a:r>
              <a:r>
                <a:rPr lang="en-US" altLang="zh-CN" i="1" dirty="0">
                  <a:latin typeface="Times New Roman" panose="02020603050405020304" pitchFamily="18" charset="0"/>
                </a:rPr>
                <a:t>G </a:t>
              </a:r>
              <a:r>
                <a:rPr lang="zh-CN" altLang="en-US" dirty="0">
                  <a:latin typeface="Times New Roman" panose="02020603050405020304" pitchFamily="18" charset="0"/>
                </a:rPr>
                <a:t>的生成子图并且是树</a:t>
              </a:r>
            </a:p>
            <a:p>
              <a:pPr eaLnBrk="0" hangingPunct="0">
                <a:lnSpc>
                  <a:spcPct val="110000"/>
                </a:lnSpc>
              </a:pPr>
              <a:r>
                <a:rPr lang="en-US" altLang="zh-CN" dirty="0">
                  <a:latin typeface="Times New Roman" panose="02020603050405020304" pitchFamily="18" charset="0"/>
                </a:rPr>
                <a:t>(3) </a:t>
              </a:r>
              <a:r>
                <a:rPr lang="zh-CN" altLang="en-US" dirty="0">
                  <a:latin typeface="Times New Roman" panose="02020603050405020304" pitchFamily="18" charset="0"/>
                </a:rPr>
                <a:t>生成树</a:t>
              </a:r>
              <a:r>
                <a:rPr lang="en-US" altLang="zh-CN" i="1" dirty="0">
                  <a:latin typeface="Times New Roman" panose="02020603050405020304" pitchFamily="18" charset="0"/>
                </a:rPr>
                <a:t>T</a:t>
              </a:r>
              <a:r>
                <a:rPr lang="zh-CN" altLang="en-US" dirty="0">
                  <a:latin typeface="Times New Roman" panose="02020603050405020304" pitchFamily="18" charset="0"/>
                </a:rPr>
                <a:t>的</a:t>
              </a:r>
              <a:r>
                <a:rPr lang="zh-CN" altLang="en-US" dirty="0">
                  <a:solidFill>
                    <a:srgbClr val="A50021"/>
                  </a:solidFill>
                  <a:latin typeface="Times New Roman" panose="02020603050405020304" pitchFamily="18" charset="0"/>
                </a:rPr>
                <a:t>树枝</a:t>
              </a:r>
              <a:r>
                <a:rPr lang="en-US" altLang="zh-CN" dirty="0">
                  <a:latin typeface="Times New Roman" panose="02020603050405020304" pitchFamily="18" charset="0"/>
                </a:rPr>
                <a:t>——</a:t>
              </a:r>
              <a:r>
                <a:rPr lang="en-US" altLang="zh-CN" i="1" dirty="0">
                  <a:latin typeface="Times New Roman" panose="02020603050405020304" pitchFamily="18" charset="0"/>
                </a:rPr>
                <a:t>T </a:t>
              </a:r>
              <a:r>
                <a:rPr lang="zh-CN" altLang="en-US" dirty="0">
                  <a:latin typeface="Times New Roman" panose="02020603050405020304" pitchFamily="18" charset="0"/>
                </a:rPr>
                <a:t>中的边</a:t>
              </a:r>
            </a:p>
            <a:p>
              <a:pPr eaLnBrk="0" hangingPunct="0">
                <a:lnSpc>
                  <a:spcPct val="110000"/>
                </a:lnSpc>
              </a:pPr>
              <a:r>
                <a:rPr lang="en-US" altLang="zh-CN" dirty="0">
                  <a:latin typeface="Times New Roman" panose="02020603050405020304" pitchFamily="18" charset="0"/>
                </a:rPr>
                <a:t>(4) </a:t>
              </a:r>
              <a:r>
                <a:rPr lang="zh-CN" altLang="en-US" dirty="0">
                  <a:latin typeface="Times New Roman" panose="02020603050405020304" pitchFamily="18" charset="0"/>
                </a:rPr>
                <a:t>生成树</a:t>
              </a:r>
              <a:r>
                <a:rPr lang="en-US" altLang="zh-CN" i="1" dirty="0">
                  <a:latin typeface="Times New Roman" panose="02020603050405020304" pitchFamily="18" charset="0"/>
                </a:rPr>
                <a:t>T</a:t>
              </a:r>
              <a:r>
                <a:rPr lang="zh-CN" altLang="en-US" dirty="0">
                  <a:latin typeface="Times New Roman" panose="02020603050405020304" pitchFamily="18" charset="0"/>
                </a:rPr>
                <a:t>的</a:t>
              </a:r>
              <a:r>
                <a:rPr lang="zh-CN" altLang="en-US" dirty="0">
                  <a:solidFill>
                    <a:srgbClr val="A50021"/>
                  </a:solidFill>
                  <a:latin typeface="Times New Roman" panose="02020603050405020304" pitchFamily="18" charset="0"/>
                </a:rPr>
                <a:t>弦</a:t>
              </a:r>
              <a:r>
                <a:rPr lang="en-US" altLang="zh-CN" dirty="0">
                  <a:latin typeface="Times New Roman" panose="02020603050405020304" pitchFamily="18" charset="0"/>
                </a:rPr>
                <a:t>——</a:t>
              </a:r>
              <a:r>
                <a:rPr lang="zh-CN" altLang="en-US" dirty="0">
                  <a:latin typeface="Times New Roman" panose="02020603050405020304" pitchFamily="18" charset="0"/>
                </a:rPr>
                <a:t>不在</a:t>
              </a:r>
              <a:r>
                <a:rPr lang="en-US" altLang="zh-CN" i="1" dirty="0">
                  <a:latin typeface="Times New Roman" panose="02020603050405020304" pitchFamily="18" charset="0"/>
                </a:rPr>
                <a:t>T </a:t>
              </a:r>
              <a:r>
                <a:rPr lang="zh-CN" altLang="en-US" dirty="0">
                  <a:latin typeface="Times New Roman" panose="02020603050405020304" pitchFamily="18" charset="0"/>
                </a:rPr>
                <a:t>中的边</a:t>
              </a:r>
            </a:p>
            <a:p>
              <a:pPr eaLnBrk="0" hangingPunct="0">
                <a:lnSpc>
                  <a:spcPct val="110000"/>
                </a:lnSpc>
              </a:pPr>
              <a:r>
                <a:rPr lang="en-US" altLang="zh-CN" dirty="0">
                  <a:latin typeface="Times New Roman" panose="02020603050405020304" pitchFamily="18" charset="0"/>
                </a:rPr>
                <a:t>(5) </a:t>
              </a:r>
              <a:r>
                <a:rPr lang="zh-CN" altLang="en-US" dirty="0">
                  <a:latin typeface="Times New Roman" panose="02020603050405020304" pitchFamily="18" charset="0"/>
                </a:rPr>
                <a:t>生成树</a:t>
              </a:r>
              <a:r>
                <a:rPr lang="en-US" altLang="zh-CN" i="1" dirty="0">
                  <a:latin typeface="Times New Roman" panose="02020603050405020304" pitchFamily="18" charset="0"/>
                </a:rPr>
                <a:t>T</a:t>
              </a:r>
              <a:r>
                <a:rPr lang="zh-CN" altLang="en-US" dirty="0">
                  <a:latin typeface="Times New Roman" panose="02020603050405020304" pitchFamily="18" charset="0"/>
                </a:rPr>
                <a:t>的</a:t>
              </a:r>
              <a:r>
                <a:rPr lang="zh-CN" altLang="en-US" dirty="0">
                  <a:solidFill>
                    <a:srgbClr val="A50021"/>
                  </a:solidFill>
                  <a:latin typeface="Times New Roman" panose="02020603050405020304" pitchFamily="18" charset="0"/>
                </a:rPr>
                <a:t>余树     </a:t>
              </a:r>
              <a:r>
                <a:rPr lang="en-US" altLang="zh-CN" dirty="0">
                  <a:latin typeface="Times New Roman" panose="02020603050405020304" pitchFamily="18" charset="0"/>
                </a:rPr>
                <a:t>——</a:t>
              </a:r>
              <a:r>
                <a:rPr lang="zh-CN" altLang="en-US" dirty="0"/>
                <a:t>全体弦组成的集合的导出子图</a:t>
              </a:r>
            </a:p>
          </p:txBody>
        </p:sp>
        <p:graphicFrame>
          <p:nvGraphicFramePr>
            <p:cNvPr id="288777" name="Object 9"/>
            <p:cNvGraphicFramePr>
              <a:graphicFrameLocks noChangeAspect="1"/>
            </p:cNvGraphicFramePr>
            <p:nvPr/>
          </p:nvGraphicFramePr>
          <p:xfrm>
            <a:off x="2057" y="1919"/>
            <a:ext cx="185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809" name="公式" r:id="rId6" imgW="152280" imgH="203040" progId="Equation.3">
                    <p:embed/>
                  </p:oleObj>
                </mc:Choice>
                <mc:Fallback>
                  <p:oleObj name="公式" r:id="rId6" imgW="152280" imgH="20304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7" y="1919"/>
                          <a:ext cx="185" cy="24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88783" name="Picture 15" descr="16-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78" b="30458"/>
          <a:stretch>
            <a:fillRect/>
          </a:stretch>
        </p:blipFill>
        <p:spPr bwMode="auto">
          <a:xfrm>
            <a:off x="2051050" y="4213225"/>
            <a:ext cx="4465638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5F6B-B14B-41A7-80D8-C08D5A17C5AE}" type="slidenum">
              <a:rPr lang="en-US" altLang="zh-CN"/>
              <a:pPr/>
              <a:t>11</a:t>
            </a:fld>
            <a:endParaRPr lang="en-US" altLang="zh-CN"/>
          </a:p>
        </p:txBody>
      </p:sp>
      <p:grpSp>
        <p:nvGrpSpPr>
          <p:cNvPr id="290835" name="Group 19"/>
          <p:cNvGrpSpPr>
            <a:grpSpLocks/>
          </p:cNvGrpSpPr>
          <p:nvPr/>
        </p:nvGrpSpPr>
        <p:grpSpPr bwMode="auto">
          <a:xfrm>
            <a:off x="468313" y="3703638"/>
            <a:ext cx="7775575" cy="469900"/>
            <a:chOff x="295" y="2379"/>
            <a:chExt cx="4898" cy="296"/>
          </a:xfrm>
        </p:grpSpPr>
        <p:sp>
          <p:nvSpPr>
            <p:cNvPr id="290834" name="Rectangle 18"/>
            <p:cNvSpPr>
              <a:spLocks noChangeArrowheads="1"/>
            </p:cNvSpPr>
            <p:nvPr/>
          </p:nvSpPr>
          <p:spPr bwMode="auto">
            <a:xfrm>
              <a:off x="295" y="2387"/>
              <a:ext cx="48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rgbClr val="A5002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推论</a:t>
              </a:r>
              <a:r>
                <a:rPr lang="en-US" altLang="zh-CN">
                  <a:solidFill>
                    <a:srgbClr val="A5002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       </a:t>
              </a:r>
              <a:r>
                <a:rPr lang="zh-CN" altLang="en-US"/>
                <a:t>的边数为</a:t>
              </a:r>
              <a:r>
                <a:rPr lang="en-US" altLang="zh-CN" i="1">
                  <a:latin typeface="Times New Roman" panose="02020603050405020304" pitchFamily="18" charset="0"/>
                </a:rPr>
                <a:t>m</a:t>
              </a: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</a:t>
              </a:r>
              <a:r>
                <a:rPr lang="en-US" altLang="zh-CN" i="1">
                  <a:latin typeface="Times New Roman" panose="02020603050405020304" pitchFamily="18" charset="0"/>
                </a:rPr>
                <a:t>n</a:t>
              </a: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+1.   </a:t>
              </a:r>
            </a:p>
          </p:txBody>
        </p:sp>
        <p:graphicFrame>
          <p:nvGraphicFramePr>
            <p:cNvPr id="290824" name="Object 8"/>
            <p:cNvGraphicFramePr>
              <a:graphicFrameLocks noChangeAspect="1"/>
            </p:cNvGraphicFramePr>
            <p:nvPr/>
          </p:nvGraphicFramePr>
          <p:xfrm>
            <a:off x="967" y="2379"/>
            <a:ext cx="209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0872" name="公式" r:id="rId4" imgW="152280" imgH="203040" progId="Equation.3">
                    <p:embed/>
                  </p:oleObj>
                </mc:Choice>
                <mc:Fallback>
                  <p:oleObj name="公式" r:id="rId4" imgW="152280" imgH="20304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7" y="2379"/>
                          <a:ext cx="209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0838" name="Group 22"/>
          <p:cNvGrpSpPr>
            <a:grpSpLocks/>
          </p:cNvGrpSpPr>
          <p:nvPr/>
        </p:nvGrpSpPr>
        <p:grpSpPr bwMode="auto">
          <a:xfrm>
            <a:off x="468313" y="4302125"/>
            <a:ext cx="7920037" cy="1443038"/>
            <a:chOff x="295" y="2704"/>
            <a:chExt cx="4989" cy="909"/>
          </a:xfrm>
        </p:grpSpPr>
        <p:sp>
          <p:nvSpPr>
            <p:cNvPr id="290827" name="Rectangle 11"/>
            <p:cNvSpPr>
              <a:spLocks noChangeArrowheads="1"/>
            </p:cNvSpPr>
            <p:nvPr/>
          </p:nvSpPr>
          <p:spPr bwMode="auto">
            <a:xfrm>
              <a:off x="295" y="2704"/>
              <a:ext cx="4989" cy="9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0" hangingPunct="0">
                <a:lnSpc>
                  <a:spcPct val="110000"/>
                </a:lnSpc>
              </a:pPr>
              <a:r>
                <a:rPr lang="zh-CN" altLang="en-US">
                  <a:solidFill>
                    <a:srgbClr val="A500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推论</a:t>
              </a:r>
              <a:r>
                <a:rPr lang="en-US" altLang="zh-CN">
                  <a:solidFill>
                    <a:srgbClr val="A500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3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    </a:t>
              </a:r>
              <a:r>
                <a:rPr lang="zh-CN" altLang="en-US">
                  <a:latin typeface="Times New Roman" panose="02020603050405020304" pitchFamily="18" charset="0"/>
                </a:rPr>
                <a:t>为</a:t>
              </a:r>
              <a:r>
                <a:rPr lang="en-US" altLang="zh-CN" i="1">
                  <a:latin typeface="Times New Roman" panose="02020603050405020304" pitchFamily="18" charset="0"/>
                </a:rPr>
                <a:t>G</a:t>
              </a:r>
              <a:r>
                <a:rPr lang="zh-CN" altLang="en-US">
                  <a:latin typeface="Times New Roman" panose="02020603050405020304" pitchFamily="18" charset="0"/>
                </a:rPr>
                <a:t>的生成树</a:t>
              </a:r>
              <a:r>
                <a:rPr lang="en-US" altLang="zh-CN" i="1">
                  <a:latin typeface="Times New Roman" panose="02020603050405020304" pitchFamily="18" charset="0"/>
                </a:rPr>
                <a:t>T</a:t>
              </a:r>
              <a:r>
                <a:rPr lang="zh-CN" altLang="en-US">
                  <a:latin typeface="Times New Roman" panose="02020603050405020304" pitchFamily="18" charset="0"/>
                </a:rPr>
                <a:t>的余树，</a:t>
              </a:r>
              <a:r>
                <a:rPr lang="en-US" altLang="zh-CN" i="1">
                  <a:latin typeface="Times New Roman" panose="02020603050405020304" pitchFamily="18" charset="0"/>
                </a:rPr>
                <a:t>C</a:t>
              </a:r>
              <a:r>
                <a:rPr lang="zh-CN" altLang="en-US">
                  <a:latin typeface="Times New Roman" panose="02020603050405020304" pitchFamily="18" charset="0"/>
                </a:rPr>
                <a:t>为</a:t>
              </a:r>
              <a:r>
                <a:rPr lang="en-US" altLang="zh-CN" i="1">
                  <a:latin typeface="Times New Roman" panose="02020603050405020304" pitchFamily="18" charset="0"/>
                </a:rPr>
                <a:t>G</a:t>
              </a:r>
              <a:r>
                <a:rPr lang="zh-CN" altLang="en-US">
                  <a:latin typeface="Times New Roman" panose="02020603050405020304" pitchFamily="18" charset="0"/>
                </a:rPr>
                <a:t>中任意一个圈，则</a:t>
              </a:r>
              <a:r>
                <a:rPr lang="en-US" altLang="zh-CN" i="1">
                  <a:latin typeface="Times New Roman" panose="02020603050405020304" pitchFamily="18" charset="0"/>
                </a:rPr>
                <a:t>C</a:t>
              </a:r>
              <a:r>
                <a:rPr lang="zh-CN" altLang="en-US">
                  <a:latin typeface="宋体" panose="02010600030101010101" pitchFamily="2" charset="-122"/>
                </a:rPr>
                <a:t>与  一定有公共边</a:t>
              </a:r>
              <a:r>
                <a:rPr lang="en-US" altLang="zh-CN">
                  <a:latin typeface="宋体" panose="02010600030101010101" pitchFamily="2" charset="-122"/>
                </a:rPr>
                <a:t>.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>
                  <a:latin typeface="Times New Roman" panose="02020603050405020304" pitchFamily="18" charset="0"/>
                </a:rPr>
                <a:t>证  否则，</a:t>
              </a:r>
              <a:r>
                <a:rPr lang="en-US" altLang="zh-CN" i="1">
                  <a:latin typeface="Times New Roman" panose="02020603050405020304" pitchFamily="18" charset="0"/>
                </a:rPr>
                <a:t>C</a:t>
              </a:r>
              <a:r>
                <a:rPr lang="zh-CN" altLang="en-US">
                  <a:latin typeface="Times New Roman" panose="02020603050405020304" pitchFamily="18" charset="0"/>
                </a:rPr>
                <a:t>中的边全在</a:t>
              </a:r>
              <a:r>
                <a:rPr lang="en-US" altLang="zh-CN" i="1">
                  <a:latin typeface="Times New Roman" panose="02020603050405020304" pitchFamily="18" charset="0"/>
                </a:rPr>
                <a:t>T</a:t>
              </a:r>
              <a:r>
                <a:rPr lang="zh-CN" altLang="en-US">
                  <a:latin typeface="Times New Roman" panose="02020603050405020304" pitchFamily="18" charset="0"/>
                </a:rPr>
                <a:t>中，这与</a:t>
              </a:r>
              <a:r>
                <a:rPr lang="en-US" altLang="zh-CN" i="1">
                  <a:latin typeface="Times New Roman" panose="02020603050405020304" pitchFamily="18" charset="0"/>
                </a:rPr>
                <a:t>T</a:t>
              </a:r>
              <a:r>
                <a:rPr lang="zh-CN" altLang="en-US">
                  <a:latin typeface="Times New Roman" panose="02020603050405020304" pitchFamily="18" charset="0"/>
                </a:rPr>
                <a:t>为树矛盾</a:t>
              </a:r>
              <a:r>
                <a:rPr lang="en-US" altLang="zh-CN">
                  <a:latin typeface="Times New Roman" panose="02020603050405020304" pitchFamily="18" charset="0"/>
                </a:rPr>
                <a:t>. </a:t>
              </a:r>
              <a:endPara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graphicFrame>
          <p:nvGraphicFramePr>
            <p:cNvPr id="290825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31192064"/>
                </p:ext>
              </p:extLst>
            </p:nvPr>
          </p:nvGraphicFramePr>
          <p:xfrm>
            <a:off x="567" y="2964"/>
            <a:ext cx="188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0873" name="公式" r:id="rId6" imgW="152280" imgH="203040" progId="Equation.3">
                    <p:embed/>
                  </p:oleObj>
                </mc:Choice>
                <mc:Fallback>
                  <p:oleObj name="公式" r:id="rId6" imgW="152280" imgH="20304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2964"/>
                          <a:ext cx="188" cy="2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0823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8968868"/>
                </p:ext>
              </p:extLst>
            </p:nvPr>
          </p:nvGraphicFramePr>
          <p:xfrm>
            <a:off x="897" y="2718"/>
            <a:ext cx="246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0874" name="公式" r:id="rId8" imgW="152280" imgH="203040" progId="Equation.3">
                    <p:embed/>
                  </p:oleObj>
                </mc:Choice>
                <mc:Fallback>
                  <p:oleObj name="公式" r:id="rId8" imgW="152280" imgH="20304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7" y="2718"/>
                          <a:ext cx="246" cy="2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0826" name="Rectangle 10"/>
          <p:cNvSpPr>
            <a:spLocks noChangeArrowheads="1"/>
          </p:cNvSpPr>
          <p:nvPr/>
        </p:nvSpPr>
        <p:spPr bwMode="auto">
          <a:xfrm>
            <a:off x="179388" y="1268413"/>
            <a:ext cx="856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778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定理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16.3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无向图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具有生成树当且仅当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连通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90830" name="Rectangle 14"/>
          <p:cNvSpPr>
            <a:spLocks noChangeArrowheads="1"/>
          </p:cNvSpPr>
          <p:nvPr/>
        </p:nvSpPr>
        <p:spPr bwMode="auto">
          <a:xfrm>
            <a:off x="1619250" y="188913"/>
            <a:ext cx="67691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200"/>
              <a:t>生成树存在条件</a:t>
            </a:r>
          </a:p>
        </p:txBody>
      </p:sp>
      <p:sp>
        <p:nvSpPr>
          <p:cNvPr id="290832" name="Rectangle 16"/>
          <p:cNvSpPr>
            <a:spLocks noChangeArrowheads="1"/>
          </p:cNvSpPr>
          <p:nvPr/>
        </p:nvSpPr>
        <p:spPr bwMode="auto">
          <a:xfrm>
            <a:off x="468313" y="3141663"/>
            <a:ext cx="7775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推论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  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为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zh-CN" altLang="en-US">
                <a:latin typeface="Times New Roman" panose="02020603050405020304" pitchFamily="18" charset="0"/>
              </a:rPr>
              <a:t>阶</a:t>
            </a:r>
            <a:r>
              <a:rPr lang="en-US" altLang="zh-CN" i="1">
                <a:latin typeface="Times New Roman" panose="02020603050405020304" pitchFamily="18" charset="0"/>
              </a:rPr>
              <a:t>m</a:t>
            </a:r>
            <a:r>
              <a:rPr lang="zh-CN" altLang="en-US">
                <a:latin typeface="Times New Roman" panose="02020603050405020304" pitchFamily="18" charset="0"/>
              </a:rPr>
              <a:t>条边的无向连通图，则</a:t>
            </a:r>
            <a:r>
              <a:rPr lang="en-US" altLang="zh-CN" i="1">
                <a:latin typeface="Times New Roman" panose="02020603050405020304" pitchFamily="18" charset="0"/>
              </a:rPr>
              <a:t>m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>
                <a:latin typeface="Times New Roman" panose="02020603050405020304" pitchFamily="18" charset="0"/>
              </a:rPr>
              <a:t>1. </a:t>
            </a:r>
            <a:endParaRPr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90833" name="Rectangle 17"/>
          <p:cNvSpPr>
            <a:spLocks noChangeArrowheads="1"/>
          </p:cNvSpPr>
          <p:nvPr/>
        </p:nvSpPr>
        <p:spPr bwMode="auto">
          <a:xfrm>
            <a:off x="395288" y="1700213"/>
            <a:ext cx="8064500" cy="129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/>
              <a:t>证  必要性显然</a:t>
            </a:r>
            <a:r>
              <a:rPr lang="en-US" altLang="zh-CN"/>
              <a:t>.</a:t>
            </a:r>
          </a:p>
          <a:p>
            <a:pPr>
              <a:lnSpc>
                <a:spcPct val="110000"/>
              </a:lnSpc>
            </a:pPr>
            <a:r>
              <a:rPr lang="zh-CN" altLang="en-US"/>
              <a:t>充分性用破圈法（注意：在圈上删除任何一条边，不破坏连通性）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7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Times New Roman" panose="02020603050405020304" pitchFamily="18" charset="0"/>
              </a:rPr>
              <a:t>基本回路系统</a:t>
            </a:r>
          </a:p>
        </p:txBody>
      </p:sp>
      <p:sp>
        <p:nvSpPr>
          <p:cNvPr id="292872" name="Rectangle 8"/>
          <p:cNvSpPr>
            <a:spLocks noGrp="1" noChangeArrowheads="1"/>
          </p:cNvSpPr>
          <p:nvPr>
            <p:ph idx="1"/>
          </p:nvPr>
        </p:nvSpPr>
        <p:spPr>
          <a:xfrm>
            <a:off x="395288" y="1125538"/>
            <a:ext cx="8208962" cy="1871662"/>
          </a:xfrm>
        </p:spPr>
        <p:txBody>
          <a:bodyPr/>
          <a:lstStyle/>
          <a:p>
            <a:pPr marL="609600" indent="-609600"/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16.4</a:t>
            </a:r>
            <a:r>
              <a:rPr lang="en-US" altLang="zh-CN">
                <a:latin typeface="Times New Roman" panose="02020603050405020304" pitchFamily="18" charset="0"/>
              </a:rPr>
              <a:t>  </a:t>
            </a:r>
            <a:r>
              <a:rPr lang="zh-CN" altLang="en-US">
                <a:latin typeface="Times New Roman" panose="02020603050405020304" pitchFamily="18" charset="0"/>
              </a:rPr>
              <a:t>设</a:t>
            </a:r>
            <a:r>
              <a:rPr lang="en-US" altLang="zh-CN" i="1">
                <a:latin typeface="Times New Roman" panose="02020603050405020304" pitchFamily="18" charset="0"/>
              </a:rPr>
              <a:t>T</a:t>
            </a:r>
            <a:r>
              <a:rPr lang="zh-CN" altLang="en-US">
                <a:latin typeface="Times New Roman" panose="02020603050405020304" pitchFamily="18" charset="0"/>
              </a:rPr>
              <a:t>为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的生成树，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zh-CN" altLang="en-US">
                <a:latin typeface="Times New Roman" panose="02020603050405020304" pitchFamily="18" charset="0"/>
              </a:rPr>
              <a:t>为</a:t>
            </a:r>
            <a:r>
              <a:rPr lang="en-US" altLang="zh-CN" i="1">
                <a:latin typeface="Times New Roman" panose="02020603050405020304" pitchFamily="18" charset="0"/>
              </a:rPr>
              <a:t>T</a:t>
            </a:r>
            <a:r>
              <a:rPr lang="zh-CN" altLang="en-US">
                <a:latin typeface="Times New Roman" panose="02020603050405020304" pitchFamily="18" charset="0"/>
              </a:rPr>
              <a:t>的任意一条弦，则</a:t>
            </a:r>
            <a:r>
              <a:rPr lang="en-US" altLang="zh-CN" i="1">
                <a:latin typeface="Times New Roman" panose="02020603050405020304" pitchFamily="18" charset="0"/>
              </a:rPr>
              <a:t>T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zh-CN" altLang="en-US">
                <a:latin typeface="Times New Roman" panose="02020603050405020304" pitchFamily="18" charset="0"/>
              </a:rPr>
              <a:t>中</a:t>
            </a:r>
          </a:p>
          <a:p>
            <a:pPr marL="609600" indent="-609600"/>
            <a:r>
              <a:rPr lang="zh-CN" altLang="en-US">
                <a:latin typeface="Times New Roman" panose="02020603050405020304" pitchFamily="18" charset="0"/>
              </a:rPr>
              <a:t>含一个只有一条弦其余边均为</a:t>
            </a:r>
            <a:r>
              <a:rPr lang="en-US" altLang="zh-CN" i="1">
                <a:latin typeface="Times New Roman" panose="02020603050405020304" pitchFamily="18" charset="0"/>
              </a:rPr>
              <a:t>T</a:t>
            </a:r>
            <a:r>
              <a:rPr lang="zh-CN" altLang="en-US">
                <a:latin typeface="Times New Roman" panose="02020603050405020304" pitchFamily="18" charset="0"/>
              </a:rPr>
              <a:t>的树枝的圈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  <a:r>
              <a:rPr lang="zh-CN" altLang="en-US">
                <a:latin typeface="Times New Roman" panose="02020603050405020304" pitchFamily="18" charset="0"/>
              </a:rPr>
              <a:t>不同的弦对应的</a:t>
            </a:r>
          </a:p>
          <a:p>
            <a:pPr marL="609600" indent="-609600"/>
            <a:r>
              <a:rPr lang="zh-CN" altLang="en-US">
                <a:latin typeface="Times New Roman" panose="02020603050405020304" pitchFamily="18" charset="0"/>
              </a:rPr>
              <a:t>圈也不同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</a:p>
          <a:p>
            <a:pPr marL="609600" indent="-609600"/>
            <a:r>
              <a:rPr lang="zh-CN" altLang="en-US">
                <a:latin typeface="Times New Roman" panose="02020603050405020304" pitchFamily="18" charset="0"/>
              </a:rPr>
              <a:t>证  设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>
                <a:latin typeface="Times New Roman" panose="02020603050405020304" pitchFamily="18" charset="0"/>
              </a:rPr>
              <a:t>=(</a:t>
            </a:r>
            <a:r>
              <a:rPr lang="en-US" altLang="zh-CN" i="1">
                <a:latin typeface="Times New Roman" panose="02020603050405020304" pitchFamily="18" charset="0"/>
              </a:rPr>
              <a:t>u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</a:rPr>
              <a:t>，在</a:t>
            </a:r>
            <a:r>
              <a:rPr lang="en-US" altLang="zh-CN" i="1">
                <a:latin typeface="Times New Roman" panose="02020603050405020304" pitchFamily="18" charset="0"/>
              </a:rPr>
              <a:t>T</a:t>
            </a:r>
            <a:r>
              <a:rPr lang="zh-CN" altLang="en-US">
                <a:latin typeface="Times New Roman" panose="02020603050405020304" pitchFamily="18" charset="0"/>
              </a:rPr>
              <a:t>中</a:t>
            </a:r>
            <a:r>
              <a:rPr lang="en-US" altLang="zh-CN" i="1">
                <a:latin typeface="Times New Roman" panose="02020603050405020304" pitchFamily="18" charset="0"/>
              </a:rPr>
              <a:t>u</a:t>
            </a:r>
            <a:r>
              <a:rPr lang="zh-CN" altLang="en-US">
                <a:latin typeface="Times New Roman" panose="02020603050405020304" pitchFamily="18" charset="0"/>
              </a:rPr>
              <a:t>到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zh-CN" altLang="en-US">
                <a:latin typeface="Times New Roman" panose="02020603050405020304" pitchFamily="18" charset="0"/>
              </a:rPr>
              <a:t>有惟一路径</a:t>
            </a:r>
            <a:r>
              <a:rPr lang="zh-CN" altLang="en-US" i="1">
                <a:latin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zh-CN" altLang="en-US">
                <a:latin typeface="Times New Roman" panose="02020603050405020304" pitchFamily="18" charset="0"/>
              </a:rPr>
              <a:t>，则</a:t>
            </a:r>
            <a:r>
              <a:rPr lang="zh-CN" altLang="en-US" i="1">
                <a:latin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zh-CN" altLang="en-US">
                <a:latin typeface="Times New Roman" panose="02020603050405020304" pitchFamily="18" charset="0"/>
              </a:rPr>
              <a:t>为所求的圈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8906D-3E19-4BDA-80D9-147B9630C67C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292873" name="Rectangle 9"/>
          <p:cNvSpPr>
            <a:spLocks noChangeArrowheads="1"/>
          </p:cNvSpPr>
          <p:nvPr/>
        </p:nvSpPr>
        <p:spPr bwMode="auto">
          <a:xfrm>
            <a:off x="468313" y="3068638"/>
            <a:ext cx="8135937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16.3</a:t>
            </a:r>
            <a:r>
              <a:rPr lang="en-US" altLang="zh-CN">
                <a:latin typeface="Times New Roman" panose="02020603050405020304" pitchFamily="18" charset="0"/>
              </a:rPr>
              <a:t>  </a:t>
            </a:r>
            <a:r>
              <a:rPr lang="zh-CN" altLang="en-US">
                <a:latin typeface="Times New Roman" panose="02020603050405020304" pitchFamily="18" charset="0"/>
              </a:rPr>
              <a:t>设</a:t>
            </a:r>
            <a:r>
              <a:rPr lang="en-US" altLang="zh-CN" i="1">
                <a:latin typeface="Times New Roman" panose="02020603050405020304" pitchFamily="18" charset="0"/>
              </a:rPr>
              <a:t>T</a:t>
            </a:r>
            <a:r>
              <a:rPr lang="zh-CN" altLang="en-US">
                <a:latin typeface="Times New Roman" panose="02020603050405020304" pitchFamily="18" charset="0"/>
              </a:rPr>
              <a:t>是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zh-CN" altLang="en-US">
                <a:latin typeface="Times New Roman" panose="02020603050405020304" pitchFamily="18" charset="0"/>
              </a:rPr>
              <a:t>阶</a:t>
            </a:r>
            <a:r>
              <a:rPr lang="en-US" altLang="zh-CN" i="1">
                <a:latin typeface="Times New Roman" panose="02020603050405020304" pitchFamily="18" charset="0"/>
              </a:rPr>
              <a:t>m</a:t>
            </a:r>
            <a:r>
              <a:rPr lang="zh-CN" altLang="en-US">
                <a:latin typeface="Times New Roman" panose="02020603050405020304" pitchFamily="18" charset="0"/>
              </a:rPr>
              <a:t>条边的无向连通图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的一棵生成树，设</a:t>
            </a:r>
          </a:p>
          <a:p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, …, 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i="1" baseline="-25000">
                <a:latin typeface="Times New Roman" panose="02020603050405020304" pitchFamily="18" charset="0"/>
              </a:rPr>
              <a:t>m</a:t>
            </a:r>
            <a:r>
              <a:rPr lang="en-US" altLang="zh-CN" baseline="-2500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i="1" baseline="-25000">
                <a:latin typeface="Times New Roman" panose="02020603050405020304" pitchFamily="18" charset="0"/>
              </a:rPr>
              <a:t>n</a:t>
            </a:r>
            <a:r>
              <a:rPr lang="en-US" altLang="zh-CN" baseline="-25000">
                <a:latin typeface="Times New Roman" panose="02020603050405020304" pitchFamily="18" charset="0"/>
              </a:rPr>
              <a:t>+1</a:t>
            </a:r>
            <a:r>
              <a:rPr lang="zh-CN" altLang="en-US">
                <a:latin typeface="Times New Roman" panose="02020603050405020304" pitchFamily="18" charset="0"/>
              </a:rPr>
              <a:t>为</a:t>
            </a:r>
            <a:r>
              <a:rPr lang="en-US" altLang="zh-CN" i="1">
                <a:latin typeface="Times New Roman" panose="02020603050405020304" pitchFamily="18" charset="0"/>
              </a:rPr>
              <a:t>T </a:t>
            </a:r>
            <a:r>
              <a:rPr lang="zh-CN" altLang="en-US">
                <a:latin typeface="Times New Roman" panose="02020603050405020304" pitchFamily="18" charset="0"/>
              </a:rPr>
              <a:t>的弦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  <a:r>
              <a:rPr lang="zh-CN" altLang="en-US">
                <a:latin typeface="Times New Roman" panose="02020603050405020304" pitchFamily="18" charset="0"/>
              </a:rPr>
              <a:t>设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 i="1" baseline="-25000">
                <a:latin typeface="Times New Roman" panose="02020603050405020304" pitchFamily="18" charset="0"/>
              </a:rPr>
              <a:t>r</a:t>
            </a:r>
            <a:r>
              <a:rPr lang="zh-CN" altLang="en-US">
                <a:latin typeface="Times New Roman" panose="02020603050405020304" pitchFamily="18" charset="0"/>
              </a:rPr>
              <a:t>为</a:t>
            </a:r>
            <a:r>
              <a:rPr lang="en-US" altLang="zh-CN" i="1">
                <a:latin typeface="Times New Roman" panose="02020603050405020304" pitchFamily="18" charset="0"/>
              </a:rPr>
              <a:t>T </a:t>
            </a:r>
            <a:r>
              <a:rPr lang="zh-CN" altLang="en-US">
                <a:latin typeface="Times New Roman" panose="02020603050405020304" pitchFamily="18" charset="0"/>
              </a:rPr>
              <a:t>添加弦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i="1" baseline="-25000">
                <a:latin typeface="Times New Roman" panose="02020603050405020304" pitchFamily="18" charset="0"/>
              </a:rPr>
              <a:t>r </a:t>
            </a:r>
            <a:r>
              <a:rPr lang="zh-CN" altLang="en-US">
                <a:latin typeface="Times New Roman" panose="02020603050405020304" pitchFamily="18" charset="0"/>
              </a:rPr>
              <a:t>产生的只含弦</a:t>
            </a:r>
          </a:p>
          <a:p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i="1" baseline="-25000">
                <a:latin typeface="Times New Roman" panose="02020603050405020304" pitchFamily="18" charset="0"/>
              </a:rPr>
              <a:t>r</a:t>
            </a:r>
            <a:r>
              <a:rPr lang="zh-CN" altLang="en-US">
                <a:latin typeface="Times New Roman" panose="02020603050405020304" pitchFamily="18" charset="0"/>
              </a:rPr>
              <a:t>、其余边均为树枝的圈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  <a:r>
              <a:rPr lang="zh-CN" altLang="en-US">
                <a:latin typeface="Times New Roman" panose="02020603050405020304" pitchFamily="18" charset="0"/>
              </a:rPr>
              <a:t>称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 i="1" baseline="-25000">
                <a:latin typeface="Times New Roman" panose="02020603050405020304" pitchFamily="18" charset="0"/>
              </a:rPr>
              <a:t>r</a:t>
            </a:r>
            <a:r>
              <a:rPr lang="zh-CN" altLang="en-US">
                <a:latin typeface="Times New Roman" panose="02020603050405020304" pitchFamily="18" charset="0"/>
              </a:rPr>
              <a:t>为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的对应树</a:t>
            </a:r>
            <a:r>
              <a:rPr lang="en-US" altLang="zh-CN" i="1">
                <a:latin typeface="Times New Roman" panose="02020603050405020304" pitchFamily="18" charset="0"/>
              </a:rPr>
              <a:t>T </a:t>
            </a:r>
            <a:r>
              <a:rPr lang="zh-CN" altLang="en-US">
                <a:latin typeface="Times New Roman" panose="02020603050405020304" pitchFamily="18" charset="0"/>
              </a:rPr>
              <a:t>的弦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i="1" baseline="-25000">
                <a:latin typeface="Times New Roman" panose="02020603050405020304" pitchFamily="18" charset="0"/>
              </a:rPr>
              <a:t>r</a:t>
            </a:r>
            <a:r>
              <a:rPr lang="zh-CN" altLang="en-US">
                <a:latin typeface="Times New Roman" panose="02020603050405020304" pitchFamily="18" charset="0"/>
              </a:rPr>
              <a:t>的</a:t>
            </a: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基本</a:t>
            </a:r>
          </a:p>
          <a:p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回路</a:t>
            </a:r>
            <a:r>
              <a:rPr lang="zh-CN" altLang="en-US">
                <a:latin typeface="Times New Roman" panose="02020603050405020304" pitchFamily="18" charset="0"/>
              </a:rPr>
              <a:t>或</a:t>
            </a: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基本圈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</a:rPr>
              <a:t>=1, 2, …, </a:t>
            </a:r>
            <a:r>
              <a:rPr lang="en-US" altLang="zh-CN" i="1">
                <a:latin typeface="Times New Roman" panose="02020603050405020304" pitchFamily="18" charset="0"/>
              </a:rPr>
              <a:t>m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+1. </a:t>
            </a:r>
            <a:r>
              <a:rPr lang="zh-CN" altLang="en-US">
                <a:latin typeface="Times New Roman" panose="02020603050405020304" pitchFamily="18" charset="0"/>
              </a:rPr>
              <a:t>并称</a:t>
            </a:r>
            <a:r>
              <a:rPr lang="en-US" altLang="zh-CN">
                <a:latin typeface="Times New Roman" panose="02020603050405020304" pitchFamily="18" charset="0"/>
              </a:rPr>
              <a:t>{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, …,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 i="1" baseline="-25000">
                <a:latin typeface="Times New Roman" panose="02020603050405020304" pitchFamily="18" charset="0"/>
              </a:rPr>
              <a:t>m</a:t>
            </a:r>
            <a:r>
              <a:rPr lang="en-US" altLang="zh-CN" baseline="-2500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i="1" baseline="-25000">
                <a:latin typeface="Times New Roman" panose="02020603050405020304" pitchFamily="18" charset="0"/>
              </a:rPr>
              <a:t>n</a:t>
            </a:r>
            <a:r>
              <a:rPr lang="en-US" altLang="zh-CN" baseline="-25000">
                <a:latin typeface="Times New Roman" panose="02020603050405020304" pitchFamily="18" charset="0"/>
              </a:rPr>
              <a:t>+1</a:t>
            </a:r>
            <a:r>
              <a:rPr lang="en-US" altLang="zh-CN">
                <a:latin typeface="Times New Roman" panose="02020603050405020304" pitchFamily="18" charset="0"/>
              </a:rPr>
              <a:t>}</a:t>
            </a:r>
            <a:r>
              <a:rPr lang="zh-CN" altLang="en-US">
                <a:latin typeface="Times New Roman" panose="02020603050405020304" pitchFamily="18" charset="0"/>
              </a:rPr>
              <a:t>为</a:t>
            </a:r>
          </a:p>
          <a:p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对应</a:t>
            </a:r>
            <a:r>
              <a:rPr lang="en-US" altLang="zh-CN" i="1">
                <a:latin typeface="Times New Roman" panose="02020603050405020304" pitchFamily="18" charset="0"/>
              </a:rPr>
              <a:t>T </a:t>
            </a:r>
            <a:r>
              <a:rPr lang="zh-CN" altLang="en-US">
                <a:latin typeface="Times New Roman" panose="02020603050405020304" pitchFamily="18" charset="0"/>
              </a:rPr>
              <a:t>的</a:t>
            </a: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基本回路系统</a:t>
            </a:r>
            <a:r>
              <a:rPr lang="zh-CN" altLang="en-US">
                <a:latin typeface="Times New Roman" panose="02020603050405020304" pitchFamily="18" charset="0"/>
              </a:rPr>
              <a:t>，称</a:t>
            </a:r>
            <a:r>
              <a:rPr lang="en-US" altLang="zh-CN" i="1">
                <a:latin typeface="Times New Roman" panose="02020603050405020304" pitchFamily="18" charset="0"/>
              </a:rPr>
              <a:t>m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+1</a:t>
            </a:r>
            <a:r>
              <a:rPr lang="zh-CN" altLang="en-US">
                <a:latin typeface="Times New Roman" panose="02020603050405020304" pitchFamily="18" charset="0"/>
              </a:rPr>
              <a:t>为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的</a:t>
            </a: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圈秩</a:t>
            </a:r>
            <a:r>
              <a:rPr lang="zh-CN" altLang="en-US">
                <a:latin typeface="Times New Roman" panose="02020603050405020304" pitchFamily="18" charset="0"/>
              </a:rPr>
              <a:t>，记作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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). </a:t>
            </a:r>
          </a:p>
        </p:txBody>
      </p:sp>
      <p:sp>
        <p:nvSpPr>
          <p:cNvPr id="292874" name="Rectangle 10"/>
          <p:cNvSpPr>
            <a:spLocks noChangeArrowheads="1"/>
          </p:cNvSpPr>
          <p:nvPr/>
        </p:nvSpPr>
        <p:spPr bwMode="auto">
          <a:xfrm>
            <a:off x="468313" y="5516563"/>
            <a:ext cx="8135937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>
                <a:latin typeface="Times New Roman" panose="02020603050405020304" pitchFamily="18" charset="0"/>
              </a:rPr>
              <a:t>求基本回路的算法：设弦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>
                <a:latin typeface="Times New Roman" panose="02020603050405020304" pitchFamily="18" charset="0"/>
              </a:rPr>
              <a:t>=(</a:t>
            </a:r>
            <a:r>
              <a:rPr lang="en-US" altLang="zh-CN" i="1">
                <a:latin typeface="Times New Roman" panose="02020603050405020304" pitchFamily="18" charset="0"/>
              </a:rPr>
              <a:t>u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</a:rPr>
              <a:t>，先求</a:t>
            </a:r>
            <a:r>
              <a:rPr lang="en-US" altLang="zh-CN" i="1">
                <a:latin typeface="Times New Roman" panose="02020603050405020304" pitchFamily="18" charset="0"/>
              </a:rPr>
              <a:t>T</a:t>
            </a:r>
            <a:r>
              <a:rPr lang="zh-CN" altLang="en-US">
                <a:latin typeface="Times New Roman" panose="02020603050405020304" pitchFamily="18" charset="0"/>
              </a:rPr>
              <a:t>中</a:t>
            </a:r>
            <a:r>
              <a:rPr lang="en-US" altLang="zh-CN" i="1">
                <a:latin typeface="Times New Roman" panose="02020603050405020304" pitchFamily="18" charset="0"/>
              </a:rPr>
              <a:t>u</a:t>
            </a:r>
            <a:r>
              <a:rPr lang="zh-CN" altLang="en-US">
                <a:latin typeface="Times New Roman" panose="02020603050405020304" pitchFamily="18" charset="0"/>
              </a:rPr>
              <a:t>到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zh-CN" altLang="en-US">
                <a:latin typeface="Times New Roman" panose="02020603050405020304" pitchFamily="18" charset="0"/>
              </a:rPr>
              <a:t>的路径</a:t>
            </a:r>
            <a:r>
              <a:rPr lang="zh-CN" altLang="en-US" i="1">
                <a:latin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en-US" altLang="zh-CN" i="1" baseline="-25000">
                <a:latin typeface="Times New Roman" panose="02020603050405020304" pitchFamily="18" charset="0"/>
              </a:rPr>
              <a:t>uv</a:t>
            </a:r>
            <a:r>
              <a:rPr lang="zh-CN" altLang="en-US">
                <a:latin typeface="Times New Roman" panose="02020603050405020304" pitchFamily="18" charset="0"/>
              </a:rPr>
              <a:t>，再并上弦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zh-CN" altLang="en-US">
                <a:latin typeface="Times New Roman" panose="02020603050405020304" pitchFamily="18" charset="0"/>
              </a:rPr>
              <a:t>，即得对应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zh-CN" altLang="en-US">
                <a:latin typeface="Times New Roman" panose="02020603050405020304" pitchFamily="18" charset="0"/>
              </a:rPr>
              <a:t>的基本回路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Times New Roman" panose="02020603050405020304" pitchFamily="18" charset="0"/>
              </a:rPr>
              <a:t>基本割集的存在</a:t>
            </a:r>
          </a:p>
        </p:txBody>
      </p:sp>
      <p:sp>
        <p:nvSpPr>
          <p:cNvPr id="296968" name="Rectangle 8"/>
          <p:cNvSpPr>
            <a:spLocks noGrp="1" noChangeArrowheads="1"/>
          </p:cNvSpPr>
          <p:nvPr>
            <p:ph idx="1"/>
          </p:nvPr>
        </p:nvSpPr>
        <p:spPr>
          <a:xfrm>
            <a:off x="457200" y="1125538"/>
            <a:ext cx="8291513" cy="3598862"/>
          </a:xfrm>
        </p:spPr>
        <p:txBody>
          <a:bodyPr/>
          <a:lstStyle/>
          <a:p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16.5</a:t>
            </a:r>
            <a:r>
              <a:rPr lang="en-US" altLang="zh-CN">
                <a:latin typeface="Times New Roman" panose="02020603050405020304" pitchFamily="18" charset="0"/>
              </a:rPr>
              <a:t>  </a:t>
            </a:r>
            <a:r>
              <a:rPr lang="zh-CN" altLang="en-US">
                <a:latin typeface="Times New Roman" panose="02020603050405020304" pitchFamily="18" charset="0"/>
              </a:rPr>
              <a:t>设</a:t>
            </a:r>
            <a:r>
              <a:rPr lang="en-US" altLang="zh-CN" i="1">
                <a:latin typeface="Times New Roman" panose="02020603050405020304" pitchFamily="18" charset="0"/>
              </a:rPr>
              <a:t>T</a:t>
            </a:r>
            <a:r>
              <a:rPr lang="zh-CN" altLang="en-US">
                <a:latin typeface="Times New Roman" panose="02020603050405020304" pitchFamily="18" charset="0"/>
              </a:rPr>
              <a:t>是连通图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的一棵生成树，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zh-CN" altLang="en-US">
                <a:latin typeface="Times New Roman" panose="02020603050405020304" pitchFamily="18" charset="0"/>
              </a:rPr>
              <a:t>为</a:t>
            </a:r>
            <a:r>
              <a:rPr lang="en-US" altLang="zh-CN" i="1">
                <a:latin typeface="Times New Roman" panose="02020603050405020304" pitchFamily="18" charset="0"/>
              </a:rPr>
              <a:t>T</a:t>
            </a:r>
            <a:r>
              <a:rPr lang="zh-CN" altLang="en-US">
                <a:latin typeface="Times New Roman" panose="02020603050405020304" pitchFamily="18" charset="0"/>
              </a:rPr>
              <a:t>的树枝，则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中存在只含树枝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zh-CN" altLang="en-US">
                <a:latin typeface="Times New Roman" panose="02020603050405020304" pitchFamily="18" charset="0"/>
              </a:rPr>
              <a:t>，其余边都是弦的割集，且不同的树枝对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应的割集也不同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  <a:p>
            <a:pPr>
              <a:spcBef>
                <a:spcPct val="40000"/>
              </a:spcBef>
            </a:pPr>
            <a:r>
              <a:rPr lang="zh-CN" altLang="en-US">
                <a:latin typeface="Times New Roman" panose="02020603050405020304" pitchFamily="18" charset="0"/>
              </a:rPr>
              <a:t>证  由定理</a:t>
            </a:r>
            <a:r>
              <a:rPr lang="en-US" altLang="zh-CN">
                <a:latin typeface="Times New Roman" panose="02020603050405020304" pitchFamily="18" charset="0"/>
              </a:rPr>
              <a:t>16.1</a:t>
            </a:r>
            <a:r>
              <a:rPr lang="zh-CN" altLang="en-US">
                <a:latin typeface="Times New Roman" panose="02020603050405020304" pitchFamily="18" charset="0"/>
              </a:rPr>
              <a:t>可知，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zh-CN" altLang="en-US">
                <a:latin typeface="Times New Roman" panose="02020603050405020304" pitchFamily="18" charset="0"/>
              </a:rPr>
              <a:t>是</a:t>
            </a:r>
            <a:r>
              <a:rPr lang="en-US" altLang="zh-CN" i="1">
                <a:latin typeface="Times New Roman" panose="02020603050405020304" pitchFamily="18" charset="0"/>
              </a:rPr>
              <a:t>T</a:t>
            </a:r>
            <a:r>
              <a:rPr lang="zh-CN" altLang="en-US">
                <a:latin typeface="Times New Roman" panose="02020603050405020304" pitchFamily="18" charset="0"/>
              </a:rPr>
              <a:t>的桥，因而</a:t>
            </a:r>
            <a:r>
              <a:rPr lang="en-US" altLang="zh-CN" i="1">
                <a:latin typeface="Times New Roman" panose="02020603050405020304" pitchFamily="18" charset="0"/>
              </a:rPr>
              <a:t>T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zh-CN" altLang="en-US">
                <a:latin typeface="Times New Roman" panose="02020603050405020304" pitchFamily="18" charset="0"/>
              </a:rPr>
              <a:t>有两个连通分支</a:t>
            </a:r>
            <a:r>
              <a:rPr lang="en-US" altLang="zh-CN" i="1">
                <a:latin typeface="Times New Roman" panose="02020603050405020304" pitchFamily="18" charset="0"/>
              </a:rPr>
              <a:t>T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和</a:t>
            </a:r>
            <a:r>
              <a:rPr lang="en-US" altLang="zh-CN" i="1">
                <a:latin typeface="Times New Roman" panose="02020603050405020304" pitchFamily="18" charset="0"/>
              </a:rPr>
              <a:t>T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，令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       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 i="1" baseline="-25000">
                <a:latin typeface="Times New Roman" panose="02020603050405020304" pitchFamily="18" charset="0"/>
              </a:rPr>
              <a:t>e</a:t>
            </a:r>
            <a:r>
              <a:rPr lang="en-US" altLang="zh-CN">
                <a:latin typeface="Times New Roman" panose="02020603050405020304" pitchFamily="18" charset="0"/>
              </a:rPr>
              <a:t>={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>
                <a:latin typeface="Times New Roman" panose="02020603050405020304" pitchFamily="18" charset="0"/>
              </a:rPr>
              <a:t> | 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</a:rPr>
              <a:t>且 </a:t>
            </a:r>
            <a:r>
              <a:rPr lang="en-US" altLang="zh-CN" i="1">
                <a:latin typeface="Times New Roman" panose="02020603050405020304" pitchFamily="18" charset="0"/>
              </a:rPr>
              <a:t>e </a:t>
            </a:r>
            <a:r>
              <a:rPr lang="zh-CN" altLang="en-US">
                <a:latin typeface="Times New Roman" panose="02020603050405020304" pitchFamily="18" charset="0"/>
              </a:rPr>
              <a:t>的两个端点分别属于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T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</a:rPr>
              <a:t>和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T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)}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由构造显然可知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 i="1" baseline="-25000">
                <a:latin typeface="Times New Roman" panose="02020603050405020304" pitchFamily="18" charset="0"/>
              </a:rPr>
              <a:t>e</a:t>
            </a:r>
            <a:r>
              <a:rPr lang="zh-CN" altLang="en-US">
                <a:latin typeface="Times New Roman" panose="02020603050405020304" pitchFamily="18" charset="0"/>
              </a:rPr>
              <a:t>为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的割集，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 i="1" baseline="-25000">
                <a:latin typeface="Times New Roman" panose="02020603050405020304" pitchFamily="18" charset="0"/>
              </a:rPr>
              <a:t>e</a:t>
            </a:r>
            <a:r>
              <a:rPr lang="zh-CN" altLang="en-US">
                <a:latin typeface="Times New Roman" panose="02020603050405020304" pitchFamily="18" charset="0"/>
              </a:rPr>
              <a:t>且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 i="1" baseline="-25000">
                <a:latin typeface="Times New Roman" panose="02020603050405020304" pitchFamily="18" charset="0"/>
              </a:rPr>
              <a:t>e</a:t>
            </a:r>
            <a:r>
              <a:rPr lang="zh-CN" altLang="en-US">
                <a:latin typeface="Times New Roman" panose="02020603050405020304" pitchFamily="18" charset="0"/>
              </a:rPr>
              <a:t>中除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zh-CN" altLang="en-US">
                <a:latin typeface="Times New Roman" panose="02020603050405020304" pitchFamily="18" charset="0"/>
              </a:rPr>
              <a:t>外都是弦，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所以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 i="1" baseline="-25000">
                <a:latin typeface="Times New Roman" panose="02020603050405020304" pitchFamily="18" charset="0"/>
              </a:rPr>
              <a:t>e</a:t>
            </a:r>
            <a:r>
              <a:rPr lang="zh-CN" altLang="en-US">
                <a:latin typeface="Times New Roman" panose="02020603050405020304" pitchFamily="18" charset="0"/>
              </a:rPr>
              <a:t>为所求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  <a:r>
              <a:rPr lang="zh-CN" altLang="en-US">
                <a:latin typeface="Times New Roman" panose="02020603050405020304" pitchFamily="18" charset="0"/>
              </a:rPr>
              <a:t>显然不同的树枝对应的割集不同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1613-665B-4F53-B796-4BF261281191}" type="slidenum">
              <a:rPr lang="en-US" altLang="zh-CN"/>
              <a:pPr/>
              <a:t>13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7" name="Rectangle 9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zh-CN" altLang="en-US"/>
              <a:t>基本割集与基本割集系统</a:t>
            </a:r>
          </a:p>
        </p:txBody>
      </p:sp>
      <p:sp>
        <p:nvSpPr>
          <p:cNvPr id="299016" name="Rectangle 8"/>
          <p:cNvSpPr>
            <a:spLocks noGrp="1" noChangeArrowheads="1"/>
          </p:cNvSpPr>
          <p:nvPr>
            <p:ph idx="1"/>
          </p:nvPr>
        </p:nvSpPr>
        <p:spPr>
          <a:xfrm>
            <a:off x="395288" y="1268413"/>
            <a:ext cx="8280400" cy="2305050"/>
          </a:xfrm>
        </p:spPr>
        <p:txBody>
          <a:bodyPr/>
          <a:lstStyle/>
          <a:p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16.4</a:t>
            </a:r>
            <a:r>
              <a:rPr lang="en-US" altLang="zh-CN">
                <a:latin typeface="Times New Roman" panose="02020603050405020304" pitchFamily="18" charset="0"/>
              </a:rPr>
              <a:t>  </a:t>
            </a:r>
            <a:r>
              <a:rPr lang="zh-CN" altLang="en-US">
                <a:latin typeface="Times New Roman" panose="02020603050405020304" pitchFamily="18" charset="0"/>
              </a:rPr>
              <a:t>设</a:t>
            </a:r>
            <a:r>
              <a:rPr lang="en-US" altLang="zh-CN" i="1">
                <a:latin typeface="Times New Roman" panose="02020603050405020304" pitchFamily="18" charset="0"/>
              </a:rPr>
              <a:t>T</a:t>
            </a:r>
            <a:r>
              <a:rPr lang="zh-CN" altLang="en-US">
                <a:latin typeface="Times New Roman" panose="02020603050405020304" pitchFamily="18" charset="0"/>
              </a:rPr>
              <a:t>是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zh-CN" altLang="en-US">
                <a:latin typeface="Times New Roman" panose="02020603050405020304" pitchFamily="18" charset="0"/>
              </a:rPr>
              <a:t>阶连通图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的一棵生成树，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, …, 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i="1" baseline="-25000">
                <a:latin typeface="Times New Roman" panose="02020603050405020304" pitchFamily="18" charset="0"/>
              </a:rPr>
              <a:t>n</a:t>
            </a:r>
            <a:r>
              <a:rPr lang="en-US" altLang="zh-CN" baseline="-2500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为</a:t>
            </a:r>
            <a:r>
              <a:rPr lang="en-US" altLang="zh-CN" i="1">
                <a:latin typeface="Times New Roman" panose="02020603050405020304" pitchFamily="18" charset="0"/>
              </a:rPr>
              <a:t>T </a:t>
            </a:r>
            <a:r>
              <a:rPr lang="zh-CN" altLang="en-US">
                <a:latin typeface="Times New Roman" panose="02020603050405020304" pitchFamily="18" charset="0"/>
              </a:rPr>
              <a:t>的树枝，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 i="1" baseline="-25000">
                <a:latin typeface="Times New Roman" panose="02020603050405020304" pitchFamily="18" charset="0"/>
              </a:rPr>
              <a:t>i</a:t>
            </a:r>
            <a:r>
              <a:rPr lang="zh-CN" altLang="en-US">
                <a:latin typeface="Times New Roman" panose="02020603050405020304" pitchFamily="18" charset="0"/>
              </a:rPr>
              <a:t>是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的只含树枝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i="1" baseline="-25000">
                <a:latin typeface="Times New Roman" panose="02020603050405020304" pitchFamily="18" charset="0"/>
              </a:rPr>
              <a:t>i</a:t>
            </a:r>
            <a:r>
              <a:rPr lang="zh-CN" altLang="en-US">
                <a:latin typeface="Times New Roman" panose="02020603050405020304" pitchFamily="18" charset="0"/>
              </a:rPr>
              <a:t>的割集，则称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 i="1" baseline="-25000">
                <a:latin typeface="Times New Roman" panose="02020603050405020304" pitchFamily="18" charset="0"/>
              </a:rPr>
              <a:t>i</a:t>
            </a:r>
            <a:r>
              <a:rPr lang="zh-CN" altLang="en-US">
                <a:latin typeface="Times New Roman" panose="02020603050405020304" pitchFamily="18" charset="0"/>
              </a:rPr>
              <a:t>为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的对应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于生成树</a:t>
            </a:r>
            <a:r>
              <a:rPr lang="en-US" altLang="zh-CN" i="1">
                <a:latin typeface="Times New Roman" panose="02020603050405020304" pitchFamily="18" charset="0"/>
              </a:rPr>
              <a:t>T</a:t>
            </a:r>
            <a:r>
              <a:rPr lang="zh-CN" altLang="en-US">
                <a:latin typeface="Times New Roman" panose="02020603050405020304" pitchFamily="18" charset="0"/>
              </a:rPr>
              <a:t>由树枝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i="1" baseline="-25000">
                <a:latin typeface="Times New Roman" panose="02020603050405020304" pitchFamily="18" charset="0"/>
              </a:rPr>
              <a:t>i</a:t>
            </a:r>
            <a:r>
              <a:rPr lang="zh-CN" altLang="en-US">
                <a:latin typeface="Times New Roman" panose="02020603050405020304" pitchFamily="18" charset="0"/>
              </a:rPr>
              <a:t>生成的</a:t>
            </a: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基本割集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 i="1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=1, 2, …, 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>
                <a:latin typeface="Times New Roman" panose="02020603050405020304" pitchFamily="18" charset="0"/>
              </a:rPr>
              <a:t>1. </a:t>
            </a:r>
            <a:r>
              <a:rPr lang="zh-CN" altLang="en-US">
                <a:latin typeface="Times New Roman" panose="02020603050405020304" pitchFamily="18" charset="0"/>
              </a:rPr>
              <a:t>并称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{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, …, 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 i="1" baseline="-25000">
                <a:latin typeface="Times New Roman" panose="02020603050405020304" pitchFamily="18" charset="0"/>
              </a:rPr>
              <a:t>n</a:t>
            </a:r>
            <a:r>
              <a:rPr lang="en-US" altLang="zh-CN" baseline="-2500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}</a:t>
            </a:r>
            <a:r>
              <a:rPr lang="zh-CN" altLang="en-US">
                <a:latin typeface="Times New Roman" panose="02020603050405020304" pitchFamily="18" charset="0"/>
              </a:rPr>
              <a:t>为</a:t>
            </a:r>
            <a:r>
              <a:rPr lang="en-US" altLang="zh-CN" i="1">
                <a:latin typeface="Times New Roman" panose="02020603050405020304" pitchFamily="18" charset="0"/>
              </a:rPr>
              <a:t>G </a:t>
            </a:r>
            <a:r>
              <a:rPr lang="zh-CN" altLang="en-US">
                <a:latin typeface="Times New Roman" panose="02020603050405020304" pitchFamily="18" charset="0"/>
              </a:rPr>
              <a:t>对应</a:t>
            </a:r>
            <a:r>
              <a:rPr lang="en-US" altLang="zh-CN" i="1">
                <a:latin typeface="Times New Roman" panose="02020603050405020304" pitchFamily="18" charset="0"/>
              </a:rPr>
              <a:t>T </a:t>
            </a:r>
            <a:r>
              <a:rPr lang="zh-CN" altLang="en-US">
                <a:latin typeface="Times New Roman" panose="02020603050405020304" pitchFamily="18" charset="0"/>
              </a:rPr>
              <a:t>的</a:t>
            </a: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基本割集系统</a:t>
            </a:r>
            <a:r>
              <a:rPr lang="zh-CN" altLang="en-US">
                <a:latin typeface="Times New Roman" panose="02020603050405020304" pitchFamily="18" charset="0"/>
              </a:rPr>
              <a:t>，称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为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的</a:t>
            </a: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割</a:t>
            </a:r>
          </a:p>
          <a:p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集秩</a:t>
            </a:r>
            <a:r>
              <a:rPr lang="zh-CN" altLang="en-US">
                <a:latin typeface="Times New Roman" panose="02020603050405020304" pitchFamily="18" charset="0"/>
              </a:rPr>
              <a:t>，记作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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).  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2978F-0446-4D3C-9E05-3E2BC9D4627E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299018" name="Rectangle 10"/>
          <p:cNvSpPr>
            <a:spLocks noChangeArrowheads="1"/>
          </p:cNvSpPr>
          <p:nvPr/>
        </p:nvSpPr>
        <p:spPr bwMode="auto">
          <a:xfrm>
            <a:off x="395288" y="3771900"/>
            <a:ext cx="8207375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求基本割集的算法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设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>
                <a:latin typeface="Times New Roman" panose="02020603050405020304" pitchFamily="18" charset="0"/>
              </a:rPr>
              <a:t>为生成树</a:t>
            </a:r>
            <a:r>
              <a:rPr lang="en-US" altLang="zh-CN" i="1">
                <a:latin typeface="Times New Roman" panose="02020603050405020304" pitchFamily="18" charset="0"/>
              </a:rPr>
              <a:t>T </a:t>
            </a:r>
            <a:r>
              <a:rPr lang="zh-CN" altLang="en-US">
                <a:latin typeface="Times New Roman" panose="02020603050405020304" pitchFamily="18" charset="0"/>
              </a:rPr>
              <a:t>的树枝，</a:t>
            </a:r>
            <a:r>
              <a:rPr lang="en-US" altLang="zh-CN" i="1">
                <a:latin typeface="Times New Roman" panose="02020603050405020304" pitchFamily="18" charset="0"/>
              </a:rPr>
              <a:t>T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>
                <a:latin typeface="Times New Roman" panose="02020603050405020304" pitchFamily="18" charset="0"/>
              </a:rPr>
              <a:t>为两棵小树</a:t>
            </a:r>
            <a:r>
              <a:rPr lang="en-US" altLang="zh-CN" i="1">
                <a:latin typeface="Times New Roman" panose="02020603050405020304" pitchFamily="18" charset="0"/>
              </a:rPr>
              <a:t>T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与</a:t>
            </a:r>
            <a:r>
              <a:rPr lang="en-US" altLang="zh-CN" i="1">
                <a:latin typeface="Times New Roman" panose="02020603050405020304" pitchFamily="18" charset="0"/>
              </a:rPr>
              <a:t>T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，令</a:t>
            </a:r>
            <a:endParaRPr lang="zh-CN" altLang="en-US" i="1">
              <a:latin typeface="Times New Roman" panose="02020603050405020304" pitchFamily="18" charset="0"/>
            </a:endParaRPr>
          </a:p>
          <a:p>
            <a:r>
              <a:rPr lang="zh-CN" altLang="en-US" i="1">
                <a:latin typeface="Times New Roman" panose="02020603050405020304" pitchFamily="18" charset="0"/>
              </a:rPr>
              <a:t>          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 i="1" baseline="-25000">
                <a:latin typeface="Times New Roman" panose="02020603050405020304" pitchFamily="18" charset="0"/>
              </a:rPr>
              <a:t>e</a:t>
            </a:r>
            <a:r>
              <a:rPr lang="en-US" altLang="zh-CN" baseline="-2500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>
                <a:latin typeface="Times New Roman" panose="02020603050405020304" pitchFamily="18" charset="0"/>
              </a:rPr>
              <a:t> ={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>
                <a:latin typeface="Times New Roman" panose="02020603050405020304" pitchFamily="18" charset="0"/>
              </a:rPr>
              <a:t> | 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</a:rPr>
              <a:t>且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zh-CN" altLang="en-US">
                <a:latin typeface="Times New Roman" panose="02020603050405020304" pitchFamily="18" charset="0"/>
              </a:rPr>
              <a:t>的两个端点分别属于</a:t>
            </a:r>
            <a:r>
              <a:rPr lang="en-US" altLang="zh-CN" i="1">
                <a:latin typeface="Times New Roman" panose="02020603050405020304" pitchFamily="18" charset="0"/>
              </a:rPr>
              <a:t>T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与</a:t>
            </a:r>
            <a:r>
              <a:rPr lang="en-US" altLang="zh-CN" i="1">
                <a:latin typeface="Times New Roman" panose="02020603050405020304" pitchFamily="18" charset="0"/>
              </a:rPr>
              <a:t>T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} 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则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 i="1" baseline="-25000">
                <a:latin typeface="Times New Roman" panose="02020603050405020304" pitchFamily="18" charset="0"/>
              </a:rPr>
              <a:t>e</a:t>
            </a:r>
            <a:r>
              <a:rPr lang="en-US" altLang="zh-CN" baseline="-2500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>
                <a:latin typeface="Times New Roman" panose="02020603050405020304" pitchFamily="18" charset="0"/>
              </a:rPr>
              <a:t>为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 </a:t>
            </a:r>
            <a:r>
              <a:rPr lang="zh-CN" altLang="en-US">
                <a:latin typeface="Times New Roman" panose="02020603050405020304" pitchFamily="18" charset="0"/>
              </a:rPr>
              <a:t>对应的基本割集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1A42B-AC30-404D-883E-63E474B86F1F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301064" name="Rectangle 8"/>
          <p:cNvSpPr>
            <a:spLocks noChangeArrowheads="1"/>
          </p:cNvSpPr>
          <p:nvPr/>
        </p:nvSpPr>
        <p:spPr bwMode="auto">
          <a:xfrm>
            <a:off x="466725" y="4325938"/>
            <a:ext cx="813752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</a:rPr>
              <a:t>解  弦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对应的基本回路分别为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           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 i="1" baseline="-25000">
                <a:latin typeface="Times New Roman" panose="02020603050405020304" pitchFamily="18" charset="0"/>
              </a:rPr>
              <a:t>e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 i="1" baseline="-25000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 i="1" baseline="-25000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d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zh-CN" altLang="en-US" baseline="-25000">
                <a:latin typeface="Times New Roman" panose="02020603050405020304" pitchFamily="18" charset="0"/>
              </a:rPr>
              <a:t>基</a:t>
            </a:r>
            <a:r>
              <a:rPr lang="en-US" altLang="zh-CN">
                <a:latin typeface="Times New Roman" panose="02020603050405020304" pitchFamily="18" charset="0"/>
              </a:rPr>
              <a:t>={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 i="1" baseline="-25000">
                <a:latin typeface="Times New Roman" panose="02020603050405020304" pitchFamily="18" charset="0"/>
              </a:rPr>
              <a:t>e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 i="1" baseline="-25000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 i="1" baseline="-25000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}. 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树枝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d</a:t>
            </a:r>
            <a:r>
              <a:rPr lang="zh-CN" altLang="en-US">
                <a:latin typeface="Times New Roman" panose="02020603050405020304" pitchFamily="18" charset="0"/>
              </a:rPr>
              <a:t>对应的基本割集分别为</a:t>
            </a:r>
          </a:p>
          <a:p>
            <a:r>
              <a:rPr lang="zh-CN" altLang="en-US" i="1">
                <a:latin typeface="Times New Roman" panose="02020603050405020304" pitchFamily="18" charset="0"/>
              </a:rPr>
              <a:t>          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 i="1" baseline="-25000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={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}, 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 i="1" baseline="-25000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={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}, 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 i="1" baseline="-25000">
                <a:latin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</a:rPr>
              <a:t>={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}, 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 i="1" baseline="-25000">
                <a:latin typeface="Times New Roman" panose="02020603050405020304" pitchFamily="18" charset="0"/>
              </a:rPr>
              <a:t>d</a:t>
            </a:r>
            <a:r>
              <a:rPr lang="en-US" altLang="zh-CN">
                <a:latin typeface="Times New Roman" panose="02020603050405020304" pitchFamily="18" charset="0"/>
              </a:rPr>
              <a:t>={</a:t>
            </a:r>
            <a:r>
              <a:rPr lang="en-US" altLang="zh-CN" i="1">
                <a:latin typeface="Times New Roman" panose="02020603050405020304" pitchFamily="18" charset="0"/>
              </a:rPr>
              <a:t>d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}, </a:t>
            </a:r>
          </a:p>
          <a:p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zh-CN" altLang="en-US" baseline="-25000">
                <a:latin typeface="Times New Roman" panose="02020603050405020304" pitchFamily="18" charset="0"/>
              </a:rPr>
              <a:t>基</a:t>
            </a:r>
            <a:r>
              <a:rPr lang="en-US" altLang="zh-CN">
                <a:latin typeface="Times New Roman" panose="02020603050405020304" pitchFamily="18" charset="0"/>
              </a:rPr>
              <a:t>={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 i="1" baseline="-25000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 i="1" baseline="-25000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 i="1" baseline="-25000">
                <a:latin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 i="1" baseline="-25000">
                <a:latin typeface="Times New Roman" panose="02020603050405020304" pitchFamily="18" charset="0"/>
              </a:rPr>
              <a:t>d</a:t>
            </a:r>
            <a:r>
              <a:rPr lang="en-US" altLang="zh-CN">
                <a:latin typeface="Times New Roman" panose="02020603050405020304" pitchFamily="18" charset="0"/>
              </a:rPr>
              <a:t>}.</a:t>
            </a:r>
            <a:r>
              <a:rPr lang="en-US" altLang="zh-CN" b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01065" name="Rectangle 9"/>
          <p:cNvSpPr>
            <a:spLocks noChangeArrowheads="1"/>
          </p:cNvSpPr>
          <p:nvPr/>
        </p:nvSpPr>
        <p:spPr bwMode="auto">
          <a:xfrm>
            <a:off x="250825" y="1127125"/>
            <a:ext cx="8607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>
                <a:latin typeface="Times New Roman" panose="02020603050405020304" pitchFamily="18" charset="0"/>
              </a:rPr>
              <a:t>  </a:t>
            </a:r>
            <a:r>
              <a:rPr lang="zh-CN" altLang="en-US">
                <a:latin typeface="Times New Roman" panose="02020603050405020304" pitchFamily="18" charset="0"/>
              </a:rPr>
              <a:t>图</a:t>
            </a:r>
            <a:r>
              <a:rPr lang="en-US" altLang="zh-CN">
                <a:latin typeface="Times New Roman" panose="02020603050405020304" pitchFamily="18" charset="0"/>
              </a:rPr>
              <a:t>5</a:t>
            </a:r>
            <a:r>
              <a:rPr lang="zh-CN" altLang="en-US">
                <a:latin typeface="Times New Roman" panose="02020603050405020304" pitchFamily="18" charset="0"/>
              </a:rPr>
              <a:t>实线边所示为生成树，求基本回路系统与</a:t>
            </a:r>
            <a:r>
              <a:rPr lang="zh-CN" altLang="en-US"/>
              <a:t>基本割集系统</a:t>
            </a:r>
          </a:p>
        </p:txBody>
      </p:sp>
      <p:pic>
        <p:nvPicPr>
          <p:cNvPr id="301066" name="Picture 10" descr="16-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97" b="26190"/>
          <a:stretch>
            <a:fillRect/>
          </a:stretch>
        </p:blipFill>
        <p:spPr bwMode="auto">
          <a:xfrm>
            <a:off x="2411413" y="1628775"/>
            <a:ext cx="3600450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1067" name="Rectangle 11"/>
          <p:cNvSpPr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>
                <a:latin typeface="Times New Roman" panose="02020603050405020304" pitchFamily="18" charset="0"/>
              </a:rPr>
              <a:t>实例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1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Times New Roman" panose="02020603050405020304" pitchFamily="18" charset="0"/>
              </a:rPr>
              <a:t>最小生成树</a:t>
            </a:r>
          </a:p>
        </p:txBody>
      </p:sp>
      <p:sp>
        <p:nvSpPr>
          <p:cNvPr id="303112" name="Rectangle 8"/>
          <p:cNvSpPr>
            <a:spLocks noGrp="1" noChangeArrowheads="1"/>
          </p:cNvSpPr>
          <p:nvPr>
            <p:ph idx="1"/>
          </p:nvPr>
        </p:nvSpPr>
        <p:spPr>
          <a:xfrm>
            <a:off x="395288" y="1268413"/>
            <a:ext cx="8208962" cy="1584325"/>
          </a:xfrm>
        </p:spPr>
        <p:txBody>
          <a:bodyPr/>
          <a:lstStyle/>
          <a:p>
            <a:pPr marL="609600" indent="-609600"/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16.5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=&lt;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W</a:t>
            </a:r>
            <a:r>
              <a:rPr lang="en-US" altLang="zh-CN" dirty="0">
                <a:latin typeface="Times New Roman" panose="02020603050405020304" pitchFamily="18" charset="0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</a:rPr>
              <a:t>的生成</a:t>
            </a:r>
            <a:r>
              <a:rPr lang="zh-CN" altLang="en-US" dirty="0" smtClean="0">
                <a:latin typeface="Times New Roman" panose="02020603050405020304" pitchFamily="18" charset="0"/>
              </a:rPr>
              <a:t>树。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marL="609600" indent="-609600"/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en-US" altLang="zh-CN" i="1" dirty="0">
                <a:latin typeface="Times New Roman" panose="02020603050405020304" pitchFamily="18" charset="0"/>
              </a:rPr>
              <a:t>W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</a:rPr>
              <a:t>)——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zh-CN" altLang="en-US" dirty="0">
                <a:latin typeface="Times New Roman" panose="02020603050405020304" pitchFamily="18" charset="0"/>
              </a:rPr>
              <a:t>各边权之</a:t>
            </a:r>
            <a:r>
              <a:rPr lang="zh-CN" altLang="en-US" dirty="0" smtClean="0">
                <a:latin typeface="Times New Roman" panose="02020603050405020304" pitchFamily="18" charset="0"/>
              </a:rPr>
              <a:t>和，称为</a:t>
            </a:r>
            <a:r>
              <a:rPr lang="en-US" altLang="zh-CN" i="1" dirty="0" smtClean="0">
                <a:latin typeface="Times New Roman" panose="02020603050405020304" pitchFamily="18" charset="0"/>
              </a:rPr>
              <a:t>T</a:t>
            </a:r>
            <a:r>
              <a:rPr lang="zh-CN" altLang="en-US" dirty="0" smtClean="0">
                <a:latin typeface="Times New Roman" panose="02020603050405020304" pitchFamily="18" charset="0"/>
              </a:rPr>
              <a:t>的权。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marL="609600" indent="-609600"/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最小生成树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的所有生成树中权最小</a:t>
            </a:r>
            <a:r>
              <a:rPr lang="zh-CN" altLang="en-US" dirty="0" smtClean="0">
                <a:latin typeface="Times New Roman" panose="02020603050405020304" pitchFamily="18" charset="0"/>
              </a:rPr>
              <a:t>的。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C0CFF-3EFA-47DA-9F95-747B1A1C3120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303113" name="Rectangle 9"/>
          <p:cNvSpPr>
            <a:spLocks noChangeArrowheads="1"/>
          </p:cNvSpPr>
          <p:nvPr/>
        </p:nvSpPr>
        <p:spPr bwMode="auto">
          <a:xfrm>
            <a:off x="468313" y="3068638"/>
            <a:ext cx="8135937" cy="273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16000" indent="-5588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473200" indent="-5588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930400" indent="-5588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387600" indent="-5588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844800" indent="-5588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3302000" indent="-5588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759200" indent="-5588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4216400" indent="-5588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求最小生成树的一个算法</a:t>
            </a:r>
          </a:p>
          <a:p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避圈法</a:t>
            </a:r>
            <a:r>
              <a:rPr lang="zh-CN" altLang="en-US">
                <a:latin typeface="Times New Roman" panose="02020603050405020304" pitchFamily="18" charset="0"/>
              </a:rPr>
              <a:t>（</a:t>
            </a:r>
            <a:r>
              <a:rPr lang="en-US" altLang="zh-CN">
                <a:latin typeface="Times New Roman" panose="02020603050405020304" pitchFamily="18" charset="0"/>
              </a:rPr>
              <a:t>Kruskal</a:t>
            </a:r>
            <a:r>
              <a:rPr lang="zh-CN" altLang="en-US">
                <a:latin typeface="Times New Roman" panose="02020603050405020304" pitchFamily="18" charset="0"/>
              </a:rPr>
              <a:t>）设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=&lt;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W</a:t>
            </a:r>
            <a:r>
              <a:rPr lang="en-US" altLang="zh-CN">
                <a:latin typeface="Times New Roman" panose="02020603050405020304" pitchFamily="18" charset="0"/>
              </a:rPr>
              <a:t>&gt;</a:t>
            </a:r>
            <a:r>
              <a:rPr lang="zh-CN" altLang="en-US">
                <a:latin typeface="Times New Roman" panose="02020603050405020304" pitchFamily="18" charset="0"/>
              </a:rPr>
              <a:t>，将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中非环边按权从小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到大排序：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, …, 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 i="1" baseline="-25000">
                <a:latin typeface="Times New Roman" panose="02020603050405020304" pitchFamily="18" charset="0"/>
              </a:rPr>
              <a:t>m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(1) </a:t>
            </a:r>
            <a:r>
              <a:rPr lang="zh-CN" altLang="en-US">
                <a:latin typeface="Times New Roman" panose="02020603050405020304" pitchFamily="18" charset="0"/>
              </a:rPr>
              <a:t>取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在</a:t>
            </a:r>
            <a:r>
              <a:rPr lang="en-US" altLang="zh-CN" i="1">
                <a:latin typeface="Times New Roman" panose="02020603050405020304" pitchFamily="18" charset="0"/>
              </a:rPr>
              <a:t>T</a:t>
            </a:r>
            <a:r>
              <a:rPr lang="zh-CN" altLang="en-US">
                <a:latin typeface="Times New Roman" panose="02020603050405020304" pitchFamily="18" charset="0"/>
              </a:rPr>
              <a:t>中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(2) </a:t>
            </a:r>
            <a:r>
              <a:rPr lang="zh-CN" altLang="en-US">
                <a:latin typeface="Times New Roman" panose="02020603050405020304" pitchFamily="18" charset="0"/>
              </a:rPr>
              <a:t>查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，若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与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不构成回路，取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也在</a:t>
            </a:r>
            <a:r>
              <a:rPr lang="en-US" altLang="zh-CN" i="1">
                <a:latin typeface="Times New Roman" panose="02020603050405020304" pitchFamily="18" charset="0"/>
              </a:rPr>
              <a:t>T </a:t>
            </a:r>
            <a:r>
              <a:rPr lang="zh-CN" altLang="en-US">
                <a:latin typeface="Times New Roman" panose="02020603050405020304" pitchFamily="18" charset="0"/>
              </a:rPr>
              <a:t>中，否则弃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(3) </a:t>
            </a:r>
            <a:r>
              <a:rPr lang="zh-CN" altLang="en-US">
                <a:latin typeface="Times New Roman" panose="02020603050405020304" pitchFamily="18" charset="0"/>
              </a:rPr>
              <a:t>再查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 baseline="-25000">
                <a:latin typeface="Times New Roman" panose="02020603050405020304" pitchFamily="18" charset="0"/>
              </a:rPr>
              <a:t>3</a:t>
            </a:r>
            <a:r>
              <a:rPr lang="en-US" altLang="zh-CN">
                <a:latin typeface="Times New Roman" panose="02020603050405020304" pitchFamily="18" charset="0"/>
              </a:rPr>
              <a:t>,…, </a:t>
            </a:r>
            <a:r>
              <a:rPr lang="zh-CN" altLang="en-US">
                <a:latin typeface="Times New Roman" panose="02020603050405020304" pitchFamily="18" charset="0"/>
              </a:rPr>
              <a:t>直到得到生成树为止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F1E3-577C-4514-A01F-631BAFB66C04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305162" name="Rectangle 10"/>
          <p:cNvSpPr>
            <a:spLocks noChangeArrowheads="1"/>
          </p:cNvSpPr>
          <p:nvPr/>
        </p:nvSpPr>
        <p:spPr bwMode="auto">
          <a:xfrm>
            <a:off x="395288" y="1268413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>
                <a:latin typeface="Times New Roman" panose="02020603050405020304" pitchFamily="18" charset="0"/>
              </a:rPr>
              <a:t>    </a:t>
            </a:r>
            <a:r>
              <a:rPr lang="zh-CN" altLang="en-US">
                <a:latin typeface="Times New Roman" panose="02020603050405020304" pitchFamily="18" charset="0"/>
              </a:rPr>
              <a:t>求图的一棵最小生成树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305163" name="Rectangle 11"/>
          <p:cNvSpPr>
            <a:spLocks noChangeArrowheads="1"/>
          </p:cNvSpPr>
          <p:nvPr/>
        </p:nvSpPr>
        <p:spPr bwMode="auto">
          <a:xfrm>
            <a:off x="5148263" y="4868863"/>
            <a:ext cx="30241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</a:rPr>
              <a:t>所求最小生成树如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图所示，</a:t>
            </a:r>
            <a:r>
              <a:rPr lang="en-US" altLang="zh-CN" i="1">
                <a:latin typeface="Times New Roman" panose="02020603050405020304" pitchFamily="18" charset="0"/>
              </a:rPr>
              <a:t>W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T</a:t>
            </a:r>
            <a:r>
              <a:rPr lang="en-US" altLang="zh-CN">
                <a:latin typeface="Times New Roman" panose="02020603050405020304" pitchFamily="18" charset="0"/>
              </a:rPr>
              <a:t>)=38.</a:t>
            </a:r>
          </a:p>
        </p:txBody>
      </p:sp>
      <p:pic>
        <p:nvPicPr>
          <p:cNvPr id="305164" name="Picture 12" descr="16-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64"/>
          <a:stretch>
            <a:fillRect/>
          </a:stretch>
        </p:blipFill>
        <p:spPr bwMode="auto">
          <a:xfrm>
            <a:off x="1116013" y="1989138"/>
            <a:ext cx="3313112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5165" name="Picture 13" descr="16-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55"/>
          <a:stretch>
            <a:fillRect/>
          </a:stretch>
        </p:blipFill>
        <p:spPr bwMode="auto">
          <a:xfrm>
            <a:off x="4787900" y="2020888"/>
            <a:ext cx="338455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5166" name="Rectangle 14"/>
          <p:cNvSpPr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>
                <a:latin typeface="Times New Roman" panose="02020603050405020304" pitchFamily="18" charset="0"/>
              </a:rPr>
              <a:t>实例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16.3 </a:t>
            </a:r>
            <a:r>
              <a:rPr lang="en-US" altLang="zh-CN">
                <a:solidFill>
                  <a:schemeClr val="tx1"/>
                </a:solidFill>
                <a:latin typeface="华文中宋" panose="02010600040101010101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根</a:t>
            </a:r>
            <a:r>
              <a:rPr lang="zh-CN" altLang="en-US">
                <a:solidFill>
                  <a:schemeClr val="tx1"/>
                </a:solidFill>
                <a:latin typeface="华文中宋" panose="02010600040101010101" pitchFamily="2" charset="-122"/>
              </a:rPr>
              <a:t>树及其应用</a:t>
            </a:r>
          </a:p>
        </p:txBody>
      </p:sp>
      <p:sp>
        <p:nvSpPr>
          <p:cNvPr id="307208" name="Rectangle 8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229600" cy="4525963"/>
          </a:xfrm>
        </p:spPr>
        <p:txBody>
          <a:bodyPr/>
          <a:lstStyle/>
          <a:p>
            <a:pPr marL="609600" indent="-609600"/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16.6</a:t>
            </a:r>
            <a:r>
              <a:rPr lang="en-US" altLang="zh-CN">
                <a:latin typeface="Times New Roman" panose="02020603050405020304" pitchFamily="18" charset="0"/>
              </a:rPr>
              <a:t>  </a:t>
            </a:r>
            <a:r>
              <a:rPr lang="en-US" altLang="zh-CN" i="1">
                <a:latin typeface="Times New Roman" panose="02020603050405020304" pitchFamily="18" charset="0"/>
              </a:rPr>
              <a:t>T</a:t>
            </a:r>
            <a:r>
              <a:rPr lang="zh-CN" altLang="en-US">
                <a:latin typeface="Times New Roman" panose="02020603050405020304" pitchFamily="18" charset="0"/>
              </a:rPr>
              <a:t>是有向树（基图为无向树）</a:t>
            </a:r>
          </a:p>
          <a:p>
            <a:pPr marL="609600" indent="-609600"/>
            <a:r>
              <a:rPr lang="en-US" altLang="zh-CN">
                <a:latin typeface="Times New Roman" panose="02020603050405020304" pitchFamily="18" charset="0"/>
              </a:rPr>
              <a:t>(1) </a:t>
            </a:r>
            <a:r>
              <a:rPr lang="en-US" altLang="zh-CN" i="1">
                <a:latin typeface="Times New Roman" panose="02020603050405020304" pitchFamily="18" charset="0"/>
              </a:rPr>
              <a:t>T </a:t>
            </a:r>
            <a:r>
              <a:rPr lang="zh-CN" altLang="en-US">
                <a:latin typeface="Times New Roman" panose="02020603050405020304" pitchFamily="18" charset="0"/>
              </a:rPr>
              <a:t>为</a:t>
            </a: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根树</a:t>
            </a:r>
            <a:r>
              <a:rPr lang="en-US" altLang="zh-CN">
                <a:latin typeface="Times New Roman" panose="02020603050405020304" pitchFamily="18" charset="0"/>
              </a:rPr>
              <a:t>——</a:t>
            </a:r>
            <a:r>
              <a:rPr lang="en-US" altLang="zh-CN" i="1">
                <a:latin typeface="Times New Roman" panose="02020603050405020304" pitchFamily="18" charset="0"/>
              </a:rPr>
              <a:t>T </a:t>
            </a:r>
            <a:r>
              <a:rPr lang="zh-CN" altLang="en-US">
                <a:latin typeface="Times New Roman" panose="02020603050405020304" pitchFamily="18" charset="0"/>
              </a:rPr>
              <a:t>中一个顶点入度为</a:t>
            </a:r>
            <a:r>
              <a:rPr lang="en-US" altLang="zh-CN">
                <a:latin typeface="Times New Roman" panose="02020603050405020304" pitchFamily="18" charset="0"/>
              </a:rPr>
              <a:t>0</a:t>
            </a:r>
            <a:r>
              <a:rPr lang="zh-CN" altLang="en-US">
                <a:latin typeface="Times New Roman" panose="02020603050405020304" pitchFamily="18" charset="0"/>
              </a:rPr>
              <a:t>，其余的入度均为</a:t>
            </a:r>
            <a:r>
              <a:rPr lang="en-US" altLang="zh-CN">
                <a:latin typeface="Times New Roman" panose="02020603050405020304" pitchFamily="18" charset="0"/>
              </a:rPr>
              <a:t>1.</a:t>
            </a:r>
          </a:p>
          <a:p>
            <a:pPr marL="609600" indent="-609600"/>
            <a:r>
              <a:rPr lang="en-US" altLang="zh-CN">
                <a:latin typeface="Times New Roman" panose="02020603050405020304" pitchFamily="18" charset="0"/>
              </a:rPr>
              <a:t>(2) </a:t>
            </a: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树根</a:t>
            </a:r>
            <a:r>
              <a:rPr lang="en-US" altLang="zh-CN">
                <a:latin typeface="Times New Roman" panose="02020603050405020304" pitchFamily="18" charset="0"/>
              </a:rPr>
              <a:t>——</a:t>
            </a:r>
            <a:r>
              <a:rPr lang="zh-CN" altLang="en-US">
                <a:latin typeface="Times New Roman" panose="02020603050405020304" pitchFamily="18" charset="0"/>
              </a:rPr>
              <a:t>入度为</a:t>
            </a:r>
            <a:r>
              <a:rPr lang="en-US" altLang="zh-CN">
                <a:latin typeface="Times New Roman" panose="02020603050405020304" pitchFamily="18" charset="0"/>
              </a:rPr>
              <a:t>0</a:t>
            </a:r>
            <a:r>
              <a:rPr lang="zh-CN" altLang="en-US">
                <a:latin typeface="Times New Roman" panose="02020603050405020304" pitchFamily="18" charset="0"/>
              </a:rPr>
              <a:t>的顶点</a:t>
            </a:r>
          </a:p>
          <a:p>
            <a:pPr marL="609600" indent="-609600"/>
            <a:r>
              <a:rPr lang="en-US" altLang="zh-CN">
                <a:latin typeface="Times New Roman" panose="02020603050405020304" pitchFamily="18" charset="0"/>
              </a:rPr>
              <a:t>(3) </a:t>
            </a: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树叶</a:t>
            </a:r>
            <a:r>
              <a:rPr lang="en-US" altLang="zh-CN">
                <a:latin typeface="Times New Roman" panose="02020603050405020304" pitchFamily="18" charset="0"/>
              </a:rPr>
              <a:t>——</a:t>
            </a:r>
            <a:r>
              <a:rPr lang="zh-CN" altLang="en-US">
                <a:latin typeface="Times New Roman" panose="02020603050405020304" pitchFamily="18" charset="0"/>
              </a:rPr>
              <a:t>入度为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，出度为</a:t>
            </a:r>
            <a:r>
              <a:rPr lang="en-US" altLang="zh-CN">
                <a:latin typeface="Times New Roman" panose="02020603050405020304" pitchFamily="18" charset="0"/>
              </a:rPr>
              <a:t>0</a:t>
            </a:r>
            <a:r>
              <a:rPr lang="zh-CN" altLang="en-US">
                <a:latin typeface="Times New Roman" panose="02020603050405020304" pitchFamily="18" charset="0"/>
              </a:rPr>
              <a:t>的顶点</a:t>
            </a:r>
          </a:p>
          <a:p>
            <a:pPr marL="609600" indent="-609600"/>
            <a:r>
              <a:rPr lang="en-US" altLang="zh-CN">
                <a:latin typeface="Times New Roman" panose="02020603050405020304" pitchFamily="18" charset="0"/>
              </a:rPr>
              <a:t>(4) </a:t>
            </a: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内点</a:t>
            </a:r>
            <a:r>
              <a:rPr lang="en-US" altLang="zh-CN">
                <a:latin typeface="Times New Roman" panose="02020603050405020304" pitchFamily="18" charset="0"/>
              </a:rPr>
              <a:t>——</a:t>
            </a:r>
            <a:r>
              <a:rPr lang="zh-CN" altLang="en-US">
                <a:latin typeface="Times New Roman" panose="02020603050405020304" pitchFamily="18" charset="0"/>
              </a:rPr>
              <a:t>入度为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，出度不为</a:t>
            </a:r>
            <a:r>
              <a:rPr lang="en-US" altLang="zh-CN">
                <a:latin typeface="Times New Roman" panose="02020603050405020304" pitchFamily="18" charset="0"/>
              </a:rPr>
              <a:t>0</a:t>
            </a:r>
            <a:r>
              <a:rPr lang="zh-CN" altLang="en-US">
                <a:latin typeface="Times New Roman" panose="02020603050405020304" pitchFamily="18" charset="0"/>
              </a:rPr>
              <a:t>的顶点</a:t>
            </a:r>
          </a:p>
          <a:p>
            <a:pPr marL="609600" indent="-609600"/>
            <a:r>
              <a:rPr lang="en-US" altLang="zh-CN">
                <a:latin typeface="Times New Roman" panose="02020603050405020304" pitchFamily="18" charset="0"/>
              </a:rPr>
              <a:t>(5) </a:t>
            </a: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分支点</a:t>
            </a:r>
            <a:r>
              <a:rPr lang="en-US" altLang="zh-CN">
                <a:latin typeface="Times New Roman" panose="02020603050405020304" pitchFamily="18" charset="0"/>
              </a:rPr>
              <a:t>——</a:t>
            </a:r>
            <a:r>
              <a:rPr lang="zh-CN" altLang="en-US">
                <a:latin typeface="Times New Roman" panose="02020603050405020304" pitchFamily="18" charset="0"/>
              </a:rPr>
              <a:t>树根与内点的总称</a:t>
            </a:r>
          </a:p>
          <a:p>
            <a:pPr marL="609600" indent="-609600"/>
            <a:r>
              <a:rPr lang="en-US" altLang="zh-CN">
                <a:latin typeface="Times New Roman" panose="02020603050405020304" pitchFamily="18" charset="0"/>
              </a:rPr>
              <a:t>(6) </a:t>
            </a:r>
            <a:r>
              <a:rPr lang="zh-CN" altLang="en-US">
                <a:latin typeface="Times New Roman" panose="02020603050405020304" pitchFamily="18" charset="0"/>
              </a:rPr>
              <a:t>顶点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zh-CN" altLang="en-US">
                <a:latin typeface="Times New Roman" panose="02020603050405020304" pitchFamily="18" charset="0"/>
              </a:rPr>
              <a:t>的</a:t>
            </a: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层数</a:t>
            </a:r>
            <a:r>
              <a:rPr lang="en-US" altLang="zh-CN">
                <a:latin typeface="Times New Roman" panose="02020603050405020304" pitchFamily="18" charset="0"/>
              </a:rPr>
              <a:t>——</a:t>
            </a:r>
            <a:r>
              <a:rPr lang="zh-CN" altLang="en-US">
                <a:latin typeface="Times New Roman" panose="02020603050405020304" pitchFamily="18" charset="0"/>
              </a:rPr>
              <a:t>从树根到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zh-CN" altLang="en-US">
                <a:latin typeface="Times New Roman" panose="02020603050405020304" pitchFamily="18" charset="0"/>
              </a:rPr>
              <a:t>的通路长度</a:t>
            </a:r>
          </a:p>
          <a:p>
            <a:pPr marL="609600" indent="-609600"/>
            <a:r>
              <a:rPr lang="en-US" altLang="zh-CN">
                <a:latin typeface="Times New Roman" panose="02020603050405020304" pitchFamily="18" charset="0"/>
              </a:rPr>
              <a:t>(7) </a:t>
            </a: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树高</a:t>
            </a:r>
            <a:r>
              <a:rPr lang="en-US" altLang="zh-CN">
                <a:latin typeface="Times New Roman" panose="02020603050405020304" pitchFamily="18" charset="0"/>
              </a:rPr>
              <a:t>——</a:t>
            </a:r>
            <a:r>
              <a:rPr lang="en-US" altLang="zh-CN" i="1">
                <a:latin typeface="Times New Roman" panose="02020603050405020304" pitchFamily="18" charset="0"/>
              </a:rPr>
              <a:t>T </a:t>
            </a:r>
            <a:r>
              <a:rPr lang="zh-CN" altLang="en-US">
                <a:latin typeface="Times New Roman" panose="02020603050405020304" pitchFamily="18" charset="0"/>
              </a:rPr>
              <a:t>中层数最大顶点的层数</a:t>
            </a:r>
          </a:p>
          <a:p>
            <a:pPr marL="609600" indent="-609600"/>
            <a:r>
              <a:rPr lang="en-US" altLang="zh-CN">
                <a:latin typeface="Times New Roman" panose="02020603050405020304" pitchFamily="18" charset="0"/>
              </a:rPr>
              <a:t>(8) </a:t>
            </a: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平凡根树</a:t>
            </a:r>
            <a:r>
              <a:rPr lang="en-US" altLang="zh-CN">
                <a:latin typeface="Times New Roman" panose="02020603050405020304" pitchFamily="18" charset="0"/>
              </a:rPr>
              <a:t>——</a:t>
            </a:r>
            <a:r>
              <a:rPr lang="zh-CN" altLang="en-US">
                <a:latin typeface="Times New Roman" panose="02020603050405020304" pitchFamily="18" charset="0"/>
              </a:rPr>
              <a:t>平凡图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7FFC0-0B29-48E9-975C-37BCF8DF95F1}" type="slidenum">
              <a:rPr lang="en-US" altLang="zh-CN"/>
              <a:pPr/>
              <a:t>18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0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0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44011-2F06-4219-AF6A-E7B063CA35AF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309257" name="Rectangle 9"/>
          <p:cNvSpPr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根</a:t>
            </a:r>
            <a:r>
              <a:rPr lang="zh-CN" altLang="en-US">
                <a:solidFill>
                  <a:schemeClr val="tx1"/>
                </a:solidFill>
                <a:latin typeface="华文中宋" panose="02010600040101010101" pitchFamily="2" charset="-122"/>
              </a:rPr>
              <a:t>树实例</a:t>
            </a:r>
          </a:p>
        </p:txBody>
      </p:sp>
      <p:sp>
        <p:nvSpPr>
          <p:cNvPr id="309258" name="Rectangle 10"/>
          <p:cNvSpPr>
            <a:spLocks noChangeArrowheads="1"/>
          </p:cNvSpPr>
          <p:nvPr/>
        </p:nvSpPr>
        <p:spPr bwMode="auto">
          <a:xfrm>
            <a:off x="684213" y="1196975"/>
            <a:ext cx="7534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根树的画法</a:t>
            </a:r>
            <a:r>
              <a:rPr lang="en-US" altLang="zh-CN"/>
              <a:t>——</a:t>
            </a:r>
            <a:r>
              <a:rPr lang="zh-CN" altLang="en-US"/>
              <a:t>树根放上方，省去所有有向边上的箭头</a:t>
            </a:r>
          </a:p>
        </p:txBody>
      </p:sp>
      <p:pic>
        <p:nvPicPr>
          <p:cNvPr id="309259" name="Picture 11" descr="16-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103"/>
          <a:stretch>
            <a:fillRect/>
          </a:stretch>
        </p:blipFill>
        <p:spPr bwMode="auto">
          <a:xfrm>
            <a:off x="755650" y="1844675"/>
            <a:ext cx="7777163" cy="19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09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09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16.1 </a:t>
            </a:r>
            <a:r>
              <a:rPr lang="zh-CN" altLang="en-US">
                <a:solidFill>
                  <a:schemeClr val="tx1"/>
                </a:solidFill>
                <a:latin typeface="华文中宋" panose="02010600040101010101" pitchFamily="2" charset="-122"/>
              </a:rPr>
              <a:t>无向树及其性质</a:t>
            </a:r>
          </a:p>
        </p:txBody>
      </p:sp>
      <p:sp>
        <p:nvSpPr>
          <p:cNvPr id="270345" name="Rectangle 9"/>
          <p:cNvSpPr>
            <a:spLocks noGrp="1" noChangeArrowheads="1"/>
          </p:cNvSpPr>
          <p:nvPr>
            <p:ph idx="1"/>
          </p:nvPr>
        </p:nvSpPr>
        <p:spPr>
          <a:xfrm>
            <a:off x="395288" y="1125538"/>
            <a:ext cx="7921625" cy="2736850"/>
          </a:xfrm>
        </p:spPr>
        <p:txBody>
          <a:bodyPr/>
          <a:lstStyle/>
          <a:p>
            <a:pPr marL="609600" indent="-609600"/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16.1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</a:p>
          <a:p>
            <a:pPr marL="609600" indent="-609600"/>
            <a:r>
              <a:rPr lang="en-US" altLang="zh-CN">
                <a:latin typeface="Times New Roman" panose="02020603050405020304" pitchFamily="18" charset="0"/>
              </a:rPr>
              <a:t>(1) </a:t>
            </a: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无向树</a:t>
            </a:r>
            <a:r>
              <a:rPr lang="en-US" altLang="zh-CN">
                <a:latin typeface="Times New Roman" panose="02020603050405020304" pitchFamily="18" charset="0"/>
              </a:rPr>
              <a:t>——</a:t>
            </a:r>
            <a:r>
              <a:rPr lang="zh-CN" altLang="en-US">
                <a:latin typeface="Times New Roman" panose="02020603050405020304" pitchFamily="18" charset="0"/>
              </a:rPr>
              <a:t>连通无回路的无向图</a:t>
            </a:r>
          </a:p>
          <a:p>
            <a:pPr marL="609600" indent="-609600"/>
            <a:r>
              <a:rPr lang="en-US" altLang="zh-CN">
                <a:latin typeface="Times New Roman" panose="02020603050405020304" pitchFamily="18" charset="0"/>
              </a:rPr>
              <a:t>(2) </a:t>
            </a: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平凡树</a:t>
            </a:r>
            <a:r>
              <a:rPr lang="en-US" altLang="zh-CN">
                <a:latin typeface="Times New Roman" panose="02020603050405020304" pitchFamily="18" charset="0"/>
              </a:rPr>
              <a:t>——</a:t>
            </a:r>
            <a:r>
              <a:rPr lang="zh-CN" altLang="en-US">
                <a:latin typeface="Times New Roman" panose="02020603050405020304" pitchFamily="18" charset="0"/>
              </a:rPr>
              <a:t>平凡图</a:t>
            </a:r>
          </a:p>
          <a:p>
            <a:pPr marL="609600" indent="-609600"/>
            <a:r>
              <a:rPr lang="en-US" altLang="zh-CN">
                <a:latin typeface="Times New Roman" panose="02020603050405020304" pitchFamily="18" charset="0"/>
              </a:rPr>
              <a:t>(3) </a:t>
            </a: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森林</a:t>
            </a:r>
            <a:r>
              <a:rPr lang="en-US" altLang="zh-CN">
                <a:latin typeface="Times New Roman" panose="02020603050405020304" pitchFamily="18" charset="0"/>
              </a:rPr>
              <a:t>——</a:t>
            </a:r>
            <a:r>
              <a:rPr lang="zh-CN" altLang="en-US">
                <a:latin typeface="Times New Roman" panose="02020603050405020304" pitchFamily="18" charset="0"/>
              </a:rPr>
              <a:t>至少由两个连通分支（每个都是树）组成</a:t>
            </a:r>
          </a:p>
          <a:p>
            <a:pPr marL="609600" indent="-609600"/>
            <a:r>
              <a:rPr lang="en-US" altLang="zh-CN">
                <a:latin typeface="Times New Roman" panose="02020603050405020304" pitchFamily="18" charset="0"/>
              </a:rPr>
              <a:t>(4) </a:t>
            </a: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树叶</a:t>
            </a:r>
            <a:r>
              <a:rPr lang="en-US" altLang="zh-CN">
                <a:latin typeface="Times New Roman" panose="02020603050405020304" pitchFamily="18" charset="0"/>
              </a:rPr>
              <a:t>——1</a:t>
            </a:r>
            <a:r>
              <a:rPr lang="zh-CN" altLang="en-US">
                <a:latin typeface="Times New Roman" panose="02020603050405020304" pitchFamily="18" charset="0"/>
              </a:rPr>
              <a:t>度顶点</a:t>
            </a:r>
          </a:p>
          <a:p>
            <a:pPr marL="609600" indent="-609600"/>
            <a:r>
              <a:rPr lang="en-US" altLang="zh-CN">
                <a:latin typeface="Times New Roman" panose="02020603050405020304" pitchFamily="18" charset="0"/>
              </a:rPr>
              <a:t>(5) </a:t>
            </a: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分支点</a:t>
            </a:r>
            <a:r>
              <a:rPr lang="en-US" altLang="zh-CN">
                <a:latin typeface="Times New Roman" panose="02020603050405020304" pitchFamily="18" charset="0"/>
              </a:rPr>
              <a:t>——</a:t>
            </a:r>
            <a:r>
              <a:rPr lang="zh-CN" altLang="en-US">
                <a:latin typeface="Times New Roman" panose="02020603050405020304" pitchFamily="18" charset="0"/>
              </a:rPr>
              <a:t>度数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的顶点</a:t>
            </a:r>
          </a:p>
          <a:p>
            <a:pPr marL="609600" indent="-609600"/>
            <a:r>
              <a:rPr lang="zh-CN" altLang="en-US">
                <a:latin typeface="Times New Roman" panose="02020603050405020304" pitchFamily="18" charset="0"/>
              </a:rPr>
              <a:t>  </a:t>
            </a:r>
          </a:p>
          <a:p>
            <a:pPr marL="609600" indent="-609600"/>
            <a:endParaRPr lang="zh-CN" altLang="en-US">
              <a:latin typeface="Times New Roman" panose="02020603050405020304" pitchFamily="18" charset="0"/>
            </a:endParaRPr>
          </a:p>
          <a:p>
            <a:pPr marL="609600" indent="-609600"/>
            <a:endParaRPr lang="zh-CN" altLang="en-US"/>
          </a:p>
          <a:p>
            <a:pPr marL="609600" indent="-609600"/>
            <a:endParaRPr lang="zh-CN" altLang="en-US"/>
          </a:p>
          <a:p>
            <a:pPr marL="609600" indent="-609600"/>
            <a:endParaRPr lang="zh-CN" altLang="en-US"/>
          </a:p>
          <a:p>
            <a:pPr marL="609600" indent="-609600"/>
            <a:r>
              <a:rPr lang="zh-CN" altLang="en-US"/>
              <a:t>                                           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596E8-45F3-491A-9338-B719FCCD8ED0}" type="slidenum">
              <a:rPr lang="en-US" altLang="zh-CN"/>
              <a:pPr/>
              <a:t>2</a:t>
            </a:fld>
            <a:endParaRPr lang="en-US" altLang="zh-CN"/>
          </a:p>
        </p:txBody>
      </p:sp>
      <p:pic>
        <p:nvPicPr>
          <p:cNvPr id="270346" name="Picture 10" descr="16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606"/>
          <a:stretch>
            <a:fillRect/>
          </a:stretch>
        </p:blipFill>
        <p:spPr bwMode="auto">
          <a:xfrm>
            <a:off x="2411413" y="4149725"/>
            <a:ext cx="3960812" cy="195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0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0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4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30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Times New Roman" panose="02020603050405020304" pitchFamily="18" charset="0"/>
              </a:rPr>
              <a:t>家族树与根子树</a:t>
            </a:r>
          </a:p>
        </p:txBody>
      </p:sp>
      <p:sp>
        <p:nvSpPr>
          <p:cNvPr id="311304" name="Rectangle 8"/>
          <p:cNvSpPr>
            <a:spLocks noGrp="1" noChangeArrowheads="1"/>
          </p:cNvSpPr>
          <p:nvPr>
            <p:ph idx="1"/>
          </p:nvPr>
        </p:nvSpPr>
        <p:spPr>
          <a:xfrm>
            <a:off x="468313" y="1268413"/>
            <a:ext cx="8229600" cy="4525962"/>
          </a:xfrm>
        </p:spPr>
        <p:txBody>
          <a:bodyPr/>
          <a:lstStyle/>
          <a:p>
            <a:pPr marL="457200" indent="-457200"/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16.7</a:t>
            </a:r>
            <a:r>
              <a:rPr lang="en-US" altLang="zh-CN">
                <a:latin typeface="Times New Roman" panose="02020603050405020304" pitchFamily="18" charset="0"/>
              </a:rPr>
              <a:t>  </a:t>
            </a:r>
            <a:r>
              <a:rPr lang="en-US" altLang="zh-CN" i="1">
                <a:latin typeface="Times New Roman" panose="02020603050405020304" pitchFamily="18" charset="0"/>
              </a:rPr>
              <a:t>T </a:t>
            </a:r>
            <a:r>
              <a:rPr lang="zh-CN" altLang="en-US">
                <a:latin typeface="Times New Roman" panose="02020603050405020304" pitchFamily="18" charset="0"/>
              </a:rPr>
              <a:t>为非平凡根树</a:t>
            </a:r>
          </a:p>
          <a:p>
            <a:pPr marL="457200" indent="-457200"/>
            <a:r>
              <a:rPr lang="en-US" altLang="zh-CN">
                <a:latin typeface="Times New Roman" panose="02020603050405020304" pitchFamily="18" charset="0"/>
              </a:rPr>
              <a:t>(1) </a:t>
            </a:r>
            <a:r>
              <a:rPr lang="zh-CN" altLang="en-US">
                <a:latin typeface="Times New Roman" panose="02020603050405020304" pitchFamily="18" charset="0"/>
              </a:rPr>
              <a:t>祖先与后代</a:t>
            </a:r>
          </a:p>
          <a:p>
            <a:pPr marL="457200" indent="-457200"/>
            <a:r>
              <a:rPr lang="en-US" altLang="zh-CN">
                <a:latin typeface="Times New Roman" panose="02020603050405020304" pitchFamily="18" charset="0"/>
              </a:rPr>
              <a:t>(2) </a:t>
            </a:r>
            <a:r>
              <a:rPr lang="zh-CN" altLang="en-US">
                <a:latin typeface="Times New Roman" panose="02020603050405020304" pitchFamily="18" charset="0"/>
              </a:rPr>
              <a:t>父亲与儿子</a:t>
            </a:r>
          </a:p>
          <a:p>
            <a:pPr marL="457200" indent="-457200"/>
            <a:r>
              <a:rPr lang="en-US" altLang="zh-CN">
                <a:latin typeface="Times New Roman" panose="02020603050405020304" pitchFamily="18" charset="0"/>
              </a:rPr>
              <a:t>(3) </a:t>
            </a:r>
            <a:r>
              <a:rPr lang="zh-CN" altLang="en-US">
                <a:latin typeface="Times New Roman" panose="02020603050405020304" pitchFamily="18" charset="0"/>
              </a:rPr>
              <a:t>兄弟</a:t>
            </a:r>
          </a:p>
          <a:p>
            <a:pPr marL="457200" indent="-457200"/>
            <a:endParaRPr lang="zh-CN" altLang="en-US">
              <a:latin typeface="Times New Roman" panose="02020603050405020304" pitchFamily="18" charset="0"/>
            </a:endParaRPr>
          </a:p>
          <a:p>
            <a:pPr marL="457200" indent="-457200"/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16.8</a:t>
            </a:r>
            <a:r>
              <a:rPr lang="en-US" altLang="zh-CN">
                <a:latin typeface="Times New Roman" panose="02020603050405020304" pitchFamily="18" charset="0"/>
              </a:rPr>
              <a:t>  </a:t>
            </a:r>
            <a:r>
              <a:rPr lang="zh-CN" altLang="en-US">
                <a:latin typeface="Times New Roman" panose="02020603050405020304" pitchFamily="18" charset="0"/>
              </a:rPr>
              <a:t>设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zh-CN" altLang="en-US">
                <a:latin typeface="Times New Roman" panose="02020603050405020304" pitchFamily="18" charset="0"/>
              </a:rPr>
              <a:t>为根树</a:t>
            </a:r>
            <a:r>
              <a:rPr lang="en-US" altLang="zh-CN" i="1">
                <a:latin typeface="Times New Roman" panose="02020603050405020304" pitchFamily="18" charset="0"/>
              </a:rPr>
              <a:t>T</a:t>
            </a:r>
            <a:r>
              <a:rPr lang="zh-CN" altLang="en-US">
                <a:latin typeface="Times New Roman" panose="02020603050405020304" pitchFamily="18" charset="0"/>
              </a:rPr>
              <a:t>中任意一顶点，称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zh-CN" altLang="en-US">
                <a:latin typeface="Times New Roman" panose="02020603050405020304" pitchFamily="18" charset="0"/>
              </a:rPr>
              <a:t>及其后代的导出子</a:t>
            </a:r>
          </a:p>
          <a:p>
            <a:pPr marL="457200" indent="-457200"/>
            <a:r>
              <a:rPr lang="zh-CN" altLang="en-US">
                <a:latin typeface="Times New Roman" panose="02020603050405020304" pitchFamily="18" charset="0"/>
              </a:rPr>
              <a:t>图为以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zh-CN" altLang="en-US">
                <a:latin typeface="Times New Roman" panose="02020603050405020304" pitchFamily="18" charset="0"/>
              </a:rPr>
              <a:t>为根的</a:t>
            </a: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根子树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DC98-7CF1-4357-BFDA-9D6034669DC6}" type="slidenum">
              <a:rPr lang="en-US" altLang="zh-CN"/>
              <a:pPr/>
              <a:t>20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5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根树的分类</a:t>
            </a:r>
          </a:p>
        </p:txBody>
      </p:sp>
      <p:sp>
        <p:nvSpPr>
          <p:cNvPr id="313352" name="Rectangle 8"/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4525962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en-US" altLang="zh-CN" i="1" dirty="0">
                <a:latin typeface="Times New Roman" panose="02020603050405020304" pitchFamily="18" charset="0"/>
              </a:rPr>
              <a:t>T 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有序根树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</a:rPr>
              <a:t>同层上顶点标定次序的根树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zh-CN" altLang="en-US" dirty="0">
                <a:latin typeface="Times New Roman" panose="02020603050405020304" pitchFamily="18" charset="0"/>
              </a:rPr>
              <a:t>分类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     ① </a:t>
            </a:r>
            <a:r>
              <a:rPr lang="en-US" altLang="zh-CN" i="1" dirty="0">
                <a:solidFill>
                  <a:srgbClr val="A50021"/>
                </a:solidFill>
                <a:latin typeface="Times New Roman" panose="02020603050405020304" pitchFamily="18" charset="0"/>
              </a:rPr>
              <a:t>r 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叉树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</a:rPr>
              <a:t>每个分支点至多有</a:t>
            </a:r>
            <a:r>
              <a:rPr lang="en-US" altLang="zh-CN" i="1" dirty="0">
                <a:latin typeface="Times New Roman" panose="02020603050405020304" pitchFamily="18" charset="0"/>
              </a:rPr>
              <a:t>r </a:t>
            </a:r>
            <a:r>
              <a:rPr lang="zh-CN" altLang="en-US" dirty="0">
                <a:latin typeface="Times New Roman" panose="02020603050405020304" pitchFamily="18" charset="0"/>
              </a:rPr>
              <a:t>个儿子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     ② </a:t>
            </a:r>
            <a:r>
              <a:rPr lang="en-US" altLang="zh-CN" i="1" dirty="0">
                <a:solidFill>
                  <a:srgbClr val="A50021"/>
                </a:solidFill>
                <a:latin typeface="Times New Roman" panose="02020603050405020304" pitchFamily="18" charset="0"/>
              </a:rPr>
              <a:t>r 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叉有序树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en-US" altLang="zh-CN" i="1" dirty="0">
                <a:latin typeface="Times New Roman" panose="02020603050405020304" pitchFamily="18" charset="0"/>
              </a:rPr>
              <a:t>r </a:t>
            </a:r>
            <a:r>
              <a:rPr lang="zh-CN" altLang="en-US" dirty="0">
                <a:latin typeface="Times New Roman" panose="02020603050405020304" pitchFamily="18" charset="0"/>
              </a:rPr>
              <a:t>树是有序的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     ③ </a:t>
            </a:r>
            <a:r>
              <a:rPr lang="en-US" altLang="zh-CN" i="1" dirty="0">
                <a:solidFill>
                  <a:srgbClr val="A50021"/>
                </a:solidFill>
                <a:latin typeface="Times New Roman" panose="02020603050405020304" pitchFamily="18" charset="0"/>
              </a:rPr>
              <a:t>r 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叉正则树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</a:rPr>
              <a:t>每个分支点恰有</a:t>
            </a:r>
            <a:r>
              <a:rPr lang="en-US" altLang="zh-CN" i="1" dirty="0">
                <a:latin typeface="Times New Roman" panose="02020603050405020304" pitchFamily="18" charset="0"/>
              </a:rPr>
              <a:t>r </a:t>
            </a:r>
            <a:r>
              <a:rPr lang="zh-CN" altLang="en-US" dirty="0">
                <a:latin typeface="Times New Roman" panose="02020603050405020304" pitchFamily="18" charset="0"/>
              </a:rPr>
              <a:t>个儿子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     ④ </a:t>
            </a:r>
            <a:r>
              <a:rPr lang="en-US" altLang="zh-CN" i="1" dirty="0">
                <a:solidFill>
                  <a:srgbClr val="A50021"/>
                </a:solidFill>
                <a:latin typeface="Times New Roman" panose="02020603050405020304" pitchFamily="18" charset="0"/>
              </a:rPr>
              <a:t>r 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叉正则有序树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     ⑤ </a:t>
            </a:r>
            <a:r>
              <a:rPr lang="en-US" altLang="zh-CN" i="1" dirty="0">
                <a:solidFill>
                  <a:srgbClr val="A50021"/>
                </a:solidFill>
                <a:latin typeface="Times New Roman" panose="02020603050405020304" pitchFamily="18" charset="0"/>
              </a:rPr>
              <a:t>r 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叉完全正则树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</a:rPr>
              <a:t>树叶层</a:t>
            </a:r>
            <a:r>
              <a:rPr lang="zh-CN" altLang="en-US">
                <a:latin typeface="Times New Roman" panose="02020603050405020304" pitchFamily="18" charset="0"/>
              </a:rPr>
              <a:t>数</a:t>
            </a:r>
            <a:r>
              <a:rPr lang="zh-CN" altLang="en-US" smtClean="0">
                <a:latin typeface="Times New Roman" panose="02020603050405020304" pitchFamily="18" charset="0"/>
              </a:rPr>
              <a:t>相同，都为树高的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</a:rPr>
              <a:t>叉正则树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     ⑥ </a:t>
            </a:r>
            <a:r>
              <a:rPr lang="en-US" altLang="zh-CN" i="1" dirty="0">
                <a:solidFill>
                  <a:srgbClr val="A50021"/>
                </a:solidFill>
                <a:latin typeface="Times New Roman" panose="02020603050405020304" pitchFamily="18" charset="0"/>
              </a:rPr>
              <a:t>r 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叉完全正则有序树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F837-C285-4C5E-82C8-13231F2FDB52}" type="slidenum">
              <a:rPr lang="en-US" altLang="zh-CN"/>
              <a:pPr/>
              <a:t>21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A1E1B-3417-430D-BC8E-4A1220D73D70}" type="slidenum">
              <a:rPr lang="en-US" altLang="zh-CN"/>
              <a:pPr/>
              <a:t>22</a:t>
            </a:fld>
            <a:endParaRPr lang="en-US" altLang="zh-CN"/>
          </a:p>
        </p:txBody>
      </p:sp>
      <p:grpSp>
        <p:nvGrpSpPr>
          <p:cNvPr id="315404" name="Group 12"/>
          <p:cNvGrpSpPr>
            <a:grpSpLocks/>
          </p:cNvGrpSpPr>
          <p:nvPr/>
        </p:nvGrpSpPr>
        <p:grpSpPr bwMode="auto">
          <a:xfrm>
            <a:off x="323850" y="1006475"/>
            <a:ext cx="8280400" cy="1990725"/>
            <a:chOff x="204" y="634"/>
            <a:chExt cx="5216" cy="1254"/>
          </a:xfrm>
        </p:grpSpPr>
        <p:sp>
          <p:nvSpPr>
            <p:cNvPr id="315400" name="Rectangle 8"/>
            <p:cNvSpPr>
              <a:spLocks noChangeArrowheads="1"/>
            </p:cNvSpPr>
            <p:nvPr/>
          </p:nvSpPr>
          <p:spPr bwMode="auto">
            <a:xfrm>
              <a:off x="204" y="634"/>
              <a:ext cx="5216" cy="1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tabLst>
                  <a:tab pos="342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tabLst>
                  <a:tab pos="342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tabLst>
                  <a:tab pos="342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tabLst>
                  <a:tab pos="342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tabLst>
                  <a:tab pos="342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342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342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342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342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lnSpc>
                  <a:spcPct val="130000"/>
                </a:lnSpc>
                <a:spcBef>
                  <a:spcPct val="30000"/>
                </a:spcBef>
              </a:pPr>
              <a:r>
                <a:rPr lang="zh-CN" altLang="en-US">
                  <a:solidFill>
                    <a:srgbClr val="A5002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定义</a:t>
              </a:r>
              <a:r>
                <a:rPr lang="en-US" altLang="zh-CN">
                  <a:solidFill>
                    <a:srgbClr val="A5002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16.9</a:t>
              </a:r>
              <a:r>
                <a:rPr lang="en-US" altLang="zh-CN" b="0">
                  <a:latin typeface="Times New Roman" panose="02020603050405020304" pitchFamily="18" charset="0"/>
                  <a:ea typeface="华文中宋" panose="02010600040101010101" pitchFamily="2" charset="-122"/>
                </a:rPr>
                <a:t>  </a:t>
              </a:r>
              <a:r>
                <a:rPr lang="zh-CN" altLang="en-US">
                  <a:latin typeface="Times New Roman" panose="02020603050405020304" pitchFamily="18" charset="0"/>
                </a:rPr>
                <a:t>设</a:t>
              </a:r>
              <a:r>
                <a:rPr lang="en-US" altLang="zh-CN">
                  <a:latin typeface="Times New Roman" panose="02020603050405020304" pitchFamily="18" charset="0"/>
                </a:rPr>
                <a:t>2</a:t>
              </a:r>
              <a:r>
                <a:rPr lang="zh-CN" altLang="en-US">
                  <a:latin typeface="Times New Roman" panose="02020603050405020304" pitchFamily="18" charset="0"/>
                </a:rPr>
                <a:t>叉树</a:t>
              </a:r>
              <a:r>
                <a:rPr lang="en-US" altLang="zh-CN" i="1">
                  <a:latin typeface="Times New Roman" panose="02020603050405020304" pitchFamily="18" charset="0"/>
                </a:rPr>
                <a:t>T </a:t>
              </a:r>
              <a:r>
                <a:rPr lang="zh-CN" altLang="en-US">
                  <a:latin typeface="Times New Roman" panose="02020603050405020304" pitchFamily="18" charset="0"/>
                </a:rPr>
                <a:t>有</a:t>
              </a:r>
              <a:r>
                <a:rPr lang="en-US" altLang="zh-CN" i="1">
                  <a:latin typeface="Times New Roman" panose="02020603050405020304" pitchFamily="18" charset="0"/>
                </a:rPr>
                <a:t>t</a:t>
              </a:r>
              <a:r>
                <a:rPr lang="zh-CN" altLang="en-US">
                  <a:latin typeface="Times New Roman" panose="02020603050405020304" pitchFamily="18" charset="0"/>
                </a:rPr>
                <a:t>片树叶</a:t>
              </a:r>
              <a:r>
                <a:rPr lang="en-US" altLang="zh-CN" i="1">
                  <a:latin typeface="Times New Roman" panose="02020603050405020304" pitchFamily="18" charset="0"/>
                </a:rPr>
                <a:t>v</a:t>
              </a:r>
              <a:r>
                <a:rPr lang="en-US" altLang="zh-CN" baseline="-30000">
                  <a:latin typeface="Times New Roman" panose="02020603050405020304" pitchFamily="18" charset="0"/>
                </a:rPr>
                <a:t>1</a:t>
              </a:r>
              <a:r>
                <a:rPr lang="en-US" altLang="zh-CN">
                  <a:latin typeface="Times New Roman" panose="02020603050405020304" pitchFamily="18" charset="0"/>
                </a:rPr>
                <a:t>, </a:t>
              </a:r>
              <a:r>
                <a:rPr lang="en-US" altLang="zh-CN" i="1">
                  <a:latin typeface="Times New Roman" panose="02020603050405020304" pitchFamily="18" charset="0"/>
                </a:rPr>
                <a:t>v</a:t>
              </a:r>
              <a:r>
                <a:rPr lang="en-US" altLang="zh-CN" baseline="-30000">
                  <a:latin typeface="Times New Roman" panose="02020603050405020304" pitchFamily="18" charset="0"/>
                </a:rPr>
                <a:t>2</a:t>
              </a:r>
              <a:r>
                <a:rPr lang="en-US" altLang="zh-CN">
                  <a:latin typeface="Times New Roman" panose="02020603050405020304" pitchFamily="18" charset="0"/>
                </a:rPr>
                <a:t>, …, </a:t>
              </a:r>
              <a:r>
                <a:rPr lang="en-US" altLang="zh-CN" i="1">
                  <a:latin typeface="Times New Roman" panose="02020603050405020304" pitchFamily="18" charset="0"/>
                </a:rPr>
                <a:t>v</a:t>
              </a:r>
              <a:r>
                <a:rPr lang="en-US" altLang="zh-CN" i="1" baseline="-30000">
                  <a:latin typeface="Times New Roman" panose="02020603050405020304" pitchFamily="18" charset="0"/>
                </a:rPr>
                <a:t>t</a:t>
              </a:r>
              <a:r>
                <a:rPr lang="zh-CN" altLang="en-US">
                  <a:latin typeface="Times New Roman" panose="02020603050405020304" pitchFamily="18" charset="0"/>
                </a:rPr>
                <a:t>，权分别为</a:t>
              </a:r>
              <a:r>
                <a:rPr lang="en-US" altLang="zh-CN" i="1">
                  <a:latin typeface="Times New Roman" panose="02020603050405020304" pitchFamily="18" charset="0"/>
                </a:rPr>
                <a:t>w</a:t>
              </a:r>
              <a:r>
                <a:rPr lang="en-US" altLang="zh-CN" baseline="-30000">
                  <a:latin typeface="Times New Roman" panose="02020603050405020304" pitchFamily="18" charset="0"/>
                </a:rPr>
                <a:t>1</a:t>
              </a:r>
              <a:r>
                <a:rPr lang="en-US" altLang="zh-CN">
                  <a:latin typeface="Times New Roman" panose="02020603050405020304" pitchFamily="18" charset="0"/>
                </a:rPr>
                <a:t>, </a:t>
              </a:r>
              <a:r>
                <a:rPr lang="en-US" altLang="zh-CN" i="1">
                  <a:latin typeface="Times New Roman" panose="02020603050405020304" pitchFamily="18" charset="0"/>
                </a:rPr>
                <a:t>w</a:t>
              </a:r>
              <a:r>
                <a:rPr lang="en-US" altLang="zh-CN" baseline="-30000">
                  <a:latin typeface="Times New Roman" panose="02020603050405020304" pitchFamily="18" charset="0"/>
                </a:rPr>
                <a:t>2</a:t>
              </a:r>
              <a:r>
                <a:rPr lang="en-US" altLang="zh-CN">
                  <a:latin typeface="Times New Roman" panose="02020603050405020304" pitchFamily="18" charset="0"/>
                </a:rPr>
                <a:t>, …, </a:t>
              </a:r>
              <a:r>
                <a:rPr lang="en-US" altLang="zh-CN" i="1">
                  <a:latin typeface="Times New Roman" panose="02020603050405020304" pitchFamily="18" charset="0"/>
                </a:rPr>
                <a:t>w</a:t>
              </a:r>
              <a:r>
                <a:rPr lang="en-US" altLang="zh-CN" i="1" baseline="-30000">
                  <a:latin typeface="Times New Roman" panose="02020603050405020304" pitchFamily="18" charset="0"/>
                </a:rPr>
                <a:t>t</a:t>
              </a:r>
              <a:r>
                <a:rPr lang="zh-CN" altLang="en-US">
                  <a:latin typeface="Times New Roman" panose="02020603050405020304" pitchFamily="18" charset="0"/>
                </a:rPr>
                <a:t>，称                               为</a:t>
              </a:r>
              <a:r>
                <a:rPr lang="en-US" altLang="zh-CN" i="1">
                  <a:latin typeface="Times New Roman" panose="02020603050405020304" pitchFamily="18" charset="0"/>
                </a:rPr>
                <a:t>T </a:t>
              </a:r>
              <a:r>
                <a:rPr lang="zh-CN" altLang="en-US">
                  <a:latin typeface="Times New Roman" panose="02020603050405020304" pitchFamily="18" charset="0"/>
                </a:rPr>
                <a:t>的权，其中</a:t>
              </a:r>
              <a:r>
                <a:rPr lang="en-US" altLang="zh-CN" i="1">
                  <a:latin typeface="Times New Roman" panose="02020603050405020304" pitchFamily="18" charset="0"/>
                </a:rPr>
                <a:t>l</a:t>
              </a:r>
              <a:r>
                <a:rPr lang="en-US" altLang="zh-CN">
                  <a:latin typeface="Times New Roman" panose="02020603050405020304" pitchFamily="18" charset="0"/>
                </a:rPr>
                <a:t>(</a:t>
              </a:r>
              <a:r>
                <a:rPr lang="en-US" altLang="zh-CN" i="1">
                  <a:latin typeface="Times New Roman" panose="02020603050405020304" pitchFamily="18" charset="0"/>
                </a:rPr>
                <a:t>v</a:t>
              </a:r>
              <a:r>
                <a:rPr lang="en-US" altLang="zh-CN" i="1" baseline="-25000">
                  <a:latin typeface="Times New Roman" panose="02020603050405020304" pitchFamily="18" charset="0"/>
                </a:rPr>
                <a:t>i</a:t>
              </a:r>
              <a:r>
                <a:rPr lang="en-US" altLang="zh-CN">
                  <a:latin typeface="Times New Roman" panose="02020603050405020304" pitchFamily="18" charset="0"/>
                </a:rPr>
                <a:t>)</a:t>
              </a:r>
              <a:r>
                <a:rPr lang="zh-CN" altLang="en-US">
                  <a:latin typeface="Times New Roman" panose="02020603050405020304" pitchFamily="18" charset="0"/>
                </a:rPr>
                <a:t>是</a:t>
              </a:r>
              <a:r>
                <a:rPr lang="en-US" altLang="zh-CN" i="1">
                  <a:latin typeface="Times New Roman" panose="02020603050405020304" pitchFamily="18" charset="0"/>
                </a:rPr>
                <a:t>v</a:t>
              </a:r>
              <a:r>
                <a:rPr lang="en-US" altLang="zh-CN" i="1" baseline="-25000">
                  <a:latin typeface="Times New Roman" panose="02020603050405020304" pitchFamily="18" charset="0"/>
                </a:rPr>
                <a:t>i </a:t>
              </a:r>
              <a:r>
                <a:rPr lang="zh-CN" altLang="en-US">
                  <a:latin typeface="Times New Roman" panose="02020603050405020304" pitchFamily="18" charset="0"/>
                </a:rPr>
                <a:t>的层数</a:t>
              </a:r>
              <a:r>
                <a:rPr lang="en-US" altLang="zh-CN">
                  <a:latin typeface="Times New Roman" panose="02020603050405020304" pitchFamily="18" charset="0"/>
                </a:rPr>
                <a:t>. </a:t>
              </a:r>
              <a:r>
                <a:rPr lang="zh-CN" altLang="en-US">
                  <a:latin typeface="Times New Roman" panose="02020603050405020304" pitchFamily="18" charset="0"/>
                </a:rPr>
                <a:t>在所有有</a:t>
              </a:r>
              <a:r>
                <a:rPr lang="en-US" altLang="zh-CN" i="1">
                  <a:latin typeface="Times New Roman" panose="02020603050405020304" pitchFamily="18" charset="0"/>
                </a:rPr>
                <a:t>t</a:t>
              </a:r>
              <a:r>
                <a:rPr lang="zh-CN" altLang="en-US">
                  <a:latin typeface="Times New Roman" panose="02020603050405020304" pitchFamily="18" charset="0"/>
                </a:rPr>
                <a:t>片树叶，带权</a:t>
              </a:r>
              <a:r>
                <a:rPr lang="en-US" altLang="zh-CN" i="1">
                  <a:latin typeface="Times New Roman" panose="02020603050405020304" pitchFamily="18" charset="0"/>
                </a:rPr>
                <a:t>w</a:t>
              </a:r>
              <a:r>
                <a:rPr lang="en-US" altLang="zh-CN" baseline="-25000">
                  <a:latin typeface="Times New Roman" panose="02020603050405020304" pitchFamily="18" charset="0"/>
                </a:rPr>
                <a:t>1</a:t>
              </a:r>
              <a:r>
                <a:rPr lang="en-US" altLang="zh-CN">
                  <a:latin typeface="Times New Roman" panose="02020603050405020304" pitchFamily="18" charset="0"/>
                </a:rPr>
                <a:t>, </a:t>
              </a:r>
              <a:r>
                <a:rPr lang="en-US" altLang="zh-CN" i="1">
                  <a:latin typeface="Times New Roman" panose="02020603050405020304" pitchFamily="18" charset="0"/>
                </a:rPr>
                <a:t>w</a:t>
              </a:r>
              <a:r>
                <a:rPr lang="en-US" altLang="zh-CN" baseline="-25000">
                  <a:latin typeface="Times New Roman" panose="02020603050405020304" pitchFamily="18" charset="0"/>
                </a:rPr>
                <a:t>2</a:t>
              </a:r>
              <a:r>
                <a:rPr lang="en-US" altLang="zh-CN">
                  <a:latin typeface="Times New Roman" panose="02020603050405020304" pitchFamily="18" charset="0"/>
                </a:rPr>
                <a:t>, …, </a:t>
              </a:r>
              <a:r>
                <a:rPr lang="en-US" altLang="zh-CN" i="1">
                  <a:latin typeface="Times New Roman" panose="02020603050405020304" pitchFamily="18" charset="0"/>
                </a:rPr>
                <a:t>w</a:t>
              </a:r>
              <a:r>
                <a:rPr lang="en-US" altLang="zh-CN" i="1" baseline="-25000">
                  <a:latin typeface="Times New Roman" panose="02020603050405020304" pitchFamily="18" charset="0"/>
                </a:rPr>
                <a:t>t </a:t>
              </a:r>
              <a:r>
                <a:rPr lang="zh-CN" altLang="en-US">
                  <a:latin typeface="Times New Roman" panose="02020603050405020304" pitchFamily="18" charset="0"/>
                </a:rPr>
                <a:t>的</a:t>
              </a:r>
              <a:r>
                <a:rPr lang="en-US" altLang="zh-CN">
                  <a:latin typeface="Times New Roman" panose="02020603050405020304" pitchFamily="18" charset="0"/>
                </a:rPr>
                <a:t>2</a:t>
              </a:r>
              <a:r>
                <a:rPr lang="zh-CN" altLang="en-US">
                  <a:latin typeface="Times New Roman" panose="02020603050405020304" pitchFamily="18" charset="0"/>
                </a:rPr>
                <a:t>叉树中，权最小的</a:t>
              </a:r>
              <a:r>
                <a:rPr lang="en-US" altLang="zh-CN">
                  <a:latin typeface="Times New Roman" panose="02020603050405020304" pitchFamily="18" charset="0"/>
                </a:rPr>
                <a:t>2</a:t>
              </a:r>
              <a:r>
                <a:rPr lang="zh-CN" altLang="en-US">
                  <a:latin typeface="Times New Roman" panose="02020603050405020304" pitchFamily="18" charset="0"/>
                </a:rPr>
                <a:t>叉树称为</a:t>
              </a:r>
              <a:r>
                <a:rPr lang="zh-CN" altLang="en-US">
                  <a:solidFill>
                    <a:srgbClr val="A50021"/>
                  </a:solidFill>
                  <a:latin typeface="Times New Roman" panose="02020603050405020304" pitchFamily="18" charset="0"/>
                </a:rPr>
                <a:t>最优</a:t>
              </a:r>
              <a:r>
                <a:rPr lang="en-US" altLang="zh-CN">
                  <a:solidFill>
                    <a:srgbClr val="A50021"/>
                  </a:solidFill>
                  <a:latin typeface="Times New Roman" panose="02020603050405020304" pitchFamily="18" charset="0"/>
                </a:rPr>
                <a:t>2</a:t>
              </a:r>
              <a:r>
                <a:rPr lang="zh-CN" altLang="en-US">
                  <a:solidFill>
                    <a:srgbClr val="A50021"/>
                  </a:solidFill>
                  <a:latin typeface="Times New Roman" panose="02020603050405020304" pitchFamily="18" charset="0"/>
                </a:rPr>
                <a:t>叉树</a:t>
              </a:r>
              <a:r>
                <a:rPr lang="en-US" altLang="zh-CN">
                  <a:latin typeface="Times New Roman" panose="02020603050405020304" pitchFamily="18" charset="0"/>
                </a:rPr>
                <a:t>. </a:t>
              </a:r>
            </a:p>
          </p:txBody>
        </p:sp>
        <p:graphicFrame>
          <p:nvGraphicFramePr>
            <p:cNvPr id="315399" name="Object 7"/>
            <p:cNvGraphicFramePr>
              <a:graphicFrameLocks noChangeAspect="1"/>
            </p:cNvGraphicFramePr>
            <p:nvPr/>
          </p:nvGraphicFramePr>
          <p:xfrm>
            <a:off x="1177" y="877"/>
            <a:ext cx="1340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417" name="Microsoft 公式 3.0" r:id="rId4" imgW="990170" imgH="393529" progId="Equation.3">
                    <p:embed/>
                  </p:oleObj>
                </mc:Choice>
                <mc:Fallback>
                  <p:oleObj name="Microsoft 公式 3.0" r:id="rId4" imgW="990170" imgH="393529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7" y="877"/>
                          <a:ext cx="1340" cy="5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5402" name="Rectangle 10"/>
          <p:cNvSpPr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/>
              <a:t>最优二叉树</a:t>
            </a:r>
          </a:p>
        </p:txBody>
      </p:sp>
      <p:sp>
        <p:nvSpPr>
          <p:cNvPr id="315405" name="Rectangle 13"/>
          <p:cNvSpPr>
            <a:spLocks noChangeArrowheads="1"/>
          </p:cNvSpPr>
          <p:nvPr/>
        </p:nvSpPr>
        <p:spPr bwMode="auto">
          <a:xfrm>
            <a:off x="323850" y="3114675"/>
            <a:ext cx="8424863" cy="272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/>
              <a:t>求最优树的算法</a:t>
            </a:r>
            <a:r>
              <a:rPr lang="en-US" altLang="zh-CN"/>
              <a:t>—— 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Huffman</a:t>
            </a:r>
            <a:r>
              <a:rPr lang="zh-CN" altLang="en-US">
                <a:solidFill>
                  <a:srgbClr val="A50021"/>
                </a:solidFill>
              </a:rPr>
              <a:t>算法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>
                <a:latin typeface="Times New Roman" panose="02020603050405020304" pitchFamily="18" charset="0"/>
              </a:rPr>
              <a:t>给定实数</a:t>
            </a:r>
            <a:r>
              <a:rPr lang="en-US" altLang="zh-CN" i="1">
                <a:latin typeface="Times New Roman" panose="02020603050405020304" pitchFamily="18" charset="0"/>
              </a:rPr>
              <a:t>w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w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, …, </a:t>
            </a:r>
            <a:r>
              <a:rPr lang="en-US" altLang="zh-CN" i="1">
                <a:latin typeface="Times New Roman" panose="02020603050405020304" pitchFamily="18" charset="0"/>
              </a:rPr>
              <a:t>w</a:t>
            </a:r>
            <a:r>
              <a:rPr lang="en-US" altLang="zh-CN" i="1" baseline="-25000">
                <a:latin typeface="Times New Roman" panose="02020603050405020304" pitchFamily="18" charset="0"/>
              </a:rPr>
              <a:t>t</a:t>
            </a:r>
            <a:r>
              <a:rPr lang="zh-CN" altLang="en-US">
                <a:latin typeface="Times New Roman" panose="02020603050405020304" pitchFamily="18" charset="0"/>
              </a:rPr>
              <a:t>，且</a:t>
            </a:r>
            <a:r>
              <a:rPr lang="en-US" altLang="zh-CN" i="1">
                <a:latin typeface="Times New Roman" panose="02020603050405020304" pitchFamily="18" charset="0"/>
              </a:rPr>
              <a:t>w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i="1">
                <a:latin typeface="Times New Roman" panose="02020603050405020304" pitchFamily="18" charset="0"/>
              </a:rPr>
              <a:t>w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>
                <a:latin typeface="Times New Roman" panose="02020603050405020304" pitchFamily="18" charset="0"/>
              </a:rPr>
              <a:t>…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i="1">
                <a:latin typeface="Times New Roman" panose="02020603050405020304" pitchFamily="18" charset="0"/>
              </a:rPr>
              <a:t>w</a:t>
            </a:r>
            <a:r>
              <a:rPr lang="en-US" altLang="zh-CN" i="1" baseline="-25000">
                <a:latin typeface="Times New Roman" panose="02020603050405020304" pitchFamily="18" charset="0"/>
              </a:rPr>
              <a:t>t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</a:p>
          <a:p>
            <a:pPr>
              <a:lnSpc>
                <a:spcPct val="120000"/>
              </a:lnSpc>
            </a:pPr>
            <a:r>
              <a:rPr lang="en-US" altLang="zh-CN">
                <a:latin typeface="Times New Roman" panose="02020603050405020304" pitchFamily="18" charset="0"/>
              </a:rPr>
              <a:t>(1)  </a:t>
            </a:r>
            <a:r>
              <a:rPr lang="zh-CN" altLang="en-US">
                <a:latin typeface="Times New Roman" panose="02020603050405020304" pitchFamily="18" charset="0"/>
              </a:rPr>
              <a:t>连接权为</a:t>
            </a:r>
            <a:r>
              <a:rPr lang="en-US" altLang="zh-CN" i="1">
                <a:latin typeface="Times New Roman" panose="02020603050405020304" pitchFamily="18" charset="0"/>
              </a:rPr>
              <a:t>w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w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的两片树叶，得一个分支点，其权为</a:t>
            </a:r>
            <a:r>
              <a:rPr lang="en-US" altLang="zh-CN" i="1">
                <a:latin typeface="Times New Roman" panose="02020603050405020304" pitchFamily="18" charset="0"/>
              </a:rPr>
              <a:t>w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+</a:t>
            </a:r>
            <a:r>
              <a:rPr lang="en-US" altLang="zh-CN" i="1">
                <a:latin typeface="Times New Roman" panose="02020603050405020304" pitchFamily="18" charset="0"/>
              </a:rPr>
              <a:t>w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zh-CN">
                <a:latin typeface="Times New Roman" panose="02020603050405020304" pitchFamily="18" charset="0"/>
              </a:rPr>
              <a:t>(2)  </a:t>
            </a:r>
            <a:r>
              <a:rPr lang="zh-CN" altLang="en-US">
                <a:latin typeface="Times New Roman" panose="02020603050405020304" pitchFamily="18" charset="0"/>
              </a:rPr>
              <a:t>在</a:t>
            </a:r>
            <a:r>
              <a:rPr lang="en-US" altLang="zh-CN" i="1">
                <a:latin typeface="Times New Roman" panose="02020603050405020304" pitchFamily="18" charset="0"/>
              </a:rPr>
              <a:t>w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+</a:t>
            </a:r>
            <a:r>
              <a:rPr lang="en-US" altLang="zh-CN" i="1">
                <a:latin typeface="Times New Roman" panose="02020603050405020304" pitchFamily="18" charset="0"/>
              </a:rPr>
              <a:t>w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w</a:t>
            </a:r>
            <a:r>
              <a:rPr lang="en-US" altLang="zh-CN" baseline="-25000">
                <a:latin typeface="Times New Roman" panose="02020603050405020304" pitchFamily="18" charset="0"/>
              </a:rPr>
              <a:t>3</a:t>
            </a:r>
            <a:r>
              <a:rPr lang="en-US" altLang="zh-CN">
                <a:latin typeface="Times New Roman" panose="02020603050405020304" pitchFamily="18" charset="0"/>
              </a:rPr>
              <a:t>, …, </a:t>
            </a:r>
            <a:r>
              <a:rPr lang="en-US" altLang="zh-CN" i="1">
                <a:latin typeface="Times New Roman" panose="02020603050405020304" pitchFamily="18" charset="0"/>
              </a:rPr>
              <a:t>w</a:t>
            </a:r>
            <a:r>
              <a:rPr lang="en-US" altLang="zh-CN" i="1" baseline="-25000">
                <a:latin typeface="Times New Roman" panose="02020603050405020304" pitchFamily="18" charset="0"/>
              </a:rPr>
              <a:t>t </a:t>
            </a:r>
            <a:r>
              <a:rPr lang="zh-CN" altLang="en-US">
                <a:latin typeface="Times New Roman" panose="02020603050405020304" pitchFamily="18" charset="0"/>
              </a:rPr>
              <a:t>中选出两个最小的权，连接它们对应的顶点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zh-CN" altLang="en-US">
                <a:latin typeface="Times New Roman" panose="02020603050405020304" pitchFamily="18" charset="0"/>
              </a:rPr>
              <a:t>不一定是树叶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</a:rPr>
              <a:t>，得新分支点及所带的权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</a:p>
          <a:p>
            <a:pPr>
              <a:lnSpc>
                <a:spcPct val="120000"/>
              </a:lnSpc>
            </a:pPr>
            <a:r>
              <a:rPr lang="en-US" altLang="zh-CN">
                <a:latin typeface="Times New Roman" panose="02020603050405020304" pitchFamily="18" charset="0"/>
              </a:rPr>
              <a:t>(3)  </a:t>
            </a:r>
            <a:r>
              <a:rPr lang="zh-CN" altLang="en-US">
                <a:latin typeface="Times New Roman" panose="02020603050405020304" pitchFamily="18" charset="0"/>
              </a:rPr>
              <a:t>重复</a:t>
            </a:r>
            <a:r>
              <a:rPr lang="en-US" altLang="zh-CN">
                <a:latin typeface="Times New Roman" panose="02020603050405020304" pitchFamily="18" charset="0"/>
              </a:rPr>
              <a:t>(2)</a:t>
            </a:r>
            <a:r>
              <a:rPr lang="zh-CN" altLang="en-US">
                <a:latin typeface="Times New Roman" panose="02020603050405020304" pitchFamily="18" charset="0"/>
              </a:rPr>
              <a:t>，直到形成 </a:t>
            </a:r>
            <a:r>
              <a:rPr lang="en-US" altLang="zh-CN" i="1">
                <a:latin typeface="Times New Roman" panose="02020603050405020304" pitchFamily="18" charset="0"/>
              </a:rPr>
              <a:t>t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个分支点，</a:t>
            </a:r>
            <a:r>
              <a:rPr lang="en-US" altLang="zh-CN" i="1">
                <a:latin typeface="Times New Roman" panose="02020603050405020304" pitchFamily="18" charset="0"/>
              </a:rPr>
              <a:t>t</a:t>
            </a:r>
            <a:r>
              <a:rPr lang="zh-CN" altLang="en-US">
                <a:latin typeface="Times New Roman" panose="02020603050405020304" pitchFamily="18" charset="0"/>
              </a:rPr>
              <a:t>片树叶为止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4733-1257-4CD3-9345-8A747BF20578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319496" name="Rectangle 8"/>
          <p:cNvSpPr>
            <a:spLocks noChangeArrowheads="1"/>
          </p:cNvSpPr>
          <p:nvPr/>
        </p:nvSpPr>
        <p:spPr bwMode="auto">
          <a:xfrm>
            <a:off x="395288" y="1196975"/>
            <a:ext cx="78200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76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例 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>
                <a:latin typeface="Times New Roman" panose="02020603050405020304" pitchFamily="18" charset="0"/>
              </a:rPr>
              <a:t>   </a:t>
            </a:r>
            <a:r>
              <a:rPr lang="zh-CN" altLang="en-US">
                <a:latin typeface="Times New Roman" panose="02020603050405020304" pitchFamily="18" charset="0"/>
              </a:rPr>
              <a:t>求带权为</a:t>
            </a:r>
            <a:r>
              <a:rPr lang="en-US" altLang="zh-CN">
                <a:latin typeface="Times New Roman" panose="02020603050405020304" pitchFamily="18" charset="0"/>
              </a:rPr>
              <a:t>1, 1, 2, 3, 4, 5</a:t>
            </a:r>
            <a:r>
              <a:rPr lang="zh-CN" altLang="en-US">
                <a:latin typeface="Times New Roman" panose="02020603050405020304" pitchFamily="18" charset="0"/>
              </a:rPr>
              <a:t>的最优树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解题过程由图</a:t>
            </a:r>
            <a:r>
              <a:rPr lang="en-US" altLang="zh-CN">
                <a:latin typeface="Times New Roman" panose="02020603050405020304" pitchFamily="18" charset="0"/>
              </a:rPr>
              <a:t>9</a:t>
            </a:r>
            <a:r>
              <a:rPr lang="zh-CN" altLang="en-US">
                <a:latin typeface="Times New Roman" panose="02020603050405020304" pitchFamily="18" charset="0"/>
              </a:rPr>
              <a:t>给出，</a:t>
            </a:r>
            <a:r>
              <a:rPr lang="en-US" altLang="zh-CN" i="1">
                <a:latin typeface="Times New Roman" panose="02020603050405020304" pitchFamily="18" charset="0"/>
              </a:rPr>
              <a:t>W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T</a:t>
            </a:r>
            <a:r>
              <a:rPr lang="en-US" altLang="zh-CN">
                <a:latin typeface="Times New Roman" panose="02020603050405020304" pitchFamily="18" charset="0"/>
              </a:rPr>
              <a:t>)=38</a:t>
            </a:r>
          </a:p>
        </p:txBody>
      </p:sp>
      <p:pic>
        <p:nvPicPr>
          <p:cNvPr id="319497" name="Picture 9" descr="16-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492375"/>
            <a:ext cx="8172450" cy="273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4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Times New Roman" panose="02020603050405020304" pitchFamily="18" charset="0"/>
              </a:rPr>
              <a:t>最佳前缀码</a:t>
            </a:r>
          </a:p>
        </p:txBody>
      </p:sp>
      <p:sp>
        <p:nvSpPr>
          <p:cNvPr id="321544" name="Rectangle 8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229600" cy="2303463"/>
          </a:xfrm>
        </p:spPr>
        <p:txBody>
          <a:bodyPr/>
          <a:lstStyle/>
          <a:p>
            <a:pPr marL="457200" indent="-457200"/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16.10</a:t>
            </a:r>
            <a:r>
              <a:rPr lang="en-US" altLang="zh-CN">
                <a:latin typeface="Times New Roman" panose="02020603050405020304" pitchFamily="18" charset="0"/>
              </a:rPr>
              <a:t>  </a:t>
            </a:r>
            <a:r>
              <a:rPr lang="zh-CN" altLang="en-US">
                <a:latin typeface="Times New Roman" panose="02020603050405020304" pitchFamily="18" charset="0"/>
              </a:rPr>
              <a:t>设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, …,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i="1" baseline="-25000">
                <a:latin typeface="Times New Roman" panose="02020603050405020304" pitchFamily="18" charset="0"/>
              </a:rPr>
              <a:t>n</a:t>
            </a:r>
            <a:r>
              <a:rPr lang="en-US" altLang="zh-CN" baseline="-25000">
                <a:latin typeface="Times New Roman" panose="02020603050405020304" pitchFamily="18" charset="0"/>
              </a:rPr>
              <a:t>-1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i="1" baseline="-25000">
                <a:latin typeface="Times New Roman" panose="02020603050405020304" pitchFamily="18" charset="0"/>
              </a:rPr>
              <a:t>n</a:t>
            </a:r>
            <a:r>
              <a:rPr lang="zh-CN" altLang="en-US">
                <a:latin typeface="Times New Roman" panose="02020603050405020304" pitchFamily="18" charset="0"/>
              </a:rPr>
              <a:t>是长度为 </a:t>
            </a:r>
            <a:r>
              <a:rPr lang="en-US" altLang="zh-CN" i="1">
                <a:latin typeface="Times New Roman" panose="02020603050405020304" pitchFamily="18" charset="0"/>
              </a:rPr>
              <a:t>n </a:t>
            </a:r>
            <a:r>
              <a:rPr lang="zh-CN" altLang="en-US">
                <a:latin typeface="Times New Roman" panose="02020603050405020304" pitchFamily="18" charset="0"/>
              </a:rPr>
              <a:t>的符号串</a:t>
            </a:r>
          </a:p>
          <a:p>
            <a:pPr marL="457200" indent="-457200"/>
            <a:r>
              <a:rPr lang="en-US" altLang="zh-CN">
                <a:latin typeface="Times New Roman" panose="02020603050405020304" pitchFamily="18" charset="0"/>
              </a:rPr>
              <a:t>(1) </a:t>
            </a: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前缀</a:t>
            </a:r>
            <a:r>
              <a:rPr lang="en-US" altLang="zh-CN">
                <a:latin typeface="Times New Roman" panose="02020603050405020304" pitchFamily="18" charset="0"/>
              </a:rPr>
              <a:t>——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, …,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…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i="1" baseline="-25000">
                <a:latin typeface="Times New Roman" panose="02020603050405020304" pitchFamily="18" charset="0"/>
              </a:rPr>
              <a:t>n</a:t>
            </a:r>
            <a:r>
              <a:rPr lang="en-US" altLang="zh-CN" baseline="-2500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  </a:t>
            </a:r>
          </a:p>
          <a:p>
            <a:pPr marL="457200" indent="-457200"/>
            <a:r>
              <a:rPr lang="en-US" altLang="zh-CN">
                <a:latin typeface="Times New Roman" panose="02020603050405020304" pitchFamily="18" charset="0"/>
              </a:rPr>
              <a:t>(2) </a:t>
            </a: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前缀码</a:t>
            </a:r>
            <a:r>
              <a:rPr lang="en-US" altLang="zh-CN">
                <a:latin typeface="Times New Roman" panose="02020603050405020304" pitchFamily="18" charset="0"/>
              </a:rPr>
              <a:t>——{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, …,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i="1" baseline="-25000">
                <a:latin typeface="Times New Roman" panose="02020603050405020304" pitchFamily="18" charset="0"/>
              </a:rPr>
              <a:t>m</a:t>
            </a:r>
            <a:r>
              <a:rPr lang="en-US" altLang="zh-CN">
                <a:latin typeface="Times New Roman" panose="02020603050405020304" pitchFamily="18" charset="0"/>
              </a:rPr>
              <a:t>}</a:t>
            </a:r>
            <a:r>
              <a:rPr lang="zh-CN" altLang="en-US">
                <a:latin typeface="Times New Roman" panose="02020603050405020304" pitchFamily="18" charset="0"/>
              </a:rPr>
              <a:t>中任何两个元素互不为前缀</a:t>
            </a:r>
          </a:p>
          <a:p>
            <a:pPr marL="457200" indent="-457200"/>
            <a:r>
              <a:rPr lang="en-US" altLang="zh-CN">
                <a:latin typeface="Times New Roman" panose="02020603050405020304" pitchFamily="18" charset="0"/>
              </a:rPr>
              <a:t>(3) </a:t>
            </a: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二元前缀码</a:t>
            </a:r>
            <a:r>
              <a:rPr lang="en-US" altLang="zh-CN">
                <a:latin typeface="Times New Roman" panose="02020603050405020304" pitchFamily="18" charset="0"/>
              </a:rPr>
              <a:t>——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i="1" baseline="-25000">
                <a:latin typeface="Times New Roman" panose="02020603050405020304" pitchFamily="18" charset="0"/>
              </a:rPr>
              <a:t>i 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=1, 2, …, </a:t>
            </a:r>
            <a:r>
              <a:rPr lang="en-US" altLang="zh-CN" i="1">
                <a:latin typeface="Times New Roman" panose="02020603050405020304" pitchFamily="18" charset="0"/>
              </a:rPr>
              <a:t>m</a:t>
            </a:r>
            <a:r>
              <a:rPr lang="en-US" altLang="zh-CN">
                <a:latin typeface="Times New Roman" panose="02020603050405020304" pitchFamily="18" charset="0"/>
              </a:rPr>
              <a:t>) </a:t>
            </a:r>
            <a:r>
              <a:rPr lang="zh-CN" altLang="en-US">
                <a:latin typeface="Times New Roman" panose="02020603050405020304" pitchFamily="18" charset="0"/>
              </a:rPr>
              <a:t>中只出现两个符号，如</a:t>
            </a:r>
            <a:r>
              <a:rPr lang="en-US" altLang="zh-CN">
                <a:latin typeface="Times New Roman" panose="02020603050405020304" pitchFamily="18" charset="0"/>
              </a:rPr>
              <a:t>0</a:t>
            </a:r>
            <a:r>
              <a:rPr lang="zh-CN" altLang="en-US">
                <a:latin typeface="Times New Roman" panose="02020603050405020304" pitchFamily="18" charset="0"/>
              </a:rPr>
              <a:t>与</a:t>
            </a:r>
            <a:r>
              <a:rPr lang="en-US" altLang="zh-CN">
                <a:latin typeface="Times New Roman" panose="02020603050405020304" pitchFamily="18" charset="0"/>
              </a:rPr>
              <a:t>1. 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8E17D-0433-46B2-AF71-4DB231916128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321545" name="Rectangle 9"/>
          <p:cNvSpPr>
            <a:spLocks noChangeArrowheads="1"/>
          </p:cNvSpPr>
          <p:nvPr/>
        </p:nvSpPr>
        <p:spPr bwMode="auto">
          <a:xfrm>
            <a:off x="395288" y="3716338"/>
            <a:ext cx="7399337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latin typeface="Times New Roman" panose="02020603050405020304" pitchFamily="18" charset="0"/>
              </a:rPr>
              <a:t>如何产生二元前缀码？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16.6</a:t>
            </a:r>
            <a:r>
              <a:rPr lang="en-US" altLang="zh-CN">
                <a:latin typeface="Times New Roman" panose="02020603050405020304" pitchFamily="18" charset="0"/>
              </a:rPr>
              <a:t>   </a:t>
            </a:r>
            <a:r>
              <a:rPr lang="zh-CN" altLang="en-US">
                <a:latin typeface="Times New Roman" panose="02020603050405020304" pitchFamily="18" charset="0"/>
              </a:rPr>
              <a:t>一棵</a:t>
            </a:r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叉树产生一个二元前缀码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推论  </a:t>
            </a:r>
            <a:r>
              <a:rPr lang="zh-CN" altLang="en-US">
                <a:latin typeface="Times New Roman" panose="02020603050405020304" pitchFamily="18" charset="0"/>
              </a:rPr>
              <a:t>一棵正则</a:t>
            </a:r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叉树产生惟一的前缀码（按左子树标</a:t>
            </a:r>
            <a:r>
              <a:rPr lang="en-US" altLang="zh-CN">
                <a:latin typeface="Times New Roman" panose="02020603050405020304" pitchFamily="18" charset="0"/>
              </a:rPr>
              <a:t>0</a:t>
            </a:r>
            <a:r>
              <a:rPr lang="zh-CN" altLang="en-US">
                <a:latin typeface="Times New Roman" panose="02020603050405020304" pitchFamily="18" charset="0"/>
              </a:rPr>
              <a:t>，右子树标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）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9E2B-AD31-4829-A816-EDAA4C4764D9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323592" name="Rectangle 8"/>
          <p:cNvSpPr>
            <a:spLocks noChangeArrowheads="1"/>
          </p:cNvSpPr>
          <p:nvPr/>
        </p:nvSpPr>
        <p:spPr bwMode="auto">
          <a:xfrm>
            <a:off x="539750" y="1196975"/>
            <a:ext cx="78581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</a:rPr>
              <a:t>图所示二叉树产生的前缀码为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                     </a:t>
            </a:r>
            <a:r>
              <a:rPr lang="en-US" altLang="zh-CN">
                <a:latin typeface="Times New Roman" panose="02020603050405020304" pitchFamily="18" charset="0"/>
              </a:rPr>
              <a:t>{ 00, 10, 11, 011, 0100, 0101 }</a:t>
            </a:r>
          </a:p>
        </p:txBody>
      </p:sp>
      <p:pic>
        <p:nvPicPr>
          <p:cNvPr id="323593" name="Picture 9" descr="16-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2349500"/>
            <a:ext cx="2751137" cy="345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pitchFamily="18" charset="0"/>
              </a:rPr>
              <a:t>用</a:t>
            </a:r>
            <a:r>
              <a:rPr lang="en-US" altLang="zh-CN">
                <a:latin typeface="Times New Roman" panose="02020603050405020304" pitchFamily="18" charset="0"/>
              </a:rPr>
              <a:t>Huffman</a:t>
            </a:r>
            <a:r>
              <a:rPr lang="zh-CN" altLang="en-US">
                <a:latin typeface="Times New Roman" panose="02020603050405020304" pitchFamily="18" charset="0"/>
              </a:rPr>
              <a:t>算法产生最佳前缀码</a:t>
            </a:r>
          </a:p>
        </p:txBody>
      </p:sp>
      <p:sp>
        <p:nvSpPr>
          <p:cNvPr id="325640" name="Rectangle 8"/>
          <p:cNvSpPr>
            <a:spLocks noGrp="1" noChangeArrowheads="1"/>
          </p:cNvSpPr>
          <p:nvPr>
            <p:ph idx="1"/>
          </p:nvPr>
        </p:nvSpPr>
        <p:spPr>
          <a:xfrm>
            <a:off x="395288" y="1196975"/>
            <a:ext cx="8229600" cy="4525963"/>
          </a:xfrm>
        </p:spPr>
        <p:txBody>
          <a:bodyPr/>
          <a:lstStyle/>
          <a:p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CN">
                <a:latin typeface="Times New Roman" panose="02020603050405020304" pitchFamily="18" charset="0"/>
              </a:rPr>
              <a:t>  </a:t>
            </a:r>
            <a:r>
              <a:rPr lang="zh-CN" altLang="en-US">
                <a:latin typeface="Times New Roman" panose="02020603050405020304" pitchFamily="18" charset="0"/>
              </a:rPr>
              <a:t>在通信中，八进制数字出现的频率如下：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     </a:t>
            </a:r>
            <a:r>
              <a:rPr lang="en-US" altLang="zh-CN">
                <a:latin typeface="Times New Roman" panose="02020603050405020304" pitchFamily="18" charset="0"/>
              </a:rPr>
              <a:t>0</a:t>
            </a:r>
            <a:r>
              <a:rPr lang="zh-CN" altLang="en-US">
                <a:latin typeface="Times New Roman" panose="02020603050405020304" pitchFamily="18" charset="0"/>
              </a:rPr>
              <a:t>：</a:t>
            </a:r>
            <a:r>
              <a:rPr lang="en-US" altLang="zh-CN">
                <a:latin typeface="Times New Roman" panose="02020603050405020304" pitchFamily="18" charset="0"/>
              </a:rPr>
              <a:t>25%          1</a:t>
            </a:r>
            <a:r>
              <a:rPr lang="zh-CN" altLang="en-US">
                <a:latin typeface="Times New Roman" panose="02020603050405020304" pitchFamily="18" charset="0"/>
              </a:rPr>
              <a:t>：</a:t>
            </a:r>
            <a:r>
              <a:rPr lang="en-US" altLang="zh-CN">
                <a:latin typeface="Times New Roman" panose="02020603050405020304" pitchFamily="18" charset="0"/>
              </a:rPr>
              <a:t>20%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     2</a:t>
            </a:r>
            <a:r>
              <a:rPr lang="zh-CN" altLang="en-US">
                <a:latin typeface="Times New Roman" panose="02020603050405020304" pitchFamily="18" charset="0"/>
              </a:rPr>
              <a:t>：</a:t>
            </a:r>
            <a:r>
              <a:rPr lang="en-US" altLang="zh-CN">
                <a:latin typeface="Times New Roman" panose="02020603050405020304" pitchFamily="18" charset="0"/>
              </a:rPr>
              <a:t>15%          3</a:t>
            </a:r>
            <a:r>
              <a:rPr lang="zh-CN" altLang="en-US">
                <a:latin typeface="Times New Roman" panose="02020603050405020304" pitchFamily="18" charset="0"/>
              </a:rPr>
              <a:t>：</a:t>
            </a:r>
            <a:r>
              <a:rPr lang="en-US" altLang="zh-CN">
                <a:latin typeface="Times New Roman" panose="02020603050405020304" pitchFamily="18" charset="0"/>
              </a:rPr>
              <a:t>10%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     4</a:t>
            </a:r>
            <a:r>
              <a:rPr lang="zh-CN" altLang="en-US">
                <a:latin typeface="Times New Roman" panose="02020603050405020304" pitchFamily="18" charset="0"/>
              </a:rPr>
              <a:t>：</a:t>
            </a:r>
            <a:r>
              <a:rPr lang="en-US" altLang="zh-CN">
                <a:latin typeface="Times New Roman" panose="02020603050405020304" pitchFamily="18" charset="0"/>
              </a:rPr>
              <a:t>10%          5</a:t>
            </a:r>
            <a:r>
              <a:rPr lang="zh-CN" altLang="en-US">
                <a:latin typeface="Times New Roman" panose="02020603050405020304" pitchFamily="18" charset="0"/>
              </a:rPr>
              <a:t>：</a:t>
            </a:r>
            <a:r>
              <a:rPr lang="en-US" altLang="zh-CN">
                <a:latin typeface="Times New Roman" panose="02020603050405020304" pitchFamily="18" charset="0"/>
              </a:rPr>
              <a:t>10%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     6</a:t>
            </a:r>
            <a:r>
              <a:rPr lang="zh-CN" altLang="en-US">
                <a:latin typeface="Times New Roman" panose="02020603050405020304" pitchFamily="18" charset="0"/>
              </a:rPr>
              <a:t>：</a:t>
            </a:r>
            <a:r>
              <a:rPr lang="en-US" altLang="zh-CN">
                <a:latin typeface="Times New Roman" panose="02020603050405020304" pitchFamily="18" charset="0"/>
              </a:rPr>
              <a:t>5%           7</a:t>
            </a:r>
            <a:r>
              <a:rPr lang="zh-CN" altLang="en-US">
                <a:latin typeface="Times New Roman" panose="02020603050405020304" pitchFamily="18" charset="0"/>
              </a:rPr>
              <a:t>：</a:t>
            </a:r>
            <a:r>
              <a:rPr lang="en-US" altLang="zh-CN">
                <a:latin typeface="Times New Roman" panose="02020603050405020304" pitchFamily="18" charset="0"/>
              </a:rPr>
              <a:t>5%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求传输它们的最佳前缀码，并求传输</a:t>
            </a:r>
            <a:r>
              <a:rPr lang="en-US" altLang="zh-CN">
                <a:latin typeface="Times New Roman" panose="02020603050405020304" pitchFamily="18" charset="0"/>
              </a:rPr>
              <a:t>10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zh-CN" altLang="en-US">
                <a:latin typeface="Times New Roman" panose="02020603050405020304" pitchFamily="18" charset="0"/>
              </a:rPr>
              <a:t>（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）个按上述比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例出现的八进制数字需要多少个二进制数字？若用等长的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（长为</a:t>
            </a:r>
            <a:r>
              <a:rPr lang="en-US" altLang="zh-CN">
                <a:latin typeface="Times New Roman" panose="02020603050405020304" pitchFamily="18" charset="0"/>
              </a:rPr>
              <a:t>3</a:t>
            </a:r>
            <a:r>
              <a:rPr lang="zh-CN" altLang="en-US">
                <a:latin typeface="Times New Roman" panose="02020603050405020304" pitchFamily="18" charset="0"/>
              </a:rPr>
              <a:t>）的码字传输需要多少个二进制数字？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6AD01-1492-43E5-913B-14EA38FA9592}" type="slidenum">
              <a:rPr lang="en-US" altLang="zh-CN"/>
              <a:pPr/>
              <a:t>26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7486F-887D-41BB-AE6A-A4BA7CCBE657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327689" name="Rectangle 9"/>
          <p:cNvSpPr>
            <a:spLocks noChangeArrowheads="1"/>
          </p:cNvSpPr>
          <p:nvPr/>
        </p:nvSpPr>
        <p:spPr bwMode="auto">
          <a:xfrm>
            <a:off x="395288" y="1052513"/>
            <a:ext cx="8491537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</a:rPr>
              <a:t>解  用</a:t>
            </a:r>
            <a:r>
              <a:rPr lang="en-US" altLang="zh-CN">
                <a:latin typeface="Times New Roman" panose="02020603050405020304" pitchFamily="18" charset="0"/>
              </a:rPr>
              <a:t>100</a:t>
            </a:r>
            <a:r>
              <a:rPr lang="zh-CN" altLang="en-US">
                <a:latin typeface="Times New Roman" panose="02020603050405020304" pitchFamily="18" charset="0"/>
              </a:rPr>
              <a:t>个八进制数字中各数字出现的个数，即以</a:t>
            </a:r>
            <a:r>
              <a:rPr lang="en-US" altLang="zh-CN">
                <a:latin typeface="Times New Roman" panose="02020603050405020304" pitchFamily="18" charset="0"/>
              </a:rPr>
              <a:t>100</a:t>
            </a:r>
            <a:r>
              <a:rPr lang="zh-CN" altLang="en-US">
                <a:latin typeface="Times New Roman" panose="02020603050405020304" pitchFamily="18" charset="0"/>
              </a:rPr>
              <a:t>乘各频率为权，并将各权由小到大排列，得</a:t>
            </a:r>
            <a:r>
              <a:rPr lang="en-US" altLang="zh-CN" i="1">
                <a:latin typeface="Times New Roman" panose="02020603050405020304" pitchFamily="18" charset="0"/>
              </a:rPr>
              <a:t>w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=5, </a:t>
            </a:r>
            <a:r>
              <a:rPr lang="en-US" altLang="zh-CN" i="1">
                <a:latin typeface="Times New Roman" panose="02020603050405020304" pitchFamily="18" charset="0"/>
              </a:rPr>
              <a:t>w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=5, </a:t>
            </a:r>
            <a:r>
              <a:rPr lang="en-US" altLang="zh-CN" i="1">
                <a:latin typeface="Times New Roman" panose="02020603050405020304" pitchFamily="18" charset="0"/>
              </a:rPr>
              <a:t>w</a:t>
            </a:r>
            <a:r>
              <a:rPr lang="en-US" altLang="zh-CN" baseline="-25000">
                <a:latin typeface="Times New Roman" panose="02020603050405020304" pitchFamily="18" charset="0"/>
              </a:rPr>
              <a:t>3</a:t>
            </a:r>
            <a:r>
              <a:rPr lang="en-US" altLang="zh-CN">
                <a:latin typeface="Times New Roman" panose="02020603050405020304" pitchFamily="18" charset="0"/>
              </a:rPr>
              <a:t>=10, </a:t>
            </a:r>
            <a:r>
              <a:rPr lang="en-US" altLang="zh-CN" i="1">
                <a:latin typeface="Times New Roman" panose="02020603050405020304" pitchFamily="18" charset="0"/>
              </a:rPr>
              <a:t>w</a:t>
            </a:r>
            <a:r>
              <a:rPr lang="en-US" altLang="zh-CN" baseline="-25000">
                <a:latin typeface="Times New Roman" panose="02020603050405020304" pitchFamily="18" charset="0"/>
              </a:rPr>
              <a:t>4</a:t>
            </a:r>
            <a:r>
              <a:rPr lang="en-US" altLang="zh-CN">
                <a:latin typeface="Times New Roman" panose="02020603050405020304" pitchFamily="18" charset="0"/>
              </a:rPr>
              <a:t>=10, </a:t>
            </a:r>
            <a:r>
              <a:rPr lang="en-US" altLang="zh-CN" i="1">
                <a:latin typeface="Times New Roman" panose="02020603050405020304" pitchFamily="18" charset="0"/>
              </a:rPr>
              <a:t>w</a:t>
            </a:r>
            <a:r>
              <a:rPr lang="en-US" altLang="zh-CN" baseline="-25000">
                <a:latin typeface="Times New Roman" panose="02020603050405020304" pitchFamily="18" charset="0"/>
              </a:rPr>
              <a:t>5</a:t>
            </a:r>
            <a:r>
              <a:rPr lang="en-US" altLang="zh-CN">
                <a:latin typeface="Times New Roman" panose="02020603050405020304" pitchFamily="18" charset="0"/>
              </a:rPr>
              <a:t>=10, </a:t>
            </a:r>
            <a:r>
              <a:rPr lang="en-US" altLang="zh-CN" i="1">
                <a:latin typeface="Times New Roman" panose="02020603050405020304" pitchFamily="18" charset="0"/>
              </a:rPr>
              <a:t>w</a:t>
            </a:r>
            <a:r>
              <a:rPr lang="en-US" altLang="zh-CN" baseline="-25000">
                <a:latin typeface="Times New Roman" panose="02020603050405020304" pitchFamily="18" charset="0"/>
              </a:rPr>
              <a:t>6</a:t>
            </a:r>
            <a:r>
              <a:rPr lang="en-US" altLang="zh-CN">
                <a:latin typeface="Times New Roman" panose="02020603050405020304" pitchFamily="18" charset="0"/>
              </a:rPr>
              <a:t>=15, </a:t>
            </a:r>
            <a:r>
              <a:rPr lang="en-US" altLang="zh-CN" i="1">
                <a:latin typeface="Times New Roman" panose="02020603050405020304" pitchFamily="18" charset="0"/>
              </a:rPr>
              <a:t>w</a:t>
            </a:r>
            <a:r>
              <a:rPr lang="en-US" altLang="zh-CN" baseline="-25000">
                <a:latin typeface="Times New Roman" panose="02020603050405020304" pitchFamily="18" charset="0"/>
              </a:rPr>
              <a:t>7</a:t>
            </a:r>
            <a:r>
              <a:rPr lang="en-US" altLang="zh-CN">
                <a:latin typeface="Times New Roman" panose="02020603050405020304" pitchFamily="18" charset="0"/>
              </a:rPr>
              <a:t>=20, </a:t>
            </a:r>
            <a:r>
              <a:rPr lang="en-US" altLang="zh-CN" i="1">
                <a:latin typeface="Times New Roman" panose="02020603050405020304" pitchFamily="18" charset="0"/>
              </a:rPr>
              <a:t>w</a:t>
            </a:r>
            <a:r>
              <a:rPr lang="en-US" altLang="zh-CN" baseline="-25000">
                <a:latin typeface="Times New Roman" panose="02020603050405020304" pitchFamily="18" charset="0"/>
              </a:rPr>
              <a:t>8</a:t>
            </a:r>
            <a:r>
              <a:rPr lang="en-US" altLang="zh-CN">
                <a:latin typeface="Times New Roman" panose="02020603050405020304" pitchFamily="18" charset="0"/>
              </a:rPr>
              <a:t>=25. </a:t>
            </a:r>
            <a:r>
              <a:rPr lang="zh-CN" altLang="en-US">
                <a:latin typeface="Times New Roman" panose="02020603050405020304" pitchFamily="18" charset="0"/>
              </a:rPr>
              <a:t>用此权产生的最优树如图所示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</a:p>
        </p:txBody>
      </p:sp>
      <p:pic>
        <p:nvPicPr>
          <p:cNvPr id="327690" name="Picture 10" descr="16-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2659063"/>
            <a:ext cx="5400675" cy="357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691" name="Rectangle 11"/>
          <p:cNvSpPr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>
                <a:latin typeface="Times New Roman" panose="02020603050405020304" pitchFamily="18" charset="0"/>
              </a:rPr>
              <a:t>求最佳前缀码</a:t>
            </a:r>
          </a:p>
        </p:txBody>
      </p:sp>
      <p:sp>
        <p:nvSpPr>
          <p:cNvPr id="327692" name="Rectangle 12"/>
          <p:cNvSpPr>
            <a:spLocks noChangeArrowheads="1"/>
          </p:cNvSpPr>
          <p:nvPr/>
        </p:nvSpPr>
        <p:spPr bwMode="auto">
          <a:xfrm>
            <a:off x="466725" y="2349500"/>
            <a:ext cx="38893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</a:rPr>
              <a:t>      01-----0           11-----1 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    001-----2         100-----3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    101-----4       0001-----5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00000-----6     00001-----7</a:t>
            </a:r>
          </a:p>
        </p:txBody>
      </p:sp>
      <p:sp>
        <p:nvSpPr>
          <p:cNvPr id="327693" name="Rectangle 13"/>
          <p:cNvSpPr>
            <a:spLocks noChangeArrowheads="1"/>
          </p:cNvSpPr>
          <p:nvPr/>
        </p:nvSpPr>
        <p:spPr bwMode="auto">
          <a:xfrm>
            <a:off x="468313" y="3949700"/>
            <a:ext cx="2951162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en-US" altLang="zh-CN" i="1">
                <a:latin typeface="Times New Roman" panose="02020603050405020304" pitchFamily="18" charset="0"/>
              </a:rPr>
              <a:t>W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T</a:t>
            </a:r>
            <a:r>
              <a:rPr lang="en-US" altLang="zh-CN">
                <a:latin typeface="Times New Roman" panose="02020603050405020304" pitchFamily="18" charset="0"/>
              </a:rPr>
              <a:t>)=285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</a:p>
          <a:p>
            <a: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传</a:t>
            </a:r>
            <a:r>
              <a:rPr lang="en-US" altLang="zh-CN">
                <a:latin typeface="Times New Roman" panose="02020603050405020304" pitchFamily="18" charset="0"/>
              </a:rPr>
              <a:t>10</a:t>
            </a:r>
            <a:r>
              <a:rPr lang="en-US" altLang="zh-CN" i="1" baseline="30000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>
                <a:latin typeface="Times New Roman" panose="02020603050405020304" pitchFamily="18" charset="0"/>
              </a:rPr>
              <a:t>2)</a:t>
            </a:r>
            <a:r>
              <a:rPr lang="zh-CN" altLang="en-US">
                <a:latin typeface="Times New Roman" panose="02020603050405020304" pitchFamily="18" charset="0"/>
              </a:rPr>
              <a:t>个</a:t>
            </a:r>
          </a:p>
          <a:p>
            <a: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用二进制数字需</a:t>
            </a:r>
          </a:p>
          <a:p>
            <a: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2.85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>
                <a:latin typeface="Times New Roman" panose="02020603050405020304" pitchFamily="18" charset="0"/>
              </a:rPr>
              <a:t>10</a:t>
            </a:r>
            <a:r>
              <a:rPr lang="en-US" altLang="zh-CN" i="1" baseline="30000">
                <a:latin typeface="Times New Roman" panose="02020603050405020304" pitchFamily="18" charset="0"/>
              </a:rPr>
              <a:t>n</a:t>
            </a:r>
            <a:r>
              <a:rPr lang="zh-CN" altLang="en-US">
                <a:latin typeface="Times New Roman" panose="02020603050405020304" pitchFamily="18" charset="0"/>
              </a:rPr>
              <a:t>个</a:t>
            </a:r>
            <a:r>
              <a:rPr lang="zh-CN" altLang="en-US" b="0">
                <a:latin typeface="Times New Roman" panose="02020603050405020304" pitchFamily="18" charset="0"/>
              </a:rPr>
              <a:t>， </a:t>
            </a:r>
          </a:p>
          <a:p>
            <a: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用等长码需</a:t>
            </a:r>
          </a:p>
          <a:p>
            <a: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3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>
                <a:latin typeface="Times New Roman" panose="02020603050405020304" pitchFamily="18" charset="0"/>
              </a:rPr>
              <a:t>10</a:t>
            </a:r>
            <a:r>
              <a:rPr lang="en-US" altLang="zh-CN" i="1" baseline="30000">
                <a:latin typeface="Times New Roman" panose="02020603050405020304" pitchFamily="18" charset="0"/>
              </a:rPr>
              <a:t>n</a:t>
            </a:r>
            <a:r>
              <a:rPr lang="zh-CN" altLang="en-US">
                <a:latin typeface="Times New Roman" panose="02020603050405020304" pitchFamily="18" charset="0"/>
              </a:rPr>
              <a:t>个数字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波兰符号法与逆波兰符号法</a:t>
            </a:r>
          </a:p>
        </p:txBody>
      </p:sp>
      <p:sp>
        <p:nvSpPr>
          <p:cNvPr id="331785" name="Rectangle 9"/>
          <p:cNvSpPr>
            <a:spLocks noGrp="1" noChangeArrowheads="1"/>
          </p:cNvSpPr>
          <p:nvPr>
            <p:ph idx="1"/>
          </p:nvPr>
        </p:nvSpPr>
        <p:spPr>
          <a:xfrm>
            <a:off x="395288" y="1125538"/>
            <a:ext cx="8137525" cy="2519362"/>
          </a:xfrm>
        </p:spPr>
        <p:txBody>
          <a:bodyPr/>
          <a:lstStyle/>
          <a:p>
            <a:pPr marL="457200" indent="-457200"/>
            <a:r>
              <a:rPr lang="zh-CN" altLang="en-US">
                <a:latin typeface="Times New Roman" panose="02020603050405020304" pitchFamily="18" charset="0"/>
              </a:rPr>
              <a:t>行遍或</a:t>
            </a: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周游根树</a:t>
            </a:r>
            <a:r>
              <a:rPr lang="en-US" altLang="zh-CN" i="1">
                <a:latin typeface="Times New Roman" panose="02020603050405020304" pitchFamily="18" charset="0"/>
              </a:rPr>
              <a:t>T</a:t>
            </a:r>
            <a:r>
              <a:rPr lang="en-US" altLang="zh-CN">
                <a:latin typeface="Times New Roman" panose="02020603050405020304" pitchFamily="18" charset="0"/>
              </a:rPr>
              <a:t>——</a:t>
            </a:r>
            <a:r>
              <a:rPr lang="zh-CN" altLang="en-US">
                <a:latin typeface="Times New Roman" panose="02020603050405020304" pitchFamily="18" charset="0"/>
              </a:rPr>
              <a:t>对</a:t>
            </a:r>
            <a:r>
              <a:rPr lang="en-US" altLang="zh-CN" i="1">
                <a:latin typeface="Times New Roman" panose="02020603050405020304" pitchFamily="18" charset="0"/>
              </a:rPr>
              <a:t>T</a:t>
            </a:r>
            <a:r>
              <a:rPr lang="zh-CN" altLang="en-US">
                <a:latin typeface="Times New Roman" panose="02020603050405020304" pitchFamily="18" charset="0"/>
              </a:rPr>
              <a:t>的每个顶点访问且仅访问一次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</a:p>
          <a:p>
            <a:pPr marL="457200" indent="-457200"/>
            <a:r>
              <a:rPr lang="zh-CN" altLang="en-US">
                <a:latin typeface="Times New Roman" panose="02020603050405020304" pitchFamily="18" charset="0"/>
              </a:rPr>
              <a:t>对</a:t>
            </a:r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叉有序正则树的周游方式：</a:t>
            </a:r>
          </a:p>
          <a:p>
            <a:pPr marL="457200" indent="-457200"/>
            <a:r>
              <a:rPr lang="zh-CN" altLang="en-US">
                <a:latin typeface="Times New Roman" panose="02020603050405020304" pitchFamily="18" charset="0"/>
              </a:rPr>
              <a:t>① </a:t>
            </a: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中序行遍法</a:t>
            </a:r>
            <a:r>
              <a:rPr lang="en-US" altLang="zh-CN">
                <a:latin typeface="Times New Roman" panose="02020603050405020304" pitchFamily="18" charset="0"/>
              </a:rPr>
              <a:t>——</a:t>
            </a:r>
            <a:r>
              <a:rPr lang="zh-CN" altLang="en-US">
                <a:latin typeface="Times New Roman" panose="02020603050405020304" pitchFamily="18" charset="0"/>
              </a:rPr>
              <a:t>次序为：左子树、根、右子树</a:t>
            </a:r>
          </a:p>
          <a:p>
            <a:pPr marL="457200" indent="-457200"/>
            <a:r>
              <a:rPr lang="zh-CN" altLang="en-US">
                <a:latin typeface="Times New Roman" panose="02020603050405020304" pitchFamily="18" charset="0"/>
              </a:rPr>
              <a:t>② </a:t>
            </a: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前序行遍法</a:t>
            </a:r>
            <a:r>
              <a:rPr lang="en-US" altLang="zh-CN">
                <a:latin typeface="Times New Roman" panose="02020603050405020304" pitchFamily="18" charset="0"/>
              </a:rPr>
              <a:t>——</a:t>
            </a:r>
            <a:r>
              <a:rPr lang="zh-CN" altLang="en-US">
                <a:latin typeface="Times New Roman" panose="02020603050405020304" pitchFamily="18" charset="0"/>
              </a:rPr>
              <a:t>次序为：根、左子树、右子树</a:t>
            </a:r>
          </a:p>
          <a:p>
            <a:pPr marL="457200" indent="-457200"/>
            <a:r>
              <a:rPr lang="zh-CN" altLang="en-US">
                <a:latin typeface="Times New Roman" panose="02020603050405020304" pitchFamily="18" charset="0"/>
              </a:rPr>
              <a:t>③ </a:t>
            </a: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后序行遍法</a:t>
            </a:r>
            <a:r>
              <a:rPr lang="en-US" altLang="zh-CN">
                <a:latin typeface="Times New Roman" panose="02020603050405020304" pitchFamily="18" charset="0"/>
              </a:rPr>
              <a:t>——</a:t>
            </a:r>
            <a:r>
              <a:rPr lang="zh-CN" altLang="en-US">
                <a:latin typeface="Times New Roman" panose="02020603050405020304" pitchFamily="18" charset="0"/>
              </a:rPr>
              <a:t>次序为：左子树、右子树、根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AA971-2E73-41F4-82DC-CA8AE71FB2D9}" type="slidenum">
              <a:rPr lang="en-US" altLang="zh-CN"/>
              <a:pPr/>
              <a:t>28</a:t>
            </a:fld>
            <a:endParaRPr lang="en-US" altLang="zh-CN"/>
          </a:p>
        </p:txBody>
      </p:sp>
      <p:pic>
        <p:nvPicPr>
          <p:cNvPr id="331786" name="Picture 10" descr="16-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081"/>
          <a:stretch>
            <a:fillRect/>
          </a:stretch>
        </p:blipFill>
        <p:spPr bwMode="auto">
          <a:xfrm>
            <a:off x="5940425" y="3573463"/>
            <a:ext cx="1873250" cy="242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1787" name="Rectangle 11"/>
          <p:cNvSpPr>
            <a:spLocks noChangeArrowheads="1"/>
          </p:cNvSpPr>
          <p:nvPr/>
        </p:nvSpPr>
        <p:spPr bwMode="auto">
          <a:xfrm>
            <a:off x="539750" y="3860800"/>
            <a:ext cx="45720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</a:rPr>
              <a:t>对图所示根树按中序、前序、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后序行遍法访问结果分别为：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    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 u="sng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 (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 u="sng">
                <a:latin typeface="Times New Roman" panose="02020603050405020304" pitchFamily="18" charset="0"/>
              </a:rPr>
              <a:t>d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) </a:t>
            </a:r>
            <a:r>
              <a:rPr lang="en-US" altLang="zh-CN" i="1" u="sng">
                <a:latin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zh-CN" altLang="en-US" i="1">
                <a:latin typeface="Times New Roman" panose="02020603050405020304" pitchFamily="18" charset="0"/>
              </a:rPr>
              <a:t> </a:t>
            </a:r>
          </a:p>
          <a:p>
            <a:r>
              <a:rPr lang="zh-CN" altLang="en-US" i="1">
                <a:latin typeface="Times New Roman" panose="02020603050405020304" pitchFamily="18" charset="0"/>
              </a:rPr>
              <a:t>  </a:t>
            </a:r>
            <a:r>
              <a:rPr lang="zh-CN" altLang="en-US">
                <a:latin typeface="Times New Roman" panose="02020603050405020304" pitchFamily="18" charset="0"/>
              </a:rPr>
              <a:t>  </a:t>
            </a:r>
            <a:r>
              <a:rPr lang="en-US" altLang="zh-CN" i="1" u="sng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 (</a:t>
            </a:r>
            <a:r>
              <a:rPr lang="en-US" altLang="zh-CN" i="1" u="sng">
                <a:latin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</a:rPr>
              <a:t> (</a:t>
            </a:r>
            <a:r>
              <a:rPr lang="en-US" altLang="zh-CN" i="1" u="sng">
                <a:latin typeface="Times New Roman" panose="02020603050405020304" pitchFamily="18" charset="0"/>
              </a:rPr>
              <a:t>d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) 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</a:rPr>
              <a:t>，      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    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 ((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 u="sng">
                <a:latin typeface="Times New Roman" panose="02020603050405020304" pitchFamily="18" charset="0"/>
              </a:rPr>
              <a:t>d</a:t>
            </a:r>
            <a:r>
              <a:rPr lang="en-US" altLang="zh-CN">
                <a:latin typeface="Times New Roman" panose="02020603050405020304" pitchFamily="18" charset="0"/>
              </a:rPr>
              <a:t>) 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 u="sng">
                <a:latin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</a:rPr>
              <a:t>) </a:t>
            </a:r>
            <a:r>
              <a:rPr lang="en-US" altLang="zh-CN" i="1" u="sng">
                <a:latin typeface="Times New Roman" panose="02020603050405020304" pitchFamily="18" charset="0"/>
              </a:rPr>
              <a:t>a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3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Times New Roman" panose="02020603050405020304" pitchFamily="18" charset="0"/>
              </a:rPr>
              <a:t>用</a:t>
            </a:r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叉有序正则树存放算式</a:t>
            </a:r>
          </a:p>
        </p:txBody>
      </p:sp>
      <p:sp>
        <p:nvSpPr>
          <p:cNvPr id="333833" name="Rectangle 9"/>
          <p:cNvSpPr>
            <a:spLocks noGrp="1" noChangeArrowheads="1"/>
          </p:cNvSpPr>
          <p:nvPr>
            <p:ph idx="1"/>
          </p:nvPr>
        </p:nvSpPr>
        <p:spPr>
          <a:xfrm>
            <a:off x="468313" y="1268413"/>
            <a:ext cx="3887787" cy="3386137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>
                <a:latin typeface="Times New Roman" panose="02020603050405020304" pitchFamily="18" charset="0"/>
              </a:rPr>
              <a:t>存放规则</a:t>
            </a:r>
          </a:p>
          <a:p>
            <a:pPr>
              <a:lnSpc>
                <a:spcPct val="110000"/>
              </a:lnSpc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latin typeface="Times New Roman" panose="02020603050405020304" pitchFamily="18" charset="0"/>
              </a:rPr>
              <a:t>最高层次运算放在树根</a:t>
            </a:r>
          </a:p>
          <a:p>
            <a:pPr>
              <a:lnSpc>
                <a:spcPct val="110000"/>
              </a:lnSpc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latin typeface="Times New Roman" panose="02020603050405020304" pitchFamily="18" charset="0"/>
              </a:rPr>
              <a:t>后依次将运算符放在根子树的根上</a:t>
            </a:r>
          </a:p>
          <a:p>
            <a:pPr>
              <a:lnSpc>
                <a:spcPct val="110000"/>
              </a:lnSpc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latin typeface="Times New Roman" panose="02020603050405020304" pitchFamily="18" charset="0"/>
              </a:rPr>
              <a:t>数放在树叶上</a:t>
            </a:r>
          </a:p>
          <a:p>
            <a:pPr>
              <a:lnSpc>
                <a:spcPct val="110000"/>
              </a:lnSpc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latin typeface="Times New Roman" panose="02020603050405020304" pitchFamily="18" charset="0"/>
              </a:rPr>
              <a:t>规定：被除数、被减数放在左子树树叶上 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A722-A4D5-49D7-ADEA-C0612D32DCFB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333834" name="Rectangle 10"/>
          <p:cNvSpPr>
            <a:spLocks noChangeArrowheads="1"/>
          </p:cNvSpPr>
          <p:nvPr/>
        </p:nvSpPr>
        <p:spPr bwMode="auto">
          <a:xfrm>
            <a:off x="611188" y="5373688"/>
            <a:ext cx="7056437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latin typeface="Times New Roman" panose="02020603050405020304" pitchFamily="18" charset="0"/>
              </a:rPr>
              <a:t>算式 </a:t>
            </a:r>
            <a:r>
              <a:rPr lang="en-US" altLang="zh-CN">
                <a:latin typeface="Times New Roman" panose="02020603050405020304" pitchFamily="18" charset="0"/>
              </a:rPr>
              <a:t>((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+(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</a:rPr>
              <a:t>+</a:t>
            </a:r>
            <a:r>
              <a:rPr lang="en-US" altLang="zh-CN" i="1">
                <a:latin typeface="Times New Roman" panose="02020603050405020304" pitchFamily="18" charset="0"/>
              </a:rPr>
              <a:t>d</a:t>
            </a:r>
            <a:r>
              <a:rPr lang="en-US" altLang="zh-CN">
                <a:latin typeface="Times New Roman" panose="02020603050405020304" pitchFamily="18" charset="0"/>
              </a:rPr>
              <a:t>))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</a:t>
            </a:r>
            <a:r>
              <a:rPr lang="en-US" altLang="zh-CN">
                <a:latin typeface="Times New Roman" panose="02020603050405020304" pitchFamily="18" charset="0"/>
              </a:rPr>
              <a:t>((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+</a:t>
            </a:r>
            <a:r>
              <a:rPr lang="en-US" altLang="zh-CN" i="1">
                <a:latin typeface="Times New Roman" panose="02020603050405020304" pitchFamily="18" charset="0"/>
              </a:rPr>
              <a:t>h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i="1">
                <a:latin typeface="Times New Roman" panose="02020603050405020304" pitchFamily="18" charset="0"/>
              </a:rPr>
              <a:t>j</a:t>
            </a:r>
            <a:r>
              <a:rPr lang="en-US" altLang="zh-CN">
                <a:latin typeface="Times New Roman" panose="02020603050405020304" pitchFamily="18" charset="0"/>
              </a:rPr>
              <a:t>))</a:t>
            </a:r>
          </a:p>
          <a:p>
            <a:pPr>
              <a:lnSpc>
                <a:spcPct val="120000"/>
              </a:lnSpc>
            </a:pPr>
            <a:r>
              <a:rPr lang="zh-CN" altLang="en-US">
                <a:latin typeface="Times New Roman" panose="02020603050405020304" pitchFamily="18" charset="0"/>
              </a:rPr>
              <a:t>存放在图所示</a:t>
            </a:r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叉树上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</a:p>
        </p:txBody>
      </p:sp>
      <p:pic>
        <p:nvPicPr>
          <p:cNvPr id="333835" name="Picture 11" descr="16-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01" b="24918"/>
          <a:stretch>
            <a:fillRect/>
          </a:stretch>
        </p:blipFill>
        <p:spPr bwMode="auto">
          <a:xfrm>
            <a:off x="4211638" y="1557338"/>
            <a:ext cx="4392612" cy="352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9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Times New Roman" panose="02020603050405020304" pitchFamily="18" charset="0"/>
              </a:rPr>
              <a:t>无向树的等价定义</a:t>
            </a:r>
          </a:p>
        </p:txBody>
      </p:sp>
      <p:sp>
        <p:nvSpPr>
          <p:cNvPr id="272392" name="Rectangle 8"/>
          <p:cNvSpPr>
            <a:spLocks noGrp="1" noChangeArrowheads="1"/>
          </p:cNvSpPr>
          <p:nvPr>
            <p:ph idx="1"/>
          </p:nvPr>
        </p:nvSpPr>
        <p:spPr>
          <a:xfrm>
            <a:off x="395536" y="1191419"/>
            <a:ext cx="8229600" cy="452596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16.1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=&lt;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阶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</a:rPr>
              <a:t>条边的无向图，则下面各命题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是等价的：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en-US" altLang="zh-CN" i="1" dirty="0">
                <a:latin typeface="Times New Roman" panose="02020603050405020304" pitchFamily="18" charset="0"/>
              </a:rPr>
              <a:t>G </a:t>
            </a:r>
            <a:r>
              <a:rPr lang="zh-CN" altLang="en-US" dirty="0">
                <a:latin typeface="Times New Roman" panose="02020603050405020304" pitchFamily="18" charset="0"/>
              </a:rPr>
              <a:t>是树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en-US" altLang="zh-CN" i="1" dirty="0">
                <a:latin typeface="Times New Roman" panose="02020603050405020304" pitchFamily="18" charset="0"/>
              </a:rPr>
              <a:t>G </a:t>
            </a:r>
            <a:r>
              <a:rPr lang="zh-CN" altLang="en-US" dirty="0">
                <a:latin typeface="Times New Roman" panose="02020603050405020304" pitchFamily="18" charset="0"/>
              </a:rPr>
              <a:t>中任意两个顶点之间存在惟一的路径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(3) </a:t>
            </a:r>
            <a:r>
              <a:rPr lang="en-US" altLang="zh-CN" i="1" dirty="0">
                <a:latin typeface="Times New Roman" panose="02020603050405020304" pitchFamily="18" charset="0"/>
              </a:rPr>
              <a:t>G </a:t>
            </a:r>
            <a:r>
              <a:rPr lang="zh-CN" altLang="en-US" dirty="0">
                <a:latin typeface="Times New Roman" panose="02020603050405020304" pitchFamily="18" charset="0"/>
              </a:rPr>
              <a:t>中无回路且 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</a:rPr>
              <a:t>1. 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(4) </a:t>
            </a:r>
            <a:r>
              <a:rPr lang="en-US" altLang="zh-CN" i="1" dirty="0">
                <a:latin typeface="Times New Roman" panose="02020603050405020304" pitchFamily="18" charset="0"/>
              </a:rPr>
              <a:t>G </a:t>
            </a:r>
            <a:r>
              <a:rPr lang="zh-CN" altLang="en-US" dirty="0">
                <a:latin typeface="Times New Roman" panose="02020603050405020304" pitchFamily="18" charset="0"/>
              </a:rPr>
              <a:t>是连通的且 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</a:rPr>
              <a:t>1.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(5) </a:t>
            </a:r>
            <a:r>
              <a:rPr lang="en-US" altLang="zh-CN" i="1" dirty="0">
                <a:latin typeface="Times New Roman" panose="02020603050405020304" pitchFamily="18" charset="0"/>
              </a:rPr>
              <a:t>G </a:t>
            </a:r>
            <a:r>
              <a:rPr lang="zh-CN" altLang="en-US" dirty="0">
                <a:latin typeface="Times New Roman" panose="02020603050405020304" pitchFamily="18" charset="0"/>
              </a:rPr>
              <a:t>是连通的且 </a:t>
            </a:r>
            <a:r>
              <a:rPr lang="en-US" altLang="zh-CN" i="1" dirty="0">
                <a:latin typeface="Times New Roman" panose="02020603050405020304" pitchFamily="18" charset="0"/>
              </a:rPr>
              <a:t>G </a:t>
            </a:r>
            <a:r>
              <a:rPr lang="zh-CN" altLang="en-US" dirty="0">
                <a:latin typeface="Times New Roman" panose="02020603050405020304" pitchFamily="18" charset="0"/>
              </a:rPr>
              <a:t>中任何边均为桥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(6) </a:t>
            </a:r>
            <a:r>
              <a:rPr lang="en-US" altLang="zh-CN" i="1" dirty="0">
                <a:latin typeface="Times New Roman" panose="02020603050405020304" pitchFamily="18" charset="0"/>
              </a:rPr>
              <a:t>G </a:t>
            </a:r>
            <a:r>
              <a:rPr lang="zh-CN" altLang="en-US" dirty="0">
                <a:latin typeface="Times New Roman" panose="02020603050405020304" pitchFamily="18" charset="0"/>
              </a:rPr>
              <a:t>中没有回路，但在任何两个不同的顶点之间加一条新边，在所得图中得到惟一的一个含新边的圈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7C927-F828-4F5C-AB3E-39B3CF6E8BA1}" type="slidenum">
              <a:rPr lang="en-US" altLang="zh-CN"/>
              <a:pPr/>
              <a:t>3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Times New Roman" panose="02020603050405020304" pitchFamily="18" charset="0"/>
              </a:rPr>
              <a:t>波兰符号法</a:t>
            </a:r>
          </a:p>
        </p:txBody>
      </p:sp>
      <p:sp>
        <p:nvSpPr>
          <p:cNvPr id="335880" name="Rectangle 8"/>
          <p:cNvSpPr>
            <a:spLocks noGrp="1" noChangeArrowheads="1"/>
          </p:cNvSpPr>
          <p:nvPr>
            <p:ph idx="1"/>
          </p:nvPr>
        </p:nvSpPr>
        <p:spPr>
          <a:xfrm>
            <a:off x="395288" y="1268413"/>
            <a:ext cx="8229600" cy="4525962"/>
          </a:xfrm>
        </p:spPr>
        <p:txBody>
          <a:bodyPr/>
          <a:lstStyle/>
          <a:p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波兰符号法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按前序行遍法访问存放算式的</a:t>
            </a:r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叉有序正则树，其结果不加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括号，规定每个运算符号与其后面紧邻两个数进行运算，运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算结果正确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  <a:r>
              <a:rPr lang="zh-CN" altLang="en-US">
                <a:latin typeface="Times New Roman" panose="02020603050405020304" pitchFamily="18" charset="0"/>
              </a:rPr>
              <a:t>称此算法为波兰符号法或前缀符号法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  <a:r>
              <a:rPr lang="zh-CN" altLang="en-US">
                <a:latin typeface="Times New Roman" panose="02020603050405020304" pitchFamily="18" charset="0"/>
              </a:rPr>
              <a:t>对上图的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访问结果为</a:t>
            </a:r>
            <a:endParaRPr lang="zh-CN" altLang="en-US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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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 + 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d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>
                <a:latin typeface="Times New Roman" panose="02020603050405020304" pitchFamily="18" charset="0"/>
              </a:rPr>
              <a:t> + 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h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j</a:t>
            </a:r>
            <a:r>
              <a:rPr lang="en-US" altLang="zh-CN">
                <a:latin typeface="Times New Roman" panose="02020603050405020304" pitchFamily="18" charset="0"/>
              </a:rPr>
              <a:t>    </a:t>
            </a:r>
          </a:p>
          <a:p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逆波兰符号法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按后序行遍法访问，规定每个运算符与前面紧邻两数运算，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称为逆波兰符号法或后缀符号法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  <a:r>
              <a:rPr lang="zh-CN" altLang="en-US">
                <a:latin typeface="Times New Roman" panose="02020603050405020304" pitchFamily="18" charset="0"/>
              </a:rPr>
              <a:t>对上图的访问结果为</a:t>
            </a:r>
            <a:endParaRPr lang="zh-CN" altLang="en-US" i="1">
              <a:latin typeface="Times New Roman" panose="02020603050405020304" pitchFamily="18" charset="0"/>
            </a:endParaRPr>
          </a:p>
          <a:p>
            <a:r>
              <a:rPr lang="zh-CN" altLang="en-US" i="1">
                <a:latin typeface="Times New Roman" panose="02020603050405020304" pitchFamily="18" charset="0"/>
              </a:rPr>
              <a:t>                     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d</a:t>
            </a:r>
            <a:r>
              <a:rPr lang="en-US" altLang="zh-CN">
                <a:latin typeface="Times New Roman" panose="02020603050405020304" pitchFamily="18" charset="0"/>
              </a:rPr>
              <a:t> + +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h</a:t>
            </a:r>
            <a:r>
              <a:rPr lang="en-US" altLang="zh-CN">
                <a:latin typeface="Times New Roman" panose="02020603050405020304" pitchFamily="18" charset="0"/>
              </a:rPr>
              <a:t> + </a:t>
            </a:r>
            <a:r>
              <a:rPr lang="en-US" altLang="zh-CN" i="1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j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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FB39-6AC3-43CB-94E0-4EF1F7AC047F}" type="slidenum">
              <a:rPr lang="en-US" altLang="zh-CN"/>
              <a:pPr/>
              <a:t>30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华文中宋" panose="02010600040101010101" pitchFamily="2" charset="-122"/>
              </a:rPr>
              <a:t>第十六章 习题课</a:t>
            </a:r>
          </a:p>
        </p:txBody>
      </p:sp>
      <p:sp>
        <p:nvSpPr>
          <p:cNvPr id="337932" name="Rectangle 12"/>
          <p:cNvSpPr>
            <a:spLocks noGrp="1" noChangeArrowheads="1"/>
          </p:cNvSpPr>
          <p:nvPr>
            <p:ph idx="1"/>
          </p:nvPr>
        </p:nvSpPr>
        <p:spPr>
          <a:xfrm>
            <a:off x="323850" y="1052513"/>
            <a:ext cx="8229600" cy="5472112"/>
          </a:xfrm>
        </p:spPr>
        <p:txBody>
          <a:bodyPr/>
          <a:lstStyle/>
          <a:p>
            <a:r>
              <a:rPr lang="zh-CN" altLang="en-US"/>
              <a:t>主要内容</a:t>
            </a:r>
          </a:p>
          <a:p>
            <a:pPr>
              <a:spcBef>
                <a:spcPct val="0"/>
              </a:spcBef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无向树及其性质</a:t>
            </a:r>
          </a:p>
          <a:p>
            <a:pPr>
              <a:spcBef>
                <a:spcPct val="0"/>
              </a:spcBef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生成树、最小生成树、基本回路系统、基本割集系统</a:t>
            </a:r>
          </a:p>
          <a:p>
            <a:pPr>
              <a:spcBef>
                <a:spcPct val="0"/>
              </a:spcBef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根树及其分类、最优树、最佳前缀码、波兰符号法、逆波兰符号法</a:t>
            </a:r>
          </a:p>
          <a:p>
            <a:pPr>
              <a:spcBef>
                <a:spcPct val="40000"/>
              </a:spcBef>
            </a:pPr>
            <a:r>
              <a:rPr lang="zh-CN" altLang="en-US"/>
              <a:t>基本要求</a:t>
            </a:r>
          </a:p>
          <a:p>
            <a:pPr>
              <a:spcBef>
                <a:spcPct val="0"/>
              </a:spcBef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latin typeface="Times New Roman" panose="02020603050405020304" pitchFamily="18" charset="0"/>
              </a:rPr>
              <a:t>深刻理解无向树的定义及性质</a:t>
            </a:r>
          </a:p>
          <a:p>
            <a:pPr>
              <a:spcBef>
                <a:spcPct val="0"/>
              </a:spcBef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latin typeface="Times New Roman" panose="02020603050405020304" pitchFamily="18" charset="0"/>
              </a:rPr>
              <a:t>熟练地求解无向树</a:t>
            </a:r>
          </a:p>
          <a:p>
            <a:pPr>
              <a:spcBef>
                <a:spcPct val="0"/>
              </a:spcBef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latin typeface="Times New Roman" panose="02020603050405020304" pitchFamily="18" charset="0"/>
              </a:rPr>
              <a:t>准确地求出给定带权连通图的最小生成树</a:t>
            </a:r>
          </a:p>
          <a:p>
            <a:pPr>
              <a:spcBef>
                <a:spcPct val="0"/>
              </a:spcBef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latin typeface="Times New Roman" panose="02020603050405020304" pitchFamily="18" charset="0"/>
              </a:rPr>
              <a:t>深刻理解基本回路、基本割集的概念，并会计算</a:t>
            </a:r>
          </a:p>
          <a:p>
            <a:pPr>
              <a:spcBef>
                <a:spcPct val="0"/>
              </a:spcBef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latin typeface="Times New Roman" panose="02020603050405020304" pitchFamily="18" charset="0"/>
              </a:rPr>
              <a:t>理解根树及其分类等概念</a:t>
            </a:r>
          </a:p>
          <a:p>
            <a:pPr>
              <a:spcBef>
                <a:spcPct val="0"/>
              </a:spcBef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latin typeface="Times New Roman" panose="02020603050405020304" pitchFamily="18" charset="0"/>
              </a:rPr>
              <a:t>会画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zh-CN" altLang="en-US">
                <a:latin typeface="Times New Roman" panose="02020603050405020304" pitchFamily="18" charset="0"/>
              </a:rPr>
              <a:t>阶（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zh-CN" altLang="en-US">
                <a:latin typeface="Times New Roman" panose="02020603050405020304" pitchFamily="18" charset="0"/>
              </a:rPr>
              <a:t>较小）非同构的无向树及根树（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>
                <a:latin typeface="Times New Roman" panose="02020603050405020304" pitchFamily="18" charset="0"/>
              </a:rPr>
              <a:t>6</a:t>
            </a:r>
            <a:r>
              <a:rPr lang="zh-CN" altLang="en-US">
                <a:latin typeface="Times New Roman" panose="02020603050405020304" pitchFamily="18" charset="0"/>
              </a:rPr>
              <a:t>）</a:t>
            </a:r>
          </a:p>
          <a:p>
            <a:pPr>
              <a:spcBef>
                <a:spcPct val="0"/>
              </a:spcBef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latin typeface="Times New Roman" panose="02020603050405020304" pitchFamily="18" charset="0"/>
              </a:rPr>
              <a:t>熟练掌握求最优树及最佳前缀码的方法</a:t>
            </a:r>
          </a:p>
          <a:p>
            <a:pPr>
              <a:spcBef>
                <a:spcPct val="0"/>
              </a:spcBef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latin typeface="Times New Roman" panose="02020603050405020304" pitchFamily="18" charset="0"/>
              </a:rPr>
              <a:t>掌握波兰符号法与逆波兰符号法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A42EF-E68F-497F-B5B5-072CA9B1AA37}" type="slidenum">
              <a:rPr lang="en-US" altLang="zh-CN"/>
              <a:pPr/>
              <a:t>31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37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37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42E49-A73C-409B-BE85-B86B78CB12D9}" type="slidenum">
              <a:rPr lang="en-US" altLang="zh-CN"/>
              <a:pPr/>
              <a:t>32</a:t>
            </a:fld>
            <a:endParaRPr lang="en-US" altLang="zh-CN"/>
          </a:p>
        </p:txBody>
      </p:sp>
      <p:graphicFrame>
        <p:nvGraphicFramePr>
          <p:cNvPr id="342028" name="Object 12"/>
          <p:cNvGraphicFramePr>
            <a:graphicFrameLocks noChangeAspect="1"/>
          </p:cNvGraphicFramePr>
          <p:nvPr/>
        </p:nvGraphicFramePr>
        <p:xfrm>
          <a:off x="1547813" y="2636838"/>
          <a:ext cx="4217987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082" name="公式" r:id="rId4" imgW="1739880" imgH="431640" progId="Equation.3">
                  <p:embed/>
                </p:oleObj>
              </mc:Choice>
              <mc:Fallback>
                <p:oleObj name="公式" r:id="rId4" imgW="1739880" imgH="4316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636838"/>
                        <a:ext cx="4217987" cy="1044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027" name="Object 11"/>
          <p:cNvGraphicFramePr>
            <a:graphicFrameLocks noChangeAspect="1"/>
          </p:cNvGraphicFramePr>
          <p:nvPr/>
        </p:nvGraphicFramePr>
        <p:xfrm>
          <a:off x="1720850" y="3602038"/>
          <a:ext cx="231775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083" name="公式" r:id="rId6" imgW="1028520" imgH="431640" progId="Equation.3">
                  <p:embed/>
                </p:oleObj>
              </mc:Choice>
              <mc:Fallback>
                <p:oleObj name="公式" r:id="rId6" imgW="1028520" imgH="4316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0850" y="3602038"/>
                        <a:ext cx="2317750" cy="968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026" name="Object 10"/>
          <p:cNvGraphicFramePr>
            <a:graphicFrameLocks noChangeAspect="1"/>
          </p:cNvGraphicFramePr>
          <p:nvPr/>
        </p:nvGraphicFramePr>
        <p:xfrm>
          <a:off x="1438275" y="4462463"/>
          <a:ext cx="6557963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084" name="公式" r:id="rId8" imgW="2679480" imgH="431640" progId="Equation.3">
                  <p:embed/>
                </p:oleObj>
              </mc:Choice>
              <mc:Fallback>
                <p:oleObj name="公式" r:id="rId8" imgW="2679480" imgH="431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275" y="4462463"/>
                        <a:ext cx="6557963" cy="1049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025" name="Object 9"/>
          <p:cNvGraphicFramePr>
            <a:graphicFrameLocks noChangeAspect="1"/>
          </p:cNvGraphicFramePr>
          <p:nvPr/>
        </p:nvGraphicFramePr>
        <p:xfrm>
          <a:off x="2020888" y="5407025"/>
          <a:ext cx="2366962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085" name="公式" r:id="rId10" imgW="1155600" imgH="431640" progId="Equation.3">
                  <p:embed/>
                </p:oleObj>
              </mc:Choice>
              <mc:Fallback>
                <p:oleObj name="公式" r:id="rId10" imgW="1155600" imgH="431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0888" y="5407025"/>
                        <a:ext cx="2366962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2030" name="Rectangle 14"/>
          <p:cNvSpPr>
            <a:spLocks noChangeArrowheads="1"/>
          </p:cNvSpPr>
          <p:nvPr/>
        </p:nvSpPr>
        <p:spPr bwMode="auto">
          <a:xfrm>
            <a:off x="385763" y="3860800"/>
            <a:ext cx="946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）</a:t>
            </a:r>
            <a:endParaRPr lang="zh-CN" altLang="en-US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2031" name="Rectangle 15"/>
          <p:cNvSpPr>
            <a:spLocks noChangeArrowheads="1"/>
          </p:cNvSpPr>
          <p:nvPr/>
        </p:nvSpPr>
        <p:spPr bwMode="auto">
          <a:xfrm>
            <a:off x="385763" y="4797425"/>
            <a:ext cx="946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）</a:t>
            </a:r>
            <a:endParaRPr lang="zh-CN" altLang="en-US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2032" name="Rectangle 16"/>
          <p:cNvSpPr>
            <a:spLocks noChangeArrowheads="1"/>
          </p:cNvSpPr>
          <p:nvPr/>
        </p:nvSpPr>
        <p:spPr bwMode="auto">
          <a:xfrm>
            <a:off x="569913" y="5589588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>
                <a:latin typeface="华文中宋" panose="02010600040101010101" pitchFamily="2" charset="-122"/>
                <a:cs typeface="Times New Roman" panose="02020603050405020304" pitchFamily="18" charset="0"/>
              </a:rPr>
              <a:t>从而解出</a:t>
            </a:r>
            <a:endParaRPr lang="zh-CN" altLang="en-US">
              <a:cs typeface="Times New Roman" panose="02020603050405020304" pitchFamily="18" charset="0"/>
            </a:endParaRPr>
          </a:p>
        </p:txBody>
      </p:sp>
      <p:sp>
        <p:nvSpPr>
          <p:cNvPr id="342035" name="Rectangle 19"/>
          <p:cNvSpPr>
            <a:spLocks noChangeArrowheads="1"/>
          </p:cNvSpPr>
          <p:nvPr/>
        </p:nvSpPr>
        <p:spPr bwMode="auto">
          <a:xfrm>
            <a:off x="1835150" y="188913"/>
            <a:ext cx="63738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200"/>
              <a:t>练习</a:t>
            </a:r>
            <a:r>
              <a:rPr lang="en-US" altLang="zh-CN" sz="32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42036" name="Rectangle 20"/>
          <p:cNvSpPr>
            <a:spLocks noChangeArrowheads="1"/>
          </p:cNvSpPr>
          <p:nvPr/>
        </p:nvSpPr>
        <p:spPr bwMode="auto">
          <a:xfrm>
            <a:off x="395288" y="1196975"/>
            <a:ext cx="8281987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>
                <a:latin typeface="Times New Roman" panose="02020603050405020304" pitchFamily="18" charset="0"/>
              </a:rPr>
              <a:t>1. </a:t>
            </a:r>
            <a:r>
              <a:rPr lang="zh-CN" altLang="en-US">
                <a:latin typeface="Times New Roman" panose="02020603050405020304" pitchFamily="18" charset="0"/>
              </a:rPr>
              <a:t>无向树 </a:t>
            </a:r>
            <a:r>
              <a:rPr lang="en-US" altLang="zh-CN" i="1">
                <a:latin typeface="Times New Roman" panose="02020603050405020304" pitchFamily="18" charset="0"/>
              </a:rPr>
              <a:t>T </a:t>
            </a:r>
            <a:r>
              <a:rPr lang="zh-CN" altLang="en-US">
                <a:latin typeface="Times New Roman" panose="02020603050405020304" pitchFamily="18" charset="0"/>
              </a:rPr>
              <a:t>有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 i="1" baseline="-25000">
                <a:latin typeface="Times New Roman" panose="02020603050405020304" pitchFamily="18" charset="0"/>
              </a:rPr>
              <a:t>i</a:t>
            </a:r>
            <a:r>
              <a:rPr lang="zh-CN" altLang="en-US">
                <a:latin typeface="Times New Roman" panose="02020603050405020304" pitchFamily="18" charset="0"/>
              </a:rPr>
              <a:t>个</a:t>
            </a:r>
            <a:r>
              <a:rPr lang="en-US" altLang="zh-CN" i="1">
                <a:latin typeface="Times New Roman" panose="02020603050405020304" pitchFamily="18" charset="0"/>
              </a:rPr>
              <a:t>i </a:t>
            </a:r>
            <a:r>
              <a:rPr lang="zh-CN" altLang="en-US">
                <a:latin typeface="Times New Roman" panose="02020603050405020304" pitchFamily="18" charset="0"/>
              </a:rPr>
              <a:t>度顶点，</a:t>
            </a:r>
            <a:r>
              <a:rPr lang="en-US" altLang="zh-CN" i="1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=2, 3, …,</a:t>
            </a:r>
            <a:r>
              <a:rPr lang="en-US" altLang="zh-CN" i="1">
                <a:latin typeface="Times New Roman" panose="02020603050405020304" pitchFamily="18" charset="0"/>
              </a:rPr>
              <a:t>k</a:t>
            </a:r>
            <a:r>
              <a:rPr lang="zh-CN" altLang="en-US">
                <a:latin typeface="Times New Roman" panose="02020603050405020304" pitchFamily="18" charset="0"/>
              </a:rPr>
              <a:t>，其余顶点全是树叶，求</a:t>
            </a:r>
            <a:r>
              <a:rPr lang="en-US" altLang="zh-CN" i="1">
                <a:latin typeface="Times New Roman" panose="02020603050405020304" pitchFamily="18" charset="0"/>
              </a:rPr>
              <a:t>T </a:t>
            </a:r>
            <a:r>
              <a:rPr lang="zh-CN" altLang="en-US">
                <a:latin typeface="Times New Roman" panose="02020603050405020304" pitchFamily="18" charset="0"/>
              </a:rPr>
              <a:t>的树叶数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342037" name="Rectangle 21"/>
          <p:cNvSpPr>
            <a:spLocks noChangeArrowheads="1"/>
          </p:cNvSpPr>
          <p:nvPr/>
        </p:nvSpPr>
        <p:spPr bwMode="auto">
          <a:xfrm>
            <a:off x="395288" y="2133600"/>
            <a:ext cx="79930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</a:rPr>
              <a:t>解  用树的性质：边数 </a:t>
            </a:r>
            <a:r>
              <a:rPr lang="en-US" altLang="zh-CN" i="1">
                <a:latin typeface="Times New Roman" panose="02020603050405020304" pitchFamily="18" charset="0"/>
              </a:rPr>
              <a:t>m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为阶数），及握手定理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</a:p>
          <a:p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 (1)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ABDD3-308D-4A9F-972C-411B84CE61AB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344073" name="Rectangle 9"/>
          <p:cNvSpPr>
            <a:spLocks noChangeArrowheads="1"/>
          </p:cNvSpPr>
          <p:nvPr/>
        </p:nvSpPr>
        <p:spPr bwMode="auto">
          <a:xfrm>
            <a:off x="395288" y="1125538"/>
            <a:ext cx="828040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76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．设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zh-CN" altLang="en-US">
                <a:latin typeface="Times New Roman" panose="02020603050405020304" pitchFamily="18" charset="0"/>
              </a:rPr>
              <a:t>阶非平凡的无向树</a:t>
            </a:r>
            <a:r>
              <a:rPr lang="en-US" altLang="zh-CN" i="1">
                <a:latin typeface="Times New Roman" panose="02020603050405020304" pitchFamily="18" charset="0"/>
              </a:rPr>
              <a:t>T</a:t>
            </a:r>
            <a:r>
              <a:rPr lang="zh-CN" altLang="en-US">
                <a:latin typeface="Times New Roman" panose="02020603050405020304" pitchFamily="18" charset="0"/>
              </a:rPr>
              <a:t>中，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 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k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>
                <a:latin typeface="Times New Roman" panose="02020603050405020304" pitchFamily="18" charset="0"/>
              </a:rPr>
              <a:t> 1.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证明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至少 </a:t>
            </a:r>
          </a:p>
          <a:p>
            <a:pPr>
              <a:lnSpc>
                <a:spcPct val="110000"/>
              </a:lnSpc>
            </a:pP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有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片树叶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</a:p>
        </p:txBody>
      </p:sp>
      <p:sp>
        <p:nvSpPr>
          <p:cNvPr id="344074" name="Rectangle 10"/>
          <p:cNvSpPr>
            <a:spLocks noChangeArrowheads="1"/>
          </p:cNvSpPr>
          <p:nvPr/>
        </p:nvSpPr>
        <p:spPr bwMode="auto">
          <a:xfrm>
            <a:off x="395288" y="2130425"/>
            <a:ext cx="8280400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00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/>
              <a:t>证   </a:t>
            </a:r>
            <a:r>
              <a:rPr lang="zh-CN" altLang="en-US">
                <a:latin typeface="Times New Roman" panose="02020603050405020304" pitchFamily="18" charset="0"/>
              </a:rPr>
              <a:t>反证法</a:t>
            </a:r>
            <a:r>
              <a:rPr lang="en-US" altLang="zh-CN">
                <a:latin typeface="Times New Roman" panose="02020603050405020304" pitchFamily="18" charset="0"/>
              </a:rPr>
              <a:t>.  </a:t>
            </a:r>
          </a:p>
          <a:p>
            <a:pPr>
              <a:lnSpc>
                <a:spcPct val="120000"/>
              </a:lnSpc>
            </a:pPr>
            <a:r>
              <a:rPr lang="zh-CN" altLang="en-US">
                <a:latin typeface="Times New Roman" panose="02020603050405020304" pitchFamily="18" charset="0"/>
              </a:rPr>
              <a:t>否则，</a:t>
            </a:r>
            <a:r>
              <a:rPr lang="en-US" altLang="zh-CN" i="1">
                <a:latin typeface="Times New Roman" panose="02020603050405020304" pitchFamily="18" charset="0"/>
              </a:rPr>
              <a:t>T</a:t>
            </a:r>
            <a:r>
              <a:rPr lang="zh-CN" altLang="en-US">
                <a:latin typeface="Times New Roman" panose="02020603050405020304" pitchFamily="18" charset="0"/>
              </a:rPr>
              <a:t>至多有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zh-CN" altLang="en-US">
                <a:latin typeface="Times New Roman" panose="02020603050405020304" pitchFamily="18" charset="0"/>
              </a:rPr>
              <a:t>片树叶，</a:t>
            </a:r>
            <a:r>
              <a:rPr lang="en-US" altLang="zh-CN" i="1">
                <a:latin typeface="Times New Roman" panose="02020603050405020304" pitchFamily="18" charset="0"/>
              </a:rPr>
              <a:t>s </a:t>
            </a:r>
            <a:r>
              <a:rPr lang="en-US" altLang="zh-CN">
                <a:latin typeface="Times New Roman" panose="02020603050405020304" pitchFamily="18" charset="0"/>
              </a:rPr>
              <a:t>&lt; </a:t>
            </a:r>
            <a:r>
              <a:rPr lang="en-US" altLang="zh-CN" i="1">
                <a:latin typeface="Times New Roman" panose="02020603050405020304" pitchFamily="18" charset="0"/>
              </a:rPr>
              <a:t>k</a:t>
            </a:r>
            <a:r>
              <a:rPr lang="zh-CN" altLang="en-US">
                <a:latin typeface="Times New Roman" panose="02020603050405020304" pitchFamily="18" charset="0"/>
              </a:rPr>
              <a:t>，下面利用握手定理及树的</a:t>
            </a:r>
          </a:p>
          <a:p>
            <a:pPr>
              <a:lnSpc>
                <a:spcPct val="120000"/>
              </a:lnSpc>
            </a:pPr>
            <a:r>
              <a:rPr lang="zh-CN" altLang="en-US">
                <a:latin typeface="Times New Roman" panose="02020603050405020304" pitchFamily="18" charset="0"/>
              </a:rPr>
              <a:t>性质</a:t>
            </a:r>
            <a:r>
              <a:rPr lang="en-US" altLang="zh-CN" i="1">
                <a:latin typeface="Times New Roman" panose="02020603050405020304" pitchFamily="18" charset="0"/>
              </a:rPr>
              <a:t>m </a:t>
            </a:r>
            <a:r>
              <a:rPr lang="en-US" altLang="zh-CN">
                <a:latin typeface="Times New Roman" panose="02020603050405020304" pitchFamily="18" charset="0"/>
              </a:rPr>
              <a:t>= 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推出矛盾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</a:p>
          <a:p>
            <a:pPr>
              <a:lnSpc>
                <a:spcPct val="120000"/>
              </a:lnSpc>
            </a:pP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由于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 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，故存在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0) 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于是，</a:t>
            </a:r>
          </a:p>
        </p:txBody>
      </p:sp>
      <p:sp>
        <p:nvSpPr>
          <p:cNvPr id="344076" name="Rectangle 12"/>
          <p:cNvSpPr>
            <a:spLocks noChangeArrowheads="1"/>
          </p:cNvSpPr>
          <p:nvPr/>
        </p:nvSpPr>
        <p:spPr bwMode="auto">
          <a:xfrm>
            <a:off x="0" y="2776538"/>
            <a:ext cx="37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190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 sz="1800" b="0"/>
          </a:p>
        </p:txBody>
      </p:sp>
      <p:graphicFrame>
        <p:nvGraphicFramePr>
          <p:cNvPr id="344075" name="Object 11"/>
          <p:cNvGraphicFramePr>
            <a:graphicFrameLocks noChangeAspect="1"/>
          </p:cNvGraphicFramePr>
          <p:nvPr/>
        </p:nvGraphicFramePr>
        <p:xfrm>
          <a:off x="1479550" y="4035425"/>
          <a:ext cx="603885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091" name="公式" r:id="rId4" imgW="2717640" imgH="431640" progId="Equation.3">
                  <p:embed/>
                </p:oleObj>
              </mc:Choice>
              <mc:Fallback>
                <p:oleObj name="公式" r:id="rId4" imgW="2717640" imgH="4316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9550" y="4035425"/>
                        <a:ext cx="6038850" cy="949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4077" name="Rectangle 13"/>
          <p:cNvSpPr>
            <a:spLocks noChangeArrowheads="1"/>
          </p:cNvSpPr>
          <p:nvPr/>
        </p:nvSpPr>
        <p:spPr bwMode="auto">
          <a:xfrm>
            <a:off x="468313" y="5013325"/>
            <a:ext cx="7993062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00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由此解出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，这与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&lt;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矛盾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证本题的方法有多种，请用分支点都是割点来证明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0" hangingPunct="0">
              <a:lnSpc>
                <a:spcPct val="120000"/>
              </a:lnSpc>
            </a:pPr>
            <a:endParaRPr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44078" name="Rectangle 14"/>
          <p:cNvSpPr>
            <a:spLocks noChangeArrowheads="1"/>
          </p:cNvSpPr>
          <p:nvPr/>
        </p:nvSpPr>
        <p:spPr bwMode="auto">
          <a:xfrm>
            <a:off x="1835150" y="188913"/>
            <a:ext cx="63738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200"/>
              <a:t>练习</a:t>
            </a:r>
            <a:r>
              <a:rPr lang="en-US" altLang="zh-CN" sz="3200">
                <a:latin typeface="Times New Roman" panose="02020603050405020304" pitchFamily="18" charset="0"/>
              </a:rPr>
              <a:t>2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83C76-9B65-44F3-8D9A-C6151BD5B693}" type="slidenum">
              <a:rPr lang="en-US" altLang="zh-CN"/>
              <a:pPr/>
              <a:t>34</a:t>
            </a:fld>
            <a:endParaRPr lang="en-US" altLang="zh-CN"/>
          </a:p>
        </p:txBody>
      </p:sp>
      <p:grpSp>
        <p:nvGrpSpPr>
          <p:cNvPr id="346138" name="Group 26"/>
          <p:cNvGrpSpPr>
            <a:grpSpLocks/>
          </p:cNvGrpSpPr>
          <p:nvPr/>
        </p:nvGrpSpPr>
        <p:grpSpPr bwMode="auto">
          <a:xfrm>
            <a:off x="395288" y="1268413"/>
            <a:ext cx="8353425" cy="458787"/>
            <a:chOff x="249" y="799"/>
            <a:chExt cx="5262" cy="289"/>
          </a:xfrm>
        </p:grpSpPr>
        <p:sp>
          <p:nvSpPr>
            <p:cNvPr id="346122" name="Rectangle 10"/>
            <p:cNvSpPr>
              <a:spLocks noChangeArrowheads="1"/>
            </p:cNvSpPr>
            <p:nvPr/>
          </p:nvSpPr>
          <p:spPr bwMode="auto">
            <a:xfrm>
              <a:off x="249" y="799"/>
              <a:ext cx="52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b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b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．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设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为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阶无向简单图，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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，证明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G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或     </a:t>
              </a:r>
              <a:r>
                <a:rPr lang="zh-CN" altLang="en-US">
                  <a:latin typeface="Times New Roman" panose="02020603050405020304" pitchFamily="18" charset="0"/>
                </a:rPr>
                <a:t>中必含圈</a:t>
              </a:r>
              <a:r>
                <a:rPr lang="en-US" altLang="zh-CN">
                  <a:latin typeface="Times New Roman" panose="02020603050405020304" pitchFamily="18" charset="0"/>
                </a:rPr>
                <a:t>.</a:t>
              </a:r>
            </a:p>
          </p:txBody>
        </p:sp>
        <p:graphicFrame>
          <p:nvGraphicFramePr>
            <p:cNvPr id="346121" name="Object 9"/>
            <p:cNvGraphicFramePr>
              <a:graphicFrameLocks noChangeAspect="1"/>
            </p:cNvGraphicFramePr>
            <p:nvPr/>
          </p:nvGraphicFramePr>
          <p:xfrm>
            <a:off x="3878" y="799"/>
            <a:ext cx="184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6205" name="公式" r:id="rId4" imgW="164880" imgH="215640" progId="Equation.3">
                    <p:embed/>
                  </p:oleObj>
                </mc:Choice>
                <mc:Fallback>
                  <p:oleObj name="公式" r:id="rId4" imgW="164880" imgH="21564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799"/>
                          <a:ext cx="184" cy="2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6136" name="Group 24"/>
          <p:cNvGrpSpPr>
            <a:grpSpLocks/>
          </p:cNvGrpSpPr>
          <p:nvPr/>
        </p:nvGrpSpPr>
        <p:grpSpPr bwMode="auto">
          <a:xfrm>
            <a:off x="468313" y="1976438"/>
            <a:ext cx="7775575" cy="1009650"/>
            <a:chOff x="295" y="1245"/>
            <a:chExt cx="4898" cy="636"/>
          </a:xfrm>
        </p:grpSpPr>
        <p:sp>
          <p:nvSpPr>
            <p:cNvPr id="346129" name="Rectangle 17"/>
            <p:cNvSpPr>
              <a:spLocks noChangeArrowheads="1"/>
            </p:cNvSpPr>
            <p:nvPr/>
          </p:nvSpPr>
          <p:spPr bwMode="auto">
            <a:xfrm>
              <a:off x="295" y="1266"/>
              <a:ext cx="4898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本题的方法很多，证明中用：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与      </a:t>
              </a:r>
              <a:r>
                <a:rPr lang="zh-CN" altLang="en-US">
                  <a:latin typeface="Times New Roman" panose="02020603050405020304" pitchFamily="18" charset="0"/>
                </a:rPr>
                <a:t>边数之和为</a:t>
              </a:r>
              <a:r>
                <a:rPr lang="en-US" altLang="zh-CN" i="1">
                  <a:latin typeface="Times New Roman" panose="02020603050405020304" pitchFamily="18" charset="0"/>
                </a:rPr>
                <a:t>K</a:t>
              </a:r>
              <a:r>
                <a:rPr lang="en-US" altLang="zh-CN" i="1" baseline="-25000">
                  <a:latin typeface="Times New Roman" panose="02020603050405020304" pitchFamily="18" charset="0"/>
                </a:rPr>
                <a:t>n</a:t>
              </a:r>
              <a:r>
                <a:rPr lang="zh-CN" altLang="en-US">
                  <a:latin typeface="Times New Roman" panose="02020603050405020304" pitchFamily="18" charset="0"/>
                </a:rPr>
                <a:t>的边数             ，以及树的性质：</a:t>
              </a:r>
              <a:r>
                <a:rPr lang="en-US" altLang="zh-CN" i="1">
                  <a:latin typeface="Times New Roman" panose="02020603050405020304" pitchFamily="18" charset="0"/>
                </a:rPr>
                <a:t>m </a:t>
              </a:r>
              <a:r>
                <a:rPr lang="en-US" altLang="zh-CN">
                  <a:latin typeface="Times New Roman" panose="02020603050405020304" pitchFamily="18" charset="0"/>
                </a:rPr>
                <a:t>= </a:t>
              </a:r>
              <a:r>
                <a:rPr lang="en-US" altLang="zh-CN" i="1">
                  <a:latin typeface="Times New Roman" panose="02020603050405020304" pitchFamily="18" charset="0"/>
                </a:rPr>
                <a:t>n</a:t>
              </a: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</a:t>
              </a:r>
              <a:r>
                <a:rPr lang="en-US" altLang="zh-CN">
                  <a:latin typeface="Times New Roman" panose="02020603050405020304" pitchFamily="18" charset="0"/>
                </a:rPr>
                <a:t>1.</a:t>
              </a:r>
            </a:p>
          </p:txBody>
        </p:sp>
        <p:graphicFrame>
          <p:nvGraphicFramePr>
            <p:cNvPr id="346128" name="Object 16"/>
            <p:cNvGraphicFramePr>
              <a:graphicFrameLocks noChangeAspect="1"/>
            </p:cNvGraphicFramePr>
            <p:nvPr/>
          </p:nvGraphicFramePr>
          <p:xfrm>
            <a:off x="3234" y="1245"/>
            <a:ext cx="225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6206" name="公式" r:id="rId6" imgW="164880" imgH="215640" progId="Equation.3">
                    <p:embed/>
                  </p:oleObj>
                </mc:Choice>
                <mc:Fallback>
                  <p:oleObj name="公式" r:id="rId6" imgW="164880" imgH="21564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4" y="1245"/>
                          <a:ext cx="225" cy="2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6127" name="Object 15"/>
            <p:cNvGraphicFramePr>
              <a:graphicFrameLocks noChangeAspect="1"/>
            </p:cNvGraphicFramePr>
            <p:nvPr/>
          </p:nvGraphicFramePr>
          <p:xfrm>
            <a:off x="618" y="1460"/>
            <a:ext cx="578" cy="4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6207" name="公式" r:id="rId8" imgW="558720" imgH="406080" progId="Equation.3">
                    <p:embed/>
                  </p:oleObj>
                </mc:Choice>
                <mc:Fallback>
                  <p:oleObj name="公式" r:id="rId8" imgW="558720" imgH="40608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8" y="1460"/>
                          <a:ext cx="578" cy="4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6137" name="Group 25"/>
          <p:cNvGrpSpPr>
            <a:grpSpLocks/>
          </p:cNvGrpSpPr>
          <p:nvPr/>
        </p:nvGrpSpPr>
        <p:grpSpPr bwMode="auto">
          <a:xfrm>
            <a:off x="468313" y="2852738"/>
            <a:ext cx="8064500" cy="1704975"/>
            <a:chOff x="340" y="2069"/>
            <a:chExt cx="5080" cy="1074"/>
          </a:xfrm>
        </p:grpSpPr>
        <p:sp>
          <p:nvSpPr>
            <p:cNvPr id="346132" name="Rectangle 20"/>
            <p:cNvSpPr>
              <a:spLocks noChangeArrowheads="1"/>
            </p:cNvSpPr>
            <p:nvPr/>
          </p:nvSpPr>
          <p:spPr bwMode="auto">
            <a:xfrm>
              <a:off x="340" y="2069"/>
              <a:ext cx="5080" cy="10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1000" b="0">
                  <a:latin typeface="Times New Roman" panose="02020603050405020304" pitchFamily="18" charset="0"/>
                  <a:cs typeface="Times New Roman" panose="02020603050405020304" pitchFamily="18" charset="0"/>
                </a:rPr>
                <a:t/>
              </a:r>
              <a:br>
                <a:rPr lang="en-US" altLang="zh-CN" sz="1000" b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方法一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.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反证法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.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否则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与      </a:t>
              </a:r>
              <a:r>
                <a:rPr lang="zh-CN" altLang="en-US">
                  <a:latin typeface="Times New Roman" panose="02020603050405020304" pitchFamily="18" charset="0"/>
                </a:rPr>
                <a:t>的各连通分支都是树</a:t>
              </a:r>
              <a:r>
                <a:rPr lang="en-US" altLang="zh-CN">
                  <a:latin typeface="Times New Roman" panose="02020603050405020304" pitchFamily="18" charset="0"/>
                </a:rPr>
                <a:t>. </a:t>
              </a:r>
              <a:r>
                <a:rPr lang="zh-CN" altLang="en-US">
                  <a:latin typeface="Times New Roman" panose="02020603050405020304" pitchFamily="18" charset="0"/>
                </a:rPr>
                <a:t>设</a:t>
              </a:r>
              <a:r>
                <a:rPr lang="en-US" altLang="zh-CN" i="1">
                  <a:latin typeface="Times New Roman" panose="02020603050405020304" pitchFamily="18" charset="0"/>
                </a:rPr>
                <a:t>G</a:t>
              </a:r>
              <a:r>
                <a:rPr lang="zh-CN" altLang="en-US">
                  <a:latin typeface="Times New Roman" panose="02020603050405020304" pitchFamily="18" charset="0"/>
                </a:rPr>
                <a:t>与   的连通分支分别为</a:t>
              </a:r>
              <a:r>
                <a:rPr lang="en-US" altLang="zh-CN" i="1">
                  <a:latin typeface="Times New Roman" panose="02020603050405020304" pitchFamily="18" charset="0"/>
                </a:rPr>
                <a:t>G</a:t>
              </a:r>
              <a:r>
                <a:rPr lang="en-US" altLang="zh-CN" baseline="-25000">
                  <a:latin typeface="Times New Roman" panose="02020603050405020304" pitchFamily="18" charset="0"/>
                </a:rPr>
                <a:t>1</a:t>
              </a:r>
              <a:r>
                <a:rPr lang="en-US" altLang="zh-CN">
                  <a:latin typeface="Times New Roman" panose="02020603050405020304" pitchFamily="18" charset="0"/>
                </a:rPr>
                <a:t>, </a:t>
              </a:r>
              <a:r>
                <a:rPr lang="en-US" altLang="zh-CN" i="1">
                  <a:latin typeface="Times New Roman" panose="02020603050405020304" pitchFamily="18" charset="0"/>
                </a:rPr>
                <a:t>G</a:t>
              </a:r>
              <a:r>
                <a:rPr lang="en-US" altLang="zh-CN" baseline="-25000">
                  <a:latin typeface="Times New Roman" panose="02020603050405020304" pitchFamily="18" charset="0"/>
                </a:rPr>
                <a:t>2</a:t>
              </a:r>
              <a:r>
                <a:rPr lang="en-US" altLang="zh-CN">
                  <a:latin typeface="Times New Roman" panose="02020603050405020304" pitchFamily="18" charset="0"/>
                </a:rPr>
                <a:t>, …, </a:t>
              </a:r>
              <a:r>
                <a:rPr lang="en-US" altLang="zh-CN" i="1">
                  <a:latin typeface="Times New Roman" panose="02020603050405020304" pitchFamily="18" charset="0"/>
                </a:rPr>
                <a:t>G</a:t>
              </a:r>
              <a:r>
                <a:rPr lang="en-US" altLang="zh-CN" i="1" baseline="-25000">
                  <a:latin typeface="Times New Roman" panose="02020603050405020304" pitchFamily="18" charset="0"/>
                </a:rPr>
                <a:t>s</a:t>
              </a:r>
              <a:r>
                <a:rPr lang="zh-CN" altLang="en-US">
                  <a:latin typeface="Times New Roman" panose="02020603050405020304" pitchFamily="18" charset="0"/>
                </a:rPr>
                <a:t>和</a:t>
              </a:r>
              <a:r>
                <a:rPr lang="en-US" altLang="zh-CN" i="1">
                  <a:latin typeface="Times New Roman" panose="02020603050405020304" pitchFamily="18" charset="0"/>
                </a:rPr>
                <a:t>G</a:t>
              </a: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</a:t>
              </a:r>
              <a:r>
                <a:rPr lang="en-US" altLang="zh-CN" baseline="-25000">
                  <a:latin typeface="Times New Roman" panose="02020603050405020304" pitchFamily="18" charset="0"/>
                </a:rPr>
                <a:t>1</a:t>
              </a: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, 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G</a:t>
              </a: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</a:t>
              </a:r>
              <a:r>
                <a:rPr lang="en-US" altLang="zh-CN" baseline="-25000">
                  <a:latin typeface="Times New Roman" panose="02020603050405020304" pitchFamily="18" charset="0"/>
                </a:rPr>
                <a:t>2</a:t>
              </a: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, …, 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G</a:t>
              </a: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</a:t>
              </a:r>
              <a:r>
                <a:rPr lang="en-US" altLang="zh-CN" i="1" baseline="-25000">
                  <a:latin typeface="Times New Roman" panose="02020603050405020304" pitchFamily="18" charset="0"/>
                </a:rPr>
                <a:t>s</a:t>
              </a:r>
              <a:r>
                <a:rPr lang="en-US" altLang="zh-CN" baseline="-25000">
                  <a:latin typeface="Times New Roman" panose="02020603050405020304" pitchFamily="18" charset="0"/>
                  <a:sym typeface="Symbol" panose="05050102010706020507" pitchFamily="18" charset="2"/>
                </a:rPr>
                <a:t></a:t>
              </a:r>
              <a:r>
                <a:rPr lang="en-US" altLang="zh-CN">
                  <a:latin typeface="Times New Roman" panose="02020603050405020304" pitchFamily="18" charset="0"/>
                </a:rPr>
                <a:t>. </a:t>
              </a:r>
              <a:r>
                <a:rPr lang="zh-CN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令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en-US" altLang="zh-CN" i="1" baseline="-25000">
                  <a:latin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, 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m</a:t>
              </a:r>
              <a:r>
                <a:rPr lang="en-US" altLang="zh-CN" i="1" baseline="-25000">
                  <a:latin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r>
                <a:rPr lang="zh-CN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与 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</a:t>
              </a:r>
              <a:r>
                <a:rPr lang="en-US" altLang="zh-CN" i="1" baseline="-25000">
                  <a:latin typeface="Times New Roman" panose="02020603050405020304" pitchFamily="18" charset="0"/>
                </a:rPr>
                <a:t>j</a:t>
              </a: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, 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m</a:t>
              </a: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</a:t>
              </a:r>
              <a:r>
                <a:rPr lang="en-US" altLang="zh-CN" i="1" baseline="-25000">
                  <a:latin typeface="Times New Roman" panose="02020603050405020304" pitchFamily="18" charset="0"/>
                </a:rPr>
                <a:t>j</a:t>
              </a:r>
              <a:r>
                <a:rPr lang="en-US" altLang="zh-CN" baseline="-25000"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zh-CN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分别为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G</a:t>
              </a:r>
              <a:r>
                <a:rPr lang="en-US" altLang="zh-CN" i="1" baseline="-25000">
                  <a:latin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, 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G</a:t>
              </a: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</a:t>
              </a:r>
              <a:r>
                <a:rPr lang="en-US" altLang="zh-CN" i="1" baseline="-25000">
                  <a:latin typeface="Times New Roman" panose="02020603050405020304" pitchFamily="18" charset="0"/>
                </a:rPr>
                <a:t>j</a:t>
              </a:r>
              <a:r>
                <a:rPr lang="zh-CN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的顶点数和边数</a:t>
              </a: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. </a:t>
              </a:r>
              <a:r>
                <a:rPr lang="zh-CN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于是</a:t>
              </a:r>
              <a:endParaRPr lang="zh-CN" altLang="en-US">
                <a:latin typeface="Times New Roman" panose="02020603050405020304" pitchFamily="18" charset="0"/>
              </a:endParaRPr>
            </a:p>
            <a:p>
              <a:endParaRPr lang="en-US" altLang="zh-CN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46125" name="Object 13"/>
            <p:cNvGraphicFramePr>
              <a:graphicFrameLocks noChangeAspect="1"/>
            </p:cNvGraphicFramePr>
            <p:nvPr/>
          </p:nvGraphicFramePr>
          <p:xfrm>
            <a:off x="2463" y="2152"/>
            <a:ext cx="226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6208" name="公式" r:id="rId10" imgW="164880" imgH="215640" progId="Equation.3">
                    <p:embed/>
                  </p:oleObj>
                </mc:Choice>
                <mc:Fallback>
                  <p:oleObj name="公式" r:id="rId10" imgW="164880" imgH="21564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3" y="2152"/>
                          <a:ext cx="226" cy="2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6124" name="Object 12"/>
            <p:cNvGraphicFramePr>
              <a:graphicFrameLocks noChangeAspect="1"/>
            </p:cNvGraphicFramePr>
            <p:nvPr/>
          </p:nvGraphicFramePr>
          <p:xfrm>
            <a:off x="5048" y="2151"/>
            <a:ext cx="235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6209" name="公式" r:id="rId12" imgW="164880" imgH="215640" progId="Equation.3">
                    <p:embed/>
                  </p:oleObj>
                </mc:Choice>
                <mc:Fallback>
                  <p:oleObj name="公式" r:id="rId12" imgW="164880" imgH="21564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8" y="2151"/>
                          <a:ext cx="235" cy="30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46126" name="Object 14"/>
          <p:cNvGraphicFramePr>
            <a:graphicFrameLocks noChangeAspect="1"/>
          </p:cNvGraphicFramePr>
          <p:nvPr/>
        </p:nvGraphicFramePr>
        <p:xfrm>
          <a:off x="684213" y="4365625"/>
          <a:ext cx="7878762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210" name="公式" r:id="rId14" imgW="4635360" imgH="457200" progId="Equation.3">
                  <p:embed/>
                </p:oleObj>
              </mc:Choice>
              <mc:Fallback>
                <p:oleObj name="公式" r:id="rId14" imgW="463536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365625"/>
                        <a:ext cx="7878762" cy="957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6134" name="Rectangle 22"/>
          <p:cNvSpPr>
            <a:spLocks noChangeArrowheads="1"/>
          </p:cNvSpPr>
          <p:nvPr/>
        </p:nvSpPr>
        <p:spPr bwMode="auto">
          <a:xfrm>
            <a:off x="323850" y="5373688"/>
            <a:ext cx="84963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76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得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+4 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0" hangingPunct="0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解出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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4,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矛盾于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5.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</a:p>
        </p:txBody>
      </p:sp>
      <p:sp>
        <p:nvSpPr>
          <p:cNvPr id="346135" name="Rectangle 23"/>
          <p:cNvSpPr>
            <a:spLocks noChangeArrowheads="1"/>
          </p:cNvSpPr>
          <p:nvPr/>
        </p:nvSpPr>
        <p:spPr bwMode="auto">
          <a:xfrm>
            <a:off x="1835150" y="188913"/>
            <a:ext cx="63738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200"/>
              <a:t>练习</a:t>
            </a:r>
            <a:r>
              <a:rPr lang="en-US" altLang="zh-CN" sz="3200">
                <a:latin typeface="Times New Roman" panose="02020603050405020304" pitchFamily="18" charset="0"/>
              </a:rPr>
              <a:t>3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E1584-4DC4-4159-AF09-EC3B3280C669}" type="slidenum">
              <a:rPr lang="en-US" altLang="zh-CN"/>
              <a:pPr/>
              <a:t>35</a:t>
            </a:fld>
            <a:endParaRPr lang="en-US" altLang="zh-CN"/>
          </a:p>
        </p:txBody>
      </p:sp>
      <p:grpSp>
        <p:nvGrpSpPr>
          <p:cNvPr id="348175" name="Group 15"/>
          <p:cNvGrpSpPr>
            <a:grpSpLocks/>
          </p:cNvGrpSpPr>
          <p:nvPr/>
        </p:nvGrpSpPr>
        <p:grpSpPr bwMode="auto">
          <a:xfrm>
            <a:off x="755650" y="1150938"/>
            <a:ext cx="7777163" cy="1917700"/>
            <a:chOff x="476" y="725"/>
            <a:chExt cx="4899" cy="1208"/>
          </a:xfrm>
        </p:grpSpPr>
        <p:sp>
          <p:nvSpPr>
            <p:cNvPr id="348170" name="Rectangle 10"/>
            <p:cNvSpPr>
              <a:spLocks noChangeArrowheads="1"/>
            </p:cNvSpPr>
            <p:nvPr/>
          </p:nvSpPr>
          <p:spPr bwMode="auto">
            <a:xfrm>
              <a:off x="476" y="725"/>
              <a:ext cx="4899" cy="1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方法二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. 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在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与       </a:t>
              </a:r>
              <a:r>
                <a:rPr lang="zh-CN" altLang="en-US">
                  <a:latin typeface="Times New Roman" panose="02020603050405020304" pitchFamily="18" charset="0"/>
                </a:rPr>
                <a:t>中存在一个，比如说</a:t>
              </a:r>
              <a:r>
                <a:rPr lang="en-US" altLang="zh-CN" i="1">
                  <a:latin typeface="Times New Roman" panose="02020603050405020304" pitchFamily="18" charset="0"/>
                </a:rPr>
                <a:t>G</a:t>
              </a:r>
              <a:r>
                <a:rPr lang="zh-CN" altLang="en-US">
                  <a:latin typeface="Times New Roman" panose="02020603050405020304" pitchFamily="18" charset="0"/>
                </a:rPr>
                <a:t>，它的边数</a:t>
              </a:r>
            </a:p>
            <a:p>
              <a:endParaRPr lang="zh-CN" altLang="en-US">
                <a:latin typeface="Times New Roman" panose="02020603050405020304" pitchFamily="18" charset="0"/>
              </a:endParaRPr>
            </a:p>
            <a:p>
              <a:endParaRPr lang="zh-CN" altLang="en-US">
                <a:latin typeface="Times New Roman" panose="02020603050405020304" pitchFamily="18" charset="0"/>
              </a:endParaRPr>
            </a:p>
            <a:p>
              <a:endParaRPr lang="zh-CN" altLang="en-US">
                <a:latin typeface="Times New Roman" panose="02020603050405020304" pitchFamily="18" charset="0"/>
              </a:endParaRPr>
            </a:p>
            <a:p>
              <a:r>
                <a:rPr lang="zh-CN" altLang="en-US">
                  <a:latin typeface="Times New Roman" panose="02020603050405020304" pitchFamily="18" charset="0"/>
                </a:rPr>
                <a:t>用反证法证明</a:t>
              </a:r>
              <a:r>
                <a:rPr lang="en-US" altLang="zh-CN" i="1">
                  <a:latin typeface="Times New Roman" panose="02020603050405020304" pitchFamily="18" charset="0"/>
                </a:rPr>
                <a:t>G</a:t>
              </a:r>
              <a:r>
                <a:rPr lang="zh-CN" altLang="en-US">
                  <a:latin typeface="Times New Roman" panose="02020603050405020304" pitchFamily="18" charset="0"/>
                </a:rPr>
                <a:t>中必含圈</a:t>
              </a:r>
              <a:r>
                <a:rPr lang="en-US" altLang="zh-CN">
                  <a:latin typeface="Times New Roman" panose="02020603050405020304" pitchFamily="18" charset="0"/>
                </a:rPr>
                <a:t>. </a:t>
              </a:r>
              <a:r>
                <a:rPr lang="zh-CN" altLang="en-US">
                  <a:latin typeface="Times New Roman" panose="02020603050405020304" pitchFamily="18" charset="0"/>
                </a:rPr>
                <a:t>比方法一简单</a:t>
              </a:r>
              <a:r>
                <a:rPr lang="en-US" altLang="zh-CN">
                  <a:latin typeface="Times New Roman" panose="02020603050405020304" pitchFamily="18" charset="0"/>
                </a:rPr>
                <a:t>.</a:t>
              </a:r>
              <a:endParaRPr lang="en-US" alt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48169" name="Object 9"/>
            <p:cNvGraphicFramePr>
              <a:graphicFrameLocks noChangeAspect="1"/>
            </p:cNvGraphicFramePr>
            <p:nvPr/>
          </p:nvGraphicFramePr>
          <p:xfrm>
            <a:off x="1837" y="797"/>
            <a:ext cx="174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211" name="Microsoft 公式 3.0" r:id="rId4" imgW="152268" imgH="203024" progId="Equation.3">
                    <p:embed/>
                  </p:oleObj>
                </mc:Choice>
                <mc:Fallback>
                  <p:oleObj name="Microsoft 公式 3.0" r:id="rId4" imgW="152268" imgH="203024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7" y="797"/>
                          <a:ext cx="174" cy="2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168" name="Object 8"/>
            <p:cNvGraphicFramePr>
              <a:graphicFrameLocks noChangeAspect="1"/>
            </p:cNvGraphicFramePr>
            <p:nvPr/>
          </p:nvGraphicFramePr>
          <p:xfrm>
            <a:off x="1718" y="1101"/>
            <a:ext cx="1078" cy="5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212" name="公式" r:id="rId6" imgW="838080" imgH="393480" progId="Equation.3">
                    <p:embed/>
                  </p:oleObj>
                </mc:Choice>
                <mc:Fallback>
                  <p:oleObj name="公式" r:id="rId6" imgW="838080" imgH="39348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8" y="1101"/>
                          <a:ext cx="1078" cy="5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8176" name="Group 16"/>
          <p:cNvGrpSpPr>
            <a:grpSpLocks/>
          </p:cNvGrpSpPr>
          <p:nvPr/>
        </p:nvGrpSpPr>
        <p:grpSpPr bwMode="auto">
          <a:xfrm>
            <a:off x="684213" y="3373438"/>
            <a:ext cx="7848600" cy="2647950"/>
            <a:chOff x="431" y="2125"/>
            <a:chExt cx="4944" cy="1668"/>
          </a:xfrm>
        </p:grpSpPr>
        <p:sp>
          <p:nvSpPr>
            <p:cNvPr id="348174" name="Rectangle 14"/>
            <p:cNvSpPr>
              <a:spLocks noChangeArrowheads="1"/>
            </p:cNvSpPr>
            <p:nvPr/>
          </p:nvSpPr>
          <p:spPr bwMode="auto">
            <a:xfrm>
              <a:off x="431" y="2125"/>
              <a:ext cx="4944" cy="16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latin typeface="Times New Roman" panose="02020603050405020304" pitchFamily="18" charset="0"/>
                </a:rPr>
                <a:t>方法三</a:t>
              </a:r>
              <a:r>
                <a:rPr lang="en-US" altLang="zh-CN">
                  <a:latin typeface="Times New Roman" panose="02020603050405020304" pitchFamily="18" charset="0"/>
                </a:rPr>
                <a:t>.  </a:t>
              </a:r>
              <a:r>
                <a:rPr lang="zh-CN" altLang="en-US">
                  <a:latin typeface="Times New Roman" panose="02020603050405020304" pitchFamily="18" charset="0"/>
                </a:rPr>
                <a:t>不妨设</a:t>
              </a:r>
              <a:r>
                <a:rPr lang="en-US" altLang="zh-CN" i="1">
                  <a:latin typeface="Times New Roman" panose="02020603050405020304" pitchFamily="18" charset="0"/>
                </a:rPr>
                <a:t>G</a:t>
              </a:r>
              <a:r>
                <a:rPr lang="zh-CN" altLang="en-US">
                  <a:latin typeface="Times New Roman" panose="02020603050405020304" pitchFamily="18" charset="0"/>
                </a:rPr>
                <a:t>的边数</a:t>
              </a:r>
            </a:p>
            <a:p>
              <a:endParaRPr lang="zh-CN" altLang="en-US">
                <a:latin typeface="Times New Roman" panose="02020603050405020304" pitchFamily="18" charset="0"/>
              </a:endParaRPr>
            </a:p>
            <a:p>
              <a:endParaRPr lang="zh-CN" altLang="en-US">
                <a:latin typeface="Times New Roman" panose="02020603050405020304" pitchFamily="18" charset="0"/>
              </a:endParaRPr>
            </a:p>
            <a:p>
              <a:endParaRPr lang="zh-CN" altLang="en-US">
                <a:latin typeface="Times New Roman" panose="02020603050405020304" pitchFamily="18" charset="0"/>
              </a:endParaRPr>
            </a:p>
            <a:p>
              <a:r>
                <a:rPr lang="zh-CN" altLang="en-US">
                  <a:latin typeface="Times New Roman" panose="02020603050405020304" pitchFamily="18" charset="0"/>
                </a:rPr>
                <a:t>由于</a:t>
              </a:r>
              <a:r>
                <a:rPr lang="en-US" altLang="zh-CN" i="1">
                  <a:latin typeface="Times New Roman" panose="02020603050405020304" pitchFamily="18" charset="0"/>
                </a:rPr>
                <a:t>n</a:t>
              </a: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</a:t>
              </a:r>
              <a:r>
                <a:rPr lang="en-US" altLang="zh-CN">
                  <a:latin typeface="Times New Roman" panose="02020603050405020304" pitchFamily="18" charset="0"/>
                </a:rPr>
                <a:t>5</a:t>
              </a:r>
              <a:r>
                <a:rPr lang="zh-CN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，得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m</a:t>
              </a: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</a:t>
              </a:r>
              <a:r>
                <a:rPr lang="en-US" altLang="zh-CN" i="1">
                  <a:latin typeface="Times New Roman" panose="02020603050405020304" pitchFamily="18" charset="0"/>
                </a:rPr>
                <a:t>n</a:t>
              </a: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. </a:t>
              </a:r>
              <a:r>
                <a:rPr lang="zh-CN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再用反证法证明之，更简单</a:t>
              </a: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. </a:t>
              </a:r>
            </a:p>
            <a:p>
              <a:endParaRPr lang="en-US" altLang="zh-CN">
                <a:latin typeface="Times New Roman" panose="02020603050405020304" pitchFamily="18" charset="0"/>
                <a:sym typeface="Symbol" panose="05050102010706020507" pitchFamily="18" charset="2"/>
              </a:endParaRPr>
            </a:p>
            <a:p>
              <a:pPr eaLnBrk="0" hangingPunct="0"/>
              <a:endParaRPr lang="en-US" altLang="zh-CN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48167" name="Object 7"/>
            <p:cNvGraphicFramePr>
              <a:graphicFrameLocks noChangeAspect="1"/>
            </p:cNvGraphicFramePr>
            <p:nvPr/>
          </p:nvGraphicFramePr>
          <p:xfrm>
            <a:off x="1521" y="2420"/>
            <a:ext cx="1313" cy="6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213" name="公式" r:id="rId8" imgW="838080" imgH="393480" progId="Equation.3">
                    <p:embed/>
                  </p:oleObj>
                </mc:Choice>
                <mc:Fallback>
                  <p:oleObj name="公式" r:id="rId8" imgW="838080" imgH="39348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1" y="2420"/>
                          <a:ext cx="1313" cy="6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8177" name="Rectangle 17"/>
          <p:cNvSpPr>
            <a:spLocks noChangeArrowheads="1"/>
          </p:cNvSpPr>
          <p:nvPr/>
        </p:nvSpPr>
        <p:spPr bwMode="auto">
          <a:xfrm>
            <a:off x="1835150" y="188913"/>
            <a:ext cx="63738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200"/>
              <a:t>练习</a:t>
            </a:r>
            <a:r>
              <a:rPr lang="en-US" altLang="zh-CN" sz="3200">
                <a:latin typeface="Times New Roman" panose="02020603050405020304" pitchFamily="18" charset="0"/>
              </a:rPr>
              <a:t>3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E597C-1FE7-4638-ACE9-BE07E833A711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350216" name="Rectangle 8"/>
          <p:cNvSpPr>
            <a:spLocks noChangeArrowheads="1"/>
          </p:cNvSpPr>
          <p:nvPr/>
        </p:nvSpPr>
        <p:spPr bwMode="auto">
          <a:xfrm>
            <a:off x="684213" y="1052513"/>
            <a:ext cx="685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</a:rPr>
              <a:t>4</a:t>
            </a:r>
            <a:r>
              <a:rPr lang="zh-CN" altLang="en-US">
                <a:latin typeface="Times New Roman" panose="02020603050405020304" pitchFamily="18" charset="0"/>
              </a:rPr>
              <a:t>．画出基图为图所示无向树的所有非同构的根树</a:t>
            </a:r>
            <a:r>
              <a:rPr lang="zh-CN" altLang="en-US"/>
              <a:t> </a:t>
            </a:r>
          </a:p>
        </p:txBody>
      </p:sp>
      <p:sp>
        <p:nvSpPr>
          <p:cNvPr id="350217" name="Rectangle 9"/>
          <p:cNvSpPr>
            <a:spLocks noChangeArrowheads="1"/>
          </p:cNvSpPr>
          <p:nvPr/>
        </p:nvSpPr>
        <p:spPr bwMode="auto">
          <a:xfrm>
            <a:off x="1835150" y="188913"/>
            <a:ext cx="63738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200"/>
              <a:t>练习</a:t>
            </a:r>
            <a:r>
              <a:rPr lang="en-US" altLang="zh-CN" sz="32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50220" name="Rectangle 12"/>
          <p:cNvSpPr>
            <a:spLocks noChangeArrowheads="1"/>
          </p:cNvSpPr>
          <p:nvPr/>
        </p:nvSpPr>
        <p:spPr bwMode="auto">
          <a:xfrm>
            <a:off x="682625" y="1700213"/>
            <a:ext cx="6337300" cy="1354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>
                <a:latin typeface="Times New Roman" panose="02020603050405020304" pitchFamily="18" charset="0"/>
              </a:rPr>
              <a:t>以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c </a:t>
            </a:r>
            <a:r>
              <a:rPr lang="zh-CN" altLang="en-US">
                <a:latin typeface="Times New Roman" panose="02020603050405020304" pitchFamily="18" charset="0"/>
              </a:rPr>
              <a:t>或</a:t>
            </a:r>
            <a:r>
              <a:rPr lang="en-US" altLang="zh-CN" i="1">
                <a:latin typeface="Times New Roman" panose="02020603050405020304" pitchFamily="18" charset="0"/>
              </a:rPr>
              <a:t>d</a:t>
            </a:r>
            <a:r>
              <a:rPr lang="zh-CN" altLang="en-US">
                <a:latin typeface="Times New Roman" panose="02020603050405020304" pitchFamily="18" charset="0"/>
              </a:rPr>
              <a:t>为根的根树同构，选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为根，则根树如图</a:t>
            </a:r>
            <a:r>
              <a:rPr lang="en-US" altLang="zh-CN">
                <a:latin typeface="Times New Roman" panose="02020603050405020304" pitchFamily="18" charset="0"/>
              </a:rPr>
              <a:t>(1);  </a:t>
            </a:r>
            <a:r>
              <a:rPr lang="zh-CN" altLang="en-US">
                <a:latin typeface="Times New Roman" panose="02020603050405020304" pitchFamily="18" charset="0"/>
              </a:rPr>
              <a:t>以 </a:t>
            </a:r>
            <a:r>
              <a:rPr lang="en-US" altLang="zh-CN" i="1">
                <a:latin typeface="Times New Roman" panose="02020603050405020304" pitchFamily="18" charset="0"/>
              </a:rPr>
              <a:t>e </a:t>
            </a:r>
            <a:r>
              <a:rPr lang="zh-CN" altLang="en-US">
                <a:latin typeface="Times New Roman" panose="02020603050405020304" pitchFamily="18" charset="0"/>
              </a:rPr>
              <a:t>与 </a:t>
            </a:r>
            <a:r>
              <a:rPr lang="en-US" altLang="zh-CN" i="1">
                <a:latin typeface="Times New Roman" panose="02020603050405020304" pitchFamily="18" charset="0"/>
              </a:rPr>
              <a:t>g </a:t>
            </a:r>
            <a:r>
              <a:rPr lang="zh-CN" altLang="en-US">
                <a:latin typeface="Times New Roman" panose="02020603050405020304" pitchFamily="18" charset="0"/>
              </a:rPr>
              <a:t>为根的根树同构，取 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为根，则根树如图</a:t>
            </a:r>
            <a:r>
              <a:rPr lang="en-US" altLang="zh-CN">
                <a:latin typeface="Times New Roman" panose="02020603050405020304" pitchFamily="18" charset="0"/>
              </a:rPr>
              <a:t>(2)</a:t>
            </a:r>
            <a:r>
              <a:rPr lang="zh-CN" altLang="en-US">
                <a:latin typeface="Times New Roman" panose="02020603050405020304" pitchFamily="18" charset="0"/>
              </a:rPr>
              <a:t>； 以 </a:t>
            </a:r>
            <a:r>
              <a:rPr lang="en-US" altLang="zh-CN" i="1">
                <a:latin typeface="Times New Roman" panose="02020603050405020304" pitchFamily="18" charset="0"/>
              </a:rPr>
              <a:t>f </a:t>
            </a:r>
            <a:r>
              <a:rPr lang="zh-CN" altLang="en-US">
                <a:latin typeface="Times New Roman" panose="02020603050405020304" pitchFamily="18" charset="0"/>
              </a:rPr>
              <a:t>为根，如图</a:t>
            </a:r>
            <a:r>
              <a:rPr lang="en-US" altLang="zh-CN">
                <a:latin typeface="Times New Roman" panose="02020603050405020304" pitchFamily="18" charset="0"/>
              </a:rPr>
              <a:t>(3) </a:t>
            </a:r>
            <a:r>
              <a:rPr lang="zh-CN" altLang="en-US">
                <a:latin typeface="Times New Roman" panose="02020603050405020304" pitchFamily="18" charset="0"/>
              </a:rPr>
              <a:t>所示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</a:p>
        </p:txBody>
      </p:sp>
      <p:pic>
        <p:nvPicPr>
          <p:cNvPr id="350218" name="Picture 10" descr="16-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96"/>
          <a:stretch>
            <a:fillRect/>
          </a:stretch>
        </p:blipFill>
        <p:spPr bwMode="auto">
          <a:xfrm>
            <a:off x="7308850" y="1628775"/>
            <a:ext cx="1404938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50225" name="Group 17"/>
          <p:cNvGrpSpPr>
            <a:grpSpLocks/>
          </p:cNvGrpSpPr>
          <p:nvPr/>
        </p:nvGrpSpPr>
        <p:grpSpPr bwMode="auto">
          <a:xfrm>
            <a:off x="755650" y="3260725"/>
            <a:ext cx="6264275" cy="2905125"/>
            <a:chOff x="340" y="1979"/>
            <a:chExt cx="3946" cy="1830"/>
          </a:xfrm>
        </p:grpSpPr>
        <p:pic>
          <p:nvPicPr>
            <p:cNvPr id="350219" name="Picture 11" descr="16-1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181"/>
            <a:stretch>
              <a:fillRect/>
            </a:stretch>
          </p:blipFill>
          <p:spPr bwMode="auto">
            <a:xfrm>
              <a:off x="3016" y="1979"/>
              <a:ext cx="1180" cy="1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0221" name="Text Box 13"/>
            <p:cNvSpPr txBox="1">
              <a:spLocks noChangeArrowheads="1"/>
            </p:cNvSpPr>
            <p:nvPr/>
          </p:nvSpPr>
          <p:spPr bwMode="auto">
            <a:xfrm>
              <a:off x="431" y="3521"/>
              <a:ext cx="38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</a:rPr>
                <a:t>   (1)                           (2)                           (3) </a:t>
              </a:r>
            </a:p>
          </p:txBody>
        </p:sp>
        <p:pic>
          <p:nvPicPr>
            <p:cNvPr id="350223" name="Picture 15" descr="16-1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182"/>
            <a:stretch>
              <a:fillRect/>
            </a:stretch>
          </p:blipFill>
          <p:spPr bwMode="auto">
            <a:xfrm>
              <a:off x="340" y="1979"/>
              <a:ext cx="1224" cy="1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0224" name="Picture 16" descr="16-1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36" r="38159"/>
            <a:stretch>
              <a:fillRect/>
            </a:stretch>
          </p:blipFill>
          <p:spPr bwMode="auto">
            <a:xfrm>
              <a:off x="1791" y="1979"/>
              <a:ext cx="1043" cy="1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94C3F-4B89-4A97-8800-2C2BFFAEA044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354313" name="Rectangle 9"/>
          <p:cNvSpPr>
            <a:spLocks noChangeArrowheads="1"/>
          </p:cNvSpPr>
          <p:nvPr/>
        </p:nvSpPr>
        <p:spPr bwMode="auto">
          <a:xfrm>
            <a:off x="395288" y="1019175"/>
            <a:ext cx="8008937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</a:rPr>
              <a:t>5</a:t>
            </a:r>
            <a:r>
              <a:rPr lang="zh-CN" altLang="en-US">
                <a:latin typeface="Times New Roman" panose="02020603050405020304" pitchFamily="18" charset="0"/>
              </a:rPr>
              <a:t>．设</a:t>
            </a:r>
            <a:r>
              <a:rPr lang="en-US" altLang="zh-CN" i="1">
                <a:latin typeface="Times New Roman" panose="02020603050405020304" pitchFamily="18" charset="0"/>
              </a:rPr>
              <a:t>T </a:t>
            </a:r>
            <a:r>
              <a:rPr lang="zh-CN" altLang="en-US">
                <a:latin typeface="Times New Roman" panose="02020603050405020304" pitchFamily="18" charset="0"/>
              </a:rPr>
              <a:t>是正则</a:t>
            </a:r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叉树，</a:t>
            </a:r>
            <a:r>
              <a:rPr lang="en-US" altLang="zh-CN" i="1">
                <a:latin typeface="Times New Roman" panose="02020603050405020304" pitchFamily="18" charset="0"/>
              </a:rPr>
              <a:t>T </a:t>
            </a:r>
            <a:r>
              <a:rPr lang="zh-CN" altLang="en-US">
                <a:latin typeface="Times New Roman" panose="02020603050405020304" pitchFamily="18" charset="0"/>
              </a:rPr>
              <a:t>有</a:t>
            </a:r>
            <a:r>
              <a:rPr lang="en-US" altLang="zh-CN" i="1">
                <a:latin typeface="Times New Roman" panose="02020603050405020304" pitchFamily="18" charset="0"/>
              </a:rPr>
              <a:t>t </a:t>
            </a:r>
            <a:r>
              <a:rPr lang="zh-CN" altLang="en-US">
                <a:latin typeface="Times New Roman" panose="02020603050405020304" pitchFamily="18" charset="0"/>
              </a:rPr>
              <a:t>片树叶，证明</a:t>
            </a:r>
            <a:r>
              <a:rPr lang="en-US" altLang="zh-CN" i="1">
                <a:latin typeface="Times New Roman" panose="02020603050405020304" pitchFamily="18" charset="0"/>
              </a:rPr>
              <a:t>T</a:t>
            </a:r>
            <a:r>
              <a:rPr lang="zh-CN" altLang="en-US">
                <a:latin typeface="Times New Roman" panose="02020603050405020304" pitchFamily="18" charset="0"/>
              </a:rPr>
              <a:t>的阶数 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=2</a:t>
            </a:r>
            <a:r>
              <a:rPr lang="en-US" altLang="zh-CN" i="1">
                <a:latin typeface="Times New Roman" panose="02020603050405020304" pitchFamily="18" charset="0"/>
              </a:rPr>
              <a:t>t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>
                <a:latin typeface="Times New Roman" panose="02020603050405020304" pitchFamily="18" charset="0"/>
              </a:rPr>
              <a:t>1.</a:t>
            </a:r>
            <a:r>
              <a:rPr lang="en-US" altLang="zh-CN" b="0"/>
              <a:t> </a:t>
            </a:r>
            <a:endParaRPr lang="en-US" altLang="zh-CN" b="0">
              <a:sym typeface="Symbol" panose="05050102010706020507" pitchFamily="18" charset="2"/>
            </a:endParaRPr>
          </a:p>
          <a:p>
            <a:pPr eaLnBrk="0" hangingPunct="0"/>
            <a:endParaRPr lang="en-US" altLang="zh-CN" sz="1000" b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54315" name="Rectangle 11"/>
          <p:cNvSpPr>
            <a:spLocks noChangeArrowheads="1"/>
          </p:cNvSpPr>
          <p:nvPr/>
        </p:nvSpPr>
        <p:spPr bwMode="auto">
          <a:xfrm>
            <a:off x="250825" y="1700213"/>
            <a:ext cx="799147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方法一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利用正则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叉树的定义及树的性质直接证明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zh-CN">
                <a:latin typeface="Times New Roman" panose="02020603050405020304" pitchFamily="18" charset="0"/>
              </a:rPr>
              <a:t>(1) </a:t>
            </a:r>
            <a:r>
              <a:rPr lang="en-US" altLang="zh-CN" i="1">
                <a:latin typeface="Times New Roman" panose="02020603050405020304" pitchFamily="18" charset="0"/>
              </a:rPr>
              <a:t>n </a:t>
            </a:r>
            <a:r>
              <a:rPr lang="en-US" altLang="zh-CN">
                <a:latin typeface="Times New Roman" panose="02020603050405020304" pitchFamily="18" charset="0"/>
              </a:rPr>
              <a:t>= </a:t>
            </a:r>
            <a:r>
              <a:rPr lang="en-US" altLang="zh-CN" i="1">
                <a:latin typeface="Times New Roman" panose="02020603050405020304" pitchFamily="18" charset="0"/>
              </a:rPr>
              <a:t>t</a:t>
            </a:r>
            <a:r>
              <a:rPr lang="en-US" altLang="zh-CN">
                <a:latin typeface="Times New Roman" panose="02020603050405020304" pitchFamily="18" charset="0"/>
              </a:rPr>
              <a:t>+</a:t>
            </a:r>
            <a:r>
              <a:rPr lang="en-US" altLang="zh-CN" i="1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     (</a:t>
            </a:r>
            <a:r>
              <a:rPr lang="en-US" altLang="zh-CN" i="1">
                <a:latin typeface="Times New Roman" panose="02020603050405020304" pitchFamily="18" charset="0"/>
              </a:rPr>
              <a:t>i</a:t>
            </a:r>
            <a:r>
              <a:rPr lang="zh-CN" altLang="en-US">
                <a:latin typeface="Times New Roman" panose="02020603050405020304" pitchFamily="18" charset="0"/>
              </a:rPr>
              <a:t>为分支点数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</a:p>
          <a:p>
            <a:pPr eaLnBrk="0" hangingPunct="0"/>
            <a:r>
              <a:rPr lang="en-US" altLang="zh-CN">
                <a:latin typeface="Times New Roman" panose="02020603050405020304" pitchFamily="18" charset="0"/>
              </a:rPr>
              <a:t>(2) </a:t>
            </a:r>
            <a:r>
              <a:rPr lang="en-US" altLang="zh-CN" i="1">
                <a:latin typeface="Times New Roman" panose="02020603050405020304" pitchFamily="18" charset="0"/>
              </a:rPr>
              <a:t>n </a:t>
            </a:r>
            <a:r>
              <a:rPr lang="en-US" altLang="zh-CN">
                <a:latin typeface="Times New Roman" panose="02020603050405020304" pitchFamily="18" charset="0"/>
              </a:rPr>
              <a:t>= </a:t>
            </a:r>
            <a:r>
              <a:rPr lang="en-US" altLang="zh-CN" i="1">
                <a:latin typeface="Times New Roman" panose="02020603050405020304" pitchFamily="18" charset="0"/>
              </a:rPr>
              <a:t>m</a:t>
            </a:r>
            <a:r>
              <a:rPr lang="en-US" altLang="zh-CN">
                <a:latin typeface="Times New Roman" panose="02020603050405020304" pitchFamily="18" charset="0"/>
              </a:rPr>
              <a:t>+1  </a:t>
            </a:r>
            <a:r>
              <a:rPr lang="zh-CN" altLang="en-US">
                <a:latin typeface="Times New Roman" panose="02020603050405020304" pitchFamily="18" charset="0"/>
              </a:rPr>
              <a:t>（</a:t>
            </a:r>
            <a:r>
              <a:rPr lang="en-US" altLang="zh-CN" i="1">
                <a:latin typeface="Times New Roman" panose="02020603050405020304" pitchFamily="18" charset="0"/>
              </a:rPr>
              <a:t>m</a:t>
            </a:r>
            <a:r>
              <a:rPr lang="zh-CN" altLang="en-US">
                <a:latin typeface="Times New Roman" panose="02020603050405020304" pitchFamily="18" charset="0"/>
              </a:rPr>
              <a:t>为</a:t>
            </a:r>
            <a:r>
              <a:rPr lang="en-US" altLang="zh-CN" i="1">
                <a:latin typeface="Times New Roman" panose="02020603050405020304" pitchFamily="18" charset="0"/>
              </a:rPr>
              <a:t>T</a:t>
            </a:r>
            <a:r>
              <a:rPr lang="zh-CN" altLang="en-US">
                <a:latin typeface="Times New Roman" panose="02020603050405020304" pitchFamily="18" charset="0"/>
              </a:rPr>
              <a:t>的边数）</a:t>
            </a:r>
          </a:p>
          <a:p>
            <a:pPr eaLnBrk="0" hangingPunct="0"/>
            <a:r>
              <a:rPr lang="en-US" altLang="zh-CN">
                <a:latin typeface="Times New Roman" panose="02020603050405020304" pitchFamily="18" charset="0"/>
              </a:rPr>
              <a:t>(3) </a:t>
            </a:r>
            <a:r>
              <a:rPr lang="en-US" altLang="zh-CN" i="1">
                <a:latin typeface="Times New Roman" panose="02020603050405020304" pitchFamily="18" charset="0"/>
              </a:rPr>
              <a:t>m </a:t>
            </a:r>
            <a:r>
              <a:rPr lang="en-US" altLang="zh-CN">
                <a:latin typeface="Times New Roman" panose="02020603050405020304" pitchFamily="18" charset="0"/>
              </a:rPr>
              <a:t>= 2</a:t>
            </a:r>
            <a:r>
              <a:rPr lang="en-US" altLang="zh-CN" i="1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    </a:t>
            </a:r>
            <a:r>
              <a:rPr lang="zh-CN" altLang="en-US">
                <a:latin typeface="Times New Roman" panose="02020603050405020304" pitchFamily="18" charset="0"/>
              </a:rPr>
              <a:t>（正则</a:t>
            </a:r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叉树定义）</a:t>
            </a:r>
          </a:p>
          <a:p>
            <a:pPr eaLnBrk="0" hangingPunct="0"/>
            <a:r>
              <a:rPr lang="zh-CN" altLang="en-US">
                <a:latin typeface="Times New Roman" panose="02020603050405020304" pitchFamily="18" charset="0"/>
              </a:rPr>
              <a:t>由</a:t>
            </a:r>
            <a:r>
              <a:rPr lang="en-US" altLang="zh-CN">
                <a:latin typeface="Times New Roman" panose="02020603050405020304" pitchFamily="18" charset="0"/>
              </a:rPr>
              <a:t>(2)</a:t>
            </a:r>
            <a:r>
              <a:rPr lang="zh-CN" altLang="en-US">
                <a:latin typeface="Times New Roman" panose="02020603050405020304" pitchFamily="18" charset="0"/>
              </a:rPr>
              <a:t>、</a:t>
            </a:r>
            <a:r>
              <a:rPr lang="en-US" altLang="zh-CN">
                <a:latin typeface="Times New Roman" panose="02020603050405020304" pitchFamily="18" charset="0"/>
              </a:rPr>
              <a:t>(3)</a:t>
            </a:r>
            <a:r>
              <a:rPr lang="zh-CN" altLang="en-US">
                <a:latin typeface="Times New Roman" panose="02020603050405020304" pitchFamily="18" charset="0"/>
              </a:rPr>
              <a:t>得               </a:t>
            </a:r>
            <a:r>
              <a:rPr lang="zh-CN" altLang="en-US"/>
              <a:t>，代入（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）得</a:t>
            </a:r>
            <a:r>
              <a:rPr lang="en-US" altLang="zh-CN" i="1">
                <a:latin typeface="Times New Roman" panose="02020603050405020304" pitchFamily="18" charset="0"/>
              </a:rPr>
              <a:t>n </a:t>
            </a:r>
            <a:r>
              <a:rPr lang="en-US" altLang="zh-CN">
                <a:latin typeface="Times New Roman" panose="02020603050405020304" pitchFamily="18" charset="0"/>
              </a:rPr>
              <a:t>= 2</a:t>
            </a:r>
            <a:r>
              <a:rPr lang="en-US" altLang="zh-CN" i="1">
                <a:latin typeface="Times New Roman" panose="02020603050405020304" pitchFamily="18" charset="0"/>
              </a:rPr>
              <a:t>t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>
                <a:latin typeface="Times New Roman" panose="02020603050405020304" pitchFamily="18" charset="0"/>
              </a:rPr>
              <a:t>1. </a:t>
            </a:r>
          </a:p>
        </p:txBody>
      </p:sp>
      <p:graphicFrame>
        <p:nvGraphicFramePr>
          <p:cNvPr id="354314" name="Object 10"/>
          <p:cNvGraphicFramePr>
            <a:graphicFrameLocks noChangeAspect="1"/>
          </p:cNvGraphicFramePr>
          <p:nvPr/>
        </p:nvGraphicFramePr>
        <p:xfrm>
          <a:off x="2195513" y="3141663"/>
          <a:ext cx="1077912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30" name="公式" r:id="rId4" imgW="571320" imgH="393480" progId="Equation.3">
                  <p:embed/>
                </p:oleObj>
              </mc:Choice>
              <mc:Fallback>
                <p:oleObj name="公式" r:id="rId4" imgW="571320" imgH="393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141663"/>
                        <a:ext cx="1077912" cy="750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4317" name="Rectangle 13"/>
          <p:cNvSpPr>
            <a:spLocks noChangeArrowheads="1"/>
          </p:cNvSpPr>
          <p:nvPr/>
        </p:nvSpPr>
        <p:spPr bwMode="auto">
          <a:xfrm>
            <a:off x="1835150" y="188913"/>
            <a:ext cx="63738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200"/>
              <a:t>练习</a:t>
            </a:r>
            <a:r>
              <a:rPr lang="en-US" altLang="zh-CN" sz="32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354318" name="Rectangle 14"/>
          <p:cNvSpPr>
            <a:spLocks noChangeArrowheads="1"/>
          </p:cNvSpPr>
          <p:nvPr/>
        </p:nvSpPr>
        <p:spPr bwMode="auto">
          <a:xfrm>
            <a:off x="539750" y="4025900"/>
            <a:ext cx="7739063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方法二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. 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利用握手定理及树的性质证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的树根为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度顶点，所有内点为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度顶点，当然叶为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度顶点，有</a:t>
            </a:r>
          </a:p>
          <a:p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(1) 2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m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= 2+3(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>
                <a:latin typeface="Times New Roman" panose="02020603050405020304" pitchFamily="18" charset="0"/>
              </a:rPr>
              <a:t>1)+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endParaRPr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(2) 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+1 = 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endParaRPr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由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(1)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(2)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可解出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= 2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>
                <a:latin typeface="Times New Roman" panose="02020603050405020304" pitchFamily="18" charset="0"/>
              </a:rPr>
              <a:t>1.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41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证明思路</a:t>
            </a:r>
          </a:p>
        </p:txBody>
      </p:sp>
      <p:sp>
        <p:nvSpPr>
          <p:cNvPr id="274442" name="Rectangle 10"/>
          <p:cNvSpPr>
            <a:spLocks noGrp="1" noChangeArrowheads="1"/>
          </p:cNvSpPr>
          <p:nvPr>
            <p:ph idx="1"/>
          </p:nvPr>
        </p:nvSpPr>
        <p:spPr>
          <a:xfrm>
            <a:off x="539750" y="1628775"/>
            <a:ext cx="7920038" cy="2305050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</a:rPr>
              <a:t>(2)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(</a:t>
            </a:r>
            <a:r>
              <a:rPr lang="en-US" altLang="zh-CN" dirty="0">
                <a:latin typeface="Times New Roman" panose="02020603050405020304" pitchFamily="18" charset="0"/>
              </a:rPr>
              <a:t>3). </a:t>
            </a:r>
            <a:r>
              <a:rPr lang="zh-CN" altLang="en-US" dirty="0">
                <a:latin typeface="Times New Roman" panose="02020603050405020304" pitchFamily="18" charset="0"/>
              </a:rPr>
              <a:t>若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中有回路，则回路上任意两点之间的路径不</a:t>
            </a:r>
          </a:p>
          <a:p>
            <a:r>
              <a:rPr lang="zh-CN" altLang="en-US" dirty="0" smtClean="0">
                <a:latin typeface="Times New Roman" panose="02020603050405020304" pitchFamily="18" charset="0"/>
              </a:rPr>
              <a:t>惟一。</a:t>
            </a:r>
            <a:r>
              <a:rPr lang="en-US" altLang="zh-CN" dirty="0" smtClean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对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用归纳法证明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</a:rPr>
              <a:t>1. </a:t>
            </a:r>
            <a:endParaRPr lang="en-US" altLang="zh-CN" i="1" dirty="0">
              <a:latin typeface="Times New Roman" panose="02020603050405020304" pitchFamily="18" charset="0"/>
            </a:endParaRPr>
          </a:p>
          <a:p>
            <a:r>
              <a:rPr lang="en-US" altLang="zh-CN" i="1" dirty="0">
                <a:latin typeface="Times New Roman" panose="02020603050405020304" pitchFamily="18" charset="0"/>
              </a:rPr>
              <a:t>    </a:t>
            </a:r>
            <a:r>
              <a:rPr lang="en-US" altLang="zh-CN" i="1" dirty="0" smtClean="0">
                <a:latin typeface="Times New Roman" panose="02020603050405020304" pitchFamily="18" charset="0"/>
              </a:rPr>
              <a:t>n</a:t>
            </a:r>
            <a:r>
              <a:rPr lang="en-US" altLang="zh-CN" dirty="0" smtClean="0">
                <a:latin typeface="Times New Roman" panose="02020603050405020304" pitchFamily="18" charset="0"/>
              </a:rPr>
              <a:t>=1</a:t>
            </a:r>
            <a:r>
              <a:rPr lang="zh-CN" altLang="en-US" dirty="0" smtClean="0">
                <a:latin typeface="Times New Roman" panose="02020603050405020304" pitchFamily="18" charset="0"/>
              </a:rPr>
              <a:t>成立</a:t>
            </a:r>
            <a:r>
              <a:rPr lang="en-US" altLang="zh-CN" dirty="0" smtClean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 err="1">
                <a:latin typeface="Times New Roman" panose="02020603050405020304" pitchFamily="18" charset="0"/>
              </a:rPr>
              <a:t>n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i="1" dirty="0" err="1">
                <a:latin typeface="Times New Roman" panose="02020603050405020304" pitchFamily="18" charset="0"/>
              </a:rPr>
              <a:t>k</a:t>
            </a:r>
            <a:r>
              <a:rPr lang="zh-CN" altLang="en-US" dirty="0" smtClean="0">
                <a:latin typeface="Times New Roman" panose="02020603050405020304" pitchFamily="18" charset="0"/>
              </a:rPr>
              <a:t>时成立，</a:t>
            </a:r>
            <a:r>
              <a:rPr lang="zh-CN" altLang="en-US" dirty="0">
                <a:latin typeface="Times New Roman" panose="02020603050405020304" pitchFamily="18" charset="0"/>
              </a:rPr>
              <a:t>证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</a:rPr>
              <a:t>+1</a:t>
            </a:r>
            <a:r>
              <a:rPr lang="zh-CN" altLang="en-US" dirty="0">
                <a:latin typeface="Times New Roman" panose="02020603050405020304" pitchFamily="18" charset="0"/>
              </a:rPr>
              <a:t>时</a:t>
            </a:r>
            <a:r>
              <a:rPr lang="zh-CN" altLang="en-US" dirty="0" smtClean="0">
                <a:latin typeface="Times New Roman" panose="02020603050405020304" pitchFamily="18" charset="0"/>
              </a:rPr>
              <a:t>也成立：</a:t>
            </a:r>
            <a:r>
              <a:rPr lang="zh-CN" altLang="en-US" dirty="0">
                <a:latin typeface="Times New Roman" panose="02020603050405020304" pitchFamily="18" charset="0"/>
              </a:rPr>
              <a:t>取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中边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</a:p>
          <a:p>
            <a:r>
              <a:rPr lang="en-US" altLang="zh-CN" i="1" dirty="0" err="1">
                <a:latin typeface="Times New Roman" panose="02020603050405020304" pitchFamily="18" charset="0"/>
              </a:rPr>
              <a:t>G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i="1" dirty="0" err="1">
                <a:latin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</a:rPr>
              <a:t>有且仅有两个连通分支</a:t>
            </a:r>
            <a:r>
              <a:rPr lang="en-US" altLang="zh-CN" i="1" dirty="0" smtClean="0">
                <a:latin typeface="Times New Roman" panose="02020603050405020304" pitchFamily="18" charset="0"/>
              </a:rPr>
              <a:t>G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</a:rPr>
              <a:t>,</a:t>
            </a:r>
            <a:r>
              <a:rPr lang="en-US" altLang="zh-CN" i="1" dirty="0" smtClean="0">
                <a:latin typeface="Times New Roman" panose="02020603050405020304" pitchFamily="18" charset="0"/>
              </a:rPr>
              <a:t>G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2</a:t>
            </a:r>
            <a:r>
              <a:rPr lang="zh-CN" altLang="en-US" baseline="-25000" dirty="0" smtClean="0">
                <a:latin typeface="Times New Roman" panose="02020603050405020304" pitchFamily="18" charset="0"/>
              </a:rPr>
              <a:t>。</a:t>
            </a:r>
            <a:r>
              <a:rPr lang="en-US" altLang="zh-CN" dirty="0" smtClean="0">
                <a:latin typeface="Times New Roman" panose="02020603050405020304" pitchFamily="18" charset="0"/>
              </a:rPr>
              <a:t>  </a:t>
            </a:r>
            <a:r>
              <a:rPr lang="en-US" altLang="zh-CN" i="1" dirty="0" err="1">
                <a:latin typeface="Times New Roman" panose="02020603050405020304" pitchFamily="18" charset="0"/>
              </a:rPr>
              <a:t>n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i="1" dirty="0" err="1">
                <a:latin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</a:rPr>
              <a:t>，由归纳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假设得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</a:rPr>
              <a:t>1, </a:t>
            </a:r>
            <a:r>
              <a:rPr lang="en-US" altLang="zh-CN" i="1" dirty="0" err="1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=1,2. </a:t>
            </a:r>
            <a:r>
              <a:rPr lang="zh-CN" altLang="en-US" dirty="0">
                <a:latin typeface="Times New Roman" panose="02020603050405020304" pitchFamily="18" charset="0"/>
              </a:rPr>
              <a:t>于是，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+1=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</a:rPr>
              <a:t>2+1=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</a:rPr>
              <a:t>1.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750C-8668-4AD6-944F-03582E6D0A5F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274446" name="Rectangle 14"/>
          <p:cNvSpPr>
            <a:spLocks noChangeArrowheads="1"/>
          </p:cNvSpPr>
          <p:nvPr/>
        </p:nvSpPr>
        <p:spPr bwMode="auto">
          <a:xfrm>
            <a:off x="539750" y="3784600"/>
            <a:ext cx="7993063" cy="223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(3)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(</a:t>
            </a:r>
            <a:r>
              <a:rPr lang="en-US" altLang="zh-CN" dirty="0">
                <a:latin typeface="Times New Roman" panose="02020603050405020304" pitchFamily="18" charset="0"/>
              </a:rPr>
              <a:t>4). </a:t>
            </a:r>
            <a:r>
              <a:rPr lang="zh-CN" altLang="en-US" dirty="0">
                <a:latin typeface="Times New Roman" panose="02020603050405020304" pitchFamily="18" charset="0"/>
              </a:rPr>
              <a:t>只需证明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 smtClean="0">
                <a:latin typeface="Times New Roman" panose="02020603050405020304" pitchFamily="18" charset="0"/>
              </a:rPr>
              <a:t>连通。用</a:t>
            </a:r>
            <a:r>
              <a:rPr lang="zh-CN" altLang="en-US" dirty="0">
                <a:latin typeface="Times New Roman" panose="02020603050405020304" pitchFamily="18" charset="0"/>
              </a:rPr>
              <a:t>反证法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 smtClean="0">
                <a:latin typeface="Times New Roman" panose="02020603050405020304" pitchFamily="18" charset="0"/>
              </a:rPr>
              <a:t>设</a:t>
            </a:r>
            <a:r>
              <a:rPr lang="en-US" altLang="zh-CN" i="1" dirty="0" smtClean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有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）个</a:t>
            </a:r>
            <a:r>
              <a:rPr lang="zh-CN" altLang="en-US" dirty="0" smtClean="0">
                <a:latin typeface="Times New Roman" panose="02020603050405020304" pitchFamily="18" charset="0"/>
              </a:rPr>
              <a:t>连通分支。因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 smtClean="0">
                <a:latin typeface="Times New Roman" panose="02020603050405020304" pitchFamily="18" charset="0"/>
              </a:rPr>
              <a:t>中没有回路，所以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G</a:t>
            </a:r>
            <a:r>
              <a:rPr lang="en-US" altLang="zh-CN" i="1" baseline="-25000" dirty="0" err="1" smtClean="0">
                <a:latin typeface="Times New Roman" panose="02020603050405020304" pitchFamily="18" charset="0"/>
              </a:rPr>
              <a:t>i</a:t>
            </a:r>
            <a:r>
              <a:rPr lang="zh-CN" altLang="en-US" dirty="0" smtClean="0">
                <a:latin typeface="Times New Roman" panose="02020603050405020304" pitchFamily="18" charset="0"/>
              </a:rPr>
              <a:t>都是</a:t>
            </a:r>
            <a:r>
              <a:rPr lang="zh-CN" altLang="en-US" dirty="0">
                <a:latin typeface="Times New Roman" panose="02020603050405020304" pitchFamily="18" charset="0"/>
              </a:rPr>
              <a:t>小树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于是有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</a:rPr>
              <a:t>1, </a:t>
            </a:r>
            <a:r>
              <a:rPr lang="en-US" altLang="zh-CN" dirty="0" smtClean="0">
                <a:latin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</a:rPr>
            </a:br>
            <a:r>
              <a:rPr lang="zh-CN" altLang="en-US" dirty="0" smtClean="0">
                <a:latin typeface="Times New Roman" panose="02020603050405020304" pitchFamily="18" charset="0"/>
              </a:rPr>
              <a:t>这</a:t>
            </a:r>
            <a:r>
              <a:rPr lang="zh-CN" altLang="en-US" dirty="0">
                <a:latin typeface="Times New Roman" panose="02020603050405020304" pitchFamily="18" charset="0"/>
              </a:rPr>
              <a:t>与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矛盾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274444" name="Rectangle 12"/>
          <p:cNvSpPr>
            <a:spLocks noChangeArrowheads="1"/>
          </p:cNvSpPr>
          <p:nvPr/>
        </p:nvSpPr>
        <p:spPr bwMode="auto">
          <a:xfrm>
            <a:off x="0" y="3035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7444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8651462"/>
              </p:ext>
            </p:extLst>
          </p:nvPr>
        </p:nvGraphicFramePr>
        <p:xfrm>
          <a:off x="2339752" y="4752181"/>
          <a:ext cx="4792662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459" name="公式" r:id="rId4" imgW="2234880" imgH="431640" progId="Equation.3">
                  <p:embed/>
                </p:oleObj>
              </mc:Choice>
              <mc:Fallback>
                <p:oleObj name="公式" r:id="rId4" imgW="2234880" imgH="4316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4752181"/>
                        <a:ext cx="4792662" cy="919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4447" name="Rectangle 15"/>
          <p:cNvSpPr>
            <a:spLocks noChangeArrowheads="1"/>
          </p:cNvSpPr>
          <p:nvPr/>
        </p:nvSpPr>
        <p:spPr bwMode="auto">
          <a:xfrm>
            <a:off x="539750" y="1052513"/>
            <a:ext cx="6289675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(1)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(</a:t>
            </a:r>
            <a:r>
              <a:rPr lang="en-US" altLang="zh-CN" dirty="0">
                <a:latin typeface="Times New Roman" panose="02020603050405020304" pitchFamily="18" charset="0"/>
              </a:rPr>
              <a:t>2).</a:t>
            </a:r>
            <a:r>
              <a:rPr lang="en-US" altLang="zh-CN" dirty="0"/>
              <a:t> </a:t>
            </a:r>
            <a:r>
              <a:rPr lang="zh-CN" altLang="en-US" dirty="0"/>
              <a:t>关键一步是</a:t>
            </a:r>
            <a:r>
              <a:rPr lang="en-US" altLang="zh-CN" dirty="0"/>
              <a:t>, </a:t>
            </a:r>
            <a:r>
              <a:rPr lang="zh-CN" altLang="en-US" dirty="0"/>
              <a:t>若路径不惟一必有回路</a:t>
            </a:r>
            <a:r>
              <a:rPr lang="en-US" altLang="zh-CN" dirty="0"/>
              <a:t>.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9" name="Rectangle 9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zh-CN" altLang="en-US"/>
              <a:t>证明思路</a:t>
            </a:r>
          </a:p>
        </p:txBody>
      </p:sp>
      <p:sp>
        <p:nvSpPr>
          <p:cNvPr id="276488" name="Rectangle 8"/>
          <p:cNvSpPr>
            <a:spLocks noGrp="1" noChangeArrowheads="1"/>
          </p:cNvSpPr>
          <p:nvPr>
            <p:ph idx="1"/>
          </p:nvPr>
        </p:nvSpPr>
        <p:spPr>
          <a:xfrm>
            <a:off x="395288" y="1196975"/>
            <a:ext cx="8353425" cy="1800225"/>
          </a:xfrm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</a:rPr>
              <a:t>(4)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(</a:t>
            </a:r>
            <a:r>
              <a:rPr lang="en-US" altLang="zh-CN">
                <a:latin typeface="Times New Roman" panose="02020603050405020304" pitchFamily="18" charset="0"/>
              </a:rPr>
              <a:t>5). </a:t>
            </a:r>
            <a:r>
              <a:rPr lang="zh-CN" altLang="en-US">
                <a:latin typeface="Times New Roman" panose="02020603050405020304" pitchFamily="18" charset="0"/>
              </a:rPr>
              <a:t>只需证明</a:t>
            </a:r>
            <a:r>
              <a:rPr lang="en-US" altLang="zh-CN" i="1">
                <a:latin typeface="Times New Roman" panose="02020603050405020304" pitchFamily="18" charset="0"/>
              </a:rPr>
              <a:t>G </a:t>
            </a:r>
            <a:r>
              <a:rPr lang="zh-CN" altLang="en-US">
                <a:latin typeface="Times New Roman" panose="02020603050405020304" pitchFamily="18" charset="0"/>
              </a:rPr>
              <a:t>中每条边都是桥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  <a:r>
              <a:rPr lang="zh-CN" altLang="en-US">
                <a:latin typeface="Times New Roman" panose="02020603050405020304" pitchFamily="18" charset="0"/>
              </a:rPr>
              <a:t>为此只需证明命题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            “</a:t>
            </a:r>
            <a:r>
              <a:rPr lang="en-US" altLang="zh-CN" i="1">
                <a:latin typeface="Times New Roman" panose="02020603050405020304" pitchFamily="18" charset="0"/>
              </a:rPr>
              <a:t>G </a:t>
            </a:r>
            <a:r>
              <a:rPr lang="zh-CN" altLang="en-US">
                <a:latin typeface="Times New Roman" panose="02020603050405020304" pitchFamily="18" charset="0"/>
              </a:rPr>
              <a:t>是 </a:t>
            </a:r>
            <a:r>
              <a:rPr lang="en-US" altLang="zh-CN" i="1">
                <a:latin typeface="Times New Roman" panose="02020603050405020304" pitchFamily="18" charset="0"/>
              </a:rPr>
              <a:t>n </a:t>
            </a:r>
            <a:r>
              <a:rPr lang="zh-CN" altLang="en-US">
                <a:latin typeface="Times New Roman" panose="02020603050405020304" pitchFamily="18" charset="0"/>
              </a:rPr>
              <a:t>阶 </a:t>
            </a:r>
            <a:r>
              <a:rPr lang="en-US" altLang="zh-CN" i="1">
                <a:latin typeface="Times New Roman" panose="02020603050405020304" pitchFamily="18" charset="0"/>
              </a:rPr>
              <a:t>m </a:t>
            </a:r>
            <a:r>
              <a:rPr lang="zh-CN" altLang="en-US">
                <a:latin typeface="Times New Roman" panose="02020603050405020304" pitchFamily="18" charset="0"/>
              </a:rPr>
              <a:t>条边的无向连通图，则 </a:t>
            </a:r>
            <a:r>
              <a:rPr lang="en-US" altLang="zh-CN" i="1">
                <a:latin typeface="Times New Roman" panose="02020603050405020304" pitchFamily="18" charset="0"/>
              </a:rPr>
              <a:t>m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>
                <a:latin typeface="Times New Roman" panose="02020603050405020304" pitchFamily="18" charset="0"/>
              </a:rPr>
              <a:t>1”. 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命题的证明</a:t>
            </a:r>
            <a:r>
              <a:rPr lang="en-US" altLang="zh-CN">
                <a:latin typeface="Times New Roman" panose="02020603050405020304" pitchFamily="18" charset="0"/>
              </a:rPr>
              <a:t>: </a:t>
            </a:r>
            <a:r>
              <a:rPr lang="zh-CN" altLang="en-US">
                <a:latin typeface="Times New Roman" panose="02020603050405020304" pitchFamily="18" charset="0"/>
              </a:rPr>
              <a:t>对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zh-CN" altLang="en-US">
                <a:latin typeface="Times New Roman" panose="02020603050405020304" pitchFamily="18" charset="0"/>
              </a:rPr>
              <a:t>归纳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  <a:endParaRPr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zh-CN" altLang="en-US">
                <a:latin typeface="Times New Roman" panose="02020603050405020304" pitchFamily="18" charset="0"/>
              </a:rPr>
              <a:t>只有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条边，由命题可知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zh-CN" altLang="en-US">
                <a:latin typeface="Times New Roman" panose="02020603050405020304" pitchFamily="18" charset="0"/>
              </a:rPr>
              <a:t>不连通，故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zh-CN" altLang="en-US">
                <a:latin typeface="Times New Roman" panose="02020603050405020304" pitchFamily="18" charset="0"/>
              </a:rPr>
              <a:t>为桥</a:t>
            </a:r>
            <a:r>
              <a:rPr lang="en-US" altLang="zh-CN">
                <a:latin typeface="Times New Roman" panose="02020603050405020304" pitchFamily="18" charset="0"/>
              </a:rPr>
              <a:t>.  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735F-096F-4D80-A551-EBFC5EE65D26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276491" name="Rectangle 11"/>
          <p:cNvSpPr>
            <a:spLocks noChangeArrowheads="1"/>
          </p:cNvSpPr>
          <p:nvPr/>
        </p:nvSpPr>
        <p:spPr bwMode="auto">
          <a:xfrm>
            <a:off x="468313" y="3141663"/>
            <a:ext cx="7848600" cy="100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>
                <a:latin typeface="Times New Roman" panose="02020603050405020304" pitchFamily="18" charset="0"/>
              </a:rPr>
              <a:t>(5)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(</a:t>
            </a:r>
            <a:r>
              <a:rPr lang="en-US" altLang="zh-CN">
                <a:latin typeface="Times New Roman" panose="02020603050405020304" pitchFamily="18" charset="0"/>
              </a:rPr>
              <a:t>6). </a:t>
            </a:r>
            <a:r>
              <a:rPr lang="zh-CN" altLang="en-US">
                <a:latin typeface="Times New Roman" panose="02020603050405020304" pitchFamily="18" charset="0"/>
              </a:rPr>
              <a:t>由</a:t>
            </a:r>
            <a:r>
              <a:rPr lang="en-US" altLang="zh-CN">
                <a:latin typeface="Times New Roman" panose="02020603050405020304" pitchFamily="18" charset="0"/>
              </a:rPr>
              <a:t>(5)</a:t>
            </a:r>
            <a:r>
              <a:rPr lang="zh-CN" altLang="en-US">
                <a:latin typeface="Times New Roman" panose="02020603050405020304" pitchFamily="18" charset="0"/>
              </a:rPr>
              <a:t>易知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为树，由</a:t>
            </a:r>
            <a:r>
              <a:rPr lang="en-US" altLang="zh-CN">
                <a:latin typeface="Times New Roman" panose="02020603050405020304" pitchFamily="18" charset="0"/>
              </a:rPr>
              <a:t>(1)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(</a:t>
            </a:r>
            <a:r>
              <a:rPr lang="en-US" altLang="zh-CN">
                <a:latin typeface="Times New Roman" panose="02020603050405020304" pitchFamily="18" charset="0"/>
              </a:rPr>
              <a:t>2)</a:t>
            </a:r>
            <a:r>
              <a:rPr lang="zh-CN" altLang="en-US">
                <a:latin typeface="Times New Roman" panose="02020603050405020304" pitchFamily="18" charset="0"/>
              </a:rPr>
              <a:t>知，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>
                <a:latin typeface="Times New Roman" panose="02020603050405020304" pitchFamily="18" charset="0"/>
              </a:rPr>
              <a:t>u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zh-CN" altLang="en-US">
                <a:latin typeface="Times New Roman" panose="02020603050405020304" pitchFamily="18" charset="0"/>
              </a:rPr>
              <a:t>（</a:t>
            </a:r>
            <a:r>
              <a:rPr lang="en-US" altLang="zh-CN" i="1">
                <a:latin typeface="Times New Roman" panose="02020603050405020304" pitchFamily="18" charset="0"/>
              </a:rPr>
              <a:t>u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zh-CN" altLang="en-US">
                <a:latin typeface="Times New Roman" panose="02020603050405020304" pitchFamily="18" charset="0"/>
              </a:rPr>
              <a:t>）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</a:p>
          <a:p>
            <a:pPr>
              <a:lnSpc>
                <a:spcPct val="120000"/>
              </a:lnSpc>
            </a:pPr>
            <a:r>
              <a:rPr lang="en-US" altLang="zh-CN" i="1">
                <a:latin typeface="Times New Roman" panose="02020603050405020304" pitchFamily="18" charset="0"/>
              </a:rPr>
              <a:t>u</a:t>
            </a:r>
            <a:r>
              <a:rPr lang="zh-CN" altLang="en-US">
                <a:latin typeface="Times New Roman" panose="02020603050405020304" pitchFamily="18" charset="0"/>
              </a:rPr>
              <a:t>到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zh-CN" altLang="en-US">
                <a:latin typeface="Times New Roman" panose="02020603050405020304" pitchFamily="18" charset="0"/>
              </a:rPr>
              <a:t>有惟一路径，加新边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u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</a:rPr>
              <a:t>得惟一的一个圈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276492" name="Rectangle 12"/>
          <p:cNvSpPr>
            <a:spLocks noChangeArrowheads="1"/>
          </p:cNvSpPr>
          <p:nvPr/>
        </p:nvSpPr>
        <p:spPr bwMode="auto">
          <a:xfrm>
            <a:off x="468313" y="4437063"/>
            <a:ext cx="784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(6)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(</a:t>
            </a:r>
            <a:r>
              <a:rPr lang="en-US" altLang="zh-CN">
                <a:latin typeface="Times New Roman" panose="02020603050405020304" pitchFamily="18" charset="0"/>
              </a:rPr>
              <a:t>1). </a:t>
            </a:r>
            <a:r>
              <a:rPr lang="zh-CN" altLang="en-US">
                <a:latin typeface="Times New Roman" panose="02020603050405020304" pitchFamily="18" charset="0"/>
              </a:rPr>
              <a:t>只需证明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连通，这是显然的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210C4-20E8-4160-A864-7BCD6581D494}" type="slidenum">
              <a:rPr lang="en-US" altLang="zh-CN"/>
              <a:pPr/>
              <a:t>6</a:t>
            </a:fld>
            <a:endParaRPr lang="en-US" altLang="zh-CN"/>
          </a:p>
        </p:txBody>
      </p:sp>
      <p:graphicFrame>
        <p:nvGraphicFramePr>
          <p:cNvPr id="278537" name="Object 9"/>
          <p:cNvGraphicFramePr>
            <a:graphicFrameLocks noChangeAspect="1"/>
          </p:cNvGraphicFramePr>
          <p:nvPr/>
        </p:nvGraphicFramePr>
        <p:xfrm>
          <a:off x="1763713" y="2387600"/>
          <a:ext cx="5230812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54" name="公式" r:id="rId4" imgW="2082600" imgH="253800" progId="Equation.3">
                  <p:embed/>
                </p:oleObj>
              </mc:Choice>
              <mc:Fallback>
                <p:oleObj name="公式" r:id="rId4" imgW="2082600" imgH="253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387600"/>
                        <a:ext cx="5230812" cy="627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8539" name="Rectangle 11"/>
          <p:cNvSpPr>
            <a:spLocks noChangeArrowheads="1"/>
          </p:cNvSpPr>
          <p:nvPr/>
        </p:nvSpPr>
        <p:spPr bwMode="auto">
          <a:xfrm>
            <a:off x="539750" y="3141663"/>
            <a:ext cx="6911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由上式解出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278540" name="Rectangle 12"/>
          <p:cNvSpPr>
            <a:spLocks noChangeArrowheads="1"/>
          </p:cNvSpPr>
          <p:nvPr/>
        </p:nvSpPr>
        <p:spPr bwMode="auto">
          <a:xfrm>
            <a:off x="395288" y="1198563"/>
            <a:ext cx="8380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16.2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阶非平凡的无向树，则</a:t>
            </a:r>
            <a:r>
              <a:rPr lang="en-US" altLang="zh-CN" i="1" dirty="0">
                <a:latin typeface="Times New Roman" panose="02020603050405020304" pitchFamily="18" charset="0"/>
              </a:rPr>
              <a:t>T </a:t>
            </a:r>
            <a:r>
              <a:rPr lang="zh-CN" altLang="en-US" dirty="0">
                <a:latin typeface="Times New Roman" panose="02020603050405020304" pitchFamily="18" charset="0"/>
              </a:rPr>
              <a:t>中至少有两片树叶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278541" name="Rectangle 13"/>
          <p:cNvSpPr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>
                <a:latin typeface="Times New Roman" panose="02020603050405020304" pitchFamily="18" charset="0"/>
              </a:rPr>
              <a:t>无向树的性质</a:t>
            </a:r>
          </a:p>
        </p:txBody>
      </p:sp>
      <p:sp>
        <p:nvSpPr>
          <p:cNvPr id="278542" name="Rectangle 14"/>
          <p:cNvSpPr>
            <a:spLocks noChangeArrowheads="1"/>
          </p:cNvSpPr>
          <p:nvPr/>
        </p:nvSpPr>
        <p:spPr bwMode="auto">
          <a:xfrm>
            <a:off x="468313" y="1844675"/>
            <a:ext cx="7027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dirty="0">
                <a:latin typeface="Times New Roman" panose="02020603050405020304" pitchFamily="18" charset="0"/>
              </a:rPr>
              <a:t>证  设 </a:t>
            </a:r>
            <a:r>
              <a:rPr lang="en-US" altLang="zh-CN" i="1" dirty="0">
                <a:latin typeface="Times New Roman" panose="02020603050405020304" pitchFamily="18" charset="0"/>
              </a:rPr>
              <a:t>T </a:t>
            </a:r>
            <a:r>
              <a:rPr lang="zh-CN" altLang="en-US" dirty="0">
                <a:latin typeface="Times New Roman" panose="02020603050405020304" pitchFamily="18" charset="0"/>
              </a:rPr>
              <a:t>有 </a:t>
            </a:r>
            <a:r>
              <a:rPr lang="en-US" altLang="zh-CN" i="1" dirty="0">
                <a:latin typeface="Times New Roman" panose="02020603050405020304" pitchFamily="18" charset="0"/>
              </a:rPr>
              <a:t>x </a:t>
            </a:r>
            <a:r>
              <a:rPr lang="zh-CN" altLang="en-US" dirty="0">
                <a:latin typeface="Times New Roman" panose="02020603050405020304" pitchFamily="18" charset="0"/>
              </a:rPr>
              <a:t>片树叶，由握手定理及定理</a:t>
            </a:r>
            <a:r>
              <a:rPr lang="en-US" altLang="zh-CN" dirty="0">
                <a:latin typeface="Times New Roman" panose="02020603050405020304" pitchFamily="18" charset="0"/>
              </a:rPr>
              <a:t>16.1</a:t>
            </a:r>
            <a:r>
              <a:rPr lang="zh-CN" altLang="en-US" dirty="0">
                <a:latin typeface="Times New Roman" panose="02020603050405020304" pitchFamily="18" charset="0"/>
              </a:rPr>
              <a:t>可知，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8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例题</a:t>
            </a:r>
          </a:p>
        </p:txBody>
      </p:sp>
      <p:sp>
        <p:nvSpPr>
          <p:cNvPr id="280584" name="Rectangle 8"/>
          <p:cNvSpPr>
            <a:spLocks noGrp="1" noChangeArrowheads="1"/>
          </p:cNvSpPr>
          <p:nvPr>
            <p:ph idx="1"/>
          </p:nvPr>
        </p:nvSpPr>
        <p:spPr>
          <a:xfrm>
            <a:off x="395288" y="1052513"/>
            <a:ext cx="8280400" cy="936625"/>
          </a:xfrm>
        </p:spPr>
        <p:txBody>
          <a:bodyPr/>
          <a:lstStyle/>
          <a:p>
            <a:pPr marL="609600" indent="-609600"/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   </a:t>
            </a:r>
            <a:r>
              <a:rPr lang="zh-CN" altLang="en-US">
                <a:latin typeface="Times New Roman" panose="02020603050405020304" pitchFamily="18" charset="0"/>
              </a:rPr>
              <a:t>已知无向树</a:t>
            </a:r>
            <a:r>
              <a:rPr lang="en-US" altLang="zh-CN" i="1">
                <a:latin typeface="Times New Roman" panose="02020603050405020304" pitchFamily="18" charset="0"/>
              </a:rPr>
              <a:t>T</a:t>
            </a:r>
            <a:r>
              <a:rPr lang="zh-CN" altLang="en-US">
                <a:latin typeface="Times New Roman" panose="02020603050405020304" pitchFamily="18" charset="0"/>
              </a:rPr>
              <a:t>中有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个</a:t>
            </a:r>
            <a:r>
              <a:rPr lang="en-US" altLang="zh-CN">
                <a:latin typeface="Times New Roman" panose="02020603050405020304" pitchFamily="18" charset="0"/>
              </a:rPr>
              <a:t>3</a:t>
            </a:r>
            <a:r>
              <a:rPr lang="zh-CN" altLang="en-US">
                <a:latin typeface="Times New Roman" panose="02020603050405020304" pitchFamily="18" charset="0"/>
              </a:rPr>
              <a:t>度顶点，</a:t>
            </a:r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个</a:t>
            </a:r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度顶点，其余顶点</a:t>
            </a:r>
          </a:p>
          <a:p>
            <a:pPr marL="609600" indent="-609600"/>
            <a:r>
              <a:rPr lang="zh-CN" altLang="en-US">
                <a:latin typeface="Times New Roman" panose="02020603050405020304" pitchFamily="18" charset="0"/>
              </a:rPr>
              <a:t>全是树叶，试求树叶数，并画出满足要求的非同构的无向树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34F3A-B0A0-4F7B-A184-2FC95EFA80F2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280585" name="Rectangle 9"/>
          <p:cNvSpPr>
            <a:spLocks noChangeArrowheads="1"/>
          </p:cNvSpPr>
          <p:nvPr/>
        </p:nvSpPr>
        <p:spPr bwMode="auto">
          <a:xfrm>
            <a:off x="468313" y="2060575"/>
            <a:ext cx="8374062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16000" indent="-5588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473200" indent="-5588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930400" indent="-5588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387600" indent="-5588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844800" indent="-5588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3302000" indent="-5588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759200" indent="-5588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4216400" indent="-5588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10000"/>
              </a:spcBef>
            </a:pPr>
            <a:r>
              <a:rPr lang="zh-CN" altLang="en-US">
                <a:latin typeface="Times New Roman" panose="02020603050405020304" pitchFamily="18" charset="0"/>
              </a:rPr>
              <a:t>解  解本题用树的性质</a:t>
            </a:r>
            <a:r>
              <a:rPr lang="en-US" altLang="zh-CN" i="1">
                <a:latin typeface="Times New Roman" panose="02020603050405020304" pitchFamily="18" charset="0"/>
              </a:rPr>
              <a:t>m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，握手定理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</a:p>
          <a:p>
            <a:pPr>
              <a:spcBef>
                <a:spcPct val="10000"/>
              </a:spcBef>
            </a:pPr>
            <a:r>
              <a:rPr lang="zh-CN" altLang="en-US">
                <a:latin typeface="Times New Roman" panose="02020603050405020304" pitchFamily="18" charset="0"/>
              </a:rPr>
              <a:t>设有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zh-CN" altLang="en-US">
                <a:latin typeface="Times New Roman" panose="02020603050405020304" pitchFamily="18" charset="0"/>
              </a:rPr>
              <a:t>片树叶，于是 </a:t>
            </a:r>
            <a:r>
              <a:rPr lang="en-US" altLang="zh-CN" i="1">
                <a:latin typeface="Times New Roman" panose="02020603050405020304" pitchFamily="18" charset="0"/>
              </a:rPr>
              <a:t>n </a:t>
            </a:r>
            <a:r>
              <a:rPr lang="en-US" altLang="zh-CN">
                <a:latin typeface="Times New Roman" panose="02020603050405020304" pitchFamily="18" charset="0"/>
              </a:rPr>
              <a:t>= 1+2+</a:t>
            </a:r>
            <a:r>
              <a:rPr lang="en-US" altLang="zh-CN" i="1">
                <a:latin typeface="Times New Roman" panose="02020603050405020304" pitchFamily="18" charset="0"/>
              </a:rPr>
              <a:t>x </a:t>
            </a:r>
            <a:r>
              <a:rPr lang="en-US" altLang="zh-CN">
                <a:latin typeface="Times New Roman" panose="02020603050405020304" pitchFamily="18" charset="0"/>
              </a:rPr>
              <a:t>= 3+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</a:p>
          <a:p>
            <a:pPr>
              <a:spcBef>
                <a:spcPct val="10000"/>
              </a:spcBef>
            </a:pPr>
            <a:r>
              <a:rPr lang="en-US" altLang="zh-CN">
                <a:latin typeface="Times New Roman" panose="02020603050405020304" pitchFamily="18" charset="0"/>
              </a:rPr>
              <a:t>           2</a:t>
            </a:r>
            <a:r>
              <a:rPr lang="en-US" altLang="zh-CN" i="1">
                <a:latin typeface="Times New Roman" panose="02020603050405020304" pitchFamily="18" charset="0"/>
              </a:rPr>
              <a:t>m </a:t>
            </a:r>
            <a:r>
              <a:rPr lang="en-US" altLang="zh-CN">
                <a:latin typeface="Times New Roman" panose="02020603050405020304" pitchFamily="18" charset="0"/>
              </a:rPr>
              <a:t>= 2(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>
                <a:latin typeface="Times New Roman" panose="02020603050405020304" pitchFamily="18" charset="0"/>
              </a:rPr>
              <a:t>1) = 2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>
                <a:latin typeface="Times New Roman" panose="02020603050405020304" pitchFamily="18" charset="0"/>
              </a:rPr>
              <a:t>(2+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 = 1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>
                <a:latin typeface="Times New Roman" panose="02020603050405020304" pitchFamily="18" charset="0"/>
              </a:rPr>
              <a:t>3+2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>
                <a:latin typeface="Times New Roman" panose="02020603050405020304" pitchFamily="18" charset="0"/>
              </a:rPr>
              <a:t>2+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endParaRPr lang="en-US" altLang="zh-CN">
              <a:latin typeface="Times New Roman" panose="02020603050405020304" pitchFamily="18" charset="0"/>
            </a:endParaRPr>
          </a:p>
          <a:p>
            <a:pPr>
              <a:spcBef>
                <a:spcPct val="10000"/>
              </a:spcBef>
            </a:pPr>
            <a:r>
              <a:rPr lang="zh-CN" altLang="en-US">
                <a:latin typeface="Times New Roman" panose="02020603050405020304" pitchFamily="18" charset="0"/>
              </a:rPr>
              <a:t>解出</a:t>
            </a:r>
            <a:r>
              <a:rPr lang="en-US" altLang="zh-CN" i="1">
                <a:latin typeface="Times New Roman" panose="02020603050405020304" pitchFamily="18" charset="0"/>
              </a:rPr>
              <a:t>x </a:t>
            </a:r>
            <a:r>
              <a:rPr lang="en-US" altLang="zh-CN">
                <a:latin typeface="Times New Roman" panose="02020603050405020304" pitchFamily="18" charset="0"/>
              </a:rPr>
              <a:t>= 3</a:t>
            </a:r>
            <a:r>
              <a:rPr lang="zh-CN" altLang="en-US">
                <a:latin typeface="Times New Roman" panose="02020603050405020304" pitchFamily="18" charset="0"/>
              </a:rPr>
              <a:t>，故</a:t>
            </a:r>
            <a:r>
              <a:rPr lang="en-US" altLang="zh-CN" i="1">
                <a:latin typeface="Times New Roman" panose="02020603050405020304" pitchFamily="18" charset="0"/>
              </a:rPr>
              <a:t>T</a:t>
            </a:r>
            <a:r>
              <a:rPr lang="zh-CN" altLang="en-US">
                <a:latin typeface="Times New Roman" panose="02020603050405020304" pitchFamily="18" charset="0"/>
              </a:rPr>
              <a:t>有</a:t>
            </a:r>
            <a:r>
              <a:rPr lang="en-US" altLang="zh-CN">
                <a:latin typeface="Times New Roman" panose="02020603050405020304" pitchFamily="18" charset="0"/>
              </a:rPr>
              <a:t>3</a:t>
            </a:r>
            <a:r>
              <a:rPr lang="zh-CN" altLang="en-US">
                <a:latin typeface="Times New Roman" panose="02020603050405020304" pitchFamily="18" charset="0"/>
              </a:rPr>
              <a:t>片树叶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280587" name="Rectangle 11"/>
          <p:cNvSpPr>
            <a:spLocks noChangeArrowheads="1"/>
          </p:cNvSpPr>
          <p:nvPr/>
        </p:nvSpPr>
        <p:spPr bwMode="auto">
          <a:xfrm>
            <a:off x="468313" y="4005263"/>
            <a:ext cx="4392612" cy="210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i="1">
                <a:latin typeface="Times New Roman" panose="02020603050405020304" pitchFamily="18" charset="0"/>
              </a:rPr>
              <a:t>T </a:t>
            </a:r>
            <a:r>
              <a:rPr lang="zh-CN" altLang="en-US">
                <a:latin typeface="Times New Roman" panose="02020603050405020304" pitchFamily="18" charset="0"/>
              </a:rPr>
              <a:t>的度数列应为 </a:t>
            </a:r>
            <a:r>
              <a:rPr lang="en-US" altLang="zh-CN">
                <a:latin typeface="Times New Roman" panose="02020603050405020304" pitchFamily="18" charset="0"/>
              </a:rPr>
              <a:t>1, 1, 1, 2, 2, 3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</a:p>
          <a:p>
            <a:pPr>
              <a:lnSpc>
                <a:spcPct val="110000"/>
              </a:lnSpc>
            </a:pPr>
            <a:r>
              <a:rPr lang="zh-CN" altLang="en-US">
                <a:latin typeface="Times New Roman" panose="02020603050405020304" pitchFamily="18" charset="0"/>
              </a:rPr>
              <a:t>易知</a:t>
            </a:r>
            <a:r>
              <a:rPr lang="en-US" altLang="zh-CN">
                <a:latin typeface="Times New Roman" panose="02020603050405020304" pitchFamily="18" charset="0"/>
              </a:rPr>
              <a:t>3</a:t>
            </a:r>
            <a:r>
              <a:rPr lang="zh-CN" altLang="en-US">
                <a:latin typeface="Times New Roman" panose="02020603050405020304" pitchFamily="18" charset="0"/>
              </a:rPr>
              <a:t>度顶点与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个</a:t>
            </a:r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度顶点相邻与和</a:t>
            </a:r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个</a:t>
            </a:r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度顶点均相邻是非同构的，因而有</a:t>
            </a:r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棵非同构的无向树</a:t>
            </a:r>
            <a:r>
              <a:rPr lang="en-US" altLang="zh-CN" i="1">
                <a:latin typeface="Times New Roman" panose="02020603050405020304" pitchFamily="18" charset="0"/>
              </a:rPr>
              <a:t>T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T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，如图所示</a:t>
            </a:r>
            <a:r>
              <a:rPr lang="en-US" altLang="zh-CN">
                <a:latin typeface="Times New Roman" panose="02020603050405020304" pitchFamily="18" charset="0"/>
              </a:rPr>
              <a:t>.  </a:t>
            </a:r>
          </a:p>
        </p:txBody>
      </p:sp>
      <p:pic>
        <p:nvPicPr>
          <p:cNvPr id="280588" name="Picture 12" descr="16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67"/>
          <a:stretch>
            <a:fillRect/>
          </a:stretch>
        </p:blipFill>
        <p:spPr bwMode="auto">
          <a:xfrm>
            <a:off x="5292725" y="3860800"/>
            <a:ext cx="3167063" cy="260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81" name="Rectangle 9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zh-CN" altLang="en-US"/>
              <a:t>例题</a:t>
            </a:r>
          </a:p>
        </p:txBody>
      </p:sp>
      <p:sp>
        <p:nvSpPr>
          <p:cNvPr id="284680" name="Rectangle 8"/>
          <p:cNvSpPr>
            <a:spLocks noGrp="1" noChangeArrowheads="1"/>
          </p:cNvSpPr>
          <p:nvPr>
            <p:ph idx="1"/>
          </p:nvPr>
        </p:nvSpPr>
        <p:spPr>
          <a:xfrm>
            <a:off x="468313" y="1125538"/>
            <a:ext cx="8135937" cy="1223962"/>
          </a:xfrm>
        </p:spPr>
        <p:txBody>
          <a:bodyPr/>
          <a:lstStyle/>
          <a:p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   </a:t>
            </a:r>
            <a:r>
              <a:rPr lang="zh-CN" altLang="en-US">
                <a:latin typeface="Times New Roman" panose="02020603050405020304" pitchFamily="18" charset="0"/>
              </a:rPr>
              <a:t>已知无向树</a:t>
            </a:r>
            <a:r>
              <a:rPr lang="en-US" altLang="zh-CN" i="1">
                <a:latin typeface="Times New Roman" panose="02020603050405020304" pitchFamily="18" charset="0"/>
              </a:rPr>
              <a:t>T</a:t>
            </a:r>
            <a:r>
              <a:rPr lang="zh-CN" altLang="en-US">
                <a:latin typeface="Times New Roman" panose="02020603050405020304" pitchFamily="18" charset="0"/>
              </a:rPr>
              <a:t>有</a:t>
            </a:r>
            <a:r>
              <a:rPr lang="en-US" altLang="zh-CN">
                <a:latin typeface="Times New Roman" panose="02020603050405020304" pitchFamily="18" charset="0"/>
              </a:rPr>
              <a:t>5</a:t>
            </a:r>
            <a:r>
              <a:rPr lang="zh-CN" altLang="en-US">
                <a:latin typeface="Times New Roman" panose="02020603050405020304" pitchFamily="18" charset="0"/>
              </a:rPr>
              <a:t>片树叶，</a:t>
            </a:r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度与</a:t>
            </a:r>
            <a:r>
              <a:rPr lang="en-US" altLang="zh-CN">
                <a:latin typeface="Times New Roman" panose="02020603050405020304" pitchFamily="18" charset="0"/>
              </a:rPr>
              <a:t>3</a:t>
            </a:r>
            <a:r>
              <a:rPr lang="zh-CN" altLang="en-US">
                <a:latin typeface="Times New Roman" panose="02020603050405020304" pitchFamily="18" charset="0"/>
              </a:rPr>
              <a:t>度顶点各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个，其余顶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点的度数均为</a:t>
            </a:r>
            <a:r>
              <a:rPr lang="en-US" altLang="zh-CN">
                <a:latin typeface="Times New Roman" panose="02020603050405020304" pitchFamily="18" charset="0"/>
              </a:rPr>
              <a:t>4</a:t>
            </a:r>
            <a:r>
              <a:rPr lang="zh-CN" altLang="en-US">
                <a:latin typeface="Times New Roman" panose="02020603050405020304" pitchFamily="18" charset="0"/>
              </a:rPr>
              <a:t>，求</a:t>
            </a:r>
            <a:r>
              <a:rPr lang="en-US" altLang="zh-CN" i="1">
                <a:latin typeface="Times New Roman" panose="02020603050405020304" pitchFamily="18" charset="0"/>
              </a:rPr>
              <a:t>T</a:t>
            </a:r>
            <a:r>
              <a:rPr lang="zh-CN" altLang="en-US">
                <a:latin typeface="Times New Roman" panose="02020603050405020304" pitchFamily="18" charset="0"/>
              </a:rPr>
              <a:t>的阶数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zh-CN" altLang="en-US">
                <a:latin typeface="Times New Roman" panose="02020603050405020304" pitchFamily="18" charset="0"/>
              </a:rPr>
              <a:t>，并画出满足要求的所有非同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构的无向树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</a:p>
          <a:p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EBF93-01C0-4B0A-A5A7-90F78EE0900D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284682" name="Rectangle 10"/>
          <p:cNvSpPr>
            <a:spLocks noChangeArrowheads="1"/>
          </p:cNvSpPr>
          <p:nvPr/>
        </p:nvSpPr>
        <p:spPr bwMode="auto">
          <a:xfrm>
            <a:off x="539750" y="2708275"/>
            <a:ext cx="7561263" cy="194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解  设</a:t>
            </a:r>
            <a:r>
              <a:rPr lang="en-US" altLang="zh-CN" i="1">
                <a:latin typeface="Times New Roman" panose="02020603050405020304" pitchFamily="18" charset="0"/>
              </a:rPr>
              <a:t>T</a:t>
            </a:r>
            <a:r>
              <a:rPr lang="zh-CN" altLang="en-US">
                <a:latin typeface="Times New Roman" panose="02020603050405020304" pitchFamily="18" charset="0"/>
              </a:rPr>
              <a:t>的阶数为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则边数为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4</a:t>
            </a:r>
            <a:r>
              <a:rPr lang="zh-CN" altLang="en-US">
                <a:latin typeface="Times New Roman" panose="02020603050405020304" pitchFamily="18" charset="0"/>
              </a:rPr>
              <a:t>度顶点的个数为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>
                <a:latin typeface="Times New Roman" panose="02020603050405020304" pitchFamily="18" charset="0"/>
              </a:rPr>
              <a:t>7. 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由握手定理得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               </a:t>
            </a:r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en-US" altLang="zh-CN" i="1">
                <a:latin typeface="Times New Roman" panose="02020603050405020304" pitchFamily="18" charset="0"/>
              </a:rPr>
              <a:t>m </a:t>
            </a:r>
            <a:r>
              <a:rPr lang="en-US" altLang="zh-CN">
                <a:latin typeface="Times New Roman" panose="02020603050405020304" pitchFamily="18" charset="0"/>
              </a:rPr>
              <a:t>= 2(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>
                <a:latin typeface="Times New Roman" panose="02020603050405020304" pitchFamily="18" charset="0"/>
              </a:rPr>
              <a:t>1) = 5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>
                <a:latin typeface="Times New Roman" panose="02020603050405020304" pitchFamily="18" charset="0"/>
              </a:rPr>
              <a:t>1+2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>
                <a:latin typeface="Times New Roman" panose="02020603050405020304" pitchFamily="18" charset="0"/>
              </a:rPr>
              <a:t>1+3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>
                <a:latin typeface="Times New Roman" panose="02020603050405020304" pitchFamily="18" charset="0"/>
              </a:rPr>
              <a:t>1+4(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>
                <a:latin typeface="Times New Roman" panose="02020603050405020304" pitchFamily="18" charset="0"/>
              </a:rPr>
              <a:t>7)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解出</a:t>
            </a:r>
            <a:r>
              <a:rPr lang="en-US" altLang="zh-CN" i="1">
                <a:latin typeface="Times New Roman" panose="02020603050405020304" pitchFamily="18" charset="0"/>
              </a:rPr>
              <a:t>n </a:t>
            </a:r>
            <a:r>
              <a:rPr lang="en-US" altLang="zh-CN">
                <a:latin typeface="Times New Roman" panose="02020603050405020304" pitchFamily="18" charset="0"/>
              </a:rPr>
              <a:t>= 8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4</a:t>
            </a:r>
            <a:r>
              <a:rPr lang="zh-CN" altLang="en-US">
                <a:latin typeface="Times New Roman" panose="02020603050405020304" pitchFamily="18" charset="0"/>
              </a:rPr>
              <a:t>度顶点为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个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E42B4-66D4-49A9-A553-A94C44C0DB7F}" type="slidenum">
              <a:rPr lang="en-US" altLang="zh-CN"/>
              <a:pPr/>
              <a:t>9</a:t>
            </a:fld>
            <a:endParaRPr lang="en-US" altLang="zh-CN"/>
          </a:p>
        </p:txBody>
      </p:sp>
      <p:pic>
        <p:nvPicPr>
          <p:cNvPr id="286729" name="Picture 9" descr="16-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33"/>
          <a:stretch>
            <a:fillRect/>
          </a:stretch>
        </p:blipFill>
        <p:spPr bwMode="auto">
          <a:xfrm>
            <a:off x="1258888" y="2636838"/>
            <a:ext cx="6119812" cy="314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30" name="Rectangle 10"/>
          <p:cNvSpPr>
            <a:spLocks noChangeArrowheads="1"/>
          </p:cNvSpPr>
          <p:nvPr/>
        </p:nvSpPr>
        <p:spPr bwMode="auto">
          <a:xfrm>
            <a:off x="684213" y="1268413"/>
            <a:ext cx="7848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i="1">
                <a:latin typeface="Times New Roman" panose="02020603050405020304" pitchFamily="18" charset="0"/>
              </a:rPr>
              <a:t>T</a:t>
            </a:r>
            <a:r>
              <a:rPr lang="zh-CN" altLang="en-US">
                <a:latin typeface="Times New Roman" panose="02020603050405020304" pitchFamily="18" charset="0"/>
              </a:rPr>
              <a:t>的度数列为</a:t>
            </a:r>
            <a:r>
              <a:rPr lang="en-US" altLang="zh-CN">
                <a:latin typeface="Times New Roman" panose="02020603050405020304" pitchFamily="18" charset="0"/>
              </a:rPr>
              <a:t>1, 1, 1, 1, 1, 2, 3, 4</a:t>
            </a:r>
            <a:r>
              <a:rPr lang="zh-CN" altLang="en-US">
                <a:latin typeface="Times New Roman" panose="02020603050405020304" pitchFamily="18" charset="0"/>
              </a:rPr>
              <a:t>，共有</a:t>
            </a:r>
            <a:r>
              <a:rPr lang="en-US" altLang="zh-CN">
                <a:latin typeface="Times New Roman" panose="02020603050405020304" pitchFamily="18" charset="0"/>
              </a:rPr>
              <a:t>3</a:t>
            </a:r>
            <a:r>
              <a:rPr lang="zh-CN" altLang="en-US">
                <a:latin typeface="Times New Roman" panose="02020603050405020304" pitchFamily="18" charset="0"/>
              </a:rPr>
              <a:t>棵非同构的无向树，如图所示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286731" name="Rectangle 11"/>
          <p:cNvSpPr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/>
              <a:t>例题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1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ch1</Template>
  <TotalTime>1717</TotalTime>
  <Words>4040</Words>
  <Application>Microsoft Office PowerPoint</Application>
  <PresentationFormat>全屏显示(4:3)</PresentationFormat>
  <Paragraphs>370</Paragraphs>
  <Slides>37</Slides>
  <Notes>37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37</vt:i4>
      </vt:variant>
    </vt:vector>
  </HeadingPairs>
  <TitlesOfParts>
    <vt:vector size="47" baseType="lpstr">
      <vt:lpstr>华文行楷</vt:lpstr>
      <vt:lpstr>华文中宋</vt:lpstr>
      <vt:lpstr>宋体</vt:lpstr>
      <vt:lpstr>Arial</vt:lpstr>
      <vt:lpstr>Symbol</vt:lpstr>
      <vt:lpstr>Times New Roman</vt:lpstr>
      <vt:lpstr>Wingdings</vt:lpstr>
      <vt:lpstr>ch1</vt:lpstr>
      <vt:lpstr>公式</vt:lpstr>
      <vt:lpstr>Microsoft 公式 3.0</vt:lpstr>
      <vt:lpstr>第十六章 树</vt:lpstr>
      <vt:lpstr>16.1 无向树及其性质</vt:lpstr>
      <vt:lpstr>无向树的等价定义</vt:lpstr>
      <vt:lpstr>证明思路</vt:lpstr>
      <vt:lpstr>证明思路</vt:lpstr>
      <vt:lpstr>PowerPoint 演示文稿</vt:lpstr>
      <vt:lpstr>例题</vt:lpstr>
      <vt:lpstr>例题</vt:lpstr>
      <vt:lpstr>PowerPoint 演示文稿</vt:lpstr>
      <vt:lpstr>16.2 生成树</vt:lpstr>
      <vt:lpstr>PowerPoint 演示文稿</vt:lpstr>
      <vt:lpstr>基本回路系统</vt:lpstr>
      <vt:lpstr>基本割集的存在</vt:lpstr>
      <vt:lpstr>基本割集与基本割集系统</vt:lpstr>
      <vt:lpstr>PowerPoint 演示文稿</vt:lpstr>
      <vt:lpstr>最小生成树</vt:lpstr>
      <vt:lpstr>PowerPoint 演示文稿</vt:lpstr>
      <vt:lpstr>16.3  根树及其应用</vt:lpstr>
      <vt:lpstr>PowerPoint 演示文稿</vt:lpstr>
      <vt:lpstr>家族树与根子树</vt:lpstr>
      <vt:lpstr>根树的分类</vt:lpstr>
      <vt:lpstr>PowerPoint 演示文稿</vt:lpstr>
      <vt:lpstr>PowerPoint 演示文稿</vt:lpstr>
      <vt:lpstr>最佳前缀码</vt:lpstr>
      <vt:lpstr>PowerPoint 演示文稿</vt:lpstr>
      <vt:lpstr>用Huffman算法产生最佳前缀码</vt:lpstr>
      <vt:lpstr>PowerPoint 演示文稿</vt:lpstr>
      <vt:lpstr>波兰符号法与逆波兰符号法</vt:lpstr>
      <vt:lpstr>用2叉有序正则树存放算式</vt:lpstr>
      <vt:lpstr>波兰符号法</vt:lpstr>
      <vt:lpstr>第十六章 习题课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Amy</dc:creator>
  <cp:lastModifiedBy>Microsoft 帐户</cp:lastModifiedBy>
  <cp:revision>379</cp:revision>
  <dcterms:created xsi:type="dcterms:W3CDTF">2007-11-19T20:33:53Z</dcterms:created>
  <dcterms:modified xsi:type="dcterms:W3CDTF">2023-06-12T02:31:18Z</dcterms:modified>
</cp:coreProperties>
</file>