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1"/>
  </p:notesMasterIdLst>
  <p:handoutMasterIdLst>
    <p:handoutMasterId r:id="rId62"/>
  </p:handoutMasterIdLst>
  <p:sldIdLst>
    <p:sldId id="257" r:id="rId2"/>
    <p:sldId id="258" r:id="rId3"/>
    <p:sldId id="313" r:id="rId4"/>
    <p:sldId id="315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9" r:id="rId13"/>
    <p:sldId id="270" r:id="rId14"/>
    <p:sldId id="316" r:id="rId15"/>
    <p:sldId id="271" r:id="rId16"/>
    <p:sldId id="318" r:id="rId17"/>
    <p:sldId id="273" r:id="rId18"/>
    <p:sldId id="274" r:id="rId19"/>
    <p:sldId id="275" r:id="rId20"/>
    <p:sldId id="335" r:id="rId21"/>
    <p:sldId id="277" r:id="rId22"/>
    <p:sldId id="278" r:id="rId23"/>
    <p:sldId id="279" r:id="rId24"/>
    <p:sldId id="281" r:id="rId25"/>
    <p:sldId id="319" r:id="rId26"/>
    <p:sldId id="282" r:id="rId27"/>
    <p:sldId id="283" r:id="rId28"/>
    <p:sldId id="284" r:id="rId29"/>
    <p:sldId id="285" r:id="rId30"/>
    <p:sldId id="320" r:id="rId31"/>
    <p:sldId id="286" r:id="rId32"/>
    <p:sldId id="317" r:id="rId33"/>
    <p:sldId id="321" r:id="rId34"/>
    <p:sldId id="322" r:id="rId35"/>
    <p:sldId id="288" r:id="rId36"/>
    <p:sldId id="290" r:id="rId37"/>
    <p:sldId id="291" r:id="rId38"/>
    <p:sldId id="323" r:id="rId39"/>
    <p:sldId id="293" r:id="rId40"/>
    <p:sldId id="294" r:id="rId41"/>
    <p:sldId id="296" r:id="rId42"/>
    <p:sldId id="325" r:id="rId43"/>
    <p:sldId id="326" r:id="rId44"/>
    <p:sldId id="327" r:id="rId45"/>
    <p:sldId id="328" r:id="rId46"/>
    <p:sldId id="329" r:id="rId47"/>
    <p:sldId id="331" r:id="rId48"/>
    <p:sldId id="324" r:id="rId49"/>
    <p:sldId id="297" r:id="rId50"/>
    <p:sldId id="298" r:id="rId51"/>
    <p:sldId id="301" r:id="rId52"/>
    <p:sldId id="302" r:id="rId53"/>
    <p:sldId id="303" r:id="rId54"/>
    <p:sldId id="304" r:id="rId55"/>
    <p:sldId id="308" r:id="rId56"/>
    <p:sldId id="309" r:id="rId57"/>
    <p:sldId id="310" r:id="rId58"/>
    <p:sldId id="311" r:id="rId59"/>
    <p:sldId id="312" r:id="rId6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3F1"/>
    <a:srgbClr val="CC0000"/>
    <a:srgbClr val="FF0000"/>
    <a:srgbClr val="FF3300"/>
    <a:srgbClr val="D72323"/>
    <a:srgbClr val="000000"/>
    <a:srgbClr val="FF99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2819" autoAdjust="0"/>
  </p:normalViewPr>
  <p:slideViewPr>
    <p:cSldViewPr>
      <p:cViewPr varScale="1">
        <p:scale>
          <a:sx n="65" d="100"/>
          <a:sy n="65" d="100"/>
        </p:scale>
        <p:origin x="60" y="7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0D1466-21DB-4684-9229-33C6B5D52D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626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693291-6A84-4A42-8D1C-8E3444774E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261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8DA91-459E-42AC-82E0-E07EFDA7630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4673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F24EB-3F84-42EF-BA22-C9BE1E49049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8298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75B30-F174-4CF3-A997-07C309D507C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026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B77417-9095-4C4A-B458-7E71FAB211D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8694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89B70-2283-49E5-9B1A-4EF1E856BA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1821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04AA9A-4B35-4EF4-AEC7-4BB707DC064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8296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A9D23-7AE8-4346-B8B0-E029E2B008B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4162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A848B-AAC9-450F-8E66-2397B63BBB8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2953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20B2C-1B8E-48F9-BEA0-7C7F44B2D43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0270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1E4E8-5398-422D-997E-8DF7C49B014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0314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7B166-70C0-44DB-B1DA-22705B92A0C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79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9BEDC-9820-47E1-A69D-6F0D5FCE9A2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0792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9F2DA-4746-4A38-A69B-3BB31F07A5E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4919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C6090-CAAF-400B-86AF-9080BBD4480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1944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03D53-0654-44A4-921B-16F34215CBE4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7549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36B72-3F8C-43E0-9D12-FAB94AEB03C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1934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E1047-0F64-4B76-ADA5-2739F87EF62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65879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5C4FC-8ED7-4EE4-BAF5-D2D02FC403E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067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0694A-D18C-4836-9D9A-E30E57158E7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6539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50D2D-6D62-49C9-BC9F-FA23A087B38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3036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44FDD-580D-431E-88FF-B6DBBDD6ABF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1135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DE2E-1425-4736-B259-6E1C28A4D709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068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5BB34-2347-45EE-8453-584B65EE878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075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E7B84-6B37-4089-87AB-70CB372B975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70225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DE8A1-16A0-472B-B59B-D1E8E2A2A41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18440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EBFC1-567C-4567-8261-0683AF32CA3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59180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72A37-48F3-4A5B-894F-B9027AE4197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758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54B33-E9A8-4CB2-BBF3-417A709EBF1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36720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4F378-FD9E-419C-818F-11682CEB4A4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3593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1C5BF-1FA9-4EF7-9D5A-C6243584967C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95627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79FDD-E750-480E-8355-1548A97E3FE6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8586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D71DEE-FD33-4B5D-8E1F-300F58AC62C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95937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3538E-168D-4DFB-9AB0-F39AA29626B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271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802749-8AD4-47B0-BFF3-AA3204E0BF5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89269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E7EE3-46AD-4A31-ABA6-EE395F95D48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56552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9B137-F35C-49F8-BA8E-6C71D5EFFF1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2453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B0178-6D59-42CC-ACEA-13982AF4DAD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50493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D512B-D2DE-4127-A4F9-05C947A24E0E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16181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F5EA8-7DAC-47BE-93CD-F1C431615CA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4667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3CEDA-2AD9-4A30-93B8-50E88737A06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66660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AA4B3-C948-4AB4-AF6D-A3C07B5C2259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25484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942A6-8565-43E1-9730-70C3377B696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17321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98AC1-0F66-40EF-8F6B-0224A2F1F40D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52280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E4E08-0DBC-4FED-A4FB-6D0D074E753C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4144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1FD9E-0BB7-4F73-8F44-7987C433D61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91236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03B69-21CA-48EA-95EB-633CEEA123E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89208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DB53E-0AAE-4A6C-A978-301038837AB9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71163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2F821-CBCC-4DEA-9E14-0D398D7FDCA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632244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585C3-3F3F-4095-AF57-B0C8637B20D8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53656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019DD-0FF3-441B-87BE-A8789E12603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4306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D7786-E3DA-43F8-98B7-AC6E7596B968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86147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037F8-67F7-417B-926F-6CBEB9B46BF3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2449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83AC82-4444-4A23-A0E1-DB87809196B1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76593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0A255-15B6-4DA9-A8E1-EC1BB1764407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780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1937C-3C1C-42A8-9C3A-81CE37CE66E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686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285FC-DEEC-4147-905E-E470CEE9F9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972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050F2-32F9-4985-BA1E-D7E0A6B0931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3845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8F6C5-7BA4-453D-9413-A66E4F26E2A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104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7C7E4-3EDF-4419-8B7C-8F90C819DCE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03900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413B1-0846-477E-B279-BB7F567D02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884094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9914B-ABAB-4BD7-A17A-74B3E82E50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86901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67FDB-045A-4C24-A9AE-4954C76127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20929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4DD35C-1AE3-4B42-862A-816DC3E11CF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230112"/>
      </p:ext>
    </p:extLst>
  </p:cSld>
  <p:clrMapOvr>
    <a:masterClrMapping/>
  </p:clrMapOvr>
  <p:transition spd="slow"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64A36-A75F-46A9-BF97-A206EAD849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58110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5A842-2046-4071-816C-C816692CAD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60878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575C4-3D12-4789-9AB9-DB7244D440C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04663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2FE24-0268-4540-8393-ED23593BB2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07185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2E4AF-9A6E-486A-84E7-387D5D353A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54327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045E9-DA11-4747-9803-7245B5B428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32796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Ø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2EFF4-DF1F-47B6-B9A4-2F7AE5933B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162209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AF264E-9392-40F0-A2BA-17357EED8D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20672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588" y="0"/>
            <a:ext cx="9144001" cy="908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8488" y="246063"/>
            <a:ext cx="61214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144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04DD35C-1AE3-4B42-862A-816DC3E11CF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61925"/>
            <a:ext cx="1835150" cy="584200"/>
          </a:xfrm>
          <a:prstGeom prst="rect">
            <a:avLst/>
          </a:prstGeom>
          <a:solidFill>
            <a:srgbClr val="72BFC5"/>
          </a:solidFill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</p:spTree>
    <p:extLst>
      <p:ext uri="{BB962C8B-B14F-4D97-AF65-F5344CB8AC3E}">
        <p14:creationId xmlns:p14="http://schemas.microsoft.com/office/powerpoint/2010/main" val="251587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ransition spd="slow"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第二章 命题逻辑等值演算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4924425"/>
          </a:xfrm>
        </p:spPr>
        <p:txBody>
          <a:bodyPr/>
          <a:lstStyle/>
          <a:p>
            <a:pPr marL="361950" indent="-361950">
              <a:lnSpc>
                <a:spcPct val="150000"/>
              </a:lnSpc>
            </a:pPr>
            <a:r>
              <a:rPr lang="zh-CN" altLang="en-US" dirty="0"/>
              <a:t>主要内容</a:t>
            </a:r>
          </a:p>
          <a:p>
            <a:pPr marL="361950" indent="-36195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等值式与基本的等值式</a:t>
            </a:r>
          </a:p>
          <a:p>
            <a:pPr marL="361950" indent="-36195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等值演算与置换规则</a:t>
            </a:r>
          </a:p>
          <a:p>
            <a:pPr marL="361950" indent="-36195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析取范式与合取范式，主析取范式与主合取范式</a:t>
            </a:r>
          </a:p>
          <a:p>
            <a:pPr marL="361950" indent="-36195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</a:rPr>
              <a:t>联结词完备集</a:t>
            </a:r>
          </a:p>
          <a:p>
            <a:pPr marL="361950" indent="-36195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B050"/>
                </a:solidFill>
              </a:rPr>
              <a:t>可满足性问题与消解法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224-E96E-440C-AFA4-BB6CC5021EDE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等值演算的应用举例</a:t>
            </a:r>
            <a:endParaRPr lang="zh-CN" altLang="en-US" b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3950"/>
            <a:ext cx="8497888" cy="23764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判断公式类型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为矛盾式当且仅当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altLang="zh-CN" i="1">
                <a:latin typeface="Times New Roman" panose="02020603050405020304" pitchFamily="18" charset="0"/>
              </a:rPr>
              <a:t>                          A</a:t>
            </a:r>
            <a:r>
              <a:rPr lang="zh-CN" altLang="en-US">
                <a:latin typeface="Times New Roman" panose="02020603050405020304" pitchFamily="18" charset="0"/>
              </a:rPr>
              <a:t>为重言式当且仅当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用等值演算法判断下列公式的类型</a:t>
            </a:r>
          </a:p>
          <a:p>
            <a:pPr>
              <a:lnSpc>
                <a:spcPct val="8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(2) 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(3)  ((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4508-2C79-489C-99CD-D16C4CCDC7B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250825" y="3502025"/>
            <a:ext cx="8497888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解  </a:t>
            </a:r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  </a:t>
            </a:r>
            <a:r>
              <a:rPr lang="zh-CN" altLang="en-US">
                <a:latin typeface="Times New Roman" panose="02020603050405020304" pitchFamily="18" charset="0"/>
              </a:rPr>
              <a:t>（蕴涵等值式）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    </a:t>
            </a:r>
            <a:r>
              <a:rPr lang="zh-CN" altLang="en-US">
                <a:latin typeface="Times New Roman" panose="02020603050405020304" pitchFamily="18" charset="0"/>
              </a:rPr>
              <a:t>（德摩根律）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    </a:t>
            </a:r>
            <a:r>
              <a:rPr lang="zh-CN" altLang="en-US">
                <a:latin typeface="Times New Roman" panose="02020603050405020304" pitchFamily="18" charset="0"/>
              </a:rPr>
              <a:t>（交换律，结合律）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0               </a:t>
            </a:r>
            <a:r>
              <a:rPr lang="zh-CN" altLang="en-US">
                <a:latin typeface="Times New Roman" panose="02020603050405020304" pitchFamily="18" charset="0"/>
              </a:rPr>
              <a:t>（矛盾律）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0                   </a:t>
            </a:r>
            <a:r>
              <a:rPr lang="zh-CN" altLang="en-US">
                <a:latin typeface="Times New Roman" panose="02020603050405020304" pitchFamily="18" charset="0"/>
              </a:rPr>
              <a:t>（零律）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矛盾式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判断公式类型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374063" cy="2303462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(2) 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    </a:t>
            </a:r>
            <a:r>
              <a:rPr lang="zh-CN" altLang="en-US">
                <a:latin typeface="Times New Roman" panose="02020603050405020304" pitchFamily="18" charset="0"/>
              </a:rPr>
              <a:t>（蕴涵等值式） 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   </a:t>
            </a:r>
            <a:r>
              <a:rPr lang="zh-CN" altLang="en-US">
                <a:latin typeface="Times New Roman" panose="02020603050405020304" pitchFamily="18" charset="0"/>
              </a:rPr>
              <a:t>（交换律）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  <a:p>
            <a:r>
              <a:rPr lang="zh-CN" altLang="en-US"/>
              <a:t>重言式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1BDE-189E-436C-92CF-29D427B6F8F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395288" y="3789363"/>
            <a:ext cx="8208962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(3) ((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q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latin typeface="Times New Roman" panose="02020603050405020304" pitchFamily="18" charset="0"/>
              </a:rPr>
              <a:t>q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   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q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b="1" i="1">
                <a:latin typeface="Times New Roman" panose="02020603050405020304" pitchFamily="18" charset="0"/>
              </a:rPr>
              <a:t>q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       </a:t>
            </a:r>
            <a:r>
              <a:rPr lang="zh-CN" altLang="en-US" b="1">
                <a:latin typeface="Times New Roman" panose="02020603050405020304" pitchFamily="18" charset="0"/>
              </a:rPr>
              <a:t>（分配律）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   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                   </a:t>
            </a:r>
            <a:r>
              <a:rPr lang="zh-CN" altLang="en-US" b="1">
                <a:latin typeface="Times New Roman" panose="02020603050405020304" pitchFamily="18" charset="0"/>
              </a:rPr>
              <a:t>（排中律）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   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                       </a:t>
            </a:r>
            <a:r>
              <a:rPr lang="zh-CN" altLang="en-US" b="1">
                <a:latin typeface="Times New Roman" panose="02020603050405020304" pitchFamily="18" charset="0"/>
              </a:rPr>
              <a:t>（同一律）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可满足式，</a:t>
            </a:r>
            <a:r>
              <a:rPr lang="en-US" altLang="zh-CN" b="1">
                <a:latin typeface="Times New Roman" panose="02020603050405020304" pitchFamily="18" charset="0"/>
              </a:rPr>
              <a:t>101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>
                <a:latin typeface="Times New Roman" panose="02020603050405020304" pitchFamily="18" charset="0"/>
              </a:rPr>
              <a:t>111</a:t>
            </a:r>
            <a:r>
              <a:rPr lang="zh-CN" altLang="en-US" b="1">
                <a:latin typeface="Times New Roman" panose="02020603050405020304" pitchFamily="18" charset="0"/>
              </a:rPr>
              <a:t>是成真赋值，</a:t>
            </a:r>
            <a:r>
              <a:rPr lang="en-US" altLang="zh-CN" b="1">
                <a:latin typeface="Times New Roman" panose="02020603050405020304" pitchFamily="18" charset="0"/>
              </a:rPr>
              <a:t>000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>
                <a:latin typeface="Times New Roman" panose="02020603050405020304" pitchFamily="18" charset="0"/>
              </a:rPr>
              <a:t>010</a:t>
            </a:r>
            <a:r>
              <a:rPr lang="zh-CN" altLang="en-US" b="1">
                <a:latin typeface="Times New Roman" panose="02020603050405020304" pitchFamily="18" charset="0"/>
              </a:rPr>
              <a:t>等是成假赋值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2.2</a:t>
            </a:r>
            <a:r>
              <a:rPr lang="en-US" altLang="zh-CN"/>
              <a:t>  </a:t>
            </a:r>
            <a:r>
              <a:rPr lang="zh-CN" altLang="en-US"/>
              <a:t>析取范式与合取范式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208963" cy="5040312"/>
          </a:xfrm>
        </p:spPr>
        <p:txBody>
          <a:bodyPr/>
          <a:lstStyle/>
          <a:p>
            <a:pPr marL="609600" indent="-609600"/>
            <a:r>
              <a:rPr lang="zh-CN" altLang="en-US" dirty="0"/>
              <a:t>基本概念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文字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命题变项及其否定的总称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简单析取式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有限个文字构成的析取式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zh-CN" altLang="en-US" i="1" dirty="0">
                <a:latin typeface="Times New Roman" panose="02020603050405020304" pitchFamily="18" charset="0"/>
              </a:rPr>
              <a:t>       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…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简单合取式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有限个文字构成的合取式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zh-CN" altLang="en-US" i="1" dirty="0">
                <a:latin typeface="Times New Roman" panose="02020603050405020304" pitchFamily="18" charset="0"/>
              </a:rPr>
              <a:t>       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…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析取范式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由有限个简单合取式组成的析取式</a:t>
            </a:r>
          </a:p>
          <a:p>
            <a:pPr marL="609600" indent="-609600"/>
            <a:r>
              <a:rPr lang="zh-CN" altLang="en-US" dirty="0">
                <a:latin typeface="Times New Roman" panose="02020603050405020304" pitchFamily="18" charset="0"/>
              </a:rPr>
              <a:t>       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i="1" dirty="0">
                <a:latin typeface="Times New Roman" panose="02020603050405020304" pitchFamily="18" charset="0"/>
              </a:rPr>
              <a:t>,  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 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(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合取范式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由有限个简单析取式组成的合取式</a:t>
            </a:r>
          </a:p>
          <a:p>
            <a:pPr marL="609600" indent="-609600"/>
            <a:r>
              <a:rPr lang="zh-CN" altLang="en-US" dirty="0">
                <a:latin typeface="Times New Roman" panose="02020603050405020304" pitchFamily="18" charset="0"/>
              </a:rPr>
              <a:t>       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i="1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609600" indent="-609600"/>
            <a:r>
              <a:rPr lang="en-US" altLang="zh-CN" dirty="0">
                <a:latin typeface="Times New Roman" panose="02020603050405020304" pitchFamily="18" charset="0"/>
              </a:rPr>
              <a:t>(6) </a:t>
            </a:r>
            <a:r>
              <a:rPr lang="zh-CN" altLang="en-US" dirty="0">
                <a:latin typeface="Times New Roman" panose="02020603050405020304" pitchFamily="18" charset="0"/>
              </a:rPr>
              <a:t>范式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析取范式与合取范式的总称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9E0A-66A7-4FE6-BEC2-C4B332FD769A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范式概念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68413"/>
            <a:ext cx="8229600" cy="2305050"/>
          </a:xfrm>
        </p:spPr>
        <p:txBody>
          <a:bodyPr/>
          <a:lstStyle/>
          <a:p>
            <a:pPr marL="457200" indent="-457200"/>
            <a:r>
              <a:rPr lang="zh-CN" altLang="en-US"/>
              <a:t>说明：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单个文字既是简单析取式，又是简单合取式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形如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/>
              <a:t>公式既是析取范式，又是合取范式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8910-897B-4B44-9C2F-A11D1EF589E8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范式的性质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68413"/>
            <a:ext cx="8229600" cy="4248150"/>
          </a:xfrm>
        </p:spPr>
        <p:txBody>
          <a:bodyPr/>
          <a:lstStyle/>
          <a:p>
            <a:pPr marL="457200" indent="-457200">
              <a:buClr>
                <a:srgbClr val="FF9900"/>
              </a:buClr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2.1</a:t>
            </a:r>
            <a:r>
              <a:rPr lang="en-US" altLang="zh-CN" dirty="0">
                <a:latin typeface="Times New Roman" panose="02020603050405020304" pitchFamily="18" charset="0"/>
              </a:rPr>
              <a:t> (1) </a:t>
            </a:r>
            <a:r>
              <a:rPr lang="zh-CN" altLang="en-US" dirty="0">
                <a:latin typeface="Times New Roman" panose="02020603050405020304" pitchFamily="18" charset="0"/>
              </a:rPr>
              <a:t>一个简单析取式是重言式当且仅当它同时含有某</a:t>
            </a:r>
          </a:p>
          <a:p>
            <a:pPr marL="457200" indent="-457200">
              <a:buClr>
                <a:srgbClr val="FF9900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个命题变项和它的否定式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>
              <a:buClr>
                <a:srgbClr val="FF9900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一个简单合取式是矛盾式当且仅当它同时含有某个命题</a:t>
            </a:r>
          </a:p>
          <a:p>
            <a:pPr marL="457200" indent="-457200">
              <a:buClr>
                <a:srgbClr val="FF9900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变项和它的否定式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>
              <a:buClr>
                <a:srgbClr val="FF9900"/>
              </a:buClr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>
              <a:buClr>
                <a:srgbClr val="FF9900"/>
              </a:buClr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2.2</a:t>
            </a:r>
            <a:r>
              <a:rPr lang="en-US" altLang="zh-CN" dirty="0">
                <a:latin typeface="Times New Roman" panose="02020603050405020304" pitchFamily="18" charset="0"/>
              </a:rPr>
              <a:t>  (1) </a:t>
            </a:r>
            <a:r>
              <a:rPr lang="zh-CN" altLang="en-US" dirty="0">
                <a:latin typeface="Times New Roman" panose="02020603050405020304" pitchFamily="18" charset="0"/>
              </a:rPr>
              <a:t>一个析取范式是矛盾式当且仅当它每个简单合</a:t>
            </a:r>
          </a:p>
          <a:p>
            <a:pPr marL="457200" indent="-457200">
              <a:buClr>
                <a:srgbClr val="FF9900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取式都是矛盾式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>
              <a:buClr>
                <a:srgbClr val="FF9900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一个合取范式是重言式当且仅当它的每个简单析取式都</a:t>
            </a:r>
          </a:p>
          <a:p>
            <a:pPr marL="457200" indent="-457200">
              <a:buClr>
                <a:srgbClr val="FF9900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是重言式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3263-95D7-418B-B68B-B60778F32356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命题公式的范式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353425" cy="504031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2.3</a:t>
            </a:r>
            <a:r>
              <a:rPr lang="zh-CN" altLang="en-US">
                <a:latin typeface="Times New Roman" panose="02020603050405020304" pitchFamily="18" charset="0"/>
              </a:rPr>
              <a:t>（范式存在定理）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任何命题公式都存在与之等值的析取范式与合取范式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公式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的析取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合取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范式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与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等值的</a:t>
            </a:r>
            <a:r>
              <a:rPr lang="zh-CN" altLang="en-US">
                <a:latin typeface="Times New Roman" panose="02020603050405020304" pitchFamily="18" charset="0"/>
              </a:rPr>
              <a:t>析取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合取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范式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求公式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的范式的步骤：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消去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中的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>
                <a:latin typeface="Times New Roman" panose="02020603050405020304" pitchFamily="18" charset="0"/>
              </a:rPr>
              <a:t>（若存在）</a:t>
            </a:r>
          </a:p>
          <a:p>
            <a:pPr marL="457200" indent="-457200" algn="just">
              <a:lnSpc>
                <a:spcPct val="90000"/>
              </a:lnSpc>
            </a:pP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(2) </a:t>
            </a:r>
            <a:r>
              <a:rPr lang="zh-CN" altLang="en-US">
                <a:latin typeface="Times New Roman" panose="02020603050405020304" pitchFamily="18" charset="0"/>
              </a:rPr>
              <a:t>否定联结词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>
                <a:latin typeface="Times New Roman" panose="02020603050405020304" pitchFamily="18" charset="0"/>
              </a:rPr>
              <a:t>的内移或消去</a:t>
            </a:r>
          </a:p>
          <a:p>
            <a:pPr marL="457200" indent="-457200" algn="just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 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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E1203-26B5-47A8-A72D-366A811179E0}" type="slidenum">
              <a:rPr lang="en-US" altLang="zh-CN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命题公式的范式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39850"/>
            <a:ext cx="8353425" cy="3168650"/>
          </a:xfrm>
        </p:spPr>
        <p:txBody>
          <a:bodyPr/>
          <a:lstStyle/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  (3) </a:t>
            </a:r>
            <a:r>
              <a:rPr lang="zh-CN" altLang="en-US">
                <a:latin typeface="Times New Roman" panose="02020603050405020304" pitchFamily="18" charset="0"/>
              </a:rPr>
              <a:t>使用分配律</a:t>
            </a:r>
          </a:p>
          <a:p>
            <a:pPr marL="457200" indent="-457200" algn="just"/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</a:t>
            </a:r>
            <a:r>
              <a:rPr lang="zh-CN" altLang="en-US">
                <a:latin typeface="Times New Roman" panose="02020603050405020304" pitchFamily="18" charset="0"/>
              </a:rPr>
              <a:t>求合取范式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</a:t>
            </a:r>
            <a:r>
              <a:rPr lang="zh-CN" altLang="en-US">
                <a:latin typeface="Times New Roman" panose="02020603050405020304" pitchFamily="18" charset="0"/>
              </a:rPr>
              <a:t>求析取范式</a:t>
            </a:r>
          </a:p>
          <a:p>
            <a:pPr marL="457200" indent="-457200"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公式范式的不足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</a:t>
            </a:r>
            <a:r>
              <a:rPr lang="zh-CN" altLang="en-US">
                <a:latin typeface="Times New Roman" panose="02020603050405020304" pitchFamily="18" charset="0"/>
              </a:rPr>
              <a:t>不惟一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EA6F-5CCF-4086-8180-88881244590A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求公式的范式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218488" cy="4176712"/>
          </a:xfrm>
        </p:spPr>
        <p:txBody>
          <a:bodyPr/>
          <a:lstStyle/>
          <a:p>
            <a:pPr marL="457200" indent="-457200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/>
              <a:t>求下列公式的析取范式与合取范式</a:t>
            </a:r>
          </a:p>
          <a:p>
            <a:pPr marL="457200" indent="-457200"/>
            <a:r>
              <a:rPr lang="zh-CN" altLang="en-US"/>
              <a:t>     </a:t>
            </a:r>
            <a:r>
              <a:rPr lang="en-US" altLang="zh-CN">
                <a:latin typeface="Times New Roman" panose="02020603050405020304" pitchFamily="18" charset="0"/>
              </a:rPr>
              <a:t>(1)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      (2)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解   </a:t>
            </a:r>
            <a:r>
              <a:rPr lang="en-US" altLang="zh-CN">
                <a:latin typeface="Times New Roman" panose="02020603050405020304" pitchFamily="18" charset="0"/>
              </a:rPr>
              <a:t>(1) 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r 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（消去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latin typeface="Times New Roman" panose="02020603050405020304" pitchFamily="18" charset="0"/>
              </a:rPr>
              <a:t>）   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       </a:t>
            </a:r>
            <a:r>
              <a:rPr lang="zh-CN" altLang="en-US">
                <a:latin typeface="Times New Roman" panose="02020603050405020304" pitchFamily="18" charset="0"/>
              </a:rPr>
              <a:t>（结合律）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最后结果既是析取范式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个简单合取式组成的析取式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，又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是合取范式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由一个简单析取式组成的合取式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68F5-C568-4930-968A-AFB5C35BCE50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求公式的范式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2808287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  (2) 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（消去第一个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（消去第二个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>
                <a:latin typeface="Times New Roman" panose="02020603050405020304" pitchFamily="18" charset="0"/>
              </a:rPr>
              <a:t>） 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            </a:t>
            </a:r>
            <a:r>
              <a:rPr lang="zh-CN" altLang="en-US">
                <a:latin typeface="Times New Roman" panose="02020603050405020304" pitchFamily="18" charset="0"/>
              </a:rPr>
              <a:t>（否定号内移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德摩根律</a:t>
            </a:r>
            <a:r>
              <a:rPr lang="en-US" altLang="zh-CN">
                <a:latin typeface="Times New Roman" panose="02020603050405020304" pitchFamily="18" charset="0"/>
              </a:rPr>
              <a:t>)   </a:t>
            </a:r>
            <a:r>
              <a:rPr lang="zh-CN" altLang="en-US">
                <a:latin typeface="Times New Roman" panose="02020603050405020304" pitchFamily="18" charset="0"/>
              </a:rPr>
              <a:t>析取范式</a:t>
            </a:r>
          </a:p>
          <a:p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    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>
                <a:latin typeface="Times New Roman" panose="02020603050405020304" pitchFamily="18" charset="0"/>
              </a:rPr>
              <a:t>对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>
                <a:latin typeface="Times New Roman" panose="02020603050405020304" pitchFamily="18" charset="0"/>
              </a:rPr>
              <a:t>分配律）   合取范式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CC3C-C37B-44EB-A7E8-7E175626F437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宋体" panose="02010600030101010101" pitchFamily="2" charset="-122"/>
              </a:rPr>
              <a:t>极小项与极大项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424863" cy="4895850"/>
          </a:xfrm>
        </p:spPr>
        <p:txBody>
          <a:bodyPr/>
          <a:lstStyle/>
          <a:p>
            <a:pPr marL="457200" indent="-457200">
              <a:tabLst>
                <a:tab pos="0" algn="l"/>
              </a:tabLst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2.4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在含有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个命题变项的简单合取式（简单析取式）</a:t>
            </a:r>
          </a:p>
          <a:p>
            <a:pPr marL="457200" indent="-457200">
              <a:tabLst>
                <a:tab pos="0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中，若每个命题变项均以文字的形式在其中出现且仅出现</a:t>
            </a:r>
          </a:p>
          <a:p>
            <a:pPr marL="457200" indent="-457200">
              <a:tabLst>
                <a:tab pos="0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一次，而且第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个文字出现在左起第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位上（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），称这</a:t>
            </a:r>
          </a:p>
          <a:p>
            <a:pPr marL="457200" indent="-457200">
              <a:tabLst>
                <a:tab pos="0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样的简单合取式（简单析取式）为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极小项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极大项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ct val="65000"/>
              </a:spcBef>
              <a:tabLst>
                <a:tab pos="0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几点说明：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个命题变项有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个极小项和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个极大项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个极小项（极大项）均互不等值</a:t>
            </a:r>
          </a:p>
          <a:p>
            <a:pPr marL="457200" indent="-457200">
              <a:buClr>
                <a:srgbClr val="FF9900"/>
              </a:buClr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表示第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个极小项，其中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是该极小项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成真</a:t>
            </a:r>
            <a:r>
              <a:rPr lang="zh-CN" altLang="en-US" dirty="0">
                <a:latin typeface="Times New Roman" panose="02020603050405020304" pitchFamily="18" charset="0"/>
              </a:rPr>
              <a:t>赋值的十进制表示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表示第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个极大项，其中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是该极大项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成假</a:t>
            </a:r>
            <a:r>
              <a:rPr lang="zh-CN" altLang="en-US" dirty="0">
                <a:latin typeface="Times New Roman" panose="02020603050405020304" pitchFamily="18" charset="0"/>
              </a:rPr>
              <a:t>赋值的十进制表示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）称为极小项（极大项）的名称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29BB8-D7ED-4B1B-9C54-79C55826ECCA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2.1</a:t>
            </a:r>
            <a:r>
              <a:rPr lang="en-US" altLang="zh-CN"/>
              <a:t>  </a:t>
            </a:r>
            <a:r>
              <a:rPr lang="zh-CN" altLang="en-US"/>
              <a:t>等值式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18487" cy="4997450"/>
          </a:xfrm>
        </p:spPr>
        <p:txBody>
          <a:bodyPr/>
          <a:lstStyle/>
          <a:p>
            <a:pPr marL="0" indent="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是两个命题公式，若等价式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是重言式，则称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等值</a:t>
            </a:r>
            <a:r>
              <a:rPr lang="zh-CN" altLang="en-US" dirty="0">
                <a:latin typeface="Times New Roman" panose="02020603050405020304" pitchFamily="18" charset="0"/>
              </a:rPr>
              <a:t>，记作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，并称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等值式</a:t>
            </a:r>
          </a:p>
          <a:p>
            <a:pPr marL="0" indent="0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几点说明：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定义中，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</a:rPr>
              <a:t>均为元语言符号。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不是联结词，与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不同，也与一般的等号“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”不同。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中可能有哑元出现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buClr>
                <a:srgbClr val="FF9900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例如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))    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为左边公式的哑元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用真值表可检查两个公式是否等值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请验证：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不与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等值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28D1-9772-40DF-AC02-49DDD39A4CD5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宋体" panose="02010600030101010101" pitchFamily="2" charset="-122"/>
              </a:rPr>
              <a:t>包含两个变项的极小项与极大项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323279"/>
              </p:ext>
            </p:extLst>
          </p:nvPr>
        </p:nvGraphicFramePr>
        <p:xfrm>
          <a:off x="539552" y="1052736"/>
          <a:ext cx="79415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07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极小项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9B3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   q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9B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0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9B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0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9B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0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9B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9B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4A36-A75F-46A9-BF97-A206EAD8499D}" type="slidenum">
              <a:rPr lang="en-US" altLang="zh-CN" smtClean="0"/>
              <a:pPr/>
              <a:t>20</a:t>
            </a:fld>
            <a:endParaRPr lang="en-US" altLang="zh-CN"/>
          </a:p>
        </p:txBody>
      </p:sp>
      <p:graphicFrame>
        <p:nvGraphicFramePr>
          <p:cNvPr id="7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565067"/>
              </p:ext>
            </p:extLst>
          </p:nvPr>
        </p:nvGraphicFramePr>
        <p:xfrm>
          <a:off x="550395" y="4009083"/>
          <a:ext cx="794157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199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极大项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9B3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   q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9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zh-CN" altLang="en-US" sz="2400" b="1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39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9B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9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9B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19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9B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9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9B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19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69B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9B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83623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实例</a:t>
            </a:r>
            <a:endParaRPr lang="zh-CN" altLang="en-US" b="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533400"/>
          </a:xfrm>
        </p:spPr>
        <p:txBody>
          <a:bodyPr/>
          <a:lstStyle/>
          <a:p>
            <a:pPr algn="just"/>
            <a:r>
              <a:rPr lang="zh-CN" altLang="en-US"/>
              <a:t>由两个命题变项 </a:t>
            </a:r>
            <a:r>
              <a:rPr lang="en-US" altLang="zh-CN" i="1">
                <a:latin typeface="Times New Roman" panose="02020603050405020304" pitchFamily="18" charset="0"/>
              </a:rPr>
              <a:t>p, q </a:t>
            </a:r>
            <a:r>
              <a:rPr lang="zh-CN" altLang="en-US"/>
              <a:t>形成的极小项与极大项</a:t>
            </a:r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4E6D-68AB-4C96-8272-9071143C57E9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124041" name="Group 137"/>
          <p:cNvGraphicFramePr>
            <a:graphicFrameLocks noGrp="1"/>
          </p:cNvGraphicFramePr>
          <p:nvPr/>
        </p:nvGraphicFramePr>
        <p:xfrm>
          <a:off x="468313" y="2349500"/>
          <a:ext cx="8316912" cy="2879726"/>
        </p:xfrm>
        <a:graphic>
          <a:graphicData uri="http://schemas.openxmlformats.org/drawingml/2006/table">
            <a:tbl>
              <a:tblPr/>
              <a:tblGrid>
                <a:gridCol w="1592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13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极小项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极大项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公式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成真赋值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公式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成假赋值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1  0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1  1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46038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460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39700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139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139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139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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1397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0  0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0  1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1  0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1  1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46038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460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6121400" cy="417513"/>
          </a:xfrm>
        </p:spPr>
        <p:txBody>
          <a:bodyPr/>
          <a:lstStyle/>
          <a:p>
            <a:pPr algn="ctr"/>
            <a:r>
              <a:rPr lang="zh-CN" altLang="en-US" dirty="0"/>
              <a:t>实例</a:t>
            </a:r>
            <a:endParaRPr lang="zh-CN" altLang="en-US" b="0" dirty="0"/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428F-55C4-4FD9-8182-72D2024C7744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126092" name="Group 140"/>
          <p:cNvGraphicFramePr>
            <a:graphicFrameLocks noGrp="1"/>
          </p:cNvGraphicFramePr>
          <p:nvPr/>
        </p:nvGraphicFramePr>
        <p:xfrm>
          <a:off x="250825" y="1700213"/>
          <a:ext cx="8678863" cy="3979546"/>
        </p:xfrm>
        <a:graphic>
          <a:graphicData uri="http://schemas.openxmlformats.org/drawingml/2006/table">
            <a:tbl>
              <a:tblPr/>
              <a:tblGrid>
                <a:gridCol w="196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2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79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极小项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极大项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公式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成真赋值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公式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成假赋值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088">
                <a:tc>
                  <a:txBody>
                    <a:bodyPr/>
                    <a:lstStyle>
                      <a:lvl1pPr indent="66675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666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666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0  0  0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0  0  1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0  1  0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0  1  1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1  0  0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1  0  1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1  1  0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1  1  1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46038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460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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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0  0  0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0  0  1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0  1  0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0  1  1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1  0  0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1  0  1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1  1  0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1  1  1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46038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460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46038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6090" name="Rectangle 138"/>
          <p:cNvSpPr>
            <a:spLocks noChangeArrowheads="1"/>
          </p:cNvSpPr>
          <p:nvPr/>
        </p:nvSpPr>
        <p:spPr bwMode="auto">
          <a:xfrm>
            <a:off x="395288" y="1052513"/>
            <a:ext cx="638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由三个命题变项 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q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r </a:t>
            </a:r>
            <a:r>
              <a:rPr lang="zh-CN" altLang="en-US" b="1"/>
              <a:t>形成的极小项与极大项</a:t>
            </a:r>
            <a:r>
              <a:rPr lang="en-US" altLang="zh-CN" sz="1800"/>
              <a:t>. </a:t>
            </a:r>
          </a:p>
        </p:txBody>
      </p:sp>
      <p:sp>
        <p:nvSpPr>
          <p:cNvPr id="126091" name="Rectangle 139"/>
          <p:cNvSpPr>
            <a:spLocks noChangeArrowheads="1"/>
          </p:cNvSpPr>
          <p:nvPr/>
        </p:nvSpPr>
        <p:spPr bwMode="auto">
          <a:xfrm>
            <a:off x="323850" y="5988050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b="1">
                <a:latin typeface="Times New Roman" panose="02020603050405020304" pitchFamily="18" charset="0"/>
              </a:rPr>
              <a:t>与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i</a:t>
            </a:r>
            <a:r>
              <a:rPr lang="zh-CN" altLang="en-US" b="1">
                <a:latin typeface="Times New Roman" panose="02020603050405020304" pitchFamily="18" charset="0"/>
              </a:rPr>
              <a:t>的关系：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   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宋体" panose="02010600030101010101" pitchFamily="2" charset="-122"/>
              </a:rPr>
              <a:t>主析取范式与主合取范式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29600" cy="4895850"/>
          </a:xfrm>
        </p:spPr>
        <p:txBody>
          <a:bodyPr/>
          <a:lstStyle/>
          <a:p>
            <a:r>
              <a:rPr lang="zh-CN" altLang="en-US"/>
              <a:t>主析取范式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/>
              <a:t>由极小项构成的析取范式</a:t>
            </a:r>
          </a:p>
          <a:p>
            <a:r>
              <a:rPr lang="zh-CN" altLang="en-US"/>
              <a:t>主合取范式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/>
              <a:t>由极大项构成的合取范式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例如，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=3, </a:t>
            </a:r>
            <a:r>
              <a:rPr lang="zh-CN" altLang="en-US">
                <a:latin typeface="Times New Roman" panose="02020603050405020304" pitchFamily="18" charset="0"/>
              </a:rPr>
              <a:t>命题变项为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zh-CN" altLang="en-US">
                <a:latin typeface="Times New Roman" panose="02020603050405020304" pitchFamily="18" charset="0"/>
              </a:rPr>
              <a:t>时，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——</a:t>
            </a:r>
            <a:r>
              <a:rPr lang="zh-CN" altLang="en-US">
                <a:latin typeface="Times New Roman" panose="02020603050405020304" pitchFamily="18" charset="0"/>
              </a:rPr>
              <a:t>主析取范式 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主合取范式</a:t>
            </a:r>
          </a:p>
          <a:p>
            <a:pPr>
              <a:spcBef>
                <a:spcPct val="60000"/>
              </a:spcBef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公式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的主析取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合取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范式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>
                <a:latin typeface="Times New Roman" panose="02020603050405020304" pitchFamily="18" charset="0"/>
              </a:rPr>
              <a:t>等值的主析取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合取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范式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 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2.5</a:t>
            </a:r>
            <a:r>
              <a:rPr lang="en-US" altLang="zh-CN">
                <a:latin typeface="Times New Roman" panose="02020603050405020304" pitchFamily="18" charset="0"/>
              </a:rPr>
              <a:t>  (</a:t>
            </a:r>
            <a:r>
              <a:rPr lang="zh-CN" altLang="en-US">
                <a:latin typeface="Times New Roman" panose="02020603050405020304" pitchFamily="18" charset="0"/>
              </a:rPr>
              <a:t>主范式的存在惟一定理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任何命题公式都存在与之等值的主析取范式和主合取范式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并且是惟一的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8C3C-E1A5-4373-92E7-1387B794676D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宋体" panose="02010600030101010101" pitchFamily="2" charset="-122"/>
              </a:rPr>
              <a:t>求公式主范式的步骤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C1865-3CEF-4F0F-BCF5-266B9D63FDC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685800" y="1341438"/>
            <a:ext cx="77724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52600" indent="-3810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09800" indent="-3810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zh-CN" altLang="en-US">
                <a:latin typeface="Times New Roman" panose="02020603050405020304" pitchFamily="18" charset="0"/>
              </a:rPr>
              <a:t>求公式主析取范式的步骤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设公式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含命题变项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求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的析取范式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是简单合取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式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=1,2,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… 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若某个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既不含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又不含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则将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展开成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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重复这个过程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直到所有简单合取式都是长度为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的极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小项为止</a:t>
            </a:r>
            <a:endParaRPr lang="zh-CN" altLang="en-US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消去重复出现的极小项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即用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代替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将极小项按下标从小到大排列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宋体" panose="02010600030101010101" pitchFamily="2" charset="-122"/>
              </a:rPr>
              <a:t>求公式主范式的步骤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pPr marL="457200" indent="-457200" defTabSz="1079500">
              <a:lnSpc>
                <a:spcPct val="90000"/>
              </a:lnSpc>
              <a:spcBef>
                <a:spcPct val="40000"/>
              </a:spcBef>
              <a:tabLst>
                <a:tab pos="1079500" algn="r"/>
              </a:tabLst>
            </a:pPr>
            <a:r>
              <a:rPr lang="zh-CN" altLang="en-US">
                <a:latin typeface="Times New Roman" panose="02020603050405020304" pitchFamily="18" charset="0"/>
              </a:rPr>
              <a:t>求公式的主合取范式的步骤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marL="457200" indent="-457200" defTabSz="1079500">
              <a:lnSpc>
                <a:spcPct val="90000"/>
              </a:lnSpc>
              <a:spcBef>
                <a:spcPct val="40000"/>
              </a:spcBef>
              <a:tabLst>
                <a:tab pos="1079500" algn="r"/>
              </a:tabLst>
            </a:pPr>
            <a:r>
              <a:rPr lang="zh-CN" altLang="en-US">
                <a:latin typeface="Times New Roman" panose="02020603050405020304" pitchFamily="18" charset="0"/>
              </a:rPr>
              <a:t>设公式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含命题变项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defTabSz="1079500">
              <a:lnSpc>
                <a:spcPct val="90000"/>
              </a:lnSpc>
              <a:spcBef>
                <a:spcPct val="40000"/>
              </a:spcBef>
              <a:tabLst>
                <a:tab pos="1079500" algn="r"/>
              </a:tabLst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求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的合取范式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是简单析取</a:t>
            </a:r>
          </a:p>
          <a:p>
            <a:pPr marL="457200" indent="-457200" defTabSz="1079500">
              <a:lnSpc>
                <a:spcPct val="90000"/>
              </a:lnSpc>
              <a:spcBef>
                <a:spcPct val="40000"/>
              </a:spcBef>
              <a:tabLst>
                <a:tab pos="1079500" algn="r"/>
              </a:tabLst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式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=1,2,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… ,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defTabSz="1079500">
              <a:lnSpc>
                <a:spcPct val="90000"/>
              </a:lnSpc>
              <a:spcBef>
                <a:spcPct val="40000"/>
              </a:spcBef>
              <a:tabLst>
                <a:tab pos="1079500" algn="r"/>
              </a:tabLst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若某个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既不含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又不含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则将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展开成 </a:t>
            </a:r>
          </a:p>
          <a:p>
            <a:pPr marL="457200" indent="-457200" defTabSz="1079500">
              <a:lnSpc>
                <a:spcPct val="90000"/>
              </a:lnSpc>
              <a:spcBef>
                <a:spcPct val="40000"/>
              </a:spcBef>
              <a:tabLst>
                <a:tab pos="1079500" algn="r"/>
              </a:tabLst>
            </a:pP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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457200" indent="-457200" defTabSz="1079500">
              <a:lnSpc>
                <a:spcPct val="90000"/>
              </a:lnSpc>
              <a:spcBef>
                <a:spcPct val="40000"/>
              </a:spcBef>
              <a:tabLst>
                <a:tab pos="1079500" algn="r"/>
              </a:tabLst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重复这个过程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直到所有简单析取式都是长度为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的极</a:t>
            </a:r>
          </a:p>
          <a:p>
            <a:pPr marL="457200" indent="-457200" defTabSz="1079500">
              <a:lnSpc>
                <a:spcPct val="90000"/>
              </a:lnSpc>
              <a:spcBef>
                <a:spcPct val="40000"/>
              </a:spcBef>
              <a:tabLst>
                <a:tab pos="1079500" algn="r"/>
              </a:tabLst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大项为止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defTabSz="1079500">
              <a:lnSpc>
                <a:spcPct val="90000"/>
              </a:lnSpc>
              <a:spcBef>
                <a:spcPct val="40000"/>
              </a:spcBef>
              <a:tabLst>
                <a:tab pos="1079500" algn="r"/>
              </a:tabLst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消去重复出现的极大项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即用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代替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defTabSz="1079500">
              <a:lnSpc>
                <a:spcPct val="90000"/>
              </a:lnSpc>
              <a:spcBef>
                <a:spcPct val="40000"/>
              </a:spcBef>
              <a:tabLst>
                <a:tab pos="1079500" algn="r"/>
              </a:tabLst>
            </a:pP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将极大项按下标从小到大排列</a:t>
            </a:r>
            <a:endParaRPr lang="zh-CN" altLang="en-US" sz="250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5064-20E1-4C2B-B5BF-DDC8049B95D9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229600" cy="5399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  (1) </a:t>
            </a:r>
            <a:r>
              <a:rPr lang="zh-CN" altLang="en-US" dirty="0">
                <a:latin typeface="Times New Roman" panose="02020603050405020304" pitchFamily="18" charset="0"/>
              </a:rPr>
              <a:t>求公式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的主析取范式和主合取范式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解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zh-CN" altLang="en-US" dirty="0">
                <a:latin typeface="Times New Roman" panose="02020603050405020304" pitchFamily="18" charset="0"/>
              </a:rPr>
              <a:t>（析取范式）    ①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7 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                ②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           r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7 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③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②, ③</a:t>
            </a:r>
            <a:r>
              <a:rPr lang="zh-CN" altLang="en-US" dirty="0">
                <a:latin typeface="Times New Roman" panose="02020603050405020304" pitchFamily="18" charset="0"/>
              </a:rPr>
              <a:t>代入①并排序，得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∑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(1,3,5,6,7)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（主析取范式）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A3AF-9FFA-49BD-A1A8-187E70621D7E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4997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      </a:t>
            </a:r>
            <a:r>
              <a:rPr lang="zh-CN" altLang="en-US" dirty="0">
                <a:latin typeface="Times New Roman" panose="02020603050405020304" pitchFamily="18" charset="0"/>
              </a:rPr>
              <a:t>（合取范式）    </a:t>
            </a:r>
            <a:r>
              <a:rPr lang="zh-CN" altLang="en-US" dirty="0">
                <a:latin typeface="宋体" panose="02010600030101010101" pitchFamily="2" charset="-122"/>
              </a:rPr>
              <a:t>④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                                                              </a:t>
            </a:r>
            <a:r>
              <a:rPr lang="en-US" altLang="zh-CN" dirty="0">
                <a:latin typeface="宋体" panose="02010600030101010101" pitchFamily="2" charset="-122"/>
              </a:rPr>
              <a:t>⑤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               </a:t>
            </a:r>
            <a:r>
              <a:rPr lang="en-US" altLang="zh-CN" dirty="0">
                <a:latin typeface="宋体" panose="02010600030101010101" pitchFamily="2" charset="-122"/>
              </a:rPr>
              <a:t>⑥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宋体" panose="02010600030101010101" pitchFamily="2" charset="-122"/>
              </a:rPr>
              <a:t>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宋体" panose="02010600030101010101" pitchFamily="2" charset="-122"/>
              </a:rPr>
              <a:t>⑥</a:t>
            </a:r>
            <a:r>
              <a:rPr lang="zh-CN" altLang="en-US" dirty="0">
                <a:latin typeface="Times New Roman" panose="02020603050405020304" pitchFamily="18" charset="0"/>
              </a:rPr>
              <a:t>代入</a:t>
            </a:r>
            <a:r>
              <a:rPr lang="zh-CN" altLang="en-US" dirty="0">
                <a:latin typeface="宋体" panose="02010600030101010101" pitchFamily="2" charset="-122"/>
              </a:rPr>
              <a:t>④</a:t>
            </a:r>
            <a:r>
              <a:rPr lang="zh-CN" altLang="en-US" dirty="0">
                <a:latin typeface="Times New Roman" panose="02020603050405020304" pitchFamily="18" charset="0"/>
              </a:rPr>
              <a:t> 并排序，得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∏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(0,2,4)</a:t>
            </a: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（主合取范式</a:t>
            </a:r>
            <a:r>
              <a:rPr lang="zh-CN" altLang="en-US" sz="2000" dirty="0"/>
              <a:t>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FB32-0909-4628-A63A-92E6E8F5CD32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宋体" panose="02010600030101010101" pitchFamily="2" charset="-122"/>
              </a:rPr>
              <a:t>主范式的应用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5113337"/>
          </a:xfrm>
        </p:spPr>
        <p:txBody>
          <a:bodyPr/>
          <a:lstStyle/>
          <a:p>
            <a:pPr marL="457200" indent="-457200"/>
            <a:r>
              <a:rPr lang="en-US" altLang="zh-CN">
                <a:latin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</a:rPr>
              <a:t>求公式的成真成假赋</a:t>
            </a:r>
            <a:r>
              <a:rPr lang="zh-CN" altLang="en-US">
                <a:latin typeface="Times New Roman" panose="02020603050405020304" pitchFamily="18" charset="0"/>
              </a:rPr>
              <a:t>值</a:t>
            </a:r>
          </a:p>
          <a:p>
            <a:pPr marL="457200" indent="-457200">
              <a:spcBef>
                <a:spcPct val="4000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设公式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含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个命题变项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的主析取范式有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个极小项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  <a:p>
            <a:pPr marL="457200" indent="-457200">
              <a:spcBef>
                <a:spcPct val="40000"/>
              </a:spcBef>
            </a:pP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有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个成真赋值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它们是极小项下标的二进制表示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其余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-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</a:p>
          <a:p>
            <a:pPr marL="457200" indent="-457200">
              <a:spcBef>
                <a:spcPct val="40000"/>
              </a:spcBef>
            </a:pP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个赋值都是成假赋值  </a:t>
            </a:r>
          </a:p>
          <a:p>
            <a:pPr marL="457200" indent="-457200"/>
            <a:endParaRPr lang="zh-CN" altLang="en-US">
              <a:latin typeface="宋体" panose="02010600030101010101" pitchFamily="2" charset="-122"/>
            </a:endParaRPr>
          </a:p>
          <a:p>
            <a:pPr marL="457200" indent="-457200"/>
            <a:r>
              <a:rPr lang="zh-CN" altLang="en-US">
                <a:latin typeface="宋体" panose="02010600030101010101" pitchFamily="2" charset="-122"/>
              </a:rPr>
              <a:t>例如   </a:t>
            </a:r>
            <a:r>
              <a:rPr lang="en-US" altLang="zh-CN" sz="2500">
                <a:latin typeface="Times New Roman" panose="02020603050405020304" pitchFamily="18" charset="0"/>
              </a:rPr>
              <a:t>(</a:t>
            </a:r>
            <a:r>
              <a:rPr lang="en-US" altLang="zh-CN" sz="2500" i="1">
                <a:latin typeface="Times New Roman" panose="02020603050405020304" pitchFamily="18" charset="0"/>
              </a:rPr>
              <a:t>p</a:t>
            </a:r>
            <a:r>
              <a:rPr lang="en-US" altLang="zh-CN" sz="25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500" i="1">
                <a:latin typeface="Times New Roman" panose="02020603050405020304" pitchFamily="18" charset="0"/>
              </a:rPr>
              <a:t>q</a:t>
            </a:r>
            <a:r>
              <a:rPr lang="en-US" altLang="zh-CN" sz="2500">
                <a:latin typeface="Times New Roman" panose="02020603050405020304" pitchFamily="18" charset="0"/>
              </a:rPr>
              <a:t>)</a:t>
            </a:r>
            <a:r>
              <a:rPr lang="en-US" altLang="zh-CN" sz="25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500" i="1">
                <a:latin typeface="Times New Roman" panose="02020603050405020304" pitchFamily="18" charset="0"/>
              </a:rPr>
              <a:t>r</a:t>
            </a:r>
            <a:r>
              <a:rPr lang="en-US" altLang="zh-CN" sz="2500">
                <a:latin typeface="Times New Roman" panose="02020603050405020304" pitchFamily="18" charset="0"/>
              </a:rPr>
              <a:t> </a:t>
            </a:r>
            <a:r>
              <a:rPr lang="en-US" altLang="zh-CN" sz="250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500">
                <a:latin typeface="Times New Roman" panose="02020603050405020304" pitchFamily="18" charset="0"/>
              </a:rPr>
              <a:t> </a:t>
            </a:r>
            <a:r>
              <a:rPr lang="en-US" altLang="zh-CN" sz="2500" i="1">
                <a:latin typeface="Times New Roman" panose="02020603050405020304" pitchFamily="18" charset="0"/>
              </a:rPr>
              <a:t>m</a:t>
            </a:r>
            <a:r>
              <a:rPr lang="en-US" altLang="zh-CN" sz="2500" baseline="-25000">
                <a:latin typeface="Times New Roman" panose="02020603050405020304" pitchFamily="18" charset="0"/>
              </a:rPr>
              <a:t>1</a:t>
            </a:r>
            <a:r>
              <a:rPr lang="en-US" altLang="zh-CN" sz="25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500" i="1">
                <a:latin typeface="Times New Roman" panose="02020603050405020304" pitchFamily="18" charset="0"/>
              </a:rPr>
              <a:t>m</a:t>
            </a:r>
            <a:r>
              <a:rPr lang="en-US" altLang="zh-CN" sz="2500" baseline="-25000">
                <a:latin typeface="Times New Roman" panose="02020603050405020304" pitchFamily="18" charset="0"/>
              </a:rPr>
              <a:t>3</a:t>
            </a:r>
            <a:r>
              <a:rPr lang="en-US" altLang="zh-CN" sz="25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500" i="1">
                <a:latin typeface="Times New Roman" panose="02020603050405020304" pitchFamily="18" charset="0"/>
              </a:rPr>
              <a:t>m</a:t>
            </a:r>
            <a:r>
              <a:rPr lang="en-US" altLang="zh-CN" sz="2500" baseline="-25000">
                <a:latin typeface="Times New Roman" panose="02020603050405020304" pitchFamily="18" charset="0"/>
              </a:rPr>
              <a:t>5</a:t>
            </a:r>
            <a:r>
              <a:rPr lang="en-US" altLang="zh-CN" sz="25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500">
                <a:latin typeface="Times New Roman" panose="02020603050405020304" pitchFamily="18" charset="0"/>
              </a:rPr>
              <a:t> </a:t>
            </a:r>
            <a:r>
              <a:rPr lang="en-US" altLang="zh-CN" sz="2500" i="1">
                <a:latin typeface="Times New Roman" panose="02020603050405020304" pitchFamily="18" charset="0"/>
              </a:rPr>
              <a:t>m</a:t>
            </a:r>
            <a:r>
              <a:rPr lang="en-US" altLang="zh-CN" sz="2500" baseline="-25000">
                <a:latin typeface="Times New Roman" panose="02020603050405020304" pitchFamily="18" charset="0"/>
              </a:rPr>
              <a:t>6</a:t>
            </a:r>
            <a:r>
              <a:rPr lang="en-US" altLang="zh-CN" sz="250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500" i="1">
                <a:latin typeface="Times New Roman" panose="02020603050405020304" pitchFamily="18" charset="0"/>
              </a:rPr>
              <a:t>m</a:t>
            </a:r>
            <a:r>
              <a:rPr lang="en-US" altLang="zh-CN" sz="2500" baseline="-25000">
                <a:latin typeface="Times New Roman" panose="02020603050405020304" pitchFamily="18" charset="0"/>
              </a:rPr>
              <a:t>7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成真赋值为 </a:t>
            </a:r>
            <a:r>
              <a:rPr lang="en-US" altLang="zh-CN">
                <a:latin typeface="Times New Roman" panose="02020603050405020304" pitchFamily="18" charset="0"/>
              </a:rPr>
              <a:t>001, 011, 101, 110, 111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成假赋值为 </a:t>
            </a:r>
            <a:r>
              <a:rPr lang="en-US" altLang="zh-CN">
                <a:latin typeface="Times New Roman" panose="02020603050405020304" pitchFamily="18" charset="0"/>
              </a:rPr>
              <a:t>000, 010, 100. </a:t>
            </a:r>
          </a:p>
          <a:p>
            <a:pPr marL="457200" indent="-457200"/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类似地，由主合取范式也立即求出成假赋值和成真赋值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A04A-8F3A-495A-BE4A-6E30E4DA53A9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主范式的应用</a:t>
            </a:r>
            <a:endParaRPr lang="zh-CN" altLang="en-US" b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2698750" indent="-2698750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en-US" altLang="zh-CN"/>
              <a:t> </a:t>
            </a:r>
            <a:r>
              <a:rPr lang="zh-CN" altLang="en-US"/>
              <a:t>判断公式的类型</a:t>
            </a:r>
          </a:p>
          <a:p>
            <a:pPr marL="2698750" indent="-2698750">
              <a:lnSpc>
                <a:spcPct val="90000"/>
              </a:lnSpc>
            </a:pPr>
            <a:r>
              <a:rPr lang="zh-CN" altLang="en-US"/>
              <a:t>   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含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个命题变项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endParaRPr lang="en-US" altLang="zh-CN" i="1">
              <a:latin typeface="Times New Roman" panose="02020603050405020304" pitchFamily="18" charset="0"/>
            </a:endParaRPr>
          </a:p>
          <a:p>
            <a:pPr marL="2698750" indent="-2698750">
              <a:lnSpc>
                <a:spcPct val="90000"/>
              </a:lnSpc>
            </a:pPr>
            <a:r>
              <a:rPr lang="en-US" altLang="zh-CN" i="1">
                <a:latin typeface="Times New Roman" panose="02020603050405020304" pitchFamily="18" charset="0"/>
              </a:rPr>
              <a:t>      A</a:t>
            </a:r>
            <a:r>
              <a:rPr lang="zh-CN" altLang="en-US">
                <a:latin typeface="Times New Roman" panose="02020603050405020304" pitchFamily="18" charset="0"/>
              </a:rPr>
              <a:t>为重言式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的主析取范式含全部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个极小项</a:t>
            </a:r>
          </a:p>
          <a:p>
            <a:pPr marL="2698750" indent="-2698750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                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的主合取范式不含任何极大项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记为</a:t>
            </a:r>
            <a:r>
              <a:rPr lang="en-US" altLang="zh-CN">
                <a:latin typeface="Times New Roman" panose="02020603050405020304" pitchFamily="18" charset="0"/>
              </a:rPr>
              <a:t>1.</a:t>
            </a:r>
            <a:endParaRPr lang="en-US" altLang="zh-CN" i="1">
              <a:latin typeface="Times New Roman" panose="02020603050405020304" pitchFamily="18" charset="0"/>
            </a:endParaRPr>
          </a:p>
          <a:p>
            <a:pPr marL="2698750" indent="-2698750">
              <a:lnSpc>
                <a:spcPct val="90000"/>
              </a:lnSpc>
            </a:pPr>
            <a:r>
              <a:rPr lang="en-US" altLang="zh-CN" i="1">
                <a:latin typeface="Times New Roman" panose="02020603050405020304" pitchFamily="18" charset="0"/>
              </a:rPr>
              <a:t>      A</a:t>
            </a:r>
            <a:r>
              <a:rPr lang="zh-CN" altLang="en-US">
                <a:latin typeface="Times New Roman" panose="02020603050405020304" pitchFamily="18" charset="0"/>
              </a:rPr>
              <a:t>为矛盾式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的主合析取范式含全部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个极大项</a:t>
            </a:r>
          </a:p>
          <a:p>
            <a:pPr marL="2698750" indent="-2698750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                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的主析取范式不含任何极小项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记为</a:t>
            </a:r>
            <a:r>
              <a:rPr lang="en-US" altLang="zh-CN">
                <a:latin typeface="Times New Roman" panose="02020603050405020304" pitchFamily="18" charset="0"/>
              </a:rPr>
              <a:t>0.</a:t>
            </a:r>
            <a:endParaRPr lang="en-US" altLang="zh-CN" i="1">
              <a:latin typeface="Times New Roman" panose="02020603050405020304" pitchFamily="18" charset="0"/>
            </a:endParaRPr>
          </a:p>
          <a:p>
            <a:pPr marL="2698750" indent="-2698750">
              <a:lnSpc>
                <a:spcPct val="90000"/>
              </a:lnSpc>
            </a:pPr>
            <a:r>
              <a:rPr lang="en-US" altLang="zh-CN" i="1">
                <a:latin typeface="Times New Roman" panose="02020603050405020304" pitchFamily="18" charset="0"/>
              </a:rPr>
              <a:t>      A</a:t>
            </a:r>
            <a:r>
              <a:rPr lang="zh-CN" altLang="en-US">
                <a:latin typeface="Times New Roman" panose="02020603050405020304" pitchFamily="18" charset="0"/>
              </a:rPr>
              <a:t>为非重言式的可满足式    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698750" indent="-2698750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的主析取范式中至少含一个、但不是全</a:t>
            </a:r>
          </a:p>
          <a:p>
            <a:pPr marL="2698750" indent="-2698750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                          部极小项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698750" indent="-2698750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的主合取范式中至少含一个、但不是全</a:t>
            </a:r>
          </a:p>
          <a:p>
            <a:pPr marL="2698750" indent="-2698750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                         部极大项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9603-124D-4540-9B65-0C3F1C60C210}" type="slidenum">
              <a:rPr lang="en-US" altLang="zh-CN"/>
              <a:pPr/>
              <a:t>29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等值式例题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7067550" cy="1008062"/>
          </a:xfrm>
        </p:spPr>
        <p:txBody>
          <a:bodyPr/>
          <a:lstStyle/>
          <a:p>
            <a:pPr marL="0" indent="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判断下列各组公式是否等值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 (1)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与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 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9C0F-4E28-4E24-A9A1-EE5612603A16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200736" name="Group 32"/>
          <p:cNvGrpSpPr>
            <a:grpSpLocks/>
          </p:cNvGrpSpPr>
          <p:nvPr/>
        </p:nvGrpSpPr>
        <p:grpSpPr bwMode="auto">
          <a:xfrm>
            <a:off x="674688" y="2127250"/>
            <a:ext cx="7210425" cy="4038600"/>
            <a:chOff x="425" y="1340"/>
            <a:chExt cx="4542" cy="2544"/>
          </a:xfrm>
        </p:grpSpPr>
        <p:sp>
          <p:nvSpPr>
            <p:cNvPr id="200709" name="Rectangle 5"/>
            <p:cNvSpPr>
              <a:spLocks noChangeArrowheads="1"/>
            </p:cNvSpPr>
            <p:nvPr/>
          </p:nvSpPr>
          <p:spPr bwMode="auto">
            <a:xfrm>
              <a:off x="3918" y="1665"/>
              <a:ext cx="1043" cy="2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</a:t>
              </a:r>
            </a:p>
          </p:txBody>
        </p:sp>
        <p:sp>
          <p:nvSpPr>
            <p:cNvPr id="200710" name="Rectangle 6"/>
            <p:cNvSpPr>
              <a:spLocks noChangeArrowheads="1"/>
            </p:cNvSpPr>
            <p:nvPr/>
          </p:nvSpPr>
          <p:spPr bwMode="auto">
            <a:xfrm>
              <a:off x="2103" y="1665"/>
              <a:ext cx="902" cy="2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</a:t>
              </a:r>
            </a:p>
          </p:txBody>
        </p:sp>
        <p:sp>
          <p:nvSpPr>
            <p:cNvPr id="200711" name="Rectangle 7"/>
            <p:cNvSpPr>
              <a:spLocks noChangeArrowheads="1"/>
            </p:cNvSpPr>
            <p:nvPr/>
          </p:nvSpPr>
          <p:spPr bwMode="auto">
            <a:xfrm>
              <a:off x="1425" y="1665"/>
              <a:ext cx="633" cy="2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</a:t>
              </a:r>
            </a:p>
          </p:txBody>
        </p:sp>
        <p:sp>
          <p:nvSpPr>
            <p:cNvPr id="200712" name="Rectangle 8"/>
            <p:cNvSpPr>
              <a:spLocks noChangeArrowheads="1"/>
            </p:cNvSpPr>
            <p:nvPr/>
          </p:nvSpPr>
          <p:spPr bwMode="auto">
            <a:xfrm>
              <a:off x="425" y="1665"/>
              <a:ext cx="998" cy="2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0   0   0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0   0   1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0   1   0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0   1   1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1   0   0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1   0   1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1   1   0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1   1   1 </a:t>
              </a:r>
            </a:p>
          </p:txBody>
        </p:sp>
        <p:sp>
          <p:nvSpPr>
            <p:cNvPr id="200713" name="Rectangle 9"/>
            <p:cNvSpPr>
              <a:spLocks noChangeArrowheads="1"/>
            </p:cNvSpPr>
            <p:nvPr/>
          </p:nvSpPr>
          <p:spPr bwMode="auto">
            <a:xfrm>
              <a:off x="3821" y="1344"/>
              <a:ext cx="114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200714" name="Rectangle 10"/>
            <p:cNvSpPr>
              <a:spLocks noChangeArrowheads="1"/>
            </p:cNvSpPr>
            <p:nvPr/>
          </p:nvSpPr>
          <p:spPr bwMode="auto">
            <a:xfrm>
              <a:off x="2103" y="1344"/>
              <a:ext cx="99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q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latin typeface="Times New Roman" panose="02020603050405020304" pitchFamily="18" charset="0"/>
                </a:rPr>
                <a:t>r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00715" name="Rectangle 11"/>
            <p:cNvSpPr>
              <a:spLocks noChangeArrowheads="1"/>
            </p:cNvSpPr>
            <p:nvPr/>
          </p:nvSpPr>
          <p:spPr bwMode="auto">
            <a:xfrm>
              <a:off x="1377" y="1344"/>
              <a:ext cx="68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200716" name="Rectangle 12"/>
            <p:cNvSpPr>
              <a:spLocks noChangeArrowheads="1"/>
            </p:cNvSpPr>
            <p:nvPr/>
          </p:nvSpPr>
          <p:spPr bwMode="auto">
            <a:xfrm>
              <a:off x="425" y="1344"/>
              <a:ext cx="99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p   q   r</a:t>
              </a:r>
            </a:p>
          </p:txBody>
        </p:sp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425" y="1344"/>
              <a:ext cx="4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425" y="1665"/>
              <a:ext cx="4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5" y="3748"/>
              <a:ext cx="4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>
              <a:off x="425" y="1344"/>
              <a:ext cx="0" cy="32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1" name="Line 17"/>
            <p:cNvSpPr>
              <a:spLocks noChangeShapeType="1"/>
            </p:cNvSpPr>
            <p:nvPr/>
          </p:nvSpPr>
          <p:spPr bwMode="auto">
            <a:xfrm>
              <a:off x="1423" y="1344"/>
              <a:ext cx="6" cy="2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2" name="Line 18"/>
            <p:cNvSpPr>
              <a:spLocks noChangeShapeType="1"/>
            </p:cNvSpPr>
            <p:nvPr/>
          </p:nvSpPr>
          <p:spPr bwMode="auto">
            <a:xfrm>
              <a:off x="2103" y="1344"/>
              <a:ext cx="6" cy="2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3" name="Line 19"/>
            <p:cNvSpPr>
              <a:spLocks noChangeShapeType="1"/>
            </p:cNvSpPr>
            <p:nvPr/>
          </p:nvSpPr>
          <p:spPr bwMode="auto">
            <a:xfrm>
              <a:off x="3146" y="1344"/>
              <a:ext cx="6" cy="2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4967" y="1344"/>
              <a:ext cx="0" cy="32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5" name="Line 21"/>
            <p:cNvSpPr>
              <a:spLocks noChangeShapeType="1"/>
            </p:cNvSpPr>
            <p:nvPr/>
          </p:nvSpPr>
          <p:spPr bwMode="auto">
            <a:xfrm>
              <a:off x="425" y="1665"/>
              <a:ext cx="0" cy="22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6" name="Line 22"/>
            <p:cNvSpPr>
              <a:spLocks noChangeShapeType="1"/>
            </p:cNvSpPr>
            <p:nvPr/>
          </p:nvSpPr>
          <p:spPr bwMode="auto">
            <a:xfrm>
              <a:off x="4967" y="1665"/>
              <a:ext cx="0" cy="22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31" name="Rectangle 27"/>
            <p:cNvSpPr>
              <a:spLocks noChangeArrowheads="1"/>
            </p:cNvSpPr>
            <p:nvPr/>
          </p:nvSpPr>
          <p:spPr bwMode="auto">
            <a:xfrm>
              <a:off x="3192" y="1340"/>
              <a:ext cx="68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</a:t>
              </a:r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q</a:t>
              </a:r>
              <a:endPara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0732" name="Rectangle 28"/>
            <p:cNvSpPr>
              <a:spLocks noChangeArrowheads="1"/>
            </p:cNvSpPr>
            <p:nvPr/>
          </p:nvSpPr>
          <p:spPr bwMode="auto">
            <a:xfrm>
              <a:off x="3191" y="1661"/>
              <a:ext cx="726" cy="2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</a:t>
              </a:r>
            </a:p>
          </p:txBody>
        </p:sp>
        <p:sp>
          <p:nvSpPr>
            <p:cNvPr id="200733" name="Line 29"/>
            <p:cNvSpPr>
              <a:spLocks noChangeShapeType="1"/>
            </p:cNvSpPr>
            <p:nvPr/>
          </p:nvSpPr>
          <p:spPr bwMode="auto">
            <a:xfrm>
              <a:off x="3872" y="1344"/>
              <a:ext cx="6" cy="2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735" name="Rectangle 31"/>
          <p:cNvSpPr>
            <a:spLocks noChangeArrowheads="1"/>
          </p:cNvSpPr>
          <p:nvPr/>
        </p:nvSpPr>
        <p:spPr bwMode="auto">
          <a:xfrm>
            <a:off x="611188" y="6159500"/>
            <a:ext cx="48339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2400">
                <a:latin typeface="宋体" panose="02010600030101010101" pitchFamily="2" charset="-122"/>
              </a:rPr>
              <a:t>结论</a:t>
            </a:r>
            <a:r>
              <a:rPr lang="en-US" altLang="zh-CN" sz="2400">
                <a:latin typeface="宋体" panose="02010600030101010101" pitchFamily="2" charset="-122"/>
              </a:rPr>
              <a:t>: 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>
                <a:latin typeface="Times New Roman" panose="02020603050405020304" pitchFamily="18" charset="0"/>
              </a:rPr>
              <a:t> (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r>
              <a:rPr lang="en-US" altLang="zh-CN" sz="2400">
                <a:latin typeface="Times New Roman" panose="02020603050405020304" pitchFamily="18" charset="0"/>
              </a:rPr>
              <a:t>)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>
                <a:latin typeface="Times New Roman" panose="02020603050405020304" pitchFamily="18" charset="0"/>
              </a:rPr>
              <a:t>r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主范式的应用</a:t>
            </a:r>
            <a:endParaRPr lang="zh-CN" altLang="en-US" b="0"/>
          </a:p>
        </p:txBody>
      </p:sp>
      <p:sp>
        <p:nvSpPr>
          <p:cNvPr id="2160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11750"/>
          </a:xfrm>
        </p:spPr>
        <p:txBody>
          <a:bodyPr/>
          <a:lstStyle/>
          <a:p>
            <a:pPr marL="2698750" indent="-269875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用主析取范式判断公式的类型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marL="2698750" indent="-2698750">
              <a:spcBef>
                <a:spcPct val="4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 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i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698750" indent="-2698750">
              <a:spcBef>
                <a:spcPct val="6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解 </a:t>
            </a:r>
          </a:p>
          <a:p>
            <a:pPr marL="2698750" indent="-2698750">
              <a:spcBef>
                <a:spcPct val="6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0      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矛盾式</a:t>
            </a:r>
          </a:p>
          <a:p>
            <a:pPr marL="2698750" indent="-2698750">
              <a:spcBef>
                <a:spcPct val="6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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 1 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重言式</a:t>
            </a:r>
          </a:p>
          <a:p>
            <a:pPr marL="2698750" indent="-2698750">
              <a:spcBef>
                <a:spcPct val="6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(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</a:p>
          <a:p>
            <a:pPr marL="2698750" indent="-2698750">
              <a:spcBef>
                <a:spcPct val="4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 (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2698750" indent="-2698750">
              <a:spcBef>
                <a:spcPct val="4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(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698750" indent="-2698750">
              <a:spcBef>
                <a:spcPct val="4000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非重言式的可满足式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9204-5A8A-4124-AB1F-400181D08FC8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主范式的应用</a:t>
            </a:r>
            <a:endParaRPr lang="zh-CN" altLang="en-US" b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4537075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3.  </a:t>
            </a:r>
            <a:r>
              <a:rPr lang="zh-CN" altLang="en-US">
                <a:latin typeface="Times New Roman" panose="02020603050405020304" pitchFamily="18" charset="0"/>
              </a:rPr>
              <a:t>判断两个公式是否等值</a:t>
            </a:r>
          </a:p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用主析取范式判以下每一组公式是否等值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⑴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与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   ⑵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与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解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显见，⑴中的两公式等值，而⑵的不等值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DD95-83EF-4980-B36F-810871C7F6BD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主范式的应用</a:t>
            </a:r>
            <a:endParaRPr lang="zh-CN" altLang="en-US" b="0"/>
          </a:p>
        </p:txBody>
      </p:sp>
      <p:sp>
        <p:nvSpPr>
          <p:cNvPr id="209922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5111750"/>
          </a:xfrm>
        </p:spPr>
        <p:txBody>
          <a:bodyPr/>
          <a:lstStyle/>
          <a:p>
            <a:pPr marL="457200" indent="-457200">
              <a:spcBef>
                <a:spcPct val="25000"/>
              </a:spcBef>
            </a:pPr>
            <a:r>
              <a:rPr lang="en-US" altLang="zh-CN">
                <a:latin typeface="Times New Roman" panose="02020603050405020304" pitchFamily="18" charset="0"/>
              </a:rPr>
              <a:t>4. </a:t>
            </a:r>
            <a:r>
              <a:rPr lang="zh-CN" altLang="en-US">
                <a:latin typeface="Times New Roman" panose="02020603050405020304" pitchFamily="18" charset="0"/>
              </a:rPr>
              <a:t>解实际问题</a:t>
            </a:r>
          </a:p>
          <a:p>
            <a:pPr marL="457200" indent="-4572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某单位要从</a:t>
            </a:r>
            <a:r>
              <a:rPr lang="en-US" altLang="zh-CN">
                <a:latin typeface="Times New Roman" panose="02020603050405020304" pitchFamily="18" charset="0"/>
              </a:rPr>
              <a:t>A,B,C</a:t>
            </a:r>
            <a:r>
              <a:rPr lang="zh-CN" altLang="en-US">
                <a:latin typeface="Times New Roman" panose="02020603050405020304" pitchFamily="18" charset="0"/>
              </a:rPr>
              <a:t>三人中选派若干人出国考察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需满足下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   述条件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   (1)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去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必须去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   (2)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去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不能去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   (3) A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必须去一人且只能去一人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问有几种可能的选派方案</a:t>
            </a:r>
            <a:r>
              <a:rPr lang="en-US" altLang="zh-CN">
                <a:latin typeface="Times New Roman" panose="02020603050405020304" pitchFamily="18" charset="0"/>
              </a:rPr>
              <a:t>?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解  记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派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去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派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去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派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去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r,   </a:t>
            </a: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  (3)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求下式的成真赋值</a:t>
            </a:r>
          </a:p>
          <a:p>
            <a:pPr marL="457200" indent="-457200"/>
            <a:r>
              <a:rPr lang="zh-CN" altLang="en-US" i="1">
                <a:latin typeface="Times New Roman" panose="02020603050405020304" pitchFamily="18" charset="0"/>
              </a:rPr>
              <a:t>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02CCC-4965-47D1-936D-F3AF66A1F183}" type="slidenum">
              <a:rPr lang="en-US" altLang="zh-CN"/>
              <a:pPr/>
              <a:t>32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主范式的应用</a:t>
            </a:r>
            <a:endParaRPr lang="zh-CN" altLang="en-US" b="0"/>
          </a:p>
        </p:txBody>
      </p:sp>
      <p:sp>
        <p:nvSpPr>
          <p:cNvPr id="218114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4968875"/>
          </a:xfrm>
        </p:spPr>
        <p:txBody>
          <a:bodyPr/>
          <a:lstStyle/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求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的主析取范式</a:t>
            </a:r>
          </a:p>
          <a:p>
            <a:pPr marL="457200" indent="-457200" algn="just"/>
            <a:r>
              <a:rPr lang="zh-CN" altLang="en-US" i="1">
                <a:latin typeface="Times New Roman" panose="02020603050405020304" pitchFamily="18" charset="0"/>
              </a:rPr>
              <a:t>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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 (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   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 (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(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     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(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  (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(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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(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成真赋值</a:t>
            </a:r>
            <a:r>
              <a:rPr lang="en-US" altLang="zh-CN">
                <a:latin typeface="Times New Roman" panose="02020603050405020304" pitchFamily="18" charset="0"/>
              </a:rPr>
              <a:t>:101,010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结论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方案</a:t>
            </a:r>
            <a:r>
              <a:rPr lang="en-US" altLang="zh-CN">
                <a:latin typeface="Times New Roman" panose="02020603050405020304" pitchFamily="18" charset="0"/>
              </a:rPr>
              <a:t>1  </a:t>
            </a:r>
            <a:r>
              <a:rPr lang="zh-CN" altLang="en-US">
                <a:latin typeface="Times New Roman" panose="02020603050405020304" pitchFamily="18" charset="0"/>
              </a:rPr>
              <a:t>派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去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>
                <a:latin typeface="Times New Roman" panose="02020603050405020304" pitchFamily="18" charset="0"/>
              </a:rPr>
              <a:t>方案</a:t>
            </a:r>
            <a:r>
              <a:rPr lang="en-US" altLang="zh-CN">
                <a:latin typeface="Times New Roman" panose="02020603050405020304" pitchFamily="18" charset="0"/>
              </a:rPr>
              <a:t>2  </a:t>
            </a:r>
            <a:r>
              <a:rPr lang="zh-CN" altLang="en-US">
                <a:latin typeface="Times New Roman" panose="02020603050405020304" pitchFamily="18" charset="0"/>
              </a:rPr>
              <a:t>派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去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0EFA-F73C-4528-A401-6B2781C437E3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908175" y="260350"/>
            <a:ext cx="6337300" cy="417513"/>
          </a:xfrm>
          <a:noFill/>
          <a:ln/>
        </p:spPr>
        <p:txBody>
          <a:bodyPr/>
          <a:lstStyle/>
          <a:p>
            <a:pPr algn="ctr"/>
            <a:r>
              <a:rPr lang="zh-CN" altLang="en-US"/>
              <a:t>用成真赋值和成假赋值确定主范式</a:t>
            </a:r>
            <a:endParaRPr lang="zh-CN" altLang="en-US" b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3311525"/>
          </a:xfrm>
        </p:spPr>
        <p:txBody>
          <a:bodyPr/>
          <a:lstStyle/>
          <a:p>
            <a:pPr marL="457200" indent="-457200">
              <a:spcBef>
                <a:spcPct val="4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由主析取范式确定主合取范式</a:t>
            </a:r>
            <a:endParaRPr lang="zh-CN" altLang="en-US" dirty="0">
              <a:solidFill>
                <a:srgbClr val="D72323"/>
              </a:solidFill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个命题变项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且已知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的主合取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范式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解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的成真赋值是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1,3,7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的二进制表示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成假赋值是在主析取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范式中没有出现的极小项的下角标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0,2,4,5,6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的二进制表示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它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们恰好是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的主合取范式的极大项的下角标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故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C4CF-3C0B-46F1-895F-9CFEA1F31D9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395288" y="4724400"/>
            <a:ext cx="7632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由主合取范式确定主析取范式</a:t>
            </a:r>
          </a:p>
          <a:p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用真值表确定主范式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2.3</a:t>
            </a:r>
            <a:r>
              <a:rPr lang="en-US" altLang="zh-CN"/>
              <a:t>  </a:t>
            </a:r>
            <a:r>
              <a:rPr lang="zh-CN" altLang="en-US"/>
              <a:t>联结词的完备集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069C-FC99-4B74-A75F-55FB0AF3B2E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6444" name="Group 12"/>
          <p:cNvGrpSpPr>
            <a:grpSpLocks/>
          </p:cNvGrpSpPr>
          <p:nvPr/>
        </p:nvGrpSpPr>
        <p:grpSpPr bwMode="auto">
          <a:xfrm>
            <a:off x="323850" y="1196975"/>
            <a:ext cx="8496300" cy="1865314"/>
            <a:chOff x="204" y="754"/>
            <a:chExt cx="5352" cy="1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436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04" y="754"/>
                  <a:ext cx="5352" cy="11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b="1" dirty="0">
                      <a:solidFill>
                        <a:srgbClr val="A50021"/>
                      </a:solidFill>
                      <a:latin typeface="Times New Roman" panose="02020603050405020304" pitchFamily="18" charset="0"/>
                    </a:rPr>
                    <a:t>定义</a:t>
                  </a:r>
                  <a:r>
                    <a:rPr lang="en-US" altLang="zh-CN" b="1" dirty="0">
                      <a:solidFill>
                        <a:srgbClr val="A50021"/>
                      </a:solidFill>
                      <a:latin typeface="Times New Roman" panose="02020603050405020304" pitchFamily="18" charset="0"/>
                    </a:rPr>
                    <a:t>2.6</a:t>
                  </a:r>
                  <a:r>
                    <a:rPr lang="en-US" altLang="zh-CN" b="1" dirty="0">
                      <a:latin typeface="Times New Roman" panose="02020603050405020304" pitchFamily="18" charset="0"/>
                    </a:rPr>
                    <a:t>  </a:t>
                  </a:r>
                  <a:r>
                    <a:rPr lang="zh-CN" altLang="en-US" b="1" dirty="0">
                      <a:latin typeface="Times New Roman" panose="02020603050405020304" pitchFamily="18" charset="0"/>
                    </a:rPr>
                    <a:t>称</a:t>
                  </a:r>
                  <a:r>
                    <a:rPr lang="en-US" altLang="zh-CN" b="1" i="1" dirty="0">
                      <a:latin typeface="Times New Roman" panose="02020603050405020304" pitchFamily="18" charset="0"/>
                    </a:rPr>
                    <a:t>F</a:t>
                  </a:r>
                  <a:r>
                    <a:rPr lang="en-US" altLang="zh-CN" b="1" dirty="0">
                      <a:latin typeface="Times New Roman" panose="02020603050405020304" pitchFamily="18" charset="0"/>
                    </a:rPr>
                    <a:t>:{0,1}</a:t>
                  </a:r>
                  <a:r>
                    <a:rPr lang="en-US" altLang="zh-CN" b="1" i="1" baseline="30000" dirty="0">
                      <a:latin typeface="Times New Roman" panose="02020603050405020304" pitchFamily="18" charset="0"/>
                    </a:rPr>
                    <a:t>n</a:t>
                  </a:r>
                  <a:r>
                    <a:rPr lang="en-US" altLang="zh-CN" b="1" dirty="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zh-CN" b="1" dirty="0">
                      <a:latin typeface="Times New Roman" panose="02020603050405020304" pitchFamily="18" charset="0"/>
                    </a:rPr>
                    <a:t> {0,1} </a:t>
                  </a:r>
                  <a:r>
                    <a:rPr lang="zh-CN" altLang="en-US" b="1" dirty="0">
                      <a:latin typeface="Times New Roman" panose="02020603050405020304" pitchFamily="18" charset="0"/>
                    </a:rPr>
                    <a:t>为</a:t>
                  </a:r>
                  <a:r>
                    <a:rPr lang="en-US" altLang="zh-CN" b="1" i="1" dirty="0">
                      <a:solidFill>
                        <a:srgbClr val="A50021"/>
                      </a:solidFill>
                      <a:latin typeface="Times New Roman" panose="02020603050405020304" pitchFamily="18" charset="0"/>
                    </a:rPr>
                    <a:t>n</a:t>
                  </a:r>
                  <a:r>
                    <a:rPr lang="zh-CN" altLang="en-US" b="1" dirty="0">
                      <a:solidFill>
                        <a:srgbClr val="A50021"/>
                      </a:solidFill>
                      <a:latin typeface="Times New Roman" panose="02020603050405020304" pitchFamily="18" charset="0"/>
                    </a:rPr>
                    <a:t>元真值函数</a:t>
                  </a:r>
                  <a:r>
                    <a:rPr lang="en-US" altLang="zh-CN" b="1" dirty="0">
                      <a:latin typeface="Times New Roman" panose="02020603050405020304" pitchFamily="18" charset="0"/>
                    </a:rPr>
                    <a:t>.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b="1" dirty="0">
                      <a:latin typeface="Times New Roman" panose="02020603050405020304" pitchFamily="18" charset="0"/>
                    </a:rPr>
                    <a:t>    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b="1" dirty="0">
                      <a:latin typeface="Times New Roman" panose="02020603050405020304" pitchFamily="18" charset="0"/>
                    </a:rPr>
                    <a:t>{0,1}</a:t>
                  </a:r>
                  <a:r>
                    <a:rPr lang="en-US" altLang="zh-CN" b="1" i="1" baseline="30000" dirty="0">
                      <a:latin typeface="Times New Roman" panose="02020603050405020304" pitchFamily="18" charset="0"/>
                    </a:rPr>
                    <a:t>n</a:t>
                  </a:r>
                  <a:r>
                    <a:rPr lang="en-US" altLang="zh-CN" b="1" dirty="0">
                      <a:latin typeface="Times New Roman" panose="02020603050405020304" pitchFamily="18" charset="0"/>
                    </a:rPr>
                    <a:t>={00…0, 00…1, …, 11…1}</a:t>
                  </a:r>
                  <a:r>
                    <a:rPr lang="zh-CN" altLang="en-US" b="1" dirty="0">
                      <a:latin typeface="Times New Roman" panose="02020603050405020304" pitchFamily="18" charset="0"/>
                    </a:rPr>
                    <a:t>，包含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a14:m>
                  <a:r>
                    <a:rPr lang="zh-CN" altLang="en-US" b="1" dirty="0">
                      <a:latin typeface="Times New Roman" panose="02020603050405020304" pitchFamily="18" charset="0"/>
                    </a:rPr>
                    <a:t>个长为</a:t>
                  </a:r>
                  <a:r>
                    <a:rPr lang="en-US" altLang="zh-CN" b="1" i="1" dirty="0">
                      <a:latin typeface="Times New Roman" panose="02020603050405020304" pitchFamily="18" charset="0"/>
                    </a:rPr>
                    <a:t>n</a:t>
                  </a:r>
                  <a:r>
                    <a:rPr lang="zh-CN" altLang="en-US" b="1" dirty="0">
                      <a:latin typeface="Times New Roman" panose="02020603050405020304" pitchFamily="18" charset="0"/>
                    </a:rPr>
                    <a:t>的</a:t>
                  </a:r>
                  <a:r>
                    <a:rPr lang="en-US" altLang="zh-CN" b="1" dirty="0">
                      <a:latin typeface="Times New Roman" panose="02020603050405020304" pitchFamily="18" charset="0"/>
                    </a:rPr>
                    <a:t>0,1</a:t>
                  </a:r>
                  <a:r>
                    <a:rPr lang="zh-CN" altLang="en-US" b="1" dirty="0">
                      <a:latin typeface="Times New Roman" panose="02020603050405020304" pitchFamily="18" charset="0"/>
                    </a:rPr>
                    <a:t>符号串</a:t>
                  </a:r>
                  <a:r>
                    <a:rPr lang="en-US" altLang="zh-CN" b="1" dirty="0">
                      <a:latin typeface="Times New Roman" panose="02020603050405020304" pitchFamily="18" charset="0"/>
                    </a:rPr>
                    <a:t>. 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b="1" dirty="0">
                      <a:latin typeface="Times New Roman" panose="02020603050405020304" pitchFamily="18" charset="0"/>
                    </a:rPr>
                    <a:t>共有      个</a:t>
                  </a:r>
                  <a:r>
                    <a:rPr lang="en-US" altLang="zh-CN" b="1" i="1" dirty="0">
                      <a:latin typeface="Times New Roman" panose="02020603050405020304" pitchFamily="18" charset="0"/>
                    </a:rPr>
                    <a:t>n</a:t>
                  </a:r>
                  <a:r>
                    <a:rPr lang="zh-CN" altLang="en-US" b="1" dirty="0"/>
                    <a:t>元真值函数</a:t>
                  </a:r>
                  <a:r>
                    <a:rPr lang="en-US" altLang="zh-CN" b="1" dirty="0">
                      <a:latin typeface="Times New Roman" panose="02020603050405020304" pitchFamily="18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146436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4" y="754"/>
                  <a:ext cx="5352" cy="11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6" t="-1961" r="-789" b="-457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46439" name="Object 7"/>
                <p:cNvGraphicFramePr>
                  <a:graphicFrameLocks noChangeAspect="1"/>
                </p:cNvGraphicFramePr>
                <p:nvPr/>
              </p:nvGraphicFramePr>
              <p:xfrm>
                <a:off x="657" y="1595"/>
                <a:ext cx="318" cy="2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Microsoft 公式 3.0" r:id="rId5" imgW="228600" imgH="215640" progId="Equation.3">
                        <p:embed/>
                      </p:oleObj>
                    </mc:Choice>
                    <mc:Fallback>
                      <p:oleObj name="Microsoft 公式 3.0" r:id="rId5" imgW="228600" imgH="215640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7" y="1595"/>
                              <a:ext cx="318" cy="2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46439" name="Object 7"/>
                <p:cNvGraphicFramePr>
                  <a:graphicFrameLocks noChangeAspect="1"/>
                </p:cNvGraphicFramePr>
                <p:nvPr/>
              </p:nvGraphicFramePr>
              <p:xfrm>
                <a:off x="657" y="1595"/>
                <a:ext cx="318" cy="29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46483" name="Microsoft 公式 3.0" r:id="rId7" imgW="228600" imgH="215640" progId="Equation.3">
                        <p:embed/>
                      </p:oleObj>
                    </mc:Choice>
                    <mc:Fallback>
                      <p:oleObj name="Microsoft 公式 3.0" r:id="rId7" imgW="228600" imgH="215640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7" y="1595"/>
                              <a:ext cx="318" cy="2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146445" name="Group 13"/>
          <p:cNvGrpSpPr>
            <a:grpSpLocks/>
          </p:cNvGrpSpPr>
          <p:nvPr/>
        </p:nvGrpSpPr>
        <p:grpSpPr bwMode="auto">
          <a:xfrm>
            <a:off x="1752600" y="3429000"/>
            <a:ext cx="4876800" cy="2133600"/>
            <a:chOff x="1104" y="2064"/>
            <a:chExt cx="3072" cy="1344"/>
          </a:xfrm>
        </p:grpSpPr>
        <p:sp>
          <p:nvSpPr>
            <p:cNvPr id="146446" name="Text Box 14"/>
            <p:cNvSpPr txBox="1">
              <a:spLocks noChangeArrowheads="1"/>
            </p:cNvSpPr>
            <p:nvPr/>
          </p:nvSpPr>
          <p:spPr bwMode="auto">
            <a:xfrm>
              <a:off x="1824" y="2064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  <a:r>
                <a:rPr lang="zh-CN" altLang="en-US" b="1">
                  <a:latin typeface="Times New Roman" panose="02020603050405020304" pitchFamily="18" charset="0"/>
                </a:rPr>
                <a:t>元真值函数</a:t>
              </a:r>
            </a:p>
          </p:txBody>
        </p:sp>
        <p:grpSp>
          <p:nvGrpSpPr>
            <p:cNvPr id="146447" name="Group 15"/>
            <p:cNvGrpSpPr>
              <a:grpSpLocks/>
            </p:cNvGrpSpPr>
            <p:nvPr/>
          </p:nvGrpSpPr>
          <p:grpSpPr bwMode="auto">
            <a:xfrm>
              <a:off x="1104" y="2400"/>
              <a:ext cx="3072" cy="1008"/>
              <a:chOff x="432" y="2544"/>
              <a:chExt cx="3072" cy="1008"/>
            </a:xfrm>
          </p:grpSpPr>
          <p:sp>
            <p:nvSpPr>
              <p:cNvPr id="146448" name="Text Box 16"/>
              <p:cNvSpPr txBox="1">
                <a:spLocks noChangeArrowheads="1"/>
              </p:cNvSpPr>
              <p:nvPr/>
            </p:nvSpPr>
            <p:spPr bwMode="auto">
              <a:xfrm>
                <a:off x="480" y="2544"/>
                <a:ext cx="2976" cy="9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  </a:t>
                </a:r>
                <a:r>
                  <a:rPr lang="en-US" altLang="zh-CN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  0           0           0          1           1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  1           0           1          0           1 </a:t>
                </a:r>
              </a:p>
            </p:txBody>
          </p:sp>
          <p:graphicFrame>
            <p:nvGraphicFramePr>
              <p:cNvPr id="146449" name="Object 17"/>
              <p:cNvGraphicFramePr>
                <a:graphicFrameLocks noChangeAspect="1"/>
              </p:cNvGraphicFramePr>
              <p:nvPr/>
            </p:nvGraphicFramePr>
            <p:xfrm>
              <a:off x="1166" y="2592"/>
              <a:ext cx="2146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600200" imgH="241200" progId="Equation.3">
                      <p:embed/>
                    </p:oleObj>
                  </mc:Choice>
                  <mc:Fallback>
                    <p:oleObj name="Equation" r:id="rId9" imgW="1600200" imgH="2412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6" y="2592"/>
                            <a:ext cx="2146" cy="3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6450" name="Line 18"/>
              <p:cNvSpPr>
                <a:spLocks noChangeShapeType="1"/>
              </p:cNvSpPr>
              <p:nvPr/>
            </p:nvSpPr>
            <p:spPr bwMode="auto">
              <a:xfrm>
                <a:off x="432" y="2880"/>
                <a:ext cx="307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451" name="Line 19"/>
              <p:cNvSpPr>
                <a:spLocks noChangeShapeType="1"/>
              </p:cNvSpPr>
              <p:nvPr/>
            </p:nvSpPr>
            <p:spPr bwMode="auto">
              <a:xfrm>
                <a:off x="432" y="2544"/>
                <a:ext cx="30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452" name="Line 20"/>
              <p:cNvSpPr>
                <a:spLocks noChangeShapeType="1"/>
              </p:cNvSpPr>
              <p:nvPr/>
            </p:nvSpPr>
            <p:spPr bwMode="auto">
              <a:xfrm>
                <a:off x="432" y="3552"/>
                <a:ext cx="30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453" name="Line 21"/>
              <p:cNvSpPr>
                <a:spLocks noChangeShapeType="1"/>
              </p:cNvSpPr>
              <p:nvPr/>
            </p:nvSpPr>
            <p:spPr bwMode="auto">
              <a:xfrm>
                <a:off x="1008" y="2544"/>
                <a:ext cx="0" cy="100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260350"/>
            <a:ext cx="4464050" cy="417513"/>
          </a:xfrm>
        </p:spPr>
        <p:txBody>
          <a:bodyPr/>
          <a:lstStyle/>
          <a:p>
            <a:pPr algn="ctr"/>
            <a:r>
              <a:rPr lang="zh-CN" altLang="en-US"/>
              <a:t>真值函数</a:t>
            </a:r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5FCE-B74D-4E02-A38C-442E56AAB1E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2400300" y="2828925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2400300" y="2828925"/>
            <a:ext cx="3886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2400300" y="2828925"/>
            <a:ext cx="45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0544" name="Rectangle 16"/>
          <p:cNvSpPr>
            <a:spLocks noChangeArrowheads="1"/>
          </p:cNvSpPr>
          <p:nvPr/>
        </p:nvSpPr>
        <p:spPr bwMode="auto">
          <a:xfrm>
            <a:off x="2400300" y="2828925"/>
            <a:ext cx="3886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150601" name="Group 73"/>
          <p:cNvGraphicFramePr>
            <a:graphicFrameLocks noGrp="1"/>
          </p:cNvGraphicFramePr>
          <p:nvPr/>
        </p:nvGraphicFramePr>
        <p:xfrm>
          <a:off x="684213" y="1844675"/>
          <a:ext cx="7775575" cy="4467543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0          0         0          0         0          0         0         0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0          0         0          0         1          1         1         1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0          0         1          1         0          0         1         1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0          1         0          1         0          1         0         1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 q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66675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66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1          1         1          1         1          1         1         1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0          0         0          0         1          1         1         1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0          0         1          1         0          0         1         1</a:t>
                      </a:r>
                    </a:p>
                    <a:p>
                      <a:pPr marL="0" marR="0" lvl="0" indent="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0          1         0          1         0          1         0         1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0595" name="Rectangle 6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0594" name="Object 66"/>
          <p:cNvGraphicFramePr>
            <a:graphicFrameLocks noChangeAspect="1"/>
          </p:cNvGraphicFramePr>
          <p:nvPr/>
        </p:nvGraphicFramePr>
        <p:xfrm>
          <a:off x="1619250" y="1981200"/>
          <a:ext cx="6553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29000" imgH="241200" progId="Equation.3">
                  <p:embed/>
                </p:oleObj>
              </mc:Choice>
              <mc:Fallback>
                <p:oleObj name="公式" r:id="rId3" imgW="3429000" imgH="2412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81200"/>
                        <a:ext cx="65532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00" name="Rectangle 7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0599" name="Object 71"/>
          <p:cNvGraphicFramePr>
            <a:graphicFrameLocks noChangeAspect="1"/>
          </p:cNvGraphicFramePr>
          <p:nvPr/>
        </p:nvGraphicFramePr>
        <p:xfrm>
          <a:off x="1547813" y="4152900"/>
          <a:ext cx="66960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429000" imgH="241200" progId="Equation.3">
                  <p:embed/>
                </p:oleObj>
              </mc:Choice>
              <mc:Fallback>
                <p:oleObj name="公式" r:id="rId5" imgW="3429000" imgH="2412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52900"/>
                        <a:ext cx="6696075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02" name="Rectangle 74"/>
          <p:cNvSpPr>
            <a:spLocks noChangeArrowheads="1"/>
          </p:cNvSpPr>
          <p:nvPr/>
        </p:nvSpPr>
        <p:spPr bwMode="auto">
          <a:xfrm>
            <a:off x="2914650" y="1196975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</a:rPr>
              <a:t>元真值函数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公式与真值函数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0C6D-7645-46EE-A032-87391EA13BEF}" type="slidenum">
              <a:rPr lang="en-US" altLang="zh-CN"/>
              <a:pPr/>
              <a:t>37</a:t>
            </a:fld>
            <a:endParaRPr lang="en-US" altLang="zh-CN"/>
          </a:p>
        </p:txBody>
      </p:sp>
      <p:grpSp>
        <p:nvGrpSpPr>
          <p:cNvPr id="152586" name="Group 10"/>
          <p:cNvGrpSpPr>
            <a:grpSpLocks/>
          </p:cNvGrpSpPr>
          <p:nvPr/>
        </p:nvGrpSpPr>
        <p:grpSpPr bwMode="auto">
          <a:xfrm>
            <a:off x="250827" y="1557340"/>
            <a:ext cx="8280400" cy="2460625"/>
            <a:chOff x="158" y="981"/>
            <a:chExt cx="5216" cy="1550"/>
          </a:xfrm>
        </p:grpSpPr>
        <p:graphicFrame>
          <p:nvGraphicFramePr>
            <p:cNvPr id="15258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030582"/>
                </p:ext>
              </p:extLst>
            </p:nvPr>
          </p:nvGraphicFramePr>
          <p:xfrm>
            <a:off x="2472" y="2226"/>
            <a:ext cx="36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3" imgW="291960" imgH="241200" progId="Equation.3">
                    <p:embed/>
                  </p:oleObj>
                </mc:Choice>
                <mc:Fallback>
                  <p:oleObj name="Microsoft 公式 3.0" r:id="rId3" imgW="291960" imgH="241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226"/>
                          <a:ext cx="369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584" name="Text Box 8"/>
            <p:cNvSpPr txBox="1">
              <a:spLocks noChangeArrowheads="1"/>
            </p:cNvSpPr>
            <p:nvPr/>
          </p:nvSpPr>
          <p:spPr bwMode="auto">
            <a:xfrm>
              <a:off x="158" y="981"/>
              <a:ext cx="5216" cy="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任何一个含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个命题变项的命题公式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Times New Roman" panose="02020603050405020304" pitchFamily="18" charset="0"/>
                </a:rPr>
                <a:t>都对应惟一的一个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b="1" dirty="0">
                  <a:latin typeface="Times New Roman" panose="02020603050405020304" pitchFamily="18" charset="0"/>
                </a:rPr>
                <a:t>元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真值函数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F </a:t>
              </a:r>
              <a:r>
                <a:rPr lang="en-US" altLang="zh-CN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F </a:t>
              </a:r>
              <a:r>
                <a:rPr lang="zh-CN" altLang="en-US" b="1" dirty="0">
                  <a:latin typeface="Times New Roman" panose="02020603050405020304" pitchFamily="18" charset="0"/>
                </a:rPr>
                <a:t>恰好为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的真值表</a:t>
              </a:r>
              <a:r>
                <a:rPr lang="en-US" altLang="zh-CN" b="1" dirty="0">
                  <a:latin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等值的公式对应的真值函数相同</a:t>
              </a:r>
              <a:r>
                <a:rPr lang="en-US" altLang="zh-CN" b="1" dirty="0">
                  <a:latin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例如：</a:t>
              </a:r>
              <a:r>
                <a:rPr lang="en-US" altLang="zh-CN" b="1" i="1" dirty="0" err="1">
                  <a:latin typeface="Times New Roman" panose="02020603050405020304" pitchFamily="18" charset="0"/>
                </a:rPr>
                <a:t>p</a:t>
              </a:r>
              <a:r>
                <a:rPr lang="en-US" altLang="zh-CN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b="1" i="1" dirty="0" err="1">
                  <a:latin typeface="Times New Roman" panose="02020603050405020304" pitchFamily="18" charset="0"/>
                </a:rPr>
                <a:t>q</a:t>
              </a:r>
              <a:r>
                <a:rPr lang="en-US" altLang="zh-CN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b="1" i="1" dirty="0" err="1">
                  <a:latin typeface="Times New Roman" panose="02020603050405020304" pitchFamily="18" charset="0"/>
                </a:rPr>
                <a:t>p</a:t>
              </a:r>
              <a:r>
                <a:rPr lang="en-US" altLang="zh-CN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b="1" i="1" dirty="0" err="1">
                  <a:latin typeface="Times New Roman" panose="02020603050405020304" pitchFamily="18" charset="0"/>
                </a:rPr>
                <a:t>q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都对应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联结词完备集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39850"/>
            <a:ext cx="8351838" cy="3960813"/>
          </a:xfrm>
        </p:spPr>
        <p:txBody>
          <a:bodyPr/>
          <a:lstStyle/>
          <a:p>
            <a:pPr marL="630238" indent="-630238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2.7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是一个联结词集合，如果任何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1) </a:t>
            </a:r>
            <a:r>
              <a:rPr lang="zh-CN" altLang="en-US">
                <a:latin typeface="Times New Roman" panose="02020603050405020304" pitchFamily="18" charset="0"/>
              </a:rPr>
              <a:t>元真值函</a:t>
            </a:r>
          </a:p>
          <a:p>
            <a:pPr marL="630238" indent="-630238"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数都可以由仅含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中的联结词构成的公式表示，则称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联结</a:t>
            </a:r>
          </a:p>
          <a:p>
            <a:pPr marL="630238" indent="-630238">
              <a:spcBef>
                <a:spcPct val="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词完备集</a:t>
            </a:r>
          </a:p>
          <a:p>
            <a:pPr marL="630238" indent="-630238"/>
            <a:endParaRPr lang="zh-CN" altLang="en-US">
              <a:latin typeface="Times New Roman" panose="02020603050405020304" pitchFamily="18" charset="0"/>
            </a:endParaRPr>
          </a:p>
          <a:p>
            <a:pPr marL="630238" indent="-630238"/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是联结词完备集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则任何命题公式都可由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中的联结词表示</a:t>
            </a:r>
          </a:p>
          <a:p>
            <a:pPr marL="630238" indent="-630238">
              <a:spcBef>
                <a:spcPct val="50000"/>
              </a:spcBef>
            </a:pPr>
            <a:endParaRPr lang="zh-CN" altLang="en-US">
              <a:solidFill>
                <a:srgbClr val="D72323"/>
              </a:solidFill>
              <a:latin typeface="Times New Roman" panose="02020603050405020304" pitchFamily="18" charset="0"/>
            </a:endParaRPr>
          </a:p>
          <a:p>
            <a:pPr marL="630238" indent="-630238">
              <a:spcBef>
                <a:spcPct val="5000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2.6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 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是联结词完备集</a:t>
            </a:r>
          </a:p>
          <a:p>
            <a:pPr marL="630238" indent="-630238"/>
            <a:r>
              <a:rPr lang="zh-CN" altLang="en-US">
                <a:latin typeface="Times New Roman" panose="02020603050405020304" pitchFamily="18" charset="0"/>
              </a:rPr>
              <a:t>证明  由范式存在定理可证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6B83-3B81-4447-AC3B-B847F22A997D}" type="slidenum">
              <a:rPr lang="en-US" altLang="zh-CN"/>
              <a:pPr/>
              <a:t>38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联结词完备集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176713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推论 </a:t>
            </a:r>
            <a:r>
              <a:rPr lang="zh-CN" altLang="en-US">
                <a:latin typeface="Times New Roman" panose="02020603050405020304" pitchFamily="18" charset="0"/>
              </a:rPr>
              <a:t>以下都是联结词完备集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en-US" altLang="zh-CN" i="1">
                <a:latin typeface="Times New Roman" panose="02020603050405020304" pitchFamily="18" charset="0"/>
              </a:rPr>
              <a:t> S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}          (2)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(3)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}                    (4)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4 </a:t>
            </a:r>
            <a:r>
              <a:rPr lang="en-US" altLang="zh-CN">
                <a:latin typeface="Times New Roman" panose="02020603050405020304" pitchFamily="18" charset="0"/>
              </a:rPr>
              <a:t>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(5)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 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证明</a:t>
            </a:r>
          </a:p>
          <a:p>
            <a:pPr>
              <a:buClr>
                <a:srgbClr val="FF9900"/>
              </a:buClr>
            </a:pPr>
            <a:r>
              <a:rPr lang="en-US" altLang="zh-CN">
                <a:latin typeface="Times New Roman" panose="02020603050405020304" pitchFamily="18" charset="0"/>
              </a:rPr>
              <a:t>(1),(2) </a:t>
            </a:r>
            <a:r>
              <a:rPr lang="zh-CN" altLang="en-US">
                <a:latin typeface="Times New Roman" panose="02020603050405020304" pitchFamily="18" charset="0"/>
              </a:rPr>
              <a:t>在联结词完备集中加入新的联结词后仍为完备集</a:t>
            </a:r>
          </a:p>
          <a:p>
            <a:pPr>
              <a:buClr>
                <a:srgbClr val="FF9900"/>
              </a:buClr>
            </a:pPr>
            <a:r>
              <a:rPr lang="en-US" altLang="zh-CN">
                <a:latin typeface="Times New Roman" panose="02020603050405020304" pitchFamily="18" charset="0"/>
              </a:rPr>
              <a:t>(3)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 i="1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(4)</a:t>
            </a:r>
            <a:r>
              <a:rPr lang="en-US" altLang="zh-CN" i="1">
                <a:latin typeface="Times New Roman" panose="02020603050405020304" pitchFamily="18" charset="0"/>
              </a:rPr>
              <a:t>  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(5)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223D-B24A-4FE5-AD20-E7DC25C033F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468313" y="5445125"/>
            <a:ext cx="7848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{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,,,}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不是联结词完备集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0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不能用它表示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它的子集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{},{},{},{},{,},{,,}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等都不是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等值式例题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7067550" cy="647700"/>
          </a:xfrm>
        </p:spPr>
        <p:txBody>
          <a:bodyPr/>
          <a:lstStyle/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 (2)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与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B809-39CE-4BB1-B68D-0436AEF70B5B}" type="slidenum">
              <a:rPr lang="en-US" altLang="zh-CN"/>
              <a:pPr/>
              <a:t>4</a:t>
            </a:fld>
            <a:endParaRPr lang="en-US" altLang="zh-CN"/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674688" y="1844675"/>
            <a:ext cx="7210425" cy="4038600"/>
            <a:chOff x="425" y="1340"/>
            <a:chExt cx="4542" cy="2544"/>
          </a:xfrm>
        </p:grpSpPr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3918" y="1665"/>
              <a:ext cx="1043" cy="2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</a:t>
              </a:r>
            </a:p>
          </p:txBody>
        </p:sp>
        <p:sp>
          <p:nvSpPr>
            <p:cNvPr id="205830" name="Rectangle 6"/>
            <p:cNvSpPr>
              <a:spLocks noChangeArrowheads="1"/>
            </p:cNvSpPr>
            <p:nvPr/>
          </p:nvSpPr>
          <p:spPr bwMode="auto">
            <a:xfrm>
              <a:off x="2103" y="1665"/>
              <a:ext cx="902" cy="2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</a:t>
              </a:r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1425" y="1665"/>
              <a:ext cx="633" cy="2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</a:t>
              </a:r>
            </a:p>
          </p:txBody>
        </p:sp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425" y="1665"/>
              <a:ext cx="998" cy="2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0   0   0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0   0   1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0   1   0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0   1   1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1   0   0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1   0   1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1   1   0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1   1   1 </a:t>
              </a:r>
            </a:p>
          </p:txBody>
        </p:sp>
        <p:sp>
          <p:nvSpPr>
            <p:cNvPr id="205833" name="Rectangle 9"/>
            <p:cNvSpPr>
              <a:spLocks noChangeArrowheads="1"/>
            </p:cNvSpPr>
            <p:nvPr/>
          </p:nvSpPr>
          <p:spPr bwMode="auto">
            <a:xfrm>
              <a:off x="3821" y="1344"/>
              <a:ext cx="114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205834" name="Rectangle 10"/>
            <p:cNvSpPr>
              <a:spLocks noChangeArrowheads="1"/>
            </p:cNvSpPr>
            <p:nvPr/>
          </p:nvSpPr>
          <p:spPr bwMode="auto">
            <a:xfrm>
              <a:off x="2103" y="1344"/>
              <a:ext cx="99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>
                  <a:latin typeface="Times New Roman" panose="02020603050405020304" pitchFamily="18" charset="0"/>
                </a:rPr>
                <a:t>q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latin typeface="Times New Roman" panose="02020603050405020304" pitchFamily="18" charset="0"/>
                </a:rPr>
                <a:t>r</a:t>
              </a:r>
              <a:r>
                <a:rPr lang="en-US" altLang="zh-CN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05835" name="Rectangle 11"/>
            <p:cNvSpPr>
              <a:spLocks noChangeArrowheads="1"/>
            </p:cNvSpPr>
            <p:nvPr/>
          </p:nvSpPr>
          <p:spPr bwMode="auto">
            <a:xfrm>
              <a:off x="1377" y="1344"/>
              <a:ext cx="68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205836" name="Rectangle 12"/>
            <p:cNvSpPr>
              <a:spLocks noChangeArrowheads="1"/>
            </p:cNvSpPr>
            <p:nvPr/>
          </p:nvSpPr>
          <p:spPr bwMode="auto">
            <a:xfrm>
              <a:off x="425" y="1344"/>
              <a:ext cx="99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p   q   r</a:t>
              </a:r>
            </a:p>
          </p:txBody>
        </p:sp>
        <p:sp>
          <p:nvSpPr>
            <p:cNvPr id="205837" name="Line 13"/>
            <p:cNvSpPr>
              <a:spLocks noChangeShapeType="1"/>
            </p:cNvSpPr>
            <p:nvPr/>
          </p:nvSpPr>
          <p:spPr bwMode="auto">
            <a:xfrm>
              <a:off x="425" y="1344"/>
              <a:ext cx="4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8" name="Line 14"/>
            <p:cNvSpPr>
              <a:spLocks noChangeShapeType="1"/>
            </p:cNvSpPr>
            <p:nvPr/>
          </p:nvSpPr>
          <p:spPr bwMode="auto">
            <a:xfrm>
              <a:off x="425" y="1665"/>
              <a:ext cx="4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9" name="Line 15"/>
            <p:cNvSpPr>
              <a:spLocks noChangeShapeType="1"/>
            </p:cNvSpPr>
            <p:nvPr/>
          </p:nvSpPr>
          <p:spPr bwMode="auto">
            <a:xfrm>
              <a:off x="425" y="3748"/>
              <a:ext cx="4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0" name="Line 16"/>
            <p:cNvSpPr>
              <a:spLocks noChangeShapeType="1"/>
            </p:cNvSpPr>
            <p:nvPr/>
          </p:nvSpPr>
          <p:spPr bwMode="auto">
            <a:xfrm>
              <a:off x="425" y="1344"/>
              <a:ext cx="0" cy="32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423" y="1344"/>
              <a:ext cx="6" cy="2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2103" y="1344"/>
              <a:ext cx="6" cy="2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>
              <a:off x="3146" y="1344"/>
              <a:ext cx="6" cy="2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>
              <a:off x="4967" y="1344"/>
              <a:ext cx="0" cy="32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>
              <a:off x="425" y="1665"/>
              <a:ext cx="0" cy="22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6" name="Line 22"/>
            <p:cNvSpPr>
              <a:spLocks noChangeShapeType="1"/>
            </p:cNvSpPr>
            <p:nvPr/>
          </p:nvSpPr>
          <p:spPr bwMode="auto">
            <a:xfrm>
              <a:off x="4967" y="1665"/>
              <a:ext cx="0" cy="22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7" name="Rectangle 23"/>
            <p:cNvSpPr>
              <a:spLocks noChangeArrowheads="1"/>
            </p:cNvSpPr>
            <p:nvPr/>
          </p:nvSpPr>
          <p:spPr bwMode="auto">
            <a:xfrm>
              <a:off x="3192" y="1340"/>
              <a:ext cx="68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q</a:t>
              </a:r>
              <a:endPara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5848" name="Rectangle 24"/>
            <p:cNvSpPr>
              <a:spLocks noChangeArrowheads="1"/>
            </p:cNvSpPr>
            <p:nvPr/>
          </p:nvSpPr>
          <p:spPr bwMode="auto">
            <a:xfrm>
              <a:off x="3191" y="1661"/>
              <a:ext cx="726" cy="2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>
                <a:spcBef>
                  <a:spcPct val="1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</a:t>
              </a:r>
            </a:p>
          </p:txBody>
        </p:sp>
        <p:sp>
          <p:nvSpPr>
            <p:cNvPr id="205849" name="Line 25"/>
            <p:cNvSpPr>
              <a:spLocks noChangeShapeType="1"/>
            </p:cNvSpPr>
            <p:nvPr/>
          </p:nvSpPr>
          <p:spPr bwMode="auto">
            <a:xfrm>
              <a:off x="3872" y="1344"/>
              <a:ext cx="6" cy="2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850" name="Rectangle 26"/>
          <p:cNvSpPr>
            <a:spLocks noChangeArrowheads="1"/>
          </p:cNvSpPr>
          <p:nvPr/>
        </p:nvSpPr>
        <p:spPr bwMode="auto">
          <a:xfrm>
            <a:off x="611188" y="6021388"/>
            <a:ext cx="56896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2400">
                <a:latin typeface="宋体" panose="02010600030101010101" pitchFamily="2" charset="-122"/>
              </a:rPr>
              <a:t>结论</a:t>
            </a:r>
            <a:r>
              <a:rPr lang="en-US" altLang="zh-CN" sz="2400">
                <a:latin typeface="宋体" panose="02010600030101010101" pitchFamily="2" charset="-122"/>
              </a:rPr>
              <a:t>: 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 </a:t>
            </a:r>
            <a:r>
              <a:rPr lang="zh-CN" altLang="en-US" sz="2400">
                <a:latin typeface="Times New Roman" panose="02020603050405020304" pitchFamily="18" charset="0"/>
              </a:rPr>
              <a:t>与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r>
              <a:rPr lang="en-US" altLang="zh-CN" sz="2400">
                <a:latin typeface="Times New Roman" panose="02020603050405020304" pitchFamily="18" charset="0"/>
              </a:rPr>
              <a:t>)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>
                <a:latin typeface="Times New Roman" panose="02020603050405020304" pitchFamily="18" charset="0"/>
              </a:rPr>
              <a:t>r </a:t>
            </a:r>
            <a:r>
              <a:rPr lang="zh-CN" altLang="en-US" sz="2400">
                <a:latin typeface="Times New Roman" panose="02020603050405020304" pitchFamily="18" charset="0"/>
              </a:rPr>
              <a:t>不等值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复合联结词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280400" cy="4752975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2.8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 </a:t>
            </a:r>
            <a:r>
              <a:rPr lang="zh-CN" altLang="en-US">
                <a:latin typeface="Times New Roman" panose="02020603050405020304" pitchFamily="18" charset="0"/>
              </a:rPr>
              <a:t>为两个命题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称作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与非式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记作</a:t>
            </a:r>
          </a:p>
          <a:p>
            <a:pPr marL="609600" indent="-609600"/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即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zh-CN" altLang="en-US">
                <a:latin typeface="Times New Roman" panose="02020603050405020304" pitchFamily="18" charset="0"/>
              </a:rPr>
              <a:t>称为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与非联结词</a:t>
            </a:r>
            <a:endParaRPr lang="zh-CN" altLang="en-US" i="1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称作 </a:t>
            </a:r>
            <a:r>
              <a:rPr lang="en-US" altLang="zh-CN" i="1">
                <a:latin typeface="Times New Roman" panose="02020603050405020304" pitchFamily="18" charset="0"/>
              </a:rPr>
              <a:t>p </a:t>
            </a:r>
            <a:r>
              <a:rPr lang="zh-CN" altLang="en-US">
                <a:latin typeface="Times New Roman" panose="02020603050405020304" pitchFamily="18" charset="0"/>
              </a:rPr>
              <a:t>与 </a:t>
            </a:r>
            <a:r>
              <a:rPr lang="en-US" altLang="zh-CN" i="1">
                <a:latin typeface="Times New Roman" panose="02020603050405020304" pitchFamily="18" charset="0"/>
              </a:rPr>
              <a:t>q 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或非式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记作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即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称为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或非联结词</a:t>
            </a:r>
          </a:p>
          <a:p>
            <a:pPr marL="609600" indent="-609600">
              <a:spcBef>
                <a:spcPct val="6000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2.7</a:t>
            </a:r>
            <a:r>
              <a:rPr lang="en-US" altLang="zh-CN">
                <a:latin typeface="Times New Roman" panose="02020603050405020304" pitchFamily="18" charset="0"/>
              </a:rPr>
              <a:t> 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为联结词完备集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marL="609600" indent="-609600"/>
            <a:r>
              <a:rPr lang="zh-CN" altLang="en-US"/>
              <a:t>证明  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为完备集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                          </a:t>
            </a:r>
            <a:endParaRPr lang="en-US" altLang="zh-CN" i="1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i="1">
                <a:latin typeface="Times New Roman" panose="02020603050405020304" pitchFamily="18" charset="0"/>
              </a:rPr>
              <a:t>         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     </a:t>
            </a:r>
            <a:endParaRPr lang="en-US" altLang="zh-CN" i="1">
              <a:latin typeface="Times New Roman" panose="02020603050405020304" pitchFamily="18" charset="0"/>
            </a:endParaRPr>
          </a:p>
          <a:p>
            <a:pPr marL="609600" indent="-609600"/>
            <a:r>
              <a:rPr lang="en-US" altLang="zh-CN" i="1">
                <a:latin typeface="Times New Roman" panose="02020603050405020304" pitchFamily="18" charset="0"/>
              </a:rPr>
              <a:t>         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          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得证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为联结词完备集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  <a:r>
              <a:rPr lang="zh-CN" altLang="en-US">
                <a:latin typeface="Times New Roman" panose="02020603050405020304" pitchFamily="18" charset="0"/>
              </a:rPr>
              <a:t>对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类似可证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25DE0-2B4E-4FCF-B345-C222ADD4CC5A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2.4</a:t>
            </a:r>
            <a:r>
              <a:rPr lang="en-US" altLang="zh-CN"/>
              <a:t> </a:t>
            </a:r>
            <a:r>
              <a:rPr lang="zh-CN" altLang="en-US"/>
              <a:t>可满足性问题与消解法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440422" y="1052736"/>
            <a:ext cx="8452057" cy="540060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不含任何文字的简单析取式称作</a:t>
            </a:r>
            <a:r>
              <a:rPr lang="zh-CN" altLang="en-US" sz="2000" dirty="0">
                <a:solidFill>
                  <a:srgbClr val="A50021"/>
                </a:solidFill>
                <a:latin typeface="宋体" panose="02010600030101010101" pitchFamily="2" charset="-122"/>
              </a:rPr>
              <a:t>空简单析取式</a:t>
            </a:r>
            <a:r>
              <a:rPr lang="en-US" altLang="zh-CN" sz="2000" dirty="0">
                <a:latin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</a:rPr>
              <a:t>记作</a:t>
            </a:r>
            <a:r>
              <a:rPr lang="zh-CN" altLang="en-US" sz="2000" dirty="0">
                <a:latin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000" dirty="0">
                <a:latin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lang="zh-CN" altLang="en-US" sz="2000" dirty="0">
                <a:latin typeface="宋体" panose="02010600030101010101" pitchFamily="2" charset="-122"/>
                <a:sym typeface="Symbol" panose="05050102010706020507" pitchFamily="18" charset="2"/>
              </a:rPr>
              <a:t>规定是不可满足的</a:t>
            </a:r>
            <a:r>
              <a:rPr lang="en-US" altLang="zh-CN" sz="2000" dirty="0">
                <a:latin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lang="en-US" altLang="zh-CN" sz="2000" dirty="0">
                <a:latin typeface="宋体" panose="02010600030101010101" pitchFamily="2" charset="-122"/>
              </a:rPr>
              <a:t> 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约定</a:t>
            </a:r>
            <a:r>
              <a:rPr lang="en-US" altLang="zh-CN" sz="2000" dirty="0">
                <a:latin typeface="宋体" panose="02010600030101010101" pitchFamily="2" charset="-122"/>
              </a:rPr>
              <a:t>:</a:t>
            </a:r>
            <a:r>
              <a:rPr lang="zh-CN" altLang="en-US" sz="2000" dirty="0">
                <a:latin typeface="宋体" panose="02010600030101010101" pitchFamily="2" charset="-122"/>
              </a:rPr>
              <a:t>简单析取式不同时含某个命题变项和它的否定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</a:rPr>
              <a:t>合取范式</a:t>
            </a:r>
            <a:r>
              <a:rPr lang="en-US" altLang="zh-CN" sz="2000" dirty="0">
                <a:latin typeface="Times New Roman" panose="02020603050405020304" pitchFamily="18" charset="0"/>
              </a:rPr>
              <a:t>, 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</a:rPr>
              <a:t>简单析取式</a:t>
            </a:r>
            <a:r>
              <a:rPr lang="en-US" altLang="zh-CN" sz="2000" dirty="0">
                <a:latin typeface="Times New Roman" panose="02020603050405020304" pitchFamily="18" charset="0"/>
              </a:rPr>
              <a:t>,   </a:t>
            </a:r>
            <a:r>
              <a:rPr lang="en-US" altLang="zh-CN" sz="2000" i="1" dirty="0">
                <a:latin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</a:rPr>
              <a:t>文字</a:t>
            </a:r>
            <a:r>
              <a:rPr lang="en-US" altLang="zh-CN" sz="2000" dirty="0">
                <a:latin typeface="Times New Roman" panose="02020603050405020304" pitchFamily="18" charset="0"/>
              </a:rPr>
              <a:t>,  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赋值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  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带下角标或 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文字</a:t>
            </a:r>
            <a:r>
              <a:rPr lang="en-US" altLang="zh-CN" sz="2000" i="1" dirty="0">
                <a:latin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</a:rPr>
              <a:t>的补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000" i="1" baseline="30000" dirty="0" err="1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</a:rPr>
              <a:t>若</a:t>
            </a:r>
            <a:r>
              <a:rPr lang="en-US" altLang="zh-CN" sz="2000" i="1" dirty="0">
                <a:latin typeface="Times New Roman" panose="02020603050405020304" pitchFamily="18" charset="0"/>
              </a:rPr>
              <a:t>l=p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</a:rPr>
              <a:t>则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000" i="1" baseline="30000" dirty="0" err="1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=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000" i="1" baseline="30000" dirty="0" err="1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S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</a:rPr>
              <a:t>是可满足的当且仅当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S </a:t>
            </a:r>
            <a:r>
              <a:rPr lang="zh-CN" altLang="en-US" sz="2000" dirty="0">
                <a:latin typeface="Times New Roman" panose="02020603050405020304" pitchFamily="18" charset="0"/>
              </a:rPr>
              <a:t>是可满足的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2.9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设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,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</a:rPr>
              <a:t>l</a:t>
            </a:r>
            <a:r>
              <a:rPr lang="en-US" altLang="zh-CN" sz="2000" i="1" baseline="30000" dirty="0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,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不含</a:t>
            </a:r>
            <a:r>
              <a:rPr lang="en-US" altLang="zh-CN" sz="2000" i="1" dirty="0">
                <a:latin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000" i="1" baseline="30000" dirty="0" err="1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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以</a:t>
            </a:r>
            <a:r>
              <a:rPr lang="en-US" altLang="zh-CN" sz="2000" i="1" dirty="0">
                <a:latin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000" i="1" baseline="30000" dirty="0" err="1"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消解文字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消解式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消解结果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记作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Res(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例如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Res(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5928-9BE8-4A47-B82C-3F7D48AC71EB}" type="slidenum">
              <a:rPr lang="en-US" altLang="zh-CN"/>
              <a:pPr/>
              <a:t>41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消解规则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229600" cy="540060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2.8</a:t>
            </a:r>
            <a:r>
              <a:rPr lang="en-US" altLang="zh-CN" sz="2000" dirty="0">
                <a:latin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Res(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证： 记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 Res(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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,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sz="2000" i="1" dirty="0">
                <a:latin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000" i="1" baseline="30000" dirty="0" err="1"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为消解文字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,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</a:rPr>
              <a:t>l</a:t>
            </a:r>
            <a:r>
              <a:rPr lang="en-US" altLang="zh-CN" sz="2000" i="1" baseline="30000" dirty="0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,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不含</a:t>
            </a:r>
            <a:r>
              <a:rPr lang="en-US" altLang="zh-CN" sz="2000" i="1" dirty="0">
                <a:latin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000" i="1" baseline="30000" dirty="0" err="1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是可满足的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是它的满足赋值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不妨设</a:t>
            </a:r>
            <a:r>
              <a:rPr lang="zh-CN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)=1. 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必含有文字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l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000" i="1" baseline="30000" dirty="0" err="1"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zh-CN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l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)=1.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中含有</a:t>
            </a:r>
            <a:r>
              <a:rPr lang="en-US" altLang="zh-CN" sz="2000" i="1" dirty="0">
                <a:latin typeface="Times New Roman" panose="02020603050405020304" pitchFamily="18" charset="0"/>
              </a:rPr>
              <a:t>l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zh-CN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满足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反之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是可满足的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是它的满足赋值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必有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l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使得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l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)=1,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不妨设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含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l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于是</a:t>
            </a:r>
            <a:r>
              <a:rPr lang="zh-CN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满足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把扩张到</a:t>
            </a:r>
            <a:r>
              <a:rPr lang="en-US" altLang="zh-CN" sz="2000" i="1" dirty="0">
                <a:latin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000" i="1" baseline="30000" dirty="0" err="1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上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则令</a:t>
            </a:r>
            <a:r>
              <a:rPr lang="zh-CN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)=0;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000" i="1" baseline="30000" dirty="0" err="1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则令</a:t>
            </a:r>
            <a:r>
              <a:rPr lang="zh-CN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)=1.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恒有</a:t>
            </a:r>
            <a:r>
              <a:rPr lang="zh-CN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000" i="1" baseline="30000" dirty="0" err="1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)=1,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从而</a:t>
            </a:r>
            <a:r>
              <a:rPr lang="zh-CN" altLang="en-US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满足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得证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是可满足的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注意</a:t>
            </a:r>
            <a:r>
              <a:rPr lang="en-US" altLang="zh-CN" sz="2000" dirty="0">
                <a:latin typeface="Times New Roman" panose="02020603050405020304" pitchFamily="18" charset="0"/>
              </a:rPr>
              <a:t>: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Res(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有相同的可满足性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但不一定等值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469F-394A-4AC5-801B-FEC1B1248F84}" type="slidenum">
              <a:rPr lang="en-US" altLang="zh-CN"/>
              <a:pPr/>
              <a:t>42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消解序列与合取范式的否证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229600" cy="532859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2.10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设</a:t>
            </a: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</a:rPr>
              <a:t>是一个合取范式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,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</a:rPr>
              <a:t>是一个简单析取式序列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</a:rPr>
              <a:t>如果对每一个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(1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的一个简单析取式或者是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Res(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则称此序列是由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导出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消解序列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称此序列是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的一个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否证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2.9</a:t>
            </a:r>
            <a:r>
              <a:rPr lang="en-US" altLang="zh-CN" sz="2000" dirty="0">
                <a:latin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</a:rPr>
              <a:t>一个合取范式是不可满足的当且仅当它有否证</a:t>
            </a:r>
            <a:r>
              <a:rPr lang="en-US" altLang="zh-CN" sz="2000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</a:pPr>
            <a:endParaRPr lang="en-US" altLang="zh-CN" sz="2000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用消解规则证明</a:t>
            </a: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是不可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满足的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证 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=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=Res(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=Res(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=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=Res(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这是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的否证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CD45C-8F4E-4952-852A-CDF8D630BC95}" type="slidenum">
              <a:rPr lang="en-US" altLang="zh-CN"/>
              <a:pPr/>
              <a:t>43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消解算法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29600" cy="5400675"/>
          </a:xfrm>
        </p:spPr>
        <p:txBody>
          <a:bodyPr/>
          <a:lstStyle/>
          <a:p>
            <a:pPr marL="457200" indent="-457200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消解算法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输入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合式公式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输出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当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是可满足时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回答“</a:t>
            </a:r>
            <a:r>
              <a:rPr lang="en-US" altLang="zh-CN">
                <a:latin typeface="Times New Roman" panose="02020603050405020304" pitchFamily="18" charset="0"/>
              </a:rPr>
              <a:t>Yes”; </a:t>
            </a:r>
            <a:r>
              <a:rPr lang="zh-CN" altLang="en-US">
                <a:latin typeface="Times New Roman" panose="02020603050405020304" pitchFamily="18" charset="0"/>
              </a:rPr>
              <a:t>否则回答“</a:t>
            </a:r>
            <a:r>
              <a:rPr lang="en-US" altLang="zh-CN">
                <a:latin typeface="Times New Roman" panose="02020603050405020304" pitchFamily="18" charset="0"/>
              </a:rPr>
              <a:t>No”.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</a:rPr>
              <a:t>求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的合取范式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,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,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的所有简单析取式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3. For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4.      If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可以消解 </a:t>
            </a:r>
            <a:r>
              <a:rPr lang="en-US" altLang="zh-CN">
                <a:latin typeface="Times New Roman" panose="02020603050405020304" pitchFamily="18" charset="0"/>
              </a:rPr>
              <a:t>then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5.              </a:t>
            </a:r>
            <a:r>
              <a:rPr lang="zh-CN" altLang="en-US">
                <a:latin typeface="Times New Roman" panose="02020603050405020304" pitchFamily="18" charset="0"/>
              </a:rPr>
              <a:t>计算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>
                <a:latin typeface="Times New Roman" panose="02020603050405020304" pitchFamily="18" charset="0"/>
              </a:rPr>
              <a:t>Res(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6.               If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then</a:t>
            </a:r>
            <a:endParaRPr lang="en-US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7.                     </a:t>
            </a:r>
            <a:r>
              <a:rPr lang="zh-CN" altLang="en-US">
                <a:latin typeface="Times New Roman" panose="02020603050405020304" pitchFamily="18" charset="0"/>
              </a:rPr>
              <a:t>输出“</a:t>
            </a:r>
            <a:r>
              <a:rPr lang="en-US" altLang="zh-CN">
                <a:latin typeface="Times New Roman" panose="02020603050405020304" pitchFamily="18" charset="0"/>
              </a:rPr>
              <a:t>No”, </a:t>
            </a:r>
            <a:r>
              <a:rPr lang="zh-CN" altLang="en-US">
                <a:latin typeface="Times New Roman" panose="02020603050405020304" pitchFamily="18" charset="0"/>
              </a:rPr>
              <a:t>计算结束 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8.               If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then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9.                   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{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92373-CCA0-4F71-956F-C2AA301D1225}" type="slidenum">
              <a:rPr lang="en-US" altLang="zh-CN"/>
              <a:pPr/>
              <a:t>44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消解算法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10. For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11.      If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可以消解 </a:t>
            </a:r>
            <a:r>
              <a:rPr lang="en-US" altLang="zh-CN">
                <a:latin typeface="Times New Roman" panose="02020603050405020304" pitchFamily="18" charset="0"/>
              </a:rPr>
              <a:t>then</a:t>
            </a: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12.              </a:t>
            </a:r>
            <a:r>
              <a:rPr lang="zh-CN" altLang="en-US">
                <a:latin typeface="Times New Roman" panose="02020603050405020304" pitchFamily="18" charset="0"/>
              </a:rPr>
              <a:t>计算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>
                <a:latin typeface="Times New Roman" panose="02020603050405020304" pitchFamily="18" charset="0"/>
              </a:rPr>
              <a:t>Res(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13.               If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then</a:t>
            </a:r>
            <a:endParaRPr lang="en-US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14.                     </a:t>
            </a:r>
            <a:r>
              <a:rPr lang="zh-CN" altLang="en-US">
                <a:latin typeface="Times New Roman" panose="02020603050405020304" pitchFamily="18" charset="0"/>
              </a:rPr>
              <a:t>输出“</a:t>
            </a:r>
            <a:r>
              <a:rPr lang="en-US" altLang="zh-CN">
                <a:latin typeface="Times New Roman" panose="02020603050405020304" pitchFamily="18" charset="0"/>
              </a:rPr>
              <a:t>No”, </a:t>
            </a:r>
            <a:r>
              <a:rPr lang="zh-CN" altLang="en-US">
                <a:latin typeface="Times New Roman" panose="02020603050405020304" pitchFamily="18" charset="0"/>
              </a:rPr>
              <a:t>计算结束 </a:t>
            </a: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15.               If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then</a:t>
            </a:r>
          </a:p>
          <a:p>
            <a:pPr marL="0" indent="0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16.                   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{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17. If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 then</a:t>
            </a:r>
            <a:r>
              <a:rPr lang="en-US" altLang="zh-CN">
                <a:latin typeface="Times New Roman" panose="02020603050405020304" pitchFamily="18" charset="0"/>
              </a:rPr>
              <a:t>     </a:t>
            </a: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18.     </a:t>
            </a:r>
            <a:r>
              <a:rPr lang="zh-CN" altLang="en-US">
                <a:latin typeface="Times New Roman" panose="02020603050405020304" pitchFamily="18" charset="0"/>
              </a:rPr>
              <a:t>输出“</a:t>
            </a:r>
            <a:r>
              <a:rPr lang="en-US" altLang="zh-CN">
                <a:latin typeface="Times New Roman" panose="02020603050405020304" pitchFamily="18" charset="0"/>
              </a:rPr>
              <a:t>Yes”, </a:t>
            </a:r>
            <a:r>
              <a:rPr lang="zh-CN" altLang="en-US">
                <a:latin typeface="Times New Roman" panose="02020603050405020304" pitchFamily="18" charset="0"/>
              </a:rPr>
              <a:t>计算结束</a:t>
            </a: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19. Else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, goto 3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/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07B9-3357-4C82-B1BE-6533AB77147C}" type="slidenum">
              <a:rPr lang="en-US" altLang="zh-CN"/>
              <a:pPr/>
              <a:t>45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消解算法例题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pPr marL="0" indent="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用消解算法判断下述公式是否是可满足的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解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循环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=,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=</a:t>
            </a: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循环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2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=</a:t>
            </a: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4D6E-DFDA-4AB9-B825-542C8CD9DF4F}" type="slidenum">
              <a:rPr lang="en-US" altLang="zh-CN"/>
              <a:pPr/>
              <a:t>46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消解算法例题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pPr marL="0" indent="0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  <a:p>
            <a:pPr marL="0" indent="0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  <a:p>
            <a:pPr marL="0" indent="0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Res(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     S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=</a:t>
            </a:r>
          </a:p>
          <a:p>
            <a:pPr marL="0" indent="0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输出“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Yes”</a:t>
            </a:r>
            <a:endParaRPr lang="en-US" altLang="zh-CN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83C5-B3F0-4F95-A33D-073C0FB47FE4}" type="slidenum">
              <a:rPr lang="en-US" altLang="zh-CN"/>
              <a:pPr/>
              <a:t>47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第二章 习题课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marL="0" indent="0"/>
            <a:r>
              <a:rPr lang="zh-CN" altLang="en-US">
                <a:latin typeface="宋体" panose="02010600030101010101" pitchFamily="2" charset="-122"/>
              </a:rPr>
              <a:t>主要内容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等值式与等值演算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基本等值式（</a:t>
            </a:r>
            <a:r>
              <a:rPr lang="en-US" altLang="zh-CN">
                <a:latin typeface="宋体" panose="02010600030101010101" pitchFamily="2" charset="-122"/>
              </a:rPr>
              <a:t>16</a:t>
            </a:r>
            <a:r>
              <a:rPr lang="zh-CN" altLang="en-US">
                <a:latin typeface="宋体" panose="02010600030101010101" pitchFamily="2" charset="-122"/>
              </a:rPr>
              <a:t>组，</a:t>
            </a:r>
            <a:r>
              <a:rPr lang="en-US" altLang="zh-CN">
                <a:latin typeface="宋体" panose="02010600030101010101" pitchFamily="2" charset="-122"/>
              </a:rPr>
              <a:t>24</a:t>
            </a:r>
            <a:r>
              <a:rPr lang="zh-CN" altLang="en-US">
                <a:latin typeface="宋体" panose="02010600030101010101" pitchFamily="2" charset="-122"/>
              </a:rPr>
              <a:t>个公式）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主析取范式与主合取范式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联结词完备集</a:t>
            </a:r>
          </a:p>
          <a:p>
            <a:pPr marL="0" indent="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消解法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BE9E-24C9-4508-A5CC-CFA8E76B2B9D}" type="slidenum">
              <a:rPr lang="en-US" altLang="zh-CN"/>
              <a:pPr/>
              <a:t>48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基本要求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981075"/>
            <a:ext cx="8820150" cy="5472113"/>
          </a:xfrm>
        </p:spPr>
        <p:txBody>
          <a:bodyPr/>
          <a:lstStyle/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宋体" panose="02010600030101010101" pitchFamily="2" charset="-122"/>
              </a:rPr>
              <a:t>深刻理解等值式的概念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宋体" panose="02010600030101010101" pitchFamily="2" charset="-122"/>
              </a:rPr>
              <a:t>牢记基本等值式的名称及它们的内容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宋体" panose="02010600030101010101" pitchFamily="2" charset="-122"/>
              </a:rPr>
              <a:t>熟练地应用基本等值式及置换规则进行等值演算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宋体" panose="02010600030101010101" pitchFamily="2" charset="-122"/>
              </a:rPr>
              <a:t>理解文字、简单析取式、简单合取式、析取范式、合取范式的概念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宋体" panose="02010600030101010101" pitchFamily="2" charset="-122"/>
              </a:rPr>
              <a:t>深刻理解极小项、极大项的概念、名称及下角标与成真、成假赋值的关系，并理解简单析取式与极小项的关系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宋体" panose="02010600030101010101" pitchFamily="2" charset="-122"/>
              </a:rPr>
              <a:t>熟练掌握求主范式的方法（等值演算、真值表等）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宋体" panose="02010600030101010101" pitchFamily="2" charset="-122"/>
              </a:rPr>
              <a:t>会用主范式求公式的成真赋值、成假赋值、判断公式的类型、判断两个公式是否等值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宋体" panose="02010600030101010101" pitchFamily="2" charset="-122"/>
              </a:rPr>
              <a:t>会将公式等值地化成指定联结词完备集中的公式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宋体" panose="02010600030101010101" pitchFamily="2" charset="-122"/>
              </a:rPr>
              <a:t>会用命题逻辑的概念及运算解决简单的应用问题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宋体" panose="02010600030101010101" pitchFamily="2" charset="-122"/>
              </a:rPr>
              <a:t>掌握消解规则及其性质</a:t>
            </a:r>
          </a:p>
          <a:p>
            <a:pPr marL="725488" lvl="1" indent="-365125">
              <a:spcBef>
                <a:spcPct val="1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ea typeface="宋体" panose="02010600030101010101" pitchFamily="2" charset="-122"/>
              </a:rPr>
              <a:t>会用消解算法判断公式的可满足性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4028-CCCA-4017-9E00-E962C4D5074A}" type="slidenum">
              <a:rPr lang="en-US" altLang="zh-CN"/>
              <a:pPr/>
              <a:t>49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基本等值式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双重否定律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幂等律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交换律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结合律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),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分配律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),  </a:t>
            </a:r>
            <a:endParaRPr lang="en-US" altLang="zh-CN" i="1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i="1">
                <a:latin typeface="Times New Roman" panose="02020603050405020304" pitchFamily="18" charset="0"/>
              </a:rPr>
              <a:t>                   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德摩根律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             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吸收律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D4A9-688F-4A1D-96D9-0DFE3B05757E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1:</a:t>
            </a:r>
            <a:r>
              <a:rPr lang="zh-CN" altLang="en-US">
                <a:latin typeface="Times New Roman" panose="02020603050405020304" pitchFamily="18" charset="0"/>
              </a:rPr>
              <a:t>概念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569325" cy="2735262"/>
          </a:xfrm>
        </p:spPr>
        <p:txBody>
          <a:bodyPr/>
          <a:lstStyle/>
          <a:p>
            <a:pPr marL="0" indent="0">
              <a:buFontTx/>
              <a:buNone/>
              <a:tabLst>
                <a:tab pos="900113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为含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个命题变项的公式，判断下列命题是否为真？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630238" lvl="1" indent="-450850">
              <a:buClr>
                <a:srgbClr val="69B3F1"/>
              </a:buClr>
              <a:buFont typeface="Wingdings" panose="05000000000000000000" pitchFamily="2" charset="2"/>
              <a:buNone/>
              <a:tabLst>
                <a:tab pos="900113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当且仅当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有相同的主析取范式</a:t>
            </a:r>
          </a:p>
          <a:p>
            <a:pPr marL="630238" lvl="1" indent="-450850">
              <a:buClr>
                <a:srgbClr val="69B3F1"/>
              </a:buClr>
              <a:buFont typeface="Wingdings" panose="05000000000000000000" pitchFamily="2" charset="2"/>
              <a:buNone/>
              <a:tabLst>
                <a:tab pos="900113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为重言式，则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的主合取范式为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 marL="630238" lvl="1" indent="-450850">
              <a:buClr>
                <a:srgbClr val="69B3F1"/>
              </a:buClr>
              <a:buFont typeface="Wingdings" panose="05000000000000000000" pitchFamily="2" charset="2"/>
              <a:buNone/>
              <a:tabLst>
                <a:tab pos="900113" algn="l"/>
              </a:tabLst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为矛盾式，则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的主析取范式为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B521-6985-4040-88BF-BFD50279A190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06400" y="3706465"/>
            <a:ext cx="8280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说明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重言式的主合取范式不含任何极大项，为</a:t>
            </a: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矛盾式的主析取范式不含任何极小项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dirty="0">
                <a:latin typeface="Times New Roman" panose="02020603050405020304" pitchFamily="18" charset="0"/>
              </a:rPr>
              <a:t>0.  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7451725" y="1773238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真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7451725" y="2179638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假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7524750" y="2611438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假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1" grpId="0"/>
      <p:bldP spid="167942" grpId="0"/>
      <p:bldP spid="1679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2: </a:t>
            </a:r>
            <a:r>
              <a:rPr lang="zh-CN" altLang="en-US">
                <a:latin typeface="Times New Roman" panose="02020603050405020304" pitchFamily="18" charset="0"/>
              </a:rPr>
              <a:t>判断公式类型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2032000"/>
            <a:ext cx="7848600" cy="3629025"/>
          </a:xfrm>
        </p:spPr>
        <p:txBody>
          <a:bodyPr/>
          <a:lstStyle/>
          <a:p>
            <a:r>
              <a:rPr lang="zh-CN" altLang="en-US"/>
              <a:t>解  用等值演算法求主范式</a:t>
            </a:r>
          </a:p>
          <a:p>
            <a:r>
              <a:rPr lang="zh-CN" altLang="en-US"/>
              <a:t>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      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        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  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0  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3                             </a:t>
            </a:r>
            <a:r>
              <a:rPr lang="zh-CN" altLang="en-US">
                <a:latin typeface="Times New Roman" panose="02020603050405020304" pitchFamily="18" charset="0"/>
              </a:rPr>
              <a:t>主析取范式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1        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主合取范式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73F2-D537-4E5C-BACA-0F3132BF7920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395288" y="1058863"/>
            <a:ext cx="33480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2. </a:t>
            </a:r>
            <a:r>
              <a:rPr lang="zh-CN" altLang="en-US" b="1">
                <a:latin typeface="Times New Roman" panose="02020603050405020304" pitchFamily="18" charset="0"/>
              </a:rPr>
              <a:t>判断下列公式的类型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(1) (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q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>
                <a:latin typeface="Times New Roman" panose="02020603050405020304" pitchFamily="18" charset="0"/>
              </a:rPr>
              <a:t>q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11188" y="5949950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重言式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  <p:bldP spid="17408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练习题</a:t>
            </a:r>
            <a:r>
              <a:rPr lang="en-US" altLang="zh-CN">
                <a:latin typeface="Times New Roman" panose="02020603050405020304" pitchFamily="18" charset="0"/>
              </a:rPr>
              <a:t>2(</a:t>
            </a:r>
            <a:r>
              <a:rPr lang="zh-CN" altLang="en-US">
                <a:latin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8229600" cy="3086100"/>
          </a:xfrm>
        </p:spPr>
        <p:txBody>
          <a:bodyPr/>
          <a:lstStyle/>
          <a:p>
            <a:r>
              <a:rPr lang="zh-CN" altLang="en-US"/>
              <a:t>解  用等值演算法求公式的主范式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      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            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0                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主析取范式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3  </a:t>
            </a:r>
            <a:r>
              <a:rPr lang="en-US" altLang="zh-CN">
                <a:latin typeface="Times New Roman" panose="02020603050405020304" pitchFamily="18" charset="0"/>
              </a:rPr>
              <a:t>                         </a:t>
            </a:r>
            <a:r>
              <a:rPr lang="zh-CN" altLang="en-US">
                <a:latin typeface="Times New Roman" panose="02020603050405020304" pitchFamily="18" charset="0"/>
              </a:rPr>
              <a:t>主合取范式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D28FE-647F-45C3-9502-5BE49CCA3671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611188" y="1052513"/>
            <a:ext cx="2055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(2)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q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612775" y="5300663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矛盾式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  <p:bldP spid="1761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2(</a:t>
            </a:r>
            <a:r>
              <a:rPr lang="zh-CN" altLang="en-US">
                <a:latin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7488237" cy="3313112"/>
          </a:xfrm>
        </p:spPr>
        <p:txBody>
          <a:bodyPr/>
          <a:lstStyle/>
          <a:p>
            <a:r>
              <a:rPr lang="zh-CN" altLang="en-US"/>
              <a:t>解  用等值演算法求公式的主范式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 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i="1">
                <a:latin typeface="Times New Roman" panose="02020603050405020304" pitchFamily="18" charset="0"/>
              </a:rPr>
              <a:t> m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  </a:t>
            </a:r>
            <a:r>
              <a:rPr lang="en-US" altLang="zh-CN">
                <a:latin typeface="Times New Roman" panose="02020603050405020304" pitchFamily="18" charset="0"/>
              </a:rPr>
              <a:t>                            </a:t>
            </a:r>
            <a:r>
              <a:rPr lang="zh-CN" altLang="en-US">
                <a:latin typeface="Times New Roman" panose="02020603050405020304" pitchFamily="18" charset="0"/>
              </a:rPr>
              <a:t>主析取范式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3   </a:t>
            </a:r>
            <a:r>
              <a:rPr lang="en-US" altLang="zh-CN">
                <a:latin typeface="Times New Roman" panose="02020603050405020304" pitchFamily="18" charset="0"/>
              </a:rPr>
              <a:t>                            </a:t>
            </a:r>
            <a:r>
              <a:rPr lang="zh-CN" altLang="en-US">
                <a:latin typeface="Times New Roman" panose="02020603050405020304" pitchFamily="18" charset="0"/>
              </a:rPr>
              <a:t>主合取范式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71E77-46AE-4799-BDB2-4B594654A447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84213" y="1052513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(3)  (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q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755650" y="5589588"/>
            <a:ext cx="460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非重言式的可满足式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  <p:bldP spid="17818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 b="0"/>
              <a:t>：</a:t>
            </a:r>
            <a:r>
              <a:rPr lang="zh-CN" altLang="en-US"/>
              <a:t>求公式的主范式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29600" cy="2016125"/>
          </a:xfrm>
        </p:spPr>
        <p:txBody>
          <a:bodyPr/>
          <a:lstStyle/>
          <a:p>
            <a:pPr marL="533400" indent="-533400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．已知命题公式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中含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个命题变项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，并知道它的成真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赋值为</a:t>
            </a:r>
            <a:r>
              <a:rPr lang="en-US" altLang="zh-CN">
                <a:latin typeface="Times New Roman" panose="02020603050405020304" pitchFamily="18" charset="0"/>
              </a:rPr>
              <a:t>001, 010, 111, </a:t>
            </a:r>
            <a:r>
              <a:rPr lang="zh-CN" altLang="en-US">
                <a:latin typeface="Times New Roman" panose="02020603050405020304" pitchFamily="18" charset="0"/>
              </a:rPr>
              <a:t>求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的主析取范式和主合取范式，及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对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应的真值函数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533400" indent="-533400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043C-FE68-4078-8FE0-17DFD0C2E341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1116013" y="2636838"/>
            <a:ext cx="51847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i="1">
                <a:latin typeface="Times New Roman" panose="02020603050405020304" pitchFamily="18" charset="0"/>
              </a:rPr>
              <a:t> A</a:t>
            </a:r>
            <a:r>
              <a:rPr lang="zh-CN" altLang="en-US">
                <a:latin typeface="Times New Roman" panose="02020603050405020304" pitchFamily="18" charset="0"/>
              </a:rPr>
              <a:t>的主析取范式为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  <a:endParaRPr lang="en-US" altLang="zh-CN" i="1" baseline="-25000">
              <a:latin typeface="Times New Roman" panose="02020603050405020304" pitchFamily="18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187450" y="3213100"/>
            <a:ext cx="59769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的主合取范式为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4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6  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80239" name="Group 15"/>
          <p:cNvGrpSpPr>
            <a:grpSpLocks/>
          </p:cNvGrpSpPr>
          <p:nvPr/>
        </p:nvGrpSpPr>
        <p:grpSpPr bwMode="auto">
          <a:xfrm>
            <a:off x="1258888" y="3860800"/>
            <a:ext cx="4176712" cy="2376488"/>
            <a:chOff x="703" y="2432"/>
            <a:chExt cx="2631" cy="1497"/>
          </a:xfrm>
        </p:grpSpPr>
        <p:sp>
          <p:nvSpPr>
            <p:cNvPr id="180231" name="Rectangle 7"/>
            <p:cNvSpPr>
              <a:spLocks noChangeArrowheads="1"/>
            </p:cNvSpPr>
            <p:nvPr/>
          </p:nvSpPr>
          <p:spPr bwMode="auto">
            <a:xfrm>
              <a:off x="748" y="2432"/>
              <a:ext cx="2586" cy="1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98538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406525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814513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2225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6797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31369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5941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40513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q r        A          p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q r        A</a:t>
              </a:r>
            </a:p>
            <a:p>
              <a:r>
                <a:rPr lang="en-US" altLang="zh-CN" dirty="0">
                  <a:latin typeface="Times New Roman" panose="02020603050405020304" pitchFamily="18" charset="0"/>
                </a:rPr>
                <a:t>0 0 0        0         1 0 0        0</a:t>
              </a:r>
            </a:p>
            <a:p>
              <a:r>
                <a:rPr lang="en-US" altLang="zh-CN" dirty="0">
                  <a:latin typeface="Times New Roman" panose="02020603050405020304" pitchFamily="18" charset="0"/>
                </a:rPr>
                <a:t>0 0 1        1         1 0 1        0</a:t>
              </a:r>
            </a:p>
            <a:p>
              <a:r>
                <a:rPr lang="en-US" altLang="zh-CN" dirty="0">
                  <a:latin typeface="Times New Roman" panose="02020603050405020304" pitchFamily="18" charset="0"/>
                </a:rPr>
                <a:t>0 1 0        1         1 1 0        0</a:t>
              </a:r>
            </a:p>
            <a:p>
              <a:r>
                <a:rPr lang="en-US" altLang="zh-CN" dirty="0">
                  <a:latin typeface="Times New Roman" panose="02020603050405020304" pitchFamily="18" charset="0"/>
                </a:rPr>
                <a:t>0 1 1        0         1 1 1        1</a:t>
              </a:r>
            </a:p>
            <a:p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0232" name="Line 8"/>
            <p:cNvSpPr>
              <a:spLocks noChangeShapeType="1"/>
            </p:cNvSpPr>
            <p:nvPr/>
          </p:nvSpPr>
          <p:spPr bwMode="auto">
            <a:xfrm>
              <a:off x="703" y="2432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3" name="Line 9"/>
            <p:cNvSpPr>
              <a:spLocks noChangeShapeType="1"/>
            </p:cNvSpPr>
            <p:nvPr/>
          </p:nvSpPr>
          <p:spPr bwMode="auto">
            <a:xfrm>
              <a:off x="703" y="2750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4" name="Line 10"/>
            <p:cNvSpPr>
              <a:spLocks noChangeShapeType="1"/>
            </p:cNvSpPr>
            <p:nvPr/>
          </p:nvSpPr>
          <p:spPr bwMode="auto">
            <a:xfrm>
              <a:off x="703" y="3838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5" name="Line 11"/>
            <p:cNvSpPr>
              <a:spLocks noChangeShapeType="1"/>
            </p:cNvSpPr>
            <p:nvPr/>
          </p:nvSpPr>
          <p:spPr bwMode="auto">
            <a:xfrm>
              <a:off x="1338" y="2432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6" name="Line 12"/>
            <p:cNvSpPr>
              <a:spLocks noChangeShapeType="1"/>
            </p:cNvSpPr>
            <p:nvPr/>
          </p:nvSpPr>
          <p:spPr bwMode="auto">
            <a:xfrm>
              <a:off x="1837" y="2432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7" name="Line 13"/>
            <p:cNvSpPr>
              <a:spLocks noChangeShapeType="1"/>
            </p:cNvSpPr>
            <p:nvPr/>
          </p:nvSpPr>
          <p:spPr bwMode="auto">
            <a:xfrm>
              <a:off x="1882" y="2432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8" name="Line 14"/>
            <p:cNvSpPr>
              <a:spLocks noChangeShapeType="1"/>
            </p:cNvSpPr>
            <p:nvPr/>
          </p:nvSpPr>
          <p:spPr bwMode="auto">
            <a:xfrm>
              <a:off x="2653" y="2432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/>
      <p:bldP spid="1802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/>
              <a:t>：应用题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</a:rPr>
              <a:t>某公司要从赵、钱、孙、李、周五名新毕业的大学生中选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派一些人出国学习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选派必须满足以下条件：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若赵去，钱也去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zh-CN" altLang="en-US" dirty="0">
                <a:latin typeface="Times New Roman" panose="02020603050405020304" pitchFamily="18" charset="0"/>
              </a:rPr>
              <a:t>李、周两人中至少有一人去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zh-CN" altLang="en-US" dirty="0">
                <a:latin typeface="Times New Roman" panose="02020603050405020304" pitchFamily="18" charset="0"/>
              </a:rPr>
              <a:t>钱、孙两人中去且仅去一人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(4)  </a:t>
            </a:r>
            <a:r>
              <a:rPr lang="zh-CN" altLang="en-US" dirty="0">
                <a:latin typeface="Times New Roman" panose="02020603050405020304" pitchFamily="18" charset="0"/>
              </a:rPr>
              <a:t>孙、李两人同去或同不去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(5)  </a:t>
            </a:r>
            <a:r>
              <a:rPr lang="zh-CN" altLang="en-US" dirty="0">
                <a:latin typeface="Times New Roman" panose="02020603050405020304" pitchFamily="18" charset="0"/>
              </a:rPr>
              <a:t>若周去，则赵、钱也去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用等值演算法分析该公司如何选派他们出国？</a:t>
            </a:r>
          </a:p>
          <a:p>
            <a:pPr marL="457200" indent="-457200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B744-A22F-4A28-B6DF-3DDCB96EF2BB}" type="slidenum">
              <a:rPr lang="en-US" altLang="zh-CN"/>
              <a:pPr/>
              <a:t>55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解答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229600" cy="4525962"/>
          </a:xfrm>
        </p:spPr>
        <p:txBody>
          <a:bodyPr/>
          <a:lstStyle/>
          <a:p>
            <a:pPr marL="457200" indent="-457200">
              <a:buClr>
                <a:schemeClr val="tx1"/>
              </a:buClr>
            </a:pPr>
            <a:r>
              <a:rPr lang="zh-CN" altLang="en-US"/>
              <a:t>解此类问题的步骤：</a:t>
            </a:r>
          </a:p>
          <a:p>
            <a:pPr marL="457200" indent="-457200">
              <a:buClr>
                <a:schemeClr val="tx1"/>
              </a:buClr>
            </a:pPr>
            <a:r>
              <a:rPr lang="en-US" altLang="zh-CN">
                <a:latin typeface="Times New Roman" panose="02020603050405020304" pitchFamily="18" charset="0"/>
              </a:rPr>
              <a:t>1.</a:t>
            </a:r>
            <a:r>
              <a:rPr lang="zh-CN" altLang="en-US">
                <a:latin typeface="Times New Roman" panose="02020603050405020304" pitchFamily="18" charset="0"/>
              </a:rPr>
              <a:t>设简单命题并符号化</a:t>
            </a:r>
          </a:p>
          <a:p>
            <a:pPr marL="457200" indent="-457200">
              <a:buClr>
                <a:schemeClr val="tx1"/>
              </a:buClr>
            </a:pPr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</a:rPr>
              <a:t>用复合命题描述各条件</a:t>
            </a:r>
          </a:p>
          <a:p>
            <a:pPr marL="457200" indent="-457200">
              <a:buClr>
                <a:schemeClr val="tx1"/>
              </a:buClr>
            </a:pPr>
            <a:r>
              <a:rPr lang="en-US" altLang="zh-CN">
                <a:latin typeface="Times New Roman" panose="02020603050405020304" pitchFamily="18" charset="0"/>
              </a:rPr>
              <a:t>3. </a:t>
            </a:r>
            <a:r>
              <a:rPr lang="zh-CN" altLang="en-US">
                <a:latin typeface="Times New Roman" panose="02020603050405020304" pitchFamily="18" charset="0"/>
              </a:rPr>
              <a:t>写出由复合命题组成的合取式</a:t>
            </a:r>
          </a:p>
          <a:p>
            <a:pPr marL="457200" indent="-457200">
              <a:buClr>
                <a:schemeClr val="tx1"/>
              </a:buClr>
            </a:pPr>
            <a:r>
              <a:rPr lang="en-US" altLang="zh-CN">
                <a:latin typeface="Times New Roman" panose="02020603050405020304" pitchFamily="18" charset="0"/>
              </a:rPr>
              <a:t>4. </a:t>
            </a:r>
            <a:r>
              <a:rPr lang="zh-CN" altLang="en-US">
                <a:latin typeface="Times New Roman" panose="02020603050405020304" pitchFamily="18" charset="0"/>
              </a:rPr>
              <a:t>将合取式成析取式（最好是主析取范式）</a:t>
            </a:r>
          </a:p>
          <a:p>
            <a:pPr marL="457200" indent="-457200">
              <a:buClr>
                <a:schemeClr val="tx1"/>
              </a:buClr>
            </a:pPr>
            <a:r>
              <a:rPr lang="en-US" altLang="zh-CN">
                <a:latin typeface="Times New Roman" panose="02020603050405020304" pitchFamily="18" charset="0"/>
              </a:rPr>
              <a:t>5. </a:t>
            </a:r>
            <a:r>
              <a:rPr lang="zh-CN" altLang="en-US">
                <a:latin typeface="Times New Roman" panose="02020603050405020304" pitchFamily="18" charset="0"/>
              </a:rPr>
              <a:t>求成真赋值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并做出解释和结论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9C888-3FE7-44DD-A04B-B59BACB76346}" type="slidenum">
              <a:rPr lang="en-US" altLang="zh-CN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解答</a:t>
            </a:r>
            <a:endParaRPr lang="zh-CN" alt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marL="457200" indent="-457200"/>
            <a:r>
              <a:rPr lang="zh-CN" altLang="en-US"/>
              <a:t>解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1.</a:t>
            </a:r>
            <a:r>
              <a:rPr lang="en-US" altLang="zh-CN"/>
              <a:t> </a:t>
            </a:r>
            <a:r>
              <a:rPr lang="zh-CN" altLang="en-US"/>
              <a:t>设简单命题并符号化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派赵去，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派钱去，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派孙去，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派李去，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派周去</a:t>
            </a:r>
          </a:p>
          <a:p>
            <a:pPr marL="457200" indent="-457200"/>
            <a:endParaRPr lang="zh-CN" altLang="en-US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2.</a:t>
            </a:r>
            <a:r>
              <a:rPr lang="en-US" altLang="zh-CN"/>
              <a:t> </a:t>
            </a:r>
            <a:r>
              <a:rPr lang="zh-CN" altLang="en-US"/>
              <a:t>写出复合命题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zh-CN" altLang="en-US">
                <a:latin typeface="Times New Roman" panose="02020603050405020304" pitchFamily="18" charset="0"/>
              </a:rPr>
              <a:t>若赵去，钱也去                                 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(2)  </a:t>
            </a:r>
            <a:r>
              <a:rPr lang="zh-CN" altLang="en-US">
                <a:latin typeface="Times New Roman" panose="02020603050405020304" pitchFamily="18" charset="0"/>
              </a:rPr>
              <a:t>李、周两人中至少有一人去              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(3)  </a:t>
            </a:r>
            <a:r>
              <a:rPr lang="zh-CN" altLang="en-US">
                <a:latin typeface="Times New Roman" panose="02020603050405020304" pitchFamily="18" charset="0"/>
              </a:rPr>
              <a:t>钱、孙两人中去且仅去一人       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(4)  </a:t>
            </a:r>
            <a:r>
              <a:rPr lang="zh-CN" altLang="en-US">
                <a:latin typeface="Times New Roman" panose="02020603050405020304" pitchFamily="18" charset="0"/>
              </a:rPr>
              <a:t>孙、李两人同去或同不去           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zh-CN" altLang="en-US">
                <a:latin typeface="Times New Roman" panose="02020603050405020304" pitchFamily="18" charset="0"/>
              </a:rPr>
              <a:t>若周去，则赵、钱也去                         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2ECD-B1A8-4F20-9118-9AE4EB7EFF11}" type="slidenum">
              <a:rPr lang="en-US" altLang="zh-CN"/>
              <a:pPr/>
              <a:t>57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898525" indent="-898525"/>
            <a:r>
              <a:rPr lang="en-US" altLang="zh-CN">
                <a:latin typeface="Times New Roman" panose="02020603050405020304" pitchFamily="18" charset="0"/>
              </a:rPr>
              <a:t>3.</a:t>
            </a:r>
            <a:r>
              <a:rPr lang="en-US" altLang="zh-CN"/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(1)—(5)</a:t>
            </a:r>
            <a:r>
              <a:rPr lang="zh-CN" altLang="en-US">
                <a:latin typeface="Times New Roman" panose="02020603050405020304" pitchFamily="18" charset="0"/>
              </a:rPr>
              <a:t>构成的合取式为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endParaRPr lang="en-US" altLang="zh-CN">
              <a:latin typeface="Times New Roman" panose="02020603050405020304" pitchFamily="18" charset="0"/>
            </a:endParaRPr>
          </a:p>
          <a:p>
            <a:pPr marL="898525" indent="-898525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=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>
              <a:latin typeface="Times New Roman" panose="02020603050405020304" pitchFamily="18" charset="0"/>
            </a:endParaRPr>
          </a:p>
          <a:p>
            <a:pPr marL="898525" indent="-898525"/>
            <a:r>
              <a:rPr lang="en-US" altLang="zh-CN">
                <a:latin typeface="Times New Roman" panose="02020603050405020304" pitchFamily="18" charset="0"/>
              </a:rPr>
              <a:t>            ((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 marL="898525" indent="-898525"/>
            <a:endParaRPr lang="en-US" altLang="zh-CN">
              <a:latin typeface="Times New Roman" panose="02020603050405020304" pitchFamily="18" charset="0"/>
            </a:endParaRPr>
          </a:p>
          <a:p>
            <a:pPr marL="898525" indent="-898525"/>
            <a:r>
              <a:rPr lang="en-US" altLang="zh-CN">
                <a:latin typeface="Times New Roman" panose="02020603050405020304" pitchFamily="18" charset="0"/>
              </a:rPr>
              <a:t>4.  </a:t>
            </a:r>
            <a:r>
              <a:rPr lang="zh-CN" altLang="en-US">
                <a:latin typeface="Times New Roman" panose="02020603050405020304" pitchFamily="18" charset="0"/>
              </a:rPr>
              <a:t>化成析取式</a:t>
            </a:r>
          </a:p>
          <a:p>
            <a:pPr marL="898525" indent="-898525"/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898525" indent="-898525"/>
            <a:endParaRPr lang="en-US" altLang="zh-CN">
              <a:latin typeface="Times New Roman" panose="02020603050405020304" pitchFamily="18" charset="0"/>
            </a:endParaRPr>
          </a:p>
          <a:p>
            <a:pPr marL="898525" indent="-898525"/>
            <a:r>
              <a:rPr lang="zh-CN" altLang="en-US">
                <a:latin typeface="Times New Roman" panose="02020603050405020304" pitchFamily="18" charset="0"/>
              </a:rPr>
              <a:t>结论：由上述析取式可知，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的成真赋值为</a:t>
            </a:r>
            <a:r>
              <a:rPr lang="en-US" altLang="zh-CN">
                <a:latin typeface="Times New Roman" panose="02020603050405020304" pitchFamily="18" charset="0"/>
              </a:rPr>
              <a:t>00110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11001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marL="898525" indent="-898525"/>
            <a:r>
              <a:rPr lang="zh-CN" altLang="en-US">
                <a:latin typeface="Times New Roman" panose="02020603050405020304" pitchFamily="18" charset="0"/>
              </a:rPr>
              <a:t>            派孙、李去（赵、钱、周不去）</a:t>
            </a:r>
          </a:p>
          <a:p>
            <a:pPr marL="898525" indent="-898525"/>
            <a:r>
              <a:rPr lang="zh-CN" altLang="en-US">
                <a:latin typeface="Times New Roman" panose="02020603050405020304" pitchFamily="18" charset="0"/>
              </a:rPr>
              <a:t>            派赵、钱、周去（孙、李不去）</a:t>
            </a:r>
          </a:p>
          <a:p>
            <a:pPr marL="898525" indent="-898525"/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2CD7-CEEE-47D4-AE35-12FC31415C7E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2051050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解答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解答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229600" cy="5257800"/>
          </a:xfrm>
        </p:spPr>
        <p:txBody>
          <a:bodyPr/>
          <a:lstStyle/>
          <a:p>
            <a:pPr marL="92075" indent="182563"/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en-US" altLang="zh-CN">
              <a:latin typeface="Times New Roman" panose="02020603050405020304" pitchFamily="18" charset="0"/>
            </a:endParaRPr>
          </a:p>
          <a:p>
            <a:pPr marL="92075" indent="182563"/>
            <a:r>
              <a:rPr lang="en-US" altLang="zh-CN">
                <a:latin typeface="Times New Roman" panose="02020603050405020304" pitchFamily="18" charset="0"/>
              </a:rPr>
              <a:t>         (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</a:p>
          <a:p>
            <a:pPr marL="92075" indent="182563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))                            </a:t>
            </a:r>
          </a:p>
          <a:p>
            <a:pPr marL="92075" indent="182563"/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92075" indent="182563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>
                <a:latin typeface="Times New Roman" panose="02020603050405020304" pitchFamily="18" charset="0"/>
              </a:rPr>
              <a:t> ((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))  </a:t>
            </a:r>
            <a:r>
              <a:rPr lang="zh-CN" altLang="en-US">
                <a:latin typeface="Times New Roman" panose="02020603050405020304" pitchFamily="18" charset="0"/>
              </a:rPr>
              <a:t>（分配律）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92075" indent="182563"/>
            <a:r>
              <a:rPr lang="zh-CN" altLang="en-US" i="1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=(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92075" indent="182563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>
                <a:latin typeface="Times New Roman" panose="02020603050405020304" pitchFamily="18" charset="0"/>
              </a:rPr>
              <a:t> ((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))            </a:t>
            </a:r>
            <a:r>
              <a:rPr lang="zh-CN" altLang="en-US">
                <a:latin typeface="Times New Roman" panose="02020603050405020304" pitchFamily="18" charset="0"/>
              </a:rPr>
              <a:t>（分配律）</a:t>
            </a:r>
          </a:p>
          <a:p>
            <a:pPr marL="92075" indent="182563"/>
            <a:r>
              <a:rPr lang="zh-CN" altLang="en-US" i="1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92075" indent="182563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92075" indent="182563"/>
            <a:r>
              <a:rPr lang="zh-CN" altLang="en-US">
                <a:latin typeface="Times New Roman" panose="02020603050405020304" pitchFamily="18" charset="0"/>
              </a:rPr>
              <a:t>再令 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))=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92075" indent="182563"/>
            <a:r>
              <a:rPr lang="zh-CN" altLang="en-US" i="1">
                <a:latin typeface="Times New Roman" panose="02020603050405020304" pitchFamily="18" charset="0"/>
              </a:rPr>
              <a:t>     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92075" indent="182563"/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A209-EA71-41E0-BCB1-93163E2BBA19}" type="slidenum">
              <a:rPr lang="en-US" altLang="zh-CN"/>
              <a:pPr/>
              <a:t>59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基本等值式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96728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零律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1,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同一律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排中律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矛盾律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蕴涵等值式   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等价等值式   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假言易位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等价否定等值式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归谬论            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特别提示：必须牢记这</a:t>
            </a:r>
            <a:r>
              <a:rPr lang="en-US" altLang="zh-CN" dirty="0"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</a:rPr>
              <a:t>组等值式，这是继续学习的基础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BB6D-AD48-4623-9B39-1CD31CB4273F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等值演算与置换规则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83758"/>
            <a:ext cx="8425184" cy="5524500"/>
          </a:xfrm>
        </p:spPr>
        <p:txBody>
          <a:bodyPr/>
          <a:lstStyle/>
          <a:p>
            <a:pPr marL="0" indent="0">
              <a:tabLst>
                <a:tab pos="269875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等值演算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由已知的等值式推演出新的等值式的过程</a:t>
            </a:r>
          </a:p>
          <a:p>
            <a:pPr marL="0" indent="0">
              <a:spcBef>
                <a:spcPct val="50000"/>
              </a:spcBef>
              <a:tabLst>
                <a:tab pos="269875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等值演算的基础：</a:t>
            </a:r>
          </a:p>
          <a:p>
            <a:pPr marL="0" indent="0">
              <a:tabLst>
                <a:tab pos="26987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等值关系的性质：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tabLst>
                <a:tab pos="269875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</a:rPr>
              <a:t>自反性</a:t>
            </a:r>
            <a:r>
              <a:rPr lang="en-US" altLang="zh-CN" dirty="0">
                <a:latin typeface="Times New Roman" panose="02020603050405020304" pitchFamily="18" charset="0"/>
              </a:rPr>
              <a:t>, 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A</a:t>
            </a:r>
          </a:p>
          <a:p>
            <a:pPr marL="0" indent="0">
              <a:tabLst>
                <a:tab pos="269875" algn="l"/>
              </a:tabLst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</a:rPr>
              <a:t>对称性</a:t>
            </a:r>
            <a:r>
              <a:rPr lang="en-US" altLang="zh-CN" dirty="0">
                <a:latin typeface="Times New Roman" panose="02020603050405020304" pitchFamily="18" charset="0"/>
              </a:rPr>
              <a:t>, 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 B,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B  A</a:t>
            </a:r>
          </a:p>
          <a:p>
            <a:pPr marL="0" indent="0">
              <a:tabLst>
                <a:tab pos="269875" algn="l"/>
              </a:tabLst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</a:rPr>
              <a:t>传递性</a:t>
            </a:r>
            <a:r>
              <a:rPr lang="en-US" altLang="zh-CN" dirty="0">
                <a:latin typeface="Times New Roman" panose="02020603050405020304" pitchFamily="18" charset="0"/>
              </a:rPr>
              <a:t>, 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 B,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B C,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 C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>
              <a:tabLst>
                <a:tab pos="26987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基本的等值式</a:t>
            </a:r>
          </a:p>
          <a:p>
            <a:pPr marL="0" indent="0">
              <a:tabLst>
                <a:tab pos="26987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置换规则（见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marL="0" indent="0">
              <a:spcBef>
                <a:spcPct val="50000"/>
              </a:spcBef>
              <a:tabLst>
                <a:tab pos="269875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</a:rPr>
              <a:t>置换规则</a:t>
            </a:r>
          </a:p>
          <a:p>
            <a:pPr marL="0" indent="0">
              <a:tabLst>
                <a:tab pos="26987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设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是含公式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的命题公式，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是用公式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置换  </a:t>
            </a:r>
          </a:p>
          <a:p>
            <a:pPr marL="0" indent="0">
              <a:tabLst>
                <a:tab pos="26987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中所有的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后得到的命题公式 </a:t>
            </a:r>
          </a:p>
          <a:p>
            <a:pPr marL="0" indent="0">
              <a:tabLst>
                <a:tab pos="26987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若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，则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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0876-0FA2-452F-84DB-489FF4BE7B71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宋体" panose="02010600030101010101" pitchFamily="2" charset="-122"/>
              </a:rPr>
              <a:t>等值演算的应用举例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5040312"/>
          </a:xfrm>
        </p:spPr>
        <p:txBody>
          <a:bodyPr/>
          <a:lstStyle/>
          <a:p>
            <a:pPr marL="269875" indent="-269875">
              <a:tabLst>
                <a:tab pos="90488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证明两个公式等值</a:t>
            </a:r>
          </a:p>
          <a:p>
            <a:pPr marL="269875" indent="-269875">
              <a:spcBef>
                <a:spcPct val="45000"/>
              </a:spcBef>
              <a:tabLst>
                <a:tab pos="90488" algn="l"/>
              </a:tabLst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证明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69875" indent="-269875">
              <a:tabLst>
                <a:tab pos="90488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证   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69875" indent="-269875">
              <a:tabLst>
                <a:tab pos="90488" algn="l"/>
              </a:tabLst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    </a:t>
            </a:r>
            <a:r>
              <a:rPr lang="zh-CN" altLang="en-US" dirty="0">
                <a:latin typeface="Times New Roman" panose="02020603050405020304" pitchFamily="18" charset="0"/>
              </a:rPr>
              <a:t>（蕴涵等值式，置换规则）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69875" indent="-269875">
              <a:tabLst>
                <a:tab pos="90488" algn="l"/>
              </a:tabLst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（结合律，置换规则）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69875" indent="-269875">
              <a:tabLst>
                <a:tab pos="90488" algn="l"/>
              </a:tabLst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（德摩根律，置换规则）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269875" indent="-269875">
              <a:tabLst>
                <a:tab pos="90488" algn="l"/>
              </a:tabLst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（蕴涵等值式，置换规则）</a:t>
            </a:r>
          </a:p>
          <a:p>
            <a:pPr marL="269875" indent="-269875">
              <a:spcBef>
                <a:spcPct val="50000"/>
              </a:spcBef>
              <a:tabLst>
                <a:tab pos="90488" algn="l"/>
              </a:tabLst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269875" indent="-269875">
              <a:spcBef>
                <a:spcPct val="50000"/>
              </a:spcBef>
              <a:tabLst>
                <a:tab pos="90488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今后在注明中省去置换规则</a:t>
            </a:r>
          </a:p>
          <a:p>
            <a:pPr marL="269875" indent="-269875">
              <a:spcBef>
                <a:spcPct val="50000"/>
              </a:spcBef>
              <a:tabLst>
                <a:tab pos="90488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注意：用等值演算不能直接证明两个公式不等值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2B65F-38CF-41B9-AFFE-3F7E754E9A26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等值演算的应用举例</a:t>
            </a:r>
            <a:endParaRPr lang="zh-CN" altLang="en-US" b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证明两个公式不等值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证明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与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zh-CN" altLang="en-US">
                <a:latin typeface="Times New Roman" panose="02020603050405020304" pitchFamily="18" charset="0"/>
              </a:rPr>
              <a:t>不等值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证   方法一 真值表法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见例</a:t>
            </a:r>
            <a:r>
              <a:rPr lang="en-US" altLang="zh-CN">
                <a:latin typeface="Times New Roman" panose="02020603050405020304" pitchFamily="18" charset="0"/>
              </a:rPr>
              <a:t>1(2)</a:t>
            </a:r>
          </a:p>
          <a:p>
            <a:pPr marL="1528763" lvl="1" indent="-989013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方法二 观察法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观察到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000, 010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是左边的成真赋值，是右边的成假赋值</a:t>
            </a:r>
          </a:p>
          <a:p>
            <a:pPr marL="0" indent="0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  方法三 先用等值演算化简公式，然后再观察</a:t>
            </a:r>
          </a:p>
          <a:p>
            <a:pPr marL="0" indent="0">
              <a:lnSpc>
                <a:spcPct val="90000"/>
              </a:lnSpc>
            </a:pPr>
            <a:r>
              <a:rPr lang="zh-CN" altLang="en-US" i="1">
                <a:latin typeface="Times New Roman" panose="02020603050405020304" pitchFamily="18" charset="0"/>
              </a:rPr>
              <a:t>                   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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 marL="0" indent="0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                 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(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更容易看出前面的两个赋值分别是</a:t>
            </a:r>
            <a:r>
              <a:rPr lang="zh-CN" altLang="en-US">
                <a:latin typeface="Times New Roman" panose="02020603050405020304" pitchFamily="18" charset="0"/>
              </a:rPr>
              <a:t>左边的成真赋</a:t>
            </a:r>
          </a:p>
          <a:p>
            <a:pPr marL="0" indent="0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               值和右边的成假赋值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B5BD-0038-4900-9223-F49241E7027C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h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ch3</Template>
  <TotalTime>2971</TotalTime>
  <Words>7908</Words>
  <Application>Microsoft Office PowerPoint</Application>
  <PresentationFormat>全屏显示(4:3)</PresentationFormat>
  <Paragraphs>926</Paragraphs>
  <Slides>59</Slides>
  <Notes>58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华文行楷</vt:lpstr>
      <vt:lpstr>华文中宋</vt:lpstr>
      <vt:lpstr>宋体</vt:lpstr>
      <vt:lpstr>Arial</vt:lpstr>
      <vt:lpstr>Cambria Math</vt:lpstr>
      <vt:lpstr>Times New Roman</vt:lpstr>
      <vt:lpstr>Wingdings</vt:lpstr>
      <vt:lpstr>ch1</vt:lpstr>
      <vt:lpstr>Microsoft 公式 3.0</vt:lpstr>
      <vt:lpstr>Equation</vt:lpstr>
      <vt:lpstr>公式</vt:lpstr>
      <vt:lpstr>第二章 命题逻辑等值演算</vt:lpstr>
      <vt:lpstr>2.1  等值式</vt:lpstr>
      <vt:lpstr>等值式例题</vt:lpstr>
      <vt:lpstr>等值式例题</vt:lpstr>
      <vt:lpstr>基本等值式</vt:lpstr>
      <vt:lpstr>基本等值式</vt:lpstr>
      <vt:lpstr>等值演算与置换规则</vt:lpstr>
      <vt:lpstr>等值演算的应用举例</vt:lpstr>
      <vt:lpstr>等值演算的应用举例</vt:lpstr>
      <vt:lpstr>等值演算的应用举例</vt:lpstr>
      <vt:lpstr>判断公式类型</vt:lpstr>
      <vt:lpstr>2.2  析取范式与合取范式</vt:lpstr>
      <vt:lpstr>范式概念</vt:lpstr>
      <vt:lpstr>范式的性质</vt:lpstr>
      <vt:lpstr>命题公式的范式</vt:lpstr>
      <vt:lpstr>命题公式的范式</vt:lpstr>
      <vt:lpstr>求公式的范式</vt:lpstr>
      <vt:lpstr>求公式的范式</vt:lpstr>
      <vt:lpstr>极小项与极大项</vt:lpstr>
      <vt:lpstr>包含两个变项的极小项与极大项</vt:lpstr>
      <vt:lpstr>实例</vt:lpstr>
      <vt:lpstr>实例</vt:lpstr>
      <vt:lpstr>主析取范式与主合取范式</vt:lpstr>
      <vt:lpstr>求公式主范式的步骤</vt:lpstr>
      <vt:lpstr>求公式主范式的步骤</vt:lpstr>
      <vt:lpstr>实例</vt:lpstr>
      <vt:lpstr>实例</vt:lpstr>
      <vt:lpstr>主范式的应用</vt:lpstr>
      <vt:lpstr>主范式的应用</vt:lpstr>
      <vt:lpstr>主范式的应用</vt:lpstr>
      <vt:lpstr>主范式的应用</vt:lpstr>
      <vt:lpstr>主范式的应用</vt:lpstr>
      <vt:lpstr>主范式的应用</vt:lpstr>
      <vt:lpstr>用成真赋值和成假赋值确定主范式</vt:lpstr>
      <vt:lpstr>2.3  联结词的完备集</vt:lpstr>
      <vt:lpstr>真值函数</vt:lpstr>
      <vt:lpstr>公式与真值函数</vt:lpstr>
      <vt:lpstr>联结词完备集</vt:lpstr>
      <vt:lpstr>联结词完备集</vt:lpstr>
      <vt:lpstr>复合联结词</vt:lpstr>
      <vt:lpstr>2.4 可满足性问题与消解法</vt:lpstr>
      <vt:lpstr>消解规则</vt:lpstr>
      <vt:lpstr>消解序列与合取范式的否证</vt:lpstr>
      <vt:lpstr>消解算法</vt:lpstr>
      <vt:lpstr>消解算法</vt:lpstr>
      <vt:lpstr>消解算法例题</vt:lpstr>
      <vt:lpstr>消解算法例题</vt:lpstr>
      <vt:lpstr>第二章 习题课</vt:lpstr>
      <vt:lpstr>基本要求</vt:lpstr>
      <vt:lpstr>练习1:概念</vt:lpstr>
      <vt:lpstr>练习2: 判断公式类型</vt:lpstr>
      <vt:lpstr>练习题2(续)</vt:lpstr>
      <vt:lpstr>练习2(续)</vt:lpstr>
      <vt:lpstr>练习3：求公式的主范式</vt:lpstr>
      <vt:lpstr>练习5：应用题</vt:lpstr>
      <vt:lpstr>练习5解答</vt:lpstr>
      <vt:lpstr>练习5解答</vt:lpstr>
      <vt:lpstr> </vt:lpstr>
      <vt:lpstr>练习5解答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LL</dc:creator>
  <cp:lastModifiedBy>Escoffier Lancaster</cp:lastModifiedBy>
  <cp:revision>377</cp:revision>
  <dcterms:created xsi:type="dcterms:W3CDTF">2007-11-19T20:33:53Z</dcterms:created>
  <dcterms:modified xsi:type="dcterms:W3CDTF">2024-09-03T12:54:07Z</dcterms:modified>
</cp:coreProperties>
</file>