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7" r:id="rId2"/>
    <p:sldId id="259" r:id="rId3"/>
    <p:sldId id="260" r:id="rId4"/>
    <p:sldId id="262" r:id="rId5"/>
    <p:sldId id="264" r:id="rId6"/>
    <p:sldId id="265" r:id="rId7"/>
    <p:sldId id="267" r:id="rId8"/>
    <p:sldId id="271" r:id="rId9"/>
    <p:sldId id="272" r:id="rId10"/>
    <p:sldId id="274" r:id="rId11"/>
    <p:sldId id="275" r:id="rId12"/>
    <p:sldId id="291" r:id="rId13"/>
    <p:sldId id="297" r:id="rId14"/>
    <p:sldId id="277" r:id="rId15"/>
    <p:sldId id="279" r:id="rId16"/>
    <p:sldId id="280" r:id="rId17"/>
    <p:sldId id="281" r:id="rId18"/>
    <p:sldId id="282" r:id="rId19"/>
    <p:sldId id="292" r:id="rId20"/>
    <p:sldId id="293" r:id="rId21"/>
    <p:sldId id="294" r:id="rId22"/>
    <p:sldId id="295" r:id="rId23"/>
    <p:sldId id="284" r:id="rId24"/>
    <p:sldId id="296" r:id="rId25"/>
    <p:sldId id="268" r:id="rId26"/>
    <p:sldId id="269" r:id="rId27"/>
    <p:sldId id="286" r:id="rId28"/>
    <p:sldId id="287" r:id="rId29"/>
    <p:sldId id="288" r:id="rId30"/>
    <p:sldId id="290" r:id="rId3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 autoAdjust="0"/>
    <p:restoredTop sz="92210" autoAdjust="0"/>
  </p:normalViewPr>
  <p:slideViewPr>
    <p:cSldViewPr>
      <p:cViewPr varScale="1">
        <p:scale>
          <a:sx n="84" d="100"/>
          <a:sy n="84" d="100"/>
        </p:scale>
        <p:origin x="1397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53749B8-B131-4933-8007-390B8F803B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3579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F920B99-E6F4-4B2F-8163-14B6B3C0A9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398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342208D-F743-4B3D-A82E-5E8AE8A1B84E}" type="slidenum">
              <a:rPr lang="en-US" altLang="zh-CN" sz="1200" smtClean="0"/>
              <a:pPr/>
              <a:t>1</a:t>
            </a:fld>
            <a:endParaRPr lang="en-US" altLang="zh-CN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01853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E000CF8-BF49-401C-9A77-9EC6E24F1886}" type="slidenum">
              <a:rPr lang="en-US" altLang="zh-CN" sz="1200" smtClean="0"/>
              <a:pPr/>
              <a:t>10</a:t>
            </a:fld>
            <a:endParaRPr lang="en-US" altLang="zh-CN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68740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EDD81A-9D3F-4800-95F3-D0D8DA93C0B9}" type="slidenum">
              <a:rPr lang="en-US" altLang="zh-CN" sz="1200" smtClean="0"/>
              <a:pPr/>
              <a:t>11</a:t>
            </a:fld>
            <a:endParaRPr lang="en-US" altLang="zh-CN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8697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6D3377-6320-4B11-B449-53EDD8F9AB9E}" type="slidenum">
              <a:rPr lang="en-US" altLang="zh-CN" sz="1200" smtClean="0"/>
              <a:pPr/>
              <a:t>12</a:t>
            </a:fld>
            <a:endParaRPr lang="en-US" altLang="zh-CN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3055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923FAA1-A0A7-4B76-B84F-A24FD44B2684}" type="slidenum">
              <a:rPr lang="en-US" altLang="zh-CN" sz="1200" smtClean="0"/>
              <a:pPr/>
              <a:t>14</a:t>
            </a:fld>
            <a:endParaRPr lang="en-US" altLang="zh-CN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0037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27DDA8-98EB-44F5-97FA-B5DA0EA7979B}" type="slidenum">
              <a:rPr lang="en-US" altLang="zh-CN" sz="1200" smtClean="0"/>
              <a:pPr/>
              <a:t>15</a:t>
            </a:fld>
            <a:endParaRPr lang="en-US" altLang="zh-CN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50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93B1A6E-A262-4093-8B9F-1F225A640C02}" type="slidenum">
              <a:rPr lang="en-US" altLang="zh-CN" sz="1200" smtClean="0"/>
              <a:pPr/>
              <a:t>16</a:t>
            </a:fld>
            <a:endParaRPr lang="en-US" altLang="zh-CN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6755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86A1F94-86FF-4C2B-A89D-CA6DFCF8E90A}" type="slidenum">
              <a:rPr lang="en-US" altLang="zh-CN" sz="1200" smtClean="0"/>
              <a:pPr/>
              <a:t>17</a:t>
            </a:fld>
            <a:endParaRPr lang="en-US" altLang="zh-CN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1199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DA50C0-80C5-4735-BB15-A6336E85D914}" type="slidenum">
              <a:rPr lang="en-US" altLang="zh-CN" sz="1200" smtClean="0"/>
              <a:pPr/>
              <a:t>18</a:t>
            </a:fld>
            <a:endParaRPr lang="en-US" altLang="zh-CN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89409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69F9757-966B-41A3-A7C8-0A9858DE9E84}" type="slidenum">
              <a:rPr lang="en-US" altLang="zh-CN" sz="1200" smtClean="0"/>
              <a:pPr/>
              <a:t>23</a:t>
            </a:fld>
            <a:endParaRPr lang="en-US" altLang="zh-CN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571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65942E2-9DA3-439F-B7E4-940CFD30FAFB}" type="slidenum">
              <a:rPr lang="en-US" altLang="zh-CN" sz="1200" smtClean="0"/>
              <a:pPr/>
              <a:t>25</a:t>
            </a:fld>
            <a:endParaRPr lang="en-US" altLang="zh-CN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81629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E822BBB-F58B-492D-996E-75349FE7B0E5}" type="slidenum">
              <a:rPr lang="en-US" altLang="zh-CN" sz="1200" smtClean="0"/>
              <a:pPr/>
              <a:t>2</a:t>
            </a:fld>
            <a:endParaRPr lang="en-US" altLang="zh-CN" sz="12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00908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1ED812D-4902-47E4-AE28-F48389A0CE00}" type="slidenum">
              <a:rPr lang="en-US" altLang="zh-CN" sz="1200" smtClean="0"/>
              <a:pPr/>
              <a:t>26</a:t>
            </a:fld>
            <a:endParaRPr lang="en-US" altLang="zh-CN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8608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A898D15-B652-43B0-B189-74954F05A0E1}" type="slidenum">
              <a:rPr lang="en-US" altLang="zh-CN" sz="1200" smtClean="0"/>
              <a:pPr/>
              <a:t>27</a:t>
            </a:fld>
            <a:endParaRPr lang="en-US" altLang="zh-CN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64325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0FCA3C-7328-47DC-A3B8-73ABC5F0EE2D}" type="slidenum">
              <a:rPr lang="en-US" altLang="zh-CN" sz="1200" smtClean="0"/>
              <a:pPr/>
              <a:t>28</a:t>
            </a:fld>
            <a:endParaRPr lang="en-US" altLang="zh-CN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54555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74AF05-04DF-4881-89EC-6870DE6643F8}" type="slidenum">
              <a:rPr lang="en-US" altLang="zh-CN" sz="1200" smtClean="0"/>
              <a:pPr/>
              <a:t>29</a:t>
            </a:fld>
            <a:endParaRPr lang="en-US" altLang="zh-CN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98591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690A25-ED9C-4629-B36E-7F988E058518}" type="slidenum">
              <a:rPr lang="en-US" altLang="zh-CN" sz="1200" smtClean="0"/>
              <a:pPr/>
              <a:t>30</a:t>
            </a:fld>
            <a:endParaRPr lang="en-US" altLang="zh-CN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59619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361922-8C02-42EA-BD5B-EB85F7100D0B}" type="slidenum">
              <a:rPr lang="en-US" altLang="zh-CN" sz="1200" smtClean="0"/>
              <a:pPr/>
              <a:t>3</a:t>
            </a:fld>
            <a:endParaRPr lang="en-US" altLang="zh-CN" sz="120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4371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706A5EF-592F-4E04-AEB3-20B5AE1D8242}" type="slidenum">
              <a:rPr lang="en-US" altLang="zh-CN" sz="1200" smtClean="0"/>
              <a:pPr/>
              <a:t>4</a:t>
            </a:fld>
            <a:endParaRPr lang="en-US" altLang="zh-CN" sz="120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7937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3D0F66-A005-4E65-BE41-169385751598}" type="slidenum">
              <a:rPr lang="en-US" altLang="zh-CN" sz="1200" smtClean="0"/>
              <a:pPr/>
              <a:t>5</a:t>
            </a:fld>
            <a:endParaRPr lang="en-US" altLang="zh-CN" sz="120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84790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F3329C-E703-4C27-A988-F2C054F061BC}" type="slidenum">
              <a:rPr lang="en-US" altLang="zh-CN" sz="1200" smtClean="0"/>
              <a:pPr/>
              <a:t>6</a:t>
            </a:fld>
            <a:endParaRPr lang="en-US" altLang="zh-CN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12375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48F23A-4605-4148-9DA1-EC59E171481F}" type="slidenum">
              <a:rPr lang="en-US" altLang="zh-CN" sz="1200" smtClean="0"/>
              <a:pPr/>
              <a:t>7</a:t>
            </a:fld>
            <a:endParaRPr lang="en-US" altLang="zh-CN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993731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6D6FF91-08BD-47FB-8149-89782AD166EB}" type="slidenum">
              <a:rPr lang="en-US" altLang="zh-CN" sz="1200" smtClean="0"/>
              <a:pPr/>
              <a:t>8</a:t>
            </a:fld>
            <a:endParaRPr lang="en-US" altLang="zh-CN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20639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5D72E3-96B6-4A02-BB7C-6AA5A99ED556}" type="slidenum">
              <a:rPr lang="en-US" altLang="zh-CN" sz="1200" smtClean="0"/>
              <a:pPr/>
              <a:t>9</a:t>
            </a:fld>
            <a:endParaRPr lang="en-US" altLang="zh-CN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467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34A-170B-4598-BC9A-44ADDE1380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52682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E9945-074D-437D-A8A9-FE6E5AD76A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93162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5D655-59B7-4557-B913-384B1D5988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902812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CC7C3C-8640-4D9C-96E1-03A0B201FF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2177867"/>
      </p:ext>
    </p:extLst>
  </p:cSld>
  <p:clrMapOvr>
    <a:masterClrMapping/>
  </p:clrMapOvr>
  <p:transition spd="slow"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F4254-458C-4771-ACC6-767CE32CAC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2795841"/>
      </p:ext>
    </p:extLst>
  </p:cSld>
  <p:clrMapOvr>
    <a:masterClrMapping/>
  </p:clrMapOvr>
  <p:transition spd="slow"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96982-9389-4A6C-A577-1FAB876CCC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93653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3C226-5E1D-47D6-B9B1-05CC89833D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01282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8DF9A-3220-4DE1-BD9D-1E858515E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17883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DA8AB-9D54-40BB-82F4-D9443031DA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1384387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C5073-9B76-4257-8A1D-8E1ADFDEB6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48204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9F041-0C4D-49A7-939F-CD1E0C5DD64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739740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Ø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11BC9E-9AD4-4F3A-A975-631E143A5A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978353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0EE0C-E7C6-4F17-9D5F-364EDF76A3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28128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588" y="0"/>
            <a:ext cx="9144001" cy="908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8488" y="246063"/>
            <a:ext cx="61214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144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D992DB7-C7BD-4E15-8D40-389D056EA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61925"/>
            <a:ext cx="1835150" cy="584200"/>
          </a:xfrm>
          <a:prstGeom prst="rect">
            <a:avLst/>
          </a:prstGeom>
          <a:solidFill>
            <a:srgbClr val="72BFC5"/>
          </a:solidFill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spc="5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 spd="slow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第三章 命题逻辑的推理理论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006475"/>
            <a:ext cx="8229600" cy="4924425"/>
          </a:xfrm>
        </p:spPr>
        <p:txBody>
          <a:bodyPr/>
          <a:lstStyle/>
          <a:p>
            <a:pPr marL="361950" indent="-361950" eaLnBrk="1" hangingPunct="1">
              <a:lnSpc>
                <a:spcPct val="150000"/>
              </a:lnSpc>
            </a:pPr>
            <a:r>
              <a:rPr lang="zh-CN" altLang="en-US" sz="2000" dirty="0"/>
              <a:t>主要内容</a:t>
            </a:r>
          </a:p>
          <a:p>
            <a:pPr marL="361950" indent="-361950" eaLnBrk="1" hangingPunct="1">
              <a:lnSpc>
                <a:spcPct val="150000"/>
              </a:lnSpc>
            </a:pPr>
            <a:r>
              <a:rPr lang="zh-CN" altLang="en-US" sz="2000" dirty="0"/>
              <a:t>推理的形式结构</a:t>
            </a:r>
          </a:p>
          <a:p>
            <a:pPr marL="361950" indent="-3619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推理的正确与错误</a:t>
            </a:r>
          </a:p>
          <a:p>
            <a:pPr marL="361950" indent="-3619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推理的形式结构</a:t>
            </a:r>
          </a:p>
          <a:p>
            <a:pPr marL="361950" indent="-3619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判断推理正确的方法</a:t>
            </a:r>
          </a:p>
          <a:p>
            <a:pPr marL="361950" indent="-3619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推理定律</a:t>
            </a:r>
          </a:p>
          <a:p>
            <a:pPr marL="361950" indent="-361950" eaLnBrk="1" hangingPunct="1">
              <a:lnSpc>
                <a:spcPct val="150000"/>
              </a:lnSpc>
              <a:spcBef>
                <a:spcPct val="60000"/>
              </a:spcBef>
            </a:pPr>
            <a:r>
              <a:rPr lang="zh-CN" altLang="en-US" sz="2000" dirty="0"/>
              <a:t>自然推理系统</a:t>
            </a:r>
            <a:r>
              <a:rPr lang="en-US" altLang="zh-CN" sz="2000" i="1" dirty="0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</a:rPr>
              <a:t>形式系统的定义与分类</a:t>
            </a:r>
          </a:p>
          <a:p>
            <a:pPr marL="361950" indent="-3619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</a:rPr>
              <a:t>自然推理系统</a:t>
            </a:r>
            <a:r>
              <a:rPr lang="en-US" altLang="zh-CN" sz="2000" i="1" dirty="0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</a:rPr>
              <a:t>在</a:t>
            </a:r>
            <a:r>
              <a:rPr lang="en-US" altLang="zh-CN" sz="2000" i="1" dirty="0">
                <a:latin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</a:rPr>
              <a:t>中构造证明</a:t>
            </a:r>
            <a:r>
              <a:rPr lang="en-US" altLang="zh-CN" sz="2000" dirty="0">
                <a:latin typeface="Times New Roman" panose="02020603050405020304" pitchFamily="18" charset="0"/>
              </a:rPr>
              <a:t>:</a:t>
            </a:r>
            <a:r>
              <a:rPr lang="zh-CN" altLang="en-US" sz="2000" dirty="0">
                <a:latin typeface="Times New Roman" panose="02020603050405020304" pitchFamily="18" charset="0"/>
              </a:rPr>
              <a:t>直接证明法、附加前提证明法、归谬法、消解证明法</a:t>
            </a:r>
          </a:p>
          <a:p>
            <a:pPr marL="361950" indent="-361950" eaLnBrk="1" hangingPunct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410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BA23ED4-8E9E-4FFD-845B-02073B7F201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推理规则</a:t>
            </a:r>
            <a:endParaRPr lang="zh-CN" altLang="en-US" b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321175"/>
          </a:xfrm>
        </p:spPr>
        <p:txBody>
          <a:bodyPr/>
          <a:lstStyle/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(10) </a:t>
            </a:r>
            <a:r>
              <a:rPr lang="zh-CN" altLang="en-US">
                <a:latin typeface="Times New Roman" panose="02020603050405020304" pitchFamily="18" charset="0"/>
              </a:rPr>
              <a:t>构造性二难推理规则      </a:t>
            </a:r>
            <a:r>
              <a:rPr lang="en-US" altLang="zh-CN">
                <a:latin typeface="Times New Roman" panose="02020603050405020304" pitchFamily="18" charset="0"/>
              </a:rPr>
              <a:t>(11)  </a:t>
            </a:r>
            <a:r>
              <a:rPr lang="zh-CN" altLang="en-US">
                <a:latin typeface="Times New Roman" panose="02020603050405020304" pitchFamily="18" charset="0"/>
              </a:rPr>
              <a:t>破坏性二难推理规则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     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     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  </a:t>
            </a:r>
            <a:r>
              <a:rPr lang="zh-CN" altLang="en-US" u="sng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  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(12) </a:t>
            </a:r>
            <a:r>
              <a:rPr lang="zh-CN" altLang="en-US">
                <a:latin typeface="Times New Roman" panose="02020603050405020304" pitchFamily="18" charset="0"/>
              </a:rPr>
              <a:t>合取引入规则</a:t>
            </a:r>
          </a:p>
          <a:p>
            <a:pPr marL="457200" indent="-457200" eaLnBrk="1" hangingPunct="1"/>
            <a:r>
              <a:rPr lang="zh-CN" altLang="en-US" i="1">
                <a:latin typeface="Times New Roman" panose="02020603050405020304" pitchFamily="18" charset="0"/>
              </a:rPr>
              <a:t>       </a:t>
            </a:r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5B335C-B568-4BBD-B09F-CB7EFA132014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 b="0"/>
          </a:p>
        </p:txBody>
      </p:sp>
      <p:grpSp>
        <p:nvGrpSpPr>
          <p:cNvPr id="22533" name="Group 8"/>
          <p:cNvGrpSpPr>
            <a:grpSpLocks/>
          </p:cNvGrpSpPr>
          <p:nvPr/>
        </p:nvGrpSpPr>
        <p:grpSpPr bwMode="auto">
          <a:xfrm>
            <a:off x="1692275" y="1657350"/>
            <a:ext cx="1368425" cy="1771650"/>
            <a:chOff x="3606" y="1207"/>
            <a:chExt cx="862" cy="1116"/>
          </a:xfrm>
        </p:grpSpPr>
        <p:sp>
          <p:nvSpPr>
            <p:cNvPr id="22540" name="Text Box 5"/>
            <p:cNvSpPr txBox="1">
              <a:spLocks noChangeArrowheads="1"/>
            </p:cNvSpPr>
            <p:nvPr/>
          </p:nvSpPr>
          <p:spPr bwMode="auto">
            <a:xfrm>
              <a:off x="3607" y="1207"/>
              <a:ext cx="861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 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C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C 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</a:p>
          </p:txBody>
        </p:sp>
        <p:sp>
          <p:nvSpPr>
            <p:cNvPr id="22541" name="Line 7"/>
            <p:cNvSpPr>
              <a:spLocks noChangeShapeType="1"/>
            </p:cNvSpPr>
            <p:nvPr/>
          </p:nvSpPr>
          <p:spPr bwMode="auto">
            <a:xfrm>
              <a:off x="3606" y="2069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34" name="Group 13"/>
          <p:cNvGrpSpPr>
            <a:grpSpLocks/>
          </p:cNvGrpSpPr>
          <p:nvPr/>
        </p:nvGrpSpPr>
        <p:grpSpPr bwMode="auto">
          <a:xfrm>
            <a:off x="5508625" y="1700213"/>
            <a:ext cx="1655763" cy="1771650"/>
            <a:chOff x="3651" y="2223"/>
            <a:chExt cx="1043" cy="1116"/>
          </a:xfrm>
        </p:grpSpPr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3652" y="2223"/>
              <a:ext cx="1042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   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 C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  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D 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22539" name="Line 12"/>
            <p:cNvSpPr>
              <a:spLocks noChangeShapeType="1"/>
            </p:cNvSpPr>
            <p:nvPr/>
          </p:nvSpPr>
          <p:spPr bwMode="auto">
            <a:xfrm>
              <a:off x="3651" y="3067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35" name="Group 14"/>
          <p:cNvGrpSpPr>
            <a:grpSpLocks/>
          </p:cNvGrpSpPr>
          <p:nvPr/>
        </p:nvGrpSpPr>
        <p:grpSpPr bwMode="auto">
          <a:xfrm>
            <a:off x="1549400" y="3860802"/>
            <a:ext cx="1366838" cy="1347788"/>
            <a:chOff x="885" y="3134"/>
            <a:chExt cx="861" cy="849"/>
          </a:xfrm>
        </p:grpSpPr>
        <p:sp>
          <p:nvSpPr>
            <p:cNvPr id="22536" name="Text Box 15"/>
            <p:cNvSpPr txBox="1">
              <a:spLocks noChangeArrowheads="1"/>
            </p:cNvSpPr>
            <p:nvPr/>
          </p:nvSpPr>
          <p:spPr bwMode="auto">
            <a:xfrm>
              <a:off x="885" y="3134"/>
              <a:ext cx="861" cy="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 dirty="0">
                  <a:latin typeface="Times New Roman" panose="02020603050405020304" pitchFamily="18" charset="0"/>
                </a:rPr>
                <a:t>      A</a:t>
              </a:r>
              <a:endPara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buClrTx/>
                <a:buFontTx/>
                <a:buNone/>
              </a:pP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     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22537" name="Line 16"/>
            <p:cNvSpPr>
              <a:spLocks noChangeShapeType="1"/>
            </p:cNvSpPr>
            <p:nvPr/>
          </p:nvSpPr>
          <p:spPr bwMode="auto">
            <a:xfrm flipV="1">
              <a:off x="885" y="3657"/>
              <a:ext cx="770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/>
              <a:t>中构造证明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39800"/>
            <a:ext cx="8229600" cy="5543550"/>
          </a:xfrm>
        </p:spPr>
        <p:txBody>
          <a:bodyPr/>
          <a:lstStyle/>
          <a:p>
            <a:pPr marL="0" indent="360000" defTabSz="898525"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设前提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</a:rPr>
              <a:t>结论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</a:rPr>
              <a:t>及公式序列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  <a:r>
              <a:rPr lang="zh-CN" altLang="en-US" sz="2000" dirty="0">
                <a:latin typeface="Times New Roman" panose="02020603050405020304" pitchFamily="18" charset="0"/>
              </a:rPr>
              <a:t>如果每一个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(1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000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</a:rPr>
              <a:t>是某个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或者可由序列中前面的公式应用推理规则得到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并且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000" dirty="0">
                <a:latin typeface="Times New Roman" panose="02020603050405020304" pitchFamily="18" charset="0"/>
              </a:rPr>
              <a:t> =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则称这个公式序列是由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,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</a:rPr>
              <a:t>推出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证明</a:t>
            </a:r>
          </a:p>
          <a:p>
            <a:pPr marL="1158875" indent="-1158875" defTabSz="898525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</a:rPr>
              <a:t>构造下面推理的证明：</a:t>
            </a:r>
          </a:p>
          <a:p>
            <a:pPr marL="0" indent="468000" defTabSz="898525"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若明天是星期一或星期三，我明天就有课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  <a:r>
              <a:rPr lang="zh-CN" altLang="en-US" sz="2000" dirty="0">
                <a:latin typeface="Times New Roman" panose="02020603050405020304" pitchFamily="18" charset="0"/>
              </a:rPr>
              <a:t>若我明天有课，今天必备课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  <a:r>
              <a:rPr lang="zh-CN" altLang="en-US" sz="2000" dirty="0">
                <a:latin typeface="Times New Roman" panose="02020603050405020304" pitchFamily="18" charset="0"/>
              </a:rPr>
              <a:t>我今天没备课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  <a:r>
              <a:rPr lang="zh-CN" altLang="en-US" sz="2000" dirty="0">
                <a:latin typeface="Times New Roman" panose="02020603050405020304" pitchFamily="18" charset="0"/>
              </a:rPr>
              <a:t>所以，明天不是星期一，也不是星期三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</a:p>
          <a:p>
            <a:pPr marL="1158875" indent="-1158875" defTabSz="898525" eaLnBrk="1" hangingPunct="1">
              <a:lnSpc>
                <a:spcPct val="150000"/>
              </a:lnSpc>
              <a:spcBef>
                <a:spcPct val="55000"/>
              </a:spcBef>
            </a:pPr>
            <a:r>
              <a:rPr lang="zh-CN" altLang="en-US" sz="2000" dirty="0">
                <a:latin typeface="Times New Roman" panose="02020603050405020304" pitchFamily="18" charset="0"/>
              </a:rPr>
              <a:t>解   </a:t>
            </a:r>
            <a:r>
              <a:rPr lang="en-US" altLang="zh-CN" sz="2000" dirty="0">
                <a:latin typeface="Times New Roman" panose="02020603050405020304" pitchFamily="18" charset="0"/>
              </a:rPr>
              <a:t>(1)  </a:t>
            </a:r>
            <a:r>
              <a:rPr lang="zh-CN" altLang="en-US" sz="2000" dirty="0">
                <a:latin typeface="Times New Roman" panose="02020603050405020304" pitchFamily="18" charset="0"/>
              </a:rPr>
              <a:t>设命题并符号化 </a:t>
            </a:r>
          </a:p>
          <a:p>
            <a:pPr marL="1158875" indent="-1158875" defTabSz="898525"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设 </a:t>
            </a:r>
            <a:r>
              <a:rPr lang="en-US" altLang="zh-CN" sz="2000" i="1" dirty="0">
                <a:latin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</a:rPr>
              <a:t>：明天是星期一，</a:t>
            </a:r>
            <a:r>
              <a:rPr lang="en-US" altLang="zh-CN" sz="2000" i="1" dirty="0">
                <a:latin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</a:rPr>
              <a:t>：明天是星期三，</a:t>
            </a:r>
          </a:p>
          <a:p>
            <a:pPr marL="1158875" indent="-1158875" defTabSz="898525"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   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</a:rPr>
              <a:t>：我明天有课，</a:t>
            </a:r>
            <a:r>
              <a:rPr lang="en-US" altLang="zh-CN" sz="2000" i="1" dirty="0">
                <a:latin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</a:rPr>
              <a:t>：我今天备课</a:t>
            </a:r>
          </a:p>
        </p:txBody>
      </p:sp>
      <p:sp>
        <p:nvSpPr>
          <p:cNvPr id="2458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9A09BC-93F2-4BB4-951F-48422BB6452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直接证明法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8563"/>
            <a:ext cx="8229600" cy="4967287"/>
          </a:xfrm>
        </p:spPr>
        <p:txBody>
          <a:bodyPr/>
          <a:lstStyle/>
          <a:p>
            <a:pPr marL="1158875" indent="-1158875" defTabSz="898525"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写出证明的形式结构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 前提：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结论：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</a:p>
          <a:p>
            <a:pPr marL="1158875" indent="-1158875" defTabSz="898525"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证明</a:t>
            </a:r>
          </a:p>
          <a:p>
            <a:pPr marL="1158875" indent="-1158875" defTabSz="898525" eaLnBrk="1" hangingPunct="1"/>
            <a:r>
              <a:rPr lang="zh-CN" altLang="en-US" dirty="0"/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①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r>
              <a:rPr lang="en-US" altLang="zh-CN" dirty="0">
                <a:latin typeface="Times New Roman" panose="02020603050405020304" pitchFamily="18" charset="0"/>
              </a:rPr>
              <a:t>		P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  ②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r>
              <a:rPr lang="en-US" altLang="zh-CN" dirty="0">
                <a:latin typeface="Times New Roman" panose="02020603050405020304" pitchFamily="18" charset="0"/>
              </a:rPr>
              <a:t>		P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  ③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          ①②</a:t>
            </a:r>
            <a:r>
              <a:rPr lang="zh-CN" altLang="en-US" dirty="0">
                <a:latin typeface="Times New Roman" panose="02020603050405020304" pitchFamily="18" charset="0"/>
              </a:rPr>
              <a:t>拒取式</a:t>
            </a:r>
            <a:r>
              <a:rPr lang="en-US" altLang="zh-CN" dirty="0">
                <a:latin typeface="Times New Roman" panose="02020603050405020304" pitchFamily="18" charset="0"/>
              </a:rPr>
              <a:t>		T1+T2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  ④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r>
              <a:rPr lang="en-US" altLang="zh-CN" dirty="0">
                <a:latin typeface="Times New Roman" panose="02020603050405020304" pitchFamily="18" charset="0"/>
              </a:rPr>
              <a:t>		P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  ⑤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           ③④</a:t>
            </a:r>
            <a:r>
              <a:rPr lang="zh-CN" altLang="en-US" dirty="0">
                <a:latin typeface="Times New Roman" panose="02020603050405020304" pitchFamily="18" charset="0"/>
              </a:rPr>
              <a:t>拒取式 </a:t>
            </a:r>
            <a:r>
              <a:rPr lang="en-US" altLang="zh-CN" dirty="0">
                <a:latin typeface="Times New Roman" panose="02020603050405020304" pitchFamily="18" charset="0"/>
              </a:rPr>
              <a:t>		T3+T4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  ⑥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⑤</a:t>
            </a:r>
            <a:r>
              <a:rPr lang="zh-CN" altLang="en-US" dirty="0">
                <a:latin typeface="Times New Roman" panose="02020603050405020304" pitchFamily="18" charset="0"/>
              </a:rPr>
              <a:t>置换</a:t>
            </a:r>
            <a:r>
              <a:rPr lang="en-US" altLang="zh-CN" dirty="0">
                <a:latin typeface="Times New Roman" panose="02020603050405020304" pitchFamily="18" charset="0"/>
              </a:rPr>
              <a:t>		T5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2662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504342-F437-4F1C-BC20-A3D39C7D56F7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 b="0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直接证明法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256584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dirty="0">
                <a:solidFill>
                  <a:srgbClr val="800000"/>
                </a:solidFill>
              </a:rPr>
              <a:t>例</a:t>
            </a:r>
            <a:r>
              <a:rPr lang="en-US" altLang="zh-CN" dirty="0">
                <a:solidFill>
                  <a:srgbClr val="800000"/>
                </a:solidFill>
              </a:rPr>
              <a:t>3</a:t>
            </a:r>
            <a:r>
              <a:rPr lang="zh-CN" altLang="en-US" dirty="0"/>
              <a:t> 构造下面推理的证明: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dirty="0"/>
              <a:t>前提: </a:t>
            </a:r>
            <a:r>
              <a:rPr lang="zh-CN" altLang="en-US" dirty="0">
                <a:latin typeface="Symbol" panose="05050102010706020507" pitchFamily="18" charset="2"/>
              </a:rPr>
              <a:t> 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Symbol" panose="05050102010706020507" pitchFamily="18" charset="2"/>
              </a:rPr>
              <a:t>Ú</a:t>
            </a:r>
            <a:r>
              <a:rPr lang="en-US" altLang="zh-CN" i="1" dirty="0" err="1"/>
              <a:t>q</a:t>
            </a:r>
            <a:r>
              <a:rPr lang="en-US" altLang="zh-CN" i="1" dirty="0"/>
              <a:t>, </a:t>
            </a:r>
            <a:r>
              <a:rPr lang="en-US" altLang="zh-CN" i="1" dirty="0" err="1"/>
              <a:t>q</a:t>
            </a:r>
            <a:r>
              <a:rPr lang="en-US" altLang="zh-CN" dirty="0" err="1">
                <a:latin typeface="Symbol" panose="05050102010706020507" pitchFamily="18" charset="2"/>
              </a:rPr>
              <a:t>®</a:t>
            </a:r>
            <a:r>
              <a:rPr lang="en-US" altLang="zh-CN" i="1" dirty="0" err="1"/>
              <a:t>r</a:t>
            </a:r>
            <a:r>
              <a:rPr lang="en-US" altLang="zh-CN" i="1" dirty="0"/>
              <a:t>, 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Symbol" panose="05050102010706020507" pitchFamily="18" charset="2"/>
              </a:rPr>
              <a:t>®</a:t>
            </a:r>
            <a:r>
              <a:rPr lang="en-US" altLang="zh-CN" i="1" dirty="0" err="1"/>
              <a:t>s</a:t>
            </a:r>
            <a:r>
              <a:rPr lang="en-US" altLang="zh-CN" i="1" dirty="0"/>
              <a:t>, </a:t>
            </a:r>
            <a:r>
              <a:rPr lang="en-US" altLang="zh-CN" dirty="0" err="1">
                <a:latin typeface="Symbol" panose="05050102010706020507" pitchFamily="18" charset="2"/>
              </a:rPr>
              <a:t>Ø</a:t>
            </a:r>
            <a:r>
              <a:rPr lang="en-US" altLang="zh-CN" i="1" dirty="0" err="1"/>
              <a:t>s</a:t>
            </a:r>
            <a:endParaRPr lang="zh-CN" altLang="en-US" dirty="0"/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dirty="0"/>
              <a:t>结论: </a:t>
            </a:r>
            <a:r>
              <a:rPr lang="en-US" altLang="zh-CN" i="1" dirty="0" err="1"/>
              <a:t>r</a:t>
            </a:r>
            <a:r>
              <a:rPr lang="en-US" altLang="zh-CN" dirty="0" err="1">
                <a:latin typeface="Symbol" panose="05050102010706020507" pitchFamily="18" charset="2"/>
              </a:rPr>
              <a:t>Ù</a:t>
            </a:r>
            <a:r>
              <a:rPr lang="en-US" altLang="zh-CN" dirty="0">
                <a:latin typeface="Symbol" panose="05050102010706020507" pitchFamily="18" charset="2"/>
              </a:rPr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Symbol" panose="05050102010706020507" pitchFamily="18" charset="2"/>
              </a:rPr>
              <a:t>Ú</a:t>
            </a:r>
            <a:r>
              <a:rPr lang="en-US" altLang="zh-CN" i="1" dirty="0" err="1"/>
              <a:t>q</a:t>
            </a:r>
            <a:r>
              <a:rPr lang="en-US" altLang="zh-CN" dirty="0">
                <a:latin typeface="Symbol" panose="05050102010706020507" pitchFamily="18" charset="2"/>
              </a:rPr>
              <a:t>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dirty="0">
                <a:latin typeface="Symbol" panose="05050102010706020507" pitchFamily="18" charset="2"/>
              </a:rPr>
              <a:t>证明 </a:t>
            </a:r>
            <a:r>
              <a:rPr lang="en-US" altLang="zh-CN" dirty="0">
                <a:cs typeface="Times New Roman" panose="02020603050405020304" pitchFamily="18" charset="0"/>
              </a:rPr>
              <a:t>① 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Symbol" panose="05050102010706020507" pitchFamily="18" charset="2"/>
              </a:rPr>
              <a:t>®</a:t>
            </a:r>
            <a:r>
              <a:rPr lang="en-US" altLang="zh-CN" i="1" dirty="0" err="1"/>
              <a:t>s</a:t>
            </a:r>
            <a:r>
              <a:rPr lang="en-US" altLang="zh-CN" i="1" dirty="0"/>
              <a:t>                              </a:t>
            </a:r>
            <a:r>
              <a:rPr lang="zh-CN" altLang="en-US" dirty="0"/>
              <a:t>前提引入</a:t>
            </a:r>
            <a:r>
              <a:rPr lang="en-US" altLang="zh-CN" dirty="0"/>
              <a:t>		P</a:t>
            </a:r>
            <a:endParaRPr lang="zh-CN" altLang="en-US" dirty="0"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② </a:t>
            </a:r>
            <a:r>
              <a:rPr lang="en-US" altLang="zh-CN" dirty="0">
                <a:latin typeface="Symbol" panose="05050102010706020507" pitchFamily="18" charset="2"/>
              </a:rPr>
              <a:t>Ø </a:t>
            </a:r>
            <a:r>
              <a:rPr lang="en-US" altLang="zh-CN" i="1" dirty="0"/>
              <a:t>s                                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前提引入</a:t>
            </a:r>
            <a:r>
              <a:rPr lang="en-US" altLang="zh-CN" dirty="0"/>
              <a:t>		P</a:t>
            </a:r>
            <a:endParaRPr lang="zh-CN" altLang="en-US" dirty="0"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	    ③ </a:t>
            </a:r>
            <a:r>
              <a:rPr lang="en-US" altLang="zh-CN" dirty="0">
                <a:latin typeface="Symbol" panose="05050102010706020507" pitchFamily="18" charset="2"/>
              </a:rPr>
              <a:t>Ø </a:t>
            </a:r>
            <a:r>
              <a:rPr lang="en-US" altLang="zh-CN" i="1" dirty="0"/>
              <a:t>p                                </a:t>
            </a:r>
            <a:r>
              <a:rPr lang="en-US" altLang="zh-CN" dirty="0">
                <a:cs typeface="Times New Roman" panose="02020603050405020304" pitchFamily="18" charset="0"/>
              </a:rPr>
              <a:t> ①②</a:t>
            </a:r>
            <a:r>
              <a:rPr lang="zh-CN" altLang="en-US" dirty="0"/>
              <a:t>拒取式</a:t>
            </a:r>
            <a:r>
              <a:rPr lang="en-US" altLang="zh-CN" dirty="0"/>
              <a:t>		T1+T2</a:t>
            </a:r>
            <a:endParaRPr lang="zh-CN" altLang="en-US" dirty="0"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④ 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Symbol" panose="05050102010706020507" pitchFamily="18" charset="2"/>
              </a:rPr>
              <a:t>Ú</a:t>
            </a:r>
            <a:r>
              <a:rPr lang="en-US" altLang="zh-CN" i="1" dirty="0" err="1"/>
              <a:t>q</a:t>
            </a:r>
            <a:r>
              <a:rPr lang="en-US" altLang="zh-CN" i="1" dirty="0"/>
              <a:t>                               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/>
              <a:t>前提引入</a:t>
            </a:r>
            <a:r>
              <a:rPr lang="en-US" altLang="zh-CN" dirty="0"/>
              <a:t>		P</a:t>
            </a:r>
            <a:endParaRPr lang="zh-CN" altLang="en-US" dirty="0"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⑤ </a:t>
            </a:r>
            <a:r>
              <a:rPr lang="en-US" altLang="zh-CN" i="1" dirty="0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cs typeface="Times New Roman" panose="02020603050405020304" pitchFamily="18" charset="0"/>
              </a:rPr>
              <a:t>                                     ③④</a:t>
            </a:r>
            <a:r>
              <a:rPr lang="zh-CN" altLang="he-IL" dirty="0"/>
              <a:t>析取三段论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	T3+T4</a:t>
            </a:r>
            <a:endParaRPr lang="zh-CN" altLang="en-US" dirty="0"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⑥ </a:t>
            </a:r>
            <a:r>
              <a:rPr lang="en-US" altLang="zh-CN" i="1" dirty="0" err="1"/>
              <a:t>q</a:t>
            </a:r>
            <a:r>
              <a:rPr lang="en-US" altLang="zh-CN" dirty="0" err="1">
                <a:latin typeface="Symbol" panose="05050102010706020507" pitchFamily="18" charset="2"/>
              </a:rPr>
              <a:t>®</a:t>
            </a:r>
            <a:r>
              <a:rPr lang="en-US" altLang="zh-CN" i="1" dirty="0" err="1"/>
              <a:t>r</a:t>
            </a:r>
            <a:r>
              <a:rPr lang="en-US" altLang="zh-CN" i="1" dirty="0"/>
              <a:t>                            </a:t>
            </a:r>
            <a:r>
              <a:rPr lang="en-US" altLang="zh-CN" dirty="0">
                <a:cs typeface="Times New Roman" panose="02020603050405020304" pitchFamily="18" charset="0"/>
              </a:rPr>
              <a:t>   </a:t>
            </a:r>
            <a:r>
              <a:rPr lang="zh-CN" altLang="en-US" dirty="0"/>
              <a:t>前提引入</a:t>
            </a:r>
            <a:r>
              <a:rPr lang="en-US" altLang="zh-CN" dirty="0"/>
              <a:t>		P</a:t>
            </a:r>
            <a:endParaRPr lang="zh-CN" altLang="en-US" dirty="0"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⑦ </a:t>
            </a:r>
            <a:r>
              <a:rPr lang="en-US" altLang="zh-CN" i="1" dirty="0">
                <a:cs typeface="Times New Roman" panose="02020603050405020304" pitchFamily="18" charset="0"/>
              </a:rPr>
              <a:t>r</a:t>
            </a:r>
            <a:r>
              <a:rPr lang="en-US" altLang="zh-CN" dirty="0">
                <a:cs typeface="Times New Roman" panose="02020603050405020304" pitchFamily="18" charset="0"/>
              </a:rPr>
              <a:t>                                      ⑤⑥</a:t>
            </a:r>
            <a:r>
              <a:rPr lang="zh-CN" altLang="he-IL" dirty="0"/>
              <a:t>假言推理</a:t>
            </a:r>
            <a:r>
              <a:rPr lang="en-US" altLang="zh-CN" dirty="0"/>
              <a:t>		T5+T6</a:t>
            </a:r>
            <a:endParaRPr lang="zh-CN" altLang="en-US" dirty="0"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        ⑧ </a:t>
            </a:r>
            <a:r>
              <a:rPr lang="en-US" altLang="zh-CN" i="1" dirty="0" err="1"/>
              <a:t>r</a:t>
            </a:r>
            <a:r>
              <a:rPr lang="en-US" altLang="zh-CN" dirty="0" err="1">
                <a:latin typeface="Symbol" panose="05050102010706020507" pitchFamily="18" charset="2"/>
              </a:rPr>
              <a:t>Ù</a:t>
            </a:r>
            <a:r>
              <a:rPr lang="en-US" altLang="zh-CN" dirty="0">
                <a:latin typeface="Symbol" panose="05050102010706020507" pitchFamily="18" charset="2"/>
              </a:rPr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Symbol" panose="05050102010706020507" pitchFamily="18" charset="2"/>
              </a:rPr>
              <a:t>Ú</a:t>
            </a:r>
            <a:r>
              <a:rPr lang="en-US" altLang="zh-CN" i="1" dirty="0" err="1"/>
              <a:t>q</a:t>
            </a:r>
            <a:r>
              <a:rPr lang="en-US" altLang="zh-CN" dirty="0">
                <a:latin typeface="Symbol" panose="05050102010706020507" pitchFamily="18" charset="2"/>
              </a:rPr>
              <a:t>)                             </a:t>
            </a:r>
            <a:r>
              <a:rPr lang="en-US" altLang="zh-CN" dirty="0">
                <a:cs typeface="Times New Roman" panose="02020603050405020304" pitchFamily="18" charset="0"/>
              </a:rPr>
              <a:t> ⑦④</a:t>
            </a:r>
            <a:r>
              <a:rPr lang="zh-CN" altLang="he-IL" dirty="0"/>
              <a:t>合取</a:t>
            </a:r>
            <a:r>
              <a:rPr lang="en-US" altLang="zh-CN" dirty="0"/>
              <a:t>		T7+T4</a:t>
            </a:r>
            <a:endParaRPr lang="zh-CN" altLang="en-US" dirty="0">
              <a:latin typeface="Symbol" panose="05050102010706020507" pitchFamily="18" charset="2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zh-CN" altLang="en-US" dirty="0">
                <a:latin typeface="Symbol" panose="05050102010706020507" pitchFamily="18" charset="2"/>
              </a:rPr>
              <a:t>        推理正确, </a:t>
            </a:r>
            <a:r>
              <a:rPr lang="en-US" altLang="zh-CN" i="1" dirty="0" err="1"/>
              <a:t>r</a:t>
            </a:r>
            <a:r>
              <a:rPr lang="en-US" altLang="zh-CN" dirty="0" err="1">
                <a:latin typeface="Symbol" panose="05050102010706020507" pitchFamily="18" charset="2"/>
              </a:rPr>
              <a:t>Ù</a:t>
            </a:r>
            <a:r>
              <a:rPr lang="en-US" altLang="zh-CN" dirty="0">
                <a:latin typeface="Symbol" panose="05050102010706020507" pitchFamily="18" charset="2"/>
              </a:rPr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Symbol" panose="05050102010706020507" pitchFamily="18" charset="2"/>
              </a:rPr>
              <a:t>Ú</a:t>
            </a:r>
            <a:r>
              <a:rPr lang="en-US" altLang="zh-CN" i="1" dirty="0" err="1"/>
              <a:t>q</a:t>
            </a:r>
            <a:r>
              <a:rPr lang="en-US" altLang="zh-CN" dirty="0">
                <a:latin typeface="Symbol" panose="05050102010706020507" pitchFamily="18" charset="2"/>
              </a:rPr>
              <a:t>)</a:t>
            </a:r>
            <a:r>
              <a:rPr lang="zh-CN" altLang="en-US" dirty="0">
                <a:latin typeface="Symbol" panose="05050102010706020507" pitchFamily="18" charset="2"/>
              </a:rPr>
              <a:t>是有效结论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96982-9389-4A6C-A577-1FAB876CCCD7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463874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附加前提证明法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052736"/>
            <a:ext cx="8351837" cy="5327650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附加前提证明法：</a:t>
            </a:r>
            <a:r>
              <a:rPr lang="zh-CN" altLang="en-US" sz="2000" dirty="0">
                <a:latin typeface="Times New Roman" panose="02020603050405020304" pitchFamily="18" charset="0"/>
              </a:rPr>
              <a:t>适用于结论为蕴涵式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附加前提规则（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CP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规则）：</a:t>
            </a:r>
            <a:r>
              <a:rPr lang="zh-CN" altLang="en-US" sz="2000" dirty="0">
                <a:latin typeface="Times New Roman" panose="02020603050405020304" pitchFamily="18" charset="0"/>
              </a:rPr>
              <a:t>在证明的任何步骤可以引入附加前提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欲证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前提：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, …,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endParaRPr lang="en-US" altLang="zh-CN" sz="2000" baseline="-250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</a:rPr>
              <a:t>结论：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等价地证明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前提：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, …,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</a:rPr>
              <a:t>结论：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sz="2000" dirty="0"/>
              <a:t>理由：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sz="2000" dirty="0"/>
              <a:t>        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dirty="0">
                <a:latin typeface="Times New Roman" panose="02020603050405020304" pitchFamily="18" charset="0"/>
              </a:rPr>
              <a:t>(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i="1" dirty="0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endParaRPr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dirty="0">
                <a:latin typeface="Times New Roman" panose="02020603050405020304" pitchFamily="18" charset="0"/>
              </a:rPr>
              <a:t>(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 sz="2000" dirty="0">
                <a:latin typeface="Times New Roman" panose="02020603050405020304" pitchFamily="18" charset="0"/>
              </a:rPr>
              <a:t> (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C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2867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3BC3FC-07A3-4C7C-828B-6EF1C1A2EAC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附加前提证明法实例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052736"/>
            <a:ext cx="8229600" cy="496855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tabLst>
                <a:tab pos="365125" algn="l"/>
              </a:tabLst>
            </a:pP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000" dirty="0"/>
              <a:t>  </a:t>
            </a:r>
            <a:r>
              <a:rPr lang="zh-CN" altLang="en-US" sz="2000" dirty="0"/>
              <a:t>构造下面推理的证明</a:t>
            </a:r>
          </a:p>
          <a:p>
            <a:pPr eaLnBrk="1" hangingPunct="1">
              <a:lnSpc>
                <a:spcPct val="150000"/>
              </a:lnSpc>
              <a:tabLst>
                <a:tab pos="365125" algn="l"/>
              </a:tabLst>
            </a:pPr>
            <a:r>
              <a:rPr lang="zh-CN" altLang="en-US" sz="2000" dirty="0">
                <a:latin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是素数或合数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  <a:r>
              <a:rPr lang="zh-CN" altLang="en-US" sz="2000" dirty="0">
                <a:latin typeface="Times New Roman" panose="02020603050405020304" pitchFamily="18" charset="0"/>
              </a:rPr>
              <a:t>若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是素数，则      是无理数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  <a:r>
              <a:rPr lang="zh-CN" altLang="en-US" sz="2000" dirty="0">
                <a:latin typeface="Times New Roman" panose="02020603050405020304" pitchFamily="18" charset="0"/>
              </a:rPr>
              <a:t>若     是无理数，则</a:t>
            </a: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</a:rPr>
              <a:t>不是素数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  <a:r>
              <a:rPr lang="zh-CN" altLang="en-US" sz="2000" dirty="0">
                <a:latin typeface="Times New Roman" panose="02020603050405020304" pitchFamily="18" charset="0"/>
              </a:rPr>
              <a:t>所以，如果</a:t>
            </a: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</a:rPr>
              <a:t>是素数，则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是合数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tabLst>
                <a:tab pos="365125" algn="l"/>
              </a:tabLst>
            </a:pPr>
            <a:r>
              <a:rPr lang="zh-CN" altLang="en-US" sz="2000" dirty="0">
                <a:latin typeface="Times New Roman" panose="02020603050405020304" pitchFamily="18" charset="0"/>
              </a:rPr>
              <a:t>解 用附加前提证明法构造证明</a:t>
            </a:r>
          </a:p>
          <a:p>
            <a:pPr eaLnBrk="1" hangingPunct="1">
              <a:lnSpc>
                <a:spcPct val="150000"/>
              </a:lnSpc>
              <a:tabLst>
                <a:tab pos="365125" algn="l"/>
              </a:tabLst>
            </a:pPr>
            <a:r>
              <a:rPr lang="zh-CN" altLang="en-US" sz="2000" dirty="0">
                <a:latin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</a:rPr>
              <a:t>(1) </a:t>
            </a:r>
            <a:r>
              <a:rPr lang="zh-CN" altLang="en-US" sz="2000" dirty="0">
                <a:latin typeface="Times New Roman" panose="02020603050405020304" pitchFamily="18" charset="0"/>
              </a:rPr>
              <a:t>设 </a:t>
            </a:r>
            <a:r>
              <a:rPr lang="en-US" altLang="zh-CN" sz="2000" i="1" dirty="0">
                <a:latin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是素数，</a:t>
            </a:r>
            <a:r>
              <a:rPr lang="en-US" altLang="zh-CN" sz="2000" i="1" dirty="0">
                <a:latin typeface="Times New Roman" panose="02020603050405020304" pitchFamily="18" charset="0"/>
              </a:rPr>
              <a:t>q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</a:rPr>
              <a:t>是合数，</a:t>
            </a:r>
          </a:p>
          <a:p>
            <a:pPr eaLnBrk="1" hangingPunct="1">
              <a:lnSpc>
                <a:spcPct val="150000"/>
              </a:lnSpc>
              <a:tabLst>
                <a:tab pos="365125" algn="l"/>
              </a:tabLst>
            </a:pPr>
            <a:r>
              <a:rPr lang="zh-CN" altLang="en-US" sz="20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zh-CN" altLang="en-US" sz="2000" dirty="0">
                <a:latin typeface="Times New Roman" panose="02020603050405020304" pitchFamily="18" charset="0"/>
              </a:rPr>
              <a:t>：      是无理数，</a:t>
            </a:r>
            <a:r>
              <a:rPr lang="en-US" altLang="zh-CN" sz="2000" i="1" dirty="0">
                <a:latin typeface="Times New Roman" panose="02020603050405020304" pitchFamily="18" charset="0"/>
              </a:rPr>
              <a:t>s</a:t>
            </a:r>
            <a:r>
              <a:rPr lang="zh-CN" altLang="en-US" sz="2000" dirty="0">
                <a:latin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</a:rPr>
              <a:t>是素数</a:t>
            </a:r>
          </a:p>
          <a:p>
            <a:pPr eaLnBrk="1" hangingPunct="1">
              <a:lnSpc>
                <a:spcPct val="150000"/>
              </a:lnSpc>
              <a:tabLst>
                <a:tab pos="365125" algn="l"/>
              </a:tabLst>
            </a:pPr>
            <a:r>
              <a:rPr lang="zh-CN" altLang="en-US" sz="2000" dirty="0">
                <a:latin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</a:rPr>
              <a:t>(2)  </a:t>
            </a:r>
            <a:r>
              <a:rPr lang="zh-CN" altLang="en-US" sz="2000" dirty="0">
                <a:latin typeface="Times New Roman" panose="02020603050405020304" pitchFamily="18" charset="0"/>
              </a:rPr>
              <a:t>推理的形式结构</a:t>
            </a:r>
          </a:p>
          <a:p>
            <a:pPr eaLnBrk="1" hangingPunct="1">
              <a:lnSpc>
                <a:spcPct val="150000"/>
              </a:lnSpc>
              <a:tabLst>
                <a:tab pos="365125" algn="l"/>
              </a:tabLst>
            </a:pPr>
            <a:r>
              <a:rPr lang="zh-CN" altLang="en-US" sz="2000" dirty="0">
                <a:latin typeface="Times New Roman" panose="02020603050405020304" pitchFamily="18" charset="0"/>
              </a:rPr>
              <a:t>           前提：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</a:rPr>
              <a:t>, 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</a:rPr>
              <a:t>,  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000" i="1" dirty="0">
                <a:latin typeface="Times New Roman" panose="02020603050405020304" pitchFamily="18" charset="0"/>
              </a:rPr>
              <a:t>s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tabLst>
                <a:tab pos="365125" algn="l"/>
              </a:tabLst>
            </a:pPr>
            <a:r>
              <a:rPr lang="en-US" altLang="zh-CN" sz="2000" dirty="0">
                <a:latin typeface="Times New Roman" panose="02020603050405020304" pitchFamily="18" charset="0"/>
              </a:rPr>
              <a:t>           </a:t>
            </a:r>
            <a:r>
              <a:rPr lang="zh-CN" altLang="en-US" sz="2000" dirty="0">
                <a:latin typeface="Times New Roman" panose="02020603050405020304" pitchFamily="18" charset="0"/>
              </a:rPr>
              <a:t>结论：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s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072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AFDAC9-3DED-4630-A95B-4A2E1B6CF16A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/>
          </a:p>
        </p:txBody>
      </p:sp>
      <p:graphicFrame>
        <p:nvGraphicFramePr>
          <p:cNvPr id="307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443388"/>
              </p:ext>
            </p:extLst>
          </p:nvPr>
        </p:nvGraphicFramePr>
        <p:xfrm>
          <a:off x="4067944" y="1673361"/>
          <a:ext cx="432048" cy="387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19035" imgH="200123" progId="Equation.3">
                  <p:embed/>
                </p:oleObj>
              </mc:Choice>
              <mc:Fallback>
                <p:oleObj name="公式" r:id="rId3" imgW="219035" imgH="2001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4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1673361"/>
                        <a:ext cx="432048" cy="3872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002581"/>
              </p:ext>
            </p:extLst>
          </p:nvPr>
        </p:nvGraphicFramePr>
        <p:xfrm>
          <a:off x="5796136" y="1674237"/>
          <a:ext cx="431229" cy="38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19035" imgH="200123" progId="Equation.3">
                  <p:embed/>
                </p:oleObj>
              </mc:Choice>
              <mc:Fallback>
                <p:oleObj name="公式" r:id="rId5" imgW="219035" imgH="20012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4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674237"/>
                        <a:ext cx="431229" cy="38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158331"/>
              </p:ext>
            </p:extLst>
          </p:nvPr>
        </p:nvGraphicFramePr>
        <p:xfrm>
          <a:off x="1667550" y="3789040"/>
          <a:ext cx="401876" cy="36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19035" imgH="200123" progId="Equation.3">
                  <p:embed/>
                </p:oleObj>
              </mc:Choice>
              <mc:Fallback>
                <p:oleObj name="公式" r:id="rId7" imgW="219035" imgH="2001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4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550" y="3789040"/>
                        <a:ext cx="401876" cy="360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附加前提证明法实例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410527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(3) </a:t>
            </a:r>
            <a:r>
              <a:rPr lang="zh-CN" altLang="en-US" sz="2000" dirty="0">
                <a:latin typeface="Times New Roman" panose="02020603050405020304" pitchFamily="18" charset="0"/>
              </a:rPr>
              <a:t>证明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 ① </a:t>
            </a:r>
            <a:r>
              <a:rPr lang="en-US" altLang="zh-CN" sz="2000" i="1" dirty="0">
                <a:latin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</a:rPr>
              <a:t>                 </a:t>
            </a:r>
            <a:r>
              <a:rPr lang="zh-CN" altLang="en-US" sz="2000" dirty="0">
                <a:latin typeface="Times New Roman" panose="02020603050405020304" pitchFamily="18" charset="0"/>
              </a:rPr>
              <a:t>附加前提引入</a:t>
            </a:r>
            <a:r>
              <a:rPr lang="en-US" altLang="zh-CN" sz="2000" dirty="0">
                <a:latin typeface="Times New Roman" panose="02020603050405020304" pitchFamily="18" charset="0"/>
              </a:rPr>
              <a:t>		CP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 ②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</a:rPr>
              <a:t>            </a:t>
            </a:r>
            <a:r>
              <a:rPr lang="zh-CN" altLang="en-US" sz="2000" dirty="0">
                <a:latin typeface="Times New Roman" panose="02020603050405020304" pitchFamily="18" charset="0"/>
              </a:rPr>
              <a:t>前提引入</a:t>
            </a:r>
            <a:r>
              <a:rPr lang="en-US" altLang="zh-CN" sz="2000" dirty="0">
                <a:latin typeface="Times New Roman" panose="02020603050405020304" pitchFamily="18" charset="0"/>
              </a:rPr>
              <a:t>		P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 ③ 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000" i="1" dirty="0">
                <a:latin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</a:rPr>
              <a:t>          </a:t>
            </a:r>
            <a:r>
              <a:rPr lang="zh-CN" altLang="en-US" sz="2000" dirty="0">
                <a:latin typeface="Times New Roman" panose="02020603050405020304" pitchFamily="18" charset="0"/>
              </a:rPr>
              <a:t>前提引入</a:t>
            </a:r>
            <a:r>
              <a:rPr lang="en-US" altLang="zh-CN" sz="2000" dirty="0">
                <a:latin typeface="Times New Roman" panose="02020603050405020304" pitchFamily="18" charset="0"/>
              </a:rPr>
              <a:t>		P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 ④ </a:t>
            </a:r>
            <a:r>
              <a:rPr lang="en-US" altLang="zh-CN" sz="2000" i="1" dirty="0">
                <a:latin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sz="2000" i="1" dirty="0">
                <a:latin typeface="Times New Roman" panose="02020603050405020304" pitchFamily="18" charset="0"/>
              </a:rPr>
              <a:t>s</a:t>
            </a:r>
            <a:r>
              <a:rPr lang="en-US" altLang="zh-CN" sz="2000" dirty="0">
                <a:latin typeface="Times New Roman" panose="02020603050405020304" pitchFamily="18" charset="0"/>
              </a:rPr>
              <a:t>          ②③</a:t>
            </a:r>
            <a:r>
              <a:rPr lang="zh-CN" altLang="en-US" sz="2000" dirty="0">
                <a:latin typeface="Times New Roman" panose="02020603050405020304" pitchFamily="18" charset="0"/>
              </a:rPr>
              <a:t>假言三段论</a:t>
            </a:r>
            <a:r>
              <a:rPr lang="en-US" altLang="zh-CN" sz="2000" dirty="0">
                <a:latin typeface="Times New Roman" panose="02020603050405020304" pitchFamily="18" charset="0"/>
              </a:rPr>
              <a:t>	T2+T3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 ⑤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i="1" dirty="0">
                <a:latin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</a:rPr>
              <a:t>                ①④</a:t>
            </a:r>
            <a:r>
              <a:rPr lang="zh-CN" altLang="en-US" sz="2000" dirty="0">
                <a:latin typeface="Times New Roman" panose="02020603050405020304" pitchFamily="18" charset="0"/>
              </a:rPr>
              <a:t>拒取式</a:t>
            </a:r>
            <a:r>
              <a:rPr lang="en-US" altLang="zh-CN" sz="2000" dirty="0">
                <a:latin typeface="Times New Roman" panose="02020603050405020304" pitchFamily="18" charset="0"/>
              </a:rPr>
              <a:t>		T1+T4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 ⑥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p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</a:rPr>
              <a:t>              </a:t>
            </a:r>
            <a:r>
              <a:rPr lang="zh-CN" altLang="en-US" sz="2000" dirty="0">
                <a:latin typeface="Times New Roman" panose="02020603050405020304" pitchFamily="18" charset="0"/>
              </a:rPr>
              <a:t>前提引入</a:t>
            </a:r>
            <a:r>
              <a:rPr lang="en-US" altLang="zh-CN" sz="2000" dirty="0">
                <a:latin typeface="Times New Roman" panose="02020603050405020304" pitchFamily="18" charset="0"/>
              </a:rPr>
              <a:t>		P</a:t>
            </a:r>
            <a:endParaRPr lang="zh-CN" altLang="en-US" sz="2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 ⑦ </a:t>
            </a:r>
            <a:r>
              <a:rPr lang="en-US" altLang="zh-CN" sz="2000" i="1" dirty="0"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</a:rPr>
              <a:t>                   ⑤⑥</a:t>
            </a:r>
            <a:r>
              <a:rPr lang="zh-CN" altLang="en-US" sz="2000" dirty="0">
                <a:latin typeface="Times New Roman" panose="02020603050405020304" pitchFamily="18" charset="0"/>
              </a:rPr>
              <a:t>析取三段论</a:t>
            </a:r>
            <a:r>
              <a:rPr lang="en-US" altLang="zh-CN" sz="2000" dirty="0">
                <a:latin typeface="Times New Roman" panose="02020603050405020304" pitchFamily="18" charset="0"/>
              </a:rPr>
              <a:t>	T5+T6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3277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8B4510-CF20-43C0-966C-91123EBE23E3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 b="0"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归谬法（反证法）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229600" cy="5327650"/>
          </a:xfrm>
        </p:spPr>
        <p:txBody>
          <a:bodyPr/>
          <a:lstStyle/>
          <a:p>
            <a:pPr marL="457200" indent="-457200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归谬法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反证法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欲证</a:t>
            </a:r>
          </a:p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    前提：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结论：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做法</a:t>
            </a:r>
          </a:p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     在前提中加入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，推出矛盾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理由</a:t>
            </a:r>
          </a:p>
          <a:p>
            <a:pPr marL="457200" indent="-457200" eaLnBrk="1" hangingPunct="1"/>
            <a:r>
              <a:rPr lang="zh-CN" altLang="en-US" dirty="0">
                <a:latin typeface="Times New Roman" panose="02020603050405020304" pitchFamily="18" charset="0"/>
              </a:rPr>
              <a:t>    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0</a:t>
            </a:r>
          </a:p>
          <a:p>
            <a:pPr marL="457200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0</a:t>
            </a:r>
          </a:p>
        </p:txBody>
      </p:sp>
      <p:sp>
        <p:nvSpPr>
          <p:cNvPr id="3482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DD440A-6F2F-4490-9336-7B8DF6D69B4A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b="0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归谬法实例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981075"/>
            <a:ext cx="8229600" cy="547211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前提：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</a:rPr>
              <a:t>结论：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证明  用归缪法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①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结论否定引入</a:t>
            </a:r>
            <a:r>
              <a:rPr lang="en-US" altLang="zh-CN" dirty="0">
                <a:latin typeface="Times New Roman" panose="02020603050405020304" pitchFamily="18" charset="0"/>
              </a:rPr>
              <a:t>		CP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②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r>
              <a:rPr lang="en-US" altLang="zh-CN" dirty="0">
                <a:latin typeface="Times New Roman" panose="02020603050405020304" pitchFamily="18" charset="0"/>
              </a:rPr>
              <a:t>			P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③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r>
              <a:rPr lang="en-US" altLang="zh-CN" dirty="0">
                <a:latin typeface="Times New Roman" panose="02020603050405020304" pitchFamily="18" charset="0"/>
              </a:rPr>
              <a:t>			P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④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②③</a:t>
            </a:r>
            <a:r>
              <a:rPr lang="zh-CN" altLang="en-US" dirty="0">
                <a:latin typeface="Times New Roman" panose="02020603050405020304" pitchFamily="18" charset="0"/>
              </a:rPr>
              <a:t>拒取式</a:t>
            </a:r>
            <a:r>
              <a:rPr lang="en-US" altLang="zh-CN" dirty="0">
                <a:latin typeface="Times New Roman" panose="02020603050405020304" pitchFamily="18" charset="0"/>
              </a:rPr>
              <a:t>			T2+T3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⑤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 </a:t>
            </a:r>
            <a:r>
              <a:rPr lang="en-US" altLang="zh-CN" dirty="0">
                <a:latin typeface="Times New Roman" panose="02020603050405020304" pitchFamily="18" charset="0"/>
              </a:rPr>
              <a:t>			P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⑥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                ④⑤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  <a:r>
              <a:rPr lang="en-US" altLang="zh-CN" dirty="0">
                <a:latin typeface="Times New Roman" panose="02020603050405020304" pitchFamily="18" charset="0"/>
              </a:rPr>
              <a:t>		T4+T5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⑦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     ⑥</a:t>
            </a:r>
            <a:r>
              <a:rPr lang="zh-CN" altLang="en-US" dirty="0">
                <a:latin typeface="Times New Roman" panose="02020603050405020304" pitchFamily="18" charset="0"/>
              </a:rPr>
              <a:t>置换 </a:t>
            </a:r>
            <a:r>
              <a:rPr lang="en-US" altLang="zh-CN" dirty="0">
                <a:latin typeface="Times New Roman" panose="02020603050405020304" pitchFamily="18" charset="0"/>
              </a:rPr>
              <a:t>			T6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⑧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①⑦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  <a:r>
              <a:rPr lang="en-US" altLang="zh-CN" dirty="0">
                <a:latin typeface="Times New Roman" panose="02020603050405020304" pitchFamily="18" charset="0"/>
              </a:rPr>
              <a:t>		T1+T7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⑨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r>
              <a:rPr lang="en-US" altLang="zh-CN" dirty="0">
                <a:latin typeface="Times New Roman" panose="02020603050405020304" pitchFamily="18" charset="0"/>
              </a:rPr>
              <a:t>			P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0" dirty="0">
                <a:latin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800" b="0" dirty="0">
                <a:latin typeface="Times New Roman" panose="02020603050405020304" pitchFamily="18" charset="0"/>
                <a:sym typeface="Wingdings" panose="05000000000000000000" pitchFamily="2" charset="2"/>
              </a:rPr>
              <a:t>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⑧⑨</a:t>
            </a:r>
            <a:r>
              <a:rPr lang="zh-CN" altLang="en-US" dirty="0">
                <a:latin typeface="Times New Roman" panose="02020603050405020304" pitchFamily="18" charset="0"/>
              </a:rPr>
              <a:t>合取</a:t>
            </a:r>
            <a:r>
              <a:rPr lang="en-US" altLang="zh-CN" dirty="0">
                <a:latin typeface="Times New Roman" panose="02020603050405020304" pitchFamily="18" charset="0"/>
              </a:rPr>
              <a:t>			T8+T9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86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0FD1E5-CCB3-43F3-AF3E-AF47C57F4709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 b="0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消解证明法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96982-9389-4A6C-A577-1FAB876CCCD7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465214" y="1327147"/>
            <a:ext cx="3276600" cy="1727200"/>
            <a:chOff x="432" y="1056"/>
            <a:chExt cx="2064" cy="1088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432" y="1056"/>
              <a:ext cx="2064" cy="1088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归结规则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kumimoji="1" lang="zh-CN" altLang="en-US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 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B</a:t>
              </a:r>
            </a:p>
            <a:p>
              <a:pPr algn="l" eaLnBrk="1" hangingPunct="1"/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Ø</a:t>
              </a: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A 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\</a:t>
              </a: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B 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Ú</a:t>
              </a: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816" y="1872"/>
              <a:ext cx="1008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83568" y="3511550"/>
            <a:ext cx="7772400" cy="29718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理由  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latin typeface="Symbol" panose="05050102010706020507" pitchFamily="18" charset="2"/>
              </a:rPr>
              <a:t>Ú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latin typeface="Symbol" panose="05050102010706020507" pitchFamily="18" charset="2"/>
              </a:rPr>
              <a:t>Ù(Ø</a:t>
            </a:r>
            <a:r>
              <a:rPr lang="en-US" altLang="zh-CN" i="1" dirty="0"/>
              <a:t>A</a:t>
            </a:r>
            <a:r>
              <a:rPr lang="en-US" altLang="zh-CN" dirty="0">
                <a:latin typeface="Symbol" panose="05050102010706020507" pitchFamily="18" charset="2"/>
              </a:rPr>
              <a:t>Ú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  <a:r>
              <a:rPr lang="en-US" altLang="zh-CN" dirty="0">
                <a:latin typeface="Symbol" panose="05050102010706020507" pitchFamily="18" charset="2"/>
              </a:rPr>
              <a:t>®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latin typeface="Symbol" panose="05050102010706020507" pitchFamily="18" charset="2"/>
              </a:rPr>
              <a:t>Ú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 "/>
            </a:pPr>
            <a:r>
              <a:rPr lang="en-US" altLang="zh-CN" sz="2800" dirty="0">
                <a:latin typeface="Symbol" panose="05050102010706020507" pitchFamily="18" charset="2"/>
              </a:rPr>
              <a:t>Û </a:t>
            </a:r>
            <a:r>
              <a:rPr lang="en-US" altLang="zh-CN" dirty="0">
                <a:latin typeface="Symbol" panose="05050102010706020507" pitchFamily="18" charset="2"/>
              </a:rPr>
              <a:t>Ø</a:t>
            </a:r>
            <a:r>
              <a:rPr lang="en-US" altLang="zh-CN" sz="2800" dirty="0">
                <a:latin typeface="Symbol" panose="05050102010706020507" pitchFamily="18" charset="2"/>
              </a:rPr>
              <a:t>(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latin typeface="Symbol" panose="05050102010706020507" pitchFamily="18" charset="2"/>
              </a:rPr>
              <a:t>Ú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latin typeface="Symbol" panose="05050102010706020507" pitchFamily="18" charset="2"/>
              </a:rPr>
              <a:t>Ù(Ø</a:t>
            </a:r>
            <a:r>
              <a:rPr lang="en-US" altLang="zh-CN" i="1" dirty="0"/>
              <a:t>A</a:t>
            </a:r>
            <a:r>
              <a:rPr lang="en-US" altLang="zh-CN" dirty="0">
                <a:latin typeface="Symbol" panose="05050102010706020507" pitchFamily="18" charset="2"/>
              </a:rPr>
              <a:t>Ú</a:t>
            </a:r>
            <a:r>
              <a:rPr lang="en-US" altLang="zh-CN" i="1" dirty="0"/>
              <a:t>C</a:t>
            </a:r>
            <a:r>
              <a:rPr lang="en-US" altLang="zh-CN" dirty="0"/>
              <a:t>))</a:t>
            </a:r>
            <a:r>
              <a:rPr lang="en-US" altLang="zh-CN" dirty="0">
                <a:latin typeface="Symbol" panose="05050102010706020507" pitchFamily="18" charset="2"/>
              </a:rPr>
              <a:t>Ú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latin typeface="Symbol" panose="05050102010706020507" pitchFamily="18" charset="2"/>
              </a:rPr>
              <a:t>Ú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 "/>
            </a:pPr>
            <a:r>
              <a:rPr lang="en-US" altLang="zh-CN" sz="2800" dirty="0">
                <a:latin typeface="Symbol" panose="05050102010706020507" pitchFamily="18" charset="2"/>
              </a:rPr>
              <a:t>Û </a:t>
            </a:r>
            <a:r>
              <a:rPr lang="en-US" altLang="zh-CN" dirty="0"/>
              <a:t>(</a:t>
            </a:r>
            <a:r>
              <a:rPr lang="en-US" altLang="zh-CN" dirty="0">
                <a:latin typeface="Symbol" panose="05050102010706020507" pitchFamily="18" charset="2"/>
              </a:rPr>
              <a:t>Ø</a:t>
            </a:r>
            <a:r>
              <a:rPr lang="en-US" altLang="zh-CN" i="1" dirty="0"/>
              <a:t>A</a:t>
            </a:r>
            <a:r>
              <a:rPr lang="en-US" altLang="zh-CN" dirty="0">
                <a:latin typeface="Symbol" panose="05050102010706020507" pitchFamily="18" charset="2"/>
              </a:rPr>
              <a:t>ÙØ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latin typeface="Symbol" panose="05050102010706020507" pitchFamily="18" charset="2"/>
              </a:rPr>
              <a:t>Ú(</a:t>
            </a:r>
            <a:r>
              <a:rPr lang="en-US" altLang="zh-CN" i="1" dirty="0"/>
              <a:t>A</a:t>
            </a:r>
            <a:r>
              <a:rPr lang="en-US" altLang="zh-CN" dirty="0">
                <a:latin typeface="Symbol" panose="05050102010706020507" pitchFamily="18" charset="2"/>
              </a:rPr>
              <a:t>ÙØ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  <a:r>
              <a:rPr lang="en-US" altLang="zh-CN" dirty="0">
                <a:latin typeface="Symbol" panose="05050102010706020507" pitchFamily="18" charset="2"/>
              </a:rPr>
              <a:t>Ú</a:t>
            </a:r>
            <a:r>
              <a:rPr lang="en-US" altLang="zh-CN" i="1" dirty="0"/>
              <a:t>B</a:t>
            </a:r>
            <a:r>
              <a:rPr lang="en-US" altLang="zh-CN" dirty="0">
                <a:latin typeface="Symbol" panose="05050102010706020507" pitchFamily="18" charset="2"/>
              </a:rPr>
              <a:t>Ú</a:t>
            </a:r>
            <a:r>
              <a:rPr lang="en-US" altLang="zh-CN" i="1" dirty="0"/>
              <a:t>C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 "/>
            </a:pPr>
            <a:r>
              <a:rPr lang="en-US" altLang="zh-CN" sz="2800" dirty="0">
                <a:latin typeface="Symbol" panose="05050102010706020507" pitchFamily="18" charset="2"/>
              </a:rPr>
              <a:t>Û (</a:t>
            </a:r>
            <a:r>
              <a:rPr lang="en-US" altLang="zh-CN" dirty="0"/>
              <a:t>(</a:t>
            </a:r>
            <a:r>
              <a:rPr lang="en-US" altLang="zh-CN" dirty="0">
                <a:latin typeface="Symbol" panose="05050102010706020507" pitchFamily="18" charset="2"/>
              </a:rPr>
              <a:t>Ø</a:t>
            </a:r>
            <a:r>
              <a:rPr lang="en-US" altLang="zh-CN" i="1" dirty="0"/>
              <a:t>A</a:t>
            </a:r>
            <a:r>
              <a:rPr lang="en-US" altLang="zh-CN" dirty="0">
                <a:latin typeface="Symbol" panose="05050102010706020507" pitchFamily="18" charset="2"/>
              </a:rPr>
              <a:t>ÙØ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dirty="0"/>
              <a:t>)</a:t>
            </a:r>
            <a:r>
              <a:rPr lang="en-US" altLang="zh-CN" dirty="0">
                <a:latin typeface="Symbol" panose="05050102010706020507" pitchFamily="18" charset="2"/>
              </a:rPr>
              <a:t>Ú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CN" dirty="0"/>
              <a:t>)</a:t>
            </a:r>
            <a:r>
              <a:rPr lang="en-US" altLang="zh-CN" dirty="0">
                <a:latin typeface="Symbol" panose="05050102010706020507" pitchFamily="18" charset="2"/>
              </a:rPr>
              <a:t>Ú((</a:t>
            </a:r>
            <a:r>
              <a:rPr lang="en-US" altLang="zh-CN" i="1" dirty="0"/>
              <a:t>A</a:t>
            </a:r>
            <a:r>
              <a:rPr lang="en-US" altLang="zh-CN" dirty="0">
                <a:latin typeface="Symbol" panose="05050102010706020507" pitchFamily="18" charset="2"/>
              </a:rPr>
              <a:t>ÙØ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  <a:r>
              <a:rPr lang="en-US" altLang="zh-CN" dirty="0">
                <a:latin typeface="Symbol" panose="05050102010706020507" pitchFamily="18" charset="2"/>
              </a:rPr>
              <a:t>Ú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  <a:endParaRPr lang="zh-CN" altLang="en-US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 "/>
            </a:pPr>
            <a:r>
              <a:rPr lang="en-US" altLang="zh-CN" sz="2800" dirty="0">
                <a:latin typeface="Symbol" panose="05050102010706020507" pitchFamily="18" charset="2"/>
              </a:rPr>
              <a:t>Û </a:t>
            </a:r>
            <a:r>
              <a:rPr lang="en-US" altLang="zh-CN" dirty="0"/>
              <a:t>(</a:t>
            </a:r>
            <a:r>
              <a:rPr lang="en-US" altLang="zh-CN" dirty="0">
                <a:latin typeface="Symbol" panose="05050102010706020507" pitchFamily="18" charset="2"/>
              </a:rPr>
              <a:t>Ø</a:t>
            </a:r>
            <a:r>
              <a:rPr lang="en-US" altLang="zh-CN" i="1" dirty="0"/>
              <a:t>A</a:t>
            </a:r>
            <a:r>
              <a:rPr lang="en-US" altLang="zh-CN" dirty="0">
                <a:latin typeface="Symbol" panose="05050102010706020507" pitchFamily="18" charset="2"/>
              </a:rPr>
              <a:t>Ú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latin typeface="Symbol" panose="05050102010706020507" pitchFamily="18" charset="2"/>
              </a:rPr>
              <a:t>Ú(</a:t>
            </a:r>
            <a:r>
              <a:rPr lang="en-US" altLang="zh-CN" i="1" dirty="0"/>
              <a:t>A</a:t>
            </a:r>
            <a:r>
              <a:rPr lang="en-US" altLang="zh-CN" dirty="0">
                <a:latin typeface="Symbol" panose="05050102010706020507" pitchFamily="18" charset="2"/>
              </a:rPr>
              <a:t>Ú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  <a:endParaRPr lang="zh-CN" altLang="en-US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 "/>
            </a:pPr>
            <a:r>
              <a:rPr lang="en-US" altLang="zh-CN" sz="2800" dirty="0">
                <a:latin typeface="Symbol" panose="05050102010706020507" pitchFamily="18" charset="2"/>
              </a:rPr>
              <a:t>Û 1</a:t>
            </a:r>
            <a:endParaRPr lang="zh-CN" altLang="en-US" sz="2800" dirty="0">
              <a:latin typeface="Symbol" panose="05050102010706020507" pitchFamily="18" charset="2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8D06AE8-9184-D203-7729-8DDFCDF30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3834" y="1692281"/>
            <a:ext cx="3771257" cy="904863"/>
          </a:xfrm>
          <a:prstGeom prst="rect">
            <a:avLst/>
          </a:prstGeom>
          <a:solidFill>
            <a:srgbClr val="FFFF99"/>
          </a:solidFill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消解法：</a:t>
            </a:r>
            <a:endParaRPr kumimoji="1"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2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kumimoji="1"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400" dirty="0">
                <a:latin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Symbol" panose="05050102010706020507" pitchFamily="18" charset="2"/>
              </a:rPr>
              <a:t>Ù(</a:t>
            </a:r>
            <a:r>
              <a:rPr kumimoji="1"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Ø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kumimoji="1"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≈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 </a:t>
            </a:r>
            <a:r>
              <a:rPr kumimoji="1" lang="en-US" altLang="zh-CN" sz="2400" b="1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Ú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</a:t>
            </a: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C13B9B63-7F6F-A342-AA6C-3AC59DA10FD9}"/>
              </a:ext>
            </a:extLst>
          </p:cNvPr>
          <p:cNvSpPr/>
          <p:nvPr/>
        </p:nvSpPr>
        <p:spPr bwMode="auto">
          <a:xfrm>
            <a:off x="4066384" y="1932418"/>
            <a:ext cx="762000" cy="398103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rgbClr val="99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3846354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3.1  </a:t>
            </a:r>
            <a:r>
              <a:rPr lang="zh-CN" altLang="en-US"/>
              <a:t>推理的形式结构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844552"/>
            <a:ext cx="8229600" cy="1944687"/>
          </a:xfrm>
        </p:spPr>
        <p:txBody>
          <a:bodyPr/>
          <a:lstStyle/>
          <a:p>
            <a:pPr marL="625475" indent="-625475" eaLnBrk="1" hangingPunct="1">
              <a:lnSpc>
                <a:spcPct val="150000"/>
              </a:lnSpc>
              <a:tabLst>
                <a:tab pos="990600" algn="l"/>
                <a:tab pos="1431925" algn="l"/>
              </a:tabLst>
            </a:pP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sz="2000" dirty="0">
                <a:latin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</a:rPr>
              <a:t>设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, …,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</a:rPr>
              <a:t>为命题公式</a:t>
            </a:r>
            <a:r>
              <a:rPr lang="en-US" altLang="zh-CN" sz="2000" dirty="0">
                <a:latin typeface="Times New Roman" panose="02020603050405020304" pitchFamily="18" charset="0"/>
              </a:rPr>
              <a:t>. </a:t>
            </a:r>
            <a:r>
              <a:rPr lang="zh-CN" altLang="en-US" sz="2000" dirty="0">
                <a:latin typeface="Times New Roman" panose="02020603050405020304" pitchFamily="18" charset="0"/>
              </a:rPr>
              <a:t>对于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, …,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sz="2000" i="0" dirty="0">
                <a:latin typeface="+mj-lt"/>
              </a:rPr>
              <a:t>和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</a:rPr>
              <a:t>中命题变项的每组赋值，若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为假，或当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</a:rPr>
              <a:t>为真时，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</a:rPr>
              <a:t>也为真，则称由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前提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, …,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</a:rPr>
              <a:t>推出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结论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推理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有效的</a:t>
            </a:r>
            <a:r>
              <a:rPr lang="zh-CN" altLang="en-US" sz="2000" dirty="0">
                <a:latin typeface="Times New Roman" panose="02020603050405020304" pitchFamily="18" charset="0"/>
              </a:rPr>
              <a:t>或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正确的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并称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</a:rPr>
              <a:t>是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有效结论</a:t>
            </a:r>
            <a:r>
              <a:rPr lang="en-US" altLang="zh-CN" sz="200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14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CC534E0-DFFE-43C2-B057-341F877C3F97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 dirty="0"/>
          </a:p>
        </p:txBody>
      </p:sp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323850" y="4753227"/>
            <a:ext cx="8496622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5475" indent="-625475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tabLst>
                <a:tab pos="990600" algn="l"/>
                <a:tab pos="1431925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057400" indent="-628650">
              <a:spcBef>
                <a:spcPct val="20000"/>
              </a:spcBef>
              <a:buChar char="–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817813" indent="-558800">
              <a:spcBef>
                <a:spcPct val="20000"/>
              </a:spcBef>
              <a:buChar char="•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556000" indent="-558800">
              <a:spcBef>
                <a:spcPct val="20000"/>
              </a:spcBef>
              <a:buChar char="–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4294188" indent="-558800">
              <a:spcBef>
                <a:spcPct val="20000"/>
              </a:spcBef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751388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5208588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5665788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6122988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rgbClr val="69B3F1"/>
              </a:buClr>
            </a:pP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由命题公式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, …,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</a:rPr>
              <a:t>推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</a:rPr>
              <a:t>的推理正确当且仅当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latin typeface="Times New Roman" panose="02020603050405020304" pitchFamily="18" charset="0"/>
              </a:rPr>
              <a:t>…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20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</a:rPr>
              <a:t>为重言式</a:t>
            </a:r>
          </a:p>
          <a:p>
            <a:pPr eaLnBrk="1" hangingPunct="1">
              <a:lnSpc>
                <a:spcPct val="150000"/>
              </a:lnSpc>
              <a:buClr>
                <a:srgbClr val="69B3F1"/>
              </a:buClr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23850" y="1196753"/>
            <a:ext cx="8229600" cy="16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25475" indent="-625475" eaLnBrk="1" hangingPunct="1">
              <a:lnSpc>
                <a:spcPct val="150000"/>
              </a:lnSpc>
              <a:tabLst>
                <a:tab pos="990600" algn="l"/>
                <a:tab pos="1431925" algn="l"/>
              </a:tabLst>
            </a:pP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前提</a:t>
            </a:r>
            <a:r>
              <a:rPr lang="zh-CN" altLang="en-US" sz="2000" dirty="0">
                <a:latin typeface="Times New Roman" panose="02020603050405020304" pitchFamily="18" charset="0"/>
              </a:rPr>
              <a:t>：已知命题公式的集合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625475" indent="-625475" eaLnBrk="1" hangingPunct="1">
              <a:lnSpc>
                <a:spcPct val="150000"/>
              </a:lnSpc>
              <a:tabLst>
                <a:tab pos="990600" algn="l"/>
                <a:tab pos="1431925" algn="l"/>
              </a:tabLst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推理</a:t>
            </a:r>
            <a:r>
              <a:rPr lang="zh-CN" altLang="en-US" sz="2000" dirty="0">
                <a:latin typeface="Times New Roman" panose="02020603050405020304" pitchFamily="18" charset="0"/>
              </a:rPr>
              <a:t>：从前提出发推出结论的过程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625475" indent="-625475" eaLnBrk="1" hangingPunct="1">
              <a:lnSpc>
                <a:spcPct val="150000"/>
              </a:lnSpc>
              <a:tabLst>
                <a:tab pos="990600" algn="l"/>
                <a:tab pos="1431925" algn="l"/>
              </a:tabLst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</a:rPr>
              <a:t>结论</a:t>
            </a:r>
            <a:r>
              <a:rPr lang="zh-CN" altLang="en-US" sz="2000" dirty="0">
                <a:latin typeface="Times New Roman" panose="02020603050405020304" pitchFamily="18" charset="0"/>
              </a:rPr>
              <a:t>：从前提出发，应用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推理规则</a:t>
            </a:r>
            <a:r>
              <a:rPr lang="zh-CN" altLang="en-US" sz="2000" dirty="0">
                <a:latin typeface="Times New Roman" panose="02020603050405020304" pitchFamily="18" charset="0"/>
              </a:rPr>
              <a:t>推出的命题公式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消解证明法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pPr marL="457200" indent="-457200" eaLnBrk="1" hangingPunct="1">
              <a:lnSpc>
                <a:spcPct val="150000"/>
              </a:lnSpc>
              <a:spcBef>
                <a:spcPct val="40000"/>
              </a:spcBef>
              <a:buClrTx/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将每一个前提化成等值的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合取</a:t>
            </a:r>
            <a:r>
              <a:rPr lang="zh-CN" altLang="en-US" dirty="0">
                <a:latin typeface="Times New Roman" panose="02020603050405020304" pitchFamily="18" charset="0"/>
              </a:rPr>
              <a:t>范式, 设所有合取范式的全部简单析取式为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将结论的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否定</a:t>
            </a:r>
            <a:r>
              <a:rPr lang="zh-CN" altLang="en-US" dirty="0">
                <a:latin typeface="Times New Roman" panose="02020603050405020304" pitchFamily="18" charset="0"/>
              </a:rPr>
              <a:t>化成等值的合取范式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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其中每个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</a:rPr>
              <a:t>是简单析取式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Tx/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为前提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使用消解法推出</a:t>
            </a:r>
            <a:r>
              <a:rPr lang="en-US" altLang="zh-CN" i="1" dirty="0">
                <a:latin typeface="Times New Roman" panose="02020603050405020304" pitchFamily="18" charset="0"/>
              </a:rPr>
              <a:t>λ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除前提引入规则外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只使用归结规则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C5073-9B76-4257-8A1D-8E1ADFDEB68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6981048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消解证明法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96982-9389-4A6C-A577-1FAB876CCCD7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7326" y="1052736"/>
            <a:ext cx="7772400" cy="547260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zh-CN" altLang="en-US" dirty="0">
                <a:solidFill>
                  <a:srgbClr val="800000"/>
                </a:solidFill>
              </a:rPr>
              <a:t>例</a:t>
            </a:r>
            <a:r>
              <a:rPr lang="en-US" altLang="zh-CN" dirty="0">
                <a:solidFill>
                  <a:srgbClr val="800000"/>
                </a:solidFill>
              </a:rPr>
              <a:t>5</a:t>
            </a:r>
            <a:r>
              <a:rPr lang="zh-CN" altLang="en-US" dirty="0"/>
              <a:t> 用消解证明法构造下面推理的证明:</a:t>
            </a: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zh-CN" altLang="en-US" dirty="0"/>
              <a:t>前提: </a:t>
            </a:r>
            <a:r>
              <a:rPr lang="en-US" altLang="zh-CN" dirty="0">
                <a:latin typeface="Symbol" panose="05050102010706020507" pitchFamily="18" charset="2"/>
              </a:rPr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Symbol" panose="05050102010706020507" pitchFamily="18" charset="2"/>
              </a:rPr>
              <a:t>®</a:t>
            </a:r>
            <a:r>
              <a:rPr lang="en-US" altLang="zh-CN" i="1" dirty="0" err="1"/>
              <a:t>q</a:t>
            </a:r>
            <a:r>
              <a:rPr lang="en-US" altLang="zh-CN" dirty="0">
                <a:latin typeface="Symbol" panose="05050102010706020507" pitchFamily="18" charset="2"/>
              </a:rPr>
              <a:t>)®</a:t>
            </a:r>
            <a:r>
              <a:rPr lang="en-US" altLang="zh-CN" i="1" dirty="0"/>
              <a:t>r, </a:t>
            </a:r>
            <a:r>
              <a:rPr lang="en-US" altLang="zh-CN" i="1" dirty="0" err="1"/>
              <a:t>r</a:t>
            </a:r>
            <a:r>
              <a:rPr lang="en-US" altLang="zh-CN" dirty="0" err="1">
                <a:latin typeface="Symbol" panose="05050102010706020507" pitchFamily="18" charset="2"/>
              </a:rPr>
              <a:t>®</a:t>
            </a:r>
            <a:r>
              <a:rPr lang="en-US" altLang="zh-CN" i="1" dirty="0" err="1"/>
              <a:t>s</a:t>
            </a:r>
            <a:r>
              <a:rPr lang="en-US" altLang="zh-CN" i="1" dirty="0"/>
              <a:t>, </a:t>
            </a:r>
            <a:r>
              <a:rPr lang="en-US" altLang="zh-CN" dirty="0" err="1">
                <a:latin typeface="Symbol" panose="05050102010706020507" pitchFamily="18" charset="2"/>
              </a:rPr>
              <a:t>Ø</a:t>
            </a:r>
            <a:r>
              <a:rPr lang="en-US" altLang="zh-CN" i="1" dirty="0" err="1"/>
              <a:t>s</a:t>
            </a:r>
            <a:endParaRPr lang="zh-CN" altLang="en-US" dirty="0"/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zh-CN" altLang="en-US" dirty="0"/>
              <a:t>结论: </a:t>
            </a:r>
            <a:r>
              <a:rPr lang="en-US" altLang="zh-CN" i="1" dirty="0"/>
              <a:t>p</a:t>
            </a:r>
            <a:r>
              <a:rPr lang="en-US" altLang="zh-CN" dirty="0">
                <a:latin typeface="Symbol" panose="05050102010706020507" pitchFamily="18" charset="2"/>
                <a:sym typeface="Symbol" panose="05050102010706020507" pitchFamily="18" charset="2"/>
              </a:rPr>
              <a:t></a:t>
            </a:r>
            <a:r>
              <a:rPr lang="en-US" altLang="zh-CN" i="1" dirty="0"/>
              <a:t>q</a:t>
            </a:r>
            <a:endParaRPr lang="en-US" altLang="zh-CN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zh-CN" altLang="en-US" dirty="0">
                <a:latin typeface="Symbol" panose="05050102010706020507" pitchFamily="18" charset="2"/>
              </a:rPr>
              <a:t>解  </a:t>
            </a:r>
            <a:r>
              <a:rPr lang="en-US" altLang="zh-CN" dirty="0">
                <a:latin typeface="Symbol" panose="05050102010706020507" pitchFamily="18" charset="2"/>
              </a:rPr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Symbol" panose="05050102010706020507" pitchFamily="18" charset="2"/>
              </a:rPr>
              <a:t>®</a:t>
            </a:r>
            <a:r>
              <a:rPr lang="en-US" altLang="zh-CN" i="1" dirty="0" err="1"/>
              <a:t>q</a:t>
            </a:r>
            <a:r>
              <a:rPr lang="en-US" altLang="zh-CN" dirty="0">
                <a:latin typeface="Symbol" panose="05050102010706020507" pitchFamily="18" charset="2"/>
              </a:rPr>
              <a:t>)®</a:t>
            </a:r>
            <a:r>
              <a:rPr lang="en-US" altLang="zh-CN" i="1" dirty="0"/>
              <a:t>r </a:t>
            </a:r>
            <a:r>
              <a:rPr lang="en-US" altLang="zh-CN" dirty="0">
                <a:latin typeface="Symbol" panose="05050102010706020507" pitchFamily="18" charset="2"/>
              </a:rPr>
              <a:t>Û Ø(</a:t>
            </a:r>
            <a:r>
              <a:rPr lang="en-US" altLang="zh-CN" dirty="0" err="1">
                <a:latin typeface="Symbol" panose="05050102010706020507" pitchFamily="18" charset="2"/>
              </a:rPr>
              <a:t>Ø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Symbol" panose="05050102010706020507" pitchFamily="18" charset="2"/>
              </a:rPr>
              <a:t>Ú</a:t>
            </a:r>
            <a:r>
              <a:rPr lang="en-US" altLang="zh-CN" i="1" dirty="0" err="1"/>
              <a:t>q</a:t>
            </a:r>
            <a:r>
              <a:rPr lang="en-US" altLang="zh-CN" dirty="0">
                <a:latin typeface="Symbol" panose="05050102010706020507" pitchFamily="18" charset="2"/>
              </a:rPr>
              <a:t>)</a:t>
            </a:r>
            <a:r>
              <a:rPr lang="en-US" altLang="zh-CN" dirty="0" err="1">
                <a:latin typeface="Symbol" panose="05050102010706020507" pitchFamily="18" charset="2"/>
              </a:rPr>
              <a:t>Ú</a:t>
            </a:r>
            <a:r>
              <a:rPr lang="en-US" altLang="zh-CN" i="1" dirty="0" err="1"/>
              <a:t>r</a:t>
            </a:r>
            <a:r>
              <a:rPr lang="en-US" altLang="zh-CN" i="1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Û (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Symbol" panose="05050102010706020507" pitchFamily="18" charset="2"/>
              </a:rPr>
              <a:t>ÙØ</a:t>
            </a:r>
            <a:r>
              <a:rPr lang="en-US" altLang="zh-CN" i="1" dirty="0" err="1"/>
              <a:t>q</a:t>
            </a:r>
            <a:r>
              <a:rPr lang="en-US" altLang="zh-CN" dirty="0">
                <a:latin typeface="Symbol" panose="05050102010706020507" pitchFamily="18" charset="2"/>
              </a:rPr>
              <a:t>)</a:t>
            </a:r>
            <a:r>
              <a:rPr lang="en-US" altLang="zh-CN" dirty="0" err="1">
                <a:latin typeface="Symbol" panose="05050102010706020507" pitchFamily="18" charset="2"/>
              </a:rPr>
              <a:t>Ú</a:t>
            </a:r>
            <a:r>
              <a:rPr lang="en-US" altLang="zh-CN" i="1" dirty="0" err="1"/>
              <a:t>r</a:t>
            </a:r>
            <a:r>
              <a:rPr lang="en-US" altLang="zh-CN" i="1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Û(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Symbol" panose="05050102010706020507" pitchFamily="18" charset="2"/>
              </a:rPr>
              <a:t>Ú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  <a:r>
              <a:rPr lang="en-US" altLang="zh-CN" dirty="0">
                <a:latin typeface="Symbol" panose="05050102010706020507" pitchFamily="18" charset="2"/>
              </a:rPr>
              <a:t>Ù(</a:t>
            </a:r>
            <a:r>
              <a:rPr lang="en-US" altLang="zh-CN" dirty="0" err="1">
                <a:latin typeface="Symbol" panose="05050102010706020507" pitchFamily="18" charset="2"/>
              </a:rPr>
              <a:t>Ø</a:t>
            </a:r>
            <a:r>
              <a:rPr lang="en-US" altLang="zh-CN" i="1" dirty="0" err="1"/>
              <a:t>q</a:t>
            </a:r>
            <a:r>
              <a:rPr lang="en-US" altLang="zh-CN" dirty="0" err="1">
                <a:latin typeface="Symbol" panose="05050102010706020507" pitchFamily="18" charset="2"/>
              </a:rPr>
              <a:t>Ú</a:t>
            </a:r>
            <a:r>
              <a:rPr lang="en-US" altLang="zh-CN" i="1" dirty="0" err="1"/>
              <a:t>r</a:t>
            </a:r>
            <a:r>
              <a:rPr lang="en-US" altLang="zh-CN" dirty="0">
                <a:latin typeface="Symbol" panose="05050102010706020507" pitchFamily="18" charset="2"/>
              </a:rPr>
              <a:t>)</a:t>
            </a:r>
            <a:endParaRPr lang="zh-CN" altLang="en-US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en-US" altLang="zh-CN" dirty="0">
                <a:latin typeface="Symbol" panose="05050102010706020507" pitchFamily="18" charset="2"/>
              </a:rPr>
              <a:t>      </a:t>
            </a:r>
            <a:r>
              <a:rPr lang="en-US" altLang="zh-CN" i="1" dirty="0" err="1"/>
              <a:t>r</a:t>
            </a:r>
            <a:r>
              <a:rPr lang="en-US" altLang="zh-CN" dirty="0" err="1">
                <a:latin typeface="Symbol" panose="05050102010706020507" pitchFamily="18" charset="2"/>
              </a:rPr>
              <a:t>®</a:t>
            </a:r>
            <a:r>
              <a:rPr lang="en-US" altLang="zh-CN" i="1" dirty="0" err="1"/>
              <a:t>s</a:t>
            </a:r>
            <a:r>
              <a:rPr lang="en-US" altLang="zh-CN" dirty="0">
                <a:latin typeface="Symbol" panose="05050102010706020507" pitchFamily="18" charset="2"/>
              </a:rPr>
              <a:t> Û </a:t>
            </a:r>
            <a:r>
              <a:rPr lang="en-US" altLang="zh-CN" dirty="0" err="1">
                <a:latin typeface="Symbol" panose="05050102010706020507" pitchFamily="18" charset="2"/>
              </a:rPr>
              <a:t>Ø</a:t>
            </a:r>
            <a:r>
              <a:rPr lang="en-US" altLang="zh-CN" i="1" dirty="0" err="1"/>
              <a:t>r</a:t>
            </a:r>
            <a:r>
              <a:rPr lang="en-US" altLang="zh-CN" dirty="0" err="1">
                <a:latin typeface="Symbol" panose="05050102010706020507" pitchFamily="18" charset="2"/>
              </a:rPr>
              <a:t>Ú</a:t>
            </a:r>
            <a:r>
              <a:rPr lang="en-US" altLang="zh-CN" i="1" dirty="0" err="1"/>
              <a:t>s</a:t>
            </a:r>
            <a:endParaRPr lang="zh-CN" altLang="en-US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 typeface="Symbol" panose="05050102010706020507" pitchFamily="18" charset="2"/>
              <a:buChar char=" "/>
            </a:pP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dirty="0">
                <a:latin typeface="Symbol" panose="05050102010706020507" pitchFamily="18" charset="2"/>
                <a:sym typeface="Symbol" panose="05050102010706020507" pitchFamily="18" charset="2"/>
              </a:rPr>
              <a:t>(</a:t>
            </a:r>
            <a:r>
              <a:rPr lang="en-US" altLang="zh-CN" i="1" dirty="0"/>
              <a:t>p</a:t>
            </a:r>
            <a:r>
              <a:rPr lang="en-US" altLang="zh-CN" dirty="0">
                <a:latin typeface="Symbol" panose="05050102010706020507" pitchFamily="18" charset="2"/>
                <a:sym typeface="Symbol" panose="05050102010706020507" pitchFamily="18" charset="2"/>
              </a:rPr>
              <a:t></a:t>
            </a:r>
            <a:r>
              <a:rPr lang="en-US" altLang="zh-CN" i="1" dirty="0"/>
              <a:t>q</a:t>
            </a:r>
            <a:r>
              <a:rPr lang="en-US" altLang="zh-CN" dirty="0">
                <a:latin typeface="Symbol" panose="05050102010706020507" pitchFamily="18" charset="2"/>
              </a:rPr>
              <a:t>) Û </a:t>
            </a:r>
            <a:r>
              <a:rPr lang="en-US" altLang="zh-CN" dirty="0" err="1">
                <a:latin typeface="Symbol" panose="05050102010706020507" pitchFamily="18" charset="2"/>
              </a:rPr>
              <a:t>Ø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Symbol" panose="05050102010706020507" pitchFamily="18" charset="2"/>
              </a:rPr>
              <a:t>Ú</a:t>
            </a:r>
            <a:r>
              <a:rPr lang="en-US" altLang="zh-CN" i="1" dirty="0" err="1"/>
              <a:t>q</a:t>
            </a:r>
            <a:endParaRPr lang="zh-CN" altLang="en-US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zh-CN" altLang="en-US" dirty="0">
                <a:latin typeface="Symbol" panose="05050102010706020507" pitchFamily="18" charset="2"/>
              </a:rPr>
              <a:t>把推理的前提改写成</a:t>
            </a:r>
            <a:endParaRPr lang="en-US" altLang="zh-CN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zh-CN" altLang="en-US" dirty="0">
                <a:latin typeface="Symbol" panose="05050102010706020507" pitchFamily="18" charset="2"/>
              </a:rPr>
              <a:t>前提: 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Symbol" panose="05050102010706020507" pitchFamily="18" charset="2"/>
              </a:rPr>
              <a:t>Ú</a:t>
            </a:r>
            <a:r>
              <a:rPr lang="en-US" altLang="zh-CN" i="1" dirty="0" err="1"/>
              <a:t>r</a:t>
            </a:r>
            <a:r>
              <a:rPr lang="en-US" altLang="zh-CN" dirty="0">
                <a:latin typeface="Symbol" panose="05050102010706020507" pitchFamily="18" charset="2"/>
              </a:rPr>
              <a:t>, </a:t>
            </a:r>
            <a:r>
              <a:rPr lang="en-US" altLang="zh-CN" dirty="0" err="1">
                <a:latin typeface="Symbol" panose="05050102010706020507" pitchFamily="18" charset="2"/>
              </a:rPr>
              <a:t>Ø</a:t>
            </a:r>
            <a:r>
              <a:rPr lang="en-US" altLang="zh-CN" i="1" dirty="0" err="1"/>
              <a:t>q</a:t>
            </a:r>
            <a:r>
              <a:rPr lang="en-US" altLang="zh-CN" dirty="0" err="1">
                <a:latin typeface="Symbol" panose="05050102010706020507" pitchFamily="18" charset="2"/>
              </a:rPr>
              <a:t>Ú</a:t>
            </a:r>
            <a:r>
              <a:rPr lang="en-US" altLang="zh-CN" i="1" dirty="0" err="1"/>
              <a:t>r</a:t>
            </a:r>
            <a:r>
              <a:rPr lang="en-US" altLang="zh-CN" dirty="0">
                <a:latin typeface="Symbol" panose="05050102010706020507" pitchFamily="18" charset="2"/>
              </a:rPr>
              <a:t>, </a:t>
            </a:r>
            <a:r>
              <a:rPr lang="en-US" altLang="zh-CN" dirty="0" err="1">
                <a:latin typeface="Symbol" panose="05050102010706020507" pitchFamily="18" charset="2"/>
              </a:rPr>
              <a:t>Ø</a:t>
            </a:r>
            <a:r>
              <a:rPr lang="en-US" altLang="zh-CN" i="1" dirty="0" err="1"/>
              <a:t>r</a:t>
            </a:r>
            <a:r>
              <a:rPr lang="en-US" altLang="zh-CN" dirty="0" err="1">
                <a:latin typeface="Symbol" panose="05050102010706020507" pitchFamily="18" charset="2"/>
              </a:rPr>
              <a:t>Ú</a:t>
            </a:r>
            <a:r>
              <a:rPr lang="en-US" altLang="zh-CN" i="1" dirty="0" err="1"/>
              <a:t>s</a:t>
            </a:r>
            <a:r>
              <a:rPr lang="en-US" altLang="zh-CN" dirty="0">
                <a:latin typeface="Symbol" panose="05050102010706020507" pitchFamily="18" charset="2"/>
              </a:rPr>
              <a:t>, </a:t>
            </a:r>
            <a:r>
              <a:rPr lang="en-US" altLang="zh-CN" dirty="0" err="1">
                <a:latin typeface="Symbol" panose="05050102010706020507" pitchFamily="18" charset="2"/>
              </a:rPr>
              <a:t>Ø</a:t>
            </a:r>
            <a:r>
              <a:rPr lang="en-US" altLang="zh-CN" i="1" dirty="0" err="1"/>
              <a:t>s</a:t>
            </a:r>
            <a:r>
              <a:rPr lang="en-US" altLang="zh-CN" dirty="0"/>
              <a:t>,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dirty="0" err="1">
                <a:latin typeface="Symbol" panose="05050102010706020507" pitchFamily="18" charset="2"/>
              </a:rPr>
              <a:t>Ø</a:t>
            </a:r>
            <a:r>
              <a:rPr lang="en-US" altLang="zh-CN" i="1" dirty="0" err="1"/>
              <a:t>p</a:t>
            </a:r>
            <a:r>
              <a:rPr lang="en-US" altLang="zh-CN" dirty="0" err="1">
                <a:latin typeface="Symbol" panose="05050102010706020507" pitchFamily="18" charset="2"/>
              </a:rPr>
              <a:t>Ú</a:t>
            </a:r>
            <a:r>
              <a:rPr lang="en-US" altLang="zh-CN" i="1" dirty="0" err="1"/>
              <a:t>q</a:t>
            </a:r>
            <a:endParaRPr lang="en-US" altLang="zh-CN" i="1" dirty="0"/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en-US" altLang="zh-CN" dirty="0"/>
              <a:t>(</a:t>
            </a:r>
            <a:r>
              <a:rPr lang="zh-CN" altLang="en-US" dirty="0"/>
              <a:t>结论均为</a:t>
            </a:r>
            <a:r>
              <a:rPr lang="en-US" altLang="zh-CN" dirty="0"/>
              <a:t>0, </a:t>
            </a:r>
            <a:r>
              <a:rPr lang="zh-CN" altLang="en-US" dirty="0"/>
              <a:t>不必写出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4736474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消解证明法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C5073-9B76-4257-8A1D-8E1ADFDEB68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23528" y="980728"/>
            <a:ext cx="7772400" cy="56166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zh-CN" altLang="en-US" sz="2000" dirty="0">
                <a:latin typeface="Symbol" panose="05050102010706020507" pitchFamily="18" charset="2"/>
              </a:rPr>
              <a:t>前提: </a:t>
            </a:r>
            <a:r>
              <a:rPr lang="en-US" altLang="zh-CN" sz="2000" i="1" dirty="0" err="1"/>
              <a:t>p</a:t>
            </a:r>
            <a:r>
              <a:rPr lang="en-US" altLang="zh-CN" sz="2000" dirty="0" err="1">
                <a:latin typeface="Symbol" panose="05050102010706020507" pitchFamily="18" charset="2"/>
              </a:rPr>
              <a:t>Ú</a:t>
            </a:r>
            <a:r>
              <a:rPr lang="en-US" altLang="zh-CN" sz="2000" i="1" dirty="0" err="1"/>
              <a:t>r</a:t>
            </a:r>
            <a:r>
              <a:rPr lang="en-US" altLang="zh-CN" sz="2000" dirty="0">
                <a:latin typeface="Symbol" panose="05050102010706020507" pitchFamily="18" charset="2"/>
              </a:rPr>
              <a:t>,  </a:t>
            </a:r>
            <a:r>
              <a:rPr lang="en-US" altLang="zh-CN" sz="2000" dirty="0" err="1">
                <a:latin typeface="Symbol" panose="05050102010706020507" pitchFamily="18" charset="2"/>
              </a:rPr>
              <a:t>Ø</a:t>
            </a:r>
            <a:r>
              <a:rPr lang="en-US" altLang="zh-CN" sz="2000" i="1" dirty="0" err="1"/>
              <a:t>q</a:t>
            </a:r>
            <a:r>
              <a:rPr lang="en-US" altLang="zh-CN" sz="2000" dirty="0" err="1">
                <a:latin typeface="Symbol" panose="05050102010706020507" pitchFamily="18" charset="2"/>
              </a:rPr>
              <a:t>Ú</a:t>
            </a:r>
            <a:r>
              <a:rPr lang="en-US" altLang="zh-CN" sz="2000" i="1" dirty="0" err="1"/>
              <a:t>r</a:t>
            </a:r>
            <a:r>
              <a:rPr lang="en-US" altLang="zh-CN" sz="2000" dirty="0">
                <a:latin typeface="Symbol" panose="05050102010706020507" pitchFamily="18" charset="2"/>
              </a:rPr>
              <a:t>,  </a:t>
            </a:r>
            <a:r>
              <a:rPr lang="en-US" altLang="zh-CN" sz="2000" dirty="0" err="1">
                <a:latin typeface="Symbol" panose="05050102010706020507" pitchFamily="18" charset="2"/>
              </a:rPr>
              <a:t>Ø</a:t>
            </a:r>
            <a:r>
              <a:rPr lang="en-US" altLang="zh-CN" sz="2000" i="1" dirty="0" err="1"/>
              <a:t>r</a:t>
            </a:r>
            <a:r>
              <a:rPr lang="en-US" altLang="zh-CN" sz="2000" dirty="0" err="1">
                <a:latin typeface="Symbol" panose="05050102010706020507" pitchFamily="18" charset="2"/>
              </a:rPr>
              <a:t>Ú</a:t>
            </a:r>
            <a:r>
              <a:rPr lang="en-US" altLang="zh-CN" sz="2000" i="1" dirty="0" err="1"/>
              <a:t>s</a:t>
            </a:r>
            <a:r>
              <a:rPr lang="en-US" altLang="zh-CN" sz="2000" dirty="0">
                <a:latin typeface="Symbol" panose="05050102010706020507" pitchFamily="18" charset="2"/>
              </a:rPr>
              <a:t>,  </a:t>
            </a:r>
            <a:r>
              <a:rPr lang="en-US" altLang="zh-CN" sz="2000" dirty="0" err="1">
                <a:latin typeface="Symbol" panose="05050102010706020507" pitchFamily="18" charset="2"/>
              </a:rPr>
              <a:t>Ø</a:t>
            </a:r>
            <a:r>
              <a:rPr lang="en-US" altLang="zh-CN" sz="2000" i="1" dirty="0" err="1"/>
              <a:t>s</a:t>
            </a:r>
            <a:r>
              <a:rPr lang="en-US" altLang="zh-CN" sz="2000" dirty="0"/>
              <a:t> ,</a:t>
            </a:r>
            <a:r>
              <a:rPr lang="en-US" altLang="zh-CN" sz="2000" dirty="0">
                <a:latin typeface="Symbol" panose="05050102010706020507" pitchFamily="18" charset="2"/>
              </a:rPr>
              <a:t>  </a:t>
            </a:r>
            <a:r>
              <a:rPr lang="en-US" altLang="zh-CN" sz="2000" dirty="0" err="1">
                <a:latin typeface="Symbol" panose="05050102010706020507" pitchFamily="18" charset="2"/>
              </a:rPr>
              <a:t>Ø</a:t>
            </a:r>
            <a:r>
              <a:rPr lang="en-US" altLang="zh-CN" sz="2000" i="1" dirty="0" err="1"/>
              <a:t>p</a:t>
            </a:r>
            <a:r>
              <a:rPr lang="en-US" altLang="zh-CN" sz="2000" dirty="0" err="1">
                <a:latin typeface="Symbol" panose="05050102010706020507" pitchFamily="18" charset="2"/>
              </a:rPr>
              <a:t>Ú</a:t>
            </a:r>
            <a:r>
              <a:rPr lang="en-US" altLang="zh-CN" sz="2000" i="1" dirty="0" err="1"/>
              <a:t>q</a:t>
            </a:r>
            <a:endParaRPr lang="zh-CN" altLang="en-US" sz="2000" dirty="0"/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zh-CN" altLang="en-US" sz="2000" dirty="0">
                <a:latin typeface="Symbol" panose="05050102010706020507" pitchFamily="18" charset="2"/>
              </a:rPr>
              <a:t>证明： </a:t>
            </a:r>
            <a:endParaRPr lang="en-US" altLang="zh-CN" sz="2000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①  </a:t>
            </a:r>
            <a:r>
              <a:rPr lang="en-US" altLang="zh-CN" sz="2000" i="1" dirty="0" err="1"/>
              <a:t>p</a:t>
            </a:r>
            <a:r>
              <a:rPr lang="en-US" altLang="zh-CN" sz="2000" dirty="0" err="1">
                <a:latin typeface="Symbol" panose="05050102010706020507" pitchFamily="18" charset="2"/>
              </a:rPr>
              <a:t>Ú</a:t>
            </a:r>
            <a:r>
              <a:rPr lang="en-US" altLang="zh-CN" sz="2000" i="1" dirty="0" err="1"/>
              <a:t>r</a:t>
            </a:r>
            <a:r>
              <a:rPr lang="en-US" altLang="zh-CN" sz="2000" i="1" dirty="0"/>
              <a:t>                               </a:t>
            </a:r>
            <a:r>
              <a:rPr lang="zh-CN" altLang="en-US" sz="2000" dirty="0"/>
              <a:t>前提引入</a:t>
            </a:r>
            <a:endParaRPr lang="zh-CN" altLang="en-US" sz="2000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② </a:t>
            </a:r>
            <a:r>
              <a:rPr lang="en-US" altLang="zh-CN" sz="2000" dirty="0" err="1">
                <a:latin typeface="Symbol" panose="05050102010706020507" pitchFamily="18" charset="2"/>
              </a:rPr>
              <a:t>Ø</a:t>
            </a:r>
            <a:r>
              <a:rPr lang="en-US" altLang="zh-CN" sz="2000" i="1" dirty="0" err="1"/>
              <a:t>p</a:t>
            </a:r>
            <a:r>
              <a:rPr lang="en-US" altLang="zh-CN" sz="2000" dirty="0" err="1">
                <a:latin typeface="Symbol" panose="05050102010706020507" pitchFamily="18" charset="2"/>
              </a:rPr>
              <a:t>Ú</a:t>
            </a:r>
            <a:r>
              <a:rPr lang="en-US" altLang="zh-CN" sz="2000" i="1" dirty="0" err="1"/>
              <a:t>q</a:t>
            </a:r>
            <a:r>
              <a:rPr lang="en-US" altLang="zh-CN" sz="2000" i="1" dirty="0"/>
              <a:t>                            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zh-CN" altLang="en-US" sz="2000" dirty="0"/>
              <a:t>前提引入</a:t>
            </a:r>
            <a:endParaRPr lang="zh-CN" altLang="en-US" sz="2000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③ </a:t>
            </a:r>
            <a:r>
              <a:rPr lang="en-US" altLang="zh-CN" sz="2000" i="1" dirty="0" err="1"/>
              <a:t>q</a:t>
            </a:r>
            <a:r>
              <a:rPr lang="en-US" altLang="zh-CN" sz="2000" dirty="0" err="1">
                <a:latin typeface="Symbol" panose="05050102010706020507" pitchFamily="18" charset="2"/>
              </a:rPr>
              <a:t>Ú</a:t>
            </a:r>
            <a:r>
              <a:rPr lang="en-US" altLang="zh-CN" sz="2000" i="1" dirty="0" err="1"/>
              <a:t>r</a:t>
            </a:r>
            <a:r>
              <a:rPr lang="en-US" altLang="zh-CN" sz="2000" i="1" dirty="0"/>
              <a:t>   </a:t>
            </a:r>
            <a:r>
              <a:rPr lang="en-US" altLang="zh-CN" sz="2000" dirty="0">
                <a:cs typeface="Times New Roman" panose="02020603050405020304" pitchFamily="18" charset="0"/>
              </a:rPr>
              <a:t>                              ①②</a:t>
            </a:r>
            <a:r>
              <a:rPr lang="zh-CN" altLang="he-IL" sz="2000" dirty="0"/>
              <a:t>归结</a:t>
            </a:r>
            <a:r>
              <a:rPr lang="zh-CN" altLang="en-US" sz="2000" dirty="0"/>
              <a:t>（消解）</a:t>
            </a:r>
            <a:endParaRPr lang="zh-CN" altLang="en-US" sz="2000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④ </a:t>
            </a:r>
            <a:r>
              <a:rPr lang="en-US" altLang="zh-CN" sz="2000" dirty="0" err="1">
                <a:latin typeface="Symbol" panose="05050102010706020507" pitchFamily="18" charset="2"/>
              </a:rPr>
              <a:t>Ø</a:t>
            </a:r>
            <a:r>
              <a:rPr lang="en-US" altLang="zh-CN" sz="2000" i="1" dirty="0" err="1"/>
              <a:t>q</a:t>
            </a:r>
            <a:r>
              <a:rPr lang="en-US" altLang="zh-CN" sz="2000" dirty="0" err="1">
                <a:latin typeface="Symbol" panose="05050102010706020507" pitchFamily="18" charset="2"/>
              </a:rPr>
              <a:t>Ú</a:t>
            </a:r>
            <a:r>
              <a:rPr lang="en-US" altLang="zh-CN" sz="2000" i="1" dirty="0" err="1"/>
              <a:t>r</a:t>
            </a:r>
            <a:r>
              <a:rPr lang="en-US" altLang="zh-CN" sz="2000" i="1" dirty="0"/>
              <a:t>                             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zh-CN" altLang="en-US" sz="2000" dirty="0"/>
              <a:t>前提引入</a:t>
            </a:r>
            <a:endParaRPr lang="zh-CN" altLang="en-US" sz="2000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⑤ </a:t>
            </a:r>
            <a:r>
              <a:rPr lang="en-US" altLang="zh-CN" sz="2000" i="1" dirty="0"/>
              <a:t>r</a:t>
            </a:r>
            <a:r>
              <a:rPr lang="en-US" altLang="zh-CN" sz="2000" dirty="0">
                <a:cs typeface="Times New Roman" panose="02020603050405020304" pitchFamily="18" charset="0"/>
              </a:rPr>
              <a:t>                                      ③④</a:t>
            </a:r>
            <a:r>
              <a:rPr lang="zh-CN" altLang="he-IL" sz="2000" dirty="0"/>
              <a:t>归结</a:t>
            </a:r>
            <a:r>
              <a:rPr lang="zh-CN" altLang="en-US" sz="2000" dirty="0"/>
              <a:t>（消解）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⑥ </a:t>
            </a:r>
            <a:r>
              <a:rPr lang="en-US" altLang="zh-CN" sz="2000" dirty="0" err="1">
                <a:latin typeface="Symbol" panose="05050102010706020507" pitchFamily="18" charset="2"/>
              </a:rPr>
              <a:t>Ø</a:t>
            </a:r>
            <a:r>
              <a:rPr lang="en-US" altLang="zh-CN" sz="2000" i="1" dirty="0" err="1"/>
              <a:t>r</a:t>
            </a:r>
            <a:r>
              <a:rPr lang="en-US" altLang="zh-CN" sz="2000" dirty="0" err="1">
                <a:latin typeface="Symbol" panose="05050102010706020507" pitchFamily="18" charset="2"/>
              </a:rPr>
              <a:t>Ú</a:t>
            </a:r>
            <a:r>
              <a:rPr lang="en-US" altLang="zh-CN" sz="2000" i="1" dirty="0" err="1"/>
              <a:t>s</a:t>
            </a:r>
            <a:r>
              <a:rPr lang="en-US" altLang="zh-CN" sz="2000" dirty="0">
                <a:cs typeface="Times New Roman" panose="02020603050405020304" pitchFamily="18" charset="0"/>
              </a:rPr>
              <a:t>                               </a:t>
            </a:r>
            <a:r>
              <a:rPr lang="zh-CN" altLang="en-US" sz="2000" dirty="0"/>
              <a:t>前提引入</a:t>
            </a:r>
            <a:endParaRPr lang="zh-CN" altLang="en-US" sz="2000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⑦ </a:t>
            </a:r>
            <a:r>
              <a:rPr lang="en-US" altLang="zh-CN" sz="2000" i="1" dirty="0">
                <a:cs typeface="Times New Roman" panose="02020603050405020304" pitchFamily="18" charset="0"/>
              </a:rPr>
              <a:t>s</a:t>
            </a:r>
            <a:r>
              <a:rPr lang="en-US" altLang="zh-CN" sz="2000" dirty="0">
                <a:cs typeface="Times New Roman" panose="02020603050405020304" pitchFamily="18" charset="0"/>
              </a:rPr>
              <a:t>                                     ⑤⑥</a:t>
            </a:r>
            <a:r>
              <a:rPr lang="zh-CN" altLang="he-IL" sz="2000" dirty="0"/>
              <a:t>归结</a:t>
            </a:r>
            <a:r>
              <a:rPr lang="zh-CN" altLang="en-US" sz="2000" dirty="0"/>
              <a:t>（消解）</a:t>
            </a:r>
            <a:endParaRPr lang="zh-CN" altLang="en-US" sz="2000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  <a:buFontTx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⑧ </a:t>
            </a:r>
            <a:r>
              <a:rPr lang="en-US" altLang="zh-CN" sz="2000" dirty="0"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i="1" dirty="0"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000" dirty="0">
                <a:cs typeface="Times New Roman" panose="02020603050405020304" pitchFamily="18" charset="0"/>
              </a:rPr>
              <a:t>                                   </a:t>
            </a:r>
            <a:r>
              <a:rPr lang="zh-CN" altLang="en-US" sz="2000" dirty="0">
                <a:cs typeface="Times New Roman" panose="02020603050405020304" pitchFamily="18" charset="0"/>
              </a:rPr>
              <a:t>前提引入</a:t>
            </a:r>
            <a:endParaRPr lang="zh-CN" altLang="en-US" sz="2000" dirty="0">
              <a:latin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ct val="15000"/>
              </a:spcBef>
            </a:pPr>
            <a:r>
              <a:rPr lang="en-US" altLang="zh-CN" sz="2000" dirty="0">
                <a:cs typeface="Times New Roman" panose="02020603050405020304" pitchFamily="18" charset="0"/>
              </a:rPr>
              <a:t>⑨ </a:t>
            </a:r>
            <a:r>
              <a:rPr lang="en-US" altLang="zh-CN" sz="2000" i="1" dirty="0">
                <a:latin typeface="Times New Roman" panose="02020603050405020304" pitchFamily="18" charset="0"/>
              </a:rPr>
              <a:t>λ</a:t>
            </a:r>
            <a:r>
              <a:rPr lang="en-US" altLang="zh-CN" sz="2000" dirty="0">
                <a:cs typeface="Times New Roman" panose="02020603050405020304" pitchFamily="18" charset="0"/>
              </a:rPr>
              <a:t>                                     ⑦⑧</a:t>
            </a:r>
            <a:r>
              <a:rPr lang="zh-CN" altLang="en-US" sz="2000" dirty="0">
                <a:cs typeface="Times New Roman" panose="02020603050405020304" pitchFamily="18" charset="0"/>
              </a:rPr>
              <a:t>归结</a:t>
            </a:r>
            <a:r>
              <a:rPr lang="zh-CN" altLang="en-US" sz="2000" dirty="0"/>
              <a:t>（</a:t>
            </a:r>
            <a:r>
              <a:rPr lang="zh-CN" altLang="en-US" sz="2000"/>
              <a:t>消解）</a:t>
            </a:r>
            <a:endParaRPr lang="zh-CN" altLang="en-US" sz="2000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8114312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第三章 习题课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052513"/>
            <a:ext cx="8229600" cy="5329237"/>
          </a:xfrm>
        </p:spPr>
        <p:txBody>
          <a:bodyPr/>
          <a:lstStyle/>
          <a:p>
            <a:pPr marL="457200" indent="-457200" eaLnBrk="1" hangingPunct="1">
              <a:lnSpc>
                <a:spcPct val="110000"/>
              </a:lnSpc>
            </a:pPr>
            <a:r>
              <a:rPr lang="zh-CN" altLang="en-US" sz="2000" dirty="0"/>
              <a:t>主要内容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推理的形式结构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判断推理是否正确的方法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sz="2000" dirty="0"/>
              <a:t>     真值表法  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sz="2000" dirty="0"/>
              <a:t>     等值演算法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sz="2000" dirty="0"/>
              <a:t>     主析取范式法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</a:rPr>
              <a:t>推理定律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</a:rPr>
              <a:t>自然推理系统</a:t>
            </a:r>
            <a:r>
              <a:rPr lang="en-US" altLang="zh-CN" sz="2000" i="1" dirty="0">
                <a:latin typeface="Times New Roman" panose="02020603050405020304" pitchFamily="18" charset="0"/>
              </a:rPr>
              <a:t>P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Times New Roman" panose="02020603050405020304" pitchFamily="18" charset="0"/>
              </a:rPr>
              <a:t>构造推理证明的方法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直接证明法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附加前提证明法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归谬法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</a:rPr>
              <a:t>反证法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>
              <a:lnSpc>
                <a:spcPct val="11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</a:rPr>
              <a:t>消解证明法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3891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433448-E67E-4E22-88B2-5B91EEEF2DF3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 b="0"/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对证明方法的补充说明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96982-9389-4A6C-A577-1FAB876CCCD7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1052736"/>
            <a:ext cx="8064896" cy="56166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直接证明法</a:t>
            </a:r>
            <a:r>
              <a:rPr lang="zh-CN" altLang="en-US"/>
              <a:t>  当</a:t>
            </a:r>
            <a:r>
              <a:rPr lang="en-US" altLang="zh-CN" i="1"/>
              <a:t>A</a:t>
            </a:r>
            <a:r>
              <a:rPr lang="zh-CN" altLang="en-US"/>
              <a:t>为真时</a:t>
            </a:r>
            <a:r>
              <a:rPr lang="en-US" altLang="zh-CN" i="1"/>
              <a:t>B</a:t>
            </a:r>
            <a:r>
              <a:rPr lang="zh-CN" altLang="en-US"/>
              <a:t>为真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B</a:t>
            </a:r>
            <a:r>
              <a:rPr lang="zh-CN" altLang="en-US"/>
              <a:t>为真</a:t>
            </a:r>
            <a:endParaRPr lang="en-US" altLang="zh-CN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前提假证明法</a:t>
            </a:r>
            <a:r>
              <a:rPr lang="zh-CN" altLang="en-US"/>
              <a:t>  若</a:t>
            </a:r>
            <a:r>
              <a:rPr lang="en-US" altLang="zh-CN" i="1"/>
              <a:t>A</a:t>
            </a:r>
            <a:r>
              <a:rPr lang="zh-CN" altLang="en-US"/>
              <a:t>为矛盾式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B</a:t>
            </a:r>
            <a:r>
              <a:rPr lang="zh-CN" altLang="en-US"/>
              <a:t>为真</a:t>
            </a:r>
            <a:r>
              <a:rPr lang="en-US" altLang="zh-CN"/>
              <a:t>.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结论真证明法</a:t>
            </a:r>
            <a:r>
              <a:rPr lang="zh-CN" altLang="en-US"/>
              <a:t>  若</a:t>
            </a:r>
            <a:r>
              <a:rPr lang="en-US" altLang="zh-CN" i="1"/>
              <a:t>B</a:t>
            </a:r>
            <a:r>
              <a:rPr lang="zh-CN" altLang="en-US"/>
              <a:t>为永真式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B</a:t>
            </a:r>
            <a:r>
              <a:rPr lang="zh-CN" altLang="en-US"/>
              <a:t>为真</a:t>
            </a:r>
            <a:r>
              <a:rPr lang="en-US" altLang="zh-CN"/>
              <a:t> (</a:t>
            </a:r>
            <a:r>
              <a:rPr lang="zh-CN" altLang="en-US"/>
              <a:t>不管</a:t>
            </a:r>
            <a:r>
              <a:rPr lang="en-US" altLang="zh-CN" i="1"/>
              <a:t>A</a:t>
            </a:r>
            <a:r>
              <a:rPr lang="zh-CN" altLang="en-US"/>
              <a:t>如何</a:t>
            </a:r>
            <a:r>
              <a:rPr lang="en-US" altLang="zh-CN"/>
              <a:t>)</a:t>
            </a:r>
            <a:endParaRPr lang="zh-CN" altLang="en-US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间接证明法</a:t>
            </a:r>
            <a:r>
              <a:rPr lang="zh-CN" altLang="en-US"/>
              <a:t> 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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</a:t>
            </a:r>
            <a:r>
              <a:rPr lang="en-US" altLang="zh-CN" i="1"/>
              <a:t>A</a:t>
            </a:r>
            <a:endParaRPr lang="zh-CN" altLang="en-US"/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分情况证明法</a:t>
            </a:r>
            <a:r>
              <a:rPr lang="zh-CN" altLang="en-US"/>
              <a:t> 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>
                <a:sym typeface="Symbol" panose="05050102010706020507" pitchFamily="18" charset="2"/>
              </a:rPr>
              <a:t>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B</a:t>
            </a:r>
            <a:endParaRPr lang="zh-CN" altLang="en-US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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>
                <a:sym typeface="Symbol" panose="05050102010706020507" pitchFamily="18" charset="2"/>
              </a:rPr>
              <a:t>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B</a:t>
            </a:r>
            <a:endParaRPr lang="zh-CN" altLang="en-US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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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>
                <a:sym typeface="Symbol" panose="05050102010706020507" pitchFamily="18" charset="2"/>
              </a:rPr>
              <a:t>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B</a:t>
            </a:r>
            <a:endParaRPr lang="zh-CN" altLang="en-US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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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>
                <a:sym typeface="Symbol" panose="05050102010706020507" pitchFamily="18" charset="2"/>
              </a:rPr>
              <a:t></a:t>
            </a:r>
            <a:r>
              <a:rPr lang="en-US" altLang="zh-CN" i="1"/>
              <a:t>B</a:t>
            </a:r>
            <a:r>
              <a:rPr lang="en-US" altLang="zh-CN"/>
              <a:t>)</a:t>
            </a:r>
            <a:endParaRPr lang="zh-CN" altLang="en-US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                       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(</a:t>
            </a:r>
            <a:r>
              <a:rPr lang="en-US" altLang="zh-CN" i="1"/>
              <a:t> A</a:t>
            </a:r>
            <a:r>
              <a:rPr lang="en-US" altLang="zh-CN" baseline="-25000"/>
              <a:t>2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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-25000"/>
              <a:t>k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B</a:t>
            </a:r>
            <a:r>
              <a:rPr lang="en-US" altLang="zh-CN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273095"/>
      </p:ext>
    </p:extLst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：判断推理是否正确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1439863"/>
          </a:xfrm>
        </p:spPr>
        <p:txBody>
          <a:bodyPr/>
          <a:lstStyle/>
          <a:p>
            <a:pPr marL="625475" indent="-625475" eaLnBrk="1" hangingPunct="1"/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zh-CN" altLang="en-US">
                <a:latin typeface="Times New Roman" panose="02020603050405020304" pitchFamily="18" charset="0"/>
              </a:rPr>
              <a:t>判断下面推理是否正确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 marL="625475" indent="-625475" eaLnBrk="1" hangingPunct="1"/>
            <a:r>
              <a:rPr lang="en-US" altLang="zh-CN"/>
              <a:t>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1)  </a:t>
            </a:r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前提：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</a:endParaRPr>
          </a:p>
          <a:p>
            <a:pPr marL="625475" indent="-625475" eaLnBrk="1" hangingPunct="1"/>
            <a:r>
              <a:rPr lang="en-US" altLang="zh-CN">
                <a:latin typeface="Times New Roman" panose="02020603050405020304" pitchFamily="18" charset="0"/>
              </a:rPr>
              <a:t>      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 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301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E1B6D1-413C-43B5-94AE-2C9EAFCABCA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 b="0"/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395288" y="2565400"/>
            <a:ext cx="3168650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zh-CN" altLang="en-US"/>
              <a:t>解   推理的形式结构</a:t>
            </a:r>
            <a:r>
              <a:rPr lang="en-US" altLang="zh-CN"/>
              <a:t>: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3419475" y="2565400"/>
            <a:ext cx="44656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p     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395288" y="3068638"/>
            <a:ext cx="5761037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方法一：等值演算法</a:t>
            </a:r>
          </a:p>
          <a:p>
            <a:pPr eaLnBrk="1" hangingPunct="1">
              <a:buClr>
                <a:srgbClr val="69B3F1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     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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395288" y="5876925"/>
            <a:ext cx="734536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zh-CN" altLang="en-US">
                <a:latin typeface="Times New Roman" panose="02020603050405020304" pitchFamily="18" charset="0"/>
              </a:rPr>
              <a:t>易知</a:t>
            </a:r>
            <a:r>
              <a:rPr lang="en-US" altLang="zh-CN">
                <a:latin typeface="Times New Roman" panose="02020603050405020304" pitchFamily="18" charset="0"/>
              </a:rPr>
              <a:t>10</a:t>
            </a:r>
            <a:r>
              <a:rPr lang="zh-CN" altLang="en-US">
                <a:latin typeface="Times New Roman" panose="02020603050405020304" pitchFamily="18" charset="0"/>
              </a:rPr>
              <a:t>是成假赋值，不是重言式，所以推理不正确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/>
      <p:bldP spid="221189" grpId="0"/>
      <p:bldP spid="221190" grpId="0"/>
      <p:bldP spid="22119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/>
              <a:t>解答</a:t>
            </a:r>
          </a:p>
        </p:txBody>
      </p:sp>
      <p:sp>
        <p:nvSpPr>
          <p:cNvPr id="4505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60B9DC-D1DC-4477-B62C-610C5DF5138B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 b="0"/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395288" y="1268413"/>
            <a:ext cx="7777162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方法二：主析取范式法，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((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)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</a:p>
          <a:p>
            <a:pPr eaLnBrk="1" hangingPunct="1">
              <a:spcBef>
                <a:spcPct val="0"/>
              </a:spcBef>
              <a:buClrTx/>
              <a:buFont typeface="Symbol" panose="05050102010706020507" pitchFamily="18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未含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不是重言式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推理不正确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/>
              <a:t>解答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8088"/>
            <a:ext cx="8229600" cy="3733800"/>
          </a:xfrm>
        </p:spPr>
        <p:txBody>
          <a:bodyPr/>
          <a:lstStyle/>
          <a:p>
            <a:pPr algn="just"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方法三   真值表法</a:t>
            </a:r>
          </a:p>
          <a:p>
            <a:pPr algn="just" eaLnBrk="1" hangingPunct="1"/>
            <a:r>
              <a:rPr lang="zh-CN" altLang="en-US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algn="just" eaLnBrk="1" hangingPunct="1"/>
            <a:endParaRPr lang="zh-CN" altLang="en-US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zh-CN" altLang="en-US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zh-CN" altLang="en-US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zh-CN" altLang="en-US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zh-CN" altLang="en-US" i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不是重言式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推理不正确</a:t>
            </a:r>
          </a:p>
        </p:txBody>
      </p:sp>
      <p:sp>
        <p:nvSpPr>
          <p:cNvPr id="4710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DE2A312-921D-4956-BF2D-291299C6252D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400" b="0"/>
          </a:p>
        </p:txBody>
      </p:sp>
      <p:grpSp>
        <p:nvGrpSpPr>
          <p:cNvPr id="47109" name="Group 163"/>
          <p:cNvGrpSpPr>
            <a:grpSpLocks/>
          </p:cNvGrpSpPr>
          <p:nvPr/>
        </p:nvGrpSpPr>
        <p:grpSpPr bwMode="auto">
          <a:xfrm>
            <a:off x="684213" y="1773238"/>
            <a:ext cx="7704137" cy="2447925"/>
            <a:chOff x="431" y="1434"/>
            <a:chExt cx="4853" cy="1542"/>
          </a:xfrm>
        </p:grpSpPr>
        <p:sp>
          <p:nvSpPr>
            <p:cNvPr id="47111" name="Rectangle 19"/>
            <p:cNvSpPr>
              <a:spLocks noChangeArrowheads="1"/>
            </p:cNvSpPr>
            <p:nvPr/>
          </p:nvSpPr>
          <p:spPr bwMode="auto">
            <a:xfrm>
              <a:off x="3470" y="2661"/>
              <a:ext cx="181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12" name="Rectangle 18"/>
            <p:cNvSpPr>
              <a:spLocks noChangeArrowheads="1"/>
            </p:cNvSpPr>
            <p:nvPr/>
          </p:nvSpPr>
          <p:spPr bwMode="auto">
            <a:xfrm>
              <a:off x="749" y="2661"/>
              <a:ext cx="998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13" name="Rectangle 17"/>
            <p:cNvSpPr>
              <a:spLocks noChangeArrowheads="1"/>
            </p:cNvSpPr>
            <p:nvPr/>
          </p:nvSpPr>
          <p:spPr bwMode="auto">
            <a:xfrm>
              <a:off x="431" y="2661"/>
              <a:ext cx="1043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14" name="Rectangle 16"/>
            <p:cNvSpPr>
              <a:spLocks noChangeArrowheads="1"/>
            </p:cNvSpPr>
            <p:nvPr/>
          </p:nvSpPr>
          <p:spPr bwMode="auto">
            <a:xfrm>
              <a:off x="3470" y="2358"/>
              <a:ext cx="181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15" name="Rectangle 15"/>
            <p:cNvSpPr>
              <a:spLocks noChangeArrowheads="1"/>
            </p:cNvSpPr>
            <p:nvPr/>
          </p:nvSpPr>
          <p:spPr bwMode="auto">
            <a:xfrm>
              <a:off x="749" y="2358"/>
              <a:ext cx="998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16" name="Rectangle 14"/>
            <p:cNvSpPr>
              <a:spLocks noChangeArrowheads="1"/>
            </p:cNvSpPr>
            <p:nvPr/>
          </p:nvSpPr>
          <p:spPr bwMode="auto">
            <a:xfrm>
              <a:off x="431" y="2358"/>
              <a:ext cx="1043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3470" y="2054"/>
              <a:ext cx="1814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18" name="Rectangle 12"/>
            <p:cNvSpPr>
              <a:spLocks noChangeArrowheads="1"/>
            </p:cNvSpPr>
            <p:nvPr/>
          </p:nvSpPr>
          <p:spPr bwMode="auto">
            <a:xfrm>
              <a:off x="749" y="2054"/>
              <a:ext cx="998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19" name="Rectangle 11"/>
            <p:cNvSpPr>
              <a:spLocks noChangeArrowheads="1"/>
            </p:cNvSpPr>
            <p:nvPr/>
          </p:nvSpPr>
          <p:spPr bwMode="auto">
            <a:xfrm>
              <a:off x="431" y="2054"/>
              <a:ext cx="1043" cy="3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20" name="Rectangle 10"/>
            <p:cNvSpPr>
              <a:spLocks noChangeArrowheads="1"/>
            </p:cNvSpPr>
            <p:nvPr/>
          </p:nvSpPr>
          <p:spPr bwMode="auto">
            <a:xfrm>
              <a:off x="3470" y="1751"/>
              <a:ext cx="1814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7121" name="Rectangle 9"/>
            <p:cNvSpPr>
              <a:spLocks noChangeArrowheads="1"/>
            </p:cNvSpPr>
            <p:nvPr/>
          </p:nvSpPr>
          <p:spPr bwMode="auto">
            <a:xfrm>
              <a:off x="749" y="1751"/>
              <a:ext cx="998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22" name="Rectangle 8"/>
            <p:cNvSpPr>
              <a:spLocks noChangeArrowheads="1"/>
            </p:cNvSpPr>
            <p:nvPr/>
          </p:nvSpPr>
          <p:spPr bwMode="auto">
            <a:xfrm>
              <a:off x="431" y="1751"/>
              <a:ext cx="1043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123" name="Rectangle 7"/>
            <p:cNvSpPr>
              <a:spLocks noChangeArrowheads="1"/>
            </p:cNvSpPr>
            <p:nvPr/>
          </p:nvSpPr>
          <p:spPr bwMode="auto">
            <a:xfrm>
              <a:off x="3470" y="1434"/>
              <a:ext cx="1814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buClr>
                  <a:srgbClr val="69B3F1"/>
                </a:buClr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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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endParaRPr lang="en-US" altLang="zh-CN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7124" name="Rectangle 6"/>
            <p:cNvSpPr>
              <a:spLocks noChangeArrowheads="1"/>
            </p:cNvSpPr>
            <p:nvPr/>
          </p:nvSpPr>
          <p:spPr bwMode="auto">
            <a:xfrm>
              <a:off x="749" y="1434"/>
              <a:ext cx="99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>
                  <a:srgbClr val="69B3F1"/>
                </a:buClr>
              </a:pPr>
              <a:r>
                <a:rPr lang="en-US" altLang="zh-CN" i="1">
                  <a:latin typeface="Times New Roman" panose="02020603050405020304" pitchFamily="18" charset="0"/>
                </a:rPr>
                <a:t>q</a:t>
              </a:r>
            </a:p>
          </p:txBody>
        </p:sp>
        <p:sp>
          <p:nvSpPr>
            <p:cNvPr id="47125" name="Rectangle 5"/>
            <p:cNvSpPr>
              <a:spLocks noChangeArrowheads="1"/>
            </p:cNvSpPr>
            <p:nvPr/>
          </p:nvSpPr>
          <p:spPr bwMode="auto">
            <a:xfrm>
              <a:off x="431" y="1434"/>
              <a:ext cx="1043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>
                <a:buClr>
                  <a:srgbClr val="69B3F1"/>
                </a:buClr>
              </a:pPr>
              <a:r>
                <a:rPr lang="en-US" altLang="zh-CN" i="1"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47126" name="Line 20"/>
            <p:cNvSpPr>
              <a:spLocks noChangeShapeType="1"/>
            </p:cNvSpPr>
            <p:nvPr/>
          </p:nvSpPr>
          <p:spPr bwMode="auto">
            <a:xfrm>
              <a:off x="657" y="1434"/>
              <a:ext cx="44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Line 26"/>
            <p:cNvSpPr>
              <a:spLocks noChangeShapeType="1"/>
            </p:cNvSpPr>
            <p:nvPr/>
          </p:nvSpPr>
          <p:spPr bwMode="auto">
            <a:xfrm>
              <a:off x="431" y="1434"/>
              <a:ext cx="0" cy="31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Line 29"/>
            <p:cNvSpPr>
              <a:spLocks noChangeShapeType="1"/>
            </p:cNvSpPr>
            <p:nvPr/>
          </p:nvSpPr>
          <p:spPr bwMode="auto">
            <a:xfrm>
              <a:off x="5284" y="1434"/>
              <a:ext cx="0" cy="317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137"/>
            <p:cNvSpPr>
              <a:spLocks noChangeShapeType="1"/>
            </p:cNvSpPr>
            <p:nvPr/>
          </p:nvSpPr>
          <p:spPr bwMode="auto">
            <a:xfrm>
              <a:off x="431" y="1751"/>
              <a:ext cx="0" cy="30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Line 139"/>
            <p:cNvSpPr>
              <a:spLocks noChangeShapeType="1"/>
            </p:cNvSpPr>
            <p:nvPr/>
          </p:nvSpPr>
          <p:spPr bwMode="auto">
            <a:xfrm>
              <a:off x="5284" y="1751"/>
              <a:ext cx="0" cy="30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140"/>
            <p:cNvSpPr>
              <a:spLocks noChangeShapeType="1"/>
            </p:cNvSpPr>
            <p:nvPr/>
          </p:nvSpPr>
          <p:spPr bwMode="auto">
            <a:xfrm>
              <a:off x="657" y="1751"/>
              <a:ext cx="440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Line 145"/>
            <p:cNvSpPr>
              <a:spLocks noChangeShapeType="1"/>
            </p:cNvSpPr>
            <p:nvPr/>
          </p:nvSpPr>
          <p:spPr bwMode="auto">
            <a:xfrm>
              <a:off x="431" y="2054"/>
              <a:ext cx="0" cy="3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146"/>
            <p:cNvSpPr>
              <a:spLocks noChangeShapeType="1"/>
            </p:cNvSpPr>
            <p:nvPr/>
          </p:nvSpPr>
          <p:spPr bwMode="auto">
            <a:xfrm>
              <a:off x="431" y="2358"/>
              <a:ext cx="0" cy="30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Line 147"/>
            <p:cNvSpPr>
              <a:spLocks noChangeShapeType="1"/>
            </p:cNvSpPr>
            <p:nvPr/>
          </p:nvSpPr>
          <p:spPr bwMode="auto">
            <a:xfrm>
              <a:off x="431" y="2661"/>
              <a:ext cx="0" cy="3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Line 151"/>
            <p:cNvSpPr>
              <a:spLocks noChangeShapeType="1"/>
            </p:cNvSpPr>
            <p:nvPr/>
          </p:nvSpPr>
          <p:spPr bwMode="auto">
            <a:xfrm>
              <a:off x="5284" y="2054"/>
              <a:ext cx="0" cy="3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Line 152"/>
            <p:cNvSpPr>
              <a:spLocks noChangeShapeType="1"/>
            </p:cNvSpPr>
            <p:nvPr/>
          </p:nvSpPr>
          <p:spPr bwMode="auto">
            <a:xfrm>
              <a:off x="5284" y="2358"/>
              <a:ext cx="0" cy="30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153"/>
            <p:cNvSpPr>
              <a:spLocks noChangeShapeType="1"/>
            </p:cNvSpPr>
            <p:nvPr/>
          </p:nvSpPr>
          <p:spPr bwMode="auto">
            <a:xfrm>
              <a:off x="5284" y="2661"/>
              <a:ext cx="0" cy="304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8" name="Rectangle 157"/>
            <p:cNvSpPr>
              <a:spLocks noChangeArrowheads="1"/>
            </p:cNvSpPr>
            <p:nvPr/>
          </p:nvSpPr>
          <p:spPr bwMode="auto">
            <a:xfrm>
              <a:off x="1474" y="1434"/>
              <a:ext cx="817" cy="1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buClr>
                  <a:srgbClr val="69B3F1"/>
                </a:buClr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q</a:t>
              </a:r>
            </a:p>
            <a:p>
              <a:pPr algn="just" eaLnBrk="1" hangingPunct="1">
                <a:spcBef>
                  <a:spcPct val="35000"/>
                </a:spcBef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0</a:t>
              </a:r>
            </a:p>
            <a:p>
              <a:pPr algn="just" eaLnBrk="1" hangingPunct="1">
                <a:spcBef>
                  <a:spcPct val="35000"/>
                </a:spcBef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1</a:t>
              </a:r>
            </a:p>
            <a:p>
              <a:pPr algn="just" eaLnBrk="1" hangingPunct="1">
                <a:spcBef>
                  <a:spcPct val="35000"/>
                </a:spcBef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1</a:t>
              </a:r>
            </a:p>
            <a:p>
              <a:pPr algn="just" eaLnBrk="1" hangingPunct="1">
                <a:spcBef>
                  <a:spcPct val="35000"/>
                </a:spcBef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1</a:t>
              </a:r>
            </a:p>
          </p:txBody>
        </p:sp>
        <p:sp>
          <p:nvSpPr>
            <p:cNvPr id="47139" name="Rectangle 158"/>
            <p:cNvSpPr>
              <a:spLocks noChangeArrowheads="1"/>
            </p:cNvSpPr>
            <p:nvPr/>
          </p:nvSpPr>
          <p:spPr bwMode="auto">
            <a:xfrm>
              <a:off x="2245" y="1434"/>
              <a:ext cx="1134" cy="1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 eaLnBrk="1" hangingPunct="1">
                <a:buClr>
                  <a:srgbClr val="69B3F1"/>
                </a:buClr>
              </a:pP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(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p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q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)</a:t>
              </a:r>
              <a:r>
                <a:rPr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</a:t>
              </a:r>
              <a:r>
                <a:rPr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q</a:t>
              </a:r>
            </a:p>
            <a:p>
              <a:pPr algn="just" eaLnBrk="1" hangingPunct="1">
                <a:spcBef>
                  <a:spcPct val="35000"/>
                </a:spcBef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0</a:t>
              </a:r>
            </a:p>
            <a:p>
              <a:pPr algn="just" eaLnBrk="1" hangingPunct="1">
                <a:spcBef>
                  <a:spcPct val="35000"/>
                </a:spcBef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0</a:t>
              </a:r>
            </a:p>
            <a:p>
              <a:pPr algn="just" eaLnBrk="1" hangingPunct="1">
                <a:spcBef>
                  <a:spcPct val="35000"/>
                </a:spcBef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1</a:t>
              </a:r>
            </a:p>
            <a:p>
              <a:pPr algn="just" eaLnBrk="1" hangingPunct="1">
                <a:spcBef>
                  <a:spcPct val="35000"/>
                </a:spcBef>
                <a:buClr>
                  <a:srgbClr val="69B3F1"/>
                </a:buClr>
              </a:pPr>
              <a:r>
                <a:rPr lang="en-US" altLang="zh-CN">
                  <a:latin typeface="Times New Roman" panose="02020603050405020304" pitchFamily="18" charset="0"/>
                  <a:ea typeface="华文中宋" panose="02010600040101010101" pitchFamily="2" charset="-122"/>
                  <a:cs typeface="Times New Roman" panose="02020603050405020304" pitchFamily="18" charset="0"/>
                </a:rPr>
                <a:t>         0</a:t>
              </a:r>
            </a:p>
          </p:txBody>
        </p:sp>
        <p:sp>
          <p:nvSpPr>
            <p:cNvPr id="47140" name="Line 159"/>
            <p:cNvSpPr>
              <a:spLocks noChangeShapeType="1"/>
            </p:cNvSpPr>
            <p:nvPr/>
          </p:nvSpPr>
          <p:spPr bwMode="auto">
            <a:xfrm>
              <a:off x="657" y="2976"/>
              <a:ext cx="444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Line 160"/>
            <p:cNvSpPr>
              <a:spLocks noChangeShapeType="1"/>
            </p:cNvSpPr>
            <p:nvPr/>
          </p:nvSpPr>
          <p:spPr bwMode="auto">
            <a:xfrm>
              <a:off x="1429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Line 161"/>
            <p:cNvSpPr>
              <a:spLocks noChangeShapeType="1"/>
            </p:cNvSpPr>
            <p:nvPr/>
          </p:nvSpPr>
          <p:spPr bwMode="auto">
            <a:xfrm>
              <a:off x="2200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Line 162"/>
            <p:cNvSpPr>
              <a:spLocks noChangeShapeType="1"/>
            </p:cNvSpPr>
            <p:nvPr/>
          </p:nvSpPr>
          <p:spPr bwMode="auto">
            <a:xfrm>
              <a:off x="3424" y="1434"/>
              <a:ext cx="0" cy="15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8212" name="Rectangle 164"/>
          <p:cNvSpPr>
            <a:spLocks noChangeArrowheads="1"/>
          </p:cNvSpPr>
          <p:nvPr/>
        </p:nvSpPr>
        <p:spPr bwMode="auto">
          <a:xfrm>
            <a:off x="468313" y="5661025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just" eaLnBrk="1" hangingPunct="1">
              <a:buClr>
                <a:srgbClr val="69B3F1"/>
              </a:buClr>
            </a:pP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方法四  直接观察出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是成假赋值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2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练习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/>
              <a:t>解答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590550" y="2492375"/>
            <a:ext cx="6286500" cy="3673475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用等值演算法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(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)(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(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((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)(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))(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((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)(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))(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 ((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)(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))(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1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推理正确</a:t>
            </a:r>
          </a:p>
        </p:txBody>
      </p:sp>
      <p:sp>
        <p:nvSpPr>
          <p:cNvPr id="4915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4347E5-1CE7-41AF-9249-01A916E45CED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400" b="0"/>
          </a:p>
        </p:txBody>
      </p: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539750" y="1166813"/>
            <a:ext cx="457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前提：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r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 b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539750" y="2030413"/>
            <a:ext cx="316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解  推理的形式结构：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49159" name="Rectangle 6"/>
          <p:cNvSpPr>
            <a:spLocks noChangeArrowheads="1"/>
          </p:cNvSpPr>
          <p:nvPr/>
        </p:nvSpPr>
        <p:spPr bwMode="auto">
          <a:xfrm>
            <a:off x="3529013" y="2030413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b="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/>
              <a:t>：构造证明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1800225"/>
          </a:xfrm>
        </p:spPr>
        <p:txBody>
          <a:bodyPr/>
          <a:lstStyle/>
          <a:p>
            <a:pPr marL="365125" indent="-365125" eaLnBrk="1" hangingPunct="1"/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在系统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中构造下面推理的证明：</a:t>
            </a:r>
          </a:p>
          <a:p>
            <a:pPr marL="365125" indent="-365125" eaLnBrk="1" hangingPunct="1"/>
            <a:r>
              <a:rPr lang="zh-CN" altLang="en-US" dirty="0">
                <a:latin typeface="Times New Roman" panose="02020603050405020304" pitchFamily="18" charset="0"/>
              </a:rPr>
              <a:t>    如果今天是周六，我们就到颐和园或圆明园玩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如果颐和</a:t>
            </a:r>
          </a:p>
          <a:p>
            <a:pPr marL="365125" indent="-365125" eaLnBrk="1" hangingPunct="1"/>
            <a:r>
              <a:rPr lang="zh-CN" altLang="en-US" dirty="0">
                <a:latin typeface="Times New Roman" panose="02020603050405020304" pitchFamily="18" charset="0"/>
              </a:rPr>
              <a:t>    园游人太多，就不去颐和园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今天是周六，并且颐和园游</a:t>
            </a:r>
          </a:p>
          <a:p>
            <a:pPr marL="365125" indent="-365125" eaLnBrk="1" hangingPunct="1"/>
            <a:r>
              <a:rPr lang="zh-CN" altLang="en-US" dirty="0">
                <a:latin typeface="Times New Roman" panose="02020603050405020304" pitchFamily="18" charset="0"/>
              </a:rPr>
              <a:t>    人太多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我们去圆明园或动物园玩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5120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24BAC8-8932-4F39-8DED-5FEAC325B6B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400" b="0"/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395288" y="3141663"/>
            <a:ext cx="8208962" cy="272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证明</a:t>
            </a:r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>
                <a:latin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：今天是周六，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：到颐和园玩，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：到圆明园玩，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：颐和园游人太多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 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zh-CN" altLang="en-US">
                <a:latin typeface="Times New Roman" panose="02020603050405020304" pitchFamily="18" charset="0"/>
              </a:rPr>
              <a:t>：到动物园玩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前提：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),  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   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推理的形式结构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2420938"/>
            <a:ext cx="8229600" cy="4176712"/>
          </a:xfrm>
        </p:spPr>
        <p:txBody>
          <a:bodyPr/>
          <a:lstStyle/>
          <a:p>
            <a:pPr marL="990600" indent="-990600" eaLnBrk="1" hangingPunct="1"/>
            <a:r>
              <a:rPr lang="zh-CN" altLang="en-US" dirty="0">
                <a:latin typeface="Times New Roman" panose="02020603050405020304" pitchFamily="18" charset="0"/>
              </a:rPr>
              <a:t>    等同于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dirty="0">
                <a:latin typeface="Times New Roman" panose="02020603050405020304" pitchFamily="18" charset="0"/>
              </a:rPr>
              <a:t>…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990600" indent="-990600" eaLnBrk="1" hangingPunct="1"/>
            <a:r>
              <a:rPr lang="zh-CN" altLang="en-US" dirty="0">
                <a:latin typeface="Times New Roman" panose="02020603050405020304" pitchFamily="18" charset="0"/>
              </a:rPr>
              <a:t>简记为：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990600" indent="-990600" eaLnBrk="1" hangingPunct="1"/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前提：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endParaRPr lang="en-US" altLang="zh-CN" baseline="-25000" dirty="0">
              <a:latin typeface="Times New Roman" panose="02020603050405020304" pitchFamily="18" charset="0"/>
            </a:endParaRPr>
          </a:p>
          <a:p>
            <a:pPr marL="990600" indent="-990600" eaLnBrk="1" hangingPunct="1"/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结论：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pPr marL="990600" indent="-990600"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marL="990600" indent="-990600" eaLnBrk="1" hangingPunct="1"/>
            <a:r>
              <a:rPr lang="zh-CN" altLang="en-US" dirty="0">
                <a:latin typeface="Times New Roman" panose="02020603050405020304" pitchFamily="18" charset="0"/>
              </a:rPr>
              <a:t>判断推理是否正确的方法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pPr marL="990600" indent="-990600" eaLnBrk="1" hangingPunct="1"/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真值表法</a:t>
            </a:r>
          </a:p>
          <a:p>
            <a:pPr marL="990600" indent="-990600" eaLnBrk="1" hangingPunct="1"/>
            <a:r>
              <a:rPr lang="zh-CN" altLang="en-US" dirty="0">
                <a:latin typeface="Times New Roman" panose="02020603050405020304" pitchFamily="18" charset="0"/>
              </a:rPr>
              <a:t>    等值演算法</a:t>
            </a:r>
          </a:p>
          <a:p>
            <a:pPr marL="990600" indent="-990600" eaLnBrk="1" hangingPunct="1"/>
            <a:r>
              <a:rPr lang="zh-CN" altLang="en-US" dirty="0">
                <a:latin typeface="Times New Roman" panose="02020603050405020304" pitchFamily="18" charset="0"/>
              </a:rPr>
              <a:t>    主析取范式法</a:t>
            </a:r>
          </a:p>
        </p:txBody>
      </p:sp>
      <p:sp>
        <p:nvSpPr>
          <p:cNvPr id="819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9D30F4-E186-443F-B795-AA7EF798F3C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/>
          </a:p>
        </p:txBody>
      </p:sp>
      <p:grpSp>
        <p:nvGrpSpPr>
          <p:cNvPr id="8197" name="Group 9"/>
          <p:cNvGrpSpPr>
            <a:grpSpLocks/>
          </p:cNvGrpSpPr>
          <p:nvPr/>
        </p:nvGrpSpPr>
        <p:grpSpPr bwMode="auto">
          <a:xfrm>
            <a:off x="323850" y="1125538"/>
            <a:ext cx="8640638" cy="1347788"/>
            <a:chOff x="204" y="845"/>
            <a:chExt cx="4944" cy="849"/>
          </a:xfrm>
        </p:grpSpPr>
        <p:sp>
          <p:nvSpPr>
            <p:cNvPr id="8198" name="Text Box 6"/>
            <p:cNvSpPr txBox="1">
              <a:spLocks noChangeArrowheads="1"/>
            </p:cNvSpPr>
            <p:nvPr/>
          </p:nvSpPr>
          <p:spPr bwMode="auto">
            <a:xfrm>
              <a:off x="204" y="845"/>
              <a:ext cx="4944" cy="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>
                  <a:srgbClr val="69B3F1"/>
                </a:buClr>
              </a:pPr>
              <a:r>
                <a:rPr lang="zh-CN" altLang="en-US" dirty="0"/>
                <a:t>推理的形式结构</a:t>
              </a:r>
            </a:p>
            <a:p>
              <a:pPr eaLnBrk="1" hangingPunct="1">
                <a:buClr>
                  <a:srgbClr val="69B3F1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    {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</a:rPr>
                <a:t>, …, 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i="1" baseline="-25000" dirty="0">
                  <a:latin typeface="Times New Roman" panose="02020603050405020304" pitchFamily="18" charset="0"/>
                </a:rPr>
                <a:t>k</a:t>
              </a:r>
              <a:r>
                <a:rPr lang="en-US" altLang="zh-CN" dirty="0">
                  <a:latin typeface="Times New Roman" panose="02020603050405020304" pitchFamily="18" charset="0"/>
                </a:rPr>
                <a:t>}    </a:t>
              </a:r>
              <a:r>
                <a:rPr lang="en-US" altLang="zh-CN" i="1" dirty="0">
                  <a:latin typeface="Times New Roman" panose="02020603050405020304" pitchFamily="18" charset="0"/>
                </a:rPr>
                <a:t>B</a:t>
              </a:r>
              <a:r>
                <a:rPr lang="zh-CN" altLang="en-US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i="1" dirty="0">
                  <a:latin typeface="Times New Roman" panose="02020603050405020304" pitchFamily="18" charset="0"/>
                </a:rPr>
                <a:t> </a:t>
              </a:r>
              <a:r>
                <a:rPr lang="zh-CN" altLang="en-US" dirty="0">
                  <a:latin typeface="Times New Roman" panose="02020603050405020304" pitchFamily="18" charset="0"/>
                </a:rPr>
                <a:t>等同于 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dirty="0">
                  <a:latin typeface="Times New Roman" panose="02020603050405020304" pitchFamily="18" charset="0"/>
                </a:rPr>
                <a:t>…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A</a:t>
              </a:r>
              <a:r>
                <a:rPr lang="en-US" altLang="zh-CN" i="1" baseline="-25000" dirty="0" err="1">
                  <a:latin typeface="Times New Roman" panose="02020603050405020304" pitchFamily="18" charset="0"/>
                </a:rPr>
                <a:t>k</a:t>
              </a:r>
              <a:r>
                <a:rPr lang="en-US" altLang="zh-CN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 dirty="0" err="1">
                  <a:latin typeface="Times New Roman" panose="02020603050405020304" pitchFamily="18" charset="0"/>
                </a:rPr>
                <a:t>B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pPr eaLnBrk="1" hangingPunct="1">
                <a:buClr>
                  <a:srgbClr val="69B3F1"/>
                </a:buClr>
              </a:pPr>
              <a:r>
                <a:rPr lang="en-US" altLang="zh-CN" dirty="0">
                  <a:latin typeface="Times New Roman" panose="02020603050405020304" pitchFamily="18" charset="0"/>
                </a:rPr>
                <a:t>    </a:t>
              </a:r>
              <a:r>
                <a:rPr lang="zh-CN" altLang="en-US" dirty="0">
                  <a:latin typeface="Times New Roman" panose="02020603050405020304" pitchFamily="18" charset="0"/>
                </a:rPr>
                <a:t>若推理正确</a:t>
              </a:r>
              <a:r>
                <a:rPr lang="en-US" altLang="zh-CN" dirty="0">
                  <a:latin typeface="Times New Roman" panose="02020603050405020304" pitchFamily="18" charset="0"/>
                </a:rPr>
                <a:t>, </a:t>
              </a:r>
              <a:r>
                <a:rPr lang="zh-CN" altLang="en-US" dirty="0">
                  <a:latin typeface="Times New Roman" panose="02020603050405020304" pitchFamily="18" charset="0"/>
                </a:rPr>
                <a:t>记为</a:t>
              </a:r>
              <a:r>
                <a:rPr lang="en-US" altLang="zh-CN" dirty="0">
                  <a:latin typeface="Times New Roman" panose="02020603050405020304" pitchFamily="18" charset="0"/>
                </a:rPr>
                <a:t>{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dirty="0">
                  <a:latin typeface="Times New Roman" panose="02020603050405020304" pitchFamily="18" charset="0"/>
                </a:rPr>
                <a:t>,</a:t>
              </a:r>
              <a:r>
                <a:rPr lang="en-US" altLang="zh-CN" i="1" dirty="0"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dirty="0">
                  <a:latin typeface="Times New Roman" panose="02020603050405020304" pitchFamily="18" charset="0"/>
                </a:rPr>
                <a:t>,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,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i="1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  <a:sym typeface="Symbol" panose="05050102010706020507" pitchFamily="18" charset="2"/>
                </a:rPr>
                <a:t>}     </a:t>
              </a:r>
              <a:r>
                <a:rPr lang="en-US" altLang="zh-CN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pic>
          <p:nvPicPr>
            <p:cNvPr id="8199" name="Picture 7" descr="推理符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6" y="1162"/>
              <a:ext cx="12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200" name="Picture 8" descr="推理符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0" y="1470"/>
              <a:ext cx="1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解答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124744"/>
            <a:ext cx="8229600" cy="4525962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证明：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①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r>
              <a:rPr lang="en-US" altLang="zh-CN" dirty="0">
                <a:latin typeface="Times New Roman" panose="02020603050405020304" pitchFamily="18" charset="0"/>
              </a:rPr>
              <a:t>		P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②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r>
              <a:rPr lang="en-US" altLang="zh-CN" dirty="0">
                <a:latin typeface="Times New Roman" panose="02020603050405020304" pitchFamily="18" charset="0"/>
              </a:rPr>
              <a:t>		P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③ 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          ①②</a:t>
            </a:r>
            <a:r>
              <a:rPr lang="zh-CN" altLang="en-US" dirty="0">
                <a:latin typeface="Times New Roman" panose="02020603050405020304" pitchFamily="18" charset="0"/>
              </a:rPr>
              <a:t>假言推理</a:t>
            </a:r>
            <a:r>
              <a:rPr lang="en-US" altLang="zh-CN" dirty="0">
                <a:latin typeface="Times New Roman" panose="02020603050405020304" pitchFamily="18" charset="0"/>
              </a:rPr>
              <a:t>	T1+T2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④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r>
              <a:rPr lang="en-US" altLang="zh-CN" dirty="0">
                <a:latin typeface="Times New Roman" panose="02020603050405020304" pitchFamily="18" charset="0"/>
              </a:rPr>
              <a:t>		P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⑤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  <a:r>
              <a:rPr lang="en-US" altLang="zh-CN" dirty="0">
                <a:latin typeface="Times New Roman" panose="02020603050405020304" pitchFamily="18" charset="0"/>
              </a:rPr>
              <a:t>	</a:t>
            </a:r>
            <a:r>
              <a:rPr lang="en-US" altLang="zh-CN">
                <a:latin typeface="Times New Roman" panose="02020603050405020304" pitchFamily="18" charset="0"/>
              </a:rPr>
              <a:t>	P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⑥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④⑤</a:t>
            </a:r>
            <a:r>
              <a:rPr lang="zh-CN" altLang="en-US" dirty="0">
                <a:latin typeface="Times New Roman" panose="02020603050405020304" pitchFamily="18" charset="0"/>
              </a:rPr>
              <a:t>假言推理</a:t>
            </a:r>
            <a:r>
              <a:rPr lang="en-US" altLang="zh-CN" dirty="0">
                <a:latin typeface="Times New Roman" panose="02020603050405020304" pitchFamily="18" charset="0"/>
              </a:rPr>
              <a:t>	T4+T5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⑦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③⑥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  <a:r>
              <a:rPr lang="en-US" altLang="zh-CN" dirty="0">
                <a:latin typeface="Times New Roman" panose="02020603050405020304" pitchFamily="18" charset="0"/>
              </a:rPr>
              <a:t>	T3+T6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   ⑧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⑦</a:t>
            </a:r>
            <a:r>
              <a:rPr lang="zh-CN" altLang="en-US" dirty="0">
                <a:latin typeface="Times New Roman" panose="02020603050405020304" pitchFamily="18" charset="0"/>
              </a:rPr>
              <a:t>附加</a:t>
            </a:r>
            <a:r>
              <a:rPr lang="en-US" altLang="zh-CN" dirty="0">
                <a:latin typeface="Times New Roman" panose="02020603050405020304" pitchFamily="18" charset="0"/>
              </a:rPr>
              <a:t>		T7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325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04FB67-EFB7-4A51-BBDC-9E2FB9AC3FCD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400" b="0"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推理实例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91512" cy="14398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判断下面推理是否正确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若今天是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号，则明天是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今天是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明天是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若今天是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号，则明天是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明天是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今天是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024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4C3DEF6-C910-46F7-9B1E-4C139AFAD12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395288" y="2781300"/>
            <a:ext cx="532923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解  设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：今天是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号，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：明天是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号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 (1) </a:t>
            </a:r>
            <a:r>
              <a:rPr lang="zh-CN" altLang="en-US" dirty="0">
                <a:latin typeface="Times New Roman" panose="02020603050405020304" pitchFamily="18" charset="0"/>
              </a:rPr>
              <a:t>推理的形式结构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3130550" y="3214688"/>
            <a:ext cx="3097213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</a:rPr>
              <a:t>  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8902" name="Rectangle 6"/>
          <p:cNvSpPr>
            <a:spLocks noChangeArrowheads="1"/>
          </p:cNvSpPr>
          <p:nvPr/>
        </p:nvSpPr>
        <p:spPr bwMode="auto">
          <a:xfrm>
            <a:off x="900113" y="3789363"/>
            <a:ext cx="6264275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用等值演算法</a:t>
            </a:r>
          </a:p>
          <a:p>
            <a:pPr eaLnBrk="1" hangingPunct="1">
              <a:buClr>
                <a:srgbClr val="69B3F1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         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1</a:t>
            </a:r>
          </a:p>
          <a:p>
            <a:pPr eaLnBrk="1" hangingPunct="1">
              <a:buClr>
                <a:srgbClr val="69B3F1"/>
              </a:buClr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由定理</a:t>
            </a:r>
            <a:r>
              <a:rPr lang="en-US" altLang="zh-CN" dirty="0">
                <a:latin typeface="Times New Roman" panose="02020603050405020304" pitchFamily="18" charset="0"/>
              </a:rPr>
              <a:t>3.1</a:t>
            </a:r>
            <a:r>
              <a:rPr lang="zh-CN" altLang="en-US" dirty="0">
                <a:latin typeface="Times New Roman" panose="02020603050405020304" pitchFamily="18" charset="0"/>
              </a:rPr>
              <a:t>可知推理正确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  <p:bldP spid="208901" grpId="0"/>
      <p:bldP spid="20890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推理实例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3095625" cy="574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推理的形式结构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66D66B-C8AD-4131-BE67-20302CAED2CA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/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3348038" y="1268413"/>
            <a:ext cx="2087562" cy="63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468313" y="1782763"/>
            <a:ext cx="7366000" cy="38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用主析取范式法</a:t>
            </a:r>
          </a:p>
          <a:p>
            <a:pPr eaLnBrk="1" hangingPunct="1">
              <a:buClr>
                <a:srgbClr val="69B3F1"/>
              </a:buClr>
            </a:pPr>
            <a:r>
              <a:rPr lang="zh-CN" altLang="en-US">
                <a:latin typeface="Times New Roman" panose="02020603050405020304" pitchFamily="18" charset="0"/>
              </a:rPr>
              <a:t>      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 ((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结果不含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故</a:t>
            </a:r>
            <a:r>
              <a:rPr lang="en-US" altLang="zh-CN">
                <a:latin typeface="Times New Roman" panose="02020603050405020304" pitchFamily="18" charset="0"/>
              </a:rPr>
              <a:t>01</a:t>
            </a:r>
            <a:r>
              <a:rPr lang="zh-CN" altLang="en-US">
                <a:latin typeface="Times New Roman" panose="02020603050405020304" pitchFamily="18" charset="0"/>
              </a:rPr>
              <a:t>是成假赋值，所以推理不正确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/>
      <p:bldP spid="2129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推理定律</a:t>
            </a:r>
            <a:r>
              <a:rPr lang="en-US" altLang="zh-CN">
                <a:latin typeface="宋体" panose="02010600030101010101" pitchFamily="2" charset="-122"/>
              </a:rPr>
              <a:t>——</a:t>
            </a:r>
            <a:r>
              <a:rPr lang="zh-CN" altLang="en-US"/>
              <a:t>重言蕴涵式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435975" cy="5327650"/>
          </a:xfrm>
        </p:spPr>
        <p:txBody>
          <a:bodyPr/>
          <a:lstStyle/>
          <a:p>
            <a:pPr marL="990600" indent="-990600" eaLnBrk="1" hangingPunct="1">
              <a:spcBef>
                <a:spcPct val="1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1.</a:t>
            </a:r>
            <a:r>
              <a:rPr lang="en-US" altLang="zh-CN" i="1" dirty="0">
                <a:latin typeface="Times New Roman" panose="02020603050405020304" pitchFamily="18" charset="0"/>
              </a:rPr>
              <a:t>   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附加律 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2.  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化简律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3.  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假言推理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4.  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拒取式    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5.  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6.  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假言三段论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7.  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等价三段论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8.  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              </a:t>
            </a:r>
            <a:r>
              <a:rPr lang="zh-CN" altLang="en-US" dirty="0">
                <a:latin typeface="Times New Roman" panose="02020603050405020304" pitchFamily="18" charset="0"/>
              </a:rPr>
              <a:t>构造性二难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              </a:t>
            </a:r>
            <a:r>
              <a:rPr lang="en-US" altLang="zh-CN" dirty="0">
                <a:latin typeface="Times New Roman" panose="02020603050405020304" pitchFamily="18" charset="0"/>
              </a:rPr>
              <a:t>           </a:t>
            </a:r>
            <a:r>
              <a:rPr lang="zh-CN" altLang="en-US" dirty="0">
                <a:latin typeface="Times New Roman" panose="02020603050405020304" pitchFamily="18" charset="0"/>
              </a:rPr>
              <a:t>构造性二难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特殊形式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9.  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  </a:t>
            </a:r>
            <a:r>
              <a:rPr lang="zh-CN" altLang="en-US" dirty="0">
                <a:latin typeface="Times New Roman" panose="02020603050405020304" pitchFamily="18" charset="0"/>
              </a:rPr>
              <a:t>破坏性二难</a:t>
            </a:r>
          </a:p>
          <a:p>
            <a:pPr marL="990600" indent="-990600" eaLnBrk="1" hangingPunct="1">
              <a:spcBef>
                <a:spcPct val="1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990600" indent="-990600" eaLnBrk="1" hangingPunct="1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每个等值式可产生两个推理定律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如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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可产生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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 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812346-CBC7-4EE3-9E71-88E182F93C1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3.2  </a:t>
            </a: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0728"/>
            <a:ext cx="8496944" cy="5397431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3.2</a:t>
            </a:r>
            <a:r>
              <a:rPr lang="en-US" altLang="zh-CN" sz="2000" dirty="0">
                <a:latin typeface="Times New Roman" panose="02020603050405020304" pitchFamily="18" charset="0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</a:rPr>
              <a:t>一个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形式系统 </a:t>
            </a:r>
            <a:r>
              <a:rPr lang="en-US" altLang="zh-CN" sz="2000" i="1" dirty="0">
                <a:latin typeface="Times New Roman" panose="02020603050405020304" pitchFamily="18" charset="0"/>
              </a:rPr>
              <a:t>I </a:t>
            </a:r>
            <a:r>
              <a:rPr lang="zh-CN" altLang="en-US" sz="2000" dirty="0">
                <a:latin typeface="Times New Roman" panose="02020603050405020304" pitchFamily="18" charset="0"/>
              </a:rPr>
              <a:t>由下面四个部分组成：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</a:rPr>
              <a:t>(1)  </a:t>
            </a:r>
            <a:r>
              <a:rPr lang="zh-CN" altLang="en-US" sz="2000" dirty="0">
                <a:latin typeface="Times New Roman" panose="02020603050405020304" pitchFamily="18" charset="0"/>
              </a:rPr>
              <a:t>非空的字母表，记作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i="1" dirty="0">
                <a:latin typeface="Times New Roman" panose="02020603050405020304" pitchFamily="18" charset="0"/>
              </a:rPr>
              <a:t>.  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(2) 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 </a:t>
            </a:r>
            <a:r>
              <a:rPr lang="zh-CN" altLang="en-US" sz="2000" dirty="0">
                <a:latin typeface="Times New Roman" panose="02020603050405020304" pitchFamily="18" charset="0"/>
              </a:rPr>
              <a:t>中符号构造的合式公式集，记作 </a:t>
            </a:r>
            <a:r>
              <a:rPr lang="en-US" altLang="zh-CN" sz="2000" i="1" dirty="0">
                <a:latin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i="1" dirty="0">
                <a:latin typeface="Times New Roman" panose="02020603050405020304" pitchFamily="18" charset="0"/>
              </a:rPr>
              <a:t>.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(3)  </a:t>
            </a:r>
            <a:r>
              <a:rPr lang="en-US" altLang="zh-CN" sz="2000" i="1" dirty="0">
                <a:latin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 </a:t>
            </a:r>
            <a:r>
              <a:rPr lang="zh-CN" altLang="en-US" sz="2000" dirty="0">
                <a:latin typeface="Times New Roman" panose="02020603050405020304" pitchFamily="18" charset="0"/>
              </a:rPr>
              <a:t>中一些特殊的公式组成的公理集，记作 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i="1" dirty="0">
                <a:latin typeface="Times New Roman" panose="02020603050405020304" pitchFamily="18" charset="0"/>
              </a:rPr>
              <a:t>.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(4)  </a:t>
            </a:r>
            <a:r>
              <a:rPr lang="zh-CN" altLang="en-US" sz="2000" dirty="0">
                <a:latin typeface="Times New Roman" panose="02020603050405020304" pitchFamily="18" charset="0"/>
              </a:rPr>
              <a:t>推理规则集，记作 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i="1" dirty="0">
                <a:latin typeface="Times New Roman" panose="02020603050405020304" pitchFamily="18" charset="0"/>
              </a:rPr>
              <a:t>.</a:t>
            </a:r>
            <a:r>
              <a:rPr lang="en-US" altLang="zh-CN" sz="2000" dirty="0">
                <a:latin typeface="Times New Roman" panose="02020603050405020304" pitchFamily="18" charset="0"/>
              </a:rPr>
              <a:t>  </a:t>
            </a:r>
          </a:p>
          <a:p>
            <a:pPr marL="180000" indent="0"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记</a:t>
            </a:r>
            <a:r>
              <a:rPr lang="en-US" altLang="zh-CN" sz="2000" i="1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=&lt;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),</a:t>
            </a:r>
            <a:r>
              <a:rPr lang="en-US" altLang="zh-CN" sz="2000" i="1" dirty="0">
                <a:latin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),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),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)&gt;, </a:t>
            </a:r>
            <a:r>
              <a:rPr lang="zh-CN" altLang="en-US" sz="2000" dirty="0">
                <a:latin typeface="Times New Roman" panose="02020603050405020304" pitchFamily="18" charset="0"/>
              </a:rPr>
              <a:t>其中</a:t>
            </a:r>
            <a:r>
              <a:rPr lang="en-US" altLang="zh-CN" sz="2000" dirty="0">
                <a:latin typeface="Times New Roman" panose="02020603050405020304" pitchFamily="18" charset="0"/>
              </a:rPr>
              <a:t>&lt;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),</a:t>
            </a:r>
            <a:r>
              <a:rPr lang="en-US" altLang="zh-CN" sz="2000" i="1" dirty="0">
                <a:latin typeface="Times New Roman" panose="02020603050405020304" pitchFamily="18" charset="0"/>
              </a:rPr>
              <a:t>E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)&gt;</a:t>
            </a:r>
            <a:r>
              <a:rPr lang="zh-CN" altLang="en-US" sz="2000" dirty="0">
                <a:latin typeface="Times New Roman" panose="02020603050405020304" pitchFamily="18" charset="0"/>
              </a:rPr>
              <a:t>是 </a:t>
            </a:r>
            <a:r>
              <a:rPr lang="en-US" altLang="zh-CN" sz="2000" i="1" dirty="0">
                <a:latin typeface="Times New Roman" panose="02020603050405020304" pitchFamily="18" charset="0"/>
              </a:rPr>
              <a:t>I 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形式语言系统</a:t>
            </a:r>
            <a:r>
              <a:rPr lang="en-US" altLang="zh-CN" sz="2000" dirty="0">
                <a:latin typeface="Times New Roman" panose="02020603050405020304" pitchFamily="18" charset="0"/>
              </a:rPr>
              <a:t>, &lt;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),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)&gt; </a:t>
            </a:r>
            <a:r>
              <a:rPr lang="zh-CN" altLang="en-US" sz="2000" dirty="0">
                <a:latin typeface="Times New Roman" panose="02020603050405020304" pitchFamily="18" charset="0"/>
              </a:rPr>
              <a:t>是 </a:t>
            </a:r>
            <a:r>
              <a:rPr lang="en-US" altLang="zh-CN" sz="2000" i="1" dirty="0">
                <a:latin typeface="Times New Roman" panose="02020603050405020304" pitchFamily="18" charset="0"/>
              </a:rPr>
              <a:t>I </a:t>
            </a:r>
            <a:r>
              <a:rPr lang="zh-CN" altLang="en-US" sz="2000" dirty="0">
                <a:latin typeface="Times New Roman" panose="02020603050405020304" pitchFamily="18" charset="0"/>
              </a:rPr>
              <a:t>的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形式演算系统</a:t>
            </a:r>
            <a:r>
              <a:rPr lang="en-US" altLang="zh-CN" sz="2000" dirty="0">
                <a:latin typeface="Times New Roman" panose="02020603050405020304" pitchFamily="18" charset="0"/>
              </a:rPr>
              <a:t>.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自然推理系统</a:t>
            </a:r>
            <a:r>
              <a:rPr lang="en-US" altLang="zh-CN" sz="2000" dirty="0">
                <a:latin typeface="Times New Roman" panose="02020603050405020304" pitchFamily="18" charset="0"/>
              </a:rPr>
              <a:t>: </a:t>
            </a:r>
            <a:r>
              <a:rPr lang="zh-CN" altLang="en-US" sz="2000" dirty="0">
                <a:latin typeface="Times New Roman" panose="02020603050405020304" pitchFamily="18" charset="0"/>
              </a:rPr>
              <a:t>无公理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即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)=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公理推理系统  </a:t>
            </a:r>
            <a:r>
              <a:rPr lang="zh-CN" altLang="en-US" sz="2000" dirty="0">
                <a:latin typeface="Times New Roman" panose="02020603050405020304" pitchFamily="18" charset="0"/>
              </a:rPr>
              <a:t>推出的结论是系统中的重言式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zh-CN" altLang="en-US" sz="2000" dirty="0">
                <a:latin typeface="Times New Roman" panose="02020603050405020304" pitchFamily="18" charset="0"/>
              </a:rPr>
              <a:t>称作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DFADA3-6C95-44FE-9D19-41581CC4EFFD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980728"/>
            <a:ext cx="8229600" cy="5400600"/>
          </a:xfrm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3.3 </a:t>
            </a:r>
            <a:r>
              <a:rPr lang="zh-CN" altLang="en-US" sz="2000" dirty="0">
                <a:solidFill>
                  <a:srgbClr val="A50021"/>
                </a:solidFill>
                <a:latin typeface="Times New Roman" panose="02020603050405020304" pitchFamily="18" charset="0"/>
              </a:rPr>
              <a:t>自然推理系统 </a:t>
            </a:r>
            <a:r>
              <a:rPr lang="en-US" altLang="zh-CN" sz="2000" i="1" dirty="0">
                <a:latin typeface="Times New Roman" panose="02020603050405020304" pitchFamily="18" charset="0"/>
              </a:rPr>
              <a:t>P </a:t>
            </a:r>
            <a:r>
              <a:rPr lang="zh-CN" altLang="en-US" sz="2000" dirty="0">
                <a:latin typeface="Times New Roman" panose="02020603050405020304" pitchFamily="18" charset="0"/>
              </a:rPr>
              <a:t>定义</a:t>
            </a:r>
            <a:r>
              <a:rPr lang="zh-CN" altLang="en-US" sz="2000" dirty="0"/>
              <a:t>如下</a:t>
            </a:r>
            <a:r>
              <a:rPr lang="en-US" altLang="zh-CN" sz="2000" dirty="0"/>
              <a:t>: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1.</a:t>
            </a:r>
            <a:r>
              <a:rPr lang="en-US" altLang="zh-CN" sz="2000" dirty="0"/>
              <a:t> </a:t>
            </a:r>
            <a:r>
              <a:rPr lang="zh-CN" altLang="en-US" sz="2000" dirty="0"/>
              <a:t>字母表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</a:rPr>
              <a:t>(1)  </a:t>
            </a:r>
            <a:r>
              <a:rPr lang="zh-CN" altLang="en-US" sz="2000" dirty="0">
                <a:latin typeface="Times New Roman" panose="02020603050405020304" pitchFamily="18" charset="0"/>
              </a:rPr>
              <a:t>命题变项符号：</a:t>
            </a:r>
            <a:r>
              <a:rPr lang="en-US" altLang="zh-CN" sz="2000" i="1" dirty="0">
                <a:latin typeface="Times New Roman" panose="02020603050405020304" pitchFamily="18" charset="0"/>
              </a:rPr>
              <a:t>p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q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r</a:t>
            </a:r>
            <a:r>
              <a:rPr lang="en-US" altLang="zh-CN" sz="2000" dirty="0">
                <a:latin typeface="Times New Roman" panose="02020603050405020304" pitchFamily="18" charset="0"/>
              </a:rPr>
              <a:t>, …, </a:t>
            </a:r>
            <a:r>
              <a:rPr lang="en-US" altLang="zh-CN" sz="2000" i="1" dirty="0">
                <a:latin typeface="Times New Roman" panose="02020603050405020304" pitchFamily="18" charset="0"/>
              </a:rPr>
              <a:t>p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q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0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</a:rPr>
              <a:t>, …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(2)  </a:t>
            </a:r>
            <a:r>
              <a:rPr lang="zh-CN" altLang="en-US" sz="2000" dirty="0">
                <a:latin typeface="Times New Roman" panose="02020603050405020304" pitchFamily="18" charset="0"/>
              </a:rPr>
              <a:t>联结词符号：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(3)  </a:t>
            </a:r>
            <a:r>
              <a:rPr lang="zh-CN" altLang="en-US" sz="2000" dirty="0">
                <a:latin typeface="Times New Roman" panose="02020603050405020304" pitchFamily="18" charset="0"/>
              </a:rPr>
              <a:t>括号与逗号：</a:t>
            </a:r>
            <a:r>
              <a:rPr lang="en-US" altLang="zh-CN" sz="2000" dirty="0">
                <a:latin typeface="Times New Roman" panose="02020603050405020304" pitchFamily="18" charset="0"/>
              </a:rPr>
              <a:t>(, ), 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</a:rPr>
              <a:t>合式公式（同定义</a:t>
            </a:r>
            <a:r>
              <a:rPr lang="en-US" altLang="zh-CN" sz="2000" dirty="0">
                <a:latin typeface="Times New Roman" panose="02020603050405020304" pitchFamily="18" charset="0"/>
              </a:rPr>
              <a:t>1.6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3.</a:t>
            </a:r>
            <a:r>
              <a:rPr lang="en-US" altLang="zh-CN" sz="2000" dirty="0"/>
              <a:t> </a:t>
            </a:r>
            <a:r>
              <a:rPr lang="zh-CN" altLang="en-US" sz="2000" dirty="0"/>
              <a:t>推理规则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sz="2000" dirty="0"/>
              <a:t>  </a:t>
            </a:r>
            <a:r>
              <a:rPr lang="en-US" altLang="zh-CN" sz="2000" dirty="0">
                <a:latin typeface="Times New Roman" panose="02020603050405020304" pitchFamily="18" charset="0"/>
              </a:rPr>
              <a:t>(1)  </a:t>
            </a:r>
            <a:r>
              <a:rPr lang="zh-CN" altLang="en-US" sz="2000" dirty="0">
                <a:latin typeface="Times New Roman" panose="02020603050405020304" pitchFamily="18" charset="0"/>
              </a:rPr>
              <a:t>前提引入规则（</a:t>
            </a:r>
            <a:r>
              <a:rPr lang="en-US" altLang="zh-CN" sz="2000" dirty="0">
                <a:latin typeface="Times New Roman" panose="02020603050405020304" pitchFamily="18" charset="0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</a:rPr>
              <a:t>规则）：在证明的任何步骤都可以引入前提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</a:rPr>
              <a:t>(2)  </a:t>
            </a:r>
            <a:r>
              <a:rPr lang="zh-CN" altLang="en-US" sz="2000" dirty="0">
                <a:latin typeface="Times New Roman" panose="02020603050405020304" pitchFamily="18" charset="0"/>
              </a:rPr>
              <a:t>结论引入规则（</a:t>
            </a:r>
            <a:r>
              <a:rPr lang="en-US" altLang="zh-CN" sz="2000" dirty="0">
                <a:latin typeface="Times New Roman" panose="02020603050405020304" pitchFamily="18" charset="0"/>
              </a:rPr>
              <a:t>T</a:t>
            </a:r>
            <a:r>
              <a:rPr lang="zh-CN" altLang="en-US" sz="2000" dirty="0">
                <a:latin typeface="Times New Roman" panose="02020603050405020304" pitchFamily="18" charset="0"/>
              </a:rPr>
              <a:t>规则）：在证明的任何步骤所得到的结论都可以作为后续证明的前提</a:t>
            </a:r>
          </a:p>
          <a:p>
            <a:pPr marL="609600" indent="-609600"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Times New Roman" panose="02020603050405020304" pitchFamily="18" charset="0"/>
              </a:rPr>
              <a:t>(3)  </a:t>
            </a:r>
            <a:r>
              <a:rPr lang="zh-CN" altLang="en-US" sz="2000" dirty="0">
                <a:latin typeface="Times New Roman" panose="02020603050405020304" pitchFamily="18" charset="0"/>
              </a:rPr>
              <a:t>置换规则</a:t>
            </a:r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4476AD-A94F-4F3B-B0A1-544A34DF711A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/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推理规则</a:t>
            </a:r>
            <a:endParaRPr lang="zh-CN" altLang="en-US" b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052513"/>
            <a:ext cx="2952750" cy="5589587"/>
          </a:xfrm>
        </p:spPr>
        <p:txBody>
          <a:bodyPr/>
          <a:lstStyle/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latin typeface="Times New Roman" panose="02020603050405020304" pitchFamily="18" charset="0"/>
              </a:rPr>
              <a:t>假言推理规则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marL="457200" indent="-457200" eaLnBrk="1" hangingPunct="1"/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(6) </a:t>
            </a:r>
            <a:r>
              <a:rPr lang="zh-CN" altLang="en-US">
                <a:latin typeface="Times New Roman" panose="02020603050405020304" pitchFamily="18" charset="0"/>
              </a:rPr>
              <a:t>化简规则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 u="sng">
                <a:latin typeface="Times New Roman" panose="02020603050405020304" pitchFamily="18" charset="0"/>
              </a:rPr>
              <a:t>   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(8) </a:t>
            </a:r>
            <a:r>
              <a:rPr lang="zh-CN" altLang="en-US">
                <a:latin typeface="Times New Roman" panose="02020603050405020304" pitchFamily="18" charset="0"/>
              </a:rPr>
              <a:t>假言三段论规则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 u="sng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7A3023-267F-429F-B9E5-7CD3C73DEEED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/>
          </a:p>
        </p:txBody>
      </p:sp>
      <p:grpSp>
        <p:nvGrpSpPr>
          <p:cNvPr id="20485" name="Group 6"/>
          <p:cNvGrpSpPr>
            <a:grpSpLocks/>
          </p:cNvGrpSpPr>
          <p:nvPr/>
        </p:nvGrpSpPr>
        <p:grpSpPr bwMode="auto">
          <a:xfrm>
            <a:off x="1404938" y="1484313"/>
            <a:ext cx="1079500" cy="1333500"/>
            <a:chOff x="2880" y="1162"/>
            <a:chExt cx="680" cy="840"/>
          </a:xfrm>
        </p:grpSpPr>
        <p:sp>
          <p:nvSpPr>
            <p:cNvPr id="20502" name="Text Box 4"/>
            <p:cNvSpPr txBox="1">
              <a:spLocks noChangeArrowheads="1"/>
            </p:cNvSpPr>
            <p:nvPr/>
          </p:nvSpPr>
          <p:spPr bwMode="auto">
            <a:xfrm>
              <a:off x="2880" y="1162"/>
              <a:ext cx="680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A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20503" name="Line 5"/>
            <p:cNvSpPr>
              <a:spLocks noChangeShapeType="1"/>
            </p:cNvSpPr>
            <p:nvPr/>
          </p:nvSpPr>
          <p:spPr bwMode="auto">
            <a:xfrm>
              <a:off x="2880" y="17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86" name="Group 10"/>
          <p:cNvGrpSpPr>
            <a:grpSpLocks/>
          </p:cNvGrpSpPr>
          <p:nvPr/>
        </p:nvGrpSpPr>
        <p:grpSpPr bwMode="auto">
          <a:xfrm>
            <a:off x="5364163" y="1628775"/>
            <a:ext cx="1152525" cy="895350"/>
            <a:chOff x="2608" y="2046"/>
            <a:chExt cx="726" cy="564"/>
          </a:xfrm>
        </p:grpSpPr>
        <p:sp>
          <p:nvSpPr>
            <p:cNvPr id="20500" name="Text Box 8"/>
            <p:cNvSpPr txBox="1">
              <a:spLocks noChangeArrowheads="1"/>
            </p:cNvSpPr>
            <p:nvPr/>
          </p:nvSpPr>
          <p:spPr bwMode="auto">
            <a:xfrm>
              <a:off x="2608" y="2046"/>
              <a:ext cx="726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   A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20501" name="Line 9"/>
            <p:cNvSpPr>
              <a:spLocks noChangeShapeType="1"/>
            </p:cNvSpPr>
            <p:nvPr/>
          </p:nvSpPr>
          <p:spPr bwMode="auto">
            <a:xfrm>
              <a:off x="2654" y="2340"/>
              <a:ext cx="68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87" name="Group 11"/>
          <p:cNvGrpSpPr>
            <a:grpSpLocks/>
          </p:cNvGrpSpPr>
          <p:nvPr/>
        </p:nvGrpSpPr>
        <p:grpSpPr bwMode="auto">
          <a:xfrm>
            <a:off x="1258888" y="3357563"/>
            <a:ext cx="1152525" cy="895350"/>
            <a:chOff x="2608" y="2046"/>
            <a:chExt cx="726" cy="564"/>
          </a:xfrm>
        </p:grpSpPr>
        <p:sp>
          <p:nvSpPr>
            <p:cNvPr id="20498" name="Text Box 12"/>
            <p:cNvSpPr txBox="1">
              <a:spLocks noChangeArrowheads="1"/>
            </p:cNvSpPr>
            <p:nvPr/>
          </p:nvSpPr>
          <p:spPr bwMode="auto">
            <a:xfrm>
              <a:off x="2608" y="2046"/>
              <a:ext cx="726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0499" name="Line 13"/>
            <p:cNvSpPr>
              <a:spLocks noChangeShapeType="1"/>
            </p:cNvSpPr>
            <p:nvPr/>
          </p:nvSpPr>
          <p:spPr bwMode="auto">
            <a:xfrm>
              <a:off x="2654" y="2340"/>
              <a:ext cx="68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488" name="Rectangle 14"/>
          <p:cNvSpPr>
            <a:spLocks noChangeArrowheads="1"/>
          </p:cNvSpPr>
          <p:nvPr/>
        </p:nvSpPr>
        <p:spPr bwMode="auto">
          <a:xfrm>
            <a:off x="4572000" y="1079500"/>
            <a:ext cx="2952750" cy="558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</a:rPr>
              <a:t>(5) </a:t>
            </a:r>
            <a:r>
              <a:rPr lang="zh-CN" altLang="en-US">
                <a:latin typeface="Times New Roman" panose="02020603050405020304" pitchFamily="18" charset="0"/>
              </a:rPr>
              <a:t>附加规则</a:t>
            </a:r>
          </a:p>
          <a:p>
            <a:pPr eaLnBrk="1" hangingPunct="1">
              <a:buClr>
                <a:srgbClr val="69B3F1"/>
              </a:buClr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Clr>
                <a:srgbClr val="69B3F1"/>
              </a:buClr>
            </a:pP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Clr>
                <a:srgbClr val="69B3F1"/>
              </a:buClr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</a:rPr>
              <a:t>(7) </a:t>
            </a:r>
            <a:r>
              <a:rPr lang="zh-CN" altLang="en-US">
                <a:latin typeface="Times New Roman" panose="02020603050405020304" pitchFamily="18" charset="0"/>
              </a:rPr>
              <a:t>拒取式规则</a:t>
            </a:r>
          </a:p>
          <a:p>
            <a:pPr eaLnBrk="1" hangingPunct="1">
              <a:buClr>
                <a:srgbClr val="69B3F1"/>
              </a:buClr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 u="sng">
                <a:latin typeface="Times New Roman" panose="02020603050405020304" pitchFamily="18" charset="0"/>
              </a:rPr>
              <a:t>   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69B3F1"/>
              </a:buClr>
            </a:pPr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zh-CN" altLang="en-US" i="1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69B3F1"/>
              </a:buClr>
            </a:pP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69B3F1"/>
              </a:buClr>
            </a:pPr>
            <a:r>
              <a:rPr lang="en-US" altLang="zh-CN">
                <a:latin typeface="Times New Roman" panose="02020603050405020304" pitchFamily="18" charset="0"/>
              </a:rPr>
              <a:t>(9) </a:t>
            </a:r>
            <a:r>
              <a:rPr lang="zh-CN" altLang="en-US">
                <a:latin typeface="Times New Roman" panose="02020603050405020304" pitchFamily="18" charset="0"/>
              </a:rPr>
              <a:t>析取三段论规则</a:t>
            </a:r>
          </a:p>
          <a:p>
            <a:pPr eaLnBrk="1" hangingPunct="1">
              <a:buClr>
                <a:srgbClr val="69B3F1"/>
              </a:buClr>
            </a:pPr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 u="sng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69B3F1"/>
              </a:buClr>
            </a:pPr>
            <a:r>
              <a:rPr lang="zh-CN" altLang="en-US">
                <a:latin typeface="Times New Roman" panose="02020603050405020304" pitchFamily="18" charset="0"/>
              </a:rPr>
              <a:t>   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  <p:grpSp>
        <p:nvGrpSpPr>
          <p:cNvPr id="20489" name="Group 15"/>
          <p:cNvGrpSpPr>
            <a:grpSpLocks/>
          </p:cNvGrpSpPr>
          <p:nvPr/>
        </p:nvGrpSpPr>
        <p:grpSpPr bwMode="auto">
          <a:xfrm>
            <a:off x="5508625" y="3175000"/>
            <a:ext cx="1079500" cy="1333500"/>
            <a:chOff x="2880" y="1162"/>
            <a:chExt cx="680" cy="840"/>
          </a:xfrm>
        </p:grpSpPr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2880" y="1162"/>
              <a:ext cx="680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2880" y="17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0" name="Group 27"/>
          <p:cNvGrpSpPr>
            <a:grpSpLocks/>
          </p:cNvGrpSpPr>
          <p:nvPr/>
        </p:nvGrpSpPr>
        <p:grpSpPr bwMode="auto">
          <a:xfrm>
            <a:off x="1260475" y="4975225"/>
            <a:ext cx="1366838" cy="1333500"/>
            <a:chOff x="885" y="3134"/>
            <a:chExt cx="861" cy="840"/>
          </a:xfrm>
        </p:grpSpPr>
        <p:sp>
          <p:nvSpPr>
            <p:cNvPr id="20494" name="Text Box 25"/>
            <p:cNvSpPr txBox="1">
              <a:spLocks noChangeArrowheads="1"/>
            </p:cNvSpPr>
            <p:nvPr/>
          </p:nvSpPr>
          <p:spPr bwMode="auto">
            <a:xfrm>
              <a:off x="885" y="3134"/>
              <a:ext cx="861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 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20495" name="Line 26"/>
            <p:cNvSpPr>
              <a:spLocks noChangeShapeType="1"/>
            </p:cNvSpPr>
            <p:nvPr/>
          </p:nvSpPr>
          <p:spPr bwMode="auto">
            <a:xfrm flipV="1">
              <a:off x="885" y="3657"/>
              <a:ext cx="770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491" name="Group 31"/>
          <p:cNvGrpSpPr>
            <a:grpSpLocks/>
          </p:cNvGrpSpPr>
          <p:nvPr/>
        </p:nvGrpSpPr>
        <p:grpSpPr bwMode="auto">
          <a:xfrm>
            <a:off x="5580063" y="5048250"/>
            <a:ext cx="1079500" cy="1333500"/>
            <a:chOff x="2880" y="1162"/>
            <a:chExt cx="680" cy="840"/>
          </a:xfrm>
        </p:grpSpPr>
        <p:sp>
          <p:nvSpPr>
            <p:cNvPr id="20492" name="Text Box 32"/>
            <p:cNvSpPr txBox="1">
              <a:spLocks noChangeArrowheads="1"/>
            </p:cNvSpPr>
            <p:nvPr/>
          </p:nvSpPr>
          <p:spPr bwMode="auto">
            <a:xfrm>
              <a:off x="2880" y="1162"/>
              <a:ext cx="680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20493" name="Line 33"/>
            <p:cNvSpPr>
              <a:spLocks noChangeShapeType="1"/>
            </p:cNvSpPr>
            <p:nvPr/>
          </p:nvSpPr>
          <p:spPr bwMode="auto">
            <a:xfrm>
              <a:off x="2880" y="17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h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2452</TotalTime>
  <Words>3474</Words>
  <Application>Microsoft Office PowerPoint</Application>
  <PresentationFormat>全屏显示(4:3)</PresentationFormat>
  <Paragraphs>444</Paragraphs>
  <Slides>30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华文行楷</vt:lpstr>
      <vt:lpstr>宋体</vt:lpstr>
      <vt:lpstr>Arial</vt:lpstr>
      <vt:lpstr>Symbol</vt:lpstr>
      <vt:lpstr>Times New Roman</vt:lpstr>
      <vt:lpstr>Wingdings</vt:lpstr>
      <vt:lpstr>ch1</vt:lpstr>
      <vt:lpstr>公式</vt:lpstr>
      <vt:lpstr>第三章 命题逻辑的推理理论</vt:lpstr>
      <vt:lpstr>3.1  推理的形式结构</vt:lpstr>
      <vt:lpstr>推理的形式结构</vt:lpstr>
      <vt:lpstr>推理实例</vt:lpstr>
      <vt:lpstr>推理实例</vt:lpstr>
      <vt:lpstr>推理定律——重言蕴涵式</vt:lpstr>
      <vt:lpstr>3.2  自然推理系统P</vt:lpstr>
      <vt:lpstr>自然推理系统P</vt:lpstr>
      <vt:lpstr>推理规则</vt:lpstr>
      <vt:lpstr>推理规则</vt:lpstr>
      <vt:lpstr>在自然推理系统P中构造证明</vt:lpstr>
      <vt:lpstr>直接证明法</vt:lpstr>
      <vt:lpstr>直接证明法</vt:lpstr>
      <vt:lpstr>附加前提证明法</vt:lpstr>
      <vt:lpstr>附加前提证明法实例</vt:lpstr>
      <vt:lpstr>附加前提证明法实例</vt:lpstr>
      <vt:lpstr>归谬法（反证法）</vt:lpstr>
      <vt:lpstr>归谬法实例</vt:lpstr>
      <vt:lpstr>消解证明法</vt:lpstr>
      <vt:lpstr>消解证明法</vt:lpstr>
      <vt:lpstr>消解证明法</vt:lpstr>
      <vt:lpstr>消解证明法</vt:lpstr>
      <vt:lpstr>第三章 习题课</vt:lpstr>
      <vt:lpstr>对证明方法的补充说明</vt:lpstr>
      <vt:lpstr>练习1：判断推理是否正确</vt:lpstr>
      <vt:lpstr>练习1解答</vt:lpstr>
      <vt:lpstr>练习1解答</vt:lpstr>
      <vt:lpstr>练习1解答</vt:lpstr>
      <vt:lpstr>练习2：构造证明</vt:lpstr>
      <vt:lpstr>练习2解答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LL</dc:creator>
  <cp:lastModifiedBy>mailtolei@163.com</cp:lastModifiedBy>
  <cp:revision>430</cp:revision>
  <dcterms:created xsi:type="dcterms:W3CDTF">2007-11-19T20:33:53Z</dcterms:created>
  <dcterms:modified xsi:type="dcterms:W3CDTF">2024-03-15T02:46:29Z</dcterms:modified>
</cp:coreProperties>
</file>