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6"/>
  </p:notesMasterIdLst>
  <p:handoutMasterIdLst>
    <p:handoutMasterId r:id="rId37"/>
  </p:handoutMasterIdLst>
  <p:sldIdLst>
    <p:sldId id="257" r:id="rId2"/>
    <p:sldId id="298" r:id="rId3"/>
    <p:sldId id="258" r:id="rId4"/>
    <p:sldId id="259" r:id="rId5"/>
    <p:sldId id="301" r:id="rId6"/>
    <p:sldId id="290" r:id="rId7"/>
    <p:sldId id="260" r:id="rId8"/>
    <p:sldId id="261" r:id="rId9"/>
    <p:sldId id="262" r:id="rId10"/>
    <p:sldId id="264" r:id="rId11"/>
    <p:sldId id="266" r:id="rId12"/>
    <p:sldId id="291" r:id="rId13"/>
    <p:sldId id="300" r:id="rId14"/>
    <p:sldId id="267" r:id="rId15"/>
    <p:sldId id="268" r:id="rId16"/>
    <p:sldId id="269" r:id="rId17"/>
    <p:sldId id="270" r:id="rId18"/>
    <p:sldId id="292" r:id="rId19"/>
    <p:sldId id="273" r:id="rId20"/>
    <p:sldId id="299" r:id="rId21"/>
    <p:sldId id="294" r:id="rId22"/>
    <p:sldId id="293" r:id="rId23"/>
    <p:sldId id="276" r:id="rId24"/>
    <p:sldId id="277" r:id="rId25"/>
    <p:sldId id="278" r:id="rId26"/>
    <p:sldId id="289" r:id="rId27"/>
    <p:sldId id="280" r:id="rId28"/>
    <p:sldId id="281" r:id="rId29"/>
    <p:sldId id="282" r:id="rId30"/>
    <p:sldId id="295" r:id="rId31"/>
    <p:sldId id="286" r:id="rId32"/>
    <p:sldId id="296" r:id="rId33"/>
    <p:sldId id="287" r:id="rId34"/>
    <p:sldId id="297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69B3F1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3" autoAdjust="0"/>
    <p:restoredTop sz="92819" autoAdjust="0"/>
  </p:normalViewPr>
  <p:slideViewPr>
    <p:cSldViewPr>
      <p:cViewPr varScale="1">
        <p:scale>
          <a:sx n="85" d="100"/>
          <a:sy n="85" d="100"/>
        </p:scale>
        <p:origin x="134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C7FB51-9E6F-4CD0-9E48-B06B6BE85B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4563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011538-392B-4B41-A761-D951AFF6B4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15136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E23DDF-C470-4EB5-BDA8-6E2B915957F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60367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47D5C-47C4-43F6-BD49-5EEE904F93B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72255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B9996-C3D4-444E-8C3D-4E926A1CF165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3546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E5EB6-7A28-4473-AD8C-AE9CF2471594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30161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361CE-D191-4C28-9E9F-95E40D31B150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9783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A00901-D6D3-4A4A-9B86-38723B4B2584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9960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0745D-D0A0-439B-AB72-AA181296619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6766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7D9310-862F-4B32-BE47-C3A99E75FCF9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5263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11CB17-8CBE-4A10-9E46-786161E2F203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80731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8025D-CAAE-4093-8917-EED9A38AEF8D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4497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BEFF89-641B-4B69-B0F0-7FBADDF996A7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90332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CAA65B-47BA-45F0-8906-D83FAE76E15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5024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D871B-6A62-46D1-9F83-857A04F5E1C2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372937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11458A-4416-44C1-9964-1862184D1C77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31597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015CF-0194-4558-AF34-84865773462E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50977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6E0EFF-BDE3-4861-9D52-1938154F2B75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4533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66C848-C5DC-42A2-93AB-2F5FDA33FF24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8449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09AF4D-7695-42C1-AF84-2413E58789A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569427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02066-9BC0-42D9-946D-D14A7CA59DC8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363125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3CD7D8-A6AE-426E-9BC9-53C9A6A28D6D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2679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1AD019-25A0-48D1-BD3C-A7120CA254A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227856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55313-67DD-4F33-B589-289B9EFCBFB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73697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A4D75-76D2-417C-A56F-6C1B27C75037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38272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39C1FE-B592-4E8C-AD4A-34FCC11DFF75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2907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F92CD2-E270-4632-ABE0-711FCCF765A7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74779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8BEB39-E034-4540-9EFB-7C888A394E7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2877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206F5-F455-49F7-9FB9-11936AFE17D6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29310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B9DF7C-A255-43EF-95C0-081608E3BBB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08910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BF6E5A-5EC0-4C38-B8E5-2634D84B9FA9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23249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9C27CF-0626-404C-8EE8-4B2094289E77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0478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E0D7E-051F-410D-B455-4CAAB4BA7D6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14128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1E66F-2E51-44ED-B40B-616FF720C85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531470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2669E-6D65-4B15-B415-39C8074FFF0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8941994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CDFFED-3D1C-4ECA-8093-79DB284697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1254449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49477-3809-4D17-B0A8-4C97AA657F1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839183"/>
      </p:ext>
    </p:extLst>
  </p:cSld>
  <p:clrMapOvr>
    <a:masterClrMapping/>
  </p:clrMapOvr>
  <p:transition spd="slow"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0797324-1ED4-422F-89A9-C55251A2A5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6687560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496E6F0-A5EA-4C8F-A722-48C713FAAF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212393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AAFB82-6724-4457-9C6A-220E0C0CD30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709416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9C20B0-4456-4488-B658-08A1F1ED48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634203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88CF5C-2F05-438D-A86B-798A477E401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306501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73B988-11AE-4342-9283-207895D933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4048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3933F-7FD6-413A-8B50-DC1433B2052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921139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4EFF24-F3C6-46D1-8B90-00C2CCDD201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71524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 marL="742950" indent="-285750">
              <a:buFont typeface="Wingdings" panose="05000000000000000000" pitchFamily="2" charset="2"/>
              <a:buChar char="Ø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A2C8E-D7A8-447F-8EEC-0C08479B0C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6777493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62210-C751-48AF-929F-7F4958ACB0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898561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CFDFE"/>
            </a:gs>
            <a:gs pos="74001">
              <a:srgbClr val="E0F1F2"/>
            </a:gs>
            <a:gs pos="83000">
              <a:srgbClr val="E0F1F2"/>
            </a:gs>
            <a:gs pos="100000">
              <a:srgbClr val="EBF6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588" y="0"/>
            <a:ext cx="9144001" cy="90805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68488" y="246063"/>
            <a:ext cx="612140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1445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78949477-3809-4D17-B0A8-4C97AA657F1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0" y="161925"/>
            <a:ext cx="1835150" cy="584200"/>
          </a:xfrm>
          <a:prstGeom prst="rect">
            <a:avLst/>
          </a:prstGeom>
          <a:solidFill>
            <a:srgbClr val="72BFC5"/>
          </a:solidFill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200" b="1" spc="50" dirty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离散数学</a:t>
            </a:r>
          </a:p>
        </p:txBody>
      </p:sp>
    </p:spTree>
    <p:extLst>
      <p:ext uri="{BB962C8B-B14F-4D97-AF65-F5344CB8AC3E}">
        <p14:creationId xmlns:p14="http://schemas.microsoft.com/office/powerpoint/2010/main" val="163120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 spd="slow"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2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2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第四章 一阶逻辑基本概念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24744"/>
            <a:ext cx="8229600" cy="4924425"/>
          </a:xfrm>
        </p:spPr>
        <p:txBody>
          <a:bodyPr/>
          <a:lstStyle/>
          <a:p>
            <a:pPr marL="361950" indent="-361950">
              <a:lnSpc>
                <a:spcPct val="150000"/>
              </a:lnSpc>
            </a:pPr>
            <a:r>
              <a:rPr lang="zh-CN" altLang="en-US" sz="2000"/>
              <a:t>主要内容</a:t>
            </a:r>
            <a:endParaRPr lang="zh-CN" altLang="en-US" sz="2000" dirty="0"/>
          </a:p>
          <a:p>
            <a:pPr marL="361950" indent="-36195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一阶逻辑命题符号化</a:t>
            </a:r>
          </a:p>
          <a:p>
            <a:pPr marL="361950" indent="-361950">
              <a:lnSpc>
                <a:spcPct val="150000"/>
              </a:lnSpc>
            </a:pPr>
            <a:r>
              <a:rPr lang="zh-CN" altLang="en-US" sz="2000" dirty="0"/>
              <a:t>     个体词、谓词、量词</a:t>
            </a:r>
          </a:p>
          <a:p>
            <a:pPr marL="361950" indent="-361950">
              <a:lnSpc>
                <a:spcPct val="150000"/>
              </a:lnSpc>
            </a:pPr>
            <a:r>
              <a:rPr lang="zh-CN" altLang="en-US" sz="2000" dirty="0"/>
              <a:t>     一阶逻辑命题符号化</a:t>
            </a:r>
          </a:p>
          <a:p>
            <a:pPr marL="361950" indent="-36195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一阶逻辑公式及其解释</a:t>
            </a:r>
          </a:p>
          <a:p>
            <a:pPr marL="361950" indent="-361950">
              <a:lnSpc>
                <a:spcPct val="150000"/>
              </a:lnSpc>
            </a:pPr>
            <a:r>
              <a:rPr lang="zh-CN" altLang="en-US" sz="2000" dirty="0"/>
              <a:t>     一阶语言</a:t>
            </a:r>
          </a:p>
          <a:p>
            <a:pPr marL="361950" indent="-361950">
              <a:lnSpc>
                <a:spcPct val="150000"/>
              </a:lnSpc>
            </a:pPr>
            <a:r>
              <a:rPr lang="zh-CN" altLang="en-US" sz="2000" dirty="0"/>
              <a:t>     合式公式</a:t>
            </a:r>
          </a:p>
          <a:p>
            <a:pPr marL="361950" indent="-361950">
              <a:lnSpc>
                <a:spcPct val="150000"/>
              </a:lnSpc>
            </a:pPr>
            <a:r>
              <a:rPr lang="zh-CN" altLang="en-US" sz="2000" dirty="0"/>
              <a:t>     合式公式的解释</a:t>
            </a:r>
          </a:p>
          <a:p>
            <a:pPr marL="361950" indent="-361950">
              <a:lnSpc>
                <a:spcPct val="150000"/>
              </a:lnSpc>
            </a:pPr>
            <a:r>
              <a:rPr lang="zh-CN" altLang="en-US" sz="2000" dirty="0"/>
              <a:t>      永真式、矛盾式、可满足式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BE2ED-87B3-4E96-A8B3-D4F8A66DA23E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  <a:r>
              <a:rPr lang="en-US" altLang="zh-CN" b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81075"/>
            <a:ext cx="8229600" cy="1368425"/>
          </a:xfrm>
        </p:spPr>
        <p:txBody>
          <a:bodyPr/>
          <a:lstStyle/>
          <a:p>
            <a:pPr marL="457200" indent="-457200"/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3</a:t>
            </a:r>
            <a:r>
              <a:rPr lang="en-US" altLang="zh-CN"/>
              <a:t>  </a:t>
            </a:r>
            <a:r>
              <a:rPr lang="zh-CN" altLang="en-US"/>
              <a:t>在一阶逻辑中将下面命题符号化</a:t>
            </a:r>
          </a:p>
          <a:p>
            <a:pPr marL="457200" indent="-457200"/>
            <a:r>
              <a:rPr lang="zh-CN" altLang="en-US"/>
              <a:t>  </a:t>
            </a:r>
            <a:r>
              <a:rPr lang="en-US" altLang="zh-CN"/>
              <a:t>(1) </a:t>
            </a:r>
            <a:r>
              <a:rPr lang="zh-CN" altLang="en-US"/>
              <a:t>正数都大于负数</a:t>
            </a:r>
          </a:p>
          <a:p>
            <a:pPr marL="457200" indent="-457200"/>
            <a:r>
              <a:rPr lang="zh-CN" altLang="en-US"/>
              <a:t>  </a:t>
            </a:r>
            <a:r>
              <a:rPr lang="en-US" altLang="zh-CN"/>
              <a:t>(2) </a:t>
            </a:r>
            <a:r>
              <a:rPr lang="zh-CN" altLang="en-US"/>
              <a:t>有的无理数大于有的有理数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DC71-8974-406F-885E-6F9AEF6DFB0A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323850" y="2492375"/>
            <a:ext cx="822960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/>
              <a:t>解 注意：题目中没给个体域，一律用全总个体域</a:t>
            </a:r>
          </a:p>
          <a:p>
            <a:r>
              <a:rPr lang="zh-CN" altLang="en-US"/>
              <a:t>   </a:t>
            </a:r>
            <a:r>
              <a:rPr lang="en-US" altLang="zh-CN"/>
              <a:t>(1) </a:t>
            </a:r>
            <a:r>
              <a:rPr lang="zh-CN" altLang="en-US"/>
              <a:t>令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zh-CN" altLang="en-US"/>
              <a:t>为正数，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y</a:t>
            </a:r>
            <a:r>
              <a:rPr lang="zh-CN" altLang="en-US"/>
              <a:t>为负数</a:t>
            </a:r>
            <a:r>
              <a:rPr lang="en-US" altLang="zh-CN"/>
              <a:t>,    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en-US" altLang="zh-CN"/>
              <a:t>&gt;</a:t>
            </a:r>
            <a:r>
              <a:rPr lang="en-US" altLang="zh-CN" i="1"/>
              <a:t>y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971550" y="3500438"/>
            <a:ext cx="65532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 dirty="0">
                <a:sym typeface="Symbol" panose="05050102010706020507" pitchFamily="18" charset="2"/>
              </a:rPr>
              <a:t>           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</a:t>
            </a:r>
            <a:r>
              <a:rPr lang="en-US" altLang="zh-CN" i="1" dirty="0"/>
              <a:t>y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y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/>
              <a:t>L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)))</a:t>
            </a:r>
          </a:p>
          <a:p>
            <a:r>
              <a:rPr lang="zh-CN" altLang="en-US" dirty="0"/>
              <a:t>或者   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y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y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/>
              <a:t>L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))</a:t>
            </a:r>
          </a:p>
        </p:txBody>
      </p:sp>
      <p:sp>
        <p:nvSpPr>
          <p:cNvPr id="280582" name="Rectangle 6"/>
          <p:cNvSpPr>
            <a:spLocks noChangeArrowheads="1"/>
          </p:cNvSpPr>
          <p:nvPr/>
        </p:nvSpPr>
        <p:spPr bwMode="auto">
          <a:xfrm>
            <a:off x="303213" y="4510088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/>
              <a:t>   (2) </a:t>
            </a:r>
            <a:r>
              <a:rPr lang="zh-CN" altLang="en-US"/>
              <a:t>令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zh-CN" altLang="en-US"/>
              <a:t>是无理数，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y</a:t>
            </a:r>
            <a:r>
              <a:rPr lang="zh-CN" altLang="en-US"/>
              <a:t>是有理数，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en-US" altLang="zh-CN"/>
              <a:t>&gt;</a:t>
            </a:r>
            <a:r>
              <a:rPr lang="en-US" altLang="zh-CN" i="1"/>
              <a:t>y</a:t>
            </a:r>
            <a:r>
              <a:rPr lang="en-US" altLang="zh-CN"/>
              <a:t> 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1042988" y="5084763"/>
            <a:ext cx="5400675" cy="11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>
                <a:sym typeface="Symbol" panose="05050102010706020507" pitchFamily="18" charset="2"/>
              </a:rPr>
              <a:t>            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</a:t>
            </a:r>
            <a:r>
              <a:rPr lang="en-US" altLang="zh-CN" i="1"/>
              <a:t>y</a:t>
            </a:r>
            <a:r>
              <a:rPr lang="en-US" altLang="zh-CN"/>
              <a:t>(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)))</a:t>
            </a:r>
            <a:endParaRPr lang="en-US" altLang="zh-CN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或者   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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y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0" grpId="0"/>
      <p:bldP spid="280581" grpId="0"/>
      <p:bldP spid="280582" grpId="0"/>
      <p:bldP spid="2805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1512887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4 </a:t>
            </a:r>
            <a:r>
              <a:rPr lang="zh-CN" altLang="en-US" dirty="0"/>
              <a:t>在一阶逻辑中将下面命题符号化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(1) </a:t>
            </a:r>
            <a:r>
              <a:rPr lang="zh-CN" altLang="en-US" dirty="0"/>
              <a:t>没有不呼吸的人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(2) </a:t>
            </a:r>
            <a:r>
              <a:rPr lang="zh-CN" altLang="en-US" dirty="0"/>
              <a:t>不是所有的人都喜欢吃糖</a:t>
            </a:r>
            <a:endParaRPr lang="zh-CN" altLang="en-US" i="1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8BED4-217A-4166-BB7C-70127DAFD995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466725" y="2708275"/>
            <a:ext cx="518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解 </a:t>
            </a:r>
            <a:r>
              <a:rPr lang="en-US" altLang="zh-CN" b="1">
                <a:latin typeface="Times New Roman" panose="02020603050405020304" pitchFamily="18" charset="0"/>
              </a:rPr>
              <a:t>(1)  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):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zh-CN" altLang="en-US" b="1">
                <a:latin typeface="Times New Roman" panose="02020603050405020304" pitchFamily="18" charset="0"/>
              </a:rPr>
              <a:t>是人</a:t>
            </a:r>
            <a:r>
              <a:rPr lang="en-US" altLang="zh-CN" b="1">
                <a:latin typeface="Times New Roman" panose="02020603050405020304" pitchFamily="18" charset="0"/>
              </a:rPr>
              <a:t>,   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):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zh-CN" altLang="en-US" b="1">
                <a:latin typeface="Times New Roman" panose="02020603050405020304" pitchFamily="18" charset="0"/>
              </a:rPr>
              <a:t>呼吸</a:t>
            </a: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1331913" y="3187700"/>
            <a:ext cx="388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)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84678" name="Text Box 6"/>
          <p:cNvSpPr txBox="1">
            <a:spLocks noChangeArrowheads="1"/>
          </p:cNvSpPr>
          <p:nvPr/>
        </p:nvSpPr>
        <p:spPr bwMode="auto">
          <a:xfrm>
            <a:off x="1331913" y="3692525"/>
            <a:ext cx="388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84679" name="Text Box 7"/>
          <p:cNvSpPr txBox="1">
            <a:spLocks noChangeArrowheads="1"/>
          </p:cNvSpPr>
          <p:nvPr/>
        </p:nvSpPr>
        <p:spPr bwMode="auto">
          <a:xfrm>
            <a:off x="828675" y="4267200"/>
            <a:ext cx="547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(2)  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):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zh-CN" altLang="en-US" b="1">
                <a:latin typeface="Times New Roman" panose="02020603050405020304" pitchFamily="18" charset="0"/>
              </a:rPr>
              <a:t>是人</a:t>
            </a:r>
            <a:r>
              <a:rPr lang="en-US" altLang="zh-CN" b="1">
                <a:latin typeface="Times New Roman" panose="02020603050405020304" pitchFamily="18" charset="0"/>
              </a:rPr>
              <a:t>,   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):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zh-CN" altLang="en-US" b="1">
                <a:latin typeface="Times New Roman" panose="02020603050405020304" pitchFamily="18" charset="0"/>
              </a:rPr>
              <a:t>喜欢吃糖</a:t>
            </a:r>
          </a:p>
        </p:txBody>
      </p:sp>
      <p:sp>
        <p:nvSpPr>
          <p:cNvPr id="284680" name="Text Box 8"/>
          <p:cNvSpPr txBox="1">
            <a:spLocks noChangeArrowheads="1"/>
          </p:cNvSpPr>
          <p:nvPr/>
        </p:nvSpPr>
        <p:spPr bwMode="auto">
          <a:xfrm>
            <a:off x="1331913" y="5229225"/>
            <a:ext cx="388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)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84681" name="Text Box 9"/>
          <p:cNvSpPr txBox="1">
            <a:spLocks noChangeArrowheads="1"/>
          </p:cNvSpPr>
          <p:nvPr/>
        </p:nvSpPr>
        <p:spPr bwMode="auto">
          <a:xfrm>
            <a:off x="1331913" y="4724400"/>
            <a:ext cx="388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/>
      <p:bldP spid="284677" grpId="0"/>
      <p:bldP spid="284678" grpId="0"/>
      <p:bldP spid="284679" grpId="0"/>
      <p:bldP spid="284680" grpId="0"/>
      <p:bldP spid="2846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1512887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5</a:t>
            </a:r>
            <a:r>
              <a:rPr lang="en-US" altLang="zh-CN" dirty="0"/>
              <a:t> </a:t>
            </a:r>
            <a:r>
              <a:rPr lang="zh-CN" altLang="en-US" dirty="0"/>
              <a:t>设个体域为实数域</a:t>
            </a:r>
            <a:r>
              <a:rPr lang="en-US" altLang="zh-CN" dirty="0"/>
              <a:t>, </a:t>
            </a:r>
            <a:r>
              <a:rPr lang="zh-CN" altLang="en-US" dirty="0"/>
              <a:t>将下面命题符号化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(1)  </a:t>
            </a:r>
            <a:r>
              <a:rPr lang="zh-CN" altLang="en-US" dirty="0"/>
              <a:t>对每一个数</a:t>
            </a:r>
            <a:r>
              <a:rPr lang="en-US" altLang="zh-CN" i="1" dirty="0"/>
              <a:t>x</a:t>
            </a:r>
            <a:r>
              <a:rPr lang="zh-CN" altLang="en-US" dirty="0"/>
              <a:t>都存在一个数</a:t>
            </a:r>
            <a:r>
              <a:rPr lang="en-US" altLang="zh-CN" i="1" dirty="0"/>
              <a:t>y</a:t>
            </a:r>
            <a:r>
              <a:rPr lang="zh-CN" altLang="en-US" dirty="0"/>
              <a:t>使得</a:t>
            </a:r>
            <a:r>
              <a:rPr lang="en-US" altLang="zh-CN" i="1" dirty="0"/>
              <a:t>x</a:t>
            </a:r>
            <a:r>
              <a:rPr lang="en-US" altLang="zh-CN" dirty="0"/>
              <a:t>&lt;</a:t>
            </a:r>
            <a:r>
              <a:rPr lang="en-US" altLang="zh-CN" i="1" dirty="0"/>
              <a:t>y</a:t>
            </a:r>
          </a:p>
          <a:p>
            <a:r>
              <a:rPr lang="en-US" altLang="zh-CN" dirty="0"/>
              <a:t>  (2)  </a:t>
            </a:r>
            <a:r>
              <a:rPr lang="zh-CN" altLang="en-US" dirty="0"/>
              <a:t>存在一个数</a:t>
            </a:r>
            <a:r>
              <a:rPr lang="en-US" altLang="zh-CN" i="1" dirty="0"/>
              <a:t>x</a:t>
            </a:r>
            <a:r>
              <a:rPr lang="zh-CN" altLang="en-US" dirty="0"/>
              <a:t>使得对每一个数</a:t>
            </a:r>
            <a:r>
              <a:rPr lang="en-US" altLang="zh-CN" i="1" dirty="0"/>
              <a:t>y</a:t>
            </a:r>
            <a:r>
              <a:rPr lang="zh-CN" altLang="en-US" dirty="0"/>
              <a:t>都有</a:t>
            </a:r>
            <a:r>
              <a:rPr lang="en-US" altLang="zh-CN" i="1" dirty="0"/>
              <a:t>x</a:t>
            </a:r>
            <a:r>
              <a:rPr lang="en-US" altLang="zh-CN" dirty="0"/>
              <a:t>&lt;</a:t>
            </a:r>
            <a:r>
              <a:rPr lang="en-US" altLang="zh-CN" i="1" dirty="0"/>
              <a:t>y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1B23-5035-4C8F-AD3C-1043020C629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466725" y="2708275"/>
            <a:ext cx="518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解     </a:t>
            </a:r>
            <a:r>
              <a:rPr lang="en-US" altLang="zh-CN" b="1" i="1">
                <a:latin typeface="Times New Roman" panose="02020603050405020304" pitchFamily="18" charset="0"/>
              </a:rPr>
              <a:t>L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):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611188" y="3187700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(1)    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yL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51240" name="Text Box 8"/>
          <p:cNvSpPr txBox="1">
            <a:spLocks noChangeArrowheads="1"/>
          </p:cNvSpPr>
          <p:nvPr/>
        </p:nvSpPr>
        <p:spPr bwMode="auto">
          <a:xfrm>
            <a:off x="684213" y="4652963"/>
            <a:ext cx="540067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注意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: 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与不能随意交换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显然</a:t>
            </a:r>
            <a:r>
              <a:rPr lang="en-US" altLang="zh-CN" b="1">
                <a:latin typeface="Times New Roman" panose="02020603050405020304" pitchFamily="18" charset="0"/>
              </a:rPr>
              <a:t>(1)</a:t>
            </a:r>
            <a:r>
              <a:rPr lang="zh-CN" altLang="en-US" b="1">
                <a:latin typeface="Times New Roman" panose="02020603050405020304" pitchFamily="18" charset="0"/>
              </a:rPr>
              <a:t>是真命题</a:t>
            </a:r>
            <a:r>
              <a:rPr lang="en-US" altLang="zh-CN" b="1">
                <a:latin typeface="Times New Roman" panose="02020603050405020304" pitchFamily="18" charset="0"/>
              </a:rPr>
              <a:t>, (2)</a:t>
            </a:r>
            <a:r>
              <a:rPr lang="zh-CN" altLang="en-US" b="1">
                <a:latin typeface="Times New Roman" panose="02020603050405020304" pitchFamily="18" charset="0"/>
              </a:rPr>
              <a:t>是假命题</a:t>
            </a:r>
          </a:p>
        </p:txBody>
      </p:sp>
      <p:sp>
        <p:nvSpPr>
          <p:cNvPr id="351243" name="Text Box 11"/>
          <p:cNvSpPr txBox="1">
            <a:spLocks noChangeArrowheads="1"/>
          </p:cNvSpPr>
          <p:nvPr/>
        </p:nvSpPr>
        <p:spPr bwMode="auto">
          <a:xfrm>
            <a:off x="611188" y="3763963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(2)    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yL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6" grpId="0"/>
      <p:bldP spid="351237" grpId="0"/>
      <p:bldP spid="351240" grpId="0"/>
      <p:bldP spid="3512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命题符号化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613" y="1052736"/>
            <a:ext cx="8229600" cy="51924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900" dirty="0"/>
              <a:t>设</a:t>
            </a:r>
            <a:r>
              <a:rPr lang="en-US" altLang="zh-CN" sz="1900" dirty="0"/>
              <a:t>D</a:t>
            </a:r>
            <a:r>
              <a:rPr lang="zh-CN" altLang="en-US" sz="1900" dirty="0"/>
              <a:t>为个体域</a:t>
            </a:r>
            <a:endParaRPr lang="en-US" altLang="zh-CN" sz="19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0" dirty="0"/>
              <a:t>“</a:t>
            </a:r>
            <a:r>
              <a:rPr lang="en-US" altLang="zh-CN" sz="1900" dirty="0"/>
              <a:t>D</a:t>
            </a:r>
            <a:r>
              <a:rPr lang="zh-CN" altLang="en-US" sz="1900" dirty="0"/>
              <a:t>中所有</a:t>
            </a:r>
            <a:r>
              <a:rPr lang="en-US" altLang="zh-CN" sz="1900" i="1" dirty="0"/>
              <a:t>x</a:t>
            </a:r>
            <a:r>
              <a:rPr lang="zh-CN" altLang="en-US" sz="1900" dirty="0"/>
              <a:t>都有性质</a:t>
            </a:r>
            <a:r>
              <a:rPr lang="en-US" altLang="zh-CN" sz="1900" i="1" dirty="0"/>
              <a:t>F</a:t>
            </a:r>
            <a:r>
              <a:rPr lang="zh-CN" altLang="en-US" sz="1900" dirty="0"/>
              <a:t>”符号化：</a:t>
            </a:r>
            <a:r>
              <a:rPr lang="en-US" altLang="zh-CN" sz="19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9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sz="19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9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9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0" dirty="0"/>
              <a:t>“</a:t>
            </a:r>
            <a:r>
              <a:rPr lang="en-US" altLang="zh-CN" sz="1900" dirty="0"/>
              <a:t>D</a:t>
            </a:r>
            <a:r>
              <a:rPr lang="zh-CN" altLang="en-US" sz="1900" dirty="0"/>
              <a:t>中有的</a:t>
            </a:r>
            <a:r>
              <a:rPr lang="en-US" altLang="zh-CN" sz="1900" i="1" dirty="0"/>
              <a:t>x</a:t>
            </a:r>
            <a:r>
              <a:rPr lang="zh-CN" altLang="en-US" sz="1900" dirty="0"/>
              <a:t>都有性质</a:t>
            </a:r>
            <a:r>
              <a:rPr lang="en-US" altLang="zh-CN" sz="1900" i="1" dirty="0"/>
              <a:t>F</a:t>
            </a:r>
            <a:r>
              <a:rPr lang="zh-CN" altLang="en-US" sz="1900" dirty="0"/>
              <a:t>”符号化：</a:t>
            </a:r>
            <a:r>
              <a:rPr lang="en-US" altLang="zh-CN" sz="1900" dirty="0">
                <a:latin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sz="19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sz="19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9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9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0" dirty="0"/>
              <a:t>“</a:t>
            </a:r>
            <a:r>
              <a:rPr lang="en-US" altLang="zh-CN" sz="1900" dirty="0"/>
              <a:t>D</a:t>
            </a:r>
            <a:r>
              <a:rPr lang="zh-CN" altLang="en-US" sz="1900" dirty="0"/>
              <a:t>中所有</a:t>
            </a:r>
            <a:r>
              <a:rPr lang="en-US" altLang="zh-CN" sz="1900" i="1" dirty="0"/>
              <a:t>x</a:t>
            </a:r>
            <a:r>
              <a:rPr lang="zh-CN" altLang="en-US" sz="1900" i="1" dirty="0"/>
              <a:t>，</a:t>
            </a:r>
            <a:r>
              <a:rPr lang="zh-CN" altLang="en-US" sz="1900" dirty="0"/>
              <a:t>如果</a:t>
            </a:r>
            <a:r>
              <a:rPr lang="en-US" altLang="zh-CN" sz="1900" i="1" dirty="0"/>
              <a:t>x</a:t>
            </a:r>
            <a:r>
              <a:rPr lang="zh-CN" altLang="en-US" sz="1900" dirty="0"/>
              <a:t>有性质</a:t>
            </a:r>
            <a:r>
              <a:rPr lang="en-US" altLang="zh-CN" sz="1900" i="1" dirty="0"/>
              <a:t>F</a:t>
            </a:r>
            <a:r>
              <a:rPr lang="zh-CN" altLang="en-US" sz="1900" dirty="0"/>
              <a:t>，则</a:t>
            </a:r>
            <a:r>
              <a:rPr lang="en-US" altLang="zh-CN" sz="1900" i="1" dirty="0"/>
              <a:t>x</a:t>
            </a:r>
            <a:r>
              <a:rPr lang="zh-CN" altLang="en-US" sz="1900" dirty="0"/>
              <a:t>有性质</a:t>
            </a:r>
            <a:r>
              <a:rPr lang="en-US" altLang="zh-CN" sz="1900" i="1" dirty="0"/>
              <a:t>G</a:t>
            </a:r>
            <a:r>
              <a:rPr lang="zh-CN" altLang="en-US" sz="1900" dirty="0"/>
              <a:t>”符号化：</a:t>
            </a:r>
            <a:r>
              <a:rPr lang="en-US" altLang="zh-CN" sz="1900" dirty="0">
                <a:sym typeface="Symbol" panose="05050102010706020507" pitchFamily="18" charset="2"/>
              </a:rPr>
              <a:t> </a:t>
            </a:r>
            <a:r>
              <a:rPr lang="en-US" altLang="zh-CN" sz="1900" i="1" dirty="0"/>
              <a:t>x</a:t>
            </a:r>
            <a:r>
              <a:rPr lang="en-US" altLang="zh-CN" sz="1900" dirty="0"/>
              <a:t>(</a:t>
            </a:r>
            <a:r>
              <a:rPr lang="en-US" altLang="zh-CN" sz="1900" i="1" dirty="0"/>
              <a:t>F</a:t>
            </a:r>
            <a:r>
              <a:rPr lang="en-US" altLang="zh-CN" sz="1900" dirty="0"/>
              <a:t>(</a:t>
            </a:r>
            <a:r>
              <a:rPr lang="en-US" altLang="zh-CN" sz="1900" i="1" dirty="0"/>
              <a:t>x</a:t>
            </a:r>
            <a:r>
              <a:rPr lang="en-US" altLang="zh-CN" sz="1900" dirty="0"/>
              <a:t>)</a:t>
            </a:r>
            <a:r>
              <a:rPr lang="en-US" altLang="zh-CN" sz="1900" dirty="0">
                <a:sym typeface="Symbol" panose="05050102010706020507" pitchFamily="18" charset="2"/>
              </a:rPr>
              <a:t></a:t>
            </a:r>
            <a:r>
              <a:rPr lang="en-US" altLang="zh-CN" sz="1900" i="1" dirty="0"/>
              <a:t>G</a:t>
            </a:r>
            <a:r>
              <a:rPr lang="en-US" altLang="zh-CN" sz="1900" dirty="0"/>
              <a:t>(</a:t>
            </a:r>
            <a:r>
              <a:rPr lang="en-US" altLang="zh-CN" sz="1900" i="1" dirty="0"/>
              <a:t>x</a:t>
            </a:r>
            <a:r>
              <a:rPr lang="en-US" altLang="zh-CN" sz="1900" dirty="0"/>
              <a:t>))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0" dirty="0"/>
              <a:t>“</a:t>
            </a:r>
            <a:r>
              <a:rPr lang="en-US" altLang="zh-CN" sz="1900" dirty="0"/>
              <a:t>D</a:t>
            </a:r>
            <a:r>
              <a:rPr lang="zh-CN" altLang="en-US" sz="1900" dirty="0"/>
              <a:t>中存在</a:t>
            </a:r>
            <a:r>
              <a:rPr lang="en-US" altLang="zh-CN" sz="1900" i="1" dirty="0"/>
              <a:t>x</a:t>
            </a:r>
            <a:r>
              <a:rPr lang="zh-CN" altLang="en-US" sz="1900" i="1" dirty="0"/>
              <a:t>，</a:t>
            </a:r>
            <a:r>
              <a:rPr lang="en-US" altLang="zh-CN" sz="1900" i="1" dirty="0"/>
              <a:t>x</a:t>
            </a:r>
            <a:r>
              <a:rPr lang="zh-CN" altLang="en-US" sz="1900" dirty="0"/>
              <a:t>有性质</a:t>
            </a:r>
            <a:r>
              <a:rPr lang="en-US" altLang="zh-CN" sz="1900" i="1" dirty="0"/>
              <a:t>F</a:t>
            </a:r>
            <a:r>
              <a:rPr lang="zh-CN" altLang="en-US" sz="1900" dirty="0"/>
              <a:t>，并且</a:t>
            </a:r>
            <a:r>
              <a:rPr lang="en-US" altLang="zh-CN" sz="1900" i="1" dirty="0"/>
              <a:t>x</a:t>
            </a:r>
            <a:r>
              <a:rPr lang="zh-CN" altLang="en-US" sz="1900" dirty="0"/>
              <a:t>有性质</a:t>
            </a:r>
            <a:r>
              <a:rPr lang="en-US" altLang="zh-CN" sz="1900" i="1" dirty="0"/>
              <a:t>G</a:t>
            </a:r>
            <a:r>
              <a:rPr lang="zh-CN" altLang="en-US" sz="1900" dirty="0"/>
              <a:t>”符号化：</a:t>
            </a:r>
            <a:r>
              <a:rPr lang="en-US" altLang="zh-CN" sz="1900" dirty="0">
                <a:sym typeface="Symbol" panose="05050102010706020507" pitchFamily="18" charset="2"/>
              </a:rPr>
              <a:t></a:t>
            </a:r>
            <a:r>
              <a:rPr lang="en-US" altLang="zh-CN" sz="1900" i="1" dirty="0"/>
              <a:t>x</a:t>
            </a:r>
            <a:r>
              <a:rPr lang="en-US" altLang="zh-CN" sz="1900" dirty="0"/>
              <a:t>(</a:t>
            </a:r>
            <a:r>
              <a:rPr lang="en-US" altLang="zh-CN" sz="1900" i="1" dirty="0"/>
              <a:t>F</a:t>
            </a:r>
            <a:r>
              <a:rPr lang="en-US" altLang="zh-CN" sz="1900" dirty="0"/>
              <a:t>(</a:t>
            </a:r>
            <a:r>
              <a:rPr lang="en-US" altLang="zh-CN" sz="1900" i="1" dirty="0"/>
              <a:t>x</a:t>
            </a:r>
            <a:r>
              <a:rPr lang="en-US" altLang="zh-CN" sz="1900" dirty="0"/>
              <a:t>)</a:t>
            </a:r>
            <a:r>
              <a:rPr lang="en-US" altLang="zh-CN" sz="1900" dirty="0">
                <a:sym typeface="Symbol" panose="05050102010706020507" pitchFamily="18" charset="2"/>
              </a:rPr>
              <a:t></a:t>
            </a:r>
            <a:r>
              <a:rPr lang="en-US" altLang="zh-CN" sz="1900" i="1" dirty="0"/>
              <a:t>G</a:t>
            </a:r>
            <a:r>
              <a:rPr lang="en-US" altLang="zh-CN" sz="1900" dirty="0"/>
              <a:t>(</a:t>
            </a:r>
            <a:r>
              <a:rPr lang="en-US" altLang="zh-CN" sz="1900" i="1" dirty="0"/>
              <a:t>x</a:t>
            </a:r>
            <a:r>
              <a:rPr lang="en-US" altLang="zh-CN" sz="1900" dirty="0"/>
              <a:t>))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0" dirty="0"/>
              <a:t>“</a:t>
            </a:r>
            <a:r>
              <a:rPr lang="en-US" altLang="zh-CN" sz="1900" dirty="0"/>
              <a:t>D</a:t>
            </a:r>
            <a:r>
              <a:rPr lang="zh-CN" altLang="en-US" sz="1900" dirty="0"/>
              <a:t>中所有</a:t>
            </a:r>
            <a:r>
              <a:rPr lang="en-US" altLang="zh-CN" sz="1900" i="1" dirty="0" err="1"/>
              <a:t>x,y</a:t>
            </a:r>
            <a:r>
              <a:rPr lang="zh-CN" altLang="en-US" sz="1900" i="1" dirty="0"/>
              <a:t>，</a:t>
            </a:r>
            <a:r>
              <a:rPr lang="zh-CN" altLang="en-US" sz="1900" dirty="0"/>
              <a:t>如果</a:t>
            </a:r>
            <a:r>
              <a:rPr lang="en-US" altLang="zh-CN" sz="1900" i="1" dirty="0"/>
              <a:t>x</a:t>
            </a:r>
            <a:r>
              <a:rPr lang="zh-CN" altLang="en-US" sz="1900" dirty="0"/>
              <a:t>有性质</a:t>
            </a:r>
            <a:r>
              <a:rPr lang="en-US" altLang="zh-CN" sz="1900" i="1" dirty="0"/>
              <a:t>F</a:t>
            </a:r>
            <a:r>
              <a:rPr lang="zh-CN" altLang="en-US" sz="1900" dirty="0"/>
              <a:t>，</a:t>
            </a:r>
            <a:r>
              <a:rPr lang="en-US" altLang="zh-CN" sz="1900" i="1" dirty="0"/>
              <a:t>y</a:t>
            </a:r>
            <a:r>
              <a:rPr lang="zh-CN" altLang="en-US" sz="1900" dirty="0"/>
              <a:t>有性质</a:t>
            </a:r>
            <a:r>
              <a:rPr lang="en-US" altLang="zh-CN" sz="1900" i="1" dirty="0"/>
              <a:t>G</a:t>
            </a:r>
            <a:r>
              <a:rPr lang="zh-CN" altLang="en-US" sz="1900" dirty="0"/>
              <a:t>，则</a:t>
            </a:r>
            <a:r>
              <a:rPr lang="en-US" altLang="zh-CN" sz="1900" i="1" dirty="0"/>
              <a:t>x</a:t>
            </a:r>
            <a:r>
              <a:rPr lang="zh-CN" altLang="en-US" sz="1900" dirty="0"/>
              <a:t>与</a:t>
            </a:r>
            <a:r>
              <a:rPr lang="en-US" altLang="zh-CN" sz="1900" i="1" dirty="0"/>
              <a:t>y</a:t>
            </a:r>
            <a:r>
              <a:rPr lang="zh-CN" altLang="en-US" sz="1900" dirty="0"/>
              <a:t>就有关系</a:t>
            </a:r>
            <a:r>
              <a:rPr lang="en-US" altLang="zh-CN" sz="1900" i="1" dirty="0"/>
              <a:t>H</a:t>
            </a:r>
            <a:r>
              <a:rPr lang="zh-CN" altLang="en-US" sz="1900" dirty="0"/>
              <a:t>”符号化：</a:t>
            </a:r>
            <a:r>
              <a:rPr lang="zh-CN" altLang="en-US" sz="1900" dirty="0">
                <a:sym typeface="Symbol" panose="05050102010706020507" pitchFamily="18" charset="2"/>
              </a:rPr>
              <a:t></a:t>
            </a:r>
            <a:r>
              <a:rPr lang="en-US" altLang="zh-CN" sz="1900" i="1" dirty="0" err="1"/>
              <a:t>x</a:t>
            </a:r>
            <a:r>
              <a:rPr lang="en-US" altLang="zh-CN" sz="1900" dirty="0" err="1">
                <a:sym typeface="Symbol" panose="05050102010706020507" pitchFamily="18" charset="2"/>
              </a:rPr>
              <a:t></a:t>
            </a:r>
            <a:r>
              <a:rPr lang="en-US" altLang="zh-CN" sz="1900" i="1" dirty="0" err="1"/>
              <a:t>y</a:t>
            </a:r>
            <a:r>
              <a:rPr lang="en-US" altLang="zh-CN" sz="1900" dirty="0"/>
              <a:t>(</a:t>
            </a:r>
            <a:r>
              <a:rPr lang="en-US" altLang="zh-CN" sz="1900" i="1" dirty="0"/>
              <a:t>F</a:t>
            </a:r>
            <a:r>
              <a:rPr lang="en-US" altLang="zh-CN" sz="1900" dirty="0"/>
              <a:t>(</a:t>
            </a:r>
            <a:r>
              <a:rPr lang="en-US" altLang="zh-CN" sz="1900" i="1" dirty="0"/>
              <a:t>x</a:t>
            </a:r>
            <a:r>
              <a:rPr lang="en-US" altLang="zh-CN" sz="1900" dirty="0"/>
              <a:t>)</a:t>
            </a:r>
            <a:r>
              <a:rPr lang="en-US" altLang="zh-CN" sz="1900" dirty="0">
                <a:sym typeface="Symbol" panose="05050102010706020507" pitchFamily="18" charset="2"/>
              </a:rPr>
              <a:t></a:t>
            </a:r>
            <a:r>
              <a:rPr lang="en-US" altLang="zh-CN" sz="1900" i="1" dirty="0"/>
              <a:t>G</a:t>
            </a:r>
            <a:r>
              <a:rPr lang="en-US" altLang="zh-CN" sz="1900" dirty="0"/>
              <a:t>(</a:t>
            </a:r>
            <a:r>
              <a:rPr lang="en-US" altLang="zh-CN" sz="1900" i="1" dirty="0"/>
              <a:t>y</a:t>
            </a:r>
            <a:r>
              <a:rPr lang="en-US" altLang="zh-CN" sz="1900" dirty="0"/>
              <a:t>)</a:t>
            </a:r>
            <a:r>
              <a:rPr lang="en-US" altLang="zh-CN" sz="1900" dirty="0">
                <a:sym typeface="Symbol" panose="05050102010706020507" pitchFamily="18" charset="2"/>
              </a:rPr>
              <a:t></a:t>
            </a:r>
            <a:r>
              <a:rPr lang="en-US" altLang="zh-CN" sz="1900" i="1" dirty="0"/>
              <a:t>H</a:t>
            </a:r>
            <a:r>
              <a:rPr lang="en-US" altLang="zh-CN" sz="1900" dirty="0"/>
              <a:t>(</a:t>
            </a:r>
            <a:r>
              <a:rPr lang="en-US" altLang="zh-CN" sz="1900" i="1" dirty="0" err="1"/>
              <a:t>x</a:t>
            </a:r>
            <a:r>
              <a:rPr lang="en-US" altLang="zh-CN" sz="1900" dirty="0" err="1"/>
              <a:t>,</a:t>
            </a:r>
            <a:r>
              <a:rPr lang="en-US" altLang="zh-CN" sz="1900" i="1" dirty="0" err="1"/>
              <a:t>y</a:t>
            </a:r>
            <a:r>
              <a:rPr lang="en-US" altLang="zh-CN" sz="1900" dirty="0"/>
              <a:t>))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0" dirty="0"/>
              <a:t>“对</a:t>
            </a:r>
            <a:r>
              <a:rPr lang="en-US" altLang="zh-CN" sz="1900" dirty="0"/>
              <a:t>D</a:t>
            </a:r>
            <a:r>
              <a:rPr lang="zh-CN" altLang="en-US" sz="1900" dirty="0"/>
              <a:t>中所有</a:t>
            </a:r>
            <a:r>
              <a:rPr lang="en-US" altLang="zh-CN" sz="1900" i="1" dirty="0"/>
              <a:t>x</a:t>
            </a:r>
            <a:r>
              <a:rPr lang="zh-CN" altLang="en-US" sz="1900" i="1" dirty="0"/>
              <a:t>，</a:t>
            </a:r>
            <a:r>
              <a:rPr lang="zh-CN" altLang="en-US" sz="1900" dirty="0"/>
              <a:t>如果</a:t>
            </a:r>
            <a:r>
              <a:rPr lang="en-US" altLang="zh-CN" sz="1900" i="1" dirty="0"/>
              <a:t>x</a:t>
            </a:r>
            <a:r>
              <a:rPr lang="zh-CN" altLang="en-US" sz="1900" dirty="0"/>
              <a:t>有性质</a:t>
            </a:r>
            <a:r>
              <a:rPr lang="en-US" altLang="zh-CN" sz="1900" i="1" dirty="0"/>
              <a:t>F</a:t>
            </a:r>
            <a:r>
              <a:rPr lang="zh-CN" altLang="en-US" sz="1900" dirty="0"/>
              <a:t>，就存在</a:t>
            </a:r>
            <a:r>
              <a:rPr lang="en-US" altLang="zh-CN" sz="1900" i="1" dirty="0"/>
              <a:t>y</a:t>
            </a:r>
            <a:r>
              <a:rPr lang="zh-CN" altLang="en-US" sz="1900" dirty="0"/>
              <a:t>有性质</a:t>
            </a:r>
            <a:r>
              <a:rPr lang="en-US" altLang="zh-CN" sz="1900" i="1" dirty="0"/>
              <a:t>G</a:t>
            </a:r>
            <a:r>
              <a:rPr lang="zh-CN" altLang="en-US" sz="1900" dirty="0"/>
              <a:t>，使得</a:t>
            </a:r>
            <a:r>
              <a:rPr lang="en-US" altLang="zh-CN" sz="1900" i="1" dirty="0"/>
              <a:t>x</a:t>
            </a:r>
            <a:r>
              <a:rPr lang="zh-CN" altLang="en-US" sz="1900" dirty="0"/>
              <a:t>与</a:t>
            </a:r>
            <a:r>
              <a:rPr lang="en-US" altLang="zh-CN" sz="1900" i="1" dirty="0"/>
              <a:t>y</a:t>
            </a:r>
            <a:r>
              <a:rPr lang="zh-CN" altLang="en-US" sz="1900" dirty="0"/>
              <a:t>有关系</a:t>
            </a:r>
            <a:r>
              <a:rPr lang="en-US" altLang="zh-CN" sz="1900" i="1" dirty="0"/>
              <a:t>H</a:t>
            </a:r>
            <a:r>
              <a:rPr lang="zh-CN" altLang="en-US" sz="1900" dirty="0"/>
              <a:t>”符号化：</a:t>
            </a:r>
            <a:r>
              <a:rPr lang="en-US" altLang="zh-CN" sz="1900" dirty="0">
                <a:sym typeface="Symbol" panose="05050102010706020507" pitchFamily="18" charset="2"/>
              </a:rPr>
              <a:t></a:t>
            </a:r>
            <a:r>
              <a:rPr lang="en-US" altLang="zh-CN" sz="1900" i="1" dirty="0"/>
              <a:t>x</a:t>
            </a:r>
            <a:r>
              <a:rPr lang="en-US" altLang="zh-CN" sz="1900" dirty="0"/>
              <a:t>(</a:t>
            </a:r>
            <a:r>
              <a:rPr lang="en-US" altLang="zh-CN" sz="1900" i="1" dirty="0"/>
              <a:t>F</a:t>
            </a:r>
            <a:r>
              <a:rPr lang="en-US" altLang="zh-CN" sz="1900" dirty="0"/>
              <a:t>(</a:t>
            </a:r>
            <a:r>
              <a:rPr lang="en-US" altLang="zh-CN" sz="1900" i="1" dirty="0"/>
              <a:t>x</a:t>
            </a:r>
            <a:r>
              <a:rPr lang="en-US" altLang="zh-CN" sz="1900" dirty="0"/>
              <a:t>)</a:t>
            </a:r>
            <a:r>
              <a:rPr lang="en-US" altLang="zh-CN" sz="1900" dirty="0">
                <a:sym typeface="Symbol" panose="05050102010706020507" pitchFamily="18" charset="2"/>
              </a:rPr>
              <a:t></a:t>
            </a:r>
            <a:r>
              <a:rPr lang="en-US" altLang="zh-CN" sz="1900" dirty="0">
                <a:latin typeface="Times New Roman" panose="02020603050405020304" pitchFamily="18" charset="0"/>
                <a:sym typeface="Symbol" panose="05050102010706020507" pitchFamily="18" charset="2"/>
              </a:rPr>
              <a:t>  </a:t>
            </a:r>
            <a:r>
              <a:rPr lang="en-US" altLang="zh-CN" sz="1900" i="1" dirty="0"/>
              <a:t>y</a:t>
            </a:r>
            <a:r>
              <a:rPr lang="en-US" altLang="zh-CN" sz="1900" dirty="0"/>
              <a:t>(</a:t>
            </a:r>
            <a:r>
              <a:rPr lang="en-US" altLang="zh-CN" sz="1900" i="1" dirty="0"/>
              <a:t>G</a:t>
            </a:r>
            <a:r>
              <a:rPr lang="en-US" altLang="zh-CN" sz="1900" dirty="0"/>
              <a:t>(</a:t>
            </a:r>
            <a:r>
              <a:rPr lang="en-US" altLang="zh-CN" sz="1900" i="1" dirty="0"/>
              <a:t>y</a:t>
            </a:r>
            <a:r>
              <a:rPr lang="en-US" altLang="zh-CN" sz="1900" dirty="0"/>
              <a:t>)</a:t>
            </a:r>
            <a:r>
              <a:rPr lang="en-US" altLang="zh-CN" sz="1900" dirty="0">
                <a:sym typeface="Symbol" panose="05050102010706020507" pitchFamily="18" charset="2"/>
              </a:rPr>
              <a:t>  </a:t>
            </a:r>
            <a:r>
              <a:rPr lang="en-US" altLang="zh-CN" sz="1900" i="1" dirty="0">
                <a:sym typeface="Symbol" panose="05050102010706020507" pitchFamily="18" charset="2"/>
              </a:rPr>
              <a:t>H</a:t>
            </a:r>
            <a:r>
              <a:rPr lang="en-US" altLang="zh-CN" sz="1900" dirty="0"/>
              <a:t>(</a:t>
            </a:r>
            <a:r>
              <a:rPr lang="en-US" altLang="zh-CN" sz="1900" i="1" dirty="0" err="1"/>
              <a:t>x</a:t>
            </a:r>
            <a:r>
              <a:rPr lang="en-US" altLang="zh-CN" sz="1900" dirty="0" err="1"/>
              <a:t>,</a:t>
            </a:r>
            <a:r>
              <a:rPr lang="en-US" altLang="zh-CN" sz="1900" i="1" dirty="0" err="1"/>
              <a:t>y</a:t>
            </a:r>
            <a:r>
              <a:rPr lang="en-US" altLang="zh-CN" sz="1900" dirty="0"/>
              <a:t>)))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900" dirty="0"/>
              <a:t>“</a:t>
            </a:r>
            <a:r>
              <a:rPr lang="en-US" altLang="zh-CN" sz="1900" dirty="0"/>
              <a:t>D</a:t>
            </a:r>
            <a:r>
              <a:rPr lang="zh-CN" altLang="en-US" sz="1900" dirty="0"/>
              <a:t>中存在</a:t>
            </a:r>
            <a:r>
              <a:rPr lang="en-US" altLang="zh-CN" sz="1900" i="1" dirty="0"/>
              <a:t>x</a:t>
            </a:r>
            <a:r>
              <a:rPr lang="zh-CN" altLang="en-US" sz="1900" dirty="0"/>
              <a:t>有性质</a:t>
            </a:r>
            <a:r>
              <a:rPr lang="en-US" altLang="zh-CN" sz="1900" i="1" dirty="0"/>
              <a:t>F</a:t>
            </a:r>
            <a:r>
              <a:rPr lang="zh-CN" altLang="en-US" sz="1900" dirty="0"/>
              <a:t>，并且对</a:t>
            </a:r>
            <a:r>
              <a:rPr lang="en-US" altLang="zh-CN" sz="1900" dirty="0"/>
              <a:t>D</a:t>
            </a:r>
            <a:r>
              <a:rPr lang="zh-CN" altLang="en-US" sz="1900" dirty="0"/>
              <a:t>中所有</a:t>
            </a:r>
            <a:r>
              <a:rPr lang="en-US" altLang="zh-CN" sz="1900" i="1" dirty="0"/>
              <a:t>y</a:t>
            </a:r>
            <a:r>
              <a:rPr lang="zh-CN" altLang="en-US" sz="1900" dirty="0"/>
              <a:t>，如果</a:t>
            </a:r>
            <a:r>
              <a:rPr lang="en-US" altLang="zh-CN" sz="1900" i="1" dirty="0"/>
              <a:t>y</a:t>
            </a:r>
            <a:r>
              <a:rPr lang="zh-CN" altLang="en-US" sz="1900" dirty="0"/>
              <a:t>有性质</a:t>
            </a:r>
            <a:r>
              <a:rPr lang="en-US" altLang="zh-CN" sz="1900" i="1" dirty="0"/>
              <a:t>G</a:t>
            </a:r>
            <a:r>
              <a:rPr lang="zh-CN" altLang="en-US" sz="1900" dirty="0"/>
              <a:t>，则</a:t>
            </a:r>
            <a:r>
              <a:rPr lang="en-US" altLang="zh-CN" sz="1900" i="1" dirty="0"/>
              <a:t>x</a:t>
            </a:r>
            <a:r>
              <a:rPr lang="zh-CN" altLang="en-US" sz="1900" dirty="0"/>
              <a:t>与</a:t>
            </a:r>
            <a:r>
              <a:rPr lang="en-US" altLang="zh-CN" sz="1900" i="1" dirty="0"/>
              <a:t>y</a:t>
            </a:r>
            <a:r>
              <a:rPr lang="zh-CN" altLang="en-US" sz="1900" dirty="0"/>
              <a:t>有关系</a:t>
            </a:r>
            <a:r>
              <a:rPr lang="en-US" altLang="zh-CN" sz="1900" i="1" dirty="0"/>
              <a:t>H</a:t>
            </a:r>
            <a:r>
              <a:rPr lang="zh-CN" altLang="en-US" sz="1900" dirty="0"/>
              <a:t>”符号化：</a:t>
            </a:r>
            <a:r>
              <a:rPr lang="en-US" altLang="zh-CN" sz="1900" dirty="0">
                <a:sym typeface="Symbol" panose="05050102010706020507" pitchFamily="18" charset="2"/>
              </a:rPr>
              <a:t></a:t>
            </a:r>
            <a:r>
              <a:rPr lang="en-US" altLang="zh-CN" sz="1900" i="1" dirty="0"/>
              <a:t>x</a:t>
            </a:r>
            <a:r>
              <a:rPr lang="en-US" altLang="zh-CN" sz="1900" dirty="0"/>
              <a:t>(</a:t>
            </a:r>
            <a:r>
              <a:rPr lang="en-US" altLang="zh-CN" sz="1900" i="1" dirty="0"/>
              <a:t>F</a:t>
            </a:r>
            <a:r>
              <a:rPr lang="en-US" altLang="zh-CN" sz="1900" dirty="0"/>
              <a:t>(</a:t>
            </a:r>
            <a:r>
              <a:rPr lang="en-US" altLang="zh-CN" sz="1900" i="1" dirty="0"/>
              <a:t>x</a:t>
            </a:r>
            <a:r>
              <a:rPr lang="en-US" altLang="zh-CN" sz="1900" dirty="0"/>
              <a:t>)</a:t>
            </a:r>
            <a:r>
              <a:rPr lang="en-US" altLang="zh-CN" sz="1900" dirty="0">
                <a:sym typeface="Symbol" panose="05050102010706020507" pitchFamily="18" charset="2"/>
              </a:rPr>
              <a:t></a:t>
            </a:r>
            <a:r>
              <a:rPr lang="en-US" altLang="zh-CN" sz="1900" dirty="0"/>
              <a:t>y(G(</a:t>
            </a:r>
            <a:r>
              <a:rPr lang="en-US" altLang="zh-CN" sz="1900" i="1" dirty="0"/>
              <a:t>y</a:t>
            </a:r>
            <a:r>
              <a:rPr lang="en-US" altLang="zh-CN" sz="1900" dirty="0"/>
              <a:t>)</a:t>
            </a:r>
            <a:r>
              <a:rPr lang="en-US" altLang="zh-CN" sz="1900" dirty="0">
                <a:sym typeface="Symbol" panose="05050102010706020507" pitchFamily="18" charset="2"/>
              </a:rPr>
              <a:t> </a:t>
            </a:r>
            <a:r>
              <a:rPr lang="en-US" altLang="zh-CN" sz="1900" i="1" dirty="0">
                <a:sym typeface="Symbol" panose="05050102010706020507" pitchFamily="18" charset="2"/>
              </a:rPr>
              <a:t>H</a:t>
            </a:r>
            <a:r>
              <a:rPr lang="en-US" altLang="zh-CN" sz="1900" dirty="0"/>
              <a:t>(</a:t>
            </a:r>
            <a:r>
              <a:rPr lang="en-US" altLang="zh-CN" sz="1900" i="1" dirty="0" err="1"/>
              <a:t>x</a:t>
            </a:r>
            <a:r>
              <a:rPr lang="en-US" altLang="zh-CN" sz="1900" dirty="0" err="1"/>
              <a:t>,</a:t>
            </a:r>
            <a:r>
              <a:rPr lang="en-US" altLang="zh-CN" sz="1900" i="1" dirty="0" err="1"/>
              <a:t>y</a:t>
            </a:r>
            <a:r>
              <a:rPr lang="en-US" altLang="zh-CN" sz="1900" dirty="0"/>
              <a:t>)))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19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1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FB82-6724-4457-9C6A-220E0C0CD30C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311721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4.2 </a:t>
            </a:r>
            <a:r>
              <a:rPr lang="zh-CN" altLang="en-US" dirty="0"/>
              <a:t>一阶逻辑公式及解释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80728"/>
            <a:ext cx="8568952" cy="5643323"/>
          </a:xfrm>
        </p:spPr>
        <p:txBody>
          <a:bodyPr/>
          <a:lstStyle/>
          <a:p>
            <a:pPr marL="0" indent="-540000">
              <a:lnSpc>
                <a:spcPct val="150000"/>
              </a:lnSpc>
            </a:pPr>
            <a:r>
              <a:rPr lang="zh-CN" altLang="en-US" sz="2000" dirty="0">
                <a:solidFill>
                  <a:srgbClr val="A50021"/>
                </a:solidFill>
              </a:rPr>
              <a:t>定义</a:t>
            </a:r>
            <a:r>
              <a:rPr lang="en-US" altLang="zh-CN" sz="2000" dirty="0">
                <a:solidFill>
                  <a:srgbClr val="A50021"/>
                </a:solidFill>
              </a:rPr>
              <a:t>4.1</a:t>
            </a:r>
            <a:r>
              <a:rPr lang="en-US" altLang="zh-CN" sz="2000" dirty="0"/>
              <a:t>  </a:t>
            </a:r>
            <a:r>
              <a:rPr lang="zh-CN" altLang="en-US" sz="2000" dirty="0"/>
              <a:t>设</a:t>
            </a:r>
            <a:r>
              <a:rPr lang="en-US" altLang="zh-CN" sz="2000" i="1" dirty="0"/>
              <a:t>L</a:t>
            </a:r>
            <a:r>
              <a:rPr lang="zh-CN" altLang="en-US" sz="2000" dirty="0"/>
              <a:t>是一个非逻辑符集合</a:t>
            </a:r>
            <a:r>
              <a:rPr lang="en-US" altLang="zh-CN" sz="2000" dirty="0"/>
              <a:t>, </a:t>
            </a:r>
            <a:r>
              <a:rPr lang="zh-CN" altLang="en-US" sz="2000" dirty="0"/>
              <a:t>由</a:t>
            </a:r>
            <a:r>
              <a:rPr lang="en-US" altLang="zh-CN" sz="2000" i="1" dirty="0"/>
              <a:t>L</a:t>
            </a:r>
            <a:r>
              <a:rPr lang="zh-CN" altLang="en-US" sz="2000" dirty="0"/>
              <a:t>生成的</a:t>
            </a:r>
            <a:r>
              <a:rPr lang="zh-CN" altLang="en-US" sz="2000" dirty="0">
                <a:solidFill>
                  <a:srgbClr val="A50021"/>
                </a:solidFill>
              </a:rPr>
              <a:t>一阶语言</a:t>
            </a:r>
            <a:r>
              <a:rPr lang="en-US" altLang="zh-CN" sz="2000" dirty="0">
                <a:latin typeface="Palace Script MT" panose="030303020206070C0B05" pitchFamily="66" charset="0"/>
              </a:rPr>
              <a:t>L</a:t>
            </a:r>
            <a:r>
              <a:rPr lang="en-US" altLang="zh-CN" sz="2000" dirty="0"/>
              <a:t> </a:t>
            </a:r>
            <a:r>
              <a:rPr lang="zh-CN" altLang="en-US" sz="2000" dirty="0"/>
              <a:t>的</a:t>
            </a:r>
            <a:r>
              <a:rPr lang="zh-CN" altLang="en-US" sz="2000" dirty="0">
                <a:solidFill>
                  <a:srgbClr val="A50021"/>
                </a:solidFill>
              </a:rPr>
              <a:t>字母表</a:t>
            </a:r>
            <a:r>
              <a:rPr lang="zh-CN" altLang="en-US" sz="2000" dirty="0"/>
              <a:t>包括下述符号：</a:t>
            </a:r>
          </a:p>
          <a:p>
            <a:pPr marL="609600" indent="-609600">
              <a:lnSpc>
                <a:spcPct val="150000"/>
              </a:lnSpc>
            </a:pPr>
            <a:r>
              <a:rPr lang="zh-CN" altLang="en-US" sz="2000" dirty="0"/>
              <a:t>   </a:t>
            </a:r>
            <a:r>
              <a:rPr lang="en-US" altLang="zh-CN" sz="2000" dirty="0"/>
              <a:t>(1) </a:t>
            </a:r>
            <a:r>
              <a:rPr lang="zh-CN" altLang="en-US" sz="2000" dirty="0"/>
              <a:t>个体常项符号：</a:t>
            </a:r>
            <a:r>
              <a:rPr lang="en-US" altLang="zh-CN" sz="2000" i="1" dirty="0"/>
              <a:t>a</a:t>
            </a:r>
            <a:r>
              <a:rPr lang="en-US" altLang="zh-CN" sz="2000" dirty="0"/>
              <a:t>, </a:t>
            </a:r>
            <a:r>
              <a:rPr lang="en-US" altLang="zh-CN" sz="2000" i="1" dirty="0"/>
              <a:t>b</a:t>
            </a:r>
            <a:r>
              <a:rPr lang="en-US" altLang="zh-CN" sz="2000" dirty="0"/>
              <a:t>, </a:t>
            </a:r>
            <a:r>
              <a:rPr lang="en-US" altLang="zh-CN" sz="2000" i="1" dirty="0"/>
              <a:t>c</a:t>
            </a:r>
            <a:r>
              <a:rPr lang="en-US" altLang="zh-CN" sz="2000" dirty="0"/>
              <a:t>, …, </a:t>
            </a:r>
            <a:r>
              <a:rPr lang="en-US" altLang="zh-CN" sz="2000" i="1" dirty="0" err="1"/>
              <a:t>a</a:t>
            </a:r>
            <a:r>
              <a:rPr lang="en-US" altLang="zh-CN" sz="2000" i="1" baseline="-25000" dirty="0" err="1"/>
              <a:t>i</a:t>
            </a:r>
            <a:r>
              <a:rPr lang="en-US" altLang="zh-CN" sz="2000" dirty="0"/>
              <a:t>, </a:t>
            </a:r>
            <a:r>
              <a:rPr lang="en-US" altLang="zh-CN" sz="2000" i="1" dirty="0"/>
              <a:t>b</a:t>
            </a:r>
            <a:r>
              <a:rPr lang="en-US" altLang="zh-CN" sz="2000" i="1" baseline="-25000" dirty="0"/>
              <a:t>i</a:t>
            </a:r>
            <a:r>
              <a:rPr lang="en-US" altLang="zh-CN" sz="2000" dirty="0"/>
              <a:t>, </a:t>
            </a:r>
            <a:r>
              <a:rPr lang="en-US" altLang="zh-CN" sz="2000" i="1" dirty="0"/>
              <a:t>c</a:t>
            </a:r>
            <a:r>
              <a:rPr lang="en-US" altLang="zh-CN" sz="2000" i="1" baseline="-25000" dirty="0"/>
              <a:t>i</a:t>
            </a:r>
            <a:r>
              <a:rPr lang="en-US" altLang="zh-CN" sz="2000" dirty="0"/>
              <a:t>, …, </a:t>
            </a:r>
            <a:r>
              <a:rPr lang="en-US" altLang="zh-CN" sz="2000" i="1" dirty="0" err="1"/>
              <a:t>i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</a:t>
            </a:r>
            <a:r>
              <a:rPr lang="en-US" altLang="zh-CN" sz="2000" dirty="0"/>
              <a:t>1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000" dirty="0"/>
              <a:t>   (2) </a:t>
            </a:r>
            <a:r>
              <a:rPr lang="zh-CN" altLang="en-US" sz="2000" dirty="0"/>
              <a:t>函数符号：</a:t>
            </a:r>
            <a:r>
              <a:rPr lang="en-US" altLang="zh-CN" sz="2000" i="1" dirty="0"/>
              <a:t>f</a:t>
            </a:r>
            <a:r>
              <a:rPr lang="en-US" altLang="zh-CN" sz="2000" dirty="0"/>
              <a:t>, </a:t>
            </a:r>
            <a:r>
              <a:rPr lang="en-US" altLang="zh-CN" sz="2000" i="1" dirty="0"/>
              <a:t>g</a:t>
            </a:r>
            <a:r>
              <a:rPr lang="en-US" altLang="zh-CN" sz="2000" dirty="0"/>
              <a:t>, </a:t>
            </a:r>
            <a:r>
              <a:rPr lang="en-US" altLang="zh-CN" sz="2000" i="1" dirty="0"/>
              <a:t>h</a:t>
            </a:r>
            <a:r>
              <a:rPr lang="en-US" altLang="zh-CN" sz="2000" dirty="0"/>
              <a:t>, …, </a:t>
            </a:r>
            <a:r>
              <a:rPr lang="en-US" altLang="zh-CN" sz="2000" i="1" dirty="0"/>
              <a:t>f</a:t>
            </a:r>
            <a:r>
              <a:rPr lang="en-US" altLang="zh-CN" sz="2000" i="1" baseline="-25000" dirty="0"/>
              <a:t>i</a:t>
            </a:r>
            <a:r>
              <a:rPr lang="en-US" altLang="zh-CN" sz="2000" dirty="0"/>
              <a:t>, </a:t>
            </a:r>
            <a:r>
              <a:rPr lang="en-US" altLang="zh-CN" sz="2000" i="1" dirty="0" err="1"/>
              <a:t>g</a:t>
            </a:r>
            <a:r>
              <a:rPr lang="en-US" altLang="zh-CN" sz="2000" i="1" baseline="-25000" dirty="0" err="1"/>
              <a:t>i</a:t>
            </a:r>
            <a:r>
              <a:rPr lang="en-US" altLang="zh-CN" sz="2000" dirty="0"/>
              <a:t>, </a:t>
            </a:r>
            <a:r>
              <a:rPr lang="en-US" altLang="zh-CN" sz="2000" i="1" dirty="0"/>
              <a:t>h</a:t>
            </a:r>
            <a:r>
              <a:rPr lang="en-US" altLang="zh-CN" sz="2000" i="1" baseline="-25000" dirty="0"/>
              <a:t>i</a:t>
            </a:r>
            <a:r>
              <a:rPr lang="en-US" altLang="zh-CN" sz="2000" dirty="0"/>
              <a:t>, …, </a:t>
            </a:r>
            <a:r>
              <a:rPr lang="en-US" altLang="zh-CN" sz="2000" i="1" dirty="0" err="1"/>
              <a:t>i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</a:t>
            </a:r>
            <a:r>
              <a:rPr lang="en-US" altLang="zh-CN" sz="2000" dirty="0"/>
              <a:t>1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000" dirty="0"/>
              <a:t>   (3) </a:t>
            </a:r>
            <a:r>
              <a:rPr lang="zh-CN" altLang="en-US" sz="2000" dirty="0"/>
              <a:t>谓词符号：</a:t>
            </a:r>
            <a:r>
              <a:rPr lang="en-US" altLang="zh-CN" sz="2000" i="1" dirty="0"/>
              <a:t>F</a:t>
            </a:r>
            <a:r>
              <a:rPr lang="en-US" altLang="zh-CN" sz="2000" dirty="0"/>
              <a:t>, </a:t>
            </a:r>
            <a:r>
              <a:rPr lang="en-US" altLang="zh-CN" sz="2000" i="1" dirty="0"/>
              <a:t>G</a:t>
            </a:r>
            <a:r>
              <a:rPr lang="en-US" altLang="zh-CN" sz="2000" dirty="0"/>
              <a:t>, </a:t>
            </a:r>
            <a:r>
              <a:rPr lang="en-US" altLang="zh-CN" sz="2000" i="1" dirty="0"/>
              <a:t>H</a:t>
            </a:r>
            <a:r>
              <a:rPr lang="en-US" altLang="zh-CN" sz="2000" dirty="0"/>
              <a:t>, …, </a:t>
            </a:r>
            <a:r>
              <a:rPr lang="en-US" altLang="zh-CN" sz="2000" i="1" dirty="0"/>
              <a:t>F</a:t>
            </a:r>
            <a:r>
              <a:rPr lang="en-US" altLang="zh-CN" sz="2000" i="1" baseline="-25000" dirty="0"/>
              <a:t>i</a:t>
            </a:r>
            <a:r>
              <a:rPr lang="en-US" altLang="zh-CN" sz="2000" dirty="0"/>
              <a:t>, </a:t>
            </a:r>
            <a:r>
              <a:rPr lang="en-US" altLang="zh-CN" sz="2000" i="1" dirty="0" err="1"/>
              <a:t>G</a:t>
            </a:r>
            <a:r>
              <a:rPr lang="en-US" altLang="zh-CN" sz="2000" i="1" baseline="-25000" dirty="0" err="1"/>
              <a:t>i</a:t>
            </a:r>
            <a:r>
              <a:rPr lang="en-US" altLang="zh-CN" sz="2000" dirty="0"/>
              <a:t>, </a:t>
            </a:r>
            <a:r>
              <a:rPr lang="en-US" altLang="zh-CN" sz="2000" i="1" dirty="0"/>
              <a:t>H</a:t>
            </a:r>
            <a:r>
              <a:rPr lang="en-US" altLang="zh-CN" sz="2000" i="1" baseline="-25000" dirty="0"/>
              <a:t>i</a:t>
            </a:r>
            <a:r>
              <a:rPr lang="en-US" altLang="zh-CN" sz="2000" dirty="0"/>
              <a:t>, …, </a:t>
            </a:r>
            <a:r>
              <a:rPr lang="en-US" altLang="zh-CN" sz="2000" i="1" dirty="0" err="1"/>
              <a:t>i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</a:t>
            </a:r>
            <a:r>
              <a:rPr lang="en-US" altLang="zh-CN" sz="2000" dirty="0"/>
              <a:t>1</a:t>
            </a:r>
          </a:p>
          <a:p>
            <a:pPr marL="609600" indent="-609600">
              <a:lnSpc>
                <a:spcPct val="150000"/>
              </a:lnSpc>
            </a:pPr>
            <a:r>
              <a:rPr lang="zh-CN" altLang="en-US" sz="2000" dirty="0"/>
              <a:t>   </a:t>
            </a:r>
            <a:r>
              <a:rPr lang="en-US" altLang="zh-CN" sz="2000" dirty="0"/>
              <a:t>(4) </a:t>
            </a:r>
            <a:r>
              <a:rPr lang="zh-CN" altLang="en-US" sz="2000" dirty="0"/>
              <a:t>个体变项符号：</a:t>
            </a:r>
            <a:r>
              <a:rPr lang="en-US" altLang="zh-CN" sz="2000" i="1" dirty="0"/>
              <a:t>x</a:t>
            </a:r>
            <a:r>
              <a:rPr lang="en-US" altLang="zh-CN" sz="2000" dirty="0"/>
              <a:t>, </a:t>
            </a:r>
            <a:r>
              <a:rPr lang="en-US" altLang="zh-CN" sz="2000" i="1" dirty="0"/>
              <a:t>y</a:t>
            </a:r>
            <a:r>
              <a:rPr lang="en-US" altLang="zh-CN" sz="2000" dirty="0"/>
              <a:t>, </a:t>
            </a:r>
            <a:r>
              <a:rPr lang="en-US" altLang="zh-CN" sz="2000" i="1" dirty="0"/>
              <a:t>z</a:t>
            </a:r>
            <a:r>
              <a:rPr lang="en-US" altLang="zh-CN" sz="2000" dirty="0"/>
              <a:t>, …, 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i</a:t>
            </a:r>
            <a:r>
              <a:rPr lang="en-US" altLang="zh-CN" sz="2000" dirty="0"/>
              <a:t>, </a:t>
            </a:r>
            <a:r>
              <a:rPr lang="en-US" altLang="zh-CN" sz="2000" i="1" dirty="0" err="1"/>
              <a:t>y</a:t>
            </a:r>
            <a:r>
              <a:rPr lang="en-US" altLang="zh-CN" sz="2000" i="1" baseline="-25000" dirty="0" err="1"/>
              <a:t>i</a:t>
            </a:r>
            <a:r>
              <a:rPr lang="en-US" altLang="zh-CN" sz="2000" dirty="0"/>
              <a:t>, </a:t>
            </a:r>
            <a:r>
              <a:rPr lang="en-US" altLang="zh-CN" sz="2000" i="1" dirty="0" err="1"/>
              <a:t>z</a:t>
            </a:r>
            <a:r>
              <a:rPr lang="en-US" altLang="zh-CN" sz="2000" i="1" baseline="-25000" dirty="0" err="1"/>
              <a:t>i</a:t>
            </a:r>
            <a:r>
              <a:rPr lang="en-US" altLang="zh-CN" sz="2000" dirty="0"/>
              <a:t>, …, </a:t>
            </a:r>
            <a:r>
              <a:rPr lang="en-US" altLang="zh-CN" sz="2000" i="1" dirty="0" err="1"/>
              <a:t>i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</a:t>
            </a:r>
            <a:r>
              <a:rPr lang="en-US" altLang="zh-CN" sz="2000" dirty="0"/>
              <a:t>1 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000" dirty="0"/>
              <a:t>   (5) </a:t>
            </a:r>
            <a:r>
              <a:rPr lang="zh-CN" altLang="en-US" sz="2000" dirty="0"/>
              <a:t>量词符号：</a:t>
            </a:r>
            <a:r>
              <a:rPr lang="zh-CN" altLang="en-US" sz="2000" dirty="0">
                <a:sym typeface="Symbol" panose="05050102010706020507" pitchFamily="18" charset="2"/>
              </a:rPr>
              <a:t></a:t>
            </a:r>
            <a:r>
              <a:rPr lang="en-US" altLang="zh-CN" sz="2000" dirty="0"/>
              <a:t>, </a:t>
            </a:r>
            <a:r>
              <a:rPr lang="en-US" altLang="zh-CN" sz="2000" dirty="0">
                <a:sym typeface="Symbol" panose="05050102010706020507" pitchFamily="18" charset="2"/>
              </a:rPr>
              <a:t></a:t>
            </a:r>
            <a:endParaRPr lang="en-US" altLang="zh-CN" sz="2000" dirty="0"/>
          </a:p>
          <a:p>
            <a:pPr marL="609600" indent="-609600">
              <a:lnSpc>
                <a:spcPct val="150000"/>
              </a:lnSpc>
            </a:pPr>
            <a:r>
              <a:rPr lang="en-US" altLang="zh-CN" sz="2000" dirty="0"/>
              <a:t>   (6) </a:t>
            </a:r>
            <a:r>
              <a:rPr lang="zh-CN" altLang="en-US" sz="2000" dirty="0"/>
              <a:t>联结词符号：</a:t>
            </a:r>
            <a:r>
              <a:rPr lang="zh-CN" altLang="en-US" sz="2000" dirty="0">
                <a:sym typeface="Symbol" panose="05050102010706020507" pitchFamily="18" charset="2"/>
              </a:rPr>
              <a:t></a:t>
            </a:r>
            <a:r>
              <a:rPr lang="en-US" altLang="zh-CN" sz="2000" dirty="0"/>
              <a:t>, </a:t>
            </a:r>
            <a:r>
              <a:rPr lang="en-US" altLang="zh-CN" sz="2000" dirty="0">
                <a:sym typeface="Symbol" panose="05050102010706020507" pitchFamily="18" charset="2"/>
              </a:rPr>
              <a:t></a:t>
            </a:r>
            <a:r>
              <a:rPr lang="en-US" altLang="zh-CN" sz="2000" dirty="0"/>
              <a:t>, </a:t>
            </a:r>
            <a:r>
              <a:rPr lang="en-US" altLang="zh-CN" sz="2000" dirty="0">
                <a:sym typeface="Symbol" panose="05050102010706020507" pitchFamily="18" charset="2"/>
              </a:rPr>
              <a:t></a:t>
            </a:r>
            <a:r>
              <a:rPr lang="en-US" altLang="zh-CN" sz="2000" dirty="0"/>
              <a:t>,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, </a:t>
            </a:r>
            <a:r>
              <a:rPr lang="en-US" altLang="zh-CN" sz="2000" dirty="0">
                <a:sym typeface="Symbol" panose="05050102010706020507" pitchFamily="18" charset="2"/>
              </a:rPr>
              <a:t></a:t>
            </a:r>
            <a:r>
              <a:rPr lang="en-US" altLang="zh-CN" sz="2000" dirty="0"/>
              <a:t> </a:t>
            </a:r>
          </a:p>
          <a:p>
            <a:pPr marL="609600" indent="-609600">
              <a:lnSpc>
                <a:spcPct val="150000"/>
              </a:lnSpc>
            </a:pPr>
            <a:r>
              <a:rPr lang="en-US" altLang="zh-CN" sz="2000" dirty="0"/>
              <a:t>   (7) </a:t>
            </a:r>
            <a:r>
              <a:rPr lang="zh-CN" altLang="en-US" sz="2000" dirty="0"/>
              <a:t>括号与逗号：</a:t>
            </a:r>
            <a:r>
              <a:rPr lang="en-US" altLang="zh-CN" sz="2000" dirty="0"/>
              <a:t>(, ), </a:t>
            </a:r>
            <a:r>
              <a:rPr lang="zh-CN" altLang="en-US" sz="2000" dirty="0"/>
              <a:t>，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4455-8E86-472F-B1D6-34DF9A43BDB5}" type="slidenum">
              <a:rPr lang="en-US" altLang="zh-CN"/>
              <a:pPr/>
              <a:t>14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一阶语言</a:t>
            </a:r>
            <a:r>
              <a:rPr lang="en-US" altLang="zh-CN" dirty="0">
                <a:latin typeface="Palace Script MT" panose="030303020206070C0B05" pitchFamily="66" charset="0"/>
              </a:rPr>
              <a:t>L</a:t>
            </a:r>
            <a:r>
              <a:rPr lang="en-US" altLang="zh-CN" i="1" dirty="0">
                <a:latin typeface="Lucida Sans Unicode" panose="020B0602030504020204" pitchFamily="34" charset="0"/>
              </a:rPr>
              <a:t> </a:t>
            </a:r>
            <a:r>
              <a:rPr lang="zh-CN" altLang="en-US" dirty="0">
                <a:latin typeface="Lucida Sans Unicode" panose="020B0602030504020204" pitchFamily="34" charset="0"/>
              </a:rPr>
              <a:t>的项与原子公式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099051"/>
            <a:ext cx="8712968" cy="2761997"/>
          </a:xfrm>
        </p:spPr>
        <p:txBody>
          <a:bodyPr/>
          <a:lstStyle/>
          <a:p>
            <a:pPr marL="1082675" indent="-1082675">
              <a:lnSpc>
                <a:spcPct val="150000"/>
              </a:lnSpc>
            </a:pPr>
            <a:r>
              <a:rPr lang="zh-CN" altLang="en-US" sz="2000" dirty="0">
                <a:solidFill>
                  <a:srgbClr val="A50021"/>
                </a:solidFill>
              </a:rPr>
              <a:t>定义</a:t>
            </a:r>
            <a:r>
              <a:rPr lang="en-US" altLang="zh-CN" sz="2000" dirty="0">
                <a:solidFill>
                  <a:srgbClr val="A50021"/>
                </a:solidFill>
              </a:rPr>
              <a:t>4.2</a:t>
            </a:r>
            <a:r>
              <a:rPr lang="en-US" altLang="zh-CN" sz="2000" dirty="0"/>
              <a:t>  </a:t>
            </a:r>
            <a:r>
              <a:rPr lang="en-US" altLang="zh-CN" sz="2000" i="1" dirty="0">
                <a:latin typeface="Palace Script MT" panose="030303020206070C0B05" pitchFamily="66" charset="0"/>
              </a:rPr>
              <a:t>L  </a:t>
            </a:r>
            <a:r>
              <a:rPr lang="zh-CN" altLang="en-US" sz="2000" dirty="0"/>
              <a:t>的</a:t>
            </a:r>
            <a:r>
              <a:rPr lang="zh-CN" altLang="en-US" sz="2000" dirty="0">
                <a:solidFill>
                  <a:srgbClr val="A50021"/>
                </a:solidFill>
              </a:rPr>
              <a:t>项</a:t>
            </a:r>
            <a:r>
              <a:rPr lang="zh-CN" altLang="en-US" sz="2000" dirty="0"/>
              <a:t>的定义如下：</a:t>
            </a:r>
          </a:p>
          <a:p>
            <a:pPr marL="1082675" indent="-1082675">
              <a:lnSpc>
                <a:spcPct val="150000"/>
              </a:lnSpc>
            </a:pPr>
            <a:r>
              <a:rPr lang="en-US" altLang="zh-CN" sz="2000" dirty="0"/>
              <a:t>(1) </a:t>
            </a:r>
            <a:r>
              <a:rPr lang="zh-CN" altLang="en-US" sz="2000" dirty="0"/>
              <a:t>个体常项和个体变项是项</a:t>
            </a:r>
            <a:r>
              <a:rPr lang="en-US" altLang="zh-CN" sz="2000" dirty="0"/>
              <a:t>.</a:t>
            </a:r>
          </a:p>
          <a:p>
            <a:pPr marL="468000" indent="-1082675">
              <a:lnSpc>
                <a:spcPct val="150000"/>
              </a:lnSpc>
            </a:pPr>
            <a:r>
              <a:rPr lang="en-US" altLang="zh-CN" sz="2000" dirty="0"/>
              <a:t>(2) </a:t>
            </a:r>
            <a:r>
              <a:rPr lang="zh-CN" altLang="en-US" sz="2000" dirty="0"/>
              <a:t>若</a:t>
            </a:r>
            <a:r>
              <a:rPr lang="zh-CN" altLang="en-US" sz="2000" i="1" dirty="0">
                <a:sym typeface="Symbol" panose="05050102010706020507" pitchFamily="18" charset="2"/>
              </a:rPr>
              <a:t></a:t>
            </a:r>
            <a:r>
              <a:rPr lang="en-US" altLang="zh-CN" sz="2000" dirty="0"/>
              <a:t>(</a:t>
            </a:r>
            <a:r>
              <a:rPr lang="en-US" altLang="zh-CN" sz="2000" i="1" dirty="0"/>
              <a:t>x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</a:t>
            </a:r>
            <a:r>
              <a:rPr lang="en-US" altLang="zh-CN" sz="2000" i="1" dirty="0"/>
              <a:t>x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…, </a:t>
            </a:r>
            <a:r>
              <a:rPr lang="en-US" altLang="zh-CN" sz="2000" i="1" dirty="0" err="1"/>
              <a:t>x</a:t>
            </a:r>
            <a:r>
              <a:rPr lang="en-US" altLang="zh-CN" sz="2000" i="1" baseline="-25000" dirty="0" err="1"/>
              <a:t>n</a:t>
            </a:r>
            <a:r>
              <a:rPr lang="en-US" altLang="zh-CN" sz="2000" dirty="0"/>
              <a:t>)</a:t>
            </a:r>
            <a:r>
              <a:rPr lang="zh-CN" altLang="en-US" sz="2000" dirty="0"/>
              <a:t>是任意的</a:t>
            </a:r>
            <a:r>
              <a:rPr lang="en-US" altLang="zh-CN" sz="2000" i="1" dirty="0"/>
              <a:t>n</a:t>
            </a:r>
            <a:r>
              <a:rPr lang="zh-CN" altLang="en-US" sz="2000" dirty="0"/>
              <a:t>元函数，</a:t>
            </a:r>
            <a:r>
              <a:rPr lang="en-US" altLang="zh-CN" sz="2000" i="1" dirty="0"/>
              <a:t>t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</a:t>
            </a:r>
            <a:r>
              <a:rPr lang="en-US" altLang="zh-CN" sz="2000" i="1" dirty="0"/>
              <a:t>t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…, </a:t>
            </a:r>
            <a:r>
              <a:rPr lang="en-US" altLang="zh-CN" sz="2000" i="1" dirty="0" err="1"/>
              <a:t>t</a:t>
            </a:r>
            <a:r>
              <a:rPr lang="en-US" altLang="zh-CN" sz="2000" i="1" baseline="-25000" dirty="0" err="1"/>
              <a:t>n</a:t>
            </a:r>
            <a:r>
              <a:rPr lang="zh-CN" altLang="en-US" sz="2000" dirty="0"/>
              <a:t>是任意的</a:t>
            </a:r>
            <a:r>
              <a:rPr lang="en-US" altLang="zh-CN" sz="2000" i="1" dirty="0"/>
              <a:t>n</a:t>
            </a:r>
            <a:r>
              <a:rPr lang="zh-CN" altLang="en-US" sz="2000" dirty="0"/>
              <a:t>个项，则</a:t>
            </a:r>
            <a:br>
              <a:rPr lang="en-US" altLang="zh-CN" sz="2000" dirty="0"/>
            </a:br>
            <a:r>
              <a:rPr lang="zh-CN" altLang="en-US" sz="2000" i="1" dirty="0">
                <a:sym typeface="Symbol" panose="05050102010706020507" pitchFamily="18" charset="2"/>
              </a:rPr>
              <a:t></a:t>
            </a:r>
            <a:r>
              <a:rPr lang="en-US" altLang="zh-CN" sz="2000" dirty="0"/>
              <a:t>(</a:t>
            </a:r>
            <a:r>
              <a:rPr lang="en-US" altLang="zh-CN" sz="2000" i="1" dirty="0"/>
              <a:t>t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</a:t>
            </a:r>
            <a:r>
              <a:rPr lang="en-US" altLang="zh-CN" sz="2000" i="1" dirty="0"/>
              <a:t>t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…, </a:t>
            </a:r>
            <a:r>
              <a:rPr lang="en-US" altLang="zh-CN" sz="2000" i="1" dirty="0" err="1"/>
              <a:t>t</a:t>
            </a:r>
            <a:r>
              <a:rPr lang="en-US" altLang="zh-CN" sz="2000" i="1" baseline="-25000" dirty="0" err="1"/>
              <a:t>n</a:t>
            </a:r>
            <a:r>
              <a:rPr lang="en-US" altLang="zh-CN" sz="2000" dirty="0"/>
              <a:t>) </a:t>
            </a:r>
            <a:r>
              <a:rPr lang="zh-CN" altLang="en-US" sz="2000" dirty="0"/>
              <a:t>是项</a:t>
            </a:r>
            <a:r>
              <a:rPr lang="en-US" altLang="zh-CN" sz="2000" dirty="0"/>
              <a:t>.</a:t>
            </a:r>
          </a:p>
          <a:p>
            <a:pPr marL="468000" indent="-1082675">
              <a:lnSpc>
                <a:spcPct val="150000"/>
              </a:lnSpc>
            </a:pPr>
            <a:r>
              <a:rPr lang="en-US" altLang="zh-CN" sz="2000" dirty="0"/>
              <a:t>(3) </a:t>
            </a:r>
            <a:r>
              <a:rPr lang="zh-CN" altLang="en-US" sz="2000" dirty="0"/>
              <a:t>所有的项都是有限次使用</a:t>
            </a:r>
            <a:r>
              <a:rPr lang="en-US" altLang="zh-CN" sz="2000" dirty="0"/>
              <a:t>(1),(2)</a:t>
            </a:r>
            <a:r>
              <a:rPr lang="zh-CN" altLang="en-US" sz="2000" dirty="0"/>
              <a:t>得到的如</a:t>
            </a:r>
            <a:r>
              <a:rPr lang="en-US" altLang="zh-CN" sz="2000" dirty="0"/>
              <a:t>,  </a:t>
            </a:r>
            <a:r>
              <a:rPr lang="en-US" altLang="zh-CN" sz="2000" i="1" dirty="0"/>
              <a:t>a</a:t>
            </a:r>
            <a:r>
              <a:rPr lang="en-US" altLang="zh-CN" sz="2000" dirty="0"/>
              <a:t>, </a:t>
            </a:r>
            <a:r>
              <a:rPr lang="en-US" altLang="zh-CN" sz="2000" i="1" dirty="0"/>
              <a:t>x</a:t>
            </a:r>
            <a:r>
              <a:rPr lang="en-US" altLang="zh-CN" sz="2000" dirty="0"/>
              <a:t>, </a:t>
            </a:r>
            <a:r>
              <a:rPr lang="en-US" altLang="zh-CN" sz="2000" i="1" dirty="0" err="1"/>
              <a:t>x</a:t>
            </a:r>
            <a:r>
              <a:rPr lang="en-US" altLang="zh-CN" sz="2000" dirty="0" err="1"/>
              <a:t>+</a:t>
            </a:r>
            <a:r>
              <a:rPr lang="en-US" altLang="zh-CN" sz="2000" i="1" dirty="0" err="1"/>
              <a:t>y</a:t>
            </a:r>
            <a:r>
              <a:rPr lang="en-US" altLang="zh-CN" sz="2000" dirty="0"/>
              <a:t>, </a:t>
            </a:r>
            <a:r>
              <a:rPr lang="en-US" altLang="zh-CN" sz="2000" i="1" dirty="0"/>
              <a:t>f</a:t>
            </a:r>
            <a:r>
              <a:rPr lang="en-US" altLang="zh-CN" sz="2000" dirty="0"/>
              <a:t>(</a:t>
            </a:r>
            <a:r>
              <a:rPr lang="en-US" altLang="zh-CN" sz="2000" i="1" dirty="0"/>
              <a:t>x</a:t>
            </a:r>
            <a:r>
              <a:rPr lang="en-US" altLang="zh-CN" sz="2000" dirty="0"/>
              <a:t>), </a:t>
            </a:r>
            <a:r>
              <a:rPr lang="en-US" altLang="zh-CN" sz="2000" i="1" dirty="0"/>
              <a:t>g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x</a:t>
            </a:r>
            <a:r>
              <a:rPr lang="en-US" altLang="zh-CN" sz="2000" dirty="0" err="1"/>
              <a:t>,</a:t>
            </a:r>
            <a:r>
              <a:rPr lang="en-US" altLang="zh-CN" sz="2000" i="1" dirty="0" err="1"/>
              <a:t>y</a:t>
            </a:r>
            <a:r>
              <a:rPr lang="en-US" altLang="zh-CN" sz="2000" dirty="0"/>
              <a:t>)</a:t>
            </a:r>
            <a:r>
              <a:rPr lang="zh-CN" altLang="en-US" sz="2000" dirty="0"/>
              <a:t>等都是项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C3E2-B7EA-4B28-9E45-E3D980728420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251520" y="4269623"/>
            <a:ext cx="8435280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082675" indent="-108267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57363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2355850" indent="-4191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2954338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3552825" indent="-4191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010025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4467225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4924425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5381625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A50021"/>
                </a:solidFill>
              </a:rPr>
              <a:t>定义</a:t>
            </a:r>
            <a:r>
              <a:rPr lang="en-US" altLang="zh-CN" sz="2000" dirty="0">
                <a:solidFill>
                  <a:srgbClr val="A50021"/>
                </a:solidFill>
              </a:rPr>
              <a:t>4.3</a:t>
            </a:r>
            <a:r>
              <a:rPr lang="en-US" altLang="zh-CN" sz="2000" dirty="0"/>
              <a:t>  </a:t>
            </a:r>
            <a:r>
              <a:rPr lang="zh-CN" altLang="en-US" sz="2000" dirty="0"/>
              <a:t>设</a:t>
            </a:r>
            <a:r>
              <a:rPr lang="en-US" altLang="zh-CN" sz="2000" i="1" dirty="0"/>
              <a:t>R</a:t>
            </a:r>
            <a:r>
              <a:rPr lang="en-US" altLang="zh-CN" sz="2000" dirty="0"/>
              <a:t>(</a:t>
            </a:r>
            <a:r>
              <a:rPr lang="en-US" altLang="zh-CN" sz="2000" i="1" dirty="0"/>
              <a:t>x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</a:t>
            </a:r>
            <a:r>
              <a:rPr lang="en-US" altLang="zh-CN" sz="2000" i="1" dirty="0"/>
              <a:t>x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…, </a:t>
            </a:r>
            <a:r>
              <a:rPr lang="en-US" altLang="zh-CN" sz="2000" i="1" dirty="0" err="1"/>
              <a:t>x</a:t>
            </a:r>
            <a:r>
              <a:rPr lang="en-US" altLang="zh-CN" sz="2000" i="1" baseline="-25000" dirty="0" err="1"/>
              <a:t>n</a:t>
            </a:r>
            <a:r>
              <a:rPr lang="en-US" altLang="zh-CN" sz="2000" dirty="0"/>
              <a:t>)</a:t>
            </a:r>
            <a:r>
              <a:rPr lang="zh-CN" altLang="en-US" sz="2000" dirty="0"/>
              <a:t>是</a:t>
            </a:r>
            <a:r>
              <a:rPr lang="en-US" altLang="zh-CN" sz="2000" dirty="0">
                <a:latin typeface="Palace Script MT" panose="030303020206070C0B05" pitchFamily="66" charset="0"/>
              </a:rPr>
              <a:t>L</a:t>
            </a:r>
            <a:r>
              <a:rPr lang="en-US" altLang="zh-CN" sz="2000" i="1" dirty="0">
                <a:latin typeface="Lucida Sans Unicode" panose="020B0602030504020204" pitchFamily="34" charset="0"/>
              </a:rPr>
              <a:t> </a:t>
            </a:r>
            <a:r>
              <a:rPr lang="zh-CN" altLang="en-US" sz="2000" dirty="0"/>
              <a:t>的任意</a:t>
            </a:r>
            <a:r>
              <a:rPr lang="en-US" altLang="zh-CN" sz="2000" i="1" dirty="0"/>
              <a:t>n</a:t>
            </a:r>
            <a:r>
              <a:rPr lang="zh-CN" altLang="en-US" sz="2000" dirty="0"/>
              <a:t>元谓词，</a:t>
            </a:r>
            <a:r>
              <a:rPr lang="en-US" altLang="zh-CN" sz="2000" i="1" dirty="0"/>
              <a:t>t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</a:t>
            </a:r>
            <a:r>
              <a:rPr lang="en-US" altLang="zh-CN" sz="2000" i="1" dirty="0"/>
              <a:t>t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…, </a:t>
            </a:r>
            <a:r>
              <a:rPr lang="en-US" altLang="zh-CN" sz="2000" i="1" dirty="0" err="1"/>
              <a:t>t</a:t>
            </a:r>
            <a:r>
              <a:rPr lang="en-US" altLang="zh-CN" sz="2000" i="1" baseline="-25000" dirty="0" err="1"/>
              <a:t>n</a:t>
            </a:r>
            <a:r>
              <a:rPr lang="zh-CN" altLang="en-US" sz="2000" dirty="0"/>
              <a:t>是</a:t>
            </a:r>
            <a:r>
              <a:rPr lang="en-US" altLang="zh-CN" sz="2000" dirty="0">
                <a:latin typeface="Palace Script MT" panose="030303020206070C0B05" pitchFamily="66" charset="0"/>
              </a:rPr>
              <a:t>L</a:t>
            </a:r>
            <a:r>
              <a:rPr lang="en-US" altLang="zh-CN" sz="2000" i="1" dirty="0">
                <a:latin typeface="Lucida Sans Unicode" panose="020B0602030504020204" pitchFamily="34" charset="0"/>
              </a:rPr>
              <a:t> </a:t>
            </a:r>
            <a:r>
              <a:rPr lang="zh-CN" altLang="en-US" sz="2000" dirty="0"/>
              <a:t>的任意</a:t>
            </a:r>
            <a:r>
              <a:rPr lang="en-US" altLang="zh-CN" sz="2000" i="1" dirty="0"/>
              <a:t>n</a:t>
            </a:r>
            <a:r>
              <a:rPr lang="zh-CN" altLang="en-US" sz="2000" dirty="0"/>
              <a:t>个项，则称</a:t>
            </a:r>
            <a:r>
              <a:rPr lang="en-US" altLang="zh-CN" sz="2000" i="1" dirty="0"/>
              <a:t>R</a:t>
            </a:r>
            <a:r>
              <a:rPr lang="en-US" altLang="zh-CN" sz="2000" dirty="0"/>
              <a:t>(</a:t>
            </a:r>
            <a:r>
              <a:rPr lang="en-US" altLang="zh-CN" sz="2000" i="1" dirty="0"/>
              <a:t>t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</a:t>
            </a:r>
            <a:r>
              <a:rPr lang="en-US" altLang="zh-CN" sz="2000" i="1" dirty="0"/>
              <a:t>t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…, </a:t>
            </a:r>
            <a:r>
              <a:rPr lang="en-US" altLang="zh-CN" sz="2000" i="1" dirty="0" err="1"/>
              <a:t>t</a:t>
            </a:r>
            <a:r>
              <a:rPr lang="en-US" altLang="zh-CN" sz="2000" i="1" baseline="-25000" dirty="0" err="1"/>
              <a:t>n</a:t>
            </a:r>
            <a:r>
              <a:rPr lang="en-US" altLang="zh-CN" sz="2000" dirty="0"/>
              <a:t>)</a:t>
            </a:r>
            <a:r>
              <a:rPr lang="zh-CN" altLang="en-US" sz="2000" dirty="0"/>
              <a:t>是</a:t>
            </a:r>
            <a:r>
              <a:rPr lang="en-US" altLang="zh-CN" sz="2000" dirty="0">
                <a:latin typeface="Palace Script MT" panose="030303020206070C0B05" pitchFamily="66" charset="0"/>
              </a:rPr>
              <a:t>L</a:t>
            </a:r>
            <a:r>
              <a:rPr lang="en-US" altLang="zh-CN" sz="2000" i="1" dirty="0">
                <a:latin typeface="Lucida Sans Unicode" panose="020B0602030504020204" pitchFamily="34" charset="0"/>
              </a:rPr>
              <a:t> </a:t>
            </a:r>
            <a:r>
              <a:rPr lang="zh-CN" altLang="en-US" sz="2000" dirty="0"/>
              <a:t>的</a:t>
            </a:r>
            <a:r>
              <a:rPr lang="zh-CN" altLang="en-US" sz="2000" dirty="0">
                <a:solidFill>
                  <a:srgbClr val="A50021"/>
                </a:solidFill>
              </a:rPr>
              <a:t>原子公式</a:t>
            </a:r>
            <a:r>
              <a:rPr lang="en-US" altLang="zh-CN" sz="2000" dirty="0"/>
              <a:t>. </a:t>
            </a: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en-US" altLang="zh-CN" sz="2000" dirty="0"/>
              <a:t>     </a:t>
            </a:r>
            <a:r>
              <a:rPr lang="zh-CN" altLang="en-US" sz="2000" dirty="0"/>
              <a:t>如，</a:t>
            </a:r>
            <a:r>
              <a:rPr lang="en-US" altLang="zh-CN" sz="2000" i="1" dirty="0"/>
              <a:t>F</a:t>
            </a:r>
            <a:r>
              <a:rPr lang="en-US" altLang="zh-CN" sz="2000" dirty="0"/>
              <a:t>(</a:t>
            </a:r>
            <a:r>
              <a:rPr lang="en-US" altLang="zh-CN" sz="2000" i="1" dirty="0"/>
              <a:t>x</a:t>
            </a:r>
            <a:r>
              <a:rPr lang="en-US" altLang="zh-CN" sz="2000" dirty="0"/>
              <a:t>, </a:t>
            </a:r>
            <a:r>
              <a:rPr lang="en-US" altLang="zh-CN" sz="2000" i="1" dirty="0"/>
              <a:t>y</a:t>
            </a:r>
            <a:r>
              <a:rPr lang="en-US" altLang="zh-CN" sz="2000" dirty="0"/>
              <a:t>), </a:t>
            </a:r>
            <a:r>
              <a:rPr lang="en-US" altLang="zh-CN" sz="2000" i="1" dirty="0"/>
              <a:t>F</a:t>
            </a:r>
            <a:r>
              <a:rPr lang="en-US" altLang="zh-CN" sz="2000" dirty="0"/>
              <a:t>(</a:t>
            </a:r>
            <a:r>
              <a:rPr lang="en-US" altLang="zh-CN" sz="2000" i="1" dirty="0"/>
              <a:t>f</a:t>
            </a:r>
            <a:r>
              <a:rPr lang="en-US" altLang="zh-CN" sz="2000" dirty="0"/>
              <a:t>(</a:t>
            </a:r>
            <a:r>
              <a:rPr lang="en-US" altLang="zh-CN" sz="2000" i="1" dirty="0"/>
              <a:t>x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</a:t>
            </a:r>
            <a:r>
              <a:rPr lang="en-US" altLang="zh-CN" sz="2000" i="1" dirty="0"/>
              <a:t>x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), </a:t>
            </a:r>
            <a:r>
              <a:rPr lang="en-US" altLang="zh-CN" sz="2000" i="1" dirty="0"/>
              <a:t>g</a:t>
            </a:r>
            <a:r>
              <a:rPr lang="en-US" altLang="zh-CN" sz="2000" dirty="0"/>
              <a:t>(</a:t>
            </a:r>
            <a:r>
              <a:rPr lang="en-US" altLang="zh-CN" sz="2000" i="1" dirty="0"/>
              <a:t>x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, </a:t>
            </a:r>
            <a:r>
              <a:rPr lang="en-US" altLang="zh-CN" sz="2000" i="1" dirty="0"/>
              <a:t>x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))</a:t>
            </a:r>
            <a:r>
              <a:rPr lang="zh-CN" altLang="en-US" sz="2000" dirty="0"/>
              <a:t>等均为原子公式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一阶语言</a:t>
            </a:r>
            <a:r>
              <a:rPr lang="en-US" altLang="zh-CN">
                <a:latin typeface="Palace Script MT" panose="030303020206070C0B05" pitchFamily="66" charset="0"/>
              </a:rPr>
              <a:t>L</a:t>
            </a:r>
            <a:r>
              <a:rPr lang="en-US" altLang="zh-CN" i="1"/>
              <a:t> </a:t>
            </a:r>
            <a:r>
              <a:rPr lang="zh-CN" altLang="en-US"/>
              <a:t>的公式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24744"/>
            <a:ext cx="8640960" cy="4824412"/>
          </a:xfrm>
        </p:spPr>
        <p:txBody>
          <a:bodyPr/>
          <a:lstStyle/>
          <a:p>
            <a:pPr marL="1158875" indent="-1158875">
              <a:lnSpc>
                <a:spcPct val="150000"/>
              </a:lnSpc>
            </a:pPr>
            <a:r>
              <a:rPr lang="zh-CN" altLang="en-US" sz="2000" dirty="0">
                <a:solidFill>
                  <a:srgbClr val="A50021"/>
                </a:solidFill>
              </a:rPr>
              <a:t>定义</a:t>
            </a:r>
            <a:r>
              <a:rPr lang="en-US" altLang="zh-CN" sz="2000" dirty="0">
                <a:solidFill>
                  <a:srgbClr val="A50021"/>
                </a:solidFill>
              </a:rPr>
              <a:t>4.4</a:t>
            </a:r>
            <a:r>
              <a:rPr lang="en-US" altLang="zh-CN" sz="2000" dirty="0"/>
              <a:t>  </a:t>
            </a:r>
            <a:r>
              <a:rPr lang="en-US" altLang="zh-CN" sz="2000" dirty="0">
                <a:latin typeface="Palace Script MT" panose="030303020206070C0B05" pitchFamily="66" charset="0"/>
              </a:rPr>
              <a:t>L</a:t>
            </a:r>
            <a:r>
              <a:rPr lang="en-US" altLang="zh-CN" sz="2000" i="1" dirty="0">
                <a:latin typeface="Lucida Sans Unicode" panose="020B0602030504020204" pitchFamily="34" charset="0"/>
              </a:rPr>
              <a:t> </a:t>
            </a:r>
            <a:r>
              <a:rPr lang="zh-CN" altLang="en-US" sz="2000" dirty="0"/>
              <a:t>的</a:t>
            </a:r>
            <a:r>
              <a:rPr lang="zh-CN" altLang="en-US" sz="2000" dirty="0">
                <a:solidFill>
                  <a:srgbClr val="A50021"/>
                </a:solidFill>
              </a:rPr>
              <a:t>合式公式</a:t>
            </a:r>
            <a:r>
              <a:rPr lang="zh-CN" altLang="en-US" sz="2000" dirty="0"/>
              <a:t>定义如下：</a:t>
            </a:r>
          </a:p>
          <a:p>
            <a:pPr marL="1158875" indent="-1158875">
              <a:lnSpc>
                <a:spcPct val="150000"/>
              </a:lnSpc>
            </a:pPr>
            <a:r>
              <a:rPr lang="zh-CN" altLang="en-US" sz="2000" dirty="0"/>
              <a:t> </a:t>
            </a:r>
            <a:r>
              <a:rPr lang="en-US" altLang="zh-CN" sz="2000" dirty="0"/>
              <a:t>(1) </a:t>
            </a:r>
            <a:r>
              <a:rPr lang="zh-CN" altLang="en-US" sz="2000" dirty="0"/>
              <a:t>原子公式是合式公式</a:t>
            </a:r>
            <a:r>
              <a:rPr lang="en-US" altLang="zh-CN" sz="2000" dirty="0"/>
              <a:t>. </a:t>
            </a:r>
          </a:p>
          <a:p>
            <a:pPr marL="1158875" indent="-1158875">
              <a:lnSpc>
                <a:spcPct val="150000"/>
              </a:lnSpc>
            </a:pPr>
            <a:r>
              <a:rPr lang="en-US" altLang="zh-CN" sz="2000" dirty="0"/>
              <a:t> (2) </a:t>
            </a:r>
            <a:r>
              <a:rPr lang="zh-CN" altLang="en-US" sz="2000" dirty="0"/>
              <a:t>若</a:t>
            </a:r>
            <a:r>
              <a:rPr lang="en-US" altLang="zh-CN" sz="2000" i="1" dirty="0"/>
              <a:t>A</a:t>
            </a:r>
            <a:r>
              <a:rPr lang="zh-CN" altLang="en-US" sz="2000" dirty="0"/>
              <a:t>是合式公式，则 </a:t>
            </a:r>
            <a:r>
              <a:rPr lang="en-US" altLang="zh-CN" sz="2000" dirty="0"/>
              <a:t>(</a:t>
            </a:r>
            <a:r>
              <a:rPr lang="en-US" altLang="zh-CN" sz="2000" dirty="0">
                <a:sym typeface="Symbol" panose="05050102010706020507" pitchFamily="18" charset="2"/>
              </a:rPr>
              <a:t></a:t>
            </a:r>
            <a:r>
              <a:rPr lang="en-US" altLang="zh-CN" sz="2000" i="1" dirty="0"/>
              <a:t>A</a:t>
            </a:r>
            <a:r>
              <a:rPr lang="en-US" altLang="zh-CN" sz="2000" dirty="0"/>
              <a:t>)</a:t>
            </a:r>
            <a:r>
              <a:rPr lang="zh-CN" altLang="en-US" sz="2000" dirty="0"/>
              <a:t>也是合式公式</a:t>
            </a:r>
          </a:p>
          <a:p>
            <a:pPr marL="540000" indent="-1158875">
              <a:lnSpc>
                <a:spcPct val="150000"/>
              </a:lnSpc>
            </a:pPr>
            <a:r>
              <a:rPr lang="zh-CN" altLang="en-US" sz="2000" dirty="0"/>
              <a:t> </a:t>
            </a:r>
            <a:r>
              <a:rPr lang="en-US" altLang="zh-CN" sz="2000" dirty="0"/>
              <a:t>(3) </a:t>
            </a:r>
            <a:r>
              <a:rPr lang="zh-CN" altLang="en-US" sz="2000" dirty="0"/>
              <a:t>若</a:t>
            </a:r>
            <a:r>
              <a:rPr lang="en-US" altLang="zh-CN" sz="2000" i="1" dirty="0"/>
              <a:t>A</a:t>
            </a:r>
            <a:r>
              <a:rPr lang="en-US" altLang="zh-CN" sz="2000" dirty="0"/>
              <a:t>, </a:t>
            </a:r>
            <a:r>
              <a:rPr lang="en-US" altLang="zh-CN" sz="2000" i="1" dirty="0"/>
              <a:t>B</a:t>
            </a:r>
            <a:r>
              <a:rPr lang="zh-CN" altLang="en-US" sz="2000" dirty="0"/>
              <a:t>是合式公式，则</a:t>
            </a:r>
            <a:r>
              <a:rPr lang="en-US" altLang="zh-CN" sz="2000" dirty="0"/>
              <a:t>(</a:t>
            </a:r>
            <a:r>
              <a:rPr lang="en-US" altLang="zh-CN" sz="2000" i="1" dirty="0"/>
              <a:t>A</a:t>
            </a:r>
            <a:r>
              <a:rPr lang="en-US" altLang="zh-CN" sz="2000" dirty="0">
                <a:sym typeface="Symbol" panose="05050102010706020507" pitchFamily="18" charset="2"/>
              </a:rPr>
              <a:t></a:t>
            </a:r>
            <a:r>
              <a:rPr lang="en-US" altLang="zh-CN" sz="2000" i="1" dirty="0"/>
              <a:t>B</a:t>
            </a:r>
            <a:r>
              <a:rPr lang="en-US" altLang="zh-CN" sz="2000" dirty="0"/>
              <a:t>), (</a:t>
            </a:r>
            <a:r>
              <a:rPr lang="en-US" altLang="zh-CN" sz="2000" i="1" dirty="0"/>
              <a:t>A</a:t>
            </a:r>
            <a:r>
              <a:rPr lang="en-US" altLang="zh-CN" sz="2000" dirty="0">
                <a:sym typeface="Symbol" panose="05050102010706020507" pitchFamily="18" charset="2"/>
              </a:rPr>
              <a:t></a:t>
            </a:r>
            <a:r>
              <a:rPr lang="en-US" altLang="zh-CN" sz="2000" i="1" dirty="0"/>
              <a:t>B</a:t>
            </a:r>
            <a:r>
              <a:rPr lang="en-US" altLang="zh-CN" sz="2000" dirty="0"/>
              <a:t>), (</a:t>
            </a:r>
            <a:r>
              <a:rPr lang="en-US" altLang="zh-CN" sz="2000" i="1" dirty="0"/>
              <a:t>A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B</a:t>
            </a:r>
            <a:r>
              <a:rPr lang="en-US" altLang="zh-CN" sz="2000" dirty="0"/>
              <a:t>), (</a:t>
            </a:r>
            <a:r>
              <a:rPr lang="en-US" altLang="zh-CN" sz="2000" i="1" dirty="0"/>
              <a:t>A</a:t>
            </a:r>
            <a:r>
              <a:rPr lang="en-US" altLang="zh-CN" sz="2000" dirty="0">
                <a:sym typeface="Symbol" panose="05050102010706020507" pitchFamily="18" charset="2"/>
              </a:rPr>
              <a:t></a:t>
            </a:r>
            <a:r>
              <a:rPr lang="en-US" altLang="zh-CN" sz="2000" i="1" dirty="0"/>
              <a:t>B</a:t>
            </a:r>
            <a:r>
              <a:rPr lang="en-US" altLang="zh-CN" sz="2000" dirty="0"/>
              <a:t>)</a:t>
            </a:r>
            <a:r>
              <a:rPr lang="zh-CN" altLang="en-US" sz="2000" dirty="0"/>
              <a:t>也是合式公式</a:t>
            </a:r>
          </a:p>
          <a:p>
            <a:pPr marL="1158875" indent="-1158875">
              <a:lnSpc>
                <a:spcPct val="150000"/>
              </a:lnSpc>
            </a:pPr>
            <a:r>
              <a:rPr lang="zh-CN" altLang="en-US" sz="2000" dirty="0"/>
              <a:t> </a:t>
            </a:r>
            <a:r>
              <a:rPr lang="en-US" altLang="zh-CN" sz="2000" dirty="0"/>
              <a:t>(4) </a:t>
            </a:r>
            <a:r>
              <a:rPr lang="zh-CN" altLang="en-US" sz="2000" dirty="0"/>
              <a:t>若</a:t>
            </a:r>
            <a:r>
              <a:rPr lang="en-US" altLang="zh-CN" sz="2000" i="1" dirty="0"/>
              <a:t>A</a:t>
            </a:r>
            <a:r>
              <a:rPr lang="zh-CN" altLang="en-US" sz="2000" dirty="0"/>
              <a:t>是合式公式，则</a:t>
            </a:r>
            <a:r>
              <a:rPr lang="zh-CN" altLang="en-US" sz="2000" dirty="0">
                <a:sym typeface="Symbol" panose="05050102010706020507" pitchFamily="18" charset="2"/>
              </a:rPr>
              <a:t></a:t>
            </a:r>
            <a:r>
              <a:rPr lang="en-US" altLang="zh-CN" sz="2000" i="1" dirty="0" err="1"/>
              <a:t>xA</a:t>
            </a:r>
            <a:r>
              <a:rPr lang="en-US" altLang="zh-CN" sz="2000" dirty="0"/>
              <a:t>, </a:t>
            </a:r>
            <a:r>
              <a:rPr lang="en-US" altLang="zh-CN" sz="2000" dirty="0">
                <a:sym typeface="Symbol" panose="05050102010706020507" pitchFamily="18" charset="2"/>
              </a:rPr>
              <a:t></a:t>
            </a:r>
            <a:r>
              <a:rPr lang="en-US" altLang="zh-CN" sz="2000" i="1" dirty="0" err="1"/>
              <a:t>xA</a:t>
            </a:r>
            <a:r>
              <a:rPr lang="zh-CN" altLang="en-US" sz="2000" dirty="0"/>
              <a:t>也是合式公式</a:t>
            </a:r>
          </a:p>
          <a:p>
            <a:pPr marL="1158875" indent="-1158875">
              <a:lnSpc>
                <a:spcPct val="150000"/>
              </a:lnSpc>
            </a:pPr>
            <a:r>
              <a:rPr lang="zh-CN" altLang="en-US" sz="2000" dirty="0"/>
              <a:t> </a:t>
            </a:r>
            <a:r>
              <a:rPr lang="en-US" altLang="zh-CN" sz="2000" dirty="0"/>
              <a:t>(5) </a:t>
            </a:r>
            <a:r>
              <a:rPr lang="zh-CN" altLang="en-US" sz="2000" dirty="0"/>
              <a:t>只有有限次地应用</a:t>
            </a:r>
            <a:r>
              <a:rPr lang="en-US" altLang="zh-CN" sz="2000" dirty="0"/>
              <a:t>(1)—(4)</a:t>
            </a:r>
            <a:r>
              <a:rPr lang="zh-CN" altLang="en-US" sz="2000" dirty="0"/>
              <a:t>形成的符号串才是合式公式</a:t>
            </a:r>
            <a:r>
              <a:rPr lang="en-US" altLang="zh-CN" sz="2000" dirty="0"/>
              <a:t>.</a:t>
            </a:r>
          </a:p>
          <a:p>
            <a:pPr marL="1158875" indent="-1158875">
              <a:lnSpc>
                <a:spcPct val="150000"/>
              </a:lnSpc>
            </a:pPr>
            <a:r>
              <a:rPr lang="zh-CN" altLang="en-US" sz="2000" dirty="0"/>
              <a:t>合式公式简称</a:t>
            </a:r>
            <a:r>
              <a:rPr lang="zh-CN" altLang="en-US" sz="2000" dirty="0">
                <a:solidFill>
                  <a:srgbClr val="A50021"/>
                </a:solidFill>
              </a:rPr>
              <a:t>公式</a:t>
            </a:r>
            <a:r>
              <a:rPr lang="zh-CN" altLang="en-US" sz="2000" dirty="0"/>
              <a:t>，如：</a:t>
            </a:r>
            <a:endParaRPr lang="en-US" altLang="zh-CN" sz="2000" dirty="0"/>
          </a:p>
          <a:p>
            <a:pPr marL="1158875" indent="-1158875">
              <a:lnSpc>
                <a:spcPct val="150000"/>
              </a:lnSpc>
            </a:pPr>
            <a:r>
              <a:rPr lang="en-US" altLang="zh-CN" sz="2000" dirty="0"/>
              <a:t>         </a:t>
            </a:r>
            <a:r>
              <a:rPr lang="en-US" altLang="zh-CN" sz="2000" i="1" dirty="0"/>
              <a:t>F</a:t>
            </a:r>
            <a:r>
              <a:rPr lang="en-US" altLang="zh-CN" sz="2000" dirty="0"/>
              <a:t>(</a:t>
            </a:r>
            <a:r>
              <a:rPr lang="en-US" altLang="zh-CN" sz="2000" i="1" dirty="0"/>
              <a:t>x</a:t>
            </a:r>
            <a:r>
              <a:rPr lang="en-US" altLang="zh-CN" sz="2000" dirty="0"/>
              <a:t>),  </a:t>
            </a:r>
            <a:r>
              <a:rPr lang="en-US" altLang="zh-CN" sz="2000" i="1" dirty="0"/>
              <a:t>F</a:t>
            </a:r>
            <a:r>
              <a:rPr lang="en-US" altLang="zh-CN" sz="2000" dirty="0"/>
              <a:t>(</a:t>
            </a:r>
            <a:r>
              <a:rPr lang="en-US" altLang="zh-CN" sz="2000" i="1" dirty="0"/>
              <a:t>x</a:t>
            </a:r>
            <a:r>
              <a:rPr lang="en-US" altLang="zh-CN" sz="2000" dirty="0"/>
              <a:t>)</a:t>
            </a:r>
            <a:r>
              <a:rPr lang="en-US" altLang="zh-CN" sz="2000" dirty="0">
                <a:sym typeface="Symbol" panose="05050102010706020507" pitchFamily="18" charset="2"/>
              </a:rPr>
              <a:t></a:t>
            </a:r>
            <a:r>
              <a:rPr lang="en-US" altLang="zh-CN" sz="2000" i="1" dirty="0">
                <a:sym typeface="Symbol" panose="05050102010706020507" pitchFamily="18" charset="2"/>
              </a:rPr>
              <a:t>G</a:t>
            </a:r>
            <a:r>
              <a:rPr lang="en-US" altLang="zh-CN" sz="2000" dirty="0">
                <a:sym typeface="Symbol" panose="05050102010706020507" pitchFamily="18" charset="2"/>
              </a:rPr>
              <a:t>(</a:t>
            </a:r>
            <a:r>
              <a:rPr lang="en-US" altLang="zh-CN" sz="2000" i="1" dirty="0" err="1">
                <a:sym typeface="Symbol" panose="05050102010706020507" pitchFamily="18" charset="2"/>
              </a:rPr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,</a:t>
            </a:r>
            <a:r>
              <a:rPr lang="en-US" altLang="zh-CN" sz="2000" i="1" dirty="0" err="1">
                <a:sym typeface="Symbol" panose="05050102010706020507" pitchFamily="18" charset="2"/>
              </a:rPr>
              <a:t>y</a:t>
            </a:r>
            <a:r>
              <a:rPr lang="en-US" altLang="zh-CN" sz="2000" dirty="0">
                <a:sym typeface="Symbol" panose="05050102010706020507" pitchFamily="18" charset="2"/>
              </a:rPr>
              <a:t>),  </a:t>
            </a:r>
            <a:r>
              <a:rPr lang="en-US" altLang="zh-CN" sz="2000" i="1" dirty="0"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ym typeface="Symbol" panose="05050102010706020507" pitchFamily="18" charset="2"/>
              </a:rPr>
              <a:t>F</a:t>
            </a:r>
            <a:r>
              <a:rPr lang="en-US" altLang="zh-CN" sz="2000" dirty="0"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ym typeface="Symbol" panose="05050102010706020507" pitchFamily="18" charset="2"/>
              </a:rPr>
              <a:t>)</a:t>
            </a:r>
            <a:r>
              <a:rPr lang="en-US" altLang="zh-CN" sz="2000" i="1" dirty="0">
                <a:sym typeface="Symbol" panose="05050102010706020507" pitchFamily="18" charset="2"/>
              </a:rPr>
              <a:t>G</a:t>
            </a:r>
            <a:r>
              <a:rPr lang="en-US" altLang="zh-CN" sz="2000" dirty="0"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ym typeface="Symbol" panose="05050102010706020507" pitchFamily="18" charset="2"/>
              </a:rPr>
              <a:t>))</a:t>
            </a:r>
          </a:p>
          <a:p>
            <a:pPr marL="1158875" indent="-1158875">
              <a:lnSpc>
                <a:spcPct val="15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         </a:t>
            </a:r>
            <a:r>
              <a:rPr lang="en-US" altLang="zh-CN" sz="2000" i="1" dirty="0" err="1">
                <a:sym typeface="Symbol" panose="05050102010706020507" pitchFamily="18" charset="2"/>
              </a:rPr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</a:t>
            </a:r>
            <a:r>
              <a:rPr lang="en-US" altLang="zh-CN" sz="2000" i="1" dirty="0" err="1">
                <a:sym typeface="Symbol" panose="05050102010706020507" pitchFamily="18" charset="2"/>
              </a:rPr>
              <a:t>y</a:t>
            </a:r>
            <a:r>
              <a:rPr lang="en-US" altLang="zh-CN" sz="2000" dirty="0"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ym typeface="Symbol" panose="05050102010706020507" pitchFamily="18" charset="2"/>
              </a:rPr>
              <a:t>F</a:t>
            </a:r>
            <a:r>
              <a:rPr lang="en-US" altLang="zh-CN" sz="2000" dirty="0"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ym typeface="Symbol" panose="05050102010706020507" pitchFamily="18" charset="2"/>
              </a:rPr>
              <a:t>)</a:t>
            </a:r>
            <a:r>
              <a:rPr lang="en-US" altLang="zh-CN" sz="2000" i="1" dirty="0">
                <a:sym typeface="Symbol" panose="05050102010706020507" pitchFamily="18" charset="2"/>
              </a:rPr>
              <a:t>G</a:t>
            </a:r>
            <a:r>
              <a:rPr lang="en-US" altLang="zh-CN" sz="2000" dirty="0"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ym typeface="Symbol" panose="05050102010706020507" pitchFamily="18" charset="2"/>
              </a:rPr>
              <a:t>y</a:t>
            </a:r>
            <a:r>
              <a:rPr lang="en-US" altLang="zh-CN" sz="2000" dirty="0">
                <a:sym typeface="Symbol" panose="05050102010706020507" pitchFamily="18" charset="2"/>
              </a:rPr>
              <a:t>)</a:t>
            </a:r>
            <a:r>
              <a:rPr lang="en-US" altLang="zh-CN" sz="2000" i="1" dirty="0">
                <a:sym typeface="Symbol" panose="05050102010706020507" pitchFamily="18" charset="2"/>
              </a:rPr>
              <a:t>L</a:t>
            </a:r>
            <a:r>
              <a:rPr lang="en-US" altLang="zh-CN" sz="2000" dirty="0">
                <a:sym typeface="Symbol" panose="05050102010706020507" pitchFamily="18" charset="2"/>
              </a:rPr>
              <a:t>(</a:t>
            </a:r>
            <a:r>
              <a:rPr lang="en-US" altLang="zh-CN" sz="2000" i="1" dirty="0" err="1">
                <a:sym typeface="Symbol" panose="05050102010706020507" pitchFamily="18" charset="2"/>
              </a:rPr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,</a:t>
            </a:r>
            <a:r>
              <a:rPr lang="en-US" altLang="zh-CN" sz="2000" i="1" dirty="0" err="1">
                <a:sym typeface="Symbol" panose="05050102010706020507" pitchFamily="18" charset="2"/>
              </a:rPr>
              <a:t>y</a:t>
            </a:r>
            <a:r>
              <a:rPr lang="en-US" altLang="zh-CN" sz="2000" dirty="0">
                <a:sym typeface="Symbol" panose="05050102010706020507" pitchFamily="18" charset="2"/>
              </a:rPr>
              <a:t>))</a:t>
            </a:r>
            <a:r>
              <a:rPr lang="zh-CN" altLang="en-US" sz="2000" dirty="0">
                <a:sym typeface="Symbol" panose="05050102010706020507" pitchFamily="18" charset="2"/>
              </a:rPr>
              <a:t>等都是合式公式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34AD-EDD0-4214-90E1-9BF78A17AD38}" type="slidenum">
              <a:rPr lang="en-US" altLang="zh-CN"/>
              <a:pPr/>
              <a:t>16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封闭的公式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052736"/>
            <a:ext cx="8630543" cy="5472608"/>
          </a:xfrm>
        </p:spPr>
        <p:txBody>
          <a:bodyPr/>
          <a:lstStyle/>
          <a:p>
            <a:pPr marL="625475" indent="-625475">
              <a:lnSpc>
                <a:spcPct val="150000"/>
              </a:lnSpc>
            </a:pPr>
            <a:r>
              <a:rPr lang="zh-CN" altLang="en-US" sz="2000" dirty="0">
                <a:solidFill>
                  <a:srgbClr val="A50021"/>
                </a:solidFill>
              </a:rPr>
              <a:t>定义</a:t>
            </a:r>
            <a:r>
              <a:rPr lang="en-US" altLang="zh-CN" sz="2000" dirty="0">
                <a:solidFill>
                  <a:srgbClr val="A50021"/>
                </a:solidFill>
              </a:rPr>
              <a:t>4.5</a:t>
            </a:r>
            <a:r>
              <a:rPr lang="en-US" altLang="zh-CN" sz="2000" dirty="0"/>
              <a:t>  </a:t>
            </a:r>
            <a:r>
              <a:rPr lang="zh-CN" altLang="en-US" sz="2000" dirty="0"/>
              <a:t>在公式 </a:t>
            </a:r>
            <a:r>
              <a:rPr lang="zh-CN" altLang="en-US" sz="2000" dirty="0">
                <a:sym typeface="Symbol" panose="05050102010706020507" pitchFamily="18" charset="2"/>
              </a:rPr>
              <a:t></a:t>
            </a:r>
            <a:r>
              <a:rPr lang="en-US" altLang="zh-CN" sz="2000" i="1" dirty="0" err="1"/>
              <a:t>xA</a:t>
            </a:r>
            <a:r>
              <a:rPr lang="en-US" altLang="zh-CN" sz="2000" i="1" dirty="0"/>
              <a:t> </a:t>
            </a:r>
            <a:r>
              <a:rPr lang="zh-CN" altLang="en-US" sz="2000" dirty="0"/>
              <a:t>和 </a:t>
            </a:r>
            <a:r>
              <a:rPr lang="zh-CN" altLang="en-US" sz="2000" dirty="0">
                <a:sym typeface="Symbol" panose="05050102010706020507" pitchFamily="18" charset="2"/>
              </a:rPr>
              <a:t></a:t>
            </a:r>
            <a:r>
              <a:rPr lang="en-US" altLang="zh-CN" sz="2000" i="1" dirty="0" err="1"/>
              <a:t>xA</a:t>
            </a:r>
            <a:r>
              <a:rPr lang="en-US" altLang="zh-CN" sz="2000" i="1" dirty="0"/>
              <a:t> </a:t>
            </a:r>
            <a:r>
              <a:rPr lang="zh-CN" altLang="en-US" sz="2000" dirty="0"/>
              <a:t>中，称</a:t>
            </a:r>
            <a:r>
              <a:rPr lang="en-US" altLang="zh-CN" sz="2000" i="1" dirty="0"/>
              <a:t>x</a:t>
            </a:r>
            <a:r>
              <a:rPr lang="zh-CN" altLang="en-US" sz="2000" dirty="0"/>
              <a:t>为</a:t>
            </a:r>
            <a:r>
              <a:rPr lang="zh-CN" altLang="en-US" sz="2000" dirty="0">
                <a:solidFill>
                  <a:srgbClr val="A50021"/>
                </a:solidFill>
              </a:rPr>
              <a:t>指导变元</a:t>
            </a:r>
            <a:r>
              <a:rPr lang="zh-CN" altLang="en-US" sz="2000" dirty="0"/>
              <a:t>，</a:t>
            </a:r>
            <a:r>
              <a:rPr lang="en-US" altLang="zh-CN" sz="2000" i="1" dirty="0"/>
              <a:t>A</a:t>
            </a:r>
            <a:r>
              <a:rPr lang="zh-CN" altLang="en-US" sz="2000" dirty="0"/>
              <a:t>为相应量词的</a:t>
            </a:r>
            <a:r>
              <a:rPr lang="zh-CN" altLang="en-US" sz="2000" dirty="0">
                <a:solidFill>
                  <a:srgbClr val="A50021"/>
                </a:solidFill>
              </a:rPr>
              <a:t>辖域</a:t>
            </a:r>
            <a:r>
              <a:rPr lang="en-US" altLang="zh-CN" sz="2000" dirty="0"/>
              <a:t>. </a:t>
            </a:r>
            <a:r>
              <a:rPr lang="zh-CN" altLang="en-US" sz="2000" dirty="0"/>
              <a:t>在</a:t>
            </a:r>
            <a:r>
              <a:rPr lang="zh-CN" altLang="en-US" sz="2000" dirty="0">
                <a:sym typeface="Symbol" panose="05050102010706020507" pitchFamily="18" charset="2"/>
              </a:rPr>
              <a:t></a:t>
            </a:r>
            <a:r>
              <a:rPr lang="en-US" altLang="zh-CN" sz="2000" i="1" dirty="0"/>
              <a:t>x</a:t>
            </a:r>
            <a:r>
              <a:rPr lang="zh-CN" altLang="en-US" sz="2000" dirty="0"/>
              <a:t>和 </a:t>
            </a:r>
            <a:r>
              <a:rPr lang="zh-CN" altLang="en-US" sz="2000" dirty="0">
                <a:sym typeface="Symbol" panose="05050102010706020507" pitchFamily="18" charset="2"/>
              </a:rPr>
              <a:t></a:t>
            </a:r>
            <a:r>
              <a:rPr lang="en-US" altLang="zh-CN" sz="2000" i="1" dirty="0"/>
              <a:t>x</a:t>
            </a:r>
            <a:r>
              <a:rPr lang="zh-CN" altLang="en-US" sz="2000" dirty="0"/>
              <a:t>的辖域中，</a:t>
            </a:r>
            <a:r>
              <a:rPr lang="en-US" altLang="zh-CN" sz="2000" i="1" dirty="0"/>
              <a:t>x</a:t>
            </a:r>
            <a:r>
              <a:rPr lang="zh-CN" altLang="en-US" sz="2000" dirty="0"/>
              <a:t>的所有出现都称为</a:t>
            </a:r>
            <a:r>
              <a:rPr lang="zh-CN" altLang="en-US" sz="2000" dirty="0">
                <a:solidFill>
                  <a:srgbClr val="A50021"/>
                </a:solidFill>
              </a:rPr>
              <a:t>约束出现</a:t>
            </a:r>
            <a:r>
              <a:rPr lang="zh-CN" altLang="en-US" sz="2000" dirty="0"/>
              <a:t>，</a:t>
            </a:r>
            <a:r>
              <a:rPr lang="en-US" altLang="zh-CN" sz="2000" i="1" dirty="0"/>
              <a:t>A</a:t>
            </a:r>
            <a:r>
              <a:rPr lang="zh-CN" altLang="en-US" sz="2000" dirty="0"/>
              <a:t>中不是约束出现的其他变项</a:t>
            </a:r>
            <a:r>
              <a:rPr lang="zh-CN" altLang="en-US" sz="2000"/>
              <a:t>均称为</a:t>
            </a:r>
            <a:r>
              <a:rPr lang="zh-CN" altLang="en-US" sz="2000">
                <a:solidFill>
                  <a:srgbClr val="A50021"/>
                </a:solidFill>
              </a:rPr>
              <a:t>自由出现</a:t>
            </a:r>
            <a:r>
              <a:rPr lang="en-US" altLang="zh-CN" sz="2000"/>
              <a:t>. </a:t>
            </a:r>
            <a:endParaRPr lang="en-US" altLang="zh-CN" sz="2000" dirty="0"/>
          </a:p>
          <a:p>
            <a:pPr marL="625475" indent="-625475">
              <a:lnSpc>
                <a:spcPct val="150000"/>
              </a:lnSpc>
            </a:pPr>
            <a:endParaRPr lang="en-US" altLang="zh-CN" sz="2000" dirty="0"/>
          </a:p>
          <a:p>
            <a:pPr marL="625475" indent="-625475">
              <a:lnSpc>
                <a:spcPct val="150000"/>
              </a:lnSpc>
            </a:pPr>
            <a:r>
              <a:rPr lang="zh-CN" altLang="en-US" sz="2000" dirty="0"/>
              <a:t>例如，</a:t>
            </a:r>
            <a:r>
              <a:rPr lang="zh-CN" altLang="en-US" sz="2000" dirty="0">
                <a:sym typeface="Symbol" panose="05050102010706020507" pitchFamily="18" charset="2"/>
              </a:rPr>
              <a:t></a:t>
            </a:r>
            <a:r>
              <a:rPr lang="en-US" altLang="zh-CN" sz="2000" i="1" dirty="0"/>
              <a:t>x</a:t>
            </a:r>
            <a:r>
              <a:rPr lang="en-US" altLang="zh-CN" sz="2000" dirty="0"/>
              <a:t>(</a:t>
            </a:r>
            <a:r>
              <a:rPr lang="en-US" altLang="zh-CN" sz="2000" i="1" dirty="0"/>
              <a:t>F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x</a:t>
            </a:r>
            <a:r>
              <a:rPr lang="en-US" altLang="zh-CN" sz="2000" dirty="0" err="1"/>
              <a:t>,</a:t>
            </a:r>
            <a:r>
              <a:rPr lang="en-US" altLang="zh-CN" sz="2000" i="1" dirty="0" err="1"/>
              <a:t>y</a:t>
            </a:r>
            <a:r>
              <a:rPr lang="en-US" altLang="zh-CN" sz="2000" dirty="0"/>
              <a:t>)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G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x</a:t>
            </a:r>
            <a:r>
              <a:rPr lang="en-US" altLang="zh-CN" sz="2000" dirty="0" err="1"/>
              <a:t>,</a:t>
            </a:r>
            <a:r>
              <a:rPr lang="en-US" altLang="zh-CN" sz="2000" i="1" dirty="0" err="1"/>
              <a:t>z</a:t>
            </a:r>
            <a:r>
              <a:rPr lang="en-US" altLang="zh-CN" sz="2000" dirty="0"/>
              <a:t>))</a:t>
            </a:r>
            <a:r>
              <a:rPr lang="zh-CN" altLang="en-US" sz="2000" dirty="0"/>
              <a:t>， </a:t>
            </a:r>
            <a:r>
              <a:rPr lang="en-US" altLang="zh-CN" sz="2000" i="1" dirty="0"/>
              <a:t>x</a:t>
            </a:r>
            <a:r>
              <a:rPr lang="zh-CN" altLang="en-US" sz="2000" dirty="0"/>
              <a:t>为指导变元，</a:t>
            </a:r>
            <a:r>
              <a:rPr lang="en-US" altLang="zh-CN" sz="2000" dirty="0"/>
              <a:t>(</a:t>
            </a:r>
            <a:r>
              <a:rPr lang="en-US" altLang="zh-CN" sz="2000" i="1" dirty="0"/>
              <a:t>F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x</a:t>
            </a:r>
            <a:r>
              <a:rPr lang="en-US" altLang="zh-CN" sz="2000" dirty="0" err="1"/>
              <a:t>,</a:t>
            </a:r>
            <a:r>
              <a:rPr lang="en-US" altLang="zh-CN" sz="2000" i="1" dirty="0" err="1"/>
              <a:t>y</a:t>
            </a:r>
            <a:r>
              <a:rPr lang="en-US" altLang="zh-CN" sz="2000" dirty="0"/>
              <a:t>)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G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x</a:t>
            </a:r>
            <a:r>
              <a:rPr lang="en-US" altLang="zh-CN" sz="2000" dirty="0" err="1"/>
              <a:t>,</a:t>
            </a:r>
            <a:r>
              <a:rPr lang="en-US" altLang="zh-CN" sz="2000" i="1" dirty="0" err="1"/>
              <a:t>z</a:t>
            </a:r>
            <a:r>
              <a:rPr lang="en-US" altLang="zh-CN" sz="2000" dirty="0"/>
              <a:t>))</a:t>
            </a:r>
            <a:r>
              <a:rPr lang="zh-CN" altLang="en-US" sz="2000" dirty="0"/>
              <a:t>为</a:t>
            </a:r>
            <a:r>
              <a:rPr lang="zh-CN" altLang="en-US" sz="2000" dirty="0">
                <a:sym typeface="Symbol" panose="05050102010706020507" pitchFamily="18" charset="2"/>
              </a:rPr>
              <a:t></a:t>
            </a:r>
            <a:r>
              <a:rPr lang="en-US" altLang="zh-CN" sz="2000" i="1" dirty="0"/>
              <a:t>x </a:t>
            </a:r>
            <a:r>
              <a:rPr lang="zh-CN" altLang="en-US" sz="2000" dirty="0"/>
              <a:t>的辖域，</a:t>
            </a:r>
            <a:r>
              <a:rPr lang="en-US" altLang="zh-CN" sz="2000" i="1" dirty="0"/>
              <a:t>x</a:t>
            </a:r>
            <a:r>
              <a:rPr lang="zh-CN" altLang="en-US" sz="2000" dirty="0"/>
              <a:t>的两次出现均为约束出现，</a:t>
            </a:r>
            <a:r>
              <a:rPr lang="en-US" altLang="zh-CN" sz="2000" i="1" dirty="0"/>
              <a:t>y</a:t>
            </a:r>
            <a:r>
              <a:rPr lang="zh-CN" altLang="en-US" sz="2000" dirty="0"/>
              <a:t>与 </a:t>
            </a:r>
            <a:r>
              <a:rPr lang="en-US" altLang="zh-CN" sz="2000" i="1" dirty="0"/>
              <a:t>z </a:t>
            </a:r>
            <a:r>
              <a:rPr lang="zh-CN" altLang="en-US" sz="2000" dirty="0"/>
              <a:t>均为自由出现</a:t>
            </a:r>
          </a:p>
          <a:p>
            <a:pPr marL="625475" indent="-625475">
              <a:lnSpc>
                <a:spcPct val="150000"/>
              </a:lnSpc>
            </a:pPr>
            <a:endParaRPr lang="zh-CN" altLang="en-US" sz="2000" dirty="0"/>
          </a:p>
          <a:p>
            <a:pPr marL="625475" indent="-625475">
              <a:lnSpc>
                <a:spcPct val="150000"/>
              </a:lnSpc>
            </a:pPr>
            <a:r>
              <a:rPr lang="zh-CN" altLang="en-US" sz="2000" dirty="0"/>
              <a:t>又如</a:t>
            </a:r>
            <a:r>
              <a:rPr lang="en-US" altLang="zh-CN" sz="2000" dirty="0"/>
              <a:t>, </a:t>
            </a:r>
            <a:r>
              <a:rPr lang="en-US" altLang="zh-CN" sz="2000" dirty="0">
                <a:sym typeface="Symbol" panose="05050102010706020507" pitchFamily="18" charset="2"/>
              </a:rPr>
              <a:t></a:t>
            </a:r>
            <a:r>
              <a:rPr lang="en-US" altLang="zh-CN" sz="2000" i="1" dirty="0"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ym typeface="Symbol" panose="05050102010706020507" pitchFamily="18" charset="2"/>
              </a:rPr>
              <a:t>F</a:t>
            </a:r>
            <a:r>
              <a:rPr lang="en-US" altLang="zh-CN" sz="2000" dirty="0">
                <a:sym typeface="Symbol" panose="05050102010706020507" pitchFamily="18" charset="2"/>
              </a:rPr>
              <a:t>(</a:t>
            </a:r>
            <a:r>
              <a:rPr lang="en-US" altLang="zh-CN" sz="2000" i="1" dirty="0" err="1">
                <a:sym typeface="Symbol" panose="05050102010706020507" pitchFamily="18" charset="2"/>
              </a:rPr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,</a:t>
            </a:r>
            <a:r>
              <a:rPr lang="en-US" altLang="zh-CN" sz="2000" i="1" dirty="0" err="1">
                <a:sym typeface="Symbol" panose="05050102010706020507" pitchFamily="18" charset="2"/>
              </a:rPr>
              <a:t>y</a:t>
            </a:r>
            <a:r>
              <a:rPr lang="en-US" altLang="zh-CN" sz="2000" dirty="0" err="1">
                <a:sym typeface="Symbol" panose="05050102010706020507" pitchFamily="18" charset="2"/>
              </a:rPr>
              <a:t>,</a:t>
            </a:r>
            <a:r>
              <a:rPr lang="en-US" altLang="zh-CN" sz="2000" i="1" dirty="0" err="1">
                <a:sym typeface="Symbol" panose="05050102010706020507" pitchFamily="18" charset="2"/>
              </a:rPr>
              <a:t>z</a:t>
            </a:r>
            <a:r>
              <a:rPr lang="en-US" altLang="zh-CN" sz="2000" dirty="0">
                <a:sym typeface="Symbol" panose="05050102010706020507" pitchFamily="18" charset="2"/>
              </a:rPr>
              <a:t>)</a:t>
            </a:r>
            <a:r>
              <a:rPr lang="en-US" altLang="zh-CN" sz="2000" i="1" dirty="0">
                <a:sym typeface="Symbol" panose="05050102010706020507" pitchFamily="18" charset="2"/>
              </a:rPr>
              <a:t>y</a:t>
            </a:r>
            <a:r>
              <a:rPr lang="en-US" altLang="zh-CN" sz="2000" dirty="0"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ym typeface="Symbol" panose="05050102010706020507" pitchFamily="18" charset="2"/>
              </a:rPr>
              <a:t>G</a:t>
            </a:r>
            <a:r>
              <a:rPr lang="en-US" altLang="zh-CN" sz="2000" dirty="0">
                <a:sym typeface="Symbol" panose="05050102010706020507" pitchFamily="18" charset="2"/>
              </a:rPr>
              <a:t>(</a:t>
            </a:r>
            <a:r>
              <a:rPr lang="en-US" altLang="zh-CN" sz="2000" i="1" dirty="0" err="1">
                <a:sym typeface="Symbol" panose="05050102010706020507" pitchFamily="18" charset="2"/>
              </a:rPr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,</a:t>
            </a:r>
            <a:r>
              <a:rPr lang="en-US" altLang="zh-CN" sz="2000" i="1" dirty="0" err="1">
                <a:sym typeface="Symbol" panose="05050102010706020507" pitchFamily="18" charset="2"/>
              </a:rPr>
              <a:t>y</a:t>
            </a:r>
            <a:r>
              <a:rPr lang="en-US" altLang="zh-CN" sz="2000" dirty="0">
                <a:sym typeface="Symbol" panose="05050102010706020507" pitchFamily="18" charset="2"/>
              </a:rPr>
              <a:t>)</a:t>
            </a:r>
            <a:r>
              <a:rPr lang="en-US" altLang="zh-CN" sz="2000" i="1" dirty="0">
                <a:sym typeface="Symbol" panose="05050102010706020507" pitchFamily="18" charset="2"/>
              </a:rPr>
              <a:t>H</a:t>
            </a:r>
            <a:r>
              <a:rPr lang="en-US" altLang="zh-CN" sz="2000" dirty="0">
                <a:sym typeface="Symbol" panose="05050102010706020507" pitchFamily="18" charset="2"/>
              </a:rPr>
              <a:t>(</a:t>
            </a:r>
            <a:r>
              <a:rPr lang="en-US" altLang="zh-CN" sz="2000" i="1" dirty="0" err="1">
                <a:sym typeface="Symbol" panose="05050102010706020507" pitchFamily="18" charset="2"/>
              </a:rPr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,</a:t>
            </a:r>
            <a:r>
              <a:rPr lang="en-US" altLang="zh-CN" sz="2000" i="1" dirty="0" err="1">
                <a:sym typeface="Symbol" panose="05050102010706020507" pitchFamily="18" charset="2"/>
              </a:rPr>
              <a:t>y</a:t>
            </a:r>
            <a:r>
              <a:rPr lang="en-US" altLang="zh-CN" sz="2000" dirty="0" err="1">
                <a:sym typeface="Symbol" panose="05050102010706020507" pitchFamily="18" charset="2"/>
              </a:rPr>
              <a:t>,</a:t>
            </a:r>
            <a:r>
              <a:rPr lang="en-US" altLang="zh-CN" sz="2000" i="1" dirty="0" err="1">
                <a:sym typeface="Symbol" panose="05050102010706020507" pitchFamily="18" charset="2"/>
              </a:rPr>
              <a:t>z</a:t>
            </a:r>
            <a:r>
              <a:rPr lang="en-US" altLang="zh-CN" sz="2000" dirty="0">
                <a:sym typeface="Symbol" panose="05050102010706020507" pitchFamily="18" charset="2"/>
              </a:rPr>
              <a:t>))), </a:t>
            </a:r>
            <a:r>
              <a:rPr lang="en-US" altLang="zh-CN" sz="2000" i="1" dirty="0">
                <a:sym typeface="Symbol" panose="05050102010706020507" pitchFamily="18" charset="2"/>
              </a:rPr>
              <a:t>x</a:t>
            </a:r>
            <a:r>
              <a:rPr lang="zh-CN" altLang="en-US" sz="2000" dirty="0">
                <a:sym typeface="Symbol" panose="05050102010706020507" pitchFamily="18" charset="2"/>
              </a:rPr>
              <a:t>中的</a:t>
            </a:r>
            <a:r>
              <a:rPr lang="en-US" altLang="zh-CN" sz="2000" i="1" dirty="0">
                <a:sym typeface="Symbol" panose="05050102010706020507" pitchFamily="18" charset="2"/>
              </a:rPr>
              <a:t>x</a:t>
            </a:r>
            <a:r>
              <a:rPr lang="zh-CN" altLang="en-US" sz="2000" dirty="0">
                <a:sym typeface="Symbol" panose="05050102010706020507" pitchFamily="18" charset="2"/>
              </a:rPr>
              <a:t>是指导变元</a:t>
            </a:r>
            <a:r>
              <a:rPr lang="en-US" altLang="zh-CN" sz="2000" dirty="0"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sym typeface="Symbol" panose="05050102010706020507" pitchFamily="18" charset="2"/>
              </a:rPr>
              <a:t>辖域为</a:t>
            </a:r>
            <a:r>
              <a:rPr lang="en-US" altLang="zh-CN" sz="2000" dirty="0"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ym typeface="Symbol" panose="05050102010706020507" pitchFamily="18" charset="2"/>
              </a:rPr>
              <a:t>F</a:t>
            </a:r>
            <a:r>
              <a:rPr lang="en-US" altLang="zh-CN" sz="2000" dirty="0">
                <a:sym typeface="Symbol" panose="05050102010706020507" pitchFamily="18" charset="2"/>
              </a:rPr>
              <a:t>(</a:t>
            </a:r>
            <a:r>
              <a:rPr lang="en-US" altLang="zh-CN" sz="2000" i="1" dirty="0" err="1">
                <a:sym typeface="Symbol" panose="05050102010706020507" pitchFamily="18" charset="2"/>
              </a:rPr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,</a:t>
            </a:r>
            <a:r>
              <a:rPr lang="en-US" altLang="zh-CN" sz="2000" i="1" dirty="0" err="1">
                <a:sym typeface="Symbol" panose="05050102010706020507" pitchFamily="18" charset="2"/>
              </a:rPr>
              <a:t>y</a:t>
            </a:r>
            <a:r>
              <a:rPr lang="en-US" altLang="zh-CN" sz="2000" dirty="0" err="1">
                <a:sym typeface="Symbol" panose="05050102010706020507" pitchFamily="18" charset="2"/>
              </a:rPr>
              <a:t>,</a:t>
            </a:r>
            <a:r>
              <a:rPr lang="en-US" altLang="zh-CN" sz="2000" i="1" dirty="0" err="1">
                <a:sym typeface="Symbol" panose="05050102010706020507" pitchFamily="18" charset="2"/>
              </a:rPr>
              <a:t>z</a:t>
            </a:r>
            <a:r>
              <a:rPr lang="en-US" altLang="zh-CN" sz="2000" dirty="0">
                <a:sym typeface="Symbol" panose="05050102010706020507" pitchFamily="18" charset="2"/>
              </a:rPr>
              <a:t>)</a:t>
            </a:r>
            <a:r>
              <a:rPr lang="en-US" altLang="zh-CN" sz="2000" i="1" dirty="0">
                <a:sym typeface="Symbol" panose="05050102010706020507" pitchFamily="18" charset="2"/>
              </a:rPr>
              <a:t>y</a:t>
            </a:r>
            <a:r>
              <a:rPr lang="en-US" altLang="zh-CN" sz="2000" dirty="0"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ym typeface="Symbol" panose="05050102010706020507" pitchFamily="18" charset="2"/>
              </a:rPr>
              <a:t>G</a:t>
            </a:r>
            <a:r>
              <a:rPr lang="en-US" altLang="zh-CN" sz="2000" dirty="0">
                <a:sym typeface="Symbol" panose="05050102010706020507" pitchFamily="18" charset="2"/>
              </a:rPr>
              <a:t>(</a:t>
            </a:r>
            <a:r>
              <a:rPr lang="en-US" altLang="zh-CN" sz="2000" i="1" dirty="0" err="1">
                <a:sym typeface="Symbol" panose="05050102010706020507" pitchFamily="18" charset="2"/>
              </a:rPr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,</a:t>
            </a:r>
            <a:r>
              <a:rPr lang="en-US" altLang="zh-CN" sz="2000" i="1" dirty="0" err="1">
                <a:sym typeface="Symbol" panose="05050102010706020507" pitchFamily="18" charset="2"/>
              </a:rPr>
              <a:t>y</a:t>
            </a:r>
            <a:r>
              <a:rPr lang="en-US" altLang="zh-CN" sz="2000" dirty="0">
                <a:sym typeface="Symbol" panose="05050102010706020507" pitchFamily="18" charset="2"/>
              </a:rPr>
              <a:t>)</a:t>
            </a:r>
            <a:r>
              <a:rPr lang="en-US" altLang="zh-CN" sz="2000" i="1" dirty="0">
                <a:sym typeface="Symbol" panose="05050102010706020507" pitchFamily="18" charset="2"/>
              </a:rPr>
              <a:t>H</a:t>
            </a:r>
            <a:r>
              <a:rPr lang="en-US" altLang="zh-CN" sz="2000" dirty="0">
                <a:sym typeface="Symbol" panose="05050102010706020507" pitchFamily="18" charset="2"/>
              </a:rPr>
              <a:t>(</a:t>
            </a:r>
            <a:r>
              <a:rPr lang="en-US" altLang="zh-CN" sz="2000" i="1" dirty="0" err="1">
                <a:sym typeface="Symbol" panose="05050102010706020507" pitchFamily="18" charset="2"/>
              </a:rPr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,</a:t>
            </a:r>
            <a:r>
              <a:rPr lang="en-US" altLang="zh-CN" sz="2000" i="1" dirty="0" err="1">
                <a:sym typeface="Symbol" panose="05050102010706020507" pitchFamily="18" charset="2"/>
              </a:rPr>
              <a:t>y</a:t>
            </a:r>
            <a:r>
              <a:rPr lang="en-US" altLang="zh-CN" sz="2000" dirty="0" err="1">
                <a:sym typeface="Symbol" panose="05050102010706020507" pitchFamily="18" charset="2"/>
              </a:rPr>
              <a:t>,</a:t>
            </a:r>
            <a:r>
              <a:rPr lang="en-US" altLang="zh-CN" sz="2000" i="1" dirty="0" err="1">
                <a:sym typeface="Symbol" panose="05050102010706020507" pitchFamily="18" charset="2"/>
              </a:rPr>
              <a:t>z</a:t>
            </a:r>
            <a:r>
              <a:rPr lang="en-US" altLang="zh-CN" sz="2000" dirty="0">
                <a:sym typeface="Symbol" panose="05050102010706020507" pitchFamily="18" charset="2"/>
              </a:rPr>
              <a:t>))). </a:t>
            </a:r>
            <a:r>
              <a:rPr lang="en-US" altLang="zh-CN" sz="2000" i="1" dirty="0">
                <a:sym typeface="Symbol" panose="05050102010706020507" pitchFamily="18" charset="2"/>
              </a:rPr>
              <a:t>y</a:t>
            </a:r>
            <a:r>
              <a:rPr lang="zh-CN" altLang="en-US" sz="2000" dirty="0">
                <a:sym typeface="Symbol" panose="05050102010706020507" pitchFamily="18" charset="2"/>
              </a:rPr>
              <a:t>中的</a:t>
            </a:r>
            <a:r>
              <a:rPr lang="en-US" altLang="zh-CN" sz="2000" i="1" dirty="0">
                <a:sym typeface="Symbol" panose="05050102010706020507" pitchFamily="18" charset="2"/>
              </a:rPr>
              <a:t>y</a:t>
            </a:r>
            <a:r>
              <a:rPr lang="zh-CN" altLang="en-US" sz="2000" dirty="0">
                <a:sym typeface="Symbol" panose="05050102010706020507" pitchFamily="18" charset="2"/>
              </a:rPr>
              <a:t>是指导变元</a:t>
            </a:r>
            <a:r>
              <a:rPr lang="en-US" altLang="zh-CN" sz="2000" dirty="0"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sym typeface="Symbol" panose="05050102010706020507" pitchFamily="18" charset="2"/>
              </a:rPr>
              <a:t>辖域为</a:t>
            </a:r>
            <a:r>
              <a:rPr lang="en-US" altLang="zh-CN" sz="2000" dirty="0"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ym typeface="Symbol" panose="05050102010706020507" pitchFamily="18" charset="2"/>
              </a:rPr>
              <a:t>G</a:t>
            </a:r>
            <a:r>
              <a:rPr lang="en-US" altLang="zh-CN" sz="2000" dirty="0">
                <a:sym typeface="Symbol" panose="05050102010706020507" pitchFamily="18" charset="2"/>
              </a:rPr>
              <a:t>(</a:t>
            </a:r>
            <a:r>
              <a:rPr lang="en-US" altLang="zh-CN" sz="2000" i="1" dirty="0" err="1">
                <a:sym typeface="Symbol" panose="05050102010706020507" pitchFamily="18" charset="2"/>
              </a:rPr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,</a:t>
            </a:r>
            <a:r>
              <a:rPr lang="en-US" altLang="zh-CN" sz="2000" i="1" dirty="0" err="1">
                <a:sym typeface="Symbol" panose="05050102010706020507" pitchFamily="18" charset="2"/>
              </a:rPr>
              <a:t>y</a:t>
            </a:r>
            <a:r>
              <a:rPr lang="en-US" altLang="zh-CN" sz="2000" dirty="0">
                <a:sym typeface="Symbol" panose="05050102010706020507" pitchFamily="18" charset="2"/>
              </a:rPr>
              <a:t>)</a:t>
            </a:r>
            <a:r>
              <a:rPr lang="en-US" altLang="zh-CN" sz="2000" i="1" dirty="0">
                <a:sym typeface="Symbol" panose="05050102010706020507" pitchFamily="18" charset="2"/>
              </a:rPr>
              <a:t>H</a:t>
            </a:r>
            <a:r>
              <a:rPr lang="en-US" altLang="zh-CN" sz="2000" dirty="0">
                <a:sym typeface="Symbol" panose="05050102010706020507" pitchFamily="18" charset="2"/>
              </a:rPr>
              <a:t>(</a:t>
            </a:r>
            <a:r>
              <a:rPr lang="en-US" altLang="zh-CN" sz="2000" i="1" dirty="0" err="1">
                <a:sym typeface="Symbol" panose="05050102010706020507" pitchFamily="18" charset="2"/>
              </a:rPr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,</a:t>
            </a:r>
            <a:r>
              <a:rPr lang="en-US" altLang="zh-CN" sz="2000" i="1" dirty="0" err="1">
                <a:sym typeface="Symbol" panose="05050102010706020507" pitchFamily="18" charset="2"/>
              </a:rPr>
              <a:t>y</a:t>
            </a:r>
            <a:r>
              <a:rPr lang="en-US" altLang="zh-CN" sz="2000" dirty="0" err="1">
                <a:sym typeface="Symbol" panose="05050102010706020507" pitchFamily="18" charset="2"/>
              </a:rPr>
              <a:t>,</a:t>
            </a:r>
            <a:r>
              <a:rPr lang="en-US" altLang="zh-CN" sz="2000" i="1" dirty="0" err="1">
                <a:sym typeface="Symbol" panose="05050102010706020507" pitchFamily="18" charset="2"/>
              </a:rPr>
              <a:t>z</a:t>
            </a:r>
            <a:r>
              <a:rPr lang="en-US" altLang="zh-CN" sz="2000" dirty="0">
                <a:sym typeface="Symbol" panose="05050102010706020507" pitchFamily="18" charset="2"/>
              </a:rPr>
              <a:t>)). </a:t>
            </a:r>
            <a:r>
              <a:rPr lang="en-US" altLang="zh-CN" sz="2000" i="1" dirty="0">
                <a:sym typeface="Symbol" panose="05050102010706020507" pitchFamily="18" charset="2"/>
              </a:rPr>
              <a:t>x</a:t>
            </a:r>
            <a:r>
              <a:rPr lang="zh-CN" altLang="en-US" sz="2000" dirty="0">
                <a:sym typeface="Symbol" panose="05050102010706020507" pitchFamily="18" charset="2"/>
              </a:rPr>
              <a:t>的</a:t>
            </a:r>
            <a:r>
              <a:rPr lang="en-US" altLang="zh-CN" sz="2000" dirty="0">
                <a:sym typeface="Symbol" panose="05050102010706020507" pitchFamily="18" charset="2"/>
              </a:rPr>
              <a:t>3</a:t>
            </a:r>
            <a:r>
              <a:rPr lang="zh-CN" altLang="en-US" sz="2000" dirty="0">
                <a:sym typeface="Symbol" panose="05050102010706020507" pitchFamily="18" charset="2"/>
              </a:rPr>
              <a:t>次出现都是约束出现</a:t>
            </a:r>
            <a:r>
              <a:rPr lang="en-US" altLang="zh-CN" sz="2000" dirty="0">
                <a:sym typeface="Symbol" panose="05050102010706020507" pitchFamily="18" charset="2"/>
              </a:rPr>
              <a:t>, </a:t>
            </a:r>
            <a:r>
              <a:rPr lang="en-US" altLang="zh-CN" sz="2000" i="1" dirty="0">
                <a:sym typeface="Symbol" panose="05050102010706020507" pitchFamily="18" charset="2"/>
              </a:rPr>
              <a:t>y</a:t>
            </a:r>
            <a:r>
              <a:rPr lang="zh-CN" altLang="en-US" sz="2000" dirty="0">
                <a:sym typeface="Symbol" panose="05050102010706020507" pitchFamily="18" charset="2"/>
              </a:rPr>
              <a:t>的第一次出现是自由出现</a:t>
            </a:r>
            <a:r>
              <a:rPr lang="en-US" altLang="zh-CN" sz="2000" dirty="0"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sym typeface="Symbol" panose="05050102010706020507" pitchFamily="18" charset="2"/>
              </a:rPr>
              <a:t>后</a:t>
            </a:r>
            <a:r>
              <a:rPr lang="en-US" altLang="zh-CN" sz="2000" dirty="0">
                <a:sym typeface="Symbol" panose="05050102010706020507" pitchFamily="18" charset="2"/>
              </a:rPr>
              <a:t>2</a:t>
            </a:r>
            <a:r>
              <a:rPr lang="zh-CN" altLang="en-US" sz="2000" dirty="0">
                <a:sym typeface="Symbol" panose="05050102010706020507" pitchFamily="18" charset="2"/>
              </a:rPr>
              <a:t>次是约束出现</a:t>
            </a:r>
            <a:r>
              <a:rPr lang="en-US" altLang="zh-CN" sz="2000" dirty="0">
                <a:sym typeface="Symbol" panose="05050102010706020507" pitchFamily="18" charset="2"/>
              </a:rPr>
              <a:t>, </a:t>
            </a:r>
            <a:r>
              <a:rPr lang="en-US" altLang="zh-CN" sz="2000" i="1" dirty="0">
                <a:sym typeface="Symbol" panose="05050102010706020507" pitchFamily="18" charset="2"/>
              </a:rPr>
              <a:t>z</a:t>
            </a:r>
            <a:r>
              <a:rPr lang="zh-CN" altLang="en-US" sz="2000" dirty="0">
                <a:sym typeface="Symbol" panose="05050102010706020507" pitchFamily="18" charset="2"/>
              </a:rPr>
              <a:t>的</a:t>
            </a:r>
            <a:r>
              <a:rPr lang="en-US" altLang="zh-CN" sz="2000" dirty="0">
                <a:sym typeface="Symbol" panose="05050102010706020507" pitchFamily="18" charset="2"/>
              </a:rPr>
              <a:t>2</a:t>
            </a:r>
            <a:r>
              <a:rPr lang="zh-CN" altLang="en-US" sz="2000" dirty="0">
                <a:sym typeface="Symbol" panose="05050102010706020507" pitchFamily="18" charset="2"/>
              </a:rPr>
              <a:t>次出现都是自由出现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6EBF-E624-40E9-BCBC-CD1D81BF5B3A}" type="slidenum">
              <a:rPr lang="en-US" altLang="zh-CN"/>
              <a:pPr/>
              <a:t>17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封闭的公式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5687E-197C-44E8-85D2-3317503C8367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250825" y="1340768"/>
            <a:ext cx="8641655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763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333500" indent="-4191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7907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47900" indent="-4191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7051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623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6195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767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4.6</a:t>
            </a:r>
            <a:r>
              <a:rPr lang="en-US" altLang="zh-CN" dirty="0"/>
              <a:t>  </a:t>
            </a:r>
            <a:r>
              <a:rPr lang="zh-CN" altLang="en-US" dirty="0"/>
              <a:t>若公式</a:t>
            </a:r>
            <a:r>
              <a:rPr lang="en-US" altLang="zh-CN" i="1" dirty="0"/>
              <a:t>A</a:t>
            </a:r>
            <a:r>
              <a:rPr lang="zh-CN" altLang="en-US" dirty="0"/>
              <a:t>中不含自由出现的个体变项，则称</a:t>
            </a:r>
            <a:r>
              <a:rPr lang="en-US" altLang="zh-CN" i="1" dirty="0"/>
              <a:t>A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A50021"/>
                </a:solidFill>
              </a:rPr>
              <a:t>封闭的公式</a:t>
            </a:r>
            <a:r>
              <a:rPr lang="zh-CN" altLang="en-US" dirty="0"/>
              <a:t>，简称</a:t>
            </a:r>
            <a:r>
              <a:rPr lang="zh-CN" altLang="en-US" dirty="0">
                <a:solidFill>
                  <a:srgbClr val="A50021"/>
                </a:solidFill>
              </a:rPr>
              <a:t>闭式</a:t>
            </a:r>
            <a:r>
              <a:rPr lang="en-US" altLang="zh-CN" dirty="0"/>
              <a:t>.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例如，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y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y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/>
              <a:t>H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)) </a:t>
            </a:r>
            <a:r>
              <a:rPr lang="zh-CN" altLang="en-US" dirty="0"/>
              <a:t>为闭式，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而        </a:t>
            </a:r>
            <a:r>
              <a:rPr lang="zh-CN" altLang="en-US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)) </a:t>
            </a:r>
            <a:r>
              <a:rPr lang="zh-CN" altLang="en-US" dirty="0"/>
              <a:t>不是闭式  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Lucida Sans Unicode" panose="020B0602030504020204" pitchFamily="34" charset="0"/>
              </a:rPr>
              <a:t>公式的解释</a:t>
            </a:r>
          </a:p>
        </p:txBody>
      </p:sp>
      <p:sp>
        <p:nvSpPr>
          <p:cNvPr id="20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624F-8D00-47BC-82D6-D86D5E146140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990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9015" name="Rectangle 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90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99030" name="Group 22"/>
          <p:cNvGrpSpPr>
            <a:grpSpLocks/>
          </p:cNvGrpSpPr>
          <p:nvPr/>
        </p:nvGrpSpPr>
        <p:grpSpPr bwMode="auto">
          <a:xfrm>
            <a:off x="250825" y="1128713"/>
            <a:ext cx="8713788" cy="3563938"/>
            <a:chOff x="158" y="711"/>
            <a:chExt cx="5489" cy="2245"/>
          </a:xfrm>
        </p:grpSpPr>
        <p:graphicFrame>
          <p:nvGraphicFramePr>
            <p:cNvPr id="299024" name="Object 16"/>
            <p:cNvGraphicFramePr>
              <a:graphicFrameLocks noChangeAspect="1"/>
            </p:cNvGraphicFramePr>
            <p:nvPr/>
          </p:nvGraphicFramePr>
          <p:xfrm>
            <a:off x="839" y="2659"/>
            <a:ext cx="21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64880" imgH="203040" progId="Equation.3">
                    <p:embed/>
                  </p:oleObj>
                </mc:Choice>
                <mc:Fallback>
                  <p:oleObj name="公式" r:id="rId3" imgW="164880" imgH="2030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659"/>
                          <a:ext cx="21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9012" name="Object 4"/>
            <p:cNvGraphicFramePr>
              <a:graphicFrameLocks noChangeAspect="1"/>
            </p:cNvGraphicFramePr>
            <p:nvPr/>
          </p:nvGraphicFramePr>
          <p:xfrm>
            <a:off x="4468" y="1253"/>
            <a:ext cx="16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26720" imgH="215640" progId="Equation.3">
                    <p:embed/>
                  </p:oleObj>
                </mc:Choice>
                <mc:Fallback>
                  <p:oleObj name="公式" r:id="rId5" imgW="126720" imgH="2156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1253"/>
                          <a:ext cx="168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9014" name="Object 6"/>
            <p:cNvGraphicFramePr>
              <a:graphicFrameLocks noChangeAspect="1"/>
            </p:cNvGraphicFramePr>
            <p:nvPr/>
          </p:nvGraphicFramePr>
          <p:xfrm>
            <a:off x="2064" y="2066"/>
            <a:ext cx="217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64880" imgH="241200" progId="Equation.3">
                    <p:embed/>
                  </p:oleObj>
                </mc:Choice>
                <mc:Fallback>
                  <p:oleObj name="公式" r:id="rId7" imgW="164880" imgH="241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066"/>
                          <a:ext cx="217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9016" name="Object 8"/>
            <p:cNvGraphicFramePr>
              <a:graphicFrameLocks noChangeAspect="1"/>
            </p:cNvGraphicFramePr>
            <p:nvPr/>
          </p:nvGraphicFramePr>
          <p:xfrm>
            <a:off x="5148" y="2361"/>
            <a:ext cx="209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64880" imgH="203040" progId="Equation.3">
                    <p:embed/>
                  </p:oleObj>
                </mc:Choice>
                <mc:Fallback>
                  <p:oleObj name="公式" r:id="rId9" imgW="164880" imgH="203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2361"/>
                          <a:ext cx="209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9023" name="Text Box 15"/>
            <p:cNvSpPr txBox="1">
              <a:spLocks noChangeArrowheads="1"/>
            </p:cNvSpPr>
            <p:nvPr/>
          </p:nvSpPr>
          <p:spPr bwMode="auto">
            <a:xfrm>
              <a:off x="158" y="711"/>
              <a:ext cx="5489" cy="2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定义</a:t>
              </a:r>
              <a:r>
                <a:rPr lang="en-US" altLang="zh-CN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4.7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设</a:t>
              </a:r>
              <a:r>
                <a:rPr lang="en-US" altLang="zh-CN" b="1" dirty="0">
                  <a:solidFill>
                    <a:srgbClr val="000000"/>
                  </a:solidFill>
                  <a:latin typeface="Palace Script MT" panose="030303020206070C0B05" pitchFamily="66" charset="0"/>
                </a:rPr>
                <a:t>L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是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生成的一阶语言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b="1" dirty="0">
                  <a:solidFill>
                    <a:srgbClr val="000000"/>
                  </a:solidFill>
                  <a:latin typeface="Palace Script MT" panose="030303020206070C0B05" pitchFamily="66" charset="0"/>
                </a:rPr>
                <a:t>L 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的</a:t>
              </a:r>
              <a:r>
                <a:rPr lang="zh-CN" altLang="en-US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解释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由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部分组成：</a:t>
              </a:r>
            </a:p>
            <a:p>
              <a:pPr>
                <a:spcBef>
                  <a:spcPct val="20000"/>
                </a:spcBef>
              </a:pP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(a)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非空个体域 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 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(b)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对每一个个体常项符号</a:t>
              </a:r>
              <a:r>
                <a:rPr lang="en-US" altLang="zh-CN" b="1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dirty="0" err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altLang="zh-CN" b="1" i="1" dirty="0" err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有一个    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称</a:t>
              </a:r>
              <a:r>
                <a:rPr lang="zh-CN" altLang="en-US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为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在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     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中的解释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(c) </a:t>
              </a:r>
              <a:r>
                <a:rPr lang="zh-CN" altLang="en-US" b="1" dirty="0">
                  <a:solidFill>
                    <a:srgbClr val="000000"/>
                  </a:solidFill>
                </a:rPr>
                <a:t>对每一个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元函数符号</a:t>
              </a:r>
              <a:r>
                <a:rPr lang="en-US" altLang="zh-CN" b="1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b="1" dirty="0" err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altLang="zh-CN" b="1" i="1" dirty="0" err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有一个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上的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元函数               </a:t>
              </a:r>
            </a:p>
            <a:p>
              <a:pPr>
                <a:spcBef>
                  <a:spcPct val="20000"/>
                </a:spcBef>
              </a:pP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       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称</a:t>
              </a:r>
              <a:r>
                <a:rPr lang="zh-CN" altLang="en-US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为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在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中的解释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en-US" altLang="zh-CN" dirty="0">
                  <a:latin typeface="Times New Roman" panose="02020603050405020304" pitchFamily="18" charset="0"/>
                </a:rPr>
                <a:t>   (d)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对每一个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元谓词符号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有一个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上的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元谓词常项   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称</a:t>
              </a:r>
              <a:r>
                <a:rPr lang="zh-CN" altLang="en-US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为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在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中的解释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99026" name="Object 18"/>
            <p:cNvGraphicFramePr>
              <a:graphicFrameLocks noChangeAspect="1"/>
            </p:cNvGraphicFramePr>
            <p:nvPr/>
          </p:nvGraphicFramePr>
          <p:xfrm>
            <a:off x="3651" y="1253"/>
            <a:ext cx="16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26720" imgH="215640" progId="Equation.3">
                    <p:embed/>
                  </p:oleObj>
                </mc:Choice>
                <mc:Fallback>
                  <p:oleObj name="公式" r:id="rId11" imgW="126720" imgH="2156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1253"/>
                          <a:ext cx="167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9028" name="Object 20"/>
            <p:cNvGraphicFramePr>
              <a:graphicFrameLocks noChangeAspect="1"/>
            </p:cNvGraphicFramePr>
            <p:nvPr/>
          </p:nvGraphicFramePr>
          <p:xfrm>
            <a:off x="612" y="2069"/>
            <a:ext cx="1101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838080" imgH="241200" progId="Equation.3">
                    <p:embed/>
                  </p:oleObj>
                </mc:Choice>
                <mc:Fallback>
                  <p:oleObj name="公式" r:id="rId12" imgW="838080" imgH="241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069"/>
                          <a:ext cx="1101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183E41-FCDA-488F-87BF-6DF7D4E9D2DF}"/>
              </a:ext>
            </a:extLst>
          </p:cNvPr>
          <p:cNvSpPr txBox="1">
            <a:spLocks/>
          </p:cNvSpPr>
          <p:nvPr/>
        </p:nvSpPr>
        <p:spPr bwMode="auto">
          <a:xfrm>
            <a:off x="355153" y="4632326"/>
            <a:ext cx="8433693" cy="1902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indent="0">
              <a:lnSpc>
                <a:spcPct val="150000"/>
              </a:lnSpc>
              <a:spcBef>
                <a:spcPts val="6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下的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赋值</a:t>
            </a:r>
            <a:r>
              <a:rPr kumimoji="1"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：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对每一个自由出现的个体变项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指定个体域中的一个值</a:t>
            </a:r>
            <a:r>
              <a:rPr kumimoji="1" lang="zh-CN" altLang="en-US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).</a:t>
            </a:r>
          </a:p>
          <a:p>
            <a:pPr marL="0"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任何公式在给定的解释和赋值下都是命题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332656"/>
            <a:ext cx="6121400" cy="41751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4.1 </a:t>
            </a:r>
            <a:r>
              <a:rPr lang="zh-CN" altLang="en-US" dirty="0"/>
              <a:t>一阶逻辑命题符号化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545" y="1052736"/>
            <a:ext cx="8229600" cy="33123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命题逻辑局限性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 凡是偶数都能被</a:t>
            </a:r>
            <a:r>
              <a:rPr lang="en-US" altLang="zh-CN" sz="2000" dirty="0"/>
              <a:t>2</a:t>
            </a:r>
            <a:r>
              <a:rPr lang="zh-CN" altLang="en-US" sz="2000" dirty="0"/>
              <a:t>整除。</a:t>
            </a:r>
            <a:r>
              <a:rPr lang="en-US" altLang="zh-CN" sz="2000" dirty="0"/>
              <a:t>6</a:t>
            </a:r>
            <a:r>
              <a:rPr lang="zh-CN" altLang="en-US" sz="2000" dirty="0"/>
              <a:t>是偶数。所以，</a:t>
            </a:r>
            <a:r>
              <a:rPr lang="en-US" altLang="zh-CN" sz="2000" dirty="0"/>
              <a:t>6</a:t>
            </a:r>
            <a:r>
              <a:rPr lang="zh-CN" altLang="en-US" sz="2000" dirty="0"/>
              <a:t>能被</a:t>
            </a:r>
            <a:r>
              <a:rPr lang="en-US" altLang="zh-CN" sz="2000" dirty="0"/>
              <a:t>2</a:t>
            </a:r>
            <a:r>
              <a:rPr lang="zh-CN" altLang="en-US" sz="2000" dirty="0"/>
              <a:t>整除。</a:t>
            </a: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b="1" dirty="0"/>
              <a:t>：</a:t>
            </a:r>
            <a:r>
              <a:rPr lang="zh-CN" altLang="en-US" sz="2000" b="1" dirty="0">
                <a:latin typeface="+mn-ea"/>
                <a:ea typeface="+mn-ea"/>
              </a:rPr>
              <a:t>偶数都能被</a:t>
            </a:r>
            <a:r>
              <a:rPr lang="en-US" altLang="zh-CN" sz="2000" b="1" dirty="0"/>
              <a:t>2</a:t>
            </a:r>
            <a:r>
              <a:rPr lang="zh-CN" altLang="en-US" sz="2000" b="1" dirty="0">
                <a:latin typeface="+mn-ea"/>
                <a:ea typeface="+mn-ea"/>
              </a:rPr>
              <a:t>整除</a:t>
            </a:r>
            <a:r>
              <a:rPr lang="zh-CN" altLang="en-US" sz="2000" b="1" dirty="0"/>
              <a:t>。</a:t>
            </a:r>
            <a:endParaRPr lang="en-US" altLang="zh-CN" sz="20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6</a:t>
            </a:r>
            <a:r>
              <a:rPr lang="zh-CN" altLang="en-US" sz="2000" b="1" dirty="0">
                <a:latin typeface="+mn-ea"/>
                <a:ea typeface="+mn-ea"/>
              </a:rPr>
              <a:t>是偶数</a:t>
            </a:r>
            <a:r>
              <a:rPr lang="zh-CN" altLang="en-US" sz="2000" b="1" dirty="0"/>
              <a:t>。</a:t>
            </a:r>
            <a:endParaRPr lang="en-US" altLang="zh-CN" sz="20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6</a:t>
            </a:r>
            <a:r>
              <a:rPr lang="zh-CN" altLang="en-US" sz="2000" b="1" dirty="0">
                <a:latin typeface="+mn-ea"/>
                <a:ea typeface="+mn-ea"/>
              </a:rPr>
              <a:t>能被</a:t>
            </a:r>
            <a:r>
              <a:rPr lang="en-US" altLang="zh-CN" sz="2000" b="1" dirty="0">
                <a:latin typeface="+mn-ea"/>
                <a:ea typeface="+mn-ea"/>
              </a:rPr>
              <a:t>2</a:t>
            </a:r>
            <a:r>
              <a:rPr lang="zh-CN" altLang="en-US" sz="2000" b="1" dirty="0">
                <a:latin typeface="+mn-ea"/>
                <a:ea typeface="+mn-ea"/>
              </a:rPr>
              <a:t>整除</a:t>
            </a:r>
            <a:r>
              <a:rPr lang="zh-CN" altLang="en-US" sz="2000" b="1" dirty="0"/>
              <a:t>。</a:t>
            </a:r>
            <a:endParaRPr lang="en-US" altLang="zh-CN" sz="20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000" b="1" dirty="0">
                <a:latin typeface="Times New Roman" panose="02020603050405020304" pitchFamily="18" charset="0"/>
              </a:rPr>
              <a:t>)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r  </a:t>
            </a:r>
            <a:r>
              <a:rPr lang="en-US" altLang="zh-CN" sz="2000" dirty="0"/>
              <a:t>    </a:t>
            </a:r>
            <a:endParaRPr lang="zh-CN" altLang="en-US" sz="2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FB82-6724-4457-9C6A-220E0C0CD30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267744" y="3789040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不能判断为重言式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1545" y="4596380"/>
            <a:ext cx="7776864" cy="141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      为了研究简单命题</a:t>
            </a:r>
            <a:r>
              <a:rPr lang="zh-CN" altLang="en-US" sz="2000" b="1" dirty="0">
                <a:solidFill>
                  <a:srgbClr val="FF0000"/>
                </a:solidFill>
              </a:rPr>
              <a:t>句子内部</a:t>
            </a:r>
            <a:r>
              <a:rPr lang="zh-CN" altLang="en-US" sz="2000" b="1" dirty="0"/>
              <a:t>的逻辑关系，我们需要对简单命题进行分解，利用</a:t>
            </a:r>
            <a:r>
              <a:rPr lang="zh-CN" altLang="en-US" sz="2000" b="1" dirty="0">
                <a:solidFill>
                  <a:srgbClr val="0070C0"/>
                </a:solidFill>
              </a:rPr>
              <a:t>个体词</a:t>
            </a:r>
            <a:r>
              <a:rPr lang="zh-CN" altLang="en-US" sz="2000" b="1" dirty="0"/>
              <a:t>，</a:t>
            </a:r>
            <a:r>
              <a:rPr lang="zh-CN" altLang="en-US" sz="2000" b="1" dirty="0">
                <a:solidFill>
                  <a:srgbClr val="0070C0"/>
                </a:solidFill>
              </a:rPr>
              <a:t>谓词</a:t>
            </a:r>
            <a:r>
              <a:rPr lang="zh-CN" altLang="en-US" sz="2000" b="1" dirty="0"/>
              <a:t>和</a:t>
            </a:r>
            <a:r>
              <a:rPr lang="zh-CN" altLang="en-US" sz="2000" b="1" dirty="0">
                <a:solidFill>
                  <a:srgbClr val="0070C0"/>
                </a:solidFill>
              </a:rPr>
              <a:t>量词</a:t>
            </a:r>
            <a:r>
              <a:rPr lang="zh-CN" altLang="en-US" sz="2000" b="1" dirty="0"/>
              <a:t>来描述它们，并研究个体与总体的内在联系和数量关系，这就是</a:t>
            </a:r>
            <a:r>
              <a:rPr lang="zh-CN" altLang="en-US" sz="2000" b="1" dirty="0">
                <a:solidFill>
                  <a:srgbClr val="C00000"/>
                </a:solidFill>
              </a:rPr>
              <a:t>谓词逻辑</a:t>
            </a:r>
            <a:r>
              <a:rPr lang="zh-CN" altLang="en-US" sz="2000" b="1" dirty="0"/>
              <a:t>或</a:t>
            </a:r>
            <a:r>
              <a:rPr lang="zh-CN" altLang="en-US" sz="2000" b="1" dirty="0">
                <a:solidFill>
                  <a:srgbClr val="C00000"/>
                </a:solidFill>
              </a:rPr>
              <a:t>一阶逻辑</a:t>
            </a:r>
            <a:r>
              <a:rPr lang="zh-CN" altLang="en-US" sz="20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801686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公式的解释与赋值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FB82-6724-4457-9C6A-220E0C0CD30C}" type="slidenum">
              <a:rPr lang="en-US" altLang="zh-CN" smtClean="0"/>
              <a:pPr/>
              <a:t>20</a:t>
            </a:fld>
            <a:endParaRPr lang="en-US" altLang="zh-CN"/>
          </a:p>
        </p:txBody>
      </p:sp>
      <p:grpSp>
        <p:nvGrpSpPr>
          <p:cNvPr id="5" name="Group 31">
            <a:extLst>
              <a:ext uri="{FF2B5EF4-FFF2-40B4-BE49-F238E27FC236}">
                <a16:creationId xmlns:a16="http://schemas.microsoft.com/office/drawing/2014/main" id="{066FF4F5-8D7C-C13E-7625-1EDE2F398F47}"/>
              </a:ext>
            </a:extLst>
          </p:cNvPr>
          <p:cNvGrpSpPr>
            <a:grpSpLocks/>
          </p:cNvGrpSpPr>
          <p:nvPr/>
        </p:nvGrpSpPr>
        <p:grpSpPr bwMode="auto">
          <a:xfrm>
            <a:off x="468114" y="1268884"/>
            <a:ext cx="8208963" cy="4897441"/>
            <a:chOff x="295" y="510"/>
            <a:chExt cx="5171" cy="3085"/>
          </a:xfrm>
        </p:grpSpPr>
        <p:sp>
          <p:nvSpPr>
            <p:cNvPr id="9" name="Text Box 28">
              <a:extLst>
                <a:ext uri="{FF2B5EF4-FFF2-40B4-BE49-F238E27FC236}">
                  <a16:creationId xmlns:a16="http://schemas.microsoft.com/office/drawing/2014/main" id="{481C0075-AAE6-2A84-EFCC-A7A967903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510"/>
              <a:ext cx="5171" cy="3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设公式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  <a:p>
              <a:pPr marL="457200" indent="-457200">
                <a:lnSpc>
                  <a:spcPct val="150000"/>
                </a:lnSpc>
                <a:spcBef>
                  <a:spcPct val="20000"/>
                </a:spcBef>
                <a:buAutoNum type="arabicPeriod"/>
              </a:pP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取个体域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 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</a:p>
            <a:p>
              <a:pPr marL="457200" indent="-457200">
                <a:lnSpc>
                  <a:spcPct val="150000"/>
                </a:lnSpc>
                <a:spcBef>
                  <a:spcPct val="20000"/>
                </a:spcBef>
                <a:buAutoNum type="arabicPeriod"/>
              </a:pP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把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中的个体常项符号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替换成    ，</a:t>
              </a:r>
              <a:endPara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marL="457200" indent="-457200">
                <a:lnSpc>
                  <a:spcPct val="150000"/>
                </a:lnSpc>
                <a:spcBef>
                  <a:spcPct val="20000"/>
                </a:spcBef>
                <a:buAutoNum type="arabicPeriod"/>
              </a:pP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把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中的函数符号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替换成     ，</a:t>
              </a:r>
              <a:endPara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marL="457200" indent="-457200">
                <a:lnSpc>
                  <a:spcPct val="150000"/>
                </a:lnSpc>
                <a:spcBef>
                  <a:spcPct val="20000"/>
                </a:spcBef>
                <a:buAutoNum type="arabicPeriod"/>
              </a:pP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把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中的谓词符号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替换成    ，</a:t>
              </a:r>
              <a:endPara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marL="457200" indent="-457200">
                <a:lnSpc>
                  <a:spcPct val="150000"/>
                </a:lnSpc>
                <a:spcBef>
                  <a:spcPct val="20000"/>
                </a:spcBef>
                <a:buAutoNum type="arabicPeriod"/>
              </a:pP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把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中</a:t>
              </a:r>
              <a:r>
                <a:rPr kumimoji="1"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每一个自由出现的个体变项</a:t>
              </a:r>
              <a:r>
                <a:rPr kumimoji="1"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kumimoji="1"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替换成</a:t>
              </a:r>
              <a:r>
                <a:rPr kumimoji="1" lang="zh-CN" altLang="en-US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</a:t>
              </a:r>
              <a:r>
                <a:rPr kumimoji="1"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kumimoji="1"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r>
                <a:rPr kumimoji="1"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，</a:t>
              </a:r>
              <a:endPara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称所得到的公式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为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在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和</a:t>
              </a:r>
              <a:r>
                <a:rPr kumimoji="1"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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下的</a:t>
              </a:r>
              <a:r>
                <a:rPr lang="zh-CN" altLang="en-US" b="1" dirty="0">
                  <a:solidFill>
                    <a:srgbClr val="A5002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解释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或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在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和</a:t>
              </a:r>
              <a:r>
                <a:rPr kumimoji="1"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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下</a:t>
              </a:r>
              <a:r>
                <a:rPr lang="zh-CN" altLang="en-US" b="1" dirty="0">
                  <a:solidFill>
                    <a:srgbClr val="A5002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被解释成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.</a:t>
              </a:r>
              <a:endPara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" name="Object 25">
              <a:extLst>
                <a:ext uri="{FF2B5EF4-FFF2-40B4-BE49-F238E27FC236}">
                  <a16:creationId xmlns:a16="http://schemas.microsoft.com/office/drawing/2014/main" id="{BFEF68FF-F400-D837-09EB-ED80A79BB75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9473353"/>
                </p:ext>
              </p:extLst>
            </p:nvPr>
          </p:nvGraphicFramePr>
          <p:xfrm>
            <a:off x="3198" y="1358"/>
            <a:ext cx="16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26720" imgH="215640" progId="Equation.3">
                    <p:embed/>
                  </p:oleObj>
                </mc:Choice>
                <mc:Fallback>
                  <p:oleObj name="公式" r:id="rId2" imgW="126720" imgH="215640" progId="Equation.3">
                    <p:embed/>
                    <p:pic>
                      <p:nvPicPr>
                        <p:cNvPr id="299033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358"/>
                          <a:ext cx="168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26">
              <a:extLst>
                <a:ext uri="{FF2B5EF4-FFF2-40B4-BE49-F238E27FC236}">
                  <a16:creationId xmlns:a16="http://schemas.microsoft.com/office/drawing/2014/main" id="{B0257336-10BF-373B-94AD-5789E13C45B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6028582"/>
                </p:ext>
              </p:extLst>
            </p:nvPr>
          </p:nvGraphicFramePr>
          <p:xfrm>
            <a:off x="2772" y="1731"/>
            <a:ext cx="217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64880" imgH="241200" progId="Equation.3">
                    <p:embed/>
                  </p:oleObj>
                </mc:Choice>
                <mc:Fallback>
                  <p:oleObj name="公式" r:id="rId4" imgW="164880" imgH="241200" progId="Equation.3">
                    <p:embed/>
                    <p:pic>
                      <p:nvPicPr>
                        <p:cNvPr id="299034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2" y="1731"/>
                          <a:ext cx="217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27">
              <a:extLst>
                <a:ext uri="{FF2B5EF4-FFF2-40B4-BE49-F238E27FC236}">
                  <a16:creationId xmlns:a16="http://schemas.microsoft.com/office/drawing/2014/main" id="{CBFB4789-69FB-EF08-58A9-AB17C433B2E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4926816"/>
                </p:ext>
              </p:extLst>
            </p:nvPr>
          </p:nvGraphicFramePr>
          <p:xfrm>
            <a:off x="2828" y="2155"/>
            <a:ext cx="20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64880" imgH="203040" progId="Equation.3">
                    <p:embed/>
                  </p:oleObj>
                </mc:Choice>
                <mc:Fallback>
                  <p:oleObj name="公式" r:id="rId6" imgW="164880" imgH="203040" progId="Equation.3">
                    <p:embed/>
                    <p:pic>
                      <p:nvPicPr>
                        <p:cNvPr id="299035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8" y="2155"/>
                          <a:ext cx="209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5527325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Lucida Sans Unicode" panose="020B0602030504020204" pitchFamily="34" charset="0"/>
              </a:rPr>
              <a:t>实例</a:t>
            </a:r>
          </a:p>
        </p:txBody>
      </p:sp>
      <p:sp>
        <p:nvSpPr>
          <p:cNvPr id="1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A55A6-90D0-4630-88DC-8CDD823ABC09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594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9428" name="Rectangle 4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94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59444" name="Group 20"/>
          <p:cNvGrpSpPr>
            <a:grpSpLocks/>
          </p:cNvGrpSpPr>
          <p:nvPr/>
        </p:nvGrpSpPr>
        <p:grpSpPr bwMode="auto">
          <a:xfrm>
            <a:off x="287337" y="995363"/>
            <a:ext cx="8569325" cy="3563938"/>
            <a:chOff x="158" y="733"/>
            <a:chExt cx="5398" cy="2245"/>
          </a:xfrm>
        </p:grpSpPr>
        <p:graphicFrame>
          <p:nvGraphicFramePr>
            <p:cNvPr id="359431" name="Object 7"/>
            <p:cNvGraphicFramePr>
              <a:graphicFrameLocks noChangeAspect="1"/>
            </p:cNvGraphicFramePr>
            <p:nvPr/>
          </p:nvGraphicFramePr>
          <p:xfrm>
            <a:off x="657" y="1842"/>
            <a:ext cx="118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965160" imgH="241200" progId="Equation.3">
                    <p:embed/>
                  </p:oleObj>
                </mc:Choice>
                <mc:Fallback>
                  <p:oleObj name="公式" r:id="rId3" imgW="965160" imgH="241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842"/>
                          <a:ext cx="118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432" name="Object 8"/>
            <p:cNvGraphicFramePr>
              <a:graphicFrameLocks noChangeAspect="1"/>
            </p:cNvGraphicFramePr>
            <p:nvPr/>
          </p:nvGraphicFramePr>
          <p:xfrm>
            <a:off x="657" y="1253"/>
            <a:ext cx="46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355320" imgH="215640" progId="Equation.3">
                    <p:embed/>
                  </p:oleObj>
                </mc:Choice>
                <mc:Fallback>
                  <p:oleObj name="公式" r:id="rId5" imgW="35532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253"/>
                          <a:ext cx="46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433" name="Object 9"/>
            <p:cNvGraphicFramePr>
              <a:graphicFrameLocks noChangeAspect="1"/>
            </p:cNvGraphicFramePr>
            <p:nvPr/>
          </p:nvGraphicFramePr>
          <p:xfrm>
            <a:off x="612" y="1525"/>
            <a:ext cx="2586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2095200" imgH="241200" progId="Equation.3">
                    <p:embed/>
                  </p:oleObj>
                </mc:Choice>
                <mc:Fallback>
                  <p:oleObj name="公式" r:id="rId7" imgW="2095200" imgH="241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525"/>
                          <a:ext cx="2586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435" name="Text Box 11"/>
            <p:cNvSpPr txBox="1">
              <a:spLocks noChangeArrowheads="1"/>
            </p:cNvSpPr>
            <p:nvPr/>
          </p:nvSpPr>
          <p:spPr bwMode="auto">
            <a:xfrm>
              <a:off x="158" y="733"/>
              <a:ext cx="5398" cy="2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6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给定解释 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如下：</a:t>
              </a:r>
            </a:p>
            <a:p>
              <a:pPr>
                <a:spcBef>
                  <a:spcPct val="20000"/>
                </a:spcBef>
              </a:pP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(a)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个体域 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=R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(b)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(c)</a:t>
              </a:r>
            </a:p>
            <a:p>
              <a:pPr>
                <a:spcBef>
                  <a:spcPct val="20000"/>
                </a:spcBef>
              </a:pPr>
              <a:r>
                <a:rPr lang="en-US" altLang="zh-CN" dirty="0">
                  <a:latin typeface="Times New Roman" panose="02020603050405020304" pitchFamily="18" charset="0"/>
                </a:rPr>
                <a:t>   </a:t>
              </a:r>
              <a:r>
                <a:rPr lang="en-US" altLang="zh-CN" b="1" dirty="0">
                  <a:latin typeface="Times New Roman" panose="02020603050405020304" pitchFamily="18" charset="0"/>
                </a:rPr>
                <a:t>(d) 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   (e) </a:t>
              </a:r>
              <a:r>
                <a:rPr kumimoji="1"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</a:t>
              </a:r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)=1, </a:t>
              </a:r>
              <a:r>
                <a:rPr kumimoji="1"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</a:t>
              </a:r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)=2, </a:t>
              </a:r>
              <a:r>
                <a:rPr kumimoji="1"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</a:t>
              </a:r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z</a:t>
              </a:r>
              <a:r>
                <a:rPr kumimoji="1"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)=3</a:t>
              </a:r>
              <a:r>
                <a:rPr lang="en-US" altLang="zh-CN" b="1" dirty="0">
                  <a:latin typeface="Times New Roman" panose="02020603050405020304" pitchFamily="18" charset="0"/>
                </a:rPr>
                <a:t> </a:t>
              </a:r>
            </a:p>
            <a:p>
              <a:pPr>
                <a:spcBef>
                  <a:spcPct val="2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写出下列公式在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I</a:t>
              </a:r>
              <a:r>
                <a:rPr lang="zh-CN" altLang="en-US" b="1" dirty="0">
                  <a:latin typeface="Times New Roman" panose="02020603050405020304" pitchFamily="18" charset="0"/>
                </a:rPr>
                <a:t>和</a:t>
              </a:r>
              <a:r>
                <a:rPr kumimoji="1"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</a:t>
              </a:r>
              <a:r>
                <a:rPr lang="zh-CN" altLang="en-US" b="1" dirty="0">
                  <a:latin typeface="Times New Roman" panose="02020603050405020304" pitchFamily="18" charset="0"/>
                </a:rPr>
                <a:t>下的解释</a:t>
              </a:r>
              <a:r>
                <a:rPr lang="en-US" altLang="zh-CN" b="1" dirty="0">
                  <a:latin typeface="Times New Roman" panose="02020603050405020304" pitchFamily="18" charset="0"/>
                </a:rPr>
                <a:t>, </a:t>
              </a:r>
              <a:r>
                <a:rPr lang="zh-CN" altLang="en-US" b="1" dirty="0">
                  <a:latin typeface="Times New Roman" panose="02020603050405020304" pitchFamily="18" charset="0"/>
                </a:rPr>
                <a:t>并指出它的真值</a:t>
              </a:r>
              <a:r>
                <a:rPr lang="en-US" altLang="zh-CN" b="1" dirty="0">
                  <a:latin typeface="Times New Roman" panose="02020603050405020304" pitchFamily="18" charset="0"/>
                </a:rPr>
                <a:t>.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   (1) </a:t>
              </a:r>
              <a:r>
                <a:rPr lang="en-US" altLang="zh-CN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</a:t>
              </a:r>
              <a:r>
                <a:rPr lang="en-US" altLang="zh-CN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xF</a:t>
              </a:r>
              <a:r>
                <a:rPr lang="en-US" altLang="zh-CN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),</a:t>
              </a:r>
              <a:r>
                <a:rPr lang="en-US" altLang="zh-CN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en-US" altLang="zh-CN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))</a:t>
              </a:r>
            </a:p>
          </p:txBody>
        </p:sp>
      </p:grpSp>
      <p:sp>
        <p:nvSpPr>
          <p:cNvPr id="359442" name="Text Box 18"/>
          <p:cNvSpPr txBox="1">
            <a:spLocks noChangeArrowheads="1"/>
          </p:cNvSpPr>
          <p:nvPr/>
        </p:nvSpPr>
        <p:spPr bwMode="auto">
          <a:xfrm>
            <a:off x="636122" y="4465194"/>
            <a:ext cx="590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+0=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0)                 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真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9445" name="Text Box 21"/>
          <p:cNvSpPr txBox="1">
            <a:spLocks noChangeArrowheads="1"/>
          </p:cNvSpPr>
          <p:nvPr/>
        </p:nvSpPr>
        <p:spPr bwMode="auto">
          <a:xfrm>
            <a:off x="512855" y="4943850"/>
            <a:ext cx="590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(2)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))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9446" name="Text Box 22"/>
          <p:cNvSpPr txBox="1">
            <a:spLocks noChangeArrowheads="1"/>
          </p:cNvSpPr>
          <p:nvPr/>
        </p:nvSpPr>
        <p:spPr bwMode="auto">
          <a:xfrm>
            <a:off x="979580" y="5360734"/>
            <a:ext cx="496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  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假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9447" name="Text Box 23"/>
          <p:cNvSpPr txBox="1">
            <a:spLocks noChangeArrowheads="1"/>
          </p:cNvSpPr>
          <p:nvPr/>
        </p:nvSpPr>
        <p:spPr bwMode="auto">
          <a:xfrm>
            <a:off x="530785" y="5785600"/>
            <a:ext cx="590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(3)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9448" name="Text Box 24"/>
          <p:cNvSpPr txBox="1">
            <a:spLocks noChangeArrowheads="1"/>
          </p:cNvSpPr>
          <p:nvPr/>
        </p:nvSpPr>
        <p:spPr bwMode="auto">
          <a:xfrm>
            <a:off x="981757" y="6149882"/>
            <a:ext cx="676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2=3)                     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假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42" grpId="0"/>
      <p:bldP spid="359445" grpId="0"/>
      <p:bldP spid="359446" grpId="0"/>
      <p:bldP spid="359447" grpId="0"/>
      <p:bldP spid="3594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公式的类型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25537"/>
            <a:ext cx="8229600" cy="51196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4.8 </a:t>
            </a:r>
            <a:r>
              <a:rPr lang="zh-CN" altLang="en-US" dirty="0"/>
              <a:t>若公式</a:t>
            </a:r>
            <a:r>
              <a:rPr lang="en-US" altLang="zh-CN" i="1" dirty="0"/>
              <a:t>A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任何解释</a:t>
            </a:r>
            <a:r>
              <a:rPr lang="zh-CN" altLang="en-US" dirty="0"/>
              <a:t>和该解释下的</a:t>
            </a:r>
            <a:r>
              <a:rPr lang="zh-CN" altLang="en-US" dirty="0">
                <a:solidFill>
                  <a:srgbClr val="FF0000"/>
                </a:solidFill>
              </a:rPr>
              <a:t>任何赋值</a:t>
            </a:r>
            <a:r>
              <a:rPr lang="zh-CN" altLang="en-US" dirty="0"/>
              <a:t>下均为真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i="1" dirty="0"/>
              <a:t>A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A50021"/>
                </a:solidFill>
              </a:rPr>
              <a:t>永真式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A50021"/>
                </a:solidFill>
              </a:rPr>
              <a:t>逻辑有效式</a:t>
            </a:r>
            <a:r>
              <a:rPr lang="en-US" altLang="zh-CN" dirty="0"/>
              <a:t>). </a:t>
            </a:r>
            <a:r>
              <a:rPr lang="zh-CN" altLang="en-US" dirty="0"/>
              <a:t>若</a:t>
            </a:r>
            <a:r>
              <a:rPr lang="en-US" altLang="zh-CN" i="1" dirty="0"/>
              <a:t>A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任何解释</a:t>
            </a:r>
            <a:r>
              <a:rPr lang="zh-CN" altLang="en-US" dirty="0"/>
              <a:t>和该解释下的</a:t>
            </a:r>
            <a:r>
              <a:rPr lang="zh-CN" altLang="en-US" dirty="0">
                <a:solidFill>
                  <a:srgbClr val="FF0000"/>
                </a:solidFill>
              </a:rPr>
              <a:t>任何赋值</a:t>
            </a:r>
            <a:r>
              <a:rPr lang="zh-CN" altLang="en-US" dirty="0"/>
              <a:t>下均为假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i="1" dirty="0"/>
              <a:t>A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A50021"/>
                </a:solidFill>
              </a:rPr>
              <a:t>矛盾式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A50021"/>
                </a:solidFill>
              </a:rPr>
              <a:t>永假式</a:t>
            </a:r>
            <a:r>
              <a:rPr lang="en-US" altLang="zh-CN" dirty="0"/>
              <a:t>). </a:t>
            </a:r>
            <a:r>
              <a:rPr lang="zh-CN" altLang="en-US" dirty="0"/>
              <a:t>若至少有一个解释和该解释下的一个赋值使</a:t>
            </a:r>
            <a:r>
              <a:rPr lang="en-US" altLang="zh-CN" i="1" dirty="0"/>
              <a:t>A</a:t>
            </a:r>
            <a:r>
              <a:rPr lang="zh-CN" altLang="en-US" dirty="0"/>
              <a:t>为真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i="1" dirty="0"/>
              <a:t>A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A50021"/>
                </a:solidFill>
              </a:rPr>
              <a:t>可满足式</a:t>
            </a:r>
            <a:r>
              <a:rPr lang="en-US" altLang="zh-CN" dirty="0"/>
              <a:t>.</a:t>
            </a:r>
          </a:p>
          <a:p>
            <a:pPr marL="36000" indent="0">
              <a:lnSpc>
                <a:spcPct val="150000"/>
              </a:lnSpc>
              <a:spcBef>
                <a:spcPct val="55000"/>
              </a:spcBef>
            </a:pPr>
            <a:r>
              <a:rPr lang="zh-CN" altLang="en-US" dirty="0"/>
              <a:t>注意：在一阶逻辑中</a:t>
            </a:r>
            <a:r>
              <a:rPr lang="en-US" altLang="zh-CN" dirty="0"/>
              <a:t>, </a:t>
            </a:r>
            <a:r>
              <a:rPr lang="zh-CN" altLang="en-US" dirty="0"/>
              <a:t>公式的可满足性</a:t>
            </a:r>
            <a:r>
              <a:rPr lang="en-US" altLang="zh-CN" dirty="0"/>
              <a:t>(</a:t>
            </a:r>
            <a:r>
              <a:rPr lang="zh-CN" altLang="en-US" dirty="0"/>
              <a:t>永真性</a:t>
            </a:r>
            <a:r>
              <a:rPr lang="en-US" altLang="zh-CN" dirty="0"/>
              <a:t>,</a:t>
            </a:r>
            <a:r>
              <a:rPr lang="zh-CN" altLang="en-US" dirty="0"/>
              <a:t>永假性</a:t>
            </a:r>
            <a:r>
              <a:rPr lang="en-US" altLang="zh-CN" dirty="0"/>
              <a:t>)</a:t>
            </a:r>
            <a:r>
              <a:rPr lang="zh-CN" altLang="en-US" dirty="0"/>
              <a:t>是不可判定的</a:t>
            </a:r>
            <a:r>
              <a:rPr lang="en-US" altLang="zh-CN" dirty="0"/>
              <a:t>,</a:t>
            </a:r>
            <a:r>
              <a:rPr lang="zh-CN" altLang="en-US" dirty="0"/>
              <a:t>即不存在算法能在有限步内判断任给的公式是否是可满足式</a:t>
            </a:r>
            <a:r>
              <a:rPr lang="en-US" altLang="zh-CN" dirty="0"/>
              <a:t>(</a:t>
            </a:r>
            <a:r>
              <a:rPr lang="zh-CN" altLang="en-US" dirty="0"/>
              <a:t>永真式</a:t>
            </a:r>
            <a:r>
              <a:rPr lang="en-US" altLang="zh-CN" dirty="0"/>
              <a:t>,</a:t>
            </a:r>
            <a:r>
              <a:rPr lang="zh-CN" altLang="en-US" dirty="0"/>
              <a:t>矛盾式</a:t>
            </a:r>
            <a:r>
              <a:rPr lang="en-US" altLang="zh-CN" dirty="0"/>
              <a:t>)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DD95-BF32-427E-B5E9-6CAE1CF35CAB}" type="slidenum">
              <a:rPr lang="en-US" altLang="zh-CN"/>
              <a:pPr/>
              <a:t>22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代换实例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>
          <a:xfrm>
            <a:off x="428528" y="1166019"/>
            <a:ext cx="8229600" cy="4525962"/>
          </a:xfrm>
        </p:spPr>
        <p:txBody>
          <a:bodyPr/>
          <a:lstStyle/>
          <a:p>
            <a:pPr marL="627063" indent="-598488">
              <a:lnSpc>
                <a:spcPct val="15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4.9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A</a:t>
            </a:r>
            <a:r>
              <a:rPr lang="en-US" altLang="zh-CN" baseline="-25000" dirty="0"/>
              <a:t>0</a:t>
            </a:r>
            <a:r>
              <a:rPr lang="zh-CN" altLang="en-US" dirty="0"/>
              <a:t>是含命题变项 </a:t>
            </a:r>
            <a:r>
              <a:rPr lang="en-US" altLang="zh-CN" i="1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n</a:t>
            </a:r>
            <a:r>
              <a:rPr lang="zh-CN" altLang="en-US" dirty="0"/>
              <a:t>的命题公式，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zh-CN" altLang="en-US" dirty="0"/>
              <a:t>是</a:t>
            </a:r>
            <a:r>
              <a:rPr lang="en-US" altLang="zh-CN" i="1" dirty="0"/>
              <a:t>n</a:t>
            </a:r>
            <a:r>
              <a:rPr lang="zh-CN" altLang="en-US" dirty="0"/>
              <a:t>个谓词公式，用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(1</a:t>
            </a:r>
            <a:r>
              <a:rPr lang="en-US" altLang="zh-CN" dirty="0">
                <a:sym typeface="Symbol" panose="05050102010706020507" pitchFamily="18" charset="2"/>
              </a:rPr>
              <a:t></a:t>
            </a:r>
            <a:r>
              <a:rPr lang="en-US" altLang="zh-CN" i="1" dirty="0"/>
              <a:t>i</a:t>
            </a:r>
            <a:r>
              <a:rPr lang="en-US" altLang="zh-CN" dirty="0">
                <a:sym typeface="Symbol" panose="05050102010706020507" pitchFamily="18" charset="2"/>
              </a:rPr>
              <a:t></a:t>
            </a:r>
            <a:r>
              <a:rPr lang="en-US" altLang="zh-CN" i="1" dirty="0"/>
              <a:t>n</a:t>
            </a:r>
            <a:r>
              <a:rPr lang="en-US" altLang="zh-CN" dirty="0"/>
              <a:t>) </a:t>
            </a:r>
            <a:r>
              <a:rPr lang="zh-CN" altLang="en-US" dirty="0"/>
              <a:t>处处代替</a:t>
            </a:r>
            <a:r>
              <a:rPr lang="en-US" altLang="zh-CN" i="1" dirty="0"/>
              <a:t>A</a:t>
            </a:r>
            <a:r>
              <a:rPr lang="en-US" altLang="zh-CN" baseline="-25000" dirty="0"/>
              <a:t>0</a:t>
            </a:r>
            <a:r>
              <a:rPr lang="zh-CN" altLang="en-US" dirty="0"/>
              <a:t>中的</a:t>
            </a:r>
            <a:r>
              <a:rPr lang="en-US" altLang="zh-CN" i="1" dirty="0"/>
              <a:t>p</a:t>
            </a:r>
            <a:r>
              <a:rPr lang="en-US" altLang="zh-CN" i="1" baseline="-25000" dirty="0"/>
              <a:t>i</a:t>
            </a:r>
            <a:r>
              <a:rPr lang="zh-CN" altLang="en-US" dirty="0"/>
              <a:t>，所得公式</a:t>
            </a:r>
            <a:r>
              <a:rPr lang="en-US" altLang="zh-CN" i="1" dirty="0"/>
              <a:t>A</a:t>
            </a:r>
            <a:r>
              <a:rPr lang="zh-CN" altLang="en-US" dirty="0"/>
              <a:t>称为</a:t>
            </a:r>
            <a:r>
              <a:rPr lang="en-US" altLang="zh-CN" i="1" dirty="0"/>
              <a:t>A</a:t>
            </a:r>
            <a:r>
              <a:rPr lang="en-US" altLang="zh-CN" baseline="-25000" dirty="0"/>
              <a:t>0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代换实例</a:t>
            </a:r>
            <a:r>
              <a:rPr lang="en-US" altLang="zh-CN" dirty="0"/>
              <a:t>.</a:t>
            </a:r>
          </a:p>
          <a:p>
            <a:pPr marL="6350" indent="22225">
              <a:lnSpc>
                <a:spcPct val="150000"/>
              </a:lnSpc>
              <a:spcBef>
                <a:spcPct val="75000"/>
              </a:spcBef>
            </a:pPr>
            <a:r>
              <a:rPr lang="zh-CN" altLang="en-US" dirty="0"/>
              <a:t>例如，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),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</a:t>
            </a:r>
            <a:r>
              <a:rPr lang="en-US" altLang="zh-CN" i="1" dirty="0" err="1"/>
              <a:t>yG</a:t>
            </a:r>
            <a:r>
              <a:rPr lang="en-US" altLang="zh-CN" dirty="0"/>
              <a:t>(</a:t>
            </a:r>
            <a:r>
              <a:rPr lang="en-US" altLang="zh-CN" i="1" dirty="0"/>
              <a:t>y</a:t>
            </a:r>
            <a:r>
              <a:rPr lang="en-US" altLang="zh-CN" dirty="0"/>
              <a:t>)</a:t>
            </a:r>
            <a:r>
              <a:rPr lang="zh-CN" altLang="en-US" dirty="0"/>
              <a:t>等都是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/>
              <a:t>q</a:t>
            </a:r>
            <a:r>
              <a:rPr lang="zh-CN" altLang="en-US" dirty="0"/>
              <a:t>的代换实例</a:t>
            </a:r>
            <a:r>
              <a:rPr lang="en-US" altLang="zh-CN" dirty="0"/>
              <a:t>.</a:t>
            </a:r>
          </a:p>
          <a:p>
            <a:pPr marL="627063" indent="-598488">
              <a:lnSpc>
                <a:spcPct val="150000"/>
              </a:lnSpc>
              <a:spcBef>
                <a:spcPct val="70000"/>
              </a:spcBef>
            </a:pP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4.1</a:t>
            </a:r>
            <a:r>
              <a:rPr lang="en-US" altLang="zh-CN" dirty="0"/>
              <a:t> </a:t>
            </a:r>
            <a:r>
              <a:rPr lang="zh-CN" altLang="en-US" dirty="0"/>
              <a:t>重言式的代换实例都是永真式，矛盾式的代换实例都是矛盾式</a:t>
            </a:r>
            <a:r>
              <a:rPr lang="en-US" altLang="zh-CN" dirty="0"/>
              <a:t>. 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E286-F7A9-439E-BE0C-54E386227BC6}" type="slidenum">
              <a:rPr lang="en-US" altLang="zh-CN"/>
              <a:pPr/>
              <a:t>23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1150937"/>
          </a:xfrm>
        </p:spPr>
        <p:txBody>
          <a:bodyPr/>
          <a:lstStyle/>
          <a:p>
            <a:pPr marL="441325" indent="-441325"/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7</a:t>
            </a:r>
            <a:r>
              <a:rPr lang="en-US" altLang="zh-CN"/>
              <a:t>  </a:t>
            </a:r>
            <a:r>
              <a:rPr lang="zh-CN" altLang="en-US"/>
              <a:t>判断下列公式中，哪些是永真式，哪些是矛盾式？</a:t>
            </a:r>
          </a:p>
          <a:p>
            <a:pPr marL="441325" indent="-441325"/>
            <a:r>
              <a:rPr lang="zh-CN" altLang="en-US"/>
              <a:t>  </a:t>
            </a:r>
            <a:r>
              <a:rPr lang="en-US" altLang="zh-CN"/>
              <a:t>(1)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yG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</a:t>
            </a:r>
            <a:r>
              <a:rPr lang="en-US" altLang="zh-CN" i="1"/>
              <a:t>xF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))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50B44-3D70-41C5-BE38-59959B15D8F9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971550" y="2349500"/>
            <a:ext cx="67691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1325" indent="-44132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85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4065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8145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225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6797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369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5941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513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/>
              <a:t>重言式 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(</a:t>
            </a:r>
            <a:r>
              <a:rPr lang="en-US" altLang="zh-CN" i="1"/>
              <a:t>q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p</a:t>
            </a:r>
            <a:r>
              <a:rPr lang="en-US" altLang="zh-CN"/>
              <a:t>) </a:t>
            </a:r>
            <a:r>
              <a:rPr lang="zh-CN" altLang="en-US"/>
              <a:t>的代换实例，故为永真式</a:t>
            </a:r>
            <a:r>
              <a:rPr lang="en-US" altLang="zh-CN"/>
              <a:t>. </a:t>
            </a:r>
          </a:p>
        </p:txBody>
      </p:sp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612775" y="2924175"/>
            <a:ext cx="5688013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1325" indent="-44132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85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4065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8145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225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6797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369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5941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513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/>
              <a:t>(2)  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</a:t>
            </a:r>
            <a:r>
              <a:rPr lang="en-US" altLang="zh-CN" i="1"/>
              <a:t>yG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/>
              <a:t>))</a:t>
            </a:r>
            <a:r>
              <a:rPr lang="en-US" altLang="zh-CN">
                <a:sym typeface="Symbol" panose="05050102010706020507" pitchFamily="18" charset="2"/>
              </a:rPr>
              <a:t></a:t>
            </a:r>
            <a:r>
              <a:rPr lang="en-US" altLang="zh-CN" i="1"/>
              <a:t>yG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/>
              <a:t>)</a:t>
            </a:r>
          </a:p>
        </p:txBody>
      </p:sp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971550" y="3500438"/>
            <a:ext cx="68405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1325" indent="-44132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85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4065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8145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225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6797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369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5941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513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/>
              <a:t>矛盾式 </a:t>
            </a:r>
            <a:r>
              <a:rPr lang="zh-CN" altLang="en-US">
                <a:sym typeface="Symbol" panose="05050102010706020507" pitchFamily="18" charset="2"/>
              </a:rPr>
              <a:t></a:t>
            </a:r>
            <a:r>
              <a:rPr lang="en-US" altLang="zh-CN"/>
              <a:t>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q </a:t>
            </a:r>
            <a:r>
              <a:rPr lang="zh-CN" altLang="en-US"/>
              <a:t>的代换实例，故为永假式</a:t>
            </a:r>
            <a:r>
              <a:rPr lang="en-US" altLang="zh-CN"/>
              <a:t>. </a:t>
            </a:r>
          </a:p>
        </p:txBody>
      </p: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612775" y="4006850"/>
            <a:ext cx="467995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1325" indent="-44132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85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4065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8145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225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6797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369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5941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513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/>
              <a:t>(3)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))</a:t>
            </a:r>
          </a:p>
        </p:txBody>
      </p:sp>
      <p:sp>
        <p:nvSpPr>
          <p:cNvPr id="307209" name="Rectangle 9"/>
          <p:cNvSpPr>
            <a:spLocks noChangeArrowheads="1"/>
          </p:cNvSpPr>
          <p:nvPr/>
        </p:nvSpPr>
        <p:spPr bwMode="auto">
          <a:xfrm>
            <a:off x="1022350" y="4510088"/>
            <a:ext cx="7294563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1325" indent="-44132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85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4065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8145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225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6797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369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5941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513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/>
              <a:t>解释</a:t>
            </a:r>
            <a:r>
              <a:rPr lang="en-US" altLang="zh-CN" i="1" dirty="0"/>
              <a:t>I</a:t>
            </a:r>
            <a:r>
              <a:rPr lang="en-US" altLang="zh-CN" baseline="-25000" dirty="0"/>
              <a:t>1</a:t>
            </a:r>
            <a:r>
              <a:rPr lang="en-US" altLang="zh-CN" dirty="0"/>
              <a:t>: </a:t>
            </a:r>
            <a:r>
              <a:rPr lang="zh-CN" altLang="en-US" dirty="0"/>
              <a:t>个体域</a:t>
            </a:r>
            <a:r>
              <a:rPr lang="en-US" altLang="zh-CN" dirty="0"/>
              <a:t>N,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):</a:t>
            </a:r>
            <a:r>
              <a:rPr lang="en-US" altLang="zh-CN" i="1" dirty="0"/>
              <a:t>x</a:t>
            </a:r>
            <a:r>
              <a:rPr lang="en-US" altLang="zh-CN" dirty="0"/>
              <a:t>&gt;5,  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): </a:t>
            </a:r>
            <a:r>
              <a:rPr lang="en-US" altLang="zh-CN" i="1" dirty="0"/>
              <a:t>x</a:t>
            </a:r>
            <a:r>
              <a:rPr lang="en-US" altLang="zh-CN" dirty="0"/>
              <a:t>&gt;4,    </a:t>
            </a:r>
            <a:r>
              <a:rPr lang="zh-CN" altLang="en-US" dirty="0"/>
              <a:t>公式为真 </a:t>
            </a:r>
          </a:p>
          <a:p>
            <a:r>
              <a:rPr lang="zh-CN" altLang="en-US" dirty="0"/>
              <a:t>解释</a:t>
            </a:r>
            <a:r>
              <a:rPr lang="en-US" altLang="zh-CN" i="1" dirty="0"/>
              <a:t>I</a:t>
            </a:r>
            <a:r>
              <a:rPr lang="en-US" altLang="zh-CN" baseline="-25000" dirty="0"/>
              <a:t>2</a:t>
            </a:r>
            <a:r>
              <a:rPr lang="en-US" altLang="zh-CN" dirty="0"/>
              <a:t>:  </a:t>
            </a:r>
            <a:r>
              <a:rPr lang="zh-CN" altLang="en-US" dirty="0"/>
              <a:t>个体域</a:t>
            </a:r>
            <a:r>
              <a:rPr lang="en-US" altLang="zh-CN" dirty="0"/>
              <a:t>N,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):</a:t>
            </a:r>
            <a:r>
              <a:rPr lang="en-US" altLang="zh-CN" i="1" dirty="0"/>
              <a:t>x</a:t>
            </a:r>
            <a:r>
              <a:rPr lang="en-US" altLang="zh-CN" dirty="0"/>
              <a:t>&lt;5, 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):</a:t>
            </a:r>
            <a:r>
              <a:rPr lang="en-US" altLang="zh-CN" i="1" dirty="0"/>
              <a:t>x</a:t>
            </a:r>
            <a:r>
              <a:rPr lang="en-US" altLang="zh-CN" dirty="0"/>
              <a:t>&lt;4,      </a:t>
            </a:r>
            <a:r>
              <a:rPr lang="zh-CN" altLang="en-US" dirty="0"/>
              <a:t>公式为假</a:t>
            </a:r>
          </a:p>
          <a:p>
            <a:r>
              <a:rPr lang="zh-CN" altLang="en-US" dirty="0"/>
              <a:t>结论</a:t>
            </a:r>
            <a:r>
              <a:rPr lang="en-US" altLang="zh-CN" dirty="0"/>
              <a:t>: </a:t>
            </a:r>
            <a:r>
              <a:rPr lang="zh-CN" altLang="en-US"/>
              <a:t>非永真式的代换实例是可满足式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4" grpId="0"/>
      <p:bldP spid="307205" grpId="0"/>
      <p:bldP spid="307206" grpId="0"/>
      <p:bldP spid="307207" grpId="0"/>
      <p:bldP spid="30720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第四章 习题课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229600" cy="4525962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个体词、谓词、量词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一阶逻辑命题符号化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Lucida Sans Unicode" panose="020B0602030504020204" pitchFamily="34" charset="0"/>
              </a:rPr>
              <a:t>一阶语言</a:t>
            </a:r>
            <a:r>
              <a:rPr lang="en-US" altLang="zh-CN" dirty="0">
                <a:latin typeface="Palace Script MT" panose="030303020206070C0B05" pitchFamily="66" charset="0"/>
              </a:rPr>
              <a:t>L</a:t>
            </a:r>
          </a:p>
          <a:p>
            <a:pPr>
              <a:buClr>
                <a:srgbClr val="FF9900"/>
              </a:buClr>
            </a:pPr>
            <a:r>
              <a:rPr lang="en-US" altLang="zh-CN" i="1" dirty="0">
                <a:latin typeface="Lucida Sans Unicode" panose="020B0602030504020204" pitchFamily="34" charset="0"/>
              </a:rPr>
              <a:t>   </a:t>
            </a:r>
            <a:r>
              <a:rPr lang="zh-CN" altLang="en-US" dirty="0">
                <a:latin typeface="Lucida Sans Unicode" panose="020B0602030504020204" pitchFamily="34" charset="0"/>
              </a:rPr>
              <a:t>项、原子公式、</a:t>
            </a:r>
            <a:r>
              <a:rPr lang="zh-CN" altLang="en-US" dirty="0"/>
              <a:t>合式公式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公式的解释</a:t>
            </a:r>
          </a:p>
          <a:p>
            <a:pPr>
              <a:buClr>
                <a:srgbClr val="FF9900"/>
              </a:buClr>
            </a:pPr>
            <a:r>
              <a:rPr lang="zh-CN" altLang="en-US" dirty="0"/>
              <a:t>    量词的辖域、指导变元、个体变项的自由出现与约束出现、闭式、解释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公式的类型</a:t>
            </a:r>
          </a:p>
          <a:p>
            <a:pPr>
              <a:buClr>
                <a:srgbClr val="FF9900"/>
              </a:buClr>
            </a:pPr>
            <a:r>
              <a:rPr lang="zh-CN" altLang="en-US" dirty="0"/>
              <a:t>     永真式</a:t>
            </a:r>
            <a:r>
              <a:rPr lang="en-US" altLang="zh-CN" dirty="0"/>
              <a:t>(</a:t>
            </a:r>
            <a:r>
              <a:rPr lang="zh-CN" altLang="en-US" dirty="0"/>
              <a:t>逻辑有效式</a:t>
            </a:r>
            <a:r>
              <a:rPr lang="en-US" altLang="zh-CN" dirty="0"/>
              <a:t>)</a:t>
            </a:r>
            <a:r>
              <a:rPr lang="zh-CN" altLang="en-US" dirty="0"/>
              <a:t>、矛盾式</a:t>
            </a:r>
            <a:r>
              <a:rPr lang="en-US" altLang="zh-CN" dirty="0"/>
              <a:t>(</a:t>
            </a:r>
            <a:r>
              <a:rPr lang="zh-CN" altLang="en-US" dirty="0"/>
              <a:t>永假式</a:t>
            </a:r>
            <a:r>
              <a:rPr lang="en-US" altLang="zh-CN" dirty="0"/>
              <a:t>)</a:t>
            </a:r>
            <a:r>
              <a:rPr lang="zh-CN" altLang="en-US" dirty="0"/>
              <a:t>、可满足式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9735-69F8-4AB8-B9FF-0AEE2C9E0D65}" type="slidenum">
              <a:rPr lang="en-US" altLang="zh-CN"/>
              <a:pPr/>
              <a:t>25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基本要求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8B96-D67F-45E0-8066-90054BDA140A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39974" name="Rectangle 6"/>
          <p:cNvSpPr>
            <a:spLocks noChangeArrowheads="1"/>
          </p:cNvSpPr>
          <p:nvPr/>
        </p:nvSpPr>
        <p:spPr bwMode="auto">
          <a:xfrm>
            <a:off x="468313" y="1268413"/>
            <a:ext cx="7993062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b="1"/>
              <a:t> </a:t>
            </a:r>
            <a:r>
              <a:rPr lang="zh-CN" altLang="en-US" b="1"/>
              <a:t>准确地将给定命题符号化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b="1"/>
              <a:t> 理解一阶语言的概念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b="1"/>
              <a:t> 深刻理解一阶语言的解释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b="1"/>
              <a:t> 熟练地给出公式的解释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b="1"/>
              <a:t> 记住闭式的性质并能应用它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b="1"/>
              <a:t> 深刻理解永真式、矛盾式、可满足式的概念</a:t>
            </a:r>
            <a:r>
              <a:rPr lang="en-US" altLang="zh-CN" b="1"/>
              <a:t>, </a:t>
            </a:r>
            <a:r>
              <a:rPr lang="zh-CN" altLang="en-US" b="1"/>
              <a:t>会判断简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b="1"/>
              <a:t>    单公式的类型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FA2E-C2BA-4D96-BFD6-A3FDD19E6CEA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364700" y="1053140"/>
            <a:ext cx="648017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</a:rPr>
              <a:t>在分别取个体域为</a:t>
            </a:r>
          </a:p>
          <a:p>
            <a:r>
              <a:rPr lang="zh-CN" altLang="en-US" b="1" dirty="0">
                <a:latin typeface="Times New Roman" panose="02020603050405020304" pitchFamily="18" charset="0"/>
              </a:rPr>
              <a:t>       </a:t>
            </a:r>
            <a:r>
              <a:rPr lang="en-US" altLang="zh-CN" b="1" dirty="0">
                <a:latin typeface="Times New Roman" panose="02020603050405020304" pitchFamily="18" charset="0"/>
              </a:rPr>
              <a:t>(a) 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=N</a:t>
            </a:r>
          </a:p>
          <a:p>
            <a:r>
              <a:rPr lang="en-US" altLang="zh-CN" b="1" i="1" dirty="0">
                <a:latin typeface="Times New Roman" panose="02020603050405020304" pitchFamily="18" charset="0"/>
              </a:rPr>
              <a:t>       </a:t>
            </a:r>
            <a:r>
              <a:rPr lang="en-US" altLang="zh-CN" b="1" dirty="0">
                <a:latin typeface="Times New Roman" panose="02020603050405020304" pitchFamily="18" charset="0"/>
              </a:rPr>
              <a:t>(b) 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=R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       (c) 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为全总个体域</a:t>
            </a:r>
          </a:p>
          <a:p>
            <a:r>
              <a:rPr lang="zh-CN" altLang="en-US" b="1" dirty="0">
                <a:latin typeface="Times New Roman" panose="02020603050405020304" pitchFamily="18" charset="0"/>
              </a:rPr>
              <a:t>    的条件下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将下面命题符号化，并讨论真值</a:t>
            </a:r>
          </a:p>
          <a:p>
            <a:r>
              <a:rPr lang="zh-CN" altLang="en-US" b="1" dirty="0">
                <a:latin typeface="Times New Roman" panose="02020603050405020304" pitchFamily="18" charset="0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</a:rPr>
              <a:t>(1)</a:t>
            </a:r>
            <a:r>
              <a:rPr lang="zh-CN" altLang="en-US" b="1" dirty="0"/>
              <a:t>对任意的</a:t>
            </a:r>
            <a:r>
              <a:rPr lang="en-US" altLang="zh-CN" b="1" i="1" dirty="0"/>
              <a:t>x</a:t>
            </a:r>
            <a:r>
              <a:rPr lang="en-US" altLang="zh-CN" b="1" dirty="0"/>
              <a:t>, </a:t>
            </a:r>
            <a:r>
              <a:rPr lang="zh-CN" altLang="en-US" b="1" dirty="0"/>
              <a:t>均有</a:t>
            </a:r>
            <a:r>
              <a:rPr lang="en-US" altLang="zh-CN" b="1" i="1" dirty="0"/>
              <a:t>x</a:t>
            </a:r>
            <a:r>
              <a:rPr lang="en-US" altLang="zh-CN" b="1" baseline="30000" dirty="0"/>
              <a:t>2</a:t>
            </a:r>
            <a:r>
              <a:rPr lang="en-US" altLang="zh-CN" b="1" dirty="0"/>
              <a:t>-3</a:t>
            </a:r>
            <a:r>
              <a:rPr lang="en-US" altLang="zh-CN" b="1" i="1" dirty="0"/>
              <a:t>x</a:t>
            </a:r>
            <a:r>
              <a:rPr lang="en-US" altLang="zh-CN" b="1" dirty="0"/>
              <a:t>+2=(</a:t>
            </a:r>
            <a:r>
              <a:rPr lang="en-US" altLang="zh-CN" b="1" i="1" dirty="0"/>
              <a:t>x</a:t>
            </a:r>
            <a:r>
              <a:rPr lang="en-US" altLang="zh-CN" b="1" dirty="0"/>
              <a:t>-1)(</a:t>
            </a:r>
            <a:r>
              <a:rPr lang="en-US" altLang="zh-CN" b="1" i="1" dirty="0"/>
              <a:t>x</a:t>
            </a:r>
            <a:r>
              <a:rPr lang="en-US" altLang="zh-CN" b="1" dirty="0"/>
              <a:t>-2)</a:t>
            </a:r>
          </a:p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15401" name="Text Box 9"/>
          <p:cNvSpPr txBox="1">
            <a:spLocks noChangeArrowheads="1"/>
          </p:cNvSpPr>
          <p:nvPr/>
        </p:nvSpPr>
        <p:spPr bwMode="auto">
          <a:xfrm>
            <a:off x="395288" y="3491562"/>
            <a:ext cx="82089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解 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): </a:t>
            </a:r>
            <a:r>
              <a:rPr lang="en-US" altLang="zh-CN" b="1" i="1" dirty="0"/>
              <a:t>x</a:t>
            </a:r>
            <a:r>
              <a:rPr lang="en-US" altLang="zh-CN" b="1" baseline="30000" dirty="0"/>
              <a:t>2</a:t>
            </a:r>
            <a:r>
              <a:rPr lang="en-US" altLang="zh-CN" b="1" dirty="0"/>
              <a:t>-3</a:t>
            </a:r>
            <a:r>
              <a:rPr lang="en-US" altLang="zh-CN" b="1" i="1" dirty="0"/>
              <a:t>x</a:t>
            </a:r>
            <a:r>
              <a:rPr lang="en-US" altLang="zh-CN" b="1" dirty="0"/>
              <a:t>+2=(</a:t>
            </a:r>
            <a:r>
              <a:rPr lang="en-US" altLang="zh-CN" b="1" i="1" dirty="0"/>
              <a:t>x</a:t>
            </a:r>
            <a:r>
              <a:rPr lang="en-US" altLang="zh-CN" b="1" dirty="0"/>
              <a:t>-1)(</a:t>
            </a:r>
            <a:r>
              <a:rPr lang="en-US" altLang="zh-CN" b="1" i="1" dirty="0"/>
              <a:t>x</a:t>
            </a:r>
            <a:r>
              <a:rPr lang="en-US" altLang="zh-CN" b="1" dirty="0"/>
              <a:t>-2)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      (a)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                                           </a:t>
            </a:r>
          </a:p>
        </p:txBody>
      </p:sp>
      <p:sp>
        <p:nvSpPr>
          <p:cNvPr id="315404" name="Text Box 12"/>
          <p:cNvSpPr txBox="1">
            <a:spLocks noChangeArrowheads="1"/>
          </p:cNvSpPr>
          <p:nvPr/>
        </p:nvSpPr>
        <p:spPr bwMode="auto">
          <a:xfrm>
            <a:off x="827584" y="4679672"/>
            <a:ext cx="705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(b)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                                           </a:t>
            </a:r>
          </a:p>
        </p:txBody>
      </p:sp>
      <p:sp>
        <p:nvSpPr>
          <p:cNvPr id="315405" name="Text Box 13"/>
          <p:cNvSpPr txBox="1">
            <a:spLocks noChangeArrowheads="1"/>
          </p:cNvSpPr>
          <p:nvPr/>
        </p:nvSpPr>
        <p:spPr bwMode="auto">
          <a:xfrm>
            <a:off x="827584" y="5298222"/>
            <a:ext cx="6553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(c) </a:t>
            </a:r>
            <a:r>
              <a:rPr lang="zh-CN" altLang="en-US" b="1" dirty="0">
                <a:latin typeface="Times New Roman" panose="02020603050405020304" pitchFamily="18" charset="0"/>
              </a:rPr>
              <a:t>又设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):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是实数</a:t>
            </a:r>
          </a:p>
          <a:p>
            <a:r>
              <a:rPr lang="zh-CN" altLang="en-US" b="1" dirty="0">
                <a:latin typeface="Times New Roman" panose="02020603050405020304" pitchFamily="18" charset="0"/>
              </a:rPr>
              <a:t>          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))                              </a:t>
            </a:r>
          </a:p>
        </p:txBody>
      </p:sp>
      <p:sp>
        <p:nvSpPr>
          <p:cNvPr id="315407" name="Text Box 15"/>
          <p:cNvSpPr txBox="1">
            <a:spLocks noChangeArrowheads="1"/>
          </p:cNvSpPr>
          <p:nvPr/>
        </p:nvSpPr>
        <p:spPr bwMode="auto">
          <a:xfrm>
            <a:off x="4716016" y="5272821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真</a:t>
            </a:r>
          </a:p>
        </p:txBody>
      </p:sp>
      <p:sp>
        <p:nvSpPr>
          <p:cNvPr id="315408" name="Text Box 16"/>
          <p:cNvSpPr txBox="1">
            <a:spLocks noChangeArrowheads="1"/>
          </p:cNvSpPr>
          <p:nvPr/>
        </p:nvSpPr>
        <p:spPr bwMode="auto">
          <a:xfrm>
            <a:off x="2851096" y="4674885"/>
            <a:ext cx="122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真</a:t>
            </a:r>
          </a:p>
        </p:txBody>
      </p:sp>
      <p:sp>
        <p:nvSpPr>
          <p:cNvPr id="315409" name="Text Box 17"/>
          <p:cNvSpPr txBox="1">
            <a:spLocks noChangeArrowheads="1"/>
          </p:cNvSpPr>
          <p:nvPr/>
        </p:nvSpPr>
        <p:spPr bwMode="auto">
          <a:xfrm>
            <a:off x="2869842" y="4141797"/>
            <a:ext cx="122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真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04" grpId="0"/>
      <p:bldP spid="315405" grpId="0"/>
      <p:bldP spid="315407" grpId="0"/>
      <p:bldP spid="315408" grpId="0"/>
      <p:bldP spid="31540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练习</a:t>
            </a:r>
            <a:r>
              <a:rPr lang="en-US" altLang="zh-CN">
                <a:latin typeface="Times New Roman" panose="02020603050405020304" pitchFamily="18" charset="0"/>
              </a:rPr>
              <a:t>1(</a:t>
            </a:r>
            <a:r>
              <a:rPr lang="zh-CN" altLang="en-US">
                <a:latin typeface="Times New Roman" panose="02020603050405020304" pitchFamily="18" charset="0"/>
              </a:rPr>
              <a:t>续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700213"/>
            <a:ext cx="3179762" cy="1081087"/>
          </a:xfrm>
        </p:spPr>
        <p:txBody>
          <a:bodyPr/>
          <a:lstStyle/>
          <a:p>
            <a:pPr marL="274638" indent="-274638"/>
            <a:r>
              <a:rPr lang="zh-CN" altLang="en-US"/>
              <a:t>解   设</a:t>
            </a:r>
            <a:r>
              <a:rPr lang="en-US" altLang="zh-CN" i="1"/>
              <a:t>H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en-US" altLang="zh-CN"/>
              <a:t>+7=5</a:t>
            </a:r>
          </a:p>
          <a:p>
            <a:pPr marL="274638" indent="-274638"/>
            <a:r>
              <a:rPr lang="en-US" altLang="zh-CN"/>
              <a:t>        (a)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xH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2452-77A9-4C0F-B93F-AB0B7214CCE7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312738" y="1196975"/>
            <a:ext cx="843597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4638" indent="-274638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9891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23971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28051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32131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36703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41275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45847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50419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/>
              <a:t> (2)  </a:t>
            </a:r>
            <a:r>
              <a:rPr lang="zh-CN" altLang="en-US"/>
              <a:t>存在数</a:t>
            </a:r>
            <a:r>
              <a:rPr lang="en-US" altLang="zh-CN" i="1"/>
              <a:t>x</a:t>
            </a:r>
            <a:r>
              <a:rPr lang="zh-CN" altLang="en-US"/>
              <a:t>，使得</a:t>
            </a:r>
            <a:r>
              <a:rPr lang="zh-CN" altLang="en-US" i="1"/>
              <a:t>  </a:t>
            </a:r>
            <a:r>
              <a:rPr lang="en-US" altLang="zh-CN" i="1"/>
              <a:t>x</a:t>
            </a:r>
            <a:r>
              <a:rPr lang="en-US" altLang="zh-CN"/>
              <a:t>+7=5</a:t>
            </a:r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1031875" y="2709863"/>
            <a:ext cx="3035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4638" indent="-274638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9891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23971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28051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32131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36703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41275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45847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50419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/>
              <a:t>(b)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xH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</a:p>
        </p:txBody>
      </p: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1031875" y="3213100"/>
            <a:ext cx="397192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4638" indent="-274638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9891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23971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28051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32131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36703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41275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45847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50419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/>
              <a:t>(c) </a:t>
            </a:r>
            <a:r>
              <a:rPr lang="zh-CN" altLang="en-US"/>
              <a:t>又设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zh-CN" altLang="en-US"/>
              <a:t>为实数</a:t>
            </a:r>
          </a:p>
          <a:p>
            <a:r>
              <a:rPr lang="zh-CN" altLang="en-US"/>
              <a:t>        </a:t>
            </a:r>
            <a:r>
              <a:rPr lang="zh-CN" altLang="en-US">
                <a:sym typeface="Symbol" panose="05050102010706020507" pitchFamily="18" charset="2"/>
              </a:rPr>
              <a:t>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H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))</a:t>
            </a:r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312738" y="4581525"/>
            <a:ext cx="84359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4638" indent="-274638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9891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23971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28051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32131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36703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41275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45847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50419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/>
              <a:t>本例说明：不同个体域内，命题符号化形式可能不同（也可</a:t>
            </a:r>
          </a:p>
          <a:p>
            <a:r>
              <a:rPr lang="zh-CN" altLang="en-US"/>
              <a:t>能相同），真值可能不同（也可能相同）</a:t>
            </a:r>
            <a:r>
              <a:rPr lang="en-US" altLang="zh-CN"/>
              <a:t>.</a:t>
            </a:r>
          </a:p>
        </p:txBody>
      </p:sp>
      <p:sp>
        <p:nvSpPr>
          <p:cNvPr id="317450" name="Rectangle 10"/>
          <p:cNvSpPr>
            <a:spLocks noChangeArrowheads="1"/>
          </p:cNvSpPr>
          <p:nvPr/>
        </p:nvSpPr>
        <p:spPr bwMode="auto">
          <a:xfrm>
            <a:off x="3059113" y="2708275"/>
            <a:ext cx="100806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4638" indent="-274638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9891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23971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28051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32131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36703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41275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45847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50419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/>
              <a:t>真</a:t>
            </a:r>
          </a:p>
        </p:txBody>
      </p:sp>
      <p:sp>
        <p:nvSpPr>
          <p:cNvPr id="317451" name="Rectangle 11"/>
          <p:cNvSpPr>
            <a:spLocks noChangeArrowheads="1"/>
          </p:cNvSpPr>
          <p:nvPr/>
        </p:nvSpPr>
        <p:spPr bwMode="auto">
          <a:xfrm>
            <a:off x="4427538" y="3571875"/>
            <a:ext cx="100806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4638" indent="-274638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9891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23971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28051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32131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36703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41275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45847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50419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/>
              <a:t>真</a:t>
            </a:r>
          </a:p>
        </p:txBody>
      </p:sp>
      <p:sp>
        <p:nvSpPr>
          <p:cNvPr id="317452" name="Rectangle 12"/>
          <p:cNvSpPr>
            <a:spLocks noChangeArrowheads="1"/>
          </p:cNvSpPr>
          <p:nvPr/>
        </p:nvSpPr>
        <p:spPr bwMode="auto">
          <a:xfrm>
            <a:off x="3059113" y="2133600"/>
            <a:ext cx="100806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4638" indent="-274638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9891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23971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28051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32131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36703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41275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45847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50419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/>
              <a:t>假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/>
      <p:bldP spid="317447" grpId="0"/>
      <p:bldP spid="317448" grpId="0"/>
      <p:bldP spid="317449" grpId="0"/>
      <p:bldP spid="317450" grpId="0"/>
      <p:bldP spid="317451" grpId="0"/>
      <p:bldP spid="3174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5183187" cy="1081087"/>
          </a:xfrm>
        </p:spPr>
        <p:txBody>
          <a:bodyPr/>
          <a:lstStyle/>
          <a:p>
            <a:pPr marL="457200" indent="-457200"/>
            <a:r>
              <a:rPr lang="en-US" altLang="zh-CN"/>
              <a:t>2.  </a:t>
            </a:r>
            <a:r>
              <a:rPr lang="zh-CN" altLang="en-US"/>
              <a:t>在一阶逻辑中将下列命题符号化</a:t>
            </a:r>
          </a:p>
          <a:p>
            <a:pPr marL="457200" indent="-457200"/>
            <a:r>
              <a:rPr lang="zh-CN" altLang="en-US"/>
              <a:t>  </a:t>
            </a:r>
            <a:r>
              <a:rPr lang="en-US" altLang="zh-CN"/>
              <a:t>(1) </a:t>
            </a:r>
            <a:r>
              <a:rPr lang="zh-CN" altLang="en-US"/>
              <a:t>大熊猫都可爱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F58E-340F-402E-AC48-B8851AA63A9B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612775" y="3213100"/>
            <a:ext cx="518318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763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333500" indent="-4191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7907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47900" indent="-4191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7051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623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6195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767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/>
              <a:t>(2) </a:t>
            </a:r>
            <a:r>
              <a:rPr lang="zh-CN" altLang="en-US"/>
              <a:t>有人爱发脾气</a:t>
            </a:r>
          </a:p>
        </p:txBody>
      </p:sp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468313" y="4724400"/>
            <a:ext cx="51831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763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333500" indent="-4191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7907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47900" indent="-4191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7051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623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6195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767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/>
              <a:t>(3) </a:t>
            </a:r>
            <a:r>
              <a:rPr lang="zh-CN" altLang="en-US"/>
              <a:t>说所有人都爱吃面包是不对的</a:t>
            </a:r>
          </a:p>
        </p:txBody>
      </p:sp>
      <p:sp>
        <p:nvSpPr>
          <p:cNvPr id="319495" name="Text Box 7"/>
          <p:cNvSpPr txBox="1">
            <a:spLocks noChangeArrowheads="1"/>
          </p:cNvSpPr>
          <p:nvPr/>
        </p:nvSpPr>
        <p:spPr bwMode="auto">
          <a:xfrm>
            <a:off x="971550" y="2205038"/>
            <a:ext cx="56165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):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zh-CN" altLang="en-US" b="1">
                <a:latin typeface="Times New Roman" panose="02020603050405020304" pitchFamily="18" charset="0"/>
              </a:rPr>
              <a:t>为大熊猫，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):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zh-CN" altLang="en-US" b="1">
                <a:latin typeface="Times New Roman" panose="02020603050405020304" pitchFamily="18" charset="0"/>
              </a:rPr>
              <a:t>可爱</a:t>
            </a:r>
            <a:endParaRPr lang="zh-CN" altLang="en-US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       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))</a:t>
            </a:r>
            <a:r>
              <a:rPr lang="en-US" altLang="zh-CN" b="1"/>
              <a:t>    </a:t>
            </a:r>
          </a:p>
        </p:txBody>
      </p:sp>
      <p:sp>
        <p:nvSpPr>
          <p:cNvPr id="319496" name="Text Box 8"/>
          <p:cNvSpPr txBox="1">
            <a:spLocks noChangeArrowheads="1"/>
          </p:cNvSpPr>
          <p:nvPr/>
        </p:nvSpPr>
        <p:spPr bwMode="auto">
          <a:xfrm>
            <a:off x="1042988" y="3716338"/>
            <a:ext cx="5688012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设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): 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zh-CN" altLang="en-US" b="1">
                <a:latin typeface="Times New Roman" panose="02020603050405020304" pitchFamily="18" charset="0"/>
              </a:rPr>
              <a:t>是人，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):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zh-CN" altLang="en-US" b="1">
                <a:latin typeface="Times New Roman" panose="02020603050405020304" pitchFamily="18" charset="0"/>
              </a:rPr>
              <a:t>爱发脾气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      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319497" name="Text Box 9"/>
          <p:cNvSpPr txBox="1">
            <a:spLocks noChangeArrowheads="1"/>
          </p:cNvSpPr>
          <p:nvPr/>
        </p:nvSpPr>
        <p:spPr bwMode="auto">
          <a:xfrm>
            <a:off x="1044575" y="5229225"/>
            <a:ext cx="58324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设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): 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zh-CN" altLang="en-US" b="1">
                <a:latin typeface="Times New Roman" panose="02020603050405020304" pitchFamily="18" charset="0"/>
              </a:rPr>
              <a:t>是人，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):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zh-CN" altLang="en-US" b="1">
                <a:latin typeface="Times New Roman" panose="02020603050405020304" pitchFamily="18" charset="0"/>
              </a:rPr>
              <a:t>爱吃面包</a:t>
            </a:r>
          </a:p>
          <a:p>
            <a:pPr>
              <a:spcBef>
                <a:spcPct val="20000"/>
              </a:spcBef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)) </a:t>
            </a:r>
            <a:r>
              <a:rPr lang="zh-CN" altLang="en-US" b="1">
                <a:latin typeface="Times New Roman" panose="02020603050405020304" pitchFamily="18" charset="0"/>
              </a:rPr>
              <a:t>或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2" grpId="0"/>
      <p:bldP spid="319493" grpId="0"/>
      <p:bldP spid="319495" grpId="0"/>
      <p:bldP spid="319496" grpId="0"/>
      <p:bldP spid="3194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 dirty="0"/>
              <a:t>个体词 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052736"/>
            <a:ext cx="8229600" cy="5524500"/>
          </a:xfrm>
        </p:spPr>
        <p:txBody>
          <a:bodyPr/>
          <a:lstStyle/>
          <a:p>
            <a:pPr marL="898525" indent="-898525">
              <a:lnSpc>
                <a:spcPct val="150000"/>
              </a:lnSpc>
            </a:pPr>
            <a:r>
              <a:rPr lang="zh-CN" altLang="en-US" sz="2000" dirty="0">
                <a:solidFill>
                  <a:srgbClr val="A50021"/>
                </a:solidFill>
              </a:rPr>
              <a:t>个体词</a:t>
            </a:r>
            <a:r>
              <a:rPr lang="en-US" altLang="zh-CN" sz="2000" dirty="0"/>
              <a:t>——</a:t>
            </a:r>
            <a:r>
              <a:rPr lang="zh-CN" altLang="en-US" sz="2000" dirty="0"/>
              <a:t>所研究对象中可以独立存在的具体或抽象的客体</a:t>
            </a:r>
          </a:p>
          <a:p>
            <a:pPr marL="898525" indent="-898525">
              <a:lnSpc>
                <a:spcPct val="150000"/>
              </a:lnSpc>
            </a:pPr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rgbClr val="A50021"/>
                </a:solidFill>
              </a:rPr>
              <a:t>个体常项</a:t>
            </a:r>
            <a:r>
              <a:rPr lang="zh-CN" altLang="en-US" sz="2000" dirty="0"/>
              <a:t>：具体或特定的事务，用</a:t>
            </a:r>
            <a:r>
              <a:rPr lang="en-US" altLang="zh-CN" sz="2000" i="1" dirty="0"/>
              <a:t>a</a:t>
            </a:r>
            <a:r>
              <a:rPr lang="en-US" altLang="zh-CN" sz="2000" dirty="0"/>
              <a:t>, </a:t>
            </a:r>
            <a:r>
              <a:rPr lang="en-US" altLang="zh-CN" sz="2000" i="1" dirty="0"/>
              <a:t>b</a:t>
            </a:r>
            <a:r>
              <a:rPr lang="en-US" altLang="zh-CN" sz="2000" dirty="0"/>
              <a:t>, </a:t>
            </a:r>
            <a:r>
              <a:rPr lang="en-US" altLang="zh-CN" sz="2000" i="1" dirty="0"/>
              <a:t>c</a:t>
            </a:r>
            <a:r>
              <a:rPr lang="zh-CN" altLang="en-US" sz="2000" dirty="0"/>
              <a:t>表示</a:t>
            </a:r>
          </a:p>
          <a:p>
            <a:pPr marL="898525" indent="-898525">
              <a:lnSpc>
                <a:spcPct val="150000"/>
              </a:lnSpc>
            </a:pPr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rgbClr val="A50021"/>
                </a:solidFill>
              </a:rPr>
              <a:t>个体变项</a:t>
            </a:r>
            <a:r>
              <a:rPr lang="zh-CN" altLang="en-US" sz="2000" dirty="0"/>
              <a:t>：抽象或泛指的事物，用</a:t>
            </a:r>
            <a:r>
              <a:rPr lang="en-US" altLang="zh-CN" sz="2000" i="1" dirty="0"/>
              <a:t>x</a:t>
            </a:r>
            <a:r>
              <a:rPr lang="en-US" altLang="zh-CN" sz="2000" dirty="0"/>
              <a:t>, </a:t>
            </a:r>
            <a:r>
              <a:rPr lang="en-US" altLang="zh-CN" sz="2000" i="1" dirty="0"/>
              <a:t>y</a:t>
            </a:r>
            <a:r>
              <a:rPr lang="en-US" altLang="zh-CN" sz="2000" dirty="0"/>
              <a:t>, </a:t>
            </a:r>
            <a:r>
              <a:rPr lang="en-US" altLang="zh-CN" sz="2000" i="1" dirty="0"/>
              <a:t>z</a:t>
            </a:r>
            <a:r>
              <a:rPr lang="zh-CN" altLang="en-US" sz="2000" dirty="0"/>
              <a:t>表示</a:t>
            </a:r>
          </a:p>
          <a:p>
            <a:pPr marL="898525" indent="-898525">
              <a:lnSpc>
                <a:spcPct val="150000"/>
              </a:lnSpc>
            </a:pPr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rgbClr val="A50021"/>
                </a:solidFill>
              </a:rPr>
              <a:t>个体域</a:t>
            </a:r>
            <a:r>
              <a:rPr lang="en-US" altLang="zh-CN" sz="2000" dirty="0"/>
              <a:t>(</a:t>
            </a:r>
            <a:r>
              <a:rPr lang="zh-CN" altLang="en-US" sz="2000" dirty="0">
                <a:solidFill>
                  <a:srgbClr val="A50021"/>
                </a:solidFill>
              </a:rPr>
              <a:t>论域</a:t>
            </a:r>
            <a:r>
              <a:rPr lang="en-US" altLang="zh-CN" sz="2000" dirty="0"/>
              <a:t>)——</a:t>
            </a:r>
            <a:r>
              <a:rPr lang="zh-CN" altLang="en-US" sz="2000" dirty="0"/>
              <a:t>个体变项的取值范围</a:t>
            </a:r>
          </a:p>
          <a:p>
            <a:pPr marL="898525" indent="-898525">
              <a:lnSpc>
                <a:spcPct val="150000"/>
              </a:lnSpc>
            </a:pPr>
            <a:r>
              <a:rPr lang="zh-CN" altLang="en-US" sz="2000" dirty="0"/>
              <a:t>         有限个体域，如 </a:t>
            </a:r>
            <a:r>
              <a:rPr lang="en-US" altLang="zh-CN" sz="2000" dirty="0"/>
              <a:t>{</a:t>
            </a:r>
            <a:r>
              <a:rPr lang="en-US" altLang="zh-CN" sz="2000" i="1" dirty="0"/>
              <a:t>a</a:t>
            </a:r>
            <a:r>
              <a:rPr lang="en-US" altLang="zh-CN" sz="2000" dirty="0"/>
              <a:t>, </a:t>
            </a:r>
            <a:r>
              <a:rPr lang="en-US" altLang="zh-CN" sz="2000" i="1" dirty="0"/>
              <a:t>b</a:t>
            </a:r>
            <a:r>
              <a:rPr lang="en-US" altLang="zh-CN" sz="2000" dirty="0"/>
              <a:t>, </a:t>
            </a:r>
            <a:r>
              <a:rPr lang="en-US" altLang="zh-CN" sz="2000" i="1" dirty="0"/>
              <a:t>c</a:t>
            </a:r>
            <a:r>
              <a:rPr lang="en-US" altLang="zh-CN" sz="2000" dirty="0"/>
              <a:t>}, {1, 2}</a:t>
            </a:r>
          </a:p>
          <a:p>
            <a:pPr marL="898525" indent="-898525">
              <a:lnSpc>
                <a:spcPct val="150000"/>
              </a:lnSpc>
            </a:pPr>
            <a:r>
              <a:rPr lang="en-US" altLang="zh-CN" sz="2000" dirty="0"/>
              <a:t>         </a:t>
            </a:r>
            <a:r>
              <a:rPr lang="zh-CN" altLang="en-US" sz="2000" dirty="0"/>
              <a:t>无限个体域，如 </a:t>
            </a:r>
            <a:r>
              <a:rPr lang="en-US" altLang="zh-CN" sz="2000" dirty="0"/>
              <a:t>N, Z, R, …</a:t>
            </a:r>
          </a:p>
          <a:p>
            <a:pPr marL="898525" indent="-898525">
              <a:lnSpc>
                <a:spcPct val="150000"/>
              </a:lnSpc>
            </a:pPr>
            <a:r>
              <a:rPr lang="en-US" altLang="zh-CN" sz="2000" dirty="0"/>
              <a:t>          </a:t>
            </a:r>
            <a:r>
              <a:rPr lang="zh-CN" altLang="en-US" sz="2000" dirty="0"/>
              <a:t>全总个体域</a:t>
            </a:r>
            <a:r>
              <a:rPr lang="en-US" altLang="zh-CN" sz="2000" dirty="0"/>
              <a:t>——</a:t>
            </a:r>
            <a:r>
              <a:rPr lang="zh-CN" altLang="en-US" sz="2000" dirty="0"/>
              <a:t>由宇宙间一切事物组成。本书中默认的个体域。</a:t>
            </a:r>
            <a:endParaRPr lang="en-US" altLang="zh-CN" sz="2000" dirty="0"/>
          </a:p>
          <a:p>
            <a:pPr algn="just">
              <a:lnSpc>
                <a:spcPct val="90000"/>
              </a:lnSpc>
            </a:pPr>
            <a:endParaRPr lang="en-US" altLang="zh-CN" sz="2000" dirty="0">
              <a:solidFill>
                <a:srgbClr val="000066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000066"/>
                </a:solidFill>
              </a:rPr>
              <a:t>例如  “若</a:t>
            </a:r>
            <a:r>
              <a:rPr lang="en-US" altLang="zh-CN" sz="2000" i="1" dirty="0">
                <a:solidFill>
                  <a:srgbClr val="000066"/>
                </a:solidFill>
              </a:rPr>
              <a:t>x</a:t>
            </a:r>
            <a:r>
              <a:rPr lang="zh-CN" altLang="en-US" sz="2000" dirty="0">
                <a:solidFill>
                  <a:srgbClr val="000066"/>
                </a:solidFill>
              </a:rPr>
              <a:t>是偶数, 则</a:t>
            </a:r>
            <a:r>
              <a:rPr lang="en-US" altLang="zh-CN" sz="2000" i="1" dirty="0">
                <a:solidFill>
                  <a:srgbClr val="000066"/>
                </a:solidFill>
              </a:rPr>
              <a:t>x</a:t>
            </a:r>
            <a:r>
              <a:rPr lang="zh-CN" altLang="en-US" sz="2000" dirty="0">
                <a:solidFill>
                  <a:srgbClr val="000066"/>
                </a:solidFill>
              </a:rPr>
              <a:t>能被2整除.” 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000066"/>
                </a:solidFill>
              </a:rPr>
              <a:t>     </a:t>
            </a:r>
            <a:r>
              <a:rPr lang="en-US" altLang="zh-CN" sz="2000" i="1" dirty="0">
                <a:solidFill>
                  <a:srgbClr val="000066"/>
                </a:solidFill>
              </a:rPr>
              <a:t>x</a:t>
            </a:r>
            <a:r>
              <a:rPr lang="zh-CN" altLang="en-US" sz="2000" dirty="0">
                <a:solidFill>
                  <a:srgbClr val="000066"/>
                </a:solidFill>
              </a:rPr>
              <a:t>、偶数和2是个体词, 偶数和2是个体常项, </a:t>
            </a:r>
            <a:r>
              <a:rPr lang="en-US" altLang="zh-CN" sz="2000" i="1" dirty="0">
                <a:solidFill>
                  <a:srgbClr val="000066"/>
                </a:solidFill>
              </a:rPr>
              <a:t>x</a:t>
            </a:r>
            <a:r>
              <a:rPr lang="zh-CN" altLang="en-US" sz="2000" dirty="0">
                <a:solidFill>
                  <a:srgbClr val="000066"/>
                </a:solidFill>
              </a:rPr>
              <a:t>是个体变项。个体域可以是自然数集</a:t>
            </a:r>
            <a:r>
              <a:rPr lang="en-US" altLang="zh-CN" sz="2000" dirty="0">
                <a:solidFill>
                  <a:srgbClr val="000066"/>
                </a:solidFill>
              </a:rPr>
              <a:t>N, </a:t>
            </a:r>
            <a:r>
              <a:rPr lang="zh-CN" altLang="en-US" sz="2000" dirty="0">
                <a:solidFill>
                  <a:srgbClr val="000066"/>
                </a:solidFill>
              </a:rPr>
              <a:t>整数集</a:t>
            </a:r>
            <a:r>
              <a:rPr lang="en-US" altLang="zh-CN" sz="2000" dirty="0">
                <a:solidFill>
                  <a:srgbClr val="000066"/>
                </a:solidFill>
              </a:rPr>
              <a:t>Z,</a:t>
            </a:r>
            <a:r>
              <a:rPr lang="en-US" altLang="zh-CN" sz="2000" dirty="0">
                <a:solidFill>
                  <a:srgbClr val="000066"/>
                </a:solidFill>
                <a:cs typeface="Times New Roman" panose="02020603050405020304" pitchFamily="18" charset="0"/>
              </a:rPr>
              <a:t>…,</a:t>
            </a:r>
            <a:r>
              <a:rPr lang="en-US" altLang="zh-CN" sz="2000" dirty="0">
                <a:solidFill>
                  <a:srgbClr val="000066"/>
                </a:solidFill>
              </a:rPr>
              <a:t> </a:t>
            </a:r>
            <a:r>
              <a:rPr lang="zh-CN" altLang="en-US" sz="2000" dirty="0">
                <a:solidFill>
                  <a:srgbClr val="000066"/>
                </a:solidFill>
              </a:rPr>
              <a:t>也可以是全总个体域。</a:t>
            </a:r>
          </a:p>
          <a:p>
            <a:pPr marL="898525" indent="-898525">
              <a:lnSpc>
                <a:spcPct val="150000"/>
              </a:lnSpc>
            </a:pPr>
            <a:endParaRPr lang="zh-CN" altLang="en-US" sz="2000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90D2-A3B4-441C-B7AF-288196FD18B5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5183187" cy="576262"/>
          </a:xfrm>
        </p:spPr>
        <p:txBody>
          <a:bodyPr/>
          <a:lstStyle/>
          <a:p>
            <a:pPr marL="457200" indent="-457200"/>
            <a:r>
              <a:rPr lang="en-US" altLang="zh-CN"/>
              <a:t>  (4) </a:t>
            </a:r>
            <a:r>
              <a:rPr lang="zh-CN" altLang="en-US"/>
              <a:t>没有不爱吃糖的人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B8724-0C04-4C0E-A791-E0E6B51DED03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66596" name="Rectangle 4"/>
          <p:cNvSpPr>
            <a:spLocks noChangeArrowheads="1"/>
          </p:cNvSpPr>
          <p:nvPr/>
        </p:nvSpPr>
        <p:spPr bwMode="auto">
          <a:xfrm>
            <a:off x="468313" y="2708275"/>
            <a:ext cx="51831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763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333500" indent="-4191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7907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47900" indent="-4191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7051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623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6195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767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/>
              <a:t> (5) </a:t>
            </a:r>
            <a:r>
              <a:rPr lang="zh-CN" altLang="en-US"/>
              <a:t>任何两个不同的人都不一样高</a:t>
            </a:r>
          </a:p>
        </p:txBody>
      </p:sp>
      <p:sp>
        <p:nvSpPr>
          <p:cNvPr id="366597" name="Rectangle 5"/>
          <p:cNvSpPr>
            <a:spLocks noChangeArrowheads="1"/>
          </p:cNvSpPr>
          <p:nvPr/>
        </p:nvSpPr>
        <p:spPr bwMode="auto">
          <a:xfrm>
            <a:off x="396875" y="4581525"/>
            <a:ext cx="561498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763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333500" indent="-4191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7907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47900" indent="-4191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7051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623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6195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767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/>
              <a:t>  (6) </a:t>
            </a:r>
            <a:r>
              <a:rPr lang="zh-CN" altLang="en-US"/>
              <a:t>不是所有的汽车都比所有的火车快</a:t>
            </a:r>
          </a:p>
        </p:txBody>
      </p:sp>
      <p:sp>
        <p:nvSpPr>
          <p:cNvPr id="366598" name="Text Box 6"/>
          <p:cNvSpPr txBox="1">
            <a:spLocks noChangeArrowheads="1"/>
          </p:cNvSpPr>
          <p:nvPr/>
        </p:nvSpPr>
        <p:spPr bwMode="auto">
          <a:xfrm>
            <a:off x="1042988" y="1701800"/>
            <a:ext cx="62642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设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):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zh-CN" altLang="en-US" b="1">
                <a:latin typeface="Times New Roman" panose="02020603050405020304" pitchFamily="18" charset="0"/>
              </a:rPr>
              <a:t>是人，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):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zh-CN" altLang="en-US" b="1">
                <a:latin typeface="Times New Roman" panose="02020603050405020304" pitchFamily="18" charset="0"/>
              </a:rPr>
              <a:t>爱吃糖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)) </a:t>
            </a:r>
            <a:r>
              <a:rPr lang="zh-CN" altLang="en-US" b="1">
                <a:latin typeface="Times New Roman" panose="02020603050405020304" pitchFamily="18" charset="0"/>
              </a:rPr>
              <a:t>或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366599" name="Text Box 7"/>
          <p:cNvSpPr txBox="1">
            <a:spLocks noChangeArrowheads="1"/>
          </p:cNvSpPr>
          <p:nvPr/>
        </p:nvSpPr>
        <p:spPr bwMode="auto">
          <a:xfrm>
            <a:off x="1042988" y="3181350"/>
            <a:ext cx="76327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设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):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zh-CN" altLang="en-US" b="1">
                <a:latin typeface="Times New Roman" panose="02020603050405020304" pitchFamily="18" charset="0"/>
              </a:rPr>
              <a:t>是人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H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),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zh-CN" altLang="en-US" b="1">
                <a:latin typeface="Times New Roman" panose="02020603050405020304" pitchFamily="18" charset="0"/>
              </a:rPr>
              <a:t>与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zh-CN" altLang="en-US" b="1">
                <a:latin typeface="Times New Roman" panose="02020603050405020304" pitchFamily="18" charset="0"/>
              </a:rPr>
              <a:t>相同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L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):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zh-CN" altLang="en-US" b="1">
                <a:latin typeface="Times New Roman" panose="02020603050405020304" pitchFamily="18" charset="0"/>
              </a:rPr>
              <a:t>与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zh-CN" altLang="en-US" b="1">
                <a:latin typeface="Times New Roman" panose="02020603050405020304" pitchFamily="18" charset="0"/>
              </a:rPr>
              <a:t>一样高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       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b="1" i="1">
                <a:latin typeface="Times New Roman" panose="02020603050405020304" pitchFamily="18" charset="0"/>
              </a:rPr>
              <a:t>H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b="1" i="1">
                <a:latin typeface="Times New Roman" panose="02020603050405020304" pitchFamily="18" charset="0"/>
              </a:rPr>
              <a:t>L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)))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zh-CN" altLang="en-US" b="1">
                <a:latin typeface="Times New Roman" panose="02020603050405020304" pitchFamily="18" charset="0"/>
              </a:rPr>
              <a:t>或 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b="1" i="1">
                <a:latin typeface="Times New Roman" panose="02020603050405020304" pitchFamily="18" charset="0"/>
              </a:rPr>
              <a:t>H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b="1" i="1">
                <a:latin typeface="Times New Roman" panose="02020603050405020304" pitchFamily="18" charset="0"/>
              </a:rPr>
              <a:t>L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366600" name="Text Box 8"/>
          <p:cNvSpPr txBox="1">
            <a:spLocks noChangeArrowheads="1"/>
          </p:cNvSpPr>
          <p:nvPr/>
        </p:nvSpPr>
        <p:spPr bwMode="auto">
          <a:xfrm>
            <a:off x="1042988" y="5084763"/>
            <a:ext cx="74168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设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):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zh-CN" altLang="en-US" b="1">
                <a:latin typeface="Times New Roman" panose="02020603050405020304" pitchFamily="18" charset="0"/>
              </a:rPr>
              <a:t>是汽车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):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zh-CN" altLang="en-US" b="1">
                <a:latin typeface="Times New Roman" panose="02020603050405020304" pitchFamily="18" charset="0"/>
              </a:rPr>
              <a:t>是火车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H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):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zh-CN" altLang="en-US" b="1">
                <a:latin typeface="Times New Roman" panose="02020603050405020304" pitchFamily="18" charset="0"/>
              </a:rPr>
              <a:t>比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zh-CN" altLang="en-US" b="1">
                <a:latin typeface="Times New Roman" panose="02020603050405020304" pitchFamily="18" charset="0"/>
              </a:rPr>
              <a:t>快</a:t>
            </a:r>
            <a:endParaRPr lang="zh-CN" altLang="en-US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       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H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)) 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或  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b="1" i="1">
                <a:latin typeface="Times New Roman" panose="02020603050405020304" pitchFamily="18" charset="0"/>
              </a:rPr>
              <a:t>H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6" grpId="0"/>
      <p:bldP spid="366597" grpId="0"/>
      <p:bldP spid="366598" grpId="0"/>
      <p:bldP spid="366599" grpId="0"/>
      <p:bldP spid="36660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4292600"/>
            <a:ext cx="3598863" cy="504825"/>
          </a:xfrm>
        </p:spPr>
        <p:txBody>
          <a:bodyPr/>
          <a:lstStyle/>
          <a:p>
            <a:pPr marL="0" indent="0"/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/>
              <a:t>(2</a:t>
            </a:r>
            <a:r>
              <a:rPr lang="en-US" altLang="zh-CN" i="1"/>
              <a:t>x</a:t>
            </a:r>
            <a:r>
              <a:rPr lang="en-US" altLang="zh-CN"/>
              <a:t>=</a:t>
            </a:r>
            <a:r>
              <a:rPr lang="en-US" altLang="zh-CN" i="1"/>
              <a:t>x</a:t>
            </a:r>
            <a:r>
              <a:rPr lang="en-US" altLang="zh-CN"/>
              <a:t>)           </a:t>
            </a:r>
            <a:r>
              <a:rPr lang="zh-CN" altLang="en-US"/>
              <a:t>假</a:t>
            </a:r>
          </a:p>
        </p:txBody>
      </p:sp>
      <p:sp>
        <p:nvSpPr>
          <p:cNvPr id="13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BF15-4D34-414E-A579-3FA751054815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27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27691" name="Group 11"/>
          <p:cNvGrpSpPr>
            <a:grpSpLocks/>
          </p:cNvGrpSpPr>
          <p:nvPr/>
        </p:nvGrpSpPr>
        <p:grpSpPr bwMode="auto">
          <a:xfrm>
            <a:off x="395288" y="1125538"/>
            <a:ext cx="5976937" cy="3086100"/>
            <a:chOff x="249" y="709"/>
            <a:chExt cx="3765" cy="1944"/>
          </a:xfrm>
        </p:grpSpPr>
        <p:graphicFrame>
          <p:nvGraphicFramePr>
            <p:cNvPr id="327686" name="Object 6"/>
            <p:cNvGraphicFramePr>
              <a:graphicFrameLocks noChangeAspect="1"/>
            </p:cNvGraphicFramePr>
            <p:nvPr/>
          </p:nvGraphicFramePr>
          <p:xfrm>
            <a:off x="748" y="1579"/>
            <a:ext cx="2767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2057400" imgH="228600" progId="Equation.3">
                    <p:embed/>
                  </p:oleObj>
                </mc:Choice>
                <mc:Fallback>
                  <p:oleObj name="公式" r:id="rId3" imgW="20574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579"/>
                          <a:ext cx="2767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684" name="Object 4"/>
            <p:cNvGraphicFramePr>
              <a:graphicFrameLocks noChangeAspect="1"/>
            </p:cNvGraphicFramePr>
            <p:nvPr/>
          </p:nvGraphicFramePr>
          <p:xfrm>
            <a:off x="780" y="1298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39680" imgH="164880" progId="Equation.3">
                    <p:embed/>
                  </p:oleObj>
                </mc:Choice>
                <mc:Fallback>
                  <p:oleObj name="公式" r:id="rId5" imgW="139680" imgH="1648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" y="1298"/>
                          <a:ext cx="24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688" name="Object 8"/>
            <p:cNvGraphicFramePr>
              <a:graphicFrameLocks noChangeAspect="1"/>
            </p:cNvGraphicFramePr>
            <p:nvPr/>
          </p:nvGraphicFramePr>
          <p:xfrm>
            <a:off x="793" y="1863"/>
            <a:ext cx="127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977760" imgH="228600" progId="Equation.3">
                    <p:embed/>
                  </p:oleObj>
                </mc:Choice>
                <mc:Fallback>
                  <p:oleObj name="公式" r:id="rId7" imgW="97776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863"/>
                          <a:ext cx="127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690" name="Text Box 10"/>
            <p:cNvSpPr txBox="1">
              <a:spLocks noChangeArrowheads="1"/>
            </p:cNvSpPr>
            <p:nvPr/>
          </p:nvSpPr>
          <p:spPr bwMode="auto">
            <a:xfrm>
              <a:off x="249" y="709"/>
              <a:ext cx="3765" cy="1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3. </a:t>
              </a:r>
              <a:r>
                <a:rPr lang="zh-CN" altLang="en-US" b="1">
                  <a:latin typeface="Times New Roman" panose="02020603050405020304" pitchFamily="18" charset="0"/>
                </a:rPr>
                <a:t>给定解释 </a:t>
              </a:r>
              <a:r>
                <a:rPr lang="en-US" altLang="zh-CN" b="1" i="1">
                  <a:latin typeface="Times New Roman" panose="02020603050405020304" pitchFamily="18" charset="0"/>
                </a:rPr>
                <a:t>I </a:t>
              </a:r>
              <a:r>
                <a:rPr lang="zh-CN" altLang="en-US" b="1">
                  <a:latin typeface="Times New Roman" panose="02020603050405020304" pitchFamily="18" charset="0"/>
                </a:rPr>
                <a:t>如下</a:t>
              </a:r>
              <a:r>
                <a:rPr lang="en-US" altLang="zh-CN" b="1"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    (a) </a:t>
              </a:r>
              <a:r>
                <a:rPr lang="zh-CN" altLang="en-US" b="1">
                  <a:latin typeface="Times New Roman" panose="02020603050405020304" pitchFamily="18" charset="0"/>
                </a:rPr>
                <a:t>个体域</a:t>
              </a:r>
              <a:r>
                <a:rPr lang="en-US" altLang="zh-CN" b="1" i="1">
                  <a:latin typeface="Times New Roman" panose="02020603050405020304" pitchFamily="18" charset="0"/>
                </a:rPr>
                <a:t>D</a:t>
              </a:r>
              <a:r>
                <a:rPr lang="en-US" altLang="zh-CN" b="1">
                  <a:latin typeface="Times New Roman" panose="02020603050405020304" pitchFamily="18" charset="0"/>
                </a:rPr>
                <a:t>=N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    (b)     =2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    (c)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    (d) 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   </a:t>
              </a:r>
              <a:r>
                <a:rPr lang="zh-CN" altLang="en-US" b="1">
                  <a:latin typeface="Times New Roman" panose="02020603050405020304" pitchFamily="18" charset="0"/>
                </a:rPr>
                <a:t>说明下列公式在 </a:t>
              </a:r>
              <a:r>
                <a:rPr lang="en-US" altLang="zh-CN" b="1" i="1">
                  <a:latin typeface="Times New Roman" panose="02020603050405020304" pitchFamily="18" charset="0"/>
                </a:rPr>
                <a:t>I </a:t>
              </a:r>
              <a:r>
                <a:rPr lang="zh-CN" altLang="en-US" b="1">
                  <a:latin typeface="Times New Roman" panose="02020603050405020304" pitchFamily="18" charset="0"/>
                </a:rPr>
                <a:t>下的涵义</a:t>
              </a:r>
              <a:r>
                <a:rPr lang="en-US" altLang="zh-CN" b="1">
                  <a:latin typeface="Times New Roman" panose="02020603050405020304" pitchFamily="18" charset="0"/>
                </a:rPr>
                <a:t>,</a:t>
              </a:r>
              <a:r>
                <a:rPr lang="zh-CN" altLang="en-US" b="1">
                  <a:latin typeface="Times New Roman" panose="02020603050405020304" pitchFamily="18" charset="0"/>
                </a:rPr>
                <a:t>并讨论真值</a:t>
              </a:r>
            </a:p>
            <a:p>
              <a:pPr>
                <a:spcBef>
                  <a:spcPct val="2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    </a:t>
              </a:r>
              <a:r>
                <a:rPr lang="en-US" altLang="zh-CN" b="1">
                  <a:latin typeface="Times New Roman" panose="02020603050405020304" pitchFamily="18" charset="0"/>
                </a:rPr>
                <a:t>(1) 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b="1" i="1">
                  <a:latin typeface="Times New Roman" panose="02020603050405020304" pitchFamily="18" charset="0"/>
                </a:rPr>
                <a:t>xF</a:t>
              </a:r>
              <a:r>
                <a:rPr lang="en-US" altLang="zh-CN" b="1"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</a:rPr>
                <a:t>g</a:t>
              </a:r>
              <a:r>
                <a:rPr lang="en-US" altLang="zh-CN" b="1"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</a:rPr>
                <a:t>x</a:t>
              </a:r>
              <a:r>
                <a:rPr lang="en-US" altLang="zh-CN" b="1">
                  <a:latin typeface="Times New Roman" panose="02020603050405020304" pitchFamily="18" charset="0"/>
                </a:rPr>
                <a:t>,</a:t>
              </a:r>
              <a:r>
                <a:rPr lang="en-US" altLang="zh-CN" b="1" i="1">
                  <a:latin typeface="Times New Roman" panose="02020603050405020304" pitchFamily="18" charset="0"/>
                </a:rPr>
                <a:t>a</a:t>
              </a:r>
              <a:r>
                <a:rPr lang="en-US" altLang="zh-CN" b="1">
                  <a:latin typeface="Times New Roman" panose="02020603050405020304" pitchFamily="18" charset="0"/>
                </a:rPr>
                <a:t>),</a:t>
              </a:r>
              <a:r>
                <a:rPr lang="en-US" altLang="zh-CN" b="1" i="1">
                  <a:latin typeface="Times New Roman" panose="02020603050405020304" pitchFamily="18" charset="0"/>
                </a:rPr>
                <a:t>x</a:t>
              </a:r>
              <a:r>
                <a:rPr lang="en-US" altLang="zh-CN" b="1">
                  <a:latin typeface="Times New Roman" panose="02020603050405020304" pitchFamily="18" charset="0"/>
                </a:rPr>
                <a:t>)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sp>
        <p:nvSpPr>
          <p:cNvPr id="327693" name="Rectangle 13"/>
          <p:cNvSpPr>
            <a:spLocks noChangeArrowheads="1"/>
          </p:cNvSpPr>
          <p:nvPr/>
        </p:nvSpPr>
        <p:spPr bwMode="auto">
          <a:xfrm>
            <a:off x="684213" y="4797425"/>
            <a:ext cx="482441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/>
              <a:t>(2)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y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/>
              <a:t>),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/>
              <a:t>),</a:t>
            </a:r>
            <a:r>
              <a:rPr lang="en-US" altLang="zh-CN" i="1"/>
              <a:t>x</a:t>
            </a:r>
            <a:r>
              <a:rPr lang="en-US" altLang="zh-CN"/>
              <a:t>))</a:t>
            </a:r>
          </a:p>
        </p:txBody>
      </p:sp>
      <p:sp>
        <p:nvSpPr>
          <p:cNvPr id="327694" name="Rectangle 14"/>
          <p:cNvSpPr>
            <a:spLocks noChangeArrowheads="1"/>
          </p:cNvSpPr>
          <p:nvPr/>
        </p:nvSpPr>
        <p:spPr bwMode="auto">
          <a:xfrm>
            <a:off x="1189038" y="5445125"/>
            <a:ext cx="55435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y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+2=</a:t>
            </a:r>
            <a:r>
              <a:rPr lang="en-US" altLang="zh-CN" i="1"/>
              <a:t>y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y</a:t>
            </a:r>
            <a:r>
              <a:rPr lang="en-US" altLang="zh-CN"/>
              <a:t>+2=</a:t>
            </a:r>
            <a:r>
              <a:rPr lang="en-US" altLang="zh-CN" i="1"/>
              <a:t>x</a:t>
            </a:r>
            <a:r>
              <a:rPr lang="en-US" altLang="zh-CN"/>
              <a:t>)                 </a:t>
            </a:r>
            <a:r>
              <a:rPr lang="zh-CN" altLang="en-US"/>
              <a:t>假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  <p:bldP spid="327693" grpId="0"/>
      <p:bldP spid="32769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3240087" cy="576262"/>
          </a:xfrm>
        </p:spPr>
        <p:txBody>
          <a:bodyPr/>
          <a:lstStyle/>
          <a:p>
            <a:r>
              <a:rPr lang="en-US" altLang="zh-CN"/>
              <a:t>(3)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y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zF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),</a:t>
            </a:r>
            <a:r>
              <a:rPr lang="en-US" altLang="zh-CN" i="1"/>
              <a:t>z</a:t>
            </a:r>
            <a:r>
              <a:rPr lang="en-US" altLang="zh-CN"/>
              <a:t>)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84D9-A277-4892-9309-261C6A8FB184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646" name="Rectangle 6"/>
          <p:cNvSpPr>
            <a:spLocks noChangeArrowheads="1"/>
          </p:cNvSpPr>
          <p:nvPr/>
        </p:nvSpPr>
        <p:spPr bwMode="auto">
          <a:xfrm>
            <a:off x="468313" y="4795838"/>
            <a:ext cx="30956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/>
              <a:t>(5)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xF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/>
              <a:t>),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/>
              <a:t>))</a:t>
            </a:r>
          </a:p>
        </p:txBody>
      </p:sp>
      <p:sp>
        <p:nvSpPr>
          <p:cNvPr id="368647" name="Rectangle 7"/>
          <p:cNvSpPr>
            <a:spLocks noChangeArrowheads="1"/>
          </p:cNvSpPr>
          <p:nvPr/>
        </p:nvSpPr>
        <p:spPr bwMode="auto">
          <a:xfrm>
            <a:off x="541338" y="2781300"/>
            <a:ext cx="35988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/>
              <a:t>(4)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y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zF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/>
              <a:t>,</a:t>
            </a:r>
            <a:r>
              <a:rPr lang="en-US" altLang="zh-CN" i="1"/>
              <a:t>z</a:t>
            </a:r>
            <a:r>
              <a:rPr lang="en-US" altLang="zh-CN"/>
              <a:t>),</a:t>
            </a:r>
            <a:r>
              <a:rPr lang="en-US" altLang="zh-CN" i="1"/>
              <a:t>x</a:t>
            </a:r>
            <a:r>
              <a:rPr lang="en-US" altLang="zh-CN"/>
              <a:t>)</a:t>
            </a:r>
          </a:p>
        </p:txBody>
      </p:sp>
      <p:sp>
        <p:nvSpPr>
          <p:cNvPr id="368648" name="Rectangle 8"/>
          <p:cNvSpPr>
            <a:spLocks noChangeArrowheads="1"/>
          </p:cNvSpPr>
          <p:nvPr/>
        </p:nvSpPr>
        <p:spPr bwMode="auto">
          <a:xfrm>
            <a:off x="971550" y="3286125"/>
            <a:ext cx="39608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y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z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/>
              <a:t>+</a:t>
            </a:r>
            <a:r>
              <a:rPr lang="en-US" altLang="zh-CN" i="1"/>
              <a:t>z</a:t>
            </a:r>
            <a:r>
              <a:rPr lang="en-US" altLang="zh-CN"/>
              <a:t>=</a:t>
            </a:r>
            <a:r>
              <a:rPr lang="en-US" altLang="zh-CN" i="1"/>
              <a:t>x</a:t>
            </a:r>
            <a:r>
              <a:rPr lang="en-US" altLang="zh-CN"/>
              <a:t>)           </a:t>
            </a:r>
            <a:r>
              <a:rPr lang="zh-CN" altLang="en-US"/>
              <a:t>假             </a:t>
            </a:r>
          </a:p>
        </p:txBody>
      </p:sp>
      <p:sp>
        <p:nvSpPr>
          <p:cNvPr id="368649" name="Rectangle 9"/>
          <p:cNvSpPr>
            <a:spLocks noChangeArrowheads="1"/>
          </p:cNvSpPr>
          <p:nvPr/>
        </p:nvSpPr>
        <p:spPr bwMode="auto">
          <a:xfrm>
            <a:off x="900113" y="1844675"/>
            <a:ext cx="324008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y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z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+</a:t>
            </a:r>
            <a:r>
              <a:rPr lang="en-US" altLang="zh-CN" i="1"/>
              <a:t>y</a:t>
            </a:r>
            <a:r>
              <a:rPr lang="en-US" altLang="zh-CN"/>
              <a:t>=</a:t>
            </a:r>
            <a:r>
              <a:rPr lang="en-US" altLang="zh-CN" i="1"/>
              <a:t>z</a:t>
            </a:r>
            <a:r>
              <a:rPr lang="en-US" altLang="zh-CN"/>
              <a:t>)        </a:t>
            </a:r>
            <a:r>
              <a:rPr lang="zh-CN" altLang="en-US"/>
              <a:t>真</a:t>
            </a:r>
          </a:p>
        </p:txBody>
      </p:sp>
      <p:sp>
        <p:nvSpPr>
          <p:cNvPr id="368650" name="Rectangle 10"/>
          <p:cNvSpPr>
            <a:spLocks noChangeArrowheads="1"/>
          </p:cNvSpPr>
          <p:nvPr/>
        </p:nvSpPr>
        <p:spPr bwMode="auto">
          <a:xfrm>
            <a:off x="900113" y="5300663"/>
            <a:ext cx="30956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+</a:t>
            </a:r>
            <a:r>
              <a:rPr lang="en-US" altLang="zh-CN" i="1"/>
              <a:t>x</a:t>
            </a:r>
            <a:r>
              <a:rPr lang="en-US" altLang="zh-CN"/>
              <a:t>=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</a:t>
            </a:r>
            <a:r>
              <a:rPr lang="en-US" altLang="zh-CN" i="1"/>
              <a:t>x</a:t>
            </a:r>
            <a:r>
              <a:rPr lang="en-US" altLang="zh-CN"/>
              <a:t>)           </a:t>
            </a:r>
            <a:r>
              <a:rPr lang="zh-CN" altLang="en-US"/>
              <a:t>真</a:t>
            </a:r>
          </a:p>
        </p:txBody>
      </p:sp>
      <p:sp>
        <p:nvSpPr>
          <p:cNvPr id="368651" name="Rectangle 11"/>
          <p:cNvSpPr>
            <a:spLocks noChangeArrowheads="1"/>
          </p:cNvSpPr>
          <p:nvPr/>
        </p:nvSpPr>
        <p:spPr bwMode="auto">
          <a:xfrm>
            <a:off x="971550" y="3860800"/>
            <a:ext cx="48244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/>
              <a:t>(3),(4)</a:t>
            </a:r>
            <a:r>
              <a:rPr lang="zh-CN" altLang="en-US"/>
              <a:t>说明</a:t>
            </a:r>
            <a:r>
              <a:rPr lang="zh-CN" altLang="en-US">
                <a:sym typeface="Symbol" panose="05050102010706020507" pitchFamily="18" charset="2"/>
              </a:rPr>
              <a:t>与不能随意交换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6" grpId="0"/>
      <p:bldP spid="368647" grpId="0"/>
      <p:bldP spid="368648" grpId="0"/>
      <p:bldP spid="368649" grpId="0"/>
      <p:bldP spid="368650" grpId="0"/>
      <p:bldP spid="36865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647700"/>
          </a:xfrm>
        </p:spPr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证明下面公式既不是永真式，也不是矛盾式</a:t>
            </a:r>
            <a:r>
              <a:rPr lang="en-US" altLang="zh-CN"/>
              <a:t>: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34A4B-5361-4041-9346-81FBB23C8737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735013" y="1700213"/>
            <a:ext cx="2900362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/>
              <a:t>(1)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))</a:t>
            </a:r>
          </a:p>
        </p:txBody>
      </p:sp>
      <p:sp>
        <p:nvSpPr>
          <p:cNvPr id="329733" name="Rectangle 5"/>
          <p:cNvSpPr>
            <a:spLocks noChangeArrowheads="1"/>
          </p:cNvSpPr>
          <p:nvPr/>
        </p:nvSpPr>
        <p:spPr bwMode="auto">
          <a:xfrm>
            <a:off x="744538" y="3573463"/>
            <a:ext cx="469106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 dirty="0"/>
              <a:t>(2)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y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y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/>
              <a:t>H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))</a:t>
            </a:r>
          </a:p>
        </p:txBody>
      </p:sp>
      <p:sp>
        <p:nvSpPr>
          <p:cNvPr id="329734" name="Rectangle 6"/>
          <p:cNvSpPr>
            <a:spLocks noChangeArrowheads="1"/>
          </p:cNvSpPr>
          <p:nvPr/>
        </p:nvSpPr>
        <p:spPr bwMode="auto">
          <a:xfrm>
            <a:off x="806450" y="2132013"/>
            <a:ext cx="77152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/>
              <a:t>解释</a:t>
            </a:r>
            <a:r>
              <a:rPr lang="en-US" altLang="zh-CN"/>
              <a:t>1: </a:t>
            </a:r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en-US" altLang="zh-CN"/>
              <a:t>=N, 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):</a:t>
            </a:r>
            <a:r>
              <a:rPr lang="en-US" altLang="zh-CN" i="1"/>
              <a:t>x</a:t>
            </a:r>
            <a:r>
              <a:rPr lang="zh-CN" altLang="en-US"/>
              <a:t>是偶数</a:t>
            </a:r>
            <a:r>
              <a:rPr lang="en-US" altLang="zh-CN"/>
              <a:t>,  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): </a:t>
            </a:r>
            <a:r>
              <a:rPr lang="en-US" altLang="zh-CN" i="1"/>
              <a:t>x</a:t>
            </a:r>
            <a:r>
              <a:rPr lang="zh-CN" altLang="en-US"/>
              <a:t>是素数</a:t>
            </a:r>
            <a:r>
              <a:rPr lang="en-US" altLang="zh-CN"/>
              <a:t>,             </a:t>
            </a:r>
            <a:r>
              <a:rPr lang="zh-CN" altLang="en-US"/>
              <a:t>真</a:t>
            </a:r>
          </a:p>
        </p:txBody>
      </p:sp>
      <p:sp>
        <p:nvSpPr>
          <p:cNvPr id="329735" name="Rectangle 7"/>
          <p:cNvSpPr>
            <a:spLocks noChangeArrowheads="1"/>
          </p:cNvSpPr>
          <p:nvPr/>
        </p:nvSpPr>
        <p:spPr bwMode="auto">
          <a:xfrm>
            <a:off x="817563" y="2706688"/>
            <a:ext cx="77152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/>
              <a:t>解释</a:t>
            </a:r>
            <a:r>
              <a:rPr lang="en-US" altLang="zh-CN"/>
              <a:t>2: 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en-US" altLang="zh-CN"/>
              <a:t>=N, 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):</a:t>
            </a:r>
            <a:r>
              <a:rPr lang="en-US" altLang="zh-CN" i="1"/>
              <a:t>x</a:t>
            </a:r>
            <a:r>
              <a:rPr lang="zh-CN" altLang="en-US"/>
              <a:t>是偶数</a:t>
            </a:r>
            <a:r>
              <a:rPr lang="en-US" altLang="zh-CN"/>
              <a:t>,  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): </a:t>
            </a:r>
            <a:r>
              <a:rPr lang="en-US" altLang="zh-CN" i="1"/>
              <a:t>x</a:t>
            </a:r>
            <a:r>
              <a:rPr lang="zh-CN" altLang="en-US"/>
              <a:t>是奇数</a:t>
            </a:r>
            <a:r>
              <a:rPr lang="en-US" altLang="zh-CN"/>
              <a:t>,             </a:t>
            </a:r>
            <a:r>
              <a:rPr lang="zh-CN" altLang="en-US"/>
              <a:t>假</a:t>
            </a:r>
          </a:p>
        </p:txBody>
      </p:sp>
      <p:sp>
        <p:nvSpPr>
          <p:cNvPr id="329736" name="Rectangle 8"/>
          <p:cNvSpPr>
            <a:spLocks noChangeArrowheads="1"/>
          </p:cNvSpPr>
          <p:nvPr/>
        </p:nvSpPr>
        <p:spPr bwMode="auto">
          <a:xfrm>
            <a:off x="755650" y="4148138"/>
            <a:ext cx="8352854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/>
              <a:t>解释</a:t>
            </a:r>
            <a:r>
              <a:rPr lang="en-US" altLang="zh-CN" dirty="0"/>
              <a:t>1: 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en-US" altLang="zh-CN" dirty="0"/>
              <a:t>=Z, 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):</a:t>
            </a:r>
            <a:r>
              <a:rPr lang="en-US" altLang="zh-CN" i="1" dirty="0"/>
              <a:t>x</a:t>
            </a:r>
            <a:r>
              <a:rPr lang="zh-CN" altLang="en-US" dirty="0"/>
              <a:t>是正数</a:t>
            </a:r>
            <a:r>
              <a:rPr lang="en-US" altLang="zh-CN" dirty="0"/>
              <a:t>,  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): </a:t>
            </a:r>
            <a:r>
              <a:rPr lang="en-US" altLang="zh-CN" i="1" dirty="0"/>
              <a:t>x</a:t>
            </a:r>
            <a:r>
              <a:rPr lang="zh-CN" altLang="en-US" dirty="0"/>
              <a:t>是负数</a:t>
            </a:r>
            <a:r>
              <a:rPr lang="en-US" altLang="zh-CN" dirty="0"/>
              <a:t>,    </a:t>
            </a:r>
            <a:r>
              <a:rPr lang="en-US" altLang="zh-CN" i="1" dirty="0"/>
              <a:t>H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):</a:t>
            </a:r>
            <a:r>
              <a:rPr lang="en-US" altLang="zh-CN" i="1" dirty="0"/>
              <a:t>x</a:t>
            </a:r>
            <a:r>
              <a:rPr lang="en-US" altLang="zh-CN" dirty="0"/>
              <a:t>&gt;</a:t>
            </a:r>
            <a:r>
              <a:rPr lang="en-US" altLang="zh-CN" i="1" dirty="0"/>
              <a:t>y</a:t>
            </a:r>
            <a:r>
              <a:rPr lang="en-US" altLang="zh-CN" dirty="0"/>
              <a:t>   </a:t>
            </a:r>
            <a:r>
              <a:rPr lang="zh-CN" altLang="en-US" dirty="0"/>
              <a:t>真</a:t>
            </a:r>
          </a:p>
        </p:txBody>
      </p:sp>
      <p:sp>
        <p:nvSpPr>
          <p:cNvPr id="329737" name="Rectangle 9"/>
          <p:cNvSpPr>
            <a:spLocks noChangeArrowheads="1"/>
          </p:cNvSpPr>
          <p:nvPr/>
        </p:nvSpPr>
        <p:spPr bwMode="auto">
          <a:xfrm>
            <a:off x="744538" y="5083175"/>
            <a:ext cx="8291958" cy="866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/>
              <a:t>解释</a:t>
            </a:r>
            <a:r>
              <a:rPr lang="en-US" altLang="zh-CN" dirty="0"/>
              <a:t>2: 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en-US" altLang="zh-CN" dirty="0"/>
              <a:t>=Z, 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):</a:t>
            </a:r>
            <a:r>
              <a:rPr lang="en-US" altLang="zh-CN" i="1" dirty="0"/>
              <a:t>x</a:t>
            </a:r>
            <a:r>
              <a:rPr lang="zh-CN" altLang="en-US" dirty="0"/>
              <a:t>是偶数</a:t>
            </a:r>
            <a:r>
              <a:rPr lang="en-US" altLang="zh-CN" dirty="0"/>
              <a:t>,  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): </a:t>
            </a:r>
            <a:r>
              <a:rPr lang="en-US" altLang="zh-CN" i="1" dirty="0"/>
              <a:t>x</a:t>
            </a:r>
            <a:r>
              <a:rPr lang="zh-CN" altLang="en-US" dirty="0"/>
              <a:t>是奇数</a:t>
            </a:r>
            <a:r>
              <a:rPr lang="en-US" altLang="zh-CN" dirty="0"/>
              <a:t>,     </a:t>
            </a:r>
            <a:r>
              <a:rPr lang="en-US" altLang="zh-CN" i="1" dirty="0"/>
              <a:t>H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):</a:t>
            </a:r>
            <a:r>
              <a:rPr lang="en-US" altLang="zh-CN" i="1" dirty="0"/>
              <a:t>x</a:t>
            </a:r>
            <a:r>
              <a:rPr lang="en-US" altLang="zh-CN" dirty="0"/>
              <a:t>&gt;</a:t>
            </a:r>
            <a:r>
              <a:rPr lang="en-US" altLang="zh-CN" i="1" dirty="0"/>
              <a:t>y    </a:t>
            </a:r>
            <a:r>
              <a:rPr lang="zh-CN" altLang="en-US" dirty="0"/>
              <a:t>假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3" grpId="0"/>
      <p:bldP spid="329734" grpId="0"/>
      <p:bldP spid="329735" grpId="0"/>
      <p:bldP spid="329736" grpId="0"/>
      <p:bldP spid="3297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7D74-9266-4253-B47F-0C0552A0F4FA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72740" name="Rectangle 4"/>
          <p:cNvSpPr>
            <a:spLocks noChangeArrowheads="1"/>
          </p:cNvSpPr>
          <p:nvPr/>
        </p:nvSpPr>
        <p:spPr bwMode="auto">
          <a:xfrm>
            <a:off x="519113" y="1341438"/>
            <a:ext cx="80137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/>
              <a:t>5. </a:t>
            </a:r>
            <a:r>
              <a:rPr lang="zh-CN" altLang="en-US"/>
              <a:t>证明下列公式为永真式</a:t>
            </a:r>
            <a:r>
              <a:rPr lang="en-US" altLang="zh-CN"/>
              <a:t>:</a:t>
            </a:r>
          </a:p>
          <a:p>
            <a:r>
              <a:rPr lang="en-US" altLang="zh-CN"/>
              <a:t>    (1) 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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/>
              <a:t>))</a:t>
            </a:r>
            <a:r>
              <a:rPr lang="en-US" altLang="zh-CN">
                <a:sym typeface="Symbol" panose="05050102010706020507" pitchFamily="18" charset="2"/>
              </a:rPr>
              <a:t></a:t>
            </a:r>
            <a:r>
              <a:rPr lang="en-US" altLang="zh-CN" i="1">
                <a:sym typeface="Symbol" panose="05050102010706020507" pitchFamily="18" charset="2"/>
              </a:rPr>
              <a:t>xF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)</a:t>
            </a:r>
            <a:r>
              <a:rPr lang="en-US" altLang="zh-CN" i="1"/>
              <a:t>yG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/>
              <a:t>)</a:t>
            </a:r>
          </a:p>
        </p:txBody>
      </p:sp>
      <p:sp>
        <p:nvSpPr>
          <p:cNvPr id="372742" name="Rectangle 6"/>
          <p:cNvSpPr>
            <a:spLocks noChangeArrowheads="1"/>
          </p:cNvSpPr>
          <p:nvPr/>
        </p:nvSpPr>
        <p:spPr bwMode="auto">
          <a:xfrm>
            <a:off x="877888" y="2997200"/>
            <a:ext cx="434181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/>
              <a:t>(2)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(</a:t>
            </a:r>
            <a:r>
              <a:rPr lang="en-US" altLang="zh-CN" i="1">
                <a:sym typeface="Symbol" panose="05050102010706020507" pitchFamily="18" charset="2"/>
              </a:rPr>
              <a:t>F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)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)))</a:t>
            </a:r>
          </a:p>
        </p:txBody>
      </p:sp>
      <p:sp>
        <p:nvSpPr>
          <p:cNvPr id="372743" name="Rectangle 7"/>
          <p:cNvSpPr>
            <a:spLocks noChangeArrowheads="1"/>
          </p:cNvSpPr>
          <p:nvPr/>
        </p:nvSpPr>
        <p:spPr bwMode="auto">
          <a:xfrm>
            <a:off x="1166813" y="2349500"/>
            <a:ext cx="4700587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>
                <a:sym typeface="Symbol" panose="05050102010706020507" pitchFamily="18" charset="2"/>
              </a:rPr>
              <a:t>B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B</a:t>
            </a:r>
            <a:r>
              <a:rPr lang="zh-CN" altLang="en-US"/>
              <a:t>的代换实例</a:t>
            </a:r>
          </a:p>
        </p:txBody>
      </p:sp>
      <p:sp>
        <p:nvSpPr>
          <p:cNvPr id="372744" name="Rectangle 8"/>
          <p:cNvSpPr>
            <a:spLocks noChangeArrowheads="1"/>
          </p:cNvSpPr>
          <p:nvPr/>
        </p:nvSpPr>
        <p:spPr bwMode="auto">
          <a:xfrm>
            <a:off x="1093788" y="3573463"/>
            <a:ext cx="62150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/>
              <a:t>设</a:t>
            </a:r>
            <a:r>
              <a:rPr lang="en-US" altLang="zh-CN" i="1" dirty="0"/>
              <a:t>I</a:t>
            </a:r>
            <a:r>
              <a:rPr lang="zh-CN" altLang="en-US" dirty="0"/>
              <a:t>是任意的一个解释</a:t>
            </a:r>
            <a:r>
              <a:rPr lang="en-US" altLang="zh-CN" dirty="0"/>
              <a:t>, </a:t>
            </a:r>
            <a:r>
              <a:rPr lang="zh-CN" altLang="en-US" dirty="0"/>
              <a:t>对任意一个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ym typeface="Symbol" panose="05050102010706020507" pitchFamily="18" charset="2"/>
              </a:rPr>
              <a:t>D</a:t>
            </a:r>
            <a:r>
              <a:rPr lang="en-US" altLang="zh-CN" i="1" baseline="-25000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</a:p>
          <a:p>
            <a:r>
              <a:rPr lang="en-US" altLang="zh-CN" i="1" dirty="0"/>
              <a:t>        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(</a:t>
            </a:r>
            <a:r>
              <a:rPr lang="en-US" altLang="zh-CN" i="1" dirty="0">
                <a:sym typeface="Symbol" panose="05050102010706020507" pitchFamily="18" charset="2"/>
              </a:rPr>
              <a:t>F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)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))</a:t>
            </a:r>
            <a:r>
              <a:rPr lang="zh-CN" altLang="en-US" dirty="0"/>
              <a:t>恒为真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2" grpId="0"/>
      <p:bldP spid="372743" grpId="0"/>
      <p:bldP spid="3727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谓词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25538"/>
            <a:ext cx="8569647" cy="4924425"/>
          </a:xfrm>
        </p:spPr>
        <p:txBody>
          <a:bodyPr/>
          <a:lstStyle/>
          <a:p>
            <a:pPr marL="457200" indent="-457200">
              <a:lnSpc>
                <a:spcPct val="150000"/>
              </a:lnSpc>
            </a:pPr>
            <a:r>
              <a:rPr lang="zh-CN" altLang="en-US" sz="2000" dirty="0">
                <a:solidFill>
                  <a:srgbClr val="A50021"/>
                </a:solidFill>
              </a:rPr>
              <a:t>谓词</a:t>
            </a:r>
            <a:r>
              <a:rPr lang="en-US" altLang="zh-CN" sz="2000" dirty="0"/>
              <a:t>——</a:t>
            </a:r>
            <a:r>
              <a:rPr lang="zh-CN" altLang="en-US" sz="2000" dirty="0"/>
              <a:t>表示个体词性质或相互之间关系的词</a:t>
            </a:r>
          </a:p>
          <a:p>
            <a:pPr marL="457200" indent="-457200">
              <a:lnSpc>
                <a:spcPct val="150000"/>
              </a:lnSpc>
            </a:pPr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rgbClr val="A50021"/>
                </a:solidFill>
              </a:rPr>
              <a:t>谓词常项</a:t>
            </a:r>
            <a:r>
              <a:rPr lang="zh-CN" altLang="en-US" sz="2000" dirty="0"/>
              <a:t>：具体的性质或关系，如</a:t>
            </a:r>
            <a:r>
              <a:rPr lang="en-US" altLang="zh-CN" sz="2000" i="1" dirty="0"/>
              <a:t>F</a:t>
            </a:r>
            <a:r>
              <a:rPr lang="en-US" altLang="zh-CN" sz="2000" dirty="0"/>
              <a:t>(</a:t>
            </a:r>
            <a:r>
              <a:rPr lang="en-US" altLang="zh-CN" sz="2000" i="1" dirty="0"/>
              <a:t>x</a:t>
            </a:r>
            <a:r>
              <a:rPr lang="en-US" altLang="zh-CN" sz="2000" dirty="0"/>
              <a:t>)</a:t>
            </a:r>
            <a:r>
              <a:rPr lang="zh-CN" altLang="en-US" sz="2000" dirty="0"/>
              <a:t>：</a:t>
            </a:r>
            <a:r>
              <a:rPr lang="en-US" altLang="zh-CN" sz="2000" i="1" dirty="0"/>
              <a:t>x</a:t>
            </a:r>
            <a:r>
              <a:rPr lang="zh-CN" altLang="en-US" sz="2000" dirty="0"/>
              <a:t>是无理数</a:t>
            </a:r>
          </a:p>
          <a:p>
            <a:pPr marL="457200" indent="-457200">
              <a:lnSpc>
                <a:spcPct val="150000"/>
              </a:lnSpc>
            </a:pPr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rgbClr val="A50021"/>
                </a:solidFill>
              </a:rPr>
              <a:t>谓词变项</a:t>
            </a:r>
            <a:r>
              <a:rPr lang="zh-CN" altLang="en-US" sz="2000" dirty="0"/>
              <a:t>：抽象或泛指的性质和关系，如</a:t>
            </a:r>
            <a:r>
              <a:rPr lang="en-US" altLang="zh-CN" sz="2000" i="1" dirty="0"/>
              <a:t>F</a:t>
            </a:r>
            <a:r>
              <a:rPr lang="en-US" altLang="zh-CN" sz="2000" dirty="0"/>
              <a:t>(</a:t>
            </a:r>
            <a:r>
              <a:rPr lang="en-US" altLang="zh-CN" sz="2000" i="1" dirty="0"/>
              <a:t>x</a:t>
            </a:r>
            <a:r>
              <a:rPr lang="en-US" altLang="zh-CN" sz="2000" dirty="0"/>
              <a:t>)</a:t>
            </a:r>
            <a:r>
              <a:rPr lang="zh-CN" altLang="en-US" sz="2000" dirty="0"/>
              <a:t>：</a:t>
            </a:r>
            <a:r>
              <a:rPr lang="en-US" altLang="zh-CN" sz="2000" i="1" dirty="0"/>
              <a:t>x</a:t>
            </a:r>
            <a:r>
              <a:rPr lang="zh-CN" altLang="en-US" sz="2000" dirty="0"/>
              <a:t>具有性质</a:t>
            </a:r>
            <a:r>
              <a:rPr lang="en-US" altLang="zh-CN" sz="2000" i="1" dirty="0"/>
              <a:t>F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CN" sz="2000" dirty="0"/>
              <a:t>     </a:t>
            </a:r>
            <a:r>
              <a:rPr lang="en-US" altLang="zh-CN" sz="2000" i="1" dirty="0"/>
              <a:t>n</a:t>
            </a:r>
            <a:r>
              <a:rPr lang="zh-CN" altLang="en-US" sz="2000" dirty="0"/>
              <a:t>（</a:t>
            </a:r>
            <a:r>
              <a:rPr lang="en-US" altLang="zh-CN" sz="2000" i="1" dirty="0"/>
              <a:t>n</a:t>
            </a:r>
            <a:r>
              <a:rPr lang="en-US" altLang="zh-CN" sz="2000" dirty="0">
                <a:sym typeface="Symbol" panose="05050102010706020507" pitchFamily="18" charset="2"/>
              </a:rPr>
              <a:t></a:t>
            </a:r>
            <a:r>
              <a:rPr lang="en-US" altLang="zh-CN" sz="2000" dirty="0"/>
              <a:t>1</a:t>
            </a:r>
            <a:r>
              <a:rPr lang="zh-CN" altLang="en-US" sz="2000" dirty="0"/>
              <a:t>）元谓词：含</a:t>
            </a:r>
            <a:r>
              <a:rPr lang="en-US" altLang="zh-CN" sz="2000" i="1" dirty="0"/>
              <a:t>n</a:t>
            </a:r>
            <a:r>
              <a:rPr lang="zh-CN" altLang="en-US" sz="2000" dirty="0"/>
              <a:t>个个体变项的谓词</a:t>
            </a:r>
          </a:p>
          <a:p>
            <a:pPr marL="457200" indent="-457200">
              <a:lnSpc>
                <a:spcPct val="150000"/>
              </a:lnSpc>
            </a:pPr>
            <a:r>
              <a:rPr lang="zh-CN" altLang="en-US" sz="2000" dirty="0"/>
              <a:t>         一元谓词</a:t>
            </a:r>
            <a:r>
              <a:rPr lang="en-US" altLang="zh-CN" sz="2000" dirty="0"/>
              <a:t>(</a:t>
            </a:r>
            <a:r>
              <a:rPr lang="en-US" altLang="zh-CN" sz="2000" i="1" dirty="0"/>
              <a:t>n</a:t>
            </a:r>
            <a:r>
              <a:rPr lang="en-US" altLang="zh-CN" sz="2000" dirty="0"/>
              <a:t>=1)——</a:t>
            </a:r>
            <a:r>
              <a:rPr lang="zh-CN" altLang="en-US" sz="2000" dirty="0"/>
              <a:t>表示性质。如</a:t>
            </a:r>
            <a:r>
              <a:rPr lang="en-US" altLang="zh-CN" sz="2000" i="1" dirty="0"/>
              <a:t>F</a:t>
            </a:r>
            <a:r>
              <a:rPr lang="en-US" altLang="zh-CN" sz="2000" dirty="0"/>
              <a:t>(</a:t>
            </a:r>
            <a:r>
              <a:rPr lang="en-US" altLang="zh-CN" sz="2000" i="1" dirty="0"/>
              <a:t>x</a:t>
            </a:r>
            <a:r>
              <a:rPr lang="en-US" altLang="zh-CN" sz="2000" dirty="0"/>
              <a:t>)</a:t>
            </a:r>
            <a:r>
              <a:rPr lang="zh-CN" altLang="en-US" sz="2000" dirty="0"/>
              <a:t>：</a:t>
            </a:r>
            <a:r>
              <a:rPr lang="en-US" altLang="zh-CN" sz="2000" i="1" dirty="0"/>
              <a:t>x</a:t>
            </a:r>
            <a:r>
              <a:rPr lang="zh-CN" altLang="en-US" sz="2000" dirty="0"/>
              <a:t>是无理数。</a:t>
            </a:r>
          </a:p>
          <a:p>
            <a:pPr marL="457200" indent="-457200">
              <a:lnSpc>
                <a:spcPct val="150000"/>
              </a:lnSpc>
            </a:pPr>
            <a:r>
              <a:rPr lang="zh-CN" altLang="en-US" sz="2000" dirty="0"/>
              <a:t>         多元谓词</a:t>
            </a:r>
            <a:r>
              <a:rPr lang="en-US" altLang="zh-CN" sz="2000" dirty="0"/>
              <a:t>(</a:t>
            </a:r>
            <a:r>
              <a:rPr lang="en-US" altLang="zh-CN" sz="2000" i="1" dirty="0"/>
              <a:t>n</a:t>
            </a:r>
            <a:r>
              <a:rPr lang="en-US" altLang="zh-CN" sz="2000" dirty="0">
                <a:sym typeface="Symbol" panose="05050102010706020507" pitchFamily="18" charset="2"/>
              </a:rPr>
              <a:t></a:t>
            </a:r>
            <a:r>
              <a:rPr lang="en-US" altLang="zh-CN" sz="2000" dirty="0"/>
              <a:t>2)——</a:t>
            </a:r>
            <a:r>
              <a:rPr lang="zh-CN" altLang="en-US" sz="2000" dirty="0"/>
              <a:t>表示事物之间的关系</a:t>
            </a:r>
            <a:endParaRPr lang="zh-CN" altLang="en-US" sz="2000" i="1" dirty="0"/>
          </a:p>
          <a:p>
            <a:pPr marL="457200" indent="-457200">
              <a:lnSpc>
                <a:spcPct val="150000"/>
              </a:lnSpc>
            </a:pPr>
            <a:r>
              <a:rPr lang="zh-CN" altLang="en-US" sz="2000" i="1" dirty="0"/>
              <a:t>             </a:t>
            </a:r>
            <a:r>
              <a:rPr lang="zh-CN" altLang="en-US" sz="2000" dirty="0"/>
              <a:t>如</a:t>
            </a:r>
            <a:r>
              <a:rPr lang="en-US" altLang="zh-CN" sz="2000" dirty="0"/>
              <a:t>, </a:t>
            </a:r>
            <a:r>
              <a:rPr lang="en-US" altLang="zh-CN" sz="2000" i="1" dirty="0"/>
              <a:t>L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x</a:t>
            </a:r>
            <a:r>
              <a:rPr lang="en-US" altLang="zh-CN" sz="2000" dirty="0" err="1"/>
              <a:t>,</a:t>
            </a:r>
            <a:r>
              <a:rPr lang="en-US" altLang="zh-CN" sz="2000" i="1" dirty="0" err="1"/>
              <a:t>y</a:t>
            </a:r>
            <a:r>
              <a:rPr lang="en-US" altLang="zh-CN" sz="2000" dirty="0"/>
              <a:t>)</a:t>
            </a:r>
            <a:r>
              <a:rPr lang="zh-CN" altLang="en-US" sz="2000" dirty="0"/>
              <a:t>：</a:t>
            </a:r>
            <a:r>
              <a:rPr lang="en-US" altLang="zh-CN" sz="2000" i="1" dirty="0"/>
              <a:t>x</a:t>
            </a:r>
            <a:r>
              <a:rPr lang="zh-CN" altLang="en-US" sz="2000" dirty="0"/>
              <a:t>与 </a:t>
            </a:r>
            <a:r>
              <a:rPr lang="en-US" altLang="zh-CN" sz="2000" i="1" dirty="0"/>
              <a:t>y </a:t>
            </a:r>
            <a:r>
              <a:rPr lang="zh-CN" altLang="en-US" sz="2000" dirty="0"/>
              <a:t>有关系 </a:t>
            </a:r>
            <a:r>
              <a:rPr lang="en-US" altLang="zh-CN" sz="2000" i="1" dirty="0"/>
              <a:t>L</a:t>
            </a:r>
            <a:r>
              <a:rPr lang="zh-CN" altLang="en-US" sz="2000" dirty="0"/>
              <a:t>，</a:t>
            </a:r>
            <a:r>
              <a:rPr lang="en-US" altLang="zh-CN" sz="2000" i="1" dirty="0"/>
              <a:t>L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x</a:t>
            </a:r>
            <a:r>
              <a:rPr lang="en-US" altLang="zh-CN" sz="2000" dirty="0" err="1"/>
              <a:t>,</a:t>
            </a:r>
            <a:r>
              <a:rPr lang="en-US" altLang="zh-CN" sz="2000" i="1" dirty="0" err="1"/>
              <a:t>y</a:t>
            </a:r>
            <a:r>
              <a:rPr lang="en-US" altLang="zh-CN" sz="2000" dirty="0"/>
              <a:t>)</a:t>
            </a:r>
            <a:r>
              <a:rPr lang="zh-CN" altLang="en-US" sz="2000" dirty="0"/>
              <a:t>：</a:t>
            </a:r>
            <a:r>
              <a:rPr lang="en-US" altLang="zh-CN" sz="2000" i="1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</a:t>
            </a:r>
            <a:r>
              <a:rPr lang="en-US" altLang="zh-CN" sz="2000" i="1" dirty="0" err="1"/>
              <a:t>y</a:t>
            </a:r>
            <a:r>
              <a:rPr lang="zh-CN" altLang="en-US" sz="2000" dirty="0"/>
              <a:t>，</a:t>
            </a:r>
            <a:r>
              <a:rPr lang="en-US" altLang="zh-CN" sz="2000" dirty="0"/>
              <a:t>…</a:t>
            </a:r>
          </a:p>
          <a:p>
            <a:pPr marL="717550" indent="-717550">
              <a:lnSpc>
                <a:spcPct val="150000"/>
              </a:lnSpc>
            </a:pPr>
            <a:r>
              <a:rPr lang="en-US" altLang="zh-CN" sz="2000" dirty="0"/>
              <a:t>          0</a:t>
            </a:r>
            <a:r>
              <a:rPr lang="zh-CN" altLang="en-US" sz="2000" dirty="0"/>
              <a:t>元谓词</a:t>
            </a:r>
            <a:r>
              <a:rPr lang="en-US" altLang="zh-CN" sz="2000" dirty="0"/>
              <a:t>——</a:t>
            </a:r>
            <a:r>
              <a:rPr lang="zh-CN" altLang="en-US" sz="2000" dirty="0"/>
              <a:t>不含个体变项的谓词</a:t>
            </a:r>
            <a:r>
              <a:rPr lang="en-US" altLang="zh-CN" sz="2000" dirty="0"/>
              <a:t>, </a:t>
            </a:r>
            <a:r>
              <a:rPr lang="zh-CN" altLang="en-US" sz="2000" dirty="0"/>
              <a:t>如</a:t>
            </a:r>
            <a:r>
              <a:rPr lang="en-US" altLang="zh-CN" sz="2000" i="1" dirty="0"/>
              <a:t>F(a)</a:t>
            </a:r>
            <a:r>
              <a:rPr lang="zh-CN" altLang="en-US" sz="2000" dirty="0"/>
              <a:t>，</a:t>
            </a:r>
            <a:r>
              <a:rPr lang="en-US" altLang="zh-CN" sz="2000" i="1" dirty="0"/>
              <a:t>G(</a:t>
            </a:r>
            <a:r>
              <a:rPr lang="en-US" altLang="zh-CN" sz="2000" i="1" dirty="0" err="1"/>
              <a:t>a,b</a:t>
            </a:r>
            <a:r>
              <a:rPr lang="en-US" altLang="zh-CN" sz="2000" i="1" dirty="0"/>
              <a:t>)</a:t>
            </a:r>
            <a:r>
              <a:rPr lang="zh-CN" altLang="en-US" sz="2000" dirty="0"/>
              <a:t>等，如果</a:t>
            </a:r>
            <a:r>
              <a:rPr lang="en-US" altLang="zh-CN" sz="2000" i="1" dirty="0"/>
              <a:t>F</a:t>
            </a:r>
            <a:r>
              <a:rPr lang="zh-CN" altLang="en-US" sz="2000" dirty="0"/>
              <a:t>，</a:t>
            </a:r>
            <a:r>
              <a:rPr lang="en-US" altLang="zh-CN" sz="2000" i="1" dirty="0"/>
              <a:t>G</a:t>
            </a:r>
            <a:r>
              <a:rPr lang="zh-CN" altLang="en-US" sz="2000" dirty="0"/>
              <a:t>为谓词常项，称</a:t>
            </a:r>
            <a:r>
              <a:rPr lang="en-US" altLang="zh-CN" sz="2000" dirty="0"/>
              <a:t>0</a:t>
            </a:r>
            <a:r>
              <a:rPr lang="zh-CN" altLang="en-US" sz="2000" dirty="0"/>
              <a:t>元谓词常项，即命题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C2D2-D7B7-443A-A09A-955333FF8118}" type="slidenum">
              <a:rPr lang="en-US" altLang="zh-CN"/>
              <a:pPr/>
              <a:t>4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9DFB6-3C21-DF09-9F55-5BDC510D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BA03F-7BBD-ADBA-0A2C-26EFFCF2D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例：下列语句属于 </a:t>
            </a:r>
            <a:r>
              <a:rPr lang="en-US" altLang="zh-CN" dirty="0"/>
              <a:t>0</a:t>
            </a:r>
            <a:r>
              <a:rPr lang="zh-CN" altLang="en-US" dirty="0"/>
              <a:t>元谓词变项的是（）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ClrTx/>
              <a:buFont typeface="+mj-lt"/>
              <a:buAutoNum type="alphaUcPeriod"/>
            </a:pPr>
            <a:r>
              <a:rPr lang="zh-CN" altLang="en-US" dirty="0"/>
              <a:t>李磊和王华是好朋友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altLang="zh-CN" dirty="0"/>
              <a:t>2 </a:t>
            </a:r>
            <a:r>
              <a:rPr lang="zh-CN" altLang="en-US" dirty="0"/>
              <a:t>和</a:t>
            </a:r>
            <a:r>
              <a:rPr lang="en-US" altLang="zh-CN" dirty="0"/>
              <a:t>3 </a:t>
            </a:r>
            <a:r>
              <a:rPr lang="zh-CN" altLang="en-US" dirty="0"/>
              <a:t>的关系是</a:t>
            </a:r>
            <a:r>
              <a:rPr lang="en-US" altLang="zh-CN" dirty="0"/>
              <a:t>L</a:t>
            </a:r>
          </a:p>
          <a:p>
            <a:pPr marL="457200" indent="-457200">
              <a:lnSpc>
                <a:spcPct val="150000"/>
              </a:lnSpc>
              <a:buClrTx/>
              <a:buFont typeface="+mj-lt"/>
              <a:buAutoNum type="alphaUcPeriod"/>
            </a:pPr>
            <a:r>
              <a:rPr lang="zh-CN" altLang="en-US" dirty="0"/>
              <a:t>北京是中国的首都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altLang="zh-CN" dirty="0"/>
              <a:t>x </a:t>
            </a:r>
            <a:r>
              <a:rPr lang="zh-CN" altLang="en-US" dirty="0"/>
              <a:t>与</a:t>
            </a:r>
            <a:r>
              <a:rPr lang="en-US" altLang="zh-CN" dirty="0"/>
              <a:t>y </a:t>
            </a:r>
            <a:r>
              <a:rPr lang="zh-CN" altLang="en-US" dirty="0"/>
              <a:t>的乘积是</a:t>
            </a:r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095A1D-BC17-8694-E6A1-8F90B548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AFB82-6724-4457-9C6A-220E0C0CD30C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678003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量词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435975" cy="5616624"/>
          </a:xfrm>
        </p:spPr>
        <p:txBody>
          <a:bodyPr/>
          <a:lstStyle/>
          <a:p>
            <a:pPr marL="457200" indent="-457200">
              <a:lnSpc>
                <a:spcPct val="120000"/>
              </a:lnSpc>
            </a:pPr>
            <a:r>
              <a:rPr lang="zh-CN" altLang="en-US" sz="2000" dirty="0">
                <a:solidFill>
                  <a:srgbClr val="A50021"/>
                </a:solidFill>
              </a:rPr>
              <a:t>量词</a:t>
            </a:r>
            <a:r>
              <a:rPr lang="en-US" altLang="zh-CN" sz="2000" dirty="0"/>
              <a:t>——</a:t>
            </a:r>
            <a:r>
              <a:rPr lang="zh-CN" altLang="en-US" sz="2000" dirty="0"/>
              <a:t>表示数量的词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rgbClr val="A50021"/>
                </a:solidFill>
              </a:rPr>
              <a:t>全称量词</a:t>
            </a:r>
            <a:r>
              <a:rPr lang="zh-CN" altLang="en-US" sz="2000" dirty="0">
                <a:solidFill>
                  <a:srgbClr val="A50021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dirty="0">
                <a:sym typeface="Symbol" panose="05050102010706020507" pitchFamily="18" charset="2"/>
              </a:rPr>
              <a:t>: </a:t>
            </a:r>
            <a:r>
              <a:rPr lang="zh-CN" altLang="en-US" sz="2000" dirty="0">
                <a:sym typeface="Symbol" panose="05050102010706020507" pitchFamily="18" charset="2"/>
              </a:rPr>
              <a:t>表示所有的</a:t>
            </a:r>
            <a:r>
              <a:rPr lang="en-US" altLang="zh-CN" sz="2000" dirty="0">
                <a:sym typeface="Symbol" panose="05050102010706020507" pitchFamily="18" charset="2"/>
              </a:rPr>
              <a:t>. </a:t>
            </a:r>
            <a:r>
              <a:rPr lang="en-US" altLang="zh-CN" sz="2000" dirty="0"/>
              <a:t>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 dirty="0"/>
              <a:t>        </a:t>
            </a:r>
            <a:r>
              <a:rPr lang="en-US" altLang="zh-CN" sz="2000" dirty="0">
                <a:sym typeface="Symbol" panose="05050102010706020507" pitchFamily="18" charset="2"/>
              </a:rPr>
              <a:t></a:t>
            </a:r>
            <a:r>
              <a:rPr lang="en-US" altLang="zh-CN" sz="2000" i="1" dirty="0"/>
              <a:t>x</a:t>
            </a:r>
            <a:r>
              <a:rPr lang="en-US" altLang="zh-CN" sz="2000" dirty="0"/>
              <a:t> : </a:t>
            </a:r>
            <a:r>
              <a:rPr lang="zh-CN" altLang="en-US" sz="2000" dirty="0"/>
              <a:t>对个体域中所有的</a:t>
            </a:r>
            <a:r>
              <a:rPr lang="en-US" altLang="zh-CN" sz="2000" i="1" dirty="0"/>
              <a:t>x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 dirty="0"/>
              <a:t>        </a:t>
            </a:r>
            <a:r>
              <a:rPr lang="zh-CN" altLang="en-US" sz="2000" dirty="0"/>
              <a:t>如</a:t>
            </a:r>
            <a:r>
              <a:rPr lang="en-US" altLang="zh-CN" sz="2000" dirty="0"/>
              <a:t>, </a:t>
            </a:r>
            <a:r>
              <a:rPr lang="en-US" altLang="zh-CN" sz="2000" dirty="0">
                <a:sym typeface="Symbol" panose="05050102010706020507" pitchFamily="18" charset="2"/>
              </a:rPr>
              <a:t></a:t>
            </a:r>
            <a:r>
              <a:rPr lang="en-US" altLang="zh-CN" sz="2000" i="1" dirty="0" err="1"/>
              <a:t>xF</a:t>
            </a:r>
            <a:r>
              <a:rPr lang="en-US" altLang="zh-CN" sz="2000" dirty="0"/>
              <a:t>(</a:t>
            </a:r>
            <a:r>
              <a:rPr lang="en-US" altLang="zh-CN" sz="2000" i="1" dirty="0"/>
              <a:t>x</a:t>
            </a:r>
            <a:r>
              <a:rPr lang="en-US" altLang="zh-CN" sz="2000" dirty="0"/>
              <a:t>)</a:t>
            </a:r>
            <a:r>
              <a:rPr lang="zh-CN" altLang="en-US" sz="2000" dirty="0"/>
              <a:t>表示个体域中所有的</a:t>
            </a:r>
            <a:r>
              <a:rPr lang="en-US" altLang="zh-CN" sz="2000" i="1" dirty="0"/>
              <a:t>x</a:t>
            </a:r>
            <a:r>
              <a:rPr lang="zh-CN" altLang="en-US" sz="2000" dirty="0"/>
              <a:t>具有性质</a:t>
            </a:r>
            <a:r>
              <a:rPr lang="en-US" altLang="zh-CN" sz="2000" i="1" dirty="0"/>
              <a:t>F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 dirty="0"/>
              <a:t>              </a:t>
            </a:r>
            <a:r>
              <a:rPr lang="en-US" altLang="zh-CN" sz="2000" dirty="0">
                <a:sym typeface="Symbol" panose="05050102010706020507" pitchFamily="18" charset="2"/>
              </a:rPr>
              <a:t></a:t>
            </a:r>
            <a:r>
              <a:rPr lang="en-US" altLang="zh-CN" sz="2000" i="1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</a:t>
            </a:r>
            <a:r>
              <a:rPr lang="en-US" altLang="zh-CN" sz="2000" i="1" dirty="0" err="1"/>
              <a:t>yG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x</a:t>
            </a:r>
            <a:r>
              <a:rPr lang="en-US" altLang="zh-CN" sz="2000" dirty="0" err="1"/>
              <a:t>,</a:t>
            </a:r>
            <a:r>
              <a:rPr lang="en-US" altLang="zh-CN" sz="2000" i="1" dirty="0" err="1"/>
              <a:t>y</a:t>
            </a:r>
            <a:r>
              <a:rPr lang="en-US" altLang="zh-CN" sz="2000" dirty="0"/>
              <a:t>)</a:t>
            </a:r>
            <a:r>
              <a:rPr lang="zh-CN" altLang="en-US" sz="2000" dirty="0"/>
              <a:t>表示个体域中所有的</a:t>
            </a:r>
            <a:r>
              <a:rPr lang="en-US" altLang="zh-CN" sz="2000" i="1" dirty="0"/>
              <a:t>x</a:t>
            </a:r>
            <a:r>
              <a:rPr lang="zh-CN" altLang="en-US" sz="2000" dirty="0"/>
              <a:t>和</a:t>
            </a:r>
            <a:r>
              <a:rPr lang="en-US" altLang="zh-CN" sz="2000" i="1" dirty="0"/>
              <a:t>y</a:t>
            </a:r>
            <a:r>
              <a:rPr lang="zh-CN" altLang="en-US" sz="2000" dirty="0"/>
              <a:t>有关系</a:t>
            </a:r>
            <a:r>
              <a:rPr lang="en-US" altLang="zh-CN" sz="2000" i="1" dirty="0"/>
              <a:t>G</a:t>
            </a:r>
            <a:endParaRPr lang="en-US" altLang="zh-CN" sz="2000" dirty="0"/>
          </a:p>
          <a:p>
            <a:pPr marL="457200" indent="-457200">
              <a:lnSpc>
                <a:spcPct val="120000"/>
              </a:lnSpc>
            </a:pPr>
            <a:r>
              <a:rPr lang="en-US" altLang="zh-CN" sz="2000" dirty="0"/>
              <a:t>    </a:t>
            </a:r>
            <a:r>
              <a:rPr lang="zh-CN" altLang="en-US" sz="2000" dirty="0">
                <a:solidFill>
                  <a:srgbClr val="A50021"/>
                </a:solidFill>
              </a:rPr>
              <a:t>存在量词</a:t>
            </a:r>
            <a:r>
              <a:rPr lang="zh-CN" altLang="en-US" sz="2000" dirty="0">
                <a:solidFill>
                  <a:srgbClr val="A50021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000" dirty="0">
                <a:sym typeface="Symbol" panose="05050102010706020507" pitchFamily="18" charset="2"/>
              </a:rPr>
              <a:t>: </a:t>
            </a:r>
            <a:r>
              <a:rPr lang="zh-CN" altLang="en-US" sz="2000" dirty="0">
                <a:sym typeface="Symbol" panose="05050102010706020507" pitchFamily="18" charset="2"/>
              </a:rPr>
              <a:t>表示存在</a:t>
            </a:r>
            <a:r>
              <a:rPr lang="en-US" altLang="zh-CN" sz="2000" dirty="0"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sym typeface="Symbol" panose="05050102010706020507" pitchFamily="18" charset="2"/>
              </a:rPr>
              <a:t>有一个</a:t>
            </a:r>
            <a:r>
              <a:rPr lang="en-US" altLang="zh-CN" sz="2000" dirty="0">
                <a:sym typeface="Symbol" panose="05050102010706020507" pitchFamily="18" charset="2"/>
              </a:rPr>
              <a:t>.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        </a:t>
            </a:r>
            <a:r>
              <a:rPr lang="en-US" altLang="zh-CN" sz="2000" i="1" dirty="0"/>
              <a:t>x</a:t>
            </a:r>
            <a:r>
              <a:rPr lang="en-US" altLang="zh-CN" sz="2000" dirty="0"/>
              <a:t> : </a:t>
            </a:r>
            <a:r>
              <a:rPr lang="zh-CN" altLang="en-US" sz="2000" dirty="0"/>
              <a:t>个体域中有一个</a:t>
            </a:r>
            <a:r>
              <a:rPr lang="en-US" altLang="zh-CN" sz="2000" i="1" dirty="0"/>
              <a:t>x</a:t>
            </a:r>
            <a:r>
              <a:rPr lang="en-US" altLang="zh-CN" sz="2000" dirty="0"/>
              <a:t>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 dirty="0"/>
              <a:t>        </a:t>
            </a:r>
            <a:r>
              <a:rPr lang="zh-CN" altLang="en-US" sz="2000" dirty="0"/>
              <a:t>如</a:t>
            </a:r>
            <a:r>
              <a:rPr lang="en-US" altLang="zh-CN" sz="2000" dirty="0"/>
              <a:t>, </a:t>
            </a:r>
            <a:r>
              <a:rPr lang="en-US" altLang="zh-CN" sz="2000" dirty="0">
                <a:sym typeface="Symbol" panose="05050102010706020507" pitchFamily="18" charset="2"/>
              </a:rPr>
              <a:t></a:t>
            </a:r>
            <a:r>
              <a:rPr lang="en-US" altLang="zh-CN" sz="2000" i="1" dirty="0" err="1"/>
              <a:t>xF</a:t>
            </a:r>
            <a:r>
              <a:rPr lang="en-US" altLang="zh-CN" sz="2000" dirty="0"/>
              <a:t>(</a:t>
            </a:r>
            <a:r>
              <a:rPr lang="en-US" altLang="zh-CN" sz="2000" i="1" dirty="0"/>
              <a:t>x</a:t>
            </a:r>
            <a:r>
              <a:rPr lang="en-US" altLang="zh-CN" sz="2000" dirty="0"/>
              <a:t>)</a:t>
            </a:r>
            <a:r>
              <a:rPr lang="zh-CN" altLang="en-US" sz="2000" dirty="0"/>
              <a:t>表示个体域中有一个</a:t>
            </a:r>
            <a:r>
              <a:rPr lang="en-US" altLang="zh-CN" sz="2000" i="1" dirty="0"/>
              <a:t>x</a:t>
            </a:r>
            <a:r>
              <a:rPr lang="zh-CN" altLang="en-US" sz="2000" dirty="0"/>
              <a:t>具有性质</a:t>
            </a:r>
            <a:r>
              <a:rPr lang="en-US" altLang="zh-CN" sz="2000" i="1" dirty="0"/>
              <a:t>F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 dirty="0"/>
              <a:t>              </a:t>
            </a:r>
            <a:r>
              <a:rPr lang="en-US" altLang="zh-CN" sz="2000" dirty="0">
                <a:sym typeface="Symbol" panose="05050102010706020507" pitchFamily="18" charset="2"/>
              </a:rPr>
              <a:t></a:t>
            </a:r>
            <a:r>
              <a:rPr lang="en-US" altLang="zh-CN" sz="2000" i="1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</a:t>
            </a:r>
            <a:r>
              <a:rPr lang="en-US" altLang="zh-CN" sz="2000" i="1" dirty="0" err="1"/>
              <a:t>yG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x</a:t>
            </a:r>
            <a:r>
              <a:rPr lang="en-US" altLang="zh-CN" sz="2000" dirty="0" err="1"/>
              <a:t>,</a:t>
            </a:r>
            <a:r>
              <a:rPr lang="en-US" altLang="zh-CN" sz="2000" i="1" dirty="0" err="1"/>
              <a:t>y</a:t>
            </a:r>
            <a:r>
              <a:rPr lang="en-US" altLang="zh-CN" sz="2000" dirty="0"/>
              <a:t>)</a:t>
            </a:r>
            <a:r>
              <a:rPr lang="zh-CN" altLang="en-US" sz="2000" dirty="0"/>
              <a:t>表示个体域中存在</a:t>
            </a:r>
            <a:r>
              <a:rPr lang="en-US" altLang="zh-CN" sz="2000" i="1" dirty="0"/>
              <a:t>x</a:t>
            </a:r>
            <a:r>
              <a:rPr lang="zh-CN" altLang="en-US" sz="2000" dirty="0"/>
              <a:t>和</a:t>
            </a:r>
            <a:r>
              <a:rPr lang="en-US" altLang="zh-CN" sz="2000" i="1" dirty="0"/>
              <a:t>y</a:t>
            </a:r>
            <a:r>
              <a:rPr lang="zh-CN" altLang="en-US" sz="2000" dirty="0"/>
              <a:t>有关系</a:t>
            </a:r>
            <a:r>
              <a:rPr lang="en-US" altLang="zh-CN" sz="2000" i="1" dirty="0"/>
              <a:t>G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 dirty="0"/>
              <a:t>              </a:t>
            </a:r>
            <a:r>
              <a:rPr lang="en-US" altLang="zh-CN" sz="2000" dirty="0">
                <a:sym typeface="Symbol" panose="05050102010706020507" pitchFamily="18" charset="2"/>
              </a:rPr>
              <a:t></a:t>
            </a:r>
            <a:r>
              <a:rPr lang="en-US" altLang="zh-CN" sz="2000" i="1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</a:t>
            </a:r>
            <a:r>
              <a:rPr lang="en-US" altLang="zh-CN" sz="2000" i="1" dirty="0" err="1"/>
              <a:t>yG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x</a:t>
            </a:r>
            <a:r>
              <a:rPr lang="en-US" altLang="zh-CN" sz="2000" dirty="0" err="1"/>
              <a:t>,</a:t>
            </a:r>
            <a:r>
              <a:rPr lang="en-US" altLang="zh-CN" sz="2000" i="1" dirty="0" err="1"/>
              <a:t>y</a:t>
            </a:r>
            <a:r>
              <a:rPr lang="en-US" altLang="zh-CN" sz="2000" dirty="0"/>
              <a:t>)</a:t>
            </a:r>
            <a:r>
              <a:rPr lang="zh-CN" altLang="en-US" sz="2000" dirty="0"/>
              <a:t>表示对个体域中每一个</a:t>
            </a:r>
            <a:r>
              <a:rPr lang="en-US" altLang="zh-CN" sz="2000" i="1" dirty="0"/>
              <a:t>x</a:t>
            </a:r>
            <a:r>
              <a:rPr lang="zh-CN" altLang="en-US" sz="2000" dirty="0"/>
              <a:t>都存在一个</a:t>
            </a:r>
            <a:r>
              <a:rPr lang="en-US" altLang="zh-CN" sz="2000" i="1" dirty="0"/>
              <a:t>y</a:t>
            </a:r>
            <a:r>
              <a:rPr lang="zh-CN" altLang="en-US" sz="2000" dirty="0"/>
              <a:t>使得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000" dirty="0"/>
              <a:t>                                  </a:t>
            </a:r>
            <a:r>
              <a:rPr lang="en-US" altLang="zh-CN" sz="2000" i="1" dirty="0"/>
              <a:t>x</a:t>
            </a:r>
            <a:r>
              <a:rPr lang="zh-CN" altLang="en-US" sz="2000" dirty="0"/>
              <a:t>和</a:t>
            </a:r>
            <a:r>
              <a:rPr lang="en-US" altLang="zh-CN" sz="2000" i="1" dirty="0"/>
              <a:t>y</a:t>
            </a:r>
            <a:r>
              <a:rPr lang="zh-CN" altLang="en-US" sz="2000" dirty="0"/>
              <a:t>有关系</a:t>
            </a:r>
            <a:r>
              <a:rPr lang="en-US" altLang="zh-CN" sz="2000" i="1" dirty="0"/>
              <a:t>G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              </a:t>
            </a:r>
            <a:r>
              <a:rPr lang="en-US" altLang="zh-CN" sz="2000" i="1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</a:t>
            </a:r>
            <a:r>
              <a:rPr lang="en-US" altLang="zh-CN" sz="2000" i="1" dirty="0" err="1"/>
              <a:t>yG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x</a:t>
            </a:r>
            <a:r>
              <a:rPr lang="en-US" altLang="zh-CN" sz="2000" dirty="0" err="1"/>
              <a:t>,</a:t>
            </a:r>
            <a:r>
              <a:rPr lang="en-US" altLang="zh-CN" sz="2000" i="1" dirty="0" err="1"/>
              <a:t>y</a:t>
            </a:r>
            <a:r>
              <a:rPr lang="en-US" altLang="zh-CN" sz="2000" dirty="0"/>
              <a:t>)</a:t>
            </a:r>
            <a:r>
              <a:rPr lang="zh-CN" altLang="en-US" sz="2000" dirty="0"/>
              <a:t>表示个体域中存在一个</a:t>
            </a:r>
            <a:r>
              <a:rPr lang="en-US" altLang="zh-CN" sz="2000" i="1" dirty="0"/>
              <a:t>x</a:t>
            </a:r>
            <a:r>
              <a:rPr lang="zh-CN" altLang="en-US" sz="2000" dirty="0"/>
              <a:t>使得对每一个</a:t>
            </a:r>
            <a:r>
              <a:rPr lang="en-US" altLang="zh-CN" sz="2000" i="1" dirty="0"/>
              <a:t>y</a:t>
            </a:r>
            <a:r>
              <a:rPr lang="en-US" altLang="zh-CN" sz="2000" dirty="0"/>
              <a:t>,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 dirty="0"/>
              <a:t>                                  </a:t>
            </a:r>
            <a:r>
              <a:rPr lang="en-US" altLang="zh-CN" sz="2000" i="1" dirty="0"/>
              <a:t>x</a:t>
            </a:r>
            <a:r>
              <a:rPr lang="zh-CN" altLang="en-US" sz="2000" dirty="0"/>
              <a:t>和</a:t>
            </a:r>
            <a:r>
              <a:rPr lang="en-US" altLang="zh-CN" sz="2000" i="1" dirty="0"/>
              <a:t>y</a:t>
            </a:r>
            <a:r>
              <a:rPr lang="zh-CN" altLang="en-US" sz="2000" dirty="0"/>
              <a:t>有关系</a:t>
            </a:r>
            <a:r>
              <a:rPr lang="en-US" altLang="zh-CN" sz="2000" i="1" dirty="0"/>
              <a:t>G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F407-90BC-47AF-B394-301A0F8D68CF}" type="slidenum">
              <a:rPr lang="en-US" altLang="zh-CN"/>
              <a:pPr/>
              <a:t>6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F176-3D1D-4A4D-A39C-2C558B0A710D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72412" name="Group 28"/>
          <p:cNvGrpSpPr>
            <a:grpSpLocks/>
          </p:cNvGrpSpPr>
          <p:nvPr/>
        </p:nvGrpSpPr>
        <p:grpSpPr bwMode="auto">
          <a:xfrm>
            <a:off x="394493" y="1162387"/>
            <a:ext cx="7921625" cy="1790700"/>
            <a:chOff x="249" y="817"/>
            <a:chExt cx="4990" cy="1128"/>
          </a:xfrm>
        </p:grpSpPr>
        <p:sp>
          <p:nvSpPr>
            <p:cNvPr id="272397" name="Text Box 13"/>
            <p:cNvSpPr txBox="1">
              <a:spLocks noChangeArrowheads="1"/>
            </p:cNvSpPr>
            <p:nvPr/>
          </p:nvSpPr>
          <p:spPr bwMode="auto">
            <a:xfrm>
              <a:off x="249" y="817"/>
              <a:ext cx="4990" cy="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b="1" dirty="0">
                  <a:latin typeface="Times New Roman" panose="02020603050405020304" pitchFamily="18" charset="0"/>
                </a:rPr>
                <a:t>用</a:t>
              </a:r>
              <a:r>
                <a:rPr lang="en-US" altLang="zh-CN" b="1" dirty="0">
                  <a:latin typeface="Times New Roman" panose="02020603050405020304" pitchFamily="18" charset="0"/>
                </a:rPr>
                <a:t>0</a:t>
              </a:r>
              <a:r>
                <a:rPr lang="zh-CN" altLang="en-US" b="1" dirty="0">
                  <a:latin typeface="Times New Roman" panose="02020603050405020304" pitchFamily="18" charset="0"/>
                </a:rPr>
                <a:t>元谓词将命题符号化</a:t>
              </a:r>
            </a:p>
            <a:p>
              <a:pPr>
                <a:spcBef>
                  <a:spcPct val="2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  </a:t>
              </a:r>
              <a:r>
                <a:rPr lang="en-US" altLang="zh-CN" b="1" dirty="0">
                  <a:latin typeface="Times New Roman" panose="02020603050405020304" pitchFamily="18" charset="0"/>
                </a:rPr>
                <a:t>(1) </a:t>
              </a:r>
              <a:r>
                <a:rPr lang="zh-CN" altLang="en-US" b="1" dirty="0">
                  <a:latin typeface="Times New Roman" panose="02020603050405020304" pitchFamily="18" charset="0"/>
                </a:rPr>
                <a:t>墨西哥位于南美洲</a:t>
              </a:r>
            </a:p>
            <a:p>
              <a:pPr>
                <a:spcBef>
                  <a:spcPct val="2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  </a:t>
              </a:r>
              <a:r>
                <a:rPr lang="en-US" altLang="zh-CN" b="1" dirty="0">
                  <a:latin typeface="Times New Roman" panose="02020603050405020304" pitchFamily="18" charset="0"/>
                </a:rPr>
                <a:t>(2)       </a:t>
              </a:r>
              <a:r>
                <a:rPr lang="zh-CN" altLang="en-US" b="1" dirty="0">
                  <a:latin typeface="Times New Roman" panose="02020603050405020304" pitchFamily="18" charset="0"/>
                </a:rPr>
                <a:t>是无理数仅当       是有理数</a:t>
              </a:r>
            </a:p>
            <a:p>
              <a:pPr>
                <a:spcBef>
                  <a:spcPct val="2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  </a:t>
              </a:r>
              <a:r>
                <a:rPr lang="en-US" altLang="zh-CN" b="1" dirty="0">
                  <a:latin typeface="Times New Roman" panose="02020603050405020304" pitchFamily="18" charset="0"/>
                </a:rPr>
                <a:t>(3) </a:t>
              </a:r>
              <a:r>
                <a:rPr lang="zh-CN" altLang="en-US" b="1" dirty="0">
                  <a:latin typeface="Times New Roman" panose="02020603050405020304" pitchFamily="18" charset="0"/>
                </a:rPr>
                <a:t>如果</a:t>
              </a:r>
              <a:r>
                <a:rPr lang="en-US" altLang="zh-CN" b="1" dirty="0">
                  <a:latin typeface="Times New Roman" panose="02020603050405020304" pitchFamily="18" charset="0"/>
                </a:rPr>
                <a:t>2&gt;3</a:t>
              </a:r>
              <a:r>
                <a:rPr lang="zh-CN" altLang="en-US" b="1" dirty="0">
                  <a:latin typeface="Times New Roman" panose="02020603050405020304" pitchFamily="18" charset="0"/>
                </a:rPr>
                <a:t>，则</a:t>
              </a:r>
              <a:r>
                <a:rPr lang="en-US" altLang="zh-CN" b="1" dirty="0">
                  <a:latin typeface="Times New Roman" panose="02020603050405020304" pitchFamily="18" charset="0"/>
                </a:rPr>
                <a:t>3&lt;4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72406" name="Group 22"/>
            <p:cNvGrpSpPr>
              <a:grpSpLocks/>
            </p:cNvGrpSpPr>
            <p:nvPr/>
          </p:nvGrpSpPr>
          <p:grpSpPr bwMode="auto">
            <a:xfrm>
              <a:off x="657" y="1352"/>
              <a:ext cx="1770" cy="318"/>
              <a:chOff x="657" y="1352"/>
              <a:chExt cx="1770" cy="318"/>
            </a:xfrm>
          </p:grpSpPr>
          <p:graphicFrame>
            <p:nvGraphicFramePr>
              <p:cNvPr id="272400" name="Object 1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6478390"/>
                  </p:ext>
                </p:extLst>
              </p:nvPr>
            </p:nvGraphicFramePr>
            <p:xfrm>
              <a:off x="657" y="1371"/>
              <a:ext cx="227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Microsoft 公式 3.0" r:id="rId3" imgW="241091" imgH="215713" progId="Equation.3">
                      <p:embed/>
                    </p:oleObj>
                  </mc:Choice>
                  <mc:Fallback>
                    <p:oleObj name="Microsoft 公式 3.0" r:id="rId3" imgW="241091" imgH="215713" progId="Equation.3">
                      <p:embed/>
                      <p:pic>
                        <p:nvPicPr>
                          <p:cNvPr id="0" name="Object 1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7" y="1371"/>
                            <a:ext cx="227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2404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5300148"/>
                  </p:ext>
                </p:extLst>
              </p:nvPr>
            </p:nvGraphicFramePr>
            <p:xfrm>
              <a:off x="2109" y="1352"/>
              <a:ext cx="318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Microsoft 公式 3.0" r:id="rId5" imgW="228600" imgH="228600" progId="Equation.3">
                      <p:embed/>
                    </p:oleObj>
                  </mc:Choice>
                  <mc:Fallback>
                    <p:oleObj name="Microsoft 公式 3.0" r:id="rId5" imgW="228600" imgH="2286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9" y="1352"/>
                            <a:ext cx="318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72411" name="Group 27"/>
          <p:cNvGrpSpPr>
            <a:grpSpLocks/>
          </p:cNvGrpSpPr>
          <p:nvPr/>
        </p:nvGrpSpPr>
        <p:grpSpPr bwMode="auto">
          <a:xfrm>
            <a:off x="250825" y="3573463"/>
            <a:ext cx="8208963" cy="1771650"/>
            <a:chOff x="158" y="2251"/>
            <a:chExt cx="5171" cy="1116"/>
          </a:xfrm>
        </p:grpSpPr>
        <p:graphicFrame>
          <p:nvGraphicFramePr>
            <p:cNvPr id="272388" name="Object 4"/>
            <p:cNvGraphicFramePr>
              <a:graphicFrameLocks/>
            </p:cNvGraphicFramePr>
            <p:nvPr/>
          </p:nvGraphicFramePr>
          <p:xfrm>
            <a:off x="1882" y="2795"/>
            <a:ext cx="2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公式 3.0" r:id="rId7" imgW="241091" imgH="215713" progId="Equation.3">
                    <p:embed/>
                  </p:oleObj>
                </mc:Choice>
                <mc:Fallback>
                  <p:oleObj name="Microsoft 公式 3.0" r:id="rId7" imgW="241091" imgH="215713" progId="Equation.3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2795"/>
                          <a:ext cx="227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2408" name="Group 24"/>
            <p:cNvGrpSpPr>
              <a:grpSpLocks/>
            </p:cNvGrpSpPr>
            <p:nvPr/>
          </p:nvGrpSpPr>
          <p:grpSpPr bwMode="auto">
            <a:xfrm>
              <a:off x="158" y="2251"/>
              <a:ext cx="5171" cy="1116"/>
              <a:chOff x="158" y="2931"/>
              <a:chExt cx="5171" cy="1116"/>
            </a:xfrm>
          </p:grpSpPr>
          <p:sp>
            <p:nvSpPr>
              <p:cNvPr id="272409" name="Text Box 25"/>
              <p:cNvSpPr txBox="1">
                <a:spLocks noChangeArrowheads="1"/>
              </p:cNvSpPr>
              <p:nvPr/>
            </p:nvSpPr>
            <p:spPr bwMode="auto">
              <a:xfrm>
                <a:off x="158" y="2931"/>
                <a:ext cx="5171" cy="1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解：在命题逻辑中：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   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(1)  </a:t>
                </a:r>
                <a:r>
                  <a:rPr lang="en-US" altLang="zh-CN" b="1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,  </a:t>
                </a:r>
                <a:r>
                  <a:rPr lang="en-US" altLang="zh-CN" b="1" i="1" dirty="0">
                    <a:latin typeface="Times New Roman" panose="02020603050405020304" pitchFamily="18" charset="0"/>
                  </a:rPr>
                  <a:t> p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为墨西哥位于南美洲（真命题）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   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(2)  </a:t>
                </a:r>
                <a:r>
                  <a:rPr lang="en-US" altLang="zh-CN" b="1" i="1" dirty="0" err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b="1" dirty="0" err="1">
                    <a:latin typeface="Times New Roman" panose="02020603050405020304" pitchFamily="18" charset="0"/>
                  </a:rPr>
                  <a:t>→</a:t>
                </a:r>
                <a:r>
                  <a:rPr lang="en-US" altLang="zh-CN" b="1" i="1" dirty="0" err="1">
                    <a:latin typeface="Times New Roman" panose="02020603050405020304" pitchFamily="18" charset="0"/>
                  </a:rPr>
                  <a:t>q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,  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其中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, </a:t>
                </a:r>
                <a:r>
                  <a:rPr lang="en-US" altLang="zh-CN" b="1" i="1" dirty="0">
                    <a:latin typeface="Times New Roman" panose="02020603050405020304" pitchFamily="18" charset="0"/>
                  </a:rPr>
                  <a:t>p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：  是无理数，</a:t>
                </a:r>
                <a:r>
                  <a:rPr lang="en-US" altLang="zh-CN" b="1" i="1" dirty="0">
                    <a:latin typeface="Times New Roman" panose="02020603050405020304" pitchFamily="18" charset="0"/>
                  </a:rPr>
                  <a:t>q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：    是有理数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. 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是假命题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   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(3)  </a:t>
                </a:r>
                <a:r>
                  <a:rPr lang="en-US" altLang="zh-CN" b="1" i="1" dirty="0" err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b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b="1" i="1" dirty="0" err="1">
                    <a:latin typeface="Times New Roman" panose="02020603050405020304" pitchFamily="18" charset="0"/>
                  </a:rPr>
                  <a:t>q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,  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其中，</a:t>
                </a:r>
                <a:r>
                  <a:rPr lang="en-US" altLang="zh-CN" b="1" i="1" dirty="0">
                    <a:latin typeface="Times New Roman" panose="02020603050405020304" pitchFamily="18" charset="0"/>
                  </a:rPr>
                  <a:t>p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：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2&gt;3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，</a:t>
                </a:r>
                <a:r>
                  <a:rPr lang="en-US" altLang="zh-CN" b="1" i="1" dirty="0">
                    <a:latin typeface="Times New Roman" panose="02020603050405020304" pitchFamily="18" charset="0"/>
                  </a:rPr>
                  <a:t>q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：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3&lt;4.  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是真命题       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72410" name="Object 26"/>
              <p:cNvGraphicFramePr>
                <a:graphicFrameLocks noChangeAspect="1"/>
              </p:cNvGraphicFramePr>
              <p:nvPr/>
            </p:nvGraphicFramePr>
            <p:xfrm>
              <a:off x="3175" y="3453"/>
              <a:ext cx="340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Microsoft 公式 3.0" r:id="rId8" imgW="228600" imgH="228600" progId="Equation.3">
                      <p:embed/>
                    </p:oleObj>
                  </mc:Choice>
                  <mc:Fallback>
                    <p:oleObj name="Microsoft 公式 3.0" r:id="rId8" imgW="228600" imgH="22860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75" y="3453"/>
                            <a:ext cx="340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实例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B3AC-05F7-4DE9-8C76-DD9A83346041}" type="slidenum">
              <a:rPr lang="en-US" altLang="zh-CN"/>
              <a:pPr/>
              <a:t>8</a:t>
            </a:fld>
            <a:endParaRPr lang="en-US" altLang="zh-CN"/>
          </a:p>
        </p:txBody>
      </p:sp>
      <p:grpSp>
        <p:nvGrpSpPr>
          <p:cNvPr id="274443" name="Group 11"/>
          <p:cNvGrpSpPr>
            <a:grpSpLocks/>
          </p:cNvGrpSpPr>
          <p:nvPr/>
        </p:nvGrpSpPr>
        <p:grpSpPr bwMode="auto">
          <a:xfrm>
            <a:off x="468313" y="1412875"/>
            <a:ext cx="8353425" cy="2355850"/>
            <a:chOff x="295" y="1117"/>
            <a:chExt cx="5262" cy="1484"/>
          </a:xfrm>
        </p:grpSpPr>
        <p:sp>
          <p:nvSpPr>
            <p:cNvPr id="274441" name="Rectangle 9"/>
            <p:cNvSpPr>
              <a:spLocks noChangeArrowheads="1"/>
            </p:cNvSpPr>
            <p:nvPr/>
          </p:nvSpPr>
          <p:spPr bwMode="auto">
            <a:xfrm>
              <a:off x="295" y="1117"/>
              <a:ext cx="5262" cy="14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在一阶逻辑中：</a:t>
              </a:r>
            </a:p>
            <a:p>
              <a:pPr>
                <a:spcBef>
                  <a:spcPct val="3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   </a:t>
              </a:r>
              <a:r>
                <a:rPr lang="en-US" altLang="zh-CN" b="1">
                  <a:latin typeface="Times New Roman" panose="02020603050405020304" pitchFamily="18" charset="0"/>
                </a:rPr>
                <a:t>(1) </a:t>
              </a:r>
              <a:r>
                <a:rPr lang="en-US" altLang="zh-CN" b="1" i="1">
                  <a:latin typeface="Times New Roman" panose="02020603050405020304" pitchFamily="18" charset="0"/>
                </a:rPr>
                <a:t>F</a:t>
              </a:r>
              <a:r>
                <a:rPr lang="en-US" altLang="zh-CN" b="1"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</a:rPr>
                <a:t>a</a:t>
              </a:r>
              <a:r>
                <a:rPr lang="en-US" altLang="zh-CN" b="1">
                  <a:latin typeface="Times New Roman" panose="02020603050405020304" pitchFamily="18" charset="0"/>
                </a:rPr>
                <a:t>)</a:t>
              </a:r>
              <a:r>
                <a:rPr lang="zh-CN" altLang="en-US" b="1">
                  <a:latin typeface="Times New Roman" panose="02020603050405020304" pitchFamily="18" charset="0"/>
                </a:rPr>
                <a:t>，其中，</a:t>
              </a:r>
              <a:r>
                <a:rPr lang="en-US" altLang="zh-CN" b="1" i="1">
                  <a:latin typeface="Times New Roman" panose="02020603050405020304" pitchFamily="18" charset="0"/>
                </a:rPr>
                <a:t>a</a:t>
              </a:r>
              <a:r>
                <a:rPr lang="zh-CN" altLang="en-US" b="1">
                  <a:latin typeface="Times New Roman" panose="02020603050405020304" pitchFamily="18" charset="0"/>
                </a:rPr>
                <a:t>：墨西哥，</a:t>
              </a:r>
              <a:r>
                <a:rPr lang="en-US" altLang="zh-CN" b="1" i="1">
                  <a:latin typeface="Times New Roman" panose="02020603050405020304" pitchFamily="18" charset="0"/>
                </a:rPr>
                <a:t>F</a:t>
              </a:r>
              <a:r>
                <a:rPr lang="en-US" altLang="zh-CN" b="1"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</a:rPr>
                <a:t>x</a:t>
              </a:r>
              <a:r>
                <a:rPr lang="en-US" altLang="zh-CN" b="1">
                  <a:latin typeface="Times New Roman" panose="02020603050405020304" pitchFamily="18" charset="0"/>
                </a:rPr>
                <a:t>)</a:t>
              </a:r>
              <a:r>
                <a:rPr lang="zh-CN" altLang="en-US" b="1">
                  <a:latin typeface="Times New Roman" panose="02020603050405020304" pitchFamily="18" charset="0"/>
                </a:rPr>
                <a:t>：</a:t>
              </a:r>
              <a:r>
                <a:rPr lang="en-US" altLang="zh-CN" b="1" i="1">
                  <a:latin typeface="Times New Roman" panose="02020603050405020304" pitchFamily="18" charset="0"/>
                </a:rPr>
                <a:t>x</a:t>
              </a:r>
              <a:r>
                <a:rPr lang="zh-CN" altLang="en-US" b="1">
                  <a:latin typeface="Times New Roman" panose="02020603050405020304" pitchFamily="18" charset="0"/>
                </a:rPr>
                <a:t>位于南美洲</a:t>
              </a:r>
              <a:r>
                <a:rPr lang="en-US" altLang="zh-CN" b="1">
                  <a:latin typeface="Times New Roman" panose="02020603050405020304" pitchFamily="18" charset="0"/>
                </a:rPr>
                <a:t>.</a:t>
              </a:r>
            </a:p>
            <a:p>
              <a:pPr>
                <a:spcBef>
                  <a:spcPct val="3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   (2)  </a:t>
              </a:r>
              <a:r>
                <a:rPr lang="en-US" altLang="zh-CN" b="1" i="1">
                  <a:latin typeface="Times New Roman" panose="02020603050405020304" pitchFamily="18" charset="0"/>
                </a:rPr>
                <a:t>F</a:t>
              </a:r>
              <a:r>
                <a:rPr lang="en-US" altLang="zh-CN" b="1">
                  <a:latin typeface="Times New Roman" panose="02020603050405020304" pitchFamily="18" charset="0"/>
                </a:rPr>
                <a:t>(     )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(     )</a:t>
              </a:r>
              <a:r>
                <a:rPr lang="en-US" altLang="zh-CN" b="1">
                  <a:latin typeface="Times New Roman" panose="02020603050405020304" pitchFamily="18" charset="0"/>
                </a:rPr>
                <a:t>,  </a:t>
              </a:r>
            </a:p>
            <a:p>
              <a:pPr>
                <a:spcBef>
                  <a:spcPct val="3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         </a:t>
              </a:r>
              <a:r>
                <a:rPr lang="zh-CN" altLang="en-US" b="1">
                  <a:latin typeface="Times New Roman" panose="02020603050405020304" pitchFamily="18" charset="0"/>
                </a:rPr>
                <a:t>其中，</a:t>
              </a:r>
              <a:r>
                <a:rPr lang="en-US" altLang="zh-CN" b="1" i="1">
                  <a:latin typeface="Times New Roman" panose="02020603050405020304" pitchFamily="18" charset="0"/>
                </a:rPr>
                <a:t>F</a:t>
              </a:r>
              <a:r>
                <a:rPr lang="en-US" altLang="zh-CN" b="1"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</a:rPr>
                <a:t>x</a:t>
              </a:r>
              <a:r>
                <a:rPr lang="en-US" altLang="zh-CN" b="1">
                  <a:latin typeface="Times New Roman" panose="02020603050405020304" pitchFamily="18" charset="0"/>
                </a:rPr>
                <a:t>)</a:t>
              </a:r>
              <a:r>
                <a:rPr lang="zh-CN" altLang="en-US" b="1">
                  <a:latin typeface="Times New Roman" panose="02020603050405020304" pitchFamily="18" charset="0"/>
                </a:rPr>
                <a:t>：</a:t>
              </a:r>
              <a:r>
                <a:rPr lang="en-US" altLang="zh-CN" b="1" i="1">
                  <a:latin typeface="Times New Roman" panose="02020603050405020304" pitchFamily="18" charset="0"/>
                </a:rPr>
                <a:t>x</a:t>
              </a:r>
              <a:r>
                <a:rPr lang="zh-CN" altLang="en-US" b="1">
                  <a:latin typeface="Times New Roman" panose="02020603050405020304" pitchFamily="18" charset="0"/>
                </a:rPr>
                <a:t>是无理数，</a:t>
              </a:r>
              <a:r>
                <a:rPr lang="en-US" altLang="zh-CN" b="1" i="1">
                  <a:latin typeface="Times New Roman" panose="02020603050405020304" pitchFamily="18" charset="0"/>
                </a:rPr>
                <a:t>G</a:t>
              </a:r>
              <a:r>
                <a:rPr lang="en-US" altLang="zh-CN" b="1"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</a:rPr>
                <a:t>x</a:t>
              </a:r>
              <a:r>
                <a:rPr lang="en-US" altLang="zh-CN" b="1">
                  <a:latin typeface="Times New Roman" panose="02020603050405020304" pitchFamily="18" charset="0"/>
                </a:rPr>
                <a:t>)</a:t>
              </a:r>
              <a:r>
                <a:rPr lang="zh-CN" altLang="en-US" b="1">
                  <a:latin typeface="Times New Roman" panose="02020603050405020304" pitchFamily="18" charset="0"/>
                </a:rPr>
                <a:t>：</a:t>
              </a:r>
              <a:r>
                <a:rPr lang="en-US" altLang="zh-CN" b="1" i="1">
                  <a:latin typeface="Times New Roman" panose="02020603050405020304" pitchFamily="18" charset="0"/>
                </a:rPr>
                <a:t>x</a:t>
              </a:r>
              <a:r>
                <a:rPr lang="zh-CN" altLang="en-US" b="1">
                  <a:latin typeface="Times New Roman" panose="02020603050405020304" pitchFamily="18" charset="0"/>
                </a:rPr>
                <a:t>是有理数</a:t>
              </a:r>
            </a:p>
            <a:p>
              <a:pPr>
                <a:spcBef>
                  <a:spcPct val="3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   </a:t>
              </a:r>
              <a:r>
                <a:rPr lang="en-US" altLang="zh-CN" b="1">
                  <a:latin typeface="Times New Roman" panose="02020603050405020304" pitchFamily="18" charset="0"/>
                </a:rPr>
                <a:t>(3) </a:t>
              </a:r>
              <a:r>
                <a:rPr lang="en-US" altLang="zh-CN" b="1" i="1">
                  <a:latin typeface="Times New Roman" panose="02020603050405020304" pitchFamily="18" charset="0"/>
                </a:rPr>
                <a:t>F</a:t>
              </a:r>
              <a:r>
                <a:rPr lang="en-US" altLang="zh-CN" b="1">
                  <a:latin typeface="Times New Roman" panose="02020603050405020304" pitchFamily="18" charset="0"/>
                </a:rPr>
                <a:t>(2, 3)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b="1" i="1">
                  <a:latin typeface="Times New Roman" panose="02020603050405020304" pitchFamily="18" charset="0"/>
                </a:rPr>
                <a:t>G</a:t>
              </a:r>
              <a:r>
                <a:rPr lang="en-US" altLang="zh-CN" b="1">
                  <a:latin typeface="Times New Roman" panose="02020603050405020304" pitchFamily="18" charset="0"/>
                </a:rPr>
                <a:t>(3, 4)</a:t>
              </a:r>
              <a:r>
                <a:rPr lang="zh-CN" altLang="en-US" b="1">
                  <a:latin typeface="Times New Roman" panose="02020603050405020304" pitchFamily="18" charset="0"/>
                </a:rPr>
                <a:t>，其中，</a:t>
              </a:r>
              <a:r>
                <a:rPr lang="en-US" altLang="zh-CN" b="1" i="1">
                  <a:latin typeface="Times New Roman" panose="02020603050405020304" pitchFamily="18" charset="0"/>
                </a:rPr>
                <a:t>F</a:t>
              </a:r>
              <a:r>
                <a:rPr lang="en-US" altLang="zh-CN" b="1"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</a:rPr>
                <a:t>x</a:t>
              </a:r>
              <a:r>
                <a:rPr lang="en-US" altLang="zh-CN" b="1">
                  <a:latin typeface="Times New Roman" panose="02020603050405020304" pitchFamily="18" charset="0"/>
                </a:rPr>
                <a:t>, </a:t>
              </a:r>
              <a:r>
                <a:rPr lang="en-US" altLang="zh-CN" b="1" i="1">
                  <a:latin typeface="Times New Roman" panose="02020603050405020304" pitchFamily="18" charset="0"/>
                </a:rPr>
                <a:t>y</a:t>
              </a:r>
              <a:r>
                <a:rPr lang="en-US" altLang="zh-CN" b="1">
                  <a:latin typeface="Times New Roman" panose="02020603050405020304" pitchFamily="18" charset="0"/>
                </a:rPr>
                <a:t>)</a:t>
              </a:r>
              <a:r>
                <a:rPr lang="zh-CN" altLang="en-US" b="1">
                  <a:latin typeface="Times New Roman" panose="02020603050405020304" pitchFamily="18" charset="0"/>
                </a:rPr>
                <a:t>：</a:t>
              </a:r>
              <a:r>
                <a:rPr lang="en-US" altLang="zh-CN" b="1" i="1">
                  <a:latin typeface="Times New Roman" panose="02020603050405020304" pitchFamily="18" charset="0"/>
                </a:rPr>
                <a:t>x</a:t>
              </a:r>
              <a:r>
                <a:rPr lang="en-US" altLang="zh-CN" b="1">
                  <a:latin typeface="Times New Roman" panose="02020603050405020304" pitchFamily="18" charset="0"/>
                </a:rPr>
                <a:t>&gt;</a:t>
              </a:r>
              <a:r>
                <a:rPr lang="en-US" altLang="zh-CN" b="1" i="1">
                  <a:latin typeface="Times New Roman" panose="02020603050405020304" pitchFamily="18" charset="0"/>
                </a:rPr>
                <a:t>y</a:t>
              </a:r>
              <a:r>
                <a:rPr lang="zh-CN" altLang="en-US" b="1">
                  <a:latin typeface="Times New Roman" panose="02020603050405020304" pitchFamily="18" charset="0"/>
                </a:rPr>
                <a:t>，</a:t>
              </a:r>
              <a:r>
                <a:rPr lang="en-US" altLang="zh-CN" b="1" i="1">
                  <a:latin typeface="Times New Roman" panose="02020603050405020304" pitchFamily="18" charset="0"/>
                </a:rPr>
                <a:t>G</a:t>
              </a:r>
              <a:r>
                <a:rPr lang="en-US" altLang="zh-CN" b="1"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</a:rPr>
                <a:t>x</a:t>
              </a:r>
              <a:r>
                <a:rPr lang="en-US" altLang="zh-CN" b="1">
                  <a:latin typeface="Times New Roman" panose="02020603050405020304" pitchFamily="18" charset="0"/>
                </a:rPr>
                <a:t>, </a:t>
              </a:r>
              <a:r>
                <a:rPr lang="en-US" altLang="zh-CN" b="1" i="1">
                  <a:latin typeface="Times New Roman" panose="02020603050405020304" pitchFamily="18" charset="0"/>
                </a:rPr>
                <a:t>y</a:t>
              </a:r>
              <a:r>
                <a:rPr lang="en-US" altLang="zh-CN" b="1">
                  <a:latin typeface="Times New Roman" panose="02020603050405020304" pitchFamily="18" charset="0"/>
                </a:rPr>
                <a:t>)</a:t>
              </a:r>
              <a:r>
                <a:rPr lang="zh-CN" altLang="en-US" b="1">
                  <a:latin typeface="Times New Roman" panose="02020603050405020304" pitchFamily="18" charset="0"/>
                </a:rPr>
                <a:t>：</a:t>
              </a:r>
              <a:r>
                <a:rPr lang="en-US" altLang="zh-CN" b="1" i="1">
                  <a:latin typeface="Times New Roman" panose="02020603050405020304" pitchFamily="18" charset="0"/>
                </a:rPr>
                <a:t>x</a:t>
              </a:r>
              <a:r>
                <a:rPr lang="en-US" altLang="zh-CN" b="1">
                  <a:latin typeface="Times New Roman" panose="02020603050405020304" pitchFamily="18" charset="0"/>
                </a:rPr>
                <a:t>&lt;</a:t>
              </a:r>
              <a:r>
                <a:rPr lang="en-US" altLang="zh-CN" b="1" i="1">
                  <a:latin typeface="Times New Roman" panose="02020603050405020304" pitchFamily="18" charset="0"/>
                </a:rPr>
                <a:t>y</a:t>
              </a:r>
            </a:p>
          </p:txBody>
        </p:sp>
        <p:graphicFrame>
          <p:nvGraphicFramePr>
            <p:cNvPr id="274437" name="Object 5"/>
            <p:cNvGraphicFramePr>
              <a:graphicFrameLocks/>
            </p:cNvGraphicFramePr>
            <p:nvPr/>
          </p:nvGraphicFramePr>
          <p:xfrm>
            <a:off x="975" y="1752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公式 3.0" r:id="rId3" imgW="241091" imgH="215713" progId="Equation.3">
                    <p:embed/>
                  </p:oleObj>
                </mc:Choice>
                <mc:Fallback>
                  <p:oleObj name="Microsoft 公式 3.0" r:id="rId3" imgW="241091" imgH="215713" progId="Equation.3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752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4439" name="Object 7"/>
            <p:cNvGraphicFramePr>
              <a:graphicFrameLocks noChangeAspect="1"/>
            </p:cNvGraphicFramePr>
            <p:nvPr/>
          </p:nvGraphicFramePr>
          <p:xfrm>
            <a:off x="1655" y="1706"/>
            <a:ext cx="31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公式 3.0" r:id="rId5" imgW="228600" imgH="228600" progId="Equation.3">
                    <p:embed/>
                  </p:oleObj>
                </mc:Choice>
                <mc:Fallback>
                  <p:oleObj name="Microsoft 公式 3.0" r:id="rId5" imgW="2286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706"/>
                          <a:ext cx="31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  <a:r>
              <a:rPr lang="en-US" altLang="zh-CN" b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8131" y="980145"/>
            <a:ext cx="8207375" cy="2520293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例 </a:t>
            </a:r>
            <a:r>
              <a:rPr lang="en-US" altLang="zh-CN" dirty="0">
                <a:solidFill>
                  <a:srgbClr val="A50021"/>
                </a:solidFill>
              </a:rPr>
              <a:t>2</a:t>
            </a:r>
            <a:r>
              <a:rPr lang="en-US" altLang="zh-CN" dirty="0"/>
              <a:t>  </a:t>
            </a:r>
            <a:r>
              <a:rPr lang="zh-CN" altLang="en-US" dirty="0"/>
              <a:t>在一阶逻辑中将下面命题符号化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dirty="0"/>
              <a:t> </a:t>
            </a:r>
            <a:r>
              <a:rPr lang="en-US" altLang="zh-CN" dirty="0"/>
              <a:t>(1)  </a:t>
            </a:r>
            <a:r>
              <a:rPr lang="zh-CN" altLang="en-US" dirty="0"/>
              <a:t>人都爱美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dirty="0"/>
              <a:t> </a:t>
            </a:r>
            <a:r>
              <a:rPr lang="en-US" altLang="zh-CN" dirty="0"/>
              <a:t>(2)  </a:t>
            </a:r>
            <a:r>
              <a:rPr lang="zh-CN" altLang="en-US" dirty="0"/>
              <a:t>有人用左手写字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dirty="0"/>
              <a:t>个体域分别为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dirty="0"/>
              <a:t>  </a:t>
            </a:r>
            <a:r>
              <a:rPr lang="en-US" altLang="zh-CN" dirty="0"/>
              <a:t>(a)  </a:t>
            </a:r>
            <a:r>
              <a:rPr lang="en-US" altLang="zh-CN" i="1" dirty="0"/>
              <a:t>D</a:t>
            </a:r>
            <a:r>
              <a:rPr lang="zh-CN" altLang="en-US" dirty="0"/>
              <a:t>为人类集合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dirty="0"/>
              <a:t>  </a:t>
            </a:r>
            <a:r>
              <a:rPr lang="en-US" altLang="zh-CN" dirty="0"/>
              <a:t>(b)  </a:t>
            </a:r>
            <a:r>
              <a:rPr lang="en-US" altLang="zh-CN" i="1" dirty="0"/>
              <a:t>D</a:t>
            </a:r>
            <a:r>
              <a:rPr lang="zh-CN" altLang="en-US" dirty="0"/>
              <a:t>为全总个体域</a:t>
            </a: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121A-27AC-4437-86BC-D26D33401BD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300945" y="3439729"/>
            <a:ext cx="61198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/>
              <a:t>解 </a:t>
            </a:r>
            <a:r>
              <a:rPr lang="en-US" altLang="zh-CN" dirty="0"/>
              <a:t>(a)    (1)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xG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),  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i="1" dirty="0"/>
              <a:t>x</a:t>
            </a:r>
            <a:r>
              <a:rPr lang="zh-CN" altLang="en-US" dirty="0"/>
              <a:t>爱美</a:t>
            </a: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1347687" y="3934643"/>
            <a:ext cx="6119812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 dirty="0"/>
              <a:t>(2)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 err="1"/>
              <a:t>xG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),  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i="1" dirty="0"/>
              <a:t>x</a:t>
            </a:r>
            <a:r>
              <a:rPr lang="zh-CN" altLang="en-US" dirty="0"/>
              <a:t>用左手写字                                      </a:t>
            </a:r>
          </a:p>
          <a:p>
            <a:r>
              <a:rPr lang="zh-CN" altLang="en-US" dirty="0"/>
              <a:t>       </a:t>
            </a:r>
          </a:p>
        </p:txBody>
      </p:sp>
      <p:sp>
        <p:nvSpPr>
          <p:cNvPr id="276488" name="Rectangle 8"/>
          <p:cNvSpPr>
            <a:spLocks noChangeArrowheads="1"/>
          </p:cNvSpPr>
          <p:nvPr/>
        </p:nvSpPr>
        <p:spPr bwMode="auto">
          <a:xfrm>
            <a:off x="683568" y="4426335"/>
            <a:ext cx="61198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 dirty="0"/>
              <a:t>(b) 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i="1" dirty="0"/>
              <a:t>x</a:t>
            </a:r>
            <a:r>
              <a:rPr lang="zh-CN" altLang="en-US" dirty="0"/>
              <a:t>为人，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i="1" dirty="0"/>
              <a:t>x</a:t>
            </a:r>
            <a:r>
              <a:rPr lang="zh-CN" altLang="en-US" dirty="0"/>
              <a:t>爱美                                      </a:t>
            </a:r>
          </a:p>
          <a:p>
            <a:r>
              <a:rPr lang="zh-CN" altLang="en-US" dirty="0"/>
              <a:t>       </a:t>
            </a:r>
          </a:p>
        </p:txBody>
      </p:sp>
      <p:sp>
        <p:nvSpPr>
          <p:cNvPr id="276489" name="Rectangle 9"/>
          <p:cNvSpPr>
            <a:spLocks noChangeArrowheads="1"/>
          </p:cNvSpPr>
          <p:nvPr/>
        </p:nvSpPr>
        <p:spPr bwMode="auto">
          <a:xfrm>
            <a:off x="1273289" y="4893384"/>
            <a:ext cx="3874776" cy="415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 dirty="0"/>
              <a:t> (1)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))                    </a:t>
            </a:r>
          </a:p>
          <a:p>
            <a:r>
              <a:rPr lang="en-US" altLang="zh-CN" dirty="0"/>
              <a:t>       </a:t>
            </a:r>
          </a:p>
        </p:txBody>
      </p:sp>
      <p:sp>
        <p:nvSpPr>
          <p:cNvPr id="276490" name="Rectangle 10"/>
          <p:cNvSpPr>
            <a:spLocks noChangeArrowheads="1"/>
          </p:cNvSpPr>
          <p:nvPr/>
        </p:nvSpPr>
        <p:spPr bwMode="auto">
          <a:xfrm>
            <a:off x="1347687" y="5308763"/>
            <a:ext cx="3152305" cy="467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 dirty="0"/>
              <a:t>(2)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))</a:t>
            </a:r>
          </a:p>
        </p:txBody>
      </p:sp>
      <p:sp>
        <p:nvSpPr>
          <p:cNvPr id="276491" name="Rectangle 11"/>
          <p:cNvSpPr>
            <a:spLocks noChangeArrowheads="1"/>
          </p:cNvSpPr>
          <p:nvPr/>
        </p:nvSpPr>
        <p:spPr bwMode="auto">
          <a:xfrm>
            <a:off x="288131" y="5795578"/>
            <a:ext cx="8569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763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333500" indent="-4191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7907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47900" indent="-4191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7051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623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6195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767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buAutoNum type="arabicPeriod"/>
            </a:pPr>
            <a:r>
              <a:rPr lang="zh-CN" altLang="en-US" dirty="0"/>
              <a:t>引入</a:t>
            </a:r>
            <a:r>
              <a:rPr lang="zh-CN" altLang="en-US" dirty="0">
                <a:solidFill>
                  <a:srgbClr val="C00000"/>
                </a:solidFill>
              </a:rPr>
              <a:t>特性谓词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   </a:t>
            </a:r>
          </a:p>
          <a:p>
            <a:pPr>
              <a:buAutoNum type="arabicPeriod"/>
            </a:pPr>
            <a:r>
              <a:rPr lang="en-US" altLang="zh-CN" dirty="0"/>
              <a:t> (b)</a:t>
            </a:r>
            <a:r>
              <a:rPr lang="zh-CN" altLang="en-US" dirty="0"/>
              <a:t>中</a:t>
            </a:r>
            <a:r>
              <a:rPr lang="en-US" altLang="zh-CN" dirty="0"/>
              <a:t>(1),(2)</a:t>
            </a:r>
            <a:r>
              <a:rPr lang="zh-CN" altLang="en-US" dirty="0"/>
              <a:t>是一阶逻辑中两个“</a:t>
            </a:r>
            <a:r>
              <a:rPr lang="zh-CN" altLang="en-US" dirty="0">
                <a:solidFill>
                  <a:srgbClr val="C00000"/>
                </a:solidFill>
              </a:rPr>
              <a:t>基本</a:t>
            </a:r>
            <a:r>
              <a:rPr lang="zh-CN" altLang="en-US" dirty="0"/>
              <a:t>”公式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4" grpId="0"/>
      <p:bldP spid="276487" grpId="0"/>
      <p:bldP spid="276488" grpId="0"/>
      <p:bldP spid="276489" grpId="0"/>
      <p:bldP spid="276490" grpId="0"/>
      <p:bldP spid="276491" grpId="0"/>
    </p:bldLst>
  </p:timing>
</p:sld>
</file>

<file path=ppt/theme/theme1.xml><?xml version="1.0" encoding="utf-8"?>
<a:theme xmlns:a="http://schemas.openxmlformats.org/drawingml/2006/main" name="ch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ch3</Template>
  <TotalTime>3807</TotalTime>
  <Words>4798</Words>
  <Application>Microsoft Office PowerPoint</Application>
  <PresentationFormat>全屏显示(4:3)</PresentationFormat>
  <Paragraphs>383</Paragraphs>
  <Slides>34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华文行楷</vt:lpstr>
      <vt:lpstr>宋体</vt:lpstr>
      <vt:lpstr>Arial</vt:lpstr>
      <vt:lpstr>Lucida Sans Unicode</vt:lpstr>
      <vt:lpstr>Palace Script MT</vt:lpstr>
      <vt:lpstr>Symbol</vt:lpstr>
      <vt:lpstr>Times New Roman</vt:lpstr>
      <vt:lpstr>Wingdings</vt:lpstr>
      <vt:lpstr>ch1</vt:lpstr>
      <vt:lpstr>Microsoft 公式 3.0</vt:lpstr>
      <vt:lpstr>公式</vt:lpstr>
      <vt:lpstr>第四章 一阶逻辑基本概念</vt:lpstr>
      <vt:lpstr>4.1 一阶逻辑命题符号化</vt:lpstr>
      <vt:lpstr>个体词 </vt:lpstr>
      <vt:lpstr>谓词</vt:lpstr>
      <vt:lpstr>实例</vt:lpstr>
      <vt:lpstr>量词</vt:lpstr>
      <vt:lpstr>实例1</vt:lpstr>
      <vt:lpstr>实例1</vt:lpstr>
      <vt:lpstr>实例2</vt:lpstr>
      <vt:lpstr>实例3</vt:lpstr>
      <vt:lpstr>实例4</vt:lpstr>
      <vt:lpstr>实例5</vt:lpstr>
      <vt:lpstr>命题符号化</vt:lpstr>
      <vt:lpstr>4.2 一阶逻辑公式及解释</vt:lpstr>
      <vt:lpstr>一阶语言L 的项与原子公式</vt:lpstr>
      <vt:lpstr>一阶语言L 的公式</vt:lpstr>
      <vt:lpstr>封闭的公式</vt:lpstr>
      <vt:lpstr>封闭的公式</vt:lpstr>
      <vt:lpstr>公式的解释</vt:lpstr>
      <vt:lpstr>公式的解释与赋值</vt:lpstr>
      <vt:lpstr>实例</vt:lpstr>
      <vt:lpstr>公式的类型</vt:lpstr>
      <vt:lpstr>代换实例</vt:lpstr>
      <vt:lpstr>实例</vt:lpstr>
      <vt:lpstr>第四章 习题课</vt:lpstr>
      <vt:lpstr>基本要求</vt:lpstr>
      <vt:lpstr>练习1</vt:lpstr>
      <vt:lpstr>练习1(续)</vt:lpstr>
      <vt:lpstr>练习2</vt:lpstr>
      <vt:lpstr>练习2</vt:lpstr>
      <vt:lpstr>练习3</vt:lpstr>
      <vt:lpstr>练习3</vt:lpstr>
      <vt:lpstr>练习4</vt:lpstr>
      <vt:lpstr>练习5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LL</dc:creator>
  <cp:lastModifiedBy>mailtolei@163.com</cp:lastModifiedBy>
  <cp:revision>501</cp:revision>
  <dcterms:created xsi:type="dcterms:W3CDTF">2007-11-19T20:33:53Z</dcterms:created>
  <dcterms:modified xsi:type="dcterms:W3CDTF">2024-03-22T07:03:27Z</dcterms:modified>
</cp:coreProperties>
</file>