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notesMasterIdLst>
    <p:notesMasterId r:id="rId38"/>
  </p:notesMasterIdLst>
  <p:handoutMasterIdLst>
    <p:handoutMasterId r:id="rId39"/>
  </p:handoutMasterIdLst>
  <p:sldIdLst>
    <p:sldId id="257" r:id="rId2"/>
    <p:sldId id="258" r:id="rId3"/>
    <p:sldId id="259" r:id="rId4"/>
    <p:sldId id="260" r:id="rId5"/>
    <p:sldId id="263" r:id="rId6"/>
    <p:sldId id="264" r:id="rId7"/>
    <p:sldId id="273" r:id="rId8"/>
    <p:sldId id="274" r:id="rId9"/>
    <p:sldId id="275" r:id="rId10"/>
    <p:sldId id="276" r:id="rId11"/>
    <p:sldId id="277" r:id="rId12"/>
    <p:sldId id="300" r:id="rId13"/>
    <p:sldId id="301" r:id="rId14"/>
    <p:sldId id="265" r:id="rId15"/>
    <p:sldId id="266" r:id="rId16"/>
    <p:sldId id="267" r:id="rId17"/>
    <p:sldId id="270" r:id="rId18"/>
    <p:sldId id="278" r:id="rId19"/>
    <p:sldId id="279" r:id="rId20"/>
    <p:sldId id="280" r:id="rId21"/>
    <p:sldId id="287" r:id="rId22"/>
    <p:sldId id="288" r:id="rId23"/>
    <p:sldId id="281" r:id="rId24"/>
    <p:sldId id="289" r:id="rId25"/>
    <p:sldId id="282" r:id="rId26"/>
    <p:sldId id="290" r:id="rId27"/>
    <p:sldId id="291" r:id="rId28"/>
    <p:sldId id="285" r:id="rId29"/>
    <p:sldId id="286" r:id="rId30"/>
    <p:sldId id="292" r:id="rId31"/>
    <p:sldId id="293" r:id="rId32"/>
    <p:sldId id="294" r:id="rId33"/>
    <p:sldId id="295" r:id="rId34"/>
    <p:sldId id="296" r:id="rId35"/>
    <p:sldId id="298" r:id="rId36"/>
    <p:sldId id="299" r:id="rId3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69B3F1"/>
    <a:srgbClr val="FF99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73" autoAdjust="0"/>
    <p:restoredTop sz="92819" autoAdjust="0"/>
  </p:normalViewPr>
  <p:slideViewPr>
    <p:cSldViewPr>
      <p:cViewPr varScale="1">
        <p:scale>
          <a:sx n="104" d="100"/>
          <a:sy n="104" d="100"/>
        </p:scale>
        <p:origin x="180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27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5C68B5E-D1AB-41BB-B3E3-B31E6EE46F4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39435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D0F9AA8-ECB9-4B84-8520-EAAF6C6769A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26632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25F0E2-A786-40A3-8491-53A6554FB73B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691491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362F95-7CFB-492A-AA82-0DDB2361A64E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30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21489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C56D46-460B-4A01-B72D-3C0FE2DE34F1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31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70169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DF538A-F260-4E40-B743-94C8E49A1252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652864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8C5599-2591-4CF4-9C9E-EFAFE647566A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887056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BA927C-F90E-44B3-9652-0164C42A7F8E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13969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88DA0B-292D-4218-8375-BCD52AA32F69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29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392112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32454A-2DD2-4FF3-8241-3869D1DAD27B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274474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0BC0B9-044B-442C-8123-C3269E9DDB31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31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176757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43BE10-165E-42D0-889F-09639AC27BFF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31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487918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CE7841-098A-4E57-AD4E-C5631C696815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33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74404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F7FE98-71C3-4B0B-B19C-2FACD7FF5374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446529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A48210-5677-43F3-823D-E07065C1985C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33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241456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00B042-317F-41C1-B1F6-4DACA9693486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401830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478B1F-9D42-44CE-BB8F-F8AB068933FF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334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031309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B87F99-3EBA-4BB9-9344-51B4F53BE2F2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320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025256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4F1B6B-3068-405D-A9B7-84D9E11C0CBC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336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647024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2C4C33-38A3-4875-9E01-3E077B46971A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338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113252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8CACA9-81B4-4941-AB6B-E40C4243BF92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32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274972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430248-7FB8-4A45-862E-FD2D10F47030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32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43761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515F9D-FE73-445A-A0B6-E2D1EA1DF930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34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838103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A8C2C0-3357-4222-83FC-3181AFAB916E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34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95992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BB3084-64C6-40FC-930C-374E1682AB5A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27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12710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E258B1-04E1-4D85-B8DD-8C574E2BB9BB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34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56334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45E184-8D0C-4810-96E7-0A4155D42233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427985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0BAFC2-7DE6-4A52-B578-4F4C8A94A41A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35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140786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A7D8D81-F210-4E34-AC11-176FF69ECEF1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35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562438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675C74-B0F6-47B7-9DF1-4D2B8F8E0BE9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03318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8A65F5-5C48-4718-837F-7BC7767EF128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64277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DBFFA5-9CD6-485A-8B8C-33E5F98F3267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673766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F9D70DF-28CF-4EE5-8E1A-73A4ED0B6012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84429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F1CA59-E356-45E1-AF71-89300E00C10F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30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31002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019272-ABE5-4F7D-9475-087674840AEA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30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234389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B7926A-7C45-43E0-8E21-FE79A84998F5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30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36126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D35DDB-8B3D-4672-88A6-6FE50E8EB60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5108107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4BDBF7-B94F-4B4E-98ED-A965953138D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9716563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60350"/>
            <a:ext cx="2057400" cy="58658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19800" cy="58658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942AD6-0FA9-4882-B771-7CF1EE40F87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5523255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613" y="260350"/>
            <a:ext cx="6121400" cy="4175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2pPr marL="742950" indent="-285750">
              <a:buFont typeface="Wingdings" panose="05000000000000000000" pitchFamily="2" charset="2"/>
              <a:buChar char="Ø"/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2pPr marL="742950" indent="-285750">
              <a:buFont typeface="Wingdings" panose="05000000000000000000" pitchFamily="2" charset="2"/>
              <a:buChar char="Ø"/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51A34D-5588-4B35-960D-1B5B88CAC0E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2650757"/>
      </p:ext>
    </p:extLst>
  </p:cSld>
  <p:clrMapOvr>
    <a:masterClrMapping/>
  </p:clrMapOvr>
  <p:transition spd="slow">
    <p:fade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613" y="260350"/>
            <a:ext cx="6121400" cy="4175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51A34D-5588-4B35-960D-1B5B88CAC0E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8189124"/>
      </p:ext>
    </p:extLst>
  </p:cSld>
  <p:clrMapOvr>
    <a:masterClrMapping/>
  </p:clrMapOvr>
  <p:transition spd="slow">
    <p:fade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613" y="260350"/>
            <a:ext cx="6121400" cy="41751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0F5C7CF0-CD19-41E4-836D-82501BD2BEF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9292162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285750">
              <a:buFont typeface="Wingdings" panose="05000000000000000000" pitchFamily="2" charset="2"/>
              <a:buChar char="Ø"/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F53B37-6CED-4B17-BED4-EDDDF19AB14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7160692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119100-5809-451B-AE79-A14C0E196EA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1360670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2pPr marL="742950" indent="-285750">
              <a:buFont typeface="Wingdings" panose="05000000000000000000" pitchFamily="2" charset="2"/>
              <a:buChar char="Ø"/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2pPr marL="742950" indent="-285750">
              <a:buFont typeface="Wingdings" panose="05000000000000000000" pitchFamily="2" charset="2"/>
              <a:buChar char="Ø"/>
              <a:defRPr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23DA94-D99A-4E36-A8C3-BB8FEADAAB3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3932329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1D8523-51F9-4510-8BEE-7B89566DD38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5415889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5A0C46-CC2B-4C5C-AE0E-07E7A0E7CBF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9391975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8F460E-F3B6-4A0F-9391-578C56F1903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9683347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 marL="742950" indent="-285750">
              <a:buFont typeface="Wingdings" panose="05000000000000000000" pitchFamily="2" charset="2"/>
              <a:buChar char="Ø"/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357125-D28B-41FA-BDD9-32943969782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9261607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CC68D0-AB45-4784-8B11-8DF4D6B7037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639583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CFDFE"/>
            </a:gs>
            <a:gs pos="74001">
              <a:srgbClr val="E0F1F2"/>
            </a:gs>
            <a:gs pos="83000">
              <a:srgbClr val="E0F1F2"/>
            </a:gs>
            <a:gs pos="100000">
              <a:srgbClr val="EBF6F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588" y="0"/>
            <a:ext cx="9144001" cy="90805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68488" y="246063"/>
            <a:ext cx="6121400" cy="41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31445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 dirty="0" smtClean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5251A34D-5588-4B35-960D-1B5B88CAC0E9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0" y="161925"/>
            <a:ext cx="1835150" cy="584200"/>
          </a:xfrm>
          <a:prstGeom prst="rect">
            <a:avLst/>
          </a:prstGeom>
          <a:solidFill>
            <a:srgbClr val="72BFC5"/>
          </a:solidFill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3200" b="1" spc="50" dirty="0">
                <a:ln w="0"/>
                <a:solidFill>
                  <a:schemeClr val="accent5">
                    <a:lumMod val="10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离散数学</a:t>
            </a:r>
          </a:p>
        </p:txBody>
      </p:sp>
      <p:sp>
        <p:nvSpPr>
          <p:cNvPr id="9" name="矩形 8"/>
          <p:cNvSpPr/>
          <p:nvPr/>
        </p:nvSpPr>
        <p:spPr>
          <a:xfrm>
            <a:off x="-964" y="-2"/>
            <a:ext cx="9144000" cy="90872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161971"/>
            <a:ext cx="1835696" cy="584775"/>
          </a:xfrm>
          <a:prstGeom prst="rect">
            <a:avLst/>
          </a:prstGeom>
          <a:solidFill>
            <a:srgbClr val="72BFC5"/>
          </a:solidFill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200" b="1" cap="none" spc="50" dirty="0" smtClean="0">
                <a:ln w="0"/>
                <a:solidFill>
                  <a:schemeClr val="accent5">
                    <a:lumMod val="10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离散数学</a:t>
            </a:r>
            <a:endParaRPr lang="zh-CN" altLang="en-US" sz="3200" b="1" cap="none" spc="50" dirty="0">
              <a:ln w="0"/>
              <a:solidFill>
                <a:schemeClr val="accent5">
                  <a:lumMod val="10000"/>
                </a:schemeClr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5805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7" r:id="rId14"/>
  </p:sldLayoutIdLst>
  <p:transition spd="slow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7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1835150" y="260350"/>
            <a:ext cx="6394450" cy="43180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第五章 一阶逻辑等值演算与推理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341438"/>
            <a:ext cx="8229600" cy="3527722"/>
          </a:xfrm>
        </p:spPr>
        <p:txBody>
          <a:bodyPr/>
          <a:lstStyle/>
          <a:p>
            <a:pPr marL="361950" indent="-361950">
              <a:lnSpc>
                <a:spcPct val="150000"/>
              </a:lnSpc>
            </a:pPr>
            <a:r>
              <a:rPr lang="zh-CN" altLang="en-US" dirty="0"/>
              <a:t>主要内容</a:t>
            </a:r>
          </a:p>
          <a:p>
            <a:pPr marL="361950" indent="-361950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一阶逻辑</a:t>
            </a:r>
            <a:r>
              <a:rPr lang="zh-CN" altLang="en-US" dirty="0" smtClean="0"/>
              <a:t>等值与</a:t>
            </a:r>
            <a:r>
              <a:rPr lang="zh-CN" altLang="en-US" dirty="0"/>
              <a:t>基本的等值式</a:t>
            </a:r>
          </a:p>
          <a:p>
            <a:pPr marL="361950" indent="-361950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置换规则、换名规则、代替规则</a:t>
            </a:r>
          </a:p>
          <a:p>
            <a:pPr marL="361950" indent="-361950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前束范式</a:t>
            </a:r>
          </a:p>
          <a:p>
            <a:pPr marL="361950" indent="-361950">
              <a:lnSpc>
                <a:spcPct val="150000"/>
              </a:lnSpc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自然推理系统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Palace Script MT" panose="030303020206070C0B05" pitchFamily="66" charset="0"/>
              </a:rPr>
              <a:t>L    </a:t>
            </a:r>
            <a:r>
              <a:rPr lang="zh-CN" altLang="en-US" dirty="0">
                <a:latin typeface="Times New Roman" panose="02020603050405020304" pitchFamily="18" charset="0"/>
              </a:rPr>
              <a:t>及其推理规则</a:t>
            </a:r>
          </a:p>
          <a:p>
            <a:pPr marL="361950" indent="-361950"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28A1D-A1EA-41AA-A04D-AD9D59F63C2D}" type="slidenum">
              <a:rPr lang="en-US" altLang="zh-CN"/>
              <a:pPr/>
              <a:t>1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实例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7B8BAB-A306-4777-94FC-1D76CE57370C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307205" name="Rectangle 5"/>
          <p:cNvSpPr>
            <a:spLocks noChangeArrowheads="1"/>
          </p:cNvSpPr>
          <p:nvPr/>
        </p:nvSpPr>
        <p:spPr bwMode="auto">
          <a:xfrm>
            <a:off x="611188" y="1484313"/>
            <a:ext cx="7705725" cy="359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解法二     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             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F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>
                <a:latin typeface="Times New Roman" panose="02020603050405020304" pitchFamily="18" charset="0"/>
              </a:rPr>
              <a:t>G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y</a:t>
            </a:r>
            <a:r>
              <a:rPr lang="en-US" altLang="zh-CN" b="1">
                <a:latin typeface="Times New Roman" panose="02020603050405020304" pitchFamily="18" charset="0"/>
              </a:rPr>
              <a:t>))</a:t>
            </a:r>
            <a:endParaRPr lang="en-US" altLang="zh-CN" b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        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F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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 i="1">
                <a:latin typeface="Times New Roman" panose="02020603050405020304" pitchFamily="18" charset="0"/>
              </a:rPr>
              <a:t>G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y</a:t>
            </a:r>
            <a:r>
              <a:rPr lang="en-US" altLang="zh-CN" b="1">
                <a:latin typeface="Times New Roman" panose="02020603050405020304" pitchFamily="18" charset="0"/>
              </a:rPr>
              <a:t>))                </a:t>
            </a:r>
            <a:r>
              <a:rPr lang="zh-CN" altLang="en-US" b="1">
                <a:latin typeface="Times New Roman" panose="02020603050405020304" pitchFamily="18" charset="0"/>
              </a:rPr>
              <a:t>辖域缩小等值式</a:t>
            </a:r>
            <a:endParaRPr lang="zh-CN" altLang="en-US" b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         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F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>
                <a:latin typeface="Times New Roman" panose="02020603050405020304" pitchFamily="18" charset="0"/>
              </a:rPr>
              <a:t>G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a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)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        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F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a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>
                <a:latin typeface="Times New Roman" panose="02020603050405020304" pitchFamily="18" charset="0"/>
              </a:rPr>
              <a:t>G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a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)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             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F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b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>
                <a:latin typeface="Times New Roman" panose="02020603050405020304" pitchFamily="18" charset="0"/>
              </a:rPr>
              <a:t>G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a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)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             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F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c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>
                <a:latin typeface="Times New Roman" panose="02020603050405020304" pitchFamily="18" charset="0"/>
              </a:rPr>
              <a:t>G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a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)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实例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71AA94-2BDC-4538-8878-26BD10DF37C6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309251" name="Rectangle 3"/>
          <p:cNvSpPr>
            <a:spLocks noChangeArrowheads="1"/>
          </p:cNvSpPr>
          <p:nvPr/>
        </p:nvSpPr>
        <p:spPr bwMode="auto">
          <a:xfrm>
            <a:off x="611188" y="1196975"/>
            <a:ext cx="388937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(2) </a:t>
            </a:r>
            <a:r>
              <a:rPr lang="en-US" altLang="zh-CN" b="1">
                <a:sym typeface="Symbol" panose="05050102010706020507" pitchFamily="18" charset="2"/>
              </a:rPr>
              <a:t>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>
                <a:latin typeface="Times New Roman" panose="02020603050405020304" pitchFamily="18" charset="0"/>
              </a:rPr>
              <a:t>yF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x,y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309252" name="Rectangle 4"/>
          <p:cNvSpPr>
            <a:spLocks noChangeArrowheads="1"/>
          </p:cNvSpPr>
          <p:nvPr/>
        </p:nvSpPr>
        <p:spPr bwMode="auto">
          <a:xfrm>
            <a:off x="395288" y="1700213"/>
            <a:ext cx="5329237" cy="257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b="1">
                <a:sym typeface="Symbol" panose="05050102010706020507" pitchFamily="18" charset="2"/>
              </a:rPr>
              <a:t>        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>
                <a:latin typeface="Times New Roman" panose="02020603050405020304" pitchFamily="18" charset="0"/>
              </a:rPr>
              <a:t>yF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x,y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  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 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F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x,a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)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    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F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a,a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)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         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F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b,a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)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         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F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c,a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)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5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3B37-6CED-4B17-BED4-EDDDF19AB144}" type="slidenum">
              <a:rPr lang="en-US" altLang="zh-CN" smtClean="0"/>
              <a:pPr/>
              <a:t>12</a:t>
            </a:fld>
            <a:endParaRPr lang="en-US" altLang="zh-CN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52000" y="3086100"/>
            <a:ext cx="7162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  (</a:t>
            </a:r>
            <a:r>
              <a:rPr kumimoji="1"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(2))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kumimoji="1"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</a:t>
            </a:r>
            <a:r>
              <a:rPr kumimoji="1"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f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(2)))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(3))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kumimoji="1"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(3</a:t>
            </a:r>
            <a:r>
              <a:rPr kumimoji="1"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f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(3)))</a:t>
            </a:r>
            <a:endParaRPr kumimoji="1"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616498" y="1181100"/>
            <a:ext cx="7924800" cy="1790700"/>
            <a:chOff x="384" y="1056"/>
            <a:chExt cx="4992" cy="1128"/>
          </a:xfrm>
        </p:grpSpPr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384" y="1056"/>
              <a:ext cx="4992" cy="1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 eaLnBrk="0" hangingPunct="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accent2"/>
                  </a:solidFill>
                  <a:latin typeface="Arial" panose="020B0604020202020204" pitchFamily="34" charset="0"/>
                  <a:ea typeface="华文行楷" panose="02010800040101010101" pitchFamily="2" charset="-122"/>
                </a:defRPr>
              </a:lvl9pPr>
            </a:lstStyle>
            <a:p>
              <a:pPr algn="l" eaLnBrk="1" hangingPunct="1">
                <a:spcBef>
                  <a:spcPct val="20000"/>
                </a:spcBef>
              </a:pPr>
              <a:r>
                <a:rPr kumimoji="1" lang="zh-CN" altLang="en-US" sz="2400" b="1" dirty="0" smtClean="0">
                  <a:solidFill>
                    <a:srgbClr val="8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例</a:t>
              </a:r>
              <a:r>
                <a:rPr kumimoji="1" lang="en-US" altLang="zh-CN" sz="2400" b="1" dirty="0" smtClean="0">
                  <a:solidFill>
                    <a:srgbClr val="8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r>
                <a:rPr kumimoji="1" lang="zh-CN" altLang="en-US" sz="2400" b="1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给定解释</a:t>
              </a:r>
              <a:r>
                <a:rPr kumimoji="1"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: (a) </a:t>
              </a:r>
              <a:r>
                <a:rPr kumimoji="1"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kumimoji="1"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={2,3}, (b)   </a:t>
              </a:r>
            </a:p>
            <a:p>
              <a:pPr algn="l" eaLnBrk="1" hangingPunct="1">
                <a:spcBef>
                  <a:spcPct val="20000"/>
                </a:spcBef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(c)          :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是奇数,               :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=2 </a:t>
              </a:r>
              <a:r>
                <a:rPr kumimoji="1"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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=2,               :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x=y.</a:t>
              </a:r>
            </a:p>
            <a:p>
              <a:pPr algn="l" eaLnBrk="1" hangingPunct="1">
                <a:spcBef>
                  <a:spcPct val="2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在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下求下列各式的真值:</a:t>
              </a:r>
            </a:p>
            <a:p>
              <a:pPr algn="l" eaLnBrk="1" hangingPunct="1">
                <a:spcBef>
                  <a:spcPct val="2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(1) </a:t>
              </a:r>
              <a:r>
                <a:rPr kumimoji="1"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</a:t>
              </a:r>
              <a:r>
                <a:rPr kumimoji="1"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kumimoji="1"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kumimoji="1"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r>
                <a:rPr kumimoji="1"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kumimoji="1"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r>
                <a:rPr kumimoji="1"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kumimoji="1"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kumimoji="1"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))</a:t>
              </a:r>
              <a:r>
                <a:rPr kumimoji="1"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</a:t>
              </a:r>
              <a:r>
                <a:rPr kumimoji="1"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G</a:t>
              </a:r>
              <a:r>
                <a:rPr kumimoji="1"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kumimoji="1"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x, f</a:t>
              </a:r>
              <a:r>
                <a:rPr kumimoji="1"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kumimoji="1"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kumimoji="1"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)))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</a:p>
          </p:txBody>
        </p:sp>
        <p:graphicFrame>
          <p:nvGraphicFramePr>
            <p:cNvPr id="10" name="Object 6"/>
            <p:cNvGraphicFramePr>
              <a:graphicFrameLocks noChangeAspect="1"/>
            </p:cNvGraphicFramePr>
            <p:nvPr/>
          </p:nvGraphicFramePr>
          <p:xfrm>
            <a:off x="3024" y="1056"/>
            <a:ext cx="1776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3210" name="Equation" r:id="rId3" imgW="1422360" imgH="228600" progId="Equation.3">
                    <p:embed/>
                  </p:oleObj>
                </mc:Choice>
                <mc:Fallback>
                  <p:oleObj name="Equation" r:id="rId3" imgW="14223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1056"/>
                          <a:ext cx="1776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7"/>
            <p:cNvGraphicFramePr>
              <a:graphicFrameLocks noChangeAspect="1"/>
            </p:cNvGraphicFramePr>
            <p:nvPr/>
          </p:nvGraphicFramePr>
          <p:xfrm>
            <a:off x="1974" y="1344"/>
            <a:ext cx="666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3211" name="Equation" r:id="rId5" imgW="533160" imgH="228600" progId="Equation.3">
                    <p:embed/>
                  </p:oleObj>
                </mc:Choice>
                <mc:Fallback>
                  <p:oleObj name="Equation" r:id="rId5" imgW="5331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4" y="1344"/>
                          <a:ext cx="666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" name="Object 8"/>
            <p:cNvGraphicFramePr>
              <a:graphicFrameLocks noChangeAspect="1"/>
            </p:cNvGraphicFramePr>
            <p:nvPr/>
          </p:nvGraphicFramePr>
          <p:xfrm>
            <a:off x="3670" y="1344"/>
            <a:ext cx="650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3212" name="Equation" r:id="rId7" imgW="520560" imgH="228600" progId="Equation.3">
                    <p:embed/>
                  </p:oleObj>
                </mc:Choice>
                <mc:Fallback>
                  <p:oleObj name="Equation" r:id="rId7" imgW="5205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0" y="1344"/>
                          <a:ext cx="650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9"/>
            <p:cNvGraphicFramePr>
              <a:graphicFrameLocks noChangeAspect="1"/>
            </p:cNvGraphicFramePr>
            <p:nvPr/>
          </p:nvGraphicFramePr>
          <p:xfrm>
            <a:off x="672" y="1344"/>
            <a:ext cx="475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3213" name="Equation" r:id="rId9" imgW="380880" imgH="228600" progId="Equation.3">
                    <p:embed/>
                  </p:oleObj>
                </mc:Choice>
                <mc:Fallback>
                  <p:oleObj name="Equation" r:id="rId9" imgW="3808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1344"/>
                          <a:ext cx="475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681582" y="43815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 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kumimoji="1"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kumimoji="1" lang="en-US" altLang="zh-CN" sz="24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yL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4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x,y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kumimoji="1"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721681" y="3643914"/>
            <a:ext cx="312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1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(0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1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1</a:t>
            </a:r>
            <a:endParaRPr kumimoji="1"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681582" y="4895850"/>
            <a:ext cx="358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解  </a:t>
            </a:r>
            <a:r>
              <a:rPr kumimoji="1" lang="en-US" altLang="zh-CN" sz="24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yL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</a:t>
            </a:r>
            <a:r>
              <a:rPr kumimoji="1"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,y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kumimoji="1" lang="en-US" altLang="zh-CN" sz="24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yL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(3</a:t>
            </a:r>
            <a:r>
              <a:rPr kumimoji="1"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,y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kumimoji="1"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762000" y="5404836"/>
            <a:ext cx="457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 (</a:t>
            </a:r>
            <a:r>
              <a:rPr kumimoji="1"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(2,2)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kumimoji="1"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(2,3))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(</a:t>
            </a:r>
            <a:r>
              <a:rPr kumimoji="1"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(3,2)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kumimoji="1"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(3,3)) </a:t>
            </a:r>
            <a:endParaRPr kumimoji="1"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762000" y="5962650"/>
            <a:ext cx="457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 (10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(01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 0</a:t>
            </a:r>
            <a:endParaRPr kumimoji="1"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7784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  <p:bldP spid="14" grpId="0" autoUpdateAnimBg="0"/>
      <p:bldP spid="15" grpId="0" autoUpdateAnimBg="0"/>
      <p:bldP spid="16" grpId="0" autoUpdateAnimBg="0"/>
      <p:bldP spid="17" grpId="0" autoUpdateAnimBg="0"/>
      <p:bldP spid="18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53B37-6CED-4B17-BED4-EDDDF19AB144}" type="slidenum">
              <a:rPr lang="en-US" altLang="zh-CN" smtClean="0"/>
              <a:pPr/>
              <a:t>13</a:t>
            </a:fld>
            <a:endParaRPr lang="en-US" altLang="zh-CN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9552" y="1484784"/>
            <a:ext cx="77724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zh-CN" altLang="en-US" dirty="0" smtClean="0">
                <a:solidFill>
                  <a:srgbClr val="800000"/>
                </a:solidFill>
              </a:rPr>
              <a:t>例</a:t>
            </a:r>
            <a:r>
              <a:rPr lang="en-US" altLang="zh-CN" dirty="0" smtClean="0">
                <a:solidFill>
                  <a:srgbClr val="800000"/>
                </a:solidFill>
              </a:rPr>
              <a:t>5</a:t>
            </a:r>
            <a:r>
              <a:rPr lang="zh-CN" altLang="en-US" dirty="0" smtClean="0"/>
              <a:t> 证明下列等值式:</a:t>
            </a:r>
          </a:p>
          <a:p>
            <a:pPr>
              <a:buFontTx/>
              <a:buNone/>
            </a:pPr>
            <a:r>
              <a:rPr lang="en-US" altLang="zh-CN" sz="2800" dirty="0" smtClean="0">
                <a:sym typeface="Symbol" panose="05050102010706020507" pitchFamily="18" charset="2"/>
              </a:rPr>
              <a:t>      </a:t>
            </a:r>
            <a:r>
              <a:rPr lang="zh-CN" altLang="en-US" dirty="0" smtClean="0"/>
              <a:t> </a:t>
            </a:r>
            <a:r>
              <a:rPr lang="en-US" altLang="zh-CN" dirty="0" smtClean="0">
                <a:sym typeface="Symbol" panose="05050102010706020507" pitchFamily="18" charset="2"/>
              </a:rPr>
              <a:t>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M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</a:t>
            </a:r>
            <a:r>
              <a:rPr lang="en-US" altLang="zh-CN" dirty="0" smtClean="0">
                <a:sym typeface="Symbol" panose="05050102010706020507" pitchFamily="18" charset="2"/>
              </a:rPr>
              <a:t>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)) </a:t>
            </a:r>
            <a:r>
              <a:rPr lang="en-US" altLang="zh-CN" dirty="0" smtClean="0">
                <a:sym typeface="Symbol" panose="05050102010706020507" pitchFamily="18" charset="2"/>
              </a:rPr>
              <a:t> </a:t>
            </a:r>
            <a:r>
              <a:rPr lang="zh-CN" altLang="en-US" dirty="0" smtClean="0">
                <a:sym typeface="Symbol" panose="05050102010706020507" pitchFamily="18" charset="2"/>
              </a:rPr>
              <a:t>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M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</a:t>
            </a:r>
            <a:r>
              <a:rPr lang="en-US" altLang="zh-CN" dirty="0" smtClean="0">
                <a:sym typeface="Symbol" panose="05050102010706020507" pitchFamily="18" charset="2"/>
              </a:rPr>
              <a:t> </a:t>
            </a:r>
            <a:r>
              <a:rPr lang="en-US" altLang="zh-CN" sz="2800" dirty="0" smtClean="0">
                <a:sym typeface="Symbol" panose="05050102010706020507" pitchFamily="18" charset="2"/>
              </a:rPr>
              <a:t>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))</a:t>
            </a:r>
            <a:endParaRPr lang="zh-CN" altLang="en-US" dirty="0" smtClean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39552" y="2475384"/>
            <a:ext cx="800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证  左边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kumimoji="1"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kumimoji="1"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))      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量词否定等值式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682552" y="2932584"/>
            <a:ext cx="3352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kumimoji="1"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kumimoji="1"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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kumimoji="1"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))</a:t>
            </a:r>
            <a:endParaRPr kumimoji="1"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682552" y="3389784"/>
            <a:ext cx="358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 </a:t>
            </a:r>
            <a:r>
              <a:rPr kumimoji="1"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kumimoji="1"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kumimoji="1"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kumimoji="1"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kumimoji="1"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))</a:t>
            </a:r>
            <a:endParaRPr kumimoji="1"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571950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latin typeface="Times New Roman" panose="02020603050405020304" pitchFamily="18" charset="0"/>
              </a:rPr>
              <a:t>5.2</a:t>
            </a:r>
            <a:r>
              <a:rPr lang="en-US" altLang="zh-CN"/>
              <a:t>  </a:t>
            </a:r>
            <a:r>
              <a:rPr lang="zh-CN" altLang="en-US"/>
              <a:t>一阶逻辑前束范式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268413"/>
            <a:ext cx="8229600" cy="4525962"/>
          </a:xfrm>
        </p:spPr>
        <p:txBody>
          <a:bodyPr/>
          <a:lstStyle/>
          <a:p>
            <a:pPr marL="625475" indent="-625475"/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5.2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</a:rPr>
              <a:t>设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为一个一阶逻辑公式，若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具有如下形式</a:t>
            </a:r>
            <a:endParaRPr lang="zh-CN" altLang="en-US" i="1">
              <a:latin typeface="Times New Roman" panose="02020603050405020304" pitchFamily="18" charset="0"/>
            </a:endParaRPr>
          </a:p>
          <a:p>
            <a:pPr marL="625475" indent="-625475"/>
            <a:r>
              <a:rPr lang="zh-CN" altLang="en-US" i="1">
                <a:latin typeface="Times New Roman" panose="02020603050405020304" pitchFamily="18" charset="0"/>
              </a:rPr>
              <a:t>                     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…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 i="1" baseline="-25000">
                <a:latin typeface="Times New Roman" panose="02020603050405020304" pitchFamily="18" charset="0"/>
              </a:rPr>
              <a:t>k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 i="1" baseline="-25000">
                <a:latin typeface="Times New Roman" panose="02020603050405020304" pitchFamily="18" charset="0"/>
              </a:rPr>
              <a:t>k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endParaRPr lang="en-US" altLang="zh-CN">
              <a:latin typeface="Times New Roman" panose="02020603050405020304" pitchFamily="18" charset="0"/>
            </a:endParaRPr>
          </a:p>
          <a:p>
            <a:pPr marL="625475" indent="-625475"/>
            <a:r>
              <a:rPr lang="zh-CN" altLang="en-US">
                <a:latin typeface="Times New Roman" panose="02020603050405020304" pitchFamily="18" charset="0"/>
              </a:rPr>
              <a:t>则称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为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前束范式</a:t>
            </a:r>
            <a:r>
              <a:rPr lang="zh-CN" altLang="en-US">
                <a:latin typeface="Times New Roman" panose="02020603050405020304" pitchFamily="18" charset="0"/>
              </a:rPr>
              <a:t>，其中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 i="1" baseline="-25000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 (1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i="1">
                <a:latin typeface="Times New Roman" panose="02020603050405020304" pitchFamily="18" charset="0"/>
              </a:rPr>
              <a:t>k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zh-CN" altLang="en-US">
                <a:latin typeface="Times New Roman" panose="02020603050405020304" pitchFamily="18" charset="0"/>
              </a:rPr>
              <a:t>为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zh-CN" altLang="en-US">
                <a:latin typeface="Times New Roman" panose="02020603050405020304" pitchFamily="18" charset="0"/>
              </a:rPr>
              <a:t>或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</a:rPr>
              <a:t>为不含量词</a:t>
            </a:r>
          </a:p>
          <a:p>
            <a:pPr marL="625475" indent="-625475"/>
            <a:r>
              <a:rPr lang="zh-CN" altLang="en-US">
                <a:latin typeface="Times New Roman" panose="02020603050405020304" pitchFamily="18" charset="0"/>
              </a:rPr>
              <a:t>的公式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</a:p>
          <a:p>
            <a:pPr marL="625475" indent="-625475"/>
            <a:endParaRPr lang="en-US" altLang="zh-CN">
              <a:latin typeface="Times New Roman" panose="02020603050405020304" pitchFamily="18" charset="0"/>
            </a:endParaRPr>
          </a:p>
          <a:p>
            <a:pPr marL="625475" indent="-625475"/>
            <a:r>
              <a:rPr lang="zh-CN" altLang="en-US">
                <a:latin typeface="Times New Roman" panose="02020603050405020304" pitchFamily="18" charset="0"/>
              </a:rPr>
              <a:t>例如，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))</a:t>
            </a:r>
          </a:p>
          <a:p>
            <a:pPr marL="625475" indent="-625475"/>
            <a:r>
              <a:rPr lang="en-US" altLang="zh-CN">
                <a:latin typeface="Times New Roman" panose="02020603050405020304" pitchFamily="18" charset="0"/>
              </a:rPr>
              <a:t>            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i="1">
                <a:latin typeface="Times New Roman" panose="02020603050405020304" pitchFamily="18" charset="0"/>
              </a:rPr>
              <a:t>y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y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H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y</a:t>
            </a:r>
            <a:r>
              <a:rPr lang="en-US" altLang="zh-CN">
                <a:latin typeface="Times New Roman" panose="02020603050405020304" pitchFamily="18" charset="0"/>
              </a:rPr>
              <a:t>)))   </a:t>
            </a:r>
            <a:r>
              <a:rPr lang="zh-CN" altLang="en-US">
                <a:latin typeface="Times New Roman" panose="02020603050405020304" pitchFamily="18" charset="0"/>
              </a:rPr>
              <a:t>是前束范式</a:t>
            </a:r>
          </a:p>
          <a:p>
            <a:pPr marL="625475" indent="-625475"/>
            <a:r>
              <a:rPr lang="zh-CN" altLang="en-US">
                <a:latin typeface="Times New Roman" panose="02020603050405020304" pitchFamily="18" charset="0"/>
              </a:rPr>
              <a:t>而         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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))</a:t>
            </a:r>
          </a:p>
          <a:p>
            <a:pPr marL="625475" indent="-625475"/>
            <a:r>
              <a:rPr lang="en-US" altLang="zh-CN">
                <a:latin typeface="Times New Roman" panose="02020603050405020304" pitchFamily="18" charset="0"/>
              </a:rPr>
              <a:t>             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</a:t>
            </a:r>
            <a:r>
              <a:rPr lang="en-US" altLang="zh-CN" i="1">
                <a:latin typeface="Times New Roman" panose="02020603050405020304" pitchFamily="18" charset="0"/>
              </a:rPr>
              <a:t>y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y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H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y</a:t>
            </a:r>
            <a:r>
              <a:rPr lang="en-US" altLang="zh-CN">
                <a:latin typeface="Times New Roman" panose="02020603050405020304" pitchFamily="18" charset="0"/>
              </a:rPr>
              <a:t>)))  </a:t>
            </a:r>
            <a:r>
              <a:rPr lang="zh-CN" altLang="en-US">
                <a:latin typeface="Times New Roman" panose="02020603050405020304" pitchFamily="18" charset="0"/>
              </a:rPr>
              <a:t>不是前束范式，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EF22-0F47-4FD2-9A73-772BED96C3BD}" type="slidenum">
              <a:rPr lang="en-US" altLang="zh-CN"/>
              <a:pPr/>
              <a:t>14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前束范式存在定理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229600" cy="1079500"/>
          </a:xfrm>
        </p:spPr>
        <p:txBody>
          <a:bodyPr/>
          <a:lstStyle/>
          <a:p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5.1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（前束范式存在定理）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      一阶逻辑中的任何公式都存在与之等值的前束范式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93487-565F-4476-ABBC-5C672298CEA3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284676" name="Rectangle 4"/>
          <p:cNvSpPr>
            <a:spLocks noChangeArrowheads="1"/>
          </p:cNvSpPr>
          <p:nvPr/>
        </p:nvSpPr>
        <p:spPr bwMode="auto">
          <a:xfrm>
            <a:off x="395288" y="2493963"/>
            <a:ext cx="8229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zh-CN" altLang="en-US" dirty="0" smtClean="0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dirty="0" smtClean="0">
                <a:solidFill>
                  <a:srgbClr val="A50021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CN" dirty="0" smtClean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求下列公式的前束范式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  </a:t>
            </a:r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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))</a:t>
            </a:r>
          </a:p>
        </p:txBody>
      </p:sp>
      <p:sp>
        <p:nvSpPr>
          <p:cNvPr id="284677" name="Rectangle 5"/>
          <p:cNvSpPr>
            <a:spLocks noChangeArrowheads="1"/>
          </p:cNvSpPr>
          <p:nvPr/>
        </p:nvSpPr>
        <p:spPr bwMode="auto">
          <a:xfrm>
            <a:off x="539750" y="3355975"/>
            <a:ext cx="7993063" cy="194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解   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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M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))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  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M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))       </a:t>
            </a:r>
            <a:r>
              <a:rPr lang="zh-CN" altLang="en-US">
                <a:latin typeface="Times New Roman" panose="02020603050405020304" pitchFamily="18" charset="0"/>
              </a:rPr>
              <a:t>（量词否定等值式）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  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M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))      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后两步结果都是前束范式，说明公式的前束范式不惟一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4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4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76" grpId="0"/>
      <p:bldP spid="28467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求前束范式的实例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196975"/>
            <a:ext cx="5545137" cy="503238"/>
          </a:xfrm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</a:rPr>
              <a:t>  (2)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>
                <a:latin typeface="Times New Roman" panose="02020603050405020304" pitchFamily="18" charset="0"/>
              </a:rPr>
              <a:t>xF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</a:t>
            </a:r>
            <a:r>
              <a:rPr lang="en-US" altLang="zh-CN" i="1">
                <a:latin typeface="Times New Roman" panose="02020603050405020304" pitchFamily="18" charset="0"/>
              </a:rPr>
              <a:t>xG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7004A-AB4A-48A4-99B3-7E97A6EEF7E6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286726" name="Rectangle 6"/>
          <p:cNvSpPr>
            <a:spLocks noChangeArrowheads="1"/>
          </p:cNvSpPr>
          <p:nvPr/>
        </p:nvSpPr>
        <p:spPr bwMode="auto">
          <a:xfrm>
            <a:off x="590550" y="1773238"/>
            <a:ext cx="8229600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解  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>
                <a:latin typeface="Times New Roman" panose="02020603050405020304" pitchFamily="18" charset="0"/>
              </a:rPr>
              <a:t>xF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</a:t>
            </a:r>
            <a:r>
              <a:rPr lang="en-US" altLang="zh-CN" i="1">
                <a:latin typeface="Times New Roman" panose="02020603050405020304" pitchFamily="18" charset="0"/>
              </a:rPr>
              <a:t>xG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CN">
                <a:latin typeface="Times New Roman" panose="02020603050405020304" pitchFamily="18" charset="0"/>
              </a:rPr>
              <a:t> 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>
                <a:latin typeface="Times New Roman" panose="02020603050405020304" pitchFamily="18" charset="0"/>
              </a:rPr>
              <a:t>xF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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         </a:t>
            </a:r>
            <a:r>
              <a:rPr lang="zh-CN" altLang="en-US">
                <a:latin typeface="Times New Roman" panose="02020603050405020304" pitchFamily="18" charset="0"/>
              </a:rPr>
              <a:t>（量词否定等值式）</a:t>
            </a:r>
          </a:p>
          <a:p>
            <a:pPr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 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))           </a:t>
            </a:r>
            <a:r>
              <a:rPr lang="zh-CN" altLang="en-US">
                <a:latin typeface="Times New Roman" panose="02020603050405020304" pitchFamily="18" charset="0"/>
              </a:rPr>
              <a:t>（量词分配等值式）</a:t>
            </a:r>
          </a:p>
        </p:txBody>
      </p:sp>
      <p:sp>
        <p:nvSpPr>
          <p:cNvPr id="286727" name="Rectangle 7"/>
          <p:cNvSpPr>
            <a:spLocks noChangeArrowheads="1"/>
          </p:cNvSpPr>
          <p:nvPr/>
        </p:nvSpPr>
        <p:spPr bwMode="auto">
          <a:xfrm>
            <a:off x="611188" y="3143250"/>
            <a:ext cx="8229600" cy="223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或</a:t>
            </a:r>
          </a:p>
          <a:p>
            <a:pPr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      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>
                <a:latin typeface="Times New Roman" panose="02020603050405020304" pitchFamily="18" charset="0"/>
              </a:rPr>
              <a:t>xF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</a:t>
            </a:r>
            <a:r>
              <a:rPr lang="en-US" altLang="zh-CN" i="1">
                <a:latin typeface="Times New Roman" panose="02020603050405020304" pitchFamily="18" charset="0"/>
              </a:rPr>
              <a:t>xG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CN">
                <a:latin typeface="Times New Roman" panose="02020603050405020304" pitchFamily="18" charset="0"/>
              </a:rPr>
              <a:t> 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>
                <a:latin typeface="Times New Roman" panose="02020603050405020304" pitchFamily="18" charset="0"/>
              </a:rPr>
              <a:t>xF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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            </a:t>
            </a:r>
            <a:r>
              <a:rPr lang="zh-CN" altLang="en-US">
                <a:latin typeface="Times New Roman" panose="02020603050405020304" pitchFamily="18" charset="0"/>
              </a:rPr>
              <a:t>量词否定等值式</a:t>
            </a:r>
          </a:p>
          <a:p>
            <a:pPr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 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>
                <a:latin typeface="Times New Roman" panose="02020603050405020304" pitchFamily="18" charset="0"/>
              </a:rPr>
              <a:t>xF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</a:t>
            </a:r>
            <a:r>
              <a:rPr lang="en-US" altLang="zh-CN" i="1">
                <a:latin typeface="Times New Roman" panose="02020603050405020304" pitchFamily="18" charset="0"/>
              </a:rPr>
              <a:t>y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y</a:t>
            </a:r>
            <a:r>
              <a:rPr lang="en-US" altLang="zh-CN">
                <a:latin typeface="Times New Roman" panose="02020603050405020304" pitchFamily="18" charset="0"/>
              </a:rPr>
              <a:t>)             </a:t>
            </a:r>
            <a:r>
              <a:rPr lang="zh-CN" altLang="en-US">
                <a:latin typeface="Times New Roman" panose="02020603050405020304" pitchFamily="18" charset="0"/>
              </a:rPr>
              <a:t>换名规则</a:t>
            </a:r>
          </a:p>
          <a:p>
            <a:pPr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  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>
                <a:latin typeface="Times New Roman" panose="02020603050405020304" pitchFamily="18" charset="0"/>
              </a:rPr>
              <a:t>y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y</a:t>
            </a:r>
            <a:r>
              <a:rPr lang="en-US" altLang="zh-CN">
                <a:latin typeface="Times New Roman" panose="02020603050405020304" pitchFamily="18" charset="0"/>
              </a:rPr>
              <a:t>))           </a:t>
            </a:r>
            <a:r>
              <a:rPr lang="zh-CN" altLang="en-US">
                <a:latin typeface="Times New Roman" panose="02020603050405020304" pitchFamily="18" charset="0"/>
              </a:rPr>
              <a:t>辖域收缩扩张规则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6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6" grpId="0"/>
      <p:bldP spid="2867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求前束范式的实例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5D531-737B-4E2A-A235-32716AF4C0B9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292868" name="Rectangle 4"/>
          <p:cNvSpPr>
            <a:spLocks noChangeArrowheads="1"/>
          </p:cNvSpPr>
          <p:nvPr/>
        </p:nvSpPr>
        <p:spPr bwMode="auto">
          <a:xfrm>
            <a:off x="611188" y="1123950"/>
            <a:ext cx="4897437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en-US" altLang="zh-CN">
                <a:latin typeface="Times New Roman" panose="02020603050405020304" pitchFamily="18" charset="0"/>
              </a:rPr>
              <a:t>(3)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>
                <a:latin typeface="Times New Roman" panose="02020603050405020304" pitchFamily="18" charset="0"/>
              </a:rPr>
              <a:t>xF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</a:t>
            </a:r>
            <a:r>
              <a:rPr lang="en-US" altLang="zh-CN" i="1">
                <a:latin typeface="Times New Roman" panose="02020603050405020304" pitchFamily="18" charset="0"/>
              </a:rPr>
              <a:t>y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y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</a:rPr>
              <a:t>H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y</a:t>
            </a:r>
            <a:r>
              <a:rPr lang="en-US" altLang="zh-CN">
                <a:latin typeface="Times New Roman" panose="02020603050405020304" pitchFamily="18" charset="0"/>
              </a:rPr>
              <a:t>))</a:t>
            </a:r>
          </a:p>
        </p:txBody>
      </p:sp>
      <p:sp>
        <p:nvSpPr>
          <p:cNvPr id="292869" name="Rectangle 5"/>
          <p:cNvSpPr>
            <a:spLocks noChangeArrowheads="1"/>
          </p:cNvSpPr>
          <p:nvPr/>
        </p:nvSpPr>
        <p:spPr bwMode="auto">
          <a:xfrm>
            <a:off x="663575" y="3040063"/>
            <a:ext cx="8229600" cy="161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或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  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>
                <a:latin typeface="Times New Roman" panose="02020603050405020304" pitchFamily="18" charset="0"/>
              </a:rPr>
              <a:t>xF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</a:t>
            </a:r>
            <a:r>
              <a:rPr lang="en-US" altLang="zh-CN" i="1">
                <a:latin typeface="Times New Roman" panose="02020603050405020304" pitchFamily="18" charset="0"/>
              </a:rPr>
              <a:t>y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z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y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</a:rPr>
              <a:t>H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y</a:t>
            </a:r>
            <a:r>
              <a:rPr lang="en-US" altLang="zh-CN">
                <a:latin typeface="Times New Roman" panose="02020603050405020304" pitchFamily="18" charset="0"/>
              </a:rPr>
              <a:t>))            </a:t>
            </a:r>
            <a:r>
              <a:rPr lang="zh-CN" altLang="en-US">
                <a:latin typeface="Times New Roman" panose="02020603050405020304" pitchFamily="18" charset="0"/>
              </a:rPr>
              <a:t>代替规则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  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i="1">
                <a:latin typeface="Times New Roman" panose="02020603050405020304" pitchFamily="18" charset="0"/>
              </a:rPr>
              <a:t>y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z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y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</a:rPr>
              <a:t>H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y</a:t>
            </a:r>
            <a:r>
              <a:rPr lang="en-US" altLang="zh-CN">
                <a:latin typeface="Times New Roman" panose="02020603050405020304" pitchFamily="18" charset="0"/>
              </a:rPr>
              <a:t>)))        </a:t>
            </a:r>
          </a:p>
        </p:txBody>
      </p:sp>
      <p:sp>
        <p:nvSpPr>
          <p:cNvPr id="292870" name="Rectangle 6"/>
          <p:cNvSpPr>
            <a:spLocks noChangeArrowheads="1"/>
          </p:cNvSpPr>
          <p:nvPr/>
        </p:nvSpPr>
        <p:spPr bwMode="auto">
          <a:xfrm>
            <a:off x="684213" y="1628775"/>
            <a:ext cx="8229600" cy="146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解   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>
                <a:latin typeface="Times New Roman" panose="02020603050405020304" pitchFamily="18" charset="0"/>
              </a:rPr>
              <a:t>xF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</a:t>
            </a:r>
            <a:r>
              <a:rPr lang="en-US" altLang="zh-CN" i="1">
                <a:latin typeface="Times New Roman" panose="02020603050405020304" pitchFamily="18" charset="0"/>
              </a:rPr>
              <a:t>y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y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</a:rPr>
              <a:t>H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y</a:t>
            </a:r>
            <a:r>
              <a:rPr lang="en-US" altLang="zh-CN">
                <a:latin typeface="Times New Roman" panose="02020603050405020304" pitchFamily="18" charset="0"/>
              </a:rPr>
              <a:t>))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  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>
                <a:latin typeface="Times New Roman" panose="02020603050405020304" pitchFamily="18" charset="0"/>
              </a:rPr>
              <a:t>zF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z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</a:t>
            </a:r>
            <a:r>
              <a:rPr lang="en-US" altLang="zh-CN" i="1">
                <a:latin typeface="Times New Roman" panose="02020603050405020304" pitchFamily="18" charset="0"/>
              </a:rPr>
              <a:t>y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y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</a:rPr>
              <a:t>H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y</a:t>
            </a:r>
            <a:r>
              <a:rPr lang="en-US" altLang="zh-CN">
                <a:latin typeface="Times New Roman" panose="02020603050405020304" pitchFamily="18" charset="0"/>
              </a:rPr>
              <a:t>))            </a:t>
            </a:r>
            <a:r>
              <a:rPr lang="zh-CN" altLang="en-US">
                <a:latin typeface="Times New Roman" panose="02020603050405020304" pitchFamily="18" charset="0"/>
              </a:rPr>
              <a:t>换名规则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  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i="1">
                <a:latin typeface="Times New Roman" panose="02020603050405020304" pitchFamily="18" charset="0"/>
              </a:rPr>
              <a:t>z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i="1">
                <a:latin typeface="Times New Roman" panose="02020603050405020304" pitchFamily="18" charset="0"/>
              </a:rPr>
              <a:t>y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z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y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</a:rPr>
              <a:t>H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y</a:t>
            </a:r>
            <a:r>
              <a:rPr lang="en-US" altLang="zh-CN">
                <a:latin typeface="Times New Roman" panose="02020603050405020304" pitchFamily="18" charset="0"/>
              </a:rPr>
              <a:t>)))           </a:t>
            </a:r>
            <a:r>
              <a:rPr lang="zh-CN" altLang="en-US">
                <a:latin typeface="Times New Roman" panose="02020603050405020304" pitchFamily="18" charset="0"/>
              </a:rPr>
              <a:t>辖域收缩扩张规则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2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2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9" grpId="0"/>
      <p:bldP spid="29287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</a:rPr>
              <a:t>5.3</a:t>
            </a:r>
            <a:r>
              <a:rPr lang="en-US" altLang="zh-CN" dirty="0"/>
              <a:t> </a:t>
            </a:r>
            <a:r>
              <a:rPr lang="zh-CN" altLang="en-US"/>
              <a:t>一阶逻辑</a:t>
            </a:r>
            <a:r>
              <a:rPr lang="zh-CN" altLang="en-US" smtClean="0"/>
              <a:t>的推理理论</a:t>
            </a:r>
            <a:endParaRPr lang="zh-CN" altLang="en-US" dirty="0"/>
          </a:p>
        </p:txBody>
      </p:sp>
      <p:sp>
        <p:nvSpPr>
          <p:cNvPr id="3112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96752"/>
            <a:ext cx="8229600" cy="34115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推理的形式结构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1.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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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 </a:t>
            </a:r>
            <a:r>
              <a:rPr lang="zh-CN" altLang="en-US" dirty="0" smtClean="0">
                <a:latin typeface="Times New Roman" panose="02020603050405020304" pitchFamily="18" charset="0"/>
              </a:rPr>
              <a:t>若此式</a:t>
            </a:r>
            <a:r>
              <a:rPr lang="zh-CN" altLang="en-US" dirty="0">
                <a:latin typeface="Times New Roman" panose="02020603050405020304" pitchFamily="18" charset="0"/>
              </a:rPr>
              <a:t>是永真式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则称推理正确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记作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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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2. </a:t>
            </a:r>
            <a:r>
              <a:rPr lang="zh-CN" altLang="en-US" dirty="0">
                <a:latin typeface="Times New Roman" panose="02020603050405020304" pitchFamily="18" charset="0"/>
              </a:rPr>
              <a:t>前提</a:t>
            </a:r>
            <a:r>
              <a:rPr lang="en-US" altLang="zh-CN" dirty="0">
                <a:latin typeface="Times New Roman" panose="02020603050405020304" pitchFamily="18" charset="0"/>
              </a:rPr>
              <a:t>: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,, 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</a:rPr>
              <a:t>结论</a:t>
            </a:r>
            <a:r>
              <a:rPr lang="en-US" altLang="zh-CN" dirty="0">
                <a:latin typeface="Times New Roman" panose="02020603050405020304" pitchFamily="18" charset="0"/>
              </a:rPr>
              <a:t>: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Times New Roman" panose="02020603050405020304" pitchFamily="18" charset="0"/>
              </a:rPr>
              <a:t>推理定律</a:t>
            </a:r>
            <a:r>
              <a:rPr lang="en-US" altLang="zh-CN" dirty="0" smtClean="0">
                <a:latin typeface="Times New Roman" panose="02020603050405020304" pitchFamily="18" charset="0"/>
              </a:rPr>
              <a:t>: </a:t>
            </a:r>
            <a:r>
              <a:rPr lang="zh-CN" altLang="en-US" dirty="0" smtClean="0">
                <a:latin typeface="Times New Roman" panose="02020603050405020304" pitchFamily="18" charset="0"/>
              </a:rPr>
              <a:t>在一阶逻辑中称永</a:t>
            </a:r>
            <a:r>
              <a:rPr lang="zh-CN" altLang="en-US" dirty="0">
                <a:latin typeface="Times New Roman" panose="02020603050405020304" pitchFamily="18" charset="0"/>
              </a:rPr>
              <a:t>真式的蕴涵</a:t>
            </a:r>
            <a:r>
              <a:rPr lang="zh-CN" altLang="en-US" dirty="0" smtClean="0">
                <a:latin typeface="Times New Roman" panose="02020603050405020304" pitchFamily="18" charset="0"/>
              </a:rPr>
              <a:t>式为推理定律。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A427C-530C-475A-B4D0-1D00F933F5D0}" type="slidenum">
              <a:rPr lang="en-US" altLang="zh-CN"/>
              <a:pPr/>
              <a:t>18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 smtClean="0"/>
              <a:t>推理</a:t>
            </a:r>
            <a:r>
              <a:rPr lang="zh-CN" altLang="en-US" dirty="0"/>
              <a:t>定律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idx="1"/>
          </p:nvPr>
        </p:nvSpPr>
        <p:spPr>
          <a:xfrm>
            <a:off x="519113" y="1241425"/>
            <a:ext cx="8229600" cy="5067300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第一组  命题逻辑</a:t>
            </a: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推理定律</a:t>
            </a:r>
            <a:r>
              <a:rPr lang="zh-CN" altLang="en-US" dirty="0" smtClean="0">
                <a:latin typeface="Times New Roman" panose="02020603050405020304" pitchFamily="18" charset="0"/>
              </a:rPr>
              <a:t>的</a:t>
            </a:r>
            <a:r>
              <a:rPr lang="zh-CN" altLang="en-US" dirty="0">
                <a:latin typeface="Times New Roman" panose="02020603050405020304" pitchFamily="18" charset="0"/>
              </a:rPr>
              <a:t>代换实例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    如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xF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)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yG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  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xF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</a:p>
          <a:p>
            <a:pPr>
              <a:spcBef>
                <a:spcPct val="8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第二组  基本等值式生成的推理定理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    如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xF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 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xF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),    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xF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 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xF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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xF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)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),      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  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xF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en-US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ct val="8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第三组  其他常用推理定律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     </a:t>
            </a:r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)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xB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  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)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)) 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     (2)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)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))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)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xB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     (3)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)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))  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)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xB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     (4) 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)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))  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)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xB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53DA25-82CB-4E46-860B-9B11272187DE}" type="slidenum">
              <a:rPr lang="en-US" altLang="zh-CN"/>
              <a:pPr/>
              <a:t>19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>
                <a:latin typeface="Times New Roman" panose="02020603050405020304" pitchFamily="18" charset="0"/>
              </a:rPr>
              <a:t>5.1</a:t>
            </a:r>
            <a:r>
              <a:rPr lang="en-US" altLang="zh-CN"/>
              <a:t> </a:t>
            </a:r>
            <a:r>
              <a:rPr lang="zh-CN" altLang="en-US"/>
              <a:t>一阶逻辑等值式与置换规则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196975"/>
            <a:ext cx="8229600" cy="5184775"/>
          </a:xfrm>
        </p:spPr>
        <p:txBody>
          <a:bodyPr/>
          <a:lstStyle/>
          <a:p>
            <a:pPr marL="715963" indent="-715963">
              <a:lnSpc>
                <a:spcPct val="90000"/>
              </a:lnSpc>
            </a:pP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5.1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是两个谓词公式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如果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是永真式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则称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</a:p>
          <a:p>
            <a:pPr marL="715963" indent="-715963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与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等值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记作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并称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等值式</a:t>
            </a:r>
          </a:p>
          <a:p>
            <a:pPr marL="715963" indent="-715963">
              <a:lnSpc>
                <a:spcPct val="90000"/>
              </a:lnSpc>
            </a:pPr>
            <a:endParaRPr lang="zh-CN" altLang="en-US" dirty="0">
              <a:latin typeface="Times New Roman" panose="02020603050405020304" pitchFamily="18" charset="0"/>
            </a:endParaRPr>
          </a:p>
          <a:p>
            <a:pPr marL="715963" indent="-715963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基本等值式</a:t>
            </a:r>
          </a:p>
          <a:p>
            <a:pPr marL="715963" indent="-715963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第一组  命题逻辑中</a:t>
            </a:r>
            <a:r>
              <a:rPr lang="en-US" altLang="zh-CN" dirty="0">
                <a:latin typeface="Times New Roman" panose="02020603050405020304" pitchFamily="18" charset="0"/>
              </a:rPr>
              <a:t>16</a:t>
            </a:r>
            <a:r>
              <a:rPr lang="zh-CN" altLang="en-US" dirty="0">
                <a:latin typeface="Times New Roman" panose="02020603050405020304" pitchFamily="18" charset="0"/>
              </a:rPr>
              <a:t>组基本等值式的代换实例</a:t>
            </a:r>
          </a:p>
          <a:p>
            <a:pPr marL="715963" indent="-715963">
              <a:lnSpc>
                <a:spcPct val="90000"/>
              </a:lnSpc>
            </a:pPr>
            <a:r>
              <a:rPr lang="zh-CN" altLang="en-US" b="0" dirty="0">
                <a:latin typeface="Times New Roman" panose="02020603050405020304" pitchFamily="18" charset="0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</a:rPr>
              <a:t>例如，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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xF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)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xF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),</a:t>
            </a:r>
          </a:p>
          <a:p>
            <a:pPr marL="715963" indent="-715963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        </a:t>
            </a:r>
            <a:r>
              <a:rPr lang="en-US" altLang="zh-CN" i="1" dirty="0" err="1">
                <a:latin typeface="Times New Roman" panose="02020603050405020304" pitchFamily="18" charset="0"/>
              </a:rPr>
              <a:t>xF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</a:t>
            </a:r>
            <a:r>
              <a:rPr lang="en-US" altLang="zh-CN" i="1" dirty="0" err="1">
                <a:latin typeface="Times New Roman" panose="02020603050405020304" pitchFamily="18" charset="0"/>
              </a:rPr>
              <a:t>yG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</a:t>
            </a:r>
            <a:r>
              <a:rPr lang="en-US" altLang="zh-CN" i="1" dirty="0" err="1">
                <a:latin typeface="Times New Roman" panose="02020603050405020304" pitchFamily="18" charset="0"/>
              </a:rPr>
              <a:t>xF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</a:t>
            </a:r>
            <a:r>
              <a:rPr lang="en-US" altLang="zh-CN" i="1" dirty="0" err="1">
                <a:latin typeface="Times New Roman" panose="02020603050405020304" pitchFamily="18" charset="0"/>
              </a:rPr>
              <a:t>yG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</a:rPr>
              <a:t>等</a:t>
            </a:r>
          </a:p>
          <a:p>
            <a:pPr marL="715963" indent="-715963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第二组</a:t>
            </a:r>
          </a:p>
          <a:p>
            <a:pPr marL="715963" indent="-715963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   </a:t>
            </a:r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zh-CN" altLang="en-US" dirty="0">
                <a:latin typeface="Times New Roman" panose="02020603050405020304" pitchFamily="18" charset="0"/>
              </a:rPr>
              <a:t>消去量词等值式 </a:t>
            </a:r>
          </a:p>
          <a:p>
            <a:pPr marL="715963" indent="-715963">
              <a:lnSpc>
                <a:spcPct val="90000"/>
              </a:lnSpc>
            </a:pPr>
            <a:r>
              <a:rPr lang="zh-CN" altLang="en-US" i="1" dirty="0">
                <a:latin typeface="Times New Roman" panose="02020603050405020304" pitchFamily="18" charset="0"/>
              </a:rPr>
              <a:t>       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D </a:t>
            </a:r>
            <a:r>
              <a:rPr lang="en-US" altLang="zh-CN" dirty="0">
                <a:latin typeface="Times New Roman" panose="02020603050405020304" pitchFamily="18" charset="0"/>
              </a:rPr>
              <a:t>={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… ,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</a:p>
          <a:p>
            <a:pPr marL="715963" indent="-715963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    ①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latin typeface="Times New Roman" panose="02020603050405020304" pitchFamily="18" charset="0"/>
              </a:rPr>
              <a:t>xA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dirty="0">
                <a:latin typeface="Times New Roman" panose="02020603050405020304" pitchFamily="18" charset="0"/>
              </a:rPr>
              <a:t>…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</a:p>
          <a:p>
            <a:pPr marL="715963" indent="-715963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    ②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i="1" dirty="0" err="1">
                <a:latin typeface="Times New Roman" panose="02020603050405020304" pitchFamily="18" charset="0"/>
              </a:rPr>
              <a:t>xA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dirty="0">
                <a:latin typeface="Times New Roman" panose="02020603050405020304" pitchFamily="18" charset="0"/>
              </a:rPr>
              <a:t>…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8E8A2-FCEB-4181-BFBE-493A7CB5F79C}" type="slidenum">
              <a:rPr lang="en-US" altLang="zh-CN"/>
              <a:pPr/>
              <a:t>2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Times New Roman" panose="02020603050405020304" pitchFamily="18" charset="0"/>
              </a:rPr>
              <a:t>量词消去引入规则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idx="1"/>
          </p:nvPr>
        </p:nvSpPr>
        <p:spPr>
          <a:xfrm>
            <a:off x="519113" y="1241425"/>
            <a:ext cx="8229600" cy="5140325"/>
          </a:xfrm>
        </p:spPr>
        <p:txBody>
          <a:bodyPr/>
          <a:lstStyle/>
          <a:p>
            <a:pPr marL="457200" indent="-457200"/>
            <a:r>
              <a:rPr lang="en-US" altLang="zh-CN" dirty="0">
                <a:latin typeface="Times New Roman" panose="02020603050405020304" pitchFamily="18" charset="0"/>
              </a:rPr>
              <a:t>1. </a:t>
            </a:r>
            <a:r>
              <a:rPr lang="zh-CN" altLang="en-US" dirty="0">
                <a:latin typeface="Times New Roman" panose="02020603050405020304" pitchFamily="18" charset="0"/>
              </a:rPr>
              <a:t>全称量词消去规则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-)</a:t>
            </a:r>
          </a:p>
          <a:p>
            <a:pPr marL="457200" indent="-457200"/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marL="457200" indent="-457200"/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        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或 </a:t>
            </a:r>
          </a:p>
          <a:p>
            <a:pPr marL="457200" indent="-457200"/>
            <a:endParaRPr lang="zh-CN" altLang="en-US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indent="-457200"/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其中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是个体变项符号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是个体常项符号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且在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中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不在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</a:p>
          <a:p>
            <a:pPr marL="457200" indent="-457200"/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和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的辖域内自由出现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marL="457200" indent="-457200"/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2.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全称量词引入规则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(+)</a:t>
            </a:r>
          </a:p>
          <a:p>
            <a:pPr marL="457200" indent="-457200"/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indent="-457200"/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         </a:t>
            </a:r>
          </a:p>
          <a:p>
            <a:pPr marL="457200" indent="-457200"/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indent="-457200"/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其中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是个体变项符号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且不在前提的任何公式中自由出现</a:t>
            </a:r>
          </a:p>
        </p:txBody>
      </p:sp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12F8B-DF13-4B2B-8D40-F10A8AF98FA3}" type="slidenum">
              <a:rPr lang="en-US" altLang="zh-CN"/>
              <a:pPr/>
              <a:t>20</a:t>
            </a:fld>
            <a:endParaRPr lang="en-US" altLang="zh-CN"/>
          </a:p>
        </p:txBody>
      </p:sp>
      <p:grpSp>
        <p:nvGrpSpPr>
          <p:cNvPr id="315398" name="Group 6"/>
          <p:cNvGrpSpPr>
            <a:grpSpLocks/>
          </p:cNvGrpSpPr>
          <p:nvPr/>
        </p:nvGrpSpPr>
        <p:grpSpPr bwMode="auto">
          <a:xfrm>
            <a:off x="1692275" y="1916113"/>
            <a:ext cx="1295400" cy="895350"/>
            <a:chOff x="1066" y="1207"/>
            <a:chExt cx="816" cy="564"/>
          </a:xfrm>
        </p:grpSpPr>
        <p:sp>
          <p:nvSpPr>
            <p:cNvPr id="315396" name="Text Box 4"/>
            <p:cNvSpPr txBox="1">
              <a:spLocks noChangeArrowheads="1"/>
            </p:cNvSpPr>
            <p:nvPr/>
          </p:nvSpPr>
          <p:spPr bwMode="auto">
            <a:xfrm>
              <a:off x="1066" y="1207"/>
              <a:ext cx="816" cy="5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b="1">
                  <a:latin typeface="Times New Roman" panose="02020603050405020304" pitchFamily="18" charset="0"/>
                  <a:sym typeface="Symbol" panose="05050102010706020507" pitchFamily="18" charset="2"/>
                </a:rPr>
                <a:t></a:t>
              </a:r>
              <a:r>
                <a:rPr lang="en-US" altLang="zh-CN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xA</a:t>
              </a:r>
              <a:r>
                <a:rPr lang="en-US" altLang="zh-CN" b="1">
                  <a:latin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altLang="zh-CN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altLang="zh-CN" b="1">
                  <a:latin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</a:p>
            <a:p>
              <a:pPr>
                <a:spcBef>
                  <a:spcPct val="20000"/>
                </a:spcBef>
              </a:pPr>
              <a:r>
                <a:rPr lang="en-US" altLang="zh-CN" b="1">
                  <a:latin typeface="Times New Roman" panose="02020603050405020304" pitchFamily="18" charset="0"/>
                  <a:sym typeface="Symbol" panose="05050102010706020507" pitchFamily="18" charset="2"/>
                </a:rPr>
                <a:t></a:t>
              </a:r>
              <a:r>
                <a:rPr lang="en-US" altLang="zh-CN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en-US" altLang="zh-CN" b="1">
                  <a:latin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altLang="zh-CN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y</a:t>
              </a:r>
              <a:r>
                <a:rPr lang="en-US" altLang="zh-CN" b="1">
                  <a:latin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</a:p>
          </p:txBody>
        </p:sp>
        <p:sp>
          <p:nvSpPr>
            <p:cNvPr id="315397" name="Line 5"/>
            <p:cNvSpPr>
              <a:spLocks noChangeShapeType="1"/>
            </p:cNvSpPr>
            <p:nvPr/>
          </p:nvSpPr>
          <p:spPr bwMode="auto">
            <a:xfrm>
              <a:off x="1066" y="1525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5399" name="Group 7"/>
          <p:cNvGrpSpPr>
            <a:grpSpLocks/>
          </p:cNvGrpSpPr>
          <p:nvPr/>
        </p:nvGrpSpPr>
        <p:grpSpPr bwMode="auto">
          <a:xfrm>
            <a:off x="3997325" y="1916113"/>
            <a:ext cx="1295400" cy="895350"/>
            <a:chOff x="1066" y="1207"/>
            <a:chExt cx="816" cy="564"/>
          </a:xfrm>
        </p:grpSpPr>
        <p:sp>
          <p:nvSpPr>
            <p:cNvPr id="315400" name="Text Box 8"/>
            <p:cNvSpPr txBox="1">
              <a:spLocks noChangeArrowheads="1"/>
            </p:cNvSpPr>
            <p:nvPr/>
          </p:nvSpPr>
          <p:spPr bwMode="auto">
            <a:xfrm>
              <a:off x="1066" y="1207"/>
              <a:ext cx="816" cy="5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b="1">
                  <a:latin typeface="Times New Roman" panose="02020603050405020304" pitchFamily="18" charset="0"/>
                  <a:sym typeface="Symbol" panose="05050102010706020507" pitchFamily="18" charset="2"/>
                </a:rPr>
                <a:t></a:t>
              </a:r>
              <a:r>
                <a:rPr lang="en-US" altLang="zh-CN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xA</a:t>
              </a:r>
              <a:r>
                <a:rPr lang="en-US" altLang="zh-CN" b="1">
                  <a:latin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altLang="zh-CN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altLang="zh-CN" b="1">
                  <a:latin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</a:p>
            <a:p>
              <a:pPr>
                <a:spcBef>
                  <a:spcPct val="20000"/>
                </a:spcBef>
              </a:pPr>
              <a:r>
                <a:rPr lang="en-US" altLang="zh-CN" b="1">
                  <a:latin typeface="Times New Roman" panose="02020603050405020304" pitchFamily="18" charset="0"/>
                  <a:sym typeface="Symbol" panose="05050102010706020507" pitchFamily="18" charset="2"/>
                </a:rPr>
                <a:t></a:t>
              </a:r>
              <a:r>
                <a:rPr lang="en-US" altLang="zh-CN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en-US" altLang="zh-CN" b="1">
                  <a:latin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altLang="zh-CN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lang="en-US" altLang="zh-CN" b="1">
                  <a:latin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</a:p>
          </p:txBody>
        </p:sp>
        <p:sp>
          <p:nvSpPr>
            <p:cNvPr id="315401" name="Line 9"/>
            <p:cNvSpPr>
              <a:spLocks noChangeShapeType="1"/>
            </p:cNvSpPr>
            <p:nvPr/>
          </p:nvSpPr>
          <p:spPr bwMode="auto">
            <a:xfrm>
              <a:off x="1066" y="1525"/>
              <a:ext cx="7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15405" name="Group 13"/>
          <p:cNvGrpSpPr>
            <a:grpSpLocks/>
          </p:cNvGrpSpPr>
          <p:nvPr/>
        </p:nvGrpSpPr>
        <p:grpSpPr bwMode="auto">
          <a:xfrm>
            <a:off x="3492500" y="4508500"/>
            <a:ext cx="1584325" cy="895350"/>
            <a:chOff x="2200" y="2840"/>
            <a:chExt cx="998" cy="564"/>
          </a:xfrm>
        </p:grpSpPr>
        <p:sp>
          <p:nvSpPr>
            <p:cNvPr id="315403" name="Text Box 11"/>
            <p:cNvSpPr txBox="1">
              <a:spLocks noChangeArrowheads="1"/>
            </p:cNvSpPr>
            <p:nvPr/>
          </p:nvSpPr>
          <p:spPr bwMode="auto">
            <a:xfrm>
              <a:off x="2200" y="2840"/>
              <a:ext cx="998" cy="5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      A</a:t>
              </a:r>
              <a:r>
                <a:rPr lang="en-US" altLang="zh-CN" b="1">
                  <a:latin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altLang="zh-CN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altLang="zh-CN" b="1">
                  <a:latin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</a:p>
            <a:p>
              <a:pPr>
                <a:spcBef>
                  <a:spcPct val="20000"/>
                </a:spcBef>
              </a:pPr>
              <a:r>
                <a:rPr lang="en-US" altLang="zh-CN" b="1">
                  <a:latin typeface="Times New Roman" panose="02020603050405020304" pitchFamily="18" charset="0"/>
                  <a:sym typeface="Symbol" panose="05050102010706020507" pitchFamily="18" charset="2"/>
                </a:rPr>
                <a:t></a:t>
              </a:r>
              <a:r>
                <a:rPr lang="en-US" altLang="zh-CN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xA</a:t>
              </a:r>
              <a:r>
                <a:rPr lang="en-US" altLang="zh-CN" b="1">
                  <a:latin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altLang="zh-CN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altLang="zh-CN" b="1">
                  <a:latin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</a:p>
          </p:txBody>
        </p:sp>
        <p:sp>
          <p:nvSpPr>
            <p:cNvPr id="315404" name="Line 12"/>
            <p:cNvSpPr>
              <a:spLocks noChangeShapeType="1"/>
            </p:cNvSpPr>
            <p:nvPr/>
          </p:nvSpPr>
          <p:spPr bwMode="auto">
            <a:xfrm>
              <a:off x="2200" y="3158"/>
              <a:ext cx="9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Times New Roman" panose="02020603050405020304" pitchFamily="18" charset="0"/>
              </a:rPr>
              <a:t>量词消去引入规则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idx="1"/>
          </p:nvPr>
        </p:nvSpPr>
        <p:spPr>
          <a:xfrm>
            <a:off x="519113" y="1241425"/>
            <a:ext cx="8229600" cy="2908300"/>
          </a:xfrm>
        </p:spPr>
        <p:txBody>
          <a:bodyPr/>
          <a:lstStyle/>
          <a:p>
            <a:pPr marL="457200" indent="-457200"/>
            <a:r>
              <a:rPr lang="en-US" altLang="zh-CN" dirty="0">
                <a:latin typeface="Times New Roman" panose="02020603050405020304" pitchFamily="18" charset="0"/>
              </a:rPr>
              <a:t>3. </a:t>
            </a:r>
            <a:r>
              <a:rPr lang="zh-CN" altLang="en-US" dirty="0">
                <a:latin typeface="Times New Roman" panose="02020603050405020304" pitchFamily="18" charset="0"/>
              </a:rPr>
              <a:t>存在量词消去规则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-)</a:t>
            </a:r>
          </a:p>
          <a:p>
            <a:pPr marL="457200" indent="-457200"/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marL="457200" indent="-457200"/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       </a:t>
            </a:r>
          </a:p>
          <a:p>
            <a:pPr marL="457200" indent="-457200"/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indent="-457200"/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其中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是个体变项符号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是个体常项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符号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64F0F-74E7-402C-A938-E6E986CB1C96}" type="slidenum">
              <a:rPr lang="en-US" altLang="zh-CN"/>
              <a:pPr/>
              <a:t>21</a:t>
            </a:fld>
            <a:endParaRPr lang="en-US" altLang="zh-CN"/>
          </a:p>
        </p:txBody>
      </p:sp>
      <p:grpSp>
        <p:nvGrpSpPr>
          <p:cNvPr id="329741" name="Group 13"/>
          <p:cNvGrpSpPr>
            <a:grpSpLocks/>
          </p:cNvGrpSpPr>
          <p:nvPr/>
        </p:nvGrpSpPr>
        <p:grpSpPr bwMode="auto">
          <a:xfrm>
            <a:off x="1547813" y="1773238"/>
            <a:ext cx="2087562" cy="904875"/>
            <a:chOff x="975" y="1117"/>
            <a:chExt cx="1315" cy="570"/>
          </a:xfrm>
        </p:grpSpPr>
        <p:sp>
          <p:nvSpPr>
            <p:cNvPr id="329739" name="Text Box 11"/>
            <p:cNvSpPr txBox="1">
              <a:spLocks noChangeArrowheads="1"/>
            </p:cNvSpPr>
            <p:nvPr/>
          </p:nvSpPr>
          <p:spPr bwMode="auto">
            <a:xfrm>
              <a:off x="975" y="1117"/>
              <a:ext cx="1315" cy="5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zh-CN" b="1" i="1" dirty="0" smtClean="0">
                  <a:latin typeface="Times New Roman" panose="02020603050405020304" pitchFamily="18" charset="0"/>
                  <a:sym typeface="Symbol" panose="05050102010706020507" pitchFamily="18" charset="2"/>
                </a:rPr>
                <a:t>  </a:t>
              </a:r>
              <a:r>
                <a:rPr lang="en-US" altLang="zh-CN" b="1" dirty="0" smtClean="0">
                  <a:latin typeface="Times New Roman" panose="02020603050405020304" pitchFamily="18" charset="0"/>
                  <a:sym typeface="Symbol" panose="05050102010706020507" pitchFamily="18" charset="2"/>
                </a:rPr>
                <a:t></a:t>
              </a:r>
              <a:r>
                <a:rPr lang="en-US" altLang="zh-CN" b="1" i="1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xA</a:t>
              </a:r>
              <a:r>
                <a:rPr lang="en-US" altLang="zh-CN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altLang="zh-CN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altLang="zh-CN" b="1" dirty="0" smtClean="0">
                  <a:latin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endPara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  <a:p>
              <a:pPr>
                <a:spcBef>
                  <a:spcPct val="20000"/>
                </a:spcBef>
              </a:pPr>
              <a:r>
                <a:rPr lang="en-US" altLang="zh-CN" b="1" dirty="0" smtClean="0">
                  <a:latin typeface="Times New Roman" panose="02020603050405020304" pitchFamily="18" charset="0"/>
                  <a:sym typeface="Symbol" panose="05050102010706020507" pitchFamily="18" charset="2"/>
                </a:rPr>
                <a:t></a:t>
              </a:r>
              <a:r>
                <a:rPr lang="en-US" altLang="zh-CN" b="1" i="1" dirty="0" smtClean="0"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en-US" altLang="zh-CN" b="1" dirty="0" smtClean="0">
                  <a:latin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altLang="zh-CN" b="1" i="1" dirty="0" smtClean="0">
                  <a:latin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lang="en-US" altLang="zh-CN" b="1" dirty="0" smtClean="0">
                  <a:latin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endPara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329740" name="Line 12"/>
            <p:cNvSpPr>
              <a:spLocks noChangeShapeType="1"/>
            </p:cNvSpPr>
            <p:nvPr/>
          </p:nvSpPr>
          <p:spPr bwMode="auto">
            <a:xfrm flipV="1">
              <a:off x="975" y="1434"/>
              <a:ext cx="1225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Times New Roman" panose="02020603050405020304" pitchFamily="18" charset="0"/>
              </a:rPr>
              <a:t>量词消去引入规则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idx="1"/>
          </p:nvPr>
        </p:nvSpPr>
        <p:spPr>
          <a:xfrm>
            <a:off x="519113" y="1241425"/>
            <a:ext cx="8229600" cy="4132263"/>
          </a:xfrm>
        </p:spPr>
        <p:txBody>
          <a:bodyPr/>
          <a:lstStyle/>
          <a:p>
            <a:pPr marL="457200" indent="-457200"/>
            <a:r>
              <a:rPr lang="en-US" altLang="zh-CN" dirty="0">
                <a:latin typeface="Times New Roman" panose="02020603050405020304" pitchFamily="18" charset="0"/>
              </a:rPr>
              <a:t>4. </a:t>
            </a:r>
            <a:r>
              <a:rPr lang="zh-CN" altLang="en-US" dirty="0">
                <a:latin typeface="Times New Roman" panose="02020603050405020304" pitchFamily="18" charset="0"/>
              </a:rPr>
              <a:t>存在量词</a:t>
            </a:r>
            <a:r>
              <a:rPr lang="zh-CN" altLang="en-US" dirty="0" smtClean="0">
                <a:latin typeface="Times New Roman" panose="02020603050405020304" pitchFamily="18" charset="0"/>
              </a:rPr>
              <a:t>引入规则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+)</a:t>
            </a:r>
          </a:p>
          <a:p>
            <a:pPr marL="457200" indent="-457200"/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marL="457200" indent="-457200"/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       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或</a:t>
            </a:r>
          </a:p>
          <a:p>
            <a:pPr marL="457200" indent="-457200"/>
            <a:endParaRPr lang="zh-CN" altLang="en-US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indent="-457200"/>
            <a:endParaRPr lang="zh-CN" altLang="en-US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indent="-457200"/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         或</a:t>
            </a:r>
          </a:p>
          <a:p>
            <a:pPr marL="457200" indent="-457200"/>
            <a:endParaRPr lang="zh-CN" altLang="en-US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indent="-457200"/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其中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是个体变项符号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是个体常项符号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且在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中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不在</a:t>
            </a:r>
          </a:p>
          <a:p>
            <a:pPr marL="457200" indent="-457200"/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和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的辖域内自由出现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EB89C-913F-4A25-9894-B1212E6FF6FC}" type="slidenum">
              <a:rPr lang="en-US" altLang="zh-CN"/>
              <a:pPr/>
              <a:t>22</a:t>
            </a:fld>
            <a:endParaRPr lang="en-US" altLang="zh-CN"/>
          </a:p>
        </p:txBody>
      </p:sp>
      <p:grpSp>
        <p:nvGrpSpPr>
          <p:cNvPr id="331786" name="Group 10"/>
          <p:cNvGrpSpPr>
            <a:grpSpLocks/>
          </p:cNvGrpSpPr>
          <p:nvPr/>
        </p:nvGrpSpPr>
        <p:grpSpPr bwMode="auto">
          <a:xfrm>
            <a:off x="3924300" y="1773238"/>
            <a:ext cx="2087563" cy="895350"/>
            <a:chOff x="975" y="1117"/>
            <a:chExt cx="1315" cy="564"/>
          </a:xfrm>
        </p:grpSpPr>
        <p:sp>
          <p:nvSpPr>
            <p:cNvPr id="331787" name="Text Box 11"/>
            <p:cNvSpPr txBox="1">
              <a:spLocks noChangeArrowheads="1"/>
            </p:cNvSpPr>
            <p:nvPr/>
          </p:nvSpPr>
          <p:spPr bwMode="auto">
            <a:xfrm>
              <a:off x="975" y="1117"/>
              <a:ext cx="1315" cy="5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      B</a:t>
              </a:r>
              <a:r>
                <a:rPr lang="en-US" altLang="zh-CN" b="1">
                  <a:latin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en-US" altLang="zh-CN" b="1">
                  <a:latin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altLang="zh-CN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y</a:t>
              </a:r>
              <a:r>
                <a:rPr lang="en-US" altLang="zh-CN" b="1">
                  <a:latin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endParaRPr lang="en-US" altLang="zh-CN" b="1" i="1">
                <a:latin typeface="Times New Roman" panose="02020603050405020304" pitchFamily="18" charset="0"/>
                <a:sym typeface="Symbol" panose="05050102010706020507" pitchFamily="18" charset="2"/>
              </a:endParaRPr>
            </a:p>
            <a:p>
              <a:pPr>
                <a:spcBef>
                  <a:spcPct val="20000"/>
                </a:spcBef>
              </a:pPr>
              <a:r>
                <a:rPr lang="en-US" altLang="zh-CN" b="1">
                  <a:latin typeface="Times New Roman" panose="02020603050405020304" pitchFamily="18" charset="0"/>
                  <a:sym typeface="Symbol" panose="05050102010706020507" pitchFamily="18" charset="2"/>
                </a:rPr>
                <a:t></a:t>
              </a:r>
              <a:r>
                <a:rPr lang="en-US" altLang="zh-CN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B</a:t>
              </a:r>
              <a:r>
                <a:rPr lang="en-US" altLang="zh-CN" b="1">
                  <a:latin typeface="Times New Roman" panose="02020603050405020304" pitchFamily="18" charset="0"/>
                  <a:sym typeface="Symbol" panose="05050102010706020507" pitchFamily="18" charset="2"/>
                </a:rPr>
                <a:t></a:t>
              </a:r>
              <a:r>
                <a:rPr lang="en-US" altLang="zh-CN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xA</a:t>
              </a:r>
              <a:r>
                <a:rPr lang="en-US" altLang="zh-CN" b="1">
                  <a:latin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altLang="zh-CN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altLang="zh-CN" b="1">
                  <a:latin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</a:p>
          </p:txBody>
        </p:sp>
        <p:sp>
          <p:nvSpPr>
            <p:cNvPr id="331788" name="Line 12"/>
            <p:cNvSpPr>
              <a:spLocks noChangeShapeType="1"/>
            </p:cNvSpPr>
            <p:nvPr/>
          </p:nvSpPr>
          <p:spPr bwMode="auto">
            <a:xfrm flipV="1">
              <a:off x="975" y="1434"/>
              <a:ext cx="1225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1789" name="Group 13"/>
          <p:cNvGrpSpPr>
            <a:grpSpLocks/>
          </p:cNvGrpSpPr>
          <p:nvPr/>
        </p:nvGrpSpPr>
        <p:grpSpPr bwMode="auto">
          <a:xfrm>
            <a:off x="3995738" y="3181350"/>
            <a:ext cx="2087562" cy="895350"/>
            <a:chOff x="975" y="1117"/>
            <a:chExt cx="1315" cy="564"/>
          </a:xfrm>
        </p:grpSpPr>
        <p:sp>
          <p:nvSpPr>
            <p:cNvPr id="331790" name="Text Box 14"/>
            <p:cNvSpPr txBox="1">
              <a:spLocks noChangeArrowheads="1"/>
            </p:cNvSpPr>
            <p:nvPr/>
          </p:nvSpPr>
          <p:spPr bwMode="auto">
            <a:xfrm>
              <a:off x="975" y="1117"/>
              <a:ext cx="1315" cy="5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      B</a:t>
              </a:r>
              <a:r>
                <a:rPr lang="en-US" altLang="zh-CN" b="1">
                  <a:latin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en-US" altLang="zh-CN" b="1">
                  <a:latin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altLang="zh-CN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lang="en-US" altLang="zh-CN" b="1">
                  <a:latin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endParaRPr lang="en-US" altLang="zh-CN" b="1" i="1">
                <a:latin typeface="Times New Roman" panose="02020603050405020304" pitchFamily="18" charset="0"/>
                <a:sym typeface="Symbol" panose="05050102010706020507" pitchFamily="18" charset="2"/>
              </a:endParaRPr>
            </a:p>
            <a:p>
              <a:pPr>
                <a:spcBef>
                  <a:spcPct val="20000"/>
                </a:spcBef>
              </a:pPr>
              <a:r>
                <a:rPr lang="en-US" altLang="zh-CN" b="1">
                  <a:latin typeface="Times New Roman" panose="02020603050405020304" pitchFamily="18" charset="0"/>
                  <a:sym typeface="Symbol" panose="05050102010706020507" pitchFamily="18" charset="2"/>
                </a:rPr>
                <a:t></a:t>
              </a:r>
              <a:r>
                <a:rPr lang="en-US" altLang="zh-CN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B</a:t>
              </a:r>
              <a:r>
                <a:rPr lang="en-US" altLang="zh-CN" b="1">
                  <a:latin typeface="Times New Roman" panose="02020603050405020304" pitchFamily="18" charset="0"/>
                  <a:sym typeface="Symbol" panose="05050102010706020507" pitchFamily="18" charset="2"/>
                </a:rPr>
                <a:t></a:t>
              </a:r>
              <a:r>
                <a:rPr lang="en-US" altLang="zh-CN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xA</a:t>
              </a:r>
              <a:r>
                <a:rPr lang="en-US" altLang="zh-CN" b="1">
                  <a:latin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altLang="zh-CN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altLang="zh-CN" b="1">
                  <a:latin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</a:p>
          </p:txBody>
        </p:sp>
        <p:sp>
          <p:nvSpPr>
            <p:cNvPr id="331791" name="Line 15"/>
            <p:cNvSpPr>
              <a:spLocks noChangeShapeType="1"/>
            </p:cNvSpPr>
            <p:nvPr/>
          </p:nvSpPr>
          <p:spPr bwMode="auto">
            <a:xfrm flipV="1">
              <a:off x="975" y="1434"/>
              <a:ext cx="1225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1795" name="Group 19"/>
          <p:cNvGrpSpPr>
            <a:grpSpLocks/>
          </p:cNvGrpSpPr>
          <p:nvPr/>
        </p:nvGrpSpPr>
        <p:grpSpPr bwMode="auto">
          <a:xfrm>
            <a:off x="1476375" y="1773238"/>
            <a:ext cx="1582738" cy="895350"/>
            <a:chOff x="930" y="1117"/>
            <a:chExt cx="997" cy="564"/>
          </a:xfrm>
        </p:grpSpPr>
        <p:sp>
          <p:nvSpPr>
            <p:cNvPr id="331793" name="Text Box 17"/>
            <p:cNvSpPr txBox="1">
              <a:spLocks noChangeArrowheads="1"/>
            </p:cNvSpPr>
            <p:nvPr/>
          </p:nvSpPr>
          <p:spPr bwMode="auto">
            <a:xfrm>
              <a:off x="930" y="1117"/>
              <a:ext cx="997" cy="5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      A</a:t>
              </a:r>
              <a:r>
                <a:rPr lang="en-US" altLang="zh-CN" b="1">
                  <a:latin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altLang="zh-CN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y</a:t>
              </a:r>
              <a:r>
                <a:rPr lang="en-US" altLang="zh-CN" b="1">
                  <a:latin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endParaRPr lang="en-US" altLang="zh-CN" b="1" i="1">
                <a:latin typeface="Times New Roman" panose="02020603050405020304" pitchFamily="18" charset="0"/>
                <a:sym typeface="Symbol" panose="05050102010706020507" pitchFamily="18" charset="2"/>
              </a:endParaRPr>
            </a:p>
            <a:p>
              <a:pPr>
                <a:spcBef>
                  <a:spcPct val="20000"/>
                </a:spcBef>
              </a:pPr>
              <a:r>
                <a:rPr lang="en-US" altLang="zh-CN" b="1">
                  <a:latin typeface="Times New Roman" panose="02020603050405020304" pitchFamily="18" charset="0"/>
                  <a:sym typeface="Symbol" panose="05050102010706020507" pitchFamily="18" charset="2"/>
                </a:rPr>
                <a:t></a:t>
              </a:r>
              <a:r>
                <a:rPr lang="en-US" altLang="zh-CN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xA</a:t>
              </a:r>
              <a:r>
                <a:rPr lang="en-US" altLang="zh-CN" b="1">
                  <a:latin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altLang="zh-CN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altLang="zh-CN" b="1">
                  <a:latin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</a:p>
          </p:txBody>
        </p:sp>
        <p:sp>
          <p:nvSpPr>
            <p:cNvPr id="331794" name="Line 18"/>
            <p:cNvSpPr>
              <a:spLocks noChangeShapeType="1"/>
            </p:cNvSpPr>
            <p:nvPr/>
          </p:nvSpPr>
          <p:spPr bwMode="auto">
            <a:xfrm flipV="1">
              <a:off x="930" y="1434"/>
              <a:ext cx="86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1796" name="Group 20"/>
          <p:cNvGrpSpPr>
            <a:grpSpLocks/>
          </p:cNvGrpSpPr>
          <p:nvPr/>
        </p:nvGrpSpPr>
        <p:grpSpPr bwMode="auto">
          <a:xfrm>
            <a:off x="1476375" y="3141663"/>
            <a:ext cx="1582738" cy="895350"/>
            <a:chOff x="930" y="1117"/>
            <a:chExt cx="997" cy="564"/>
          </a:xfrm>
        </p:grpSpPr>
        <p:sp>
          <p:nvSpPr>
            <p:cNvPr id="331797" name="Text Box 21"/>
            <p:cNvSpPr txBox="1">
              <a:spLocks noChangeArrowheads="1"/>
            </p:cNvSpPr>
            <p:nvPr/>
          </p:nvSpPr>
          <p:spPr bwMode="auto">
            <a:xfrm>
              <a:off x="930" y="1117"/>
              <a:ext cx="997" cy="5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      A</a:t>
              </a:r>
              <a:r>
                <a:rPr lang="en-US" altLang="zh-CN" b="1">
                  <a:latin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altLang="zh-CN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  <a:r>
                <a:rPr lang="en-US" altLang="zh-CN" b="1">
                  <a:latin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endParaRPr lang="en-US" altLang="zh-CN" b="1" i="1">
                <a:latin typeface="Times New Roman" panose="02020603050405020304" pitchFamily="18" charset="0"/>
                <a:sym typeface="Symbol" panose="05050102010706020507" pitchFamily="18" charset="2"/>
              </a:endParaRPr>
            </a:p>
            <a:p>
              <a:pPr>
                <a:spcBef>
                  <a:spcPct val="20000"/>
                </a:spcBef>
              </a:pPr>
              <a:r>
                <a:rPr lang="en-US" altLang="zh-CN" b="1">
                  <a:latin typeface="Times New Roman" panose="02020603050405020304" pitchFamily="18" charset="0"/>
                  <a:sym typeface="Symbol" panose="05050102010706020507" pitchFamily="18" charset="2"/>
                </a:rPr>
                <a:t></a:t>
              </a:r>
              <a:r>
                <a:rPr lang="en-US" altLang="zh-CN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xA</a:t>
              </a:r>
              <a:r>
                <a:rPr lang="en-US" altLang="zh-CN" b="1">
                  <a:latin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altLang="zh-CN" b="1" i="1">
                  <a:latin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altLang="zh-CN" b="1">
                  <a:latin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</a:p>
          </p:txBody>
        </p:sp>
        <p:sp>
          <p:nvSpPr>
            <p:cNvPr id="331798" name="Line 22"/>
            <p:cNvSpPr>
              <a:spLocks noChangeShapeType="1"/>
            </p:cNvSpPr>
            <p:nvPr/>
          </p:nvSpPr>
          <p:spPr bwMode="auto">
            <a:xfrm flipV="1">
              <a:off x="930" y="1434"/>
              <a:ext cx="86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自然推理系统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 baseline="-25000">
                <a:latin typeface="Palace Script MT" panose="030303020206070C0B05" pitchFamily="66" charset="0"/>
              </a:rPr>
              <a:t>L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idx="1"/>
          </p:nvPr>
        </p:nvSpPr>
        <p:spPr>
          <a:xfrm>
            <a:off x="519113" y="1241425"/>
            <a:ext cx="8229600" cy="5211763"/>
          </a:xfrm>
        </p:spPr>
        <p:txBody>
          <a:bodyPr/>
          <a:lstStyle/>
          <a:p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5.3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自然推理系统</a:t>
            </a:r>
            <a:r>
              <a:rPr lang="en-US" altLang="zh-CN" i="1">
                <a:solidFill>
                  <a:srgbClr val="A50021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baseline="-25000">
                <a:solidFill>
                  <a:srgbClr val="A50021"/>
                </a:solidFill>
                <a:latin typeface="Palace Script MT" panose="030303020206070C0B05" pitchFamily="66" charset="0"/>
              </a:rPr>
              <a:t>L   </a:t>
            </a:r>
            <a:r>
              <a:rPr lang="zh-CN" altLang="en-US">
                <a:latin typeface="Times New Roman" panose="02020603050405020304" pitchFamily="18" charset="0"/>
              </a:rPr>
              <a:t>定义如下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1. </a:t>
            </a:r>
            <a:r>
              <a:rPr lang="zh-CN" altLang="en-US">
                <a:latin typeface="Times New Roman" panose="02020603050405020304" pitchFamily="18" charset="0"/>
              </a:rPr>
              <a:t>字母表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  <a:r>
              <a:rPr lang="zh-CN" altLang="en-US">
                <a:latin typeface="Times New Roman" panose="02020603050405020304" pitchFamily="18" charset="0"/>
              </a:rPr>
              <a:t>同一阶语言</a:t>
            </a:r>
            <a:r>
              <a:rPr lang="en-US" altLang="zh-CN">
                <a:latin typeface="Palace Script MT" panose="030303020206070C0B05" pitchFamily="66" charset="0"/>
              </a:rPr>
              <a:t>L   </a:t>
            </a:r>
            <a:r>
              <a:rPr lang="zh-CN" altLang="en-US">
                <a:latin typeface="Times New Roman" panose="02020603050405020304" pitchFamily="18" charset="0"/>
              </a:rPr>
              <a:t>的字母表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2. </a:t>
            </a:r>
            <a:r>
              <a:rPr lang="zh-CN" altLang="en-US">
                <a:latin typeface="Times New Roman" panose="02020603050405020304" pitchFamily="18" charset="0"/>
              </a:rPr>
              <a:t>合式公式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  <a:r>
              <a:rPr lang="zh-CN" altLang="en-US">
                <a:latin typeface="Times New Roman" panose="02020603050405020304" pitchFamily="18" charset="0"/>
              </a:rPr>
              <a:t>同</a:t>
            </a:r>
            <a:r>
              <a:rPr lang="en-US" altLang="zh-CN">
                <a:latin typeface="Palace Script MT" panose="030303020206070C0B05" pitchFamily="66" charset="0"/>
              </a:rPr>
              <a:t>L  </a:t>
            </a:r>
            <a:r>
              <a:rPr lang="zh-CN" altLang="en-US">
                <a:latin typeface="Times New Roman" panose="02020603050405020304" pitchFamily="18" charset="0"/>
              </a:rPr>
              <a:t>的合式公式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3. </a:t>
            </a:r>
            <a:r>
              <a:rPr lang="zh-CN" altLang="en-US">
                <a:latin typeface="Times New Roman" panose="02020603050405020304" pitchFamily="18" charset="0"/>
              </a:rPr>
              <a:t>推理规则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(1) </a:t>
            </a:r>
            <a:r>
              <a:rPr lang="zh-CN" altLang="en-US">
                <a:latin typeface="Times New Roman" panose="02020603050405020304" pitchFamily="18" charset="0"/>
              </a:rPr>
              <a:t>前提引入规则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(2) </a:t>
            </a:r>
            <a:r>
              <a:rPr lang="zh-CN" altLang="en-US">
                <a:latin typeface="Times New Roman" panose="02020603050405020304" pitchFamily="18" charset="0"/>
              </a:rPr>
              <a:t>结论引入规则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(3) </a:t>
            </a:r>
            <a:r>
              <a:rPr lang="zh-CN" altLang="en-US">
                <a:latin typeface="Times New Roman" panose="02020603050405020304" pitchFamily="18" charset="0"/>
              </a:rPr>
              <a:t>置换规则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(4) </a:t>
            </a:r>
            <a:r>
              <a:rPr lang="zh-CN" altLang="en-US">
                <a:latin typeface="Times New Roman" panose="02020603050405020304" pitchFamily="18" charset="0"/>
              </a:rPr>
              <a:t>假言推理规则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(5) </a:t>
            </a:r>
            <a:r>
              <a:rPr lang="zh-CN" altLang="en-US">
                <a:latin typeface="Times New Roman" panose="02020603050405020304" pitchFamily="18" charset="0"/>
              </a:rPr>
              <a:t>附加规则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(6) </a:t>
            </a:r>
            <a:r>
              <a:rPr lang="zh-CN" altLang="en-US">
                <a:latin typeface="Times New Roman" panose="02020603050405020304" pitchFamily="18" charset="0"/>
              </a:rPr>
              <a:t>化简规则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(7) </a:t>
            </a:r>
            <a:r>
              <a:rPr lang="zh-CN" altLang="en-US">
                <a:latin typeface="Times New Roman" panose="02020603050405020304" pitchFamily="18" charset="0"/>
              </a:rPr>
              <a:t>拒取式规则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663D1-3A23-4CFD-A3F8-0E79D5908C9E}" type="slidenum">
              <a:rPr lang="en-US" altLang="zh-CN"/>
              <a:pPr/>
              <a:t>23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自然推理系统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 baseline="-25000">
                <a:latin typeface="Palace Script MT" panose="030303020206070C0B05" pitchFamily="66" charset="0"/>
              </a:rPr>
              <a:t>L</a:t>
            </a:r>
          </a:p>
        </p:txBody>
      </p:sp>
      <p:sp>
        <p:nvSpPr>
          <p:cNvPr id="333827" name="Rectangle 3"/>
          <p:cNvSpPr>
            <a:spLocks noGrp="1" noChangeArrowheads="1"/>
          </p:cNvSpPr>
          <p:nvPr>
            <p:ph idx="1"/>
          </p:nvPr>
        </p:nvSpPr>
        <p:spPr>
          <a:xfrm>
            <a:off x="519113" y="1241425"/>
            <a:ext cx="8229600" cy="52117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</a:rPr>
              <a:t>(8) </a:t>
            </a:r>
            <a:r>
              <a:rPr lang="zh-CN" altLang="en-US" dirty="0">
                <a:latin typeface="Times New Roman" panose="02020603050405020304" pitchFamily="18" charset="0"/>
              </a:rPr>
              <a:t>假言三段论规则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(9) </a:t>
            </a:r>
            <a:r>
              <a:rPr lang="zh-CN" altLang="en-US" dirty="0">
                <a:latin typeface="Times New Roman" panose="02020603050405020304" pitchFamily="18" charset="0"/>
              </a:rPr>
              <a:t>析取三段论规则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(10) </a:t>
            </a:r>
            <a:r>
              <a:rPr lang="zh-CN" altLang="en-US" dirty="0">
                <a:latin typeface="Times New Roman" panose="02020603050405020304" pitchFamily="18" charset="0"/>
              </a:rPr>
              <a:t>构造性二难推理规则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(11) </a:t>
            </a:r>
            <a:r>
              <a:rPr lang="zh-CN" altLang="en-US" dirty="0">
                <a:latin typeface="Times New Roman" panose="02020603050405020304" pitchFamily="18" charset="0"/>
              </a:rPr>
              <a:t>合取引入规则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(12)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-</a:t>
            </a:r>
            <a:r>
              <a:rPr lang="zh-CN" altLang="en-US" dirty="0">
                <a:latin typeface="Times New Roman" panose="02020603050405020304" pitchFamily="18" charset="0"/>
              </a:rPr>
              <a:t>规则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(13)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+</a:t>
            </a:r>
            <a:r>
              <a:rPr lang="zh-CN" altLang="en-US" dirty="0">
                <a:latin typeface="Times New Roman" panose="02020603050405020304" pitchFamily="18" charset="0"/>
              </a:rPr>
              <a:t>规则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(14)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-</a:t>
            </a:r>
            <a:r>
              <a:rPr lang="zh-CN" altLang="en-US" dirty="0">
                <a:latin typeface="Times New Roman" panose="02020603050405020304" pitchFamily="18" charset="0"/>
              </a:rPr>
              <a:t>规则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(15)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+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规则</a:t>
            </a:r>
          </a:p>
          <a:p>
            <a:endParaRPr lang="zh-CN" altLang="en-US" dirty="0">
              <a:latin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E9F83-B619-4F13-8F97-FC8D32793AF3}" type="slidenum">
              <a:rPr lang="en-US" altLang="zh-CN"/>
              <a:pPr/>
              <a:t>24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构造推理证明的实例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idx="1"/>
          </p:nvPr>
        </p:nvSpPr>
        <p:spPr>
          <a:xfrm>
            <a:off x="519113" y="1052513"/>
            <a:ext cx="8229600" cy="963612"/>
          </a:xfrm>
        </p:spPr>
        <p:txBody>
          <a:bodyPr/>
          <a:lstStyle/>
          <a:p>
            <a:r>
              <a:rPr lang="zh-CN" altLang="en-US" dirty="0" smtClean="0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7</a:t>
            </a:r>
            <a:r>
              <a:rPr lang="en-US" altLang="zh-CN" dirty="0" smtClean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在自然推理系统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Palace Script MT" panose="030303020206070C0B05" pitchFamily="66" charset="0"/>
              </a:rPr>
              <a:t>L  </a:t>
            </a:r>
            <a:r>
              <a:rPr lang="zh-CN" altLang="en-US" dirty="0">
                <a:latin typeface="Times New Roman" panose="02020603050405020304" pitchFamily="18" charset="0"/>
              </a:rPr>
              <a:t>中构造下面推理的</a:t>
            </a:r>
            <a:r>
              <a:rPr lang="zh-CN" altLang="en-US" dirty="0" smtClean="0">
                <a:latin typeface="Times New Roman" panose="02020603050405020304" pitchFamily="18" charset="0"/>
              </a:rPr>
              <a:t>证明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  <a:r>
              <a:rPr lang="zh-CN" altLang="en-US" dirty="0" smtClean="0">
                <a:latin typeface="Times New Roman" panose="02020603050405020304" pitchFamily="18" charset="0"/>
              </a:rPr>
              <a:t>任何</a:t>
            </a:r>
            <a:r>
              <a:rPr lang="zh-CN" altLang="en-US" dirty="0">
                <a:latin typeface="Times New Roman" panose="02020603050405020304" pitchFamily="18" charset="0"/>
              </a:rPr>
              <a:t>自然数都是整数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存在自然数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所以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存在整数</a:t>
            </a:r>
            <a:r>
              <a:rPr lang="en-US" altLang="zh-CN" dirty="0" smtClean="0">
                <a:latin typeface="Times New Roman" panose="02020603050405020304" pitchFamily="18" charset="0"/>
              </a:rPr>
              <a:t>.</a:t>
            </a:r>
            <a:r>
              <a:rPr lang="zh-CN" altLang="en-US" dirty="0">
                <a:latin typeface="Times New Roman" panose="02020603050405020304" pitchFamily="18" charset="0"/>
              </a:rPr>
              <a:t>取个体域</a:t>
            </a:r>
            <a:r>
              <a:rPr lang="en-US" altLang="zh-CN" dirty="0" smtClean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 . 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9C81B-821E-4987-A3C8-808EC9A61034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319492" name="Rectangle 4"/>
          <p:cNvSpPr>
            <a:spLocks noChangeArrowheads="1"/>
          </p:cNvSpPr>
          <p:nvPr/>
        </p:nvSpPr>
        <p:spPr bwMode="auto">
          <a:xfrm>
            <a:off x="539750" y="1916113"/>
            <a:ext cx="8229600" cy="4491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</a:rPr>
              <a:t>解  设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):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</a:rPr>
              <a:t>是自然数</a:t>
            </a:r>
            <a:r>
              <a:rPr lang="en-US" altLang="zh-CN" dirty="0">
                <a:latin typeface="Times New Roman" panose="02020603050405020304" pitchFamily="18" charset="0"/>
              </a:rPr>
              <a:t>, 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):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</a:rPr>
              <a:t>是整数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前提</a:t>
            </a:r>
            <a:r>
              <a:rPr lang="en-US" altLang="zh-CN" dirty="0">
                <a:latin typeface="Times New Roman" panose="02020603050405020304" pitchFamily="18" charset="0"/>
              </a:rPr>
              <a:t>: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)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)), 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xF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结论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: 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xG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证明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</a:p>
          <a:p>
            <a:r>
              <a:rPr lang="en-US" altLang="zh-CN" dirty="0"/>
              <a:t>①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xF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)                                       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前提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引入</a:t>
            </a:r>
            <a:endParaRPr lang="zh-CN" altLang="en-US" dirty="0">
              <a:latin typeface="Times New Roman" panose="02020603050405020304" pitchFamily="18" charset="0"/>
            </a:endParaRPr>
          </a:p>
          <a:p>
            <a:r>
              <a:rPr lang="zh-CN" altLang="en-US" dirty="0"/>
              <a:t>② </a:t>
            </a:r>
            <a:r>
              <a:rPr lang="en-US" altLang="zh-CN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)                                            </a:t>
            </a:r>
            <a:r>
              <a:rPr lang="en-US" altLang="zh-CN" dirty="0" smtClean="0">
                <a:sym typeface="Symbol" panose="05050102010706020507" pitchFamily="18" charset="2"/>
              </a:rPr>
              <a:t>①</a:t>
            </a:r>
            <a:r>
              <a:rPr lang="en-US" altLang="zh-CN" dirty="0">
                <a:sym typeface="Symbol" panose="05050102010706020507" pitchFamily="18" charset="2"/>
              </a:rPr>
              <a:t>-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zh-CN" dirty="0"/>
              <a:t>③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)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)) 		        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前提引入</a:t>
            </a:r>
            <a:endParaRPr lang="en-US" altLang="zh-CN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zh-CN" dirty="0"/>
              <a:t>④ </a:t>
            </a:r>
            <a:r>
              <a:rPr lang="en-US" altLang="zh-CN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)</a:t>
            </a:r>
            <a:r>
              <a:rPr lang="en-US" altLang="zh-CN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)                                 </a:t>
            </a:r>
            <a:r>
              <a:rPr lang="en-US" altLang="zh-CN" dirty="0" smtClean="0"/>
              <a:t>③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dirty="0" smtClean="0">
                <a:sym typeface="Symbol" panose="05050102010706020507" pitchFamily="18" charset="2"/>
              </a:rPr>
              <a:t>-</a:t>
            </a:r>
            <a:endParaRPr lang="en-US" altLang="zh-CN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zh-CN" dirty="0"/>
              <a:t>⑤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)			        </a:t>
            </a:r>
            <a:r>
              <a:rPr lang="zh-CN" altLang="en-US" dirty="0" smtClean="0"/>
              <a:t>②</a:t>
            </a:r>
            <a:r>
              <a:rPr lang="en-US" altLang="zh-CN" dirty="0" smtClean="0"/>
              <a:t>④</a:t>
            </a:r>
            <a:r>
              <a:rPr lang="zh-CN" altLang="en-US" dirty="0" smtClean="0"/>
              <a:t>假言推理</a:t>
            </a:r>
            <a:endParaRPr lang="zh-CN" altLang="en-US" dirty="0">
              <a:latin typeface="Times New Roman" panose="02020603050405020304" pitchFamily="18" charset="0"/>
            </a:endParaRPr>
          </a:p>
          <a:p>
            <a:r>
              <a:rPr lang="zh-CN" altLang="en-US" dirty="0"/>
              <a:t>⑥ </a:t>
            </a:r>
            <a:r>
              <a:rPr lang="zh-CN" altLang="en-US" dirty="0">
                <a:sym typeface="Symbol" panose="05050102010706020507" pitchFamily="18" charset="2"/>
              </a:rPr>
              <a:t>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xG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)                  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</a:t>
            </a:r>
            <a:r>
              <a:rPr lang="en-US" altLang="zh-CN" dirty="0" smtClean="0"/>
              <a:t>⑤</a:t>
            </a:r>
            <a:r>
              <a:rPr lang="en-US" altLang="zh-CN" dirty="0" smtClean="0">
                <a:sym typeface="Symbol" panose="05050102010706020507" pitchFamily="18" charset="2"/>
              </a:rPr>
              <a:t>+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zh-CN" altLang="en-US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构造推理证明的实例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idx="1"/>
          </p:nvPr>
        </p:nvSpPr>
        <p:spPr>
          <a:xfrm>
            <a:off x="519113" y="1052513"/>
            <a:ext cx="8229600" cy="1584325"/>
          </a:xfrm>
        </p:spPr>
        <p:txBody>
          <a:bodyPr/>
          <a:lstStyle/>
          <a:p>
            <a:r>
              <a:rPr lang="zh-CN" altLang="en-US" dirty="0" smtClean="0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8</a:t>
            </a:r>
            <a:r>
              <a:rPr lang="en-US" altLang="zh-CN" dirty="0" smtClean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在自然推理系统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Palace Script MT" panose="030303020206070C0B05" pitchFamily="66" charset="0"/>
              </a:rPr>
              <a:t>L  </a:t>
            </a:r>
            <a:r>
              <a:rPr lang="zh-CN" altLang="en-US" dirty="0">
                <a:latin typeface="Times New Roman" panose="02020603050405020304" pitchFamily="18" charset="0"/>
              </a:rPr>
              <a:t>中构造下面推理的证明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取个体域</a:t>
            </a:r>
            <a:r>
              <a:rPr lang="en-US" altLang="zh-CN" dirty="0" smtClean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     </a:t>
            </a:r>
            <a:r>
              <a:rPr lang="zh-CN" altLang="en-US" dirty="0">
                <a:latin typeface="Times New Roman" panose="02020603050405020304" pitchFamily="18" charset="0"/>
              </a:rPr>
              <a:t>不存在能表示成分数的无理数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有理数都能表示成分数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     </a:t>
            </a:r>
            <a:r>
              <a:rPr lang="zh-CN" altLang="en-US" dirty="0">
                <a:latin typeface="Times New Roman" panose="02020603050405020304" pitchFamily="18" charset="0"/>
              </a:rPr>
              <a:t>所以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有理数都不是无理数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27DCA-C897-4AEE-9CCB-F649439C7A2C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335876" name="Rectangle 4"/>
          <p:cNvSpPr>
            <a:spLocks noChangeArrowheads="1"/>
          </p:cNvSpPr>
          <p:nvPr/>
        </p:nvSpPr>
        <p:spPr bwMode="auto">
          <a:xfrm>
            <a:off x="539750" y="2492375"/>
            <a:ext cx="8229600" cy="381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解  设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):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zh-CN" altLang="en-US">
                <a:latin typeface="Times New Roman" panose="02020603050405020304" pitchFamily="18" charset="0"/>
              </a:rPr>
              <a:t>是无理数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):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zh-CN" altLang="en-US">
                <a:latin typeface="Times New Roman" panose="02020603050405020304" pitchFamily="18" charset="0"/>
              </a:rPr>
              <a:t>是有理数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H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):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zh-CN" altLang="en-US">
                <a:latin typeface="Times New Roman" panose="02020603050405020304" pitchFamily="18" charset="0"/>
              </a:rPr>
              <a:t>能表示成分数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前提</a:t>
            </a:r>
            <a:r>
              <a:rPr lang="en-US" altLang="zh-CN">
                <a:latin typeface="Times New Roman" panose="02020603050405020304" pitchFamily="18" charset="0"/>
              </a:rPr>
              <a:t>: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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)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)),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)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))</a:t>
            </a:r>
          </a:p>
          <a:p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结论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: 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)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)) 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证明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</a:p>
          <a:p>
            <a:r>
              <a:rPr lang="en-US" altLang="zh-CN"/>
              <a:t>①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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)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))                                 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前提引入</a:t>
            </a:r>
            <a:endParaRPr lang="zh-CN" altLang="en-US">
              <a:latin typeface="Times New Roman" panose="02020603050405020304" pitchFamily="18" charset="0"/>
            </a:endParaRPr>
          </a:p>
          <a:p>
            <a:r>
              <a:rPr lang="zh-CN" altLang="en-US"/>
              <a:t>② </a:t>
            </a:r>
            <a:r>
              <a:rPr lang="zh-CN" altLang="en-US">
                <a:sym typeface="Symbol" panose="05050102010706020507" pitchFamily="18" charset="2"/>
              </a:rPr>
              <a:t>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(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)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))                               </a:t>
            </a:r>
            <a:r>
              <a:rPr lang="en-US" altLang="zh-CN">
                <a:sym typeface="Symbol" panose="05050102010706020507" pitchFamily="18" charset="2"/>
              </a:rPr>
              <a:t>①</a:t>
            </a:r>
            <a:r>
              <a:rPr lang="zh-CN" altLang="en-US">
                <a:sym typeface="Symbol" panose="05050102010706020507" pitchFamily="18" charset="2"/>
              </a:rPr>
              <a:t>置换</a:t>
            </a:r>
            <a:endParaRPr lang="zh-CN" altLang="en-US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zh-CN" altLang="en-US"/>
              <a:t>③ </a:t>
            </a:r>
            <a:r>
              <a:rPr lang="zh-CN" altLang="en-US">
                <a:sym typeface="Symbol" panose="05050102010706020507" pitchFamily="18" charset="2"/>
              </a:rPr>
              <a:t>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)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))                                 </a:t>
            </a:r>
            <a:r>
              <a:rPr lang="en-US" altLang="zh-CN"/>
              <a:t>②</a:t>
            </a:r>
            <a:r>
              <a:rPr lang="zh-CN" altLang="en-US"/>
              <a:t>置换</a:t>
            </a:r>
            <a:endParaRPr lang="zh-CN" altLang="en-US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zh-CN" altLang="en-US"/>
              <a:t>④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)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                                         </a:t>
            </a:r>
            <a:r>
              <a:rPr lang="en-US" altLang="zh-CN"/>
              <a:t>③</a:t>
            </a:r>
            <a:r>
              <a:rPr lang="en-US" altLang="zh-CN">
                <a:sym typeface="Symbol" panose="05050102010706020507" pitchFamily="18" charset="2"/>
              </a:rPr>
              <a:t>-</a:t>
            </a:r>
            <a:endParaRPr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5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构造推理证明的实例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D1074-76B4-4242-BB21-CDF4E1C73078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337924" name="Rectangle 4"/>
          <p:cNvSpPr>
            <a:spLocks noChangeArrowheads="1"/>
          </p:cNvSpPr>
          <p:nvPr/>
        </p:nvSpPr>
        <p:spPr bwMode="auto">
          <a:xfrm>
            <a:off x="468313" y="1412875"/>
            <a:ext cx="8229600" cy="252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en-US" altLang="zh-CN"/>
              <a:t>⑤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)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))</a:t>
            </a:r>
            <a:r>
              <a:rPr lang="en-US" altLang="zh-CN"/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        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前提引入</a:t>
            </a:r>
            <a:endParaRPr lang="zh-CN" altLang="en-US">
              <a:latin typeface="Times New Roman" panose="02020603050405020304" pitchFamily="18" charset="0"/>
            </a:endParaRPr>
          </a:p>
          <a:p>
            <a:r>
              <a:rPr lang="zh-CN" altLang="en-US"/>
              <a:t>⑥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)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                                           </a:t>
            </a:r>
            <a:r>
              <a:rPr lang="en-US" altLang="zh-CN"/>
              <a:t>⑤</a:t>
            </a:r>
            <a:r>
              <a:rPr lang="en-US" altLang="zh-CN">
                <a:sym typeface="Symbol" panose="05050102010706020507" pitchFamily="18" charset="2"/>
              </a:rPr>
              <a:t>-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r>
              <a:rPr lang="en-US" altLang="zh-CN">
                <a:sym typeface="Symbol" panose="05050102010706020507" pitchFamily="18" charset="2"/>
              </a:rPr>
              <a:t>⑦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)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                                         </a:t>
            </a:r>
            <a:r>
              <a:rPr lang="en-US" altLang="zh-CN">
                <a:sym typeface="Symbol" panose="05050102010706020507" pitchFamily="18" charset="2"/>
              </a:rPr>
              <a:t>④</a:t>
            </a:r>
            <a:r>
              <a:rPr lang="zh-CN" altLang="en-US">
                <a:sym typeface="Symbol" panose="05050102010706020507" pitchFamily="18" charset="2"/>
              </a:rPr>
              <a:t>置换</a:t>
            </a:r>
            <a:endParaRPr lang="zh-CN" altLang="en-US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zh-CN" altLang="en-US">
                <a:sym typeface="Symbol" panose="05050102010706020507" pitchFamily="18" charset="2"/>
              </a:rPr>
              <a:t>⑧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)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                                          </a:t>
            </a:r>
            <a:r>
              <a:rPr lang="en-US" altLang="zh-CN"/>
              <a:t>⑥</a:t>
            </a:r>
            <a:r>
              <a:rPr lang="en-US" altLang="zh-CN">
                <a:sym typeface="Symbol" panose="05050102010706020507" pitchFamily="18" charset="2"/>
              </a:rPr>
              <a:t>⑦</a:t>
            </a:r>
            <a:r>
              <a:rPr lang="zh-CN" altLang="en-US">
                <a:sym typeface="Symbol" panose="05050102010706020507" pitchFamily="18" charset="2"/>
              </a:rPr>
              <a:t>假言三段论</a:t>
            </a:r>
            <a:endParaRPr lang="zh-CN" altLang="en-US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zh-CN" altLang="en-US">
                <a:sym typeface="Symbol" panose="05050102010706020507" pitchFamily="18" charset="2"/>
              </a:rPr>
              <a:t>⑨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)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))                                   </a:t>
            </a:r>
            <a:r>
              <a:rPr lang="en-US" altLang="zh-CN">
                <a:sym typeface="Symbol" panose="05050102010706020507" pitchFamily="18" charset="2"/>
              </a:rPr>
              <a:t>⑧+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第五章 习题课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idx="1"/>
          </p:nvPr>
        </p:nvSpPr>
        <p:spPr>
          <a:xfrm>
            <a:off x="519113" y="1241425"/>
            <a:ext cx="8229600" cy="3411538"/>
          </a:xfrm>
        </p:spPr>
        <p:txBody>
          <a:bodyPr/>
          <a:lstStyle/>
          <a:p>
            <a:r>
              <a:rPr lang="zh-CN" altLang="en-US">
                <a:latin typeface="Times New Roman" panose="02020603050405020304" pitchFamily="18" charset="0"/>
              </a:rPr>
              <a:t>主要内容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Times New Roman" panose="02020603050405020304" pitchFamily="18" charset="0"/>
              </a:rPr>
              <a:t>一阶逻辑等值式</a:t>
            </a:r>
          </a:p>
          <a:p>
            <a:pPr>
              <a:buClr>
                <a:srgbClr val="FF9900"/>
              </a:buClr>
            </a:pPr>
            <a:r>
              <a:rPr lang="zh-CN" altLang="en-US">
                <a:latin typeface="Times New Roman" panose="02020603050405020304" pitchFamily="18" charset="0"/>
              </a:rPr>
              <a:t>     基本等值式，置换规则、换名规则、代替规则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Times New Roman" panose="02020603050405020304" pitchFamily="18" charset="0"/>
              </a:rPr>
              <a:t>前束范式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Times New Roman" panose="02020603050405020304" pitchFamily="18" charset="0"/>
              </a:rPr>
              <a:t>推理的形式结构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Times New Roman" panose="02020603050405020304" pitchFamily="18" charset="0"/>
              </a:rPr>
              <a:t>自然推理系统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 baseline="-25000">
                <a:latin typeface="Palace Script MT" panose="030303020206070C0B05" pitchFamily="66" charset="0"/>
              </a:rPr>
              <a:t>L</a:t>
            </a:r>
          </a:p>
          <a:p>
            <a:pPr>
              <a:buClr>
                <a:srgbClr val="FF9900"/>
              </a:buClr>
            </a:pPr>
            <a:r>
              <a:rPr lang="en-US" altLang="zh-CN">
                <a:latin typeface="Times New Roman" panose="02020603050405020304" pitchFamily="18" charset="0"/>
              </a:rPr>
              <a:t>     </a:t>
            </a:r>
            <a:r>
              <a:rPr lang="zh-CN" altLang="en-US">
                <a:latin typeface="Times New Roman" panose="02020603050405020304" pitchFamily="18" charset="0"/>
              </a:rPr>
              <a:t>推理定律、推理规则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17038-A8D2-40C5-8D39-B9960F2EB7B8}" type="slidenum">
              <a:rPr lang="en-US" altLang="zh-CN"/>
              <a:pPr/>
              <a:t>28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基本要求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idx="1"/>
          </p:nvPr>
        </p:nvSpPr>
        <p:spPr>
          <a:xfrm>
            <a:off x="519113" y="1241425"/>
            <a:ext cx="8229600" cy="4492625"/>
          </a:xfrm>
        </p:spPr>
        <p:txBody>
          <a:bodyPr/>
          <a:lstStyle/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深刻理解并牢记一阶逻辑中的重要等值式</a:t>
            </a:r>
            <a:r>
              <a:rPr lang="en-US" altLang="zh-CN"/>
              <a:t>, </a:t>
            </a:r>
            <a:r>
              <a:rPr lang="zh-CN" altLang="en-US"/>
              <a:t>并能准确而熟练地应用它们．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熟练正确地使用置换规则、换名规则、代替规则．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熟练地求出给定公式的前束范式．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深刻理解自然推理系统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 i="1" baseline="-25000">
                <a:latin typeface="Palace Script MT" panose="030303020206070C0B05" pitchFamily="66" charset="0"/>
              </a:rPr>
              <a:t>L</a:t>
            </a:r>
            <a:r>
              <a:rPr lang="en-US" altLang="zh-CN"/>
              <a:t> </a:t>
            </a:r>
            <a:r>
              <a:rPr lang="zh-CN" altLang="en-US"/>
              <a:t>的定义，牢记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 i="1" baseline="-25000">
                <a:latin typeface="Palace Script MT" panose="030303020206070C0B05" pitchFamily="66" charset="0"/>
              </a:rPr>
              <a:t>L</a:t>
            </a:r>
            <a:r>
              <a:rPr lang="en-US" altLang="zh-CN"/>
              <a:t> </a:t>
            </a:r>
            <a:r>
              <a:rPr lang="zh-CN" altLang="en-US"/>
              <a:t>中的各条推理规则，特别是注意使用</a:t>
            </a:r>
            <a:r>
              <a:rPr lang="zh-CN" altLang="en-US">
                <a:sym typeface="Symbol" panose="05050102010706020507" pitchFamily="18" charset="2"/>
              </a:rPr>
              <a:t></a:t>
            </a:r>
            <a:r>
              <a:rPr lang="zh-CN" altLang="en-US"/>
              <a:t>、</a:t>
            </a:r>
            <a:r>
              <a:rPr lang="zh-CN" altLang="en-US">
                <a:sym typeface="Symbol" panose="05050102010706020507" pitchFamily="18" charset="2"/>
              </a:rPr>
              <a:t></a:t>
            </a:r>
            <a:r>
              <a:rPr lang="en-US" altLang="zh-CN"/>
              <a:t>+</a:t>
            </a:r>
            <a:r>
              <a:rPr lang="zh-CN" altLang="en-US"/>
              <a:t>、</a:t>
            </a:r>
            <a:r>
              <a:rPr lang="zh-CN" altLang="en-US">
                <a:sym typeface="Symbol" panose="05050102010706020507" pitchFamily="18" charset="2"/>
              </a:rPr>
              <a:t></a:t>
            </a:r>
            <a:r>
              <a:rPr lang="en-US" altLang="zh-CN"/>
              <a:t>+</a:t>
            </a:r>
            <a:r>
              <a:rPr lang="zh-CN" altLang="en-US"/>
              <a:t>、</a:t>
            </a:r>
            <a:r>
              <a:rPr lang="zh-CN" altLang="en-US">
                <a:sym typeface="Symbol" panose="05050102010706020507" pitchFamily="18" charset="2"/>
              </a:rPr>
              <a:t></a:t>
            </a:r>
            <a:r>
              <a:rPr lang="zh-CN" altLang="en-US"/>
              <a:t> </a:t>
            </a:r>
            <a:r>
              <a:rPr lang="en-US" altLang="zh-CN"/>
              <a:t>4</a:t>
            </a:r>
            <a:r>
              <a:rPr lang="zh-CN" altLang="en-US"/>
              <a:t>条推理规则的条件．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能正确地给出有效推理的证明．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BFB99-FEB1-4DCD-962D-34A759FD396E}" type="slidenum">
              <a:rPr lang="en-US" altLang="zh-CN"/>
              <a:pPr/>
              <a:t>29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基本等值式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196975"/>
            <a:ext cx="8229600" cy="4679950"/>
          </a:xfrm>
        </p:spPr>
        <p:txBody>
          <a:bodyPr/>
          <a:lstStyle/>
          <a:p>
            <a:pPr marL="457200" indent="-457200"/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zh-CN" altLang="en-US" dirty="0">
                <a:latin typeface="Times New Roman" panose="02020603050405020304" pitchFamily="18" charset="0"/>
              </a:rPr>
              <a:t>量词否定等值式</a:t>
            </a:r>
          </a:p>
          <a:p>
            <a:pPr marL="457200" indent="-457200"/>
            <a:r>
              <a:rPr lang="zh-CN" altLang="en-US" dirty="0">
                <a:latin typeface="Times New Roman" panose="02020603050405020304" pitchFamily="18" charset="0"/>
              </a:rPr>
              <a:t>       ①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</a:t>
            </a:r>
            <a:r>
              <a:rPr lang="en-US" altLang="zh-CN" i="1" dirty="0" err="1">
                <a:latin typeface="Times New Roman" panose="02020603050405020304" pitchFamily="18" charset="0"/>
              </a:rPr>
              <a:t>xA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 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</a:p>
          <a:p>
            <a:pPr marL="457200" indent="-457200"/>
            <a:r>
              <a:rPr lang="en-US" altLang="zh-CN" dirty="0">
                <a:latin typeface="Times New Roman" panose="02020603050405020304" pitchFamily="18" charset="0"/>
              </a:rPr>
              <a:t>       ②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</a:t>
            </a:r>
            <a:r>
              <a:rPr lang="en-US" altLang="zh-CN" i="1" dirty="0" err="1">
                <a:latin typeface="Times New Roman" panose="02020603050405020304" pitchFamily="18" charset="0"/>
              </a:rPr>
              <a:t>xA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 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</a:p>
          <a:p>
            <a:pPr marL="457200" indent="-457200"/>
            <a:r>
              <a:rPr lang="en-US" altLang="zh-CN" dirty="0">
                <a:latin typeface="Times New Roman" panose="02020603050405020304" pitchFamily="18" charset="0"/>
              </a:rPr>
              <a:t>(3) </a:t>
            </a:r>
            <a:r>
              <a:rPr lang="zh-CN" altLang="en-US" dirty="0">
                <a:latin typeface="Times New Roman" panose="02020603050405020304" pitchFamily="18" charset="0"/>
              </a:rPr>
              <a:t>量词辖域收缩与扩张等值式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  <a:p>
            <a:pPr marL="457200" indent="-457200"/>
            <a:r>
              <a:rPr lang="en-US" altLang="zh-CN" dirty="0">
                <a:latin typeface="Times New Roman" panose="02020603050405020304" pitchFamily="18" charset="0"/>
              </a:rPr>
              <a:t>     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</a:rPr>
              <a:t>是含 </a:t>
            </a:r>
            <a:r>
              <a:rPr lang="en-US" altLang="zh-CN" i="1" dirty="0">
                <a:latin typeface="Times New Roman" panose="02020603050405020304" pitchFamily="18" charset="0"/>
              </a:rPr>
              <a:t>x </a:t>
            </a:r>
            <a:r>
              <a:rPr lang="zh-CN" altLang="en-US" dirty="0">
                <a:latin typeface="Times New Roman" panose="02020603050405020304" pitchFamily="18" charset="0"/>
              </a:rPr>
              <a:t>自由出现的公式，</a:t>
            </a:r>
            <a:r>
              <a:rPr lang="en-US" altLang="zh-CN" i="1" dirty="0">
                <a:latin typeface="Times New Roman" panose="02020603050405020304" pitchFamily="18" charset="0"/>
              </a:rPr>
              <a:t>B </a:t>
            </a:r>
            <a:r>
              <a:rPr lang="zh-CN" altLang="en-US" dirty="0">
                <a:latin typeface="Times New Roman" panose="02020603050405020304" pitchFamily="18" charset="0"/>
              </a:rPr>
              <a:t>中不含 </a:t>
            </a:r>
            <a:r>
              <a:rPr lang="en-US" altLang="zh-CN" i="1" dirty="0">
                <a:latin typeface="Times New Roman" panose="02020603050405020304" pitchFamily="18" charset="0"/>
              </a:rPr>
              <a:t>x </a:t>
            </a:r>
            <a:r>
              <a:rPr lang="zh-CN" altLang="en-US" dirty="0">
                <a:latin typeface="Times New Roman" panose="02020603050405020304" pitchFamily="18" charset="0"/>
              </a:rPr>
              <a:t>的自由出现</a:t>
            </a:r>
          </a:p>
          <a:p>
            <a:pPr marL="457200" indent="-457200"/>
            <a:r>
              <a:rPr lang="zh-CN" altLang="en-US" dirty="0">
                <a:latin typeface="Times New Roman" panose="02020603050405020304" pitchFamily="18" charset="0"/>
              </a:rPr>
              <a:t>     关于全称量词的：</a:t>
            </a:r>
          </a:p>
          <a:p>
            <a:pPr marL="457200" indent="-457200"/>
            <a:r>
              <a:rPr lang="zh-CN" altLang="en-US" dirty="0">
                <a:latin typeface="Times New Roman" panose="02020603050405020304" pitchFamily="18" charset="0"/>
              </a:rPr>
              <a:t>         ①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latin typeface="Times New Roman" panose="02020603050405020304" pitchFamily="18" charset="0"/>
              </a:rPr>
              <a:t>xA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457200" indent="-457200"/>
            <a:r>
              <a:rPr lang="en-US" altLang="zh-CN" dirty="0">
                <a:latin typeface="Times New Roman" panose="02020603050405020304" pitchFamily="18" charset="0"/>
              </a:rPr>
              <a:t>         ②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latin typeface="Times New Roman" panose="02020603050405020304" pitchFamily="18" charset="0"/>
              </a:rPr>
              <a:t>xA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457200" indent="-457200"/>
            <a:r>
              <a:rPr lang="en-US" altLang="zh-CN" dirty="0">
                <a:latin typeface="Times New Roman" panose="02020603050405020304" pitchFamily="18" charset="0"/>
              </a:rPr>
              <a:t>       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③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xA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457200" indent="-457200"/>
            <a:r>
              <a:rPr lang="en-US" altLang="zh-CN" dirty="0">
                <a:latin typeface="Times New Roman" panose="02020603050405020304" pitchFamily="18" charset="0"/>
              </a:rPr>
              <a:t>         ④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</a:t>
            </a:r>
            <a:r>
              <a:rPr lang="en-US" altLang="zh-CN" i="1" dirty="0" err="1">
                <a:latin typeface="Times New Roman" panose="02020603050405020304" pitchFamily="18" charset="0"/>
              </a:rPr>
              <a:t>xA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  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F833E9-44AB-43F9-9D9C-7862B19EA80C}" type="slidenum">
              <a:rPr lang="en-US" altLang="zh-CN"/>
              <a:pPr/>
              <a:t>3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练习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1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905FB-C962-4F76-B9F5-2C43B87EE438}" type="slidenum">
              <a:rPr lang="en-US" altLang="zh-CN"/>
              <a:pPr/>
              <a:t>30</a:t>
            </a:fld>
            <a:endParaRPr lang="en-US" altLang="zh-CN"/>
          </a:p>
        </p:txBody>
      </p:sp>
      <p:grpSp>
        <p:nvGrpSpPr>
          <p:cNvPr id="342027" name="Group 11"/>
          <p:cNvGrpSpPr>
            <a:grpSpLocks/>
          </p:cNvGrpSpPr>
          <p:nvPr/>
        </p:nvGrpSpPr>
        <p:grpSpPr bwMode="auto">
          <a:xfrm>
            <a:off x="468313" y="1341438"/>
            <a:ext cx="8207375" cy="3616325"/>
            <a:chOff x="295" y="845"/>
            <a:chExt cx="5170" cy="2278"/>
          </a:xfrm>
        </p:grpSpPr>
        <p:graphicFrame>
          <p:nvGraphicFramePr>
            <p:cNvPr id="342021" name="Object 5"/>
            <p:cNvGraphicFramePr>
              <a:graphicFrameLocks noChangeAspect="1"/>
            </p:cNvGraphicFramePr>
            <p:nvPr/>
          </p:nvGraphicFramePr>
          <p:xfrm>
            <a:off x="657" y="1434"/>
            <a:ext cx="483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167" name="公式" r:id="rId4" imgW="368280" imgH="177480" progId="Equation.3">
                    <p:embed/>
                  </p:oleObj>
                </mc:Choice>
                <mc:Fallback>
                  <p:oleObj name="公式" r:id="rId4" imgW="368280" imgH="17748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1434"/>
                          <a:ext cx="483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2020" name="Text Box 4"/>
            <p:cNvSpPr txBox="1">
              <a:spLocks noChangeArrowheads="1"/>
            </p:cNvSpPr>
            <p:nvPr/>
          </p:nvSpPr>
          <p:spPr bwMode="auto">
            <a:xfrm>
              <a:off x="295" y="845"/>
              <a:ext cx="5170" cy="22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zh-CN" b="1" dirty="0">
                  <a:latin typeface="Times New Roman" panose="02020603050405020304" pitchFamily="18" charset="0"/>
                </a:rPr>
                <a:t>1. </a:t>
              </a:r>
              <a:r>
                <a:rPr lang="zh-CN" altLang="en-US" b="1" dirty="0">
                  <a:latin typeface="Times New Roman" panose="02020603050405020304" pitchFamily="18" charset="0"/>
                </a:rPr>
                <a:t>给定解释</a:t>
              </a:r>
              <a:r>
                <a:rPr lang="en-US" altLang="zh-CN" b="1" dirty="0">
                  <a:latin typeface="Times New Roman" panose="02020603050405020304" pitchFamily="18" charset="0"/>
                </a:rPr>
                <a:t>I</a:t>
              </a:r>
              <a:r>
                <a:rPr lang="zh-CN" altLang="en-US" b="1" dirty="0">
                  <a:latin typeface="Times New Roman" panose="02020603050405020304" pitchFamily="18" charset="0"/>
                </a:rPr>
                <a:t>如下</a:t>
              </a:r>
              <a:r>
                <a:rPr lang="en-US" altLang="zh-CN" b="1" dirty="0"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20000"/>
                </a:spcBef>
              </a:pPr>
              <a:r>
                <a:rPr lang="en-US" altLang="zh-CN" b="1" dirty="0">
                  <a:latin typeface="Times New Roman" panose="02020603050405020304" pitchFamily="18" charset="0"/>
                </a:rPr>
                <a:t>(1) </a:t>
              </a:r>
              <a:r>
                <a:rPr lang="zh-CN" altLang="en-US" b="1" dirty="0">
                  <a:latin typeface="Times New Roman" panose="02020603050405020304" pitchFamily="18" charset="0"/>
                </a:rPr>
                <a:t>个体域</a:t>
              </a:r>
              <a:r>
                <a:rPr lang="en-US" altLang="zh-CN" b="1" i="1" dirty="0">
                  <a:latin typeface="Times New Roman" panose="02020603050405020304" pitchFamily="18" charset="0"/>
                </a:rPr>
                <a:t>D</a:t>
              </a:r>
              <a:r>
                <a:rPr lang="en-US" altLang="zh-CN" b="1" dirty="0">
                  <a:latin typeface="Times New Roman" panose="02020603050405020304" pitchFamily="18" charset="0"/>
                </a:rPr>
                <a:t>={2,3}</a:t>
              </a:r>
            </a:p>
            <a:p>
              <a:pPr>
                <a:spcBef>
                  <a:spcPct val="20000"/>
                </a:spcBef>
              </a:pPr>
              <a:r>
                <a:rPr lang="en-US" altLang="zh-CN" b="1" dirty="0">
                  <a:latin typeface="Times New Roman" panose="02020603050405020304" pitchFamily="18" charset="0"/>
                </a:rPr>
                <a:t>(2) </a:t>
              </a:r>
            </a:p>
            <a:p>
              <a:pPr>
                <a:spcBef>
                  <a:spcPct val="20000"/>
                </a:spcBef>
              </a:pPr>
              <a:r>
                <a:rPr lang="en-US" altLang="zh-CN" b="1" dirty="0">
                  <a:latin typeface="Times New Roman" panose="02020603050405020304" pitchFamily="18" charset="0"/>
                </a:rPr>
                <a:t>(3)</a:t>
              </a:r>
            </a:p>
            <a:p>
              <a:pPr>
                <a:spcBef>
                  <a:spcPct val="20000"/>
                </a:spcBef>
              </a:pPr>
              <a:r>
                <a:rPr lang="en-US" altLang="zh-CN" b="1" dirty="0">
                  <a:latin typeface="Times New Roman" panose="02020603050405020304" pitchFamily="18" charset="0"/>
                </a:rPr>
                <a:t>(4)</a:t>
              </a:r>
            </a:p>
            <a:p>
              <a:pPr>
                <a:spcBef>
                  <a:spcPct val="20000"/>
                </a:spcBef>
              </a:pPr>
              <a:endParaRPr lang="en-US" altLang="zh-CN" b="1" dirty="0">
                <a:latin typeface="Times New Roman" panose="02020603050405020304" pitchFamily="18" charset="0"/>
              </a:endParaRPr>
            </a:p>
            <a:p>
              <a:pPr>
                <a:spcBef>
                  <a:spcPct val="45000"/>
                </a:spcBef>
              </a:pPr>
              <a:r>
                <a:rPr lang="zh-CN" altLang="en-US" b="1" dirty="0">
                  <a:latin typeface="Times New Roman" panose="02020603050405020304" pitchFamily="18" charset="0"/>
                </a:rPr>
                <a:t>求下述在</a:t>
              </a:r>
              <a:r>
                <a:rPr lang="en-US" altLang="zh-CN" b="1" i="1" dirty="0">
                  <a:latin typeface="Times New Roman" panose="02020603050405020304" pitchFamily="18" charset="0"/>
                </a:rPr>
                <a:t>I</a:t>
              </a:r>
              <a:r>
                <a:rPr lang="zh-CN" altLang="en-US" b="1" dirty="0">
                  <a:latin typeface="Times New Roman" panose="02020603050405020304" pitchFamily="18" charset="0"/>
                </a:rPr>
                <a:t>下的解释及其真值</a:t>
              </a:r>
              <a:r>
                <a:rPr lang="en-US" altLang="zh-CN" b="1" dirty="0">
                  <a:latin typeface="Times New Roman" panose="02020603050405020304" pitchFamily="18" charset="0"/>
                </a:rPr>
                <a:t>:</a:t>
              </a:r>
            </a:p>
            <a:p>
              <a:pPr>
                <a:spcBef>
                  <a:spcPct val="20000"/>
                </a:spcBef>
              </a:pPr>
              <a:r>
                <a:rPr lang="en-US" altLang="zh-CN" b="1" dirty="0">
                  <a:latin typeface="Times New Roman" panose="02020603050405020304" pitchFamily="18" charset="0"/>
                </a:rPr>
                <a:t>      </a:t>
              </a:r>
              <a:r>
                <a:rPr lang="en-US" altLang="zh-CN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</a:t>
              </a:r>
              <a:r>
                <a:rPr lang="en-US" altLang="zh-CN" b="1" i="1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altLang="zh-CN" b="1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</a:t>
              </a:r>
              <a:r>
                <a:rPr lang="en-US" altLang="zh-CN" b="1" i="1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y</a:t>
              </a:r>
              <a:r>
                <a:rPr lang="en-US" altLang="zh-CN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altLang="zh-CN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lang="en-US" altLang="zh-CN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altLang="zh-CN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lang="en-US" altLang="zh-CN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altLang="zh-CN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x</a:t>
              </a:r>
              <a:r>
                <a:rPr lang="en-US" altLang="zh-CN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))</a:t>
              </a:r>
              <a:r>
                <a:rPr lang="en-US" altLang="zh-CN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G</a:t>
              </a:r>
              <a:r>
                <a:rPr lang="en-US" altLang="zh-CN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altLang="zh-CN" b="1" i="1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y</a:t>
              </a:r>
              <a:r>
                <a:rPr lang="en-US" altLang="zh-CN" b="1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,</a:t>
              </a:r>
              <a:r>
                <a:rPr lang="en-US" altLang="zh-CN" b="1" i="1" dirty="0" err="1">
                  <a:latin typeface="Times New Roman" panose="02020603050405020304" pitchFamily="18" charset="0"/>
                  <a:sym typeface="Symbol" panose="05050102010706020507" pitchFamily="18" charset="2"/>
                </a:rPr>
                <a:t>f</a:t>
              </a:r>
              <a:r>
                <a:rPr lang="en-US" altLang="zh-CN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en-US" altLang="zh-CN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en-US" altLang="zh-CN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)))</a:t>
              </a:r>
            </a:p>
          </p:txBody>
        </p:sp>
        <p:graphicFrame>
          <p:nvGraphicFramePr>
            <p:cNvPr id="342023" name="Object 7"/>
            <p:cNvGraphicFramePr>
              <a:graphicFrameLocks noChangeAspect="1"/>
            </p:cNvGraphicFramePr>
            <p:nvPr/>
          </p:nvGraphicFramePr>
          <p:xfrm>
            <a:off x="612" y="1661"/>
            <a:ext cx="2444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168" name="公式" r:id="rId6" imgW="1714320" imgH="228600" progId="Equation.3">
                    <p:embed/>
                  </p:oleObj>
                </mc:Choice>
                <mc:Fallback>
                  <p:oleObj name="公式" r:id="rId6" imgW="1714320" imgH="2286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1661"/>
                          <a:ext cx="2444" cy="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2025" name="Object 9"/>
            <p:cNvGraphicFramePr>
              <a:graphicFrameLocks noChangeAspect="1"/>
            </p:cNvGraphicFramePr>
            <p:nvPr/>
          </p:nvGraphicFramePr>
          <p:xfrm>
            <a:off x="612" y="1979"/>
            <a:ext cx="4309" cy="6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2169" name="公式" r:id="rId8" imgW="3276360" imgH="469800" progId="Equation.3">
                    <p:embed/>
                  </p:oleObj>
                </mc:Choice>
                <mc:Fallback>
                  <p:oleObj name="公式" r:id="rId8" imgW="3276360" imgH="4698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1979"/>
                          <a:ext cx="4309" cy="6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2028" name="Text Box 12"/>
          <p:cNvSpPr txBox="1">
            <a:spLocks noChangeArrowheads="1"/>
          </p:cNvSpPr>
          <p:nvPr/>
        </p:nvSpPr>
        <p:spPr bwMode="auto">
          <a:xfrm>
            <a:off x="468313" y="4941888"/>
            <a:ext cx="6911975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解 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</a:t>
            </a:r>
            <a:r>
              <a:rPr lang="en-US" altLang="zh-CN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xF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))</a:t>
            </a:r>
            <a:r>
              <a:rPr lang="en-US" altLang="zh-CN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yG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))</a:t>
            </a:r>
          </a:p>
          <a:p>
            <a:pPr>
              <a:spcBef>
                <a:spcPct val="20000"/>
              </a:spcBef>
            </a:pP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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(2))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(3))(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(2,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(2))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(3,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(2)))</a:t>
            </a:r>
          </a:p>
          <a:p>
            <a:pPr>
              <a:spcBef>
                <a:spcPct val="20000"/>
              </a:spcBef>
            </a:pP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10(10)0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2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02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练习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idx="1"/>
          </p:nvPr>
        </p:nvSpPr>
        <p:spPr>
          <a:xfrm>
            <a:off x="519113" y="1241425"/>
            <a:ext cx="8229600" cy="1035050"/>
          </a:xfrm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</a:rPr>
              <a:t>2.</a:t>
            </a:r>
            <a:r>
              <a:rPr lang="zh-CN" altLang="en-US">
                <a:latin typeface="Times New Roman" panose="02020603050405020304" pitchFamily="18" charset="0"/>
              </a:rPr>
              <a:t>求下述公式的前束范式</a:t>
            </a:r>
            <a:r>
              <a:rPr lang="fr-FR" altLang="zh-CN">
                <a:latin typeface="Times New Roman" panose="02020603050405020304" pitchFamily="18" charset="0"/>
              </a:rPr>
              <a:t>:</a:t>
            </a:r>
          </a:p>
          <a:p>
            <a:r>
              <a:rPr lang="fr-FR" altLang="zh-CN">
                <a:latin typeface="Times New Roman" panose="02020603050405020304" pitchFamily="18" charset="0"/>
              </a:rPr>
              <a:t>  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fr-FR" altLang="zh-CN" i="1">
                <a:latin typeface="Times New Roman" panose="02020603050405020304" pitchFamily="18" charset="0"/>
              </a:rPr>
              <a:t>xF</a:t>
            </a:r>
            <a:r>
              <a:rPr lang="fr-FR" altLang="zh-CN">
                <a:latin typeface="Times New Roman" panose="02020603050405020304" pitchFamily="18" charset="0"/>
              </a:rPr>
              <a:t>(</a:t>
            </a:r>
            <a:r>
              <a:rPr lang="fr-FR" altLang="zh-CN" i="1">
                <a:latin typeface="Times New Roman" panose="02020603050405020304" pitchFamily="18" charset="0"/>
              </a:rPr>
              <a:t>x</a:t>
            </a:r>
            <a:r>
              <a:rPr lang="fr-FR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</a:t>
            </a:r>
            <a:r>
              <a:rPr lang="fr-FR" altLang="zh-CN" i="1">
                <a:latin typeface="Times New Roman" panose="02020603050405020304" pitchFamily="18" charset="0"/>
              </a:rPr>
              <a:t>y</a:t>
            </a:r>
            <a:r>
              <a:rPr lang="fr-FR" altLang="zh-CN">
                <a:latin typeface="Times New Roman" panose="02020603050405020304" pitchFamily="18" charset="0"/>
              </a:rPr>
              <a:t>(</a:t>
            </a:r>
            <a:r>
              <a:rPr lang="fr-FR" altLang="zh-CN" i="1">
                <a:latin typeface="Times New Roman" panose="02020603050405020304" pitchFamily="18" charset="0"/>
              </a:rPr>
              <a:t>G</a:t>
            </a:r>
            <a:r>
              <a:rPr lang="fr-FR" altLang="zh-CN">
                <a:latin typeface="Times New Roman" panose="02020603050405020304" pitchFamily="18" charset="0"/>
              </a:rPr>
              <a:t>(</a:t>
            </a:r>
            <a:r>
              <a:rPr lang="fr-FR" altLang="zh-CN" i="1">
                <a:latin typeface="Times New Roman" panose="02020603050405020304" pitchFamily="18" charset="0"/>
              </a:rPr>
              <a:t>x</a:t>
            </a:r>
            <a:r>
              <a:rPr lang="fr-FR" altLang="zh-CN">
                <a:latin typeface="Times New Roman" panose="02020603050405020304" pitchFamily="18" charset="0"/>
              </a:rPr>
              <a:t>,</a:t>
            </a:r>
            <a:r>
              <a:rPr lang="fr-FR" altLang="zh-CN" i="1">
                <a:latin typeface="Times New Roman" panose="02020603050405020304" pitchFamily="18" charset="0"/>
              </a:rPr>
              <a:t>y</a:t>
            </a:r>
            <a:r>
              <a:rPr lang="fr-FR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fr-FR" altLang="zh-CN" i="1">
                <a:latin typeface="Times New Roman" panose="02020603050405020304" pitchFamily="18" charset="0"/>
              </a:rPr>
              <a:t>H</a:t>
            </a:r>
            <a:r>
              <a:rPr lang="fr-FR" altLang="zh-CN">
                <a:latin typeface="Times New Roman" panose="02020603050405020304" pitchFamily="18" charset="0"/>
              </a:rPr>
              <a:t>(</a:t>
            </a:r>
            <a:r>
              <a:rPr lang="fr-FR" altLang="zh-CN" i="1">
                <a:latin typeface="Times New Roman" panose="02020603050405020304" pitchFamily="18" charset="0"/>
              </a:rPr>
              <a:t>x</a:t>
            </a:r>
            <a:r>
              <a:rPr lang="fr-FR" altLang="zh-CN">
                <a:latin typeface="Times New Roman" panose="02020603050405020304" pitchFamily="18" charset="0"/>
              </a:rPr>
              <a:t>,</a:t>
            </a:r>
            <a:r>
              <a:rPr lang="fr-FR" altLang="zh-CN" i="1">
                <a:latin typeface="Times New Roman" panose="02020603050405020304" pitchFamily="18" charset="0"/>
              </a:rPr>
              <a:t>y</a:t>
            </a:r>
            <a:r>
              <a:rPr lang="fr-FR" altLang="zh-CN">
                <a:latin typeface="Times New Roman" panose="02020603050405020304" pitchFamily="18" charset="0"/>
              </a:rPr>
              <a:t>))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E193A-067D-4189-B88C-EDDA5F98B11C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344068" name="Rectangle 4"/>
          <p:cNvSpPr>
            <a:spLocks noChangeArrowheads="1"/>
          </p:cNvSpPr>
          <p:nvPr/>
        </p:nvSpPr>
        <p:spPr bwMode="auto">
          <a:xfrm>
            <a:off x="468313" y="2105025"/>
            <a:ext cx="5853112" cy="2332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解   使用换名规则</a:t>
            </a:r>
            <a:r>
              <a:rPr lang="fr-FR" altLang="zh-CN">
                <a:latin typeface="Times New Roman" panose="02020603050405020304" pitchFamily="18" charset="0"/>
              </a:rPr>
              <a:t>,</a:t>
            </a:r>
            <a:endParaRPr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      </a:t>
            </a:r>
            <a:r>
              <a:rPr lang="fr-FR" altLang="zh-CN" i="1">
                <a:latin typeface="Times New Roman" panose="02020603050405020304" pitchFamily="18" charset="0"/>
              </a:rPr>
              <a:t>xF</a:t>
            </a:r>
            <a:r>
              <a:rPr lang="fr-FR" altLang="zh-CN">
                <a:latin typeface="Times New Roman" panose="02020603050405020304" pitchFamily="18" charset="0"/>
              </a:rPr>
              <a:t>(</a:t>
            </a:r>
            <a:r>
              <a:rPr lang="fr-FR" altLang="zh-CN" i="1">
                <a:latin typeface="Times New Roman" panose="02020603050405020304" pitchFamily="18" charset="0"/>
              </a:rPr>
              <a:t>x</a:t>
            </a:r>
            <a:r>
              <a:rPr lang="fr-FR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</a:t>
            </a:r>
            <a:r>
              <a:rPr lang="fr-FR" altLang="zh-CN" i="1">
                <a:latin typeface="Times New Roman" panose="02020603050405020304" pitchFamily="18" charset="0"/>
              </a:rPr>
              <a:t>y</a:t>
            </a:r>
            <a:r>
              <a:rPr lang="fr-FR" altLang="zh-CN">
                <a:latin typeface="Times New Roman" panose="02020603050405020304" pitchFamily="18" charset="0"/>
              </a:rPr>
              <a:t>(</a:t>
            </a:r>
            <a:r>
              <a:rPr lang="fr-FR" altLang="zh-CN" i="1">
                <a:latin typeface="Times New Roman" panose="02020603050405020304" pitchFamily="18" charset="0"/>
              </a:rPr>
              <a:t>G</a:t>
            </a:r>
            <a:r>
              <a:rPr lang="fr-FR" altLang="zh-CN">
                <a:latin typeface="Times New Roman" panose="02020603050405020304" pitchFamily="18" charset="0"/>
              </a:rPr>
              <a:t>(</a:t>
            </a:r>
            <a:r>
              <a:rPr lang="fr-FR" altLang="zh-CN" i="1">
                <a:latin typeface="Times New Roman" panose="02020603050405020304" pitchFamily="18" charset="0"/>
              </a:rPr>
              <a:t>x</a:t>
            </a:r>
            <a:r>
              <a:rPr lang="fr-FR" altLang="zh-CN">
                <a:latin typeface="Times New Roman" panose="02020603050405020304" pitchFamily="18" charset="0"/>
              </a:rPr>
              <a:t>,</a:t>
            </a:r>
            <a:r>
              <a:rPr lang="fr-FR" altLang="zh-CN" i="1">
                <a:latin typeface="Times New Roman" panose="02020603050405020304" pitchFamily="18" charset="0"/>
              </a:rPr>
              <a:t>y</a:t>
            </a:r>
            <a:r>
              <a:rPr lang="fr-FR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fr-FR" altLang="zh-CN" i="1">
                <a:latin typeface="Times New Roman" panose="02020603050405020304" pitchFamily="18" charset="0"/>
              </a:rPr>
              <a:t>H</a:t>
            </a:r>
            <a:r>
              <a:rPr lang="fr-FR" altLang="zh-CN">
                <a:latin typeface="Times New Roman" panose="02020603050405020304" pitchFamily="18" charset="0"/>
              </a:rPr>
              <a:t>(</a:t>
            </a:r>
            <a:r>
              <a:rPr lang="fr-FR" altLang="zh-CN" i="1">
                <a:latin typeface="Times New Roman" panose="02020603050405020304" pitchFamily="18" charset="0"/>
              </a:rPr>
              <a:t>x</a:t>
            </a:r>
            <a:r>
              <a:rPr lang="fr-FR" altLang="zh-CN">
                <a:latin typeface="Times New Roman" panose="02020603050405020304" pitchFamily="18" charset="0"/>
              </a:rPr>
              <a:t>,</a:t>
            </a:r>
            <a:r>
              <a:rPr lang="fr-FR" altLang="zh-CN" i="1">
                <a:latin typeface="Times New Roman" panose="02020603050405020304" pitchFamily="18" charset="0"/>
              </a:rPr>
              <a:t>y</a:t>
            </a:r>
            <a:r>
              <a:rPr lang="fr-FR" altLang="zh-CN">
                <a:latin typeface="Times New Roman" panose="02020603050405020304" pitchFamily="18" charset="0"/>
              </a:rPr>
              <a:t>))</a:t>
            </a:r>
            <a:endParaRPr lang="fr-FR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fr-FR" altLang="zh-CN">
                <a:latin typeface="Times New Roman" panose="02020603050405020304" pitchFamily="18" charset="0"/>
                <a:sym typeface="Symbol" panose="05050102010706020507" pitchFamily="18" charset="2"/>
              </a:rPr>
              <a:t>   </a:t>
            </a:r>
            <a:r>
              <a:rPr lang="fr-FR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fr-FR" altLang="zh-CN" i="1">
                <a:latin typeface="Times New Roman" panose="02020603050405020304" pitchFamily="18" charset="0"/>
              </a:rPr>
              <a:t>zF</a:t>
            </a:r>
            <a:r>
              <a:rPr lang="fr-FR" altLang="zh-CN">
                <a:latin typeface="Times New Roman" panose="02020603050405020304" pitchFamily="18" charset="0"/>
              </a:rPr>
              <a:t>(</a:t>
            </a:r>
            <a:r>
              <a:rPr lang="fr-FR" altLang="zh-CN" i="1">
                <a:latin typeface="Times New Roman" panose="02020603050405020304" pitchFamily="18" charset="0"/>
              </a:rPr>
              <a:t>z</a:t>
            </a:r>
            <a:r>
              <a:rPr lang="fr-FR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</a:t>
            </a:r>
            <a:r>
              <a:rPr lang="fr-FR" altLang="zh-CN" i="1">
                <a:latin typeface="Times New Roman" panose="02020603050405020304" pitchFamily="18" charset="0"/>
              </a:rPr>
              <a:t>y</a:t>
            </a:r>
            <a:r>
              <a:rPr lang="fr-FR" altLang="zh-CN">
                <a:latin typeface="Times New Roman" panose="02020603050405020304" pitchFamily="18" charset="0"/>
              </a:rPr>
              <a:t>(</a:t>
            </a:r>
            <a:r>
              <a:rPr lang="fr-FR" altLang="zh-CN" i="1">
                <a:latin typeface="Times New Roman" panose="02020603050405020304" pitchFamily="18" charset="0"/>
              </a:rPr>
              <a:t>G</a:t>
            </a:r>
            <a:r>
              <a:rPr lang="fr-FR" altLang="zh-CN">
                <a:latin typeface="Times New Roman" panose="02020603050405020304" pitchFamily="18" charset="0"/>
              </a:rPr>
              <a:t>(</a:t>
            </a:r>
            <a:r>
              <a:rPr lang="fr-FR" altLang="zh-CN" i="1">
                <a:latin typeface="Times New Roman" panose="02020603050405020304" pitchFamily="18" charset="0"/>
              </a:rPr>
              <a:t>x</a:t>
            </a:r>
            <a:r>
              <a:rPr lang="fr-FR" altLang="zh-CN">
                <a:latin typeface="Times New Roman" panose="02020603050405020304" pitchFamily="18" charset="0"/>
              </a:rPr>
              <a:t>,</a:t>
            </a:r>
            <a:r>
              <a:rPr lang="fr-FR" altLang="zh-CN" i="1">
                <a:latin typeface="Times New Roman" panose="02020603050405020304" pitchFamily="18" charset="0"/>
              </a:rPr>
              <a:t>y</a:t>
            </a:r>
            <a:r>
              <a:rPr lang="fr-FR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fr-FR" altLang="zh-CN" i="1">
                <a:latin typeface="Times New Roman" panose="02020603050405020304" pitchFamily="18" charset="0"/>
              </a:rPr>
              <a:t>H</a:t>
            </a:r>
            <a:r>
              <a:rPr lang="fr-FR" altLang="zh-CN">
                <a:latin typeface="Times New Roman" panose="02020603050405020304" pitchFamily="18" charset="0"/>
              </a:rPr>
              <a:t>(</a:t>
            </a:r>
            <a:r>
              <a:rPr lang="fr-FR" altLang="zh-CN" i="1">
                <a:latin typeface="Times New Roman" panose="02020603050405020304" pitchFamily="18" charset="0"/>
              </a:rPr>
              <a:t>x</a:t>
            </a:r>
            <a:r>
              <a:rPr lang="fr-FR" altLang="zh-CN">
                <a:latin typeface="Times New Roman" panose="02020603050405020304" pitchFamily="18" charset="0"/>
              </a:rPr>
              <a:t>,</a:t>
            </a:r>
            <a:r>
              <a:rPr lang="fr-FR" altLang="zh-CN" i="1">
                <a:latin typeface="Times New Roman" panose="02020603050405020304" pitchFamily="18" charset="0"/>
              </a:rPr>
              <a:t>y</a:t>
            </a:r>
            <a:r>
              <a:rPr lang="fr-FR" altLang="zh-CN">
                <a:latin typeface="Times New Roman" panose="02020603050405020304" pitchFamily="18" charset="0"/>
              </a:rPr>
              <a:t>))</a:t>
            </a:r>
            <a:endParaRPr lang="fr-FR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fr-FR" altLang="zh-CN">
                <a:latin typeface="Times New Roman" panose="02020603050405020304" pitchFamily="18" charset="0"/>
                <a:sym typeface="Symbol" panose="05050102010706020507" pitchFamily="18" charset="2"/>
              </a:rPr>
              <a:t>   </a:t>
            </a:r>
            <a:r>
              <a:rPr lang="fr-FR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fr-FR" altLang="zh-CN" i="1">
                <a:latin typeface="Times New Roman" panose="02020603050405020304" pitchFamily="18" charset="0"/>
              </a:rPr>
              <a:t>z</a:t>
            </a:r>
            <a:r>
              <a:rPr lang="fr-FR" altLang="zh-CN">
                <a:latin typeface="Times New Roman" panose="02020603050405020304" pitchFamily="18" charset="0"/>
              </a:rPr>
              <a:t>(</a:t>
            </a:r>
            <a:r>
              <a:rPr lang="fr-FR" altLang="zh-CN" i="1">
                <a:latin typeface="Times New Roman" panose="02020603050405020304" pitchFamily="18" charset="0"/>
              </a:rPr>
              <a:t>F</a:t>
            </a:r>
            <a:r>
              <a:rPr lang="fr-FR" altLang="zh-CN">
                <a:latin typeface="Times New Roman" panose="02020603050405020304" pitchFamily="18" charset="0"/>
              </a:rPr>
              <a:t>(</a:t>
            </a:r>
            <a:r>
              <a:rPr lang="fr-FR" altLang="zh-CN" i="1">
                <a:latin typeface="Times New Roman" panose="02020603050405020304" pitchFamily="18" charset="0"/>
              </a:rPr>
              <a:t>z</a:t>
            </a:r>
            <a:r>
              <a:rPr lang="fr-FR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</a:t>
            </a:r>
            <a:r>
              <a:rPr lang="fr-FR" altLang="zh-CN" i="1">
                <a:latin typeface="Times New Roman" panose="02020603050405020304" pitchFamily="18" charset="0"/>
              </a:rPr>
              <a:t>y</a:t>
            </a:r>
            <a:r>
              <a:rPr lang="fr-FR" altLang="zh-CN">
                <a:latin typeface="Times New Roman" panose="02020603050405020304" pitchFamily="18" charset="0"/>
              </a:rPr>
              <a:t>(</a:t>
            </a:r>
            <a:r>
              <a:rPr lang="fr-FR" altLang="zh-CN" i="1">
                <a:latin typeface="Times New Roman" panose="02020603050405020304" pitchFamily="18" charset="0"/>
              </a:rPr>
              <a:t>G</a:t>
            </a:r>
            <a:r>
              <a:rPr lang="fr-FR" altLang="zh-CN">
                <a:latin typeface="Times New Roman" panose="02020603050405020304" pitchFamily="18" charset="0"/>
              </a:rPr>
              <a:t>(</a:t>
            </a:r>
            <a:r>
              <a:rPr lang="fr-FR" altLang="zh-CN" i="1">
                <a:latin typeface="Times New Roman" panose="02020603050405020304" pitchFamily="18" charset="0"/>
              </a:rPr>
              <a:t>x</a:t>
            </a:r>
            <a:r>
              <a:rPr lang="fr-FR" altLang="zh-CN">
                <a:latin typeface="Times New Roman" panose="02020603050405020304" pitchFamily="18" charset="0"/>
              </a:rPr>
              <a:t>,</a:t>
            </a:r>
            <a:r>
              <a:rPr lang="fr-FR" altLang="zh-CN" i="1">
                <a:latin typeface="Times New Roman" panose="02020603050405020304" pitchFamily="18" charset="0"/>
              </a:rPr>
              <a:t>y</a:t>
            </a:r>
            <a:r>
              <a:rPr lang="fr-FR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fr-FR" altLang="zh-CN" i="1">
                <a:latin typeface="Times New Roman" panose="02020603050405020304" pitchFamily="18" charset="0"/>
              </a:rPr>
              <a:t>H</a:t>
            </a:r>
            <a:r>
              <a:rPr lang="fr-FR" altLang="zh-CN">
                <a:latin typeface="Times New Roman" panose="02020603050405020304" pitchFamily="18" charset="0"/>
              </a:rPr>
              <a:t>(</a:t>
            </a:r>
            <a:r>
              <a:rPr lang="fr-FR" altLang="zh-CN" i="1">
                <a:latin typeface="Times New Roman" panose="02020603050405020304" pitchFamily="18" charset="0"/>
              </a:rPr>
              <a:t>x</a:t>
            </a:r>
            <a:r>
              <a:rPr lang="fr-FR" altLang="zh-CN">
                <a:latin typeface="Times New Roman" panose="02020603050405020304" pitchFamily="18" charset="0"/>
              </a:rPr>
              <a:t>,</a:t>
            </a:r>
            <a:r>
              <a:rPr lang="fr-FR" altLang="zh-CN" i="1">
                <a:latin typeface="Times New Roman" panose="02020603050405020304" pitchFamily="18" charset="0"/>
              </a:rPr>
              <a:t>y</a:t>
            </a:r>
            <a:r>
              <a:rPr lang="fr-FR" altLang="zh-CN">
                <a:latin typeface="Times New Roman" panose="02020603050405020304" pitchFamily="18" charset="0"/>
              </a:rPr>
              <a:t>))</a:t>
            </a:r>
            <a:endParaRPr lang="fr-FR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fr-FR" altLang="zh-CN">
                <a:latin typeface="Times New Roman" panose="02020603050405020304" pitchFamily="18" charset="0"/>
                <a:sym typeface="Symbol" panose="05050102010706020507" pitchFamily="18" charset="2"/>
              </a:rPr>
              <a:t>   </a:t>
            </a:r>
            <a:r>
              <a:rPr lang="fr-FR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fr-FR" altLang="zh-CN" i="1">
                <a:latin typeface="Times New Roman" panose="02020603050405020304" pitchFamily="18" charset="0"/>
              </a:rPr>
              <a:t>z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fr-FR" altLang="zh-CN" i="1">
                <a:latin typeface="Times New Roman" panose="02020603050405020304" pitchFamily="18" charset="0"/>
              </a:rPr>
              <a:t>y</a:t>
            </a:r>
            <a:r>
              <a:rPr lang="fr-FR" altLang="zh-CN">
                <a:latin typeface="Times New Roman" panose="02020603050405020304" pitchFamily="18" charset="0"/>
              </a:rPr>
              <a:t>(</a:t>
            </a:r>
            <a:r>
              <a:rPr lang="fr-FR" altLang="zh-CN" i="1">
                <a:latin typeface="Times New Roman" panose="02020603050405020304" pitchFamily="18" charset="0"/>
              </a:rPr>
              <a:t>F</a:t>
            </a:r>
            <a:r>
              <a:rPr lang="fr-FR" altLang="zh-CN">
                <a:latin typeface="Times New Roman" panose="02020603050405020304" pitchFamily="18" charset="0"/>
              </a:rPr>
              <a:t>(</a:t>
            </a:r>
            <a:r>
              <a:rPr lang="fr-FR" altLang="zh-CN" i="1">
                <a:latin typeface="Times New Roman" panose="02020603050405020304" pitchFamily="18" charset="0"/>
              </a:rPr>
              <a:t>z</a:t>
            </a:r>
            <a:r>
              <a:rPr lang="fr-FR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fr-FR" altLang="zh-CN">
                <a:latin typeface="Times New Roman" panose="02020603050405020304" pitchFamily="18" charset="0"/>
              </a:rPr>
              <a:t>(</a:t>
            </a:r>
            <a:r>
              <a:rPr lang="fr-FR" altLang="zh-CN" i="1">
                <a:latin typeface="Times New Roman" panose="02020603050405020304" pitchFamily="18" charset="0"/>
              </a:rPr>
              <a:t>G</a:t>
            </a:r>
            <a:r>
              <a:rPr lang="fr-FR" altLang="zh-CN">
                <a:latin typeface="Times New Roman" panose="02020603050405020304" pitchFamily="18" charset="0"/>
              </a:rPr>
              <a:t>(</a:t>
            </a:r>
            <a:r>
              <a:rPr lang="fr-FR" altLang="zh-CN" i="1">
                <a:latin typeface="Times New Roman" panose="02020603050405020304" pitchFamily="18" charset="0"/>
              </a:rPr>
              <a:t>x</a:t>
            </a:r>
            <a:r>
              <a:rPr lang="fr-FR" altLang="zh-CN">
                <a:latin typeface="Times New Roman" panose="02020603050405020304" pitchFamily="18" charset="0"/>
              </a:rPr>
              <a:t>,</a:t>
            </a:r>
            <a:r>
              <a:rPr lang="fr-FR" altLang="zh-CN" i="1">
                <a:latin typeface="Times New Roman" panose="02020603050405020304" pitchFamily="18" charset="0"/>
              </a:rPr>
              <a:t>y</a:t>
            </a:r>
            <a:r>
              <a:rPr lang="fr-FR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fr-FR" altLang="zh-CN" i="1">
                <a:latin typeface="Times New Roman" panose="02020603050405020304" pitchFamily="18" charset="0"/>
              </a:rPr>
              <a:t>H</a:t>
            </a:r>
            <a:r>
              <a:rPr lang="fr-FR" altLang="zh-CN">
                <a:latin typeface="Times New Roman" panose="02020603050405020304" pitchFamily="18" charset="0"/>
              </a:rPr>
              <a:t>(</a:t>
            </a:r>
            <a:r>
              <a:rPr lang="fr-FR" altLang="zh-CN" i="1">
                <a:latin typeface="Times New Roman" panose="02020603050405020304" pitchFamily="18" charset="0"/>
              </a:rPr>
              <a:t>x</a:t>
            </a:r>
            <a:r>
              <a:rPr lang="fr-FR" altLang="zh-CN">
                <a:latin typeface="Times New Roman" panose="02020603050405020304" pitchFamily="18" charset="0"/>
              </a:rPr>
              <a:t>,</a:t>
            </a:r>
            <a:r>
              <a:rPr lang="fr-FR" altLang="zh-CN" i="1">
                <a:latin typeface="Times New Roman" panose="02020603050405020304" pitchFamily="18" charset="0"/>
              </a:rPr>
              <a:t>y</a:t>
            </a:r>
            <a:r>
              <a:rPr lang="fr-FR" altLang="zh-CN">
                <a:latin typeface="Times New Roman" panose="02020603050405020304" pitchFamily="18" charset="0"/>
              </a:rPr>
              <a:t>)))</a:t>
            </a:r>
          </a:p>
        </p:txBody>
      </p:sp>
      <p:sp>
        <p:nvSpPr>
          <p:cNvPr id="344069" name="Rectangle 5"/>
          <p:cNvSpPr>
            <a:spLocks noChangeArrowheads="1"/>
          </p:cNvSpPr>
          <p:nvPr/>
        </p:nvSpPr>
        <p:spPr bwMode="auto">
          <a:xfrm>
            <a:off x="661988" y="4265613"/>
            <a:ext cx="6357937" cy="2332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fr-FR">
                <a:latin typeface="Times New Roman" panose="02020603050405020304" pitchFamily="18" charset="0"/>
              </a:rPr>
              <a:t>     使用代替规则</a:t>
            </a:r>
            <a:endParaRPr lang="zh-CN" altLang="en-US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     </a:t>
            </a:r>
            <a:r>
              <a:rPr lang="fr-FR" altLang="zh-CN" i="1">
                <a:latin typeface="Times New Roman" panose="02020603050405020304" pitchFamily="18" charset="0"/>
              </a:rPr>
              <a:t>xF</a:t>
            </a:r>
            <a:r>
              <a:rPr lang="fr-FR" altLang="zh-CN">
                <a:latin typeface="Times New Roman" panose="02020603050405020304" pitchFamily="18" charset="0"/>
              </a:rPr>
              <a:t>(</a:t>
            </a:r>
            <a:r>
              <a:rPr lang="fr-FR" altLang="zh-CN" i="1">
                <a:latin typeface="Times New Roman" panose="02020603050405020304" pitchFamily="18" charset="0"/>
              </a:rPr>
              <a:t>x</a:t>
            </a:r>
            <a:r>
              <a:rPr lang="fr-FR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</a:t>
            </a:r>
            <a:r>
              <a:rPr lang="fr-FR" altLang="zh-CN" i="1">
                <a:latin typeface="Times New Roman" panose="02020603050405020304" pitchFamily="18" charset="0"/>
              </a:rPr>
              <a:t>y</a:t>
            </a:r>
            <a:r>
              <a:rPr lang="fr-FR" altLang="zh-CN">
                <a:latin typeface="Times New Roman" panose="02020603050405020304" pitchFamily="18" charset="0"/>
              </a:rPr>
              <a:t>(</a:t>
            </a:r>
            <a:r>
              <a:rPr lang="fr-FR" altLang="zh-CN" i="1">
                <a:latin typeface="Times New Roman" panose="02020603050405020304" pitchFamily="18" charset="0"/>
              </a:rPr>
              <a:t>G</a:t>
            </a:r>
            <a:r>
              <a:rPr lang="fr-FR" altLang="zh-CN">
                <a:latin typeface="Times New Roman" panose="02020603050405020304" pitchFamily="18" charset="0"/>
              </a:rPr>
              <a:t>(</a:t>
            </a:r>
            <a:r>
              <a:rPr lang="fr-FR" altLang="zh-CN" i="1">
                <a:latin typeface="Times New Roman" panose="02020603050405020304" pitchFamily="18" charset="0"/>
              </a:rPr>
              <a:t>x</a:t>
            </a:r>
            <a:r>
              <a:rPr lang="fr-FR" altLang="zh-CN">
                <a:latin typeface="Times New Roman" panose="02020603050405020304" pitchFamily="18" charset="0"/>
              </a:rPr>
              <a:t>,</a:t>
            </a:r>
            <a:r>
              <a:rPr lang="fr-FR" altLang="zh-CN" i="1">
                <a:latin typeface="Times New Roman" panose="02020603050405020304" pitchFamily="18" charset="0"/>
              </a:rPr>
              <a:t>y</a:t>
            </a:r>
            <a:r>
              <a:rPr lang="fr-FR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fr-FR" altLang="zh-CN" i="1">
                <a:latin typeface="Times New Roman" panose="02020603050405020304" pitchFamily="18" charset="0"/>
              </a:rPr>
              <a:t>H</a:t>
            </a:r>
            <a:r>
              <a:rPr lang="fr-FR" altLang="zh-CN">
                <a:latin typeface="Times New Roman" panose="02020603050405020304" pitchFamily="18" charset="0"/>
              </a:rPr>
              <a:t>(</a:t>
            </a:r>
            <a:r>
              <a:rPr lang="fr-FR" altLang="zh-CN" i="1">
                <a:latin typeface="Times New Roman" panose="02020603050405020304" pitchFamily="18" charset="0"/>
              </a:rPr>
              <a:t>x</a:t>
            </a:r>
            <a:r>
              <a:rPr lang="fr-FR" altLang="zh-CN">
                <a:latin typeface="Times New Roman" panose="02020603050405020304" pitchFamily="18" charset="0"/>
              </a:rPr>
              <a:t>,</a:t>
            </a:r>
            <a:r>
              <a:rPr lang="fr-FR" altLang="zh-CN" i="1">
                <a:latin typeface="Times New Roman" panose="02020603050405020304" pitchFamily="18" charset="0"/>
              </a:rPr>
              <a:t>y</a:t>
            </a:r>
            <a:r>
              <a:rPr lang="fr-FR" altLang="zh-CN">
                <a:latin typeface="Times New Roman" panose="02020603050405020304" pitchFamily="18" charset="0"/>
              </a:rPr>
              <a:t>))</a:t>
            </a:r>
            <a:endParaRPr lang="fr-FR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fr-FR" altLang="zh-CN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fr-FR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fr-FR" altLang="zh-CN" i="1">
                <a:latin typeface="Times New Roman" panose="02020603050405020304" pitchFamily="18" charset="0"/>
              </a:rPr>
              <a:t>xF</a:t>
            </a:r>
            <a:r>
              <a:rPr lang="fr-FR" altLang="zh-CN">
                <a:latin typeface="Times New Roman" panose="02020603050405020304" pitchFamily="18" charset="0"/>
              </a:rPr>
              <a:t>(</a:t>
            </a:r>
            <a:r>
              <a:rPr lang="fr-FR" altLang="zh-CN" i="1">
                <a:latin typeface="Times New Roman" panose="02020603050405020304" pitchFamily="18" charset="0"/>
              </a:rPr>
              <a:t>x</a:t>
            </a:r>
            <a:r>
              <a:rPr lang="fr-FR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</a:t>
            </a:r>
            <a:r>
              <a:rPr lang="fr-FR" altLang="zh-CN" i="1">
                <a:latin typeface="Times New Roman" panose="02020603050405020304" pitchFamily="18" charset="0"/>
              </a:rPr>
              <a:t>y</a:t>
            </a:r>
            <a:r>
              <a:rPr lang="fr-FR" altLang="zh-CN">
                <a:latin typeface="Times New Roman" panose="02020603050405020304" pitchFamily="18" charset="0"/>
              </a:rPr>
              <a:t>(</a:t>
            </a:r>
            <a:r>
              <a:rPr lang="fr-FR" altLang="zh-CN" i="1">
                <a:latin typeface="Times New Roman" panose="02020603050405020304" pitchFamily="18" charset="0"/>
              </a:rPr>
              <a:t>G</a:t>
            </a:r>
            <a:r>
              <a:rPr lang="fr-FR" altLang="zh-CN">
                <a:latin typeface="Times New Roman" panose="02020603050405020304" pitchFamily="18" charset="0"/>
              </a:rPr>
              <a:t>(</a:t>
            </a:r>
            <a:r>
              <a:rPr lang="fr-FR" altLang="zh-CN" i="1">
                <a:latin typeface="Times New Roman" panose="02020603050405020304" pitchFamily="18" charset="0"/>
              </a:rPr>
              <a:t>z</a:t>
            </a:r>
            <a:r>
              <a:rPr lang="fr-FR" altLang="zh-CN">
                <a:latin typeface="Times New Roman" panose="02020603050405020304" pitchFamily="18" charset="0"/>
              </a:rPr>
              <a:t>,</a:t>
            </a:r>
            <a:r>
              <a:rPr lang="fr-FR" altLang="zh-CN" i="1">
                <a:latin typeface="Times New Roman" panose="02020603050405020304" pitchFamily="18" charset="0"/>
              </a:rPr>
              <a:t>y</a:t>
            </a:r>
            <a:r>
              <a:rPr lang="fr-FR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fr-FR" altLang="zh-CN" i="1">
                <a:latin typeface="Times New Roman" panose="02020603050405020304" pitchFamily="18" charset="0"/>
              </a:rPr>
              <a:t>H</a:t>
            </a:r>
            <a:r>
              <a:rPr lang="fr-FR" altLang="zh-CN">
                <a:latin typeface="Times New Roman" panose="02020603050405020304" pitchFamily="18" charset="0"/>
              </a:rPr>
              <a:t>(</a:t>
            </a:r>
            <a:r>
              <a:rPr lang="fr-FR" altLang="zh-CN" i="1">
                <a:latin typeface="Times New Roman" panose="02020603050405020304" pitchFamily="18" charset="0"/>
              </a:rPr>
              <a:t>z</a:t>
            </a:r>
            <a:r>
              <a:rPr lang="fr-FR" altLang="zh-CN">
                <a:latin typeface="Times New Roman" panose="02020603050405020304" pitchFamily="18" charset="0"/>
              </a:rPr>
              <a:t>,</a:t>
            </a:r>
            <a:r>
              <a:rPr lang="fr-FR" altLang="zh-CN" i="1">
                <a:latin typeface="Times New Roman" panose="02020603050405020304" pitchFamily="18" charset="0"/>
              </a:rPr>
              <a:t>y</a:t>
            </a:r>
            <a:r>
              <a:rPr lang="fr-FR" altLang="zh-CN">
                <a:latin typeface="Times New Roman" panose="02020603050405020304" pitchFamily="18" charset="0"/>
              </a:rPr>
              <a:t>))</a:t>
            </a:r>
            <a:endParaRPr lang="fr-FR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fr-FR" altLang="zh-CN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fr-FR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fr-FR" altLang="zh-CN" i="1">
                <a:latin typeface="Times New Roman" panose="02020603050405020304" pitchFamily="18" charset="0"/>
              </a:rPr>
              <a:t>x</a:t>
            </a:r>
            <a:r>
              <a:rPr lang="fr-FR" altLang="zh-CN">
                <a:latin typeface="Times New Roman" panose="02020603050405020304" pitchFamily="18" charset="0"/>
              </a:rPr>
              <a:t>(</a:t>
            </a:r>
            <a:r>
              <a:rPr lang="fr-FR" altLang="zh-CN" i="1">
                <a:latin typeface="Times New Roman" panose="02020603050405020304" pitchFamily="18" charset="0"/>
              </a:rPr>
              <a:t>F</a:t>
            </a:r>
            <a:r>
              <a:rPr lang="fr-FR" altLang="zh-CN">
                <a:latin typeface="Times New Roman" panose="02020603050405020304" pitchFamily="18" charset="0"/>
              </a:rPr>
              <a:t>(</a:t>
            </a:r>
            <a:r>
              <a:rPr lang="fr-FR" altLang="zh-CN" i="1">
                <a:latin typeface="Times New Roman" panose="02020603050405020304" pitchFamily="18" charset="0"/>
              </a:rPr>
              <a:t>x</a:t>
            </a:r>
            <a:r>
              <a:rPr lang="fr-FR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</a:t>
            </a:r>
            <a:r>
              <a:rPr lang="fr-FR" altLang="zh-CN" i="1">
                <a:latin typeface="Times New Roman" panose="02020603050405020304" pitchFamily="18" charset="0"/>
              </a:rPr>
              <a:t>y</a:t>
            </a:r>
            <a:r>
              <a:rPr lang="fr-FR" altLang="zh-CN">
                <a:latin typeface="Times New Roman" panose="02020603050405020304" pitchFamily="18" charset="0"/>
              </a:rPr>
              <a:t>(</a:t>
            </a:r>
            <a:r>
              <a:rPr lang="fr-FR" altLang="zh-CN" i="1">
                <a:latin typeface="Times New Roman" panose="02020603050405020304" pitchFamily="18" charset="0"/>
              </a:rPr>
              <a:t>G</a:t>
            </a:r>
            <a:r>
              <a:rPr lang="fr-FR" altLang="zh-CN">
                <a:latin typeface="Times New Roman" panose="02020603050405020304" pitchFamily="18" charset="0"/>
              </a:rPr>
              <a:t>(</a:t>
            </a:r>
            <a:r>
              <a:rPr lang="fr-FR" altLang="zh-CN" i="1">
                <a:latin typeface="Times New Roman" panose="02020603050405020304" pitchFamily="18" charset="0"/>
              </a:rPr>
              <a:t>z</a:t>
            </a:r>
            <a:r>
              <a:rPr lang="fr-FR" altLang="zh-CN">
                <a:latin typeface="Times New Roman" panose="02020603050405020304" pitchFamily="18" charset="0"/>
              </a:rPr>
              <a:t>,</a:t>
            </a:r>
            <a:r>
              <a:rPr lang="fr-FR" altLang="zh-CN" i="1">
                <a:latin typeface="Times New Roman" panose="02020603050405020304" pitchFamily="18" charset="0"/>
              </a:rPr>
              <a:t>y</a:t>
            </a:r>
            <a:r>
              <a:rPr lang="fr-FR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fr-FR" altLang="zh-CN" i="1">
                <a:latin typeface="Times New Roman" panose="02020603050405020304" pitchFamily="18" charset="0"/>
              </a:rPr>
              <a:t>H</a:t>
            </a:r>
            <a:r>
              <a:rPr lang="fr-FR" altLang="zh-CN">
                <a:latin typeface="Times New Roman" panose="02020603050405020304" pitchFamily="18" charset="0"/>
              </a:rPr>
              <a:t>(</a:t>
            </a:r>
            <a:r>
              <a:rPr lang="fr-FR" altLang="zh-CN" i="1">
                <a:latin typeface="Times New Roman" panose="02020603050405020304" pitchFamily="18" charset="0"/>
              </a:rPr>
              <a:t>z</a:t>
            </a:r>
            <a:r>
              <a:rPr lang="fr-FR" altLang="zh-CN">
                <a:latin typeface="Times New Roman" panose="02020603050405020304" pitchFamily="18" charset="0"/>
              </a:rPr>
              <a:t>,</a:t>
            </a:r>
            <a:r>
              <a:rPr lang="fr-FR" altLang="zh-CN" i="1">
                <a:latin typeface="Times New Roman" panose="02020603050405020304" pitchFamily="18" charset="0"/>
              </a:rPr>
              <a:t>y</a:t>
            </a:r>
            <a:r>
              <a:rPr lang="fr-FR" altLang="zh-CN">
                <a:latin typeface="Times New Roman" panose="02020603050405020304" pitchFamily="18" charset="0"/>
              </a:rPr>
              <a:t>))</a:t>
            </a:r>
            <a:endParaRPr lang="fr-FR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fr-FR" altLang="zh-CN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fr-FR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fr-FR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fr-FR" altLang="zh-CN" i="1">
                <a:latin typeface="Times New Roman" panose="02020603050405020304" pitchFamily="18" charset="0"/>
              </a:rPr>
              <a:t>y</a:t>
            </a:r>
            <a:r>
              <a:rPr lang="fr-FR" altLang="zh-CN">
                <a:latin typeface="Times New Roman" panose="02020603050405020304" pitchFamily="18" charset="0"/>
              </a:rPr>
              <a:t>(</a:t>
            </a:r>
            <a:r>
              <a:rPr lang="fr-FR" altLang="zh-CN" i="1">
                <a:latin typeface="Times New Roman" panose="02020603050405020304" pitchFamily="18" charset="0"/>
              </a:rPr>
              <a:t>F</a:t>
            </a:r>
            <a:r>
              <a:rPr lang="fr-FR" altLang="zh-CN">
                <a:latin typeface="Times New Roman" panose="02020603050405020304" pitchFamily="18" charset="0"/>
              </a:rPr>
              <a:t>(</a:t>
            </a:r>
            <a:r>
              <a:rPr lang="fr-FR" altLang="zh-CN" i="1">
                <a:latin typeface="Times New Roman" panose="02020603050405020304" pitchFamily="18" charset="0"/>
              </a:rPr>
              <a:t>x</a:t>
            </a:r>
            <a:r>
              <a:rPr lang="fr-FR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fr-FR" altLang="zh-CN">
                <a:latin typeface="Times New Roman" panose="02020603050405020304" pitchFamily="18" charset="0"/>
              </a:rPr>
              <a:t>(</a:t>
            </a:r>
            <a:r>
              <a:rPr lang="fr-FR" altLang="zh-CN" i="1">
                <a:latin typeface="Times New Roman" panose="02020603050405020304" pitchFamily="18" charset="0"/>
              </a:rPr>
              <a:t>G</a:t>
            </a:r>
            <a:r>
              <a:rPr lang="fr-FR" altLang="zh-CN">
                <a:latin typeface="Times New Roman" panose="02020603050405020304" pitchFamily="18" charset="0"/>
              </a:rPr>
              <a:t>(</a:t>
            </a:r>
            <a:r>
              <a:rPr lang="fr-FR" altLang="zh-CN" i="1">
                <a:latin typeface="Times New Roman" panose="02020603050405020304" pitchFamily="18" charset="0"/>
              </a:rPr>
              <a:t>z</a:t>
            </a:r>
            <a:r>
              <a:rPr lang="fr-FR" altLang="zh-CN">
                <a:latin typeface="Times New Roman" panose="02020603050405020304" pitchFamily="18" charset="0"/>
              </a:rPr>
              <a:t>,</a:t>
            </a:r>
            <a:r>
              <a:rPr lang="fr-FR" altLang="zh-CN" i="1">
                <a:latin typeface="Times New Roman" panose="02020603050405020304" pitchFamily="18" charset="0"/>
              </a:rPr>
              <a:t>y</a:t>
            </a:r>
            <a:r>
              <a:rPr lang="fr-FR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fr-FR" altLang="zh-CN" i="1">
                <a:latin typeface="Times New Roman" panose="02020603050405020304" pitchFamily="18" charset="0"/>
              </a:rPr>
              <a:t>H</a:t>
            </a:r>
            <a:r>
              <a:rPr lang="fr-FR" altLang="zh-CN">
                <a:latin typeface="Times New Roman" panose="02020603050405020304" pitchFamily="18" charset="0"/>
              </a:rPr>
              <a:t>(</a:t>
            </a:r>
            <a:r>
              <a:rPr lang="fr-FR" altLang="zh-CN" i="1">
                <a:latin typeface="Times New Roman" panose="02020603050405020304" pitchFamily="18" charset="0"/>
              </a:rPr>
              <a:t>z</a:t>
            </a:r>
            <a:r>
              <a:rPr lang="fr-FR" altLang="zh-CN">
                <a:latin typeface="Times New Roman" panose="02020603050405020304" pitchFamily="18" charset="0"/>
              </a:rPr>
              <a:t>,</a:t>
            </a:r>
            <a:r>
              <a:rPr lang="fr-FR" altLang="zh-CN" i="1">
                <a:latin typeface="Times New Roman" panose="02020603050405020304" pitchFamily="18" charset="0"/>
              </a:rPr>
              <a:t>y</a:t>
            </a:r>
            <a:r>
              <a:rPr lang="fr-FR" altLang="zh-CN">
                <a:latin typeface="Times New Roman" panose="02020603050405020304" pitchFamily="18" charset="0"/>
              </a:rPr>
              <a:t>))) </a:t>
            </a:r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4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4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68" grpId="0"/>
      <p:bldP spid="34406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练习</a:t>
            </a:r>
            <a:r>
              <a:rPr lang="en-US" altLang="zh-CN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idx="1"/>
          </p:nvPr>
        </p:nvSpPr>
        <p:spPr>
          <a:xfrm>
            <a:off x="519113" y="1241425"/>
            <a:ext cx="8229600" cy="1395413"/>
          </a:xfrm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</a:rPr>
              <a:t>3.</a:t>
            </a:r>
            <a:r>
              <a:rPr lang="zh-CN" altLang="en-US"/>
              <a:t>构造下面推理的证明</a:t>
            </a:r>
            <a:r>
              <a:rPr lang="en-US" altLang="zh-CN"/>
              <a:t>: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(1) </a:t>
            </a:r>
            <a:r>
              <a:rPr lang="zh-CN" altLang="en-US">
                <a:latin typeface="Times New Roman" panose="02020603050405020304" pitchFamily="18" charset="0"/>
              </a:rPr>
              <a:t>前提：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)),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>
                <a:latin typeface="Times New Roman" panose="02020603050405020304" pitchFamily="18" charset="0"/>
              </a:rPr>
              <a:t>xF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      </a:t>
            </a:r>
            <a:r>
              <a:rPr lang="zh-CN" altLang="en-US">
                <a:latin typeface="Times New Roman" panose="02020603050405020304" pitchFamily="18" charset="0"/>
              </a:rPr>
              <a:t>结论：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fr-FR" altLang="zh-CN" i="1">
                <a:latin typeface="Times New Roman" panose="02020603050405020304" pitchFamily="18" charset="0"/>
              </a:rPr>
              <a:t>xG</a:t>
            </a:r>
            <a:r>
              <a:rPr lang="fr-FR" altLang="zh-CN">
                <a:latin typeface="Times New Roman" panose="02020603050405020304" pitchFamily="18" charset="0"/>
              </a:rPr>
              <a:t>(</a:t>
            </a:r>
            <a:r>
              <a:rPr lang="fr-FR" altLang="zh-CN" i="1">
                <a:latin typeface="Times New Roman" panose="02020603050405020304" pitchFamily="18" charset="0"/>
              </a:rPr>
              <a:t>x</a:t>
            </a:r>
            <a:r>
              <a:rPr lang="fr-FR" altLang="zh-CN">
                <a:latin typeface="Times New Roman" panose="02020603050405020304" pitchFamily="18" charset="0"/>
              </a:rPr>
              <a:t>)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7BDC-9824-4294-889C-BDF9FF8A5604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346116" name="Rectangle 4"/>
          <p:cNvSpPr>
            <a:spLocks noChangeArrowheads="1"/>
          </p:cNvSpPr>
          <p:nvPr/>
        </p:nvSpPr>
        <p:spPr bwMode="auto">
          <a:xfrm>
            <a:off x="519113" y="2466975"/>
            <a:ext cx="8229600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证明：</a:t>
            </a:r>
          </a:p>
          <a:p>
            <a:pPr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      ①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))                         </a:t>
            </a:r>
            <a:r>
              <a:rPr lang="zh-CN" altLang="en-US">
                <a:latin typeface="Times New Roman" panose="02020603050405020304" pitchFamily="18" charset="0"/>
              </a:rPr>
              <a:t>前提引入</a:t>
            </a:r>
            <a:endParaRPr lang="zh-CN" altLang="fr-FR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zh-CN" altLang="fr-FR">
                <a:latin typeface="Times New Roman" panose="02020603050405020304" pitchFamily="18" charset="0"/>
              </a:rPr>
              <a:t>      ② </a:t>
            </a:r>
            <a:r>
              <a:rPr lang="fr-FR" altLang="zh-CN" i="1">
                <a:latin typeface="Times New Roman" panose="02020603050405020304" pitchFamily="18" charset="0"/>
              </a:rPr>
              <a:t>F</a:t>
            </a:r>
            <a:r>
              <a:rPr lang="fr-FR" altLang="zh-CN">
                <a:latin typeface="Times New Roman" panose="02020603050405020304" pitchFamily="18" charset="0"/>
              </a:rPr>
              <a:t>(</a:t>
            </a:r>
            <a:r>
              <a:rPr lang="fr-FR" altLang="zh-CN" i="1">
                <a:latin typeface="Times New Roman" panose="02020603050405020304" pitchFamily="18" charset="0"/>
              </a:rPr>
              <a:t>y</a:t>
            </a:r>
            <a:r>
              <a:rPr lang="fr-FR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fr-FR" altLang="zh-CN" i="1">
                <a:latin typeface="Times New Roman" panose="02020603050405020304" pitchFamily="18" charset="0"/>
              </a:rPr>
              <a:t>G</a:t>
            </a:r>
            <a:r>
              <a:rPr lang="fr-FR" altLang="zh-CN">
                <a:latin typeface="Times New Roman" panose="02020603050405020304" pitchFamily="18" charset="0"/>
              </a:rPr>
              <a:t>(</a:t>
            </a:r>
            <a:r>
              <a:rPr lang="fr-FR" altLang="zh-CN" i="1">
                <a:latin typeface="Times New Roman" panose="02020603050405020304" pitchFamily="18" charset="0"/>
              </a:rPr>
              <a:t>y</a:t>
            </a:r>
            <a:r>
              <a:rPr lang="fr-FR" altLang="zh-CN">
                <a:latin typeface="Times New Roman" panose="02020603050405020304" pitchFamily="18" charset="0"/>
              </a:rPr>
              <a:t>)                                  ①</a:t>
            </a:r>
            <a:r>
              <a:rPr lang="fr-FR" altLang="zh-CN">
                <a:latin typeface="Times New Roman" panose="02020603050405020304" pitchFamily="18" charset="0"/>
                <a:sym typeface="Symbol" panose="05050102010706020507" pitchFamily="18" charset="2"/>
              </a:rPr>
              <a:t></a:t>
            </a:r>
            <a:endParaRPr lang="fr-FR" altLang="zh-CN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fr-FR" altLang="zh-CN">
                <a:latin typeface="Times New Roman" panose="02020603050405020304" pitchFamily="18" charset="0"/>
              </a:rPr>
              <a:t>      ③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fr-FR" altLang="zh-CN" i="1">
                <a:latin typeface="Times New Roman" panose="02020603050405020304" pitchFamily="18" charset="0"/>
              </a:rPr>
              <a:t>xF</a:t>
            </a:r>
            <a:r>
              <a:rPr lang="fr-FR" altLang="zh-CN">
                <a:latin typeface="Times New Roman" panose="02020603050405020304" pitchFamily="18" charset="0"/>
              </a:rPr>
              <a:t>(</a:t>
            </a:r>
            <a:r>
              <a:rPr lang="fr-FR" altLang="zh-CN" i="1">
                <a:latin typeface="Times New Roman" panose="02020603050405020304" pitchFamily="18" charset="0"/>
              </a:rPr>
              <a:t>x</a:t>
            </a:r>
            <a:r>
              <a:rPr lang="fr-FR" altLang="zh-CN">
                <a:latin typeface="Times New Roman" panose="02020603050405020304" pitchFamily="18" charset="0"/>
              </a:rPr>
              <a:t>)                                        </a:t>
            </a:r>
            <a:r>
              <a:rPr lang="zh-CN" altLang="fr-FR">
                <a:latin typeface="Times New Roman" panose="02020603050405020304" pitchFamily="18" charset="0"/>
              </a:rPr>
              <a:t>前提引入</a:t>
            </a:r>
          </a:p>
          <a:p>
            <a:pPr>
              <a:lnSpc>
                <a:spcPct val="90000"/>
              </a:lnSpc>
            </a:pPr>
            <a:r>
              <a:rPr lang="zh-CN" altLang="fr-FR">
                <a:latin typeface="Times New Roman" panose="02020603050405020304" pitchFamily="18" charset="0"/>
              </a:rPr>
              <a:t>      ④ </a:t>
            </a:r>
            <a:r>
              <a:rPr lang="fr-FR" altLang="zh-CN" i="1">
                <a:latin typeface="Times New Roman" panose="02020603050405020304" pitchFamily="18" charset="0"/>
              </a:rPr>
              <a:t>F</a:t>
            </a:r>
            <a:r>
              <a:rPr lang="fr-FR" altLang="zh-CN">
                <a:latin typeface="Times New Roman" panose="02020603050405020304" pitchFamily="18" charset="0"/>
              </a:rPr>
              <a:t>(</a:t>
            </a:r>
            <a:r>
              <a:rPr lang="fr-FR" altLang="zh-CN" i="1">
                <a:latin typeface="Times New Roman" panose="02020603050405020304" pitchFamily="18" charset="0"/>
              </a:rPr>
              <a:t>y</a:t>
            </a:r>
            <a:r>
              <a:rPr lang="fr-FR" altLang="zh-CN">
                <a:latin typeface="Times New Roman" panose="02020603050405020304" pitchFamily="18" charset="0"/>
              </a:rPr>
              <a:t>)                                             ③</a:t>
            </a:r>
            <a:r>
              <a:rPr lang="fr-FR" altLang="zh-CN">
                <a:latin typeface="Times New Roman" panose="02020603050405020304" pitchFamily="18" charset="0"/>
                <a:sym typeface="Symbol" panose="05050102010706020507" pitchFamily="18" charset="2"/>
              </a:rPr>
              <a:t></a:t>
            </a:r>
            <a:endParaRPr lang="fr-FR" altLang="zh-CN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fr-FR" altLang="zh-CN">
                <a:latin typeface="Times New Roman" panose="02020603050405020304" pitchFamily="18" charset="0"/>
              </a:rPr>
              <a:t>      ⑤ </a:t>
            </a:r>
            <a:r>
              <a:rPr lang="fr-FR" altLang="zh-CN" i="1">
                <a:latin typeface="Times New Roman" panose="02020603050405020304" pitchFamily="18" charset="0"/>
              </a:rPr>
              <a:t>G</a:t>
            </a:r>
            <a:r>
              <a:rPr lang="fr-FR" altLang="zh-CN">
                <a:latin typeface="Times New Roman" panose="02020603050405020304" pitchFamily="18" charset="0"/>
              </a:rPr>
              <a:t>(</a:t>
            </a:r>
            <a:r>
              <a:rPr lang="fr-FR" altLang="zh-CN" i="1">
                <a:latin typeface="Times New Roman" panose="02020603050405020304" pitchFamily="18" charset="0"/>
              </a:rPr>
              <a:t>y</a:t>
            </a:r>
            <a:r>
              <a:rPr lang="fr-FR" altLang="zh-CN">
                <a:latin typeface="Times New Roman" panose="02020603050405020304" pitchFamily="18" charset="0"/>
              </a:rPr>
              <a:t>)                                             ②④</a:t>
            </a:r>
            <a:r>
              <a:rPr lang="zh-CN" altLang="fr-FR">
                <a:latin typeface="Times New Roman" panose="02020603050405020304" pitchFamily="18" charset="0"/>
              </a:rPr>
              <a:t>假言推理</a:t>
            </a:r>
          </a:p>
          <a:p>
            <a:pPr>
              <a:lnSpc>
                <a:spcPct val="90000"/>
              </a:lnSpc>
            </a:pPr>
            <a:r>
              <a:rPr lang="zh-CN" altLang="fr-FR">
                <a:latin typeface="Times New Roman" panose="02020603050405020304" pitchFamily="18" charset="0"/>
              </a:rPr>
              <a:t>      ⑥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fr-FR" altLang="zh-CN" i="1">
                <a:latin typeface="Times New Roman" panose="02020603050405020304" pitchFamily="18" charset="0"/>
              </a:rPr>
              <a:t>yG</a:t>
            </a:r>
            <a:r>
              <a:rPr lang="fr-FR" altLang="zh-CN">
                <a:latin typeface="Times New Roman" panose="02020603050405020304" pitchFamily="18" charset="0"/>
              </a:rPr>
              <a:t>(</a:t>
            </a:r>
            <a:r>
              <a:rPr lang="fr-FR" altLang="zh-CN" i="1">
                <a:latin typeface="Times New Roman" panose="02020603050405020304" pitchFamily="18" charset="0"/>
              </a:rPr>
              <a:t>y</a:t>
            </a:r>
            <a:r>
              <a:rPr lang="fr-FR" altLang="zh-CN">
                <a:latin typeface="Times New Roman" panose="02020603050405020304" pitchFamily="18" charset="0"/>
              </a:rPr>
              <a:t>)                                         ⑤</a:t>
            </a:r>
            <a:r>
              <a:rPr lang="fr-FR" altLang="zh-CN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fr-FR" altLang="zh-CN">
                <a:latin typeface="Times New Roman" panose="02020603050405020304" pitchFamily="18" charset="0"/>
              </a:rPr>
              <a:t>+</a:t>
            </a:r>
          </a:p>
          <a:p>
            <a:pPr>
              <a:lnSpc>
                <a:spcPct val="90000"/>
              </a:lnSpc>
            </a:pPr>
            <a:r>
              <a:rPr lang="fr-FR" altLang="zh-CN">
                <a:latin typeface="Times New Roman" panose="02020603050405020304" pitchFamily="18" charset="0"/>
              </a:rPr>
              <a:t>      ⑦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fr-FR" altLang="zh-CN" i="1">
                <a:latin typeface="Times New Roman" panose="02020603050405020304" pitchFamily="18" charset="0"/>
              </a:rPr>
              <a:t>xG</a:t>
            </a:r>
            <a:r>
              <a:rPr lang="fr-FR" altLang="zh-CN">
                <a:latin typeface="Times New Roman" panose="02020603050405020304" pitchFamily="18" charset="0"/>
              </a:rPr>
              <a:t>(</a:t>
            </a:r>
            <a:r>
              <a:rPr lang="fr-FR" altLang="zh-CN" i="1">
                <a:latin typeface="Times New Roman" panose="02020603050405020304" pitchFamily="18" charset="0"/>
              </a:rPr>
              <a:t>x</a:t>
            </a:r>
            <a:r>
              <a:rPr lang="fr-FR" altLang="zh-CN">
                <a:latin typeface="Times New Roman" panose="02020603050405020304" pitchFamily="18" charset="0"/>
              </a:rPr>
              <a:t>)                                         ⑥</a:t>
            </a:r>
            <a:r>
              <a:rPr lang="zh-CN" altLang="fr-FR">
                <a:latin typeface="Times New Roman" panose="02020603050405020304" pitchFamily="18" charset="0"/>
              </a:rPr>
              <a:t>置换 </a:t>
            </a:r>
            <a:endParaRPr lang="zh-CN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6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Times New Roman" panose="02020603050405020304" pitchFamily="18" charset="0"/>
              </a:rPr>
              <a:t>练习</a:t>
            </a:r>
            <a:r>
              <a:rPr lang="en-US" altLang="zh-CN">
                <a:latin typeface="Times New Roman" panose="02020603050405020304" pitchFamily="18" charset="0"/>
              </a:rPr>
              <a:t>3(</a:t>
            </a:r>
            <a:r>
              <a:rPr lang="zh-CN" altLang="en-US">
                <a:latin typeface="Times New Roman" panose="02020603050405020304" pitchFamily="18" charset="0"/>
              </a:rPr>
              <a:t>续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idx="1"/>
          </p:nvPr>
        </p:nvSpPr>
        <p:spPr>
          <a:xfrm>
            <a:off x="519113" y="1052513"/>
            <a:ext cx="8229600" cy="1035050"/>
          </a:xfrm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</a:rPr>
              <a:t>(2) </a:t>
            </a:r>
            <a:r>
              <a:rPr lang="zh-CN" altLang="en-US">
                <a:latin typeface="Times New Roman" panose="02020603050405020304" pitchFamily="18" charset="0"/>
              </a:rPr>
              <a:t>前提：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)),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</a:t>
            </a:r>
            <a:r>
              <a:rPr lang="en-US" altLang="zh-CN" i="1">
                <a:latin typeface="Times New Roman" panose="02020603050405020304" pitchFamily="18" charset="0"/>
              </a:rPr>
              <a:t>xG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</a:p>
          <a:p>
            <a:pPr>
              <a:spcBef>
                <a:spcPct val="10000"/>
              </a:spcBef>
            </a:pPr>
            <a:r>
              <a:rPr lang="zh-CN" altLang="en-US">
                <a:latin typeface="Times New Roman" panose="02020603050405020304" pitchFamily="18" charset="0"/>
              </a:rPr>
              <a:t>结论：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i="1">
                <a:latin typeface="Times New Roman" panose="02020603050405020304" pitchFamily="18" charset="0"/>
              </a:rPr>
              <a:t>xF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 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0D244-422B-46D9-81C2-F440D575118C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348164" name="Rectangle 4"/>
          <p:cNvSpPr>
            <a:spLocks noChangeArrowheads="1"/>
          </p:cNvSpPr>
          <p:nvPr/>
        </p:nvSpPr>
        <p:spPr bwMode="auto">
          <a:xfrm>
            <a:off x="519113" y="1844675"/>
            <a:ext cx="8229600" cy="467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10000"/>
              </a:spcBef>
            </a:pPr>
            <a:r>
              <a:rPr lang="zh-CN" altLang="en-US">
                <a:latin typeface="Times New Roman" panose="02020603050405020304" pitchFamily="18" charset="0"/>
              </a:rPr>
              <a:t>证明：用归谬法</a:t>
            </a:r>
          </a:p>
          <a:p>
            <a:pPr>
              <a:spcBef>
                <a:spcPct val="10000"/>
              </a:spcBef>
            </a:pPr>
            <a:r>
              <a:rPr lang="zh-CN" altLang="en-US">
                <a:latin typeface="Times New Roman" panose="02020603050405020304" pitchFamily="18" charset="0"/>
              </a:rPr>
              <a:t>①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</a:t>
            </a:r>
            <a:r>
              <a:rPr lang="en-US" altLang="zh-CN" i="1">
                <a:latin typeface="Times New Roman" panose="02020603050405020304" pitchFamily="18" charset="0"/>
              </a:rPr>
              <a:t>xF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                                        </a:t>
            </a:r>
            <a:r>
              <a:rPr lang="zh-CN" altLang="en-US">
                <a:latin typeface="Times New Roman" panose="02020603050405020304" pitchFamily="18" charset="0"/>
              </a:rPr>
              <a:t>结论否定引入</a:t>
            </a:r>
          </a:p>
          <a:p>
            <a:pPr>
              <a:spcBef>
                <a:spcPct val="10000"/>
              </a:spcBef>
            </a:pPr>
            <a:r>
              <a:rPr lang="zh-CN" altLang="en-US">
                <a:latin typeface="Times New Roman" panose="02020603050405020304" pitchFamily="18" charset="0"/>
              </a:rPr>
              <a:t>②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                                        ①</a:t>
            </a:r>
            <a:r>
              <a:rPr lang="zh-CN" altLang="en-US">
                <a:latin typeface="Times New Roman" panose="02020603050405020304" pitchFamily="18" charset="0"/>
              </a:rPr>
              <a:t>置换</a:t>
            </a:r>
          </a:p>
          <a:p>
            <a:pPr>
              <a:spcBef>
                <a:spcPct val="10000"/>
              </a:spcBef>
            </a:pPr>
            <a:r>
              <a:rPr lang="zh-CN" altLang="en-US">
                <a:latin typeface="Times New Roman" panose="02020603050405020304" pitchFamily="18" charset="0"/>
              </a:rPr>
              <a:t>③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</a:t>
            </a:r>
            <a:r>
              <a:rPr lang="en-US" altLang="zh-CN" i="1">
                <a:latin typeface="Times New Roman" panose="02020603050405020304" pitchFamily="18" charset="0"/>
              </a:rPr>
              <a:t>xG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                                        </a:t>
            </a:r>
            <a:r>
              <a:rPr lang="zh-CN" altLang="en-US">
                <a:latin typeface="Times New Roman" panose="02020603050405020304" pitchFamily="18" charset="0"/>
              </a:rPr>
              <a:t>前提引入</a:t>
            </a:r>
          </a:p>
          <a:p>
            <a:pPr>
              <a:spcBef>
                <a:spcPct val="10000"/>
              </a:spcBef>
            </a:pPr>
            <a:r>
              <a:rPr lang="zh-CN" altLang="en-US">
                <a:latin typeface="Times New Roman" panose="02020603050405020304" pitchFamily="18" charset="0"/>
              </a:rPr>
              <a:t>④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                                        ③</a:t>
            </a:r>
            <a:r>
              <a:rPr lang="zh-CN" altLang="en-US">
                <a:latin typeface="Times New Roman" panose="02020603050405020304" pitchFamily="18" charset="0"/>
              </a:rPr>
              <a:t>置换</a:t>
            </a:r>
          </a:p>
          <a:p>
            <a:pPr>
              <a:spcBef>
                <a:spcPct val="10000"/>
              </a:spcBef>
            </a:pPr>
            <a:r>
              <a:rPr lang="zh-CN" altLang="en-US">
                <a:latin typeface="Times New Roman" panose="02020603050405020304" pitchFamily="18" charset="0"/>
              </a:rPr>
              <a:t>⑤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)),                              </a:t>
            </a:r>
            <a:r>
              <a:rPr lang="zh-CN" altLang="en-US">
                <a:latin typeface="Times New Roman" panose="02020603050405020304" pitchFamily="18" charset="0"/>
              </a:rPr>
              <a:t>前提引入</a:t>
            </a:r>
          </a:p>
          <a:p>
            <a:pPr>
              <a:spcBef>
                <a:spcPct val="10000"/>
              </a:spcBef>
            </a:pPr>
            <a:r>
              <a:rPr lang="zh-CN" altLang="en-US">
                <a:latin typeface="Times New Roman" panose="02020603050405020304" pitchFamily="18" charset="0"/>
              </a:rPr>
              <a:t>⑥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</a:rPr>
              <a:t>)                                              ②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</a:t>
            </a:r>
            <a:endParaRPr lang="en-US" altLang="zh-CN">
              <a:latin typeface="Times New Roman" panose="02020603050405020304" pitchFamily="18" charset="0"/>
            </a:endParaRPr>
          </a:p>
          <a:p>
            <a:pPr>
              <a:spcBef>
                <a:spcPct val="10000"/>
              </a:spcBef>
            </a:pPr>
            <a:r>
              <a:rPr lang="en-US" altLang="zh-CN">
                <a:latin typeface="Times New Roman" panose="02020603050405020304" pitchFamily="18" charset="0"/>
              </a:rPr>
              <a:t>⑦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</a:rPr>
              <a:t>)                                              ④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</a:t>
            </a:r>
            <a:endParaRPr lang="en-US" altLang="zh-CN">
              <a:latin typeface="Times New Roman" panose="02020603050405020304" pitchFamily="18" charset="0"/>
            </a:endParaRPr>
          </a:p>
          <a:p>
            <a:pPr>
              <a:spcBef>
                <a:spcPct val="10000"/>
              </a:spcBef>
            </a:pPr>
            <a:r>
              <a:rPr lang="en-US" altLang="zh-CN">
                <a:latin typeface="Times New Roman" panose="02020603050405020304" pitchFamily="18" charset="0"/>
              </a:rPr>
              <a:t>⑧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</a:rPr>
              <a:t>)                                        ⑤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</a:t>
            </a:r>
            <a:endParaRPr lang="en-US" altLang="zh-CN">
              <a:latin typeface="Times New Roman" panose="02020603050405020304" pitchFamily="18" charset="0"/>
            </a:endParaRPr>
          </a:p>
          <a:p>
            <a:pPr>
              <a:spcBef>
                <a:spcPct val="10000"/>
              </a:spcBef>
            </a:pPr>
            <a:r>
              <a:rPr lang="en-US" altLang="zh-CN">
                <a:latin typeface="Times New Roman" panose="02020603050405020304" pitchFamily="18" charset="0"/>
              </a:rPr>
              <a:t>⑨ 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</a:rPr>
              <a:t>)                                                  ⑥⑧</a:t>
            </a:r>
            <a:r>
              <a:rPr lang="zh-CN" altLang="en-US">
                <a:latin typeface="Times New Roman" panose="02020603050405020304" pitchFamily="18" charset="0"/>
              </a:rPr>
              <a:t>析取三段论</a:t>
            </a:r>
          </a:p>
          <a:p>
            <a:pPr>
              <a:spcBef>
                <a:spcPct val="10000"/>
              </a:spcBef>
            </a:pPr>
            <a:r>
              <a:rPr lang="zh-CN" altLang="en-US">
                <a:latin typeface="Times New Roman" panose="02020603050405020304" pitchFamily="18" charset="0"/>
              </a:rPr>
              <a:t>⑩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</a:rPr>
              <a:t>)                                      ⑦⑨</a:t>
            </a:r>
            <a:r>
              <a:rPr lang="zh-CN" altLang="en-US">
                <a:latin typeface="Times New Roman" panose="02020603050405020304" pitchFamily="18" charset="0"/>
              </a:rPr>
              <a:t>合取引入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Times New Roman" panose="02020603050405020304" pitchFamily="18" charset="0"/>
              </a:rPr>
              <a:t>练习</a:t>
            </a:r>
            <a:r>
              <a:rPr lang="en-US" altLang="zh-CN">
                <a:latin typeface="Times New Roman" panose="02020603050405020304" pitchFamily="18" charset="0"/>
              </a:rPr>
              <a:t>3(</a:t>
            </a:r>
            <a:r>
              <a:rPr lang="zh-CN" altLang="en-US">
                <a:latin typeface="Times New Roman" panose="02020603050405020304" pitchFamily="18" charset="0"/>
              </a:rPr>
              <a:t>续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052513"/>
            <a:ext cx="8229600" cy="963612"/>
          </a:xfrm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</a:rPr>
              <a:t>(3)</a:t>
            </a:r>
            <a:r>
              <a:rPr lang="zh-CN" altLang="en-US">
                <a:latin typeface="Times New Roman" panose="02020603050405020304" pitchFamily="18" charset="0"/>
              </a:rPr>
              <a:t>前提：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)),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H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))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结论：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>
                <a:latin typeface="Times New Roman" panose="02020603050405020304" pitchFamily="18" charset="0"/>
              </a:rPr>
              <a:t>xF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</a:t>
            </a:r>
            <a:r>
              <a:rPr lang="en-US" altLang="zh-CN" i="1">
                <a:latin typeface="Times New Roman" panose="02020603050405020304" pitchFamily="18" charset="0"/>
              </a:rPr>
              <a:t>xH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45D1B-4F84-4AFD-99BC-A4C272DD684F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350212" name="Rectangle 4"/>
          <p:cNvSpPr>
            <a:spLocks noChangeArrowheads="1"/>
          </p:cNvSpPr>
          <p:nvPr/>
        </p:nvSpPr>
        <p:spPr bwMode="auto">
          <a:xfrm>
            <a:off x="395288" y="1889125"/>
            <a:ext cx="8229600" cy="463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证明</a:t>
            </a:r>
            <a:r>
              <a:rPr lang="en-US" altLang="zh-CN">
                <a:latin typeface="Times New Roman" panose="02020603050405020304" pitchFamily="18" charset="0"/>
              </a:rPr>
              <a:t>: </a:t>
            </a:r>
            <a:r>
              <a:rPr lang="zh-CN" altLang="en-US">
                <a:latin typeface="Times New Roman" panose="02020603050405020304" pitchFamily="18" charset="0"/>
              </a:rPr>
              <a:t>用附加前提法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①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>
                <a:latin typeface="Times New Roman" panose="02020603050405020304" pitchFamily="18" charset="0"/>
              </a:rPr>
              <a:t>xF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                                       </a:t>
            </a:r>
            <a:r>
              <a:rPr lang="zh-CN" altLang="en-US">
                <a:latin typeface="Times New Roman" panose="02020603050405020304" pitchFamily="18" charset="0"/>
              </a:rPr>
              <a:t>附加前提引入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②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                                             ①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</a:t>
            </a:r>
            <a:endParaRPr lang="fr-FR" altLang="zh-CN">
              <a:latin typeface="Times New Roman" panose="02020603050405020304" pitchFamily="18" charset="0"/>
            </a:endParaRPr>
          </a:p>
          <a:p>
            <a:r>
              <a:rPr lang="fr-FR" altLang="zh-CN">
                <a:latin typeface="Times New Roman" panose="02020603050405020304" pitchFamily="18" charset="0"/>
              </a:rPr>
              <a:t>③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fr-FR" altLang="zh-CN" i="1">
                <a:latin typeface="Times New Roman" panose="02020603050405020304" pitchFamily="18" charset="0"/>
              </a:rPr>
              <a:t>x</a:t>
            </a:r>
            <a:r>
              <a:rPr lang="fr-FR" altLang="zh-CN">
                <a:latin typeface="Times New Roman" panose="02020603050405020304" pitchFamily="18" charset="0"/>
              </a:rPr>
              <a:t>(</a:t>
            </a:r>
            <a:r>
              <a:rPr lang="fr-FR" altLang="zh-CN" i="1">
                <a:latin typeface="Times New Roman" panose="02020603050405020304" pitchFamily="18" charset="0"/>
              </a:rPr>
              <a:t>F</a:t>
            </a:r>
            <a:r>
              <a:rPr lang="fr-FR" altLang="zh-CN">
                <a:latin typeface="Times New Roman" panose="02020603050405020304" pitchFamily="18" charset="0"/>
              </a:rPr>
              <a:t>(</a:t>
            </a:r>
            <a:r>
              <a:rPr lang="fr-FR" altLang="zh-CN" i="1">
                <a:latin typeface="Times New Roman" panose="02020603050405020304" pitchFamily="18" charset="0"/>
              </a:rPr>
              <a:t>x</a:t>
            </a:r>
            <a:r>
              <a:rPr lang="fr-FR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fr-FR" altLang="zh-CN" i="1">
                <a:latin typeface="Times New Roman" panose="02020603050405020304" pitchFamily="18" charset="0"/>
              </a:rPr>
              <a:t>G</a:t>
            </a:r>
            <a:r>
              <a:rPr lang="fr-FR" altLang="zh-CN">
                <a:latin typeface="Times New Roman" panose="02020603050405020304" pitchFamily="18" charset="0"/>
              </a:rPr>
              <a:t>(</a:t>
            </a:r>
            <a:r>
              <a:rPr lang="fr-FR" altLang="zh-CN" i="1">
                <a:latin typeface="Times New Roman" panose="02020603050405020304" pitchFamily="18" charset="0"/>
              </a:rPr>
              <a:t>x</a:t>
            </a:r>
            <a:r>
              <a:rPr lang="fr-FR" altLang="zh-CN">
                <a:latin typeface="Times New Roman" panose="02020603050405020304" pitchFamily="18" charset="0"/>
              </a:rPr>
              <a:t>))                          </a:t>
            </a:r>
            <a:r>
              <a:rPr lang="zh-CN" altLang="fr-FR">
                <a:latin typeface="Times New Roman" panose="02020603050405020304" pitchFamily="18" charset="0"/>
              </a:rPr>
              <a:t>前提引入</a:t>
            </a:r>
          </a:p>
          <a:p>
            <a:r>
              <a:rPr lang="zh-CN" altLang="fr-FR">
                <a:latin typeface="Times New Roman" panose="02020603050405020304" pitchFamily="18" charset="0"/>
              </a:rPr>
              <a:t>④ </a:t>
            </a:r>
            <a:r>
              <a:rPr lang="fr-FR" altLang="zh-CN" i="1">
                <a:latin typeface="Times New Roman" panose="02020603050405020304" pitchFamily="18" charset="0"/>
              </a:rPr>
              <a:t>F</a:t>
            </a:r>
            <a:r>
              <a:rPr lang="fr-FR" altLang="zh-CN">
                <a:latin typeface="Times New Roman" panose="02020603050405020304" pitchFamily="18" charset="0"/>
              </a:rPr>
              <a:t>(</a:t>
            </a:r>
            <a:r>
              <a:rPr lang="fr-FR" altLang="zh-CN" i="1">
                <a:latin typeface="Times New Roman" panose="02020603050405020304" pitchFamily="18" charset="0"/>
              </a:rPr>
              <a:t>x</a:t>
            </a:r>
            <a:r>
              <a:rPr lang="fr-FR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fr-FR" altLang="zh-CN" i="1">
                <a:latin typeface="Times New Roman" panose="02020603050405020304" pitchFamily="18" charset="0"/>
              </a:rPr>
              <a:t>G</a:t>
            </a:r>
            <a:r>
              <a:rPr lang="fr-FR" altLang="zh-CN">
                <a:latin typeface="Times New Roman" panose="02020603050405020304" pitchFamily="18" charset="0"/>
              </a:rPr>
              <a:t>(</a:t>
            </a:r>
            <a:r>
              <a:rPr lang="fr-FR" altLang="zh-CN" i="1">
                <a:latin typeface="Times New Roman" panose="02020603050405020304" pitchFamily="18" charset="0"/>
              </a:rPr>
              <a:t>x</a:t>
            </a:r>
            <a:r>
              <a:rPr lang="fr-FR" altLang="zh-CN">
                <a:latin typeface="Times New Roman" panose="02020603050405020304" pitchFamily="18" charset="0"/>
              </a:rPr>
              <a:t>)                                  ③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</a:t>
            </a:r>
            <a:endParaRPr lang="fr-FR" altLang="zh-CN">
              <a:latin typeface="Times New Roman" panose="02020603050405020304" pitchFamily="18" charset="0"/>
            </a:endParaRPr>
          </a:p>
          <a:p>
            <a:r>
              <a:rPr lang="fr-FR" altLang="zh-CN">
                <a:latin typeface="Times New Roman" panose="02020603050405020304" pitchFamily="18" charset="0"/>
              </a:rPr>
              <a:t>⑤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fr-FR" altLang="zh-CN" i="1">
                <a:latin typeface="Times New Roman" panose="02020603050405020304" pitchFamily="18" charset="0"/>
              </a:rPr>
              <a:t>x</a:t>
            </a:r>
            <a:r>
              <a:rPr lang="fr-FR" altLang="zh-CN">
                <a:latin typeface="Times New Roman" panose="02020603050405020304" pitchFamily="18" charset="0"/>
              </a:rPr>
              <a:t>(</a:t>
            </a:r>
            <a:r>
              <a:rPr lang="fr-FR" altLang="zh-CN" i="1">
                <a:latin typeface="Times New Roman" panose="02020603050405020304" pitchFamily="18" charset="0"/>
              </a:rPr>
              <a:t>G</a:t>
            </a:r>
            <a:r>
              <a:rPr lang="fr-FR" altLang="zh-CN">
                <a:latin typeface="Times New Roman" panose="02020603050405020304" pitchFamily="18" charset="0"/>
              </a:rPr>
              <a:t>(</a:t>
            </a:r>
            <a:r>
              <a:rPr lang="fr-FR" altLang="zh-CN" i="1">
                <a:latin typeface="Times New Roman" panose="02020603050405020304" pitchFamily="18" charset="0"/>
              </a:rPr>
              <a:t>x</a:t>
            </a:r>
            <a:r>
              <a:rPr lang="fr-FR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fr-FR" altLang="zh-CN" i="1">
                <a:latin typeface="Times New Roman" panose="02020603050405020304" pitchFamily="18" charset="0"/>
              </a:rPr>
              <a:t>H</a:t>
            </a:r>
            <a:r>
              <a:rPr lang="fr-FR" altLang="zh-CN">
                <a:latin typeface="Times New Roman" panose="02020603050405020304" pitchFamily="18" charset="0"/>
              </a:rPr>
              <a:t>(</a:t>
            </a:r>
            <a:r>
              <a:rPr lang="fr-FR" altLang="zh-CN" i="1">
                <a:latin typeface="Times New Roman" panose="02020603050405020304" pitchFamily="18" charset="0"/>
              </a:rPr>
              <a:t>x</a:t>
            </a:r>
            <a:r>
              <a:rPr lang="fr-FR" altLang="zh-CN">
                <a:latin typeface="Times New Roman" panose="02020603050405020304" pitchFamily="18" charset="0"/>
              </a:rPr>
              <a:t>))                          </a:t>
            </a:r>
            <a:r>
              <a:rPr lang="zh-CN" altLang="fr-FR">
                <a:latin typeface="Times New Roman" panose="02020603050405020304" pitchFamily="18" charset="0"/>
              </a:rPr>
              <a:t>前提引入</a:t>
            </a:r>
          </a:p>
          <a:p>
            <a:r>
              <a:rPr lang="zh-CN" altLang="fr-FR">
                <a:latin typeface="Times New Roman" panose="02020603050405020304" pitchFamily="18" charset="0"/>
              </a:rPr>
              <a:t>⑥ </a:t>
            </a:r>
            <a:r>
              <a:rPr lang="fr-FR" altLang="zh-CN" i="1">
                <a:latin typeface="Times New Roman" panose="02020603050405020304" pitchFamily="18" charset="0"/>
              </a:rPr>
              <a:t>G</a:t>
            </a:r>
            <a:r>
              <a:rPr lang="fr-FR" altLang="zh-CN">
                <a:latin typeface="Times New Roman" panose="02020603050405020304" pitchFamily="18" charset="0"/>
              </a:rPr>
              <a:t>(</a:t>
            </a:r>
            <a:r>
              <a:rPr lang="fr-FR" altLang="zh-CN" i="1">
                <a:latin typeface="Times New Roman" panose="02020603050405020304" pitchFamily="18" charset="0"/>
              </a:rPr>
              <a:t>x</a:t>
            </a:r>
            <a:r>
              <a:rPr lang="fr-FR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fr-FR" altLang="zh-CN" i="1">
                <a:latin typeface="Times New Roman" panose="02020603050405020304" pitchFamily="18" charset="0"/>
              </a:rPr>
              <a:t>H</a:t>
            </a:r>
            <a:r>
              <a:rPr lang="fr-FR" altLang="zh-CN">
                <a:latin typeface="Times New Roman" panose="02020603050405020304" pitchFamily="18" charset="0"/>
              </a:rPr>
              <a:t>(</a:t>
            </a:r>
            <a:r>
              <a:rPr lang="fr-FR" altLang="zh-CN" i="1">
                <a:latin typeface="Times New Roman" panose="02020603050405020304" pitchFamily="18" charset="0"/>
              </a:rPr>
              <a:t>x</a:t>
            </a:r>
            <a:r>
              <a:rPr lang="fr-FR" altLang="zh-CN">
                <a:latin typeface="Times New Roman" panose="02020603050405020304" pitchFamily="18" charset="0"/>
              </a:rPr>
              <a:t>)                                  ⑤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</a:t>
            </a:r>
            <a:endParaRPr lang="fr-FR" altLang="zh-CN">
              <a:latin typeface="Times New Roman" panose="02020603050405020304" pitchFamily="18" charset="0"/>
            </a:endParaRPr>
          </a:p>
          <a:p>
            <a:r>
              <a:rPr lang="fr-FR" altLang="zh-CN">
                <a:latin typeface="Times New Roman" panose="02020603050405020304" pitchFamily="18" charset="0"/>
              </a:rPr>
              <a:t>⑦ </a:t>
            </a:r>
            <a:r>
              <a:rPr lang="fr-FR" altLang="zh-CN" i="1">
                <a:latin typeface="Times New Roman" panose="02020603050405020304" pitchFamily="18" charset="0"/>
              </a:rPr>
              <a:t>F</a:t>
            </a:r>
            <a:r>
              <a:rPr lang="fr-FR" altLang="zh-CN">
                <a:latin typeface="Times New Roman" panose="02020603050405020304" pitchFamily="18" charset="0"/>
              </a:rPr>
              <a:t>(</a:t>
            </a:r>
            <a:r>
              <a:rPr lang="fr-FR" altLang="zh-CN" i="1">
                <a:latin typeface="Times New Roman" panose="02020603050405020304" pitchFamily="18" charset="0"/>
              </a:rPr>
              <a:t>x</a:t>
            </a:r>
            <a:r>
              <a:rPr lang="fr-FR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fr-FR" altLang="zh-CN" i="1">
                <a:latin typeface="Times New Roman" panose="02020603050405020304" pitchFamily="18" charset="0"/>
              </a:rPr>
              <a:t>H</a:t>
            </a:r>
            <a:r>
              <a:rPr lang="fr-FR" altLang="zh-CN">
                <a:latin typeface="Times New Roman" panose="02020603050405020304" pitchFamily="18" charset="0"/>
              </a:rPr>
              <a:t>(</a:t>
            </a:r>
            <a:r>
              <a:rPr lang="fr-FR" altLang="zh-CN" i="1">
                <a:latin typeface="Times New Roman" panose="02020603050405020304" pitchFamily="18" charset="0"/>
              </a:rPr>
              <a:t>x</a:t>
            </a:r>
            <a:r>
              <a:rPr lang="fr-FR" altLang="zh-CN">
                <a:latin typeface="Times New Roman" panose="02020603050405020304" pitchFamily="18" charset="0"/>
              </a:rPr>
              <a:t>)                                   ④⑥</a:t>
            </a:r>
            <a:r>
              <a:rPr lang="zh-CN" altLang="fr-FR">
                <a:latin typeface="Times New Roman" panose="02020603050405020304" pitchFamily="18" charset="0"/>
              </a:rPr>
              <a:t>假言三段论</a:t>
            </a:r>
          </a:p>
          <a:p>
            <a:r>
              <a:rPr lang="zh-CN" altLang="fr-FR">
                <a:latin typeface="Times New Roman" panose="02020603050405020304" pitchFamily="18" charset="0"/>
              </a:rPr>
              <a:t>⑧ </a:t>
            </a:r>
            <a:r>
              <a:rPr lang="fr-FR" altLang="zh-CN" i="1">
                <a:latin typeface="Times New Roman" panose="02020603050405020304" pitchFamily="18" charset="0"/>
              </a:rPr>
              <a:t>H</a:t>
            </a:r>
            <a:r>
              <a:rPr lang="fr-FR" altLang="zh-CN">
                <a:latin typeface="Times New Roman" panose="02020603050405020304" pitchFamily="18" charset="0"/>
              </a:rPr>
              <a:t>(</a:t>
            </a:r>
            <a:r>
              <a:rPr lang="fr-FR" altLang="zh-CN" i="1">
                <a:latin typeface="Times New Roman" panose="02020603050405020304" pitchFamily="18" charset="0"/>
              </a:rPr>
              <a:t>x</a:t>
            </a:r>
            <a:r>
              <a:rPr lang="fr-FR" altLang="zh-CN">
                <a:latin typeface="Times New Roman" panose="02020603050405020304" pitchFamily="18" charset="0"/>
              </a:rPr>
              <a:t>)                                              ②⑦</a:t>
            </a:r>
            <a:r>
              <a:rPr lang="zh-CN" altLang="fr-FR">
                <a:latin typeface="Times New Roman" panose="02020603050405020304" pitchFamily="18" charset="0"/>
              </a:rPr>
              <a:t>假言推理</a:t>
            </a:r>
          </a:p>
          <a:p>
            <a:r>
              <a:rPr lang="zh-CN" altLang="fr-FR">
                <a:latin typeface="Times New Roman" panose="02020603050405020304" pitchFamily="18" charset="0"/>
              </a:rPr>
              <a:t>⑨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fr-FR" altLang="zh-CN" i="1">
                <a:latin typeface="Times New Roman" panose="02020603050405020304" pitchFamily="18" charset="0"/>
              </a:rPr>
              <a:t>xH</a:t>
            </a:r>
            <a:r>
              <a:rPr lang="fr-FR" altLang="zh-CN">
                <a:latin typeface="Times New Roman" panose="02020603050405020304" pitchFamily="18" charset="0"/>
              </a:rPr>
              <a:t>(</a:t>
            </a:r>
            <a:r>
              <a:rPr lang="fr-FR" altLang="zh-CN" i="1">
                <a:latin typeface="Times New Roman" panose="02020603050405020304" pitchFamily="18" charset="0"/>
              </a:rPr>
              <a:t>x</a:t>
            </a:r>
            <a:r>
              <a:rPr lang="fr-FR" altLang="zh-CN">
                <a:latin typeface="Times New Roman" panose="02020603050405020304" pitchFamily="18" charset="0"/>
              </a:rPr>
              <a:t>)                                         ⑧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fr-FR" altLang="zh-CN">
                <a:latin typeface="Times New Roman" panose="02020603050405020304" pitchFamily="18" charset="0"/>
              </a:rPr>
              <a:t>+ </a:t>
            </a:r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0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练习</a:t>
            </a:r>
            <a:r>
              <a:rPr lang="en-US" altLang="zh-CN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358403" name="Rectangle 3"/>
          <p:cNvSpPr>
            <a:spLocks noGrp="1" noChangeArrowheads="1"/>
          </p:cNvSpPr>
          <p:nvPr>
            <p:ph idx="1"/>
          </p:nvPr>
        </p:nvSpPr>
        <p:spPr>
          <a:xfrm>
            <a:off x="519113" y="1241425"/>
            <a:ext cx="8229600" cy="1323975"/>
          </a:xfrm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</a:rPr>
              <a:t>4. </a:t>
            </a:r>
            <a:r>
              <a:rPr lang="zh-CN" altLang="en-US">
                <a:latin typeface="Times New Roman" panose="02020603050405020304" pitchFamily="18" charset="0"/>
              </a:rPr>
              <a:t>在自然推理系统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 i="1" baseline="-25000">
                <a:latin typeface="Palace Script MT" panose="030303020206070C0B05" pitchFamily="66" charset="0"/>
              </a:rPr>
              <a:t>L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</a:rPr>
              <a:t>中，构造推理的证明．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    人都喜欢吃蔬菜．但不是所有的人都喜欢吃鱼．所以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存在喜欢吃蔬菜而不喜欢吃鱼的人．</a:t>
            </a:r>
            <a:endParaRPr lang="zh-CN" altLang="fr-FR">
              <a:latin typeface="Times New Roman" panose="02020603050405020304" pitchFamily="18" charset="0"/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222EE-2868-4562-BCF0-73BE9047C341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358404" name="Rectangle 4"/>
          <p:cNvSpPr>
            <a:spLocks noChangeArrowheads="1"/>
          </p:cNvSpPr>
          <p:nvPr/>
        </p:nvSpPr>
        <p:spPr bwMode="auto">
          <a:xfrm>
            <a:off x="468313" y="2538413"/>
            <a:ext cx="8229600" cy="132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</a:rPr>
              <a:t>解 令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):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</a:rPr>
              <a:t>为人，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):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</a:rPr>
              <a:t>喜欢吃蔬菜，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):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</a:rPr>
              <a:t>喜欢吃鱼．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前提：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)),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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)) 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结论：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))</a:t>
            </a:r>
            <a:endParaRPr lang="zh-CN" altLang="fr-FR" dirty="0">
              <a:latin typeface="Times New Roman" panose="02020603050405020304" pitchFamily="18" charset="0"/>
            </a:endParaRPr>
          </a:p>
        </p:txBody>
      </p:sp>
      <p:sp>
        <p:nvSpPr>
          <p:cNvPr id="358405" name="Rectangle 5"/>
          <p:cNvSpPr>
            <a:spLocks noChangeArrowheads="1"/>
          </p:cNvSpPr>
          <p:nvPr/>
        </p:nvSpPr>
        <p:spPr bwMode="auto">
          <a:xfrm>
            <a:off x="468313" y="3860800"/>
            <a:ext cx="8229600" cy="269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</a:rPr>
              <a:t>证明</a:t>
            </a:r>
            <a:r>
              <a:rPr lang="zh-CN" altLang="en-US" dirty="0" smtClean="0">
                <a:latin typeface="Times New Roman" panose="02020603050405020304" pitchFamily="18" charset="0"/>
              </a:rPr>
              <a:t>：</a:t>
            </a:r>
            <a:endParaRPr lang="zh-CN" altLang="en-US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en-US" altLang="zh-CN" dirty="0" smtClean="0">
                <a:latin typeface="Times New Roman" panose="02020603050405020304" pitchFamily="18" charset="0"/>
              </a:rPr>
              <a:t>  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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 smtClean="0">
                <a:latin typeface="Times New Roman" panose="02020603050405020304" pitchFamily="18" charset="0"/>
              </a:rPr>
              <a:t>))                                 </a:t>
            </a:r>
            <a:r>
              <a:rPr lang="zh-CN" altLang="en-US" dirty="0" smtClean="0">
                <a:latin typeface="Times New Roman" panose="02020603050405020304" pitchFamily="18" charset="0"/>
              </a:rPr>
              <a:t>结论引入</a:t>
            </a:r>
            <a:endParaRPr lang="zh-CN" altLang="en-US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(2</a:t>
            </a:r>
            <a:r>
              <a:rPr lang="en-US" altLang="zh-CN" dirty="0" smtClean="0">
                <a:latin typeface="Times New Roman" panose="02020603050405020304" pitchFamily="18" charset="0"/>
              </a:rPr>
              <a:t>)  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))    </a:t>
            </a:r>
            <a:r>
              <a:rPr lang="en-US" altLang="zh-CN" dirty="0" smtClean="0">
                <a:latin typeface="Times New Roman" panose="02020603050405020304" pitchFamily="18" charset="0"/>
              </a:rPr>
              <a:t>                                </a:t>
            </a:r>
            <a:r>
              <a:rPr lang="en-US" altLang="zh-CN" dirty="0">
                <a:latin typeface="Times New Roman" panose="02020603050405020304" pitchFamily="18" charset="0"/>
              </a:rPr>
              <a:t>(1)</a:t>
            </a:r>
            <a:r>
              <a:rPr lang="zh-CN" altLang="en-US" dirty="0">
                <a:latin typeface="Times New Roman" panose="02020603050405020304" pitchFamily="18" charset="0"/>
              </a:rPr>
              <a:t>置换</a:t>
            </a:r>
            <a:endParaRPr lang="zh-CN" altLang="fr-FR" dirty="0">
              <a:latin typeface="Times New Roman" panose="02020603050405020304" pitchFamily="18" charset="0"/>
            </a:endParaRPr>
          </a:p>
          <a:p>
            <a:r>
              <a:rPr lang="fr-FR" altLang="zh-CN" dirty="0">
                <a:latin typeface="Times New Roman" panose="02020603050405020304" pitchFamily="18" charset="0"/>
              </a:rPr>
              <a:t>(3</a:t>
            </a:r>
            <a:r>
              <a:rPr lang="fr-FR" altLang="zh-CN" dirty="0" smtClean="0">
                <a:latin typeface="Times New Roman" panose="02020603050405020304" pitchFamily="18" charset="0"/>
              </a:rPr>
              <a:t>)   </a:t>
            </a:r>
            <a:r>
              <a:rPr lang="en-US" altLang="zh-CN" i="1" dirty="0" smtClean="0">
                <a:latin typeface="Times New Roman" panose="02020603050405020304" pitchFamily="18" charset="0"/>
              </a:rPr>
              <a:t>F</a:t>
            </a:r>
            <a:r>
              <a:rPr lang="en-US" altLang="zh-CN" dirty="0" smtClean="0">
                <a:latin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</a:rPr>
              <a:t>c</a:t>
            </a:r>
            <a:r>
              <a:rPr lang="en-US" altLang="zh-CN" dirty="0" smtClean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 dirty="0" smtClean="0">
                <a:latin typeface="Times New Roman" panose="02020603050405020304" pitchFamily="18" charset="0"/>
              </a:rPr>
              <a:t>H</a:t>
            </a:r>
            <a:r>
              <a:rPr lang="en-US" altLang="zh-CN" dirty="0" smtClean="0">
                <a:latin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</a:rPr>
              <a:t>c</a:t>
            </a:r>
            <a:r>
              <a:rPr lang="en-US" altLang="zh-CN" dirty="0" smtClean="0">
                <a:latin typeface="Times New Roman" panose="02020603050405020304" pitchFamily="18" charset="0"/>
              </a:rPr>
              <a:t>)</a:t>
            </a:r>
            <a:r>
              <a:rPr lang="fr-FR" altLang="zh-CN" dirty="0">
                <a:latin typeface="Times New Roman" panose="02020603050405020304" pitchFamily="18" charset="0"/>
              </a:rPr>
              <a:t> </a:t>
            </a:r>
            <a:r>
              <a:rPr lang="fr-FR" altLang="zh-CN" dirty="0" smtClean="0">
                <a:latin typeface="Times New Roman" panose="02020603050405020304" pitchFamily="18" charset="0"/>
              </a:rPr>
              <a:t>                                          </a:t>
            </a:r>
            <a:r>
              <a:rPr lang="fr-FR" altLang="zh-CN" dirty="0">
                <a:latin typeface="Times New Roman" panose="02020603050405020304" pitchFamily="18" charset="0"/>
              </a:rPr>
              <a:t>(2</a:t>
            </a:r>
            <a:r>
              <a:rPr lang="fr-FR" altLang="zh-CN" dirty="0" smtClean="0">
                <a:latin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endParaRPr lang="fr-FR" altLang="zh-CN" dirty="0">
              <a:latin typeface="Times New Roman" panose="02020603050405020304" pitchFamily="18" charset="0"/>
            </a:endParaRPr>
          </a:p>
          <a:p>
            <a:r>
              <a:rPr lang="fr-FR" altLang="zh-CN" dirty="0">
                <a:latin typeface="Times New Roman" panose="02020603050405020304" pitchFamily="18" charset="0"/>
              </a:rPr>
              <a:t>(4</a:t>
            </a:r>
            <a:r>
              <a:rPr lang="fr-FR" altLang="zh-CN" dirty="0" smtClean="0">
                <a:latin typeface="Times New Roman" panose="02020603050405020304" pitchFamily="18" charset="0"/>
              </a:rPr>
              <a:t>)  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fr-FR" altLang="zh-CN" i="1" dirty="0">
                <a:latin typeface="Times New Roman" panose="02020603050405020304" pitchFamily="18" charset="0"/>
              </a:rPr>
              <a:t>x</a:t>
            </a:r>
            <a:r>
              <a:rPr lang="fr-FR" altLang="zh-CN" dirty="0">
                <a:latin typeface="Times New Roman" panose="02020603050405020304" pitchFamily="18" charset="0"/>
              </a:rPr>
              <a:t>(</a:t>
            </a:r>
            <a:r>
              <a:rPr lang="fr-FR" altLang="zh-CN" i="1" dirty="0">
                <a:latin typeface="Times New Roman" panose="02020603050405020304" pitchFamily="18" charset="0"/>
              </a:rPr>
              <a:t>F</a:t>
            </a:r>
            <a:r>
              <a:rPr lang="fr-FR" altLang="zh-CN" dirty="0">
                <a:latin typeface="Times New Roman" panose="02020603050405020304" pitchFamily="18" charset="0"/>
              </a:rPr>
              <a:t>(</a:t>
            </a:r>
            <a:r>
              <a:rPr lang="fr-FR" altLang="zh-CN" i="1" dirty="0">
                <a:latin typeface="Times New Roman" panose="02020603050405020304" pitchFamily="18" charset="0"/>
              </a:rPr>
              <a:t>x</a:t>
            </a:r>
            <a:r>
              <a:rPr lang="fr-FR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fr-FR" altLang="zh-CN" i="1" dirty="0">
                <a:latin typeface="Times New Roman" panose="02020603050405020304" pitchFamily="18" charset="0"/>
              </a:rPr>
              <a:t>G</a:t>
            </a:r>
            <a:r>
              <a:rPr lang="fr-FR" altLang="zh-CN" dirty="0">
                <a:latin typeface="Times New Roman" panose="02020603050405020304" pitchFamily="18" charset="0"/>
              </a:rPr>
              <a:t>(</a:t>
            </a:r>
            <a:r>
              <a:rPr lang="fr-FR" altLang="zh-CN" i="1" dirty="0">
                <a:latin typeface="Times New Roman" panose="02020603050405020304" pitchFamily="18" charset="0"/>
              </a:rPr>
              <a:t>x</a:t>
            </a:r>
            <a:r>
              <a:rPr lang="fr-FR" altLang="zh-CN" dirty="0">
                <a:latin typeface="Times New Roman" panose="02020603050405020304" pitchFamily="18" charset="0"/>
              </a:rPr>
              <a:t>))                                     </a:t>
            </a:r>
            <a:r>
              <a:rPr lang="zh-CN" altLang="fr-FR" dirty="0">
                <a:latin typeface="Times New Roman" panose="02020603050405020304" pitchFamily="18" charset="0"/>
              </a:rPr>
              <a:t>前提</a:t>
            </a:r>
            <a:r>
              <a:rPr lang="zh-CN" altLang="fr-FR" dirty="0" smtClean="0">
                <a:latin typeface="Times New Roman" panose="02020603050405020304" pitchFamily="18" charset="0"/>
              </a:rPr>
              <a:t>引入</a:t>
            </a:r>
            <a:endParaRPr lang="en-US" altLang="zh-CN" dirty="0" smtClean="0">
              <a:latin typeface="Times New Roman" panose="02020603050405020304" pitchFamily="18" charset="0"/>
            </a:endParaRPr>
          </a:p>
          <a:p>
            <a:r>
              <a:rPr lang="fr-FR" altLang="zh-CN" dirty="0">
                <a:latin typeface="Times New Roman" panose="02020603050405020304" pitchFamily="18" charset="0"/>
              </a:rPr>
              <a:t>(5</a:t>
            </a:r>
            <a:r>
              <a:rPr lang="fr-FR" altLang="zh-CN" dirty="0" smtClean="0">
                <a:latin typeface="Times New Roman" panose="02020603050405020304" pitchFamily="18" charset="0"/>
              </a:rPr>
              <a:t>)  </a:t>
            </a:r>
            <a:r>
              <a:rPr lang="fr-FR" altLang="zh-CN" i="1" dirty="0" smtClean="0">
                <a:latin typeface="Times New Roman" panose="02020603050405020304" pitchFamily="18" charset="0"/>
              </a:rPr>
              <a:t>F</a:t>
            </a:r>
            <a:r>
              <a:rPr lang="fr-FR" altLang="zh-CN" dirty="0" smtClean="0">
                <a:latin typeface="Times New Roman" panose="02020603050405020304" pitchFamily="18" charset="0"/>
              </a:rPr>
              <a:t>(</a:t>
            </a:r>
            <a:r>
              <a:rPr lang="fr-FR" altLang="zh-CN" i="1" dirty="0" smtClean="0">
                <a:latin typeface="Times New Roman" panose="02020603050405020304" pitchFamily="18" charset="0"/>
              </a:rPr>
              <a:t>c</a:t>
            </a:r>
            <a:r>
              <a:rPr lang="fr-FR" altLang="zh-CN" dirty="0" smtClean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fr-FR" altLang="zh-CN" i="1" dirty="0" smtClean="0">
                <a:latin typeface="Times New Roman" panose="02020603050405020304" pitchFamily="18" charset="0"/>
              </a:rPr>
              <a:t>G</a:t>
            </a:r>
            <a:r>
              <a:rPr lang="fr-FR" altLang="zh-CN" dirty="0" smtClean="0">
                <a:latin typeface="Times New Roman" panose="02020603050405020304" pitchFamily="18" charset="0"/>
              </a:rPr>
              <a:t>(</a:t>
            </a:r>
            <a:r>
              <a:rPr lang="fr-FR" altLang="zh-CN" i="1" dirty="0" smtClean="0">
                <a:latin typeface="Times New Roman" panose="02020603050405020304" pitchFamily="18" charset="0"/>
              </a:rPr>
              <a:t>c</a:t>
            </a:r>
            <a:r>
              <a:rPr lang="fr-FR" altLang="zh-CN" dirty="0" smtClean="0">
                <a:latin typeface="Times New Roman" panose="02020603050405020304" pitchFamily="18" charset="0"/>
              </a:rPr>
              <a:t>)                                              (4)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</a:t>
            </a:r>
            <a:endParaRPr lang="zh-CN" altLang="fr-FR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8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04" grpId="0"/>
      <p:bldP spid="35840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练习</a:t>
            </a:r>
            <a:r>
              <a:rPr lang="en-US" altLang="zh-CN">
                <a:latin typeface="Times New Roman" panose="02020603050405020304" pitchFamily="18" charset="0"/>
              </a:rPr>
              <a:t>4(</a:t>
            </a:r>
            <a:r>
              <a:rPr lang="zh-CN" altLang="en-US">
                <a:latin typeface="Times New Roman" panose="02020603050405020304" pitchFamily="18" charset="0"/>
              </a:rPr>
              <a:t>续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360451" name="Rectangle 3"/>
          <p:cNvSpPr>
            <a:spLocks noGrp="1" noChangeArrowheads="1"/>
          </p:cNvSpPr>
          <p:nvPr>
            <p:ph idx="1"/>
          </p:nvPr>
        </p:nvSpPr>
        <p:spPr>
          <a:xfrm>
            <a:off x="519113" y="1241425"/>
            <a:ext cx="8229600" cy="4059238"/>
          </a:xfrm>
        </p:spPr>
        <p:txBody>
          <a:bodyPr/>
          <a:lstStyle/>
          <a:p>
            <a:r>
              <a:rPr lang="fr-FR" altLang="zh-CN" dirty="0">
                <a:latin typeface="Times New Roman" panose="02020603050405020304" pitchFamily="18" charset="0"/>
              </a:rPr>
              <a:t>(6)   </a:t>
            </a:r>
            <a:r>
              <a:rPr lang="fr-FR" altLang="zh-CN" i="1" dirty="0" smtClean="0">
                <a:latin typeface="Times New Roman" panose="02020603050405020304" pitchFamily="18" charset="0"/>
              </a:rPr>
              <a:t>F</a:t>
            </a:r>
            <a:r>
              <a:rPr lang="fr-FR" altLang="zh-CN" dirty="0" smtClean="0">
                <a:latin typeface="Times New Roman" panose="02020603050405020304" pitchFamily="18" charset="0"/>
              </a:rPr>
              <a:t>(</a:t>
            </a:r>
            <a:r>
              <a:rPr lang="fr-FR" altLang="zh-CN" i="1" dirty="0" smtClean="0">
                <a:latin typeface="Times New Roman" panose="02020603050405020304" pitchFamily="18" charset="0"/>
              </a:rPr>
              <a:t>c</a:t>
            </a:r>
            <a:r>
              <a:rPr lang="fr-FR" altLang="zh-CN" dirty="0" smtClean="0">
                <a:latin typeface="Times New Roman" panose="02020603050405020304" pitchFamily="18" charset="0"/>
              </a:rPr>
              <a:t>)                                                   (3)</a:t>
            </a:r>
            <a:r>
              <a:rPr lang="zh-CN" altLang="fr-FR" dirty="0">
                <a:latin typeface="Times New Roman" panose="02020603050405020304" pitchFamily="18" charset="0"/>
              </a:rPr>
              <a:t>置换</a:t>
            </a:r>
          </a:p>
          <a:p>
            <a:r>
              <a:rPr lang="fr-FR" altLang="zh-CN" dirty="0" smtClean="0">
                <a:latin typeface="Times New Roman" panose="02020603050405020304" pitchFamily="18" charset="0"/>
              </a:rPr>
              <a:t>(</a:t>
            </a:r>
            <a:r>
              <a:rPr lang="fr-FR" altLang="zh-CN" dirty="0">
                <a:latin typeface="Times New Roman" panose="02020603050405020304" pitchFamily="18" charset="0"/>
              </a:rPr>
              <a:t>7) </a:t>
            </a:r>
            <a:r>
              <a:rPr lang="fr-FR" altLang="zh-CN" dirty="0" smtClean="0">
                <a:latin typeface="Times New Roman" panose="02020603050405020304" pitchFamily="18" charset="0"/>
              </a:rPr>
              <a:t>  </a:t>
            </a:r>
            <a:r>
              <a:rPr lang="fr-FR" altLang="zh-CN" i="1" dirty="0" smtClean="0">
                <a:latin typeface="Times New Roman" panose="02020603050405020304" pitchFamily="18" charset="0"/>
              </a:rPr>
              <a:t>G</a:t>
            </a:r>
            <a:r>
              <a:rPr lang="fr-FR" altLang="zh-CN" dirty="0" smtClean="0">
                <a:latin typeface="Times New Roman" panose="02020603050405020304" pitchFamily="18" charset="0"/>
              </a:rPr>
              <a:t>(</a:t>
            </a:r>
            <a:r>
              <a:rPr lang="fr-FR" altLang="zh-CN" i="1" dirty="0" smtClean="0">
                <a:latin typeface="Times New Roman" panose="02020603050405020304" pitchFamily="18" charset="0"/>
              </a:rPr>
              <a:t>c</a:t>
            </a:r>
            <a:r>
              <a:rPr lang="fr-FR" altLang="zh-CN" dirty="0" smtClean="0">
                <a:latin typeface="Times New Roman" panose="02020603050405020304" pitchFamily="18" charset="0"/>
              </a:rPr>
              <a:t>)                                                   (5)</a:t>
            </a:r>
            <a:r>
              <a:rPr lang="zh-CN" altLang="fr-FR" dirty="0" smtClean="0">
                <a:latin typeface="Times New Roman" panose="02020603050405020304" pitchFamily="18" charset="0"/>
              </a:rPr>
              <a:t>假言</a:t>
            </a:r>
            <a:r>
              <a:rPr lang="zh-CN" altLang="fr-FR" dirty="0">
                <a:latin typeface="Times New Roman" panose="02020603050405020304" pitchFamily="18" charset="0"/>
              </a:rPr>
              <a:t>三段论</a:t>
            </a:r>
          </a:p>
          <a:p>
            <a:r>
              <a:rPr lang="fr-FR" altLang="zh-CN" dirty="0">
                <a:latin typeface="Times New Roman" panose="02020603050405020304" pitchFamily="18" charset="0"/>
              </a:rPr>
              <a:t>(8) </a:t>
            </a:r>
            <a:r>
              <a:rPr lang="fr-FR" altLang="zh-CN" dirty="0" smtClean="0">
                <a:latin typeface="Times New Roman" panose="02020603050405020304" pitchFamily="18" charset="0"/>
              </a:rPr>
              <a:t> </a:t>
            </a:r>
            <a:r>
              <a:rPr lang="en-US" altLang="zh-CN" i="1" dirty="0" smtClean="0">
                <a:latin typeface="Times New Roman" panose="02020603050405020304" pitchFamily="18" charset="0"/>
              </a:rPr>
              <a:t>F</a:t>
            </a:r>
            <a:r>
              <a:rPr lang="en-US" altLang="zh-CN" dirty="0" smtClean="0">
                <a:latin typeface="Times New Roman" panose="02020603050405020304" pitchFamily="18" charset="0"/>
              </a:rPr>
              <a:t>(</a:t>
            </a:r>
            <a:r>
              <a:rPr lang="en-US" altLang="zh-CN" i="1" dirty="0" smtClean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fr-FR" altLang="zh-CN" i="1" dirty="0" smtClean="0">
                <a:latin typeface="Times New Roman" panose="02020603050405020304" pitchFamily="18" charset="0"/>
              </a:rPr>
              <a:t>G</a:t>
            </a:r>
            <a:r>
              <a:rPr lang="fr-FR" altLang="zh-CN" dirty="0" smtClean="0">
                <a:latin typeface="Times New Roman" panose="02020603050405020304" pitchFamily="18" charset="0"/>
              </a:rPr>
              <a:t>(</a:t>
            </a:r>
            <a:r>
              <a:rPr lang="fr-FR" altLang="zh-CN" i="1" dirty="0" smtClean="0">
                <a:latin typeface="Times New Roman" panose="02020603050405020304" pitchFamily="18" charset="0"/>
              </a:rPr>
              <a:t>c</a:t>
            </a:r>
            <a:r>
              <a:rPr lang="fr-FR" altLang="zh-CN" dirty="0" smtClean="0">
                <a:latin typeface="Times New Roman" panose="02020603050405020304" pitchFamily="18" charset="0"/>
              </a:rPr>
              <a:t>)</a:t>
            </a:r>
            <a:r>
              <a:rPr lang="en-US" altLang="zh-CN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fr-FR" altLang="zh-CN" dirty="0">
                <a:latin typeface="Times New Roman" panose="02020603050405020304" pitchFamily="18" charset="0"/>
              </a:rPr>
              <a:t>) </a:t>
            </a:r>
            <a:r>
              <a:rPr lang="fr-FR" altLang="zh-CN" dirty="0" smtClean="0">
                <a:latin typeface="Times New Roman" panose="02020603050405020304" pitchFamily="18" charset="0"/>
              </a:rPr>
              <a:t>                           (</a:t>
            </a:r>
            <a:r>
              <a:rPr lang="fr-FR" altLang="zh-CN" dirty="0">
                <a:latin typeface="Times New Roman" panose="02020603050405020304" pitchFamily="18" charset="0"/>
              </a:rPr>
              <a:t>3)(</a:t>
            </a:r>
            <a:r>
              <a:rPr lang="fr-FR" altLang="zh-CN" dirty="0" smtClean="0">
                <a:latin typeface="Times New Roman" panose="02020603050405020304" pitchFamily="18" charset="0"/>
              </a:rPr>
              <a:t>7)</a:t>
            </a:r>
            <a:r>
              <a:rPr lang="zh-CN" altLang="en-US" dirty="0" smtClean="0">
                <a:latin typeface="Times New Roman" panose="02020603050405020304" pitchFamily="18" charset="0"/>
              </a:rPr>
              <a:t>合取</a:t>
            </a:r>
            <a:endParaRPr lang="zh-CN" altLang="fr-FR" dirty="0" smtClean="0">
              <a:latin typeface="Times New Roman" panose="02020603050405020304" pitchFamily="18" charset="0"/>
            </a:endParaRPr>
          </a:p>
          <a:p>
            <a:r>
              <a:rPr lang="fr-FR" altLang="zh-CN" dirty="0" smtClean="0">
                <a:latin typeface="Times New Roman" panose="02020603050405020304" pitchFamily="18" charset="0"/>
              </a:rPr>
              <a:t>(9)   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 smtClean="0">
                <a:latin typeface="Times New Roman" panose="02020603050405020304" pitchFamily="18" charset="0"/>
              </a:rPr>
              <a:t>)</a:t>
            </a:r>
            <a:r>
              <a:rPr lang="fr-FR" altLang="zh-CN" dirty="0" smtClean="0">
                <a:latin typeface="Times New Roman" panose="02020603050405020304" pitchFamily="18" charset="0"/>
              </a:rPr>
              <a:t>)                     (8)</a:t>
            </a:r>
            <a:r>
              <a:rPr lang="zh-CN" altLang="en-US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fr-FR" altLang="zh-CN" dirty="0" smtClean="0"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0ECEB-06A1-4931-B928-C002771403F3}" type="slidenum">
              <a:rPr lang="en-US" altLang="zh-CN"/>
              <a:pPr/>
              <a:t>36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基本等值式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052512"/>
            <a:ext cx="8229600" cy="5040783"/>
          </a:xfrm>
        </p:spPr>
        <p:txBody>
          <a:bodyPr/>
          <a:lstStyle/>
          <a:p>
            <a:pPr marL="457200" indent="-457200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</a:rPr>
              <a:t>     </a:t>
            </a:r>
            <a:r>
              <a:rPr lang="zh-CN" altLang="en-US" sz="2000" dirty="0">
                <a:latin typeface="Times New Roman" panose="02020603050405020304" pitchFamily="18" charset="0"/>
              </a:rPr>
              <a:t>关于存在量词的：</a:t>
            </a:r>
          </a:p>
          <a:p>
            <a:pPr marL="457200" indent="-457200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        ① </a:t>
            </a:r>
            <a:r>
              <a:rPr lang="zh-CN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000" i="1" dirty="0">
                <a:latin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</a:rPr>
              <a:t>A</a:t>
            </a:r>
            <a:r>
              <a:rPr lang="en-US" altLang="zh-CN" sz="2000" dirty="0">
                <a:latin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</a:rPr>
              <a:t>)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000" i="1" dirty="0">
                <a:latin typeface="Times New Roman" panose="02020603050405020304" pitchFamily="18" charset="0"/>
              </a:rPr>
              <a:t>B</a:t>
            </a:r>
            <a:r>
              <a:rPr lang="en-US" altLang="zh-CN" sz="2000" dirty="0">
                <a:latin typeface="Times New Roman" panose="02020603050405020304" pitchFamily="18" charset="0"/>
              </a:rPr>
              <a:t>) 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000" i="1" dirty="0" err="1">
                <a:latin typeface="Times New Roman" panose="02020603050405020304" pitchFamily="18" charset="0"/>
              </a:rPr>
              <a:t>xA</a:t>
            </a:r>
            <a:r>
              <a:rPr lang="en-US" altLang="zh-CN" sz="2000" dirty="0">
                <a:latin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</a:rPr>
              <a:t>)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000" i="1" dirty="0">
                <a:latin typeface="Times New Roman" panose="02020603050405020304" pitchFamily="18" charset="0"/>
              </a:rPr>
              <a:t>B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</a:rPr>
              <a:t>        ② 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000" i="1" dirty="0">
                <a:latin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</a:rPr>
              <a:t>A</a:t>
            </a:r>
            <a:r>
              <a:rPr lang="en-US" altLang="zh-CN" sz="2000" dirty="0">
                <a:latin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</a:rPr>
              <a:t>)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000" i="1" dirty="0">
                <a:latin typeface="Times New Roman" panose="02020603050405020304" pitchFamily="18" charset="0"/>
              </a:rPr>
              <a:t>B</a:t>
            </a:r>
            <a:r>
              <a:rPr lang="en-US" altLang="zh-CN" sz="2000" dirty="0">
                <a:latin typeface="Times New Roman" panose="02020603050405020304" pitchFamily="18" charset="0"/>
              </a:rPr>
              <a:t>) 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000" i="1" dirty="0" err="1">
                <a:latin typeface="Times New Roman" panose="02020603050405020304" pitchFamily="18" charset="0"/>
              </a:rPr>
              <a:t>xA</a:t>
            </a:r>
            <a:r>
              <a:rPr lang="en-US" altLang="zh-CN" sz="2000" dirty="0">
                <a:latin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</a:rPr>
              <a:t>)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000" i="1" dirty="0">
                <a:latin typeface="Times New Roman" panose="02020603050405020304" pitchFamily="18" charset="0"/>
              </a:rPr>
              <a:t>B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③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000" i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xA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</a:rPr>
              <a:t>        ④ 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000" i="1" dirty="0">
                <a:latin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</a:rPr>
              <a:t>B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000" i="1" dirty="0">
                <a:latin typeface="Times New Roman" panose="02020603050405020304" pitchFamily="18" charset="0"/>
              </a:rPr>
              <a:t>A</a:t>
            </a:r>
            <a:r>
              <a:rPr lang="en-US" altLang="zh-CN" sz="2000" dirty="0">
                <a:latin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</a:rPr>
              <a:t>)) 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i="1" dirty="0">
                <a:latin typeface="Times New Roman" panose="02020603050405020304" pitchFamily="18" charset="0"/>
              </a:rPr>
              <a:t>B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</a:t>
            </a:r>
            <a:r>
              <a:rPr lang="en-US" altLang="zh-CN" sz="2000" i="1" dirty="0" err="1">
                <a:latin typeface="Times New Roman" panose="02020603050405020304" pitchFamily="18" charset="0"/>
              </a:rPr>
              <a:t>xA</a:t>
            </a:r>
            <a:r>
              <a:rPr lang="en-US" altLang="zh-CN" sz="2000" dirty="0">
                <a:latin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</a:rPr>
              <a:t>)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</a:rPr>
              <a:t>(4) </a:t>
            </a:r>
            <a:r>
              <a:rPr lang="zh-CN" altLang="en-US" sz="2000" dirty="0">
                <a:latin typeface="Times New Roman" panose="02020603050405020304" pitchFamily="18" charset="0"/>
              </a:rPr>
              <a:t>量词分配等值式 </a:t>
            </a:r>
          </a:p>
          <a:p>
            <a:pPr marL="457200" indent="-457200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      ① </a:t>
            </a:r>
            <a:r>
              <a:rPr lang="zh-CN" altLang="en-US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000" i="1" dirty="0">
                <a:latin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</a:rPr>
              <a:t>A</a:t>
            </a:r>
            <a:r>
              <a:rPr lang="en-US" altLang="zh-CN" sz="2000" dirty="0">
                <a:latin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</a:rPr>
              <a:t>)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000" i="1" dirty="0">
                <a:latin typeface="Times New Roman" panose="02020603050405020304" pitchFamily="18" charset="0"/>
              </a:rPr>
              <a:t>B</a:t>
            </a:r>
            <a:r>
              <a:rPr lang="en-US" altLang="zh-CN" sz="2000" dirty="0">
                <a:latin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</a:rPr>
              <a:t>)) 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000" i="1" dirty="0" err="1">
                <a:latin typeface="Times New Roman" panose="02020603050405020304" pitchFamily="18" charset="0"/>
              </a:rPr>
              <a:t>xA</a:t>
            </a:r>
            <a:r>
              <a:rPr lang="en-US" altLang="zh-CN" sz="2000" dirty="0">
                <a:latin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</a:rPr>
              <a:t>)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</a:t>
            </a:r>
            <a:r>
              <a:rPr lang="en-US" altLang="zh-CN" sz="2000" i="1" dirty="0" err="1">
                <a:latin typeface="Times New Roman" panose="02020603050405020304" pitchFamily="18" charset="0"/>
              </a:rPr>
              <a:t>xB</a:t>
            </a:r>
            <a:r>
              <a:rPr lang="en-US" altLang="zh-CN" sz="2000" dirty="0">
                <a:latin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</a:rPr>
              <a:t>)</a:t>
            </a:r>
          </a:p>
          <a:p>
            <a:pPr marL="457200" indent="-457200"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</a:rPr>
              <a:t>      ② 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000" i="1" dirty="0">
                <a:latin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</a:rPr>
              <a:t>A</a:t>
            </a:r>
            <a:r>
              <a:rPr lang="en-US" altLang="zh-CN" sz="2000" dirty="0">
                <a:latin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</a:rPr>
              <a:t>)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sz="2000" i="1" dirty="0">
                <a:latin typeface="Times New Roman" panose="02020603050405020304" pitchFamily="18" charset="0"/>
              </a:rPr>
              <a:t>B</a:t>
            </a:r>
            <a:r>
              <a:rPr lang="en-US" altLang="zh-CN" sz="2000" dirty="0">
                <a:latin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</a:rPr>
              <a:t>)) 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000" i="1" dirty="0" err="1">
                <a:latin typeface="Times New Roman" panose="02020603050405020304" pitchFamily="18" charset="0"/>
              </a:rPr>
              <a:t>xA</a:t>
            </a:r>
            <a:r>
              <a:rPr lang="en-US" altLang="zh-CN" sz="2000" dirty="0">
                <a:latin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</a:rPr>
              <a:t>)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</a:t>
            </a:r>
            <a:r>
              <a:rPr lang="en-US" altLang="zh-CN" sz="2000" i="1" dirty="0" err="1">
                <a:latin typeface="Times New Roman" panose="02020603050405020304" pitchFamily="18" charset="0"/>
              </a:rPr>
              <a:t>xB</a:t>
            </a:r>
            <a:r>
              <a:rPr lang="en-US" altLang="zh-CN" sz="2000" dirty="0">
                <a:latin typeface="Times New Roman" panose="02020603050405020304" pitchFamily="18" charset="0"/>
              </a:rPr>
              <a:t>(</a:t>
            </a:r>
            <a:r>
              <a:rPr lang="en-US" altLang="zh-CN" sz="2000" i="1" dirty="0">
                <a:latin typeface="Times New Roman" panose="02020603050405020304" pitchFamily="18" charset="0"/>
              </a:rPr>
              <a:t>x</a:t>
            </a:r>
            <a:r>
              <a:rPr lang="en-US" altLang="zh-CN" sz="2000" dirty="0">
                <a:latin typeface="Times New Roman" panose="02020603050405020304" pitchFamily="18" charset="0"/>
              </a:rPr>
              <a:t>)</a:t>
            </a:r>
          </a:p>
          <a:p>
            <a:pPr marL="457200" indent="-457200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</a:rPr>
              <a:t>注意：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对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对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无分配律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97385-4544-43A6-B4A0-7FF64A92558A}" type="slidenum">
              <a:rPr lang="en-US" altLang="zh-CN"/>
              <a:pPr/>
              <a:t>4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置换规则、换名规则、代替规则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341438"/>
            <a:ext cx="8229600" cy="4608512"/>
          </a:xfrm>
        </p:spPr>
        <p:txBody>
          <a:bodyPr/>
          <a:lstStyle/>
          <a:p>
            <a:pPr marL="609600" indent="-609600"/>
            <a:r>
              <a:rPr lang="en-US" altLang="zh-CN">
                <a:latin typeface="Times New Roman" panose="02020603050405020304" pitchFamily="18" charset="0"/>
              </a:rPr>
              <a:t>1. 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置换规则</a:t>
            </a:r>
            <a:endParaRPr lang="zh-CN" altLang="en-US">
              <a:latin typeface="Times New Roman" panose="02020603050405020304" pitchFamily="18" charset="0"/>
            </a:endParaRPr>
          </a:p>
          <a:p>
            <a:pPr marL="609600" indent="-609600"/>
            <a:r>
              <a:rPr lang="zh-CN" altLang="en-US">
                <a:latin typeface="Times New Roman" panose="02020603050405020304" pitchFamily="18" charset="0"/>
              </a:rPr>
              <a:t>     设</a:t>
            </a:r>
            <a:r>
              <a:rPr lang="zh-CN" altLang="en-US" i="1">
                <a:latin typeface="Times New Roman" panose="02020603050405020304" pitchFamily="18" charset="0"/>
                <a:sym typeface="Symbol" panose="05050102010706020507" pitchFamily="18" charset="2"/>
              </a:rPr>
              <a:t>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是含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的公式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那么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若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则</a:t>
            </a:r>
            <a:r>
              <a:rPr lang="zh-CN" altLang="en-US" i="1">
                <a:latin typeface="Times New Roman" panose="02020603050405020304" pitchFamily="18" charset="0"/>
                <a:sym typeface="Symbol" panose="05050102010706020507" pitchFamily="18" charset="2"/>
              </a:rPr>
              <a:t>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)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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).</a:t>
            </a:r>
          </a:p>
          <a:p>
            <a:pPr marL="609600" indent="-609600"/>
            <a:r>
              <a:rPr lang="en-US" altLang="zh-CN">
                <a:latin typeface="Times New Roman" panose="02020603050405020304" pitchFamily="18" charset="0"/>
              </a:rPr>
              <a:t>2. 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换名规则</a:t>
            </a:r>
          </a:p>
          <a:p>
            <a:pPr marL="609600" indent="-609600"/>
            <a:r>
              <a:rPr lang="zh-CN" altLang="en-US">
                <a:latin typeface="Times New Roman" panose="02020603050405020304" pitchFamily="18" charset="0"/>
              </a:rPr>
              <a:t>    设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为一公式，将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中某量词辖域中个体变项的所有约束</a:t>
            </a:r>
          </a:p>
          <a:p>
            <a:pPr marL="609600" indent="-609600"/>
            <a:r>
              <a:rPr lang="zh-CN" altLang="en-US">
                <a:latin typeface="Times New Roman" panose="02020603050405020304" pitchFamily="18" charset="0"/>
              </a:rPr>
              <a:t>    出现及相应的指导变元换成该量词辖域中未曾出现过的个</a:t>
            </a:r>
          </a:p>
          <a:p>
            <a:pPr marL="609600" indent="-609600"/>
            <a:r>
              <a:rPr lang="zh-CN" altLang="en-US">
                <a:latin typeface="Times New Roman" panose="02020603050405020304" pitchFamily="18" charset="0"/>
              </a:rPr>
              <a:t>    体变项符号，其余部分不变，设所得公式为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>
                <a:latin typeface="Times New Roman" panose="02020603050405020304" pitchFamily="18" charset="0"/>
              </a:rPr>
              <a:t>，则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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pPr marL="609600" indent="-609600"/>
            <a:r>
              <a:rPr lang="en-US" altLang="zh-CN">
                <a:latin typeface="Times New Roman" panose="02020603050405020304" pitchFamily="18" charset="0"/>
              </a:rPr>
              <a:t>3.  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代替规则</a:t>
            </a:r>
          </a:p>
          <a:p>
            <a:pPr marL="609600" indent="-609600"/>
            <a:r>
              <a:rPr lang="zh-CN" altLang="en-US">
                <a:latin typeface="Times New Roman" panose="02020603050405020304" pitchFamily="18" charset="0"/>
              </a:rPr>
              <a:t>    设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为一公式，将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中某个个体变项的所有自由出现用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中</a:t>
            </a:r>
          </a:p>
          <a:p>
            <a:pPr marL="609600" indent="-609600"/>
            <a:r>
              <a:rPr lang="zh-CN" altLang="en-US">
                <a:latin typeface="Times New Roman" panose="02020603050405020304" pitchFamily="18" charset="0"/>
              </a:rPr>
              <a:t>    未曾出现过的个体变项符号代替，其余部分不变，设所得</a:t>
            </a:r>
          </a:p>
          <a:p>
            <a:pPr marL="609600" indent="-609600"/>
            <a:r>
              <a:rPr lang="zh-CN" altLang="en-US">
                <a:latin typeface="Times New Roman" panose="02020603050405020304" pitchFamily="18" charset="0"/>
              </a:rPr>
              <a:t>     公式为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zh-CN" altLang="en-US">
                <a:latin typeface="Times New Roman" panose="02020603050405020304" pitchFamily="18" charset="0"/>
              </a:rPr>
              <a:t>，则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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CF58E-96F5-4817-838D-F987887C88CB}" type="slidenum">
              <a:rPr lang="en-US" altLang="zh-CN"/>
              <a:pPr/>
              <a:t>5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实例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25538"/>
            <a:ext cx="8229600" cy="1008062"/>
          </a:xfrm>
        </p:spPr>
        <p:txBody>
          <a:bodyPr/>
          <a:lstStyle/>
          <a:p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  </a:t>
            </a:r>
            <a:r>
              <a:rPr lang="zh-CN" altLang="en-US">
                <a:latin typeface="Times New Roman" panose="02020603050405020304" pitchFamily="18" charset="0"/>
              </a:rPr>
              <a:t>将下面命题用两种形式符号化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并证明两者等值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   (1) </a:t>
            </a:r>
            <a:r>
              <a:rPr lang="zh-CN" altLang="en-US">
                <a:latin typeface="Times New Roman" panose="02020603050405020304" pitchFamily="18" charset="0"/>
              </a:rPr>
              <a:t>没有不犯错误的人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5FA4F-9906-448E-81EA-50CCC928307C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80580" name="Rectangle 4"/>
          <p:cNvSpPr>
            <a:spLocks noChangeArrowheads="1"/>
          </p:cNvSpPr>
          <p:nvPr/>
        </p:nvSpPr>
        <p:spPr bwMode="auto">
          <a:xfrm>
            <a:off x="701675" y="2060575"/>
            <a:ext cx="7615238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>
                <a:latin typeface="Times New Roman" panose="02020603050405020304" pitchFamily="18" charset="0"/>
              </a:rPr>
              <a:t>解 令</a:t>
            </a:r>
            <a:r>
              <a:rPr lang="en-US" altLang="zh-CN" b="1" i="1">
                <a:latin typeface="Times New Roman" panose="02020603050405020304" pitchFamily="18" charset="0"/>
              </a:rPr>
              <a:t>F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r>
              <a:rPr lang="zh-CN" altLang="en-US" b="1">
                <a:latin typeface="Times New Roman" panose="02020603050405020304" pitchFamily="18" charset="0"/>
              </a:rPr>
              <a:t>：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zh-CN" altLang="en-US" b="1">
                <a:latin typeface="Times New Roman" panose="02020603050405020304" pitchFamily="18" charset="0"/>
              </a:rPr>
              <a:t>是人，</a:t>
            </a:r>
            <a:r>
              <a:rPr lang="en-US" altLang="zh-CN" b="1" i="1">
                <a:latin typeface="Times New Roman" panose="02020603050405020304" pitchFamily="18" charset="0"/>
              </a:rPr>
              <a:t>G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r>
              <a:rPr lang="zh-CN" altLang="en-US" b="1">
                <a:latin typeface="Times New Roman" panose="02020603050405020304" pitchFamily="18" charset="0"/>
              </a:rPr>
              <a:t>：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zh-CN" altLang="en-US" b="1">
                <a:latin typeface="Times New Roman" panose="02020603050405020304" pitchFamily="18" charset="0"/>
              </a:rPr>
              <a:t>犯错误</a:t>
            </a:r>
            <a:r>
              <a:rPr lang="en-US" altLang="zh-CN" b="1">
                <a:latin typeface="Times New Roman" panose="02020603050405020304" pitchFamily="18" charset="0"/>
              </a:rPr>
              <a:t>.</a:t>
            </a:r>
            <a:endParaRPr lang="en-US" altLang="zh-CN" b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    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F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b="1" i="1">
                <a:latin typeface="Times New Roman" panose="02020603050405020304" pitchFamily="18" charset="0"/>
              </a:rPr>
              <a:t>G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))      </a:t>
            </a:r>
            <a:r>
              <a:rPr lang="zh-CN" altLang="en-US" b="1">
                <a:latin typeface="Times New Roman" panose="02020603050405020304" pitchFamily="18" charset="0"/>
              </a:rPr>
              <a:t>或      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F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>
                <a:latin typeface="Times New Roman" panose="02020603050405020304" pitchFamily="18" charset="0"/>
              </a:rPr>
              <a:t>G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))     </a:t>
            </a:r>
          </a:p>
        </p:txBody>
      </p:sp>
      <p:sp>
        <p:nvSpPr>
          <p:cNvPr id="280581" name="Rectangle 5"/>
          <p:cNvSpPr>
            <a:spLocks noChangeArrowheads="1"/>
          </p:cNvSpPr>
          <p:nvPr/>
        </p:nvSpPr>
        <p:spPr bwMode="auto">
          <a:xfrm>
            <a:off x="611188" y="3005138"/>
            <a:ext cx="6624637" cy="1936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          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F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b="1" i="1">
                <a:latin typeface="Times New Roman" panose="02020603050405020304" pitchFamily="18" charset="0"/>
              </a:rPr>
              <a:t>G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))</a:t>
            </a:r>
            <a:endParaRPr lang="en-US" altLang="zh-CN" b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     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F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>
                <a:sym typeface="Symbol" panose="05050102010706020507" pitchFamily="18" charset="2"/>
              </a:rPr>
              <a:t></a:t>
            </a:r>
            <a:r>
              <a:rPr lang="en-US" altLang="zh-CN" b="1" i="1">
                <a:latin typeface="Times New Roman" panose="02020603050405020304" pitchFamily="18" charset="0"/>
              </a:rPr>
              <a:t>G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))         </a:t>
            </a:r>
            <a:r>
              <a:rPr lang="zh-CN" altLang="en-US" b="1">
                <a:latin typeface="Times New Roman" panose="02020603050405020304" pitchFamily="18" charset="0"/>
              </a:rPr>
              <a:t>量词否定等值式</a:t>
            </a:r>
          </a:p>
          <a:p>
            <a:pPr>
              <a:lnSpc>
                <a:spcPct val="120000"/>
              </a:lnSpc>
            </a:pP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      </a:t>
            </a:r>
            <a:r>
              <a:rPr lang="zh-CN" altLang="en-US" b="1">
                <a:latin typeface="Times New Roman" panose="02020603050405020304" pitchFamily="18" charset="0"/>
              </a:rPr>
              <a:t> </a:t>
            </a:r>
            <a:r>
              <a:rPr lang="zh-CN" altLang="en-US" b="1">
                <a:sym typeface="Symbol" panose="05050102010706020507" pitchFamily="18" charset="2"/>
              </a:rPr>
              <a:t>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b="1" i="1">
                <a:latin typeface="Times New Roman" panose="02020603050405020304" pitchFamily="18" charset="0"/>
              </a:rPr>
              <a:t>F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b="1" i="1">
                <a:latin typeface="Times New Roman" panose="02020603050405020304" pitchFamily="18" charset="0"/>
              </a:rPr>
              <a:t>G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))            </a:t>
            </a:r>
            <a:r>
              <a:rPr lang="zh-CN" altLang="en-US" b="1">
                <a:latin typeface="Times New Roman" panose="02020603050405020304" pitchFamily="18" charset="0"/>
              </a:rPr>
              <a:t>置换</a:t>
            </a:r>
          </a:p>
          <a:p>
            <a:pPr>
              <a:lnSpc>
                <a:spcPct val="120000"/>
              </a:lnSpc>
              <a:spcBef>
                <a:spcPct val="25000"/>
              </a:spcBef>
            </a:pP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      </a:t>
            </a:r>
            <a:r>
              <a:rPr lang="zh-CN" altLang="en-US" b="1">
                <a:latin typeface="Times New Roman" panose="02020603050405020304" pitchFamily="18" charset="0"/>
              </a:rPr>
              <a:t> </a:t>
            </a:r>
            <a:r>
              <a:rPr lang="zh-CN" altLang="en-US" b="1">
                <a:sym typeface="Symbol" panose="05050102010706020507" pitchFamily="18" charset="2"/>
              </a:rPr>
              <a:t>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F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>
                <a:latin typeface="Times New Roman" panose="02020603050405020304" pitchFamily="18" charset="0"/>
              </a:rPr>
              <a:t>G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))              </a:t>
            </a:r>
            <a:r>
              <a:rPr lang="zh-CN" altLang="en-US" b="1">
                <a:latin typeface="Times New Roman" panose="02020603050405020304" pitchFamily="18" charset="0"/>
              </a:rPr>
              <a:t>置换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0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0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80" grpId="0"/>
      <p:bldP spid="28058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实例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25538"/>
            <a:ext cx="5554663" cy="574675"/>
          </a:xfrm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</a:rPr>
              <a:t>(2) </a:t>
            </a:r>
            <a:r>
              <a:rPr lang="zh-CN" altLang="en-US">
                <a:latin typeface="Times New Roman" panose="02020603050405020304" pitchFamily="18" charset="0"/>
              </a:rPr>
              <a:t>不是所有的人都爱看电影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03C8D-C9E5-4EFB-B087-1EDFBA0C7CDB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301060" name="Rectangle 4"/>
          <p:cNvSpPr>
            <a:spLocks noChangeArrowheads="1"/>
          </p:cNvSpPr>
          <p:nvPr/>
        </p:nvSpPr>
        <p:spPr bwMode="auto">
          <a:xfrm>
            <a:off x="468313" y="1628775"/>
            <a:ext cx="7615237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>
                <a:latin typeface="Times New Roman" panose="02020603050405020304" pitchFamily="18" charset="0"/>
              </a:rPr>
              <a:t>解 令</a:t>
            </a:r>
            <a:r>
              <a:rPr lang="en-US" altLang="zh-CN" b="1" i="1">
                <a:latin typeface="Times New Roman" panose="02020603050405020304" pitchFamily="18" charset="0"/>
              </a:rPr>
              <a:t>F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r>
              <a:rPr lang="zh-CN" altLang="en-US" b="1">
                <a:latin typeface="Times New Roman" panose="02020603050405020304" pitchFamily="18" charset="0"/>
              </a:rPr>
              <a:t>：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zh-CN" altLang="en-US" b="1">
                <a:latin typeface="Times New Roman" panose="02020603050405020304" pitchFamily="18" charset="0"/>
              </a:rPr>
              <a:t>是人，</a:t>
            </a:r>
            <a:r>
              <a:rPr lang="en-US" altLang="zh-CN" b="1" i="1">
                <a:latin typeface="Times New Roman" panose="02020603050405020304" pitchFamily="18" charset="0"/>
              </a:rPr>
              <a:t>G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r>
              <a:rPr lang="zh-CN" altLang="en-US" b="1">
                <a:latin typeface="Times New Roman" panose="02020603050405020304" pitchFamily="18" charset="0"/>
              </a:rPr>
              <a:t>：爱看电影</a:t>
            </a:r>
            <a:r>
              <a:rPr lang="en-US" altLang="zh-CN" b="1">
                <a:latin typeface="Times New Roman" panose="02020603050405020304" pitchFamily="18" charset="0"/>
              </a:rPr>
              <a:t>.</a:t>
            </a:r>
            <a:endParaRPr lang="en-US" altLang="zh-CN" b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     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F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>
                <a:latin typeface="Times New Roman" panose="02020603050405020304" pitchFamily="18" charset="0"/>
              </a:rPr>
              <a:t>G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))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或   </a:t>
            </a:r>
            <a:r>
              <a:rPr lang="zh-CN" altLang="en-US" b="1">
                <a:latin typeface="Times New Roman" panose="02020603050405020304" pitchFamily="18" charset="0"/>
              </a:rPr>
              <a:t> 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F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b="1" i="1">
                <a:latin typeface="Times New Roman" panose="02020603050405020304" pitchFamily="18" charset="0"/>
              </a:rPr>
              <a:t>G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))</a:t>
            </a:r>
          </a:p>
        </p:txBody>
      </p:sp>
      <p:sp>
        <p:nvSpPr>
          <p:cNvPr id="301061" name="Rectangle 5"/>
          <p:cNvSpPr>
            <a:spLocks noChangeArrowheads="1"/>
          </p:cNvSpPr>
          <p:nvPr/>
        </p:nvSpPr>
        <p:spPr bwMode="auto">
          <a:xfrm>
            <a:off x="755650" y="2781300"/>
            <a:ext cx="6408738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    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F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>
                <a:latin typeface="Times New Roman" panose="02020603050405020304" pitchFamily="18" charset="0"/>
              </a:rPr>
              <a:t>G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))</a:t>
            </a:r>
            <a:endParaRPr lang="en-US" altLang="zh-CN" b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 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F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>
                <a:latin typeface="Times New Roman" panose="02020603050405020304" pitchFamily="18" charset="0"/>
              </a:rPr>
              <a:t>G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))        </a:t>
            </a:r>
            <a:r>
              <a:rPr lang="zh-CN" altLang="en-US" b="1">
                <a:latin typeface="Times New Roman" panose="02020603050405020304" pitchFamily="18" charset="0"/>
              </a:rPr>
              <a:t>量词否定等值式</a:t>
            </a:r>
            <a:endParaRPr lang="zh-CN" altLang="en-US" b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 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b="1" i="1">
                <a:latin typeface="Times New Roman" panose="02020603050405020304" pitchFamily="18" charset="0"/>
              </a:rPr>
              <a:t>F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b="1" i="1">
                <a:latin typeface="Times New Roman" panose="02020603050405020304" pitchFamily="18" charset="0"/>
              </a:rPr>
              <a:t>G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))       </a:t>
            </a:r>
            <a:r>
              <a:rPr lang="zh-CN" altLang="en-US" b="1">
                <a:latin typeface="Times New Roman" panose="02020603050405020304" pitchFamily="18" charset="0"/>
              </a:rPr>
              <a:t>置换</a:t>
            </a:r>
            <a:endParaRPr lang="zh-CN" altLang="en-US" b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</a:pP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en-US" b="1">
                <a:latin typeface="Times New Roman" panose="02020603050405020304" pitchFamily="18" charset="0"/>
              </a:rPr>
              <a:t> 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F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b="1" i="1">
                <a:latin typeface="Times New Roman" panose="02020603050405020304" pitchFamily="18" charset="0"/>
              </a:rPr>
              <a:t>G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))          </a:t>
            </a:r>
            <a:r>
              <a:rPr lang="zh-CN" altLang="en-US" b="1">
                <a:latin typeface="Times New Roman" panose="02020603050405020304" pitchFamily="18" charset="0"/>
              </a:rPr>
              <a:t>置换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60" grpId="0"/>
      <p:bldP spid="30106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实例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25538"/>
            <a:ext cx="8002588" cy="1079500"/>
          </a:xfrm>
        </p:spPr>
        <p:txBody>
          <a:bodyPr/>
          <a:lstStyle/>
          <a:p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</a:rPr>
              <a:t>将公式化成等值的不含既有约束出现、又有自由出现</a:t>
            </a:r>
          </a:p>
          <a:p>
            <a:r>
              <a:rPr lang="zh-CN" altLang="en-US">
                <a:latin typeface="Times New Roman" panose="02020603050405020304" pitchFamily="18" charset="0"/>
              </a:rPr>
              <a:t>的个体变项</a:t>
            </a:r>
            <a:r>
              <a:rPr lang="en-US" altLang="zh-CN">
                <a:latin typeface="Times New Roman" panose="02020603050405020304" pitchFamily="18" charset="0"/>
              </a:rPr>
              <a:t>: 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)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yG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))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92F43-087D-4AC0-9096-2F1915803DB2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303109" name="Rectangle 5"/>
          <p:cNvSpPr>
            <a:spLocks noChangeArrowheads="1"/>
          </p:cNvSpPr>
          <p:nvPr/>
        </p:nvSpPr>
        <p:spPr bwMode="auto">
          <a:xfrm>
            <a:off x="611188" y="1989138"/>
            <a:ext cx="770572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解     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x,y,z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</a:t>
            </a:r>
            <a:r>
              <a:rPr lang="en-US" altLang="zh-CN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x,y,z</a:t>
            </a:r>
            <a:r>
              <a:rPr lang="en-US" altLang="zh-CN" b="1" dirty="0">
                <a:latin typeface="Times New Roman" panose="02020603050405020304" pitchFamily="18" charset="0"/>
              </a:rPr>
              <a:t>))</a:t>
            </a:r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 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x,y,z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</a:t>
            </a:r>
            <a:r>
              <a:rPr lang="en-US" altLang="zh-CN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x,t,z</a:t>
            </a:r>
            <a:r>
              <a:rPr lang="en-US" altLang="zh-CN" b="1" dirty="0">
                <a:latin typeface="Times New Roman" panose="02020603050405020304" pitchFamily="18" charset="0"/>
              </a:rPr>
              <a:t>))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        </a:t>
            </a:r>
            <a:r>
              <a:rPr lang="zh-CN" altLang="en-US" b="1" dirty="0">
                <a:latin typeface="Times New Roman" panose="02020603050405020304" pitchFamily="18" charset="0"/>
              </a:rPr>
              <a:t>换名规则</a:t>
            </a:r>
            <a:endParaRPr lang="zh-CN" altLang="en-US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 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b="1" dirty="0" err="1">
                <a:sym typeface="Symbol" panose="05050102010706020507" pitchFamily="18" charset="2"/>
              </a:rPr>
              <a:t>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x,y,z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x,t,z</a:t>
            </a:r>
            <a:r>
              <a:rPr lang="en-US" altLang="zh-CN" b="1" dirty="0">
                <a:latin typeface="Times New Roman" panose="02020603050405020304" pitchFamily="18" charset="0"/>
              </a:rPr>
              <a:t>))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</a:rPr>
              <a:t>    </a:t>
            </a:r>
            <a:r>
              <a:rPr lang="en-US" altLang="zh-CN" b="1" dirty="0" smtClean="0">
                <a:latin typeface="Times New Roman" panose="02020603050405020304" pitchFamily="18" charset="0"/>
              </a:rPr>
              <a:t>    </a:t>
            </a:r>
            <a:r>
              <a:rPr lang="zh-CN" altLang="en-US" b="1" dirty="0">
                <a:latin typeface="Times New Roman" panose="02020603050405020304" pitchFamily="18" charset="0"/>
              </a:rPr>
              <a:t>辖域扩张等值式</a:t>
            </a:r>
          </a:p>
        </p:txBody>
      </p:sp>
      <p:sp>
        <p:nvSpPr>
          <p:cNvPr id="303110" name="Rectangle 6"/>
          <p:cNvSpPr>
            <a:spLocks noChangeArrowheads="1"/>
          </p:cNvSpPr>
          <p:nvPr/>
        </p:nvSpPr>
        <p:spPr bwMode="auto">
          <a:xfrm>
            <a:off x="611188" y="3676650"/>
            <a:ext cx="7705725" cy="206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或者</a:t>
            </a: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          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F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x,y,z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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 i="1">
                <a:latin typeface="Times New Roman" panose="02020603050405020304" pitchFamily="18" charset="0"/>
              </a:rPr>
              <a:t>G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x,y,z</a:t>
            </a:r>
            <a:r>
              <a:rPr lang="en-US" altLang="zh-CN" b="1">
                <a:latin typeface="Times New Roman" panose="02020603050405020304" pitchFamily="18" charset="0"/>
              </a:rPr>
              <a:t>))</a:t>
            </a:r>
            <a:endParaRPr lang="en-US" altLang="zh-CN" b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    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F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x,u,z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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 i="1">
                <a:latin typeface="Times New Roman" panose="02020603050405020304" pitchFamily="18" charset="0"/>
              </a:rPr>
              <a:t>G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x,y,z</a:t>
            </a:r>
            <a:r>
              <a:rPr lang="en-US" altLang="zh-CN" b="1">
                <a:latin typeface="Times New Roman" panose="02020603050405020304" pitchFamily="18" charset="0"/>
              </a:rPr>
              <a:t>))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en-US" altLang="zh-CN" b="1">
                <a:latin typeface="Times New Roman" panose="02020603050405020304" pitchFamily="18" charset="0"/>
              </a:rPr>
              <a:t>        </a:t>
            </a:r>
            <a:r>
              <a:rPr lang="zh-CN" altLang="en-US" b="1">
                <a:latin typeface="Times New Roman" panose="02020603050405020304" pitchFamily="18" charset="0"/>
              </a:rPr>
              <a:t>代替规则</a:t>
            </a:r>
            <a:endParaRPr lang="zh-CN" altLang="en-US" b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     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sym typeface="Symbol" panose="05050102010706020507" pitchFamily="18" charset="2"/>
              </a:rPr>
              <a:t></a:t>
            </a:r>
            <a:r>
              <a:rPr lang="en-US" altLang="zh-CN" b="1" i="1">
                <a:latin typeface="Times New Roman" panose="02020603050405020304" pitchFamily="18" charset="0"/>
              </a:rPr>
              <a:t>y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F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x,u,z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>
                <a:latin typeface="Times New Roman" panose="02020603050405020304" pitchFamily="18" charset="0"/>
              </a:rPr>
              <a:t>G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x,y,z</a:t>
            </a:r>
            <a:r>
              <a:rPr lang="en-US" altLang="zh-CN" b="1">
                <a:latin typeface="Times New Roman" panose="02020603050405020304" pitchFamily="18" charset="0"/>
              </a:rPr>
              <a:t>))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>
                <a:latin typeface="Times New Roman" panose="02020603050405020304" pitchFamily="18" charset="0"/>
              </a:rPr>
              <a:t>            </a:t>
            </a:r>
            <a:r>
              <a:rPr lang="zh-CN" altLang="en-US" b="1">
                <a:latin typeface="Times New Roman" panose="02020603050405020304" pitchFamily="18" charset="0"/>
              </a:rPr>
              <a:t>辖域扩张等值式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3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09" grpId="0"/>
      <p:bldP spid="3031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实例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25538"/>
            <a:ext cx="8002588" cy="1008062"/>
          </a:xfrm>
        </p:spPr>
        <p:txBody>
          <a:bodyPr/>
          <a:lstStyle/>
          <a:p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</a:rPr>
              <a:t>设个体域</a:t>
            </a:r>
            <a:r>
              <a:rPr lang="en-US" altLang="zh-CN" i="1">
                <a:latin typeface="Times New Roman" panose="02020603050405020304" pitchFamily="18" charset="0"/>
              </a:rPr>
              <a:t>D</a:t>
            </a:r>
            <a:r>
              <a:rPr lang="en-US" altLang="zh-CN">
                <a:latin typeface="Times New Roman" panose="02020603050405020304" pitchFamily="18" charset="0"/>
              </a:rPr>
              <a:t>={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</a:rPr>
              <a:t>}, </a:t>
            </a:r>
            <a:r>
              <a:rPr lang="zh-CN" altLang="en-US">
                <a:latin typeface="Times New Roman" panose="02020603050405020304" pitchFamily="18" charset="0"/>
              </a:rPr>
              <a:t>消去下述公式中的量词</a:t>
            </a:r>
            <a:r>
              <a:rPr lang="en-US" altLang="zh-CN">
                <a:latin typeface="Times New Roman" panose="02020603050405020304" pitchFamily="18" charset="0"/>
              </a:rPr>
              <a:t>:  </a:t>
            </a:r>
          </a:p>
          <a:p>
            <a:r>
              <a:rPr lang="en-US" altLang="zh-CN">
                <a:latin typeface="Times New Roman" panose="02020603050405020304" pitchFamily="18" charset="0"/>
              </a:rPr>
              <a:t>(1)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)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))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09FC9-F64A-4905-9814-AD5F6A5F64F6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305156" name="Rectangle 4"/>
          <p:cNvSpPr>
            <a:spLocks noChangeArrowheads="1"/>
          </p:cNvSpPr>
          <p:nvPr/>
        </p:nvSpPr>
        <p:spPr bwMode="auto">
          <a:xfrm>
            <a:off x="611188" y="1989138"/>
            <a:ext cx="8137525" cy="257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解     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F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>
                <a:latin typeface="Times New Roman" panose="02020603050405020304" pitchFamily="18" charset="0"/>
              </a:rPr>
              <a:t>G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y</a:t>
            </a:r>
            <a:r>
              <a:rPr lang="en-US" altLang="zh-CN" b="1">
                <a:latin typeface="Times New Roman" panose="02020603050405020304" pitchFamily="18" charset="0"/>
              </a:rPr>
              <a:t>))</a:t>
            </a:r>
            <a:endParaRPr lang="en-US" altLang="zh-CN" b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    (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F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a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>
                <a:latin typeface="Times New Roman" panose="02020603050405020304" pitchFamily="18" charset="0"/>
              </a:rPr>
              <a:t>G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y</a:t>
            </a:r>
            <a:r>
              <a:rPr lang="en-US" altLang="zh-CN" b="1">
                <a:latin typeface="Times New Roman" panose="02020603050405020304" pitchFamily="18" charset="0"/>
              </a:rPr>
              <a:t>)))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(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F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b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>
                <a:latin typeface="Times New Roman" panose="02020603050405020304" pitchFamily="18" charset="0"/>
              </a:rPr>
              <a:t>G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y</a:t>
            </a:r>
            <a:r>
              <a:rPr lang="en-US" altLang="zh-CN" b="1">
                <a:latin typeface="Times New Roman" panose="02020603050405020304" pitchFamily="18" charset="0"/>
              </a:rPr>
              <a:t>)))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(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F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c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>
                <a:latin typeface="Times New Roman" panose="02020603050405020304" pitchFamily="18" charset="0"/>
              </a:rPr>
              <a:t>G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y</a:t>
            </a:r>
            <a:r>
              <a:rPr lang="en-US" altLang="zh-CN" b="1">
                <a:latin typeface="Times New Roman" panose="02020603050405020304" pitchFamily="18" charset="0"/>
              </a:rPr>
              <a:t>)))</a:t>
            </a:r>
            <a:endParaRPr lang="en-US" altLang="zh-CN" b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   (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F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a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>
                <a:latin typeface="Times New Roman" panose="02020603050405020304" pitchFamily="18" charset="0"/>
              </a:rPr>
              <a:t>G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a</a:t>
            </a:r>
            <a:r>
              <a:rPr lang="en-US" altLang="zh-CN" b="1">
                <a:latin typeface="Times New Roman" panose="02020603050405020304" pitchFamily="18" charset="0"/>
              </a:rPr>
              <a:t>))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F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a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>
                <a:latin typeface="Times New Roman" panose="02020603050405020304" pitchFamily="18" charset="0"/>
              </a:rPr>
              <a:t>G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b</a:t>
            </a:r>
            <a:r>
              <a:rPr lang="en-US" altLang="zh-CN" b="1">
                <a:latin typeface="Times New Roman" panose="02020603050405020304" pitchFamily="18" charset="0"/>
              </a:rPr>
              <a:t>))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F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a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>
                <a:latin typeface="Times New Roman" panose="02020603050405020304" pitchFamily="18" charset="0"/>
              </a:rPr>
              <a:t>G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c</a:t>
            </a:r>
            <a:r>
              <a:rPr lang="en-US" altLang="zh-CN" b="1">
                <a:latin typeface="Times New Roman" panose="02020603050405020304" pitchFamily="18" charset="0"/>
              </a:rPr>
              <a:t>)))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Symbol" panose="050501020107060205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        (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F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b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>
                <a:latin typeface="Times New Roman" panose="02020603050405020304" pitchFamily="18" charset="0"/>
              </a:rPr>
              <a:t>G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a</a:t>
            </a:r>
            <a:r>
              <a:rPr lang="en-US" altLang="zh-CN" b="1">
                <a:latin typeface="Times New Roman" panose="02020603050405020304" pitchFamily="18" charset="0"/>
              </a:rPr>
              <a:t>))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F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b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>
                <a:latin typeface="Times New Roman" panose="02020603050405020304" pitchFamily="18" charset="0"/>
              </a:rPr>
              <a:t>G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b</a:t>
            </a:r>
            <a:r>
              <a:rPr lang="en-US" altLang="zh-CN" b="1">
                <a:latin typeface="Times New Roman" panose="02020603050405020304" pitchFamily="18" charset="0"/>
              </a:rPr>
              <a:t>))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F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b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>
                <a:latin typeface="Times New Roman" panose="02020603050405020304" pitchFamily="18" charset="0"/>
              </a:rPr>
              <a:t>G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c</a:t>
            </a:r>
            <a:r>
              <a:rPr lang="en-US" altLang="zh-CN" b="1">
                <a:latin typeface="Times New Roman" panose="02020603050405020304" pitchFamily="18" charset="0"/>
              </a:rPr>
              <a:t>)))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>
              <a:lnSpc>
                <a:spcPct val="120000"/>
              </a:lnSpc>
              <a:spcBef>
                <a:spcPct val="20000"/>
              </a:spcBef>
              <a:buFont typeface="Symbol" panose="05050102010706020507" pitchFamily="18" charset="2"/>
              <a:buNone/>
            </a:pP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        (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F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c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>
                <a:latin typeface="Times New Roman" panose="02020603050405020304" pitchFamily="18" charset="0"/>
              </a:rPr>
              <a:t>G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a</a:t>
            </a:r>
            <a:r>
              <a:rPr lang="en-US" altLang="zh-CN" b="1">
                <a:latin typeface="Times New Roman" panose="02020603050405020304" pitchFamily="18" charset="0"/>
              </a:rPr>
              <a:t>))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F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c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>
                <a:latin typeface="Times New Roman" panose="02020603050405020304" pitchFamily="18" charset="0"/>
              </a:rPr>
              <a:t>G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b</a:t>
            </a:r>
            <a:r>
              <a:rPr lang="en-US" altLang="zh-CN" b="1">
                <a:latin typeface="Times New Roman" panose="02020603050405020304" pitchFamily="18" charset="0"/>
              </a:rPr>
              <a:t>))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F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c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b="1" i="1">
                <a:latin typeface="Times New Roman" panose="02020603050405020304" pitchFamily="18" charset="0"/>
              </a:rPr>
              <a:t>G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c</a:t>
            </a:r>
            <a:r>
              <a:rPr lang="en-US" altLang="zh-CN" b="1">
                <a:latin typeface="Times New Roman" panose="02020603050405020304" pitchFamily="18" charset="0"/>
              </a:rPr>
              <a:t>)))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b="1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5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6" grpId="0"/>
    </p:bldLst>
  </p:timing>
</p:sld>
</file>

<file path=ppt/theme/theme1.xml><?xml version="1.0" encoding="utf-8"?>
<a:theme xmlns:a="http://schemas.openxmlformats.org/drawingml/2006/main" name="ch1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ch1</Template>
  <TotalTime>3395</TotalTime>
  <Words>3353</Words>
  <Application>Microsoft Office PowerPoint</Application>
  <PresentationFormat>全屏显示(4:3)</PresentationFormat>
  <Paragraphs>433</Paragraphs>
  <Slides>36</Slides>
  <Notes>34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47" baseType="lpstr">
      <vt:lpstr>华文行楷</vt:lpstr>
      <vt:lpstr>华文中宋</vt:lpstr>
      <vt:lpstr>宋体</vt:lpstr>
      <vt:lpstr>Arial</vt:lpstr>
      <vt:lpstr>Palace Script MT</vt:lpstr>
      <vt:lpstr>Symbol</vt:lpstr>
      <vt:lpstr>Times New Roman</vt:lpstr>
      <vt:lpstr>Wingdings</vt:lpstr>
      <vt:lpstr>ch1</vt:lpstr>
      <vt:lpstr>Equation</vt:lpstr>
      <vt:lpstr>公式</vt:lpstr>
      <vt:lpstr>第五章 一阶逻辑等值演算与推理</vt:lpstr>
      <vt:lpstr>5.1 一阶逻辑等值式与置换规则</vt:lpstr>
      <vt:lpstr>基本等值式</vt:lpstr>
      <vt:lpstr>基本等值式</vt:lpstr>
      <vt:lpstr>置换规则、换名规则、代替规则</vt:lpstr>
      <vt:lpstr>实例</vt:lpstr>
      <vt:lpstr>实例</vt:lpstr>
      <vt:lpstr>实例</vt:lpstr>
      <vt:lpstr>实例</vt:lpstr>
      <vt:lpstr>实例</vt:lpstr>
      <vt:lpstr>实例</vt:lpstr>
      <vt:lpstr>实例</vt:lpstr>
      <vt:lpstr>实例</vt:lpstr>
      <vt:lpstr>5.2  一阶逻辑前束范式</vt:lpstr>
      <vt:lpstr>前束范式存在定理</vt:lpstr>
      <vt:lpstr>求前束范式的实例</vt:lpstr>
      <vt:lpstr>求前束范式的实例</vt:lpstr>
      <vt:lpstr>5.3 一阶逻辑的推理理论</vt:lpstr>
      <vt:lpstr>推理定律</vt:lpstr>
      <vt:lpstr>量词消去引入规则</vt:lpstr>
      <vt:lpstr>量词消去引入规则</vt:lpstr>
      <vt:lpstr>量词消去引入规则</vt:lpstr>
      <vt:lpstr>自然推理系统NL</vt:lpstr>
      <vt:lpstr>自然推理系统NL</vt:lpstr>
      <vt:lpstr>构造推理证明的实例</vt:lpstr>
      <vt:lpstr>构造推理证明的实例</vt:lpstr>
      <vt:lpstr>构造推理证明的实例</vt:lpstr>
      <vt:lpstr>第五章 习题课</vt:lpstr>
      <vt:lpstr>基本要求</vt:lpstr>
      <vt:lpstr>练习1</vt:lpstr>
      <vt:lpstr>练习2</vt:lpstr>
      <vt:lpstr>练习3</vt:lpstr>
      <vt:lpstr>练习3(续)</vt:lpstr>
      <vt:lpstr>练习3(续)</vt:lpstr>
      <vt:lpstr>练习4</vt:lpstr>
      <vt:lpstr>练习4(续)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Amy</dc:creator>
  <cp:lastModifiedBy>Microsoft 帐户</cp:lastModifiedBy>
  <cp:revision>437</cp:revision>
  <dcterms:created xsi:type="dcterms:W3CDTF">2007-11-19T20:33:53Z</dcterms:created>
  <dcterms:modified xsi:type="dcterms:W3CDTF">2023-04-03T13:23:42Z</dcterms:modified>
</cp:coreProperties>
</file>