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75" r:id="rId14"/>
    <p:sldId id="276" r:id="rId15"/>
    <p:sldId id="277" r:id="rId16"/>
    <p:sldId id="299" r:id="rId17"/>
    <p:sldId id="273" r:id="rId18"/>
    <p:sldId id="274" r:id="rId19"/>
    <p:sldId id="278" r:id="rId20"/>
    <p:sldId id="280" r:id="rId21"/>
    <p:sldId id="281" r:id="rId22"/>
    <p:sldId id="300" r:id="rId23"/>
    <p:sldId id="282" r:id="rId24"/>
    <p:sldId id="284" r:id="rId25"/>
    <p:sldId id="291" r:id="rId26"/>
    <p:sldId id="292" r:id="rId27"/>
    <p:sldId id="293" r:id="rId28"/>
    <p:sldId id="285" r:id="rId29"/>
    <p:sldId id="286" r:id="rId30"/>
    <p:sldId id="287" r:id="rId31"/>
    <p:sldId id="288" r:id="rId32"/>
    <p:sldId id="294" r:id="rId33"/>
    <p:sldId id="295" r:id="rId34"/>
    <p:sldId id="296" r:id="rId35"/>
    <p:sldId id="297" r:id="rId36"/>
    <p:sldId id="298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Wingdings 3" panose="05040102010807070707" pitchFamily="18" charset="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6" autoAdjust="0"/>
    <p:restoredTop sz="92819" autoAdjust="0"/>
  </p:normalViewPr>
  <p:slideViewPr>
    <p:cSldViewPr>
      <p:cViewPr varScale="1">
        <p:scale>
          <a:sx n="70" d="100"/>
          <a:sy n="70" d="100"/>
        </p:scale>
        <p:origin x="-10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29B5D37D-CE6A-456F-99E8-7C9431D6FB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0717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12CD9FA-8BBD-4B68-B3B2-01EDDBBAF4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1974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FB824E-52C2-49DB-91E1-8AF29CBC463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17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26E00F-4575-4991-9EE5-5B7961FE7B7D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85123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56DA6A-44F2-469C-8C3A-A045E73CA63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9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02675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99C29-87F7-4093-91B0-875A8AA88E4B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88422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DBFFA-7CB2-4892-951C-5F036062A04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1015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A9E34-6830-4D14-804D-135367CC42C5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794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1C8FD-CF4C-443C-8DD9-1D6F289807F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40048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F3854-8527-425B-BA32-12D6611B5EA5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2715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F0855-8261-4FA7-AC93-4B20D54D278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1022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87F042-9FDF-476F-8285-C76A4B39DE19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9630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6933A-E644-4053-9A38-170DC27A6EF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57853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A6FC00-7921-4325-9FBB-6D0D72D685E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5936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4C4016-F34C-46D3-ABE3-FCE84C02D950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3298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C73E34-F82C-40F5-9293-C0F33412D487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10905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B6933A-E644-4053-9A38-170DC27A6EF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7043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7BCD8A-2107-4148-8CD4-99CBF3C4A25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94365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793EE0-6D5E-458E-B5AA-2023E731A87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330857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0E27D-54E8-47D5-8E6A-6825D431C54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3000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94102-60E4-472B-97CA-A8CFCCBDF1B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473315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B63DB5-8953-4400-AB34-1E5C7BC6D71D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6204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A5A4C9-A149-489F-BFA2-35C22EDCA86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2185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38BD71-56FF-4976-99D2-1B2D0A5353F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9726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4ABB5A-F8FC-4894-961C-A4A7EBA32C2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2748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518C5-60CB-47F5-A091-D2E28E5FAC3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1673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A089C9-8192-480D-8954-F56E0771C9C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78914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AF0539-A0DA-42F4-ABDC-44182723CB01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965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EEF018-41CD-4A59-9808-A494C0D7382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3132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1F5964-B28E-437F-8C2F-5E16C1E55165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195989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8EE4BE-289E-438F-B07D-4A0DFA87E16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97762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1EA3D-CA5B-4BBA-AC5A-404B1C3EDEB8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2905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6B7D09-72F7-4DF8-8C0C-0FDDBDC67A73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2131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03E32-EF4A-4E18-ADBD-3E23B5F5C8FF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7393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CFC2AA-3B04-458F-991F-4E2A6A7C4A06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7959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EBD30-12D5-4F01-BC6C-BBF522EAFBC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7603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F8DE96-87D6-42BF-A039-6C8118BCBF1F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899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FF6CD5-26C6-4451-BC0B-FB547CF98250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18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FF465D-C4CE-418C-8FA8-05F4244629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55921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27E6CE-BB66-4456-BEB2-5DB48B0C1CB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1597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CD446F-C727-44D0-A262-FD1D6B7C2FB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935571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5852D4-D578-48DF-AB3E-75F1F46569E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2228844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DB2D3B-5CB4-451A-811A-68DFF2FED3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699975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48FCFC-987F-4CA6-8714-AC927F7D8D2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527283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E79660-5627-4590-8F6C-3311B287786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51695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F5D644-BC6E-465A-8CFC-2984F7C9D85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65546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F2D25-708D-4896-A12F-00BD822CAA2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909463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59B60-A301-4B15-8F2C-8F4120444B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89741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4A3E34-E20F-4DAD-8158-1BD0C2F2BFB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81072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Ø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28EA14-F812-4277-A0CC-B588E388675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60662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F38BC-B705-4F47-8BF7-3D19783EE57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0668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588" y="0"/>
            <a:ext cx="9144001" cy="908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8488" y="246063"/>
            <a:ext cx="61214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144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DDB2D3B-5CB4-451A-811A-68DFF2FED3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61925"/>
            <a:ext cx="1835150" cy="584200"/>
          </a:xfrm>
          <a:prstGeom prst="rect">
            <a:avLst/>
          </a:prstGeom>
          <a:solidFill>
            <a:srgbClr val="72BFC5"/>
          </a:solidFill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spc="5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</a:p>
        </p:txBody>
      </p:sp>
      <p:sp>
        <p:nvSpPr>
          <p:cNvPr id="9" name="矩形 8"/>
          <p:cNvSpPr/>
          <p:nvPr/>
        </p:nvSpPr>
        <p:spPr>
          <a:xfrm>
            <a:off x="-964" y="-2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61971"/>
            <a:ext cx="1835696" cy="584775"/>
          </a:xfrm>
          <a:prstGeom prst="rect">
            <a:avLst/>
          </a:prstGeom>
          <a:solidFill>
            <a:srgbClr val="72BFC5"/>
          </a:solidFill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5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</a:p>
        </p:txBody>
      </p:sp>
    </p:spTree>
    <p:extLst>
      <p:ext uri="{BB962C8B-B14F-4D97-AF65-F5344CB8AC3E}">
        <p14:creationId xmlns:p14="http://schemas.microsoft.com/office/powerpoint/2010/main" val="247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 spd="slow">
    <p:fade/>
  </p:transition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第二部分  集合论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628775"/>
            <a:ext cx="8229600" cy="4924425"/>
          </a:xfrm>
        </p:spPr>
        <p:txBody>
          <a:bodyPr/>
          <a:lstStyle/>
          <a:p>
            <a:pPr marL="361950" indent="-361950"/>
            <a:r>
              <a:rPr lang="zh-CN" altLang="en-US"/>
              <a:t>主要内容</a:t>
            </a:r>
          </a:p>
          <a:p>
            <a:pPr marL="361950" indent="-36195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集合的基本概念</a:t>
            </a:r>
          </a:p>
          <a:p>
            <a:pPr marL="361950" indent="-361950">
              <a:buClr>
                <a:srgbClr val="FF9900"/>
              </a:buClr>
            </a:pPr>
            <a:r>
              <a:rPr lang="zh-CN" altLang="en-US"/>
              <a:t>     属于、包含</a:t>
            </a:r>
          </a:p>
          <a:p>
            <a:pPr marL="361950" indent="-361950">
              <a:buClr>
                <a:srgbClr val="FF9900"/>
              </a:buClr>
            </a:pPr>
            <a:r>
              <a:rPr lang="zh-CN" altLang="en-US"/>
              <a:t>     幂集、空集</a:t>
            </a:r>
          </a:p>
          <a:p>
            <a:pPr marL="361950" indent="-361950">
              <a:buClr>
                <a:srgbClr val="FF9900"/>
              </a:buClr>
            </a:pPr>
            <a:r>
              <a:rPr lang="zh-CN" altLang="en-US"/>
              <a:t>     文氏图等</a:t>
            </a:r>
          </a:p>
          <a:p>
            <a:pPr marL="361950" indent="-36195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集合的基本运算</a:t>
            </a:r>
          </a:p>
          <a:p>
            <a:pPr marL="361950" indent="-361950">
              <a:buClr>
                <a:srgbClr val="FF9900"/>
              </a:buClr>
            </a:pPr>
            <a:r>
              <a:rPr lang="zh-CN" altLang="en-US"/>
              <a:t>     并、交、补、差等</a:t>
            </a:r>
          </a:p>
          <a:p>
            <a:pPr marL="361950" indent="-36195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集合恒等式</a:t>
            </a:r>
          </a:p>
          <a:p>
            <a:pPr marL="361950" indent="-361950">
              <a:buClr>
                <a:srgbClr val="FF9900"/>
              </a:buClr>
            </a:pPr>
            <a:r>
              <a:rPr lang="zh-CN" altLang="en-US"/>
              <a:t>     集合运算的算律、恒等式的证明方法 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468313" y="1125538"/>
            <a:ext cx="249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</a:rPr>
              <a:t>第六章  集合代数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关于广义运算的说明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en-US" altLang="zh-CN" dirty="0"/>
              <a:t>2.  </a:t>
            </a:r>
            <a:r>
              <a:rPr lang="zh-CN" altLang="en-US" dirty="0"/>
              <a:t>广义运算的性质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(1) </a:t>
            </a:r>
            <a:r>
              <a:rPr lang="en-US" altLang="zh-CN" dirty="0">
                <a:sym typeface="Symbol" panose="05050102010706020507" pitchFamily="18" charset="2"/>
              </a:rPr>
              <a:t>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zh-CN" altLang="en-US" dirty="0"/>
              <a:t>，</a:t>
            </a:r>
            <a:r>
              <a:rPr lang="zh-CN" altLang="en-US" dirty="0">
                <a:sym typeface="Symbol" panose="05050102010706020507" pitchFamily="18" charset="2"/>
              </a:rPr>
              <a:t></a:t>
            </a:r>
            <a:r>
              <a:rPr lang="zh-CN" altLang="en-US" dirty="0"/>
              <a:t>无意义 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(2) </a:t>
            </a:r>
            <a:r>
              <a:rPr lang="zh-CN" altLang="en-US" dirty="0"/>
              <a:t>单元集</a:t>
            </a:r>
            <a:r>
              <a:rPr lang="en-US" altLang="zh-CN" dirty="0"/>
              <a:t>{</a:t>
            </a:r>
            <a:r>
              <a:rPr lang="en-US" altLang="zh-CN" i="1" dirty="0"/>
              <a:t>x</a:t>
            </a:r>
            <a:r>
              <a:rPr lang="en-US" altLang="zh-CN" dirty="0"/>
              <a:t>}</a:t>
            </a:r>
            <a:r>
              <a:rPr lang="zh-CN" altLang="en-US" dirty="0"/>
              <a:t>的广义并和广义交都等于</a:t>
            </a:r>
            <a:r>
              <a:rPr lang="en-US" altLang="zh-CN" i="1" dirty="0"/>
              <a:t>x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(3) </a:t>
            </a:r>
            <a:r>
              <a:rPr lang="zh-CN" altLang="en-US" dirty="0"/>
              <a:t>广义运算减少集合的层次（括弧减少一层）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(4) </a:t>
            </a:r>
            <a:r>
              <a:rPr lang="zh-CN" altLang="en-US" dirty="0"/>
              <a:t>广义运算的计算：一般情况下可以转变成初级运算</a:t>
            </a:r>
            <a:endParaRPr lang="zh-CN" altLang="en-US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                 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… 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}=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endParaRPr lang="en-US" altLang="zh-CN" baseline="-25000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                 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… 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}=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…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  </a:t>
            </a:r>
          </a:p>
          <a:p>
            <a:pPr>
              <a:spcBef>
                <a:spcPct val="60000"/>
              </a:spcBef>
            </a:pPr>
            <a:r>
              <a:rPr lang="en-US" altLang="zh-CN" dirty="0"/>
              <a:t>3.  </a:t>
            </a:r>
            <a:r>
              <a:rPr lang="zh-CN" altLang="en-US" dirty="0"/>
              <a:t>引入广义运算的意义</a:t>
            </a:r>
          </a:p>
          <a:p>
            <a:r>
              <a:rPr lang="zh-CN" altLang="en-US" dirty="0"/>
              <a:t>     可以表示无数个集合的并、交运算，例如</a:t>
            </a:r>
            <a:endParaRPr lang="zh-CN" altLang="en-US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               </a:t>
            </a:r>
            <a:r>
              <a:rPr lang="en-US" altLang="zh-CN" dirty="0"/>
              <a:t>{{</a:t>
            </a:r>
            <a:r>
              <a:rPr lang="en-US" altLang="zh-CN" i="1" dirty="0"/>
              <a:t>x</a:t>
            </a:r>
            <a:r>
              <a:rPr lang="en-US" altLang="zh-CN" dirty="0"/>
              <a:t>} |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R</a:t>
            </a:r>
            <a:r>
              <a:rPr lang="en-US" altLang="zh-CN" dirty="0"/>
              <a:t>}=R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这里的 </a:t>
            </a:r>
            <a:r>
              <a:rPr lang="en-US" altLang="zh-CN" dirty="0"/>
              <a:t>R </a:t>
            </a:r>
            <a:r>
              <a:rPr lang="zh-CN" altLang="en-US" dirty="0"/>
              <a:t>代表实数集合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运算的优先权规定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075613" cy="1872555"/>
          </a:xfrm>
        </p:spPr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类运算：广义运算、幂集和</a:t>
            </a:r>
            <a:r>
              <a:rPr lang="zh-CN" altLang="en-US" dirty="0">
                <a:sym typeface="Symbol" panose="05050102010706020507" pitchFamily="18" charset="2"/>
              </a:rPr>
              <a:t></a:t>
            </a:r>
            <a:r>
              <a:rPr lang="zh-CN" altLang="en-US" dirty="0"/>
              <a:t>运算，</a:t>
            </a:r>
          </a:p>
          <a:p>
            <a:r>
              <a:rPr lang="zh-CN" altLang="en-US" dirty="0"/>
              <a:t>                   运算由右向左进行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类运算：初级运算</a:t>
            </a:r>
            <a:r>
              <a:rPr lang="zh-CN" altLang="en-US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                   优先顺序由括号确定</a:t>
            </a:r>
          </a:p>
          <a:p>
            <a:endParaRPr lang="zh-CN" altLang="en-US" dirty="0"/>
          </a:p>
          <a:p>
            <a:r>
              <a:rPr lang="zh-CN" altLang="en-US" dirty="0"/>
              <a:t>混合运算：</a:t>
            </a:r>
            <a:r>
              <a:rPr lang="en-US" altLang="zh-CN" dirty="0"/>
              <a:t>1 </a:t>
            </a:r>
            <a:r>
              <a:rPr lang="zh-CN" altLang="en-US" dirty="0"/>
              <a:t>类运算优先于</a:t>
            </a:r>
            <a:r>
              <a:rPr lang="en-US" altLang="zh-CN" dirty="0"/>
              <a:t>2 </a:t>
            </a:r>
            <a:r>
              <a:rPr lang="zh-CN" altLang="en-US" dirty="0"/>
              <a:t>类运算</a:t>
            </a:r>
          </a:p>
        </p:txBody>
      </p:sp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539750" y="3860800"/>
            <a:ext cx="8208963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1</a:t>
            </a:r>
            <a:r>
              <a:rPr lang="en-US" altLang="zh-CN"/>
              <a:t>    </a:t>
            </a:r>
            <a:r>
              <a:rPr lang="en-US" altLang="zh-CN" i="1"/>
              <a:t>A</a:t>
            </a:r>
            <a:r>
              <a:rPr lang="en-US" altLang="zh-CN"/>
              <a:t>={{</a:t>
            </a:r>
            <a:r>
              <a:rPr lang="en-US" altLang="zh-CN" i="1"/>
              <a:t>a</a:t>
            </a:r>
            <a:r>
              <a:rPr lang="en-US" altLang="zh-CN"/>
              <a:t>},{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}}</a:t>
            </a:r>
            <a:r>
              <a:rPr lang="zh-CN" altLang="en-US"/>
              <a:t>，计算</a:t>
            </a:r>
            <a:r>
              <a:rPr lang="zh-CN" altLang="en-US">
                <a:sym typeface="Symbol" panose="05050102010706020507" pitchFamily="18" charset="2"/>
              </a:rPr>
              <a:t>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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</a:t>
            </a:r>
            <a:r>
              <a:rPr lang="en-US" altLang="zh-CN" i="1"/>
              <a:t>A</a:t>
            </a:r>
            <a:r>
              <a:rPr lang="en-US" altLang="zh-CN"/>
              <a:t>).  </a:t>
            </a:r>
          </a:p>
          <a:p>
            <a:pPr>
              <a:lnSpc>
                <a:spcPct val="90000"/>
              </a:lnSpc>
            </a:pPr>
            <a:r>
              <a:rPr lang="zh-CN" altLang="en-US"/>
              <a:t>解：                 </a:t>
            </a:r>
            <a:r>
              <a:rPr lang="zh-CN" altLang="en-US">
                <a:sym typeface="Symbol" panose="05050102010706020507" pitchFamily="18" charset="2"/>
              </a:rPr>
              <a:t>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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</a:t>
            </a:r>
            <a:r>
              <a:rPr lang="en-US" altLang="zh-CN" i="1"/>
              <a:t>A</a:t>
            </a:r>
            <a:r>
              <a:rPr lang="en-US" altLang="zh-CN"/>
              <a:t>) 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                = 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/>
              <a:t>{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}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{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}</a:t>
            </a:r>
            <a:r>
              <a:rPr lang="en-US" altLang="zh-CN">
                <a:sym typeface="Symbol" panose="05050102010706020507" pitchFamily="18" charset="2"/>
              </a:rPr>
              <a:t></a:t>
            </a:r>
            <a:r>
              <a:rPr lang="en-US" altLang="zh-CN"/>
              <a:t>{</a:t>
            </a:r>
            <a:r>
              <a:rPr lang="en-US" altLang="zh-CN" i="1"/>
              <a:t>a</a:t>
            </a:r>
            <a:r>
              <a:rPr lang="en-US" altLang="zh-CN"/>
              <a:t>})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               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a</a:t>
            </a:r>
            <a:r>
              <a:rPr lang="en-US" altLang="zh-CN"/>
              <a:t>)</a:t>
            </a:r>
          </a:p>
          <a:p>
            <a:pPr>
              <a:lnSpc>
                <a:spcPct val="90000"/>
              </a:lnSpc>
            </a:pPr>
            <a:r>
              <a:rPr lang="en-US" altLang="zh-CN"/>
              <a:t>                     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a</a:t>
            </a:r>
            <a:r>
              <a:rPr lang="en-US" altLang="zh-CN"/>
              <a:t>) = </a:t>
            </a:r>
            <a:r>
              <a:rPr lang="en-US" altLang="zh-CN" i="1"/>
              <a:t>b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6.4 </a:t>
            </a:r>
            <a:r>
              <a:rPr lang="en-US" altLang="zh-CN" dirty="0"/>
              <a:t> </a:t>
            </a:r>
            <a:r>
              <a:rPr lang="zh-CN" altLang="en-US" dirty="0"/>
              <a:t>集合恒等式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1152525"/>
          </a:xfrm>
        </p:spPr>
        <p:txBody>
          <a:bodyPr/>
          <a:lstStyle/>
          <a:p>
            <a:pPr marL="715963" indent="-715963">
              <a:lnSpc>
                <a:spcPct val="80000"/>
              </a:lnSpc>
            </a:pPr>
            <a:r>
              <a:rPr lang="zh-CN" altLang="en-US"/>
              <a:t>集合算律</a:t>
            </a:r>
          </a:p>
          <a:p>
            <a:pPr marL="715963" indent="-715963">
              <a:lnSpc>
                <a:spcPct val="80000"/>
              </a:lnSpc>
            </a:pPr>
            <a:r>
              <a:rPr lang="en-US" altLang="zh-CN"/>
              <a:t>1</a:t>
            </a:r>
            <a:r>
              <a:rPr lang="zh-CN" altLang="en-US"/>
              <a:t>．只涉及一个运算的算律：</a:t>
            </a:r>
          </a:p>
          <a:p>
            <a:pPr marL="715963" indent="-715963">
              <a:lnSpc>
                <a:spcPct val="80000"/>
              </a:lnSpc>
            </a:pPr>
            <a:r>
              <a:rPr lang="zh-CN" altLang="en-US">
                <a:solidFill>
                  <a:srgbClr val="A50021"/>
                </a:solidFill>
              </a:rPr>
              <a:t>      交换律</a:t>
            </a:r>
            <a:r>
              <a:rPr lang="zh-CN" altLang="en-US"/>
              <a:t>、</a:t>
            </a:r>
            <a:r>
              <a:rPr lang="zh-CN" altLang="en-US">
                <a:solidFill>
                  <a:srgbClr val="A50021"/>
                </a:solidFill>
              </a:rPr>
              <a:t>结合律</a:t>
            </a:r>
            <a:r>
              <a:rPr lang="zh-CN" altLang="en-US"/>
              <a:t>、</a:t>
            </a:r>
            <a:r>
              <a:rPr lang="zh-CN" altLang="en-US">
                <a:solidFill>
                  <a:srgbClr val="A50021"/>
                </a:solidFill>
              </a:rPr>
              <a:t>幂等律</a:t>
            </a:r>
            <a:endParaRPr lang="zh-CN" altLang="en-US" sz="2000" i="1"/>
          </a:p>
        </p:txBody>
      </p:sp>
      <p:graphicFrame>
        <p:nvGraphicFramePr>
          <p:cNvPr id="298098" name="Group 114"/>
          <p:cNvGraphicFramePr>
            <a:graphicFrameLocks noGrp="1"/>
          </p:cNvGraphicFramePr>
          <p:nvPr/>
        </p:nvGraphicFramePr>
        <p:xfrm>
          <a:off x="755650" y="2636838"/>
          <a:ext cx="7561263" cy="2453323"/>
        </p:xfrm>
        <a:graphic>
          <a:graphicData uri="http://schemas.openxmlformats.org/drawingml/2006/table">
            <a:tbl>
              <a:tblPr/>
              <a:tblGrid>
                <a:gridCol w="1081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701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2669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03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交换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结合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)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幂等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集合算律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936625"/>
          </a:xfrm>
        </p:spPr>
        <p:txBody>
          <a:bodyPr/>
          <a:lstStyle/>
          <a:p>
            <a:r>
              <a:rPr lang="en-US" altLang="zh-CN"/>
              <a:t> 2</a:t>
            </a:r>
            <a:r>
              <a:rPr lang="zh-CN" altLang="en-US"/>
              <a:t>．涉及两个不同运算的算律：</a:t>
            </a:r>
          </a:p>
          <a:p>
            <a:r>
              <a:rPr lang="zh-CN" altLang="en-US">
                <a:solidFill>
                  <a:srgbClr val="A50021"/>
                </a:solidFill>
              </a:rPr>
              <a:t>       分配律、吸收律</a:t>
            </a:r>
            <a:r>
              <a:rPr lang="zh-CN" altLang="en-US"/>
              <a:t> </a:t>
            </a:r>
          </a:p>
        </p:txBody>
      </p:sp>
      <p:graphicFrame>
        <p:nvGraphicFramePr>
          <p:cNvPr id="304197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566282"/>
              </p:ext>
            </p:extLst>
          </p:nvPr>
        </p:nvGraphicFramePr>
        <p:xfrm>
          <a:off x="755650" y="2479675"/>
          <a:ext cx="7561263" cy="3040380"/>
        </p:xfrm>
        <a:graphic>
          <a:graphicData uri="http://schemas.openxmlformats.org/drawingml/2006/table">
            <a:tbl>
              <a:tblPr/>
              <a:tblGrid>
                <a:gridCol w="8763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766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083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15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42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分配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)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9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吸收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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集合算律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1008063"/>
          </a:xfrm>
        </p:spPr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．涉及补运算的算律：</a:t>
            </a:r>
          </a:p>
          <a:p>
            <a:r>
              <a:rPr lang="zh-CN" altLang="en-US">
                <a:solidFill>
                  <a:srgbClr val="A50021"/>
                </a:solidFill>
              </a:rPr>
              <a:t>      </a:t>
            </a:r>
            <a:r>
              <a:rPr lang="en-US" altLang="zh-CN">
                <a:solidFill>
                  <a:srgbClr val="A50021"/>
                </a:solidFill>
              </a:rPr>
              <a:t>DM</a:t>
            </a:r>
            <a:r>
              <a:rPr lang="zh-CN" altLang="en-US">
                <a:solidFill>
                  <a:srgbClr val="A50021"/>
                </a:solidFill>
              </a:rPr>
              <a:t>律</a:t>
            </a:r>
            <a:r>
              <a:rPr lang="zh-CN" altLang="en-US"/>
              <a:t>，</a:t>
            </a:r>
            <a:r>
              <a:rPr lang="zh-CN" altLang="en-US">
                <a:solidFill>
                  <a:srgbClr val="A50021"/>
                </a:solidFill>
              </a:rPr>
              <a:t>双重否定律</a:t>
            </a:r>
            <a:r>
              <a:rPr lang="zh-CN" altLang="en-US"/>
              <a:t> </a:t>
            </a:r>
          </a:p>
        </p:txBody>
      </p:sp>
      <p:graphicFrame>
        <p:nvGraphicFramePr>
          <p:cNvPr id="306244" name="Group 68"/>
          <p:cNvGraphicFramePr>
            <a:graphicFrameLocks noGrp="1"/>
          </p:cNvGraphicFramePr>
          <p:nvPr/>
        </p:nvGraphicFramePr>
        <p:xfrm>
          <a:off x="900113" y="2754313"/>
          <a:ext cx="7632700" cy="1938973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829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)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)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)=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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)=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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8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双重否定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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集合算律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86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4</a:t>
            </a:r>
            <a:r>
              <a:rPr lang="zh-CN" altLang="en-US" dirty="0"/>
              <a:t>．涉及全集和空集的算律：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      </a:t>
            </a:r>
            <a:r>
              <a:rPr lang="zh-CN" altLang="en-US" dirty="0">
                <a:solidFill>
                  <a:srgbClr val="A50021"/>
                </a:solidFill>
              </a:rPr>
              <a:t>补元律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A50021"/>
                </a:solidFill>
              </a:rPr>
              <a:t>零律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A50021"/>
                </a:solidFill>
              </a:rPr>
              <a:t>同一律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A50021"/>
                </a:solidFill>
              </a:rPr>
              <a:t>否定律</a:t>
            </a:r>
          </a:p>
        </p:txBody>
      </p:sp>
      <p:graphicFrame>
        <p:nvGraphicFramePr>
          <p:cNvPr id="308327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936868"/>
              </p:ext>
            </p:extLst>
          </p:nvPr>
        </p:nvGraphicFramePr>
        <p:xfrm>
          <a:off x="971600" y="2205038"/>
          <a:ext cx="6419850" cy="2333625"/>
        </p:xfrm>
        <a:graphic>
          <a:graphicData uri="http://schemas.openxmlformats.org/drawingml/2006/table">
            <a:tbl>
              <a:tblPr/>
              <a:tblGrid>
                <a:gridCol w="21288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57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补元律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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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零律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同一律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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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否定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365125"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defTabSz="3651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 defTabSz="3651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 defTabSz="3651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 defTabSz="36512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defTabSz="365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defTabSz="365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defTabSz="365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defTabSz="36512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3651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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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=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4869160"/>
            <a:ext cx="82296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dirty="0"/>
              <a:t>5</a:t>
            </a:r>
            <a:r>
              <a:rPr lang="zh-CN" altLang="en-US" dirty="0"/>
              <a:t>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=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=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 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zh-CN" altLang="en-US" dirty="0">
              <a:solidFill>
                <a:srgbClr val="A50021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集合证明题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marL="814388" indent="-722313">
              <a:tabLst>
                <a:tab pos="625475" algn="l"/>
              </a:tabLst>
            </a:pPr>
            <a:r>
              <a:rPr lang="zh-CN" altLang="en-US" dirty="0"/>
              <a:t>证明方法：命题演算法、等式置换法</a:t>
            </a:r>
          </a:p>
          <a:p>
            <a:pPr marL="814388" indent="-722313">
              <a:spcBef>
                <a:spcPct val="55000"/>
              </a:spcBef>
              <a:tabLst>
                <a:tab pos="625475" algn="l"/>
              </a:tabLst>
            </a:pPr>
            <a:r>
              <a:rPr lang="zh-CN" altLang="en-US" dirty="0"/>
              <a:t>命题演算证明法的书写规范 </a:t>
            </a:r>
            <a:r>
              <a:rPr lang="en-US" altLang="zh-CN" dirty="0"/>
              <a:t>(</a:t>
            </a:r>
            <a:r>
              <a:rPr lang="zh-CN" altLang="en-US" dirty="0"/>
              <a:t>以下的</a:t>
            </a:r>
            <a:r>
              <a:rPr lang="en-US" altLang="zh-CN" i="1" dirty="0"/>
              <a:t>X</a:t>
            </a:r>
            <a:r>
              <a:rPr lang="zh-CN" altLang="en-US" dirty="0"/>
              <a:t>和</a:t>
            </a:r>
            <a:r>
              <a:rPr lang="en-US" altLang="zh-CN" i="1" dirty="0"/>
              <a:t>Y</a:t>
            </a:r>
            <a:r>
              <a:rPr lang="zh-CN" altLang="en-US" dirty="0"/>
              <a:t>代表集合公式</a:t>
            </a:r>
            <a:r>
              <a:rPr lang="en-US" altLang="zh-CN" dirty="0"/>
              <a:t>)</a:t>
            </a:r>
          </a:p>
          <a:p>
            <a:pPr marL="814388" indent="-722313">
              <a:tabLst>
                <a:tab pos="625475" algn="l"/>
              </a:tabLst>
            </a:pPr>
            <a:r>
              <a:rPr lang="en-US" altLang="zh-CN" dirty="0"/>
              <a:t>(1) </a:t>
            </a:r>
            <a:r>
              <a:rPr lang="zh-CN" altLang="en-US" dirty="0"/>
              <a:t>证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Y</a:t>
            </a:r>
            <a:endParaRPr lang="en-US" altLang="zh-CN" dirty="0"/>
          </a:p>
          <a:p>
            <a:pPr marL="814388" indent="-722313">
              <a:tabLst>
                <a:tab pos="625475" algn="l"/>
              </a:tabLst>
            </a:pPr>
            <a:r>
              <a:rPr lang="en-US" altLang="zh-CN" dirty="0"/>
              <a:t>              </a:t>
            </a:r>
            <a:r>
              <a:rPr lang="zh-CN" altLang="en-US" dirty="0"/>
              <a:t>任取</a:t>
            </a:r>
            <a:r>
              <a:rPr lang="en-US" altLang="zh-CN" i="1" dirty="0"/>
              <a:t>x</a:t>
            </a:r>
            <a:r>
              <a:rPr lang="zh-CN" altLang="en-US" dirty="0"/>
              <a:t>，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X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…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Y</a:t>
            </a:r>
            <a:r>
              <a:rPr lang="en-US" altLang="zh-CN" dirty="0"/>
              <a:t> </a:t>
            </a:r>
          </a:p>
          <a:p>
            <a:pPr marL="814388" indent="-722313">
              <a:tabLst>
                <a:tab pos="625475" algn="l"/>
              </a:tabLst>
            </a:pPr>
            <a:r>
              <a:rPr lang="en-US" altLang="zh-CN" dirty="0"/>
              <a:t>(2) </a:t>
            </a:r>
            <a:r>
              <a:rPr lang="zh-CN" altLang="en-US" dirty="0"/>
              <a:t>证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</a:t>
            </a:r>
            <a:endParaRPr lang="en-US" altLang="zh-CN" dirty="0"/>
          </a:p>
          <a:p>
            <a:pPr marL="814388" indent="-722313">
              <a:tabLst>
                <a:tab pos="625475" algn="l"/>
              </a:tabLst>
            </a:pPr>
            <a:r>
              <a:rPr lang="en-US" altLang="zh-CN" dirty="0"/>
              <a:t>          </a:t>
            </a:r>
            <a:r>
              <a:rPr lang="zh-CN" altLang="en-US" dirty="0"/>
              <a:t>方法一  分别证明 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Y </a:t>
            </a:r>
            <a:r>
              <a:rPr lang="zh-CN" altLang="en-US" dirty="0"/>
              <a:t>和 </a:t>
            </a:r>
            <a:r>
              <a:rPr lang="en-US" altLang="zh-CN" i="1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X</a:t>
            </a:r>
            <a:endParaRPr lang="en-US" altLang="zh-CN" dirty="0"/>
          </a:p>
          <a:p>
            <a:pPr marL="814388" indent="-722313">
              <a:tabLst>
                <a:tab pos="625475" algn="l"/>
              </a:tabLst>
            </a:pPr>
            <a:r>
              <a:rPr lang="en-US" altLang="zh-CN" dirty="0"/>
              <a:t>          </a:t>
            </a:r>
            <a:r>
              <a:rPr lang="zh-CN" altLang="en-US" dirty="0"/>
              <a:t>方法二  </a:t>
            </a:r>
          </a:p>
          <a:p>
            <a:pPr marL="814388" indent="-722313">
              <a:tabLst>
                <a:tab pos="625475" algn="l"/>
              </a:tabLst>
            </a:pPr>
            <a:r>
              <a:rPr lang="zh-CN" altLang="en-US" dirty="0"/>
              <a:t>               任取</a:t>
            </a:r>
            <a:r>
              <a:rPr lang="en-US" altLang="zh-CN" i="1" dirty="0"/>
              <a:t>x</a:t>
            </a:r>
            <a:r>
              <a:rPr lang="zh-CN" altLang="en-US" dirty="0"/>
              <a:t>，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X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…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Y</a:t>
            </a:r>
            <a:endParaRPr lang="en-US" altLang="zh-CN" dirty="0"/>
          </a:p>
          <a:p>
            <a:pPr marL="814388" indent="-722313">
              <a:tabLst>
                <a:tab pos="625475" algn="l"/>
              </a:tabLst>
            </a:pPr>
            <a:r>
              <a:rPr lang="zh-CN" altLang="en-US" dirty="0"/>
              <a:t>注意：在使用方法二的格式时，必须保证每步推理都是充</a:t>
            </a:r>
          </a:p>
          <a:p>
            <a:pPr marL="814388" indent="-722313">
              <a:tabLst>
                <a:tab pos="625475" algn="l"/>
              </a:tabLst>
            </a:pPr>
            <a:r>
              <a:rPr lang="zh-CN" altLang="en-US" dirty="0"/>
              <a:t>分必要的</a:t>
            </a: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集合等式的证明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2951162"/>
          </a:xfrm>
        </p:spPr>
        <p:txBody>
          <a:bodyPr/>
          <a:lstStyle/>
          <a:p>
            <a:pPr marL="1706563" indent="-1706563">
              <a:tabLst>
                <a:tab pos="1706563" algn="l"/>
              </a:tabLst>
            </a:pPr>
            <a:r>
              <a:rPr lang="zh-CN" altLang="en-US">
                <a:solidFill>
                  <a:srgbClr val="A50021"/>
                </a:solidFill>
              </a:rPr>
              <a:t>方法一：命题演算法</a:t>
            </a:r>
          </a:p>
          <a:p>
            <a:pPr marL="1706563" indent="-1706563">
              <a:tabLst>
                <a:tab pos="1706563" algn="l"/>
              </a:tabLst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3</a:t>
            </a:r>
            <a:r>
              <a:rPr lang="en-US" altLang="zh-CN"/>
              <a:t>  </a:t>
            </a:r>
            <a:r>
              <a:rPr lang="zh-CN" altLang="en-US"/>
              <a:t>证明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) =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（吸收律）</a:t>
            </a:r>
          </a:p>
          <a:p>
            <a:pPr marL="1706563" indent="-1706563">
              <a:spcBef>
                <a:spcPct val="60000"/>
              </a:spcBef>
              <a:tabLst>
                <a:tab pos="1706563" algn="l"/>
              </a:tabLst>
            </a:pPr>
            <a:r>
              <a:rPr lang="zh-CN" altLang="en-US"/>
              <a:t>证  任取</a:t>
            </a:r>
            <a:r>
              <a:rPr lang="en-US" altLang="zh-CN" i="1"/>
              <a:t>x</a:t>
            </a:r>
            <a:r>
              <a:rPr lang="en-US" altLang="zh-CN"/>
              <a:t>,</a:t>
            </a:r>
            <a:endParaRPr lang="en-US" altLang="zh-CN" i="1"/>
          </a:p>
          <a:p>
            <a:pPr marL="1706563" indent="-1706563">
              <a:tabLst>
                <a:tab pos="1706563" algn="l"/>
              </a:tabLst>
            </a:pPr>
            <a:r>
              <a:rPr lang="en-US" altLang="zh-CN" i="1"/>
              <a:t>                       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 </a:t>
            </a:r>
          </a:p>
          <a:p>
            <a:pPr marL="1706563" indent="-1706563">
              <a:tabLst>
                <a:tab pos="1706563" algn="l"/>
              </a:tabLst>
            </a:pPr>
            <a:r>
              <a:rPr lang="en-US" altLang="zh-CN" i="1"/>
              <a:t>           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B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 </a:t>
            </a:r>
          </a:p>
          <a:p>
            <a:pPr marL="1706563" indent="-1706563">
              <a:tabLst>
                <a:tab pos="1706563" algn="l"/>
              </a:tabLst>
            </a:pPr>
            <a:r>
              <a:rPr lang="zh-CN" altLang="en-US"/>
              <a:t>因此得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) = </a:t>
            </a:r>
            <a:r>
              <a:rPr lang="en-US" altLang="zh-CN" i="1"/>
              <a:t>A.</a:t>
            </a:r>
            <a:endParaRPr lang="en-US" altLang="zh-CN"/>
          </a:p>
        </p:txBody>
      </p:sp>
      <p:sp>
        <p:nvSpPr>
          <p:cNvPr id="300036" name="Rectangle 4"/>
          <p:cNvSpPr>
            <a:spLocks noChangeArrowheads="1"/>
          </p:cNvSpPr>
          <p:nvPr/>
        </p:nvSpPr>
        <p:spPr bwMode="auto">
          <a:xfrm>
            <a:off x="466725" y="4221163"/>
            <a:ext cx="8208963" cy="208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06563" indent="-1706563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1706563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60613" indent="-285750">
              <a:spcBef>
                <a:spcPct val="20000"/>
              </a:spcBef>
              <a:buChar char="–"/>
              <a:tabLst>
                <a:tab pos="1706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768600" indent="-228600">
              <a:spcBef>
                <a:spcPct val="20000"/>
              </a:spcBef>
              <a:buChar char="•"/>
              <a:tabLst>
                <a:tab pos="1706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176588" indent="-228600">
              <a:spcBef>
                <a:spcPct val="20000"/>
              </a:spcBef>
              <a:buChar char="–"/>
              <a:tabLst>
                <a:tab pos="1706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584575" indent="-228600">
              <a:spcBef>
                <a:spcPct val="20000"/>
              </a:spcBef>
              <a:buChar char="»"/>
              <a:tabLst>
                <a:tab pos="1706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041775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706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498975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706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956175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706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413375" indent="-2286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706563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4</a:t>
            </a:r>
            <a:r>
              <a:rPr lang="en-US" altLang="zh-CN"/>
              <a:t>   </a:t>
            </a:r>
            <a:r>
              <a:rPr lang="zh-CN" altLang="en-US"/>
              <a:t>证明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</a:t>
            </a:r>
            <a:r>
              <a:rPr lang="en-US" altLang="zh-CN" i="1"/>
              <a:t>B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证  任取</a:t>
            </a:r>
            <a:r>
              <a:rPr lang="en-US" altLang="zh-CN" i="1"/>
              <a:t>x</a:t>
            </a:r>
            <a:r>
              <a:rPr lang="en-US" altLang="zh-CN"/>
              <a:t>,</a:t>
            </a:r>
            <a:endParaRPr lang="en-US" altLang="zh-CN" i="1"/>
          </a:p>
          <a:p>
            <a:pPr>
              <a:lnSpc>
                <a:spcPct val="90000"/>
              </a:lnSpc>
            </a:pPr>
            <a:r>
              <a:rPr lang="en-US" altLang="zh-CN" i="1"/>
              <a:t>                      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en-US" altLang="zh-CN" i="1"/>
              <a:t>B</a:t>
            </a:r>
          </a:p>
          <a:p>
            <a:pPr>
              <a:lnSpc>
                <a:spcPct val="90000"/>
              </a:lnSpc>
            </a:pPr>
            <a:r>
              <a:rPr lang="en-US" altLang="zh-CN" i="1"/>
              <a:t>                 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</a:t>
            </a:r>
            <a:r>
              <a:rPr lang="en-US" altLang="zh-CN" i="1"/>
              <a:t>B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</a:t>
            </a:r>
            <a:r>
              <a:rPr lang="en-US" altLang="zh-CN" i="1"/>
              <a:t>B</a:t>
            </a:r>
            <a:r>
              <a:rPr lang="en-US" altLang="zh-CN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/>
              <a:t>因此得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</a:t>
            </a:r>
            <a:r>
              <a:rPr lang="en-US" altLang="zh-CN" i="1"/>
              <a:t>B</a:t>
            </a: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等式代入法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marL="1249363" indent="-1249363"/>
            <a:r>
              <a:rPr lang="zh-CN" altLang="en-US" dirty="0"/>
              <a:t>方法二：等式置换法</a:t>
            </a:r>
          </a:p>
          <a:p>
            <a:pPr marL="720000" indent="-792000"/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5</a:t>
            </a:r>
            <a:r>
              <a:rPr lang="en-US" altLang="zh-CN" dirty="0"/>
              <a:t>   </a:t>
            </a:r>
            <a:r>
              <a:rPr lang="zh-CN" altLang="en-US" dirty="0"/>
              <a:t>假设交换律、分配律、同一律、零律已经成立，证明吸收律</a:t>
            </a:r>
            <a:r>
              <a:rPr lang="en-US" altLang="zh-CN" dirty="0"/>
              <a:t>.  </a:t>
            </a:r>
            <a:endParaRPr lang="en-US" altLang="zh-CN" i="1" dirty="0"/>
          </a:p>
          <a:p>
            <a:pPr marL="1249363" indent="-1249363"/>
            <a:r>
              <a:rPr lang="zh-CN" altLang="en-US" dirty="0"/>
              <a:t>证 </a:t>
            </a:r>
            <a:r>
              <a:rPr lang="zh-CN" altLang="en-US" i="1" dirty="0"/>
              <a:t> 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B</a:t>
            </a:r>
            <a:r>
              <a:rPr lang="en-US" altLang="zh-CN" dirty="0"/>
              <a:t>) </a:t>
            </a:r>
          </a:p>
          <a:p>
            <a:pPr marL="1249363" indent="-1249363"/>
            <a:r>
              <a:rPr lang="en-US" altLang="zh-CN" dirty="0"/>
              <a:t>               =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E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B</a:t>
            </a:r>
            <a:r>
              <a:rPr lang="en-US" altLang="zh-CN" dirty="0"/>
              <a:t>)               </a:t>
            </a:r>
            <a:r>
              <a:rPr lang="zh-CN" altLang="en-US" dirty="0"/>
              <a:t>（同一律）</a:t>
            </a:r>
          </a:p>
          <a:p>
            <a:pPr marL="1249363" indent="-1249363"/>
            <a:r>
              <a:rPr lang="zh-CN" altLang="en-US" dirty="0"/>
              <a:t>               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(</a:t>
            </a:r>
            <a:r>
              <a:rPr lang="en-US" altLang="zh-CN" i="1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en-US" altLang="zh-CN" dirty="0"/>
              <a:t>)                       </a:t>
            </a:r>
            <a:r>
              <a:rPr lang="zh-CN" altLang="en-US" dirty="0"/>
              <a:t>（分配律）    </a:t>
            </a:r>
          </a:p>
          <a:p>
            <a:pPr marL="1249363" indent="-1249363"/>
            <a:r>
              <a:rPr lang="zh-CN" altLang="en-US" dirty="0"/>
              <a:t>               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E</a:t>
            </a:r>
            <a:r>
              <a:rPr lang="en-US" altLang="zh-CN" dirty="0"/>
              <a:t>)                       </a:t>
            </a:r>
            <a:r>
              <a:rPr lang="zh-CN" altLang="en-US" dirty="0"/>
              <a:t>（交换律）</a:t>
            </a:r>
          </a:p>
          <a:p>
            <a:pPr marL="1249363" indent="-1249363"/>
            <a:r>
              <a:rPr lang="zh-CN" altLang="en-US" dirty="0"/>
              <a:t>               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E                                </a:t>
            </a:r>
            <a:r>
              <a:rPr lang="zh-CN" altLang="en-US" dirty="0"/>
              <a:t>（零律）</a:t>
            </a:r>
          </a:p>
          <a:p>
            <a:pPr marL="1249363" indent="-1249363"/>
            <a:r>
              <a:rPr lang="zh-CN" altLang="en-US" i="1" dirty="0"/>
              <a:t>               </a:t>
            </a:r>
            <a:r>
              <a:rPr lang="en-US" altLang="zh-CN" dirty="0"/>
              <a:t>= </a:t>
            </a:r>
            <a:r>
              <a:rPr lang="en-US" altLang="zh-CN" i="1" dirty="0"/>
              <a:t>A                                      </a:t>
            </a:r>
            <a:r>
              <a:rPr lang="zh-CN" altLang="en-US" dirty="0"/>
              <a:t>（同一律）</a:t>
            </a: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包含等价条件的证明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6</a:t>
            </a:r>
            <a:r>
              <a:rPr lang="en-US" altLang="zh-CN" dirty="0"/>
              <a:t>    </a:t>
            </a:r>
            <a:r>
              <a:rPr lang="zh-CN" altLang="en-US" dirty="0"/>
              <a:t>证明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      ①             ②               ③               ④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证明思路：</a:t>
            </a:r>
          </a:p>
          <a:p>
            <a:pPr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确定问题中含有的命题：本题含有命题 ①</a:t>
            </a:r>
            <a:r>
              <a:rPr lang="en-US" altLang="zh-CN" dirty="0"/>
              <a:t>, ②, ③, ④</a:t>
            </a:r>
          </a:p>
          <a:p>
            <a:pPr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确定命题间的关系（哪些命题是已知条件、哪些命题是要证明的结论）：本题中每个命题都可以作为已知条件，每个命题都是要证明的结论</a:t>
            </a:r>
          </a:p>
          <a:p>
            <a:pPr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确定证明顺序：①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/>
              <a:t>②，②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/>
              <a:t>③，③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/>
              <a:t>④，④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/>
              <a:t>① </a:t>
            </a:r>
          </a:p>
          <a:p>
            <a:pPr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按照顺序依次完成每个证明（证明集合相等或者包含）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6.1  </a:t>
            </a:r>
            <a:r>
              <a:rPr lang="zh-CN" altLang="en-US"/>
              <a:t>集合的基本概念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229600" cy="2663825"/>
          </a:xfrm>
        </p:spPr>
        <p:txBody>
          <a:bodyPr/>
          <a:lstStyle/>
          <a:p>
            <a:pPr marL="625475" indent="-625475"/>
            <a:r>
              <a:rPr lang="en-US" altLang="zh-CN" dirty="0"/>
              <a:t>1. </a:t>
            </a:r>
            <a:r>
              <a:rPr lang="zh-CN" altLang="en-US" dirty="0"/>
              <a:t>集合定义</a:t>
            </a:r>
          </a:p>
          <a:p>
            <a:pPr marL="625475" indent="-625475"/>
            <a:r>
              <a:rPr lang="zh-CN" altLang="en-US" dirty="0"/>
              <a:t>    集合没有精确的数学定义</a:t>
            </a:r>
          </a:p>
          <a:p>
            <a:pPr marL="360000" indent="0"/>
            <a:r>
              <a:rPr lang="zh-CN" altLang="en-US" dirty="0"/>
              <a:t>理解：由离散个体构成的整体称为</a:t>
            </a:r>
            <a:r>
              <a:rPr lang="zh-CN" altLang="en-US" dirty="0">
                <a:solidFill>
                  <a:srgbClr val="A50021"/>
                </a:solidFill>
              </a:rPr>
              <a:t>集合</a:t>
            </a:r>
            <a:r>
              <a:rPr lang="zh-CN" altLang="en-US" dirty="0"/>
              <a:t>，称这些个体为集合的</a:t>
            </a:r>
            <a:r>
              <a:rPr lang="zh-CN" altLang="en-US" dirty="0">
                <a:solidFill>
                  <a:srgbClr val="A50021"/>
                </a:solidFill>
              </a:rPr>
              <a:t>元素</a:t>
            </a:r>
          </a:p>
          <a:p>
            <a:pPr marL="360000" indent="0"/>
            <a:r>
              <a:rPr lang="zh-CN" altLang="en-US"/>
              <a:t>常见</a:t>
            </a:r>
            <a:r>
              <a:rPr lang="zh-CN" altLang="en-US" dirty="0"/>
              <a:t>的数集：</a:t>
            </a:r>
            <a:r>
              <a:rPr lang="en-US" altLang="zh-CN" dirty="0"/>
              <a:t>N</a:t>
            </a:r>
            <a:r>
              <a:rPr lang="en-US" altLang="zh-CN" i="1" dirty="0"/>
              <a:t>, </a:t>
            </a:r>
            <a:r>
              <a:rPr lang="en-US" altLang="zh-CN" dirty="0"/>
              <a:t>Z</a:t>
            </a:r>
            <a:r>
              <a:rPr lang="en-US" altLang="zh-CN" i="1" dirty="0"/>
              <a:t>, </a:t>
            </a:r>
            <a:r>
              <a:rPr lang="en-US" altLang="zh-CN" dirty="0"/>
              <a:t>Q, R, C </a:t>
            </a:r>
            <a:r>
              <a:rPr lang="zh-CN" altLang="en-US" dirty="0"/>
              <a:t>等分别表示自然数、整数、有 理数、实数、复数集合</a:t>
            </a:r>
          </a:p>
        </p:txBody>
      </p:sp>
      <p:sp>
        <p:nvSpPr>
          <p:cNvPr id="268292" name="Rectangle 4"/>
          <p:cNvSpPr>
            <a:spLocks noChangeArrowheads="1"/>
          </p:cNvSpPr>
          <p:nvPr/>
        </p:nvSpPr>
        <p:spPr bwMode="auto">
          <a:xfrm>
            <a:off x="468313" y="3933825"/>
            <a:ext cx="8208962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5475" indent="-62547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90613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986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06588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314575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717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2289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861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1433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集合表示法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A50021"/>
                </a:solidFill>
              </a:rPr>
              <a:t>枚举法</a:t>
            </a:r>
            <a:r>
              <a:rPr lang="en-US" altLang="zh-CN" dirty="0"/>
              <a:t>----</a:t>
            </a:r>
            <a:r>
              <a:rPr lang="zh-CN" altLang="en-US" dirty="0"/>
              <a:t>通过列出全体元素来表示集合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A50021"/>
                </a:solidFill>
              </a:rPr>
              <a:t>谓词表示法</a:t>
            </a:r>
            <a:r>
              <a:rPr lang="en-US" altLang="zh-CN" dirty="0"/>
              <a:t>----</a:t>
            </a:r>
            <a:r>
              <a:rPr lang="zh-CN" altLang="en-US" dirty="0"/>
              <a:t>通过谓词概括集合元素的性质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    实例：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               枚举法  自然数集合 </a:t>
            </a:r>
            <a:r>
              <a:rPr lang="en-US" altLang="zh-CN" dirty="0"/>
              <a:t>N={0,1,2,3,…}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           </a:t>
            </a:r>
            <a:r>
              <a:rPr lang="zh-CN" altLang="en-US" dirty="0"/>
              <a:t>谓词法  </a:t>
            </a:r>
            <a:r>
              <a:rPr lang="en-US" altLang="zh-CN" i="1" dirty="0"/>
              <a:t>S</a:t>
            </a:r>
            <a:r>
              <a:rPr lang="en-US" altLang="zh-CN" dirty="0"/>
              <a:t>={ </a:t>
            </a:r>
            <a:r>
              <a:rPr lang="en-US" altLang="zh-CN" i="1" dirty="0"/>
              <a:t>x </a:t>
            </a:r>
            <a:r>
              <a:rPr lang="en-US" altLang="zh-CN" dirty="0"/>
              <a:t>| </a:t>
            </a:r>
            <a:r>
              <a:rPr lang="en-US" altLang="zh-CN" i="1" dirty="0"/>
              <a:t>x</a:t>
            </a:r>
            <a:r>
              <a:rPr lang="zh-CN" altLang="en-US" dirty="0"/>
              <a:t>是实数，</a:t>
            </a:r>
            <a:r>
              <a:rPr lang="en-US" altLang="zh-CN" i="1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1=0}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marL="539750" indent="-539750"/>
            <a:r>
              <a:rPr lang="zh-CN" altLang="en-US" dirty="0"/>
              <a:t>证明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 </a:t>
            </a:r>
          </a:p>
          <a:p>
            <a:pPr marL="539750" indent="-539750"/>
            <a:r>
              <a:rPr lang="en-US" altLang="zh-CN" dirty="0"/>
              <a:t>          ①            ②                 ③             ④</a:t>
            </a:r>
          </a:p>
          <a:p>
            <a:pPr marL="539750" indent="-539750"/>
            <a:r>
              <a:rPr lang="zh-CN" altLang="en-US" dirty="0"/>
              <a:t>证  ①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zh-CN" altLang="en-US" dirty="0"/>
              <a:t>② 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B 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en-US" altLang="zh-CN" dirty="0" smtClean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</a:p>
          <a:p>
            <a:pPr marL="539750" indent="-539750"/>
            <a:r>
              <a:rPr lang="zh-CN" altLang="en-US" dirty="0"/>
              <a:t>      显然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zh-CN" altLang="en-US" dirty="0"/>
              <a:t>，下面证明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B</a:t>
            </a:r>
            <a:r>
              <a:rPr lang="en-US" altLang="zh-CN" dirty="0"/>
              <a:t>. </a:t>
            </a:r>
          </a:p>
          <a:p>
            <a:pPr marL="539750" indent="-539750"/>
            <a:r>
              <a:rPr lang="en-US" altLang="zh-CN" dirty="0"/>
              <a:t>      </a:t>
            </a:r>
            <a:r>
              <a:rPr lang="zh-CN" altLang="en-US" dirty="0"/>
              <a:t>任取</a:t>
            </a:r>
            <a:r>
              <a:rPr lang="en-US" altLang="zh-CN" i="1" dirty="0"/>
              <a:t>x</a:t>
            </a:r>
            <a:r>
              <a:rPr lang="zh-CN" altLang="en-US" dirty="0"/>
              <a:t>， </a:t>
            </a:r>
          </a:p>
          <a:p>
            <a:pPr marL="539750" indent="-539750"/>
            <a:r>
              <a:rPr lang="zh-CN" altLang="en-US" dirty="0"/>
              <a:t>      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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B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B</a:t>
            </a:r>
            <a:endParaRPr lang="en-US" altLang="zh-CN" dirty="0"/>
          </a:p>
          <a:p>
            <a:pPr marL="539750" indent="-539750"/>
            <a:r>
              <a:rPr lang="en-US" altLang="zh-CN" dirty="0"/>
              <a:t>       </a:t>
            </a:r>
            <a:r>
              <a:rPr lang="zh-CN" altLang="en-US" dirty="0"/>
              <a:t>因此有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B</a:t>
            </a:r>
            <a:r>
              <a:rPr lang="en-US" altLang="zh-CN" dirty="0"/>
              <a:t>. </a:t>
            </a:r>
            <a:r>
              <a:rPr lang="zh-CN" altLang="en-US" dirty="0"/>
              <a:t>综合上述②得证</a:t>
            </a:r>
            <a:r>
              <a:rPr lang="en-US" altLang="zh-CN" dirty="0"/>
              <a:t>. </a:t>
            </a:r>
          </a:p>
          <a:p>
            <a:pPr marL="539750" indent="-539750"/>
            <a:r>
              <a:rPr lang="en-US" altLang="zh-CN" dirty="0"/>
              <a:t>       ②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③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B 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en-US" altLang="zh-CN" dirty="0" smtClean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A </a:t>
            </a:r>
            <a:r>
              <a:rPr lang="en-US" altLang="zh-CN" dirty="0"/>
              <a:t>)</a:t>
            </a:r>
          </a:p>
          <a:p>
            <a:pPr marL="539750" indent="-539750"/>
            <a:r>
              <a:rPr lang="en-US" altLang="zh-CN" i="1" dirty="0"/>
              <a:t>       A</a:t>
            </a:r>
            <a:r>
              <a:rPr lang="en-US" altLang="zh-CN" dirty="0"/>
              <a:t>=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B</a:t>
            </a:r>
            <a:r>
              <a:rPr lang="en-US" altLang="zh-CN" dirty="0"/>
              <a:t> (</a:t>
            </a:r>
            <a:r>
              <a:rPr lang="zh-CN" altLang="en-US" dirty="0"/>
              <a:t>由②知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zh-CN" altLang="en-US" dirty="0"/>
              <a:t>，将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zh-CN" altLang="en-US" dirty="0"/>
              <a:t>用</a:t>
            </a:r>
            <a:r>
              <a:rPr lang="en-US" altLang="zh-CN" i="1" dirty="0"/>
              <a:t>B</a:t>
            </a:r>
            <a:r>
              <a:rPr lang="zh-CN" altLang="en-US" dirty="0"/>
              <a:t>代入</a:t>
            </a:r>
            <a:r>
              <a:rPr lang="en-US" altLang="zh-CN" dirty="0"/>
              <a:t>)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US" altLang="zh-CN" dirty="0"/>
              <a:t>③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④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A 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en-US" altLang="zh-CN" dirty="0" smtClean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)</a:t>
            </a:r>
          </a:p>
          <a:p>
            <a:r>
              <a:rPr lang="zh-CN" altLang="en-US" dirty="0"/>
              <a:t>假设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r>
              <a:rPr lang="en-US" altLang="zh-CN" dirty="0"/>
              <a:t>, </a:t>
            </a:r>
            <a:r>
              <a:rPr lang="zh-CN" altLang="en-US" dirty="0"/>
              <a:t>即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</a:t>
            </a:r>
            <a:r>
              <a:rPr lang="en-US" altLang="zh-CN" i="1" dirty="0" err="1"/>
              <a:t>B</a:t>
            </a:r>
            <a:r>
              <a:rPr lang="zh-CN" altLang="en-US" dirty="0"/>
              <a:t>，那么知道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zh-CN" altLang="en-US" dirty="0"/>
              <a:t>且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</a:t>
            </a:r>
            <a:r>
              <a:rPr lang="en-US" altLang="zh-CN" i="1" dirty="0" err="1"/>
              <a:t>B</a:t>
            </a:r>
            <a:r>
              <a:rPr lang="en-US" altLang="zh-CN" dirty="0"/>
              <a:t>. </a:t>
            </a:r>
            <a:r>
              <a:rPr lang="zh-CN" altLang="en-US" dirty="0"/>
              <a:t>而</a:t>
            </a:r>
            <a:endParaRPr lang="zh-CN" altLang="en-US" i="1" dirty="0"/>
          </a:p>
          <a:p>
            <a:r>
              <a:rPr lang="zh-CN" altLang="en-US" i="1" dirty="0"/>
              <a:t>        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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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</a:t>
            </a:r>
            <a:r>
              <a:rPr lang="en-US" altLang="zh-CN" i="1" dirty="0" err="1"/>
              <a:t>B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从而与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A</a:t>
            </a:r>
            <a:r>
              <a:rPr lang="zh-CN" altLang="en-US" dirty="0"/>
              <a:t>矛盾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④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①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 </a:t>
            </a:r>
            <a:r>
              <a:rPr lang="zh-CN" altLang="en-US" dirty="0">
                <a:sym typeface="Symbol" panose="05050102010706020507" pitchFamily="18" charset="2"/>
              </a:rPr>
              <a:t></a:t>
            </a:r>
            <a:r>
              <a:rPr lang="en-US" altLang="zh-CN" i="1" dirty="0" smtClean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假设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B</a:t>
            </a:r>
            <a:r>
              <a:rPr lang="zh-CN" altLang="en-US" dirty="0"/>
              <a:t>不成立，那么</a:t>
            </a:r>
            <a:endParaRPr lang="zh-CN" altLang="en-US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         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</a:t>
            </a:r>
            <a:r>
              <a:rPr lang="en-US" altLang="zh-CN" i="1" dirty="0" err="1"/>
              <a:t>B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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endParaRPr lang="en-US" altLang="zh-CN" dirty="0"/>
          </a:p>
          <a:p>
            <a:r>
              <a:rPr lang="zh-CN" altLang="en-US" dirty="0"/>
              <a:t>与条件④矛盾</a:t>
            </a:r>
            <a:r>
              <a:rPr lang="en-US" altLang="zh-CN" dirty="0"/>
              <a:t>. 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21955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证明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包含等价条件的证明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24744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7</a:t>
            </a:r>
            <a:r>
              <a:rPr lang="en-US" altLang="zh-CN" dirty="0"/>
              <a:t>    </a:t>
            </a:r>
            <a:r>
              <a:rPr lang="zh-CN" altLang="en-US" dirty="0"/>
              <a:t>已知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dirty="0"/>
              <a:t>证明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zh-CN" altLang="en-US" dirty="0">
              <a:solidFill>
                <a:srgbClr val="A5002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证</a:t>
            </a:r>
            <a:r>
              <a:rPr lang="en-US" altLang="zh-CN" dirty="0"/>
              <a:t>   </a:t>
            </a:r>
            <a:r>
              <a:rPr lang="zh-CN" altLang="en-US" dirty="0"/>
              <a:t>已知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b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所以有</a:t>
            </a:r>
            <a:endParaRPr lang="en-US" altLang="zh-CN" b="0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b="0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 (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)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)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</a:p>
          <a:p>
            <a:pPr>
              <a:lnSpc>
                <a:spcPct val="150000"/>
              </a:lnSpc>
            </a:pP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lang="en-US" altLang="zh-CN" dirty="0">
                <a:sym typeface="Symbol" panose="05050102010706020507" pitchFamily="18" charset="2"/>
              </a:rPr>
              <a:t> 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 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B=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 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/>
              <a:t>	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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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endParaRPr lang="zh-CN" altLang="en-US" dirty="0">
              <a:solidFill>
                <a:srgbClr val="A5002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85614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第六章 习题课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70000"/>
            <a:ext cx="8229600" cy="3527425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zh-CN" altLang="en-US" dirty="0"/>
              <a:t>主要内容</a:t>
            </a:r>
          </a:p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集合的两种表示法</a:t>
            </a:r>
          </a:p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集合与元素之间的隶属关系、集合之间的包含关系的区别与联系</a:t>
            </a:r>
          </a:p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特殊集合：空集、全集、幂集</a:t>
            </a:r>
          </a:p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集合的</a:t>
            </a:r>
            <a:r>
              <a:rPr lang="zh-CN" altLang="en-US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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zh-CN" altLang="en-US" dirty="0"/>
              <a:t>等运算以及广义</a:t>
            </a:r>
            <a:r>
              <a:rPr lang="zh-CN" altLang="en-US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zh-CN" altLang="en-US" dirty="0"/>
              <a:t>运算</a:t>
            </a:r>
          </a:p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集合运算的算律及其应用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032250"/>
          </a:xfrm>
        </p:spPr>
        <p:txBody>
          <a:bodyPr/>
          <a:lstStyle/>
          <a:p>
            <a:pPr marL="1249363" indent="-1249363">
              <a:tabLst>
                <a:tab pos="1249363" algn="l"/>
              </a:tabLst>
            </a:pPr>
            <a:r>
              <a:rPr lang="en-US" altLang="zh-CN"/>
              <a:t> 1</a:t>
            </a:r>
            <a:r>
              <a:rPr lang="zh-CN" altLang="en-US"/>
              <a:t>．判断下列命题是否为真</a:t>
            </a:r>
          </a:p>
          <a:p>
            <a:pPr marL="1249363" indent="-1249363">
              <a:tabLst>
                <a:tab pos="1249363" algn="l"/>
              </a:tabLst>
            </a:pPr>
            <a:r>
              <a:rPr lang="zh-CN" altLang="en-US"/>
              <a:t> </a:t>
            </a:r>
            <a:r>
              <a:rPr lang="en-US" altLang="zh-CN"/>
              <a:t>(1)  </a:t>
            </a:r>
            <a:r>
              <a:rPr lang="en-US" altLang="zh-CN">
                <a:sym typeface="Symbol" panose="05050102010706020507" pitchFamily="18" charset="2"/>
              </a:rPr>
              <a:t></a:t>
            </a:r>
            <a:endParaRPr lang="en-US" altLang="zh-CN"/>
          </a:p>
          <a:p>
            <a:pPr marL="1249363" indent="-1249363">
              <a:tabLst>
                <a:tab pos="1249363" algn="l"/>
              </a:tabLst>
            </a:pPr>
            <a:r>
              <a:rPr lang="en-US" altLang="zh-CN"/>
              <a:t> (2)  </a:t>
            </a:r>
            <a:r>
              <a:rPr lang="en-US" altLang="zh-CN">
                <a:sym typeface="Symbol" panose="05050102010706020507" pitchFamily="18" charset="2"/>
              </a:rPr>
              <a:t></a:t>
            </a:r>
            <a:endParaRPr lang="en-US" altLang="zh-CN"/>
          </a:p>
          <a:p>
            <a:pPr marL="1249363" indent="-1249363">
              <a:tabLst>
                <a:tab pos="1249363" algn="l"/>
              </a:tabLst>
            </a:pPr>
            <a:r>
              <a:rPr lang="en-US" altLang="zh-CN"/>
              <a:t> (3)  </a:t>
            </a:r>
            <a:r>
              <a:rPr lang="en-US" altLang="zh-CN">
                <a:sym typeface="Symbol" panose="05050102010706020507" pitchFamily="18" charset="2"/>
              </a:rPr>
              <a:t></a:t>
            </a:r>
            <a:r>
              <a:rPr lang="en-US" altLang="zh-CN"/>
              <a:t>{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}</a:t>
            </a:r>
          </a:p>
          <a:p>
            <a:pPr marL="1249363" indent="-1249363">
              <a:tabLst>
                <a:tab pos="1249363" algn="l"/>
              </a:tabLst>
            </a:pPr>
            <a:r>
              <a:rPr lang="en-US" altLang="zh-CN"/>
              <a:t> (4)  </a:t>
            </a:r>
            <a:r>
              <a:rPr lang="en-US" altLang="zh-CN">
                <a:sym typeface="Symbol" panose="05050102010706020507" pitchFamily="18" charset="2"/>
              </a:rPr>
              <a:t></a:t>
            </a:r>
            <a:r>
              <a:rPr lang="en-US" altLang="zh-CN"/>
              <a:t>{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}</a:t>
            </a:r>
          </a:p>
          <a:p>
            <a:pPr marL="1249363" indent="-1249363">
              <a:tabLst>
                <a:tab pos="1249363" algn="l"/>
              </a:tabLst>
            </a:pPr>
            <a:r>
              <a:rPr lang="en-US" altLang="zh-CN"/>
              <a:t> (5)  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 </a:t>
            </a:r>
            <a:r>
              <a:rPr lang="en-US" altLang="zh-CN"/>
              <a:t>} </a:t>
            </a:r>
            <a:r>
              <a:rPr lang="en-US" altLang="zh-CN">
                <a:sym typeface="Symbol" panose="05050102010706020507" pitchFamily="18" charset="2"/>
              </a:rPr>
              <a:t> </a:t>
            </a:r>
            <a:r>
              <a:rPr lang="en-US" altLang="zh-CN"/>
              <a:t>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/>
              <a:t>, {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/>
              <a:t>}}</a:t>
            </a:r>
          </a:p>
          <a:p>
            <a:pPr marL="1249363" indent="-1249363">
              <a:tabLst>
                <a:tab pos="1249363" algn="l"/>
              </a:tabLst>
            </a:pPr>
            <a:r>
              <a:rPr lang="en-US" altLang="zh-CN"/>
              <a:t> (6)  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 </a:t>
            </a:r>
            <a:r>
              <a:rPr lang="en-US" altLang="zh-CN"/>
              <a:t>}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/>
              <a:t>, {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}}</a:t>
            </a:r>
          </a:p>
          <a:p>
            <a:pPr marL="1249363" indent="-1249363">
              <a:tabLst>
                <a:tab pos="1249363" algn="l"/>
              </a:tabLst>
            </a:pPr>
            <a:r>
              <a:rPr lang="en-US" altLang="zh-CN"/>
              <a:t> (7)  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} </a:t>
            </a:r>
            <a:r>
              <a:rPr lang="en-US" altLang="zh-CN">
                <a:sym typeface="Symbol" panose="05050102010706020507" pitchFamily="18" charset="2"/>
              </a:rPr>
              <a:t> </a:t>
            </a:r>
            <a:r>
              <a:rPr lang="en-US" altLang="zh-CN"/>
              <a:t>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{{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}}} </a:t>
            </a:r>
          </a:p>
          <a:p>
            <a:pPr marL="1249363" indent="-1249363">
              <a:tabLst>
                <a:tab pos="1249363" algn="l"/>
              </a:tabLst>
            </a:pPr>
            <a:r>
              <a:rPr lang="en-US" altLang="zh-CN"/>
              <a:t> (8)  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}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{{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}}} </a:t>
            </a:r>
          </a:p>
          <a:p>
            <a:pPr marL="1249363" indent="-1249363">
              <a:tabLst>
                <a:tab pos="1249363" algn="l"/>
              </a:tabLst>
            </a:pPr>
            <a:endParaRPr lang="en-US" altLang="zh-CN"/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539750" y="5780088"/>
            <a:ext cx="8135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解   </a:t>
            </a:r>
            <a:r>
              <a:rPr lang="en-US" altLang="zh-CN" b="1">
                <a:latin typeface="Times New Roman" panose="02020603050405020304" pitchFamily="18" charset="0"/>
              </a:rPr>
              <a:t>(1)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</a:rPr>
              <a:t>(3)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</a:rPr>
              <a:t>(4)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</a:rPr>
              <a:t>(5)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</a:rPr>
              <a:t>(6)</a:t>
            </a:r>
            <a:r>
              <a:rPr lang="zh-CN" altLang="en-US" b="1">
                <a:latin typeface="Times New Roman" panose="02020603050405020304" pitchFamily="18" charset="0"/>
              </a:rPr>
              <a:t>、</a:t>
            </a:r>
            <a:r>
              <a:rPr lang="en-US" altLang="zh-CN" b="1">
                <a:latin typeface="Times New Roman" panose="02020603050405020304" pitchFamily="18" charset="0"/>
              </a:rPr>
              <a:t>(7)</a:t>
            </a:r>
            <a:r>
              <a:rPr lang="zh-CN" altLang="en-US" b="1">
                <a:latin typeface="Times New Roman" panose="02020603050405020304" pitchFamily="18" charset="0"/>
              </a:rPr>
              <a:t>为真，其余为假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24425"/>
          </a:xfrm>
        </p:spPr>
        <p:txBody>
          <a:bodyPr/>
          <a:lstStyle/>
          <a:p>
            <a:pPr marL="533400" indent="-533400"/>
            <a:r>
              <a:rPr lang="en-US" altLang="zh-CN" dirty="0"/>
              <a:t>2</a:t>
            </a:r>
            <a:r>
              <a:rPr lang="zh-CN" altLang="en-US" dirty="0"/>
              <a:t>．设</a:t>
            </a:r>
            <a:endParaRPr lang="zh-CN" altLang="en-US" i="1" dirty="0"/>
          </a:p>
          <a:p>
            <a:pPr marL="533400" indent="-533400"/>
            <a:r>
              <a:rPr lang="zh-CN" altLang="en-US" i="1" dirty="0"/>
              <a:t>               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={1, 2, … , 8, 9}</a:t>
            </a:r>
            <a:r>
              <a:rPr lang="zh-CN" altLang="en-US" dirty="0"/>
              <a:t>，          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={2, 4, 6, 8}</a:t>
            </a:r>
          </a:p>
          <a:p>
            <a:pPr marL="533400" indent="-533400"/>
            <a:r>
              <a:rPr lang="en-US" altLang="zh-CN" dirty="0"/>
              <a:t>               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en-US" altLang="zh-CN" dirty="0"/>
              <a:t>={1, 3, 5, 7, 9}                 </a:t>
            </a:r>
            <a:r>
              <a:rPr lang="en-US" altLang="zh-CN" i="1" dirty="0"/>
              <a:t>S</a:t>
            </a:r>
            <a:r>
              <a:rPr lang="en-US" altLang="zh-CN" baseline="-25000" dirty="0"/>
              <a:t>4</a:t>
            </a:r>
            <a:r>
              <a:rPr lang="en-US" altLang="zh-CN" dirty="0"/>
              <a:t>={3, 4, 5}</a:t>
            </a:r>
          </a:p>
          <a:p>
            <a:pPr marL="533400" indent="-533400"/>
            <a:r>
              <a:rPr lang="en-US" altLang="zh-CN" dirty="0"/>
              <a:t>               </a:t>
            </a:r>
            <a:r>
              <a:rPr lang="en-US" altLang="zh-CN" i="1" dirty="0"/>
              <a:t>S</a:t>
            </a:r>
            <a:r>
              <a:rPr lang="en-US" altLang="zh-CN" baseline="-25000" dirty="0"/>
              <a:t>5</a:t>
            </a:r>
            <a:r>
              <a:rPr lang="en-US" altLang="zh-CN" dirty="0"/>
              <a:t>={3, 5}</a:t>
            </a:r>
          </a:p>
          <a:p>
            <a:pPr marL="533400" indent="-533400"/>
            <a:r>
              <a:rPr lang="en-US" altLang="zh-CN" dirty="0"/>
              <a:t>      </a:t>
            </a:r>
            <a:r>
              <a:rPr lang="zh-CN" altLang="en-US" dirty="0"/>
              <a:t>确定在以下条件下</a:t>
            </a:r>
            <a:r>
              <a:rPr lang="en-US" altLang="zh-CN" i="1" dirty="0"/>
              <a:t>X</a:t>
            </a:r>
            <a:r>
              <a:rPr lang="zh-CN" altLang="en-US" dirty="0"/>
              <a:t>是否与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i="1" dirty="0"/>
              <a:t>S</a:t>
            </a:r>
            <a:r>
              <a:rPr lang="en-US" altLang="zh-CN" baseline="-25000" dirty="0"/>
              <a:t>5</a:t>
            </a:r>
            <a:r>
              <a:rPr lang="zh-CN" altLang="en-US" dirty="0"/>
              <a:t>中某个集合相等？如果是，又与哪个集合相等？</a:t>
            </a:r>
          </a:p>
          <a:p>
            <a:pPr marL="533400" indent="-533400"/>
            <a:r>
              <a:rPr lang="zh-CN" altLang="en-US" dirty="0"/>
              <a:t>     （</a:t>
            </a:r>
            <a:r>
              <a:rPr lang="en-US" altLang="zh-CN" dirty="0"/>
              <a:t>1</a:t>
            </a:r>
            <a:r>
              <a:rPr lang="zh-CN" altLang="en-US" dirty="0"/>
              <a:t>）若 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S</a:t>
            </a:r>
            <a:r>
              <a:rPr lang="en-US" altLang="zh-CN" baseline="-25000" dirty="0"/>
              <a:t>5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endParaRPr lang="en-US" altLang="zh-CN" dirty="0"/>
          </a:p>
          <a:p>
            <a:pPr marL="533400" indent="-533400"/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）若 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S</a:t>
            </a:r>
            <a:r>
              <a:rPr lang="en-US" altLang="zh-CN" baseline="-25000" dirty="0"/>
              <a:t>4</a:t>
            </a:r>
            <a:r>
              <a:rPr lang="zh-CN" altLang="en-US" dirty="0"/>
              <a:t>但 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endParaRPr lang="en-US" altLang="zh-CN" dirty="0"/>
          </a:p>
          <a:p>
            <a:pPr marL="533400" indent="-533400"/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）若 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且 </a:t>
            </a:r>
            <a:r>
              <a:rPr lang="en-US" altLang="zh-CN" i="1" dirty="0"/>
              <a:t>X</a:t>
            </a:r>
            <a:r>
              <a:rPr lang="en-US" altLang="zh-CN" sz="2800" b="0" dirty="0"/>
              <a:t> </a:t>
            </a:r>
            <a:r>
              <a:rPr lang="en-US" altLang="zh-CN" b="0" dirty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⊈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</a:p>
          <a:p>
            <a:pPr marL="533400" indent="-533400"/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）若 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endParaRPr lang="en-US" altLang="zh-CN" dirty="0"/>
          </a:p>
          <a:p>
            <a:pPr marL="533400" indent="-533400"/>
            <a:r>
              <a:rPr lang="en-US" altLang="zh-CN" dirty="0"/>
              <a:t>     </a:t>
            </a: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）若 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S</a:t>
            </a:r>
            <a:r>
              <a:rPr lang="en-US" altLang="zh-CN" baseline="-25000" dirty="0"/>
              <a:t>3 </a:t>
            </a:r>
            <a:r>
              <a:rPr lang="zh-CN" altLang="en-US" dirty="0"/>
              <a:t>且 </a:t>
            </a:r>
            <a:r>
              <a:rPr lang="en-US" altLang="zh-CN" i="1" dirty="0"/>
              <a:t>X </a:t>
            </a:r>
            <a:r>
              <a:rPr lang="en-US" altLang="zh-CN" dirty="0"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⊈ 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marL="1089025" indent="-1089025"/>
            <a:r>
              <a:rPr lang="zh-CN" altLang="en-US" dirty="0"/>
              <a:t>解</a:t>
            </a:r>
          </a:p>
          <a:p>
            <a:pPr marL="1089025" indent="-1089025"/>
            <a:r>
              <a:rPr lang="en-US" altLang="zh-CN" dirty="0"/>
              <a:t>(1) 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r>
              <a:rPr lang="en-US" altLang="zh-CN" baseline="-25000" dirty="0"/>
              <a:t>5</a:t>
            </a:r>
            <a:r>
              <a:rPr lang="zh-CN" altLang="en-US" dirty="0"/>
              <a:t>不交的子集不含有</a:t>
            </a:r>
            <a:r>
              <a:rPr lang="en-US" altLang="zh-CN" dirty="0"/>
              <a:t>3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，因此 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. </a:t>
            </a:r>
          </a:p>
          <a:p>
            <a:pPr marL="1089025" indent="-1089025"/>
            <a:r>
              <a:rPr lang="en-US" altLang="zh-CN" dirty="0"/>
              <a:t>(2)</a:t>
            </a:r>
            <a:r>
              <a:rPr lang="en-US" altLang="zh-CN" i="1" dirty="0"/>
              <a:t>  S</a:t>
            </a:r>
            <a:r>
              <a:rPr lang="en-US" altLang="zh-CN" baseline="-25000" dirty="0"/>
              <a:t>4</a:t>
            </a:r>
            <a:r>
              <a:rPr lang="zh-CN" altLang="en-US" dirty="0"/>
              <a:t>的子集只能是</a:t>
            </a:r>
            <a:r>
              <a:rPr lang="en-US" altLang="zh-CN" i="1" dirty="0"/>
              <a:t>S</a:t>
            </a:r>
            <a:r>
              <a:rPr lang="en-US" altLang="zh-CN" baseline="-25000" dirty="0"/>
              <a:t>4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r>
              <a:rPr lang="en-US" altLang="zh-CN" baseline="-25000" dirty="0"/>
              <a:t>5</a:t>
            </a:r>
            <a:r>
              <a:rPr lang="en-US" altLang="zh-CN" dirty="0"/>
              <a:t>. </a:t>
            </a:r>
            <a:r>
              <a:rPr lang="zh-CN" altLang="en-US" dirty="0"/>
              <a:t>由于与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zh-CN" altLang="en-US" dirty="0"/>
              <a:t>不交，不能含有偶数，</a:t>
            </a:r>
          </a:p>
          <a:p>
            <a:pPr marL="1089025" indent="-1089025"/>
            <a:r>
              <a:rPr lang="zh-CN" altLang="en-US" dirty="0"/>
              <a:t>      因此 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S</a:t>
            </a:r>
            <a:r>
              <a:rPr lang="en-US" altLang="zh-CN" baseline="-25000" dirty="0"/>
              <a:t>5</a:t>
            </a:r>
            <a:r>
              <a:rPr lang="en-US" altLang="zh-CN" dirty="0"/>
              <a:t>.</a:t>
            </a:r>
          </a:p>
          <a:p>
            <a:pPr marL="540000" indent="-540000"/>
            <a:r>
              <a:rPr lang="en-US" altLang="zh-CN" dirty="0"/>
              <a:t>(3)  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S</a:t>
            </a:r>
            <a:r>
              <a:rPr lang="en-US" altLang="zh-CN" baseline="-25000" dirty="0"/>
              <a:t>4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r>
              <a:rPr lang="en-US" altLang="zh-CN" baseline="-25000" dirty="0"/>
              <a:t>5</a:t>
            </a:r>
            <a:r>
              <a:rPr lang="zh-CN" altLang="en-US" dirty="0"/>
              <a:t>都是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的子集，不包含在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zh-CN" altLang="en-US" dirty="0"/>
              <a:t>的子集含有偶数，因此 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S</a:t>
            </a:r>
            <a:r>
              <a:rPr lang="en-US" altLang="zh-CN" baseline="-25000" dirty="0"/>
              <a:t>2</a:t>
            </a:r>
            <a:r>
              <a:rPr lang="zh-CN" altLang="en-US" dirty="0"/>
              <a:t>或</a:t>
            </a:r>
            <a:r>
              <a:rPr lang="en-US" altLang="zh-CN" i="1" dirty="0"/>
              <a:t>S</a:t>
            </a:r>
            <a:r>
              <a:rPr lang="en-US" altLang="zh-CN" baseline="-25000" dirty="0"/>
              <a:t>4</a:t>
            </a:r>
            <a:r>
              <a:rPr lang="en-US" altLang="zh-CN" dirty="0"/>
              <a:t>. </a:t>
            </a:r>
          </a:p>
          <a:p>
            <a:pPr marL="1089025" indent="-1089025"/>
            <a:r>
              <a:rPr lang="en-US" altLang="zh-CN" dirty="0"/>
              <a:t>(4)  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zh-CN" altLang="en-US" dirty="0"/>
              <a:t>意味着 </a:t>
            </a:r>
            <a:r>
              <a:rPr lang="en-US" altLang="zh-CN" i="1" dirty="0"/>
              <a:t>X</a:t>
            </a:r>
            <a:r>
              <a:rPr lang="zh-CN" altLang="en-US" dirty="0"/>
              <a:t>是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zh-CN" altLang="en-US" dirty="0"/>
              <a:t>的子集，因此 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zh-CN" altLang="en-US" dirty="0"/>
              <a:t>或 </a:t>
            </a:r>
            <a:r>
              <a:rPr lang="en-US" altLang="zh-CN" i="1" dirty="0"/>
              <a:t>S</a:t>
            </a:r>
            <a:r>
              <a:rPr lang="en-US" altLang="zh-CN" baseline="-25000" dirty="0"/>
              <a:t>5</a:t>
            </a:r>
            <a:r>
              <a:rPr lang="en-US" altLang="zh-CN" dirty="0"/>
              <a:t>.</a:t>
            </a:r>
          </a:p>
          <a:p>
            <a:pPr marL="1089025" indent="-1089025"/>
            <a:r>
              <a:rPr lang="en-US" altLang="zh-CN" dirty="0"/>
              <a:t>(5)  </a:t>
            </a:r>
            <a:r>
              <a:rPr lang="zh-CN" altLang="en-US" dirty="0"/>
              <a:t>由于</a:t>
            </a:r>
            <a:r>
              <a:rPr lang="en-US" altLang="zh-CN" i="1" dirty="0"/>
              <a:t>S</a:t>
            </a:r>
            <a:r>
              <a:rPr lang="en-US" altLang="zh-CN" baseline="-25000" dirty="0"/>
              <a:t>3</a:t>
            </a:r>
            <a:r>
              <a:rPr lang="zh-CN" altLang="en-US" dirty="0"/>
              <a:t>是</a:t>
            </a:r>
            <a:r>
              <a:rPr lang="en-US" altLang="zh-CN" i="1" dirty="0"/>
              <a:t>S</a:t>
            </a:r>
            <a:r>
              <a:rPr lang="en-US" altLang="zh-CN" baseline="-25000" dirty="0"/>
              <a:t>1</a:t>
            </a:r>
            <a:r>
              <a:rPr lang="zh-CN" altLang="en-US" dirty="0"/>
              <a:t>的子集，因此这样的</a:t>
            </a:r>
            <a:r>
              <a:rPr lang="en-US" altLang="zh-CN" i="1" dirty="0"/>
              <a:t>X</a:t>
            </a:r>
            <a:r>
              <a:rPr lang="zh-CN" altLang="en-US" dirty="0"/>
              <a:t>不存在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marL="457200" indent="-457200"/>
            <a:r>
              <a:rPr lang="en-US" altLang="zh-CN"/>
              <a:t>3. </a:t>
            </a:r>
            <a:r>
              <a:rPr lang="zh-CN" altLang="en-US"/>
              <a:t>判断以下命题的真假，并说明理由</a:t>
            </a:r>
            <a:r>
              <a:rPr lang="en-US" altLang="zh-CN"/>
              <a:t>. </a:t>
            </a:r>
          </a:p>
          <a:p>
            <a:pPr marL="457200" indent="-457200"/>
            <a:r>
              <a:rPr lang="en-US" altLang="zh-CN"/>
              <a:t>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 </a:t>
            </a:r>
            <a:r>
              <a:rPr lang="en-US" altLang="zh-CN"/>
              <a:t>= </a:t>
            </a:r>
            <a:r>
              <a:rPr lang="en-US" altLang="zh-CN" i="1"/>
              <a:t>A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endParaRPr lang="en-US" altLang="zh-CN"/>
          </a:p>
          <a:p>
            <a:pPr marL="457200" indent="-457200"/>
            <a:r>
              <a:rPr lang="en-US" altLang="zh-CN"/>
              <a:t> 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C</a:t>
            </a:r>
            <a:r>
              <a:rPr lang="en-US" altLang="zh-CN"/>
              <a:t>)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C</a:t>
            </a:r>
            <a:r>
              <a:rPr lang="en-US" altLang="zh-CN"/>
              <a:t>)</a:t>
            </a:r>
          </a:p>
          <a:p>
            <a:pPr marL="457200" indent="-457200"/>
            <a:r>
              <a:rPr lang="en-US" altLang="zh-CN"/>
              <a:t>  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A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endParaRPr lang="en-US" altLang="zh-CN"/>
          </a:p>
          <a:p>
            <a:pPr marL="457200" indent="-457200"/>
            <a:r>
              <a:rPr lang="en-US" altLang="zh-CN"/>
              <a:t>  </a:t>
            </a: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）如果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 </a:t>
            </a:r>
            <a:r>
              <a:rPr lang="en-US" altLang="zh-CN"/>
              <a:t>= </a:t>
            </a:r>
            <a:r>
              <a:rPr lang="en-US" altLang="zh-CN" i="1"/>
              <a:t>B</a:t>
            </a:r>
            <a:r>
              <a:rPr lang="zh-CN" altLang="en-US"/>
              <a:t>，则</a:t>
            </a:r>
            <a:r>
              <a:rPr lang="en-US" altLang="zh-CN" i="1"/>
              <a:t>A </a:t>
            </a:r>
            <a:r>
              <a:rPr lang="en-US" altLang="zh-CN"/>
              <a:t>= </a:t>
            </a:r>
            <a:r>
              <a:rPr lang="en-US" altLang="zh-CN" i="1"/>
              <a:t>E</a:t>
            </a:r>
            <a:r>
              <a:rPr lang="en-US" altLang="zh-CN"/>
              <a:t>. </a:t>
            </a:r>
          </a:p>
          <a:p>
            <a:pPr marL="457200" indent="-457200"/>
            <a:r>
              <a:rPr lang="en-US" altLang="zh-CN"/>
              <a:t>  </a:t>
            </a:r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 i="1"/>
              <a:t>A </a:t>
            </a:r>
            <a:r>
              <a:rPr lang="en-US" altLang="zh-CN"/>
              <a:t>= {</a:t>
            </a:r>
            <a:r>
              <a:rPr lang="en-US" altLang="zh-CN" i="1"/>
              <a:t>x</a:t>
            </a:r>
            <a:r>
              <a:rPr lang="en-US" altLang="zh-CN"/>
              <a:t>}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x</a:t>
            </a:r>
            <a:r>
              <a:rPr lang="zh-CN" altLang="en-US"/>
              <a:t>，则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zh-CN" altLang="en-US"/>
              <a:t>且</a:t>
            </a:r>
            <a:r>
              <a:rPr lang="en-US" altLang="zh-CN" i="1"/>
              <a:t>x 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解题思路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先将等式化简或恒等变形</a:t>
            </a:r>
            <a:r>
              <a:rPr lang="en-US" altLang="zh-CN"/>
              <a:t>.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查找集合运算的相关的算律，如果与算律相符，结果为真</a:t>
            </a:r>
            <a:r>
              <a:rPr lang="en-US" altLang="zh-CN"/>
              <a:t>.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注意以下两个重要的充要条件</a:t>
            </a:r>
            <a:endParaRPr lang="zh-CN" altLang="en-US" i="1"/>
          </a:p>
          <a:p>
            <a:pPr>
              <a:buClr>
                <a:srgbClr val="FF9900"/>
              </a:buClr>
            </a:pPr>
            <a:r>
              <a:rPr lang="zh-CN" altLang="en-US" i="1"/>
              <a:t>   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 =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 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 </a:t>
            </a:r>
            <a:endParaRPr lang="en-US" altLang="zh-CN" i="1"/>
          </a:p>
          <a:p>
            <a:pPr>
              <a:buClr>
                <a:srgbClr val="FF9900"/>
              </a:buClr>
            </a:pPr>
            <a:r>
              <a:rPr lang="en-US" altLang="zh-CN" i="1"/>
              <a:t>     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 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B = B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/>
              <a:t>B = A </a:t>
            </a:r>
          </a:p>
          <a:p>
            <a:pPr>
              <a:buClr>
                <a:srgbClr val="FF9900"/>
              </a:buClr>
            </a:pPr>
            <a:r>
              <a:rPr lang="en-US" altLang="zh-CN"/>
              <a:t>    </a:t>
            </a:r>
            <a:r>
              <a:rPr lang="zh-CN" altLang="en-US"/>
              <a:t>如果与条件相符，则命题为真</a:t>
            </a:r>
            <a:r>
              <a:rPr lang="en-US" altLang="zh-CN"/>
              <a:t>.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如果不符合算律，也不符合上述条件，可以用文氏图表示集合，看看命题是否成立</a:t>
            </a:r>
            <a:r>
              <a:rPr lang="en-US" altLang="zh-CN"/>
              <a:t>.</a:t>
            </a:r>
            <a:r>
              <a:rPr lang="zh-CN" altLang="en-US"/>
              <a:t>如果成立，再给出证明</a:t>
            </a:r>
            <a:r>
              <a:rPr lang="en-US" altLang="zh-CN"/>
              <a:t>.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试着举出反例，证明命题为假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525963"/>
          </a:xfrm>
        </p:spPr>
        <p:txBody>
          <a:bodyPr/>
          <a:lstStyle/>
          <a:p>
            <a:pPr marL="1082675" indent="-1082675"/>
            <a:r>
              <a:rPr lang="zh-CN" altLang="en-US"/>
              <a:t>解</a:t>
            </a:r>
          </a:p>
          <a:p>
            <a:pPr marL="1082675" indent="-1082675"/>
            <a:r>
              <a:rPr lang="en-US" altLang="zh-CN"/>
              <a:t>(1) 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zh-CN" altLang="en-US"/>
              <a:t>的充分条件，但不是必要条件</a:t>
            </a:r>
            <a:r>
              <a:rPr lang="en-US" altLang="zh-CN"/>
              <a:t>. </a:t>
            </a:r>
            <a:r>
              <a:rPr lang="zh-CN" altLang="en-US"/>
              <a:t>当</a:t>
            </a:r>
            <a:r>
              <a:rPr lang="en-US" altLang="zh-CN" i="1"/>
              <a:t>B</a:t>
            </a:r>
            <a:r>
              <a:rPr lang="zh-CN" altLang="en-US"/>
              <a:t>不空但</a:t>
            </a:r>
          </a:p>
          <a:p>
            <a:pPr marL="1082675" indent="-1082675"/>
            <a:r>
              <a:rPr lang="zh-CN" altLang="en-US"/>
              <a:t>     是与</a:t>
            </a:r>
            <a:r>
              <a:rPr lang="en-US" altLang="zh-CN" i="1"/>
              <a:t>A</a:t>
            </a:r>
            <a:r>
              <a:rPr lang="zh-CN" altLang="en-US"/>
              <a:t>不交时也有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/>
              <a:t>. </a:t>
            </a:r>
          </a:p>
          <a:p>
            <a:pPr marL="1082675" indent="-1082675"/>
            <a:r>
              <a:rPr lang="en-US" altLang="zh-CN"/>
              <a:t>(2) </a:t>
            </a:r>
            <a:r>
              <a:rPr lang="zh-CN" altLang="en-US"/>
              <a:t>这是</a:t>
            </a:r>
            <a:r>
              <a:rPr lang="en-US" altLang="zh-CN"/>
              <a:t>DM</a:t>
            </a:r>
            <a:r>
              <a:rPr lang="zh-CN" altLang="en-US"/>
              <a:t>律，命题为真</a:t>
            </a:r>
            <a:r>
              <a:rPr lang="en-US" altLang="zh-CN"/>
              <a:t>.</a:t>
            </a:r>
          </a:p>
          <a:p>
            <a:pPr marL="1082675" indent="-1082675"/>
            <a:r>
              <a:rPr lang="en-US" altLang="zh-CN"/>
              <a:t>(3) </a:t>
            </a:r>
            <a:r>
              <a:rPr lang="zh-CN" altLang="en-US"/>
              <a:t>不符合算律，反例如下：</a:t>
            </a:r>
          </a:p>
          <a:p>
            <a:pPr marL="1082675" indent="-1082675"/>
            <a:r>
              <a:rPr lang="zh-CN" altLang="en-US"/>
              <a:t>              </a:t>
            </a:r>
            <a:r>
              <a:rPr lang="en-US" altLang="zh-CN" i="1"/>
              <a:t>A</a:t>
            </a:r>
            <a:r>
              <a:rPr lang="en-US" altLang="zh-CN"/>
              <a:t>={1}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zh-CN" altLang="en-US"/>
              <a:t>，但是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</a:t>
            </a:r>
            <a:r>
              <a:rPr lang="en-US" altLang="zh-CN"/>
              <a:t>.</a:t>
            </a:r>
          </a:p>
          <a:p>
            <a:pPr marL="1082675" indent="-1082675"/>
            <a:r>
              <a:rPr lang="en-US" altLang="zh-CN"/>
              <a:t>(4) </a:t>
            </a:r>
            <a:r>
              <a:rPr lang="zh-CN" altLang="en-US"/>
              <a:t>命题不为真</a:t>
            </a:r>
            <a:r>
              <a:rPr lang="en-US" altLang="zh-CN"/>
              <a:t>.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zh-CN" altLang="en-US"/>
              <a:t>的充分必要条件是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 i="1"/>
              <a:t>A</a:t>
            </a:r>
            <a:r>
              <a:rPr lang="zh-CN" altLang="en-US"/>
              <a:t>，不是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en-US" altLang="zh-CN" i="1"/>
              <a:t>E</a:t>
            </a:r>
            <a:r>
              <a:rPr lang="en-US" altLang="zh-CN"/>
              <a:t>. </a:t>
            </a:r>
          </a:p>
          <a:p>
            <a:pPr marL="1082675" indent="-1082675"/>
            <a:r>
              <a:rPr lang="en-US" altLang="zh-CN"/>
              <a:t>(5) </a:t>
            </a:r>
            <a:r>
              <a:rPr lang="zh-CN" altLang="en-US"/>
              <a:t>命题为真，因为 </a:t>
            </a:r>
            <a:r>
              <a:rPr lang="en-US" altLang="zh-CN" i="1"/>
              <a:t>x </a:t>
            </a:r>
            <a:r>
              <a:rPr lang="zh-CN" altLang="en-US"/>
              <a:t>既是 </a:t>
            </a:r>
            <a:r>
              <a:rPr lang="en-US" altLang="zh-CN" i="1"/>
              <a:t>A </a:t>
            </a:r>
            <a:r>
              <a:rPr lang="zh-CN" altLang="en-US"/>
              <a:t>的元素，也是 </a:t>
            </a:r>
            <a:r>
              <a:rPr lang="en-US" altLang="zh-CN" i="1"/>
              <a:t>A </a:t>
            </a:r>
            <a:r>
              <a:rPr lang="zh-CN" altLang="en-US"/>
              <a:t>的子集 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元素与集合</a:t>
            </a:r>
          </a:p>
        </p:txBody>
      </p:sp>
      <p:pic>
        <p:nvPicPr>
          <p:cNvPr id="270341" name="Picture 5" descr="图片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773238"/>
            <a:ext cx="3386138" cy="336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0345" name="Text Box 9"/>
          <p:cNvSpPr txBox="1">
            <a:spLocks noChangeArrowheads="1"/>
          </p:cNvSpPr>
          <p:nvPr/>
        </p:nvSpPr>
        <p:spPr bwMode="auto">
          <a:xfrm>
            <a:off x="395536" y="1052736"/>
            <a:ext cx="489654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25475" indent="-6254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874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668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</a:rPr>
              <a:t>1.  </a:t>
            </a:r>
            <a:r>
              <a:rPr lang="zh-CN" altLang="en-US" b="1" dirty="0">
                <a:latin typeface="Times New Roman" panose="02020603050405020304" pitchFamily="18" charset="0"/>
              </a:rPr>
              <a:t>集合的元素具有的性质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无序性：元素列出的顺序无关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相异性：集合的每个元素只计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                 数一次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确定性：对任何元素和集合都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                 能确定这个元素是否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                 为该集合的元素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 任意性：集合的元素也是集合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．元素与集合的关系</a:t>
            </a:r>
          </a:p>
          <a:p>
            <a:r>
              <a:rPr lang="zh-CN" altLang="en-US" b="1" dirty="0">
                <a:latin typeface="Times New Roman" panose="02020603050405020304" pitchFamily="18" charset="0"/>
              </a:rPr>
              <a:t>      隶属关系：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zh-CN" altLang="en-US" b="1" dirty="0">
                <a:latin typeface="Times New Roman" panose="02020603050405020304" pitchFamily="18" charset="0"/>
              </a:rPr>
              <a:t>或者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32000" indent="-612000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．用树形图表示元素与集合的隶属关系。集合</a:t>
            </a:r>
            <a:r>
              <a:rPr lang="en-US" altLang="zh-CN" b="1" dirty="0">
                <a:latin typeface="Times New Roman" panose="02020603050405020304" pitchFamily="18" charset="0"/>
              </a:rPr>
              <a:t>A={{</a:t>
            </a:r>
            <a:r>
              <a:rPr lang="en-US" altLang="zh-CN" b="1" dirty="0" err="1">
                <a:latin typeface="Times New Roman" panose="02020603050405020304" pitchFamily="18" charset="0"/>
              </a:rPr>
              <a:t>a,b</a:t>
            </a:r>
            <a:r>
              <a:rPr lang="en-US" altLang="zh-CN" b="1" dirty="0">
                <a:latin typeface="Times New Roman" panose="02020603050405020304" pitchFamily="18" charset="0"/>
              </a:rPr>
              <a:t>}, {{b}} , d}</a:t>
            </a:r>
            <a:r>
              <a:rPr lang="zh-CN" altLang="en-US" b="1" dirty="0">
                <a:latin typeface="Times New Roman" panose="02020603050405020304" pitchFamily="18" charset="0"/>
              </a:rPr>
              <a:t>的树型层次结构</a:t>
            </a: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6516688" y="5516563"/>
            <a:ext cx="1711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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18488" cy="503238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．证明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B</a:t>
            </a:r>
            <a:r>
              <a:rPr lang="en-US" altLang="zh-CN"/>
              <a:t> =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 =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C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</a:t>
            </a:r>
            <a:r>
              <a:rPr lang="en-US" altLang="zh-CN" i="1"/>
              <a:t>B</a:t>
            </a:r>
            <a:r>
              <a:rPr lang="en-US" altLang="zh-CN"/>
              <a:t> = </a:t>
            </a:r>
            <a:r>
              <a:rPr lang="en-US" altLang="zh-CN" i="1"/>
              <a:t>C</a:t>
            </a: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468313" y="1773238"/>
            <a:ext cx="8207375" cy="482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/>
              <a:t>解题思路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宋体" panose="02010600030101010101" pitchFamily="2" charset="-122"/>
              </a:rPr>
              <a:t>分析命题：含有</a:t>
            </a:r>
            <a:r>
              <a:rPr lang="en-US" altLang="zh-CN">
                <a:latin typeface="宋体" panose="02010600030101010101" pitchFamily="2" charset="-122"/>
              </a:rPr>
              <a:t>3</a:t>
            </a:r>
            <a:r>
              <a:rPr lang="zh-CN" altLang="en-US">
                <a:latin typeface="宋体" panose="02010600030101010101" pitchFamily="2" charset="-122"/>
              </a:rPr>
              <a:t>个命题：</a:t>
            </a:r>
          </a:p>
          <a:p>
            <a:pPr>
              <a:buClr>
                <a:srgbClr val="FF9900"/>
              </a:buClr>
            </a:pPr>
            <a:r>
              <a:rPr lang="zh-CN" altLang="en-US"/>
              <a:t>        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B</a:t>
            </a:r>
            <a:r>
              <a:rPr lang="en-US" altLang="zh-CN"/>
              <a:t> =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C</a:t>
            </a:r>
            <a:r>
              <a:rPr lang="en-US" altLang="zh-CN"/>
              <a:t> , 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 =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C,</a:t>
            </a:r>
            <a:r>
              <a:rPr lang="en-US" altLang="zh-CN"/>
              <a:t>     </a:t>
            </a:r>
            <a:r>
              <a:rPr lang="en-US" altLang="zh-CN" i="1"/>
              <a:t>B</a:t>
            </a:r>
            <a:r>
              <a:rPr lang="en-US" altLang="zh-CN"/>
              <a:t> = </a:t>
            </a:r>
            <a:r>
              <a:rPr lang="en-US" altLang="zh-CN" i="1"/>
              <a:t>C</a:t>
            </a:r>
            <a:endParaRPr lang="en-US" altLang="zh-CN"/>
          </a:p>
          <a:p>
            <a:pPr>
              <a:buClr>
                <a:srgbClr val="FF9900"/>
              </a:buClr>
            </a:pPr>
            <a:r>
              <a:rPr lang="en-US" altLang="zh-CN"/>
              <a:t>             ①                            ②                  ③      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500"/>
              <a:t>证明要求</a:t>
            </a:r>
          </a:p>
          <a:p>
            <a:pPr>
              <a:buClr>
                <a:srgbClr val="FF9900"/>
              </a:buClr>
            </a:pPr>
            <a:r>
              <a:rPr lang="zh-CN" altLang="en-US"/>
              <a:t>     前提：命题①和②</a:t>
            </a:r>
          </a:p>
          <a:p>
            <a:pPr>
              <a:buClr>
                <a:srgbClr val="FF9900"/>
              </a:buClr>
            </a:pPr>
            <a:r>
              <a:rPr lang="zh-CN" altLang="en-US"/>
              <a:t>     结论：命题③ 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500"/>
              <a:t>证明方法：</a:t>
            </a:r>
          </a:p>
          <a:p>
            <a:pPr>
              <a:buClr>
                <a:srgbClr val="FF9900"/>
              </a:buClr>
            </a:pPr>
            <a:r>
              <a:rPr lang="zh-CN" altLang="en-US"/>
              <a:t>     恒等式代入</a:t>
            </a:r>
          </a:p>
          <a:p>
            <a:pPr>
              <a:buClr>
                <a:srgbClr val="FF9900"/>
              </a:buClr>
            </a:pPr>
            <a:r>
              <a:rPr lang="zh-CN" altLang="en-US"/>
              <a:t>     反证法</a:t>
            </a:r>
          </a:p>
          <a:p>
            <a:pPr>
              <a:buClr>
                <a:srgbClr val="FF9900"/>
              </a:buClr>
            </a:pPr>
            <a:r>
              <a:rPr lang="zh-CN" altLang="en-US"/>
              <a:t>     利用已知等式通过运算得到新的等式</a:t>
            </a:r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7931150" cy="2232025"/>
          </a:xfrm>
        </p:spPr>
        <p:txBody>
          <a:bodyPr/>
          <a:lstStyle/>
          <a:p>
            <a:pPr marL="1530350" indent="-1530350"/>
            <a:r>
              <a:rPr lang="zh-CN" altLang="en-US"/>
              <a:t>方法一：恒等变形法  </a:t>
            </a:r>
            <a:endParaRPr lang="zh-CN" altLang="en-US" i="1"/>
          </a:p>
          <a:p>
            <a:pPr marL="1530350" indent="-1530350"/>
            <a:r>
              <a:rPr lang="zh-CN" altLang="en-US" i="1"/>
              <a:t>                    </a:t>
            </a:r>
            <a:r>
              <a:rPr lang="en-US" altLang="zh-CN" i="1"/>
              <a:t>B</a:t>
            </a:r>
            <a:r>
              <a:rPr lang="en-US" altLang="zh-CN"/>
              <a:t> =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A</a:t>
            </a:r>
            <a:r>
              <a:rPr lang="en-US" altLang="zh-CN"/>
              <a:t>) =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B</a:t>
            </a:r>
            <a:r>
              <a:rPr lang="en-US" altLang="zh-CN"/>
              <a:t>) </a:t>
            </a:r>
          </a:p>
          <a:p>
            <a:pPr marL="1530350" indent="-1530350"/>
            <a:r>
              <a:rPr lang="en-US" altLang="zh-CN"/>
              <a:t>                 =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C</a:t>
            </a:r>
            <a:r>
              <a:rPr lang="en-US" altLang="zh-CN"/>
              <a:t>) = 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C</a:t>
            </a:r>
            <a:r>
              <a:rPr lang="en-US" altLang="zh-CN"/>
              <a:t>)</a:t>
            </a:r>
          </a:p>
          <a:p>
            <a:pPr marL="1530350" indent="-1530350"/>
            <a:r>
              <a:rPr lang="en-US" altLang="zh-CN"/>
              <a:t>                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C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C</a:t>
            </a:r>
            <a:r>
              <a:rPr lang="en-US" altLang="zh-CN"/>
              <a:t>)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C</a:t>
            </a:r>
            <a:r>
              <a:rPr lang="en-US" altLang="zh-CN"/>
              <a:t> </a:t>
            </a:r>
          </a:p>
          <a:p>
            <a:pPr marL="1530350" indent="-1530350"/>
            <a:r>
              <a:rPr lang="en-US" altLang="zh-CN"/>
              <a:t>                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C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C</a:t>
            </a:r>
            <a:r>
              <a:rPr lang="en-US" altLang="zh-CN"/>
              <a:t> = </a:t>
            </a:r>
            <a:r>
              <a:rPr lang="en-US" altLang="zh-CN" i="1"/>
              <a:t>C</a:t>
            </a:r>
            <a:r>
              <a:rPr lang="en-US" altLang="zh-CN"/>
              <a:t> </a:t>
            </a:r>
          </a:p>
          <a:p>
            <a:pPr marL="1530350" indent="-1530350"/>
            <a:endParaRPr lang="en-US" altLang="zh-CN"/>
          </a:p>
        </p:txBody>
      </p:sp>
      <p:sp>
        <p:nvSpPr>
          <p:cNvPr id="330756" name="Rectangle 4"/>
          <p:cNvSpPr>
            <a:spLocks noChangeArrowheads="1"/>
          </p:cNvSpPr>
          <p:nvPr/>
        </p:nvSpPr>
        <p:spPr bwMode="auto">
          <a:xfrm>
            <a:off x="468313" y="3787775"/>
            <a:ext cx="8208962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530350" indent="-153035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52888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93687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34486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75285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2100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6672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51244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58165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/>
              <a:t>方法二：反证法</a:t>
            </a:r>
            <a:r>
              <a:rPr lang="en-US" altLang="zh-CN"/>
              <a:t>.</a:t>
            </a:r>
          </a:p>
          <a:p>
            <a:r>
              <a:rPr lang="zh-CN" altLang="en-US"/>
              <a:t>假设 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</a:t>
            </a:r>
            <a:r>
              <a:rPr lang="en-US" altLang="zh-CN"/>
              <a:t> </a:t>
            </a:r>
            <a:r>
              <a:rPr lang="en-US" altLang="zh-CN" i="1"/>
              <a:t>C</a:t>
            </a:r>
            <a:r>
              <a:rPr lang="zh-CN" altLang="en-US"/>
              <a:t>，则存在 </a:t>
            </a:r>
            <a:r>
              <a:rPr lang="en-US" altLang="zh-CN" i="1"/>
              <a:t>x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B</a:t>
            </a:r>
            <a:r>
              <a:rPr lang="zh-CN" altLang="en-US"/>
              <a:t>且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en-US" altLang="zh-CN" i="1"/>
              <a:t>C</a:t>
            </a:r>
            <a:r>
              <a:rPr lang="en-US" altLang="zh-CN"/>
              <a:t>), </a:t>
            </a:r>
            <a:r>
              <a:rPr lang="zh-CN" altLang="en-US"/>
              <a:t>或存在 </a:t>
            </a:r>
            <a:r>
              <a:rPr lang="en-US" altLang="zh-CN" i="1"/>
              <a:t>x</a:t>
            </a:r>
            <a:r>
              <a:rPr lang="en-US" altLang="zh-CN"/>
              <a:t> (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C</a:t>
            </a:r>
            <a:r>
              <a:rPr lang="zh-CN" altLang="en-US"/>
              <a:t>且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en-US" altLang="zh-CN" i="1"/>
              <a:t>B</a:t>
            </a:r>
            <a:r>
              <a:rPr lang="en-US" altLang="zh-CN"/>
              <a:t>).  </a:t>
            </a:r>
          </a:p>
          <a:p>
            <a:r>
              <a:rPr lang="zh-CN" altLang="en-US"/>
              <a:t>不妨设为前者</a:t>
            </a:r>
            <a:r>
              <a:rPr lang="en-US" altLang="zh-CN"/>
              <a:t>. </a:t>
            </a:r>
          </a:p>
          <a:p>
            <a:r>
              <a:rPr lang="zh-CN" altLang="en-US"/>
              <a:t>若</a:t>
            </a:r>
            <a:r>
              <a:rPr lang="en-US" altLang="zh-CN" i="1"/>
              <a:t>x</a:t>
            </a:r>
            <a:r>
              <a:rPr lang="zh-CN" altLang="en-US"/>
              <a:t>属于</a:t>
            </a:r>
            <a:r>
              <a:rPr lang="en-US" altLang="zh-CN" i="1"/>
              <a:t>A</a:t>
            </a:r>
            <a:r>
              <a:rPr lang="zh-CN" altLang="en-US"/>
              <a:t>，则</a:t>
            </a:r>
            <a:r>
              <a:rPr lang="en-US" altLang="zh-CN" i="1"/>
              <a:t>x</a:t>
            </a:r>
            <a:r>
              <a:rPr lang="zh-CN" altLang="en-US"/>
              <a:t>属于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 </a:t>
            </a:r>
            <a:r>
              <a:rPr lang="zh-CN" altLang="en-US"/>
              <a:t>但</a:t>
            </a:r>
            <a:r>
              <a:rPr lang="en-US" altLang="zh-CN" i="1"/>
              <a:t>x</a:t>
            </a:r>
            <a:r>
              <a:rPr lang="zh-CN" altLang="en-US"/>
              <a:t>不属于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C</a:t>
            </a:r>
            <a:r>
              <a:rPr lang="zh-CN" altLang="en-US"/>
              <a:t>，与已知矛盾；</a:t>
            </a:r>
          </a:p>
          <a:p>
            <a:r>
              <a:rPr lang="zh-CN" altLang="en-US"/>
              <a:t>若</a:t>
            </a:r>
            <a:r>
              <a:rPr lang="en-US" altLang="zh-CN" i="1"/>
              <a:t>x</a:t>
            </a:r>
            <a:r>
              <a:rPr lang="zh-CN" altLang="en-US"/>
              <a:t>不属于</a:t>
            </a:r>
            <a:r>
              <a:rPr lang="en-US" altLang="zh-CN" i="1"/>
              <a:t>A</a:t>
            </a:r>
            <a:r>
              <a:rPr lang="zh-CN" altLang="en-US"/>
              <a:t>，则</a:t>
            </a:r>
            <a:r>
              <a:rPr lang="en-US" altLang="zh-CN" i="1"/>
              <a:t>x</a:t>
            </a:r>
            <a:r>
              <a:rPr lang="zh-CN" altLang="en-US"/>
              <a:t>属于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B</a:t>
            </a:r>
            <a:r>
              <a:rPr lang="zh-CN" altLang="en-US"/>
              <a:t>但</a:t>
            </a:r>
            <a:r>
              <a:rPr lang="en-US" altLang="zh-CN" i="1"/>
              <a:t>x</a:t>
            </a:r>
            <a:r>
              <a:rPr lang="zh-CN" altLang="en-US"/>
              <a:t>不属于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C</a:t>
            </a:r>
            <a:r>
              <a:rPr lang="zh-CN" altLang="en-US"/>
              <a:t>，也与已知矛盾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zh-CN" altLang="en-US"/>
              <a:t>方法三：利用已知等式通过运算得到新的等式</a:t>
            </a:r>
            <a:r>
              <a:rPr lang="en-US" altLang="zh-CN"/>
              <a:t>.</a:t>
            </a:r>
          </a:p>
          <a:p>
            <a:r>
              <a:rPr lang="zh-CN" altLang="en-US"/>
              <a:t>由已知等式①和②可以得到</a:t>
            </a:r>
          </a:p>
          <a:p>
            <a:r>
              <a:rPr lang="zh-CN" altLang="en-US"/>
              <a:t>                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/>
              <a:t>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)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C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/>
              <a:t>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C</a:t>
            </a:r>
            <a:r>
              <a:rPr lang="en-US" altLang="zh-CN"/>
              <a:t>)</a:t>
            </a:r>
          </a:p>
          <a:p>
            <a:r>
              <a:rPr lang="zh-CN" altLang="en-US"/>
              <a:t>即 </a:t>
            </a:r>
          </a:p>
          <a:p>
            <a:r>
              <a:rPr lang="zh-CN" altLang="en-US"/>
              <a:t>                           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B</a:t>
            </a:r>
            <a:r>
              <a:rPr lang="en-US" altLang="zh-CN"/>
              <a:t> =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C</a:t>
            </a:r>
            <a:r>
              <a:rPr lang="en-US" altLang="zh-CN"/>
              <a:t>  </a:t>
            </a:r>
          </a:p>
          <a:p>
            <a:r>
              <a:rPr lang="zh-CN" altLang="en-US"/>
              <a:t>从而有</a:t>
            </a:r>
            <a:endParaRPr lang="zh-CN" altLang="en-US" i="1"/>
          </a:p>
          <a:p>
            <a:r>
              <a:rPr lang="zh-CN" altLang="en-US" i="1"/>
              <a:t>                    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B</a:t>
            </a:r>
            <a:r>
              <a:rPr lang="en-US" altLang="zh-CN"/>
              <a:t>) =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C</a:t>
            </a:r>
            <a:r>
              <a:rPr lang="en-US" altLang="zh-CN"/>
              <a:t>) </a:t>
            </a:r>
          </a:p>
          <a:p>
            <a:r>
              <a:rPr lang="zh-CN" altLang="en-US"/>
              <a:t>根据结合律得</a:t>
            </a:r>
          </a:p>
          <a:p>
            <a:r>
              <a:rPr lang="zh-CN" altLang="en-US"/>
              <a:t>                     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B</a:t>
            </a:r>
            <a:r>
              <a:rPr lang="en-US" altLang="zh-CN"/>
              <a:t>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A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C</a:t>
            </a:r>
            <a:r>
              <a:rPr lang="en-US" altLang="zh-CN"/>
              <a:t>   </a:t>
            </a:r>
          </a:p>
          <a:p>
            <a:r>
              <a:rPr lang="zh-CN" altLang="en-US"/>
              <a:t>由于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A</a:t>
            </a:r>
            <a:r>
              <a:rPr lang="en-US" altLang="zh-CN"/>
              <a:t> 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, </a:t>
            </a:r>
            <a:r>
              <a:rPr lang="zh-CN" altLang="en-US"/>
              <a:t>化简上式得</a:t>
            </a:r>
            <a:r>
              <a:rPr lang="en-US" altLang="zh-CN" i="1"/>
              <a:t>B</a:t>
            </a:r>
            <a:r>
              <a:rPr lang="en-US" altLang="zh-CN"/>
              <a:t> = </a:t>
            </a:r>
            <a:r>
              <a:rPr lang="en-US" altLang="zh-CN" i="1"/>
              <a:t>C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en-US" altLang="zh-CN"/>
              <a:t>5</a:t>
            </a:r>
            <a:r>
              <a:rPr lang="zh-CN" altLang="en-US"/>
              <a:t>．设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zh-CN" altLang="en-US"/>
              <a:t>为集合，试确定下列各式成立的充分必要条件：</a:t>
            </a:r>
          </a:p>
          <a:p>
            <a:r>
              <a:rPr lang="en-US" altLang="zh-CN"/>
              <a:t>(1)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B</a:t>
            </a:r>
            <a:endParaRPr lang="en-US" altLang="zh-CN"/>
          </a:p>
          <a:p>
            <a:r>
              <a:rPr lang="en-US" altLang="zh-CN"/>
              <a:t>(2)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A</a:t>
            </a:r>
            <a:endParaRPr lang="en-US" altLang="zh-CN"/>
          </a:p>
          <a:p>
            <a:r>
              <a:rPr lang="en-US" altLang="zh-CN"/>
              <a:t>(3)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B</a:t>
            </a:r>
            <a:endParaRPr lang="en-US" altLang="zh-CN"/>
          </a:p>
          <a:p>
            <a:r>
              <a:rPr lang="en-US" altLang="zh-CN"/>
              <a:t>(4)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A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分析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0" indent="0"/>
            <a:r>
              <a:rPr lang="zh-CN" altLang="en-US"/>
              <a:t>解题思路</a:t>
            </a:r>
            <a:r>
              <a:rPr lang="en-US" altLang="zh-CN"/>
              <a:t>: </a:t>
            </a:r>
          </a:p>
          <a:p>
            <a:pPr marL="0" indent="0"/>
            <a:r>
              <a:rPr lang="zh-CN" altLang="en-US"/>
              <a:t>求解集合等式成立的充分必要条件可能用到集合的算律、不同集合之间的包含关系、以及文氏图等</a:t>
            </a:r>
            <a:r>
              <a:rPr lang="en-US" altLang="zh-CN"/>
              <a:t>. </a:t>
            </a:r>
            <a:r>
              <a:rPr lang="zh-CN" altLang="en-US"/>
              <a:t>具体求解过程说明如下：</a:t>
            </a:r>
          </a:p>
          <a:p>
            <a:pPr marL="0" indent="0"/>
            <a:r>
              <a:rPr lang="zh-CN" altLang="en-US"/>
              <a:t>      </a:t>
            </a:r>
            <a:r>
              <a:rPr lang="en-US" altLang="zh-CN"/>
              <a:t>(1) </a:t>
            </a:r>
            <a:r>
              <a:rPr lang="zh-CN" altLang="en-US"/>
              <a:t>化简给定的集合等式</a:t>
            </a:r>
          </a:p>
          <a:p>
            <a:pPr marL="0" indent="0"/>
            <a:r>
              <a:rPr lang="zh-CN" altLang="en-US"/>
              <a:t>      </a:t>
            </a:r>
            <a:r>
              <a:rPr lang="en-US" altLang="zh-CN"/>
              <a:t>(2) </a:t>
            </a:r>
            <a:r>
              <a:rPr lang="zh-CN" altLang="en-US"/>
              <a:t>求解方法如下：</a:t>
            </a:r>
          </a:p>
          <a:p>
            <a:pPr marL="830263" lvl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利用已知的算律或者充分必要条件进行判断</a:t>
            </a:r>
          </a:p>
          <a:p>
            <a:pPr marL="830263" lvl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先求必要条件，然后验证充分性</a:t>
            </a:r>
          </a:p>
          <a:p>
            <a:pPr marL="830263" lvl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利用文氏图的直观性找出相关的条件，再利用集合论的证明方法加以验证 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075613" cy="3168650"/>
          </a:xfrm>
        </p:spPr>
        <p:txBody>
          <a:bodyPr/>
          <a:lstStyle/>
          <a:p>
            <a:pPr marL="990600" indent="-990600"/>
            <a:r>
              <a:rPr lang="zh-CN" altLang="en-US"/>
              <a:t>解</a:t>
            </a:r>
          </a:p>
          <a:p>
            <a:pPr marL="990600" indent="-990600"/>
            <a:r>
              <a:rPr lang="en-US" altLang="zh-CN"/>
              <a:t>(1)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B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. </a:t>
            </a:r>
            <a:r>
              <a:rPr lang="zh-CN" altLang="en-US"/>
              <a:t>求解过程如下： </a:t>
            </a:r>
          </a:p>
          <a:p>
            <a:pPr marL="990600" indent="-990600"/>
            <a:r>
              <a:rPr lang="zh-CN" altLang="en-US"/>
              <a:t>由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zh-CN" altLang="en-US"/>
              <a:t>得</a:t>
            </a:r>
          </a:p>
          <a:p>
            <a:pPr marL="990600" indent="-990600"/>
            <a:r>
              <a:rPr lang="zh-CN" altLang="en-US"/>
              <a:t>                    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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 =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</a:t>
            </a:r>
            <a:r>
              <a:rPr lang="en-US" altLang="zh-CN" i="1"/>
              <a:t>B</a:t>
            </a:r>
            <a:r>
              <a:rPr lang="en-US" altLang="zh-CN"/>
              <a:t> </a:t>
            </a:r>
          </a:p>
          <a:p>
            <a:pPr marL="990600" indent="-990600"/>
            <a:r>
              <a:rPr lang="zh-CN" altLang="en-US"/>
              <a:t>化简得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. </a:t>
            </a:r>
            <a:r>
              <a:rPr lang="zh-CN" altLang="en-US"/>
              <a:t>再将这个结果代入原来的等式得</a:t>
            </a:r>
            <a:r>
              <a:rPr lang="en-US" altLang="zh-CN" i="1"/>
              <a:t>A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. </a:t>
            </a:r>
            <a:r>
              <a:rPr lang="zh-CN" altLang="en-US"/>
              <a:t>从</a:t>
            </a:r>
          </a:p>
          <a:p>
            <a:pPr marL="990600" indent="-990600"/>
            <a:r>
              <a:rPr lang="zh-CN" altLang="en-US"/>
              <a:t>而得到必要条件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.</a:t>
            </a:r>
          </a:p>
          <a:p>
            <a:pPr marL="990600" indent="-990600"/>
            <a:r>
              <a:rPr lang="zh-CN" altLang="en-US"/>
              <a:t>再验证充分性</a:t>
            </a:r>
            <a:r>
              <a:rPr lang="en-US" altLang="zh-CN"/>
              <a:t>. </a:t>
            </a:r>
            <a:r>
              <a:rPr lang="zh-CN" altLang="en-US"/>
              <a:t>如果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zh-CN" altLang="en-US"/>
              <a:t>成立，则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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zh-CN" altLang="en-US"/>
              <a:t>也成立</a:t>
            </a:r>
            <a:r>
              <a:rPr lang="en-US" altLang="zh-CN"/>
              <a:t>.</a:t>
            </a: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468313" y="4503738"/>
            <a:ext cx="8207375" cy="187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990600" indent="-990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4557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8637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2717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6797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136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5941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051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5085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dirty="0"/>
              <a:t> (2)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en-US" altLang="zh-CN" dirty="0"/>
              <a:t>. </a:t>
            </a:r>
            <a:r>
              <a:rPr lang="zh-CN" altLang="en-US" dirty="0"/>
              <a:t>求解过程如下：</a:t>
            </a:r>
          </a:p>
          <a:p>
            <a:r>
              <a:rPr lang="zh-CN" altLang="en-US" dirty="0"/>
              <a:t>充分性是显然的，下面验证必要性</a:t>
            </a:r>
            <a:r>
              <a:rPr lang="en-US" altLang="zh-CN" dirty="0"/>
              <a:t>. </a:t>
            </a:r>
            <a:r>
              <a:rPr lang="zh-CN" altLang="en-US" dirty="0"/>
              <a:t>由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A</a:t>
            </a:r>
            <a:r>
              <a:rPr lang="zh-CN" altLang="en-US" dirty="0"/>
              <a:t>得</a:t>
            </a:r>
          </a:p>
          <a:p>
            <a:r>
              <a:rPr lang="zh-CN" altLang="en-US" dirty="0"/>
              <a:t>                   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A</a:t>
            </a:r>
            <a:r>
              <a:rPr lang="en-US" altLang="zh-CN" dirty="0"/>
              <a:t>=(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A</a:t>
            </a:r>
            <a:endParaRPr lang="en-US" altLang="zh-CN" dirty="0"/>
          </a:p>
          <a:p>
            <a:r>
              <a:rPr lang="zh-CN" altLang="en-US" dirty="0"/>
              <a:t>从而有</a:t>
            </a:r>
            <a:r>
              <a:rPr lang="en-US" altLang="zh-CN" i="1" dirty="0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zh-CN" altLang="en-US" dirty="0"/>
              <a:t>即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A</a:t>
            </a:r>
            <a:r>
              <a:rPr lang="zh-CN" altLang="en-US" dirty="0"/>
              <a:t>同理可证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B</a:t>
            </a:r>
            <a:r>
              <a:rPr lang="en-US" altLang="zh-CN" dirty="0"/>
              <a:t>..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18488" cy="1871663"/>
          </a:xfrm>
        </p:spPr>
        <p:txBody>
          <a:bodyPr/>
          <a:lstStyle/>
          <a:p>
            <a:r>
              <a:rPr lang="en-US" altLang="zh-CN" dirty="0"/>
              <a:t>(3)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en-US" altLang="zh-CN" dirty="0"/>
              <a:t>. </a:t>
            </a:r>
            <a:r>
              <a:rPr lang="zh-CN" altLang="en-US" dirty="0"/>
              <a:t>求解过程如下：</a:t>
            </a:r>
          </a:p>
          <a:p>
            <a:r>
              <a:rPr lang="zh-CN" altLang="en-US" dirty="0"/>
              <a:t>充分性是显然的，下面验证必要性</a:t>
            </a:r>
            <a:r>
              <a:rPr lang="en-US" altLang="zh-CN" dirty="0"/>
              <a:t>. </a:t>
            </a:r>
            <a:r>
              <a:rPr lang="zh-CN" altLang="en-US" dirty="0"/>
              <a:t>由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B</a:t>
            </a:r>
            <a:r>
              <a:rPr lang="en-US" altLang="zh-CN" dirty="0"/>
              <a:t>=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zh-CN" altLang="en-US" dirty="0"/>
              <a:t>得</a:t>
            </a:r>
          </a:p>
          <a:p>
            <a:r>
              <a:rPr lang="zh-CN" altLang="en-US" dirty="0"/>
              <a:t>     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化简得</a:t>
            </a:r>
            <a:r>
              <a:rPr lang="en-US" altLang="zh-CN" i="1" dirty="0"/>
              <a:t>A </a:t>
            </a:r>
            <a:r>
              <a:rPr lang="en-US" altLang="zh-CN" dirty="0"/>
              <a:t>=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zh-CN" altLang="en-US" dirty="0"/>
              <a:t>，从而有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A</a:t>
            </a:r>
            <a:r>
              <a:rPr lang="en-US" altLang="zh-CN" dirty="0"/>
              <a:t>. </a:t>
            </a:r>
            <a:r>
              <a:rPr lang="zh-CN" altLang="en-US" dirty="0"/>
              <a:t>类似可以证明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B</a:t>
            </a:r>
            <a:r>
              <a:rPr lang="en-US" altLang="zh-CN" dirty="0"/>
              <a:t>.      </a:t>
            </a:r>
          </a:p>
        </p:txBody>
      </p:sp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468313" y="3500438"/>
            <a:ext cx="8208962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(4)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 i="1"/>
              <a:t>A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. </a:t>
            </a:r>
            <a:r>
              <a:rPr lang="zh-CN" altLang="en-US"/>
              <a:t>求解过程如下：</a:t>
            </a:r>
          </a:p>
          <a:p>
            <a:r>
              <a:rPr lang="zh-CN" altLang="en-US"/>
              <a:t>充分性是显然的，下面验证必要性</a:t>
            </a:r>
            <a:r>
              <a:rPr lang="en-US" altLang="zh-CN"/>
              <a:t>. </a:t>
            </a:r>
            <a:r>
              <a:rPr lang="zh-CN" altLang="en-US"/>
              <a:t>由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B</a:t>
            </a:r>
            <a:r>
              <a:rPr lang="en-US" altLang="zh-CN"/>
              <a:t> = </a:t>
            </a:r>
            <a:r>
              <a:rPr lang="en-US" altLang="zh-CN" i="1"/>
              <a:t>A</a:t>
            </a:r>
            <a:r>
              <a:rPr lang="zh-CN" altLang="en-US"/>
              <a:t>得</a:t>
            </a:r>
          </a:p>
          <a:p>
            <a:r>
              <a:rPr lang="zh-CN" altLang="en-US"/>
              <a:t>                     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B</a:t>
            </a:r>
            <a:r>
              <a:rPr lang="en-US" altLang="zh-CN"/>
              <a:t>) =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A</a:t>
            </a:r>
            <a:endParaRPr lang="en-US" altLang="zh-CN"/>
          </a:p>
          <a:p>
            <a:r>
              <a:rPr lang="zh-CN" altLang="en-US"/>
              <a:t>根据结合律有</a:t>
            </a:r>
          </a:p>
          <a:p>
            <a:r>
              <a:rPr lang="zh-CN" altLang="en-US"/>
              <a:t>                       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B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 i="1"/>
              <a:t>A</a:t>
            </a:r>
            <a:endParaRPr lang="en-US" altLang="zh-CN"/>
          </a:p>
          <a:p>
            <a:r>
              <a:rPr lang="zh-CN" altLang="en-US"/>
              <a:t>即 </a:t>
            </a:r>
            <a:r>
              <a:rPr lang="zh-CN" altLang="en-US">
                <a:sym typeface="Symbol" panose="05050102010706020507" pitchFamily="18" charset="2"/>
              </a:rPr>
              <a:t></a:t>
            </a:r>
            <a:r>
              <a:rPr lang="en-US" altLang="zh-CN" i="1"/>
              <a:t>B 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, </a:t>
            </a:r>
            <a:r>
              <a:rPr lang="zh-CN" altLang="en-US"/>
              <a:t>就是</a:t>
            </a:r>
            <a:r>
              <a:rPr lang="en-US" altLang="zh-CN" i="1"/>
              <a:t>B 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集合与集合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7859713" cy="4525962"/>
          </a:xfrm>
        </p:spPr>
        <p:txBody>
          <a:bodyPr/>
          <a:lstStyle/>
          <a:p>
            <a:pPr marL="457200" indent="-457200"/>
            <a:r>
              <a:rPr lang="zh-CN" altLang="en-US" dirty="0"/>
              <a:t>集合与集合之间的关系：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, </a:t>
            </a:r>
            <a:r>
              <a:rPr lang="en-US" altLang="zh-CN" dirty="0">
                <a:latin typeface="Lucida Sans Unicode" panose="020B0602030504020204" pitchFamily="34" charset="0"/>
                <a:ea typeface="MingLiU" pitchFamily="49" charset="-120"/>
              </a:rPr>
              <a:t>⊈</a:t>
            </a:r>
            <a:r>
              <a:rPr lang="en-US" altLang="zh-CN" dirty="0"/>
              <a:t>, =,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</a:t>
            </a:r>
            <a:endParaRPr lang="en-US" altLang="zh-CN" i="1" dirty="0">
              <a:latin typeface="Arial" panose="020B060402020202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marL="457200" indent="-457200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6.1</a:t>
            </a:r>
            <a:r>
              <a:rPr lang="en-US" altLang="zh-CN" i="1" dirty="0"/>
              <a:t>    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 </a:t>
            </a:r>
            <a:r>
              <a:rPr lang="en-US" altLang="zh-CN" i="1" dirty="0"/>
              <a:t>x</a:t>
            </a:r>
            <a:r>
              <a:rPr lang="en-US" altLang="zh-CN" dirty="0"/>
              <a:t> (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/>
              <a:t>)</a:t>
            </a:r>
            <a:endParaRPr lang="en-US" altLang="zh-CN" i="1" dirty="0"/>
          </a:p>
          <a:p>
            <a:pPr marL="457200" indent="-457200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6.2</a:t>
            </a:r>
            <a:r>
              <a:rPr lang="en-US" altLang="zh-CN" i="1" dirty="0"/>
              <a:t>    A</a:t>
            </a:r>
            <a:r>
              <a:rPr lang="en-US" altLang="zh-CN" dirty="0"/>
              <a:t> = </a:t>
            </a:r>
            <a:r>
              <a:rPr lang="en-US" altLang="zh-CN" i="1" dirty="0"/>
              <a:t>B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 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</a:p>
          <a:p>
            <a:pPr marL="457200" indent="-457200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6.3</a:t>
            </a:r>
            <a:r>
              <a:rPr lang="en-US" altLang="zh-CN" i="1" dirty="0"/>
              <a:t>    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 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endParaRPr lang="en-US" altLang="zh-CN" i="1" dirty="0"/>
          </a:p>
          <a:p>
            <a:pPr marL="457200" indent="-457200"/>
            <a:r>
              <a:rPr lang="en-US" altLang="zh-CN" i="1" dirty="0"/>
              <a:t>                 A</a:t>
            </a:r>
            <a:r>
              <a:rPr lang="en-US" altLang="zh-CN" dirty="0"/>
              <a:t> </a:t>
            </a:r>
            <a:r>
              <a:rPr lang="en-US" altLang="zh-CN" dirty="0">
                <a:latin typeface="Lucida Sans Unicode" panose="020B0602030504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t>⊈</a:t>
            </a:r>
            <a:r>
              <a:rPr lang="en-US" altLang="zh-CN" dirty="0">
                <a:solidFill>
                  <a:srgbClr val="000000"/>
                </a:solidFill>
                <a:latin typeface="Lucida Sans Unicode" panose="020B0602030504020204" pitchFamily="34" charset="0"/>
                <a:ea typeface="华文中宋" panose="02010600040101010101" pitchFamily="2" charset="-122"/>
                <a:cs typeface="Lucida Sans Unicode" panose="020B0602030504020204" pitchFamily="34" charset="0"/>
              </a:rPr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 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</a:t>
            </a:r>
            <a:r>
              <a:rPr lang="en-US" altLang="zh-CN" dirty="0"/>
              <a:t> (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</a:t>
            </a:r>
            <a:r>
              <a:rPr lang="en-US" altLang="zh-CN" i="1" dirty="0" err="1"/>
              <a:t>B</a:t>
            </a:r>
            <a:r>
              <a:rPr lang="en-US" altLang="zh-CN" i="1" dirty="0"/>
              <a:t> </a:t>
            </a:r>
            <a:r>
              <a:rPr lang="en-US" altLang="zh-CN" dirty="0"/>
              <a:t>) </a:t>
            </a:r>
          </a:p>
          <a:p>
            <a:pPr marL="457200" indent="-457200"/>
            <a:endParaRPr lang="en-US" altLang="zh-CN" dirty="0"/>
          </a:p>
          <a:p>
            <a:pPr marL="457200" indent="-457200"/>
            <a:r>
              <a:rPr lang="zh-CN" altLang="en-US" dirty="0"/>
              <a:t>思考：</a:t>
            </a:r>
            <a:r>
              <a:rPr lang="zh-CN" altLang="en-US" dirty="0">
                <a:sym typeface="Symbol" panose="05050102010706020507" pitchFamily="18" charset="2"/>
              </a:rPr>
              <a:t></a:t>
            </a:r>
            <a:r>
              <a:rPr lang="zh-CN" altLang="en-US" dirty="0"/>
              <a:t> 和 </a:t>
            </a:r>
            <a:r>
              <a:rPr lang="zh-CN" altLang="en-US" dirty="0">
                <a:sym typeface="Symbol" panose="05050102010706020507" pitchFamily="18" charset="2"/>
              </a:rPr>
              <a:t></a:t>
            </a:r>
            <a:r>
              <a:rPr lang="zh-CN" altLang="en-US" dirty="0"/>
              <a:t> 的定义  </a:t>
            </a:r>
          </a:p>
          <a:p>
            <a:pPr marL="457200" indent="-457200"/>
            <a:endParaRPr lang="zh-CN" altLang="en-US" dirty="0"/>
          </a:p>
          <a:p>
            <a:pPr marL="457200" indent="-457200"/>
            <a:r>
              <a:rPr lang="zh-CN" altLang="en-US" dirty="0"/>
              <a:t>注意 </a:t>
            </a:r>
            <a:r>
              <a:rPr lang="zh-CN" altLang="en-US" dirty="0">
                <a:sym typeface="Symbol" panose="05050102010706020507" pitchFamily="18" charset="2"/>
              </a:rPr>
              <a:t> </a:t>
            </a:r>
            <a:r>
              <a:rPr lang="zh-CN" altLang="en-US" dirty="0"/>
              <a:t>和 </a:t>
            </a:r>
            <a:r>
              <a:rPr lang="zh-CN" altLang="en-US" dirty="0">
                <a:sym typeface="Symbol" panose="05050102010706020507" pitchFamily="18" charset="2"/>
              </a:rPr>
              <a:t> </a:t>
            </a:r>
            <a:r>
              <a:rPr lang="zh-CN" altLang="en-US" dirty="0"/>
              <a:t>是不同层次的问题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空集、全集和幂集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7704137" cy="2879725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6.4</a:t>
            </a:r>
            <a:r>
              <a:rPr lang="en-US" altLang="zh-CN" dirty="0"/>
              <a:t>  </a:t>
            </a:r>
            <a:r>
              <a:rPr lang="zh-CN" altLang="en-US" dirty="0">
                <a:solidFill>
                  <a:srgbClr val="A50021"/>
                </a:solidFill>
              </a:rPr>
              <a:t>空集 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r>
              <a:rPr lang="zh-CN" altLang="en-US" dirty="0"/>
              <a:t> ：不含有任何元素的集合</a:t>
            </a:r>
          </a:p>
          <a:p>
            <a:r>
              <a:rPr lang="zh-CN" altLang="en-US" dirty="0"/>
              <a:t>      实例：  </a:t>
            </a:r>
            <a:r>
              <a:rPr lang="en-US" altLang="zh-CN" dirty="0"/>
              <a:t>{ </a:t>
            </a:r>
            <a:r>
              <a:rPr lang="en-US" altLang="zh-CN" i="1" dirty="0"/>
              <a:t>x </a:t>
            </a:r>
            <a:r>
              <a:rPr lang="en-US" altLang="zh-CN" dirty="0"/>
              <a:t>|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R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i="1" dirty="0"/>
              <a:t>x</a:t>
            </a:r>
            <a:r>
              <a:rPr lang="en-US" altLang="zh-CN" baseline="30000" dirty="0"/>
              <a:t>2</a:t>
            </a:r>
            <a:r>
              <a:rPr lang="en-US" altLang="zh-CN" dirty="0"/>
              <a:t>+1=0 } 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rgbClr val="A50021"/>
                </a:solidFill>
              </a:rPr>
              <a:t>      </a:t>
            </a: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6.1</a:t>
            </a:r>
            <a:r>
              <a:rPr lang="en-US" altLang="zh-CN" dirty="0"/>
              <a:t>  </a:t>
            </a:r>
            <a:r>
              <a:rPr lang="zh-CN" altLang="en-US" dirty="0"/>
              <a:t>空集是任何集合的子集。</a:t>
            </a:r>
          </a:p>
          <a:p>
            <a:r>
              <a:rPr lang="zh-CN" altLang="en-US" dirty="0"/>
              <a:t>      证 对于任意集合</a:t>
            </a:r>
            <a:r>
              <a:rPr lang="en-US" altLang="zh-CN" i="1" dirty="0"/>
              <a:t>A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              </a:t>
            </a:r>
            <a:r>
              <a:rPr lang="zh-CN" altLang="en-US" dirty="0">
                <a:sym typeface="Symbol" panose="05050102010706020507" pitchFamily="18" charset="2"/>
              </a:rPr>
              <a:t>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 (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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i="1" dirty="0"/>
              <a:t>T</a:t>
            </a:r>
            <a:r>
              <a:rPr lang="en-US" altLang="zh-CN" dirty="0"/>
              <a:t> (</a:t>
            </a:r>
            <a:r>
              <a:rPr lang="zh-CN" altLang="en-US" dirty="0"/>
              <a:t>恒真命题</a:t>
            </a:r>
            <a:r>
              <a:rPr lang="en-US" altLang="zh-CN" dirty="0"/>
              <a:t>) 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      </a:t>
            </a:r>
            <a:r>
              <a:rPr lang="zh-CN" altLang="en-US" dirty="0">
                <a:solidFill>
                  <a:srgbClr val="A50021"/>
                </a:solidFill>
              </a:rPr>
              <a:t>推论 </a:t>
            </a: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r>
              <a:rPr lang="zh-CN" altLang="en-US" dirty="0"/>
              <a:t>是惟一的</a:t>
            </a:r>
          </a:p>
          <a:p>
            <a:endParaRPr lang="en-US" altLang="zh-CN" dirty="0"/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468313" y="5516563"/>
            <a:ext cx="7920037" cy="93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/>
              <a:t>3.   </a:t>
            </a: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6.6</a:t>
            </a:r>
            <a:r>
              <a:rPr lang="en-US" altLang="zh-CN" dirty="0"/>
              <a:t>  </a:t>
            </a:r>
            <a:r>
              <a:rPr lang="zh-CN" altLang="en-US" dirty="0">
                <a:solidFill>
                  <a:srgbClr val="A50021"/>
                </a:solidFill>
              </a:rPr>
              <a:t>全集 </a:t>
            </a:r>
            <a:r>
              <a:rPr lang="en-US" altLang="zh-CN" i="1" dirty="0"/>
              <a:t>E</a:t>
            </a:r>
            <a:r>
              <a:rPr lang="zh-CN" altLang="en-US" dirty="0"/>
              <a:t>：包含了所有集合的集合</a:t>
            </a:r>
          </a:p>
          <a:p>
            <a:r>
              <a:rPr lang="zh-CN" altLang="en-US" dirty="0"/>
              <a:t>      全集具有相对性：与问题有关，不存在绝对的全集</a:t>
            </a: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468313" y="4005263"/>
            <a:ext cx="7993062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dirty="0"/>
              <a:t>2.   </a:t>
            </a: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6.5</a:t>
            </a:r>
            <a:r>
              <a:rPr lang="en-US" altLang="zh-CN" dirty="0"/>
              <a:t>  </a:t>
            </a:r>
            <a:r>
              <a:rPr lang="zh-CN" altLang="en-US" dirty="0">
                <a:solidFill>
                  <a:srgbClr val="A50021"/>
                </a:solidFill>
              </a:rPr>
              <a:t>幂集</a:t>
            </a:r>
            <a:r>
              <a:rPr lang="zh-CN" altLang="en-US" dirty="0"/>
              <a:t>：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)={ </a:t>
            </a:r>
            <a:r>
              <a:rPr lang="en-US" altLang="zh-CN" i="1" dirty="0"/>
              <a:t>x</a:t>
            </a:r>
            <a:r>
              <a:rPr lang="en-US" altLang="zh-CN" dirty="0"/>
              <a:t> | </a:t>
            </a:r>
            <a:r>
              <a:rPr lang="en-US" altLang="zh-CN" i="1" dirty="0"/>
              <a:t>x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A </a:t>
            </a:r>
            <a:r>
              <a:rPr lang="en-US" altLang="zh-CN" dirty="0"/>
              <a:t>}</a:t>
            </a:r>
            <a:r>
              <a:rPr lang="zh-CN" altLang="en-US" dirty="0"/>
              <a:t>，记作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en-US" altLang="zh-CN" i="1" baseline="30000" dirty="0"/>
              <a:t>A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实例：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)={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},    </a:t>
            </a:r>
            <a:r>
              <a:rPr lang="en-US" altLang="zh-CN" i="1" dirty="0"/>
              <a:t>P</a:t>
            </a:r>
            <a:r>
              <a:rPr lang="en-US" altLang="zh-CN" dirty="0"/>
              <a:t>({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})={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}}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计数：如果 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|=</a:t>
            </a:r>
            <a:r>
              <a:rPr lang="en-US" altLang="zh-CN" i="1" dirty="0"/>
              <a:t>n</a:t>
            </a:r>
            <a:r>
              <a:rPr lang="zh-CN" altLang="en-US" dirty="0"/>
              <a:t>，则 </a:t>
            </a:r>
            <a:r>
              <a:rPr lang="en-US" altLang="zh-CN" dirty="0"/>
              <a:t>|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)|=2</a:t>
            </a:r>
            <a:r>
              <a:rPr lang="en-US" altLang="zh-CN" i="1" baseline="30000" dirty="0"/>
              <a:t>n</a:t>
            </a:r>
            <a:r>
              <a:rPr lang="en-US" altLang="zh-CN" dirty="0"/>
              <a:t>.</a:t>
            </a:r>
          </a:p>
          <a:p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/>
      <p:bldP spid="2744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6.2 </a:t>
            </a:r>
            <a:r>
              <a:rPr lang="en-US" altLang="zh-CN"/>
              <a:t> </a:t>
            </a:r>
            <a:r>
              <a:rPr lang="zh-CN" altLang="en-US"/>
              <a:t>集合的运算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初级运算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集合的基本运算有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6.7</a:t>
            </a:r>
            <a:r>
              <a:rPr lang="en-US" altLang="zh-CN" dirty="0"/>
              <a:t>   </a:t>
            </a:r>
            <a:r>
              <a:rPr lang="zh-CN" altLang="en-US" dirty="0">
                <a:solidFill>
                  <a:srgbClr val="A50021"/>
                </a:solidFill>
              </a:rPr>
              <a:t>并</a:t>
            </a:r>
            <a:r>
              <a:rPr lang="zh-CN" altLang="en-US" dirty="0"/>
              <a:t>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en-US" altLang="zh-CN" dirty="0"/>
              <a:t> = {</a:t>
            </a:r>
            <a:r>
              <a:rPr lang="en-US" altLang="zh-CN" i="1" dirty="0"/>
              <a:t>x</a:t>
            </a:r>
            <a:r>
              <a:rPr lang="en-US" altLang="zh-CN" dirty="0"/>
              <a:t> |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B</a:t>
            </a: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        </a:t>
            </a:r>
            <a:r>
              <a:rPr lang="zh-CN" altLang="en-US" dirty="0">
                <a:solidFill>
                  <a:srgbClr val="A50021"/>
                </a:solidFill>
              </a:rPr>
              <a:t>交</a:t>
            </a:r>
            <a:r>
              <a:rPr lang="zh-CN" altLang="en-US" dirty="0"/>
              <a:t>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B</a:t>
            </a:r>
            <a:r>
              <a:rPr lang="en-US" altLang="zh-CN" dirty="0"/>
              <a:t> = {</a:t>
            </a:r>
            <a:r>
              <a:rPr lang="en-US" altLang="zh-CN" i="1" dirty="0"/>
              <a:t>x</a:t>
            </a:r>
            <a:r>
              <a:rPr lang="en-US" altLang="zh-CN" dirty="0"/>
              <a:t> |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B</a:t>
            </a: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</a:t>
            </a:r>
            <a:r>
              <a:rPr lang="en-US" altLang="zh-CN" dirty="0">
                <a:solidFill>
                  <a:srgbClr val="A50021"/>
                </a:solidFill>
              </a:rPr>
              <a:t>         </a:t>
            </a:r>
            <a:r>
              <a:rPr lang="zh-CN" altLang="en-US" dirty="0">
                <a:solidFill>
                  <a:srgbClr val="A50021"/>
                </a:solidFill>
              </a:rPr>
              <a:t>相对补</a:t>
            </a:r>
            <a:r>
              <a:rPr lang="zh-CN" altLang="en-US" dirty="0"/>
              <a:t>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B</a:t>
            </a:r>
            <a:r>
              <a:rPr lang="en-US" altLang="zh-CN" dirty="0"/>
              <a:t> = {</a:t>
            </a:r>
            <a:r>
              <a:rPr lang="en-US" altLang="zh-CN" i="1" dirty="0"/>
              <a:t>x</a:t>
            </a:r>
            <a:r>
              <a:rPr lang="en-US" altLang="zh-CN" dirty="0"/>
              <a:t> |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</a:t>
            </a:r>
            <a:r>
              <a:rPr lang="en-US" altLang="zh-CN" i="1" dirty="0" err="1"/>
              <a:t>B</a:t>
            </a:r>
            <a:r>
              <a:rPr lang="en-US" altLang="zh-CN" dirty="0"/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6.8</a:t>
            </a:r>
            <a:r>
              <a:rPr lang="en-US" altLang="zh-CN" dirty="0"/>
              <a:t>   </a:t>
            </a:r>
            <a:r>
              <a:rPr lang="zh-CN" altLang="en-US" dirty="0">
                <a:solidFill>
                  <a:srgbClr val="A50021"/>
                </a:solidFill>
              </a:rPr>
              <a:t>对称差</a:t>
            </a:r>
            <a:r>
              <a:rPr lang="zh-CN" altLang="en-US" dirty="0"/>
              <a:t>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i="1" dirty="0"/>
              <a:t>B</a:t>
            </a:r>
            <a:r>
              <a:rPr lang="en-US" altLang="zh-CN" dirty="0"/>
              <a:t> =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A</a:t>
            </a:r>
            <a:r>
              <a:rPr lang="en-US" altLang="zh-CN" dirty="0"/>
              <a:t>)=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B</a:t>
            </a:r>
            <a:r>
              <a:rPr lang="en-US" altLang="zh-CN" dirty="0"/>
              <a:t>)-(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B</a:t>
            </a:r>
            <a:r>
              <a:rPr lang="en-US" altLang="zh-CN" dirty="0"/>
              <a:t>) 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6.9</a:t>
            </a:r>
            <a:r>
              <a:rPr lang="en-US" altLang="zh-CN" dirty="0"/>
              <a:t>   </a:t>
            </a:r>
            <a:r>
              <a:rPr lang="zh-CN" altLang="en-US" dirty="0">
                <a:solidFill>
                  <a:srgbClr val="A50021"/>
                </a:solidFill>
              </a:rPr>
              <a:t>绝对补</a:t>
            </a:r>
            <a:r>
              <a:rPr lang="zh-CN" altLang="en-US" dirty="0"/>
              <a:t>     </a:t>
            </a:r>
            <a:r>
              <a:rPr lang="zh-CN" altLang="en-US" dirty="0">
                <a:sym typeface="Symbol" panose="05050102010706020507" pitchFamily="18" charset="2"/>
              </a:rPr>
              <a:t>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en-US" altLang="zh-CN" i="1" dirty="0"/>
              <a:t>E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文氏图</a:t>
            </a:r>
          </a:p>
        </p:txBody>
      </p:sp>
      <p:pic>
        <p:nvPicPr>
          <p:cNvPr id="28060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241550"/>
            <a:ext cx="7445375" cy="385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0589" name="Rectangle 13"/>
          <p:cNvSpPr>
            <a:spLocks noChangeArrowheads="1"/>
          </p:cNvSpPr>
          <p:nvPr/>
        </p:nvSpPr>
        <p:spPr bwMode="auto">
          <a:xfrm>
            <a:off x="395288" y="119697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</a:rPr>
              <a:t>集合运算的表示</a:t>
            </a:r>
          </a:p>
        </p:txBody>
      </p:sp>
      <p:sp>
        <p:nvSpPr>
          <p:cNvPr id="280590" name="Text Box 14"/>
          <p:cNvSpPr txBox="1">
            <a:spLocks noChangeArrowheads="1"/>
          </p:cNvSpPr>
          <p:nvPr/>
        </p:nvSpPr>
        <p:spPr bwMode="auto">
          <a:xfrm>
            <a:off x="1136650" y="25590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80591" name="Text Box 15"/>
          <p:cNvSpPr txBox="1">
            <a:spLocks noChangeArrowheads="1"/>
          </p:cNvSpPr>
          <p:nvPr/>
        </p:nvSpPr>
        <p:spPr bwMode="auto">
          <a:xfrm>
            <a:off x="2239963" y="255905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80592" name="Text Box 16"/>
          <p:cNvSpPr txBox="1">
            <a:spLocks noChangeArrowheads="1"/>
          </p:cNvSpPr>
          <p:nvPr/>
        </p:nvSpPr>
        <p:spPr bwMode="auto">
          <a:xfrm>
            <a:off x="3873500" y="24860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80593" name="Text Box 17"/>
          <p:cNvSpPr txBox="1">
            <a:spLocks noChangeArrowheads="1"/>
          </p:cNvSpPr>
          <p:nvPr/>
        </p:nvSpPr>
        <p:spPr bwMode="auto">
          <a:xfrm>
            <a:off x="4976813" y="24860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80594" name="Text Box 18"/>
          <p:cNvSpPr txBox="1">
            <a:spLocks noChangeArrowheads="1"/>
          </p:cNvSpPr>
          <p:nvPr/>
        </p:nvSpPr>
        <p:spPr bwMode="auto">
          <a:xfrm>
            <a:off x="6537325" y="24860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80595" name="Text Box 19"/>
          <p:cNvSpPr txBox="1">
            <a:spLocks noChangeArrowheads="1"/>
          </p:cNvSpPr>
          <p:nvPr/>
        </p:nvSpPr>
        <p:spPr bwMode="auto">
          <a:xfrm>
            <a:off x="7640638" y="2486025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80596" name="Text Box 20"/>
          <p:cNvSpPr txBox="1">
            <a:spLocks noChangeArrowheads="1"/>
          </p:cNvSpPr>
          <p:nvPr/>
        </p:nvSpPr>
        <p:spPr bwMode="auto">
          <a:xfrm>
            <a:off x="2147888" y="48625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80597" name="Text Box 21"/>
          <p:cNvSpPr txBox="1">
            <a:spLocks noChangeArrowheads="1"/>
          </p:cNvSpPr>
          <p:nvPr/>
        </p:nvSpPr>
        <p:spPr bwMode="auto">
          <a:xfrm>
            <a:off x="3251200" y="48625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80598" name="Text Box 22"/>
          <p:cNvSpPr txBox="1">
            <a:spLocks noChangeArrowheads="1"/>
          </p:cNvSpPr>
          <p:nvPr/>
        </p:nvSpPr>
        <p:spPr bwMode="auto">
          <a:xfrm>
            <a:off x="6323013" y="46783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80599" name="Text Box 23"/>
          <p:cNvSpPr txBox="1">
            <a:spLocks noChangeArrowheads="1"/>
          </p:cNvSpPr>
          <p:nvPr/>
        </p:nvSpPr>
        <p:spPr bwMode="auto">
          <a:xfrm>
            <a:off x="7113588" y="422116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zh-CN" b="1" i="1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80600" name="Text Box 24"/>
          <p:cNvSpPr txBox="1">
            <a:spLocks noChangeArrowheads="1"/>
          </p:cNvSpPr>
          <p:nvPr/>
        </p:nvSpPr>
        <p:spPr bwMode="auto">
          <a:xfrm>
            <a:off x="1284288" y="360838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280601" name="Text Box 25"/>
          <p:cNvSpPr txBox="1">
            <a:spLocks noChangeArrowheads="1"/>
          </p:cNvSpPr>
          <p:nvPr/>
        </p:nvSpPr>
        <p:spPr bwMode="auto">
          <a:xfrm>
            <a:off x="4141788" y="356393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280602" name="Text Box 26"/>
          <p:cNvSpPr txBox="1">
            <a:spLocks noChangeArrowheads="1"/>
          </p:cNvSpPr>
          <p:nvPr/>
        </p:nvSpPr>
        <p:spPr bwMode="auto">
          <a:xfrm>
            <a:off x="6804025" y="352583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 i="1">
                <a:latin typeface="Times New Roman" panose="02020603050405020304" pitchFamily="18" charset="0"/>
                <a:ea typeface="华文中宋" panose="02010600040101010101" pitchFamily="2" charset="-122"/>
                <a:sym typeface="Symbol" panose="05050102010706020507" pitchFamily="18" charset="2"/>
              </a:rPr>
              <a:t>–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280603" name="Text Box 27"/>
          <p:cNvSpPr txBox="1">
            <a:spLocks noChangeArrowheads="1"/>
          </p:cNvSpPr>
          <p:nvPr/>
        </p:nvSpPr>
        <p:spPr bwMode="auto">
          <a:xfrm>
            <a:off x="2341563" y="600868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280604" name="Text Box 28"/>
          <p:cNvSpPr txBox="1">
            <a:spLocks noChangeArrowheads="1"/>
          </p:cNvSpPr>
          <p:nvPr/>
        </p:nvSpPr>
        <p:spPr bwMode="auto">
          <a:xfrm>
            <a:off x="5868988" y="6081713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rPr lang="en-US" altLang="zh-CN" b="1" i="1">
                <a:latin typeface="Times New Roman" panose="02020603050405020304" pitchFamily="18" charset="0"/>
                <a:cs typeface="Arial" panose="020B0604020202020204" pitchFamily="34" charset="0"/>
              </a:rPr>
              <a:t>~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endParaRPr lang="en-US" altLang="zh-CN" b="1" i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90" grpId="0"/>
      <p:bldP spid="280591" grpId="0"/>
      <p:bldP spid="280592" grpId="0"/>
      <p:bldP spid="280593" grpId="0"/>
      <p:bldP spid="280594" grpId="0"/>
      <p:bldP spid="280595" grpId="0"/>
      <p:bldP spid="280596" grpId="0"/>
      <p:bldP spid="280597" grpId="0"/>
      <p:bldP spid="280598" grpId="0"/>
      <p:bldP spid="280599" grpId="0"/>
      <p:bldP spid="280600" grpId="0"/>
      <p:bldP spid="280601" grpId="0"/>
      <p:bldP spid="280602" grpId="0"/>
      <p:bldP spid="280603" grpId="0"/>
      <p:bldP spid="2806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几点说明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500" dirty="0"/>
              <a:t>并和交运算可以推广到有穷个集合上，即</a:t>
            </a:r>
          </a:p>
          <a:p>
            <a:pPr lvl="1">
              <a:lnSpc>
                <a:spcPct val="150000"/>
              </a:lnSpc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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{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</a:rPr>
              <a:t>|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} </a:t>
            </a:r>
          </a:p>
          <a:p>
            <a:pPr lvl="1">
              <a:lnSpc>
                <a:spcPct val="150000"/>
              </a:lnSpc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= {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</a:rPr>
              <a:t>|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z="2500" i="1" dirty="0"/>
              <a:t> A </a:t>
            </a:r>
            <a:r>
              <a:rPr lang="en-US" altLang="zh-CN" sz="2500" dirty="0">
                <a:sym typeface="Symbol" panose="05050102010706020507" pitchFamily="18" charset="2"/>
              </a:rPr>
              <a:t></a:t>
            </a:r>
            <a:r>
              <a:rPr lang="en-US" altLang="zh-CN" sz="2500" dirty="0"/>
              <a:t> </a:t>
            </a:r>
            <a:r>
              <a:rPr lang="en-US" altLang="zh-CN" sz="2500" i="1" dirty="0"/>
              <a:t>B </a:t>
            </a:r>
            <a:r>
              <a:rPr lang="en-US" altLang="zh-CN" sz="2500" dirty="0">
                <a:sym typeface="Symbol" panose="05050102010706020507" pitchFamily="18" charset="2"/>
              </a:rPr>
              <a:t></a:t>
            </a:r>
            <a:r>
              <a:rPr lang="en-US" altLang="zh-CN" sz="2500" dirty="0"/>
              <a:t> </a:t>
            </a:r>
            <a:r>
              <a:rPr lang="en-US" altLang="zh-CN" sz="2500" i="1" dirty="0"/>
              <a:t>A</a:t>
            </a:r>
            <a:r>
              <a:rPr lang="en-US" altLang="zh-CN" sz="2500" dirty="0">
                <a:sym typeface="Symbol" panose="05050102010706020507" pitchFamily="18" charset="2"/>
              </a:rPr>
              <a:t></a:t>
            </a:r>
            <a:r>
              <a:rPr lang="en-US" altLang="zh-CN" sz="2500" i="1" dirty="0"/>
              <a:t>B </a:t>
            </a:r>
            <a:r>
              <a:rPr lang="en-US" altLang="zh-CN" sz="2500" dirty="0"/>
              <a:t>= </a:t>
            </a:r>
            <a:r>
              <a:rPr lang="en-US" altLang="zh-CN" sz="2500" dirty="0">
                <a:sym typeface="Symbol" panose="05050102010706020507" pitchFamily="18" charset="2"/>
              </a:rPr>
              <a:t></a:t>
            </a:r>
            <a:endParaRPr lang="en-US" altLang="zh-CN" sz="2500" dirty="0"/>
          </a:p>
          <a:p>
            <a:pPr>
              <a:lnSpc>
                <a:spcPct val="150000"/>
              </a:lnSpc>
              <a:spcBef>
                <a:spcPct val="5000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z="2500" dirty="0"/>
              <a:t>  </a:t>
            </a:r>
            <a:r>
              <a:rPr lang="en-US" altLang="zh-CN" sz="2500" i="1" dirty="0"/>
              <a:t>A</a:t>
            </a:r>
            <a:r>
              <a:rPr lang="en-US" altLang="zh-CN" sz="2500" dirty="0">
                <a:sym typeface="Symbol" panose="05050102010706020507" pitchFamily="18" charset="2"/>
              </a:rPr>
              <a:t></a:t>
            </a:r>
            <a:r>
              <a:rPr lang="en-US" altLang="zh-CN" sz="2500" i="1" dirty="0"/>
              <a:t>B </a:t>
            </a:r>
            <a:r>
              <a:rPr lang="en-US" altLang="zh-CN" sz="2500" dirty="0"/>
              <a:t>= </a:t>
            </a:r>
            <a:r>
              <a:rPr lang="en-US" altLang="zh-CN" sz="2500" dirty="0">
                <a:sym typeface="Symbol" panose="05050102010706020507" pitchFamily="18" charset="2"/>
              </a:rPr>
              <a:t></a:t>
            </a:r>
            <a:r>
              <a:rPr lang="en-US" altLang="zh-CN" sz="2500" dirty="0"/>
              <a:t> </a:t>
            </a:r>
            <a:r>
              <a:rPr lang="en-US" altLang="zh-CN" sz="2500" dirty="0">
                <a:sym typeface="Symbol" panose="05050102010706020507" pitchFamily="18" charset="2"/>
              </a:rPr>
              <a:t></a:t>
            </a:r>
            <a:r>
              <a:rPr lang="en-US" altLang="zh-CN" sz="2500" dirty="0"/>
              <a:t> </a:t>
            </a:r>
            <a:r>
              <a:rPr lang="en-US" altLang="zh-CN" sz="2500" i="1" dirty="0"/>
              <a:t>A</a:t>
            </a:r>
            <a:r>
              <a:rPr lang="en-US" altLang="zh-CN" sz="2500" dirty="0">
                <a:sym typeface="Symbol" panose="05050102010706020507" pitchFamily="18" charset="2"/>
              </a:rPr>
              <a:t></a:t>
            </a:r>
            <a:r>
              <a:rPr lang="en-US" altLang="zh-CN" sz="2500" i="1" dirty="0"/>
              <a:t>B </a:t>
            </a:r>
            <a:r>
              <a:rPr lang="en-US" altLang="zh-CN" sz="2500" dirty="0"/>
              <a:t>= </a:t>
            </a:r>
            <a:r>
              <a:rPr lang="en-US" altLang="zh-CN" sz="2500" i="1" dirty="0"/>
              <a:t>A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广义运算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363272" cy="4525962"/>
          </a:xfrm>
        </p:spPr>
        <p:txBody>
          <a:bodyPr/>
          <a:lstStyle/>
          <a:p>
            <a:r>
              <a:rPr lang="en-US" altLang="zh-CN" dirty="0"/>
              <a:t>1.</a:t>
            </a:r>
            <a:r>
              <a:rPr lang="en-US" altLang="zh-CN" dirty="0">
                <a:solidFill>
                  <a:srgbClr val="A50021"/>
                </a:solidFill>
              </a:rPr>
              <a:t> </a:t>
            </a:r>
            <a:r>
              <a:rPr lang="zh-CN" altLang="en-US" dirty="0"/>
              <a:t>集合的广义并与广义交</a:t>
            </a:r>
            <a:r>
              <a:rPr lang="zh-CN" altLang="en-US" dirty="0">
                <a:solidFill>
                  <a:srgbClr val="A50021"/>
                </a:solidFill>
              </a:rPr>
              <a:t> </a:t>
            </a:r>
            <a:endParaRPr lang="zh-CN" altLang="en-US" dirty="0">
              <a:solidFill>
                <a:srgbClr val="A50021"/>
              </a:solidFill>
              <a:sym typeface="Symbol" panose="05050102010706020507" pitchFamily="18" charset="2"/>
            </a:endParaRPr>
          </a:p>
          <a:p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sym typeface="Symbol" panose="05050102010706020507" pitchFamily="18" charset="2"/>
              </a:rPr>
              <a:t>6.10   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广义并</a:t>
            </a:r>
            <a:r>
              <a:rPr lang="zh-CN" altLang="en-US" dirty="0">
                <a:sym typeface="Symbol" panose="05050102010706020507" pitchFamily="18" charset="2"/>
              </a:rPr>
              <a:t>   </a:t>
            </a:r>
            <a:r>
              <a:rPr lang="en-US" altLang="zh-CN" i="1" dirty="0"/>
              <a:t>A </a:t>
            </a:r>
            <a:r>
              <a:rPr lang="en-US" altLang="zh-CN" dirty="0"/>
              <a:t>= { </a:t>
            </a:r>
            <a:r>
              <a:rPr lang="en-US" altLang="zh-CN" i="1" dirty="0"/>
              <a:t>x</a:t>
            </a:r>
            <a:r>
              <a:rPr lang="en-US" altLang="zh-CN" dirty="0"/>
              <a:t> |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z </a:t>
            </a:r>
            <a:r>
              <a:rPr lang="en-US" altLang="zh-CN" dirty="0"/>
              <a:t>( </a:t>
            </a:r>
            <a:r>
              <a:rPr lang="en-US" altLang="zh-CN" i="1" dirty="0" err="1"/>
              <a:t>z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z</a:t>
            </a:r>
            <a:r>
              <a:rPr lang="en-US" altLang="zh-CN" i="1" dirty="0"/>
              <a:t> </a:t>
            </a:r>
            <a:r>
              <a:rPr lang="en-US" altLang="zh-CN" dirty="0"/>
              <a:t>)}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sym typeface="Symbol" panose="05050102010706020507" pitchFamily="18" charset="2"/>
              </a:rPr>
              <a:t>6.11   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广义交</a:t>
            </a:r>
            <a:r>
              <a:rPr lang="zh-CN" altLang="en-US" dirty="0">
                <a:sym typeface="Symbol" panose="05050102010706020507" pitchFamily="18" charset="2"/>
              </a:rPr>
              <a:t>  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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</a:t>
            </a:r>
            <a:r>
              <a:rPr lang="zh-CN" altLang="en-US" dirty="0">
                <a:sym typeface="Symbol" panose="05050102010706020507" pitchFamily="18" charset="2"/>
              </a:rPr>
              <a:t>，则 </a:t>
            </a:r>
            <a:r>
              <a:rPr lang="zh-CN" altLang="en-US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= { </a:t>
            </a:r>
            <a:r>
              <a:rPr lang="en-US" altLang="zh-CN" i="1" dirty="0"/>
              <a:t>x</a:t>
            </a:r>
            <a:r>
              <a:rPr lang="en-US" altLang="zh-CN" dirty="0"/>
              <a:t> |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z </a:t>
            </a:r>
            <a:r>
              <a:rPr lang="en-US" altLang="zh-CN" dirty="0"/>
              <a:t>( </a:t>
            </a:r>
            <a:r>
              <a:rPr lang="en-US" altLang="zh-CN" i="1" dirty="0" err="1"/>
              <a:t>z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z</a:t>
            </a:r>
            <a:r>
              <a:rPr lang="en-US" altLang="zh-CN" i="1" dirty="0"/>
              <a:t> </a:t>
            </a:r>
            <a:r>
              <a:rPr lang="en-US" altLang="zh-CN" dirty="0"/>
              <a:t>)}  </a:t>
            </a:r>
          </a:p>
          <a:p>
            <a:r>
              <a:rPr lang="zh-CN" altLang="en-US" dirty="0"/>
              <a:t>实例</a:t>
            </a:r>
          </a:p>
          <a:p>
            <a:r>
              <a:rPr lang="zh-CN" altLang="en-US" dirty="0">
                <a:sym typeface="Symbol" panose="05050102010706020507" pitchFamily="18" charset="2"/>
              </a:rPr>
              <a:t>                 </a:t>
            </a:r>
            <a:r>
              <a:rPr lang="en-US" altLang="zh-CN" dirty="0"/>
              <a:t>{{1}, {1,2}, {1,2,3}}={1,2,3}</a:t>
            </a:r>
          </a:p>
          <a:p>
            <a:r>
              <a:rPr lang="en-US" altLang="zh-CN" dirty="0"/>
              <a:t>                 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{{1}, {1,2}, {1,2,3}}={1}</a:t>
            </a:r>
          </a:p>
          <a:p>
            <a:r>
              <a:rPr lang="en-US" altLang="zh-CN" dirty="0"/>
              <a:t>                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{{</a:t>
            </a:r>
            <a:r>
              <a:rPr lang="en-US" altLang="zh-CN" i="1" dirty="0"/>
              <a:t>a</a:t>
            </a:r>
            <a:r>
              <a:rPr lang="en-US" altLang="zh-CN" dirty="0"/>
              <a:t>}}={</a:t>
            </a:r>
            <a:r>
              <a:rPr lang="en-US" altLang="zh-CN" i="1" dirty="0"/>
              <a:t>a</a:t>
            </a:r>
            <a:r>
              <a:rPr lang="en-US" altLang="zh-CN" dirty="0"/>
              <a:t>}</a:t>
            </a:r>
            <a:r>
              <a:rPr lang="zh-CN" altLang="en-US" dirty="0"/>
              <a:t>， </a:t>
            </a:r>
            <a:r>
              <a:rPr lang="zh-CN" altLang="en-US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{{</a:t>
            </a:r>
            <a:r>
              <a:rPr lang="en-US" altLang="zh-CN" i="1" dirty="0"/>
              <a:t>a</a:t>
            </a:r>
            <a:r>
              <a:rPr lang="en-US" altLang="zh-CN" dirty="0"/>
              <a:t>}}={</a:t>
            </a:r>
            <a:r>
              <a:rPr lang="en-US" altLang="zh-CN" i="1" dirty="0"/>
              <a:t>a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         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dirty="0"/>
              <a:t>}=</a:t>
            </a:r>
            <a:r>
              <a:rPr lang="en-US" altLang="zh-CN" i="1" dirty="0"/>
              <a:t>a</a:t>
            </a:r>
            <a:r>
              <a:rPr lang="zh-CN" altLang="en-US" dirty="0"/>
              <a:t>， </a:t>
            </a:r>
            <a:r>
              <a:rPr lang="zh-CN" altLang="en-US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dirty="0"/>
              <a:t>}=</a:t>
            </a:r>
            <a:r>
              <a:rPr lang="en-US" altLang="zh-CN" i="1" dirty="0"/>
              <a:t>a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h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2171</TotalTime>
  <Words>3802</Words>
  <Application>Microsoft Office PowerPoint</Application>
  <PresentationFormat>全屏显示(4:3)</PresentationFormat>
  <Paragraphs>427</Paragraphs>
  <Slides>36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ch1</vt:lpstr>
      <vt:lpstr>第二部分  集合论</vt:lpstr>
      <vt:lpstr>6.1  集合的基本概念</vt:lpstr>
      <vt:lpstr>元素与集合</vt:lpstr>
      <vt:lpstr>集合与集合</vt:lpstr>
      <vt:lpstr>空集、全集和幂集</vt:lpstr>
      <vt:lpstr>6.2  集合的运算</vt:lpstr>
      <vt:lpstr>文氏图</vt:lpstr>
      <vt:lpstr>几点说明</vt:lpstr>
      <vt:lpstr>广义运算</vt:lpstr>
      <vt:lpstr>关于广义运算的说明</vt:lpstr>
      <vt:lpstr>运算的优先权规定</vt:lpstr>
      <vt:lpstr>6.4  集合恒等式</vt:lpstr>
      <vt:lpstr>集合算律</vt:lpstr>
      <vt:lpstr>集合算律</vt:lpstr>
      <vt:lpstr>集合算律</vt:lpstr>
      <vt:lpstr>集合证明题</vt:lpstr>
      <vt:lpstr>集合等式的证明</vt:lpstr>
      <vt:lpstr>等式代入法</vt:lpstr>
      <vt:lpstr>包含等价条件的证明</vt:lpstr>
      <vt:lpstr>证明</vt:lpstr>
      <vt:lpstr>PowerPoint 演示文稿</vt:lpstr>
      <vt:lpstr>包含等价条件的证明</vt:lpstr>
      <vt:lpstr>第六章 习题课</vt:lpstr>
      <vt:lpstr>练习1</vt:lpstr>
      <vt:lpstr>练习2</vt:lpstr>
      <vt:lpstr>解答</vt:lpstr>
      <vt:lpstr>练习3</vt:lpstr>
      <vt:lpstr>解题思路</vt:lpstr>
      <vt:lpstr>解答</vt:lpstr>
      <vt:lpstr>练习4</vt:lpstr>
      <vt:lpstr>解答</vt:lpstr>
      <vt:lpstr>解答</vt:lpstr>
      <vt:lpstr>练习5</vt:lpstr>
      <vt:lpstr>分析</vt:lpstr>
      <vt:lpstr>解答</vt:lpstr>
      <vt:lpstr>解答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CS</cp:lastModifiedBy>
  <cp:revision>454</cp:revision>
  <dcterms:created xsi:type="dcterms:W3CDTF">2007-11-19T20:33:53Z</dcterms:created>
  <dcterms:modified xsi:type="dcterms:W3CDTF">2024-03-31T07:45:55Z</dcterms:modified>
</cp:coreProperties>
</file>