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87"/>
  </p:notesMasterIdLst>
  <p:handoutMasterIdLst>
    <p:handoutMasterId r:id="rId88"/>
  </p:handoutMasterIdLst>
  <p:sldIdLst>
    <p:sldId id="257" r:id="rId2"/>
    <p:sldId id="258" r:id="rId3"/>
    <p:sldId id="259" r:id="rId4"/>
    <p:sldId id="260" r:id="rId5"/>
    <p:sldId id="358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81" r:id="rId18"/>
    <p:sldId id="276" r:id="rId19"/>
    <p:sldId id="277" r:id="rId20"/>
    <p:sldId id="278" r:id="rId21"/>
    <p:sldId id="279" r:id="rId22"/>
    <p:sldId id="280" r:id="rId23"/>
    <p:sldId id="273" r:id="rId24"/>
    <p:sldId id="282" r:id="rId25"/>
    <p:sldId id="283" r:id="rId26"/>
    <p:sldId id="284" r:id="rId27"/>
    <p:sldId id="287" r:id="rId28"/>
    <p:sldId id="288" r:id="rId29"/>
    <p:sldId id="289" r:id="rId30"/>
    <p:sldId id="292" r:id="rId31"/>
    <p:sldId id="293" r:id="rId32"/>
    <p:sldId id="290" r:id="rId33"/>
    <p:sldId id="294" r:id="rId34"/>
    <p:sldId id="296" r:id="rId35"/>
    <p:sldId id="297" r:id="rId36"/>
    <p:sldId id="299" r:id="rId37"/>
    <p:sldId id="285" r:id="rId38"/>
    <p:sldId id="275" r:id="rId39"/>
    <p:sldId id="300" r:id="rId40"/>
    <p:sldId id="301" r:id="rId41"/>
    <p:sldId id="302" r:id="rId42"/>
    <p:sldId id="306" r:id="rId43"/>
    <p:sldId id="307" r:id="rId44"/>
    <p:sldId id="308" r:id="rId45"/>
    <p:sldId id="309" r:id="rId46"/>
    <p:sldId id="311" r:id="rId47"/>
    <p:sldId id="312" r:id="rId48"/>
    <p:sldId id="313" r:id="rId49"/>
    <p:sldId id="315" r:id="rId50"/>
    <p:sldId id="317" r:id="rId51"/>
    <p:sldId id="318" r:id="rId52"/>
    <p:sldId id="319" r:id="rId53"/>
    <p:sldId id="320" r:id="rId54"/>
    <p:sldId id="321" r:id="rId55"/>
    <p:sldId id="322" r:id="rId56"/>
    <p:sldId id="323" r:id="rId57"/>
    <p:sldId id="324" r:id="rId58"/>
    <p:sldId id="325" r:id="rId59"/>
    <p:sldId id="326" r:id="rId60"/>
    <p:sldId id="327" r:id="rId61"/>
    <p:sldId id="328" r:id="rId62"/>
    <p:sldId id="357" r:id="rId63"/>
    <p:sldId id="332" r:id="rId64"/>
    <p:sldId id="334" r:id="rId65"/>
    <p:sldId id="335" r:id="rId66"/>
    <p:sldId id="336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6" r:id="rId76"/>
    <p:sldId id="347" r:id="rId77"/>
    <p:sldId id="348" r:id="rId78"/>
    <p:sldId id="349" r:id="rId79"/>
    <p:sldId id="350" r:id="rId80"/>
    <p:sldId id="351" r:id="rId81"/>
    <p:sldId id="352" r:id="rId82"/>
    <p:sldId id="353" r:id="rId83"/>
    <p:sldId id="354" r:id="rId84"/>
    <p:sldId id="355" r:id="rId85"/>
    <p:sldId id="356" r:id="rId8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9999"/>
    <a:srgbClr val="CCFFCC"/>
    <a:srgbClr val="FFFF66"/>
    <a:srgbClr val="A50021"/>
    <a:srgbClr val="69B3F1"/>
    <a:srgbClr val="FF9900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39" autoAdjust="0"/>
    <p:restoredTop sz="92819" autoAdjust="0"/>
  </p:normalViewPr>
  <p:slideViewPr>
    <p:cSldViewPr>
      <p:cViewPr varScale="1">
        <p:scale>
          <a:sx n="85" d="100"/>
          <a:sy n="85" d="100"/>
        </p:scale>
        <p:origin x="123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278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handoutMaster" Target="handoutMasters/handout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204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204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47FF116-EB82-47BD-878B-BC28933049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0849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07A1520-B9E0-48AC-855E-EED12545102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2305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CD94CC-AB2F-4898-A47E-C87811E149D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166529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44CD53-E757-4F75-A77C-1231639006CB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28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7613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34D40E-8B70-4EE5-B797-81466CE3C563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287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550503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04A66A-7EFF-4E14-82F6-79D3F215AA52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10655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AA299-B11C-4DFE-AD80-473CA7B049C1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353511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48F564-87F5-4387-93BE-9A385032A2BB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08913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ECA085-9AEF-4D7E-B166-8ADD184964ED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97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765840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B4CA6F-FAA2-4CCC-BE90-5A8BD23069AF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316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808908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5C32B64-9F15-4CD7-9A84-854988525550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0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9629398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39E545-6C00-40B7-90F7-8AFC0EB1D267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34292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2C7A82-1FA0-4992-9B75-3E91C05691F9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10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39712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F57097F-33BD-4624-9B0D-D0A33FE5C74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26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57741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6B7ADC-B41B-4C7C-8AA7-CDC5C60014A3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12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849057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535918-67C5-4E98-BF3A-A2A0A4287036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4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450051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9FBF4C-38F1-4766-B310-31485E9EB7AF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300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201509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137B29-6A11-46B2-9203-13AFE47692FB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318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8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09967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98A67B-60E5-47F7-81A1-89B1547E6B90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320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0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314839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BCA378-88BA-4DB5-B0FE-A5F133DB1A88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322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06161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555EF4D-2579-48C3-82D9-BF7A88C6FC67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328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430365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06F364-2E26-4A29-99C5-DB3C79B7F0F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36121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6EB3F93-5B2B-4563-B094-4C3E6F0224F5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32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691080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9DC97E-BE55-4E06-A1A2-E979E4B5F1EB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38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8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641803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6FDF864-67E4-420D-A198-3726552E793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6717241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0F079-1478-4861-A262-14453427BBE2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340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634708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5D8BA8-82A2-4848-BD19-B6374F775C1C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34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4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397764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C1DE56-A058-4F5E-9A74-029A24EDF493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43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8232981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17B80-5C6B-4CF5-993C-A196D9BBB392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34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6197022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D85E4D-C724-4792-9AC3-C70F5E55851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3355855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D207CAB-7880-4FB9-BE16-595046A824CD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39618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7E0178-1F6F-407E-A76E-0AAF16800EE6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301621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B750E8-D7C5-407B-AAF1-BECABFB441C9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0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860781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F7B061-44F5-4CFC-A8CD-EA380FE65534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7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7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4984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ADB905-6372-4964-84FD-CBFF371114E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35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3008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C4BCF-6F24-4A48-812A-1B43CB7B3B04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502713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350823-9D0E-4323-B26E-D5169864E461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361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1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805254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F127D78-D599-415E-96D8-9F4DDB965ADC}" type="slidenum">
              <a:rPr lang="en-US" altLang="zh-CN"/>
              <a:pPr/>
              <a:t>42</a:t>
            </a:fld>
            <a:endParaRPr lang="en-US" altLang="zh-CN"/>
          </a:p>
        </p:txBody>
      </p:sp>
      <p:sp>
        <p:nvSpPr>
          <p:cNvPr id="369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9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919367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C45889-4222-473F-B5BD-60DBA3AED2A3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371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1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7180780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05724-9915-4C2E-AA68-6BF56286F478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373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3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3893006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BA4F68-33E5-472E-BE0D-5C04EF4E4313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75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5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8174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1B95AC-A108-49A2-A58C-F831F5C77348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79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9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48374007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A2D793-1667-48B6-A5BC-F1B8F353E2A1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81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1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06630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1D1A8EB-7748-4A75-9CF8-9F11C8C7E604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84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4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8364525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CD57A-68A5-4905-B312-09124377D2AE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88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8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13822210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B5244B-748D-4F8D-9CAC-31EA0EB9120B}" type="slidenum">
              <a:rPr lang="en-US" altLang="zh-CN"/>
              <a:pPr/>
              <a:t>50</a:t>
            </a:fld>
            <a:endParaRPr lang="en-US" altLang="zh-CN"/>
          </a:p>
        </p:txBody>
      </p:sp>
      <p:sp>
        <p:nvSpPr>
          <p:cNvPr id="392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2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6508374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1CE42E-51CC-4C09-89C7-495DA4E6CF87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106497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D485043-EB73-4C80-AA91-FD7941576938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94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2595157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2AD40B-269D-4B26-98ED-8CDB1FC3FB4C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736025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90E1278-DF85-46E2-9246-C4C100DF27D8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98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8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3472833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35B3BD-87DC-429A-89E5-D7F8EAEE6668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400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0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5995848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7BD377-3E6C-4D56-8B7B-5C708B020347}" type="slidenum">
              <a:rPr lang="en-US" altLang="zh-CN"/>
              <a:pPr/>
              <a:t>55</a:t>
            </a:fld>
            <a:endParaRPr lang="en-US" altLang="zh-CN"/>
          </a:p>
        </p:txBody>
      </p:sp>
      <p:sp>
        <p:nvSpPr>
          <p:cNvPr id="402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54844333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5D244-20FA-4F27-8337-55508BA27E0B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04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486086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5CC11EB-FE94-4EF0-92E1-283CE2987365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06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6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03903182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6FB329-60EB-44B1-A5E9-EE1C9806F854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408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060781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A3FAD8-523C-4710-9C96-41676A09D85C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410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32732167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00C214-AF18-4ECF-A5B2-9C87CA294187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412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78838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5A5916-84BB-4C4C-9548-11463D4F7BD1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635037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8E3AB4-F554-4756-93EF-9F864206E4D3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41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4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790406708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6D09DA-2349-4AB1-932C-E98EDE90F6F3}" type="slidenum">
              <a:rPr lang="en-US" altLang="zh-CN"/>
              <a:pPr/>
              <a:t>62</a:t>
            </a:fld>
            <a:endParaRPr lang="en-US" altLang="zh-CN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560384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201AA-9EDD-4969-AB9F-5C991C1483B6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422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8889849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2A96A0-76B1-45FA-A46D-A914DB416E50}" type="slidenum">
              <a:rPr lang="en-US" altLang="zh-CN"/>
              <a:pPr/>
              <a:t>64</a:t>
            </a:fld>
            <a:endParaRPr lang="en-US" altLang="zh-CN"/>
          </a:p>
        </p:txBody>
      </p:sp>
      <p:sp>
        <p:nvSpPr>
          <p:cNvPr id="427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1140178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E466C0-F2F7-4056-8BF4-CFCC5F462C77}" type="slidenum">
              <a:rPr lang="en-US" altLang="zh-CN"/>
              <a:pPr/>
              <a:t>65</a:t>
            </a:fld>
            <a:endParaRPr lang="en-US" altLang="zh-CN"/>
          </a:p>
        </p:txBody>
      </p:sp>
      <p:sp>
        <p:nvSpPr>
          <p:cNvPr id="42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6574693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BF9F81-BDD4-4FAF-8B79-2F6A1E5A0421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431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865675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A520D-997B-4040-BB5D-3D58405B56D4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433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3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4930953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C0D109-AFC4-4B94-9A9C-6871DFBB72CD}" type="slidenum">
              <a:rPr lang="en-US" altLang="zh-CN"/>
              <a:pPr/>
              <a:t>68</a:t>
            </a:fld>
            <a:endParaRPr lang="en-US" altLang="zh-CN"/>
          </a:p>
        </p:txBody>
      </p:sp>
      <p:sp>
        <p:nvSpPr>
          <p:cNvPr id="435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5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1367976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CAF4D0-E0B6-4D71-AF12-7A56080EEF8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437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7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887030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627253-E521-4D24-BF4C-27DD3DDECC91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439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9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56366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ED644C-0F16-47EE-BEB8-0054C32E433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7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4204796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6659AC-7D0A-4FB2-A386-7C0BE802D7E4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441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1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59479169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8397E8-4DB4-467A-8838-864FB12185F8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443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3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739535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E05308-4A0A-4E19-B832-23FDDC014E3C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92366722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0DA1FCC-D9A8-4238-8AFE-1CCD45C5AF94}" type="slidenum">
              <a:rPr lang="en-US" altLang="zh-CN"/>
              <a:pPr/>
              <a:t>74</a:t>
            </a:fld>
            <a:endParaRPr lang="en-US" altLang="zh-CN"/>
          </a:p>
        </p:txBody>
      </p:sp>
      <p:sp>
        <p:nvSpPr>
          <p:cNvPr id="447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7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0871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DDB6B-7F63-4FF8-B814-2BCC80505492}" type="slidenum">
              <a:rPr lang="en-US" altLang="zh-CN"/>
              <a:pPr/>
              <a:t>75</a:t>
            </a:fld>
            <a:endParaRPr lang="en-US" altLang="zh-CN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2643756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E3A5F-2193-497A-9B43-5F08755D45A0}" type="slidenum">
              <a:rPr lang="en-US" altLang="zh-CN"/>
              <a:pPr/>
              <a:t>76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02991454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F07E9B-E557-4284-83BB-6DE428DF6472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455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5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987261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155FC1-EA7D-48D2-95A3-7A42D1ECB27B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457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7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534804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E7072-22DB-4D41-84ED-33A803C04F51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59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9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838040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6B75D4-2A76-4528-963F-574A3A7D730A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569060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B6EE1A-516B-4EEE-AB8A-6007913070B3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281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1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7605384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72FC97-81BA-4474-9573-53DC9926F5FF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463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3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7825371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965D825-6AA9-4F03-8BFD-35BF7A30AC2D}" type="slidenum">
              <a:rPr lang="en-US" altLang="zh-CN"/>
              <a:pPr/>
              <a:t>82</a:t>
            </a:fld>
            <a:endParaRPr lang="en-US" altLang="zh-CN"/>
          </a:p>
        </p:txBody>
      </p:sp>
      <p:sp>
        <p:nvSpPr>
          <p:cNvPr id="465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51132920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AED761-9CE8-4015-BC75-43D9A7830FA0}" type="slidenum">
              <a:rPr lang="en-US" altLang="zh-CN"/>
              <a:pPr/>
              <a:t>83</a:t>
            </a:fld>
            <a:endParaRPr lang="en-US" altLang="zh-CN"/>
          </a:p>
        </p:txBody>
      </p:sp>
      <p:sp>
        <p:nvSpPr>
          <p:cNvPr id="467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098859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DEFBB2-2D3C-44B7-A742-85F580C2ADEB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470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98993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DAD666-500D-4011-A41D-2E9DD06477C9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472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2949776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44F41-ECC6-487F-8B4A-4BC9D1787DB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283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0556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728E10-E663-4478-B704-7D3EB4A79D3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3533805"/>
      </p:ext>
    </p:extLst>
  </p:cSld>
  <p:clrMapOvr>
    <a:masterClrMapping/>
  </p:clrMapOvr>
  <p:transition spd="slow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9DCF95-F07B-4760-BC02-9A80E14F696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208671"/>
      </p:ext>
    </p:extLst>
  </p:cSld>
  <p:clrMapOvr>
    <a:masterClrMapping/>
  </p:clrMapOvr>
  <p:transition spd="slow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8658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865813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FD9D4D5-6933-4A22-9D97-4834056F2B3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0002740"/>
      </p:ext>
    </p:extLst>
  </p:cSld>
  <p:clrMapOvr>
    <a:masterClrMapping/>
  </p:clrMapOvr>
  <p:transition spd="slow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3B94169-88F8-46F3-9469-0240D45F206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5451353"/>
      </p:ext>
    </p:extLst>
  </p:cSld>
  <p:clrMapOvr>
    <a:masterClrMapping/>
  </p:clrMapOvr>
  <p:transition spd="slow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9613" y="260350"/>
            <a:ext cx="6121400" cy="41751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AE1459-63D4-4753-B6A4-C49E22D401A6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8173196"/>
      </p:ext>
    </p:extLst>
  </p:cSld>
  <p:clrMapOvr>
    <a:masterClrMapping/>
  </p:clrMapOvr>
  <p:transition spd="slow">
    <p:fade/>
  </p:transition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9CE173-EBD4-468C-9045-90F199B8AA4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2875875"/>
      </p:ext>
    </p:extLst>
  </p:cSld>
  <p:clrMapOvr>
    <a:masterClrMapping/>
  </p:clrMapOvr>
  <p:transition spd="slow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F5FDB54-CC2D-4AF5-A21F-3B58A6AF140B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56059935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2pPr marL="742950" indent="-285750">
              <a:buFont typeface="Wingdings" panose="05000000000000000000" pitchFamily="2" charset="2"/>
              <a:buChar char="Ø"/>
              <a:defRPr/>
            </a:lvl2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0164724-0D68-49A1-8794-52781370A6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210808"/>
      </p:ext>
    </p:extLst>
  </p:cSld>
  <p:clrMapOvr>
    <a:masterClrMapping/>
  </p:clrMapOvr>
  <p:transition spd="slow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EE95A89-EBD1-4434-9951-2D803C53F9C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9628214"/>
      </p:ext>
    </p:extLst>
  </p:cSld>
  <p:clrMapOvr>
    <a:masterClrMapping/>
  </p:clrMapOvr>
  <p:transition spd="slow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C92D40-F075-4460-9946-D67CB7F170D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76418844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0FB159-B4A8-4350-91EC-0BE3D8ECE0B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783406"/>
      </p:ext>
    </p:extLst>
  </p:cSld>
  <p:clrMapOvr>
    <a:masterClrMapping/>
  </p:clrMapOvr>
  <p:transition spd="slow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 marL="742950" indent="-285750">
              <a:buFont typeface="Wingdings" panose="05000000000000000000" pitchFamily="2" charset="2"/>
              <a:buChar char="Ø"/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F5504F-32BF-4107-9544-4955F1C21A9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6935085"/>
      </p:ext>
    </p:extLst>
  </p:cSld>
  <p:clrMapOvr>
    <a:masterClrMapping/>
  </p:clrMapOvr>
  <p:transition spd="slow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0B0FEC-A59A-4174-8EF2-F726C59470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2314147"/>
      </p:ext>
    </p:extLst>
  </p:cSld>
  <p:clrMapOvr>
    <a:masterClrMapping/>
  </p:clrMapOvr>
  <p:transition spd="slow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CFDFE"/>
            </a:gs>
            <a:gs pos="74001">
              <a:srgbClr val="E0F1F2"/>
            </a:gs>
            <a:gs pos="83000">
              <a:srgbClr val="E0F1F2"/>
            </a:gs>
            <a:gs pos="100000">
              <a:srgbClr val="EBF6F7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-1588" y="0"/>
            <a:ext cx="9144001" cy="90805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68488" y="246063"/>
            <a:ext cx="6121400" cy="417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5613" y="131445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zh-CN" altLang="zh-CN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C4AE1459-63D4-4753-B6A4-C49E22D401A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0" y="161925"/>
            <a:ext cx="1835150" cy="584200"/>
          </a:xfrm>
          <a:prstGeom prst="rect">
            <a:avLst/>
          </a:prstGeom>
          <a:solidFill>
            <a:srgbClr val="72BFC5"/>
          </a:solidFill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zh-CN" altLang="en-US" sz="3200" b="1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  <p:sp>
        <p:nvSpPr>
          <p:cNvPr id="9" name="矩形 8"/>
          <p:cNvSpPr/>
          <p:nvPr/>
        </p:nvSpPr>
        <p:spPr>
          <a:xfrm>
            <a:off x="-964" y="-2"/>
            <a:ext cx="9144000" cy="908720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0" y="161971"/>
            <a:ext cx="1835696" cy="584775"/>
          </a:xfrm>
          <a:prstGeom prst="rect">
            <a:avLst/>
          </a:prstGeom>
          <a:solidFill>
            <a:srgbClr val="72BFC5"/>
          </a:solidFill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3200" b="1" cap="none" spc="50" dirty="0">
                <a:ln w="0"/>
                <a:solidFill>
                  <a:schemeClr val="accent5">
                    <a:lumMod val="1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华文行楷" panose="02010800040101010101" pitchFamily="2" charset="-122"/>
                <a:ea typeface="华文行楷" panose="02010800040101010101" pitchFamily="2" charset="-122"/>
              </a:rPr>
              <a:t>离散数学</a:t>
            </a:r>
          </a:p>
        </p:txBody>
      </p:sp>
    </p:spTree>
    <p:extLst>
      <p:ext uri="{BB962C8B-B14F-4D97-AF65-F5344CB8AC3E}">
        <p14:creationId xmlns:p14="http://schemas.microsoft.com/office/powerpoint/2010/main" val="409833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ransition spd="slow">
    <p:fade/>
  </p:transition>
  <p:hf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defRPr sz="2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200" kern="1200">
          <a:solidFill>
            <a:schemeClr val="tx1"/>
          </a:solidFill>
          <a:latin typeface="+mn-lt"/>
          <a:ea typeface="华文中宋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xfrm>
            <a:off x="1835150" y="260350"/>
            <a:ext cx="6394450" cy="431800"/>
          </a:xfrm>
          <a:noFill/>
          <a:ln/>
          <a:extLs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chemeClr val="tx1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</a:rPr>
              <a:t>第七章 二元关系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4924425"/>
          </a:xfrm>
        </p:spPr>
        <p:txBody>
          <a:bodyPr/>
          <a:lstStyle/>
          <a:p>
            <a:pPr marL="361950" indent="-361950">
              <a:buClr>
                <a:srgbClr val="FF9900"/>
              </a:buClr>
            </a:pPr>
            <a:r>
              <a:rPr lang="zh-CN" altLang="en-US"/>
              <a:t>主要内容</a:t>
            </a:r>
          </a:p>
          <a:p>
            <a:pPr marL="361950" indent="-36195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有序对与笛卡儿积</a:t>
            </a:r>
          </a:p>
          <a:p>
            <a:pPr marL="361950" indent="-36195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二元关系的定义与表示法</a:t>
            </a:r>
          </a:p>
          <a:p>
            <a:pPr marL="361950" indent="-36195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关系的运算</a:t>
            </a:r>
          </a:p>
          <a:p>
            <a:pPr marL="361950" indent="-36195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关系的性质</a:t>
            </a:r>
          </a:p>
          <a:p>
            <a:pPr marL="361950" indent="-36195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关系的闭包</a:t>
            </a:r>
          </a:p>
          <a:p>
            <a:pPr marL="361950" indent="-36195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等价关系与划分</a:t>
            </a:r>
          </a:p>
          <a:p>
            <a:pPr marL="361950" indent="-36195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偏序关系</a:t>
            </a:r>
          </a:p>
          <a:p>
            <a:pPr marL="361950" indent="-361950"/>
            <a:endParaRPr lang="en-US" altLang="zh-CN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BCE3F-81AD-4812-B71A-2EBE2F0F894F}" type="slidenum">
              <a:rPr lang="en-US" altLang="zh-CN"/>
              <a:pPr/>
              <a:t>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i="1"/>
              <a:t>A</a:t>
            </a:r>
            <a:r>
              <a:rPr lang="zh-CN" altLang="en-US"/>
              <a:t>上重要关系的实例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idx="1"/>
          </p:nvPr>
        </p:nvSpPr>
        <p:spPr>
          <a:xfrm>
            <a:off x="323528" y="1270000"/>
            <a:ext cx="8363272" cy="532765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A50021"/>
                </a:solidFill>
              </a:rPr>
              <a:t>定义</a:t>
            </a:r>
            <a:r>
              <a:rPr lang="en-US" altLang="zh-CN" sz="2000" dirty="0">
                <a:solidFill>
                  <a:srgbClr val="A50021"/>
                </a:solidFill>
              </a:rPr>
              <a:t>7.5 </a:t>
            </a:r>
            <a:r>
              <a:rPr lang="en-US" altLang="zh-CN" sz="2000" dirty="0"/>
              <a:t> </a:t>
            </a:r>
            <a:r>
              <a:rPr lang="zh-CN" altLang="en-US" sz="2000" dirty="0"/>
              <a:t>设 </a:t>
            </a:r>
            <a:r>
              <a:rPr lang="en-US" altLang="zh-CN" sz="2000" i="1" dirty="0"/>
              <a:t>A </a:t>
            </a:r>
            <a:r>
              <a:rPr lang="zh-CN" altLang="en-US" sz="2000" dirty="0"/>
              <a:t>为集合</a:t>
            </a:r>
            <a:r>
              <a:rPr lang="en-US" altLang="zh-CN" sz="2000" dirty="0"/>
              <a:t>, 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(1)  </a:t>
            </a:r>
            <a:r>
              <a:rPr lang="zh-CN" altLang="en-US" sz="2000" dirty="0"/>
              <a:t>是</a:t>
            </a:r>
            <a:r>
              <a:rPr lang="en-US" altLang="zh-CN" sz="2000" i="1" dirty="0"/>
              <a:t>A</a:t>
            </a:r>
            <a:r>
              <a:rPr lang="zh-CN" altLang="en-US" sz="2000" dirty="0"/>
              <a:t>上的关系，称为</a:t>
            </a:r>
            <a:r>
              <a:rPr lang="zh-CN" altLang="en-US" sz="2000" dirty="0">
                <a:solidFill>
                  <a:srgbClr val="A50021"/>
                </a:solidFill>
              </a:rPr>
              <a:t>空关系</a:t>
            </a:r>
            <a:endParaRPr lang="zh-CN" altLang="en-US" sz="2000" i="1" dirty="0">
              <a:solidFill>
                <a:srgbClr val="A5002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/>
              <a:t>(2)</a:t>
            </a:r>
            <a:r>
              <a:rPr lang="en-US" altLang="zh-CN" sz="2000" i="1" dirty="0"/>
              <a:t> </a:t>
            </a:r>
            <a:r>
              <a:rPr lang="zh-CN" altLang="en-US" sz="2000" dirty="0">
                <a:solidFill>
                  <a:srgbClr val="A50021"/>
                </a:solidFill>
              </a:rPr>
              <a:t>全域关系</a:t>
            </a:r>
            <a:r>
              <a:rPr lang="zh-CN" altLang="en-US" sz="2000" dirty="0"/>
              <a:t>  </a:t>
            </a:r>
            <a:r>
              <a:rPr lang="en-US" altLang="zh-CN" sz="2000" i="1" dirty="0"/>
              <a:t>E</a:t>
            </a:r>
            <a:r>
              <a:rPr lang="en-US" altLang="zh-CN" sz="2000" i="1" baseline="-25000" dirty="0"/>
              <a:t>A </a:t>
            </a:r>
            <a:r>
              <a:rPr lang="en-US" altLang="zh-CN" sz="2000" dirty="0"/>
              <a:t>= {&lt;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&gt;| 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∈</a:t>
            </a:r>
            <a:r>
              <a:rPr lang="en-US" altLang="zh-CN" sz="2000" i="1" dirty="0" err="1"/>
              <a:t>A</a:t>
            </a:r>
            <a:r>
              <a:rPr lang="en-US" altLang="zh-CN" sz="2000" dirty="0" err="1"/>
              <a:t>∧</a:t>
            </a:r>
            <a:r>
              <a:rPr lang="en-US" altLang="zh-CN" sz="2000" i="1" dirty="0" err="1"/>
              <a:t>y</a:t>
            </a:r>
            <a:r>
              <a:rPr lang="en-US" altLang="zh-CN" sz="2000" dirty="0" err="1"/>
              <a:t>∈</a:t>
            </a:r>
            <a:r>
              <a:rPr lang="en-US" altLang="zh-CN" sz="2000" i="1" dirty="0" err="1"/>
              <a:t>A</a:t>
            </a:r>
            <a:r>
              <a:rPr lang="en-US" altLang="zh-CN" sz="2000" dirty="0"/>
              <a:t>} = </a:t>
            </a:r>
            <a:r>
              <a:rPr lang="en-US" altLang="zh-CN" sz="2000" i="1" dirty="0"/>
              <a:t>A</a:t>
            </a:r>
            <a:r>
              <a:rPr lang="en-US" altLang="zh-CN" sz="2000" dirty="0"/>
              <a:t>×</a:t>
            </a:r>
            <a:r>
              <a:rPr lang="en-US" altLang="zh-CN" sz="2000" i="1" dirty="0"/>
              <a:t>A  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50021"/>
                </a:solidFill>
              </a:rPr>
              <a:t>      </a:t>
            </a:r>
            <a:r>
              <a:rPr lang="zh-CN" altLang="en-US" sz="2000" dirty="0">
                <a:solidFill>
                  <a:srgbClr val="A50021"/>
                </a:solidFill>
              </a:rPr>
              <a:t>恒等关系 </a:t>
            </a:r>
            <a:r>
              <a:rPr lang="en-US" altLang="zh-CN" sz="2000" i="1" dirty="0"/>
              <a:t>I</a:t>
            </a:r>
            <a:r>
              <a:rPr lang="en-US" altLang="zh-CN" sz="2000" i="1" baseline="-25000" dirty="0"/>
              <a:t>A</a:t>
            </a:r>
            <a:r>
              <a:rPr lang="en-US" altLang="zh-CN" sz="2000" i="1" dirty="0"/>
              <a:t> </a:t>
            </a:r>
            <a:r>
              <a:rPr lang="en-US" altLang="zh-CN" sz="2000" dirty="0"/>
              <a:t>= {&lt;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x</a:t>
            </a:r>
            <a:r>
              <a:rPr lang="en-US" altLang="zh-CN" sz="2000" dirty="0"/>
              <a:t>&gt;| 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∈</a:t>
            </a:r>
            <a:r>
              <a:rPr lang="en-US" altLang="zh-CN" sz="2000" i="1" dirty="0" err="1"/>
              <a:t>A</a:t>
            </a:r>
            <a:r>
              <a:rPr lang="en-US" altLang="zh-CN" sz="2000" dirty="0"/>
              <a:t>}</a:t>
            </a:r>
          </a:p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A50021"/>
                </a:solidFill>
              </a:rPr>
              <a:t>      </a:t>
            </a:r>
            <a:r>
              <a:rPr lang="zh-CN" altLang="en-US" sz="2000" dirty="0">
                <a:solidFill>
                  <a:srgbClr val="A50021"/>
                </a:solidFill>
              </a:rPr>
              <a:t>小于等于关系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L</a:t>
            </a:r>
            <a:r>
              <a:rPr lang="en-US" altLang="zh-CN" sz="2000" i="1" baseline="-25000" dirty="0"/>
              <a:t>A</a:t>
            </a:r>
            <a:r>
              <a:rPr lang="en-US" altLang="zh-CN" sz="2000" i="1" dirty="0"/>
              <a:t> </a:t>
            </a:r>
            <a:r>
              <a:rPr lang="en-US" altLang="zh-CN" sz="2000" dirty="0"/>
              <a:t>= {&lt;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&gt;| 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 err="1"/>
              <a:t>∈</a:t>
            </a:r>
            <a:r>
              <a:rPr lang="en-US" altLang="zh-CN" sz="2000" i="1" dirty="0" err="1"/>
              <a:t>A</a:t>
            </a:r>
            <a:r>
              <a:rPr lang="en-US" altLang="zh-CN" sz="2000" dirty="0" err="1"/>
              <a:t>∧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≤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}, </a:t>
            </a:r>
            <a:r>
              <a:rPr lang="en-US" altLang="zh-CN" sz="2000" i="1" dirty="0"/>
              <a:t>A</a:t>
            </a:r>
            <a:r>
              <a:rPr lang="zh-CN" altLang="en-US" sz="2000" dirty="0"/>
              <a:t>为实数子集 </a:t>
            </a:r>
            <a:endParaRPr lang="zh-CN" altLang="en-US" sz="2000" i="1" dirty="0"/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   </a:t>
            </a:r>
            <a:r>
              <a:rPr lang="zh-CN" altLang="en-US" sz="2000" dirty="0">
                <a:solidFill>
                  <a:srgbClr val="A50021"/>
                </a:solidFill>
              </a:rPr>
              <a:t>整除关系 </a:t>
            </a:r>
            <a:r>
              <a:rPr lang="en-US" altLang="zh-CN" sz="2000" i="1" dirty="0"/>
              <a:t>D</a:t>
            </a:r>
            <a:r>
              <a:rPr lang="en-US" altLang="zh-CN" sz="2000" i="1" baseline="-25000" dirty="0"/>
              <a:t>A </a:t>
            </a:r>
            <a:r>
              <a:rPr lang="en-US" altLang="zh-CN" sz="2000" dirty="0"/>
              <a:t>= {&lt;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&gt;| 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 err="1"/>
              <a:t>∈</a:t>
            </a:r>
            <a:r>
              <a:rPr lang="en-US" altLang="zh-CN" sz="2000" i="1" dirty="0" err="1"/>
              <a:t>A</a:t>
            </a:r>
            <a:r>
              <a:rPr lang="en-US" altLang="zh-CN" sz="2000" dirty="0" err="1"/>
              <a:t>∧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|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}, </a:t>
            </a:r>
            <a:r>
              <a:rPr lang="en-US" altLang="zh-CN" sz="2000" i="1" dirty="0"/>
              <a:t>A</a:t>
            </a:r>
            <a:r>
              <a:rPr lang="zh-CN" altLang="en-US" sz="2000" dirty="0"/>
              <a:t>为非</a:t>
            </a:r>
            <a:r>
              <a:rPr lang="en-US" altLang="zh-CN" sz="2000" dirty="0"/>
              <a:t>0</a:t>
            </a:r>
            <a:r>
              <a:rPr lang="zh-CN" altLang="en-US" sz="2000" dirty="0"/>
              <a:t>整数子集    </a:t>
            </a:r>
            <a:endParaRPr lang="zh-CN" altLang="en-US" sz="2000" i="1" dirty="0"/>
          </a:p>
          <a:p>
            <a:pPr>
              <a:lnSpc>
                <a:spcPct val="150000"/>
              </a:lnSpc>
            </a:pPr>
            <a:r>
              <a:rPr lang="zh-CN" altLang="en-US" sz="2000" i="1" dirty="0"/>
              <a:t>      </a:t>
            </a:r>
            <a:r>
              <a:rPr lang="zh-CN" altLang="en-US" sz="2000" dirty="0">
                <a:solidFill>
                  <a:srgbClr val="A50021"/>
                </a:solidFill>
              </a:rPr>
              <a:t>包含关系</a:t>
            </a:r>
            <a:r>
              <a:rPr lang="zh-CN" altLang="en-US" sz="2000" i="1" dirty="0"/>
              <a:t> </a:t>
            </a:r>
            <a:r>
              <a:rPr lang="en-US" altLang="zh-CN" sz="2000" i="1" dirty="0"/>
              <a:t>R</a:t>
            </a:r>
            <a:r>
              <a:rPr lang="en-US" altLang="zh-CN" sz="2000" baseline="-25000" dirty="0">
                <a:sym typeface="Symbol" panose="05050102010706020507" pitchFamily="18" charset="2"/>
              </a:rPr>
              <a:t></a:t>
            </a:r>
            <a:r>
              <a:rPr lang="en-US" altLang="zh-CN" sz="2000" dirty="0"/>
              <a:t> = {&lt;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&gt;| 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 err="1"/>
              <a:t>∈</a:t>
            </a:r>
            <a:r>
              <a:rPr lang="en-US" altLang="zh-CN" sz="2000" i="1" dirty="0" err="1"/>
              <a:t>A</a:t>
            </a:r>
            <a:r>
              <a:rPr lang="en-US" altLang="zh-CN" sz="2000" dirty="0" err="1"/>
              <a:t>∧</a:t>
            </a:r>
            <a:r>
              <a:rPr lang="en-US" altLang="zh-CN" sz="2000" i="1" dirty="0" err="1"/>
              <a:t>x</a:t>
            </a:r>
            <a:r>
              <a:rPr lang="en-US" altLang="zh-CN" sz="2000" dirty="0" err="1">
                <a:sym typeface="Symbol" panose="05050102010706020507" pitchFamily="18" charset="2"/>
              </a:rPr>
              <a:t>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}, </a:t>
            </a:r>
            <a:r>
              <a:rPr lang="en-US" altLang="zh-CN" sz="2000" i="1" dirty="0"/>
              <a:t>A</a:t>
            </a:r>
            <a:r>
              <a:rPr lang="zh-CN" altLang="en-US" sz="2000" dirty="0"/>
              <a:t>是集合族</a:t>
            </a:r>
            <a:r>
              <a:rPr lang="en-US" altLang="zh-CN" sz="2000" dirty="0"/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EB24A-E5FA-4C8B-969E-05C893E2D60D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idx="1"/>
          </p:nvPr>
        </p:nvSpPr>
        <p:spPr>
          <a:xfrm>
            <a:off x="251520" y="981450"/>
            <a:ext cx="8713788" cy="5256212"/>
          </a:xfrm>
        </p:spPr>
        <p:txBody>
          <a:bodyPr/>
          <a:lstStyle/>
          <a:p>
            <a:pPr marL="0" indent="0">
              <a:lnSpc>
                <a:spcPct val="150000"/>
              </a:lnSpc>
            </a:pPr>
            <a:r>
              <a:rPr lang="zh-CN" altLang="en-US" sz="2200" dirty="0"/>
              <a:t>例如</a:t>
            </a:r>
            <a:r>
              <a:rPr lang="en-US" altLang="zh-CN" sz="2200" dirty="0"/>
              <a:t>, </a:t>
            </a:r>
            <a:r>
              <a:rPr lang="en-US" altLang="zh-CN" sz="2200" i="1" dirty="0"/>
              <a:t>A</a:t>
            </a:r>
            <a:r>
              <a:rPr lang="en-US" altLang="zh-CN" sz="2200" dirty="0"/>
              <a:t>={1, 2}, </a:t>
            </a:r>
            <a:r>
              <a:rPr lang="zh-CN" altLang="en-US" sz="2200" dirty="0"/>
              <a:t>则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200" dirty="0"/>
              <a:t>         </a:t>
            </a:r>
            <a:r>
              <a:rPr lang="en-US" altLang="zh-CN" sz="2200" i="1" dirty="0"/>
              <a:t>E</a:t>
            </a:r>
            <a:r>
              <a:rPr lang="en-US" altLang="zh-CN" sz="2200" i="1" baseline="-25000" dirty="0"/>
              <a:t>A</a:t>
            </a:r>
            <a:r>
              <a:rPr lang="en-US" altLang="zh-CN" sz="2200" i="1" dirty="0"/>
              <a:t> </a:t>
            </a:r>
            <a:r>
              <a:rPr lang="en-US" altLang="zh-CN" sz="2200" dirty="0"/>
              <a:t>= {&lt;1,1&gt;,&lt;1,2&gt;,&lt;2,1&gt;,&lt;2,2&gt;}</a:t>
            </a:r>
          </a:p>
          <a:p>
            <a:pPr marL="0" indent="0">
              <a:lnSpc>
                <a:spcPct val="150000"/>
              </a:lnSpc>
            </a:pPr>
            <a:r>
              <a:rPr lang="en-US" altLang="zh-CN" sz="2200" dirty="0"/>
              <a:t>         </a:t>
            </a:r>
            <a:r>
              <a:rPr lang="en-US" altLang="zh-CN" sz="2200" i="1" dirty="0"/>
              <a:t>I</a:t>
            </a:r>
            <a:r>
              <a:rPr lang="en-US" altLang="zh-CN" sz="2200" i="1" baseline="-25000" dirty="0"/>
              <a:t>A</a:t>
            </a:r>
            <a:r>
              <a:rPr lang="en-US" altLang="zh-CN" sz="2200" i="1" dirty="0"/>
              <a:t> </a:t>
            </a:r>
            <a:r>
              <a:rPr lang="en-US" altLang="zh-CN" sz="2200" dirty="0"/>
              <a:t>= {&lt;1,1&gt;,&lt;2,2&gt;} 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200" dirty="0"/>
              <a:t>例如  </a:t>
            </a:r>
            <a:r>
              <a:rPr lang="en-US" altLang="zh-CN" sz="2200" i="1" dirty="0"/>
              <a:t>A </a:t>
            </a:r>
            <a:r>
              <a:rPr lang="en-US" altLang="zh-CN" sz="2200" dirty="0"/>
              <a:t>= {1, 2, 3}, </a:t>
            </a:r>
            <a:r>
              <a:rPr lang="en-US" altLang="zh-CN" sz="2200" i="1" dirty="0"/>
              <a:t>B</a:t>
            </a:r>
            <a:r>
              <a:rPr lang="en-US" altLang="zh-CN" sz="2200" dirty="0"/>
              <a:t>={</a:t>
            </a:r>
            <a:r>
              <a:rPr lang="en-US" altLang="zh-CN" sz="2200" i="1" dirty="0"/>
              <a:t>a</a:t>
            </a:r>
            <a:r>
              <a:rPr lang="en-US" altLang="zh-CN" sz="2200" dirty="0"/>
              <a:t>, </a:t>
            </a:r>
            <a:r>
              <a:rPr lang="en-US" altLang="zh-CN" sz="2200" i="1" dirty="0"/>
              <a:t>b</a:t>
            </a:r>
            <a:r>
              <a:rPr lang="en-US" altLang="zh-CN" sz="2200" dirty="0"/>
              <a:t>}, </a:t>
            </a:r>
            <a:r>
              <a:rPr lang="zh-CN" altLang="en-US" sz="2200" dirty="0"/>
              <a:t>则</a:t>
            </a:r>
            <a:br>
              <a:rPr lang="zh-CN" altLang="en-US" sz="2200" dirty="0"/>
            </a:br>
            <a:r>
              <a:rPr lang="zh-CN" altLang="en-US" sz="2200" dirty="0"/>
              <a:t>          </a:t>
            </a:r>
            <a:r>
              <a:rPr lang="en-US" altLang="zh-CN" sz="2200" i="1" dirty="0"/>
              <a:t>L</a:t>
            </a:r>
            <a:r>
              <a:rPr lang="en-US" altLang="zh-CN" sz="2200" i="1" baseline="-25000" dirty="0"/>
              <a:t>A </a:t>
            </a:r>
            <a:r>
              <a:rPr lang="en-US" altLang="zh-CN" sz="2200" dirty="0"/>
              <a:t>= {&lt;1,1&gt;,&lt;1,2&gt;,&lt;1,3&gt;,&lt;2,2&gt;,&lt;2,3&gt;,&lt;3,3&gt;}</a:t>
            </a:r>
            <a:br>
              <a:rPr lang="en-US" altLang="zh-CN" sz="2200" dirty="0"/>
            </a:br>
            <a:r>
              <a:rPr lang="en-US" altLang="zh-CN" sz="2200" dirty="0"/>
              <a:t>          </a:t>
            </a:r>
            <a:r>
              <a:rPr lang="en-US" altLang="zh-CN" sz="2200" i="1" dirty="0"/>
              <a:t>D</a:t>
            </a:r>
            <a:r>
              <a:rPr lang="en-US" altLang="zh-CN" sz="2200" i="1" baseline="-25000" dirty="0"/>
              <a:t>A </a:t>
            </a:r>
            <a:r>
              <a:rPr lang="en-US" altLang="zh-CN" sz="2200" dirty="0"/>
              <a:t>= {&lt;1,1&gt;,&lt;1,2&gt;,&lt;1,3&gt;,&lt;2,2&gt;,&lt;3,3&gt;}</a:t>
            </a:r>
            <a:br>
              <a:rPr lang="en-US" altLang="zh-CN" sz="2200" dirty="0"/>
            </a:br>
            <a:r>
              <a:rPr lang="zh-CN" altLang="en-US" sz="2200" dirty="0"/>
              <a:t>若令  </a:t>
            </a:r>
            <a:r>
              <a:rPr lang="en-US" altLang="zh-CN" sz="2200" i="1" dirty="0"/>
              <a:t>A </a:t>
            </a:r>
            <a:r>
              <a:rPr lang="en-US" altLang="zh-CN" sz="2200" dirty="0"/>
              <a:t>= </a:t>
            </a:r>
            <a:r>
              <a:rPr lang="en-US" altLang="zh-CN" sz="2200" i="1" dirty="0"/>
              <a:t>P</a:t>
            </a:r>
            <a:r>
              <a:rPr lang="en-US" altLang="zh-CN" sz="2200" dirty="0"/>
              <a:t>(</a:t>
            </a:r>
            <a:r>
              <a:rPr lang="en-US" altLang="zh-CN" sz="2200" i="1" dirty="0"/>
              <a:t>B</a:t>
            </a:r>
            <a:r>
              <a:rPr lang="en-US" altLang="zh-CN" sz="2200" dirty="0"/>
              <a:t>) = {</a:t>
            </a:r>
            <a:r>
              <a:rPr lang="en-US" altLang="zh-CN" sz="2200" dirty="0">
                <a:sym typeface="Symbol" panose="05050102010706020507" pitchFamily="18" charset="2"/>
              </a:rPr>
              <a:t></a:t>
            </a:r>
            <a:r>
              <a:rPr lang="en-US" altLang="zh-CN" sz="2200" dirty="0"/>
              <a:t>,{</a:t>
            </a:r>
            <a:r>
              <a:rPr lang="en-US" altLang="zh-CN" sz="2200" i="1" dirty="0"/>
              <a:t>a</a:t>
            </a:r>
            <a:r>
              <a:rPr lang="en-US" altLang="zh-CN" sz="2200" dirty="0"/>
              <a:t>},{</a:t>
            </a:r>
            <a:r>
              <a:rPr lang="en-US" altLang="zh-CN" sz="2200" i="1" dirty="0"/>
              <a:t>b</a:t>
            </a:r>
            <a:r>
              <a:rPr lang="en-US" altLang="zh-CN" sz="2200" dirty="0"/>
              <a:t>},{</a:t>
            </a:r>
            <a:r>
              <a:rPr lang="en-US" altLang="zh-CN" sz="2200" i="1" dirty="0" err="1"/>
              <a:t>a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b</a:t>
            </a:r>
            <a:r>
              <a:rPr lang="en-US" altLang="zh-CN" sz="2200" dirty="0"/>
              <a:t>}}, </a:t>
            </a:r>
            <a:r>
              <a:rPr lang="zh-CN" altLang="en-US" sz="2200" dirty="0"/>
              <a:t>则 </a:t>
            </a:r>
            <a:r>
              <a:rPr lang="en-US" altLang="zh-CN" sz="2200" i="1" dirty="0"/>
              <a:t>A</a:t>
            </a:r>
            <a:r>
              <a:rPr lang="zh-CN" altLang="en-US" sz="2200" dirty="0"/>
              <a:t>上的包含关系是</a:t>
            </a:r>
            <a:br>
              <a:rPr lang="zh-CN" altLang="en-US" sz="2200" dirty="0"/>
            </a:br>
            <a:r>
              <a:rPr lang="zh-CN" altLang="en-US" sz="2200" dirty="0"/>
              <a:t>          </a:t>
            </a:r>
            <a:r>
              <a:rPr lang="en-US" altLang="zh-CN" sz="2200" i="1" dirty="0"/>
              <a:t>R</a:t>
            </a:r>
            <a:r>
              <a:rPr lang="en-US" altLang="zh-CN" sz="2200" baseline="-25000" dirty="0">
                <a:sym typeface="Symbol" panose="05050102010706020507" pitchFamily="18" charset="2"/>
              </a:rPr>
              <a:t></a:t>
            </a:r>
            <a:r>
              <a:rPr lang="en-US" altLang="zh-CN" sz="2200" dirty="0"/>
              <a:t> = {&lt;</a:t>
            </a:r>
            <a:r>
              <a:rPr lang="en-US" altLang="zh-CN" sz="2200" dirty="0">
                <a:sym typeface="Symbol" panose="05050102010706020507" pitchFamily="18" charset="2"/>
              </a:rPr>
              <a:t></a:t>
            </a:r>
            <a:r>
              <a:rPr lang="en-US" altLang="zh-CN" sz="2200" dirty="0"/>
              <a:t>,</a:t>
            </a:r>
            <a:r>
              <a:rPr lang="en-US" altLang="zh-CN" sz="2200" dirty="0">
                <a:sym typeface="Symbol" panose="05050102010706020507" pitchFamily="18" charset="2"/>
              </a:rPr>
              <a:t></a:t>
            </a:r>
            <a:r>
              <a:rPr lang="en-US" altLang="zh-CN" sz="2200" dirty="0"/>
              <a:t>&gt;,&lt;</a:t>
            </a:r>
            <a:r>
              <a:rPr lang="en-US" altLang="zh-CN" sz="2200" dirty="0">
                <a:sym typeface="Symbol" panose="05050102010706020507" pitchFamily="18" charset="2"/>
              </a:rPr>
              <a:t></a:t>
            </a:r>
            <a:r>
              <a:rPr lang="en-US" altLang="zh-CN" sz="2200" dirty="0"/>
              <a:t>,{</a:t>
            </a:r>
            <a:r>
              <a:rPr lang="en-US" altLang="zh-CN" sz="2200" i="1" dirty="0"/>
              <a:t>a</a:t>
            </a:r>
            <a:r>
              <a:rPr lang="en-US" altLang="zh-CN" sz="2200" dirty="0"/>
              <a:t>}&gt;,&lt;</a:t>
            </a:r>
            <a:r>
              <a:rPr lang="en-US" altLang="zh-CN" sz="2200" dirty="0">
                <a:sym typeface="Symbol" panose="05050102010706020507" pitchFamily="18" charset="2"/>
              </a:rPr>
              <a:t></a:t>
            </a:r>
            <a:r>
              <a:rPr lang="en-US" altLang="zh-CN" sz="2200" dirty="0"/>
              <a:t>,{</a:t>
            </a:r>
            <a:r>
              <a:rPr lang="en-US" altLang="zh-CN" sz="2200" i="1" dirty="0"/>
              <a:t>b</a:t>
            </a:r>
            <a:r>
              <a:rPr lang="en-US" altLang="zh-CN" sz="2200" dirty="0"/>
              <a:t>}&gt;,&lt;</a:t>
            </a:r>
            <a:r>
              <a:rPr lang="en-US" altLang="zh-CN" sz="2200" dirty="0">
                <a:sym typeface="Symbol" panose="05050102010706020507" pitchFamily="18" charset="2"/>
              </a:rPr>
              <a:t></a:t>
            </a:r>
            <a:r>
              <a:rPr lang="en-US" altLang="zh-CN" sz="2200" dirty="0"/>
              <a:t>,{</a:t>
            </a:r>
            <a:r>
              <a:rPr lang="en-US" altLang="zh-CN" sz="2200" i="1" dirty="0" err="1"/>
              <a:t>a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b</a:t>
            </a:r>
            <a:r>
              <a:rPr lang="en-US" altLang="zh-CN" sz="2200" dirty="0"/>
              <a:t>}&gt;,&lt;{</a:t>
            </a:r>
            <a:r>
              <a:rPr lang="en-US" altLang="zh-CN" sz="2200" i="1" dirty="0"/>
              <a:t>a</a:t>
            </a:r>
            <a:r>
              <a:rPr lang="en-US" altLang="zh-CN" sz="2200" dirty="0"/>
              <a:t>},{</a:t>
            </a:r>
            <a:r>
              <a:rPr lang="en-US" altLang="zh-CN" sz="2200" i="1" dirty="0"/>
              <a:t>a</a:t>
            </a:r>
            <a:r>
              <a:rPr lang="en-US" altLang="zh-CN" sz="2200" dirty="0"/>
              <a:t>}&gt;, </a:t>
            </a:r>
          </a:p>
          <a:p>
            <a:pPr marL="0" indent="0">
              <a:lnSpc>
                <a:spcPct val="150000"/>
              </a:lnSpc>
              <a:spcBef>
                <a:spcPct val="0"/>
              </a:spcBef>
            </a:pPr>
            <a:r>
              <a:rPr lang="en-US" altLang="zh-CN" sz="2200" dirty="0"/>
              <a:t>                &lt;{</a:t>
            </a:r>
            <a:r>
              <a:rPr lang="en-US" altLang="zh-CN" sz="2200" i="1" dirty="0"/>
              <a:t>a</a:t>
            </a:r>
            <a:r>
              <a:rPr lang="en-US" altLang="zh-CN" sz="2200" dirty="0"/>
              <a:t>},{</a:t>
            </a:r>
            <a:r>
              <a:rPr lang="en-US" altLang="zh-CN" sz="2200" i="1" dirty="0" err="1"/>
              <a:t>a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b</a:t>
            </a:r>
            <a:r>
              <a:rPr lang="en-US" altLang="zh-CN" sz="2200" dirty="0"/>
              <a:t>}&gt;,&lt;{</a:t>
            </a:r>
            <a:r>
              <a:rPr lang="en-US" altLang="zh-CN" sz="2200" i="1" dirty="0"/>
              <a:t>b</a:t>
            </a:r>
            <a:r>
              <a:rPr lang="en-US" altLang="zh-CN" sz="2200" dirty="0"/>
              <a:t>},{</a:t>
            </a:r>
            <a:r>
              <a:rPr lang="en-US" altLang="zh-CN" sz="2200" i="1" dirty="0"/>
              <a:t>b</a:t>
            </a:r>
            <a:r>
              <a:rPr lang="en-US" altLang="zh-CN" sz="2200" dirty="0"/>
              <a:t>}&gt;,&lt;{</a:t>
            </a:r>
            <a:r>
              <a:rPr lang="en-US" altLang="zh-CN" sz="2200" i="1" dirty="0"/>
              <a:t>b</a:t>
            </a:r>
            <a:r>
              <a:rPr lang="en-US" altLang="zh-CN" sz="2200" dirty="0"/>
              <a:t>},{</a:t>
            </a:r>
            <a:r>
              <a:rPr lang="en-US" altLang="zh-CN" sz="2200" i="1" dirty="0" err="1"/>
              <a:t>a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b</a:t>
            </a:r>
            <a:r>
              <a:rPr lang="en-US" altLang="zh-CN" sz="2200" dirty="0"/>
              <a:t>}&gt;,&lt;{</a:t>
            </a:r>
            <a:r>
              <a:rPr lang="en-US" altLang="zh-CN" sz="2200" i="1" dirty="0" err="1"/>
              <a:t>a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b</a:t>
            </a:r>
            <a:r>
              <a:rPr lang="en-US" altLang="zh-CN" sz="2200" dirty="0"/>
              <a:t>},{</a:t>
            </a:r>
            <a:r>
              <a:rPr lang="en-US" altLang="zh-CN" sz="2200" i="1" dirty="0" err="1"/>
              <a:t>a</a:t>
            </a:r>
            <a:r>
              <a:rPr lang="en-US" altLang="zh-CN" sz="2200" dirty="0" err="1"/>
              <a:t>,</a:t>
            </a:r>
            <a:r>
              <a:rPr lang="en-US" altLang="zh-CN" sz="2200" i="1" dirty="0" err="1"/>
              <a:t>b</a:t>
            </a:r>
            <a:r>
              <a:rPr lang="en-US" altLang="zh-CN" sz="2200" dirty="0"/>
              <a:t>}&gt;}</a:t>
            </a:r>
          </a:p>
          <a:p>
            <a:pPr marL="0" indent="0">
              <a:lnSpc>
                <a:spcPct val="150000"/>
              </a:lnSpc>
            </a:pPr>
            <a:r>
              <a:rPr lang="zh-CN" altLang="en-US" sz="2200" dirty="0"/>
              <a:t>还可以定义：大于等于关系</a:t>
            </a:r>
            <a:r>
              <a:rPr lang="en-US" altLang="zh-CN" sz="2200" dirty="0"/>
              <a:t>, </a:t>
            </a:r>
            <a:r>
              <a:rPr lang="zh-CN" altLang="en-US" sz="2200" dirty="0"/>
              <a:t>小于关系</a:t>
            </a:r>
            <a:r>
              <a:rPr lang="en-US" altLang="zh-CN" sz="2200" dirty="0"/>
              <a:t>, </a:t>
            </a:r>
            <a:r>
              <a:rPr lang="zh-CN" altLang="en-US" sz="2200" dirty="0"/>
              <a:t>大于关系</a:t>
            </a:r>
            <a:r>
              <a:rPr lang="en-US" altLang="zh-CN" sz="2200" dirty="0"/>
              <a:t>, </a:t>
            </a:r>
            <a:r>
              <a:rPr lang="zh-CN" altLang="en-US" sz="2200" dirty="0"/>
              <a:t>真包含关系等</a:t>
            </a:r>
            <a:r>
              <a:rPr lang="en-US" altLang="zh-CN" sz="2200" dirty="0"/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6C5C5A-3FE0-42CD-96B5-46E0471FE76B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关系的表示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52513"/>
            <a:ext cx="8362950" cy="5400675"/>
          </a:xfrm>
        </p:spPr>
        <p:txBody>
          <a:bodyPr/>
          <a:lstStyle/>
          <a:p>
            <a:pPr marL="441325" indent="-441325">
              <a:spcBef>
                <a:spcPct val="60000"/>
              </a:spcBef>
            </a:pPr>
            <a:r>
              <a:rPr lang="en-US" altLang="zh-CN" dirty="0"/>
              <a:t>1.  </a:t>
            </a:r>
            <a:r>
              <a:rPr lang="zh-CN" altLang="en-US" dirty="0">
                <a:solidFill>
                  <a:srgbClr val="A50021"/>
                </a:solidFill>
              </a:rPr>
              <a:t>关系矩阵</a:t>
            </a:r>
          </a:p>
          <a:p>
            <a:pPr marL="441325" indent="-441325"/>
            <a:r>
              <a:rPr lang="zh-CN" altLang="en-US" dirty="0"/>
              <a:t>     若</a:t>
            </a:r>
            <a:r>
              <a:rPr lang="en-US" altLang="zh-CN" i="1" dirty="0"/>
              <a:t>A</a:t>
            </a:r>
            <a:r>
              <a:rPr lang="en-US" altLang="zh-CN" dirty="0"/>
              <a:t>={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m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i="1" dirty="0"/>
              <a:t>B</a:t>
            </a:r>
            <a:r>
              <a:rPr lang="en-US" altLang="zh-CN" dirty="0"/>
              <a:t>={</a:t>
            </a:r>
            <a:r>
              <a:rPr lang="en-US" altLang="zh-CN" i="1" dirty="0"/>
              <a:t>y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i="1" dirty="0"/>
              <a:t>R</a:t>
            </a:r>
            <a:r>
              <a:rPr lang="zh-CN" altLang="en-US" dirty="0"/>
              <a:t>是从</a:t>
            </a:r>
            <a:r>
              <a:rPr lang="en-US" altLang="zh-CN" i="1" dirty="0"/>
              <a:t>A</a:t>
            </a:r>
            <a:r>
              <a:rPr lang="zh-CN" altLang="en-US" dirty="0"/>
              <a:t>到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</a:p>
          <a:p>
            <a:pPr marL="441325" indent="-441325"/>
            <a:r>
              <a:rPr lang="zh-CN" altLang="en-US" dirty="0"/>
              <a:t>     关系，</a:t>
            </a:r>
            <a:r>
              <a:rPr lang="en-US" altLang="zh-CN" i="1" dirty="0"/>
              <a:t>R</a:t>
            </a:r>
            <a:r>
              <a:rPr lang="zh-CN" altLang="en-US" dirty="0"/>
              <a:t>的关系矩阵是布尔矩阵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R</a:t>
            </a:r>
            <a:r>
              <a:rPr lang="en-US" altLang="zh-CN" dirty="0"/>
              <a:t> = [ 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] </a:t>
            </a:r>
            <a:r>
              <a:rPr lang="en-US" altLang="zh-CN" i="1" baseline="-25000" dirty="0" err="1"/>
              <a:t>m</a:t>
            </a:r>
            <a:r>
              <a:rPr lang="en-US" altLang="zh-CN" baseline="-25000" dirty="0" err="1">
                <a:sym typeface="Symbol" panose="05050102010706020507" pitchFamily="18" charset="2"/>
              </a:rPr>
              <a:t></a:t>
            </a:r>
            <a:r>
              <a:rPr lang="en-US" altLang="zh-CN" i="1" baseline="-25000" dirty="0" err="1"/>
              <a:t>n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</a:p>
          <a:p>
            <a:pPr marL="441325" indent="-441325"/>
            <a:r>
              <a:rPr lang="zh-CN" altLang="en-US" dirty="0"/>
              <a:t>                          </a:t>
            </a:r>
            <a:r>
              <a:rPr lang="en-US" altLang="zh-CN" i="1" dirty="0" err="1"/>
              <a:t>r</a:t>
            </a:r>
            <a:r>
              <a:rPr lang="en-US" altLang="zh-CN" i="1" baseline="-25000" dirty="0" err="1"/>
              <a:t>ij</a:t>
            </a:r>
            <a:r>
              <a:rPr lang="en-US" altLang="zh-CN" baseline="-25000" dirty="0"/>
              <a:t> </a:t>
            </a:r>
            <a:r>
              <a:rPr lang="en-US" altLang="zh-CN" dirty="0"/>
              <a:t>=</a:t>
            </a:r>
            <a:r>
              <a:rPr lang="en-US" altLang="zh-CN" sz="2500" b="0" dirty="0"/>
              <a:t> 1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&gt; 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. </a:t>
            </a:r>
          </a:p>
          <a:p>
            <a:pPr marL="441325" indent="-441325"/>
            <a:r>
              <a:rPr lang="en-US" altLang="zh-CN" dirty="0"/>
              <a:t>2.  </a:t>
            </a:r>
            <a:r>
              <a:rPr lang="zh-CN" altLang="en-US" dirty="0">
                <a:solidFill>
                  <a:srgbClr val="A50021"/>
                </a:solidFill>
              </a:rPr>
              <a:t>关系图</a:t>
            </a:r>
          </a:p>
          <a:p>
            <a:pPr marL="441325" indent="-441325"/>
            <a:r>
              <a:rPr lang="zh-CN" altLang="en-US" dirty="0"/>
              <a:t>      若</a:t>
            </a:r>
            <a:r>
              <a:rPr lang="en-US" altLang="zh-CN" i="1" dirty="0"/>
              <a:t>A</a:t>
            </a:r>
            <a:r>
              <a:rPr lang="en-US" altLang="zh-CN" dirty="0"/>
              <a:t>= {</a:t>
            </a:r>
            <a:r>
              <a:rPr lang="en-US" altLang="zh-CN" i="1" dirty="0"/>
              <a:t>x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baseline="-25000" dirty="0"/>
              <a:t>2</a:t>
            </a:r>
            <a:r>
              <a:rPr lang="en-US" altLang="zh-CN" dirty="0"/>
              <a:t>, …,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m</a:t>
            </a:r>
            <a:r>
              <a:rPr lang="en-US" altLang="zh-CN" dirty="0"/>
              <a:t>}</a:t>
            </a:r>
            <a:r>
              <a:rPr lang="zh-CN" altLang="en-US" dirty="0"/>
              <a:t>，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上的关系，</a:t>
            </a:r>
            <a:r>
              <a:rPr lang="en-US" altLang="zh-CN" i="1" dirty="0"/>
              <a:t>R</a:t>
            </a:r>
            <a:r>
              <a:rPr lang="zh-CN" altLang="en-US" dirty="0"/>
              <a:t>的关系图是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</a:t>
            </a:r>
            <a:r>
              <a:rPr lang="en-US" altLang="zh-CN" dirty="0"/>
              <a:t>=&lt;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&gt;, </a:t>
            </a:r>
            <a:r>
              <a:rPr lang="zh-CN" altLang="en-US" dirty="0"/>
              <a:t>其中</a:t>
            </a:r>
            <a:r>
              <a:rPr lang="en-US" altLang="zh-CN" i="1" dirty="0"/>
              <a:t>A</a:t>
            </a:r>
            <a:r>
              <a:rPr lang="zh-CN" altLang="en-US" dirty="0"/>
              <a:t>为结点集，</a:t>
            </a:r>
            <a:r>
              <a:rPr lang="en-US" altLang="zh-CN" i="1" dirty="0"/>
              <a:t>R</a:t>
            </a:r>
            <a:r>
              <a:rPr lang="zh-CN" altLang="en-US" dirty="0"/>
              <a:t>为边集</a:t>
            </a:r>
            <a:r>
              <a:rPr lang="en-US" altLang="zh-CN" dirty="0"/>
              <a:t>.  </a:t>
            </a:r>
            <a:r>
              <a:rPr lang="zh-CN" altLang="en-US" dirty="0"/>
              <a:t>如果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i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dirty="0"/>
              <a:t>&gt;</a:t>
            </a:r>
            <a:r>
              <a:rPr lang="zh-CN" altLang="en-US" dirty="0"/>
              <a:t>属于</a:t>
            </a:r>
          </a:p>
          <a:p>
            <a:pPr marL="441325" indent="-441325"/>
            <a:r>
              <a:rPr lang="zh-CN" altLang="en-US" dirty="0"/>
              <a:t>     关系</a:t>
            </a:r>
            <a:r>
              <a:rPr lang="en-US" altLang="zh-CN" i="1" dirty="0"/>
              <a:t>R</a:t>
            </a:r>
            <a:r>
              <a:rPr lang="zh-CN" altLang="en-US" dirty="0"/>
              <a:t>，在图中就有一条从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</a:t>
            </a:r>
            <a:r>
              <a:rPr lang="zh-CN" altLang="en-US" dirty="0"/>
              <a:t>到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zh-CN" altLang="en-US" dirty="0"/>
              <a:t>的有向边</a:t>
            </a:r>
            <a:r>
              <a:rPr lang="en-US" altLang="zh-CN" dirty="0"/>
              <a:t>. </a:t>
            </a:r>
          </a:p>
          <a:p>
            <a:pPr marL="441325" indent="-441325">
              <a:spcBef>
                <a:spcPct val="60000"/>
              </a:spcBef>
              <a:buClr>
                <a:srgbClr val="FF9900"/>
              </a:buClr>
            </a:pPr>
            <a:r>
              <a:rPr lang="zh-CN" altLang="en-US" dirty="0"/>
              <a:t>注意：</a:t>
            </a:r>
          </a:p>
          <a:p>
            <a:pPr marL="441325" indent="-441325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关系矩阵适合表示从</a:t>
            </a:r>
            <a:r>
              <a:rPr lang="en-US" altLang="zh-CN" i="1" dirty="0"/>
              <a:t>A</a:t>
            </a:r>
            <a:r>
              <a:rPr lang="zh-CN" altLang="en-US" dirty="0"/>
              <a:t>到</a:t>
            </a:r>
            <a:r>
              <a:rPr lang="en-US" altLang="zh-CN" i="1" dirty="0"/>
              <a:t>B</a:t>
            </a:r>
            <a:r>
              <a:rPr lang="zh-CN" altLang="en-US" dirty="0"/>
              <a:t>的关系或</a:t>
            </a:r>
            <a:r>
              <a:rPr lang="en-US" altLang="zh-CN" i="1" dirty="0"/>
              <a:t>A</a:t>
            </a:r>
            <a:r>
              <a:rPr lang="zh-CN" altLang="en-US" dirty="0"/>
              <a:t>上的关系（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为有穷集）</a:t>
            </a:r>
          </a:p>
          <a:p>
            <a:pPr marL="441325" indent="-441325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关系图适合表示有穷集</a:t>
            </a:r>
            <a:r>
              <a:rPr lang="en-US" altLang="zh-CN" i="1" dirty="0"/>
              <a:t>A</a:t>
            </a:r>
            <a:r>
              <a:rPr lang="zh-CN" altLang="en-US" dirty="0"/>
              <a:t>上的关系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B0069-7782-4C64-A8D4-03350D90A975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1439862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4</a:t>
            </a:r>
            <a:endParaRPr lang="en-US" altLang="zh-CN" i="1">
              <a:solidFill>
                <a:srgbClr val="A50021"/>
              </a:solidFill>
            </a:endParaRPr>
          </a:p>
          <a:p>
            <a:pPr marL="457200" indent="-457200"/>
            <a:r>
              <a:rPr lang="en-US" altLang="zh-CN" i="1"/>
              <a:t>          A</a:t>
            </a:r>
            <a:r>
              <a:rPr lang="en-US" altLang="zh-CN"/>
              <a:t>={1,2,3,4}, </a:t>
            </a:r>
            <a:r>
              <a:rPr lang="en-US" altLang="zh-CN" i="1"/>
              <a:t>R</a:t>
            </a:r>
            <a:r>
              <a:rPr lang="en-US" altLang="zh-CN"/>
              <a:t>={&lt;1,1&gt;,&lt;1,2&gt;,&lt;2,3&gt;,&lt;2,4&gt;,&lt;4,2&gt;},</a:t>
            </a:r>
            <a:endParaRPr lang="en-US" altLang="zh-CN" i="1"/>
          </a:p>
          <a:p>
            <a:pPr marL="457200" indent="-457200"/>
            <a:r>
              <a:rPr lang="en-US" altLang="zh-CN" i="1"/>
              <a:t>          R</a:t>
            </a:r>
            <a:r>
              <a:rPr lang="zh-CN" altLang="en-US"/>
              <a:t>的关系矩阵</a:t>
            </a:r>
            <a:r>
              <a:rPr lang="en-US" altLang="zh-CN" i="1"/>
              <a:t>M</a:t>
            </a:r>
            <a:r>
              <a:rPr lang="en-US" altLang="zh-CN" i="1" baseline="-25000"/>
              <a:t>R</a:t>
            </a:r>
            <a:r>
              <a:rPr lang="zh-CN" altLang="en-US"/>
              <a:t>和关系图</a:t>
            </a:r>
            <a:r>
              <a:rPr lang="en-US" altLang="zh-CN" i="1"/>
              <a:t>G</a:t>
            </a:r>
            <a:r>
              <a:rPr lang="en-US" altLang="zh-CN" i="1" baseline="-25000"/>
              <a:t>R</a:t>
            </a:r>
            <a:r>
              <a:rPr lang="zh-CN" altLang="en-US"/>
              <a:t>如下：</a:t>
            </a:r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607693-F89C-4FD6-96A4-B9DD6A9A0190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290820" name="Picture 4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5" y="3141663"/>
            <a:ext cx="2663825" cy="256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0822" name="Rectangle 6"/>
          <p:cNvSpPr>
            <a:spLocks noChangeArrowheads="1"/>
          </p:cNvSpPr>
          <p:nvPr/>
        </p:nvSpPr>
        <p:spPr bwMode="auto">
          <a:xfrm>
            <a:off x="0" y="30003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90821" name="Object 5"/>
          <p:cNvGraphicFramePr>
            <a:graphicFrameLocks noChangeAspect="1"/>
          </p:cNvGraphicFramePr>
          <p:nvPr/>
        </p:nvGraphicFramePr>
        <p:xfrm>
          <a:off x="1100138" y="3268663"/>
          <a:ext cx="3417887" cy="241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307880" imgH="927000" progId="Equation.3">
                  <p:embed/>
                </p:oleObj>
              </mc:Choice>
              <mc:Fallback>
                <p:oleObj name="公式" r:id="rId4" imgW="1307880" imgH="927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0138" y="3268663"/>
                        <a:ext cx="3417887" cy="24114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7.3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关系的运算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147050" cy="2305050"/>
          </a:xfrm>
        </p:spPr>
        <p:txBody>
          <a:bodyPr/>
          <a:lstStyle/>
          <a:p>
            <a:pPr marL="457200" indent="-457200"/>
            <a:r>
              <a:rPr lang="zh-CN" altLang="en-US"/>
              <a:t>关系的基本运算</a:t>
            </a:r>
          </a:p>
          <a:p>
            <a:pPr marL="457200" indent="-457200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7.6  </a:t>
            </a:r>
            <a:r>
              <a:rPr lang="zh-CN" altLang="en-US"/>
              <a:t>关系的</a:t>
            </a:r>
            <a:r>
              <a:rPr lang="zh-CN" altLang="en-US">
                <a:solidFill>
                  <a:srgbClr val="A50021"/>
                </a:solidFill>
              </a:rPr>
              <a:t>定义域</a:t>
            </a:r>
            <a:r>
              <a:rPr lang="zh-CN" altLang="en-US"/>
              <a:t>、</a:t>
            </a:r>
            <a:r>
              <a:rPr lang="zh-CN" altLang="en-US">
                <a:solidFill>
                  <a:srgbClr val="A50021"/>
                </a:solidFill>
              </a:rPr>
              <a:t>值域</a:t>
            </a:r>
            <a:r>
              <a:rPr lang="zh-CN" altLang="en-US"/>
              <a:t>与</a:t>
            </a:r>
            <a:r>
              <a:rPr lang="zh-CN" altLang="en-US">
                <a:solidFill>
                  <a:srgbClr val="A50021"/>
                </a:solidFill>
              </a:rPr>
              <a:t>域</a:t>
            </a:r>
            <a:r>
              <a:rPr lang="zh-CN" altLang="en-US"/>
              <a:t>分别定义为</a:t>
            </a:r>
            <a:endParaRPr lang="zh-CN" altLang="en-US">
              <a:solidFill>
                <a:srgbClr val="A50021"/>
              </a:solidFill>
            </a:endParaRPr>
          </a:p>
          <a:p>
            <a:pPr marL="457200" indent="-457200"/>
            <a:r>
              <a:rPr lang="zh-CN" altLang="en-US"/>
              <a:t>              </a:t>
            </a:r>
            <a:r>
              <a:rPr lang="en-US" altLang="zh-CN"/>
              <a:t>dom</a:t>
            </a:r>
            <a:r>
              <a:rPr lang="en-US" altLang="zh-CN" i="1"/>
              <a:t>R</a:t>
            </a:r>
            <a:r>
              <a:rPr lang="en-US" altLang="zh-CN"/>
              <a:t> = { </a:t>
            </a:r>
            <a:r>
              <a:rPr lang="en-US" altLang="zh-CN" i="1"/>
              <a:t>x</a:t>
            </a:r>
            <a:r>
              <a:rPr lang="en-US" altLang="zh-CN"/>
              <a:t> |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y</a:t>
            </a:r>
            <a:r>
              <a:rPr lang="en-US" altLang="zh-CN"/>
              <a:t> 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 }</a:t>
            </a:r>
          </a:p>
          <a:p>
            <a:pPr marL="457200" indent="-457200"/>
            <a:r>
              <a:rPr lang="en-US" altLang="zh-CN"/>
              <a:t>              ran</a:t>
            </a:r>
            <a:r>
              <a:rPr lang="en-US" altLang="zh-CN" i="1"/>
              <a:t>R</a:t>
            </a:r>
            <a:r>
              <a:rPr lang="en-US" altLang="zh-CN"/>
              <a:t> = { </a:t>
            </a:r>
            <a:r>
              <a:rPr lang="en-US" altLang="zh-CN" i="1"/>
              <a:t>y</a:t>
            </a:r>
            <a:r>
              <a:rPr lang="en-US" altLang="zh-CN"/>
              <a:t> |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/>
              <a:t> 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 }</a:t>
            </a:r>
          </a:p>
          <a:p>
            <a:pPr marL="457200" indent="-457200"/>
            <a:r>
              <a:rPr lang="en-US" altLang="zh-CN"/>
              <a:t>              fld</a:t>
            </a:r>
            <a:r>
              <a:rPr lang="en-US" altLang="zh-CN" i="1"/>
              <a:t>R</a:t>
            </a:r>
            <a:r>
              <a:rPr lang="en-US" altLang="zh-CN"/>
              <a:t> = dom</a:t>
            </a:r>
            <a:r>
              <a:rPr lang="en-US" altLang="zh-CN" i="1"/>
              <a:t>R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 ran</a:t>
            </a:r>
            <a:r>
              <a:rPr lang="en-US" altLang="zh-CN" i="1"/>
              <a:t>R 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75A70-007F-44FF-AB9D-F0CBA0599B48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468313" y="3932238"/>
            <a:ext cx="8459787" cy="194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75000"/>
              </a:spcBef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5</a:t>
            </a:r>
            <a:r>
              <a:rPr lang="en-US" altLang="zh-CN"/>
              <a:t>   </a:t>
            </a:r>
            <a:r>
              <a:rPr lang="en-US" altLang="zh-CN" i="1"/>
              <a:t>R</a:t>
            </a:r>
            <a:r>
              <a:rPr lang="en-US" altLang="zh-CN"/>
              <a:t>={&lt;1,2&gt;,&lt;1,3&gt;,&lt;2,4&gt;,&lt;4,3&gt;}, </a:t>
            </a:r>
            <a:r>
              <a:rPr lang="zh-CN" altLang="en-US"/>
              <a:t>则   </a:t>
            </a:r>
          </a:p>
          <a:p>
            <a:r>
              <a:rPr lang="zh-CN" altLang="en-US"/>
              <a:t>              </a:t>
            </a:r>
            <a:r>
              <a:rPr lang="en-US" altLang="zh-CN"/>
              <a:t>dom</a:t>
            </a:r>
            <a:r>
              <a:rPr lang="en-US" altLang="zh-CN" i="1"/>
              <a:t>R</a:t>
            </a:r>
            <a:r>
              <a:rPr lang="en-US" altLang="zh-CN"/>
              <a:t>={1, 2, 4}   </a:t>
            </a:r>
          </a:p>
          <a:p>
            <a:r>
              <a:rPr lang="en-US" altLang="zh-CN"/>
              <a:t>              ran</a:t>
            </a:r>
            <a:r>
              <a:rPr lang="en-US" altLang="zh-CN" i="1"/>
              <a:t>R</a:t>
            </a:r>
            <a:r>
              <a:rPr lang="en-US" altLang="zh-CN"/>
              <a:t>={2, 3, 4} </a:t>
            </a:r>
          </a:p>
          <a:p>
            <a:r>
              <a:rPr lang="en-US" altLang="zh-CN"/>
              <a:t>              fld</a:t>
            </a:r>
            <a:r>
              <a:rPr lang="en-US" altLang="zh-CN" i="1"/>
              <a:t>R</a:t>
            </a:r>
            <a:r>
              <a:rPr lang="en-US" altLang="zh-CN"/>
              <a:t>={1, 2, 3, 4} </a:t>
            </a: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关系运算</a:t>
            </a:r>
            <a:r>
              <a:rPr lang="en-US" altLang="zh-CN" dirty="0"/>
              <a:t>(</a:t>
            </a:r>
            <a:r>
              <a:rPr lang="zh-CN" altLang="en-US" dirty="0"/>
              <a:t>逆与复合</a:t>
            </a:r>
            <a:r>
              <a:rPr lang="en-US" altLang="zh-CN" dirty="0"/>
              <a:t>)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147050" cy="194310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7.7</a:t>
            </a:r>
            <a:r>
              <a:rPr lang="en-US" altLang="zh-CN" dirty="0"/>
              <a:t>  </a:t>
            </a: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逆关系</a:t>
            </a:r>
            <a:r>
              <a:rPr lang="zh-CN" altLang="en-US" dirty="0"/>
              <a:t>，简称</a:t>
            </a:r>
            <a:r>
              <a:rPr lang="en-US" altLang="zh-CN" i="1" dirty="0"/>
              <a:t>R</a:t>
            </a:r>
            <a:r>
              <a:rPr lang="zh-CN" altLang="en-US" dirty="0"/>
              <a:t>的逆</a:t>
            </a:r>
          </a:p>
          <a:p>
            <a:r>
              <a:rPr lang="zh-CN" altLang="en-US" i="1" dirty="0"/>
              <a:t>                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{ &lt;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en-US" altLang="zh-CN" dirty="0"/>
              <a:t>&gt; | 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 </a:t>
            </a:r>
            <a:r>
              <a:rPr lang="en-US" altLang="zh-CN" dirty="0"/>
              <a:t>}</a:t>
            </a:r>
          </a:p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7.8</a:t>
            </a:r>
            <a:r>
              <a:rPr lang="en-US" altLang="zh-CN" dirty="0"/>
              <a:t>  </a:t>
            </a:r>
            <a:r>
              <a:rPr lang="zh-CN" altLang="en-US" dirty="0"/>
              <a:t>关系的右复合（</a:t>
            </a:r>
            <a:r>
              <a:rPr lang="zh-CN" altLang="en-US" dirty="0">
                <a:solidFill>
                  <a:srgbClr val="A50021"/>
                </a:solidFill>
              </a:rPr>
              <a:t>复合</a:t>
            </a:r>
            <a:r>
              <a:rPr lang="zh-CN" altLang="en-US" dirty="0"/>
              <a:t>）运算</a:t>
            </a:r>
          </a:p>
          <a:p>
            <a:r>
              <a:rPr lang="zh-CN" altLang="en-US" i="1" dirty="0"/>
              <a:t>                 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S</a:t>
            </a:r>
            <a:r>
              <a:rPr lang="en-US" altLang="zh-CN" dirty="0"/>
              <a:t> = { 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&gt;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 (&lt;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 </a:t>
            </a:r>
            <a:r>
              <a:rPr lang="en-US" altLang="zh-CN" dirty="0"/>
              <a:t>&lt;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en-US" altLang="zh-CN" i="1" dirty="0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S</a:t>
            </a:r>
            <a:r>
              <a:rPr lang="en-US" altLang="zh-CN" dirty="0"/>
              <a:t>) }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3F817-1FD6-4D9D-998F-0A0BC72B7526}" type="slidenum">
              <a:rPr lang="en-US" altLang="zh-CN"/>
              <a:pPr/>
              <a:t>15</a:t>
            </a:fld>
            <a:endParaRPr lang="en-US" altLang="zh-CN"/>
          </a:p>
        </p:txBody>
      </p:sp>
      <p:sp>
        <p:nvSpPr>
          <p:cNvPr id="294916" name="Rectangle 4"/>
          <p:cNvSpPr>
            <a:spLocks noChangeArrowheads="1"/>
          </p:cNvSpPr>
          <p:nvPr/>
        </p:nvSpPr>
        <p:spPr bwMode="auto">
          <a:xfrm>
            <a:off x="468313" y="3716338"/>
            <a:ext cx="82296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6</a:t>
            </a:r>
            <a:r>
              <a:rPr lang="en-US" altLang="zh-CN"/>
              <a:t>   </a:t>
            </a:r>
            <a:r>
              <a:rPr lang="en-US" altLang="zh-CN" i="1"/>
              <a:t>R </a:t>
            </a:r>
            <a:r>
              <a:rPr lang="en-US" altLang="zh-CN"/>
              <a:t>= {&lt;1,2&gt;, &lt;2,3&gt;, &lt;1,4&gt;, &lt;2,2&gt;}</a:t>
            </a:r>
          </a:p>
          <a:p>
            <a:r>
              <a:rPr lang="en-US" altLang="zh-CN"/>
              <a:t>         </a:t>
            </a:r>
            <a:r>
              <a:rPr lang="en-US" altLang="zh-CN" i="1"/>
              <a:t>S </a:t>
            </a:r>
            <a:r>
              <a:rPr lang="en-US" altLang="zh-CN"/>
              <a:t>= {&lt;1,1&gt;, &lt;1,3&gt;, &lt;2,3&gt;, &lt;3,2&gt;, &lt;3,3&gt;} </a:t>
            </a:r>
          </a:p>
          <a:p>
            <a:r>
              <a:rPr lang="en-US" altLang="zh-CN"/>
              <a:t>         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 </a:t>
            </a:r>
            <a:r>
              <a:rPr lang="en-US" altLang="zh-CN"/>
              <a:t>= {&lt;2,1&gt;, &lt;3,2&gt;, &lt;4,1&gt;, &lt;2,2&gt;} </a:t>
            </a:r>
          </a:p>
          <a:p>
            <a:r>
              <a:rPr lang="en-US" altLang="zh-CN"/>
              <a:t>         </a:t>
            </a:r>
            <a:r>
              <a:rPr lang="en-US" altLang="zh-CN" i="1"/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S</a:t>
            </a:r>
            <a:r>
              <a:rPr lang="en-US" altLang="zh-CN"/>
              <a:t> = {&lt;1,3&gt;, &lt;2,2&gt;, &lt;2,3&gt;}</a:t>
            </a:r>
          </a:p>
          <a:p>
            <a:r>
              <a:rPr lang="en-US" altLang="zh-CN"/>
              <a:t>         </a:t>
            </a:r>
            <a:r>
              <a:rPr lang="en-US" altLang="zh-CN" i="1"/>
              <a:t>S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R</a:t>
            </a:r>
            <a:r>
              <a:rPr lang="en-US" altLang="zh-CN"/>
              <a:t> = {&lt;1,2&gt;, &lt;1,4&gt;, &lt;3,2&gt;, &lt;3,3&gt;}</a:t>
            </a: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合成的图示法</a:t>
            </a:r>
          </a:p>
        </p:txBody>
      </p:sp>
      <p:sp>
        <p:nvSpPr>
          <p:cNvPr id="2969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997450"/>
          </a:xfrm>
        </p:spPr>
        <p:txBody>
          <a:bodyPr/>
          <a:lstStyle/>
          <a:p>
            <a:r>
              <a:rPr lang="zh-CN" altLang="en-US"/>
              <a:t>利用图示（不是关系图）方法求合成</a:t>
            </a:r>
          </a:p>
          <a:p>
            <a:r>
              <a:rPr lang="zh-CN" altLang="en-US"/>
              <a:t>                  </a:t>
            </a:r>
            <a:r>
              <a:rPr lang="en-US" altLang="zh-CN" i="1"/>
              <a:t>R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S</a:t>
            </a:r>
            <a:r>
              <a:rPr lang="en-US" altLang="zh-CN"/>
              <a:t> ={&lt;1,3&gt;, &lt;2,2&gt;, &lt;2,3&gt;}</a:t>
            </a:r>
          </a:p>
          <a:p>
            <a:r>
              <a:rPr lang="en-US" altLang="zh-CN"/>
              <a:t>                  </a:t>
            </a:r>
            <a:r>
              <a:rPr lang="en-US" altLang="zh-CN" i="1"/>
              <a:t>S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R</a:t>
            </a:r>
            <a:r>
              <a:rPr lang="en-US" altLang="zh-CN"/>
              <a:t> ={&lt;1,2&gt;, &lt;1,4&gt;, &lt;3,2&gt;, &lt;3,3&gt;}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42681-9418-4163-AE05-4C85C974AD1B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296964" name="Picture 4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3141663"/>
            <a:ext cx="6608762" cy="268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关系运算</a:t>
            </a:r>
            <a:r>
              <a:rPr lang="en-US" altLang="zh-CN"/>
              <a:t>(</a:t>
            </a:r>
            <a:r>
              <a:rPr lang="zh-CN" altLang="en-US"/>
              <a:t>限制与像</a:t>
            </a:r>
            <a:r>
              <a:rPr lang="en-US" altLang="zh-CN"/>
              <a:t>)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7.9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为二元关系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zh-CN" altLang="en-US" dirty="0"/>
              <a:t>是集合 </a:t>
            </a:r>
          </a:p>
          <a:p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限制</a:t>
            </a:r>
            <a:r>
              <a:rPr lang="zh-CN" altLang="en-US" dirty="0"/>
              <a:t>记作</a:t>
            </a:r>
            <a:r>
              <a:rPr lang="zh-CN" altLang="en-US" i="1" dirty="0"/>
              <a:t>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其中   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 </a:t>
            </a:r>
            <a:r>
              <a:rPr lang="en-US" altLang="zh-CN" dirty="0"/>
              <a:t>= {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 | </a:t>
            </a:r>
            <a:r>
              <a:rPr lang="en-US" altLang="zh-CN" i="1" dirty="0" err="1"/>
              <a:t>xRy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}</a:t>
            </a:r>
          </a:p>
          <a:p>
            <a:pPr>
              <a:spcBef>
                <a:spcPct val="50000"/>
              </a:spcBef>
            </a:pPr>
            <a:r>
              <a:rPr lang="en-US" altLang="zh-CN" dirty="0"/>
              <a:t>(2)  </a:t>
            </a:r>
            <a:r>
              <a:rPr lang="en-US" altLang="zh-CN" i="1" dirty="0"/>
              <a:t>A</a:t>
            </a:r>
            <a:r>
              <a:rPr lang="zh-CN" altLang="en-US" dirty="0"/>
              <a:t>在</a:t>
            </a:r>
            <a:r>
              <a:rPr lang="en-US" altLang="zh-CN" i="1" dirty="0"/>
              <a:t>R</a:t>
            </a:r>
            <a:r>
              <a:rPr lang="zh-CN" altLang="en-US" dirty="0"/>
              <a:t>下的</a:t>
            </a:r>
            <a:r>
              <a:rPr lang="zh-CN" altLang="en-US" dirty="0">
                <a:solidFill>
                  <a:srgbClr val="A50021"/>
                </a:solidFill>
              </a:rPr>
              <a:t>像</a:t>
            </a:r>
            <a:r>
              <a:rPr lang="zh-CN" altLang="en-US" dirty="0"/>
              <a:t>记作</a:t>
            </a:r>
            <a:r>
              <a:rPr lang="en-US" altLang="zh-CN" i="1" dirty="0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], </a:t>
            </a:r>
            <a:r>
              <a:rPr lang="zh-CN" altLang="en-US" dirty="0"/>
              <a:t>其中</a:t>
            </a:r>
            <a:br>
              <a:rPr lang="zh-CN" altLang="en-US" dirty="0"/>
            </a:br>
            <a:r>
              <a:rPr lang="en-US" altLang="zh-CN" dirty="0"/>
              <a:t>	</a:t>
            </a:r>
            <a:r>
              <a:rPr lang="en-US" altLang="zh-CN" i="1" dirty="0"/>
              <a:t>R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]=ran(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</a:p>
          <a:p>
            <a:endParaRPr lang="en-US" altLang="zh-CN" dirty="0"/>
          </a:p>
          <a:p>
            <a:r>
              <a:rPr lang="zh-CN" altLang="en-US" dirty="0"/>
              <a:t>说明：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2600" i="1" dirty="0"/>
              <a:t>R</a:t>
            </a:r>
            <a:r>
              <a:rPr lang="zh-CN" altLang="en-US" sz="2600" dirty="0"/>
              <a:t>在</a:t>
            </a:r>
            <a:r>
              <a:rPr lang="en-US" altLang="zh-CN" sz="2600" i="1" dirty="0"/>
              <a:t>A</a:t>
            </a:r>
            <a:r>
              <a:rPr lang="zh-CN" altLang="en-US" sz="2600" dirty="0"/>
              <a:t>上的限制 </a:t>
            </a:r>
            <a:r>
              <a:rPr lang="en-US" altLang="zh-CN" sz="2600" i="1" dirty="0"/>
              <a:t>R</a:t>
            </a:r>
            <a:r>
              <a:rPr lang="en-US" altLang="zh-CN" sz="2900" dirty="0"/>
              <a:t>↾</a:t>
            </a:r>
            <a:r>
              <a:rPr lang="en-US" altLang="zh-CN" sz="2600" i="1" dirty="0"/>
              <a:t>A</a:t>
            </a:r>
            <a:r>
              <a:rPr lang="zh-CN" altLang="en-US" sz="2600" dirty="0"/>
              <a:t>是 </a:t>
            </a:r>
            <a:r>
              <a:rPr lang="en-US" altLang="zh-CN" sz="2600" i="1" dirty="0"/>
              <a:t>R </a:t>
            </a:r>
            <a:r>
              <a:rPr lang="zh-CN" altLang="en-US" sz="2600" dirty="0"/>
              <a:t>的子关系，即 </a:t>
            </a:r>
            <a:r>
              <a:rPr lang="en-US" altLang="zh-CN" sz="2600" i="1" dirty="0"/>
              <a:t>R</a:t>
            </a:r>
            <a:r>
              <a:rPr lang="en-US" altLang="zh-CN" sz="2900" dirty="0"/>
              <a:t>↾</a:t>
            </a:r>
            <a:r>
              <a:rPr lang="en-US" altLang="zh-CN" sz="2600" i="1" dirty="0"/>
              <a:t>A </a:t>
            </a:r>
            <a:r>
              <a:rPr lang="en-US" altLang="zh-CN" sz="2600" dirty="0">
                <a:sym typeface="Symbol" panose="05050102010706020507" pitchFamily="18" charset="2"/>
              </a:rPr>
              <a:t> </a:t>
            </a:r>
            <a:r>
              <a:rPr lang="en-US" altLang="zh-CN" sz="2600" i="1" dirty="0"/>
              <a:t>R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sz="2600" i="1" dirty="0"/>
              <a:t>A</a:t>
            </a:r>
            <a:r>
              <a:rPr lang="zh-CN" altLang="en-US" sz="2600" dirty="0"/>
              <a:t>在</a:t>
            </a:r>
            <a:r>
              <a:rPr lang="en-US" altLang="zh-CN" sz="2600" i="1" dirty="0"/>
              <a:t>R</a:t>
            </a:r>
            <a:r>
              <a:rPr lang="zh-CN" altLang="en-US" sz="2600" dirty="0"/>
              <a:t>下的像 </a:t>
            </a:r>
            <a:r>
              <a:rPr lang="en-US" altLang="zh-CN" sz="2600" i="1" dirty="0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 </a:t>
            </a:r>
            <a:r>
              <a:rPr lang="zh-CN" altLang="en-US" sz="2600" dirty="0"/>
              <a:t>是 </a:t>
            </a:r>
            <a:r>
              <a:rPr lang="en-US" altLang="zh-CN" sz="2600" dirty="0" err="1"/>
              <a:t>ran</a:t>
            </a:r>
            <a:r>
              <a:rPr lang="en-US" altLang="zh-CN" sz="2600" i="1" dirty="0" err="1"/>
              <a:t>R</a:t>
            </a:r>
            <a:r>
              <a:rPr lang="en-US" altLang="zh-CN" sz="2600" i="1" dirty="0"/>
              <a:t> </a:t>
            </a:r>
            <a:r>
              <a:rPr lang="zh-CN" altLang="en-US" sz="2600" dirty="0"/>
              <a:t>的子集，即 </a:t>
            </a:r>
            <a:r>
              <a:rPr lang="en-US" altLang="zh-CN" sz="2600" i="1" dirty="0"/>
              <a:t>R</a:t>
            </a:r>
            <a:r>
              <a:rPr lang="en-US" altLang="zh-CN" sz="2600" dirty="0"/>
              <a:t>[</a:t>
            </a:r>
            <a:r>
              <a:rPr lang="en-US" altLang="zh-CN" sz="2600" i="1" dirty="0"/>
              <a:t>A</a:t>
            </a:r>
            <a:r>
              <a:rPr lang="en-US" altLang="zh-CN" sz="2600" dirty="0"/>
              <a:t>]</a:t>
            </a:r>
            <a:r>
              <a:rPr lang="en-US" altLang="zh-CN" sz="2600" dirty="0">
                <a:sym typeface="Symbol" panose="05050102010706020507" pitchFamily="18" charset="2"/>
              </a:rPr>
              <a:t> </a:t>
            </a:r>
            <a:r>
              <a:rPr lang="en-US" altLang="zh-CN" sz="2600" dirty="0" err="1"/>
              <a:t>ran</a:t>
            </a:r>
            <a:r>
              <a:rPr lang="en-US" altLang="zh-CN" sz="2600" i="1" dirty="0" err="1"/>
              <a:t>R</a:t>
            </a:r>
            <a:r>
              <a:rPr lang="en-US" altLang="zh-CN" dirty="0"/>
              <a:t>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44BE6A-F01A-441E-B1EA-62CE326D7BF8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051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7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en-US" altLang="zh-CN" dirty="0"/>
              <a:t>={&lt;1,2&gt;,&lt;1,3&gt;,&lt;2,2&gt;,&lt;2,4&gt;,&lt;3,2&gt;},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 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dirty="0"/>
              <a:t>{1} = {&lt;1,2&gt;,&lt;1,3&gt;}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dirty="0">
                <a:sym typeface="Symbol" panose="05050102010706020507" pitchFamily="18" charset="2"/>
              </a:rPr>
              <a:t>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i="1" dirty="0"/>
              <a:t>R</a:t>
            </a:r>
            <a:r>
              <a:rPr lang="en-US" altLang="zh-CN" sz="2800" dirty="0"/>
              <a:t>↾</a:t>
            </a:r>
            <a:r>
              <a:rPr lang="en-US" altLang="zh-CN" dirty="0"/>
              <a:t>{2,3} = {&lt;2,2&gt;,&lt;2,4&gt;,&lt;3,2&gt;}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i="1" dirty="0"/>
              <a:t>R</a:t>
            </a:r>
            <a:r>
              <a:rPr lang="en-US" altLang="zh-CN" dirty="0"/>
              <a:t>[{1}] = {2,3}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i="1" dirty="0"/>
              <a:t>R</a:t>
            </a:r>
            <a:r>
              <a:rPr lang="en-US" altLang="zh-CN" dirty="0"/>
              <a:t>[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] 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i="1" dirty="0"/>
              <a:t>R</a:t>
            </a:r>
            <a:r>
              <a:rPr lang="en-US" altLang="zh-CN" dirty="0"/>
              <a:t>[{3}] = {2}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6A6861-B3EE-4CF8-A6D8-5D028999E08D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关系运算的性质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18488" cy="1439863"/>
          </a:xfrm>
        </p:spPr>
        <p:txBody>
          <a:bodyPr/>
          <a:lstStyle/>
          <a:p>
            <a:pPr marL="1616075" indent="-1616075"/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F</a:t>
            </a:r>
            <a:r>
              <a:rPr lang="zh-CN" altLang="en-US" dirty="0"/>
              <a:t>是任意的关系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 marL="1616075" indent="-1616075"/>
            <a:r>
              <a:rPr lang="zh-CN" altLang="en-US" dirty="0"/>
              <a:t> </a:t>
            </a:r>
            <a:r>
              <a:rPr lang="en-US" altLang="zh-CN" dirty="0"/>
              <a:t>(1)  (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i="1" dirty="0"/>
              <a:t>=F</a:t>
            </a:r>
          </a:p>
          <a:p>
            <a:pPr marL="1616075" indent="-1616075"/>
            <a:r>
              <a:rPr lang="en-US" altLang="zh-CN" dirty="0"/>
              <a:t> (2)  dom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 </a:t>
            </a:r>
            <a:r>
              <a:rPr lang="en-US" altLang="zh-CN" dirty="0" err="1"/>
              <a:t>ran</a:t>
            </a:r>
            <a:r>
              <a:rPr lang="en-US" altLang="zh-CN" i="1" dirty="0" err="1"/>
              <a:t>F</a:t>
            </a:r>
            <a:r>
              <a:rPr lang="en-US" altLang="zh-CN" dirty="0"/>
              <a:t>,  ran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 </a:t>
            </a:r>
            <a:r>
              <a:rPr lang="en-US" altLang="zh-CN" dirty="0" err="1"/>
              <a:t>dom</a:t>
            </a:r>
            <a:r>
              <a:rPr lang="en-US" altLang="zh-CN" i="1" dirty="0" err="1"/>
              <a:t>F</a:t>
            </a:r>
            <a:endParaRPr lang="en-US" altLang="zh-CN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1A735-01D0-4EF1-9F19-0A21C507962B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468313" y="2852738"/>
            <a:ext cx="7704137" cy="129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616075" indent="-16160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263775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671763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07975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487738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944938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402138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859338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316538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/>
              <a:t>证 </a:t>
            </a:r>
            <a:r>
              <a:rPr lang="en-US" altLang="zh-CN" dirty="0"/>
              <a:t>(1)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由逆的定义有</a:t>
            </a:r>
          </a:p>
          <a:p>
            <a:r>
              <a:rPr lang="zh-CN" altLang="en-US" dirty="0"/>
              <a:t>              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&gt;∈(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所以有</a:t>
            </a:r>
            <a:r>
              <a:rPr lang="en-US" altLang="zh-CN" dirty="0"/>
              <a:t>(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i="1" dirty="0"/>
              <a:t>F</a:t>
            </a:r>
            <a:r>
              <a:rPr lang="en-US" altLang="zh-CN" dirty="0"/>
              <a:t>.</a:t>
            </a:r>
          </a:p>
        </p:txBody>
      </p:sp>
      <p:sp>
        <p:nvSpPr>
          <p:cNvPr id="307205" name="Rectangle 5"/>
          <p:cNvSpPr>
            <a:spLocks noChangeArrowheads="1"/>
          </p:cNvSpPr>
          <p:nvPr/>
        </p:nvSpPr>
        <p:spPr bwMode="auto">
          <a:xfrm>
            <a:off x="468313" y="4292600"/>
            <a:ext cx="7777162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616075" indent="-161607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263775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671763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07975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487738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944938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402138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859338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316538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dirty="0"/>
              <a:t>(2)  </a:t>
            </a:r>
            <a:r>
              <a:rPr lang="zh-CN" altLang="en-US" dirty="0"/>
              <a:t>任取</a:t>
            </a:r>
            <a:r>
              <a:rPr lang="en-US" altLang="zh-CN" i="1" dirty="0"/>
              <a:t>x</a:t>
            </a:r>
            <a:r>
              <a:rPr lang="en-US" altLang="zh-CN" dirty="0"/>
              <a:t>,</a:t>
            </a:r>
          </a:p>
          <a:p>
            <a:r>
              <a:rPr lang="en-US" altLang="zh-CN" i="1" dirty="0"/>
              <a:t>                     x</a:t>
            </a:r>
            <a:r>
              <a:rPr lang="en-US" altLang="zh-CN" dirty="0"/>
              <a:t>∈dom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y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          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y</a:t>
            </a:r>
            <a:r>
              <a:rPr lang="en-US" altLang="zh-CN" dirty="0"/>
              <a:t>(&lt;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/>
              <a:t>∈ran</a:t>
            </a:r>
            <a:r>
              <a:rPr lang="en-US" altLang="zh-CN" i="1" dirty="0" err="1"/>
              <a:t>F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所以有 </a:t>
            </a:r>
            <a:r>
              <a:rPr lang="en-US" altLang="zh-CN" dirty="0"/>
              <a:t>dom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dirty="0" err="1"/>
              <a:t>ran</a:t>
            </a:r>
            <a:r>
              <a:rPr lang="en-US" altLang="zh-CN" i="1" dirty="0" err="1"/>
              <a:t>F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同理可证 </a:t>
            </a:r>
            <a:r>
              <a:rPr lang="en-US" altLang="zh-CN" dirty="0"/>
              <a:t>ran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=</a:t>
            </a:r>
            <a:r>
              <a:rPr lang="en-US" altLang="zh-CN" dirty="0" err="1"/>
              <a:t>dom</a:t>
            </a:r>
            <a:r>
              <a:rPr lang="en-US" altLang="zh-CN" i="1" dirty="0" err="1"/>
              <a:t>F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7.1 </a:t>
            </a:r>
            <a:r>
              <a:rPr lang="zh-CN" altLang="en-US">
                <a:latin typeface="宋体" panose="02010600030101010101" pitchFamily="2" charset="-122"/>
              </a:rPr>
              <a:t>有序对与笛卡儿积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 marL="808038" indent="-808038"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</a:t>
            </a:r>
            <a:r>
              <a:rPr lang="en-US" altLang="zh-CN" dirty="0"/>
              <a:t>  </a:t>
            </a:r>
            <a:r>
              <a:rPr lang="zh-CN" altLang="en-US" dirty="0"/>
              <a:t>由两个元素 </a:t>
            </a:r>
            <a:r>
              <a:rPr lang="en-US" altLang="zh-CN" i="1" dirty="0"/>
              <a:t>x 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zh-CN" altLang="en-US" dirty="0"/>
              <a:t>，按照一定的顺序组成的二元组</a:t>
            </a:r>
          </a:p>
          <a:p>
            <a:pPr marL="540000" indent="0">
              <a:lnSpc>
                <a:spcPct val="150000"/>
              </a:lnSpc>
            </a:pPr>
            <a:r>
              <a:rPr lang="zh-CN" altLang="en-US" dirty="0"/>
              <a:t>称为</a:t>
            </a:r>
            <a:r>
              <a:rPr lang="zh-CN" altLang="en-US" dirty="0">
                <a:solidFill>
                  <a:srgbClr val="A50021"/>
                </a:solidFill>
              </a:rPr>
              <a:t>有序对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序偶</a:t>
            </a:r>
            <a:r>
              <a:rPr lang="zh-CN" altLang="en-US" dirty="0"/>
              <a:t>，记作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r>
              <a:rPr lang="en-US" altLang="zh-CN" i="1" dirty="0"/>
              <a:t>x</a:t>
            </a:r>
            <a:r>
              <a:rPr lang="zh-CN" altLang="en-US" dirty="0"/>
              <a:t>是它的第一元素，</a:t>
            </a:r>
            <a:r>
              <a:rPr lang="en-US" altLang="zh-CN" i="1" dirty="0"/>
              <a:t>y</a:t>
            </a:r>
            <a:r>
              <a:rPr lang="zh-CN" altLang="en-US" dirty="0"/>
              <a:t>是它的第二元素</a:t>
            </a:r>
            <a:r>
              <a:rPr lang="en-US" altLang="zh-CN" dirty="0"/>
              <a:t>.</a:t>
            </a:r>
          </a:p>
          <a:p>
            <a:pPr marL="808038" indent="-808038"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/>
              <a:t>有序对性质</a:t>
            </a:r>
            <a:r>
              <a:rPr lang="en-US" altLang="zh-CN" dirty="0"/>
              <a:t>: </a:t>
            </a:r>
          </a:p>
          <a:p>
            <a:pPr marL="808038" indent="-808038">
              <a:lnSpc>
                <a:spcPct val="1500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有序性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 </a:t>
            </a:r>
            <a:r>
              <a:rPr lang="zh-CN" altLang="en-US" dirty="0"/>
              <a:t>（当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</a:t>
            </a:r>
            <a:r>
              <a:rPr lang="en-US" altLang="zh-CN" i="1" dirty="0" err="1"/>
              <a:t>y</a:t>
            </a:r>
            <a:r>
              <a:rPr lang="zh-CN" altLang="en-US" dirty="0"/>
              <a:t>时）  </a:t>
            </a:r>
          </a:p>
          <a:p>
            <a:pPr marL="808038" indent="-808038">
              <a:lnSpc>
                <a:spcPct val="150000"/>
              </a:lnSpc>
            </a:pPr>
            <a:r>
              <a:rPr lang="en-US" altLang="zh-CN" dirty="0"/>
              <a:t>(2)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zh-CN" altLang="en-US" dirty="0"/>
              <a:t>与</a:t>
            </a:r>
            <a:r>
              <a:rPr lang="en-US" altLang="zh-CN" dirty="0"/>
              <a:t>&lt;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&gt;</a:t>
            </a:r>
            <a:r>
              <a:rPr lang="zh-CN" altLang="en-US" dirty="0"/>
              <a:t>相等的充分必要条件是</a:t>
            </a:r>
          </a:p>
          <a:p>
            <a:pPr marL="808038" indent="-808038">
              <a:lnSpc>
                <a:spcPct val="150000"/>
              </a:lnSpc>
            </a:pPr>
            <a:r>
              <a:rPr lang="zh-CN" altLang="en-US" dirty="0"/>
              <a:t>            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&gt;=&lt;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&gt;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 err="1"/>
              <a:t>u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y</a:t>
            </a:r>
            <a:r>
              <a:rPr lang="en-US" altLang="zh-CN" dirty="0"/>
              <a:t>=</a:t>
            </a:r>
            <a:r>
              <a:rPr lang="en-US" altLang="zh-CN" i="1" dirty="0"/>
              <a:t>v</a:t>
            </a:r>
            <a:r>
              <a:rPr lang="en-US" altLang="zh-CN" dirty="0"/>
              <a:t>.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28103-610D-4138-9FA9-2661263156CF}" type="slidenum">
              <a:rPr lang="en-US" altLang="zh-CN"/>
              <a:pPr/>
              <a:t>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关系运算的性质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052513"/>
            <a:ext cx="8280400" cy="1368425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7.2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F</a:t>
            </a:r>
            <a:r>
              <a:rPr lang="en-US" altLang="zh-CN"/>
              <a:t>, </a:t>
            </a:r>
            <a:r>
              <a:rPr lang="en-US" altLang="zh-CN" i="1"/>
              <a:t>G</a:t>
            </a:r>
            <a:r>
              <a:rPr lang="en-US" altLang="zh-CN"/>
              <a:t>, </a:t>
            </a:r>
            <a:r>
              <a:rPr lang="en-US" altLang="zh-CN" i="1"/>
              <a:t>H</a:t>
            </a:r>
            <a:r>
              <a:rPr lang="zh-CN" altLang="en-US"/>
              <a:t>是任意的关系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r>
              <a:rPr lang="en-US" altLang="zh-CN"/>
              <a:t>(1) 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 </a:t>
            </a:r>
            <a:r>
              <a:rPr lang="en-US" altLang="zh-CN"/>
              <a:t>= 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/>
              <a:t>(</a:t>
            </a:r>
            <a:r>
              <a:rPr lang="en-US" altLang="zh-CN" i="1"/>
              <a:t>G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r>
              <a:rPr lang="en-US" altLang="zh-CN"/>
              <a:t>)</a:t>
            </a:r>
          </a:p>
          <a:p>
            <a:r>
              <a:rPr lang="en-US" altLang="zh-CN"/>
              <a:t>(2) 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= </a:t>
            </a:r>
            <a:r>
              <a:rPr lang="en-US" altLang="zh-CN" i="1"/>
              <a:t>G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F</a:t>
            </a:r>
            <a:r>
              <a:rPr lang="en-US" altLang="zh-CN" i="1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1FE26E-198F-4C2F-BA64-009298301D9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309253" name="Rectangle 5"/>
          <p:cNvSpPr>
            <a:spLocks noChangeArrowheads="1"/>
          </p:cNvSpPr>
          <p:nvPr/>
        </p:nvSpPr>
        <p:spPr bwMode="auto">
          <a:xfrm>
            <a:off x="395288" y="2636838"/>
            <a:ext cx="8064500" cy="3671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证 </a:t>
            </a:r>
            <a:r>
              <a:rPr lang="en-US" altLang="zh-CN"/>
              <a:t>(1) </a:t>
            </a:r>
            <a:r>
              <a:rPr lang="zh-CN" altLang="en-US"/>
              <a:t>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&gt;, </a:t>
            </a:r>
          </a:p>
          <a:p>
            <a:r>
              <a:rPr lang="en-US" altLang="zh-CN"/>
              <a:t>                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            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∧&lt;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H</a:t>
            </a:r>
            <a:r>
              <a:rPr lang="en-US" altLang="zh-CN"/>
              <a:t>)</a:t>
            </a:r>
            <a:endParaRPr lang="en-US" altLang="zh-CN">
              <a:sym typeface="Symbol" panose="05050102010706020507" pitchFamily="18" charset="2"/>
            </a:endParaRPr>
          </a:p>
          <a:p>
            <a:r>
              <a:rPr lang="en-US" altLang="zh-CN">
                <a:sym typeface="Symbol" panose="05050102010706020507" pitchFamily="18" charset="2"/>
              </a:rPr>
              <a:t>            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s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/>
              <a:t>∧&lt;</a:t>
            </a:r>
            <a:r>
              <a:rPr lang="en-US" altLang="zh-CN" i="1"/>
              <a:t>s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G</a:t>
            </a:r>
            <a:r>
              <a:rPr lang="en-US" altLang="zh-CN"/>
              <a:t>)∧&lt;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H</a:t>
            </a:r>
            <a:r>
              <a:rPr lang="en-US" altLang="zh-CN"/>
              <a:t>)	</a:t>
            </a:r>
            <a:br>
              <a:rPr lang="en-US" altLang="zh-CN"/>
            </a:br>
            <a:r>
              <a:rPr lang="en-US" altLang="zh-CN"/>
              <a:t>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s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/>
              <a:t>∧&lt;</a:t>
            </a:r>
            <a:r>
              <a:rPr lang="en-US" altLang="zh-CN" i="1"/>
              <a:t>s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G</a:t>
            </a:r>
            <a:r>
              <a:rPr lang="en-US" altLang="zh-CN"/>
              <a:t>∧&lt;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H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s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/>
              <a:t>∧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(&lt;</a:t>
            </a:r>
            <a:r>
              <a:rPr lang="en-US" altLang="zh-CN" i="1"/>
              <a:t>s</a:t>
            </a:r>
            <a:r>
              <a:rPr lang="en-US" altLang="zh-CN"/>
              <a:t>,</a:t>
            </a:r>
            <a:r>
              <a:rPr lang="en-US" altLang="zh-CN" i="1"/>
              <a:t>t</a:t>
            </a:r>
            <a:r>
              <a:rPr lang="en-US" altLang="zh-CN"/>
              <a:t>&gt;∈</a:t>
            </a:r>
            <a:r>
              <a:rPr lang="en-US" altLang="zh-CN" i="1"/>
              <a:t>G</a:t>
            </a:r>
            <a:r>
              <a:rPr lang="en-US" altLang="zh-CN"/>
              <a:t>∧&lt;</a:t>
            </a:r>
            <a:r>
              <a:rPr lang="en-US" altLang="zh-CN" i="1"/>
              <a:t>t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H</a:t>
            </a:r>
            <a:r>
              <a:rPr lang="en-US" altLang="zh-CN"/>
              <a:t>))</a:t>
            </a:r>
            <a:br>
              <a:rPr lang="en-US" altLang="zh-CN"/>
            </a:br>
            <a:r>
              <a:rPr lang="en-US" altLang="zh-CN"/>
              <a:t>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s </a:t>
            </a:r>
            <a:r>
              <a:rPr lang="en-US" altLang="zh-CN"/>
              <a:t>(&lt;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s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/>
              <a:t>∧&lt;</a:t>
            </a:r>
            <a:r>
              <a:rPr lang="en-US" altLang="zh-CN" i="1"/>
              <a:t>s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G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r>
              <a:rPr lang="en-US" altLang="zh-CN"/>
              <a:t>)</a:t>
            </a:r>
            <a:br>
              <a:rPr lang="en-US" altLang="zh-CN"/>
            </a:br>
            <a:r>
              <a:rPr lang="en-US" altLang="zh-CN"/>
              <a:t>      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/>
              <a:t>(</a:t>
            </a:r>
            <a:r>
              <a:rPr lang="en-US" altLang="zh-CN" i="1"/>
              <a:t>G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r>
              <a:rPr lang="en-US" altLang="zh-CN"/>
              <a:t>) </a:t>
            </a:r>
          </a:p>
          <a:p>
            <a:r>
              <a:rPr lang="zh-CN" altLang="en-US"/>
              <a:t>所以 </a:t>
            </a:r>
            <a:r>
              <a:rPr lang="en-US" altLang="zh-CN"/>
              <a:t>(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G</a:t>
            </a:r>
            <a:r>
              <a:rPr lang="en-US" altLang="zh-CN"/>
              <a:t>)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 </a:t>
            </a:r>
            <a:r>
              <a:rPr lang="en-US" altLang="zh-CN"/>
              <a:t>= </a:t>
            </a:r>
            <a:r>
              <a:rPr lang="en-US" altLang="zh-CN" i="1"/>
              <a:t>F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/>
              <a:t>(</a:t>
            </a:r>
            <a:r>
              <a:rPr lang="en-US" altLang="zh-CN" i="1"/>
              <a:t>G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H</a:t>
            </a:r>
            <a:r>
              <a:rPr lang="en-US" altLang="zh-CN"/>
              <a:t>)</a:t>
            </a: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ct val="90000"/>
              </a:spcBef>
            </a:pPr>
            <a:r>
              <a:rPr lang="en-US" altLang="zh-CN" dirty="0"/>
              <a:t>(2)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br>
              <a:rPr lang="en-US" altLang="zh-CN" dirty="0"/>
            </a:br>
            <a:r>
              <a:rPr lang="en-US" altLang="zh-CN" dirty="0"/>
              <a:t> 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&gt;∈(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i="1" dirty="0"/>
              <a:t>&gt;</a:t>
            </a:r>
            <a:r>
              <a:rPr lang="en-US" altLang="zh-CN" dirty="0"/>
              <a:t>∈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br>
              <a:rPr lang="en-US" altLang="zh-CN" dirty="0"/>
            </a:br>
            <a:r>
              <a:rPr lang="zh-CN" altLang="en-US" dirty="0"/>
              <a:t>所以 </a:t>
            </a:r>
            <a:r>
              <a:rPr lang="en-US" altLang="zh-CN" dirty="0"/>
              <a:t>(</a:t>
            </a:r>
            <a:r>
              <a:rPr lang="en-US" altLang="zh-CN" i="1" dirty="0"/>
              <a:t>F 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3600" dirty="0">
                <a:solidFill>
                  <a:srgbClr val="000000"/>
                </a:solidFill>
                <a:sym typeface="Symbol" panose="05050102010706020507" pitchFamily="18" charset="2"/>
              </a:rPr>
              <a:t> </a:t>
            </a:r>
            <a:r>
              <a:rPr lang="en-US" altLang="zh-CN" i="1" dirty="0"/>
              <a:t>G</a:t>
            </a:r>
            <a:r>
              <a:rPr lang="en-US" altLang="zh-CN" dirty="0"/>
              <a:t>)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= </a:t>
            </a:r>
            <a:r>
              <a:rPr lang="en-US" altLang="zh-CN" i="1" dirty="0"/>
              <a:t>G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i="1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76FD46-8685-4D3E-AECF-586DD6BD3D30}" type="slidenum">
              <a:rPr lang="en-US" altLang="zh-CN"/>
              <a:pPr/>
              <a:t>21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关系运算的性质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147050" cy="10795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7.3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=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A9A5BF-AC53-4AA4-ADBE-DC114AE0EE44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498475" y="1916831"/>
            <a:ext cx="8064500" cy="3744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dirty="0"/>
              <a:t>证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     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br>
              <a:rPr lang="en-US" altLang="zh-CN" dirty="0"/>
            </a:br>
            <a:r>
              <a:rPr lang="en-US" altLang="zh-CN" dirty="0"/>
              <a:t>  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/>
              <a:t>)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Symbol" panose="05050102010706020507" pitchFamily="18" charset="2"/>
              </a:rPr>
              <a:t>            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dirty="0" err="1"/>
              <a:t>∧</a:t>
            </a:r>
            <a:r>
              <a:rPr lang="en-US" altLang="zh-CN" i="1" dirty="0" err="1"/>
              <a:t>t</a:t>
            </a:r>
            <a:r>
              <a:rPr lang="en-US" altLang="zh-CN" dirty="0"/>
              <a:t>=</a:t>
            </a:r>
            <a:r>
              <a:rPr lang="en-US" altLang="zh-CN" i="1" dirty="0" err="1"/>
              <a:t>y</a:t>
            </a:r>
            <a:r>
              <a:rPr lang="en-US" altLang="zh-CN" dirty="0" err="1"/>
              <a:t>∧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)  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ym typeface="Symbol" panose="05050102010706020507" pitchFamily="18" charset="2"/>
              </a:rPr>
              <a:t>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pPr>
              <a:lnSpc>
                <a:spcPct val="150000"/>
              </a:lnSpc>
            </a:pPr>
            <a:r>
              <a:rPr lang="en-US" altLang="zh-CN" i="1" dirty="0"/>
              <a:t>	</a:t>
            </a:r>
            <a:r>
              <a:rPr lang="zh-CN" altLang="en-US" dirty="0"/>
              <a:t>所以：</a:t>
            </a:r>
            <a:r>
              <a:rPr lang="en-US" altLang="zh-CN" i="1" dirty="0"/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/>
              <a:t>= </a:t>
            </a:r>
            <a:r>
              <a:rPr lang="en-US" altLang="zh-CN" i="1"/>
              <a:t>R</a:t>
            </a:r>
            <a:endParaRPr lang="en-US" altLang="zh-CN" i="1" dirty="0"/>
          </a:p>
          <a:p>
            <a:pPr>
              <a:lnSpc>
                <a:spcPct val="150000"/>
              </a:lnSpc>
            </a:pPr>
            <a:r>
              <a:rPr lang="en-US" altLang="zh-CN" i="1" dirty="0"/>
              <a:t>	</a:t>
            </a:r>
            <a:r>
              <a:rPr lang="zh-CN" altLang="en-US" dirty="0"/>
              <a:t>同理可证：</a:t>
            </a:r>
            <a:r>
              <a:rPr lang="en-US" altLang="zh-CN" i="1" dirty="0"/>
              <a:t> I</a:t>
            </a:r>
            <a:r>
              <a:rPr lang="en-US" altLang="zh-CN" i="1" baseline="-25000" dirty="0"/>
              <a:t>A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r>
              <a:rPr lang="en-US" altLang="zh-CN" dirty="0"/>
              <a:t>=</a:t>
            </a:r>
            <a:r>
              <a:rPr lang="en-US" altLang="zh-CN" i="1" dirty="0"/>
              <a:t>R</a:t>
            </a:r>
          </a:p>
          <a:p>
            <a:pPr>
              <a:lnSpc>
                <a:spcPct val="150000"/>
              </a:lnSpc>
            </a:pPr>
            <a:endParaRPr lang="en-US" altLang="zh-CN" i="1" dirty="0"/>
          </a:p>
        </p:txBody>
      </p:sp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关系运算的性质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81075"/>
            <a:ext cx="8147050" cy="143986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7.4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(1) 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H</a:t>
            </a:r>
            <a:r>
              <a:rPr lang="en-US" altLang="zh-CN" dirty="0"/>
              <a:t>) =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     </a:t>
            </a:r>
            <a:r>
              <a:rPr lang="en-US" altLang="zh-CN" dirty="0"/>
              <a:t> (2)  (</a:t>
            </a:r>
            <a:r>
              <a:rPr lang="en-US" altLang="zh-CN" i="1" dirty="0"/>
              <a:t>G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 </a:t>
            </a:r>
            <a:r>
              <a:rPr lang="en-US" altLang="zh-CN" dirty="0"/>
              <a:t>= </a:t>
            </a:r>
            <a:r>
              <a:rPr lang="en-US" altLang="zh-CN" i="1" dirty="0"/>
              <a:t>G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dirty="0"/>
              <a:t>∪</a:t>
            </a:r>
            <a:r>
              <a:rPr lang="en-US" altLang="zh-CN" i="1" dirty="0"/>
              <a:t>H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endParaRPr lang="en-US" altLang="zh-CN" dirty="0"/>
          </a:p>
          <a:p>
            <a:r>
              <a:rPr lang="en-US" altLang="zh-CN" dirty="0"/>
              <a:t> (3) 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        </a:t>
            </a:r>
            <a:r>
              <a:rPr lang="en-US" altLang="zh-CN" dirty="0"/>
              <a:t>(4)  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G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F</a:t>
            </a: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C618-74AC-4E32-AFE8-6BE2FA18B7A5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99012" name="Rectangle 4"/>
          <p:cNvSpPr>
            <a:spLocks noChangeArrowheads="1"/>
          </p:cNvSpPr>
          <p:nvPr/>
        </p:nvSpPr>
        <p:spPr bwMode="auto">
          <a:xfrm>
            <a:off x="468312" y="2420938"/>
            <a:ext cx="8218487" cy="4221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70000"/>
              </a:spcBef>
            </a:pPr>
            <a:r>
              <a:rPr lang="zh-CN" altLang="en-US" dirty="0"/>
              <a:t>只证 </a:t>
            </a:r>
            <a:r>
              <a:rPr lang="en-US" altLang="zh-CN" dirty="0"/>
              <a:t>(3) 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</a:t>
            </a:r>
            <a:br>
              <a:rPr lang="en-US" altLang="zh-CN" dirty="0"/>
            </a:br>
            <a:r>
              <a:rPr lang="en-US" altLang="zh-CN" dirty="0"/>
              <a:t>       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	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 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dirty="0"/>
              <a:t>)∧(&lt;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H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	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G</a:t>
            </a:r>
            <a:r>
              <a:rPr lang="en-US" altLang="zh-CN" dirty="0"/>
              <a:t>)∧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	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</a:t>
            </a:r>
            <a:br>
              <a:rPr lang="en-US" altLang="zh-CN" dirty="0"/>
            </a:br>
            <a:r>
              <a:rPr lang="en-US" altLang="zh-CN" dirty="0"/>
              <a:t>	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</a:t>
            </a:r>
          </a:p>
          <a:p>
            <a:pPr>
              <a:spcBef>
                <a:spcPct val="50000"/>
              </a:spcBef>
            </a:pPr>
            <a:r>
              <a:rPr lang="zh-CN" altLang="en-US" dirty="0"/>
              <a:t>所以有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/>
              <a:t>(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H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  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G</a:t>
            </a:r>
            <a:r>
              <a:rPr lang="en-US" altLang="zh-CN" dirty="0"/>
              <a:t>∩</a:t>
            </a:r>
            <a:r>
              <a:rPr lang="en-US" altLang="zh-CN" i="1" dirty="0"/>
              <a:t>F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H</a:t>
            </a: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推广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CN" altLang="en-US" dirty="0"/>
              <a:t>定理</a:t>
            </a:r>
            <a:r>
              <a:rPr lang="en-US" altLang="zh-CN" dirty="0"/>
              <a:t>7.4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的结论可以推广到有限多个关系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0000"/>
                </a:solidFill>
              </a:rPr>
              <a:t>     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-30000" dirty="0" err="1">
                <a:solidFill>
                  <a:srgbClr val="000000"/>
                </a:solidFill>
              </a:rPr>
              <a:t>n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 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dirty="0">
                <a:solidFill>
                  <a:srgbClr val="000000"/>
                </a:solidFill>
              </a:rPr>
              <a:t>…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</a:rPr>
              <a:t>∪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-30000" dirty="0" err="1">
                <a:solidFill>
                  <a:srgbClr val="000000"/>
                </a:solidFill>
              </a:rPr>
              <a:t>n</a:t>
            </a:r>
            <a:br>
              <a:rPr lang="en-US" altLang="zh-CN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 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-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1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-30000" dirty="0">
                <a:solidFill>
                  <a:srgbClr val="000000"/>
                </a:solidFill>
              </a:rPr>
              <a:t>2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 … ∩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-30000" dirty="0" err="1">
                <a:solidFill>
                  <a:srgbClr val="000000"/>
                </a:solidFill>
              </a:rPr>
              <a:t>n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dirty="0"/>
              <a:t>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81B694-E46C-4601-A89E-D4AAD7397536}" type="slidenum">
              <a:rPr lang="en-US" altLang="zh-CN"/>
              <a:pPr/>
              <a:t>24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关系运算的性质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F </a:t>
            </a:r>
            <a:r>
              <a:rPr lang="zh-CN" altLang="en-US" dirty="0"/>
              <a:t>为关系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en-US" dirty="0"/>
              <a:t>为集合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(1)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(2) 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] =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]∪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(3) 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(4) 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BD3B9-A39C-43BB-AEC7-84F4BD36D4AC}" type="slidenum">
              <a:rPr lang="en-US" altLang="zh-CN"/>
              <a:pPr/>
              <a:t>25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 dirty="0"/>
              <a:t>证 只证 </a:t>
            </a:r>
            <a:r>
              <a:rPr lang="en-US" altLang="zh-CN" dirty="0"/>
              <a:t>(1) </a:t>
            </a:r>
            <a:r>
              <a:rPr lang="zh-CN" altLang="en-US" dirty="0"/>
              <a:t>和 </a:t>
            </a:r>
            <a:r>
              <a:rPr lang="en-US" altLang="zh-CN" dirty="0"/>
              <a:t>(4).</a:t>
            </a:r>
          </a:p>
          <a:p>
            <a:r>
              <a:rPr lang="en-US" altLang="zh-CN" dirty="0"/>
              <a:t> (1)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br>
              <a:rPr lang="en-US" altLang="zh-CN" dirty="0"/>
            </a:br>
            <a:r>
              <a:rPr lang="en-US" altLang="zh-CN" dirty="0"/>
              <a:t>		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∪</a:t>
            </a:r>
            <a:r>
              <a:rPr lang="en-US" altLang="zh-CN" i="1" dirty="0" err="1"/>
              <a:t>B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</a:t>
            </a:r>
            <a:r>
              <a:rPr lang="en-US" altLang="zh-CN" dirty="0"/>
              <a:t>∧(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∨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)∨(&lt;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∨&lt;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   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  <a:endParaRPr lang="en-US" altLang="zh-CN" dirty="0"/>
          </a:p>
          <a:p>
            <a:pPr>
              <a:spcBef>
                <a:spcPct val="60000"/>
              </a:spcBef>
            </a:pPr>
            <a:r>
              <a:rPr lang="en-US" altLang="zh-CN" dirty="0"/>
              <a:t> </a:t>
            </a:r>
            <a:r>
              <a:rPr lang="zh-CN" altLang="en-US" dirty="0"/>
              <a:t>所以有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B</a:t>
            </a:r>
            <a:r>
              <a:rPr lang="en-US" altLang="zh-CN" dirty="0"/>
              <a:t>) = 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A</a:t>
            </a:r>
            <a:r>
              <a:rPr lang="en-US" altLang="zh-CN" dirty="0"/>
              <a:t>∪</a:t>
            </a:r>
            <a:r>
              <a:rPr lang="en-US" altLang="zh-CN" i="1" dirty="0"/>
              <a:t>F </a:t>
            </a:r>
            <a:r>
              <a:rPr lang="en-US" altLang="zh-CN" sz="2800" dirty="0"/>
              <a:t>↾</a:t>
            </a:r>
            <a:r>
              <a:rPr lang="en-US" altLang="zh-CN" i="1" dirty="0"/>
              <a:t>B</a:t>
            </a:r>
            <a:r>
              <a:rPr lang="en-US" altLang="zh-CN" dirty="0"/>
              <a:t>.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6ABBE5-2478-4DE6-80F8-EB3DA94DAA60}" type="slidenum">
              <a:rPr lang="en-US" altLang="zh-CN"/>
              <a:pPr/>
              <a:t>26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CN" dirty="0"/>
              <a:t>(4) </a:t>
            </a:r>
            <a:r>
              <a:rPr lang="zh-CN" altLang="en-US" dirty="0"/>
              <a:t>任取</a:t>
            </a:r>
            <a:r>
              <a:rPr lang="en-US" altLang="zh-CN" i="1" dirty="0"/>
              <a:t>y</a:t>
            </a:r>
            <a:r>
              <a:rPr lang="en-US" altLang="zh-CN" dirty="0"/>
              <a:t>,</a:t>
            </a:r>
          </a:p>
          <a:p>
            <a:pPr>
              <a:lnSpc>
                <a:spcPct val="120000"/>
              </a:lnSpc>
            </a:pPr>
            <a:r>
              <a:rPr lang="en-US" altLang="zh-CN" dirty="0"/>
              <a:t>            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F</a:t>
            </a:r>
            <a:r>
              <a:rPr lang="en-US" altLang="zh-CN" i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∩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)∧(&lt;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))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)∧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F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F</a:t>
            </a:r>
            <a:r>
              <a:rPr lang="en-US" altLang="zh-CN" i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]∧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F</a:t>
            </a:r>
            <a:r>
              <a:rPr lang="en-US" altLang="zh-CN" i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F</a:t>
            </a:r>
            <a:r>
              <a:rPr lang="en-US" altLang="zh-CN" i="1" dirty="0"/>
              <a:t>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br>
              <a:rPr lang="en-US" altLang="zh-CN" dirty="0"/>
            </a:br>
            <a:endParaRPr lang="en-US" altLang="zh-CN" dirty="0"/>
          </a:p>
          <a:p>
            <a:r>
              <a:rPr lang="zh-CN" altLang="en-US" dirty="0"/>
              <a:t>所以有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∩</a:t>
            </a:r>
            <a:r>
              <a:rPr lang="en-US" altLang="zh-CN" i="1" dirty="0"/>
              <a:t>B</a:t>
            </a:r>
            <a:r>
              <a:rPr lang="en-US" altLang="zh-CN" dirty="0"/>
              <a:t>]</a:t>
            </a:r>
            <a:r>
              <a:rPr lang="en-US" altLang="zh-CN" dirty="0">
                <a:sym typeface="Symbol" panose="05050102010706020507" pitchFamily="18" charset="2"/>
              </a:rPr>
              <a:t>  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A</a:t>
            </a:r>
            <a:r>
              <a:rPr lang="en-US" altLang="zh-CN" dirty="0"/>
              <a:t>]∩</a:t>
            </a:r>
            <a:r>
              <a:rPr lang="en-US" altLang="zh-CN" i="1" dirty="0"/>
              <a:t>F </a:t>
            </a:r>
            <a:r>
              <a:rPr lang="en-US" altLang="zh-CN" dirty="0"/>
              <a:t>[</a:t>
            </a:r>
            <a:r>
              <a:rPr lang="en-US" altLang="zh-CN" i="1" dirty="0"/>
              <a:t>B</a:t>
            </a:r>
            <a:r>
              <a:rPr lang="en-US" altLang="zh-CN" dirty="0"/>
              <a:t>]. </a:t>
            </a:r>
          </a:p>
          <a:p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54364-A582-4E11-BF56-92AAEA6C8CF1}" type="slidenum">
              <a:rPr lang="en-US" altLang="zh-CN"/>
              <a:pPr/>
              <a:t>27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关系的幂运算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 marL="609600" indent="-609600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7.10</a:t>
            </a:r>
          </a:p>
          <a:p>
            <a:pPr marL="609600" indent="-609600"/>
            <a:r>
              <a:rPr lang="zh-CN" altLang="en-US"/>
              <a:t>设 </a:t>
            </a:r>
            <a:r>
              <a:rPr lang="en-US" altLang="zh-CN" i="1"/>
              <a:t>R </a:t>
            </a:r>
            <a:r>
              <a:rPr lang="zh-CN" altLang="en-US"/>
              <a:t>为 </a:t>
            </a:r>
            <a:r>
              <a:rPr lang="en-US" altLang="zh-CN" i="1"/>
              <a:t>A </a:t>
            </a:r>
            <a:r>
              <a:rPr lang="zh-CN" altLang="en-US"/>
              <a:t>上的关系</a:t>
            </a:r>
            <a:r>
              <a:rPr lang="en-US" altLang="zh-CN"/>
              <a:t>, </a:t>
            </a:r>
            <a:r>
              <a:rPr lang="en-US" altLang="zh-CN" i="1"/>
              <a:t>n</a:t>
            </a:r>
            <a:r>
              <a:rPr lang="zh-CN" altLang="en-US"/>
              <a:t>为自然数</a:t>
            </a:r>
            <a:r>
              <a:rPr lang="en-US" altLang="zh-CN"/>
              <a:t>, </a:t>
            </a:r>
            <a:r>
              <a:rPr lang="zh-CN" altLang="en-US"/>
              <a:t>则 </a:t>
            </a:r>
            <a:r>
              <a:rPr lang="en-US" altLang="zh-CN" i="1"/>
              <a:t>R </a:t>
            </a:r>
            <a:r>
              <a:rPr lang="zh-CN" altLang="en-US"/>
              <a:t>的 </a:t>
            </a:r>
            <a:r>
              <a:rPr lang="en-US" altLang="zh-CN" i="1">
                <a:solidFill>
                  <a:srgbClr val="A50021"/>
                </a:solidFill>
              </a:rPr>
              <a:t>n </a:t>
            </a:r>
            <a:r>
              <a:rPr lang="zh-CN" altLang="en-US">
                <a:solidFill>
                  <a:srgbClr val="A50021"/>
                </a:solidFill>
              </a:rPr>
              <a:t>次幂</a:t>
            </a:r>
            <a:r>
              <a:rPr lang="zh-CN" altLang="en-US"/>
              <a:t>定义为：</a:t>
            </a:r>
          </a:p>
          <a:p>
            <a:pPr marL="609600" indent="-609600"/>
            <a:r>
              <a:rPr lang="en-US" altLang="zh-CN"/>
              <a:t>(1)  </a:t>
            </a:r>
            <a:r>
              <a:rPr lang="en-US" altLang="zh-CN" i="1"/>
              <a:t>R</a:t>
            </a:r>
            <a:r>
              <a:rPr lang="en-US" altLang="zh-CN" baseline="30000"/>
              <a:t>0 </a:t>
            </a:r>
            <a:r>
              <a:rPr lang="en-US" altLang="zh-CN"/>
              <a:t>= {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&gt; | 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A </a:t>
            </a:r>
            <a:r>
              <a:rPr lang="en-US" altLang="zh-CN"/>
              <a:t>} = 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</a:p>
          <a:p>
            <a:pPr marL="609600" indent="-609600"/>
            <a:r>
              <a:rPr lang="en-US" altLang="zh-CN"/>
              <a:t>(2)</a:t>
            </a:r>
            <a:r>
              <a:rPr lang="en-US" altLang="zh-CN" i="1"/>
              <a:t> </a:t>
            </a:r>
            <a:r>
              <a:rPr lang="en-US" altLang="zh-CN"/>
              <a:t> </a:t>
            </a:r>
            <a:r>
              <a:rPr lang="en-US" altLang="zh-CN" i="1"/>
              <a:t>R</a:t>
            </a:r>
            <a:r>
              <a:rPr lang="en-US" altLang="zh-CN" i="1" baseline="30000"/>
              <a:t>n</a:t>
            </a:r>
            <a:r>
              <a:rPr lang="en-US" altLang="zh-CN" baseline="30000"/>
              <a:t>+1 </a:t>
            </a:r>
            <a:r>
              <a:rPr lang="en-US" altLang="zh-CN"/>
              <a:t>= </a:t>
            </a:r>
            <a:r>
              <a:rPr lang="en-US" altLang="zh-CN" i="1"/>
              <a:t>R</a:t>
            </a:r>
            <a:r>
              <a:rPr lang="en-US" altLang="zh-CN" i="1" baseline="30000"/>
              <a:t>n</a:t>
            </a:r>
            <a:r>
              <a:rPr lang="en-US" altLang="zh-CN" sz="3600" baseline="-1600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/>
              <a:t>R</a:t>
            </a:r>
            <a:endParaRPr lang="en-US" altLang="zh-CN"/>
          </a:p>
          <a:p>
            <a:pPr marL="609600" indent="-609600">
              <a:spcBef>
                <a:spcPct val="110000"/>
              </a:spcBef>
            </a:pPr>
            <a:r>
              <a:rPr lang="zh-CN" altLang="en-US"/>
              <a:t>注意：</a:t>
            </a:r>
          </a:p>
          <a:p>
            <a:pPr marL="609600" indent="-6096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500"/>
              <a:t>对于</a:t>
            </a:r>
            <a:r>
              <a:rPr lang="en-US" altLang="zh-CN" sz="2500" i="1"/>
              <a:t>A</a:t>
            </a:r>
            <a:r>
              <a:rPr lang="zh-CN" altLang="en-US" sz="2500"/>
              <a:t>上的任何关系 </a:t>
            </a:r>
            <a:r>
              <a:rPr lang="en-US" altLang="zh-CN" sz="2500" i="1"/>
              <a:t>R</a:t>
            </a:r>
            <a:r>
              <a:rPr lang="en-US" altLang="zh-CN" sz="2500" baseline="-25000"/>
              <a:t>1 </a:t>
            </a:r>
            <a:r>
              <a:rPr lang="zh-CN" altLang="en-US" sz="2500"/>
              <a:t>和 </a:t>
            </a:r>
            <a:r>
              <a:rPr lang="en-US" altLang="zh-CN" sz="2500" i="1"/>
              <a:t>R</a:t>
            </a:r>
            <a:r>
              <a:rPr lang="en-US" altLang="zh-CN" sz="2500" baseline="-25000"/>
              <a:t>2 </a:t>
            </a:r>
            <a:r>
              <a:rPr lang="zh-CN" altLang="en-US" sz="2500"/>
              <a:t>都有 </a:t>
            </a:r>
            <a:r>
              <a:rPr lang="en-US" altLang="zh-CN" sz="2500" i="1"/>
              <a:t>R</a:t>
            </a:r>
            <a:r>
              <a:rPr lang="en-US" altLang="zh-CN" sz="2500" baseline="-25000"/>
              <a:t>1</a:t>
            </a:r>
            <a:r>
              <a:rPr lang="en-US" altLang="zh-CN" sz="2500" baseline="30000"/>
              <a:t>0 </a:t>
            </a:r>
            <a:r>
              <a:rPr lang="en-US" altLang="zh-CN" sz="2500"/>
              <a:t>= </a:t>
            </a:r>
            <a:r>
              <a:rPr lang="en-US" altLang="zh-CN" sz="2500" i="1"/>
              <a:t>R</a:t>
            </a:r>
            <a:r>
              <a:rPr lang="en-US" altLang="zh-CN" sz="2500" baseline="-25000"/>
              <a:t>2</a:t>
            </a:r>
            <a:r>
              <a:rPr lang="en-US" altLang="zh-CN" sz="2500" baseline="30000"/>
              <a:t>0 </a:t>
            </a:r>
            <a:r>
              <a:rPr lang="en-US" altLang="zh-CN" sz="2500"/>
              <a:t>= </a:t>
            </a:r>
            <a:r>
              <a:rPr lang="en-US" altLang="zh-CN" sz="2500" i="1"/>
              <a:t>I</a:t>
            </a:r>
            <a:r>
              <a:rPr lang="en-US" altLang="zh-CN" sz="2500" i="1" baseline="-25000"/>
              <a:t>A</a:t>
            </a:r>
            <a:r>
              <a:rPr lang="en-US" altLang="zh-CN" sz="2500"/>
              <a:t> </a:t>
            </a:r>
          </a:p>
          <a:p>
            <a:pPr marL="609600" indent="-609600"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sz="2500"/>
              <a:t>对于</a:t>
            </a:r>
            <a:r>
              <a:rPr lang="en-US" altLang="zh-CN" sz="2500" i="1"/>
              <a:t>A</a:t>
            </a:r>
            <a:r>
              <a:rPr lang="zh-CN" altLang="en-US" sz="2500"/>
              <a:t>上的任何关系 </a:t>
            </a:r>
            <a:r>
              <a:rPr lang="en-US" altLang="zh-CN" sz="2500" i="1"/>
              <a:t>R </a:t>
            </a:r>
            <a:r>
              <a:rPr lang="zh-CN" altLang="en-US" sz="2500"/>
              <a:t>都有 </a:t>
            </a:r>
            <a:r>
              <a:rPr lang="en-US" altLang="zh-CN" sz="2500" i="1"/>
              <a:t>R</a:t>
            </a:r>
            <a:r>
              <a:rPr lang="en-US" altLang="zh-CN" sz="2500" baseline="30000"/>
              <a:t>1 </a:t>
            </a:r>
            <a:r>
              <a:rPr lang="en-US" altLang="zh-CN" sz="2500"/>
              <a:t>= </a:t>
            </a:r>
            <a:r>
              <a:rPr lang="en-US" altLang="zh-CN" sz="2500" i="1"/>
              <a:t>R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15E076-7F02-41AC-A63B-7128B3F6195B}" type="slidenum">
              <a:rPr lang="en-US" altLang="zh-CN"/>
              <a:pPr/>
              <a:t>28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br>
              <a:rPr lang="en-US" altLang="zh-CN">
                <a:solidFill>
                  <a:srgbClr val="000000"/>
                </a:solidFill>
              </a:rPr>
            </a:b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96975"/>
            <a:ext cx="8291513" cy="936625"/>
          </a:xfrm>
        </p:spPr>
        <p:txBody>
          <a:bodyPr/>
          <a:lstStyle/>
          <a:p>
            <a:pPr marL="0" indent="0"/>
            <a:r>
              <a:rPr lang="zh-CN" altLang="en-US">
                <a:solidFill>
                  <a:srgbClr val="A50021"/>
                </a:solidFill>
              </a:rPr>
              <a:t>例 </a:t>
            </a:r>
            <a:r>
              <a:rPr lang="en-US" altLang="zh-CN">
                <a:solidFill>
                  <a:srgbClr val="A50021"/>
                </a:solidFill>
              </a:rPr>
              <a:t>8</a:t>
            </a:r>
            <a:r>
              <a:rPr lang="en-US" altLang="zh-CN">
                <a:solidFill>
                  <a:srgbClr val="000000"/>
                </a:solidFill>
              </a:rPr>
              <a:t> 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 = {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},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 = {&lt;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&gt;,&lt;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en-US" altLang="zh-CN">
                <a:solidFill>
                  <a:srgbClr val="000000"/>
                </a:solidFill>
              </a:rPr>
              <a:t>&gt;,&lt;</a:t>
            </a:r>
            <a:r>
              <a:rPr lang="en-US" altLang="zh-CN" i="1">
                <a:solidFill>
                  <a:srgbClr val="000000"/>
                </a:solidFill>
              </a:rPr>
              <a:t>b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&gt;,&lt;</a:t>
            </a:r>
            <a:r>
              <a:rPr lang="en-US" altLang="zh-CN" i="1">
                <a:solidFill>
                  <a:srgbClr val="000000"/>
                </a:solidFill>
              </a:rPr>
              <a:t>c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d</a:t>
            </a:r>
            <a:r>
              <a:rPr lang="en-US" altLang="zh-CN">
                <a:solidFill>
                  <a:srgbClr val="000000"/>
                </a:solidFill>
              </a:rPr>
              <a:t>&gt;}, </a:t>
            </a:r>
          </a:p>
          <a:p>
            <a:pPr marL="0" indent="0"/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求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zh-CN" altLang="en-US">
                <a:solidFill>
                  <a:srgbClr val="000000"/>
                </a:solidFill>
              </a:rPr>
              <a:t>的各次幂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分别用矩阵和关系图表示</a:t>
            </a:r>
            <a:r>
              <a:rPr lang="en-US" altLang="zh-CN">
                <a:solidFill>
                  <a:srgbClr val="000000"/>
                </a:solidFill>
              </a:rPr>
              <a:t>. </a:t>
            </a:r>
            <a:endParaRPr lang="en-US" altLang="zh-CN">
              <a:solidFill>
                <a:srgbClr val="808080"/>
              </a:solidFill>
              <a:ea typeface="华文中宋" panose="02010600040101010101" pitchFamily="2" charset="-122"/>
            </a:endParaRPr>
          </a:p>
        </p:txBody>
      </p:sp>
      <p:graphicFrame>
        <p:nvGraphicFramePr>
          <p:cNvPr id="331783" name="Object 7"/>
          <p:cNvGraphicFramePr>
            <a:graphicFrameLocks noGrp="1" noChangeAspect="1"/>
          </p:cNvGraphicFramePr>
          <p:nvPr>
            <p:ph sz="half" idx="2"/>
          </p:nvPr>
        </p:nvGraphicFramePr>
        <p:xfrm>
          <a:off x="827088" y="4665663"/>
          <a:ext cx="6265862" cy="178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251160" imgH="927000" progId="Equation.3">
                  <p:embed/>
                </p:oleObj>
              </mc:Choice>
              <mc:Fallback>
                <p:oleObj name="公式" r:id="rId3" imgW="3251160" imgH="927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665663"/>
                        <a:ext cx="6265862" cy="178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33FDF-AD84-4DBF-8ECA-C9F8493978A5}" type="slidenum">
              <a:rPr lang="en-US" altLang="zh-CN"/>
              <a:pPr/>
              <a:t>29</a:t>
            </a:fld>
            <a:endParaRPr lang="en-US" altLang="zh-CN"/>
          </a:p>
        </p:txBody>
      </p:sp>
      <p:graphicFrame>
        <p:nvGraphicFramePr>
          <p:cNvPr id="331780" name="Object 4"/>
          <p:cNvGraphicFramePr>
            <a:graphicFrameLocks noChangeAspect="1"/>
          </p:cNvGraphicFramePr>
          <p:nvPr/>
        </p:nvGraphicFramePr>
        <p:xfrm>
          <a:off x="971550" y="2708275"/>
          <a:ext cx="2374900" cy="178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31560" imgH="927000" progId="Equation.3">
                  <p:embed/>
                </p:oleObj>
              </mc:Choice>
              <mc:Fallback>
                <p:oleObj name="公式" r:id="rId5" imgW="123156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708275"/>
                        <a:ext cx="2374900" cy="178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1782" name="Rectangle 6"/>
          <p:cNvSpPr>
            <a:spLocks noChangeArrowheads="1"/>
          </p:cNvSpPr>
          <p:nvPr/>
        </p:nvSpPr>
        <p:spPr bwMode="auto">
          <a:xfrm>
            <a:off x="539750" y="2205038"/>
            <a:ext cx="4383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解 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 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zh-CN" altLang="en-US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i="1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baseline="3000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zh-CN" altLang="en-US" b="1">
                <a:solidFill>
                  <a:srgbClr val="000000"/>
                </a:solidFill>
                <a:sym typeface="Symbol" panose="05050102010706020507" pitchFamily="18" charset="2"/>
              </a:rPr>
              <a:t>的关系矩阵分别是：</a:t>
            </a:r>
          </a:p>
        </p:txBody>
      </p:sp>
      <p:sp>
        <p:nvSpPr>
          <p:cNvPr id="331785" name="Rectangle 9"/>
          <p:cNvSpPr>
            <a:spLocks noChangeArrowheads="1"/>
          </p:cNvSpPr>
          <p:nvPr/>
        </p:nvSpPr>
        <p:spPr bwMode="auto">
          <a:xfrm>
            <a:off x="1908175" y="260350"/>
            <a:ext cx="6192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3200" b="1">
                <a:solidFill>
                  <a:srgbClr val="000000"/>
                </a:solidFill>
              </a:rPr>
              <a:t>幂的求法</a:t>
            </a:r>
          </a:p>
        </p:txBody>
      </p:sp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笛卡儿积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91513" cy="1008062"/>
          </a:xfrm>
        </p:spPr>
        <p:txBody>
          <a:bodyPr/>
          <a:lstStyle/>
          <a:p>
            <a:pPr marL="1431925" indent="-1431925">
              <a:tabLst>
                <a:tab pos="1431925" algn="l"/>
              </a:tabLst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B</a:t>
            </a:r>
            <a:r>
              <a:rPr lang="zh-CN" altLang="en-US" dirty="0"/>
              <a:t>为集合，</a:t>
            </a:r>
            <a:r>
              <a:rPr lang="en-US" altLang="zh-CN" i="1" dirty="0"/>
              <a:t>A</a:t>
            </a:r>
            <a:r>
              <a:rPr lang="zh-CN" altLang="en-US" dirty="0"/>
              <a:t>与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笛卡儿积</a:t>
            </a:r>
            <a:r>
              <a:rPr lang="zh-CN" altLang="en-US" dirty="0"/>
              <a:t>记作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zh-CN" altLang="en-US" dirty="0"/>
              <a:t>，且</a:t>
            </a:r>
          </a:p>
          <a:p>
            <a:pPr marL="1431925" indent="-1431925">
              <a:tabLst>
                <a:tab pos="1431925" algn="l"/>
              </a:tabLst>
            </a:pPr>
            <a:r>
              <a:rPr lang="zh-CN" altLang="en-US" dirty="0"/>
              <a:t>          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en-US" altLang="zh-CN" dirty="0"/>
              <a:t>= {&lt;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dirty="0"/>
              <a:t>}.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BE9A4-3213-465A-80B1-ED7F17C900E4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270340" name="Rectangle 4"/>
          <p:cNvSpPr>
            <a:spLocks noChangeArrowheads="1"/>
          </p:cNvSpPr>
          <p:nvPr/>
        </p:nvSpPr>
        <p:spPr bwMode="auto">
          <a:xfrm>
            <a:off x="468313" y="2565400"/>
            <a:ext cx="8351837" cy="3671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431925" indent="-1431925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tabLst>
                <a:tab pos="1431925" algn="l"/>
              </a:tabLs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354263" indent="-558800">
              <a:spcBef>
                <a:spcPct val="20000"/>
              </a:spcBef>
              <a:buChar char="–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3092450" indent="-558800">
              <a:spcBef>
                <a:spcPct val="20000"/>
              </a:spcBef>
              <a:buChar char="•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3830638" indent="-558800">
              <a:spcBef>
                <a:spcPct val="20000"/>
              </a:spcBef>
              <a:buChar char="–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568825" indent="-558800">
              <a:spcBef>
                <a:spcPct val="20000"/>
              </a:spcBef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5026025" indent="-5588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483225" indent="-5588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940425" indent="-5588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397625" indent="-558800" fontAlgn="base">
              <a:spcBef>
                <a:spcPct val="20000"/>
              </a:spcBef>
              <a:spcAft>
                <a:spcPct val="0"/>
              </a:spcAft>
              <a:buChar char="»"/>
              <a:tabLst>
                <a:tab pos="1431925" algn="l"/>
              </a:tabLst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80000"/>
              </a:spcBef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1</a:t>
            </a:r>
            <a:r>
              <a:rPr lang="en-US" altLang="zh-CN"/>
              <a:t>   </a:t>
            </a:r>
            <a:r>
              <a:rPr lang="en-US" altLang="zh-CN" i="1"/>
              <a:t>A</a:t>
            </a:r>
            <a:r>
              <a:rPr lang="en-US" altLang="zh-CN"/>
              <a:t>={1,2,3}, </a:t>
            </a:r>
            <a:r>
              <a:rPr lang="en-US" altLang="zh-CN" i="1"/>
              <a:t>B</a:t>
            </a:r>
            <a:r>
              <a:rPr lang="en-US" altLang="zh-CN"/>
              <a:t>={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}</a:t>
            </a:r>
            <a:endParaRPr lang="en-US" altLang="zh-CN" i="1"/>
          </a:p>
          <a:p>
            <a:r>
              <a:rPr lang="en-US" altLang="zh-CN" i="1"/>
              <a:t>     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</a:t>
            </a:r>
          </a:p>
          <a:p>
            <a:r>
              <a:rPr lang="en-US" altLang="zh-CN"/>
              <a:t>    ={&lt;1,</a:t>
            </a:r>
            <a:r>
              <a:rPr lang="en-US" altLang="zh-CN" i="1"/>
              <a:t>a</a:t>
            </a:r>
            <a:r>
              <a:rPr lang="en-US" altLang="zh-CN"/>
              <a:t>&gt;,&lt;1,</a:t>
            </a:r>
            <a:r>
              <a:rPr lang="en-US" altLang="zh-CN" i="1"/>
              <a:t>b</a:t>
            </a:r>
            <a:r>
              <a:rPr lang="en-US" altLang="zh-CN"/>
              <a:t>&gt;,&lt;1,</a:t>
            </a:r>
            <a:r>
              <a:rPr lang="en-US" altLang="zh-CN" i="1"/>
              <a:t>c</a:t>
            </a:r>
            <a:r>
              <a:rPr lang="en-US" altLang="zh-CN"/>
              <a:t>&gt;,&lt;2,</a:t>
            </a:r>
            <a:r>
              <a:rPr lang="en-US" altLang="zh-CN" i="1"/>
              <a:t>a</a:t>
            </a:r>
            <a:r>
              <a:rPr lang="en-US" altLang="zh-CN"/>
              <a:t>&gt;,&lt;2,</a:t>
            </a:r>
            <a:r>
              <a:rPr lang="en-US" altLang="zh-CN" i="1"/>
              <a:t>b</a:t>
            </a:r>
            <a:r>
              <a:rPr lang="en-US" altLang="zh-CN"/>
              <a:t>&gt;,&lt;2,</a:t>
            </a:r>
            <a:r>
              <a:rPr lang="en-US" altLang="zh-CN" i="1"/>
              <a:t>c</a:t>
            </a:r>
            <a:r>
              <a:rPr lang="en-US" altLang="zh-CN"/>
              <a:t>&gt;,&lt;3,</a:t>
            </a:r>
            <a:r>
              <a:rPr lang="en-US" altLang="zh-CN" i="1"/>
              <a:t>a</a:t>
            </a:r>
            <a:r>
              <a:rPr lang="en-US" altLang="zh-CN"/>
              <a:t>&gt;,&lt;3,</a:t>
            </a:r>
            <a:r>
              <a:rPr lang="en-US" altLang="zh-CN" i="1"/>
              <a:t>b</a:t>
            </a:r>
            <a:r>
              <a:rPr lang="en-US" altLang="zh-CN"/>
              <a:t>&gt;,&lt;3,</a:t>
            </a:r>
            <a:r>
              <a:rPr lang="en-US" altLang="zh-CN" i="1"/>
              <a:t>c</a:t>
            </a:r>
            <a:r>
              <a:rPr lang="en-US" altLang="zh-CN"/>
              <a:t>&gt;} </a:t>
            </a:r>
            <a:endParaRPr lang="en-US" altLang="zh-CN" i="1"/>
          </a:p>
          <a:p>
            <a:r>
              <a:rPr lang="en-US" altLang="zh-CN" i="1"/>
              <a:t>     B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A</a:t>
            </a:r>
          </a:p>
          <a:p>
            <a:r>
              <a:rPr lang="en-US" altLang="zh-CN"/>
              <a:t>    ={&lt;</a:t>
            </a:r>
            <a:r>
              <a:rPr lang="en-US" altLang="zh-CN" i="1"/>
              <a:t>a</a:t>
            </a:r>
            <a:r>
              <a:rPr lang="en-US" altLang="zh-CN"/>
              <a:t>,1&gt;,&lt;</a:t>
            </a:r>
            <a:r>
              <a:rPr lang="en-US" altLang="zh-CN" i="1"/>
              <a:t>b</a:t>
            </a:r>
            <a:r>
              <a:rPr lang="en-US" altLang="zh-CN"/>
              <a:t>,1&gt;,&lt;</a:t>
            </a:r>
            <a:r>
              <a:rPr lang="en-US" altLang="zh-CN" i="1"/>
              <a:t>c</a:t>
            </a:r>
            <a:r>
              <a:rPr lang="en-US" altLang="zh-CN"/>
              <a:t>,1&gt;,&lt;</a:t>
            </a:r>
            <a:r>
              <a:rPr lang="en-US" altLang="zh-CN" i="1"/>
              <a:t>a</a:t>
            </a:r>
            <a:r>
              <a:rPr lang="en-US" altLang="zh-CN"/>
              <a:t>,2&gt;,&lt;</a:t>
            </a:r>
            <a:r>
              <a:rPr lang="en-US" altLang="zh-CN" i="1"/>
              <a:t>b</a:t>
            </a:r>
            <a:r>
              <a:rPr lang="en-US" altLang="zh-CN"/>
              <a:t>,2&gt;,&lt;</a:t>
            </a:r>
            <a:r>
              <a:rPr lang="en-US" altLang="zh-CN" i="1"/>
              <a:t>c</a:t>
            </a:r>
            <a:r>
              <a:rPr lang="en-US" altLang="zh-CN"/>
              <a:t>,2&gt;,&lt;</a:t>
            </a:r>
            <a:r>
              <a:rPr lang="en-US" altLang="zh-CN" i="1"/>
              <a:t>a</a:t>
            </a:r>
            <a:r>
              <a:rPr lang="en-US" altLang="zh-CN"/>
              <a:t>,3&gt;,&lt;</a:t>
            </a:r>
            <a:r>
              <a:rPr lang="en-US" altLang="zh-CN" i="1"/>
              <a:t>b</a:t>
            </a:r>
            <a:r>
              <a:rPr lang="en-US" altLang="zh-CN"/>
              <a:t>,3&gt;,&lt;</a:t>
            </a:r>
            <a:r>
              <a:rPr lang="en-US" altLang="zh-CN" i="1"/>
              <a:t>c</a:t>
            </a:r>
            <a:r>
              <a:rPr lang="en-US" altLang="zh-CN"/>
              <a:t>,3&gt;} </a:t>
            </a:r>
            <a:endParaRPr lang="en-US" altLang="zh-CN" i="1"/>
          </a:p>
          <a:p>
            <a:r>
              <a:rPr lang="en-US" altLang="zh-CN" i="1"/>
              <a:t>     A</a:t>
            </a:r>
            <a:r>
              <a:rPr lang="en-US" altLang="zh-CN"/>
              <a:t>={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}, </a:t>
            </a:r>
            <a:r>
              <a:rPr lang="en-US" altLang="zh-CN" i="1"/>
              <a:t>B</a:t>
            </a:r>
            <a:r>
              <a:rPr lang="en-US" altLang="zh-CN"/>
              <a:t>=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endParaRPr lang="en-US" altLang="zh-CN" i="1"/>
          </a:p>
          <a:p>
            <a:r>
              <a:rPr lang="en-US" altLang="zh-CN" i="1"/>
              <a:t>     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A </a:t>
            </a:r>
            <a:r>
              <a:rPr lang="en-US" altLang="zh-CN"/>
              <a:t>= {&lt;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,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&gt;, &lt;{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},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&gt;}</a:t>
            </a:r>
            <a:endParaRPr lang="en-US" altLang="zh-CN" i="1"/>
          </a:p>
          <a:p>
            <a:r>
              <a:rPr lang="en-US" altLang="zh-CN" i="1"/>
              <a:t>     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 </a:t>
            </a:r>
            <a:r>
              <a:rPr lang="en-US" altLang="zh-CN"/>
              <a:t>= </a:t>
            </a:r>
            <a:r>
              <a:rPr lang="en-US" altLang="zh-CN">
                <a:sym typeface="Symbol" panose="05050102010706020507" pitchFamily="18" charset="2"/>
              </a:rPr>
              <a:t></a:t>
            </a:r>
            <a:r>
              <a:rPr lang="en-US" altLang="zh-CN"/>
              <a:t> </a:t>
            </a:r>
          </a:p>
        </p:txBody>
      </p:sp>
    </p:spTree>
  </p:cSld>
  <p:clrMapOvr>
    <a:masterClrMapping/>
  </p:clrMapOvr>
  <p:transition spd="slow"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8" name="Rectangle 8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幂的求法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5184775"/>
          </a:xfrm>
        </p:spPr>
        <p:txBody>
          <a:bodyPr/>
          <a:lstStyle/>
          <a:p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3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和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4</a:t>
            </a:r>
            <a:r>
              <a:rPr lang="zh-CN" altLang="en-US" dirty="0">
                <a:solidFill>
                  <a:srgbClr val="000000"/>
                </a:solidFill>
                <a:cs typeface="Times New Roman" panose="02020603050405020304" pitchFamily="18" charset="0"/>
              </a:rPr>
              <a:t>的矩阵是：</a:t>
            </a:r>
          </a:p>
          <a:p>
            <a:endParaRPr lang="zh-CN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00"/>
              </a:solidFill>
              <a:cs typeface="Times New Roman" panose="02020603050405020304" pitchFamily="18" charset="0"/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endParaRPr lang="zh-CN" altLang="en-US" dirty="0">
              <a:solidFill>
                <a:srgbClr val="000000"/>
              </a:solidFill>
            </a:endParaRP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因此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即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  <a:r>
              <a:rPr lang="zh-CN" altLang="en-US" dirty="0">
                <a:solidFill>
                  <a:srgbClr val="000000"/>
                </a:solidFill>
              </a:rPr>
              <a:t>因此可以得到</a:t>
            </a:r>
            <a:br>
              <a:rPr lang="zh-CN" altLang="en-US" dirty="0">
                <a:solidFill>
                  <a:srgbClr val="000000"/>
                </a:solidFill>
              </a:rPr>
            </a:br>
            <a:r>
              <a:rPr lang="en-US" altLang="zh-CN" dirty="0">
                <a:solidFill>
                  <a:srgbClr val="000000"/>
                </a:solidFill>
              </a:rPr>
              <a:t>	 </a:t>
            </a:r>
            <a:r>
              <a:rPr lang="zh-CN" altLang="en-US" dirty="0">
                <a:solidFill>
                  <a:srgbClr val="000000"/>
                </a:solidFill>
              </a:rPr>
              <a:t>      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2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4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6</a:t>
            </a:r>
            <a:r>
              <a:rPr lang="en-US" altLang="zh-CN" dirty="0">
                <a:solidFill>
                  <a:srgbClr val="000000"/>
                </a:solidFill>
              </a:rPr>
              <a:t>=…</a:t>
            </a:r>
            <a:r>
              <a:rPr lang="zh-CN" altLang="en-US" dirty="0">
                <a:solidFill>
                  <a:srgbClr val="000000"/>
                </a:solidFill>
              </a:rPr>
              <a:t>，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3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5</a:t>
            </a:r>
            <a:r>
              <a:rPr lang="en-US" altLang="zh-CN" dirty="0">
                <a:solidFill>
                  <a:srgbClr val="000000"/>
                </a:solidFill>
              </a:rPr>
              <a:t>=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7</a:t>
            </a:r>
            <a:r>
              <a:rPr lang="en-US" altLang="zh-CN" dirty="0">
                <a:solidFill>
                  <a:srgbClr val="000000"/>
                </a:solidFill>
              </a:rPr>
              <a:t>=…</a:t>
            </a:r>
            <a:br>
              <a:rPr lang="en-US" altLang="zh-CN" dirty="0">
                <a:solidFill>
                  <a:srgbClr val="000000"/>
                </a:solidFill>
              </a:rPr>
            </a:br>
            <a:endParaRPr lang="en-US" altLang="zh-CN" dirty="0">
              <a:solidFill>
                <a:srgbClr val="000000"/>
              </a:solidFill>
            </a:endParaRPr>
          </a:p>
          <a:p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zh-CN" altLang="en-US" dirty="0">
                <a:solidFill>
                  <a:srgbClr val="000000"/>
                </a:solidFill>
              </a:rPr>
              <a:t>的关系矩阵是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         </a:t>
            </a:r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7893C-9FCF-46C8-9140-3E6812985C81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0" y="30670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24" name="Object 4"/>
          <p:cNvGraphicFramePr>
            <a:graphicFrameLocks noChangeAspect="1"/>
          </p:cNvGraphicFramePr>
          <p:nvPr/>
        </p:nvGraphicFramePr>
        <p:xfrm>
          <a:off x="1498600" y="1628775"/>
          <a:ext cx="5160963" cy="176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717640" imgH="927000" progId="Equation.3">
                  <p:embed/>
                </p:oleObj>
              </mc:Choice>
              <mc:Fallback>
                <p:oleObj name="公式" r:id="rId3" imgW="2717640" imgH="92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00" y="1628775"/>
                        <a:ext cx="5160963" cy="176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27" name="Rectangle 7"/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337926" name="Object 6"/>
          <p:cNvGraphicFramePr>
            <a:graphicFrameLocks noChangeAspect="1"/>
          </p:cNvGraphicFramePr>
          <p:nvPr/>
        </p:nvGraphicFramePr>
        <p:xfrm>
          <a:off x="2987675" y="4508500"/>
          <a:ext cx="2592388" cy="187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295280" imgH="927000" progId="Equation.3">
                  <p:embed/>
                </p:oleObj>
              </mc:Choice>
              <mc:Fallback>
                <p:oleObj name="公式" r:id="rId5" imgW="1295280" imgH="927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4508500"/>
                        <a:ext cx="2592388" cy="1873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关系图</a:t>
            </a: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323850" y="1268413"/>
            <a:ext cx="8229600" cy="863600"/>
          </a:xfrm>
        </p:spPr>
        <p:txBody>
          <a:bodyPr/>
          <a:lstStyle/>
          <a:p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2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3</a:t>
            </a:r>
            <a:r>
              <a:rPr lang="en-US" altLang="zh-CN">
                <a:solidFill>
                  <a:srgbClr val="000000"/>
                </a:solidFill>
              </a:rPr>
              <a:t>,…</a:t>
            </a:r>
            <a:r>
              <a:rPr lang="zh-CN" altLang="en-US">
                <a:solidFill>
                  <a:srgbClr val="000000"/>
                </a:solidFill>
              </a:rPr>
              <a:t>的关系图如下图所示</a:t>
            </a:r>
            <a:r>
              <a:rPr lang="en-US" altLang="zh-CN">
                <a:solidFill>
                  <a:srgbClr val="000000"/>
                </a:solidFill>
              </a:rPr>
              <a:t>.</a:t>
            </a:r>
            <a:r>
              <a:rPr lang="en-US" altLang="zh-CN"/>
              <a:t> 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220DE-FDF5-4DD4-9B15-0441305D5CFA}" type="slidenum">
              <a:rPr lang="en-US" altLang="zh-CN"/>
              <a:pPr/>
              <a:t>31</a:t>
            </a:fld>
            <a:endParaRPr lang="en-US" altLang="zh-CN"/>
          </a:p>
        </p:txBody>
      </p:sp>
      <p:pic>
        <p:nvPicPr>
          <p:cNvPr id="339972" name="Picture 4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2855"/>
          <a:stretch>
            <a:fillRect/>
          </a:stretch>
        </p:blipFill>
        <p:spPr bwMode="auto">
          <a:xfrm>
            <a:off x="684213" y="2420938"/>
            <a:ext cx="784860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9975" name="Picture 7" descr="图片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800" b="9482"/>
          <a:stretch>
            <a:fillRect/>
          </a:stretch>
        </p:blipFill>
        <p:spPr bwMode="auto">
          <a:xfrm>
            <a:off x="611188" y="4221163"/>
            <a:ext cx="7848600" cy="129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9976" name="Text Box 8"/>
          <p:cNvSpPr txBox="1">
            <a:spLocks noChangeArrowheads="1"/>
          </p:cNvSpPr>
          <p:nvPr/>
        </p:nvSpPr>
        <p:spPr bwMode="auto">
          <a:xfrm>
            <a:off x="2211388" y="3305175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39977" name="Text Box 9"/>
          <p:cNvSpPr txBox="1">
            <a:spLocks noChangeArrowheads="1"/>
          </p:cNvSpPr>
          <p:nvPr/>
        </p:nvSpPr>
        <p:spPr bwMode="auto">
          <a:xfrm>
            <a:off x="6588125" y="3284538"/>
            <a:ext cx="48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339978" name="Text Box 10"/>
          <p:cNvSpPr txBox="1">
            <a:spLocks noChangeArrowheads="1"/>
          </p:cNvSpPr>
          <p:nvPr/>
        </p:nvSpPr>
        <p:spPr bwMode="auto">
          <a:xfrm>
            <a:off x="1908175" y="5516563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4</a:t>
            </a:r>
            <a:r>
              <a:rPr lang="en-US" altLang="zh-CN" b="1">
                <a:latin typeface="Times New Roman" panose="02020603050405020304" pitchFamily="18" charset="0"/>
              </a:rPr>
              <a:t>=…</a:t>
            </a:r>
            <a:endParaRPr lang="en-US" altLang="zh-CN" b="1" baseline="30000">
              <a:latin typeface="Times New Roman" panose="02020603050405020304" pitchFamily="18" charset="0"/>
            </a:endParaRPr>
          </a:p>
        </p:txBody>
      </p:sp>
      <p:sp>
        <p:nvSpPr>
          <p:cNvPr id="339979" name="Text Box 11"/>
          <p:cNvSpPr txBox="1">
            <a:spLocks noChangeArrowheads="1"/>
          </p:cNvSpPr>
          <p:nvPr/>
        </p:nvSpPr>
        <p:spPr bwMode="auto">
          <a:xfrm>
            <a:off x="6300788" y="5516563"/>
            <a:ext cx="1444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30000">
                <a:latin typeface="Times New Roman" panose="02020603050405020304" pitchFamily="18" charset="0"/>
              </a:rPr>
              <a:t>5</a:t>
            </a:r>
            <a:r>
              <a:rPr lang="en-US" altLang="zh-CN" b="1">
                <a:latin typeface="Times New Roman" panose="02020603050405020304" pitchFamily="18" charset="0"/>
              </a:rPr>
              <a:t>=…</a:t>
            </a:r>
            <a:endParaRPr lang="en-US" altLang="zh-CN" b="1" baseline="300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</a:rPr>
              <a:t>幂运算的性质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075613" cy="8636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7.6</a:t>
            </a:r>
            <a:r>
              <a:rPr lang="en-US" altLang="zh-CN" dirty="0">
                <a:solidFill>
                  <a:srgbClr val="000000"/>
                </a:solidFill>
              </a:rPr>
              <a:t>  </a:t>
            </a:r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en-US" altLang="zh-CN" i="1" dirty="0">
                <a:solidFill>
                  <a:srgbClr val="000000"/>
                </a:solidFill>
              </a:rPr>
              <a:t>A </a:t>
            </a:r>
            <a:r>
              <a:rPr lang="zh-CN" altLang="en-US" dirty="0">
                <a:solidFill>
                  <a:srgbClr val="000000"/>
                </a:solidFill>
              </a:rPr>
              <a:t>为 </a:t>
            </a:r>
            <a:r>
              <a:rPr lang="en-US" altLang="zh-CN" i="1" dirty="0">
                <a:solidFill>
                  <a:srgbClr val="000000"/>
                </a:solidFill>
              </a:rPr>
              <a:t>n </a:t>
            </a:r>
            <a:r>
              <a:rPr lang="zh-CN" altLang="en-US" dirty="0">
                <a:solidFill>
                  <a:srgbClr val="000000"/>
                </a:solidFill>
              </a:rPr>
              <a:t>元集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是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则存在自然数 </a:t>
            </a:r>
            <a:r>
              <a:rPr lang="en-US" altLang="zh-CN" i="1" dirty="0">
                <a:solidFill>
                  <a:srgbClr val="000000"/>
                </a:solidFill>
              </a:rPr>
              <a:t>s </a:t>
            </a:r>
            <a:r>
              <a:rPr lang="zh-CN" altLang="en-US" dirty="0">
                <a:solidFill>
                  <a:srgbClr val="000000"/>
                </a:solidFill>
              </a:rPr>
              <a:t>和</a:t>
            </a:r>
            <a:r>
              <a:rPr lang="en-US" altLang="zh-CN" i="1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使得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t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4DA599-5783-4BBB-A71B-27F6D01106BB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333829" name="Rectangle 5"/>
          <p:cNvSpPr>
            <a:spLocks noChangeArrowheads="1"/>
          </p:cNvSpPr>
          <p:nvPr/>
        </p:nvSpPr>
        <p:spPr bwMode="auto">
          <a:xfrm>
            <a:off x="0" y="32956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333831" name="Rectangle 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pSp>
        <p:nvGrpSpPr>
          <p:cNvPr id="333833" name="Group 9"/>
          <p:cNvGrpSpPr>
            <a:grpSpLocks/>
          </p:cNvGrpSpPr>
          <p:nvPr/>
        </p:nvGrpSpPr>
        <p:grpSpPr bwMode="auto">
          <a:xfrm>
            <a:off x="479425" y="2451101"/>
            <a:ext cx="8207375" cy="2735262"/>
            <a:chOff x="295" y="1344"/>
            <a:chExt cx="5170" cy="1723"/>
          </a:xfrm>
        </p:grpSpPr>
        <p:sp>
          <p:nvSpPr>
            <p:cNvPr id="333832" name="Rectangle 8"/>
            <p:cNvSpPr>
              <a:spLocks noChangeArrowheads="1"/>
            </p:cNvSpPr>
            <p:nvPr/>
          </p:nvSpPr>
          <p:spPr bwMode="auto">
            <a:xfrm>
              <a:off x="295" y="1344"/>
              <a:ext cx="5170" cy="17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4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5146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29718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4290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3886200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2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lnSpc>
                  <a:spcPct val="150000"/>
                </a:lnSpc>
                <a:spcBef>
                  <a:spcPct val="55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证  </a:t>
              </a:r>
              <a:r>
                <a:rPr lang="en-US" altLang="zh-CN" i="1" dirty="0">
                  <a:solidFill>
                    <a:srgbClr val="000000"/>
                  </a:solidFill>
                </a:rPr>
                <a:t>R </a:t>
              </a:r>
              <a:r>
                <a:rPr lang="zh-CN" altLang="en-US" dirty="0">
                  <a:solidFill>
                    <a:srgbClr val="000000"/>
                  </a:solidFill>
                </a:rPr>
                <a:t>为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上的关系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</a:p>
            <a:p>
              <a:pPr>
                <a:lnSpc>
                  <a:spcPct val="150000"/>
                </a:lnSpc>
              </a:pPr>
              <a:r>
                <a:rPr lang="zh-CN" altLang="en-US" dirty="0">
                  <a:solidFill>
                    <a:srgbClr val="000000"/>
                  </a:solidFill>
                </a:rPr>
                <a:t>由于</a:t>
              </a:r>
              <a:r>
                <a:rPr lang="en-US" altLang="zh-CN" dirty="0">
                  <a:solidFill>
                    <a:srgbClr val="000000"/>
                  </a:solidFill>
                </a:rPr>
                <a:t>|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en-US" altLang="zh-CN" dirty="0">
                  <a:solidFill>
                    <a:srgbClr val="000000"/>
                  </a:solidFill>
                </a:rPr>
                <a:t>|=</a:t>
              </a:r>
              <a:r>
                <a:rPr lang="en-US" altLang="zh-CN" i="1" dirty="0">
                  <a:solidFill>
                    <a:srgbClr val="000000"/>
                  </a:solidFill>
                </a:rPr>
                <a:t>n</a:t>
              </a:r>
              <a:r>
                <a:rPr lang="en-US" altLang="zh-CN" dirty="0">
                  <a:solidFill>
                    <a:srgbClr val="000000"/>
                  </a:solidFill>
                </a:rPr>
                <a:t>,  </a:t>
              </a:r>
              <a:r>
                <a:rPr lang="en-US" altLang="zh-CN" i="1" dirty="0">
                  <a:solidFill>
                    <a:srgbClr val="000000"/>
                  </a:solidFill>
                </a:rPr>
                <a:t>A</a:t>
              </a:r>
              <a:r>
                <a:rPr lang="zh-CN" altLang="en-US" dirty="0">
                  <a:solidFill>
                    <a:srgbClr val="000000"/>
                  </a:solidFill>
                </a:rPr>
                <a:t>上的不同关系只有      个</a:t>
              </a:r>
              <a:r>
                <a:rPr lang="en-US" altLang="zh-CN" dirty="0">
                  <a:solidFill>
                    <a:srgbClr val="000000"/>
                  </a:solidFill>
                </a:rPr>
                <a:t>. </a:t>
              </a:r>
            </a:p>
            <a:p>
              <a:pPr>
                <a:lnSpc>
                  <a:spcPct val="150000"/>
                </a:lnSpc>
                <a:spcAft>
                  <a:spcPct val="45000"/>
                </a:spcAft>
              </a:pPr>
              <a:r>
                <a:rPr lang="zh-CN" altLang="en-US" dirty="0">
                  <a:solidFill>
                    <a:srgbClr val="000000"/>
                  </a:solidFill>
                </a:rPr>
                <a:t>列出 </a:t>
              </a:r>
              <a:r>
                <a:rPr lang="en-US" altLang="zh-CN" i="1" dirty="0">
                  <a:solidFill>
                    <a:srgbClr val="000000"/>
                  </a:solidFill>
                </a:rPr>
                <a:t>R </a:t>
              </a:r>
              <a:r>
                <a:rPr lang="zh-CN" altLang="en-US" dirty="0">
                  <a:solidFill>
                    <a:srgbClr val="000000"/>
                  </a:solidFill>
                </a:rPr>
                <a:t>的各次幂</a:t>
              </a:r>
              <a:endParaRPr lang="zh-CN" altLang="en-US" i="1" dirty="0">
                <a:solidFill>
                  <a:srgbClr val="000000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zh-CN" altLang="en-US" i="1" dirty="0">
                  <a:solidFill>
                    <a:srgbClr val="000000"/>
                  </a:solidFill>
                </a:rPr>
                <a:t>                  </a:t>
              </a:r>
              <a:r>
                <a:rPr lang="en-US" altLang="zh-CN" i="1" dirty="0">
                  <a:solidFill>
                    <a:srgbClr val="000000"/>
                  </a:solidFill>
                </a:rPr>
                <a:t>R</a:t>
              </a:r>
              <a:r>
                <a:rPr lang="en-US" altLang="zh-CN" baseline="30000" dirty="0">
                  <a:solidFill>
                    <a:srgbClr val="000000"/>
                  </a:solidFill>
                </a:rPr>
                <a:t>0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en-US" altLang="zh-CN" i="1" dirty="0">
                  <a:solidFill>
                    <a:srgbClr val="000000"/>
                  </a:solidFill>
                </a:rPr>
                <a:t>R</a:t>
              </a:r>
              <a:r>
                <a:rPr lang="en-US" altLang="zh-CN" baseline="30000" dirty="0">
                  <a:solidFill>
                    <a:srgbClr val="000000"/>
                  </a:solidFill>
                </a:rPr>
                <a:t>1</a:t>
              </a:r>
              <a:r>
                <a:rPr lang="en-US" altLang="zh-CN" dirty="0">
                  <a:solidFill>
                    <a:srgbClr val="000000"/>
                  </a:solidFill>
                </a:rPr>
                <a:t>, </a:t>
              </a:r>
              <a:r>
                <a:rPr lang="en-US" altLang="zh-CN" i="1" dirty="0">
                  <a:solidFill>
                    <a:srgbClr val="000000"/>
                  </a:solidFill>
                </a:rPr>
                <a:t>R</a:t>
              </a:r>
              <a:r>
                <a:rPr lang="en-US" altLang="zh-CN" baseline="30000" dirty="0">
                  <a:solidFill>
                    <a:srgbClr val="000000"/>
                  </a:solidFill>
                </a:rPr>
                <a:t>2</a:t>
              </a:r>
              <a:r>
                <a:rPr lang="en-US" altLang="zh-CN" dirty="0">
                  <a:solidFill>
                    <a:srgbClr val="000000"/>
                  </a:solidFill>
                </a:rPr>
                <a:t>, … ,        , …, </a:t>
              </a:r>
            </a:p>
            <a:p>
              <a:pPr>
                <a:lnSpc>
                  <a:spcPct val="150000"/>
                </a:lnSpc>
                <a:spcBef>
                  <a:spcPct val="50000"/>
                </a:spcBef>
              </a:pPr>
              <a:r>
                <a:rPr lang="zh-CN" altLang="en-US" dirty="0">
                  <a:solidFill>
                    <a:srgbClr val="000000"/>
                  </a:solidFill>
                </a:rPr>
                <a:t>必存在自然数 </a:t>
              </a:r>
              <a:r>
                <a:rPr lang="en-US" altLang="zh-CN" i="1" dirty="0">
                  <a:solidFill>
                    <a:srgbClr val="000000"/>
                  </a:solidFill>
                </a:rPr>
                <a:t>s </a:t>
              </a:r>
              <a:r>
                <a:rPr lang="zh-CN" altLang="en-US" dirty="0">
                  <a:solidFill>
                    <a:srgbClr val="000000"/>
                  </a:solidFill>
                </a:rPr>
                <a:t>和 </a:t>
              </a:r>
              <a:r>
                <a:rPr lang="en-US" altLang="zh-CN" i="1" dirty="0">
                  <a:solidFill>
                    <a:srgbClr val="000000"/>
                  </a:solidFill>
                </a:rPr>
                <a:t>t </a:t>
              </a:r>
              <a:r>
                <a:rPr lang="zh-CN" altLang="en-US" dirty="0">
                  <a:solidFill>
                    <a:srgbClr val="000000"/>
                  </a:solidFill>
                </a:rPr>
                <a:t>使得 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R</a:t>
              </a:r>
              <a:r>
                <a:rPr lang="en-US" altLang="zh-CN" i="1" baseline="30000" dirty="0" err="1">
                  <a:solidFill>
                    <a:srgbClr val="000000"/>
                  </a:solidFill>
                </a:rPr>
                <a:t>s</a:t>
              </a:r>
              <a:r>
                <a:rPr lang="en-US" altLang="zh-CN" i="1" baseline="30000" dirty="0">
                  <a:solidFill>
                    <a:srgbClr val="000000"/>
                  </a:solidFill>
                </a:rPr>
                <a:t> </a:t>
              </a:r>
              <a:r>
                <a:rPr lang="en-US" altLang="zh-CN" dirty="0">
                  <a:solidFill>
                    <a:srgbClr val="000000"/>
                  </a:solidFill>
                </a:rPr>
                <a:t>= </a:t>
              </a:r>
              <a:r>
                <a:rPr lang="en-US" altLang="zh-CN" i="1" dirty="0" err="1">
                  <a:solidFill>
                    <a:srgbClr val="000000"/>
                  </a:solidFill>
                </a:rPr>
                <a:t>R</a:t>
              </a:r>
              <a:r>
                <a:rPr lang="en-US" altLang="zh-CN" i="1" baseline="30000" dirty="0" err="1">
                  <a:solidFill>
                    <a:srgbClr val="000000"/>
                  </a:solidFill>
                </a:rPr>
                <a:t>t</a:t>
              </a:r>
              <a:r>
                <a:rPr lang="en-US" altLang="zh-CN" i="1" baseline="30000" dirty="0">
                  <a:solidFill>
                    <a:srgbClr val="000000"/>
                  </a:solidFill>
                </a:rPr>
                <a:t>  </a:t>
              </a:r>
              <a:endParaRPr lang="en-US" altLang="zh-CN" dirty="0">
                <a:solidFill>
                  <a:srgbClr val="000000"/>
                </a:solidFill>
              </a:endParaRPr>
            </a:p>
          </p:txBody>
        </p:sp>
        <p:graphicFrame>
          <p:nvGraphicFramePr>
            <p:cNvPr id="333828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71669714"/>
                </p:ext>
              </p:extLst>
            </p:nvPr>
          </p:nvGraphicFramePr>
          <p:xfrm>
            <a:off x="2455" y="2660"/>
            <a:ext cx="362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304560" imgH="241200" progId="Equation.3">
                    <p:embed/>
                  </p:oleObj>
                </mc:Choice>
                <mc:Fallback>
                  <p:oleObj name="公式" r:id="rId3" imgW="304560" imgH="24120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5" y="2660"/>
                          <a:ext cx="362" cy="2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3830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606398953"/>
                </p:ext>
              </p:extLst>
            </p:nvPr>
          </p:nvGraphicFramePr>
          <p:xfrm>
            <a:off x="3009" y="1741"/>
            <a:ext cx="343" cy="3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5" imgW="228600" imgH="215640" progId="Equation.3">
                    <p:embed/>
                  </p:oleObj>
                </mc:Choice>
                <mc:Fallback>
                  <p:oleObj name="公式" r:id="rId5" imgW="228600" imgH="21564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009" y="1741"/>
                          <a:ext cx="343" cy="3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 spd="slow"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20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幂运算的性质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idx="1"/>
          </p:nvPr>
        </p:nvSpPr>
        <p:spPr>
          <a:xfrm>
            <a:off x="426243" y="1079205"/>
            <a:ext cx="8291513" cy="1368425"/>
          </a:xfrm>
        </p:spPr>
        <p:txBody>
          <a:bodyPr/>
          <a:lstStyle/>
          <a:p>
            <a:pPr marL="457200" indent="-457200"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7.7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设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是 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 </a:t>
            </a:r>
            <a:r>
              <a:rPr lang="en-US" altLang="zh-CN" i="1" dirty="0">
                <a:solidFill>
                  <a:srgbClr val="000000"/>
                </a:solidFill>
              </a:rPr>
              <a:t> m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en-US" altLang="zh-CN" i="1" dirty="0" err="1">
                <a:solidFill>
                  <a:srgbClr val="000000"/>
                </a:solidFill>
              </a:rPr>
              <a:t>n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 </a:t>
            </a:r>
            <a:endParaRPr lang="zh-CN" altLang="en-US" i="1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</a:t>
            </a:r>
            <a:r>
              <a:rPr lang="en-US" altLang="zh-CN" baseline="30000" dirty="0" err="1">
                <a:solidFill>
                  <a:srgbClr val="000000"/>
                </a:solidFill>
              </a:rPr>
              <a:t>+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n</a:t>
            </a:r>
            <a:endParaRPr lang="en-US" altLang="zh-CN" dirty="0">
              <a:solidFill>
                <a:srgbClr val="000000"/>
              </a:solidFill>
            </a:endParaRPr>
          </a:p>
          <a:p>
            <a:pPr marL="457200" indent="-457200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(2)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mn</a:t>
            </a:r>
            <a:r>
              <a:rPr lang="en-US" altLang="zh-CN" dirty="0"/>
              <a:t>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3B6280-8F9B-4642-8233-4887DF96CC77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342021" name="Rectangle 5"/>
          <p:cNvSpPr>
            <a:spLocks noChangeArrowheads="1"/>
          </p:cNvSpPr>
          <p:nvPr/>
        </p:nvSpPr>
        <p:spPr bwMode="auto">
          <a:xfrm>
            <a:off x="430560" y="3027363"/>
            <a:ext cx="8229600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证 用归纳法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(1)  </a:t>
            </a:r>
            <a:r>
              <a:rPr lang="zh-CN" altLang="en-US" dirty="0">
                <a:solidFill>
                  <a:srgbClr val="000000"/>
                </a:solidFill>
              </a:rPr>
              <a:t>对于任意给定的</a:t>
            </a:r>
            <a:r>
              <a:rPr lang="en-US" altLang="zh-CN" i="1" dirty="0" err="1">
                <a:solidFill>
                  <a:srgbClr val="000000"/>
                </a:solidFill>
              </a:rPr>
              <a:t>m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施归纳于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n=</a:t>
            </a:r>
            <a:r>
              <a:rPr lang="en-US" altLang="zh-CN" dirty="0">
                <a:solidFill>
                  <a:srgbClr val="000000"/>
                </a:solidFill>
              </a:rPr>
              <a:t>0, </a:t>
            </a:r>
            <a:r>
              <a:rPr lang="zh-CN" altLang="en-US" dirty="0">
                <a:solidFill>
                  <a:srgbClr val="000000"/>
                </a:solidFill>
              </a:rPr>
              <a:t>则有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                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baseline="30000" dirty="0">
                <a:solidFill>
                  <a:srgbClr val="000000"/>
                </a:solidFill>
              </a:rPr>
              <a:t>0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I</a:t>
            </a:r>
            <a:r>
              <a:rPr lang="en-US" altLang="zh-CN" i="1" baseline="-30000" dirty="0" err="1">
                <a:solidFill>
                  <a:srgbClr val="000000"/>
                </a:solidFill>
              </a:rPr>
              <a:t>A</a:t>
            </a:r>
            <a:r>
              <a:rPr lang="en-US" altLang="zh-CN" i="1" baseline="-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m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+0</a:t>
            </a:r>
            <a:r>
              <a:rPr lang="en-US" altLang="zh-CN" i="1" dirty="0">
                <a:solidFill>
                  <a:srgbClr val="000000"/>
                </a:solidFill>
              </a:rPr>
              <a:t> 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假设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m+n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则有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          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n+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m 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dirty="0">
                <a:solidFill>
                  <a:srgbClr val="000000"/>
                </a:solidFill>
              </a:rPr>
              <a:t> =</a:t>
            </a:r>
            <a:r>
              <a:rPr lang="en-US" altLang="zh-CN" dirty="0">
                <a:solidFill>
                  <a:srgbClr val="000000"/>
                </a:solidFill>
              </a:rPr>
              <a:t> 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 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= R</a:t>
            </a:r>
            <a:r>
              <a:rPr lang="en-US" altLang="zh-CN" i="1" baseline="30000" dirty="0">
                <a:solidFill>
                  <a:srgbClr val="000000"/>
                </a:solidFill>
              </a:rPr>
              <a:t>m+n+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dirty="0">
                <a:solidFill>
                  <a:srgbClr val="000000"/>
                </a:solidFill>
              </a:rPr>
              <a:t> ,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所以对一切</a:t>
            </a:r>
            <a:r>
              <a:rPr lang="en-US" altLang="zh-CN" i="1" dirty="0" err="1">
                <a:solidFill>
                  <a:srgbClr val="000000"/>
                </a:solidFill>
              </a:rPr>
              <a:t>m,n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有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m+n</a:t>
            </a:r>
            <a:r>
              <a:rPr lang="en-US" altLang="zh-CN" dirty="0">
                <a:solidFill>
                  <a:srgbClr val="000000"/>
                </a:solidFill>
              </a:rPr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461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196975"/>
            <a:ext cx="8229600" cy="4525963"/>
          </a:xfrm>
        </p:spPr>
        <p:txBody>
          <a:bodyPr/>
          <a:lstStyle/>
          <a:p>
            <a:pPr marL="895350" indent="-895350"/>
            <a:r>
              <a:rPr lang="en-US" altLang="zh-CN" dirty="0">
                <a:solidFill>
                  <a:srgbClr val="000000"/>
                </a:solidFill>
              </a:rPr>
              <a:t>(2)  </a:t>
            </a:r>
            <a:r>
              <a:rPr lang="zh-CN" altLang="en-US" dirty="0">
                <a:solidFill>
                  <a:srgbClr val="000000"/>
                </a:solidFill>
              </a:rPr>
              <a:t>对于任意给定的</a:t>
            </a:r>
            <a:r>
              <a:rPr lang="en-US" altLang="zh-CN" i="1" dirty="0" err="1">
                <a:solidFill>
                  <a:srgbClr val="000000"/>
                </a:solidFill>
              </a:rPr>
              <a:t>m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施归纳于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  <a:p>
            <a:pPr marL="895350" indent="-895350"/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n</a:t>
            </a:r>
            <a:r>
              <a:rPr lang="en-US" altLang="zh-CN" dirty="0">
                <a:solidFill>
                  <a:srgbClr val="000000"/>
                </a:solidFill>
              </a:rPr>
              <a:t>=0, </a:t>
            </a:r>
            <a:r>
              <a:rPr lang="zh-CN" altLang="en-US" dirty="0">
                <a:solidFill>
                  <a:srgbClr val="000000"/>
                </a:solidFill>
              </a:rPr>
              <a:t>则有 </a:t>
            </a:r>
          </a:p>
          <a:p>
            <a:pPr marL="895350" indent="-895350"/>
            <a:r>
              <a:rPr lang="zh-CN" altLang="en-US" dirty="0">
                <a:solidFill>
                  <a:srgbClr val="000000"/>
                </a:solidFill>
              </a:rPr>
              <a:t>                       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baseline="30000" dirty="0">
                <a:solidFill>
                  <a:srgbClr val="000000"/>
                </a:solidFill>
              </a:rPr>
              <a:t>0 </a:t>
            </a:r>
            <a:r>
              <a:rPr lang="en-US" altLang="zh-CN" i="1" dirty="0">
                <a:solidFill>
                  <a:srgbClr val="000000"/>
                </a:solidFill>
              </a:rPr>
              <a:t>= 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×0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pPr marL="895350" indent="-895350"/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假设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mn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则有</a:t>
            </a:r>
          </a:p>
          <a:p>
            <a:pPr marL="895350" indent="-895350"/>
            <a:r>
              <a:rPr lang="zh-CN" altLang="en-US" dirty="0">
                <a:solidFill>
                  <a:srgbClr val="000000"/>
                </a:solidFill>
              </a:rPr>
              <a:t>                   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n+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n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mn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</a:p>
          <a:p>
            <a:pPr marL="895350" indent="-895350"/>
            <a:r>
              <a:rPr lang="en-US" altLang="zh-CN" i="1" dirty="0">
                <a:solidFill>
                  <a:srgbClr val="000000"/>
                </a:solidFill>
              </a:rPr>
              <a:t>                                 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mn+m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baseline="30000" dirty="0">
                <a:solidFill>
                  <a:srgbClr val="000000"/>
                </a:solidFill>
              </a:rPr>
              <a:t>(</a:t>
            </a:r>
            <a:r>
              <a:rPr lang="en-US" altLang="zh-CN" i="1" baseline="30000" dirty="0">
                <a:solidFill>
                  <a:srgbClr val="000000"/>
                </a:solidFill>
              </a:rPr>
              <a:t>n+</a:t>
            </a:r>
            <a:r>
              <a:rPr lang="en-US" altLang="zh-CN" baseline="30000" dirty="0">
                <a:solidFill>
                  <a:srgbClr val="000000"/>
                </a:solidFill>
              </a:rPr>
              <a:t>1)</a:t>
            </a:r>
          </a:p>
          <a:p>
            <a:pPr marL="895350" indent="-895350">
              <a:spcBef>
                <a:spcPct val="6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所以对一切</a:t>
            </a:r>
            <a:r>
              <a:rPr lang="en-US" altLang="zh-CN" i="1" dirty="0" err="1">
                <a:solidFill>
                  <a:srgbClr val="000000"/>
                </a:solidFill>
              </a:rPr>
              <a:t>m,n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有 </a:t>
            </a:r>
            <a:r>
              <a:rPr lang="en-US" altLang="zh-CN" dirty="0">
                <a:solidFill>
                  <a:srgbClr val="000000"/>
                </a:solidFill>
              </a:rPr>
              <a:t>(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m</a:t>
            </a:r>
            <a:r>
              <a:rPr lang="en-US" altLang="zh-CN" dirty="0">
                <a:solidFill>
                  <a:srgbClr val="000000"/>
                </a:solidFill>
              </a:rPr>
              <a:t>)</a:t>
            </a:r>
            <a:r>
              <a:rPr lang="en-US" altLang="zh-CN" i="1" baseline="30000" dirty="0">
                <a:solidFill>
                  <a:srgbClr val="000000"/>
                </a:solidFill>
              </a:rPr>
              <a:t>n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mn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  <a:r>
              <a:rPr lang="en-US" altLang="zh-CN" dirty="0"/>
              <a:t> </a:t>
            </a:r>
          </a:p>
          <a:p>
            <a:pPr marL="895350" indent="-895350"/>
            <a:endParaRPr lang="en-US" altLang="zh-CN" dirty="0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9B4AD-B240-4E02-9984-10D6634246FF}" type="slidenum">
              <a:rPr lang="en-US" altLang="zh-CN"/>
              <a:pPr/>
              <a:t>34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幂运算的性质</a:t>
            </a:r>
          </a:p>
        </p:txBody>
      </p:sp>
      <p:sp>
        <p:nvSpPr>
          <p:cNvPr id="3481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2232025"/>
          </a:xfrm>
        </p:spPr>
        <p:txBody>
          <a:bodyPr/>
          <a:lstStyle/>
          <a:p>
            <a:r>
              <a:rPr lang="zh-CN" altLang="zh-CN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7.8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设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>
                <a:solidFill>
                  <a:srgbClr val="000000"/>
                </a:solidFill>
              </a:rPr>
              <a:t> </a:t>
            </a:r>
            <a:r>
              <a:rPr lang="zh-CN" altLang="en-US">
                <a:solidFill>
                  <a:srgbClr val="000000"/>
                </a:solidFill>
              </a:rPr>
              <a:t>是</a:t>
            </a:r>
            <a:r>
              <a:rPr lang="en-US" altLang="zh-CN" i="1">
                <a:solidFill>
                  <a:srgbClr val="000000"/>
                </a:solidFill>
              </a:rPr>
              <a:t>A</a:t>
            </a:r>
            <a:r>
              <a:rPr lang="zh-CN" altLang="en-US">
                <a:solidFill>
                  <a:srgbClr val="000000"/>
                </a:solidFill>
              </a:rPr>
              <a:t>上的关系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</a:p>
          <a:p>
            <a:r>
              <a:rPr lang="zh-CN" altLang="en-US">
                <a:solidFill>
                  <a:srgbClr val="000000"/>
                </a:solidFill>
              </a:rPr>
              <a:t>若存在自然数 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t </a:t>
            </a:r>
            <a:r>
              <a:rPr lang="en-US" altLang="zh-CN">
                <a:solidFill>
                  <a:srgbClr val="000000"/>
                </a:solidFill>
              </a:rPr>
              <a:t>(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  <a:r>
              <a:rPr lang="en-US" altLang="zh-CN">
                <a:solidFill>
                  <a:srgbClr val="000000"/>
                </a:solidFill>
              </a:rPr>
              <a:t>&lt;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) </a:t>
            </a:r>
            <a:r>
              <a:rPr lang="zh-CN" altLang="en-US">
                <a:solidFill>
                  <a:srgbClr val="000000"/>
                </a:solidFill>
              </a:rPr>
              <a:t>使得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s</a:t>
            </a:r>
            <a:r>
              <a:rPr lang="en-US" altLang="zh-CN">
                <a:solidFill>
                  <a:srgbClr val="000000"/>
                </a:solidFill>
              </a:rPr>
              <a:t>=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</a:rPr>
              <a:t>则</a:t>
            </a:r>
          </a:p>
          <a:p>
            <a:r>
              <a:rPr lang="zh-CN" altLang="en-US">
                <a:solidFill>
                  <a:srgbClr val="000000"/>
                </a:solidFill>
              </a:rPr>
              <a:t> </a:t>
            </a:r>
            <a:r>
              <a:rPr lang="en-US" altLang="zh-CN">
                <a:solidFill>
                  <a:srgbClr val="000000"/>
                </a:solidFill>
              </a:rPr>
              <a:t>(1)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对任何 </a:t>
            </a:r>
            <a:r>
              <a:rPr lang="en-US" altLang="zh-CN" i="1">
                <a:solidFill>
                  <a:srgbClr val="000000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∈N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有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s</a:t>
            </a:r>
            <a:r>
              <a:rPr lang="en-US" altLang="zh-CN" baseline="30000">
                <a:solidFill>
                  <a:srgbClr val="000000"/>
                </a:solidFill>
              </a:rPr>
              <a:t>+</a:t>
            </a:r>
            <a:r>
              <a:rPr lang="en-US" altLang="zh-CN" i="1" baseline="30000">
                <a:solidFill>
                  <a:srgbClr val="000000"/>
                </a:solidFill>
              </a:rPr>
              <a:t>k </a:t>
            </a:r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t</a:t>
            </a:r>
            <a:r>
              <a:rPr lang="en-US" altLang="zh-CN" baseline="30000">
                <a:solidFill>
                  <a:srgbClr val="000000"/>
                </a:solidFill>
              </a:rPr>
              <a:t>+</a:t>
            </a:r>
            <a:r>
              <a:rPr lang="en-US" altLang="zh-CN" i="1" baseline="30000">
                <a:solidFill>
                  <a:srgbClr val="000000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 </a:t>
            </a:r>
          </a:p>
          <a:p>
            <a:r>
              <a:rPr lang="en-US" altLang="zh-CN">
                <a:solidFill>
                  <a:srgbClr val="000000"/>
                </a:solidFill>
              </a:rPr>
              <a:t> (2)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对任何 </a:t>
            </a:r>
            <a:r>
              <a:rPr lang="en-US" altLang="zh-CN" i="1">
                <a:solidFill>
                  <a:srgbClr val="000000"/>
                </a:solidFill>
              </a:rPr>
              <a:t>k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en-US" altLang="zh-CN" i="1">
                <a:solidFill>
                  <a:srgbClr val="000000"/>
                </a:solidFill>
              </a:rPr>
              <a:t>i</a:t>
            </a:r>
            <a:r>
              <a:rPr lang="en-US" altLang="zh-CN">
                <a:solidFill>
                  <a:srgbClr val="000000"/>
                </a:solidFill>
              </a:rPr>
              <a:t>∈N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有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s</a:t>
            </a:r>
            <a:r>
              <a:rPr lang="en-US" altLang="zh-CN" baseline="30000">
                <a:solidFill>
                  <a:srgbClr val="000000"/>
                </a:solidFill>
              </a:rPr>
              <a:t>+</a:t>
            </a:r>
            <a:r>
              <a:rPr lang="en-US" altLang="zh-CN" i="1" baseline="30000">
                <a:solidFill>
                  <a:srgbClr val="000000"/>
                </a:solidFill>
              </a:rPr>
              <a:t>kp</a:t>
            </a:r>
            <a:r>
              <a:rPr lang="en-US" altLang="zh-CN" baseline="30000">
                <a:solidFill>
                  <a:srgbClr val="000000"/>
                </a:solidFill>
              </a:rPr>
              <a:t>+</a:t>
            </a:r>
            <a:r>
              <a:rPr lang="en-US" altLang="zh-CN" i="1" baseline="30000">
                <a:solidFill>
                  <a:srgbClr val="000000"/>
                </a:solidFill>
              </a:rPr>
              <a:t>i </a:t>
            </a:r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s</a:t>
            </a:r>
            <a:r>
              <a:rPr lang="en-US" altLang="zh-CN" baseline="30000">
                <a:solidFill>
                  <a:srgbClr val="000000"/>
                </a:solidFill>
              </a:rPr>
              <a:t>+</a:t>
            </a:r>
            <a:r>
              <a:rPr lang="en-US" altLang="zh-CN" i="1" baseline="30000">
                <a:solidFill>
                  <a:srgbClr val="000000"/>
                </a:solidFill>
              </a:rPr>
              <a:t>i</a:t>
            </a:r>
            <a:r>
              <a:rPr lang="en-US" altLang="zh-CN">
                <a:solidFill>
                  <a:srgbClr val="000000"/>
                </a:solidFill>
              </a:rPr>
              <a:t>,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其中 </a:t>
            </a:r>
            <a:r>
              <a:rPr lang="en-US" altLang="zh-CN" i="1">
                <a:solidFill>
                  <a:srgbClr val="000000"/>
                </a:solidFill>
              </a:rPr>
              <a:t>p </a:t>
            </a:r>
            <a:r>
              <a:rPr lang="en-US" altLang="zh-CN">
                <a:solidFill>
                  <a:srgbClr val="000000"/>
                </a:solidFill>
              </a:rPr>
              <a:t>= </a:t>
            </a:r>
            <a:r>
              <a:rPr lang="en-US" altLang="zh-CN" i="1">
                <a:solidFill>
                  <a:srgbClr val="000000"/>
                </a:solidFill>
              </a:rPr>
              <a:t>t</a:t>
            </a:r>
            <a:r>
              <a:rPr lang="en-US" altLang="zh-CN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i="1">
                <a:solidFill>
                  <a:srgbClr val="000000"/>
                </a:solidFill>
              </a:rPr>
              <a:t>s</a:t>
            </a:r>
          </a:p>
          <a:p>
            <a:r>
              <a:rPr lang="en-US" altLang="zh-CN">
                <a:solidFill>
                  <a:srgbClr val="000000"/>
                </a:solidFill>
              </a:rPr>
              <a:t> (3)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令</a:t>
            </a:r>
            <a:r>
              <a:rPr lang="en-US" altLang="zh-CN" i="1">
                <a:solidFill>
                  <a:srgbClr val="000000"/>
                </a:solidFill>
              </a:rPr>
              <a:t>S </a:t>
            </a:r>
            <a:r>
              <a:rPr lang="en-US" altLang="zh-CN">
                <a:solidFill>
                  <a:srgbClr val="000000"/>
                </a:solidFill>
              </a:rPr>
              <a:t>= {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0</a:t>
            </a:r>
            <a:r>
              <a:rPr lang="en-US" altLang="zh-CN">
                <a:solidFill>
                  <a:srgbClr val="000000"/>
                </a:solidFill>
              </a:rPr>
              <a:t>,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,…,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t</a:t>
            </a:r>
            <a:r>
              <a:rPr lang="en-US" altLang="zh-CN" baseline="30000">
                <a:solidFill>
                  <a:srgbClr val="000000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30000">
                <a:solidFill>
                  <a:srgbClr val="000000"/>
                </a:solidFill>
              </a:rPr>
              <a:t>1</a:t>
            </a:r>
            <a:r>
              <a:rPr lang="en-US" altLang="zh-CN">
                <a:solidFill>
                  <a:srgbClr val="000000"/>
                </a:solidFill>
              </a:rPr>
              <a:t>},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则对于任意的 </a:t>
            </a:r>
            <a:r>
              <a:rPr lang="en-US" altLang="zh-CN" i="1">
                <a:solidFill>
                  <a:srgbClr val="000000"/>
                </a:solidFill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∈N </a:t>
            </a:r>
            <a:r>
              <a:rPr lang="zh-CN" altLang="en-US">
                <a:solidFill>
                  <a:srgbClr val="000000"/>
                </a:solidFill>
                <a:cs typeface="Times New Roman" panose="02020603050405020304" pitchFamily="18" charset="0"/>
              </a:rPr>
              <a:t>有</a:t>
            </a:r>
            <a:r>
              <a:rPr lang="en-US" altLang="zh-CN" i="1">
                <a:solidFill>
                  <a:srgbClr val="000000"/>
                </a:solidFill>
              </a:rPr>
              <a:t>R</a:t>
            </a:r>
            <a:r>
              <a:rPr lang="en-US" altLang="zh-CN" i="1" baseline="30000">
                <a:solidFill>
                  <a:srgbClr val="000000"/>
                </a:solidFill>
              </a:rPr>
              <a:t>q</a:t>
            </a:r>
            <a:r>
              <a:rPr lang="en-US" altLang="zh-CN">
                <a:solidFill>
                  <a:srgbClr val="000000"/>
                </a:solidFill>
              </a:rPr>
              <a:t>∈</a:t>
            </a:r>
            <a:r>
              <a:rPr lang="en-US" altLang="zh-CN"/>
              <a:t>S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B9A6D2-24EA-49B8-842F-19C9B134E205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348165" name="Rectangle 5"/>
          <p:cNvSpPr>
            <a:spLocks noChangeArrowheads="1"/>
          </p:cNvSpPr>
          <p:nvPr/>
        </p:nvSpPr>
        <p:spPr bwMode="auto">
          <a:xfrm>
            <a:off x="446088" y="3643313"/>
            <a:ext cx="8229600" cy="2881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000000"/>
                </a:solidFill>
              </a:rPr>
              <a:t>证 </a:t>
            </a:r>
            <a:r>
              <a:rPr lang="en-US" altLang="zh-CN" dirty="0">
                <a:solidFill>
                  <a:srgbClr val="000000"/>
                </a:solidFill>
              </a:rPr>
              <a:t>(1) 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s+k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k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t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k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t+k</a:t>
            </a:r>
            <a:endParaRPr lang="en-US" altLang="zh-CN" i="1" dirty="0">
              <a:solidFill>
                <a:srgbClr val="000000"/>
              </a:solidFill>
            </a:endParaRPr>
          </a:p>
          <a:p>
            <a:r>
              <a:rPr lang="en-US" altLang="zh-CN" dirty="0">
                <a:solidFill>
                  <a:srgbClr val="000000"/>
                </a:solidFill>
              </a:rPr>
              <a:t> (2)  </a:t>
            </a:r>
            <a:r>
              <a:rPr lang="zh-CN" altLang="en-US" dirty="0">
                <a:solidFill>
                  <a:srgbClr val="000000"/>
                </a:solidFill>
              </a:rPr>
              <a:t>对</a:t>
            </a:r>
            <a:r>
              <a:rPr lang="en-US" altLang="zh-CN" i="1" dirty="0">
                <a:solidFill>
                  <a:srgbClr val="000000"/>
                </a:solidFill>
              </a:rPr>
              <a:t>k</a:t>
            </a:r>
            <a:r>
              <a:rPr lang="zh-CN" altLang="en-US" dirty="0">
                <a:solidFill>
                  <a:srgbClr val="000000"/>
                </a:solidFill>
              </a:rPr>
              <a:t>归纳</a:t>
            </a:r>
            <a:r>
              <a:rPr lang="en-US" altLang="zh-CN" dirty="0">
                <a:solidFill>
                  <a:srgbClr val="000000"/>
                </a:solidFill>
              </a:rPr>
              <a:t>.  </a:t>
            </a:r>
            <a:r>
              <a:rPr lang="zh-CN" altLang="en-US" dirty="0">
                <a:solidFill>
                  <a:srgbClr val="000000"/>
                </a:solidFill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k</a:t>
            </a:r>
            <a:r>
              <a:rPr lang="en-US" altLang="zh-CN" dirty="0">
                <a:solidFill>
                  <a:srgbClr val="000000"/>
                </a:solidFill>
              </a:rPr>
              <a:t>=0, </a:t>
            </a:r>
            <a:r>
              <a:rPr lang="zh-CN" altLang="en-US" dirty="0">
                <a:solidFill>
                  <a:srgbClr val="000000"/>
                </a:solidFill>
              </a:rPr>
              <a:t>则有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</a:rPr>
              <a:t>s+</a:t>
            </a:r>
            <a:r>
              <a:rPr lang="en-US" altLang="zh-CN" baseline="30000" dirty="0">
                <a:solidFill>
                  <a:srgbClr val="000000"/>
                </a:solidFill>
              </a:rPr>
              <a:t>0</a:t>
            </a:r>
            <a:r>
              <a:rPr lang="en-US" altLang="zh-CN" i="1" baseline="30000" dirty="0">
                <a:solidFill>
                  <a:srgbClr val="000000"/>
                </a:solidFill>
              </a:rPr>
              <a:t>p+i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endParaRPr lang="en-US" altLang="zh-CN" i="1" dirty="0">
              <a:solidFill>
                <a:srgbClr val="000000"/>
              </a:solidFill>
            </a:endParaRPr>
          </a:p>
          <a:p>
            <a:r>
              <a:rPr lang="zh-CN" altLang="en-US" dirty="0">
                <a:solidFill>
                  <a:srgbClr val="000000"/>
                </a:solidFill>
              </a:rPr>
              <a:t>假设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s+kp+i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其中</a:t>
            </a:r>
            <a:r>
              <a:rPr lang="en-US" altLang="zh-CN" i="1" dirty="0">
                <a:solidFill>
                  <a:srgbClr val="000000"/>
                </a:solidFill>
              </a:rPr>
              <a:t>p = </a:t>
            </a:r>
            <a:r>
              <a:rPr lang="en-US" altLang="zh-CN" i="1" dirty="0" err="1">
                <a:solidFill>
                  <a:srgbClr val="000000"/>
                </a:solidFill>
              </a:rPr>
              <a:t>t</a:t>
            </a:r>
            <a:r>
              <a:rPr lang="en-US" altLang="zh-CN" i="1" dirty="0" err="1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 err="1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                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</a:t>
            </a:r>
            <a:r>
              <a:rPr lang="en-US" altLang="zh-CN" i="1" baseline="30000" dirty="0">
                <a:solidFill>
                  <a:srgbClr val="000000"/>
                </a:solidFill>
              </a:rPr>
              <a:t>+(k+1)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p+i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s+kp+i+p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s+kp+i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r>
              <a:rPr lang="en-US" altLang="zh-CN" dirty="0">
                <a:solidFill>
                  <a:srgbClr val="000000"/>
                </a:solidFill>
              </a:rPr>
              <a:t>             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r>
              <a:rPr lang="en-US" altLang="zh-CN" sz="36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p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s+p+i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s+t</a:t>
            </a:r>
            <a:r>
              <a:rPr lang="en-US" altLang="zh-CN" i="1" baseline="30000" dirty="0" err="1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r>
              <a:rPr lang="en-US" altLang="zh-CN" i="1" dirty="0">
                <a:solidFill>
                  <a:srgbClr val="000000"/>
                </a:solidFill>
              </a:rPr>
              <a:t> 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t+i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由归纳法命题得证</a:t>
            </a:r>
            <a:r>
              <a:rPr lang="en-US" altLang="zh-CN" dirty="0">
                <a:solidFill>
                  <a:srgbClr val="000000"/>
                </a:solidFill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522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CN" dirty="0">
                <a:solidFill>
                  <a:srgbClr val="000000"/>
                </a:solidFill>
                <a:ea typeface="华文中宋" panose="02010600040101010101" pitchFamily="2" charset="-122"/>
              </a:rPr>
              <a:t>(3)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任取 </a:t>
            </a:r>
            <a:r>
              <a:rPr lang="en-US" altLang="zh-CN" i="1" dirty="0" err="1">
                <a:solidFill>
                  <a:srgbClr val="000000"/>
                </a:solidFill>
              </a:rPr>
              <a:t>q</a:t>
            </a:r>
            <a:r>
              <a:rPr lang="en-US" altLang="zh-CN" dirty="0" err="1">
                <a:solidFill>
                  <a:srgbClr val="000000"/>
                </a:solidFill>
              </a:rPr>
              <a:t>∈N</a:t>
            </a:r>
            <a:r>
              <a:rPr lang="en-US" altLang="zh-CN" i="1" dirty="0">
                <a:solidFill>
                  <a:srgbClr val="000000"/>
                </a:solidFill>
              </a:rPr>
              <a:t>,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若 </a:t>
            </a:r>
            <a:r>
              <a:rPr lang="en-US" altLang="zh-CN" i="1" dirty="0">
                <a:solidFill>
                  <a:srgbClr val="000000"/>
                </a:solidFill>
              </a:rPr>
              <a:t>q &lt; t,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显然有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q</a:t>
            </a:r>
            <a:r>
              <a:rPr lang="en-US" altLang="zh-CN" dirty="0" err="1">
                <a:solidFill>
                  <a:srgbClr val="000000"/>
                </a:solidFill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</a:rPr>
              <a:t>S</a:t>
            </a:r>
            <a:r>
              <a:rPr lang="en-US" altLang="zh-CN" i="1" dirty="0">
                <a:solidFill>
                  <a:srgbClr val="000000"/>
                </a:solidFill>
              </a:rPr>
              <a:t>,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</a:p>
          <a:p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若</a:t>
            </a:r>
            <a:r>
              <a:rPr lang="en-US" altLang="zh-CN" i="1" dirty="0">
                <a:solidFill>
                  <a:srgbClr val="000000"/>
                </a:solidFill>
              </a:rPr>
              <a:t>q </a:t>
            </a:r>
            <a:r>
              <a:rPr lang="en-US" altLang="zh-CN" dirty="0">
                <a:solidFill>
                  <a:srgbClr val="000000"/>
                </a:solidFill>
              </a:rPr>
              <a:t>≥</a:t>
            </a:r>
            <a:r>
              <a:rPr lang="en-US" altLang="zh-CN" i="1" dirty="0">
                <a:solidFill>
                  <a:srgbClr val="000000"/>
                </a:solidFill>
              </a:rPr>
              <a:t> t,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则存在自然数 </a:t>
            </a:r>
            <a:r>
              <a:rPr lang="en-US" altLang="zh-CN" i="1" dirty="0">
                <a:solidFill>
                  <a:srgbClr val="000000"/>
                </a:solidFill>
              </a:rPr>
              <a:t>k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和 </a:t>
            </a:r>
            <a:r>
              <a:rPr lang="en-US" altLang="zh-CN" i="1" dirty="0" err="1">
                <a:solidFill>
                  <a:srgbClr val="000000"/>
                </a:solidFill>
              </a:rPr>
              <a:t>i</a:t>
            </a:r>
            <a:r>
              <a:rPr lang="en-US" altLang="zh-CN" i="1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使得 </a:t>
            </a:r>
          </a:p>
          <a:p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           </a:t>
            </a:r>
            <a:r>
              <a:rPr lang="en-US" altLang="zh-CN" i="1" dirty="0">
                <a:solidFill>
                  <a:srgbClr val="000000"/>
                </a:solidFill>
              </a:rPr>
              <a:t>q = </a:t>
            </a:r>
            <a:r>
              <a:rPr lang="en-US" altLang="zh-CN" i="1" dirty="0" err="1">
                <a:solidFill>
                  <a:srgbClr val="000000"/>
                </a:solidFill>
              </a:rPr>
              <a:t>s+kp+i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其中</a:t>
            </a:r>
            <a:r>
              <a:rPr lang="en-US" altLang="zh-CN" dirty="0">
                <a:solidFill>
                  <a:srgbClr val="000000"/>
                </a:solidFill>
              </a:rPr>
              <a:t>0≤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dirty="0">
                <a:solidFill>
                  <a:srgbClr val="000000"/>
                </a:solidFill>
              </a:rPr>
              <a:t>≤</a:t>
            </a:r>
            <a:r>
              <a:rPr lang="en-US" altLang="zh-CN" i="1" dirty="0">
                <a:solidFill>
                  <a:srgbClr val="000000"/>
                </a:solidFill>
              </a:rPr>
              <a:t>p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1.</a:t>
            </a:r>
            <a:endParaRPr lang="en-US" altLang="zh-CN" dirty="0">
              <a:solidFill>
                <a:srgbClr val="000000"/>
              </a:solidFill>
              <a:latin typeface="华文中宋" panose="0201060004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于是</a:t>
            </a:r>
            <a:r>
              <a:rPr lang="zh-CN" altLang="en-US" dirty="0">
                <a:solidFill>
                  <a:srgbClr val="000000"/>
                </a:solidFill>
              </a:rPr>
              <a:t>  </a:t>
            </a:r>
            <a:br>
              <a:rPr lang="zh-CN" altLang="en-US" dirty="0">
                <a:solidFill>
                  <a:srgbClr val="000000"/>
                </a:solidFill>
              </a:rPr>
            </a:br>
            <a:r>
              <a:rPr lang="zh-CN" altLang="en-US" dirty="0">
                <a:solidFill>
                  <a:srgbClr val="000000"/>
                </a:solidFill>
              </a:rPr>
              <a:t>         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q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s+kp+i</a:t>
            </a:r>
            <a:r>
              <a:rPr lang="en-US" altLang="zh-CN" i="1" baseline="30000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s+i</a:t>
            </a:r>
            <a:r>
              <a:rPr lang="en-US" altLang="zh-CN" i="1" dirty="0">
                <a:solidFill>
                  <a:srgbClr val="000000"/>
                </a:solidFill>
              </a:rPr>
              <a:t> 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而 </a:t>
            </a:r>
          </a:p>
          <a:p>
            <a:r>
              <a:rPr lang="zh-CN" altLang="en-US" dirty="0">
                <a:solidFill>
                  <a:srgbClr val="000000"/>
                </a:solidFill>
              </a:rPr>
              <a:t>             </a:t>
            </a:r>
            <a:r>
              <a:rPr lang="en-US" altLang="zh-CN" i="1" dirty="0" err="1">
                <a:solidFill>
                  <a:srgbClr val="000000"/>
                </a:solidFill>
              </a:rPr>
              <a:t>s+i</a:t>
            </a:r>
            <a:r>
              <a:rPr lang="en-US" altLang="zh-CN" i="1" dirty="0">
                <a:solidFill>
                  <a:srgbClr val="000000"/>
                </a:solidFill>
              </a:rPr>
              <a:t> ≤ s+p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i="1" dirty="0">
                <a:solidFill>
                  <a:srgbClr val="000000"/>
                </a:solidFill>
              </a:rPr>
              <a:t> = s+t</a:t>
            </a:r>
            <a:r>
              <a:rPr lang="en-US" altLang="zh-CN" i="1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dirty="0">
                <a:solidFill>
                  <a:srgbClr val="000000"/>
                </a:solidFill>
              </a:rPr>
              <a:t>s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  <a:r>
              <a:rPr lang="en-US" altLang="zh-CN" i="1" dirty="0">
                <a:solidFill>
                  <a:srgbClr val="000000"/>
                </a:solidFill>
              </a:rPr>
              <a:t> = t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dirty="0">
                <a:solidFill>
                  <a:srgbClr val="000000"/>
                </a:solidFill>
              </a:rPr>
              <a:t>1</a:t>
            </a:r>
          </a:p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000000"/>
                </a:solidFill>
              </a:rPr>
              <a:t>从而</a:t>
            </a:r>
            <a:r>
              <a:rPr lang="zh-CN" altLang="en-US" dirty="0">
                <a:solidFill>
                  <a:srgbClr val="000000"/>
                </a:solidFill>
                <a:latin typeface="华文中宋" panose="02010600040101010101" pitchFamily="2" charset="-122"/>
              </a:rPr>
              <a:t>证明了</a:t>
            </a:r>
            <a:r>
              <a:rPr lang="zh-CN" altLang="en-US" dirty="0">
                <a:solidFill>
                  <a:srgbClr val="000000"/>
                </a:solidFill>
              </a:rPr>
              <a:t> </a:t>
            </a:r>
            <a:r>
              <a:rPr lang="en-US" altLang="zh-CN" i="1" dirty="0" err="1">
                <a:solidFill>
                  <a:srgbClr val="000000"/>
                </a:solidFill>
              </a:rPr>
              <a:t>R</a:t>
            </a:r>
            <a:r>
              <a:rPr lang="en-US" altLang="zh-CN" i="1" baseline="30000" dirty="0" err="1">
                <a:solidFill>
                  <a:srgbClr val="000000"/>
                </a:solidFill>
              </a:rPr>
              <a:t>q</a:t>
            </a:r>
            <a:r>
              <a:rPr lang="en-US" altLang="zh-CN" dirty="0" err="1">
                <a:solidFill>
                  <a:srgbClr val="000000"/>
                </a:solidFill>
              </a:rPr>
              <a:t>∈</a:t>
            </a:r>
            <a:r>
              <a:rPr lang="en-US" altLang="zh-CN" i="1" dirty="0" err="1">
                <a:solidFill>
                  <a:srgbClr val="000000"/>
                </a:solidFill>
              </a:rPr>
              <a:t>S</a:t>
            </a:r>
            <a:r>
              <a:rPr lang="en-US" altLang="zh-CN" i="1" dirty="0">
                <a:solidFill>
                  <a:srgbClr val="000000"/>
                </a:solidFill>
              </a:rPr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BC479-BC76-45D1-99B9-009703897E08}" type="slidenum">
              <a:rPr lang="en-US" altLang="zh-CN"/>
              <a:pPr/>
              <a:t>36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7.4 </a:t>
            </a:r>
            <a:r>
              <a:rPr lang="zh-CN" altLang="en-US">
                <a:latin typeface="华文中宋" panose="02010600040101010101" pitchFamily="2" charset="-122"/>
              </a:rPr>
              <a:t>关系的性质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1125538"/>
            <a:ext cx="8713788" cy="1439862"/>
          </a:xfrm>
        </p:spPr>
        <p:txBody>
          <a:bodyPr/>
          <a:lstStyle/>
          <a:p>
            <a:pPr marL="1260475" indent="-1260475">
              <a:tabLst>
                <a:tab pos="1703388" algn="l"/>
              </a:tabLst>
            </a:pPr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7.11 </a:t>
            </a:r>
            <a:r>
              <a:rPr lang="en-US" altLang="zh-CN"/>
              <a:t> </a:t>
            </a:r>
            <a:r>
              <a:rPr lang="zh-CN" altLang="en-US"/>
              <a:t>设 </a:t>
            </a:r>
            <a:r>
              <a:rPr lang="en-US" altLang="zh-CN" i="1"/>
              <a:t>R </a:t>
            </a:r>
            <a:r>
              <a:rPr lang="zh-CN" altLang="en-US"/>
              <a:t>为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/>
              <a:t>, </a:t>
            </a:r>
          </a:p>
          <a:p>
            <a:pPr marL="1260475" indent="-1260475">
              <a:tabLst>
                <a:tab pos="1703388" algn="l"/>
              </a:tabLst>
            </a:pPr>
            <a:r>
              <a:rPr lang="en-US" altLang="zh-CN"/>
              <a:t>(1) </a:t>
            </a:r>
            <a:r>
              <a:rPr lang="zh-CN" altLang="en-US"/>
              <a:t>若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→&lt;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zh-CN" altLang="en-US"/>
              <a:t>则称 </a:t>
            </a:r>
            <a:r>
              <a:rPr lang="en-US" altLang="zh-CN" i="1"/>
              <a:t>R </a:t>
            </a:r>
            <a:r>
              <a:rPr lang="zh-CN" altLang="en-US"/>
              <a:t>在 </a:t>
            </a:r>
            <a:r>
              <a:rPr lang="en-US" altLang="zh-CN" i="1"/>
              <a:t>A </a:t>
            </a:r>
            <a:r>
              <a:rPr lang="zh-CN" altLang="en-US"/>
              <a:t>上是</a:t>
            </a:r>
            <a:r>
              <a:rPr lang="zh-CN" altLang="en-US">
                <a:solidFill>
                  <a:srgbClr val="A50021"/>
                </a:solidFill>
              </a:rPr>
              <a:t>自反</a:t>
            </a:r>
            <a:r>
              <a:rPr lang="zh-CN" altLang="en-US"/>
              <a:t>的</a:t>
            </a:r>
            <a:r>
              <a:rPr lang="en-US" altLang="zh-CN"/>
              <a:t>.</a:t>
            </a:r>
          </a:p>
          <a:p>
            <a:pPr marL="1260475" indent="-1260475">
              <a:tabLst>
                <a:tab pos="1703388" algn="l"/>
              </a:tabLst>
            </a:pPr>
            <a:r>
              <a:rPr lang="en-US" altLang="zh-CN"/>
              <a:t>(2) </a:t>
            </a:r>
            <a:r>
              <a:rPr lang="zh-CN" altLang="en-US"/>
              <a:t>若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→&lt;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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zh-CN" altLang="en-US"/>
              <a:t>则称 </a:t>
            </a:r>
            <a:r>
              <a:rPr lang="en-US" altLang="zh-CN" i="1"/>
              <a:t>R </a:t>
            </a:r>
            <a:r>
              <a:rPr lang="zh-CN" altLang="en-US"/>
              <a:t>在 </a:t>
            </a:r>
            <a:r>
              <a:rPr lang="en-US" altLang="zh-CN" i="1"/>
              <a:t>A </a:t>
            </a:r>
            <a:r>
              <a:rPr lang="zh-CN" altLang="en-US"/>
              <a:t>上是</a:t>
            </a:r>
            <a:r>
              <a:rPr lang="zh-CN" altLang="en-US">
                <a:solidFill>
                  <a:srgbClr val="A50021"/>
                </a:solidFill>
              </a:rPr>
              <a:t>反自反</a:t>
            </a:r>
            <a:r>
              <a:rPr lang="zh-CN" altLang="en-US"/>
              <a:t>的</a:t>
            </a:r>
            <a:r>
              <a:rPr lang="en-US" altLang="zh-CN"/>
              <a:t>.         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B76A2-E2A8-4150-9871-1072CF0CA9EE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323588" name="Rectangle 4"/>
          <p:cNvSpPr>
            <a:spLocks noChangeArrowheads="1"/>
          </p:cNvSpPr>
          <p:nvPr/>
        </p:nvSpPr>
        <p:spPr bwMode="auto">
          <a:xfrm>
            <a:off x="250825" y="2719388"/>
            <a:ext cx="8497888" cy="3662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325813" indent="-1617663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37338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4141788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4549775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50069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54641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59213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6378575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实例：</a:t>
            </a:r>
          </a:p>
          <a:p>
            <a:r>
              <a:rPr lang="zh-CN" altLang="en-US"/>
              <a:t>自反：全域关系</a:t>
            </a:r>
            <a:r>
              <a:rPr lang="en-US" altLang="zh-CN" i="1"/>
              <a:t>E</a:t>
            </a:r>
            <a:r>
              <a:rPr lang="en-US" altLang="zh-CN" i="1" baseline="-25000"/>
              <a:t>A</a:t>
            </a:r>
            <a:r>
              <a:rPr lang="en-US" altLang="zh-CN"/>
              <a:t>, </a:t>
            </a:r>
            <a:r>
              <a:rPr lang="zh-CN" altLang="en-US"/>
              <a:t>恒等关系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r>
              <a:rPr lang="en-US" altLang="zh-CN"/>
              <a:t>, </a:t>
            </a:r>
            <a:r>
              <a:rPr lang="zh-CN" altLang="en-US"/>
              <a:t>小于等于关系</a:t>
            </a:r>
            <a:r>
              <a:rPr lang="en-US" altLang="zh-CN" i="1"/>
              <a:t>L</a:t>
            </a:r>
            <a:r>
              <a:rPr lang="en-US" altLang="zh-CN" i="1" baseline="-25000"/>
              <a:t>A</a:t>
            </a:r>
            <a:r>
              <a:rPr lang="en-US" altLang="zh-CN"/>
              <a:t>, </a:t>
            </a:r>
            <a:r>
              <a:rPr lang="zh-CN" altLang="en-US"/>
              <a:t>整除关系</a:t>
            </a:r>
            <a:r>
              <a:rPr lang="en-US" altLang="zh-CN" i="1"/>
              <a:t>D</a:t>
            </a:r>
            <a:r>
              <a:rPr lang="en-US" altLang="zh-CN" i="1" baseline="-25000"/>
              <a:t>A</a:t>
            </a:r>
            <a:endParaRPr lang="en-US" altLang="zh-CN" baseline="-25000"/>
          </a:p>
          <a:p>
            <a:r>
              <a:rPr lang="zh-CN" altLang="en-US"/>
              <a:t>反自反：实数集上的小于关系、幂集上的真包含关系</a:t>
            </a:r>
            <a:r>
              <a:rPr lang="en-US" altLang="zh-CN"/>
              <a:t>.</a:t>
            </a:r>
          </a:p>
          <a:p>
            <a:r>
              <a:rPr lang="en-US" altLang="zh-CN"/>
              <a:t>     </a:t>
            </a:r>
            <a:r>
              <a:rPr lang="en-US" altLang="zh-CN" i="1"/>
              <a:t>A</a:t>
            </a:r>
            <a:r>
              <a:rPr lang="en-US" altLang="zh-CN"/>
              <a:t>={1,2,3},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-25000"/>
              <a:t>3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/>
              <a:t>, </a:t>
            </a:r>
            <a:r>
              <a:rPr lang="zh-CN" altLang="en-US"/>
              <a:t>其中</a:t>
            </a:r>
            <a:endParaRPr lang="zh-CN" altLang="en-US" i="1"/>
          </a:p>
          <a:p>
            <a:r>
              <a:rPr lang="zh-CN" altLang="en-US" i="1"/>
              <a:t>         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＝</a:t>
            </a:r>
            <a:r>
              <a:rPr lang="en-US" altLang="zh-CN"/>
              <a:t>{&lt;1,1&gt;,&lt;2,2&gt;}</a:t>
            </a:r>
            <a:endParaRPr lang="en-US" altLang="zh-CN" i="1"/>
          </a:p>
          <a:p>
            <a:r>
              <a:rPr lang="en-US" altLang="zh-CN" i="1"/>
              <a:t>          R</a:t>
            </a:r>
            <a:r>
              <a:rPr lang="en-US" altLang="zh-CN" baseline="-25000"/>
              <a:t>2</a:t>
            </a:r>
            <a:r>
              <a:rPr lang="zh-CN" altLang="en-US"/>
              <a:t>＝</a:t>
            </a:r>
            <a:r>
              <a:rPr lang="en-US" altLang="zh-CN"/>
              <a:t>{&lt;1,1&gt;,&lt;2,2&gt;,&lt;3,3&gt;,&lt;1,2&gt;}</a:t>
            </a:r>
            <a:endParaRPr lang="en-US" altLang="zh-CN" i="1"/>
          </a:p>
          <a:p>
            <a:r>
              <a:rPr lang="en-US" altLang="zh-CN" i="1"/>
              <a:t>          R</a:t>
            </a:r>
            <a:r>
              <a:rPr lang="en-US" altLang="zh-CN" baseline="-25000"/>
              <a:t>3</a:t>
            </a:r>
            <a:r>
              <a:rPr lang="zh-CN" altLang="en-US"/>
              <a:t>＝</a:t>
            </a:r>
            <a:r>
              <a:rPr lang="en-US" altLang="zh-CN"/>
              <a:t>{&lt;1,3&gt;}</a:t>
            </a:r>
            <a:endParaRPr lang="en-US" altLang="zh-CN" i="1"/>
          </a:p>
          <a:p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 </a:t>
            </a:r>
            <a:r>
              <a:rPr lang="zh-CN" altLang="en-US"/>
              <a:t>自反 ，</a:t>
            </a:r>
            <a:r>
              <a:rPr lang="en-US" altLang="zh-CN" i="1"/>
              <a:t>R</a:t>
            </a:r>
            <a:r>
              <a:rPr lang="en-US" altLang="zh-CN" baseline="-25000"/>
              <a:t>3 </a:t>
            </a:r>
            <a:r>
              <a:rPr lang="zh-CN" altLang="en-US"/>
              <a:t>反自反，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既不是自反的也不是反自反的</a:t>
            </a:r>
            <a:r>
              <a:rPr lang="en-US" altLang="zh-CN"/>
              <a:t>.</a:t>
            </a:r>
            <a:endParaRPr lang="en-US" altLang="zh-CN" sz="2000"/>
          </a:p>
        </p:txBody>
      </p:sp>
    </p:spTree>
  </p:cSld>
  <p:clrMapOvr>
    <a:masterClrMapping/>
  </p:clrMapOvr>
  <p:transition spd="slow"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对称性与反对称性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29600" cy="2087438"/>
          </a:xfrm>
        </p:spPr>
        <p:txBody>
          <a:bodyPr/>
          <a:lstStyle/>
          <a:p>
            <a:pPr marL="1071563" indent="-1071563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7.12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 </a:t>
            </a:r>
          </a:p>
          <a:p>
            <a:pPr marL="1071563" indent="-1071563"/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→&lt;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为 </a:t>
            </a:r>
            <a:r>
              <a:rPr lang="en-US" altLang="zh-CN" i="1" dirty="0"/>
              <a:t>A</a:t>
            </a:r>
            <a:r>
              <a:rPr lang="zh-CN" altLang="en-US" dirty="0"/>
              <a:t>上</a:t>
            </a:r>
            <a:r>
              <a:rPr lang="zh-CN" altLang="en-US" dirty="0">
                <a:solidFill>
                  <a:srgbClr val="A50021"/>
                </a:solidFill>
              </a:rPr>
              <a:t>对称</a:t>
            </a:r>
            <a:r>
              <a:rPr lang="zh-CN" altLang="en-US" dirty="0"/>
              <a:t>的关系</a:t>
            </a:r>
            <a:r>
              <a:rPr lang="en-US" altLang="zh-CN" dirty="0"/>
              <a:t>.</a:t>
            </a:r>
          </a:p>
          <a:p>
            <a:pPr marL="1071563" indent="-1071563"/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dirty="0" err="1"/>
              <a:t>→</a:t>
            </a:r>
            <a:r>
              <a:rPr lang="en-US" altLang="zh-CN" i="1" dirty="0" err="1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  <a:r>
              <a:rPr lang="en-US" altLang="zh-CN" dirty="0"/>
              <a:t>), </a:t>
            </a:r>
            <a:r>
              <a:rPr lang="zh-CN" altLang="en-US" dirty="0"/>
              <a:t>则称 </a:t>
            </a:r>
            <a:r>
              <a:rPr lang="en-US" altLang="zh-CN" i="1" dirty="0"/>
              <a:t>R 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反对称</a:t>
            </a:r>
            <a:r>
              <a:rPr lang="zh-CN" altLang="en-US" dirty="0"/>
              <a:t>关系</a:t>
            </a:r>
            <a:r>
              <a:rPr lang="en-US" altLang="zh-CN" dirty="0"/>
              <a:t>.</a:t>
            </a:r>
            <a:endParaRPr lang="en-US" altLang="zh-CN" sz="22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55A18-3B27-42E4-8302-180944477E32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379055" y="3239407"/>
            <a:ext cx="8229600" cy="3456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对称关系：</a:t>
            </a:r>
            <a:r>
              <a:rPr lang="en-US" altLang="zh-CN" i="1" dirty="0"/>
              <a:t>A</a:t>
            </a:r>
            <a:r>
              <a:rPr lang="zh-CN" altLang="en-US" dirty="0"/>
              <a:t>上的全域关系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dirty="0"/>
              <a:t>, </a:t>
            </a:r>
            <a:r>
              <a:rPr lang="zh-CN" altLang="en-US" dirty="0"/>
              <a:t>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和空关系</a:t>
            </a:r>
            <a:r>
              <a:rPr lang="zh-CN" altLang="en-US" dirty="0">
                <a:sym typeface="Symbol" panose="05050102010706020507" pitchFamily="18" charset="2"/>
              </a:rPr>
              <a:t></a:t>
            </a:r>
            <a:endParaRPr lang="zh-CN" altLang="en-US" dirty="0"/>
          </a:p>
          <a:p>
            <a:r>
              <a:rPr lang="zh-CN" altLang="en-US" dirty="0"/>
              <a:t>反对称关系：恒等关系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和空关系也是</a:t>
            </a:r>
            <a:r>
              <a:rPr lang="en-US" altLang="zh-CN" i="1" dirty="0"/>
              <a:t>A</a:t>
            </a:r>
            <a:r>
              <a:rPr lang="zh-CN" altLang="en-US" dirty="0"/>
              <a:t>上的反对称关系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{1,2,3},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和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都是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endParaRPr lang="zh-CN" altLang="en-US" i="1" dirty="0"/>
          </a:p>
          <a:p>
            <a:r>
              <a:rPr lang="zh-CN" altLang="en-US" i="1" dirty="0"/>
              <a:t>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 dirty="0"/>
              <a:t>{&lt;1,1&gt;,&lt;2,2&gt;}</a:t>
            </a:r>
            <a:r>
              <a:rPr lang="zh-CN" altLang="en-US" dirty="0"/>
              <a:t>，   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{&lt;1,1&gt;,&lt;1,2&gt;,&lt;2,1&gt;}</a:t>
            </a:r>
            <a:endParaRPr lang="en-US" altLang="zh-CN" i="1" dirty="0"/>
          </a:p>
          <a:p>
            <a:r>
              <a:rPr lang="en-US" altLang="zh-CN" i="1" dirty="0"/>
              <a:t>          R</a:t>
            </a:r>
            <a:r>
              <a:rPr lang="en-US" altLang="zh-CN" baseline="-25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{&lt;1,2&gt;,&lt;1,3&gt;}</a:t>
            </a:r>
            <a:r>
              <a:rPr lang="zh-CN" altLang="en-US" dirty="0"/>
              <a:t>，    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＝</a:t>
            </a:r>
            <a:r>
              <a:rPr lang="en-US" altLang="zh-CN" dirty="0"/>
              <a:t>{&lt;1,2&gt;,&lt;2,1&gt;,&lt;1,3&gt;}</a:t>
            </a:r>
          </a:p>
          <a:p>
            <a:r>
              <a:rPr lang="en-US" altLang="zh-CN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：对称和反对称；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：只有对称；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：只有反对称； </a:t>
            </a:r>
          </a:p>
          <a:p>
            <a:r>
              <a:rPr lang="zh-CN" altLang="en-US" dirty="0"/>
              <a:t> </a:t>
            </a:r>
            <a:r>
              <a:rPr lang="en-US" altLang="zh-CN" i="1" dirty="0"/>
              <a:t>R</a:t>
            </a:r>
            <a:r>
              <a:rPr lang="en-US" altLang="zh-CN" baseline="-25000" dirty="0"/>
              <a:t>4</a:t>
            </a:r>
            <a:r>
              <a:rPr lang="zh-CN" altLang="en-US" dirty="0"/>
              <a:t>：不对称、不反对称</a:t>
            </a:r>
          </a:p>
        </p:txBody>
      </p:sp>
    </p:spTree>
  </p:cSld>
  <p:clrMapOvr>
    <a:masterClrMapping/>
  </p:clrMapOvr>
  <p:transition spd="slow"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传递性</a:t>
            </a:r>
          </a:p>
        </p:txBody>
      </p:sp>
      <p:sp>
        <p:nvSpPr>
          <p:cNvPr id="3563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91513" cy="1295400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7.13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为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/>
              <a:t>, </a:t>
            </a:r>
            <a:r>
              <a:rPr lang="zh-CN" altLang="en-US"/>
              <a:t>若</a:t>
            </a:r>
            <a:br>
              <a:rPr lang="zh-CN" altLang="en-US"/>
            </a:br>
            <a:r>
              <a:rPr lang="zh-CN" altLang="en-US"/>
              <a:t> 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</a:t>
            </a:r>
            <a:r>
              <a:rPr lang="en-US" altLang="zh-CN" i="1"/>
              <a:t>z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∈</a:t>
            </a:r>
            <a:r>
              <a:rPr lang="en-US" altLang="zh-CN" i="1"/>
              <a:t>A</a:t>
            </a:r>
            <a:r>
              <a:rPr lang="en-US" altLang="zh-CN"/>
              <a:t>∧&lt;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  <a:r>
              <a:rPr lang="en-US" altLang="zh-CN"/>
              <a:t>∧&lt;</a:t>
            </a:r>
            <a:r>
              <a:rPr lang="en-US" altLang="zh-CN" i="1"/>
              <a:t>y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  <a:r>
              <a:rPr lang="en-US" altLang="zh-CN"/>
              <a:t>→&lt;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z</a:t>
            </a:r>
            <a:r>
              <a:rPr lang="en-US" altLang="zh-CN"/>
              <a:t>&gt;∈</a:t>
            </a:r>
            <a:r>
              <a:rPr lang="en-US" altLang="zh-CN" i="1"/>
              <a:t>R</a:t>
            </a:r>
            <a:r>
              <a:rPr lang="en-US" altLang="zh-CN"/>
              <a:t>),</a:t>
            </a:r>
          </a:p>
          <a:p>
            <a:r>
              <a:rPr lang="zh-CN" altLang="en-US"/>
              <a:t>则称 </a:t>
            </a:r>
            <a:r>
              <a:rPr lang="en-US" altLang="zh-CN" i="1"/>
              <a:t>R </a:t>
            </a:r>
            <a:r>
              <a:rPr lang="zh-CN" altLang="en-US"/>
              <a:t>是</a:t>
            </a:r>
            <a:r>
              <a:rPr lang="en-US" altLang="zh-CN" i="1"/>
              <a:t>A</a:t>
            </a:r>
            <a:r>
              <a:rPr lang="zh-CN" altLang="en-US"/>
              <a:t>上的</a:t>
            </a:r>
            <a:r>
              <a:rPr lang="zh-CN" altLang="en-US">
                <a:solidFill>
                  <a:srgbClr val="A50021"/>
                </a:solidFill>
              </a:rPr>
              <a:t>传递</a:t>
            </a:r>
            <a:r>
              <a:rPr lang="zh-CN" altLang="en-US"/>
              <a:t>关系</a:t>
            </a:r>
            <a:r>
              <a:rPr lang="en-US" altLang="zh-CN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5DEB8F-EC40-414D-ACAB-F598B3F5B139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356356" name="Rectangle 4"/>
          <p:cNvSpPr>
            <a:spLocks noChangeArrowheads="1"/>
          </p:cNvSpPr>
          <p:nvPr/>
        </p:nvSpPr>
        <p:spPr bwMode="auto">
          <a:xfrm>
            <a:off x="468313" y="2781300"/>
            <a:ext cx="8135937" cy="316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实例：</a:t>
            </a:r>
            <a:r>
              <a:rPr lang="zh-CN" altLang="en-US" i="1" dirty="0"/>
              <a:t> </a:t>
            </a:r>
            <a:r>
              <a:rPr lang="en-US" altLang="zh-CN" i="1" dirty="0"/>
              <a:t>A</a:t>
            </a:r>
            <a:r>
              <a:rPr lang="zh-CN" altLang="en-US" dirty="0"/>
              <a:t>上的全域关系 </a:t>
            </a:r>
            <a:r>
              <a:rPr lang="en-US" altLang="zh-CN" i="1" dirty="0"/>
              <a:t>E</a:t>
            </a:r>
            <a:r>
              <a:rPr lang="en-US" altLang="zh-CN" i="1" baseline="-25000" dirty="0"/>
              <a:t>A</a:t>
            </a:r>
            <a:r>
              <a:rPr lang="en-US" altLang="zh-CN" dirty="0"/>
              <a:t>,</a:t>
            </a:r>
            <a:r>
              <a:rPr lang="zh-CN" altLang="en-US" dirty="0"/>
              <a:t>恒等关系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和空关系 </a:t>
            </a:r>
            <a:r>
              <a:rPr lang="zh-CN" altLang="en-US" dirty="0">
                <a:sym typeface="Symbol" panose="05050102010706020507" pitchFamily="18" charset="2"/>
              </a:rPr>
              <a:t>，</a:t>
            </a:r>
            <a:r>
              <a:rPr lang="zh-CN" altLang="en-US" dirty="0"/>
              <a:t>小于等</a:t>
            </a:r>
          </a:p>
          <a:p>
            <a:r>
              <a:rPr lang="zh-CN" altLang="en-US" dirty="0"/>
              <a:t>于和小于关系，整除关系，包含与真包含关系</a:t>
            </a:r>
          </a:p>
          <a:p>
            <a:r>
              <a:rPr lang="zh-CN" altLang="en-US" dirty="0"/>
              <a:t>设 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{1,2,3},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zh-CN" altLang="en-US" dirty="0"/>
              <a:t>其中</a:t>
            </a:r>
            <a:endParaRPr lang="zh-CN" altLang="en-US" i="1" dirty="0"/>
          </a:p>
          <a:p>
            <a:r>
              <a:rPr lang="zh-CN" altLang="en-US" i="1" dirty="0"/>
              <a:t>        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＝</a:t>
            </a:r>
            <a:r>
              <a:rPr lang="en-US" altLang="zh-CN"/>
              <a:t>{&lt;1,1&gt;,&lt;2,2&gt;,&lt;1,2&gt;} </a:t>
            </a:r>
          </a:p>
          <a:p>
            <a:r>
              <a:rPr lang="en-US" altLang="zh-CN" dirty="0"/>
              <a:t>        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＝</a:t>
            </a:r>
            <a:r>
              <a:rPr lang="en-US" altLang="zh-CN" dirty="0"/>
              <a:t>{&lt;1,2&gt;,&lt;2,3&gt;}</a:t>
            </a:r>
          </a:p>
          <a:p>
            <a:r>
              <a:rPr lang="en-US" altLang="zh-CN" dirty="0"/>
              <a:t>                  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＝</a:t>
            </a:r>
            <a:r>
              <a:rPr lang="en-US" altLang="zh-CN" dirty="0"/>
              <a:t>{&lt;1,3&gt;}</a:t>
            </a:r>
            <a:endParaRPr lang="en-US" altLang="zh-CN" i="1" dirty="0"/>
          </a:p>
          <a:p>
            <a:r>
              <a:rPr lang="en-US" altLang="zh-CN" i="1" dirty="0"/>
              <a:t>R</a:t>
            </a:r>
            <a:r>
              <a:rPr lang="en-US" altLang="zh-CN" baseline="-25000" dirty="0"/>
              <a:t>1</a:t>
            </a:r>
            <a:r>
              <a:rPr lang="zh-CN" altLang="en-US" dirty="0"/>
              <a:t>和</a:t>
            </a:r>
            <a:r>
              <a:rPr lang="en-US" altLang="zh-CN" i="1" dirty="0"/>
              <a:t>R</a:t>
            </a:r>
            <a:r>
              <a:rPr lang="en-US" altLang="zh-CN" baseline="-25000" dirty="0"/>
              <a:t>3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上的传递关系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/>
              <a:t>2</a:t>
            </a:r>
            <a:r>
              <a:rPr lang="zh-CN" altLang="en-US" dirty="0"/>
              <a:t>不是</a:t>
            </a:r>
            <a:r>
              <a:rPr lang="en-US" altLang="zh-CN" i="1" dirty="0"/>
              <a:t>A</a:t>
            </a:r>
            <a:r>
              <a:rPr lang="zh-CN" altLang="en-US" dirty="0"/>
              <a:t>上的传递关系</a:t>
            </a:r>
            <a:r>
              <a:rPr lang="en-US" altLang="zh-CN" dirty="0"/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笛卡儿积的性质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 marL="457200" indent="-457200"/>
            <a:r>
              <a:rPr lang="en-US" altLang="zh-CN" dirty="0"/>
              <a:t>(1) </a:t>
            </a:r>
            <a:r>
              <a:rPr lang="zh-CN" altLang="en-US" dirty="0"/>
              <a:t>不适合交换律     </a:t>
            </a:r>
          </a:p>
          <a:p>
            <a:pPr marL="457200" indent="-457200"/>
            <a:r>
              <a:rPr lang="zh-CN" altLang="en-US" dirty="0"/>
              <a:t>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  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)</a:t>
            </a:r>
          </a:p>
          <a:p>
            <a:pPr marL="457200" indent="-457200"/>
            <a:r>
              <a:rPr lang="en-US" altLang="zh-CN" dirty="0"/>
              <a:t>(2) </a:t>
            </a:r>
            <a:r>
              <a:rPr lang="zh-CN" altLang="en-US" dirty="0"/>
              <a:t>不适合结合律</a:t>
            </a:r>
          </a:p>
          <a:p>
            <a:pPr marL="457200" indent="-457200"/>
            <a:r>
              <a:rPr lang="zh-CN" altLang="en-US" dirty="0"/>
              <a:t>             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)  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</a:t>
            </a:r>
            <a:r>
              <a:rPr lang="en-US" altLang="zh-CN" dirty="0"/>
              <a:t>)</a:t>
            </a:r>
          </a:p>
          <a:p>
            <a:pPr marL="457200" indent="-457200"/>
            <a:r>
              <a:rPr lang="en-US" altLang="zh-CN" dirty="0"/>
              <a:t>(3) </a:t>
            </a:r>
            <a:r>
              <a:rPr lang="zh-CN" altLang="en-US" dirty="0"/>
              <a:t>对于并或交运算满足分配律</a:t>
            </a:r>
          </a:p>
          <a:p>
            <a:pPr marL="457200" indent="-457200"/>
            <a:r>
              <a:rPr lang="zh-CN" altLang="en-US" dirty="0"/>
              <a:t>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C</a:t>
            </a:r>
            <a:r>
              <a:rPr lang="en-US" altLang="zh-CN" dirty="0"/>
              <a:t>) =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)     </a:t>
            </a:r>
          </a:p>
          <a:p>
            <a:pPr marL="457200" indent="-457200"/>
            <a:r>
              <a:rPr lang="en-US" altLang="zh-CN" dirty="0"/>
              <a:t>		 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 </a:t>
            </a:r>
            <a:r>
              <a:rPr lang="en-US" altLang="zh-CN" dirty="0"/>
              <a:t>=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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</a:p>
          <a:p>
            <a:pPr marL="457200" indent="-457200"/>
            <a:r>
              <a:rPr lang="en-US" altLang="zh-CN" dirty="0"/>
              <a:t>           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dirty="0"/>
              <a:t>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C</a:t>
            </a:r>
            <a:r>
              <a:rPr lang="en-US" altLang="zh-CN" dirty="0"/>
              <a:t>) = 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</a:p>
          <a:p>
            <a:pPr marL="457200" indent="-457200"/>
            <a:r>
              <a:rPr lang="en-US" altLang="zh-CN" dirty="0"/>
              <a:t>	      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 </a:t>
            </a:r>
            <a:r>
              <a:rPr lang="en-US" altLang="zh-CN" dirty="0"/>
              <a:t>= (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</a:t>
            </a:r>
            <a:r>
              <a:rPr lang="en-US" altLang="zh-CN" dirty="0">
                <a:sym typeface="Symbol" panose="05050102010706020507" pitchFamily="18" charset="2"/>
              </a:rPr>
              <a:t></a:t>
            </a:r>
            <a:r>
              <a:rPr lang="en-US" altLang="zh-CN" dirty="0"/>
              <a:t>(</a:t>
            </a:r>
            <a:r>
              <a:rPr lang="en-US" altLang="zh-CN" i="1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en-US" altLang="zh-CN" dirty="0"/>
              <a:t>) </a:t>
            </a:r>
          </a:p>
          <a:p>
            <a:pPr marL="457200" indent="-457200"/>
            <a:r>
              <a:rPr lang="en-US" altLang="zh-CN" dirty="0"/>
              <a:t>(4) </a:t>
            </a:r>
            <a:r>
              <a:rPr lang="zh-CN" altLang="en-US" dirty="0"/>
              <a:t>若 </a:t>
            </a:r>
            <a:r>
              <a:rPr lang="en-US" altLang="zh-CN" i="1" dirty="0"/>
              <a:t>A </a:t>
            </a:r>
            <a:r>
              <a:rPr lang="zh-CN" altLang="en-US" dirty="0"/>
              <a:t>或 </a:t>
            </a:r>
            <a:r>
              <a:rPr lang="en-US" altLang="zh-CN" i="1" dirty="0"/>
              <a:t>B </a:t>
            </a:r>
            <a:r>
              <a:rPr lang="zh-CN" altLang="en-US" dirty="0"/>
              <a:t>中有一个为空集，则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 </a:t>
            </a:r>
            <a:r>
              <a:rPr lang="zh-CN" altLang="en-US" dirty="0"/>
              <a:t>就是空集</a:t>
            </a:r>
            <a:r>
              <a:rPr lang="en-US" altLang="zh-CN" dirty="0"/>
              <a:t>.</a:t>
            </a:r>
            <a:endParaRPr lang="en-US" altLang="zh-CN" i="1" dirty="0"/>
          </a:p>
          <a:p>
            <a:pPr marL="457200" indent="-457200"/>
            <a:r>
              <a:rPr lang="en-US" altLang="zh-CN" i="1" dirty="0"/>
              <a:t>            A</a:t>
            </a:r>
            <a:r>
              <a:rPr lang="en-US" altLang="zh-CN" dirty="0">
                <a:sym typeface="Symbol" panose="05050102010706020507" pitchFamily="18" charset="2"/>
              </a:rPr>
              <a:t></a:t>
            </a:r>
            <a:r>
              <a:rPr lang="en-US" altLang="zh-CN" dirty="0"/>
              <a:t> = </a:t>
            </a:r>
            <a:r>
              <a:rPr lang="en-US" altLang="zh-CN" dirty="0">
                <a:sym typeface="Symbol" panose="05050102010706020507" pitchFamily="18" charset="2"/>
              </a:rPr>
              <a:t></a:t>
            </a:r>
            <a:r>
              <a:rPr lang="en-US" altLang="zh-CN" i="1" dirty="0"/>
              <a:t>B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</a:t>
            </a:r>
          </a:p>
          <a:p>
            <a:pPr marL="457200" indent="-457200"/>
            <a:r>
              <a:rPr lang="en-US" altLang="zh-CN" dirty="0"/>
              <a:t>(5) </a:t>
            </a:r>
            <a:r>
              <a:rPr lang="zh-CN" altLang="en-US" dirty="0"/>
              <a:t>若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/>
              <a:t>| = </a:t>
            </a:r>
            <a:r>
              <a:rPr lang="en-US" altLang="zh-CN" i="1" dirty="0"/>
              <a:t>m</a:t>
            </a:r>
            <a:r>
              <a:rPr lang="en-US" altLang="zh-CN" dirty="0"/>
              <a:t>, |</a:t>
            </a:r>
            <a:r>
              <a:rPr lang="en-US" altLang="zh-CN" i="1" dirty="0"/>
              <a:t>B</a:t>
            </a:r>
            <a:r>
              <a:rPr lang="en-US" altLang="zh-CN" dirty="0"/>
              <a:t>| = 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dirty="0"/>
              <a:t>|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/>
              <a:t>| = </a:t>
            </a:r>
            <a:r>
              <a:rPr lang="en-US" altLang="zh-CN" i="1" dirty="0" err="1"/>
              <a:t>mn</a:t>
            </a:r>
            <a:r>
              <a:rPr lang="en-US" altLang="zh-CN" dirty="0"/>
              <a:t>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97F3D-9A4D-4E28-8871-556551558890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solidFill>
                  <a:srgbClr val="000000"/>
                </a:solidFill>
              </a:rPr>
              <a:t>关系性质成立的充要条件</a:t>
            </a:r>
          </a:p>
        </p:txBody>
      </p:sp>
      <p:sp>
        <p:nvSpPr>
          <p:cNvPr id="358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7.9</a:t>
            </a:r>
            <a:r>
              <a:rPr lang="en-US" altLang="zh-CN" dirty="0">
                <a:solidFill>
                  <a:srgbClr val="000000"/>
                </a:solidFill>
              </a:rPr>
              <a:t> </a:t>
            </a:r>
            <a:r>
              <a:rPr lang="zh-CN" altLang="en-US" dirty="0">
                <a:solidFill>
                  <a:srgbClr val="000000"/>
                </a:solidFill>
              </a:rPr>
              <a:t>设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zh-CN" altLang="en-US" dirty="0">
                <a:solidFill>
                  <a:srgbClr val="000000"/>
                </a:solidFill>
              </a:rPr>
              <a:t>为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上的关系</a:t>
            </a:r>
            <a:r>
              <a:rPr lang="en-US" altLang="zh-CN" dirty="0">
                <a:solidFill>
                  <a:srgbClr val="000000"/>
                </a:solidFill>
              </a:rPr>
              <a:t>, </a:t>
            </a:r>
            <a:r>
              <a:rPr lang="zh-CN" altLang="en-US" dirty="0">
                <a:solidFill>
                  <a:srgbClr val="000000"/>
                </a:solidFill>
              </a:rPr>
              <a:t>则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(1)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上自反当且仅当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(2)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上反自反当且仅当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i="1" dirty="0">
                <a:solidFill>
                  <a:srgbClr val="000000"/>
                </a:solidFill>
              </a:rPr>
              <a:t>=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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(3)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R=R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(4)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baseline="30000" dirty="0">
                <a:solidFill>
                  <a:srgbClr val="000000"/>
                </a:solidFill>
              </a:rPr>
              <a:t>1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</a:t>
            </a:r>
            <a:endParaRPr lang="en-US" altLang="zh-CN" i="1" dirty="0">
              <a:solidFill>
                <a:srgbClr val="000000"/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n-US" altLang="zh-CN" dirty="0">
                <a:solidFill>
                  <a:srgbClr val="000000"/>
                </a:solidFill>
              </a:rPr>
              <a:t>(5) </a:t>
            </a:r>
            <a:r>
              <a:rPr lang="en-US" altLang="zh-CN" i="1" dirty="0">
                <a:solidFill>
                  <a:srgbClr val="000000"/>
                </a:solidFill>
              </a:rPr>
              <a:t> 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上传递当且仅当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dirty="0"/>
              <a:t>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68C21-278D-46A8-9019-892666721F8F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6045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 dirty="0"/>
              <a:t>证明  只证</a:t>
            </a:r>
            <a:r>
              <a:rPr lang="en-US" altLang="zh-CN" dirty="0"/>
              <a:t>(1)</a:t>
            </a:r>
            <a:r>
              <a:rPr lang="zh-CN" altLang="en-US" dirty="0"/>
              <a:t>、</a:t>
            </a:r>
            <a:r>
              <a:rPr lang="en-US" altLang="zh-CN" dirty="0"/>
              <a:t>(3)</a:t>
            </a:r>
            <a:r>
              <a:rPr lang="zh-CN" altLang="en-US" dirty="0"/>
              <a:t>、</a:t>
            </a:r>
            <a:r>
              <a:rPr lang="en-US" altLang="zh-CN" dirty="0"/>
              <a:t>(4)</a:t>
            </a:r>
            <a:r>
              <a:rPr lang="zh-CN" altLang="en-US" dirty="0"/>
              <a:t>、</a:t>
            </a:r>
            <a:r>
              <a:rPr lang="en-US" altLang="zh-CN" dirty="0"/>
              <a:t>(5)</a:t>
            </a:r>
          </a:p>
          <a:p>
            <a:r>
              <a:rPr lang="en-US" altLang="zh-CN" dirty="0"/>
              <a:t>(1)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上自反当且仅当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</a:p>
          <a:p>
            <a:r>
              <a:rPr lang="zh-CN" altLang="en-US" dirty="0"/>
              <a:t>必要性</a:t>
            </a:r>
          </a:p>
          <a:p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由于</a:t>
            </a:r>
            <a:r>
              <a:rPr lang="en-US" altLang="zh-CN" i="1" dirty="0"/>
              <a:t>R 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上自反必有</a:t>
            </a:r>
            <a:br>
              <a:rPr lang="zh-CN" altLang="en-US" dirty="0"/>
            </a:br>
            <a:r>
              <a:rPr lang="en-US" altLang="zh-CN" dirty="0"/>
              <a:t>	 </a:t>
            </a:r>
            <a:r>
              <a:rPr lang="zh-CN" altLang="en-US" dirty="0"/>
              <a:t>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r>
              <a:rPr lang="zh-CN" altLang="en-US" dirty="0"/>
              <a:t>从而证明了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</a:p>
          <a:p>
            <a:pPr>
              <a:spcBef>
                <a:spcPct val="60000"/>
              </a:spcBef>
            </a:pPr>
            <a:r>
              <a:rPr lang="zh-CN" altLang="en-US" dirty="0"/>
              <a:t>充分性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任取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zh-CN" altLang="en-US" dirty="0"/>
              <a:t>            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pPr>
              <a:spcBef>
                <a:spcPct val="60000"/>
              </a:spcBef>
            </a:pPr>
            <a:r>
              <a:rPr lang="zh-CN" altLang="en-US" dirty="0"/>
              <a:t>因此 </a:t>
            </a:r>
            <a:r>
              <a:rPr lang="en-US" altLang="zh-CN" i="1" dirty="0"/>
              <a:t>R 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上是自反的</a:t>
            </a:r>
            <a:r>
              <a:rPr lang="en-US" altLang="zh-CN" dirty="0"/>
              <a:t>.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3C48E-86F5-4894-9951-BA9C3818F196}" type="slidenum">
              <a:rPr lang="en-US" altLang="zh-CN"/>
              <a:pPr/>
              <a:t>41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6864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CN" dirty="0"/>
              <a:t>(3)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R=R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baseline="30000" dirty="0">
                <a:solidFill>
                  <a:srgbClr val="000000"/>
                </a:solidFill>
              </a:rPr>
              <a:t>1</a:t>
            </a:r>
            <a:endParaRPr lang="en-US" altLang="zh-CN" dirty="0">
              <a:solidFill>
                <a:srgbClr val="000000"/>
              </a:solidFill>
            </a:endParaRPr>
          </a:p>
          <a:p>
            <a:r>
              <a:rPr lang="zh-CN" altLang="en-US" dirty="0"/>
              <a:t>必要性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br>
              <a:rPr lang="en-US" altLang="zh-CN" dirty="0"/>
            </a:br>
            <a:r>
              <a:rPr lang="en-US" altLang="zh-CN" dirty="0"/>
              <a:t>	 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</a:t>
            </a:r>
          </a:p>
          <a:p>
            <a:r>
              <a:rPr lang="zh-CN" altLang="en-US" dirty="0"/>
              <a:t>所以 </a:t>
            </a:r>
            <a:r>
              <a:rPr lang="en-US" altLang="zh-CN" i="1" dirty="0"/>
              <a:t>R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</a:p>
          <a:p>
            <a:pPr>
              <a:spcBef>
                <a:spcPct val="60000"/>
              </a:spcBef>
            </a:pPr>
            <a:r>
              <a:rPr lang="zh-CN" altLang="en-US" dirty="0"/>
              <a:t>充分性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由</a:t>
            </a:r>
            <a:r>
              <a:rPr lang="en-US" altLang="zh-CN" i="1" dirty="0"/>
              <a:t>R </a:t>
            </a:r>
            <a:r>
              <a:rPr lang="en-US" altLang="zh-CN" dirty="0"/>
              <a:t>= 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zh-CN" altLang="en-US" dirty="0"/>
              <a:t>得</a:t>
            </a:r>
            <a:br>
              <a:rPr lang="zh-CN" altLang="en-US" dirty="0"/>
            </a:br>
            <a:r>
              <a:rPr lang="en-US" altLang="zh-CN" dirty="0"/>
              <a:t>	 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r>
              <a:rPr lang="zh-CN" altLang="en-US" dirty="0"/>
              <a:t>所以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dirty="0"/>
              <a:t>A</a:t>
            </a:r>
            <a:r>
              <a:rPr lang="zh-CN" altLang="en-US" dirty="0"/>
              <a:t>上是对称的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603A-0B7F-4BB6-A431-B2B3E2A4B61D}" type="slidenum">
              <a:rPr lang="en-US" altLang="zh-CN"/>
              <a:pPr/>
              <a:t>42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70696" name="Rectangle 8"/>
          <p:cNvSpPr>
            <a:spLocks noGrp="1" noChangeArrowheads="1"/>
          </p:cNvSpPr>
          <p:nvPr>
            <p:ph idx="1"/>
          </p:nvPr>
        </p:nvSpPr>
        <p:spPr>
          <a:xfrm>
            <a:off x="467544" y="1060450"/>
            <a:ext cx="8351837" cy="5464894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zh-CN" dirty="0"/>
              <a:t>(4)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上反对称当且仅当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dirty="0">
                <a:solidFill>
                  <a:srgbClr val="000000"/>
                </a:solidFill>
              </a:rPr>
              <a:t>∩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i="1" baseline="30000" dirty="0">
                <a:solidFill>
                  <a:srgbClr val="000000"/>
                </a:solidFill>
                <a:sym typeface="Symbol" panose="05050102010706020507" pitchFamily="18" charset="2"/>
              </a:rPr>
              <a:t></a:t>
            </a:r>
            <a:r>
              <a:rPr lang="en-US" altLang="zh-CN" i="1" baseline="30000" dirty="0">
                <a:solidFill>
                  <a:srgbClr val="000000"/>
                </a:solidFill>
              </a:rPr>
              <a:t>1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I</a:t>
            </a:r>
            <a:r>
              <a:rPr lang="en-US" altLang="zh-CN" i="1" baseline="-30000" dirty="0">
                <a:solidFill>
                  <a:srgbClr val="000000"/>
                </a:solidFill>
              </a:rPr>
              <a:t>A</a:t>
            </a:r>
            <a:endParaRPr lang="en-US" altLang="zh-CN" i="1" dirty="0">
              <a:solidFill>
                <a:srgbClr val="000000"/>
              </a:solidFill>
            </a:endParaRPr>
          </a:p>
          <a:p>
            <a:pPr>
              <a:lnSpc>
                <a:spcPct val="110000"/>
              </a:lnSpc>
            </a:pPr>
            <a:r>
              <a:rPr lang="zh-CN" altLang="en-US" dirty="0"/>
              <a:t>必要性</a:t>
            </a:r>
            <a:r>
              <a:rPr lang="en-US" altLang="zh-CN" dirty="0"/>
              <a:t>. 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 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zh-CN" altLang="en-US" dirty="0"/>
              <a:t>  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br>
              <a:rPr lang="en-US" altLang="zh-CN" baseline="30000" dirty="0"/>
            </a:br>
            <a:r>
              <a:rPr lang="en-US" altLang="zh-CN" baseline="30000" dirty="0"/>
              <a:t>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 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 </a:t>
            </a:r>
            <a:br>
              <a:rPr lang="en-US" altLang="zh-CN" dirty="0"/>
            </a:br>
            <a:r>
              <a:rPr lang="en-US" altLang="zh-CN" dirty="0"/>
              <a:t>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这就证明了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45000"/>
              </a:spcBef>
            </a:pPr>
            <a:r>
              <a:rPr lang="zh-CN" altLang="en-US" dirty="0"/>
              <a:t>充分性</a:t>
            </a:r>
            <a:r>
              <a:rPr lang="en-US" altLang="zh-CN" dirty="0"/>
              <a:t>.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    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&gt;∈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</a:t>
            </a:r>
            <a:br>
              <a:rPr lang="en-US" altLang="zh-CN" dirty="0"/>
            </a:br>
            <a:r>
              <a:rPr lang="en-US" altLang="zh-CN" dirty="0"/>
              <a:t>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∩</a:t>
            </a:r>
            <a:r>
              <a:rPr lang="en-US" altLang="zh-CN" i="1" dirty="0"/>
              <a:t>R</a:t>
            </a:r>
            <a:r>
              <a:rPr lang="en-US" altLang="zh-CN" baseline="30000" dirty="0">
                <a:sym typeface="Symbol" panose="05050102010706020507" pitchFamily="18" charset="2"/>
              </a:rPr>
              <a:t></a:t>
            </a:r>
            <a:r>
              <a:rPr lang="en-US" altLang="zh-CN" baseline="30000" dirty="0"/>
              <a:t>1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en-US" altLang="zh-CN" baseline="-25000" dirty="0"/>
              <a:t> </a:t>
            </a:r>
            <a:r>
              <a:rPr lang="en-US" altLang="zh-CN" dirty="0"/>
              <a:t> </a:t>
            </a:r>
          </a:p>
          <a:p>
            <a:pPr>
              <a:lnSpc>
                <a:spcPct val="110000"/>
              </a:lnSpc>
            </a:pPr>
            <a:r>
              <a:rPr lang="en-US" altLang="zh-CN" dirty="0"/>
              <a:t>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=</a:t>
            </a:r>
            <a:r>
              <a:rPr lang="en-US" altLang="zh-CN" i="1" dirty="0"/>
              <a:t>y</a:t>
            </a:r>
          </a:p>
          <a:p>
            <a:pPr>
              <a:lnSpc>
                <a:spcPct val="110000"/>
              </a:lnSpc>
            </a:pPr>
            <a:r>
              <a:rPr lang="zh-CN" altLang="en-US" dirty="0"/>
              <a:t>从而证明了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上是反对称的</a:t>
            </a:r>
            <a:r>
              <a:rPr lang="en-US" altLang="zh-CN" dirty="0"/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EF6E01-F3D1-429C-B928-55B98E1C7FF4}" type="slidenum">
              <a:rPr lang="en-US" altLang="zh-CN"/>
              <a:pPr/>
              <a:t>43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74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72744" name="Rectangle 8"/>
          <p:cNvSpPr>
            <a:spLocks noGrp="1" noChangeArrowheads="1"/>
          </p:cNvSpPr>
          <p:nvPr>
            <p:ph idx="1"/>
          </p:nvPr>
        </p:nvSpPr>
        <p:spPr>
          <a:xfrm>
            <a:off x="395536" y="1196752"/>
            <a:ext cx="8229600" cy="5328592"/>
          </a:xfrm>
        </p:spPr>
        <p:txBody>
          <a:bodyPr/>
          <a:lstStyle/>
          <a:p>
            <a:r>
              <a:rPr lang="en-US" altLang="zh-CN" dirty="0"/>
              <a:t>(5)</a:t>
            </a:r>
            <a:r>
              <a:rPr lang="en-US" altLang="zh-CN" sz="2000" dirty="0"/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zh-CN" altLang="en-US" dirty="0">
                <a:solidFill>
                  <a:srgbClr val="000000"/>
                </a:solidFill>
              </a:rPr>
              <a:t>在</a:t>
            </a:r>
            <a:r>
              <a:rPr lang="en-US" altLang="zh-CN" i="1" dirty="0">
                <a:solidFill>
                  <a:srgbClr val="000000"/>
                </a:solidFill>
              </a:rPr>
              <a:t>A</a:t>
            </a:r>
            <a:r>
              <a:rPr lang="zh-CN" altLang="en-US" dirty="0">
                <a:solidFill>
                  <a:srgbClr val="000000"/>
                </a:solidFill>
              </a:rPr>
              <a:t>上传递当且仅当</a:t>
            </a:r>
            <a:r>
              <a:rPr lang="zh-CN" altLang="en-US" i="1" dirty="0">
                <a:solidFill>
                  <a:srgbClr val="000000"/>
                </a:solidFill>
              </a:rPr>
              <a:t>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  <a:r>
              <a:rPr lang="en-US" altLang="zh-CN" sz="36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>
                <a:solidFill>
                  <a:srgbClr val="000000"/>
                </a:solidFill>
              </a:rPr>
              <a:t>R </a:t>
            </a:r>
            <a:r>
              <a:rPr lang="en-US" altLang="zh-CN" dirty="0">
                <a:solidFill>
                  <a:srgbClr val="000000"/>
                </a:solidFill>
                <a:sym typeface="Symbol" panose="05050102010706020507" pitchFamily="18" charset="2"/>
              </a:rPr>
              <a:t> </a:t>
            </a:r>
            <a:r>
              <a:rPr lang="en-US" altLang="zh-CN" i="1" dirty="0">
                <a:solidFill>
                  <a:srgbClr val="000000"/>
                </a:solidFill>
              </a:rPr>
              <a:t>R</a:t>
            </a:r>
          </a:p>
          <a:p>
            <a:r>
              <a:rPr lang="zh-CN" altLang="en-US" dirty="0"/>
              <a:t>必要性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zh-CN" altLang="en-US" dirty="0"/>
              <a:t>有</a:t>
            </a:r>
            <a:br>
              <a:rPr lang="zh-CN" altLang="en-US" dirty="0"/>
            </a:br>
            <a:r>
              <a:rPr lang="zh-CN" altLang="en-US" dirty="0"/>
              <a:t>     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</a:t>
            </a:r>
            <a:endParaRPr lang="en-US" altLang="zh-CN" dirty="0"/>
          </a:p>
          <a:p>
            <a:r>
              <a:rPr lang="en-US" altLang="zh-CN" dirty="0"/>
              <a:t>     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t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t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所以 </a:t>
            </a:r>
            <a:r>
              <a:rPr lang="en-US" altLang="zh-CN" i="1" dirty="0"/>
              <a:t>R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</a:p>
          <a:p>
            <a:r>
              <a:rPr lang="zh-CN" altLang="en-US" dirty="0"/>
              <a:t>充分性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     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</a:p>
          <a:p>
            <a:r>
              <a:rPr lang="en-US" altLang="zh-CN" i="1" dirty="0"/>
              <a:t>          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sz="3200" baseline="-16000" dirty="0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/>
              <a:t>R 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</a:p>
          <a:p>
            <a:r>
              <a:rPr lang="zh-CN" altLang="en-US" dirty="0"/>
              <a:t>所以 </a:t>
            </a:r>
            <a:r>
              <a:rPr lang="en-US" altLang="zh-CN" i="1" dirty="0"/>
              <a:t>R </a:t>
            </a:r>
            <a:r>
              <a:rPr lang="zh-CN" altLang="en-US" dirty="0"/>
              <a:t>在 </a:t>
            </a:r>
            <a:r>
              <a:rPr lang="en-US" altLang="zh-CN" i="1" dirty="0"/>
              <a:t>A</a:t>
            </a:r>
            <a:r>
              <a:rPr lang="zh-CN" altLang="en-US" dirty="0"/>
              <a:t>上是传递的</a:t>
            </a:r>
            <a:endParaRPr lang="zh-CN" altLang="en-US" sz="20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D4A6C2-0492-43A9-B291-14A44D8A1CC8}" type="slidenum">
              <a:rPr lang="en-US" altLang="zh-CN"/>
              <a:pPr/>
              <a:t>44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BB2E8E-7F9D-4F9C-B0EE-31211AB4C4CB}" type="slidenum">
              <a:rPr lang="en-US" altLang="zh-CN"/>
              <a:pPr/>
              <a:t>45</a:t>
            </a:fld>
            <a:endParaRPr lang="en-US" altLang="zh-CN"/>
          </a:p>
        </p:txBody>
      </p:sp>
      <p:graphicFrame>
        <p:nvGraphicFramePr>
          <p:cNvPr id="374983" name="Group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117223"/>
              </p:ext>
            </p:extLst>
          </p:nvPr>
        </p:nvGraphicFramePr>
        <p:xfrm>
          <a:off x="250825" y="1412875"/>
          <a:ext cx="8713788" cy="4465639"/>
        </p:xfrm>
        <a:graphic>
          <a:graphicData uri="http://schemas.openxmlformats.org/drawingml/2006/table">
            <a:tbl>
              <a:tblPr/>
              <a:tblGrid>
                <a:gridCol w="86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287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自反性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反自反性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对称性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反对称性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传递性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集合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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=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I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A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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128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关系矩阵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主对角线元素全是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矩阵是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对称矩阵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若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ij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且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≠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＝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位置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M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中相应位置都是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240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关系图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每个顶点都有环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每个顶点都没有环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两点之间有边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是一对方向相反的边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两点之间有边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是一条有向边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点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j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有边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, 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则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i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到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r>
                        <a:rPr kumimoji="0" lang="en-US" altLang="zh-CN" sz="2400" b="1" i="1" u="none" strike="noStrike" cap="none" normalizeH="0" baseline="-30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k</a:t>
                      </a: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也有边 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74953" name="Rectangle 169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>
                <a:solidFill>
                  <a:schemeClr val="tx1"/>
                </a:solidFill>
              </a:rPr>
              <a:t>关系性质的三种等价条件</a:t>
            </a:r>
          </a:p>
        </p:txBody>
      </p:sp>
    </p:spTree>
  </p:cSld>
  <p:clrMapOvr>
    <a:masterClrMapping/>
  </p:clrMapOvr>
  <p:transition spd="slow"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0190F4-6869-4B9F-84FE-A1C1A29507AE}" type="slidenum">
              <a:rPr lang="en-US" altLang="zh-CN"/>
              <a:pPr/>
              <a:t>46</a:t>
            </a:fld>
            <a:endParaRPr lang="en-US" altLang="zh-CN"/>
          </a:p>
        </p:txBody>
      </p:sp>
      <p:graphicFrame>
        <p:nvGraphicFramePr>
          <p:cNvPr id="379108" name="Group 228"/>
          <p:cNvGraphicFramePr>
            <a:graphicFrameLocks noGrp="1"/>
          </p:cNvGraphicFramePr>
          <p:nvPr/>
        </p:nvGraphicFramePr>
        <p:xfrm>
          <a:off x="323850" y="1557338"/>
          <a:ext cx="8424863" cy="3108008"/>
        </p:xfrm>
        <a:graphic>
          <a:graphicData uri="http://schemas.openxmlformats.org/drawingml/2006/table">
            <a:tbl>
              <a:tblPr/>
              <a:tblGrid>
                <a:gridCol w="136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8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000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69B3F1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自反性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反自反性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对称性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反对称性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传递性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1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∩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4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华文中宋" panose="02010600040101010101" pitchFamily="2" charset="-122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∪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9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Times New Roman" panose="02020603050405020304" pitchFamily="18" charset="0"/>
                          <a:sym typeface="Symbol" panose="05050102010706020507" pitchFamily="18" charset="2"/>
                        </a:rPr>
                        <a:t>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 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华文中宋" panose="02010600040101010101" pitchFamily="2" charset="-122"/>
                        <a:cs typeface="Times New Roman" panose="02020603050405020304" pitchFamily="18" charset="0"/>
                        <a:sym typeface="Symbol" panose="05050102010706020507" pitchFamily="18" charset="2"/>
                      </a:endParaRP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90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1 </a:t>
                      </a:r>
                      <a:r>
                        <a:rPr kumimoji="0" lang="en-US" altLang="zh-CN" sz="3200" b="1" i="0" u="none" strike="noStrike" cap="none" normalizeH="0" baseline="-1600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  <a:sym typeface="Symbol" panose="05050102010706020507" pitchFamily="18" charset="2"/>
                        </a:rPr>
                        <a:t></a:t>
                      </a:r>
                      <a:r>
                        <a:rPr kumimoji="0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Lucida Sans Unicode" panose="020B0602030504020204" pitchFamily="34" charset="0"/>
                          <a:ea typeface="华文中宋" panose="02010600040101010101" pitchFamily="2" charset="-122"/>
                          <a:cs typeface="Lucida Sans Unicode" panose="020B0602030504020204" pitchFamily="34" charset="0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400" b="1" i="0" u="none" strike="noStrike" cap="none" normalizeH="0" baseline="-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 </a:t>
                      </a:r>
                    </a:p>
                  </a:txBody>
                  <a:tcPr anchor="ctr" horzOverflow="overflow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√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69B3F1"/>
                        </a:buClr>
                        <a:buFont typeface="Wingdings" panose="05000000000000000000" pitchFamily="2" charset="2"/>
                        <a:defRPr sz="20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华文中宋" panose="02010600040101010101" pitchFamily="2" charset="-122"/>
                          <a:cs typeface="宋体" panose="02010600030101010101" pitchFamily="2" charset="-122"/>
                        </a:rPr>
                        <a:t>×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华文中宋" panose="02010600040101010101" pitchFamily="2" charset="-122"/>
                        <a:cs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79097" name="Rectangle 217"/>
          <p:cNvSpPr>
            <a:spLocks noChangeArrowheads="1"/>
          </p:cNvSpPr>
          <p:nvPr/>
        </p:nvSpPr>
        <p:spPr bwMode="auto">
          <a:xfrm>
            <a:off x="2268538" y="188913"/>
            <a:ext cx="5487987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3200" b="1"/>
              <a:t>关系的性质和运算之间的联系</a:t>
            </a:r>
          </a:p>
        </p:txBody>
      </p:sp>
    </p:spTree>
  </p:cSld>
  <p:clrMapOvr>
    <a:masterClrMapping/>
  </p:clrMapOvr>
  <p:transition spd="slow"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7.5 </a:t>
            </a:r>
            <a:r>
              <a:rPr lang="zh-CN" altLang="en-US">
                <a:latin typeface="华文中宋" panose="02010600040101010101" pitchFamily="2" charset="-122"/>
              </a:rPr>
              <a:t>关系的闭包</a:t>
            </a:r>
            <a:r>
              <a:rPr lang="zh-CN" altLang="en-US"/>
              <a:t> </a:t>
            </a:r>
          </a:p>
        </p:txBody>
      </p:sp>
      <p:sp>
        <p:nvSpPr>
          <p:cNvPr id="380939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闭包定义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闭包的构造方法</a:t>
            </a:r>
          </a:p>
          <a:p>
            <a:pPr>
              <a:buClr>
                <a:srgbClr val="FF9900"/>
              </a:buClr>
            </a:pPr>
            <a:r>
              <a:rPr lang="zh-CN" altLang="en-US"/>
              <a:t>     集合表示</a:t>
            </a:r>
          </a:p>
          <a:p>
            <a:pPr>
              <a:buClr>
                <a:srgbClr val="FF9900"/>
              </a:buClr>
            </a:pPr>
            <a:r>
              <a:rPr lang="zh-CN" altLang="en-US"/>
              <a:t>     矩阵表示</a:t>
            </a:r>
          </a:p>
          <a:p>
            <a:pPr>
              <a:buClr>
                <a:srgbClr val="FF9900"/>
              </a:buClr>
            </a:pPr>
            <a:r>
              <a:rPr lang="zh-CN" altLang="en-US"/>
              <a:t>     图表示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闭包的性质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562497-202E-4440-9462-8CB61299256B}" type="slidenum">
              <a:rPr lang="en-US" altLang="zh-CN"/>
              <a:pPr/>
              <a:t>47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8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闭包定义</a:t>
            </a:r>
          </a:p>
        </p:txBody>
      </p:sp>
      <p:sp>
        <p:nvSpPr>
          <p:cNvPr id="382985" name="Rectangle 9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29600" cy="2663825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7.14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自反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rgbClr val="A50021"/>
                </a:solidFill>
              </a:rPr>
              <a:t>对称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传递</a:t>
            </a:r>
            <a:r>
              <a:rPr lang="en-US" altLang="zh-CN" dirty="0"/>
              <a:t>)</a:t>
            </a:r>
            <a:r>
              <a:rPr lang="zh-CN" altLang="en-US" dirty="0">
                <a:solidFill>
                  <a:srgbClr val="A50021"/>
                </a:solidFill>
              </a:rPr>
              <a:t>闭包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i="1" dirty="0"/>
              <a:t>R</a:t>
            </a:r>
            <a:r>
              <a:rPr lang="en-US" altLang="zh-CN" i="1" dirty="0">
                <a:sym typeface="Symbol" panose="05050102010706020507" pitchFamily="18" charset="2"/>
              </a:rPr>
              <a:t></a:t>
            </a:r>
            <a:r>
              <a:rPr lang="en-US" altLang="zh-CN" dirty="0"/>
              <a:t>, </a:t>
            </a:r>
            <a:r>
              <a:rPr lang="zh-CN" altLang="en-US" dirty="0"/>
              <a:t>使得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满足以下条件：</a:t>
            </a:r>
          </a:p>
          <a:p>
            <a:r>
              <a:rPr lang="en-US" altLang="zh-CN" dirty="0"/>
              <a:t>(1) 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zh-CN" altLang="en-US" dirty="0"/>
              <a:t>是自反的</a:t>
            </a:r>
            <a:r>
              <a:rPr lang="en-US" altLang="zh-CN" dirty="0"/>
              <a:t>(</a:t>
            </a:r>
            <a:r>
              <a:rPr lang="zh-CN" altLang="en-US" dirty="0"/>
              <a:t>对称的或传递的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(2) 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r>
              <a:rPr lang="en-US" altLang="zh-CN" dirty="0"/>
              <a:t>(3) </a:t>
            </a:r>
            <a:r>
              <a:rPr lang="zh-CN" altLang="en-US" dirty="0"/>
              <a:t>对</a:t>
            </a:r>
            <a:r>
              <a:rPr lang="en-US" altLang="zh-CN" i="1" dirty="0"/>
              <a:t>A</a:t>
            </a:r>
            <a:r>
              <a:rPr lang="zh-CN" altLang="en-US" dirty="0"/>
              <a:t>上任何包含</a:t>
            </a:r>
            <a:r>
              <a:rPr lang="en-US" altLang="zh-CN" i="1" dirty="0"/>
              <a:t>R</a:t>
            </a:r>
            <a:r>
              <a:rPr lang="zh-CN" altLang="en-US" dirty="0"/>
              <a:t>的自反</a:t>
            </a:r>
            <a:r>
              <a:rPr lang="en-US" altLang="zh-CN" dirty="0"/>
              <a:t>(</a:t>
            </a:r>
            <a:r>
              <a:rPr lang="zh-CN" altLang="en-US" dirty="0"/>
              <a:t>对称或传递</a:t>
            </a:r>
            <a:r>
              <a:rPr lang="en-US" altLang="zh-CN" dirty="0"/>
              <a:t>)</a:t>
            </a:r>
            <a:r>
              <a:rPr lang="zh-CN" altLang="en-US" dirty="0"/>
              <a:t>关系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</a:t>
            </a:r>
            <a:r>
              <a:rPr lang="en-US" altLang="zh-CN" dirty="0"/>
              <a:t> </a:t>
            </a:r>
            <a:r>
              <a:rPr lang="zh-CN" altLang="en-US" dirty="0"/>
              <a:t>有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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</a:t>
            </a:r>
            <a:endParaRPr lang="en-US" altLang="zh-CN" dirty="0"/>
          </a:p>
          <a:p>
            <a:r>
              <a:rPr lang="en-US" altLang="zh-CN" i="1" dirty="0"/>
              <a:t>R</a:t>
            </a:r>
            <a:r>
              <a:rPr lang="zh-CN" altLang="en-US" dirty="0"/>
              <a:t>的自反闭包记作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对称闭包记作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zh-CN" altLang="en-US" dirty="0"/>
              <a:t>传递闭包记作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625A7F-F6C0-4F75-8552-FFD54F9C37AB}" type="slidenum">
              <a:rPr lang="en-US" altLang="zh-CN"/>
              <a:pPr/>
              <a:t>48</a:t>
            </a:fld>
            <a:endParaRPr lang="en-US" altLang="zh-CN"/>
          </a:p>
        </p:txBody>
      </p:sp>
      <p:sp>
        <p:nvSpPr>
          <p:cNvPr id="382987" name="Rectangle 11"/>
          <p:cNvSpPr>
            <a:spLocks noChangeArrowheads="1"/>
          </p:cNvSpPr>
          <p:nvPr/>
        </p:nvSpPr>
        <p:spPr bwMode="auto">
          <a:xfrm>
            <a:off x="468313" y="4005263"/>
            <a:ext cx="8208962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7.10</a:t>
            </a:r>
            <a:r>
              <a:rPr lang="en-US" altLang="zh-CN"/>
              <a:t>  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为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/>
              <a:t>, </a:t>
            </a:r>
            <a:r>
              <a:rPr lang="zh-CN" altLang="en-US"/>
              <a:t>则有</a:t>
            </a:r>
          </a:p>
          <a:p>
            <a:r>
              <a:rPr lang="en-US" altLang="zh-CN"/>
              <a:t>(1) 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)=</a:t>
            </a:r>
            <a:r>
              <a:rPr lang="en-US" altLang="zh-CN" i="1"/>
              <a:t>R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30000"/>
              <a:t>0</a:t>
            </a:r>
          </a:p>
          <a:p>
            <a:r>
              <a:rPr lang="en-US" altLang="zh-CN"/>
              <a:t>(2) 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)=</a:t>
            </a:r>
            <a:r>
              <a:rPr lang="en-US" altLang="zh-CN" i="1"/>
              <a:t>R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</a:p>
          <a:p>
            <a:r>
              <a:rPr lang="en-US" altLang="zh-CN"/>
              <a:t>(3)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)=</a:t>
            </a:r>
            <a:r>
              <a:rPr lang="en-US" altLang="zh-CN" i="1"/>
              <a:t>R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30000"/>
              <a:t>2</a:t>
            </a:r>
            <a:r>
              <a:rPr lang="en-US" altLang="zh-CN"/>
              <a:t>∪</a:t>
            </a:r>
            <a:r>
              <a:rPr lang="en-US" altLang="zh-CN" i="1"/>
              <a:t>R</a:t>
            </a:r>
            <a:r>
              <a:rPr lang="en-US" altLang="zh-CN" baseline="30000"/>
              <a:t>3</a:t>
            </a:r>
            <a:r>
              <a:rPr lang="en-US" altLang="zh-CN"/>
              <a:t>∪…</a:t>
            </a:r>
          </a:p>
          <a:p>
            <a:r>
              <a:rPr lang="zh-CN" altLang="en-US"/>
              <a:t>说明：对有穷集</a:t>
            </a:r>
            <a:r>
              <a:rPr lang="en-US" altLang="zh-CN" i="1"/>
              <a:t>A</a:t>
            </a:r>
            <a:r>
              <a:rPr lang="en-US" altLang="zh-CN"/>
              <a:t>(|</a:t>
            </a:r>
            <a:r>
              <a:rPr lang="en-US" altLang="zh-CN" i="1"/>
              <a:t>A</a:t>
            </a:r>
            <a:r>
              <a:rPr lang="en-US" altLang="zh-CN"/>
              <a:t>|=</a:t>
            </a:r>
            <a:r>
              <a:rPr lang="en-US" altLang="zh-CN" i="1"/>
              <a:t>n</a:t>
            </a:r>
            <a:r>
              <a:rPr lang="en-US" altLang="zh-CN"/>
              <a:t>)</a:t>
            </a:r>
            <a:r>
              <a:rPr lang="zh-CN" altLang="en-US"/>
              <a:t>上的关系</a:t>
            </a:r>
            <a:r>
              <a:rPr lang="en-US" altLang="zh-CN"/>
              <a:t>, (3)</a:t>
            </a:r>
            <a:r>
              <a:rPr lang="zh-CN" altLang="en-US"/>
              <a:t>中的并最多不超过</a:t>
            </a:r>
            <a:r>
              <a:rPr lang="en-US" altLang="zh-CN" i="1"/>
              <a:t>R</a:t>
            </a:r>
            <a:r>
              <a:rPr lang="en-US" altLang="zh-CN" i="1" baseline="30000"/>
              <a:t>n</a:t>
            </a:r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87080" name="Rectangle 8"/>
          <p:cNvSpPr>
            <a:spLocks noGrp="1" noChangeArrowheads="1"/>
          </p:cNvSpPr>
          <p:nvPr>
            <p:ph idx="1"/>
          </p:nvPr>
        </p:nvSpPr>
        <p:spPr>
          <a:xfrm>
            <a:off x="417565" y="1124744"/>
            <a:ext cx="8229600" cy="201600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000"/>
              <a:t>证  只证</a:t>
            </a:r>
            <a:r>
              <a:rPr lang="en-US" altLang="zh-CN" sz="2000" dirty="0"/>
              <a:t>(1)</a:t>
            </a:r>
            <a:r>
              <a:rPr lang="zh-CN" altLang="en-US" sz="2000" dirty="0"/>
              <a:t>和</a:t>
            </a:r>
            <a:r>
              <a:rPr lang="en-US" altLang="zh-CN" sz="2000" dirty="0"/>
              <a:t>(3). 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 (1) </a:t>
            </a:r>
            <a:r>
              <a:rPr lang="zh-CN" altLang="en-US" sz="2000" dirty="0"/>
              <a:t>由</a:t>
            </a:r>
            <a:r>
              <a:rPr lang="en-US" altLang="zh-CN" sz="2000" i="1" dirty="0"/>
              <a:t>I</a:t>
            </a:r>
            <a:r>
              <a:rPr lang="en-US" altLang="zh-CN" sz="2000" i="1" baseline="-25000" dirty="0"/>
              <a:t>A</a:t>
            </a:r>
            <a:r>
              <a:rPr lang="en-US" altLang="zh-CN" sz="2000" dirty="0"/>
              <a:t>=</a:t>
            </a:r>
            <a:r>
              <a:rPr lang="en-US" altLang="zh-CN" sz="2000" i="1" dirty="0"/>
              <a:t>R</a:t>
            </a:r>
            <a:r>
              <a:rPr lang="en-US" altLang="zh-CN" sz="2000" baseline="30000" dirty="0"/>
              <a:t>0</a:t>
            </a:r>
            <a:r>
              <a:rPr lang="en-US" altLang="zh-CN" sz="2000" dirty="0">
                <a:sym typeface="Symbol" panose="05050102010706020507" pitchFamily="18" charset="2"/>
              </a:rPr>
              <a:t></a:t>
            </a:r>
            <a:r>
              <a:rPr lang="en-US" altLang="zh-CN" sz="2000" i="1" dirty="0"/>
              <a:t>R</a:t>
            </a:r>
            <a:r>
              <a:rPr lang="en-US" altLang="zh-CN" sz="2000" dirty="0"/>
              <a:t>∪</a:t>
            </a:r>
            <a:r>
              <a:rPr lang="en-US" altLang="zh-CN" sz="2000" i="1" dirty="0"/>
              <a:t>R</a:t>
            </a:r>
            <a:r>
              <a:rPr lang="en-US" altLang="zh-CN" sz="2000" baseline="30000" dirty="0"/>
              <a:t>0 </a:t>
            </a:r>
            <a:r>
              <a:rPr lang="zh-CN" altLang="en-US" sz="2000" dirty="0"/>
              <a:t>知 </a:t>
            </a:r>
            <a:r>
              <a:rPr lang="en-US" altLang="zh-CN" sz="2000" i="1" dirty="0"/>
              <a:t>R</a:t>
            </a:r>
            <a:r>
              <a:rPr lang="en-US" altLang="zh-CN" sz="2000" dirty="0"/>
              <a:t>∪</a:t>
            </a:r>
            <a:r>
              <a:rPr lang="en-US" altLang="zh-CN" sz="2000" i="1" dirty="0"/>
              <a:t>R</a:t>
            </a:r>
            <a:r>
              <a:rPr lang="en-US" altLang="zh-CN" sz="2000" baseline="30000" dirty="0"/>
              <a:t>0</a:t>
            </a:r>
            <a:r>
              <a:rPr lang="zh-CN" altLang="en-US" sz="2000" dirty="0"/>
              <a:t>是自反的</a:t>
            </a:r>
            <a:r>
              <a:rPr lang="en-US" altLang="zh-CN" sz="2000" dirty="0"/>
              <a:t>, </a:t>
            </a:r>
            <a:r>
              <a:rPr lang="zh-CN" altLang="en-US" sz="2000" dirty="0"/>
              <a:t>且满足</a:t>
            </a:r>
            <a:r>
              <a:rPr lang="en-US" altLang="zh-CN" sz="2000" i="1" dirty="0"/>
              <a:t>R</a:t>
            </a:r>
            <a:r>
              <a:rPr lang="en-US" altLang="zh-CN" sz="2000" dirty="0">
                <a:sym typeface="Symbol" panose="05050102010706020507" pitchFamily="18" charset="2"/>
              </a:rPr>
              <a:t></a:t>
            </a:r>
            <a:r>
              <a:rPr lang="en-US" altLang="zh-CN" sz="2000" i="1" dirty="0"/>
              <a:t>R</a:t>
            </a:r>
            <a:r>
              <a:rPr lang="en-US" altLang="zh-CN" sz="2000" dirty="0"/>
              <a:t>∪</a:t>
            </a:r>
            <a:r>
              <a:rPr lang="en-US" altLang="zh-CN" sz="2000" i="1" dirty="0"/>
              <a:t>R</a:t>
            </a:r>
            <a:r>
              <a:rPr lang="en-US" altLang="zh-CN" sz="2000" baseline="30000" dirty="0"/>
              <a:t>0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设</a:t>
            </a:r>
            <a:r>
              <a:rPr lang="en-US" altLang="zh-CN" sz="2000" i="1" dirty="0"/>
              <a:t>R</a:t>
            </a:r>
            <a:r>
              <a:rPr lang="en-US" altLang="zh-CN" sz="2000" i="1" dirty="0">
                <a:sym typeface="Symbol" panose="05050102010706020507" pitchFamily="18" charset="2"/>
              </a:rPr>
              <a:t></a:t>
            </a:r>
            <a:r>
              <a:rPr lang="en-US" altLang="zh-CN" sz="2000" dirty="0"/>
              <a:t> </a:t>
            </a:r>
            <a:r>
              <a:rPr lang="zh-CN" altLang="en-US" sz="2000" dirty="0"/>
              <a:t>是</a:t>
            </a:r>
            <a:r>
              <a:rPr lang="en-US" altLang="zh-CN" sz="2000" i="1" dirty="0"/>
              <a:t>A</a:t>
            </a:r>
            <a:r>
              <a:rPr lang="zh-CN" altLang="en-US" sz="2000" dirty="0"/>
              <a:t>上包含</a:t>
            </a:r>
            <a:r>
              <a:rPr lang="en-US" altLang="zh-CN" sz="2000" i="1" dirty="0"/>
              <a:t>R</a:t>
            </a:r>
            <a:r>
              <a:rPr lang="zh-CN" altLang="en-US" sz="2000" dirty="0"/>
              <a:t>的自反关系</a:t>
            </a:r>
            <a:r>
              <a:rPr lang="en-US" altLang="zh-CN" sz="2000" dirty="0"/>
              <a:t>, </a:t>
            </a:r>
            <a:r>
              <a:rPr lang="zh-CN" altLang="en-US" sz="2000" dirty="0"/>
              <a:t>则有</a:t>
            </a:r>
            <a:r>
              <a:rPr lang="en-US" altLang="zh-CN" sz="2000" i="1" dirty="0"/>
              <a:t>R</a:t>
            </a:r>
            <a:r>
              <a:rPr lang="en-US" altLang="zh-CN" sz="2000" dirty="0">
                <a:sym typeface="Symbol" panose="05050102010706020507" pitchFamily="18" charset="2"/>
              </a:rPr>
              <a:t></a:t>
            </a:r>
            <a:r>
              <a:rPr lang="en-US" altLang="zh-CN" sz="2000" i="1" dirty="0"/>
              <a:t>R</a:t>
            </a:r>
            <a:r>
              <a:rPr lang="en-US" altLang="zh-CN" sz="2000" i="1" dirty="0">
                <a:sym typeface="Symbol" panose="05050102010706020507" pitchFamily="18" charset="2"/>
              </a:rPr>
              <a:t></a:t>
            </a:r>
            <a:r>
              <a:rPr lang="en-US" altLang="zh-CN" sz="2000" i="1" dirty="0"/>
              <a:t> </a:t>
            </a:r>
            <a:r>
              <a:rPr lang="zh-CN" altLang="en-US" sz="2000" dirty="0"/>
              <a:t>和</a:t>
            </a:r>
            <a:r>
              <a:rPr lang="en-US" altLang="zh-CN" sz="2000" i="1" dirty="0"/>
              <a:t>I</a:t>
            </a:r>
            <a:r>
              <a:rPr lang="en-US" altLang="zh-CN" sz="2000" i="1" baseline="-25000" dirty="0"/>
              <a:t>A </a:t>
            </a:r>
            <a:r>
              <a:rPr lang="en-US" altLang="zh-CN" sz="2000" dirty="0">
                <a:sym typeface="Symbol" panose="05050102010706020507" pitchFamily="18" charset="2"/>
              </a:rPr>
              <a:t></a:t>
            </a:r>
            <a:r>
              <a:rPr lang="en-US" altLang="zh-CN" sz="2000" i="1" dirty="0"/>
              <a:t>R</a:t>
            </a:r>
            <a:r>
              <a:rPr lang="en-US" altLang="zh-CN" sz="2000" i="1" dirty="0">
                <a:sym typeface="Symbol" panose="05050102010706020507" pitchFamily="18" charset="2"/>
              </a:rPr>
              <a:t></a:t>
            </a:r>
            <a:r>
              <a:rPr lang="en-US" altLang="zh-CN" sz="2000" i="1" dirty="0"/>
              <a:t> </a:t>
            </a:r>
            <a:r>
              <a:rPr lang="en-US" altLang="zh-CN" sz="2000" dirty="0"/>
              <a:t>. </a:t>
            </a:r>
            <a:r>
              <a:rPr lang="zh-CN" altLang="en-US" sz="2000" dirty="0"/>
              <a:t>从而有</a:t>
            </a:r>
          </a:p>
          <a:p>
            <a:pPr>
              <a:lnSpc>
                <a:spcPct val="150000"/>
              </a:lnSpc>
            </a:pPr>
            <a:r>
              <a:rPr lang="en-US" altLang="zh-CN" sz="2000" dirty="0"/>
              <a:t>R∪R</a:t>
            </a:r>
            <a:r>
              <a:rPr lang="en-US" altLang="zh-CN" sz="2000" baseline="30000" dirty="0"/>
              <a:t>0</a:t>
            </a:r>
            <a:r>
              <a:rPr lang="en-US" altLang="zh-CN" sz="2000" dirty="0">
                <a:sym typeface="Symbol" panose="05050102010706020507" pitchFamily="18" charset="2"/>
              </a:rPr>
              <a:t></a:t>
            </a:r>
            <a:r>
              <a:rPr lang="en-US" altLang="zh-CN" sz="2000" dirty="0"/>
              <a:t>R</a:t>
            </a:r>
            <a:r>
              <a:rPr lang="en-US" altLang="zh-CN" sz="2000" i="1" dirty="0">
                <a:sym typeface="Symbol" panose="05050102010706020507" pitchFamily="18" charset="2"/>
              </a:rPr>
              <a:t>.  </a:t>
            </a:r>
            <a:r>
              <a:rPr lang="en-US" altLang="zh-CN" sz="2000" i="1" dirty="0"/>
              <a:t>R</a:t>
            </a:r>
            <a:r>
              <a:rPr lang="en-US" altLang="zh-CN" sz="2000" dirty="0"/>
              <a:t>∪</a:t>
            </a:r>
            <a:r>
              <a:rPr lang="en-US" altLang="zh-CN" sz="2000" i="1" dirty="0"/>
              <a:t>R</a:t>
            </a:r>
            <a:r>
              <a:rPr lang="en-US" altLang="zh-CN" sz="2000" baseline="30000" dirty="0"/>
              <a:t>0</a:t>
            </a:r>
            <a:r>
              <a:rPr lang="zh-CN" altLang="en-US" sz="2000" dirty="0"/>
              <a:t>满足闭包定义</a:t>
            </a:r>
            <a:r>
              <a:rPr lang="en-US" altLang="zh-CN" sz="2000" dirty="0"/>
              <a:t>, </a:t>
            </a:r>
            <a:r>
              <a:rPr lang="zh-CN" altLang="en-US" sz="2000" dirty="0"/>
              <a:t>所以</a:t>
            </a:r>
            <a:r>
              <a:rPr lang="en-US" altLang="zh-CN" sz="2000" i="1" dirty="0"/>
              <a:t>r</a:t>
            </a:r>
            <a:r>
              <a:rPr lang="en-US" altLang="zh-CN" sz="2000" dirty="0"/>
              <a:t>(</a:t>
            </a:r>
            <a:r>
              <a:rPr lang="en-US" altLang="zh-CN" sz="2000" i="1" dirty="0"/>
              <a:t>R</a:t>
            </a:r>
            <a:r>
              <a:rPr lang="en-US" altLang="zh-CN" sz="2000" dirty="0"/>
              <a:t>)=</a:t>
            </a:r>
            <a:r>
              <a:rPr lang="en-US" altLang="zh-CN" sz="2000" i="1" dirty="0"/>
              <a:t>R</a:t>
            </a:r>
            <a:r>
              <a:rPr lang="en-US" altLang="zh-CN" sz="2000" dirty="0"/>
              <a:t>∪</a:t>
            </a:r>
            <a:r>
              <a:rPr lang="en-US" altLang="zh-CN" sz="2000" i="1" dirty="0"/>
              <a:t>R</a:t>
            </a:r>
            <a:r>
              <a:rPr lang="en-US" altLang="zh-CN" sz="2000" baseline="30000" dirty="0"/>
              <a:t>0</a:t>
            </a:r>
            <a:r>
              <a:rPr lang="en-US" altLang="zh-CN" sz="2000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B49DB4-27F5-4DF9-A226-DA8D500512F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387081" name="Rectangle 9"/>
          <p:cNvSpPr>
            <a:spLocks noChangeArrowheads="1"/>
          </p:cNvSpPr>
          <p:nvPr/>
        </p:nvSpPr>
        <p:spPr bwMode="auto">
          <a:xfrm>
            <a:off x="417565" y="3141441"/>
            <a:ext cx="8208963" cy="2808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000" dirty="0"/>
              <a:t>(3) </a:t>
            </a:r>
            <a:r>
              <a:rPr lang="zh-CN" altLang="en-US" sz="2000" dirty="0"/>
              <a:t>先证 </a:t>
            </a:r>
            <a:r>
              <a:rPr lang="en-US" altLang="zh-CN" sz="2000" i="1" dirty="0"/>
              <a:t>R</a:t>
            </a:r>
            <a:r>
              <a:rPr lang="en-US" altLang="zh-CN" sz="2000" dirty="0"/>
              <a:t>∪</a:t>
            </a:r>
            <a:r>
              <a:rPr lang="en-US" altLang="zh-CN" sz="2000" i="1" dirty="0"/>
              <a:t>R</a:t>
            </a:r>
            <a:r>
              <a:rPr lang="en-US" altLang="zh-CN" sz="2000" baseline="30000" dirty="0"/>
              <a:t>2</a:t>
            </a:r>
            <a:r>
              <a:rPr lang="en-US" altLang="zh-CN" sz="2000" dirty="0"/>
              <a:t>∪…</a:t>
            </a:r>
            <a:r>
              <a:rPr lang="en-US" altLang="zh-CN" sz="2000" dirty="0">
                <a:sym typeface="Symbol" panose="05050102010706020507" pitchFamily="18" charset="2"/>
              </a:rPr>
              <a:t> </a:t>
            </a:r>
            <a:r>
              <a:rPr lang="en-US" altLang="zh-CN" sz="2000" i="1" dirty="0"/>
              <a:t>t</a:t>
            </a:r>
            <a:r>
              <a:rPr lang="en-US" altLang="zh-CN" sz="2000" dirty="0"/>
              <a:t>(</a:t>
            </a:r>
            <a:r>
              <a:rPr lang="en-US" altLang="zh-CN" sz="2000" i="1" dirty="0"/>
              <a:t>R</a:t>
            </a:r>
            <a:r>
              <a:rPr lang="en-US" altLang="zh-CN" sz="2000" dirty="0"/>
              <a:t>)</a:t>
            </a:r>
            <a:r>
              <a:rPr lang="zh-CN" altLang="en-US" sz="2000" dirty="0"/>
              <a:t>成立</a:t>
            </a:r>
            <a:r>
              <a:rPr lang="en-US" altLang="zh-CN" sz="2000" dirty="0"/>
              <a:t>.  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用归纳法证明对任意正整数</a:t>
            </a:r>
            <a:r>
              <a:rPr lang="en-US" altLang="zh-CN" sz="2000" i="1" dirty="0"/>
              <a:t>n </a:t>
            </a:r>
            <a:r>
              <a:rPr lang="zh-CN" altLang="en-US" sz="2000" dirty="0"/>
              <a:t>有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n </a:t>
            </a:r>
            <a:r>
              <a:rPr lang="en-US" altLang="zh-CN" sz="2000" dirty="0">
                <a:sym typeface="Symbol" panose="05050102010706020507" pitchFamily="18" charset="2"/>
              </a:rPr>
              <a:t> </a:t>
            </a:r>
            <a:r>
              <a:rPr lang="en-US" altLang="zh-CN" sz="2000" i="1" dirty="0"/>
              <a:t>t</a:t>
            </a:r>
            <a:r>
              <a:rPr lang="en-US" altLang="zh-CN" sz="2000" dirty="0"/>
              <a:t>(</a:t>
            </a:r>
            <a:r>
              <a:rPr lang="en-US" altLang="zh-CN" sz="2000" i="1" dirty="0"/>
              <a:t>R).  </a:t>
            </a:r>
          </a:p>
          <a:p>
            <a:pPr>
              <a:lnSpc>
                <a:spcPct val="150000"/>
              </a:lnSpc>
            </a:pPr>
            <a:r>
              <a:rPr lang="en-US" altLang="zh-CN" sz="2000" i="1" dirty="0"/>
              <a:t> n</a:t>
            </a:r>
            <a:r>
              <a:rPr lang="en-US" altLang="zh-CN" sz="2000" dirty="0"/>
              <a:t>=1</a:t>
            </a:r>
            <a:r>
              <a:rPr lang="zh-CN" altLang="en-US" sz="2000" dirty="0"/>
              <a:t>时有</a:t>
            </a:r>
            <a:r>
              <a:rPr lang="en-US" altLang="zh-CN" sz="2000" i="1" dirty="0"/>
              <a:t>R</a:t>
            </a:r>
            <a:r>
              <a:rPr lang="en-US" altLang="zh-CN" sz="2000" baseline="30000" dirty="0"/>
              <a:t>1</a:t>
            </a:r>
            <a:r>
              <a:rPr lang="en-US" altLang="zh-CN" sz="2000" dirty="0"/>
              <a:t>=</a:t>
            </a:r>
            <a:r>
              <a:rPr lang="en-US" altLang="zh-CN" sz="2000" i="1" dirty="0"/>
              <a:t>R </a:t>
            </a:r>
            <a:r>
              <a:rPr lang="en-US" altLang="zh-CN" sz="2000" dirty="0">
                <a:sym typeface="Symbol" panose="05050102010706020507" pitchFamily="18" charset="2"/>
              </a:rPr>
              <a:t> </a:t>
            </a:r>
            <a:r>
              <a:rPr lang="en-US" altLang="zh-CN" sz="2000" i="1" dirty="0"/>
              <a:t>t</a:t>
            </a:r>
            <a:r>
              <a:rPr lang="en-US" altLang="zh-CN" sz="2000" dirty="0"/>
              <a:t>(</a:t>
            </a:r>
            <a:r>
              <a:rPr lang="en-US" altLang="zh-CN" sz="2000" i="1" dirty="0"/>
              <a:t>R</a:t>
            </a:r>
            <a:r>
              <a:rPr lang="en-US" altLang="zh-CN" sz="2000" dirty="0"/>
              <a:t>).  </a:t>
            </a:r>
            <a:r>
              <a:rPr lang="zh-CN" altLang="en-US" sz="2000" dirty="0"/>
              <a:t>假设</a:t>
            </a:r>
            <a:r>
              <a:rPr lang="en-US" altLang="zh-CN" sz="2000" i="1" dirty="0" err="1"/>
              <a:t>R</a:t>
            </a:r>
            <a:r>
              <a:rPr lang="en-US" altLang="zh-CN" sz="2000" i="1" baseline="30000" dirty="0" err="1"/>
              <a:t>n</a:t>
            </a:r>
            <a:r>
              <a:rPr lang="en-US" altLang="zh-CN" sz="2000" dirty="0" err="1">
                <a:sym typeface="Symbol" panose="05050102010706020507" pitchFamily="18" charset="2"/>
              </a:rPr>
              <a:t></a:t>
            </a:r>
            <a:r>
              <a:rPr lang="en-US" altLang="zh-CN" sz="2000" i="1" dirty="0" err="1"/>
              <a:t>t</a:t>
            </a:r>
            <a:r>
              <a:rPr lang="en-US" altLang="zh-CN" sz="2000" dirty="0"/>
              <a:t>(</a:t>
            </a:r>
            <a:r>
              <a:rPr lang="en-US" altLang="zh-CN" sz="2000" i="1" dirty="0"/>
              <a:t>R</a:t>
            </a:r>
            <a:r>
              <a:rPr lang="en-US" altLang="zh-CN" sz="2000" dirty="0"/>
              <a:t>)</a:t>
            </a:r>
            <a:r>
              <a:rPr lang="zh-CN" altLang="en-US" sz="2000" dirty="0"/>
              <a:t>成立</a:t>
            </a:r>
            <a:r>
              <a:rPr lang="en-US" altLang="zh-CN" sz="2000" dirty="0"/>
              <a:t>, </a:t>
            </a:r>
            <a:r>
              <a:rPr lang="zh-CN" altLang="en-US" sz="2000" dirty="0"/>
              <a:t>那么对任意的</a:t>
            </a:r>
            <a:r>
              <a:rPr lang="en-US" altLang="zh-CN" sz="2000" dirty="0"/>
              <a:t>&lt;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&gt;</a:t>
            </a:r>
            <a:br>
              <a:rPr lang="en-US" altLang="zh-CN" sz="2000" dirty="0"/>
            </a:br>
            <a:r>
              <a:rPr lang="en-US" altLang="zh-CN" sz="2000" dirty="0"/>
              <a:t>     &lt;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&gt;∈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n</a:t>
            </a:r>
            <a:r>
              <a:rPr lang="en-US" altLang="zh-CN" sz="2000" baseline="30000" dirty="0"/>
              <a:t>+1</a:t>
            </a:r>
            <a:r>
              <a:rPr lang="en-US" altLang="zh-CN" sz="2000" dirty="0"/>
              <a:t>=</a:t>
            </a:r>
            <a:r>
              <a:rPr lang="en-US" altLang="zh-CN" sz="2000" i="1" dirty="0" err="1"/>
              <a:t>R</a:t>
            </a:r>
            <a:r>
              <a:rPr lang="en-US" altLang="zh-CN" sz="2000" i="1" baseline="30000" dirty="0" err="1"/>
              <a:t>n</a:t>
            </a:r>
            <a:r>
              <a:rPr lang="en-US" altLang="zh-CN" sz="28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sz="2000" i="1" dirty="0" err="1"/>
              <a:t>R</a:t>
            </a:r>
            <a:r>
              <a:rPr lang="en-US" altLang="zh-CN" sz="2000" i="1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</a:t>
            </a:r>
            <a:r>
              <a:rPr lang="en-US" altLang="zh-CN" sz="2000" i="1" dirty="0"/>
              <a:t>t </a:t>
            </a:r>
            <a:r>
              <a:rPr lang="en-US" altLang="zh-CN" sz="2000" dirty="0"/>
              <a:t>( &lt;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t</a:t>
            </a:r>
            <a:r>
              <a:rPr lang="en-US" altLang="zh-CN" sz="2000" dirty="0"/>
              <a:t>&gt;∈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n</a:t>
            </a:r>
            <a:r>
              <a:rPr lang="en-US" altLang="zh-CN" sz="2000" dirty="0"/>
              <a:t>∧&lt;</a:t>
            </a:r>
            <a:r>
              <a:rPr lang="en-US" altLang="zh-CN" sz="2000" i="1" dirty="0" err="1"/>
              <a:t>t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&gt;∈</a:t>
            </a:r>
            <a:r>
              <a:rPr lang="en-US" altLang="zh-CN" sz="2000" i="1" dirty="0"/>
              <a:t>R</a:t>
            </a:r>
            <a:r>
              <a:rPr lang="en-US" altLang="zh-CN" sz="2000" dirty="0"/>
              <a:t>)</a:t>
            </a:r>
            <a:endParaRPr lang="en-US" altLang="zh-CN" sz="2000" dirty="0"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sym typeface="Symbol" panose="05050102010706020507" pitchFamily="18" charset="2"/>
              </a:rPr>
              <a:t>     </a:t>
            </a:r>
            <a:r>
              <a:rPr lang="en-US" altLang="zh-CN" sz="2000" dirty="0"/>
              <a:t> </a:t>
            </a:r>
            <a:r>
              <a:rPr lang="en-US" altLang="zh-CN" sz="2000" dirty="0">
                <a:sym typeface="Symbol" panose="05050102010706020507" pitchFamily="18" charset="2"/>
              </a:rPr>
              <a:t></a:t>
            </a:r>
            <a:r>
              <a:rPr lang="en-US" altLang="zh-CN" sz="2000" i="1" dirty="0"/>
              <a:t>t </a:t>
            </a:r>
            <a:r>
              <a:rPr lang="en-US" altLang="zh-CN" sz="2000" dirty="0"/>
              <a:t>(&lt;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t</a:t>
            </a:r>
            <a:r>
              <a:rPr lang="en-US" altLang="zh-CN" sz="2000" dirty="0"/>
              <a:t>&gt;∈</a:t>
            </a:r>
            <a:r>
              <a:rPr lang="en-US" altLang="zh-CN" sz="2000" i="1" dirty="0"/>
              <a:t>t</a:t>
            </a:r>
            <a:r>
              <a:rPr lang="en-US" altLang="zh-CN" sz="2000" dirty="0"/>
              <a:t>(</a:t>
            </a:r>
            <a:r>
              <a:rPr lang="en-US" altLang="zh-CN" sz="2000" i="1" dirty="0"/>
              <a:t>R</a:t>
            </a:r>
            <a:r>
              <a:rPr lang="en-US" altLang="zh-CN" sz="2000" dirty="0"/>
              <a:t>)∧&lt;</a:t>
            </a:r>
            <a:r>
              <a:rPr lang="en-US" altLang="zh-CN" sz="2000" i="1" dirty="0" err="1"/>
              <a:t>t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&gt;∈</a:t>
            </a:r>
            <a:r>
              <a:rPr lang="en-US" altLang="zh-CN" sz="2000" i="1" dirty="0"/>
              <a:t>t</a:t>
            </a:r>
            <a:r>
              <a:rPr lang="en-US" altLang="zh-CN" sz="2000" dirty="0"/>
              <a:t>(</a:t>
            </a:r>
            <a:r>
              <a:rPr lang="en-US" altLang="zh-CN" sz="2000" i="1" dirty="0"/>
              <a:t>R</a:t>
            </a:r>
            <a:r>
              <a:rPr lang="en-US" altLang="zh-CN" sz="2000" dirty="0"/>
              <a:t>)) </a:t>
            </a:r>
            <a:r>
              <a:rPr lang="en-US" altLang="zh-CN" sz="2000" dirty="0">
                <a:sym typeface="Symbol" panose="05050102010706020507" pitchFamily="18" charset="2"/>
              </a:rPr>
              <a:t></a:t>
            </a:r>
            <a:r>
              <a:rPr lang="en-US" altLang="zh-CN" sz="2000" dirty="0"/>
              <a:t> &lt;</a:t>
            </a:r>
            <a:r>
              <a:rPr lang="en-US" altLang="zh-CN" sz="2000" i="1" dirty="0" err="1"/>
              <a:t>x</a:t>
            </a:r>
            <a:r>
              <a:rPr lang="en-US" altLang="zh-CN" sz="2000" dirty="0" err="1"/>
              <a:t>,</a:t>
            </a:r>
            <a:r>
              <a:rPr lang="en-US" altLang="zh-CN" sz="2000" i="1" dirty="0" err="1"/>
              <a:t>y</a:t>
            </a:r>
            <a:r>
              <a:rPr lang="en-US" altLang="zh-CN" sz="2000" dirty="0"/>
              <a:t>&gt;∈</a:t>
            </a:r>
            <a:r>
              <a:rPr lang="en-US" altLang="zh-CN" sz="2000" i="1" dirty="0"/>
              <a:t>t</a:t>
            </a:r>
            <a:r>
              <a:rPr lang="en-US" altLang="zh-CN" sz="2000" dirty="0"/>
              <a:t>(</a:t>
            </a:r>
            <a:r>
              <a:rPr lang="en-US" altLang="zh-CN" sz="2000" i="1" dirty="0"/>
              <a:t>R</a:t>
            </a:r>
            <a:r>
              <a:rPr lang="en-US" altLang="zh-CN" sz="2000" dirty="0"/>
              <a:t>) </a:t>
            </a:r>
          </a:p>
          <a:p>
            <a:pPr>
              <a:lnSpc>
                <a:spcPct val="150000"/>
              </a:lnSpc>
            </a:pPr>
            <a:r>
              <a:rPr lang="zh-CN" altLang="en-US" sz="2000" dirty="0"/>
              <a:t>这就证明了</a:t>
            </a:r>
            <a:r>
              <a:rPr lang="en-US" altLang="zh-CN" sz="2000" i="1" dirty="0"/>
              <a:t>R</a:t>
            </a:r>
            <a:r>
              <a:rPr lang="en-US" altLang="zh-CN" sz="2000" i="1" baseline="30000" dirty="0"/>
              <a:t>n</a:t>
            </a:r>
            <a:r>
              <a:rPr lang="en-US" altLang="zh-CN" sz="2000" baseline="30000" dirty="0"/>
              <a:t>+1</a:t>
            </a:r>
            <a:r>
              <a:rPr lang="en-US" altLang="zh-CN" sz="2000" dirty="0">
                <a:sym typeface="Symbol" panose="05050102010706020507" pitchFamily="18" charset="2"/>
              </a:rPr>
              <a:t></a:t>
            </a:r>
            <a:r>
              <a:rPr lang="en-US" altLang="zh-CN" sz="2000" i="1" dirty="0"/>
              <a:t>t</a:t>
            </a:r>
            <a:r>
              <a:rPr lang="en-US" altLang="zh-CN" sz="2000" dirty="0"/>
              <a:t>(</a:t>
            </a:r>
            <a:r>
              <a:rPr lang="en-US" altLang="zh-CN" sz="2000" i="1" dirty="0"/>
              <a:t>R</a:t>
            </a:r>
            <a:r>
              <a:rPr lang="en-US" altLang="zh-CN" sz="2000" dirty="0"/>
              <a:t>). </a:t>
            </a:r>
            <a:r>
              <a:rPr lang="zh-CN" altLang="en-US" sz="2000" dirty="0"/>
              <a:t>由归纳法命题得证</a:t>
            </a:r>
            <a:r>
              <a:rPr lang="en-US" altLang="zh-CN" sz="2000" dirty="0"/>
              <a:t>. </a:t>
            </a:r>
            <a:br>
              <a:rPr lang="en-US" altLang="zh-CN" sz="2000" dirty="0"/>
            </a:br>
            <a:endParaRPr lang="en-US" altLang="zh-CN" sz="2000" dirty="0"/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笛卡儿积的性质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(6)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  </a:t>
            </a:r>
            <a:r>
              <a:rPr lang="en-US" altLang="zh-CN" i="1" dirty="0"/>
              <a:t>C</a:t>
            </a:r>
            <a:r>
              <a:rPr lang="en-US" altLang="zh-CN" dirty="0"/>
              <a:t>,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  </a:t>
            </a:r>
            <a:r>
              <a:rPr lang="en-US" altLang="zh-CN" i="1" dirty="0"/>
              <a:t>C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r>
              <a:rPr lang="en-US" altLang="zh-CN" dirty="0"/>
              <a:t> </a:t>
            </a:r>
          </a:p>
          <a:p>
            <a:pPr marL="857250" indent="-514350">
              <a:lnSpc>
                <a:spcPct val="150000"/>
              </a:lnSpc>
              <a:buClrTx/>
              <a:buAutoNum type="romanLcParenR"/>
            </a:pPr>
            <a:r>
              <a:rPr lang="en-US" altLang="zh-CN" dirty="0"/>
              <a:t>A=B=</a:t>
            </a:r>
            <a:r>
              <a:rPr lang="en-US" altLang="zh-CN" dirty="0">
                <a:sym typeface="Symbol" panose="05050102010706020507" pitchFamily="18" charset="2"/>
              </a:rPr>
              <a:t>  </a:t>
            </a:r>
            <a:r>
              <a:rPr lang="zh-CN" altLang="en-US" dirty="0">
                <a:sym typeface="Symbol" panose="05050102010706020507" pitchFamily="18" charset="2"/>
              </a:rPr>
              <a:t>逆命题成立</a:t>
            </a:r>
            <a:endParaRPr lang="en-US" altLang="zh-CN" dirty="0">
              <a:sym typeface="Symbol" panose="05050102010706020507" pitchFamily="18" charset="2"/>
            </a:endParaRPr>
          </a:p>
          <a:p>
            <a:pPr marL="857250" indent="-514350">
              <a:lnSpc>
                <a:spcPct val="150000"/>
              </a:lnSpc>
              <a:buClrTx/>
              <a:buAutoNum type="romanLcParenR"/>
            </a:pP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   </a:t>
            </a:r>
            <a:r>
              <a:rPr lang="en-US" altLang="zh-CN" dirty="0"/>
              <a:t>∧ </a:t>
            </a:r>
            <a:r>
              <a:rPr lang="en-US" altLang="zh-CN" dirty="0">
                <a:sym typeface="Symbol" panose="05050102010706020507" pitchFamily="18" charset="2"/>
              </a:rPr>
              <a:t>B   </a:t>
            </a:r>
            <a:r>
              <a:rPr lang="zh-CN" altLang="en-US" dirty="0">
                <a:sym typeface="Symbol" panose="05050102010706020507" pitchFamily="18" charset="2"/>
              </a:rPr>
              <a:t>逆命题成立</a:t>
            </a:r>
            <a:endParaRPr lang="en-US" altLang="zh-CN" dirty="0">
              <a:sym typeface="Symbol" panose="05050102010706020507" pitchFamily="18" charset="2"/>
            </a:endParaRPr>
          </a:p>
          <a:p>
            <a:pPr marL="857250" indent="-514350">
              <a:lnSpc>
                <a:spcPct val="150000"/>
              </a:lnSpc>
              <a:buClrTx/>
              <a:buAutoNum type="romanLcParenR"/>
            </a:pPr>
            <a:r>
              <a:rPr lang="en-US" altLang="zh-CN" dirty="0"/>
              <a:t>A=</a:t>
            </a:r>
            <a:r>
              <a:rPr lang="en-US" altLang="zh-CN" dirty="0">
                <a:sym typeface="Symbol" panose="05050102010706020507" pitchFamily="18" charset="2"/>
              </a:rPr>
              <a:t> </a:t>
            </a:r>
            <a:r>
              <a:rPr lang="en-US" altLang="zh-CN" dirty="0"/>
              <a:t> ∧ </a:t>
            </a:r>
            <a:r>
              <a:rPr lang="en-US" altLang="zh-CN" dirty="0">
                <a:sym typeface="Symbol" panose="05050102010706020507" pitchFamily="18" charset="2"/>
              </a:rPr>
              <a:t>B   </a:t>
            </a:r>
            <a:r>
              <a:rPr lang="zh-CN" altLang="en-US" dirty="0">
                <a:sym typeface="Symbol" panose="05050102010706020507" pitchFamily="18" charset="2"/>
              </a:rPr>
              <a:t>或</a:t>
            </a:r>
            <a:r>
              <a:rPr lang="en-US" altLang="zh-CN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   </a:t>
            </a:r>
            <a:r>
              <a:rPr lang="en-US" altLang="zh-CN" dirty="0"/>
              <a:t>∧ B=</a:t>
            </a:r>
            <a:r>
              <a:rPr lang="en-US" altLang="zh-CN" dirty="0">
                <a:sym typeface="Symbol" panose="05050102010706020507" pitchFamily="18" charset="2"/>
              </a:rPr>
              <a:t>  </a:t>
            </a:r>
            <a:r>
              <a:rPr lang="zh-CN" altLang="en-US" dirty="0">
                <a:sym typeface="Symbol" panose="05050102010706020507" pitchFamily="18" charset="2"/>
              </a:rPr>
              <a:t>逆命题不成立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CE173-EBD4-468C-9045-90F199B8AA43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633820"/>
      </p:ext>
    </p:extLst>
  </p:cSld>
  <p:clrMapOvr>
    <a:masterClrMapping/>
  </p:clrMapOvr>
  <p:transition spd="slow"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5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391176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452596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再证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en-US" altLang="zh-CN" dirty="0">
                <a:sym typeface="Symbol" panose="05050102010706020507" pitchFamily="18" charset="2"/>
              </a:rPr>
              <a:t> 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为此只须证明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zh-CN" altLang="en-US" dirty="0"/>
              <a:t>传递</a:t>
            </a:r>
            <a:r>
              <a:rPr lang="en-US" altLang="zh-CN" dirty="0"/>
              <a:t>.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&gt;, </a:t>
            </a:r>
            <a:r>
              <a:rPr lang="zh-CN" altLang="en-US" dirty="0"/>
              <a:t>则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t</a:t>
            </a:r>
            <a:r>
              <a:rPr lang="en-US" altLang="zh-CN" dirty="0"/>
              <a:t>)∧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s</a:t>
            </a:r>
            <a:r>
              <a:rPr lang="en-US" altLang="zh-CN" dirty="0"/>
              <a:t>(&lt;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s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s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t</a:t>
            </a:r>
            <a:r>
              <a:rPr lang="en-US" altLang="zh-CN" sz="3200" baseline="-16000" dirty="0" err="1">
                <a:solidFill>
                  <a:srgbClr val="000000"/>
                </a:solidFill>
                <a:sym typeface="Symbol" panose="05050102010706020507" pitchFamily="18" charset="2"/>
              </a:rPr>
              <a:t>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s</a:t>
            </a:r>
            <a:r>
              <a:rPr lang="en-US" altLang="zh-CN" i="1" baseline="30000" dirty="0"/>
              <a:t> 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t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s </a:t>
            </a:r>
            <a:r>
              <a:rPr lang="en-US" altLang="zh-CN" dirty="0"/>
              <a:t>(&lt;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 err="1"/>
              <a:t>R</a:t>
            </a:r>
            <a:r>
              <a:rPr lang="en-US" altLang="zh-CN" i="1" baseline="30000" dirty="0" err="1"/>
              <a:t>t</a:t>
            </a:r>
            <a:r>
              <a:rPr lang="en-US" altLang="zh-CN" baseline="30000" dirty="0" err="1"/>
              <a:t>+</a:t>
            </a:r>
            <a:r>
              <a:rPr lang="en-US" altLang="zh-CN" i="1" baseline="30000" dirty="0" err="1"/>
              <a:t>s</a:t>
            </a:r>
            <a:r>
              <a:rPr lang="en-US" altLang="zh-CN" i="1" baseline="30000" dirty="0"/>
              <a:t> 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</a:p>
          <a:p>
            <a:pPr>
              <a:lnSpc>
                <a:spcPct val="150000"/>
              </a:lnSpc>
              <a:spcBef>
                <a:spcPct val="60000"/>
              </a:spcBef>
            </a:pPr>
            <a:r>
              <a:rPr lang="zh-CN" altLang="en-US" dirty="0"/>
              <a:t>从而证明了</a:t>
            </a:r>
            <a:r>
              <a:rPr lang="en-US" altLang="zh-CN" i="1" dirty="0"/>
              <a:t>R</a:t>
            </a:r>
            <a:r>
              <a:rPr lang="en-US" altLang="zh-CN" dirty="0"/>
              <a:t>∪</a:t>
            </a:r>
            <a:r>
              <a:rPr lang="en-US" altLang="zh-CN" i="1" dirty="0"/>
              <a:t>R</a:t>
            </a:r>
            <a:r>
              <a:rPr lang="en-US" altLang="zh-CN" baseline="30000" dirty="0"/>
              <a:t>2</a:t>
            </a:r>
            <a:r>
              <a:rPr lang="en-US" altLang="zh-CN" dirty="0"/>
              <a:t>∪…</a:t>
            </a:r>
            <a:r>
              <a:rPr lang="zh-CN" altLang="en-US" dirty="0"/>
              <a:t>是传递的</a:t>
            </a:r>
            <a:r>
              <a:rPr lang="en-US" altLang="zh-CN" dirty="0"/>
              <a:t>.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047DF-9878-4CEC-8371-3DECA525F900}" type="slidenum">
              <a:rPr lang="en-US" altLang="zh-CN"/>
              <a:pPr/>
              <a:t>50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闭包的矩阵表示和图表示</a:t>
            </a:r>
          </a:p>
        </p:txBody>
      </p:sp>
      <p:sp>
        <p:nvSpPr>
          <p:cNvPr id="393224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80400" cy="1368425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设关系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的关系矩阵分别为</a:t>
            </a:r>
            <a:r>
              <a:rPr lang="en-US" altLang="zh-CN" i="1" dirty="0"/>
              <a:t>M</a:t>
            </a:r>
            <a:r>
              <a:rPr lang="en-US" altLang="zh-CN" dirty="0"/>
              <a:t>, 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r</a:t>
            </a:r>
            <a:r>
              <a:rPr lang="en-US" altLang="zh-CN" i="1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s</a:t>
            </a:r>
            <a:r>
              <a:rPr lang="en-US" altLang="zh-CN" i="1" baseline="-25000" dirty="0"/>
              <a:t> </a:t>
            </a:r>
            <a:r>
              <a:rPr lang="zh-CN" altLang="en-US" dirty="0"/>
              <a:t>和 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t </a:t>
            </a:r>
            <a:r>
              <a:rPr lang="en-US" altLang="zh-CN" dirty="0"/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则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r</a:t>
            </a:r>
            <a:r>
              <a:rPr lang="en-US" altLang="zh-CN" dirty="0"/>
              <a:t>=</a:t>
            </a:r>
            <a:r>
              <a:rPr lang="en-US" altLang="zh-CN" i="1" dirty="0"/>
              <a:t>M</a:t>
            </a:r>
            <a:r>
              <a:rPr lang="en-US" altLang="zh-CN" dirty="0"/>
              <a:t>+</a:t>
            </a:r>
            <a:r>
              <a:rPr lang="en-US" altLang="zh-CN" i="1" dirty="0"/>
              <a:t>E</a:t>
            </a:r>
            <a:r>
              <a:rPr lang="zh-CN" altLang="en-US" i="1" dirty="0"/>
              <a:t>、</a:t>
            </a:r>
            <a:r>
              <a:rPr lang="en-US" altLang="zh-CN" i="1" dirty="0" err="1"/>
              <a:t>M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=</a:t>
            </a:r>
            <a:r>
              <a:rPr lang="en-US" altLang="zh-CN" i="1" dirty="0"/>
              <a:t>M</a:t>
            </a:r>
            <a:r>
              <a:rPr lang="en-US" altLang="zh-CN" dirty="0"/>
              <a:t>+</a:t>
            </a:r>
            <a:r>
              <a:rPr lang="en-US" altLang="zh-CN" i="1" dirty="0"/>
              <a:t> M </a:t>
            </a:r>
            <a:r>
              <a:rPr lang="en-US" altLang="zh-CN" dirty="0"/>
              <a:t>' </a:t>
            </a:r>
            <a:r>
              <a:rPr lang="zh-CN" altLang="en-US" i="1" dirty="0"/>
              <a:t>、</a:t>
            </a:r>
            <a:r>
              <a:rPr lang="en-US" altLang="zh-CN" i="1" dirty="0"/>
              <a:t>M</a:t>
            </a:r>
            <a:r>
              <a:rPr lang="en-US" altLang="zh-CN" i="1" baseline="-25000" dirty="0"/>
              <a:t>t</a:t>
            </a:r>
            <a:r>
              <a:rPr lang="en-US" altLang="zh-CN" dirty="0"/>
              <a:t>=</a:t>
            </a:r>
            <a:r>
              <a:rPr lang="en-US" altLang="zh-CN" i="1" dirty="0"/>
              <a:t>M</a:t>
            </a:r>
            <a:r>
              <a:rPr lang="en-US" altLang="zh-CN" dirty="0"/>
              <a:t>+</a:t>
            </a:r>
            <a:r>
              <a:rPr lang="en-US" altLang="zh-CN" i="1" dirty="0"/>
              <a:t>M</a:t>
            </a:r>
            <a:r>
              <a:rPr lang="en-US" altLang="zh-CN" baseline="30000" dirty="0"/>
              <a:t>2</a:t>
            </a:r>
            <a:r>
              <a:rPr lang="en-US" altLang="zh-CN" dirty="0"/>
              <a:t>+</a:t>
            </a:r>
            <a:r>
              <a:rPr lang="en-US" altLang="zh-CN" i="1" dirty="0"/>
              <a:t>M</a:t>
            </a:r>
            <a:r>
              <a:rPr lang="en-US" altLang="zh-CN" baseline="30000" dirty="0"/>
              <a:t>3</a:t>
            </a:r>
            <a:r>
              <a:rPr lang="en-US" altLang="zh-CN" dirty="0"/>
              <a:t>+…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i="1" dirty="0"/>
              <a:t>E </a:t>
            </a:r>
            <a:r>
              <a:rPr lang="zh-CN" altLang="en-US" dirty="0"/>
              <a:t>是单位矩阵</a:t>
            </a:r>
            <a:r>
              <a:rPr lang="en-US" altLang="zh-CN" dirty="0"/>
              <a:t>, </a:t>
            </a:r>
            <a:r>
              <a:rPr lang="en-US" altLang="zh-CN" i="1" dirty="0"/>
              <a:t>M </a:t>
            </a:r>
            <a:r>
              <a:rPr lang="en-US" altLang="zh-CN" dirty="0"/>
              <a:t>'</a:t>
            </a:r>
            <a:r>
              <a:rPr lang="zh-CN" altLang="en-US" dirty="0"/>
              <a:t>是 转置矩阵，相加时使用</a:t>
            </a:r>
            <a:r>
              <a:rPr lang="zh-CN" altLang="en-US" dirty="0">
                <a:solidFill>
                  <a:srgbClr val="A50021"/>
                </a:solidFill>
              </a:rPr>
              <a:t>逻辑加</a:t>
            </a:r>
            <a:r>
              <a:rPr lang="en-US" altLang="zh-CN" dirty="0"/>
              <a:t>.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E7654-8B76-477B-AF17-62C44748EADA}" type="slidenum">
              <a:rPr lang="en-US" altLang="zh-CN"/>
              <a:pPr/>
              <a:t>51</a:t>
            </a:fld>
            <a:endParaRPr lang="en-US" altLang="zh-CN"/>
          </a:p>
        </p:txBody>
      </p:sp>
      <p:sp>
        <p:nvSpPr>
          <p:cNvPr id="393225" name="Rectangle 9"/>
          <p:cNvSpPr>
            <a:spLocks noChangeArrowheads="1"/>
          </p:cNvSpPr>
          <p:nvPr/>
        </p:nvSpPr>
        <p:spPr bwMode="auto">
          <a:xfrm>
            <a:off x="374119" y="2748756"/>
            <a:ext cx="8207375" cy="3704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设关系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),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的关系图分别记为</a:t>
            </a:r>
            <a:r>
              <a:rPr lang="en-US" altLang="zh-CN" i="1" dirty="0"/>
              <a:t>G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</a:t>
            </a:r>
            <a:r>
              <a:rPr lang="en-US" altLang="zh-CN" dirty="0"/>
              <a:t>, </a:t>
            </a:r>
            <a:r>
              <a:rPr lang="en-US" altLang="zh-CN" i="1" dirty="0" err="1"/>
              <a:t>G</a:t>
            </a:r>
            <a:r>
              <a:rPr lang="en-US" altLang="zh-CN" i="1" baseline="-25000" dirty="0" err="1"/>
              <a:t>s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t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 </a:t>
            </a:r>
            <a:r>
              <a:rPr lang="en-US" altLang="zh-CN" dirty="0"/>
              <a:t>,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i="1" dirty="0" err="1"/>
              <a:t>G</a:t>
            </a:r>
            <a:r>
              <a:rPr lang="en-US" altLang="zh-CN" i="1" baseline="-25000" dirty="0" err="1"/>
              <a:t>s</a:t>
            </a:r>
            <a:r>
              <a:rPr lang="en-US" altLang="zh-CN" i="1" baseline="-25000" dirty="0"/>
              <a:t> </a:t>
            </a:r>
            <a:r>
              <a:rPr lang="en-US" altLang="zh-CN" dirty="0"/>
              <a:t>, 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t </a:t>
            </a:r>
            <a:r>
              <a:rPr lang="zh-CN" altLang="en-US" dirty="0"/>
              <a:t>的顶点集与</a:t>
            </a:r>
            <a:r>
              <a:rPr lang="en-US" altLang="zh-CN" i="1" dirty="0"/>
              <a:t>G </a:t>
            </a:r>
            <a:r>
              <a:rPr lang="zh-CN" altLang="en-US" dirty="0"/>
              <a:t>的顶点集相等</a:t>
            </a:r>
            <a:r>
              <a:rPr lang="en-US" altLang="zh-CN" dirty="0"/>
              <a:t>. </a:t>
            </a:r>
            <a:r>
              <a:rPr lang="zh-CN" altLang="en-US" dirty="0"/>
              <a:t>除了</a:t>
            </a:r>
            <a:r>
              <a:rPr lang="en-US" altLang="zh-CN" i="1" dirty="0"/>
              <a:t>G </a:t>
            </a:r>
            <a:r>
              <a:rPr lang="zh-CN" altLang="en-US" dirty="0"/>
              <a:t>的边以外</a:t>
            </a:r>
            <a:r>
              <a:rPr lang="en-US" altLang="zh-CN" dirty="0"/>
              <a:t>, </a:t>
            </a:r>
            <a:r>
              <a:rPr lang="zh-CN" altLang="en-US" dirty="0"/>
              <a:t>以下述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zh-CN" altLang="en-US" dirty="0"/>
              <a:t>方法添加新的边：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(1) </a:t>
            </a:r>
            <a:r>
              <a:rPr lang="zh-CN" altLang="en-US" dirty="0"/>
              <a:t>考察</a:t>
            </a:r>
            <a:r>
              <a:rPr lang="en-US" altLang="zh-CN" i="1" dirty="0"/>
              <a:t>G </a:t>
            </a:r>
            <a:r>
              <a:rPr lang="zh-CN" altLang="en-US" dirty="0"/>
              <a:t>的每个顶点</a:t>
            </a:r>
            <a:r>
              <a:rPr lang="en-US" altLang="zh-CN" dirty="0"/>
              <a:t>, </a:t>
            </a:r>
            <a:r>
              <a:rPr lang="zh-CN" altLang="en-US" dirty="0"/>
              <a:t>若没环就加一个环，得到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r </a:t>
            </a:r>
            <a:r>
              <a:rPr lang="en-US" altLang="zh-CN" dirty="0"/>
              <a:t> 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(2) </a:t>
            </a:r>
            <a:r>
              <a:rPr lang="zh-CN" altLang="en-US" dirty="0"/>
              <a:t>考察</a:t>
            </a:r>
            <a:r>
              <a:rPr lang="en-US" altLang="zh-CN" i="1" dirty="0"/>
              <a:t>G </a:t>
            </a:r>
            <a:r>
              <a:rPr lang="zh-CN" altLang="en-US" dirty="0"/>
              <a:t>的每条边</a:t>
            </a:r>
            <a:r>
              <a:rPr lang="en-US" altLang="zh-CN" dirty="0"/>
              <a:t>, </a:t>
            </a:r>
            <a:r>
              <a:rPr lang="zh-CN" altLang="en-US" dirty="0"/>
              <a:t>若有一条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</a:t>
            </a:r>
            <a:r>
              <a:rPr lang="zh-CN" altLang="en-US" dirty="0"/>
              <a:t>到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zh-CN" altLang="en-US" dirty="0"/>
              <a:t>的单向边</a:t>
            </a:r>
            <a:r>
              <a:rPr lang="en-US" altLang="zh-CN" dirty="0"/>
              <a:t>, </a:t>
            </a:r>
            <a:r>
              <a:rPr lang="en-US" altLang="zh-CN" i="1" dirty="0" err="1"/>
              <a:t>i</a:t>
            </a:r>
            <a:r>
              <a:rPr lang="en-US" altLang="zh-CN" dirty="0" err="1"/>
              <a:t>≠</a:t>
            </a:r>
            <a:r>
              <a:rPr lang="en-US" altLang="zh-CN" i="1" dirty="0" err="1"/>
              <a:t>j</a:t>
            </a:r>
            <a:r>
              <a:rPr lang="en-US" altLang="zh-CN" dirty="0"/>
              <a:t>, </a:t>
            </a:r>
            <a:r>
              <a:rPr lang="zh-CN" altLang="en-US" dirty="0"/>
              <a:t>则在</a:t>
            </a:r>
            <a:r>
              <a:rPr lang="en-US" altLang="zh-CN" i="1" dirty="0"/>
              <a:t>G</a:t>
            </a:r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      </a:t>
            </a:r>
            <a:r>
              <a:rPr lang="zh-CN" altLang="en-US" dirty="0"/>
              <a:t>中加一条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zh-CN" altLang="en-US" dirty="0"/>
              <a:t>到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</a:t>
            </a:r>
            <a:r>
              <a:rPr lang="zh-CN" altLang="en-US" dirty="0"/>
              <a:t>的反向边</a:t>
            </a:r>
            <a:r>
              <a:rPr lang="en-US" altLang="zh-CN" dirty="0"/>
              <a:t>,  </a:t>
            </a:r>
            <a:r>
              <a:rPr lang="zh-CN" altLang="en-US" dirty="0"/>
              <a:t>得到</a:t>
            </a:r>
            <a:r>
              <a:rPr lang="en-US" altLang="zh-CN" i="1" dirty="0" err="1"/>
              <a:t>G</a:t>
            </a:r>
            <a:r>
              <a:rPr lang="en-US" altLang="zh-CN" i="1" baseline="-25000" dirty="0" err="1"/>
              <a:t>s</a:t>
            </a:r>
            <a:endParaRPr lang="en-US" altLang="zh-CN" dirty="0"/>
          </a:p>
          <a:p>
            <a:pPr>
              <a:lnSpc>
                <a:spcPct val="110000"/>
              </a:lnSpc>
              <a:spcBef>
                <a:spcPct val="0"/>
              </a:spcBef>
            </a:pPr>
            <a:r>
              <a:rPr lang="en-US" altLang="zh-CN" dirty="0"/>
              <a:t>(3) </a:t>
            </a:r>
            <a:r>
              <a:rPr lang="zh-CN" altLang="en-US" dirty="0"/>
              <a:t>考察</a:t>
            </a:r>
            <a:r>
              <a:rPr lang="en-US" altLang="zh-CN" i="1" dirty="0"/>
              <a:t>G </a:t>
            </a:r>
            <a:r>
              <a:rPr lang="zh-CN" altLang="en-US" dirty="0"/>
              <a:t>的每个顶点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</a:t>
            </a:r>
            <a:r>
              <a:rPr lang="en-US" altLang="zh-CN" dirty="0"/>
              <a:t>, </a:t>
            </a:r>
            <a:r>
              <a:rPr lang="zh-CN" altLang="en-US" dirty="0"/>
              <a:t>找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</a:t>
            </a:r>
            <a:r>
              <a:rPr lang="zh-CN" altLang="en-US" dirty="0"/>
              <a:t>经</a:t>
            </a:r>
            <a:r>
              <a:rPr lang="zh-CN" altLang="en-US" dirty="0">
                <a:solidFill>
                  <a:srgbClr val="FF0000"/>
                </a:solidFill>
              </a:rPr>
              <a:t>任意</a:t>
            </a:r>
            <a:r>
              <a:rPr lang="zh-CN" altLang="en-US" dirty="0"/>
              <a:t>步可达的所有顶点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i="1" baseline="-25000" dirty="0"/>
              <a:t> </a:t>
            </a:r>
            <a:r>
              <a:rPr lang="en-US" altLang="zh-CN" dirty="0"/>
              <a:t>(</a:t>
            </a:r>
            <a:r>
              <a:rPr lang="zh-CN" altLang="en-US" dirty="0"/>
              <a:t>允许</a:t>
            </a:r>
            <a:r>
              <a:rPr lang="en-US" altLang="zh-CN" i="1" dirty="0" err="1"/>
              <a:t>i</a:t>
            </a:r>
            <a:r>
              <a:rPr lang="en-US" altLang="zh-CN" i="1" dirty="0"/>
              <a:t>=j </a:t>
            </a:r>
            <a:r>
              <a:rPr lang="en-US" altLang="zh-CN" dirty="0"/>
              <a:t>)</a:t>
            </a:r>
            <a:r>
              <a:rPr lang="zh-CN" altLang="en-US" dirty="0"/>
              <a:t>，如果没有从 </a:t>
            </a:r>
            <a:r>
              <a:rPr lang="en-US" altLang="zh-CN" i="1" dirty="0"/>
              <a:t>x</a:t>
            </a:r>
            <a:r>
              <a:rPr lang="en-US" altLang="zh-CN" i="1" baseline="-25000" dirty="0"/>
              <a:t>i  </a:t>
            </a:r>
            <a:r>
              <a:rPr lang="zh-CN" altLang="en-US" dirty="0"/>
              <a:t>到 </a:t>
            </a:r>
            <a:r>
              <a:rPr lang="en-US" altLang="zh-CN" i="1" dirty="0" err="1"/>
              <a:t>x</a:t>
            </a:r>
            <a:r>
              <a:rPr lang="en-US" altLang="zh-CN" i="1" baseline="-25000" dirty="0" err="1"/>
              <a:t>j</a:t>
            </a:r>
            <a:r>
              <a:rPr lang="en-US" altLang="zh-CN" baseline="-25000" dirty="0"/>
              <a:t>  </a:t>
            </a:r>
            <a:r>
              <a:rPr lang="zh-CN" altLang="en-US" dirty="0"/>
              <a:t>的边</a:t>
            </a:r>
            <a:r>
              <a:rPr lang="en-US" altLang="zh-CN" dirty="0"/>
              <a:t>, </a:t>
            </a:r>
            <a:r>
              <a:rPr lang="zh-CN" altLang="en-US" dirty="0"/>
              <a:t>就加上这条边</a:t>
            </a:r>
            <a:r>
              <a:rPr lang="en-US" altLang="zh-CN" dirty="0"/>
              <a:t>, </a:t>
            </a:r>
            <a:r>
              <a:rPr lang="zh-CN" altLang="en-US" dirty="0"/>
              <a:t>得到图</a:t>
            </a:r>
            <a:r>
              <a:rPr lang="en-US" altLang="zh-CN" i="1" dirty="0"/>
              <a:t>G</a:t>
            </a:r>
            <a:r>
              <a:rPr lang="en-US" altLang="zh-CN" i="1" baseline="-25000" dirty="0"/>
              <a:t>t</a:t>
            </a: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7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395274" name="Rectangle 10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1008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>
                <a:solidFill>
                  <a:srgbClr val="A50021"/>
                </a:solidFill>
              </a:rPr>
              <a:t>例</a:t>
            </a:r>
            <a:r>
              <a:rPr lang="en-US" altLang="zh-CN">
                <a:solidFill>
                  <a:srgbClr val="A50021"/>
                </a:solidFill>
              </a:rPr>
              <a:t>9</a:t>
            </a:r>
            <a:r>
              <a:rPr lang="en-US" altLang="zh-CN"/>
              <a:t>    </a:t>
            </a:r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={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}, </a:t>
            </a:r>
            <a:r>
              <a:rPr lang="en-US" altLang="zh-CN" i="1"/>
              <a:t>R</a:t>
            </a:r>
            <a:r>
              <a:rPr lang="en-US" altLang="zh-CN"/>
              <a:t>={&lt;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a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c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d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en-US" altLang="zh-CN"/>
              <a:t>&gt;}, </a:t>
            </a:r>
            <a:endParaRPr lang="en-US" altLang="zh-CN" i="1"/>
          </a:p>
          <a:p>
            <a:pPr>
              <a:lnSpc>
                <a:spcPct val="90000"/>
              </a:lnSpc>
            </a:pPr>
            <a:r>
              <a:rPr lang="en-US" altLang="zh-CN" i="1"/>
              <a:t>R</a:t>
            </a:r>
            <a:r>
              <a:rPr lang="zh-CN" altLang="en-US"/>
              <a:t>和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</a:t>
            </a:r>
            <a:r>
              <a:rPr lang="zh-CN" altLang="en-US"/>
              <a:t>的关系图如下图所示</a:t>
            </a:r>
            <a:r>
              <a:rPr lang="en-US" altLang="zh-CN"/>
              <a:t>. </a:t>
            </a:r>
            <a:endParaRPr lang="en-US" altLang="zh-CN" sz="1800"/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F6BFF-6FC2-4856-9F8F-0A48A7F20526}" type="slidenum">
              <a:rPr lang="en-US" altLang="zh-CN"/>
              <a:pPr/>
              <a:t>52</a:t>
            </a:fld>
            <a:endParaRPr lang="en-US" altLang="zh-CN"/>
          </a:p>
        </p:txBody>
      </p:sp>
      <p:grpSp>
        <p:nvGrpSpPr>
          <p:cNvPr id="395280" name="Group 16"/>
          <p:cNvGrpSpPr>
            <a:grpSpLocks/>
          </p:cNvGrpSpPr>
          <p:nvPr/>
        </p:nvGrpSpPr>
        <p:grpSpPr bwMode="auto">
          <a:xfrm>
            <a:off x="612775" y="2678113"/>
            <a:ext cx="7920038" cy="3513137"/>
            <a:chOff x="386" y="1687"/>
            <a:chExt cx="4989" cy="2213"/>
          </a:xfrm>
        </p:grpSpPr>
        <p:pic>
          <p:nvPicPr>
            <p:cNvPr id="395275" name="Picture 11" descr="7-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" y="1687"/>
              <a:ext cx="4989" cy="18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5276" name="Text Box 12"/>
            <p:cNvSpPr txBox="1">
              <a:spLocks noChangeArrowheads="1"/>
            </p:cNvSpPr>
            <p:nvPr/>
          </p:nvSpPr>
          <p:spPr bwMode="auto">
            <a:xfrm>
              <a:off x="1310" y="2235"/>
              <a:ext cx="24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</a:p>
          </p:txBody>
        </p:sp>
        <p:sp>
          <p:nvSpPr>
            <p:cNvPr id="395277" name="Text Box 13"/>
            <p:cNvSpPr txBox="1">
              <a:spLocks noChangeArrowheads="1"/>
            </p:cNvSpPr>
            <p:nvPr/>
          </p:nvSpPr>
          <p:spPr bwMode="auto">
            <a:xfrm>
              <a:off x="4105" y="2205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95278" name="Text Box 14"/>
            <p:cNvSpPr txBox="1">
              <a:spLocks noChangeArrowheads="1"/>
            </p:cNvSpPr>
            <p:nvPr/>
          </p:nvSpPr>
          <p:spPr bwMode="auto">
            <a:xfrm>
              <a:off x="1247" y="3550"/>
              <a:ext cx="44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anose="02020603050405020304" pitchFamily="18" charset="0"/>
                </a:rPr>
                <a:t>s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395279" name="Text Box 15"/>
            <p:cNvSpPr txBox="1">
              <a:spLocks noChangeArrowheads="1"/>
            </p:cNvSpPr>
            <p:nvPr/>
          </p:nvSpPr>
          <p:spPr bwMode="auto">
            <a:xfrm>
              <a:off x="4105" y="3612"/>
              <a:ext cx="425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b="1" i="1">
                  <a:latin typeface="Times New Roman" panose="02020603050405020304" pitchFamily="18" charset="0"/>
                </a:rPr>
                <a:t>t</a:t>
              </a:r>
              <a:r>
                <a:rPr lang="en-US" altLang="zh-CN" b="1">
                  <a:latin typeface="Times New Roman" panose="02020603050405020304" pitchFamily="18" charset="0"/>
                </a:rPr>
                <a:t>(</a:t>
              </a:r>
              <a:r>
                <a:rPr lang="en-US" altLang="zh-CN" b="1" i="1">
                  <a:latin typeface="Times New Roman" panose="02020603050405020304" pitchFamily="18" charset="0"/>
                </a:rPr>
                <a:t>R</a:t>
              </a:r>
              <a:r>
                <a:rPr lang="en-US" altLang="zh-CN" b="1">
                  <a:latin typeface="Times New Roman" panose="02020603050405020304" pitchFamily="18" charset="0"/>
                </a:rPr>
                <a:t>)</a:t>
              </a:r>
            </a:p>
          </p:txBody>
        </p:sp>
      </p:grpSp>
    </p:spTree>
  </p:cSld>
  <p:clrMapOvr>
    <a:masterClrMapping/>
  </p:clrMapOvr>
  <p:transition spd="slow"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闭包的性质</a:t>
            </a:r>
          </a:p>
        </p:txBody>
      </p:sp>
      <p:sp>
        <p:nvSpPr>
          <p:cNvPr id="397320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08962" cy="1871663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7.11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zh-CN" altLang="en-US"/>
              <a:t>是非空集合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r>
              <a:rPr lang="en-US" altLang="zh-CN"/>
              <a:t>(1) </a:t>
            </a:r>
            <a:r>
              <a:rPr lang="en-US" altLang="zh-CN" i="1"/>
              <a:t>R</a:t>
            </a:r>
            <a:r>
              <a:rPr lang="zh-CN" altLang="en-US"/>
              <a:t>是自反的当且仅当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)=</a:t>
            </a:r>
            <a:r>
              <a:rPr lang="en-US" altLang="zh-CN" i="1"/>
              <a:t>R</a:t>
            </a:r>
            <a:r>
              <a:rPr lang="en-US" altLang="zh-CN"/>
              <a:t>. </a:t>
            </a:r>
          </a:p>
          <a:p>
            <a:r>
              <a:rPr lang="en-US" altLang="zh-CN"/>
              <a:t>(2) </a:t>
            </a:r>
            <a:r>
              <a:rPr lang="en-US" altLang="zh-CN" i="1"/>
              <a:t>R</a:t>
            </a:r>
            <a:r>
              <a:rPr lang="zh-CN" altLang="en-US"/>
              <a:t>是对称的当且仅当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)=</a:t>
            </a:r>
            <a:r>
              <a:rPr lang="en-US" altLang="zh-CN" i="1"/>
              <a:t>R</a:t>
            </a:r>
            <a:r>
              <a:rPr lang="en-US" altLang="zh-CN"/>
              <a:t>. </a:t>
            </a:r>
          </a:p>
          <a:p>
            <a:r>
              <a:rPr lang="en-US" altLang="zh-CN"/>
              <a:t>(3) </a:t>
            </a:r>
            <a:r>
              <a:rPr lang="en-US" altLang="zh-CN" i="1"/>
              <a:t>R</a:t>
            </a:r>
            <a:r>
              <a:rPr lang="zh-CN" altLang="en-US"/>
              <a:t>是传递的当且仅当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)=</a:t>
            </a:r>
            <a:r>
              <a:rPr lang="en-US" altLang="zh-CN" i="1"/>
              <a:t>R</a:t>
            </a:r>
            <a:r>
              <a:rPr lang="en-US" altLang="zh-CN"/>
              <a:t>.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253E56-0AA5-49CE-883C-491A1F06FA70}" type="slidenum">
              <a:rPr lang="en-US" altLang="zh-CN"/>
              <a:pPr/>
              <a:t>53</a:t>
            </a:fld>
            <a:endParaRPr lang="en-US" altLang="zh-CN"/>
          </a:p>
        </p:txBody>
      </p:sp>
      <p:sp>
        <p:nvSpPr>
          <p:cNvPr id="397321" name="Rectangle 9"/>
          <p:cNvSpPr>
            <a:spLocks noChangeArrowheads="1"/>
          </p:cNvSpPr>
          <p:nvPr/>
        </p:nvSpPr>
        <p:spPr bwMode="auto">
          <a:xfrm>
            <a:off x="395288" y="3213100"/>
            <a:ext cx="8280400" cy="1871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60000"/>
              </a:spcBef>
            </a:pPr>
            <a:r>
              <a:rPr lang="zh-CN" altLang="en-US">
                <a:solidFill>
                  <a:srgbClr val="A50021"/>
                </a:solidFill>
              </a:rPr>
              <a:t>定理</a:t>
            </a:r>
            <a:r>
              <a:rPr lang="en-US" altLang="zh-CN">
                <a:solidFill>
                  <a:srgbClr val="A50021"/>
                </a:solidFill>
              </a:rPr>
              <a:t>7.12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zh-CN" altLang="en-US"/>
              <a:t>和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zh-CN" altLang="en-US"/>
              <a:t>是非空集合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  <a:r>
              <a:rPr lang="en-US" altLang="zh-CN"/>
              <a:t>, </a:t>
            </a:r>
            <a:r>
              <a:rPr lang="zh-CN" altLang="en-US"/>
              <a:t>且 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, </a:t>
            </a:r>
            <a:r>
              <a:rPr lang="zh-CN" altLang="en-US"/>
              <a:t>则</a:t>
            </a:r>
          </a:p>
          <a:p>
            <a:r>
              <a:rPr lang="en-US" altLang="zh-CN"/>
              <a:t>(1)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  </a:t>
            </a:r>
          </a:p>
          <a:p>
            <a:r>
              <a:rPr lang="en-US" altLang="zh-CN"/>
              <a:t>(2)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 </a:t>
            </a:r>
          </a:p>
          <a:p>
            <a:r>
              <a:rPr lang="en-US" altLang="zh-CN"/>
              <a:t>(3)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1</a:t>
            </a:r>
            <a:r>
              <a:rPr lang="en-US" altLang="zh-CN"/>
              <a:t>) </a:t>
            </a:r>
            <a:r>
              <a:rPr lang="en-US" altLang="zh-CN">
                <a:sym typeface="Symbol" panose="05050102010706020507" pitchFamily="18" charset="2"/>
              </a:rPr>
              <a:t>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 baseline="-25000"/>
              <a:t>2</a:t>
            </a:r>
            <a:r>
              <a:rPr lang="en-US" altLang="zh-CN"/>
              <a:t>)</a:t>
            </a:r>
          </a:p>
        </p:txBody>
      </p:sp>
      <p:sp>
        <p:nvSpPr>
          <p:cNvPr id="397322" name="Text Box 10"/>
          <p:cNvSpPr txBox="1">
            <a:spLocks noChangeArrowheads="1"/>
          </p:cNvSpPr>
          <p:nvPr/>
        </p:nvSpPr>
        <p:spPr bwMode="auto">
          <a:xfrm>
            <a:off x="468313" y="5348288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证明 略</a:t>
            </a:r>
          </a:p>
        </p:txBody>
      </p:sp>
    </p:spTree>
  </p:cSld>
  <p:clrMapOvr>
    <a:masterClrMapping/>
  </p:clrMapOvr>
  <p:transition spd="slow"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69" name="Rectangle 9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闭包的性质</a:t>
            </a:r>
          </a:p>
        </p:txBody>
      </p:sp>
      <p:sp>
        <p:nvSpPr>
          <p:cNvPr id="39936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3168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7.13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,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en-US" altLang="zh-CN" i="1" dirty="0"/>
              <a:t>R</a:t>
            </a:r>
            <a:r>
              <a:rPr lang="zh-CN" altLang="en-US" dirty="0"/>
              <a:t>是自反的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与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也是自反的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en-US" altLang="zh-CN" i="1" dirty="0"/>
              <a:t>R</a:t>
            </a:r>
            <a:r>
              <a:rPr lang="zh-CN" altLang="en-US" dirty="0"/>
              <a:t>是对称的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与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也是对称的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若</a:t>
            </a:r>
            <a:r>
              <a:rPr lang="en-US" altLang="zh-CN" i="1" dirty="0"/>
              <a:t>R</a:t>
            </a:r>
            <a:r>
              <a:rPr lang="zh-CN" altLang="en-US" dirty="0"/>
              <a:t>是传递的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</a:t>
            </a:r>
            <a:r>
              <a:rPr lang="zh-CN" altLang="en-US" dirty="0"/>
              <a:t>是传递的</a:t>
            </a:r>
            <a:r>
              <a:rPr lang="en-US" altLang="zh-CN" dirty="0"/>
              <a:t>. </a:t>
            </a:r>
          </a:p>
          <a:p>
            <a:pPr>
              <a:lnSpc>
                <a:spcPct val="90000"/>
              </a:lnSpc>
              <a:spcBef>
                <a:spcPct val="65000"/>
              </a:spcBef>
            </a:pPr>
            <a:r>
              <a:rPr lang="zh-CN" altLang="en-US" dirty="0"/>
              <a:t>说明：如果需要进行多个闭包运算，比如求</a:t>
            </a:r>
            <a:r>
              <a:rPr lang="en-US" altLang="zh-CN" i="1" dirty="0"/>
              <a:t>R</a:t>
            </a:r>
            <a:r>
              <a:rPr lang="zh-CN" altLang="en-US" dirty="0"/>
              <a:t>的自反、对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称、传递的闭包 </a:t>
            </a:r>
            <a:r>
              <a:rPr lang="en-US" altLang="zh-CN" i="1" dirty="0" err="1"/>
              <a:t>tsr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</a:t>
            </a:r>
            <a:r>
              <a:rPr lang="zh-CN" altLang="en-US" dirty="0"/>
              <a:t>，运算顺序如下：</a:t>
            </a:r>
          </a:p>
          <a:p>
            <a:pPr>
              <a:lnSpc>
                <a:spcPct val="90000"/>
              </a:lnSpc>
            </a:pPr>
            <a:r>
              <a:rPr lang="zh-CN" altLang="en-US" i="1" dirty="0"/>
              <a:t>                         </a:t>
            </a:r>
            <a:r>
              <a:rPr lang="en-US" altLang="zh-CN" i="1" dirty="0" err="1"/>
              <a:t>tsr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 = </a:t>
            </a:r>
            <a:r>
              <a:rPr lang="en-US" altLang="zh-CN" i="1" dirty="0"/>
              <a:t>t</a:t>
            </a:r>
            <a:r>
              <a:rPr lang="en-US" altLang="zh-CN" dirty="0"/>
              <a:t>(</a:t>
            </a:r>
            <a:r>
              <a:rPr lang="en-US" altLang="zh-CN" i="1" dirty="0"/>
              <a:t>s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(</a:t>
            </a:r>
            <a:r>
              <a:rPr lang="en-US" altLang="zh-CN" i="1" dirty="0"/>
              <a:t>R</a:t>
            </a:r>
            <a:r>
              <a:rPr lang="en-US" altLang="zh-CN" dirty="0"/>
              <a:t>)))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71A4D-5470-40FC-8A9D-165F0176D146}" type="slidenum">
              <a:rPr lang="en-US" altLang="zh-CN"/>
              <a:pPr/>
              <a:t>54</a:t>
            </a:fld>
            <a:endParaRPr lang="en-US" altLang="zh-CN"/>
          </a:p>
        </p:txBody>
      </p:sp>
      <p:sp>
        <p:nvSpPr>
          <p:cNvPr id="399370" name="Text Box 10"/>
          <p:cNvSpPr txBox="1">
            <a:spLocks noChangeArrowheads="1"/>
          </p:cNvSpPr>
          <p:nvPr/>
        </p:nvSpPr>
        <p:spPr bwMode="auto">
          <a:xfrm>
            <a:off x="504825" y="4437063"/>
            <a:ext cx="11874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b="1"/>
              <a:t>证明 略</a:t>
            </a:r>
          </a:p>
        </p:txBody>
      </p:sp>
    </p:spTree>
  </p:cSld>
  <p:clrMapOvr>
    <a:masterClrMapping/>
  </p:clrMapOvr>
  <p:transition spd="slow"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7.6</a:t>
            </a:r>
            <a:r>
              <a:rPr lang="en-US" altLang="zh-CN">
                <a:latin typeface="华文中宋" panose="02010600040101010101" pitchFamily="2" charset="-122"/>
              </a:rPr>
              <a:t> </a:t>
            </a:r>
            <a:r>
              <a:rPr lang="zh-CN" altLang="en-US">
                <a:latin typeface="华文中宋" panose="02010600040101010101" pitchFamily="2" charset="-122"/>
              </a:rPr>
              <a:t>等价关系与划分</a:t>
            </a:r>
            <a:r>
              <a:rPr lang="zh-CN" altLang="en-US"/>
              <a:t> </a:t>
            </a:r>
          </a:p>
        </p:txBody>
      </p:sp>
      <p:sp>
        <p:nvSpPr>
          <p:cNvPr id="401420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等价关系的定义与实例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等价类及其性质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商集与集合的划分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等价关系与划分的一一对应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B2730-B433-4A26-A031-538731E54B52}" type="slidenum">
              <a:rPr lang="en-US" altLang="zh-CN"/>
              <a:pPr/>
              <a:t>55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6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等价关系的定义与实例</a:t>
            </a:r>
          </a:p>
        </p:txBody>
      </p:sp>
      <p:sp>
        <p:nvSpPr>
          <p:cNvPr id="403464" name="Rectangle 8"/>
          <p:cNvSpPr>
            <a:spLocks noGrp="1" noChangeArrowheads="1"/>
          </p:cNvSpPr>
          <p:nvPr>
            <p:ph idx="1"/>
          </p:nvPr>
        </p:nvSpPr>
        <p:spPr>
          <a:xfrm>
            <a:off x="323850" y="1116497"/>
            <a:ext cx="8569325" cy="1439863"/>
          </a:xfrm>
        </p:spPr>
        <p:txBody>
          <a:bodyPr/>
          <a:lstStyle/>
          <a:p>
            <a:pPr marL="609600" indent="-609600">
              <a:lnSpc>
                <a:spcPct val="12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为非空集合</a:t>
            </a:r>
            <a:r>
              <a:rPr lang="en-US" altLang="zh-CN" dirty="0"/>
              <a:t>A</a:t>
            </a:r>
            <a:r>
              <a:rPr lang="zh-CN" altLang="en-US" dirty="0"/>
              <a:t>上的关系</a:t>
            </a:r>
            <a:r>
              <a:rPr lang="en-US" altLang="zh-CN" dirty="0"/>
              <a:t>. </a:t>
            </a:r>
            <a:r>
              <a:rPr lang="zh-CN" altLang="en-US" dirty="0"/>
              <a:t>如果</a:t>
            </a:r>
            <a:r>
              <a:rPr lang="en-US" altLang="zh-CN" i="1" dirty="0"/>
              <a:t>R</a:t>
            </a:r>
            <a:r>
              <a:rPr lang="zh-CN" altLang="en-US" dirty="0"/>
              <a:t>是自反的、对称的和传递的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A50021"/>
                </a:solidFill>
              </a:rPr>
              <a:t>等价关系</a:t>
            </a:r>
            <a:r>
              <a:rPr lang="en-US" altLang="zh-CN" dirty="0"/>
              <a:t>. 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是一个等价关系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称 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zh-CN" altLang="en-US" dirty="0">
                <a:solidFill>
                  <a:srgbClr val="A50021"/>
                </a:solidFill>
              </a:rPr>
              <a:t>等价于</a:t>
            </a:r>
            <a:r>
              <a:rPr lang="en-US" altLang="zh-CN" i="1" dirty="0">
                <a:solidFill>
                  <a:srgbClr val="A50021"/>
                </a:solidFill>
              </a:rPr>
              <a:t>y</a:t>
            </a:r>
            <a:r>
              <a:rPr lang="en-US" altLang="zh-CN" dirty="0"/>
              <a:t>, </a:t>
            </a:r>
            <a:r>
              <a:rPr lang="zh-CN" altLang="en-US" dirty="0"/>
              <a:t>记做</a:t>
            </a:r>
            <a:r>
              <a:rPr lang="en-US" altLang="zh-CN" i="1" dirty="0"/>
              <a:t>x</a:t>
            </a:r>
            <a:r>
              <a:rPr lang="zh-CN" altLang="en-US" dirty="0"/>
              <a:t>～</a:t>
            </a:r>
            <a:r>
              <a:rPr lang="en-US" altLang="zh-CN" i="1" dirty="0"/>
              <a:t>y</a:t>
            </a:r>
            <a:r>
              <a:rPr lang="en-US" altLang="zh-CN" dirty="0"/>
              <a:t>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45A74-DD07-447D-BF35-E3A2AB498556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403465" name="Rectangle 9"/>
          <p:cNvSpPr>
            <a:spLocks noChangeArrowheads="1"/>
          </p:cNvSpPr>
          <p:nvPr/>
        </p:nvSpPr>
        <p:spPr bwMode="auto">
          <a:xfrm>
            <a:off x="395288" y="2736988"/>
            <a:ext cx="8497887" cy="3313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0160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473200" indent="-5588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930400" indent="-5588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387600" indent="-5588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8448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3020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7592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216400" indent="-5588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实例   设 </a:t>
            </a:r>
            <a:r>
              <a:rPr lang="en-US" altLang="zh-CN" i="1" dirty="0"/>
              <a:t>A</a:t>
            </a:r>
            <a:r>
              <a:rPr lang="en-US" altLang="zh-CN" dirty="0"/>
              <a:t>={1,2,…,8}, </a:t>
            </a:r>
            <a:r>
              <a:rPr lang="zh-CN" altLang="en-US" dirty="0"/>
              <a:t>如下定义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  <a:r>
              <a:rPr lang="en-US" altLang="zh-CN" i="1" dirty="0"/>
              <a:t>R</a:t>
            </a:r>
            <a:r>
              <a:rPr lang="zh-CN" altLang="en-US" dirty="0"/>
              <a:t>：</a:t>
            </a:r>
            <a:endParaRPr lang="zh-CN" altLang="fr-FR" dirty="0"/>
          </a:p>
          <a:p>
            <a:r>
              <a:rPr lang="zh-CN" altLang="fr-FR" dirty="0"/>
              <a:t>                      </a:t>
            </a:r>
            <a:r>
              <a:rPr lang="fr-FR" altLang="zh-CN" i="1" dirty="0"/>
              <a:t>R</a:t>
            </a:r>
            <a:r>
              <a:rPr lang="fr-FR" altLang="zh-CN" dirty="0"/>
              <a:t>={&lt;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&gt;| 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∈</a:t>
            </a:r>
            <a:r>
              <a:rPr lang="fr-FR" altLang="zh-CN" i="1" dirty="0"/>
              <a:t>A</a:t>
            </a:r>
            <a:r>
              <a:rPr lang="fr-FR" altLang="zh-CN" dirty="0"/>
              <a:t>∧</a:t>
            </a:r>
            <a:r>
              <a:rPr lang="fr-FR" altLang="zh-CN" i="1" dirty="0"/>
              <a:t>x </a:t>
            </a:r>
            <a:r>
              <a:rPr lang="fr-FR" altLang="zh-CN" dirty="0"/>
              <a:t>≡ </a:t>
            </a:r>
            <a:r>
              <a:rPr lang="fr-FR" altLang="zh-CN" i="1" dirty="0"/>
              <a:t>y</a:t>
            </a:r>
            <a:r>
              <a:rPr lang="fr-FR" altLang="zh-CN" dirty="0"/>
              <a:t>(mod 3)}</a:t>
            </a:r>
          </a:p>
          <a:p>
            <a:r>
              <a:rPr lang="zh-CN" altLang="fr-FR" dirty="0"/>
              <a:t>其中</a:t>
            </a:r>
            <a:r>
              <a:rPr lang="en-US" altLang="zh-CN" i="1" dirty="0"/>
              <a:t>x </a:t>
            </a:r>
            <a:r>
              <a:rPr lang="en-US" altLang="zh-CN" dirty="0"/>
              <a:t>≡ </a:t>
            </a:r>
            <a:r>
              <a:rPr lang="en-US" altLang="zh-CN" i="1" dirty="0"/>
              <a:t>y</a:t>
            </a:r>
            <a:r>
              <a:rPr lang="en-US" altLang="zh-CN" dirty="0"/>
              <a:t>(mod 3)</a:t>
            </a:r>
            <a:r>
              <a:rPr lang="zh-CN" altLang="en-US" dirty="0"/>
              <a:t>叫做 </a:t>
            </a:r>
            <a:r>
              <a:rPr lang="en-US" altLang="zh-CN" i="1" dirty="0">
                <a:solidFill>
                  <a:srgbClr val="A50021"/>
                </a:solidFill>
              </a:rPr>
              <a:t>x</a:t>
            </a:r>
            <a:r>
              <a:rPr lang="zh-CN" altLang="en-US" dirty="0">
                <a:solidFill>
                  <a:srgbClr val="A50021"/>
                </a:solidFill>
              </a:rPr>
              <a:t>与 </a:t>
            </a:r>
            <a:r>
              <a:rPr lang="en-US" altLang="zh-CN" i="1" dirty="0">
                <a:solidFill>
                  <a:srgbClr val="A50021"/>
                </a:solidFill>
              </a:rPr>
              <a:t>y </a:t>
            </a:r>
            <a:r>
              <a:rPr lang="zh-CN" altLang="en-US" dirty="0">
                <a:solidFill>
                  <a:srgbClr val="A50021"/>
                </a:solidFill>
              </a:rPr>
              <a:t>模</a:t>
            </a:r>
            <a:r>
              <a:rPr lang="en-US" altLang="zh-CN" dirty="0">
                <a:solidFill>
                  <a:srgbClr val="A50021"/>
                </a:solidFill>
              </a:rPr>
              <a:t>3</a:t>
            </a:r>
            <a:r>
              <a:rPr lang="zh-CN" altLang="en-US" dirty="0">
                <a:solidFill>
                  <a:srgbClr val="A50021"/>
                </a:solidFill>
              </a:rPr>
              <a:t>相等</a:t>
            </a:r>
            <a:r>
              <a:rPr lang="en-US" altLang="zh-CN" dirty="0"/>
              <a:t>, </a:t>
            </a:r>
            <a:r>
              <a:rPr lang="zh-CN" altLang="en-US" dirty="0"/>
              <a:t>即</a:t>
            </a:r>
            <a:r>
              <a:rPr lang="en-US" altLang="zh-CN" i="1" dirty="0"/>
              <a:t>x</a:t>
            </a:r>
            <a:r>
              <a:rPr lang="zh-CN" altLang="en-US" dirty="0"/>
              <a:t>除以</a:t>
            </a:r>
            <a:r>
              <a:rPr lang="en-US" altLang="zh-CN" dirty="0"/>
              <a:t>3</a:t>
            </a:r>
            <a:r>
              <a:rPr lang="zh-CN" altLang="en-US" dirty="0"/>
              <a:t>的余数与</a:t>
            </a:r>
            <a:r>
              <a:rPr lang="en-US" altLang="zh-CN" i="1" dirty="0"/>
              <a:t>y</a:t>
            </a:r>
            <a:r>
              <a:rPr lang="zh-CN" altLang="en-US" dirty="0"/>
              <a:t>除以</a:t>
            </a:r>
          </a:p>
          <a:p>
            <a:r>
              <a:rPr lang="en-US" altLang="zh-CN" dirty="0"/>
              <a:t>3</a:t>
            </a:r>
            <a:r>
              <a:rPr lang="zh-CN" altLang="en-US" dirty="0"/>
              <a:t>的余数相等</a:t>
            </a:r>
            <a:r>
              <a:rPr lang="en-US" altLang="zh-CN" dirty="0"/>
              <a:t>. </a:t>
            </a:r>
            <a:r>
              <a:rPr lang="zh-CN" altLang="en-US" dirty="0"/>
              <a:t>不难验证 </a:t>
            </a:r>
            <a:r>
              <a:rPr lang="en-US" altLang="zh-CN" i="1" dirty="0"/>
              <a:t>R </a:t>
            </a:r>
            <a:r>
              <a:rPr lang="zh-CN" altLang="en-US" dirty="0"/>
              <a:t>为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zh-CN" altLang="en-US" dirty="0"/>
              <a:t>因为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(1) 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 </a:t>
            </a:r>
            <a:r>
              <a:rPr lang="zh-CN" altLang="en-US" dirty="0"/>
              <a:t>有</a:t>
            </a:r>
            <a:r>
              <a:rPr lang="zh-CN" altLang="en-US" i="1" dirty="0"/>
              <a:t> </a:t>
            </a:r>
            <a:r>
              <a:rPr lang="en-US" altLang="zh-CN" i="1" dirty="0"/>
              <a:t>x </a:t>
            </a:r>
            <a:r>
              <a:rPr lang="en-US" altLang="zh-CN" dirty="0"/>
              <a:t>≡ </a:t>
            </a:r>
            <a:r>
              <a:rPr lang="en-US" altLang="zh-CN" i="1" dirty="0"/>
              <a:t>x </a:t>
            </a:r>
            <a:r>
              <a:rPr lang="en-US" altLang="zh-CN" dirty="0"/>
              <a:t>(mod 3)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(2) 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x </a:t>
            </a:r>
            <a:r>
              <a:rPr lang="en-US" altLang="zh-CN" dirty="0"/>
              <a:t>≡ </a:t>
            </a:r>
            <a:r>
              <a:rPr lang="en-US" altLang="zh-CN" i="1" dirty="0"/>
              <a:t>y</a:t>
            </a:r>
            <a:r>
              <a:rPr lang="en-US" altLang="zh-CN" dirty="0"/>
              <a:t>(mod 3), </a:t>
            </a:r>
            <a:r>
              <a:rPr lang="zh-CN" altLang="en-US" dirty="0"/>
              <a:t>则有</a:t>
            </a:r>
            <a:r>
              <a:rPr lang="en-US" altLang="zh-CN" i="1" dirty="0"/>
              <a:t>y </a:t>
            </a:r>
            <a:r>
              <a:rPr lang="en-US" altLang="zh-CN" dirty="0"/>
              <a:t>≡ </a:t>
            </a:r>
            <a:r>
              <a:rPr lang="en-US" altLang="zh-CN" i="1" dirty="0"/>
              <a:t>x</a:t>
            </a:r>
            <a:r>
              <a:rPr lang="en-US" altLang="zh-CN" dirty="0"/>
              <a:t>(mod 3) </a:t>
            </a:r>
          </a:p>
          <a:p>
            <a:r>
              <a:rPr lang="en-US" altLang="zh-CN" dirty="0"/>
              <a:t>(3)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x </a:t>
            </a:r>
            <a:r>
              <a:rPr lang="en-US" altLang="zh-CN" dirty="0"/>
              <a:t>≡ </a:t>
            </a:r>
            <a:r>
              <a:rPr lang="en-US" altLang="zh-CN" i="1" dirty="0"/>
              <a:t>y</a:t>
            </a:r>
            <a:r>
              <a:rPr lang="en-US" altLang="zh-CN" dirty="0"/>
              <a:t>(mod 3), </a:t>
            </a:r>
            <a:r>
              <a:rPr lang="en-US" altLang="zh-CN" i="1" dirty="0"/>
              <a:t>y </a:t>
            </a:r>
            <a:r>
              <a:rPr lang="en-US" altLang="zh-CN" dirty="0"/>
              <a:t>≡ </a:t>
            </a:r>
            <a:r>
              <a:rPr lang="en-US" altLang="zh-CN" i="1" dirty="0"/>
              <a:t>z</a:t>
            </a:r>
            <a:r>
              <a:rPr lang="en-US" altLang="zh-CN" dirty="0"/>
              <a:t>(mod 3), </a:t>
            </a:r>
            <a:r>
              <a:rPr lang="zh-CN" altLang="en-US" dirty="0"/>
              <a:t>则有</a:t>
            </a:r>
            <a:r>
              <a:rPr lang="en-US" altLang="zh-CN" i="1" dirty="0"/>
              <a:t>x </a:t>
            </a:r>
            <a:r>
              <a:rPr lang="en-US" altLang="zh-CN" dirty="0"/>
              <a:t>≡ </a:t>
            </a:r>
            <a:r>
              <a:rPr lang="en-US" altLang="zh-CN" i="1" dirty="0"/>
              <a:t>z</a:t>
            </a:r>
            <a:r>
              <a:rPr lang="en-US" altLang="zh-CN" dirty="0"/>
              <a:t>(mod 3)</a:t>
            </a:r>
            <a:br>
              <a:rPr lang="en-US" altLang="zh-CN" dirty="0"/>
            </a:br>
            <a:endParaRPr lang="en-US" altLang="zh-CN" dirty="0"/>
          </a:p>
        </p:txBody>
      </p:sp>
    </p:spTree>
  </p:cSld>
  <p:clrMapOvr>
    <a:masterClrMapping/>
  </p:clrMapOvr>
  <p:transition spd="slow">
    <p:fad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A3D2F-BAE0-4060-8331-883BB7CF9707}" type="slidenum">
              <a:rPr lang="en-US" altLang="zh-CN"/>
              <a:pPr/>
              <a:t>57</a:t>
            </a:fld>
            <a:endParaRPr lang="en-US" altLang="zh-CN"/>
          </a:p>
        </p:txBody>
      </p:sp>
      <p:sp>
        <p:nvSpPr>
          <p:cNvPr id="405513" name="Rectangle 9"/>
          <p:cNvSpPr>
            <a:spLocks noChangeArrowheads="1"/>
          </p:cNvSpPr>
          <p:nvPr/>
        </p:nvSpPr>
        <p:spPr bwMode="auto">
          <a:xfrm>
            <a:off x="1403350" y="4005263"/>
            <a:ext cx="61928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/>
            <a:r>
              <a:rPr lang="zh-CN" altLang="en-US" b="1"/>
              <a:t>模 </a:t>
            </a:r>
            <a:r>
              <a:rPr lang="en-US" altLang="zh-CN" b="1">
                <a:latin typeface="Times New Roman" panose="02020603050405020304" pitchFamily="18" charset="0"/>
              </a:rPr>
              <a:t>3 </a:t>
            </a:r>
            <a:r>
              <a:rPr lang="zh-CN" altLang="en-US" b="1"/>
              <a:t>等价关系的关系图</a:t>
            </a:r>
          </a:p>
        </p:txBody>
      </p:sp>
      <p:pic>
        <p:nvPicPr>
          <p:cNvPr id="405514" name="Picture 10" descr="7-5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84313"/>
            <a:ext cx="8064500" cy="210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515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等价关系的实例</a:t>
            </a:r>
          </a:p>
        </p:txBody>
      </p:sp>
    </p:spTree>
  </p:cSld>
  <p:clrMapOvr>
    <a:masterClrMapping/>
  </p:clrMapOvr>
  <p:transition spd="slow">
    <p:fad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55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等价类定义 </a:t>
            </a:r>
            <a:endParaRPr lang="zh-CN" altLang="en-US" b="0"/>
          </a:p>
        </p:txBody>
      </p:sp>
      <p:sp>
        <p:nvSpPr>
          <p:cNvPr id="40756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12875"/>
            <a:ext cx="8075613" cy="4525963"/>
          </a:xfrm>
        </p:spPr>
        <p:txBody>
          <a:bodyPr/>
          <a:lstStyle/>
          <a:p>
            <a:pPr marL="457200" indent="-457200"/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7.16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</a:t>
            </a:r>
            <a:r>
              <a:rPr lang="zh-CN" altLang="en-US" dirty="0">
                <a:solidFill>
                  <a:srgbClr val="C00000"/>
                </a:solidFill>
              </a:rPr>
              <a:t>等价</a:t>
            </a:r>
            <a:r>
              <a:rPr lang="zh-CN" altLang="en-US" dirty="0"/>
              <a:t>关系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zh-CN" altLang="en-US" dirty="0"/>
              <a:t>，令</a:t>
            </a:r>
          </a:p>
          <a:p>
            <a:pPr marL="457200" indent="-457200"/>
            <a:r>
              <a:rPr lang="zh-CN" altLang="en-US" dirty="0"/>
              <a:t>                       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= {</a:t>
            </a:r>
            <a:r>
              <a:rPr lang="en-US" altLang="zh-CN" i="1" dirty="0"/>
              <a:t>y </a:t>
            </a:r>
            <a:r>
              <a:rPr lang="en-US" altLang="zh-CN" dirty="0"/>
              <a:t>|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xRy</a:t>
            </a:r>
            <a:r>
              <a:rPr lang="en-US" altLang="zh-CN" dirty="0"/>
              <a:t>}</a:t>
            </a:r>
          </a:p>
          <a:p>
            <a:pPr marL="457200" indent="-457200"/>
            <a:r>
              <a:rPr lang="zh-CN" altLang="en-US" dirty="0"/>
              <a:t>称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 </a:t>
            </a:r>
            <a:r>
              <a:rPr lang="zh-CN" altLang="en-US" dirty="0"/>
              <a:t>为</a:t>
            </a:r>
            <a:r>
              <a:rPr lang="en-US" altLang="zh-CN" i="1" dirty="0"/>
              <a:t>x</a:t>
            </a:r>
            <a:r>
              <a:rPr lang="zh-CN" altLang="en-US" dirty="0"/>
              <a:t>关于</a:t>
            </a:r>
            <a:r>
              <a:rPr lang="en-US" altLang="zh-CN" i="1" dirty="0"/>
              <a:t>R</a:t>
            </a:r>
            <a:r>
              <a:rPr lang="zh-CN" altLang="en-US" dirty="0"/>
              <a:t>的等价类</a:t>
            </a:r>
            <a:r>
              <a:rPr lang="en-US" altLang="zh-CN" dirty="0"/>
              <a:t>, </a:t>
            </a:r>
            <a:r>
              <a:rPr lang="zh-CN" altLang="en-US" dirty="0"/>
              <a:t>简称为</a:t>
            </a:r>
            <a:r>
              <a:rPr lang="en-US" altLang="zh-CN" i="1" dirty="0"/>
              <a:t>x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等价类</a:t>
            </a:r>
            <a:r>
              <a:rPr lang="en-US" altLang="zh-CN" dirty="0"/>
              <a:t>, </a:t>
            </a:r>
            <a:r>
              <a:rPr lang="zh-CN" altLang="en-US" dirty="0"/>
              <a:t>简记为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zh-CN" altLang="en-US" dirty="0"/>
              <a:t>或    </a:t>
            </a:r>
          </a:p>
          <a:p>
            <a:pPr marL="457200" indent="-457200"/>
            <a:endParaRPr lang="zh-CN" altLang="en-US" dirty="0"/>
          </a:p>
          <a:p>
            <a:pPr marL="457200" indent="-457200"/>
            <a:r>
              <a:rPr lang="zh-CN" altLang="en-US" dirty="0"/>
              <a:t>实例   </a:t>
            </a:r>
            <a:r>
              <a:rPr lang="en-US" altLang="zh-CN" i="1" dirty="0"/>
              <a:t>A</a:t>
            </a:r>
            <a:r>
              <a:rPr lang="en-US" altLang="zh-CN" dirty="0"/>
              <a:t>={1, 2, … , 8}</a:t>
            </a:r>
            <a:r>
              <a:rPr lang="zh-CN" altLang="en-US" dirty="0"/>
              <a:t>上模</a:t>
            </a:r>
            <a:r>
              <a:rPr lang="en-US" altLang="zh-CN" dirty="0"/>
              <a:t>3</a:t>
            </a:r>
            <a:r>
              <a:rPr lang="zh-CN" altLang="en-US" dirty="0"/>
              <a:t>等价关系的等价类：</a:t>
            </a:r>
          </a:p>
          <a:p>
            <a:pPr marL="457200" indent="-457200"/>
            <a:r>
              <a:rPr lang="zh-CN" altLang="en-US" dirty="0"/>
              <a:t>            </a:t>
            </a:r>
            <a:r>
              <a:rPr lang="en-US" altLang="zh-CN" dirty="0"/>
              <a:t>[1] = [4] = [7] = {1, 4, 7}</a:t>
            </a:r>
          </a:p>
          <a:p>
            <a:pPr marL="457200" indent="-457200"/>
            <a:r>
              <a:rPr lang="en-US" altLang="zh-CN" dirty="0"/>
              <a:t>            [2] = [5] = [8] = {2, 5, 8}</a:t>
            </a:r>
          </a:p>
          <a:p>
            <a:pPr marL="457200" indent="-457200"/>
            <a:r>
              <a:rPr lang="en-US" altLang="zh-CN" dirty="0"/>
              <a:t>            [3] = [6] = {3, 6}</a:t>
            </a:r>
          </a:p>
        </p:txBody>
      </p:sp>
      <p:graphicFrame>
        <p:nvGraphicFramePr>
          <p:cNvPr id="407561" name="Object 9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653149784"/>
              </p:ext>
            </p:extLst>
          </p:nvPr>
        </p:nvGraphicFramePr>
        <p:xfrm>
          <a:off x="8156429" y="2241982"/>
          <a:ext cx="358775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139680" imgH="215640" progId="Equation.3">
                  <p:embed/>
                </p:oleObj>
              </mc:Choice>
              <mc:Fallback>
                <p:oleObj name="公式" r:id="rId3" imgW="139680" imgH="2156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429" y="2241982"/>
                        <a:ext cx="358775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DCA3B-74CA-4B90-AC8B-C6F217A33550}" type="slidenum">
              <a:rPr lang="en-US" altLang="zh-CN"/>
              <a:pPr/>
              <a:t>58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08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等价类的性质</a:t>
            </a:r>
          </a:p>
        </p:txBody>
      </p:sp>
      <p:sp>
        <p:nvSpPr>
          <p:cNvPr id="409609" name="Rectangle 9"/>
          <p:cNvSpPr>
            <a:spLocks noGrp="1" noChangeArrowheads="1"/>
          </p:cNvSpPr>
          <p:nvPr>
            <p:ph idx="1"/>
          </p:nvPr>
        </p:nvSpPr>
        <p:spPr>
          <a:xfrm>
            <a:off x="395288" y="1196975"/>
            <a:ext cx="8280400" cy="230346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定理</a:t>
            </a:r>
            <a:r>
              <a:rPr lang="en-US" altLang="zh-CN" dirty="0">
                <a:solidFill>
                  <a:srgbClr val="A50021"/>
                </a:solidFill>
              </a:rPr>
              <a:t>7.14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R</a:t>
            </a:r>
            <a:r>
              <a:rPr lang="zh-CN" altLang="en-US" dirty="0"/>
              <a:t>是非空集合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</a:p>
          <a:p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, 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的非空子集</a:t>
            </a:r>
          </a:p>
          <a:p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如果 </a:t>
            </a:r>
            <a:r>
              <a:rPr lang="en-US" altLang="zh-CN" i="1" dirty="0" err="1"/>
              <a:t>xRy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 = [</a:t>
            </a:r>
            <a:r>
              <a:rPr lang="en-US" altLang="zh-CN" i="1" dirty="0"/>
              <a:t>y</a:t>
            </a:r>
            <a:r>
              <a:rPr lang="en-US" altLang="zh-CN" dirty="0"/>
              <a:t>]</a:t>
            </a:r>
          </a:p>
          <a:p>
            <a:r>
              <a:rPr lang="en-US" altLang="zh-CN" dirty="0"/>
              <a:t>(3)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如果 </a:t>
            </a:r>
            <a:r>
              <a:rPr lang="en-US" altLang="zh-CN" i="1" dirty="0"/>
              <a:t>x  </a:t>
            </a:r>
            <a:r>
              <a:rPr lang="en-US" altLang="zh-CN" dirty="0"/>
              <a:t> 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zh-CN" altLang="en-US" dirty="0"/>
              <a:t>则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zh-CN" altLang="en-US" dirty="0"/>
              <a:t>与</a:t>
            </a:r>
            <a:r>
              <a:rPr lang="en-US" altLang="zh-CN" dirty="0"/>
              <a:t>[</a:t>
            </a:r>
            <a:r>
              <a:rPr lang="en-US" altLang="zh-CN" i="1" dirty="0"/>
              <a:t>y</a:t>
            </a:r>
            <a:r>
              <a:rPr lang="en-US" altLang="zh-CN" dirty="0"/>
              <a:t>]</a:t>
            </a:r>
            <a:r>
              <a:rPr lang="zh-CN" altLang="en-US" dirty="0"/>
              <a:t>不交</a:t>
            </a:r>
          </a:p>
          <a:p>
            <a:r>
              <a:rPr lang="en-US" altLang="zh-CN" dirty="0"/>
              <a:t>(4) ∪{[</a:t>
            </a:r>
            <a:r>
              <a:rPr lang="en-US" altLang="zh-CN" i="1" dirty="0"/>
              <a:t>x</a:t>
            </a:r>
            <a:r>
              <a:rPr lang="en-US" altLang="zh-CN" dirty="0"/>
              <a:t>] 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}=</a:t>
            </a:r>
            <a:r>
              <a:rPr lang="en-US" altLang="zh-CN" i="1" dirty="0"/>
              <a:t>A</a:t>
            </a: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86176-0AAA-44BA-98FE-9D62271ED8B6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409611" name="Rectangle 11"/>
          <p:cNvSpPr>
            <a:spLocks noChangeArrowheads="1"/>
          </p:cNvSpPr>
          <p:nvPr/>
        </p:nvSpPr>
        <p:spPr bwMode="auto">
          <a:xfrm>
            <a:off x="468313" y="3429000"/>
            <a:ext cx="8280400" cy="3096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证 ：</a:t>
            </a:r>
            <a:endParaRPr lang="en-US" altLang="zh-CN" dirty="0"/>
          </a:p>
          <a:p>
            <a:r>
              <a:rPr lang="en-US" altLang="zh-CN" dirty="0"/>
              <a:t>(1) </a:t>
            </a:r>
            <a:r>
              <a:rPr lang="zh-CN" altLang="en-US" dirty="0"/>
              <a:t>由定义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zh-CN" altLang="en-US" dirty="0"/>
              <a:t>有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A</a:t>
            </a:r>
            <a:r>
              <a:rPr lang="en-US" altLang="zh-CN" dirty="0"/>
              <a:t>. </a:t>
            </a:r>
            <a:r>
              <a:rPr lang="zh-CN" altLang="en-US" dirty="0"/>
              <a:t>又</a:t>
            </a:r>
            <a:r>
              <a:rPr lang="en-US" altLang="zh-CN" i="1" dirty="0"/>
              <a:t>x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], </a:t>
            </a:r>
            <a:r>
              <a:rPr lang="zh-CN" altLang="en-US" dirty="0"/>
              <a:t>即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zh-CN" altLang="en-US" dirty="0"/>
              <a:t>非空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任取 </a:t>
            </a:r>
            <a:r>
              <a:rPr lang="en-US" altLang="zh-CN" i="1" dirty="0"/>
              <a:t>z</a:t>
            </a:r>
            <a:r>
              <a:rPr lang="en-US" altLang="zh-CN" dirty="0"/>
              <a:t>, </a:t>
            </a:r>
            <a:r>
              <a:rPr lang="zh-CN" altLang="en-US" dirty="0"/>
              <a:t>则有  </a:t>
            </a:r>
          </a:p>
          <a:p>
            <a:r>
              <a:rPr lang="zh-CN" altLang="en-US" dirty="0"/>
              <a:t>    </a:t>
            </a:r>
            <a:r>
              <a:rPr lang="zh-CN" altLang="fr-FR" dirty="0"/>
              <a:t>        </a:t>
            </a:r>
            <a:r>
              <a:rPr lang="fr-FR" altLang="zh-CN" i="1" dirty="0"/>
              <a:t>z</a:t>
            </a:r>
            <a:r>
              <a:rPr lang="fr-FR" altLang="zh-CN" dirty="0"/>
              <a:t>∈[</a:t>
            </a:r>
            <a:r>
              <a:rPr lang="fr-FR" altLang="zh-CN" i="1" dirty="0"/>
              <a:t>x</a:t>
            </a:r>
            <a:r>
              <a:rPr lang="fr-FR" altLang="zh-CN" dirty="0"/>
              <a:t>]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fr-FR" altLang="zh-CN" dirty="0"/>
              <a:t>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z</a:t>
            </a:r>
            <a:r>
              <a:rPr lang="fr-FR" altLang="zh-CN" dirty="0"/>
              <a:t>&gt;∈</a:t>
            </a:r>
            <a:r>
              <a:rPr lang="fr-FR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fr-FR" altLang="zh-CN" i="1" dirty="0"/>
              <a:t>&lt;z,x&gt;</a:t>
            </a:r>
            <a:r>
              <a:rPr lang="fr-FR" altLang="zh-CN" dirty="0"/>
              <a:t>∈</a:t>
            </a:r>
            <a:r>
              <a:rPr lang="fr-FR" altLang="zh-CN" i="1" dirty="0"/>
              <a:t>R</a:t>
            </a:r>
            <a:r>
              <a:rPr lang="en-US" altLang="zh-CN" i="1" dirty="0"/>
              <a:t> </a:t>
            </a:r>
            <a:endParaRPr lang="fr-FR" altLang="zh-CN" i="1" dirty="0"/>
          </a:p>
          <a:p>
            <a:r>
              <a:rPr lang="zh-CN" altLang="en-US" dirty="0"/>
              <a:t>因此</a:t>
            </a:r>
            <a:r>
              <a:rPr lang="fr-FR" altLang="zh-CN" i="1" dirty="0"/>
              <a:t>    &lt;z,x&gt;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fr-FR" altLang="zh-CN" dirty="0"/>
              <a:t>∧</a:t>
            </a:r>
            <a:r>
              <a:rPr lang="fr-FR" altLang="zh-CN" i="1" dirty="0"/>
              <a:t>&lt;x,y&gt;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fr-FR" altLang="zh-CN" i="1" dirty="0"/>
              <a:t>&lt;z,y&gt;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fr-FR" altLang="zh-CN" i="1" dirty="0"/>
              <a:t>&lt;y,z&gt;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endParaRPr lang="fr-FR" altLang="zh-CN" dirty="0"/>
          </a:p>
          <a:p>
            <a:r>
              <a:rPr lang="zh-CN" altLang="fr-FR" dirty="0"/>
              <a:t>从而证明了</a:t>
            </a:r>
            <a:r>
              <a:rPr lang="en-US" altLang="zh-CN" i="1" dirty="0"/>
              <a:t>z</a:t>
            </a:r>
            <a:r>
              <a:rPr lang="en-US" altLang="zh-CN" dirty="0"/>
              <a:t>∈[</a:t>
            </a:r>
            <a:r>
              <a:rPr lang="en-US" altLang="zh-CN" i="1" dirty="0"/>
              <a:t>y</a:t>
            </a:r>
            <a:r>
              <a:rPr lang="en-US" altLang="zh-CN" dirty="0"/>
              <a:t>]. </a:t>
            </a:r>
            <a:r>
              <a:rPr lang="zh-CN" altLang="en-US" dirty="0"/>
              <a:t>综上所述必有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[</a:t>
            </a:r>
            <a:r>
              <a:rPr lang="en-US" altLang="zh-CN" i="1" dirty="0"/>
              <a:t>y</a:t>
            </a:r>
            <a:r>
              <a:rPr lang="en-US" altLang="zh-CN" dirty="0"/>
              <a:t>]. </a:t>
            </a:r>
            <a:r>
              <a:rPr lang="zh-CN" altLang="en-US" dirty="0"/>
              <a:t>同理可证 </a:t>
            </a:r>
            <a:r>
              <a:rPr lang="en-US" altLang="zh-CN" dirty="0"/>
              <a:t>[</a:t>
            </a:r>
            <a:r>
              <a:rPr lang="en-US" altLang="zh-CN" i="1" dirty="0"/>
              <a:t>y</a:t>
            </a:r>
            <a:r>
              <a:rPr lang="en-US" altLang="zh-CN" dirty="0"/>
              <a:t>]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]. </a:t>
            </a:r>
          </a:p>
          <a:p>
            <a:r>
              <a:rPr lang="zh-CN" altLang="en-US" dirty="0"/>
              <a:t>这就得到了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 = [</a:t>
            </a:r>
            <a:r>
              <a:rPr lang="en-US" altLang="zh-CN" i="1" dirty="0"/>
              <a:t>y</a:t>
            </a:r>
            <a:r>
              <a:rPr lang="en-US" altLang="zh-CN" dirty="0"/>
              <a:t>].</a:t>
            </a:r>
          </a:p>
        </p:txBody>
      </p:sp>
      <p:pic>
        <p:nvPicPr>
          <p:cNvPr id="9" name="Picture 11" descr="图形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636912"/>
            <a:ext cx="1825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性质证明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idx="1"/>
          </p:nvPr>
        </p:nvSpPr>
        <p:spPr>
          <a:xfrm>
            <a:off x="530225" y="1339850"/>
            <a:ext cx="8218488" cy="576263"/>
          </a:xfrm>
        </p:spPr>
        <p:txBody>
          <a:bodyPr/>
          <a:lstStyle/>
          <a:p>
            <a:r>
              <a:rPr lang="zh-CN" altLang="en-US"/>
              <a:t>证明 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/>
              <a:t>(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C</a:t>
            </a:r>
            <a:r>
              <a:rPr lang="en-US" altLang="zh-CN"/>
              <a:t>) = 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B</a:t>
            </a:r>
            <a:r>
              <a:rPr lang="en-US" altLang="zh-CN"/>
              <a:t>)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>
                <a:sym typeface="Symbol" panose="05050102010706020507" pitchFamily="18" charset="2"/>
              </a:rPr>
              <a:t></a:t>
            </a:r>
            <a:r>
              <a:rPr lang="en-US" altLang="zh-CN" i="1"/>
              <a:t>C</a:t>
            </a:r>
            <a:r>
              <a:rPr lang="en-US" altLang="zh-CN"/>
              <a:t>)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21139-4DB3-48D1-857F-AA6CB75AE72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274436" name="Rectangle 4"/>
          <p:cNvSpPr>
            <a:spLocks noChangeArrowheads="1"/>
          </p:cNvSpPr>
          <p:nvPr/>
        </p:nvSpPr>
        <p:spPr bwMode="auto">
          <a:xfrm>
            <a:off x="539750" y="2133600"/>
            <a:ext cx="8208963" cy="374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证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 </a:t>
            </a:r>
          </a:p>
          <a:p>
            <a:r>
              <a:rPr lang="en-US" altLang="zh-CN" dirty="0"/>
              <a:t>            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A</a:t>
            </a:r>
            <a:r>
              <a:rPr lang="en-US" altLang="zh-CN" dirty="0"/>
              <a:t>×(</a:t>
            </a:r>
            <a:r>
              <a:rPr lang="en-US" altLang="zh-CN" i="1" dirty="0"/>
              <a:t>B</a:t>
            </a:r>
            <a:r>
              <a:rPr lang="en-US" altLang="zh-CN" dirty="0"/>
              <a:t>∪</a:t>
            </a:r>
            <a:r>
              <a:rPr lang="en-US" altLang="zh-CN" i="1" dirty="0"/>
              <a:t>C</a:t>
            </a:r>
            <a:r>
              <a:rPr lang="en-US" altLang="zh-CN" dirty="0"/>
              <a:t>) </a:t>
            </a:r>
          </a:p>
          <a:p>
            <a:r>
              <a:rPr lang="en-US" altLang="zh-CN" dirty="0"/>
              <a:t>         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 err="1"/>
              <a:t>∪</a:t>
            </a:r>
            <a:r>
              <a:rPr lang="en-US" altLang="zh-CN" i="1" dirty="0" err="1"/>
              <a:t>C</a:t>
            </a:r>
            <a:r>
              <a:rPr lang="en-US" altLang="zh-CN" i="1" dirty="0"/>
              <a:t>  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∧(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 err="1"/>
              <a:t>∨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C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     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/>
              <a:t>)∨(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C</a:t>
            </a:r>
            <a:r>
              <a:rPr lang="en-US" altLang="zh-CN" dirty="0"/>
              <a:t>)     </a:t>
            </a:r>
          </a:p>
          <a:p>
            <a:r>
              <a:rPr lang="en-US" altLang="zh-CN" dirty="0"/>
              <a:t>         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B</a:t>
            </a:r>
            <a:r>
              <a:rPr lang="en-US" altLang="zh-CN" dirty="0"/>
              <a:t>∨&lt;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C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&gt;∈(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B</a:t>
            </a:r>
            <a:r>
              <a:rPr lang="en-US" altLang="zh-CN" dirty="0"/>
              <a:t>)∪(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C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所以有</a:t>
            </a:r>
            <a:r>
              <a:rPr lang="en-US" altLang="zh-CN" i="1" dirty="0"/>
              <a:t>A</a:t>
            </a:r>
            <a:r>
              <a:rPr lang="en-US" altLang="zh-CN" dirty="0"/>
              <a:t>×(</a:t>
            </a:r>
            <a:r>
              <a:rPr lang="en-US" altLang="zh-CN" i="1" dirty="0"/>
              <a:t>B</a:t>
            </a:r>
            <a:r>
              <a:rPr lang="en-US" altLang="zh-CN" dirty="0"/>
              <a:t>∪</a:t>
            </a:r>
            <a:r>
              <a:rPr lang="en-US" altLang="zh-CN" i="1" dirty="0"/>
              <a:t>C</a:t>
            </a:r>
            <a:r>
              <a:rPr lang="en-US" altLang="zh-CN" dirty="0"/>
              <a:t>) = (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B</a:t>
            </a:r>
            <a:r>
              <a:rPr lang="en-US" altLang="zh-CN" dirty="0"/>
              <a:t>)∪(</a:t>
            </a:r>
            <a:r>
              <a:rPr lang="en-US" altLang="zh-CN" i="1" dirty="0"/>
              <a:t>A</a:t>
            </a:r>
            <a:r>
              <a:rPr lang="en-US" altLang="zh-CN" dirty="0"/>
              <a:t>×</a:t>
            </a:r>
            <a:r>
              <a:rPr lang="en-US" altLang="zh-CN" i="1" dirty="0"/>
              <a:t>C</a:t>
            </a:r>
            <a:r>
              <a:rPr lang="en-US" altLang="zh-CN" dirty="0"/>
              <a:t>).</a:t>
            </a:r>
          </a:p>
        </p:txBody>
      </p:sp>
    </p:spTree>
  </p:cSld>
  <p:clrMapOvr>
    <a:masterClrMapping/>
  </p:clrMapOvr>
  <p:transition spd="slow"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证明</a:t>
            </a:r>
          </a:p>
        </p:txBody>
      </p:sp>
      <p:sp>
        <p:nvSpPr>
          <p:cNvPr id="411657" name="Rectangle 9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80400" cy="12969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假设 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]∩[</a:t>
            </a:r>
            <a:r>
              <a:rPr lang="en-US" altLang="zh-CN" i="1" dirty="0"/>
              <a:t>y</a:t>
            </a:r>
            <a:r>
              <a:rPr lang="en-US" altLang="zh-CN" dirty="0"/>
              <a:t>]≠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 </a:t>
            </a:r>
            <a:r>
              <a:rPr lang="zh-CN" altLang="en-US" dirty="0"/>
              <a:t>则存在 </a:t>
            </a:r>
            <a:r>
              <a:rPr lang="en-US" altLang="zh-CN" i="1" dirty="0"/>
              <a:t>z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]∩[</a:t>
            </a:r>
            <a:r>
              <a:rPr lang="en-US" altLang="zh-CN" i="1" dirty="0"/>
              <a:t>y</a:t>
            </a:r>
            <a:r>
              <a:rPr lang="en-US" altLang="zh-CN" dirty="0"/>
              <a:t>], </a:t>
            </a:r>
            <a:r>
              <a:rPr lang="zh-CN" altLang="en-US" dirty="0"/>
              <a:t>从而有</a:t>
            </a:r>
            <a:r>
              <a:rPr lang="en-US" altLang="zh-CN" i="1" dirty="0"/>
              <a:t>z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]∧</a:t>
            </a:r>
            <a:r>
              <a:rPr lang="en-US" altLang="zh-CN" i="1" dirty="0"/>
              <a:t>z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[</a:t>
            </a:r>
            <a:r>
              <a:rPr lang="en-US" altLang="zh-CN" i="1" dirty="0"/>
              <a:t>y</a:t>
            </a:r>
            <a:r>
              <a:rPr lang="en-US" altLang="zh-CN" dirty="0"/>
              <a:t>],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即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∧&lt;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zh-CN" altLang="en-US" dirty="0"/>
              <a:t>成立</a:t>
            </a:r>
            <a:r>
              <a:rPr lang="en-US" altLang="zh-CN" dirty="0"/>
              <a:t>. </a:t>
            </a:r>
            <a:r>
              <a:rPr lang="zh-CN" altLang="en-US" dirty="0"/>
              <a:t>根据</a:t>
            </a:r>
            <a:r>
              <a:rPr lang="en-US" altLang="zh-CN" i="1" dirty="0"/>
              <a:t>R</a:t>
            </a:r>
            <a:r>
              <a:rPr lang="zh-CN" altLang="en-US" dirty="0"/>
              <a:t>的对称性和传递性必有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与 </a:t>
            </a:r>
            <a:r>
              <a:rPr lang="en-US" altLang="zh-CN" i="1" dirty="0"/>
              <a:t>x</a:t>
            </a:r>
            <a:r>
              <a:rPr lang="en-US" altLang="zh-CN" dirty="0"/>
              <a:t>    </a:t>
            </a:r>
            <a:r>
              <a:rPr lang="en-US" altLang="zh-CN" i="1" dirty="0"/>
              <a:t>y</a:t>
            </a:r>
            <a:r>
              <a:rPr lang="zh-CN" altLang="en-US" dirty="0"/>
              <a:t>矛盾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endParaRPr lang="en-US" altLang="zh-CN" dirty="0"/>
          </a:p>
        </p:txBody>
      </p:sp>
      <p:sp>
        <p:nvSpPr>
          <p:cNvPr id="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76C217-5B6B-4F79-9CF8-A8E2447FC872}" type="slidenum">
              <a:rPr lang="en-US" altLang="zh-CN"/>
              <a:pPr/>
              <a:t>60</a:t>
            </a:fld>
            <a:endParaRPr lang="en-US" altLang="zh-CN"/>
          </a:p>
        </p:txBody>
      </p:sp>
      <p:pic>
        <p:nvPicPr>
          <p:cNvPr id="411651" name="Picture 3" descr="特殊符号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4325" y="2276475"/>
            <a:ext cx="274638" cy="29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1659" name="Rectangle 11"/>
          <p:cNvSpPr>
            <a:spLocks noChangeArrowheads="1"/>
          </p:cNvSpPr>
          <p:nvPr/>
        </p:nvSpPr>
        <p:spPr bwMode="auto">
          <a:xfrm>
            <a:off x="468313" y="2852738"/>
            <a:ext cx="8424862" cy="338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en-US" altLang="zh-CN" dirty="0"/>
              <a:t>(4)  </a:t>
            </a:r>
            <a:r>
              <a:rPr lang="zh-CN" altLang="en-US" dirty="0"/>
              <a:t>先证∪</a:t>
            </a:r>
            <a:r>
              <a:rPr lang="en-US" altLang="zh-CN" dirty="0"/>
              <a:t>{[</a:t>
            </a:r>
            <a:r>
              <a:rPr lang="en-US" altLang="zh-CN" i="1" dirty="0"/>
              <a:t>x</a:t>
            </a:r>
            <a:r>
              <a:rPr lang="en-US" altLang="zh-CN" dirty="0"/>
              <a:t>] 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}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A.  </a:t>
            </a:r>
            <a:r>
              <a:rPr lang="zh-CN" altLang="en-US" dirty="0"/>
              <a:t>任取</a:t>
            </a:r>
            <a:r>
              <a:rPr lang="en-US" altLang="zh-CN" i="1" dirty="0"/>
              <a:t>y</a:t>
            </a:r>
            <a:r>
              <a:rPr lang="en-US" altLang="zh-CN" dirty="0"/>
              <a:t>, 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             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∪{[</a:t>
            </a:r>
            <a:r>
              <a:rPr lang="en-US" altLang="zh-CN" i="1" dirty="0"/>
              <a:t>x</a:t>
            </a:r>
            <a:r>
              <a:rPr lang="en-US" altLang="zh-CN" dirty="0"/>
              <a:t>] 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}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/>
              <a:t>∧</a:t>
            </a:r>
            <a:r>
              <a:rPr lang="en-US" altLang="zh-CN" i="1" dirty="0" err="1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[</a:t>
            </a:r>
            <a:r>
              <a:rPr lang="en-US" altLang="zh-CN" i="1" dirty="0"/>
              <a:t>x</a:t>
            </a:r>
            <a:r>
              <a:rPr lang="en-US" altLang="zh-CN" dirty="0"/>
              <a:t>]) </a:t>
            </a:r>
            <a:endParaRPr lang="en-US" altLang="zh-CN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ym typeface="Symbol" panose="05050102010706020507" pitchFamily="18" charset="2"/>
              </a:rPr>
              <a:t>              </a:t>
            </a:r>
            <a:r>
              <a:rPr lang="en-US" altLang="zh-CN" dirty="0"/>
              <a:t> 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从而有∪</a:t>
            </a:r>
            <a:r>
              <a:rPr lang="en-US" altLang="zh-CN" dirty="0"/>
              <a:t>{[</a:t>
            </a:r>
            <a:r>
              <a:rPr lang="en-US" altLang="zh-CN" i="1" dirty="0"/>
              <a:t>x</a:t>
            </a:r>
            <a:r>
              <a:rPr lang="en-US" altLang="zh-CN" dirty="0"/>
              <a:t>] |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}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/>
              <a:t>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再证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∪{[</a:t>
            </a:r>
            <a:r>
              <a:rPr lang="en-US" altLang="zh-CN" i="1" dirty="0"/>
              <a:t>x</a:t>
            </a:r>
            <a:r>
              <a:rPr lang="en-US" altLang="zh-CN" dirty="0"/>
              <a:t>] |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}.  </a:t>
            </a:r>
            <a:r>
              <a:rPr lang="zh-CN" altLang="en-US" dirty="0"/>
              <a:t>任取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          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dirty="0"/>
              <a:t>[</a:t>
            </a:r>
            <a:r>
              <a:rPr lang="en-US" altLang="zh-CN" i="1" dirty="0"/>
              <a:t>y</a:t>
            </a:r>
            <a:r>
              <a:rPr lang="en-US" altLang="zh-CN" dirty="0"/>
              <a:t>]∧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y</a:t>
            </a:r>
            <a:r>
              <a:rPr lang="en-US" altLang="zh-CN" dirty="0"/>
              <a:t>∈∪{[</a:t>
            </a:r>
            <a:r>
              <a:rPr lang="en-US" altLang="zh-CN" i="1" dirty="0"/>
              <a:t>x</a:t>
            </a:r>
            <a:r>
              <a:rPr lang="en-US" altLang="zh-CN" dirty="0"/>
              <a:t>] 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}  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从而有∪</a:t>
            </a:r>
            <a:r>
              <a:rPr lang="en-US" altLang="zh-CN" dirty="0"/>
              <a:t>{[</a:t>
            </a:r>
            <a:r>
              <a:rPr lang="en-US" altLang="zh-CN" i="1" dirty="0"/>
              <a:t>x</a:t>
            </a:r>
            <a:r>
              <a:rPr lang="en-US" altLang="zh-CN" dirty="0"/>
              <a:t>] |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}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zh-CN" altLang="en-US" dirty="0"/>
              <a:t>成立</a:t>
            </a:r>
            <a:r>
              <a:rPr lang="en-US" altLang="zh-CN" dirty="0"/>
              <a:t>.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综上所述得∪</a:t>
            </a:r>
            <a:r>
              <a:rPr lang="en-US" altLang="zh-CN" dirty="0"/>
              <a:t>{[</a:t>
            </a:r>
            <a:r>
              <a:rPr lang="en-US" altLang="zh-CN" i="1" dirty="0"/>
              <a:t>x</a:t>
            </a:r>
            <a:r>
              <a:rPr lang="en-US" altLang="zh-CN" dirty="0"/>
              <a:t>] |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/>
              <a:t>} = </a:t>
            </a:r>
            <a:r>
              <a:rPr lang="en-US" altLang="zh-CN" i="1" dirty="0"/>
              <a:t>A</a:t>
            </a:r>
            <a:r>
              <a:rPr lang="en-US" altLang="zh-CN" dirty="0"/>
              <a:t>. </a:t>
            </a:r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pic>
        <p:nvPicPr>
          <p:cNvPr id="9" name="Picture 11" descr="图形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2138362"/>
            <a:ext cx="1825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70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商集与划分</a:t>
            </a:r>
          </a:p>
        </p:txBody>
      </p:sp>
      <p:sp>
        <p:nvSpPr>
          <p:cNvPr id="413704" name="Rectangle 8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353425" cy="2879725"/>
          </a:xfrm>
        </p:spPr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7.17</a:t>
            </a:r>
            <a:r>
              <a:rPr lang="en-US" altLang="zh-CN" dirty="0"/>
              <a:t> 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上的等价关系</a:t>
            </a:r>
            <a:r>
              <a:rPr lang="en-US" altLang="zh-CN" dirty="0"/>
              <a:t>, </a:t>
            </a:r>
            <a:r>
              <a:rPr lang="zh-CN" altLang="en-US" dirty="0"/>
              <a:t>以 </a:t>
            </a:r>
            <a:r>
              <a:rPr lang="en-US" altLang="zh-CN" i="1" dirty="0"/>
              <a:t>R </a:t>
            </a:r>
            <a:r>
              <a:rPr lang="zh-CN" altLang="en-US" dirty="0"/>
              <a:t>的所有</a:t>
            </a:r>
            <a:r>
              <a:rPr lang="zh-CN" altLang="en-US" dirty="0">
                <a:solidFill>
                  <a:srgbClr val="FF0000"/>
                </a:solidFill>
              </a:rPr>
              <a:t>等价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类作为元素</a:t>
            </a:r>
            <a:r>
              <a:rPr lang="zh-CN" altLang="en-US" dirty="0"/>
              <a:t>的集合称为</a:t>
            </a:r>
            <a:r>
              <a:rPr lang="en-US" altLang="zh-CN" i="1" dirty="0"/>
              <a:t>A</a:t>
            </a:r>
            <a:r>
              <a:rPr lang="zh-CN" altLang="en-US" dirty="0"/>
              <a:t>关于</a:t>
            </a:r>
            <a:r>
              <a:rPr lang="en-US" altLang="zh-CN" i="1" dirty="0"/>
              <a:t>R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商集</a:t>
            </a:r>
            <a:r>
              <a:rPr lang="en-US" altLang="zh-CN" dirty="0"/>
              <a:t>, </a:t>
            </a:r>
            <a:r>
              <a:rPr lang="zh-CN" altLang="en-US" dirty="0"/>
              <a:t>记做</a:t>
            </a:r>
            <a:r>
              <a:rPr lang="en-US" altLang="zh-CN" i="1" dirty="0"/>
              <a:t>A</a:t>
            </a:r>
            <a:r>
              <a:rPr lang="en-US" altLang="zh-CN" dirty="0"/>
              <a:t>/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br>
              <a:rPr lang="en-US" altLang="zh-CN" dirty="0"/>
            </a:br>
            <a:r>
              <a:rPr lang="en-US" altLang="zh-CN" dirty="0"/>
              <a:t>                    </a:t>
            </a:r>
            <a:r>
              <a:rPr lang="en-US" altLang="zh-CN" i="1" dirty="0"/>
              <a:t>A</a:t>
            </a:r>
            <a:r>
              <a:rPr lang="en-US" altLang="zh-CN" dirty="0"/>
              <a:t>/</a:t>
            </a:r>
            <a:r>
              <a:rPr lang="en-US" altLang="zh-CN" i="1" dirty="0"/>
              <a:t>R </a:t>
            </a:r>
            <a:r>
              <a:rPr lang="en-US" altLang="zh-CN" dirty="0"/>
              <a:t>= {[</a:t>
            </a:r>
            <a:r>
              <a:rPr lang="en-US" altLang="zh-CN" i="1" dirty="0"/>
              <a:t>x</a:t>
            </a:r>
            <a:r>
              <a:rPr lang="en-US" altLang="zh-CN" dirty="0"/>
              <a:t>]</a:t>
            </a:r>
            <a:r>
              <a:rPr lang="en-US" altLang="zh-CN" i="1" baseline="-25000" dirty="0"/>
              <a:t>R</a:t>
            </a:r>
            <a:r>
              <a:rPr lang="en-US" altLang="zh-CN" i="1" dirty="0"/>
              <a:t> </a:t>
            </a:r>
            <a:r>
              <a:rPr lang="en-US" altLang="zh-CN" dirty="0"/>
              <a:t>| 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}</a:t>
            </a:r>
          </a:p>
          <a:p>
            <a:pPr marL="457200" indent="-457200">
              <a:lnSpc>
                <a:spcPct val="90000"/>
              </a:lnSpc>
              <a:spcBef>
                <a:spcPct val="55000"/>
              </a:spcBef>
            </a:pPr>
            <a:r>
              <a:rPr lang="zh-CN" altLang="en-US" dirty="0"/>
              <a:t>实例 设 </a:t>
            </a:r>
            <a:r>
              <a:rPr lang="en-US" altLang="zh-CN" i="1" dirty="0"/>
              <a:t>A</a:t>
            </a:r>
            <a:r>
              <a:rPr lang="en-US" altLang="zh-CN" dirty="0"/>
              <a:t>={1,2,…,8}</a:t>
            </a:r>
            <a:r>
              <a:rPr lang="zh-CN" altLang="en-US" dirty="0"/>
              <a:t>，</a:t>
            </a:r>
            <a:r>
              <a:rPr lang="en-US" altLang="zh-CN" dirty="0"/>
              <a:t>A</a:t>
            </a:r>
            <a:r>
              <a:rPr lang="zh-CN" altLang="en-US" dirty="0"/>
              <a:t>关于模</a:t>
            </a:r>
            <a:r>
              <a:rPr lang="en-US" altLang="zh-CN" dirty="0"/>
              <a:t>3</a:t>
            </a:r>
            <a:r>
              <a:rPr lang="zh-CN" altLang="en-US" dirty="0"/>
              <a:t>等价关系</a:t>
            </a:r>
            <a:r>
              <a:rPr lang="en-US" altLang="zh-CN" i="1" dirty="0"/>
              <a:t>R</a:t>
            </a:r>
            <a:r>
              <a:rPr lang="zh-CN" altLang="en-US" dirty="0"/>
              <a:t>的商集为</a:t>
            </a:r>
            <a:br>
              <a:rPr lang="zh-CN" altLang="en-US" dirty="0"/>
            </a:br>
            <a:r>
              <a:rPr lang="zh-CN" altLang="en-US" dirty="0"/>
              <a:t>               </a:t>
            </a:r>
            <a:r>
              <a:rPr lang="en-US" altLang="zh-CN" i="1" dirty="0"/>
              <a:t>A/R </a:t>
            </a:r>
            <a:r>
              <a:rPr lang="en-US" altLang="zh-CN" dirty="0"/>
              <a:t>= {{1,4,7}, {2,5,8}, {3,6}}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zh-CN" i="1" dirty="0"/>
              <a:t>A</a:t>
            </a:r>
            <a:r>
              <a:rPr lang="zh-CN" altLang="en-US" dirty="0"/>
              <a:t>关于恒等关系和全域关系的商集为：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/>
              <a:t>            </a:t>
            </a:r>
            <a:r>
              <a:rPr lang="zh-CN" altLang="en-US" i="1" dirty="0"/>
              <a:t> </a:t>
            </a:r>
            <a:r>
              <a:rPr lang="en-US" altLang="zh-CN" i="1" dirty="0"/>
              <a:t>A/I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{{1}, {2}, …, {8}}</a:t>
            </a:r>
            <a:r>
              <a:rPr lang="zh-CN" altLang="en-US" dirty="0"/>
              <a:t>， </a:t>
            </a:r>
            <a:r>
              <a:rPr lang="en-US" altLang="zh-CN" i="1" dirty="0"/>
              <a:t>A/E</a:t>
            </a:r>
            <a:r>
              <a:rPr lang="en-US" altLang="zh-CN" i="1" baseline="-25000" dirty="0"/>
              <a:t>A</a:t>
            </a:r>
            <a:r>
              <a:rPr lang="en-US" altLang="zh-CN" i="1" dirty="0"/>
              <a:t> </a:t>
            </a:r>
            <a:r>
              <a:rPr lang="en-US" altLang="zh-CN" dirty="0"/>
              <a:t>= {{1,2,…,8}}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5180D-87AC-474C-9441-745C8586101C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413705" name="Rectangle 9"/>
          <p:cNvSpPr>
            <a:spLocks noChangeArrowheads="1"/>
          </p:cNvSpPr>
          <p:nvPr/>
        </p:nvSpPr>
        <p:spPr bwMode="auto">
          <a:xfrm>
            <a:off x="395288" y="4149725"/>
            <a:ext cx="8229600" cy="2232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7.18</a:t>
            </a:r>
            <a:r>
              <a:rPr lang="en-US" altLang="zh-CN" dirty="0"/>
              <a:t> </a:t>
            </a:r>
            <a:r>
              <a:rPr lang="zh-CN" altLang="en-US" dirty="0"/>
              <a:t>设</a:t>
            </a:r>
            <a:r>
              <a:rPr lang="en-US" altLang="zh-CN" i="1" dirty="0"/>
              <a:t>A</a:t>
            </a:r>
            <a:r>
              <a:rPr lang="zh-CN" altLang="en-US" dirty="0"/>
              <a:t>为非空集合</a:t>
            </a:r>
            <a:r>
              <a:rPr lang="en-US" altLang="zh-CN" dirty="0"/>
              <a:t>, </a:t>
            </a:r>
            <a:r>
              <a:rPr lang="zh-CN" altLang="en-US" dirty="0"/>
              <a:t>若</a:t>
            </a:r>
            <a:r>
              <a:rPr lang="en-US" altLang="zh-CN" i="1" dirty="0"/>
              <a:t>A</a:t>
            </a:r>
            <a:r>
              <a:rPr lang="zh-CN" altLang="en-US" dirty="0"/>
              <a:t>的子集族</a:t>
            </a:r>
            <a:r>
              <a:rPr lang="en-US" altLang="zh-CN" i="1" dirty="0"/>
              <a:t>π</a:t>
            </a:r>
            <a:r>
              <a:rPr lang="en-US" altLang="zh-CN" dirty="0"/>
              <a:t>(</a:t>
            </a:r>
            <a:r>
              <a:rPr lang="en-US" altLang="zh-CN" i="1" dirty="0"/>
              <a:t>π 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 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A</a:t>
            </a:r>
            <a:r>
              <a:rPr lang="en-US" altLang="zh-CN" dirty="0"/>
              <a:t>))</a:t>
            </a:r>
            <a:r>
              <a:rPr lang="zh-CN" altLang="en-US" dirty="0"/>
              <a:t>满足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</a:t>
            </a:r>
            <a:r>
              <a:rPr lang="en-US" altLang="zh-CN" i="1" dirty="0"/>
              <a:t>π 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y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π</a:t>
            </a:r>
            <a:r>
              <a:rPr lang="en-US" altLang="zh-CN" dirty="0"/>
              <a:t>∧</a:t>
            </a:r>
            <a:r>
              <a:rPr lang="en-US" altLang="zh-CN" i="1" dirty="0" err="1"/>
              <a:t>x</a:t>
            </a:r>
            <a:r>
              <a:rPr lang="en-US" altLang="zh-CN" dirty="0" err="1"/>
              <a:t>≠</a:t>
            </a:r>
            <a:r>
              <a:rPr lang="en-US" altLang="zh-CN" i="1" dirty="0" err="1"/>
              <a:t>y</a:t>
            </a:r>
            <a:r>
              <a:rPr lang="en-US" altLang="zh-CN" dirty="0" err="1"/>
              <a:t>→</a:t>
            </a:r>
            <a:r>
              <a:rPr lang="en-US" altLang="zh-CN" i="1" dirty="0" err="1"/>
              <a:t>x</a:t>
            </a:r>
            <a:r>
              <a:rPr lang="en-US" altLang="zh-CN" dirty="0" err="1"/>
              <a:t>∩</a:t>
            </a:r>
            <a:r>
              <a:rPr lang="en-US" altLang="zh-CN" i="1" dirty="0" err="1"/>
              <a:t>y</a:t>
            </a:r>
            <a:r>
              <a:rPr lang="en-US" altLang="zh-CN" dirty="0"/>
              <a:t>=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(3) ∪</a:t>
            </a:r>
            <a:r>
              <a:rPr lang="en-US" altLang="zh-CN" i="1" dirty="0"/>
              <a:t>π </a:t>
            </a:r>
            <a:r>
              <a:rPr lang="en-US" altLang="zh-CN" dirty="0"/>
              <a:t>= </a:t>
            </a:r>
            <a:r>
              <a:rPr lang="en-US" altLang="zh-CN" i="1" dirty="0"/>
              <a:t>A</a:t>
            </a:r>
            <a:endParaRPr lang="en-US" altLang="zh-CN" dirty="0"/>
          </a:p>
          <a:p>
            <a:r>
              <a:rPr lang="zh-CN" altLang="en-US" dirty="0"/>
              <a:t>则称</a:t>
            </a:r>
            <a:r>
              <a:rPr lang="en-US" altLang="zh-CN" i="1" dirty="0"/>
              <a:t>π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的一个</a:t>
            </a:r>
            <a:r>
              <a:rPr lang="zh-CN" altLang="en-US" dirty="0">
                <a:solidFill>
                  <a:srgbClr val="A50021"/>
                </a:solidFill>
              </a:rPr>
              <a:t>划分</a:t>
            </a:r>
            <a:r>
              <a:rPr lang="en-US" altLang="zh-CN" dirty="0"/>
              <a:t>, </a:t>
            </a:r>
            <a:r>
              <a:rPr lang="zh-CN" altLang="en-US" dirty="0"/>
              <a:t>称</a:t>
            </a:r>
            <a:r>
              <a:rPr lang="en-US" altLang="zh-CN" i="1" dirty="0"/>
              <a:t>π</a:t>
            </a:r>
            <a:r>
              <a:rPr lang="zh-CN" altLang="en-US" dirty="0"/>
              <a:t>中的元素为</a:t>
            </a:r>
            <a:r>
              <a:rPr lang="en-US" altLang="zh-CN" i="1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划分块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划分实例</a:t>
            </a:r>
          </a:p>
        </p:txBody>
      </p:sp>
      <p:sp>
        <p:nvSpPr>
          <p:cNvPr id="520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0302"/>
            <a:ext cx="8229600" cy="5184923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10</a:t>
            </a:r>
            <a:r>
              <a:rPr lang="en-US" altLang="zh-CN" dirty="0"/>
              <a:t>  </a:t>
            </a:r>
            <a:r>
              <a:rPr lang="zh-CN" altLang="en-US" dirty="0"/>
              <a:t>设 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dirty="0"/>
              <a:t>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d </a:t>
            </a:r>
            <a:r>
              <a:rPr lang="en-US" altLang="zh-CN" dirty="0"/>
              <a:t>}, </a:t>
            </a:r>
            <a:r>
              <a:rPr lang="zh-CN" altLang="en-US" dirty="0"/>
              <a:t>给定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2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3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4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5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6</a:t>
            </a:r>
            <a:r>
              <a:rPr lang="zh-CN" altLang="en-US" dirty="0"/>
              <a:t>如下：</a:t>
            </a:r>
            <a:br>
              <a:rPr lang="zh-CN" altLang="en-US" dirty="0"/>
            </a:br>
            <a:r>
              <a:rPr lang="zh-CN" altLang="en-US" dirty="0"/>
              <a:t>      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en-US" altLang="zh-CN" dirty="0"/>
              <a:t>={{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 </a:t>
            </a:r>
            <a:r>
              <a:rPr lang="en-US" altLang="zh-CN" dirty="0"/>
              <a:t>},{ </a:t>
            </a:r>
            <a:r>
              <a:rPr lang="en-US" altLang="zh-CN" i="1" dirty="0"/>
              <a:t>d 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2</a:t>
            </a:r>
            <a:r>
              <a:rPr lang="en-US" altLang="zh-CN" dirty="0"/>
              <a:t>={{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}, { </a:t>
            </a:r>
            <a:r>
              <a:rPr lang="en-US" altLang="zh-CN" i="1" dirty="0"/>
              <a:t>c </a:t>
            </a:r>
            <a:r>
              <a:rPr lang="en-US" altLang="zh-CN" dirty="0"/>
              <a:t>}, { </a:t>
            </a:r>
            <a:r>
              <a:rPr lang="en-US" altLang="zh-CN" i="1" dirty="0"/>
              <a:t>d 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3</a:t>
            </a:r>
            <a:r>
              <a:rPr lang="en-US" altLang="zh-CN" dirty="0"/>
              <a:t>={{ </a:t>
            </a:r>
            <a:r>
              <a:rPr lang="en-US" altLang="zh-CN" i="1" dirty="0"/>
              <a:t>a </a:t>
            </a:r>
            <a:r>
              <a:rPr lang="en-US" altLang="zh-CN" dirty="0"/>
              <a:t>}, 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d 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4</a:t>
            </a:r>
            <a:r>
              <a:rPr lang="en-US" altLang="zh-CN" dirty="0"/>
              <a:t>={{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}, { </a:t>
            </a:r>
            <a:r>
              <a:rPr lang="en-US" altLang="zh-CN" i="1" dirty="0"/>
              <a:t>c 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5</a:t>
            </a:r>
            <a:r>
              <a:rPr lang="en-US" altLang="zh-CN" dirty="0"/>
              <a:t>={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,{ 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 </a:t>
            </a:r>
            <a:r>
              <a:rPr lang="en-US" altLang="zh-CN" dirty="0"/>
              <a:t>}, {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d 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6</a:t>
            </a:r>
            <a:r>
              <a:rPr lang="en-US" altLang="zh-CN" dirty="0"/>
              <a:t>={{ </a:t>
            </a:r>
            <a:r>
              <a:rPr lang="en-US" altLang="zh-CN" i="1" dirty="0"/>
              <a:t>a</a:t>
            </a:r>
            <a:r>
              <a:rPr lang="en-US" altLang="zh-CN" dirty="0"/>
              <a:t>, { </a:t>
            </a:r>
            <a:r>
              <a:rPr lang="en-US" altLang="zh-CN" i="1" dirty="0"/>
              <a:t>a </a:t>
            </a:r>
            <a:r>
              <a:rPr lang="en-US" altLang="zh-CN" dirty="0"/>
              <a:t>}}, { </a:t>
            </a:r>
            <a:r>
              <a:rPr lang="en-US" altLang="zh-CN" i="1" dirty="0"/>
              <a:t>b</a:t>
            </a:r>
            <a:r>
              <a:rPr lang="en-US" altLang="zh-CN" dirty="0"/>
              <a:t>, </a:t>
            </a:r>
            <a:r>
              <a:rPr lang="en-US" altLang="zh-CN" i="1" dirty="0"/>
              <a:t>c</a:t>
            </a:r>
            <a:r>
              <a:rPr lang="en-US" altLang="zh-CN" dirty="0"/>
              <a:t>, </a:t>
            </a:r>
            <a:r>
              <a:rPr lang="en-US" altLang="zh-CN" i="1" dirty="0"/>
              <a:t>d </a:t>
            </a:r>
            <a:r>
              <a:rPr lang="en-US" altLang="zh-CN" dirty="0"/>
              <a:t>}}</a:t>
            </a:r>
            <a:br>
              <a:rPr lang="en-US" altLang="zh-CN" dirty="0"/>
            </a:br>
            <a:r>
              <a:rPr lang="zh-CN" altLang="en-US" dirty="0"/>
              <a:t>则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1</a:t>
            </a:r>
            <a:r>
              <a:rPr lang="zh-CN" altLang="en-US" dirty="0"/>
              <a:t>和 </a:t>
            </a:r>
            <a:r>
              <a:rPr lang="zh-CN" altLang="en-US" dirty="0">
                <a:sym typeface="Symbol" panose="05050102010706020507" pitchFamily="18" charset="2"/>
              </a:rPr>
              <a:t></a:t>
            </a:r>
            <a:r>
              <a:rPr lang="en-US" altLang="zh-CN" baseline="-25000" dirty="0"/>
              <a:t>2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的划分</a:t>
            </a:r>
            <a:r>
              <a:rPr lang="en-US" altLang="zh-CN" dirty="0"/>
              <a:t>, </a:t>
            </a:r>
            <a:r>
              <a:rPr lang="zh-CN" altLang="en-US" dirty="0"/>
              <a:t>其他都不是</a:t>
            </a:r>
            <a:r>
              <a:rPr lang="en-US" altLang="zh-CN" i="1" dirty="0"/>
              <a:t>A</a:t>
            </a:r>
            <a:r>
              <a:rPr lang="zh-CN" altLang="en-US" dirty="0"/>
              <a:t>的划分</a:t>
            </a:r>
            <a:r>
              <a:rPr lang="en-US" altLang="zh-CN" dirty="0"/>
              <a:t>. </a:t>
            </a:r>
          </a:p>
          <a:p>
            <a:pPr>
              <a:lnSpc>
                <a:spcPct val="120000"/>
              </a:lnSpc>
            </a:pPr>
            <a:endParaRPr lang="en-US" altLang="zh-CN" sz="800" dirty="0"/>
          </a:p>
          <a:p>
            <a:pPr indent="0">
              <a:lnSpc>
                <a:spcPct val="12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每个商集都是一个划分，有限集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上的等价关系与</a:t>
            </a:r>
            <a:r>
              <a:rPr lang="en-US" altLang="zh-CN" dirty="0">
                <a:solidFill>
                  <a:srgbClr val="C00000"/>
                </a:solidFill>
              </a:rPr>
              <a:t>A</a:t>
            </a:r>
            <a:r>
              <a:rPr lang="zh-CN" altLang="en-US" dirty="0">
                <a:solidFill>
                  <a:srgbClr val="C00000"/>
                </a:solidFill>
              </a:rPr>
              <a:t>上的划分一一对应。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C0ED1B-B800-4AA5-AE21-074C2320E0FD}" type="slidenum">
              <a:rPr lang="en-US" altLang="zh-CN"/>
              <a:pPr/>
              <a:t>62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D40F3-0FFA-4BAA-B1F6-06D4D55510C5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421923" name="Rectangle 35"/>
          <p:cNvSpPr>
            <a:spLocks noChangeArrowheads="1"/>
          </p:cNvSpPr>
          <p:nvPr/>
        </p:nvSpPr>
        <p:spPr bwMode="auto">
          <a:xfrm>
            <a:off x="539750" y="112553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solidFill>
                  <a:srgbClr val="A50021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b="1">
                <a:solidFill>
                  <a:srgbClr val="A50021"/>
                </a:solidFill>
                <a:latin typeface="Times New Roman" panose="02020603050405020304" pitchFamily="18" charset="0"/>
              </a:rPr>
              <a:t>11</a:t>
            </a:r>
            <a:r>
              <a:rPr lang="en-US" altLang="zh-CN" b="1">
                <a:latin typeface="Times New Roman" panose="02020603050405020304" pitchFamily="18" charset="0"/>
              </a:rPr>
              <a:t>   </a:t>
            </a:r>
            <a:r>
              <a:rPr lang="zh-CN" altLang="en-US" b="1">
                <a:latin typeface="Times New Roman" panose="02020603050405020304" pitchFamily="18" charset="0"/>
              </a:rPr>
              <a:t>给出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＝</a:t>
            </a:r>
            <a:r>
              <a:rPr lang="en-US" altLang="zh-CN" b="1">
                <a:latin typeface="Times New Roman" panose="02020603050405020304" pitchFamily="18" charset="0"/>
              </a:rPr>
              <a:t>{1,2,3}</a:t>
            </a:r>
            <a:r>
              <a:rPr lang="zh-CN" altLang="en-US" b="1">
                <a:latin typeface="Times New Roman" panose="02020603050405020304" pitchFamily="18" charset="0"/>
              </a:rPr>
              <a:t>上所有的等价关系</a:t>
            </a:r>
          </a:p>
        </p:txBody>
      </p:sp>
      <p:sp>
        <p:nvSpPr>
          <p:cNvPr id="421924" name="Rectangle 36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实例</a:t>
            </a:r>
          </a:p>
        </p:txBody>
      </p:sp>
      <p:grpSp>
        <p:nvGrpSpPr>
          <p:cNvPr id="421979" name="Group 91"/>
          <p:cNvGrpSpPr>
            <a:grpSpLocks/>
          </p:cNvGrpSpPr>
          <p:nvPr/>
        </p:nvGrpSpPr>
        <p:grpSpPr bwMode="auto">
          <a:xfrm>
            <a:off x="395288" y="2478088"/>
            <a:ext cx="8424862" cy="1887537"/>
            <a:chOff x="249" y="1561"/>
            <a:chExt cx="5307" cy="1189"/>
          </a:xfrm>
        </p:grpSpPr>
        <p:grpSp>
          <p:nvGrpSpPr>
            <p:cNvPr id="421971" name="Group 83"/>
            <p:cNvGrpSpPr>
              <a:grpSpLocks/>
            </p:cNvGrpSpPr>
            <p:nvPr/>
          </p:nvGrpSpPr>
          <p:grpSpPr bwMode="auto">
            <a:xfrm>
              <a:off x="249" y="1561"/>
              <a:ext cx="907" cy="1189"/>
              <a:chOff x="521" y="1661"/>
              <a:chExt cx="907" cy="1189"/>
            </a:xfrm>
          </p:grpSpPr>
          <p:grpSp>
            <p:nvGrpSpPr>
              <p:cNvPr id="421934" name="Group 46"/>
              <p:cNvGrpSpPr>
                <a:grpSpLocks/>
              </p:cNvGrpSpPr>
              <p:nvPr/>
            </p:nvGrpSpPr>
            <p:grpSpPr bwMode="auto">
              <a:xfrm>
                <a:off x="521" y="1661"/>
                <a:ext cx="907" cy="907"/>
                <a:chOff x="612" y="2296"/>
                <a:chExt cx="907" cy="907"/>
              </a:xfrm>
            </p:grpSpPr>
            <p:sp>
              <p:nvSpPr>
                <p:cNvPr id="421926" name="Oval 38"/>
                <p:cNvSpPr>
                  <a:spLocks noChangeArrowheads="1"/>
                </p:cNvSpPr>
                <p:nvPr/>
              </p:nvSpPr>
              <p:spPr bwMode="auto">
                <a:xfrm>
                  <a:off x="612" y="2296"/>
                  <a:ext cx="907" cy="907"/>
                </a:xfrm>
                <a:prstGeom prst="ellipse">
                  <a:avLst/>
                </a:prstGeom>
                <a:solidFill>
                  <a:srgbClr val="FFFF99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21927" name="Oval 39"/>
                <p:cNvSpPr>
                  <a:spLocks noChangeArrowheads="1"/>
                </p:cNvSpPr>
                <p:nvPr/>
              </p:nvSpPr>
              <p:spPr bwMode="auto">
                <a:xfrm>
                  <a:off x="975" y="2432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1</a:t>
                  </a:r>
                </a:p>
              </p:txBody>
            </p:sp>
            <p:sp>
              <p:nvSpPr>
                <p:cNvPr id="421932" name="Oval 44"/>
                <p:cNvSpPr>
                  <a:spLocks noChangeArrowheads="1"/>
                </p:cNvSpPr>
                <p:nvPr/>
              </p:nvSpPr>
              <p:spPr bwMode="auto">
                <a:xfrm>
                  <a:off x="793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2</a:t>
                  </a:r>
                </a:p>
              </p:txBody>
            </p:sp>
            <p:sp>
              <p:nvSpPr>
                <p:cNvPr id="421933" name="Oval 45"/>
                <p:cNvSpPr>
                  <a:spLocks noChangeArrowheads="1"/>
                </p:cNvSpPr>
                <p:nvPr/>
              </p:nvSpPr>
              <p:spPr bwMode="auto">
                <a:xfrm>
                  <a:off x="1179" y="2817"/>
                  <a:ext cx="159" cy="159"/>
                </a:xfrm>
                <a:prstGeom prst="ellipse">
                  <a:avLst/>
                </a:prstGeom>
                <a:solidFill>
                  <a:srgbClr val="FF9900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algn="ctr"/>
                  <a:r>
                    <a:rPr lang="en-US" altLang="zh-CN" sz="2000" b="1">
                      <a:latin typeface="Arial Unicode MS" panose="020B0604020202020204" pitchFamily="34" charset="-122"/>
                      <a:ea typeface="Arial Unicode MS" panose="020B0604020202020204" pitchFamily="34" charset="-122"/>
                      <a:cs typeface="Arial Unicode MS" panose="020B0604020202020204" pitchFamily="34" charset="-122"/>
                    </a:rPr>
                    <a:t>3</a:t>
                  </a:r>
                </a:p>
              </p:txBody>
            </p:sp>
          </p:grpSp>
          <p:sp>
            <p:nvSpPr>
              <p:cNvPr id="421966" name="Rectangle 78"/>
              <p:cNvSpPr>
                <a:spLocks noChangeArrowheads="1"/>
              </p:cNvSpPr>
              <p:nvPr/>
            </p:nvSpPr>
            <p:spPr bwMode="auto">
              <a:xfrm>
                <a:off x="881" y="2523"/>
                <a:ext cx="36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/>
                  <a:t>1</a:t>
                </a:r>
                <a:r>
                  <a:rPr lang="en-US" altLang="zh-CN" sz="2800" b="1" baseline="-25000">
                    <a:sym typeface="Symbol" panose="05050102010706020507" pitchFamily="18" charset="2"/>
                  </a:rPr>
                  <a:t> </a:t>
                </a:r>
              </a:p>
            </p:txBody>
          </p:sp>
        </p:grpSp>
        <p:grpSp>
          <p:nvGrpSpPr>
            <p:cNvPr id="421975" name="Group 87"/>
            <p:cNvGrpSpPr>
              <a:grpSpLocks/>
            </p:cNvGrpSpPr>
            <p:nvPr/>
          </p:nvGrpSpPr>
          <p:grpSpPr bwMode="auto">
            <a:xfrm>
              <a:off x="4649" y="1561"/>
              <a:ext cx="907" cy="1189"/>
              <a:chOff x="3152" y="2931"/>
              <a:chExt cx="907" cy="1189"/>
            </a:xfrm>
          </p:grpSpPr>
          <p:grpSp>
            <p:nvGrpSpPr>
              <p:cNvPr id="421964" name="Group 76"/>
              <p:cNvGrpSpPr>
                <a:grpSpLocks/>
              </p:cNvGrpSpPr>
              <p:nvPr/>
            </p:nvGrpSpPr>
            <p:grpSpPr bwMode="auto">
              <a:xfrm>
                <a:off x="3152" y="2931"/>
                <a:ext cx="907" cy="907"/>
                <a:chOff x="3152" y="3022"/>
                <a:chExt cx="907" cy="907"/>
              </a:xfrm>
            </p:grpSpPr>
            <p:grpSp>
              <p:nvGrpSpPr>
                <p:cNvPr id="421945" name="Group 57"/>
                <p:cNvGrpSpPr>
                  <a:grpSpLocks/>
                </p:cNvGrpSpPr>
                <p:nvPr/>
              </p:nvGrpSpPr>
              <p:grpSpPr bwMode="auto">
                <a:xfrm>
                  <a:off x="3152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421946" name="Oval 5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947" name="Oval 5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421948" name="Oval 6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421949" name="Oval 6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421958" name="Line 70"/>
                <p:cNvSpPr>
                  <a:spLocks noChangeShapeType="1"/>
                </p:cNvSpPr>
                <p:nvPr/>
              </p:nvSpPr>
              <p:spPr bwMode="auto">
                <a:xfrm>
                  <a:off x="3243" y="3203"/>
                  <a:ext cx="363" cy="31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959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3606" y="3294"/>
                  <a:ext cx="408" cy="227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21960" name="Line 72"/>
                <p:cNvSpPr>
                  <a:spLocks noChangeShapeType="1"/>
                </p:cNvSpPr>
                <p:nvPr/>
              </p:nvSpPr>
              <p:spPr bwMode="auto">
                <a:xfrm>
                  <a:off x="3606" y="3521"/>
                  <a:ext cx="0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1967" name="Rectangle 79"/>
              <p:cNvSpPr>
                <a:spLocks noChangeArrowheads="1"/>
              </p:cNvSpPr>
              <p:nvPr/>
            </p:nvSpPr>
            <p:spPr bwMode="auto">
              <a:xfrm>
                <a:off x="3509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5</a:t>
                </a:r>
                <a:endParaRPr lang="en-US" altLang="zh-CN" sz="2800" baseline="-25000"/>
              </a:p>
            </p:txBody>
          </p:sp>
        </p:grpSp>
        <p:grpSp>
          <p:nvGrpSpPr>
            <p:cNvPr id="421972" name="Group 84"/>
            <p:cNvGrpSpPr>
              <a:grpSpLocks/>
            </p:cNvGrpSpPr>
            <p:nvPr/>
          </p:nvGrpSpPr>
          <p:grpSpPr bwMode="auto">
            <a:xfrm>
              <a:off x="1338" y="1570"/>
              <a:ext cx="907" cy="1180"/>
              <a:chOff x="2154" y="1706"/>
              <a:chExt cx="907" cy="1180"/>
            </a:xfrm>
          </p:grpSpPr>
          <p:grpSp>
            <p:nvGrpSpPr>
              <p:cNvPr id="421961" name="Group 73"/>
              <p:cNvGrpSpPr>
                <a:grpSpLocks/>
              </p:cNvGrpSpPr>
              <p:nvPr/>
            </p:nvGrpSpPr>
            <p:grpSpPr bwMode="auto">
              <a:xfrm>
                <a:off x="2154" y="1706"/>
                <a:ext cx="907" cy="907"/>
                <a:chOff x="2154" y="1797"/>
                <a:chExt cx="907" cy="907"/>
              </a:xfrm>
            </p:grpSpPr>
            <p:grpSp>
              <p:nvGrpSpPr>
                <p:cNvPr id="421935" name="Group 47"/>
                <p:cNvGrpSpPr>
                  <a:grpSpLocks/>
                </p:cNvGrpSpPr>
                <p:nvPr/>
              </p:nvGrpSpPr>
              <p:grpSpPr bwMode="auto">
                <a:xfrm>
                  <a:off x="2154" y="1797"/>
                  <a:ext cx="907" cy="907"/>
                  <a:chOff x="612" y="2296"/>
                  <a:chExt cx="907" cy="907"/>
                </a:xfrm>
              </p:grpSpPr>
              <p:sp>
                <p:nvSpPr>
                  <p:cNvPr id="421936" name="Oval 48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937" name="Oval 49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421938" name="Oval 50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421939" name="Oval 51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421955" name="Line 67"/>
                <p:cNvSpPr>
                  <a:spLocks noChangeShapeType="1"/>
                </p:cNvSpPr>
                <p:nvPr/>
              </p:nvSpPr>
              <p:spPr bwMode="auto">
                <a:xfrm>
                  <a:off x="2154" y="2205"/>
                  <a:ext cx="907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1968" name="Rectangle 80"/>
              <p:cNvSpPr>
                <a:spLocks noChangeArrowheads="1"/>
              </p:cNvSpPr>
              <p:nvPr/>
            </p:nvSpPr>
            <p:spPr bwMode="auto">
              <a:xfrm>
                <a:off x="2511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/>
                  <a:t>2</a:t>
                </a:r>
              </a:p>
            </p:txBody>
          </p:sp>
        </p:grpSp>
        <p:grpSp>
          <p:nvGrpSpPr>
            <p:cNvPr id="421974" name="Group 86"/>
            <p:cNvGrpSpPr>
              <a:grpSpLocks/>
            </p:cNvGrpSpPr>
            <p:nvPr/>
          </p:nvGrpSpPr>
          <p:grpSpPr bwMode="auto">
            <a:xfrm>
              <a:off x="3560" y="1561"/>
              <a:ext cx="907" cy="1189"/>
              <a:chOff x="1383" y="2931"/>
              <a:chExt cx="907" cy="1189"/>
            </a:xfrm>
          </p:grpSpPr>
          <p:grpSp>
            <p:nvGrpSpPr>
              <p:cNvPr id="421963" name="Group 75"/>
              <p:cNvGrpSpPr>
                <a:grpSpLocks/>
              </p:cNvGrpSpPr>
              <p:nvPr/>
            </p:nvGrpSpPr>
            <p:grpSpPr bwMode="auto">
              <a:xfrm>
                <a:off x="1383" y="2931"/>
                <a:ext cx="907" cy="907"/>
                <a:chOff x="1383" y="3022"/>
                <a:chExt cx="907" cy="907"/>
              </a:xfrm>
            </p:grpSpPr>
            <p:grpSp>
              <p:nvGrpSpPr>
                <p:cNvPr id="421940" name="Group 52"/>
                <p:cNvGrpSpPr>
                  <a:grpSpLocks/>
                </p:cNvGrpSpPr>
                <p:nvPr/>
              </p:nvGrpSpPr>
              <p:grpSpPr bwMode="auto">
                <a:xfrm>
                  <a:off x="1383" y="3022"/>
                  <a:ext cx="907" cy="907"/>
                  <a:chOff x="612" y="2296"/>
                  <a:chExt cx="907" cy="907"/>
                </a:xfrm>
              </p:grpSpPr>
              <p:sp>
                <p:nvSpPr>
                  <p:cNvPr id="421941" name="Oval 5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942" name="Oval 5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421943" name="Oval 5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421944" name="Oval 5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421957" name="Line 69"/>
                <p:cNvSpPr>
                  <a:spLocks noChangeShapeType="1"/>
                </p:cNvSpPr>
                <p:nvPr/>
              </p:nvSpPr>
              <p:spPr bwMode="auto">
                <a:xfrm flipH="1">
                  <a:off x="1701" y="3113"/>
                  <a:ext cx="363" cy="771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1969" name="Rectangle 81"/>
              <p:cNvSpPr>
                <a:spLocks noChangeArrowheads="1"/>
              </p:cNvSpPr>
              <p:nvPr/>
            </p:nvSpPr>
            <p:spPr bwMode="auto">
              <a:xfrm>
                <a:off x="1746" y="3793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4</a:t>
                </a:r>
                <a:endParaRPr lang="en-US" altLang="zh-CN" sz="2800" baseline="-25000"/>
              </a:p>
            </p:txBody>
          </p:sp>
        </p:grpSp>
        <p:grpSp>
          <p:nvGrpSpPr>
            <p:cNvPr id="421973" name="Group 85"/>
            <p:cNvGrpSpPr>
              <a:grpSpLocks/>
            </p:cNvGrpSpPr>
            <p:nvPr/>
          </p:nvGrpSpPr>
          <p:grpSpPr bwMode="auto">
            <a:xfrm>
              <a:off x="2426" y="1570"/>
              <a:ext cx="907" cy="1180"/>
              <a:chOff x="3923" y="1706"/>
              <a:chExt cx="907" cy="1180"/>
            </a:xfrm>
          </p:grpSpPr>
          <p:grpSp>
            <p:nvGrpSpPr>
              <p:cNvPr id="421962" name="Group 74"/>
              <p:cNvGrpSpPr>
                <a:grpSpLocks/>
              </p:cNvGrpSpPr>
              <p:nvPr/>
            </p:nvGrpSpPr>
            <p:grpSpPr bwMode="auto">
              <a:xfrm>
                <a:off x="3923" y="1706"/>
                <a:ext cx="907" cy="907"/>
                <a:chOff x="3923" y="1752"/>
                <a:chExt cx="907" cy="907"/>
              </a:xfrm>
            </p:grpSpPr>
            <p:grpSp>
              <p:nvGrpSpPr>
                <p:cNvPr id="421950" name="Group 62"/>
                <p:cNvGrpSpPr>
                  <a:grpSpLocks/>
                </p:cNvGrpSpPr>
                <p:nvPr/>
              </p:nvGrpSpPr>
              <p:grpSpPr bwMode="auto">
                <a:xfrm>
                  <a:off x="3923" y="1752"/>
                  <a:ext cx="907" cy="907"/>
                  <a:chOff x="612" y="2296"/>
                  <a:chExt cx="907" cy="907"/>
                </a:xfrm>
              </p:grpSpPr>
              <p:sp>
                <p:nvSpPr>
                  <p:cNvPr id="421951" name="Oval 63"/>
                  <p:cNvSpPr>
                    <a:spLocks noChangeArrowheads="1"/>
                  </p:cNvSpPr>
                  <p:nvPr/>
                </p:nvSpPr>
                <p:spPr bwMode="auto">
                  <a:xfrm>
                    <a:off x="612" y="2296"/>
                    <a:ext cx="907" cy="907"/>
                  </a:xfrm>
                  <a:prstGeom prst="ellipse">
                    <a:avLst/>
                  </a:prstGeom>
                  <a:solidFill>
                    <a:srgbClr val="FFFF99"/>
                  </a:solidFill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421952" name="Oval 64"/>
                  <p:cNvSpPr>
                    <a:spLocks noChangeArrowheads="1"/>
                  </p:cNvSpPr>
                  <p:nvPr/>
                </p:nvSpPr>
                <p:spPr bwMode="auto">
                  <a:xfrm>
                    <a:off x="975" y="2432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1</a:t>
                    </a:r>
                  </a:p>
                </p:txBody>
              </p:sp>
              <p:sp>
                <p:nvSpPr>
                  <p:cNvPr id="421953" name="Oval 65"/>
                  <p:cNvSpPr>
                    <a:spLocks noChangeArrowheads="1"/>
                  </p:cNvSpPr>
                  <p:nvPr/>
                </p:nvSpPr>
                <p:spPr bwMode="auto">
                  <a:xfrm>
                    <a:off x="793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2</a:t>
                    </a:r>
                  </a:p>
                </p:txBody>
              </p:sp>
              <p:sp>
                <p:nvSpPr>
                  <p:cNvPr id="421954" name="Oval 66"/>
                  <p:cNvSpPr>
                    <a:spLocks noChangeArrowheads="1"/>
                  </p:cNvSpPr>
                  <p:nvPr/>
                </p:nvSpPr>
                <p:spPr bwMode="auto">
                  <a:xfrm>
                    <a:off x="1179" y="2817"/>
                    <a:ext cx="159" cy="159"/>
                  </a:xfrm>
                  <a:prstGeom prst="ellipse">
                    <a:avLst/>
                  </a:prstGeom>
                  <a:solidFill>
                    <a:srgbClr val="FF9900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 algn="ctr"/>
                    <a:r>
                      <a:rPr lang="en-US" altLang="zh-CN" sz="2000" b="1">
                        <a:latin typeface="Arial Unicode MS" panose="020B0604020202020204" pitchFamily="34" charset="-122"/>
                        <a:ea typeface="Arial Unicode MS" panose="020B0604020202020204" pitchFamily="34" charset="-122"/>
                        <a:cs typeface="Arial Unicode MS" panose="020B0604020202020204" pitchFamily="34" charset="-122"/>
                      </a:rPr>
                      <a:t>3</a:t>
                    </a:r>
                  </a:p>
                </p:txBody>
              </p:sp>
            </p:grpSp>
            <p:sp>
              <p:nvSpPr>
                <p:cNvPr id="421956" name="Line 68"/>
                <p:cNvSpPr>
                  <a:spLocks noChangeShapeType="1"/>
                </p:cNvSpPr>
                <p:nvPr/>
              </p:nvSpPr>
              <p:spPr bwMode="auto">
                <a:xfrm>
                  <a:off x="4105" y="1888"/>
                  <a:ext cx="408" cy="72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421970" name="Rectangle 82"/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32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>
                    <a:sym typeface="Symbol" panose="05050102010706020507" pitchFamily="18" charset="2"/>
                  </a:rPr>
                  <a:t></a:t>
                </a:r>
                <a:r>
                  <a:rPr lang="en-US" altLang="zh-CN" sz="2800" baseline="-25000">
                    <a:sym typeface="Symbol" panose="05050102010706020507" pitchFamily="18" charset="2"/>
                  </a:rPr>
                  <a:t>3</a:t>
                </a:r>
                <a:endParaRPr lang="en-US" altLang="zh-CN" sz="2800" baseline="-25000"/>
              </a:p>
            </p:txBody>
          </p:sp>
        </p:grpSp>
      </p:grpSp>
      <p:sp>
        <p:nvSpPr>
          <p:cNvPr id="421977" name="Rectangle 89"/>
          <p:cNvSpPr>
            <a:spLocks noChangeArrowheads="1"/>
          </p:cNvSpPr>
          <p:nvPr/>
        </p:nvSpPr>
        <p:spPr bwMode="auto">
          <a:xfrm>
            <a:off x="684213" y="4437063"/>
            <a:ext cx="8099425" cy="176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zh-CN" altLang="en-US" b="1">
                <a:latin typeface="Times New Roman" panose="02020603050405020304" pitchFamily="18" charset="0"/>
              </a:rPr>
              <a:t>对应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5 </a:t>
            </a:r>
            <a:r>
              <a:rPr lang="zh-CN" altLang="en-US" b="1">
                <a:latin typeface="Times New Roman" panose="02020603050405020304" pitchFamily="18" charset="0"/>
              </a:rPr>
              <a:t>对应 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 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3 </a:t>
            </a:r>
            <a:r>
              <a:rPr lang="zh-CN" altLang="en-US" b="1">
                <a:latin typeface="Times New Roman" panose="02020603050405020304" pitchFamily="18" charset="0"/>
              </a:rPr>
              <a:t>和</a:t>
            </a:r>
            <a:r>
              <a:rPr lang="zh-CN" altLang="en-US" sz="2800" b="1">
                <a:latin typeface="Times New Roman" panose="02020603050405020304" pitchFamily="18" charset="0"/>
              </a:rPr>
              <a:t> </a:t>
            </a:r>
            <a:r>
              <a:rPr lang="zh-CN" altLang="en-US" sz="28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4</a:t>
            </a:r>
            <a:r>
              <a:rPr lang="zh-CN" altLang="en-US" b="1">
                <a:latin typeface="Times New Roman" panose="02020603050405020304" pitchFamily="18" charset="0"/>
              </a:rPr>
              <a:t>分别对应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  <a:r>
              <a:rPr lang="zh-CN" altLang="en-US" b="1">
                <a:latin typeface="Times New Roman" panose="02020603050405020304" pitchFamily="18" charset="0"/>
              </a:rPr>
              <a:t>和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  <a:r>
              <a:rPr lang="en-US" altLang="zh-CN" b="1">
                <a:latin typeface="Times New Roman" panose="02020603050405020304" pitchFamily="18" charset="0"/>
              </a:rPr>
              <a:t>. </a:t>
            </a:r>
            <a:endParaRPr lang="en-US" altLang="zh-CN" b="1" i="1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</a:pPr>
            <a:r>
              <a:rPr lang="en-US" altLang="zh-CN" b="1" i="1">
                <a:latin typeface="Times New Roman" panose="02020603050405020304" pitchFamily="18" charset="0"/>
              </a:rPr>
              <a:t>               R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={&lt;2,3&gt;,&lt;3,2&gt;}∪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A</a:t>
            </a:r>
            <a:br>
              <a:rPr lang="en-US" altLang="zh-CN" b="1">
                <a:latin typeface="Times New Roman" panose="02020603050405020304" pitchFamily="18" charset="0"/>
              </a:rPr>
            </a:br>
            <a:r>
              <a:rPr lang="en-US" altLang="zh-CN" b="1">
                <a:latin typeface="Times New Roman" panose="02020603050405020304" pitchFamily="18" charset="0"/>
              </a:rPr>
              <a:t>              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={&lt;1,3&gt;,&lt;3,1&gt;}∪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A</a:t>
            </a:r>
            <a:br>
              <a:rPr lang="en-US" altLang="zh-CN" b="1">
                <a:latin typeface="Times New Roman" panose="02020603050405020304" pitchFamily="18" charset="0"/>
              </a:rPr>
            </a:br>
            <a:r>
              <a:rPr lang="en-US" altLang="zh-CN" b="1">
                <a:latin typeface="Times New Roman" panose="02020603050405020304" pitchFamily="18" charset="0"/>
              </a:rPr>
              <a:t>              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  <a:r>
              <a:rPr lang="en-US" altLang="zh-CN" b="1">
                <a:latin typeface="Times New Roman" panose="02020603050405020304" pitchFamily="18" charset="0"/>
              </a:rPr>
              <a:t>={&lt;1,2&gt;,&lt;2,1&gt;}∪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421978" name="Rectangle 90"/>
          <p:cNvSpPr>
            <a:spLocks noChangeArrowheads="1"/>
          </p:cNvSpPr>
          <p:nvPr/>
        </p:nvSpPr>
        <p:spPr bwMode="auto">
          <a:xfrm>
            <a:off x="539750" y="1773238"/>
            <a:ext cx="7848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解   先做出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的划分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zh-CN" altLang="en-US" b="1">
                <a:latin typeface="Times New Roman" panose="02020603050405020304" pitchFamily="18" charset="0"/>
              </a:rPr>
              <a:t>从左到右分别记作 </a:t>
            </a:r>
            <a:r>
              <a:rPr lang="zh-CN" altLang="en-US" b="1"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2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3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4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>
                <a:sym typeface="Symbol" panose="05050102010706020507" pitchFamily="18" charset="2"/>
              </a:rPr>
              <a:t></a:t>
            </a:r>
            <a:r>
              <a:rPr lang="en-US" altLang="zh-CN" b="1" baseline="-25000">
                <a:latin typeface="Times New Roman" panose="02020603050405020304" pitchFamily="18" charset="0"/>
              </a:rPr>
              <a:t>5</a:t>
            </a:r>
            <a:r>
              <a:rPr lang="en-US" altLang="zh-CN" b="1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7.7 </a:t>
            </a:r>
            <a:r>
              <a:rPr lang="zh-CN" altLang="en-US">
                <a:latin typeface="华文中宋" panose="02010600040101010101" pitchFamily="2" charset="-122"/>
              </a:rPr>
              <a:t>偏序关系</a:t>
            </a:r>
            <a:r>
              <a:rPr lang="zh-CN" altLang="en-US"/>
              <a:t> </a:t>
            </a:r>
          </a:p>
        </p:txBody>
      </p:sp>
      <p:sp>
        <p:nvSpPr>
          <p:cNvPr id="425995" name="Rectangle 11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4525962"/>
          </a:xfrm>
        </p:spPr>
        <p:txBody>
          <a:bodyPr/>
          <a:lstStyle/>
          <a:p>
            <a:r>
              <a:rPr lang="zh-CN" altLang="en-US"/>
              <a:t>主要内容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偏序关系</a:t>
            </a:r>
          </a:p>
          <a:p>
            <a:pPr>
              <a:buClr>
                <a:srgbClr val="FF9900"/>
              </a:buClr>
            </a:pPr>
            <a:r>
              <a:rPr lang="zh-CN" altLang="en-US"/>
              <a:t>     偏序关系的定义</a:t>
            </a:r>
          </a:p>
          <a:p>
            <a:pPr>
              <a:buClr>
                <a:srgbClr val="FF9900"/>
              </a:buClr>
            </a:pPr>
            <a:r>
              <a:rPr lang="zh-CN" altLang="en-US"/>
              <a:t>     偏序关系的实例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偏序集与哈斯图</a:t>
            </a:r>
          </a:p>
          <a:p>
            <a:pPr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偏序集中的特殊元素及其性质</a:t>
            </a:r>
          </a:p>
          <a:p>
            <a:r>
              <a:rPr lang="zh-CN" altLang="en-US"/>
              <a:t>     极大元、极小元、最大元、最小元</a:t>
            </a:r>
          </a:p>
          <a:p>
            <a:r>
              <a:rPr lang="zh-CN" altLang="en-US"/>
              <a:t>     上界、下界、最小上界、最大下界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100E70-5A8B-4138-88B7-FB7F367CD7F5}" type="slidenum">
              <a:rPr lang="en-US" altLang="zh-CN"/>
              <a:pPr/>
              <a:t>64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9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定义与实例</a:t>
            </a:r>
          </a:p>
        </p:txBody>
      </p:sp>
      <p:sp>
        <p:nvSpPr>
          <p:cNvPr id="428040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7.19  </a:t>
            </a:r>
          </a:p>
          <a:p>
            <a:r>
              <a:rPr lang="zh-CN" altLang="en-US" dirty="0">
                <a:solidFill>
                  <a:srgbClr val="A50021"/>
                </a:solidFill>
              </a:rPr>
              <a:t>偏序关系</a:t>
            </a:r>
            <a:r>
              <a:rPr lang="zh-CN" altLang="en-US" dirty="0"/>
              <a:t>：非空集合</a:t>
            </a:r>
            <a:r>
              <a:rPr lang="en-US" altLang="zh-CN" i="1" dirty="0"/>
              <a:t>A</a:t>
            </a:r>
            <a:r>
              <a:rPr lang="zh-CN" altLang="en-US" dirty="0"/>
              <a:t>上的自反、反对称和传递的关系，</a:t>
            </a:r>
          </a:p>
          <a:p>
            <a:r>
              <a:rPr lang="zh-CN" altLang="en-US" dirty="0"/>
              <a:t>记作≼</a:t>
            </a:r>
            <a:r>
              <a:rPr lang="en-US" altLang="zh-CN" dirty="0"/>
              <a:t>. </a:t>
            </a:r>
            <a:r>
              <a:rPr lang="zh-CN" altLang="en-US" dirty="0"/>
              <a:t>设≼为偏序关系</a:t>
            </a:r>
            <a:r>
              <a:rPr lang="en-US" altLang="zh-CN" dirty="0"/>
              <a:t>, </a:t>
            </a:r>
            <a:r>
              <a:rPr lang="zh-CN" altLang="en-US" dirty="0"/>
              <a:t>如果 </a:t>
            </a:r>
            <a:r>
              <a:rPr lang="en-US" altLang="zh-CN" dirty="0"/>
              <a:t>&lt;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/>
              <a:t>y</a:t>
            </a:r>
            <a:r>
              <a:rPr lang="en-US" altLang="zh-CN" dirty="0"/>
              <a:t>&gt; ∈≼, </a:t>
            </a:r>
            <a:r>
              <a:rPr lang="zh-CN" altLang="en-US" dirty="0"/>
              <a:t>则记作 </a:t>
            </a:r>
            <a:r>
              <a:rPr lang="en-US" altLang="zh-CN" i="1" dirty="0"/>
              <a:t>x </a:t>
            </a:r>
            <a:r>
              <a:rPr lang="en-US" altLang="zh-CN" dirty="0"/>
              <a:t>≼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</a:p>
          <a:p>
            <a:r>
              <a:rPr lang="zh-CN" altLang="en-US" dirty="0"/>
              <a:t>读作</a:t>
            </a:r>
            <a:r>
              <a:rPr lang="en-US" altLang="zh-CN" i="1" dirty="0"/>
              <a:t>x</a:t>
            </a:r>
            <a:r>
              <a:rPr lang="en-US" altLang="zh-CN" dirty="0"/>
              <a:t>“</a:t>
            </a:r>
            <a:r>
              <a:rPr lang="zh-CN" altLang="en-US" dirty="0"/>
              <a:t>小于或等于”</a:t>
            </a:r>
            <a:r>
              <a:rPr lang="en-US" altLang="zh-CN" i="1" dirty="0"/>
              <a:t>y</a:t>
            </a:r>
            <a:r>
              <a:rPr lang="en-US" altLang="zh-CN" dirty="0"/>
              <a:t>.  </a:t>
            </a:r>
          </a:p>
          <a:p>
            <a:endParaRPr lang="en-US" altLang="zh-CN" dirty="0"/>
          </a:p>
          <a:p>
            <a:r>
              <a:rPr lang="zh-CN" altLang="en-US" dirty="0"/>
              <a:t>实例</a:t>
            </a:r>
          </a:p>
          <a:p>
            <a:r>
              <a:rPr lang="zh-CN" altLang="en-US" dirty="0"/>
              <a:t>集合</a:t>
            </a:r>
            <a:r>
              <a:rPr lang="en-US" altLang="zh-CN" i="1" dirty="0"/>
              <a:t>A</a:t>
            </a:r>
            <a:r>
              <a:rPr lang="zh-CN" altLang="en-US" dirty="0"/>
              <a:t>上的恒等关系 </a:t>
            </a:r>
            <a:r>
              <a:rPr lang="en-US" altLang="zh-CN" i="1" dirty="0"/>
              <a:t>I</a:t>
            </a:r>
            <a:r>
              <a:rPr lang="en-US" altLang="zh-CN" i="1" baseline="-25000" dirty="0"/>
              <a:t>A</a:t>
            </a:r>
            <a:r>
              <a:rPr lang="zh-CN" altLang="en-US" dirty="0"/>
              <a:t>是 </a:t>
            </a:r>
            <a:r>
              <a:rPr lang="en-US" altLang="zh-CN" i="1" dirty="0"/>
              <a:t>A</a:t>
            </a:r>
            <a:r>
              <a:rPr lang="zh-CN" altLang="en-US" dirty="0"/>
              <a:t>上的偏序关系</a:t>
            </a:r>
            <a:r>
              <a:rPr lang="en-US" altLang="zh-CN" dirty="0"/>
              <a:t>. </a:t>
            </a:r>
          </a:p>
          <a:p>
            <a:r>
              <a:rPr lang="zh-CN" altLang="en-US" dirty="0"/>
              <a:t>小于或等于关系</a:t>
            </a:r>
            <a:r>
              <a:rPr lang="en-US" altLang="zh-CN" dirty="0"/>
              <a:t>, </a:t>
            </a:r>
            <a:r>
              <a:rPr lang="zh-CN" altLang="en-US" dirty="0"/>
              <a:t>整除关系和包含关系也是相应集合上的偏</a:t>
            </a:r>
          </a:p>
          <a:p>
            <a:r>
              <a:rPr lang="zh-CN" altLang="en-US" dirty="0"/>
              <a:t>序关系</a:t>
            </a:r>
            <a:r>
              <a:rPr lang="en-US" altLang="zh-CN" dirty="0"/>
              <a:t>.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D4946-0A4A-4D43-A519-631B79E64023}" type="slidenum">
              <a:rPr lang="en-US" altLang="zh-CN"/>
              <a:pPr/>
              <a:t>65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相关概念</a:t>
            </a:r>
          </a:p>
        </p:txBody>
      </p:sp>
      <p:sp>
        <p:nvSpPr>
          <p:cNvPr id="43008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7715250" cy="172720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7.20</a:t>
            </a:r>
            <a:r>
              <a:rPr lang="en-US" altLang="zh-CN" dirty="0">
                <a:solidFill>
                  <a:srgbClr val="A50021"/>
                </a:solidFill>
              </a:rPr>
              <a:t> </a:t>
            </a:r>
            <a:r>
              <a:rPr lang="en-US" altLang="zh-CN" dirty="0"/>
              <a:t> </a:t>
            </a:r>
            <a:r>
              <a:rPr lang="zh-CN" altLang="en-US" dirty="0"/>
              <a:t>设 </a:t>
            </a:r>
            <a:r>
              <a:rPr lang="en-US" altLang="zh-CN" i="1" dirty="0"/>
              <a:t>R 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上的偏序关系</a:t>
            </a:r>
            <a:r>
              <a:rPr lang="en-US" altLang="zh-CN" dirty="0"/>
              <a:t>, </a:t>
            </a:r>
          </a:p>
          <a:p>
            <a:r>
              <a:rPr lang="en-US" altLang="zh-CN" dirty="0"/>
              <a:t>(1)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zh-CN" altLang="en-US" dirty="0">
                <a:sym typeface="Symbol" panose="05050102010706020507" pitchFamily="18" charset="2"/>
              </a:rPr>
              <a:t>，</a:t>
            </a:r>
            <a:r>
              <a:rPr lang="en-US" altLang="zh-CN" i="1" dirty="0"/>
              <a:t>y</a:t>
            </a:r>
            <a:r>
              <a:rPr lang="en-US" altLang="zh-CN" dirty="0"/>
              <a:t> ∈</a:t>
            </a:r>
            <a:r>
              <a:rPr lang="en-US" altLang="zh-CN" i="1" dirty="0"/>
              <a:t>A</a:t>
            </a:r>
            <a:r>
              <a:rPr lang="en-US" altLang="zh-CN" dirty="0"/>
              <a:t> ,</a:t>
            </a:r>
            <a:r>
              <a:rPr lang="en-US" altLang="zh-CN" i="1" dirty="0"/>
              <a:t> x </a:t>
            </a:r>
            <a:r>
              <a:rPr lang="en-US" altLang="zh-CN" dirty="0"/>
              <a:t>≺ </a:t>
            </a:r>
            <a:r>
              <a:rPr lang="en-US" altLang="zh-CN" i="1" dirty="0"/>
              <a:t>y </a:t>
            </a:r>
            <a:r>
              <a:rPr lang="zh-CN" altLang="en-US" dirty="0">
                <a:sym typeface="Symbol" panose="05050102010706020507" pitchFamily="18" charset="2"/>
              </a:rPr>
              <a:t></a:t>
            </a:r>
            <a:r>
              <a:rPr lang="en-US" altLang="zh-CN" i="1" dirty="0"/>
              <a:t> x </a:t>
            </a:r>
            <a:r>
              <a:rPr lang="en-US" altLang="zh-CN" dirty="0"/>
              <a:t>≼ </a:t>
            </a:r>
            <a:r>
              <a:rPr lang="en-US" altLang="zh-CN" i="1" dirty="0"/>
              <a:t>y</a:t>
            </a:r>
            <a:r>
              <a:rPr lang="en-US" altLang="zh-CN" dirty="0"/>
              <a:t> ∧</a:t>
            </a:r>
            <a:r>
              <a:rPr lang="en-US" altLang="zh-CN" i="1" dirty="0"/>
              <a:t> x </a:t>
            </a:r>
            <a:r>
              <a:rPr lang="zh-CN" altLang="en-US" dirty="0"/>
              <a:t>≠ </a:t>
            </a:r>
            <a:r>
              <a:rPr lang="en-US" altLang="zh-CN" i="1" dirty="0"/>
              <a:t>y</a:t>
            </a:r>
            <a:endParaRPr lang="en-US" altLang="zh-CN" dirty="0"/>
          </a:p>
          <a:p>
            <a:r>
              <a:rPr lang="en-US" altLang="zh-CN" dirty="0"/>
              <a:t>(2)  </a:t>
            </a:r>
            <a:r>
              <a:rPr lang="en-US" altLang="zh-CN" i="1" dirty="0"/>
              <a:t>x</a:t>
            </a:r>
            <a:r>
              <a:rPr lang="en-US" altLang="zh-CN" dirty="0"/>
              <a:t>, 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 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>
                <a:solidFill>
                  <a:srgbClr val="A50021"/>
                </a:solidFill>
              </a:rPr>
              <a:t>可比</a:t>
            </a:r>
            <a:r>
              <a:rPr lang="zh-CN" altLang="en-US" dirty="0"/>
              <a:t> </a:t>
            </a:r>
            <a:r>
              <a:rPr lang="zh-CN" altLang="en-US" dirty="0">
                <a:sym typeface="Symbol" panose="05050102010706020507" pitchFamily="18" charset="2"/>
              </a:rPr>
              <a:t></a:t>
            </a:r>
            <a:r>
              <a:rPr lang="zh-CN" altLang="en-US" dirty="0"/>
              <a:t>  </a:t>
            </a:r>
            <a:r>
              <a:rPr lang="en-US" altLang="zh-CN" i="1" dirty="0"/>
              <a:t>x </a:t>
            </a:r>
            <a:r>
              <a:rPr lang="en-US" altLang="zh-CN" dirty="0"/>
              <a:t>≼ </a:t>
            </a:r>
            <a:r>
              <a:rPr lang="en-US" altLang="zh-CN" i="1" dirty="0" err="1"/>
              <a:t>y</a:t>
            </a:r>
            <a:r>
              <a:rPr lang="en-US" altLang="zh-CN" dirty="0" err="1"/>
              <a:t>∨</a:t>
            </a:r>
            <a:r>
              <a:rPr lang="en-US" altLang="zh-CN" i="1" dirty="0" err="1"/>
              <a:t>y</a:t>
            </a:r>
            <a:r>
              <a:rPr lang="en-US" altLang="zh-CN" i="1" dirty="0"/>
              <a:t> </a:t>
            </a:r>
            <a:r>
              <a:rPr lang="en-US" altLang="zh-CN" dirty="0"/>
              <a:t>≼ </a:t>
            </a:r>
            <a:r>
              <a:rPr lang="en-US" altLang="zh-CN" i="1" dirty="0"/>
              <a:t>x  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任取元素 </a:t>
            </a:r>
            <a:r>
              <a:rPr lang="en-US" altLang="zh-CN" i="1" dirty="0"/>
              <a:t>x </a:t>
            </a:r>
            <a:r>
              <a:rPr lang="zh-CN" altLang="en-US" dirty="0"/>
              <a:t>和 </a:t>
            </a:r>
            <a:r>
              <a:rPr lang="en-US" altLang="zh-CN" i="1" dirty="0"/>
              <a:t>y</a:t>
            </a:r>
            <a:r>
              <a:rPr lang="en-US" altLang="zh-CN" dirty="0"/>
              <a:t>, </a:t>
            </a:r>
            <a:r>
              <a:rPr lang="zh-CN" altLang="en-US" dirty="0"/>
              <a:t>可能有下述几种情况发生：</a:t>
            </a:r>
            <a:br>
              <a:rPr lang="zh-CN" altLang="en-US" dirty="0"/>
            </a:br>
            <a:r>
              <a:rPr lang="zh-CN" altLang="en-US" dirty="0"/>
              <a:t>     </a:t>
            </a:r>
            <a:r>
              <a:rPr lang="en-US" altLang="zh-CN" i="1" dirty="0"/>
              <a:t>x </a:t>
            </a:r>
            <a:r>
              <a:rPr lang="en-US" altLang="zh-CN" dirty="0"/>
              <a:t>≺ </a:t>
            </a:r>
            <a:r>
              <a:rPr lang="en-US" altLang="zh-CN" i="1" dirty="0"/>
              <a:t>y </a:t>
            </a:r>
            <a:r>
              <a:rPr lang="en-US" altLang="zh-CN" dirty="0"/>
              <a:t>(</a:t>
            </a:r>
            <a:r>
              <a:rPr lang="zh-CN" altLang="en-US" dirty="0"/>
              <a:t>或 </a:t>
            </a:r>
            <a:r>
              <a:rPr lang="en-US" altLang="zh-CN" i="1" dirty="0"/>
              <a:t>y </a:t>
            </a:r>
            <a:r>
              <a:rPr lang="en-US" altLang="zh-CN" dirty="0"/>
              <a:t>≺ </a:t>
            </a:r>
            <a:r>
              <a:rPr lang="en-US" altLang="zh-CN" i="1" dirty="0"/>
              <a:t>x</a:t>
            </a:r>
            <a:r>
              <a:rPr lang="en-US" altLang="zh-CN" dirty="0"/>
              <a:t>),    </a:t>
            </a:r>
            <a:r>
              <a:rPr lang="en-US" altLang="zh-CN" i="1" dirty="0"/>
              <a:t>x</a:t>
            </a:r>
            <a:r>
              <a:rPr lang="zh-CN" altLang="en-US" dirty="0"/>
              <a:t>＝</a:t>
            </a:r>
            <a:r>
              <a:rPr lang="en-US" altLang="zh-CN" i="1" dirty="0"/>
              <a:t>y</a:t>
            </a:r>
            <a:r>
              <a:rPr lang="en-US" altLang="zh-CN" dirty="0"/>
              <a:t>,    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不是可比的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A77FE0-86AA-4180-9FBB-AFC64899FA62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430089" name="Rectangle 9"/>
          <p:cNvSpPr>
            <a:spLocks noChangeArrowheads="1"/>
          </p:cNvSpPr>
          <p:nvPr/>
        </p:nvSpPr>
        <p:spPr bwMode="auto">
          <a:xfrm>
            <a:off x="468313" y="3213100"/>
            <a:ext cx="82804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7.21</a:t>
            </a:r>
            <a:r>
              <a:rPr lang="en-US" altLang="zh-CN" dirty="0"/>
              <a:t>  </a:t>
            </a:r>
            <a:r>
              <a:rPr lang="en-US" altLang="zh-CN" i="1" dirty="0"/>
              <a:t>R </a:t>
            </a:r>
            <a:r>
              <a:rPr lang="zh-CN" altLang="en-US" dirty="0"/>
              <a:t>为非空集合</a:t>
            </a:r>
            <a:r>
              <a:rPr lang="en-US" altLang="zh-CN" i="1" dirty="0"/>
              <a:t>A</a:t>
            </a:r>
            <a:r>
              <a:rPr lang="zh-CN" altLang="en-US" dirty="0"/>
              <a:t>上的偏序关系</a:t>
            </a:r>
            <a:r>
              <a:rPr lang="en-US" altLang="zh-CN" dirty="0"/>
              <a:t>, </a:t>
            </a:r>
            <a:r>
              <a:rPr lang="en-US" altLang="zh-CN" dirty="0">
                <a:sym typeface="Symbol" panose="05050102010706020507" pitchFamily="18" charset="2"/>
              </a:rPr>
              <a:t>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x</a:t>
            </a:r>
            <a:r>
              <a:rPr lang="zh-CN" altLang="en-US" dirty="0"/>
              <a:t>与</a:t>
            </a:r>
            <a:r>
              <a:rPr lang="en-US" altLang="zh-CN" i="1" dirty="0"/>
              <a:t>y</a:t>
            </a:r>
            <a:r>
              <a:rPr lang="zh-CN" altLang="en-US" dirty="0"/>
              <a:t>都是可比的，则称</a:t>
            </a:r>
            <a:r>
              <a:rPr lang="en-US" altLang="zh-CN" i="1" dirty="0"/>
              <a:t>R</a:t>
            </a:r>
            <a:r>
              <a:rPr lang="zh-CN" altLang="en-US" dirty="0"/>
              <a:t>为</a:t>
            </a:r>
            <a:r>
              <a:rPr lang="zh-CN" altLang="en-US" dirty="0">
                <a:solidFill>
                  <a:srgbClr val="A50021"/>
                </a:solidFill>
              </a:rPr>
              <a:t>全序关系</a:t>
            </a:r>
            <a:r>
              <a:rPr lang="zh-CN" altLang="en-US" dirty="0"/>
              <a:t>（或线序关系）</a:t>
            </a:r>
          </a:p>
          <a:p>
            <a:r>
              <a:rPr lang="zh-CN" altLang="en-US" dirty="0"/>
              <a:t>实例：数集上的小于或等于关系是全序关系</a:t>
            </a:r>
            <a:r>
              <a:rPr lang="en-US" altLang="zh-CN" dirty="0"/>
              <a:t>,</a:t>
            </a:r>
            <a:r>
              <a:rPr lang="zh-CN" altLang="en-US" dirty="0"/>
              <a:t>整除关系不是正</a:t>
            </a:r>
          </a:p>
          <a:p>
            <a:r>
              <a:rPr lang="zh-CN" altLang="en-US" dirty="0"/>
              <a:t>整数集合上的全序关系</a:t>
            </a:r>
          </a:p>
          <a:p>
            <a:pPr>
              <a:spcBef>
                <a:spcPct val="50000"/>
              </a:spcBef>
            </a:pPr>
            <a:endParaRPr lang="en-US" altLang="zh-CN" dirty="0"/>
          </a:p>
        </p:txBody>
      </p:sp>
      <p:sp>
        <p:nvSpPr>
          <p:cNvPr id="430090" name="Rectangle 10"/>
          <p:cNvSpPr>
            <a:spLocks noChangeArrowheads="1"/>
          </p:cNvSpPr>
          <p:nvPr/>
        </p:nvSpPr>
        <p:spPr bwMode="auto">
          <a:xfrm>
            <a:off x="457200" y="5029777"/>
            <a:ext cx="8280400" cy="1368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7.22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dirty="0"/>
              <a:t>, </a:t>
            </a:r>
            <a:r>
              <a:rPr lang="zh-CN" altLang="en-US" dirty="0"/>
              <a:t>如果 </a:t>
            </a:r>
            <a:r>
              <a:rPr lang="en-US" altLang="zh-CN" i="1" dirty="0" err="1"/>
              <a:t>x</a:t>
            </a:r>
            <a:r>
              <a:rPr lang="en-US" altLang="zh-CN" dirty="0" err="1"/>
              <a:t>≺</a:t>
            </a:r>
            <a:r>
              <a:rPr lang="en-US" altLang="zh-CN" i="1" dirty="0" err="1"/>
              <a:t>y</a:t>
            </a:r>
            <a:r>
              <a:rPr lang="en-US" altLang="zh-CN" i="1" dirty="0"/>
              <a:t> </a:t>
            </a:r>
            <a:r>
              <a:rPr lang="zh-CN" altLang="en-US" dirty="0"/>
              <a:t>且</a:t>
            </a:r>
            <a:r>
              <a:rPr lang="zh-CN" altLang="en-US" dirty="0">
                <a:solidFill>
                  <a:srgbClr val="C00000"/>
                </a:solidFill>
              </a:rPr>
              <a:t>不存在 </a:t>
            </a:r>
            <a:r>
              <a:rPr lang="en-US" altLang="zh-CN" i="1" dirty="0" err="1"/>
              <a:t>z</a:t>
            </a:r>
            <a:r>
              <a:rPr lang="en-US" altLang="zh-CN" dirty="0" err="1"/>
              <a:t>∈</a:t>
            </a:r>
            <a:r>
              <a:rPr lang="en-US" altLang="zh-CN" i="1" dirty="0" err="1"/>
              <a:t>A</a:t>
            </a:r>
            <a:r>
              <a:rPr lang="en-US" altLang="zh-CN" i="1" dirty="0"/>
              <a:t> </a:t>
            </a:r>
            <a:r>
              <a:rPr lang="zh-CN" altLang="en-US" dirty="0"/>
              <a:t>使得 </a:t>
            </a:r>
            <a:r>
              <a:rPr lang="en-US" altLang="zh-CN" i="1" dirty="0" err="1"/>
              <a:t>x</a:t>
            </a:r>
            <a:r>
              <a:rPr lang="en-US" altLang="zh-CN" dirty="0" err="1"/>
              <a:t>≺</a:t>
            </a:r>
            <a:r>
              <a:rPr lang="en-US" altLang="zh-CN" i="1" dirty="0" err="1"/>
              <a:t>z</a:t>
            </a:r>
            <a:r>
              <a:rPr lang="en-US" altLang="zh-CN" dirty="0" err="1"/>
              <a:t>≺</a:t>
            </a:r>
            <a:r>
              <a:rPr lang="en-US" altLang="zh-CN" i="1" dirty="0" err="1"/>
              <a:t>y</a:t>
            </a:r>
            <a:r>
              <a:rPr lang="en-US" altLang="zh-CN" dirty="0"/>
              <a:t>, </a:t>
            </a:r>
            <a:r>
              <a:rPr lang="zh-CN" altLang="en-US" dirty="0"/>
              <a:t>则称 </a:t>
            </a:r>
            <a:r>
              <a:rPr lang="en-US" altLang="zh-CN" i="1" dirty="0"/>
              <a:t>y</a:t>
            </a:r>
          </a:p>
          <a:p>
            <a:r>
              <a:rPr lang="zh-CN" altLang="en-US" dirty="0">
                <a:solidFill>
                  <a:srgbClr val="A50021"/>
                </a:solidFill>
              </a:rPr>
              <a:t>覆盖</a:t>
            </a:r>
            <a:r>
              <a:rPr lang="en-US" altLang="zh-CN" i="1" dirty="0"/>
              <a:t>x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例如</a:t>
            </a:r>
            <a:r>
              <a:rPr lang="en-US" altLang="zh-CN" dirty="0"/>
              <a:t>{1,2,4,6}</a:t>
            </a:r>
            <a:r>
              <a:rPr lang="zh-CN" altLang="en-US" dirty="0"/>
              <a:t>集合上整除关系</a:t>
            </a:r>
            <a:r>
              <a:rPr lang="en-US" altLang="zh-CN" dirty="0"/>
              <a:t>, 2</a:t>
            </a:r>
            <a:r>
              <a:rPr lang="zh-CN" altLang="en-US" dirty="0"/>
              <a:t>覆盖</a:t>
            </a:r>
            <a:r>
              <a:rPr lang="en-US" altLang="zh-CN" dirty="0"/>
              <a:t>1, 4</a:t>
            </a:r>
            <a:r>
              <a:rPr lang="zh-CN" altLang="en-US" dirty="0"/>
              <a:t>和</a:t>
            </a:r>
            <a:r>
              <a:rPr lang="en-US" altLang="zh-CN" dirty="0"/>
              <a:t>6</a:t>
            </a:r>
            <a:r>
              <a:rPr lang="zh-CN" altLang="en-US" dirty="0"/>
              <a:t>覆盖</a:t>
            </a:r>
            <a:r>
              <a:rPr lang="en-US" altLang="zh-CN" dirty="0"/>
              <a:t>2, 4</a:t>
            </a:r>
            <a:r>
              <a:rPr lang="zh-CN" altLang="en-US" dirty="0"/>
              <a:t>不覆盖</a:t>
            </a:r>
            <a:r>
              <a:rPr lang="en-US" altLang="zh-CN" dirty="0"/>
              <a:t>1. </a:t>
            </a:r>
          </a:p>
        </p:txBody>
      </p:sp>
    </p:spTree>
  </p:cSld>
  <p:clrMapOvr>
    <a:masterClrMapping/>
  </p:clrMapOvr>
  <p:transition spd="slow">
    <p:fad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8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偏序集与哈斯图</a:t>
            </a:r>
          </a:p>
        </p:txBody>
      </p:sp>
      <p:sp>
        <p:nvSpPr>
          <p:cNvPr id="432139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075613" cy="1512887"/>
          </a:xfrm>
        </p:spPr>
        <p:txBody>
          <a:bodyPr/>
          <a:lstStyle/>
          <a:p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7.23</a:t>
            </a:r>
            <a:r>
              <a:rPr lang="en-US" altLang="zh-CN"/>
              <a:t> </a:t>
            </a:r>
            <a:r>
              <a:rPr lang="zh-CN" altLang="en-US"/>
              <a:t>集合</a:t>
            </a:r>
            <a:r>
              <a:rPr lang="en-US" altLang="zh-CN" i="1"/>
              <a:t>A</a:t>
            </a:r>
            <a:r>
              <a:rPr lang="zh-CN" altLang="en-US"/>
              <a:t>和</a:t>
            </a:r>
            <a:r>
              <a:rPr lang="en-US" altLang="zh-CN" i="1"/>
              <a:t>A</a:t>
            </a:r>
            <a:r>
              <a:rPr lang="zh-CN" altLang="en-US"/>
              <a:t>上的偏序关系≼一起叫做</a:t>
            </a:r>
            <a:r>
              <a:rPr lang="zh-CN" altLang="en-US">
                <a:solidFill>
                  <a:srgbClr val="A50021"/>
                </a:solidFill>
              </a:rPr>
              <a:t>偏序集</a:t>
            </a:r>
            <a:r>
              <a:rPr lang="en-US" altLang="zh-CN"/>
              <a:t>, </a:t>
            </a:r>
            <a:r>
              <a:rPr lang="zh-CN" altLang="en-US"/>
              <a:t>记作</a:t>
            </a:r>
          </a:p>
          <a:p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,≼&gt;.  </a:t>
            </a:r>
          </a:p>
          <a:p>
            <a:pPr>
              <a:spcBef>
                <a:spcPct val="60000"/>
              </a:spcBef>
            </a:pPr>
            <a:r>
              <a:rPr lang="zh-CN" altLang="en-US"/>
              <a:t>实例</a:t>
            </a:r>
            <a:r>
              <a:rPr lang="en-US" altLang="zh-CN"/>
              <a:t>:   &lt;Z,≤&gt;, &lt;</a:t>
            </a:r>
            <a:r>
              <a:rPr lang="en-US" altLang="zh-CN" i="1"/>
              <a:t>P</a:t>
            </a:r>
            <a:r>
              <a:rPr lang="en-US" altLang="zh-CN"/>
              <a:t>(</a:t>
            </a:r>
            <a:r>
              <a:rPr lang="en-US" altLang="zh-CN" i="1"/>
              <a:t>A</a:t>
            </a:r>
            <a:r>
              <a:rPr lang="en-US" altLang="zh-CN"/>
              <a:t>),</a:t>
            </a:r>
            <a:r>
              <a:rPr lang="en-US" altLang="zh-CN" i="1"/>
              <a:t>R</a:t>
            </a:r>
            <a:r>
              <a:rPr lang="en-US" altLang="zh-CN" baseline="-25000">
                <a:sym typeface="Symbol" panose="05050102010706020507" pitchFamily="18" charset="2"/>
              </a:rPr>
              <a:t></a:t>
            </a:r>
            <a:r>
              <a:rPr lang="en-US" altLang="zh-CN"/>
              <a:t>&gt;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0EA65-587E-4BDB-BD26-BEB74DA070C4}" type="slidenum">
              <a:rPr lang="en-US" altLang="zh-CN"/>
              <a:pPr/>
              <a:t>67</a:t>
            </a:fld>
            <a:endParaRPr lang="en-US" altLang="zh-CN"/>
          </a:p>
        </p:txBody>
      </p:sp>
      <p:sp>
        <p:nvSpPr>
          <p:cNvPr id="432140" name="Rectangle 12"/>
          <p:cNvSpPr>
            <a:spLocks noChangeArrowheads="1"/>
          </p:cNvSpPr>
          <p:nvPr/>
        </p:nvSpPr>
        <p:spPr bwMode="auto">
          <a:xfrm>
            <a:off x="468313" y="3141663"/>
            <a:ext cx="8135937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60000"/>
              </a:spcBef>
            </a:pPr>
            <a:r>
              <a:rPr lang="zh-CN" altLang="en-US" dirty="0">
                <a:solidFill>
                  <a:srgbClr val="A50021"/>
                </a:solidFill>
              </a:rPr>
              <a:t>哈斯图</a:t>
            </a:r>
            <a:r>
              <a:rPr lang="en-US" altLang="zh-CN" dirty="0"/>
              <a:t>: </a:t>
            </a:r>
            <a:r>
              <a:rPr lang="zh-CN" altLang="en-US" dirty="0"/>
              <a:t>利用偏序关系的自反、反对称、传递性进行简化的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关系图，用于描述偏序关系。</a:t>
            </a:r>
          </a:p>
          <a:p>
            <a:pPr>
              <a:lnSpc>
                <a:spcPct val="90000"/>
              </a:lnSpc>
              <a:spcBef>
                <a:spcPct val="55000"/>
              </a:spcBef>
            </a:pPr>
            <a:r>
              <a:rPr lang="zh-CN" altLang="en-US" dirty="0"/>
              <a:t>特点：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每个结点没有环	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两个连通的结点之间的序关系通过结点位置的高低表 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      示，位置低的元素的顺序在前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(3) </a:t>
            </a:r>
            <a:r>
              <a:rPr lang="zh-CN" altLang="en-US" dirty="0"/>
              <a:t>具有覆盖关系的两个结点之间连边</a:t>
            </a:r>
          </a:p>
        </p:txBody>
      </p:sp>
    </p:spTree>
  </p:cSld>
  <p:clrMapOvr>
    <a:masterClrMapping/>
  </p:clrMapOvr>
  <p:transition spd="slow">
    <p:fad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8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434186" name="Rectangle 10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80400" cy="10080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12</a:t>
            </a:r>
            <a:r>
              <a:rPr lang="en-US" altLang="zh-CN" dirty="0"/>
              <a:t>  </a:t>
            </a:r>
            <a:r>
              <a:rPr lang="zh-CN" altLang="en-US" dirty="0"/>
              <a:t>偏序集</a:t>
            </a:r>
            <a:r>
              <a:rPr lang="en-US" altLang="zh-CN" dirty="0"/>
              <a:t>&lt;{1,2,3,4,5,6,7,8,9}, </a:t>
            </a:r>
            <a:r>
              <a:rPr lang="en-US" altLang="zh-CN" i="1" dirty="0"/>
              <a:t>R</a:t>
            </a:r>
            <a:r>
              <a:rPr lang="zh-CN" altLang="en-US" dirty="0"/>
              <a:t>整除</a:t>
            </a:r>
            <a:r>
              <a:rPr lang="en-US" altLang="zh-CN" dirty="0"/>
              <a:t>&gt;</a:t>
            </a:r>
            <a:r>
              <a:rPr lang="zh-CN" altLang="en-US" dirty="0"/>
              <a:t>和</a:t>
            </a:r>
            <a:r>
              <a:rPr lang="en-US" altLang="zh-CN" dirty="0"/>
              <a:t>&lt;</a:t>
            </a:r>
            <a:r>
              <a:rPr lang="en-US" altLang="zh-CN" i="1" dirty="0"/>
              <a:t>P</a:t>
            </a:r>
            <a:r>
              <a:rPr lang="en-US" altLang="zh-CN" dirty="0"/>
              <a:t>({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}),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&gt;</a:t>
            </a:r>
            <a:r>
              <a:rPr lang="zh-CN" altLang="en-US"/>
              <a:t>的哈斯图</a:t>
            </a:r>
            <a:r>
              <a:rPr lang="en-US" altLang="zh-CN" dirty="0"/>
              <a:t>.</a:t>
            </a:r>
            <a:br>
              <a:rPr lang="en-US" altLang="zh-CN" dirty="0"/>
            </a:br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03FFA6-4317-47AF-97F8-B1B1EADA4DB4}" type="slidenum">
              <a:rPr lang="en-US" altLang="zh-CN"/>
              <a:pPr/>
              <a:t>68</a:t>
            </a:fld>
            <a:endParaRPr lang="en-US" altLang="zh-CN"/>
          </a:p>
        </p:txBody>
      </p:sp>
      <p:pic>
        <p:nvPicPr>
          <p:cNvPr id="434188" name="Picture 12" descr="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399" t="6117" r="-2565" b="8000"/>
          <a:stretch>
            <a:fillRect/>
          </a:stretch>
        </p:blipFill>
        <p:spPr bwMode="auto">
          <a:xfrm>
            <a:off x="755650" y="2420938"/>
            <a:ext cx="7632700" cy="3486150"/>
          </a:xfrm>
          <a:prstGeom prst="rect">
            <a:avLst/>
          </a:prstGeom>
          <a:solidFill>
            <a:srgbClr val="FFFFFF"/>
          </a:solidFill>
        </p:spPr>
      </p:pic>
    </p:spTree>
  </p:cSld>
  <p:clrMapOvr>
    <a:masterClrMapping/>
  </p:clrMapOvr>
  <p:transition spd="slow">
    <p:fad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36" name="Rectangle 1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436233" name="Rectangle 9"/>
          <p:cNvSpPr>
            <a:spLocks noGrp="1" noChangeArrowheads="1"/>
          </p:cNvSpPr>
          <p:nvPr>
            <p:ph idx="1"/>
          </p:nvPr>
        </p:nvSpPr>
        <p:spPr>
          <a:xfrm>
            <a:off x="468313" y="1341438"/>
            <a:ext cx="8064500" cy="1008062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13</a:t>
            </a:r>
            <a:r>
              <a:rPr lang="en-US" altLang="zh-CN" dirty="0"/>
              <a:t>  </a:t>
            </a:r>
            <a:r>
              <a:rPr lang="zh-CN" altLang="en-US" dirty="0"/>
              <a:t>已知偏序集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</a:t>
            </a:r>
            <a:r>
              <a:rPr lang="en-US" altLang="zh-CN" i="1" dirty="0"/>
              <a:t>R</a:t>
            </a:r>
            <a:r>
              <a:rPr lang="en-US" altLang="zh-CN" dirty="0"/>
              <a:t>&gt;</a:t>
            </a:r>
            <a:r>
              <a:rPr lang="zh-CN" altLang="en-US" dirty="0"/>
              <a:t>的哈斯图如下图所示</a:t>
            </a:r>
            <a:r>
              <a:rPr lang="en-US" altLang="zh-CN" dirty="0"/>
              <a:t>, </a:t>
            </a:r>
            <a:r>
              <a:rPr lang="zh-CN" altLang="en-US" dirty="0"/>
              <a:t>试求出集合</a:t>
            </a:r>
            <a:r>
              <a:rPr lang="en-US" altLang="zh-CN" i="1" dirty="0"/>
              <a:t>A</a:t>
            </a:r>
            <a:r>
              <a:rPr lang="zh-CN" altLang="en-US" dirty="0"/>
              <a:t>和关系</a:t>
            </a:r>
            <a:r>
              <a:rPr lang="en-US" altLang="zh-CN" i="1" dirty="0"/>
              <a:t>R</a:t>
            </a:r>
            <a:r>
              <a:rPr lang="zh-CN" altLang="en-US" dirty="0"/>
              <a:t>的表达式</a:t>
            </a:r>
            <a:r>
              <a:rPr lang="en-US" altLang="zh-CN" dirty="0"/>
              <a:t>. 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A8DC5-9E46-4E8A-AB62-1202A7D56F6E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436234" name="Rectangle 10"/>
          <p:cNvSpPr>
            <a:spLocks noChangeArrowheads="1"/>
          </p:cNvSpPr>
          <p:nvPr/>
        </p:nvSpPr>
        <p:spPr bwMode="auto">
          <a:xfrm>
            <a:off x="468313" y="5445125"/>
            <a:ext cx="8316912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解  </a:t>
            </a:r>
            <a:r>
              <a:rPr lang="en-US" altLang="zh-CN" i="1"/>
              <a:t>A</a:t>
            </a:r>
            <a:r>
              <a:rPr lang="en-US" altLang="zh-CN"/>
              <a:t>={ 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/>
              <a:t>, </a:t>
            </a:r>
            <a:r>
              <a:rPr lang="en-US" altLang="zh-CN" i="1"/>
              <a:t>c</a:t>
            </a:r>
            <a:r>
              <a:rPr lang="en-US" altLang="zh-CN"/>
              <a:t>, </a:t>
            </a:r>
            <a:r>
              <a:rPr lang="en-US" altLang="zh-CN" i="1"/>
              <a:t>d</a:t>
            </a:r>
            <a:r>
              <a:rPr lang="en-US" altLang="zh-CN"/>
              <a:t>, </a:t>
            </a:r>
            <a:r>
              <a:rPr lang="en-US" altLang="zh-CN" i="1"/>
              <a:t>e</a:t>
            </a:r>
            <a:r>
              <a:rPr lang="en-US" altLang="zh-CN"/>
              <a:t>, </a:t>
            </a:r>
            <a:r>
              <a:rPr lang="en-US" altLang="zh-CN" i="1"/>
              <a:t>f</a:t>
            </a:r>
            <a:r>
              <a:rPr lang="en-US" altLang="zh-CN"/>
              <a:t>, </a:t>
            </a:r>
            <a:r>
              <a:rPr lang="en-US" altLang="zh-CN" i="1"/>
              <a:t>g</a:t>
            </a:r>
            <a:r>
              <a:rPr lang="en-US" altLang="zh-CN"/>
              <a:t>, </a:t>
            </a:r>
            <a:r>
              <a:rPr lang="en-US" altLang="zh-CN" i="1"/>
              <a:t>h </a:t>
            </a:r>
            <a:r>
              <a:rPr lang="en-US" altLang="zh-CN"/>
              <a:t>}</a:t>
            </a:r>
            <a:endParaRPr lang="en-US" altLang="zh-CN" i="1"/>
          </a:p>
          <a:p>
            <a:r>
              <a:rPr lang="en-US" altLang="zh-CN" i="1"/>
              <a:t>R</a:t>
            </a:r>
            <a:r>
              <a:rPr lang="en-US" altLang="zh-CN"/>
              <a:t>={&lt;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e</a:t>
            </a:r>
            <a:r>
              <a:rPr lang="en-US" altLang="zh-CN"/>
              <a:t>&gt;,&lt;</a:t>
            </a:r>
            <a:r>
              <a:rPr lang="en-US" altLang="zh-CN" i="1"/>
              <a:t>b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d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e</a:t>
            </a:r>
            <a:r>
              <a:rPr lang="en-US" altLang="zh-CN"/>
              <a:t>&gt;,&lt;</a:t>
            </a:r>
            <a:r>
              <a:rPr lang="en-US" altLang="zh-CN" i="1"/>
              <a:t>c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d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e</a:t>
            </a:r>
            <a:r>
              <a:rPr lang="en-US" altLang="zh-CN"/>
              <a:t>,</a:t>
            </a:r>
            <a:r>
              <a:rPr lang="en-US" altLang="zh-CN" i="1"/>
              <a:t>f</a:t>
            </a:r>
            <a:r>
              <a:rPr lang="en-US" altLang="zh-CN"/>
              <a:t>&gt;,&lt;</a:t>
            </a:r>
            <a:r>
              <a:rPr lang="en-US" altLang="zh-CN" i="1"/>
              <a:t>g</a:t>
            </a:r>
            <a:r>
              <a:rPr lang="en-US" altLang="zh-CN"/>
              <a:t>,</a:t>
            </a:r>
            <a:r>
              <a:rPr lang="en-US" altLang="zh-CN" i="1"/>
              <a:t>h</a:t>
            </a:r>
            <a:r>
              <a:rPr lang="en-US" altLang="zh-CN"/>
              <a:t>&gt;}∪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  <a:endParaRPr lang="en-US" altLang="zh-CN" baseline="-25000"/>
          </a:p>
        </p:txBody>
      </p:sp>
      <p:pic>
        <p:nvPicPr>
          <p:cNvPr id="436235" name="Picture 11" descr="7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90" b="16397"/>
          <a:stretch>
            <a:fillRect/>
          </a:stretch>
        </p:blipFill>
        <p:spPr bwMode="auto">
          <a:xfrm>
            <a:off x="2555875" y="2349500"/>
            <a:ext cx="3960813" cy="273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6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62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例题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686800" cy="1439863"/>
          </a:xfrm>
        </p:spPr>
        <p:txBody>
          <a:bodyPr/>
          <a:lstStyle/>
          <a:p>
            <a:pPr marL="1524000" indent="-1524000"/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2 </a:t>
            </a:r>
          </a:p>
          <a:p>
            <a:pPr marL="1524000" indent="-1524000"/>
            <a:r>
              <a:rPr lang="en-US" altLang="zh-CN" dirty="0"/>
              <a:t>(1)  </a:t>
            </a:r>
            <a:r>
              <a:rPr lang="zh-CN" altLang="en-US" dirty="0"/>
              <a:t>证明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D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r>
              <a:rPr lang="en-US" altLang="zh-CN" dirty="0"/>
              <a:t> </a:t>
            </a:r>
          </a:p>
          <a:p>
            <a:pPr marL="1524000" indent="-1524000"/>
            <a:r>
              <a:rPr lang="en-US" altLang="zh-CN" dirty="0"/>
              <a:t>(2) 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r>
              <a:rPr lang="zh-CN" altLang="en-US" dirty="0"/>
              <a:t>是否推出 </a:t>
            </a:r>
            <a:r>
              <a:rPr lang="en-US" altLang="zh-CN" i="1" dirty="0"/>
              <a:t>A</a:t>
            </a:r>
            <a:r>
              <a:rPr lang="en-US" altLang="zh-CN" dirty="0"/>
              <a:t>=</a:t>
            </a:r>
            <a:r>
              <a:rPr lang="en-US" altLang="zh-CN" i="1" dirty="0"/>
              <a:t>B</a:t>
            </a:r>
            <a:r>
              <a:rPr lang="en-US" altLang="zh-CN" dirty="0"/>
              <a:t>,</a:t>
            </a:r>
            <a:r>
              <a:rPr lang="en-US" altLang="zh-CN" i="1" dirty="0"/>
              <a:t>C</a:t>
            </a:r>
            <a:r>
              <a:rPr lang="en-US" altLang="zh-CN" dirty="0"/>
              <a:t>=</a:t>
            </a:r>
            <a:r>
              <a:rPr lang="en-US" altLang="zh-CN" i="1" dirty="0"/>
              <a:t>D</a:t>
            </a:r>
            <a:r>
              <a:rPr lang="en-US" altLang="zh-CN" dirty="0"/>
              <a:t>? </a:t>
            </a:r>
            <a:r>
              <a:rPr lang="zh-CN" altLang="en-US" dirty="0"/>
              <a:t>为什么？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7B62FB-56C6-45BD-8115-2D8FA19638FD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276484" name="Rectangle 4"/>
          <p:cNvSpPr>
            <a:spLocks noChangeArrowheads="1"/>
          </p:cNvSpPr>
          <p:nvPr/>
        </p:nvSpPr>
        <p:spPr bwMode="auto">
          <a:xfrm>
            <a:off x="457200" y="2781300"/>
            <a:ext cx="8686800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1524000" indent="-15240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989138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2397125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2805113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32131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36703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41275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45847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50419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解 </a:t>
            </a:r>
            <a:r>
              <a:rPr lang="en-US" altLang="zh-CN" dirty="0"/>
              <a:t>(1) </a:t>
            </a:r>
            <a:r>
              <a:rPr lang="zh-CN" altLang="en-US" dirty="0"/>
              <a:t>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                  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           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C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           </a:t>
            </a:r>
            <a:r>
              <a:rPr lang="en-US" altLang="zh-CN" dirty="0"/>
              <a:t> </a:t>
            </a:r>
            <a:r>
              <a:rPr lang="en-US" altLang="zh-CN" i="1" dirty="0" err="1"/>
              <a:t>x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B</a:t>
            </a:r>
            <a:r>
              <a:rPr lang="en-US" altLang="zh-CN" dirty="0" err="1">
                <a:sym typeface="Symbol" panose="05050102010706020507" pitchFamily="18" charset="2"/>
              </a:rPr>
              <a:t></a:t>
            </a:r>
            <a:r>
              <a:rPr lang="en-US" altLang="zh-CN" i="1" dirty="0" err="1"/>
              <a:t>y</a:t>
            </a:r>
            <a:r>
              <a:rPr lang="en-US" altLang="zh-CN" dirty="0" err="1">
                <a:sym typeface="Symbol" panose="05050102010706020507" pitchFamily="18" charset="2"/>
              </a:rPr>
              <a:t></a:t>
            </a:r>
            <a:r>
              <a:rPr lang="en-US" altLang="zh-CN" i="1" dirty="0" err="1"/>
              <a:t>D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              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不一定</a:t>
            </a:r>
            <a:r>
              <a:rPr lang="en-US" altLang="zh-CN" dirty="0"/>
              <a:t>.</a:t>
            </a:r>
            <a:r>
              <a:rPr lang="zh-CN" altLang="en-US" dirty="0"/>
              <a:t>反例如下：</a:t>
            </a:r>
          </a:p>
          <a:p>
            <a:r>
              <a:rPr lang="zh-CN" altLang="en-US" dirty="0"/>
              <a:t>      </a:t>
            </a:r>
            <a:r>
              <a:rPr lang="en-US" altLang="zh-CN" i="1" dirty="0"/>
              <a:t>A</a:t>
            </a:r>
            <a:r>
              <a:rPr lang="en-US" altLang="zh-CN" dirty="0"/>
              <a:t>={1}</a:t>
            </a:r>
            <a:r>
              <a:rPr lang="zh-CN" altLang="en-US" dirty="0"/>
              <a:t>，</a:t>
            </a:r>
            <a:r>
              <a:rPr lang="en-US" altLang="zh-CN" i="1" dirty="0"/>
              <a:t>B</a:t>
            </a:r>
            <a:r>
              <a:rPr lang="en-US" altLang="zh-CN" dirty="0"/>
              <a:t>={2}, 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D </a:t>
            </a:r>
            <a:r>
              <a:rPr lang="en-US" altLang="zh-CN" dirty="0"/>
              <a:t>= 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, </a:t>
            </a:r>
            <a:r>
              <a:rPr lang="zh-CN" altLang="en-US" dirty="0"/>
              <a:t>则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C </a:t>
            </a:r>
            <a:r>
              <a:rPr lang="en-US" altLang="zh-CN" dirty="0"/>
              <a:t>=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D</a:t>
            </a:r>
            <a:r>
              <a:rPr lang="zh-CN" altLang="en-US" dirty="0"/>
              <a:t>但是</a:t>
            </a:r>
            <a:r>
              <a:rPr lang="en-US" altLang="zh-CN" i="1" dirty="0"/>
              <a:t>A </a:t>
            </a:r>
            <a:r>
              <a:rPr lang="en-US" altLang="zh-CN" dirty="0">
                <a:sym typeface="Symbol" panose="05050102010706020507" pitchFamily="18" charset="2"/>
              </a:rPr>
              <a:t></a:t>
            </a:r>
            <a:r>
              <a:rPr lang="en-US" altLang="zh-CN" dirty="0"/>
              <a:t> </a:t>
            </a:r>
            <a:r>
              <a:rPr lang="en-US" altLang="zh-CN" i="1" dirty="0"/>
              <a:t>B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28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偏序集中的特殊元素 </a:t>
            </a:r>
          </a:p>
        </p:txBody>
      </p:sp>
      <p:sp>
        <p:nvSpPr>
          <p:cNvPr id="438284" name="Rectangle 12"/>
          <p:cNvSpPr>
            <a:spLocks noGrp="1" noChangeArrowheads="1"/>
          </p:cNvSpPr>
          <p:nvPr>
            <p:ph idx="1"/>
          </p:nvPr>
        </p:nvSpPr>
        <p:spPr>
          <a:xfrm>
            <a:off x="395288" y="1195388"/>
            <a:ext cx="8229600" cy="2233612"/>
          </a:xfrm>
        </p:spPr>
        <p:txBody>
          <a:bodyPr/>
          <a:lstStyle/>
          <a:p>
            <a:pPr marL="457200" indent="-457200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7.24</a:t>
            </a:r>
            <a:r>
              <a:rPr lang="en-US" altLang="zh-CN"/>
              <a:t>  </a:t>
            </a:r>
            <a:r>
              <a:rPr lang="zh-CN" altLang="en-US"/>
              <a:t>设</a:t>
            </a:r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,≼&gt;</a:t>
            </a:r>
            <a:r>
              <a:rPr lang="zh-CN" altLang="en-US"/>
              <a:t>为偏序集</a:t>
            </a:r>
            <a:r>
              <a:rPr lang="en-US" altLang="zh-CN"/>
              <a:t>, </a:t>
            </a:r>
            <a:r>
              <a:rPr lang="en-US" altLang="zh-CN" i="1"/>
              <a:t>B</a:t>
            </a:r>
            <a:r>
              <a:rPr lang="en-US" altLang="zh-CN">
                <a:sym typeface="Symbol" panose="05050102010706020507" pitchFamily="18" charset="2"/>
              </a:rPr>
              <a:t>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/>
              <a:t>∈</a:t>
            </a:r>
            <a:r>
              <a:rPr lang="en-US" altLang="zh-CN" i="1"/>
              <a:t>B</a:t>
            </a:r>
          </a:p>
          <a:p>
            <a:pPr marL="457200" indent="-457200"/>
            <a:r>
              <a:rPr lang="en-US" altLang="zh-CN"/>
              <a:t>(1)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→</a:t>
            </a:r>
            <a:r>
              <a:rPr lang="en-US" altLang="zh-CN" i="1"/>
              <a:t>y</a:t>
            </a:r>
            <a:r>
              <a:rPr lang="en-US" altLang="zh-CN"/>
              <a:t>≼</a:t>
            </a:r>
            <a:r>
              <a:rPr lang="en-US" altLang="zh-CN" i="1"/>
              <a:t>x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 </a:t>
            </a:r>
            <a:r>
              <a:rPr lang="en-US" altLang="zh-CN" i="1"/>
              <a:t>y 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最小元</a:t>
            </a:r>
          </a:p>
          <a:p>
            <a:pPr marL="457200" indent="-457200"/>
            <a:r>
              <a:rPr lang="en-US" altLang="zh-CN"/>
              <a:t>(2)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→</a:t>
            </a:r>
            <a:r>
              <a:rPr lang="en-US" altLang="zh-CN" i="1"/>
              <a:t>x</a:t>
            </a:r>
            <a:r>
              <a:rPr lang="en-US" altLang="zh-CN"/>
              <a:t>≼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 </a:t>
            </a:r>
            <a:r>
              <a:rPr lang="en-US" altLang="zh-CN" i="1"/>
              <a:t>y 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最大元</a:t>
            </a:r>
          </a:p>
          <a:p>
            <a:pPr marL="457200" indent="-457200"/>
            <a:r>
              <a:rPr lang="en-US" altLang="zh-CN"/>
              <a:t>(3)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∧</a:t>
            </a:r>
            <a:r>
              <a:rPr lang="en-US" altLang="zh-CN" i="1"/>
              <a:t>x</a:t>
            </a:r>
            <a:r>
              <a:rPr lang="en-US" altLang="zh-CN"/>
              <a:t>≼</a:t>
            </a:r>
            <a:r>
              <a:rPr lang="en-US" altLang="zh-CN" i="1"/>
              <a:t>y</a:t>
            </a:r>
            <a:r>
              <a:rPr lang="en-US" altLang="zh-CN"/>
              <a:t>→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 </a:t>
            </a:r>
            <a:r>
              <a:rPr lang="en-US" altLang="zh-CN" i="1"/>
              <a:t>y 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极小元</a:t>
            </a:r>
          </a:p>
          <a:p>
            <a:pPr marL="457200" indent="-457200"/>
            <a:r>
              <a:rPr lang="en-US" altLang="zh-CN"/>
              <a:t>(4) </a:t>
            </a:r>
            <a:r>
              <a:rPr lang="zh-CN" altLang="en-US"/>
              <a:t>若</a:t>
            </a:r>
            <a:r>
              <a:rPr lang="zh-CN" altLang="en-US">
                <a:sym typeface="Symbol" panose="05050102010706020507" pitchFamily="18" charset="2"/>
              </a:rPr>
              <a:t>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/>
              <a:t>∈</a:t>
            </a:r>
            <a:r>
              <a:rPr lang="en-US" altLang="zh-CN" i="1"/>
              <a:t>B</a:t>
            </a:r>
            <a:r>
              <a:rPr lang="en-US" altLang="zh-CN"/>
              <a:t>∧</a:t>
            </a:r>
            <a:r>
              <a:rPr lang="en-US" altLang="zh-CN" i="1"/>
              <a:t>y</a:t>
            </a:r>
            <a:r>
              <a:rPr lang="en-US" altLang="zh-CN"/>
              <a:t>≼</a:t>
            </a:r>
            <a:r>
              <a:rPr lang="en-US" altLang="zh-CN" i="1"/>
              <a:t>x</a:t>
            </a:r>
            <a:r>
              <a:rPr lang="en-US" altLang="zh-CN"/>
              <a:t>→</a:t>
            </a:r>
            <a:r>
              <a:rPr lang="en-US" altLang="zh-CN" i="1"/>
              <a:t>x</a:t>
            </a:r>
            <a:r>
              <a:rPr lang="en-US" altLang="zh-CN"/>
              <a:t>=</a:t>
            </a:r>
            <a:r>
              <a:rPr lang="en-US" altLang="zh-CN" i="1"/>
              <a:t>y</a:t>
            </a:r>
            <a:r>
              <a:rPr lang="en-US" altLang="zh-CN"/>
              <a:t>)</a:t>
            </a:r>
            <a:r>
              <a:rPr lang="zh-CN" altLang="en-US"/>
              <a:t>成立</a:t>
            </a:r>
            <a:r>
              <a:rPr lang="en-US" altLang="zh-CN"/>
              <a:t>, </a:t>
            </a:r>
            <a:r>
              <a:rPr lang="zh-CN" altLang="en-US"/>
              <a:t>则称 </a:t>
            </a:r>
            <a:r>
              <a:rPr lang="en-US" altLang="zh-CN" i="1"/>
              <a:t>y </a:t>
            </a:r>
            <a:r>
              <a:rPr lang="zh-CN" altLang="en-US"/>
              <a:t>为</a:t>
            </a:r>
            <a:r>
              <a:rPr lang="en-US" altLang="zh-CN" i="1"/>
              <a:t>B</a:t>
            </a:r>
            <a:r>
              <a:rPr lang="zh-CN" altLang="en-US"/>
              <a:t>的</a:t>
            </a:r>
            <a:r>
              <a:rPr lang="zh-CN" altLang="en-US">
                <a:solidFill>
                  <a:srgbClr val="A50021"/>
                </a:solidFill>
              </a:rPr>
              <a:t>极大元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DCFA4C-1B87-4C61-B9EB-0AD975516AB2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438286" name="Rectangle 14"/>
          <p:cNvSpPr>
            <a:spLocks noChangeArrowheads="1"/>
          </p:cNvSpPr>
          <p:nvPr/>
        </p:nvSpPr>
        <p:spPr bwMode="auto">
          <a:xfrm>
            <a:off x="395288" y="3716338"/>
            <a:ext cx="8208962" cy="2303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763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333500" indent="-4191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790700" indent="-4191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247900" indent="-4191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7051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31623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6195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4076700" indent="-4191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>
              <a:spcBef>
                <a:spcPct val="40000"/>
              </a:spcBef>
            </a:pPr>
            <a:r>
              <a:rPr lang="zh-CN" altLang="en-US" dirty="0"/>
              <a:t>性质：</a:t>
            </a:r>
          </a:p>
          <a:p>
            <a:r>
              <a:rPr lang="en-US" altLang="zh-CN" dirty="0"/>
              <a:t>(1) </a:t>
            </a:r>
            <a:r>
              <a:rPr lang="zh-CN" altLang="en-US" dirty="0"/>
              <a:t>对于有穷集，极小元和极大元一定存在，可能存在多个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最小元和最大元不一定存在，如果存在一定惟一</a:t>
            </a:r>
            <a:r>
              <a:rPr lang="en-US" altLang="zh-CN" dirty="0"/>
              <a:t>.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最小元一定是极小元；最大元一定是极大元</a:t>
            </a:r>
            <a:r>
              <a:rPr lang="en-US" altLang="zh-CN" dirty="0"/>
              <a:t>. </a:t>
            </a:r>
          </a:p>
          <a:p>
            <a:r>
              <a:rPr lang="en-US" altLang="zh-CN" dirty="0"/>
              <a:t>(4) </a:t>
            </a:r>
            <a:r>
              <a:rPr lang="zh-CN" altLang="en-US" dirty="0"/>
              <a:t>孤立结点既是极小元，也是极大元</a:t>
            </a:r>
            <a:r>
              <a:rPr lang="en-US" altLang="zh-CN" dirty="0"/>
              <a:t>.</a:t>
            </a:r>
          </a:p>
        </p:txBody>
      </p:sp>
    </p:spTree>
  </p:cSld>
  <p:clrMapOvr>
    <a:masterClrMapping/>
  </p:clrMapOvr>
  <p:transition spd="slow">
    <p:fad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3" name="Rectangle 1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偏序集中的特殊元素 </a:t>
            </a:r>
          </a:p>
        </p:txBody>
      </p:sp>
      <p:sp>
        <p:nvSpPr>
          <p:cNvPr id="440332" name="Rectangle 12"/>
          <p:cNvSpPr>
            <a:spLocks noGrp="1" noChangeArrowheads="1"/>
          </p:cNvSpPr>
          <p:nvPr>
            <p:ph idx="1"/>
          </p:nvPr>
        </p:nvSpPr>
        <p:spPr>
          <a:xfrm>
            <a:off x="323850" y="1125538"/>
            <a:ext cx="8569325" cy="2374900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7.25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 ≼&gt;</a:t>
            </a:r>
            <a:r>
              <a:rPr lang="zh-CN" altLang="en-US" dirty="0"/>
              <a:t>为偏序集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>
                <a:sym typeface="Symbol" panose="05050102010706020507" pitchFamily="18" charset="2"/>
              </a:rPr>
              <a:t>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 err="1">
                <a:solidFill>
                  <a:srgbClr val="FF0000"/>
                </a:solidFill>
              </a:rPr>
              <a:t>y</a:t>
            </a:r>
            <a:r>
              <a:rPr lang="en-US" altLang="zh-CN" dirty="0" err="1">
                <a:solidFill>
                  <a:srgbClr val="FF0000"/>
                </a:solidFill>
              </a:rPr>
              <a:t>∈</a:t>
            </a:r>
            <a:r>
              <a:rPr lang="en-US" altLang="zh-CN" i="1" dirty="0" err="1">
                <a:solidFill>
                  <a:srgbClr val="FF0000"/>
                </a:solidFill>
              </a:rPr>
              <a:t>A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(1)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 err="1"/>
              <a:t>→</a:t>
            </a:r>
            <a:r>
              <a:rPr lang="en-US" altLang="zh-CN" i="1" dirty="0" err="1"/>
              <a:t>x</a:t>
            </a:r>
            <a:r>
              <a:rPr lang="en-US" altLang="zh-CN" dirty="0" err="1"/>
              <a:t>≼</a:t>
            </a:r>
            <a:r>
              <a:rPr lang="en-US" altLang="zh-CN" i="1" dirty="0" err="1"/>
              <a:t>y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y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上界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(2) </a:t>
            </a:r>
            <a:r>
              <a:rPr lang="zh-CN" altLang="en-US" dirty="0"/>
              <a:t>若</a:t>
            </a:r>
            <a:r>
              <a:rPr lang="zh-CN" altLang="en-US" dirty="0">
                <a:sym typeface="Symbol" panose="05050102010706020507" pitchFamily="18" charset="2"/>
              </a:rPr>
              <a:t></a:t>
            </a:r>
            <a:r>
              <a:rPr lang="en-US" altLang="zh-CN" i="1" dirty="0"/>
              <a:t>x</a:t>
            </a:r>
            <a:r>
              <a:rPr lang="en-US" altLang="zh-CN" dirty="0"/>
              <a:t>(</a:t>
            </a:r>
            <a:r>
              <a:rPr lang="en-US" altLang="zh-CN" i="1" dirty="0" err="1"/>
              <a:t>x</a:t>
            </a:r>
            <a:r>
              <a:rPr lang="en-US" altLang="zh-CN" dirty="0" err="1"/>
              <a:t>∈</a:t>
            </a:r>
            <a:r>
              <a:rPr lang="en-US" altLang="zh-CN" i="1" dirty="0" err="1"/>
              <a:t>B</a:t>
            </a:r>
            <a:r>
              <a:rPr lang="en-US" altLang="zh-CN" dirty="0" err="1"/>
              <a:t>→</a:t>
            </a:r>
            <a:r>
              <a:rPr lang="en-US" altLang="zh-CN" i="1" dirty="0" err="1"/>
              <a:t>y</a:t>
            </a:r>
            <a:r>
              <a:rPr lang="en-US" altLang="zh-CN" dirty="0" err="1"/>
              <a:t>≼</a:t>
            </a:r>
            <a:r>
              <a:rPr lang="en-US" altLang="zh-CN" i="1" dirty="0" err="1"/>
              <a:t>x</a:t>
            </a:r>
            <a:r>
              <a:rPr lang="en-US" altLang="zh-CN" dirty="0"/>
              <a:t>)</a:t>
            </a:r>
            <a:r>
              <a:rPr lang="zh-CN" altLang="en-US" dirty="0"/>
              <a:t>成立</a:t>
            </a:r>
            <a:r>
              <a:rPr lang="en-US" altLang="zh-CN" dirty="0"/>
              <a:t>, </a:t>
            </a:r>
            <a:r>
              <a:rPr lang="zh-CN" altLang="en-US" dirty="0"/>
              <a:t>则称</a:t>
            </a:r>
            <a:r>
              <a:rPr lang="en-US" altLang="zh-CN" i="1" dirty="0"/>
              <a:t>y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下界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(3) </a:t>
            </a:r>
            <a:r>
              <a:rPr lang="zh-CN" altLang="en-US" dirty="0"/>
              <a:t>令</a:t>
            </a:r>
            <a:r>
              <a:rPr lang="en-US" altLang="zh-CN" i="1" dirty="0"/>
              <a:t>C</a:t>
            </a:r>
            <a:r>
              <a:rPr lang="zh-CN" altLang="en-US" dirty="0"/>
              <a:t>＝</a:t>
            </a:r>
            <a:r>
              <a:rPr lang="en-US" altLang="zh-CN" dirty="0"/>
              <a:t>{</a:t>
            </a:r>
            <a:r>
              <a:rPr lang="en-US" altLang="zh-CN" i="1" dirty="0"/>
              <a:t>y</a:t>
            </a:r>
            <a:r>
              <a:rPr lang="en-US" altLang="zh-CN" dirty="0"/>
              <a:t>| </a:t>
            </a:r>
            <a:r>
              <a:rPr lang="en-US" altLang="zh-CN" i="1" dirty="0"/>
              <a:t>y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的上界</a:t>
            </a:r>
            <a:r>
              <a:rPr lang="en-US" altLang="zh-CN" dirty="0"/>
              <a:t>}, </a:t>
            </a:r>
            <a:r>
              <a:rPr lang="en-US" altLang="zh-CN" i="1" dirty="0"/>
              <a:t>C</a:t>
            </a:r>
            <a:r>
              <a:rPr lang="zh-CN" altLang="en-US" dirty="0"/>
              <a:t>的最小元为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最小上界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上确界</a:t>
            </a:r>
            <a:r>
              <a:rPr lang="zh-CN" altLang="en-US" dirty="0"/>
              <a:t> </a:t>
            </a:r>
          </a:p>
          <a:p>
            <a:r>
              <a:rPr lang="en-US" altLang="zh-CN" dirty="0"/>
              <a:t>(4) </a:t>
            </a:r>
            <a:r>
              <a:rPr lang="zh-CN" altLang="en-US" dirty="0"/>
              <a:t>令</a:t>
            </a:r>
            <a:r>
              <a:rPr lang="en-US" altLang="zh-CN" i="1" dirty="0"/>
              <a:t>D</a:t>
            </a:r>
            <a:r>
              <a:rPr lang="zh-CN" altLang="en-US" dirty="0"/>
              <a:t>＝</a:t>
            </a:r>
            <a:r>
              <a:rPr lang="en-US" altLang="zh-CN" dirty="0"/>
              <a:t>{</a:t>
            </a:r>
            <a:r>
              <a:rPr lang="en-US" altLang="zh-CN" i="1" dirty="0"/>
              <a:t>y</a:t>
            </a:r>
            <a:r>
              <a:rPr lang="en-US" altLang="zh-CN" dirty="0"/>
              <a:t>| </a:t>
            </a:r>
            <a:r>
              <a:rPr lang="en-US" altLang="zh-CN" i="1" dirty="0"/>
              <a:t>y</a:t>
            </a:r>
            <a:r>
              <a:rPr lang="zh-CN" altLang="en-US" dirty="0"/>
              <a:t>为</a:t>
            </a:r>
            <a:r>
              <a:rPr lang="en-US" altLang="zh-CN" i="1" dirty="0"/>
              <a:t>B</a:t>
            </a:r>
            <a:r>
              <a:rPr lang="zh-CN" altLang="en-US" dirty="0"/>
              <a:t>的下界</a:t>
            </a:r>
            <a:r>
              <a:rPr lang="en-US" altLang="zh-CN" dirty="0"/>
              <a:t>}, </a:t>
            </a:r>
            <a:r>
              <a:rPr lang="en-US" altLang="zh-CN" i="1" dirty="0"/>
              <a:t>D</a:t>
            </a:r>
            <a:r>
              <a:rPr lang="zh-CN" altLang="en-US" dirty="0"/>
              <a:t>的最大元为</a:t>
            </a:r>
            <a:r>
              <a:rPr lang="en-US" altLang="zh-CN" i="1" dirty="0"/>
              <a:t>B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A50021"/>
                </a:solidFill>
              </a:rPr>
              <a:t>最大下界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A50021"/>
                </a:solidFill>
              </a:rPr>
              <a:t>下确界</a:t>
            </a:r>
          </a:p>
          <a:p>
            <a:endParaRPr lang="en-US" altLang="zh-CN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EC9D4-B66C-436F-B2A4-C2D68933797E}" type="slidenum">
              <a:rPr lang="en-US" altLang="zh-CN"/>
              <a:pPr/>
              <a:t>71</a:t>
            </a:fld>
            <a:endParaRPr lang="en-US" altLang="zh-CN"/>
          </a:p>
        </p:txBody>
      </p:sp>
      <p:sp>
        <p:nvSpPr>
          <p:cNvPr id="440334" name="Rectangle 14"/>
          <p:cNvSpPr>
            <a:spLocks noChangeArrowheads="1"/>
          </p:cNvSpPr>
          <p:nvPr/>
        </p:nvSpPr>
        <p:spPr bwMode="auto">
          <a:xfrm>
            <a:off x="323850" y="3690938"/>
            <a:ext cx="8820150" cy="2259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/>
              <a:t>性质：</a:t>
            </a:r>
          </a:p>
          <a:p>
            <a:r>
              <a:rPr lang="en-US" altLang="zh-CN"/>
              <a:t>(1) </a:t>
            </a:r>
            <a:r>
              <a:rPr lang="zh-CN" altLang="en-US"/>
              <a:t>下界、上界、下确界、上确界不一定存在</a:t>
            </a:r>
          </a:p>
          <a:p>
            <a:r>
              <a:rPr lang="en-US" altLang="zh-CN"/>
              <a:t>(2) </a:t>
            </a:r>
            <a:r>
              <a:rPr lang="zh-CN" altLang="en-US"/>
              <a:t>下界、上界存在不一定惟一</a:t>
            </a:r>
          </a:p>
          <a:p>
            <a:r>
              <a:rPr lang="en-US" altLang="zh-CN"/>
              <a:t>(3) </a:t>
            </a:r>
            <a:r>
              <a:rPr lang="zh-CN" altLang="en-US"/>
              <a:t>下确界、上确界如果存在，则惟一</a:t>
            </a:r>
          </a:p>
          <a:p>
            <a:r>
              <a:rPr lang="en-US" altLang="zh-CN"/>
              <a:t>(4) </a:t>
            </a:r>
            <a:r>
              <a:rPr lang="zh-CN" altLang="en-US"/>
              <a:t>集合的最小元是其下确界，最大元是其上确界；反之不对</a:t>
            </a:r>
            <a:r>
              <a:rPr lang="en-US" altLang="zh-CN"/>
              <a:t>. </a:t>
            </a:r>
          </a:p>
        </p:txBody>
      </p:sp>
    </p:spTree>
  </p:cSld>
  <p:clrMapOvr>
    <a:masterClrMapping/>
  </p:clrMapOvr>
  <p:transition spd="slow">
    <p:fad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3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442377" name="Rectangle 9"/>
          <p:cNvSpPr>
            <a:spLocks noGrp="1" noChangeArrowheads="1"/>
          </p:cNvSpPr>
          <p:nvPr>
            <p:ph idx="1"/>
          </p:nvPr>
        </p:nvSpPr>
        <p:spPr>
          <a:xfrm>
            <a:off x="457200" y="1125538"/>
            <a:ext cx="8229600" cy="8651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14</a:t>
            </a:r>
            <a:r>
              <a:rPr lang="en-US" altLang="zh-CN" dirty="0"/>
              <a:t>   </a:t>
            </a:r>
            <a:r>
              <a:rPr lang="zh-CN" altLang="en-US" dirty="0"/>
              <a:t>设偏序集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,≼&gt;</a:t>
            </a:r>
            <a:r>
              <a:rPr lang="zh-CN" altLang="en-US" dirty="0"/>
              <a:t>，求</a:t>
            </a:r>
            <a:r>
              <a:rPr lang="en-US" altLang="zh-CN" i="1" dirty="0"/>
              <a:t>A</a:t>
            </a:r>
            <a:r>
              <a:rPr lang="zh-CN" altLang="en-US" dirty="0"/>
              <a:t>的极小元、最小元、极大元、最大元，设</a:t>
            </a:r>
            <a:r>
              <a:rPr lang="en-US" altLang="zh-CN" i="1" dirty="0"/>
              <a:t>B</a:t>
            </a:r>
            <a:r>
              <a:rPr lang="zh-CN" altLang="en-US" dirty="0"/>
              <a:t>＝</a:t>
            </a:r>
            <a:r>
              <a:rPr lang="en-US" altLang="zh-CN" dirty="0"/>
              <a:t>{ </a:t>
            </a:r>
            <a:r>
              <a:rPr lang="en-US" altLang="zh-CN" i="1" dirty="0" err="1"/>
              <a:t>b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d</a:t>
            </a:r>
            <a:r>
              <a:rPr lang="en-US" altLang="zh-CN" i="1" dirty="0"/>
              <a:t> </a:t>
            </a:r>
            <a:r>
              <a:rPr lang="en-US" altLang="zh-CN" dirty="0"/>
              <a:t>}, </a:t>
            </a:r>
            <a:r>
              <a:rPr lang="zh-CN" altLang="en-US" dirty="0"/>
              <a:t>求</a:t>
            </a:r>
            <a:r>
              <a:rPr lang="en-US" altLang="zh-CN" i="1" dirty="0"/>
              <a:t>B</a:t>
            </a:r>
            <a:r>
              <a:rPr lang="zh-CN" altLang="en-US" dirty="0"/>
              <a:t>的下界、上界、下确界、上确界</a:t>
            </a:r>
            <a:r>
              <a:rPr lang="en-US" altLang="zh-CN" dirty="0"/>
              <a:t>.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D8898-DFA1-4E5B-B002-A8492D3B47CD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442378" name="Rectangle 10"/>
          <p:cNvSpPr>
            <a:spLocks noChangeArrowheads="1"/>
          </p:cNvSpPr>
          <p:nvPr/>
        </p:nvSpPr>
        <p:spPr bwMode="auto">
          <a:xfrm>
            <a:off x="539750" y="2349500"/>
            <a:ext cx="4572000" cy="345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解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极小元：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</a:rPr>
              <a:t>；  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极大元：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h</a:t>
            </a:r>
            <a:r>
              <a:rPr lang="zh-CN" altLang="en-US" b="1" dirty="0">
                <a:latin typeface="Times New Roman" panose="02020603050405020304" pitchFamily="18" charset="0"/>
              </a:rPr>
              <a:t>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没有最小元与最大元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i="1" dirty="0">
              <a:latin typeface="Times New Roman" panose="02020603050405020304" pitchFamily="18" charset="0"/>
            </a:endParaRPr>
          </a:p>
          <a:p>
            <a:pPr>
              <a:spcBef>
                <a:spcPct val="20000"/>
              </a:spcBef>
            </a:pP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</a:rPr>
              <a:t>的下界和最大下界都不存在；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上界有 </a:t>
            </a:r>
            <a:r>
              <a:rPr lang="en-US" altLang="zh-CN" b="1" i="1" dirty="0">
                <a:latin typeface="Times New Roman" panose="02020603050405020304" pitchFamily="18" charset="0"/>
              </a:rPr>
              <a:t>d </a:t>
            </a:r>
            <a:r>
              <a:rPr lang="zh-CN" altLang="en-US" b="1" dirty="0">
                <a:latin typeface="Times New Roman" panose="02020603050405020304" pitchFamily="18" charset="0"/>
              </a:rPr>
              <a:t>和 </a:t>
            </a:r>
            <a:r>
              <a:rPr lang="en-US" altLang="zh-CN" b="1" i="1" dirty="0">
                <a:latin typeface="Times New Roman" panose="02020603050405020304" pitchFamily="18" charset="0"/>
              </a:rPr>
              <a:t>f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</a:p>
          <a:p>
            <a:pPr>
              <a:spcBef>
                <a:spcPct val="2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最小上界为 </a:t>
            </a:r>
            <a:r>
              <a:rPr lang="en-US" altLang="zh-CN" b="1" i="1" dirty="0">
                <a:latin typeface="Times New Roman" panose="02020603050405020304" pitchFamily="18" charset="0"/>
              </a:rPr>
              <a:t>d</a:t>
            </a:r>
            <a:r>
              <a:rPr lang="en-US" altLang="zh-CN" b="1" dirty="0">
                <a:latin typeface="Times New Roman" panose="02020603050405020304" pitchFamily="18" charset="0"/>
              </a:rPr>
              <a:t>. </a:t>
            </a:r>
            <a:br>
              <a:rPr lang="en-US" altLang="zh-CN" b="1" dirty="0">
                <a:latin typeface="Times New Roman" panose="02020603050405020304" pitchFamily="18" charset="0"/>
              </a:rPr>
            </a:b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</a:p>
        </p:txBody>
      </p:sp>
      <p:pic>
        <p:nvPicPr>
          <p:cNvPr id="442379" name="Picture 11" descr="7-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66" r="22261" b="20337"/>
          <a:stretch>
            <a:fillRect/>
          </a:stretch>
        </p:blipFill>
        <p:spPr bwMode="auto">
          <a:xfrm>
            <a:off x="5651500" y="2728913"/>
            <a:ext cx="3097213" cy="250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等腰三角形 1"/>
          <p:cNvSpPr/>
          <p:nvPr/>
        </p:nvSpPr>
        <p:spPr>
          <a:xfrm>
            <a:off x="6012160" y="3212976"/>
            <a:ext cx="1800200" cy="1872208"/>
          </a:xfrm>
          <a:prstGeom prst="triangle">
            <a:avLst>
              <a:gd name="adj" fmla="val 5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663770" y="3140968"/>
            <a:ext cx="215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b="1" i="1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2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2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42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2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42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42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2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23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42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423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42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423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42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423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23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实例</a:t>
            </a:r>
          </a:p>
        </p:txBody>
      </p:sp>
      <p:sp>
        <p:nvSpPr>
          <p:cNvPr id="444424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8229600" cy="2304033"/>
          </a:xfrm>
        </p:spPr>
        <p:txBody>
          <a:bodyPr/>
          <a:lstStyle/>
          <a:p>
            <a:r>
              <a:rPr lang="zh-CN" altLang="en-US" dirty="0">
                <a:solidFill>
                  <a:srgbClr val="A50021"/>
                </a:solidFill>
              </a:rPr>
              <a:t>例</a:t>
            </a:r>
            <a:r>
              <a:rPr lang="en-US" altLang="zh-CN" dirty="0">
                <a:solidFill>
                  <a:srgbClr val="A50021"/>
                </a:solidFill>
              </a:rPr>
              <a:t>15</a:t>
            </a:r>
            <a:r>
              <a:rPr lang="en-US" altLang="zh-CN" dirty="0"/>
              <a:t>  </a:t>
            </a:r>
            <a:r>
              <a:rPr lang="zh-CN" altLang="en-US" dirty="0"/>
              <a:t>设</a:t>
            </a:r>
            <a:r>
              <a:rPr lang="en-US" altLang="zh-CN" i="1" dirty="0"/>
              <a:t>X</a:t>
            </a:r>
            <a:r>
              <a:rPr lang="zh-CN" altLang="en-US" dirty="0"/>
              <a:t>为集合</a:t>
            </a:r>
            <a:r>
              <a:rPr lang="en-US" altLang="zh-CN" dirty="0"/>
              <a:t>, </a:t>
            </a:r>
            <a:r>
              <a:rPr lang="en-US" altLang="zh-CN" i="1" dirty="0"/>
              <a:t>A</a:t>
            </a:r>
            <a:r>
              <a:rPr lang="zh-CN" altLang="en-US" dirty="0"/>
              <a:t>＝</a:t>
            </a:r>
            <a:r>
              <a:rPr lang="en-US" altLang="zh-CN" i="1" dirty="0"/>
              <a:t>P</a:t>
            </a:r>
            <a:r>
              <a:rPr lang="en-US" altLang="zh-CN" dirty="0"/>
              <a:t>(</a:t>
            </a:r>
            <a:r>
              <a:rPr lang="en-US" altLang="zh-CN" i="1" dirty="0"/>
              <a:t>X</a:t>
            </a:r>
            <a:r>
              <a:rPr lang="en-US" altLang="zh-CN" dirty="0"/>
              <a:t>)</a:t>
            </a:r>
            <a:r>
              <a:rPr lang="zh-CN" altLang="en-US" dirty="0"/>
              <a:t>－</a:t>
            </a:r>
            <a:r>
              <a:rPr lang="en-US" altLang="zh-CN" dirty="0"/>
              <a:t>{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}</a:t>
            </a:r>
            <a:r>
              <a:rPr lang="zh-CN" altLang="en-US" dirty="0"/>
              <a:t>－</a:t>
            </a:r>
            <a:r>
              <a:rPr lang="en-US" altLang="zh-CN" dirty="0"/>
              <a:t>{</a:t>
            </a:r>
            <a:r>
              <a:rPr lang="en-US" altLang="zh-CN" i="1" dirty="0"/>
              <a:t>X</a:t>
            </a:r>
            <a:r>
              <a:rPr lang="en-US" altLang="zh-CN" dirty="0"/>
              <a:t>}, </a:t>
            </a:r>
            <a:r>
              <a:rPr lang="zh-CN" altLang="en-US" dirty="0"/>
              <a:t>且</a:t>
            </a:r>
            <a:r>
              <a:rPr lang="en-US" altLang="zh-CN" i="1" dirty="0"/>
              <a:t>A</a:t>
            </a:r>
            <a:r>
              <a:rPr lang="en-US" altLang="zh-CN" dirty="0"/>
              <a:t>≠</a:t>
            </a:r>
            <a:r>
              <a:rPr lang="en-US" altLang="zh-CN" dirty="0">
                <a:sym typeface="Symbol" panose="05050102010706020507" pitchFamily="18" charset="2"/>
              </a:rPr>
              <a:t></a:t>
            </a:r>
            <a:r>
              <a:rPr lang="en-US" altLang="zh-CN" dirty="0"/>
              <a:t>. </a:t>
            </a:r>
            <a:r>
              <a:rPr lang="zh-CN" altLang="en-US" dirty="0"/>
              <a:t>若</a:t>
            </a:r>
            <a:r>
              <a:rPr lang="en-US" altLang="zh-CN" dirty="0"/>
              <a:t>|</a:t>
            </a:r>
            <a:r>
              <a:rPr lang="en-US" altLang="zh-CN" i="1" dirty="0"/>
              <a:t>X</a:t>
            </a:r>
            <a:r>
              <a:rPr lang="en-US" altLang="zh-CN" dirty="0"/>
              <a:t>|=</a:t>
            </a:r>
            <a:r>
              <a:rPr lang="en-US" altLang="zh-CN" i="1" dirty="0"/>
              <a:t>n</a:t>
            </a:r>
            <a:r>
              <a:rPr lang="en-US" altLang="zh-CN" dirty="0"/>
              <a:t>, </a:t>
            </a:r>
            <a:r>
              <a:rPr lang="en-US" altLang="zh-CN" i="1" dirty="0"/>
              <a:t>n</a:t>
            </a:r>
            <a:r>
              <a:rPr lang="en-US" altLang="zh-CN" dirty="0"/>
              <a:t>≥2. </a:t>
            </a:r>
            <a:r>
              <a:rPr lang="zh-CN" altLang="en-US" dirty="0"/>
              <a:t>问： </a:t>
            </a:r>
          </a:p>
          <a:p>
            <a:r>
              <a:rPr lang="en-US" altLang="zh-CN" dirty="0"/>
              <a:t>(1)  </a:t>
            </a:r>
            <a:r>
              <a:rPr lang="zh-CN" altLang="en-US" dirty="0"/>
              <a:t>偏序集 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&gt; </a:t>
            </a:r>
            <a:r>
              <a:rPr lang="zh-CN" altLang="en-US" dirty="0"/>
              <a:t>是否存在最大元？</a:t>
            </a:r>
            <a:r>
              <a:rPr lang="en-US" altLang="zh-CN" dirty="0"/>
              <a:t> </a:t>
            </a:r>
            <a:r>
              <a:rPr lang="zh-CN" altLang="en-US" dirty="0"/>
              <a:t>是否存在最小元？ </a:t>
            </a:r>
          </a:p>
          <a:p>
            <a:r>
              <a:rPr lang="en-US" altLang="zh-CN" dirty="0"/>
              <a:t>(2)  </a:t>
            </a:r>
            <a:r>
              <a:rPr lang="zh-CN" altLang="en-US" dirty="0"/>
              <a:t>偏序集 </a:t>
            </a:r>
            <a:r>
              <a:rPr lang="en-US" altLang="zh-CN" dirty="0"/>
              <a:t>&lt;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R</a:t>
            </a:r>
            <a:r>
              <a:rPr lang="en-US" altLang="zh-CN" baseline="-25000" dirty="0">
                <a:sym typeface="Symbol" panose="05050102010706020507" pitchFamily="18" charset="2"/>
              </a:rPr>
              <a:t></a:t>
            </a:r>
            <a:r>
              <a:rPr lang="en-US" altLang="zh-CN" dirty="0"/>
              <a:t>&gt; </a:t>
            </a:r>
            <a:r>
              <a:rPr lang="zh-CN" altLang="en-US" dirty="0"/>
              <a:t>中极大元和极小元的一般形式是什么？</a:t>
            </a:r>
          </a:p>
          <a:p>
            <a:r>
              <a:rPr lang="zh-CN" altLang="en-US" dirty="0"/>
              <a:t>       并说明理由</a:t>
            </a:r>
            <a:r>
              <a:rPr lang="en-US" altLang="zh-CN" dirty="0"/>
              <a:t>. 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497C-A8DA-455E-927C-83CDB8442505}" type="slidenum">
              <a:rPr lang="en-US" altLang="zh-CN"/>
              <a:pPr/>
              <a:t>73</a:t>
            </a:fld>
            <a:endParaRPr lang="en-US" altLang="zh-CN"/>
          </a:p>
        </p:txBody>
      </p:sp>
      <p:sp>
        <p:nvSpPr>
          <p:cNvPr id="444425" name="Rectangle 9"/>
          <p:cNvSpPr>
            <a:spLocks noChangeArrowheads="1"/>
          </p:cNvSpPr>
          <p:nvPr/>
        </p:nvSpPr>
        <p:spPr bwMode="auto">
          <a:xfrm>
            <a:off x="468313" y="3627589"/>
            <a:ext cx="813752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5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解：  </a:t>
            </a:r>
            <a:endParaRPr lang="en-US" altLang="zh-CN" b="1" dirty="0">
              <a:latin typeface="Times New Roman" panose="02020603050405020304" pitchFamily="18" charset="0"/>
            </a:endParaRPr>
          </a:p>
          <a:p>
            <a:pPr>
              <a:spcBef>
                <a:spcPct val="2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(1) &lt;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&gt; </a:t>
            </a:r>
            <a:r>
              <a:rPr lang="zh-CN" altLang="en-US" b="1" dirty="0">
                <a:latin typeface="Times New Roman" panose="02020603050405020304" pitchFamily="18" charset="0"/>
              </a:rPr>
              <a:t>不存在最小元和最大元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因为</a:t>
            </a:r>
            <a:r>
              <a:rPr lang="en-US" altLang="zh-CN" b="1" i="1" dirty="0">
                <a:latin typeface="Times New Roman" panose="02020603050405020304" pitchFamily="18" charset="0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</a:rPr>
              <a:t>≥2.</a:t>
            </a:r>
          </a:p>
          <a:p>
            <a:pPr>
              <a:spcBef>
                <a:spcPct val="2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(2) &lt;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&gt; </a:t>
            </a:r>
            <a:r>
              <a:rPr lang="zh-CN" altLang="en-US" b="1" dirty="0">
                <a:latin typeface="Times New Roman" panose="02020603050405020304" pitchFamily="18" charset="0"/>
              </a:rPr>
              <a:t>的极小元就是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</a:rPr>
              <a:t>的所有单元集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},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  <a:p>
            <a:pPr>
              <a:spcBef>
                <a:spcPct val="25000"/>
              </a:spcBef>
            </a:pPr>
            <a:r>
              <a:rPr lang="en-US" altLang="zh-CN" b="1" dirty="0">
                <a:latin typeface="Times New Roman" panose="02020603050405020304" pitchFamily="18" charset="0"/>
              </a:rPr>
              <a:t>      &lt;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dirty="0">
                <a:latin typeface="Times New Roman" panose="02020603050405020304" pitchFamily="18" charset="0"/>
              </a:rPr>
              <a:t>&gt; </a:t>
            </a:r>
            <a:r>
              <a:rPr lang="zh-CN" altLang="en-US" b="1" dirty="0">
                <a:latin typeface="Times New Roman" panose="02020603050405020304" pitchFamily="18" charset="0"/>
              </a:rPr>
              <a:t>的极大元恰好比 </a:t>
            </a:r>
            <a:r>
              <a:rPr lang="en-US" altLang="zh-CN" b="1" i="1" dirty="0">
                <a:latin typeface="Times New Roman" panose="02020603050405020304" pitchFamily="18" charset="0"/>
              </a:rPr>
              <a:t>X </a:t>
            </a:r>
            <a:r>
              <a:rPr lang="zh-CN" altLang="en-US" b="1" dirty="0">
                <a:latin typeface="Times New Roman" panose="02020603050405020304" pitchFamily="18" charset="0"/>
              </a:rPr>
              <a:t>少一个元素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 dirty="0">
                <a:latin typeface="Times New Roman" panose="02020603050405020304" pitchFamily="18" charset="0"/>
              </a:rPr>
              <a:t>{</a:t>
            </a:r>
            <a:r>
              <a:rPr lang="en-US" altLang="zh-CN" b="1" i="1" dirty="0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},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</a:rPr>
              <a:t>∈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44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2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46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>
                <a:latin typeface="华文中宋" panose="02010600040101010101" pitchFamily="2" charset="-122"/>
              </a:rPr>
              <a:t>第七章  习题课</a:t>
            </a:r>
            <a:r>
              <a:rPr lang="zh-CN" altLang="en-US"/>
              <a:t> </a:t>
            </a:r>
          </a:p>
        </p:txBody>
      </p:sp>
      <p:sp>
        <p:nvSpPr>
          <p:cNvPr id="446481" name="Rectangle 17"/>
          <p:cNvSpPr>
            <a:spLocks noGrp="1" noChangeArrowheads="1"/>
          </p:cNvSpPr>
          <p:nvPr>
            <p:ph idx="1"/>
          </p:nvPr>
        </p:nvSpPr>
        <p:spPr>
          <a:xfrm>
            <a:off x="395288" y="1125538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主要内容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有序对与笛卡儿积的定义与性质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二元关系、从</a:t>
            </a:r>
            <a:r>
              <a:rPr lang="en-US" altLang="zh-CN" i="1" dirty="0"/>
              <a:t>A</a:t>
            </a:r>
            <a:r>
              <a:rPr lang="zh-CN" altLang="en-US" dirty="0"/>
              <a:t>到</a:t>
            </a:r>
            <a:r>
              <a:rPr lang="en-US" altLang="zh-CN" i="1" dirty="0"/>
              <a:t>B</a:t>
            </a:r>
            <a:r>
              <a:rPr lang="zh-CN" altLang="en-US" dirty="0"/>
              <a:t>的关系、</a:t>
            </a:r>
            <a:r>
              <a:rPr lang="en-US" altLang="zh-CN" i="1" dirty="0"/>
              <a:t>A</a:t>
            </a:r>
            <a:r>
              <a:rPr lang="zh-CN" altLang="en-US" dirty="0"/>
              <a:t>上的关系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关系的表示法：关系表达式、关系矩阵、关系图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关系的运算：定义域、值域、域、逆、复合、限制、像、幂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/>
              <a:t>关系运算的性质</a:t>
            </a:r>
            <a:r>
              <a:rPr lang="en-US" altLang="zh-CN" dirty="0"/>
              <a:t>: </a:t>
            </a:r>
            <a:r>
              <a:rPr lang="en-US" altLang="zh-CN" i="1" dirty="0"/>
              <a:t>A</a:t>
            </a:r>
            <a:r>
              <a:rPr lang="zh-CN" altLang="en-US" dirty="0"/>
              <a:t>上关系的自反、反自反、对称、反对称、传递的性质</a:t>
            </a:r>
            <a:endParaRPr lang="zh-CN" altLang="en-US" i="1" dirty="0"/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 dirty="0"/>
              <a:t>A</a:t>
            </a:r>
            <a:r>
              <a:rPr lang="zh-CN" altLang="en-US" dirty="0"/>
              <a:t>上关系的自反、对称、传递闭包</a:t>
            </a:r>
            <a:endParaRPr lang="zh-CN" altLang="en-US" i="1" dirty="0"/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 dirty="0"/>
              <a:t>A</a:t>
            </a:r>
            <a:r>
              <a:rPr lang="zh-CN" altLang="en-US" dirty="0"/>
              <a:t>上的等价关系、等价类、商集与</a:t>
            </a:r>
            <a:r>
              <a:rPr lang="en-US" altLang="zh-CN" i="1" dirty="0"/>
              <a:t>A</a:t>
            </a:r>
            <a:r>
              <a:rPr lang="zh-CN" altLang="en-US" dirty="0"/>
              <a:t>的划分</a:t>
            </a:r>
            <a:endParaRPr lang="zh-CN" altLang="en-US" i="1" dirty="0"/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en-US" altLang="zh-CN" i="1" dirty="0"/>
              <a:t>A</a:t>
            </a:r>
            <a:r>
              <a:rPr lang="zh-CN" altLang="en-US" dirty="0"/>
              <a:t>上的偏序关系与偏序集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55CDF8-FE40-4F4B-856D-F6D89364697D}" type="slidenum">
              <a:rPr lang="en-US" altLang="zh-CN"/>
              <a:pPr/>
              <a:t>74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67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/>
              <a:t>1</a:t>
            </a:r>
          </a:p>
        </p:txBody>
      </p:sp>
      <p:sp>
        <p:nvSpPr>
          <p:cNvPr id="450568" name="Rectangle 8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CN"/>
              <a:t>1</a:t>
            </a:r>
            <a:r>
              <a:rPr lang="zh-CN" altLang="en-US"/>
              <a:t>．设</a:t>
            </a:r>
            <a:r>
              <a:rPr lang="en-US" altLang="zh-CN" i="1"/>
              <a:t>A</a:t>
            </a:r>
            <a:r>
              <a:rPr lang="en-US" altLang="zh-CN"/>
              <a:t> = {1, 2, 3}, </a:t>
            </a:r>
            <a:r>
              <a:rPr lang="en-US" altLang="zh-CN" i="1"/>
              <a:t>R</a:t>
            </a:r>
            <a:r>
              <a:rPr lang="en-US" altLang="zh-CN"/>
              <a:t> = {&lt;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 | 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r>
              <a:rPr lang="en-US" altLang="zh-CN" i="1"/>
              <a:t>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zh-CN" altLang="en-US"/>
              <a:t>且</a:t>
            </a:r>
            <a:r>
              <a:rPr lang="en-US" altLang="zh-CN" i="1"/>
              <a:t>x</a:t>
            </a:r>
            <a:r>
              <a:rPr lang="en-US" altLang="zh-CN"/>
              <a:t>+2</a:t>
            </a:r>
            <a:r>
              <a:rPr lang="en-US" altLang="zh-CN" i="1"/>
              <a:t>y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</a:t>
            </a:r>
            <a:r>
              <a:rPr lang="en-US" altLang="zh-CN"/>
              <a:t> 6 }</a:t>
            </a:r>
            <a:r>
              <a:rPr lang="zh-CN" altLang="en-US"/>
              <a:t>，</a:t>
            </a:r>
            <a:endParaRPr lang="zh-CN" altLang="en-US" i="1"/>
          </a:p>
          <a:p>
            <a:r>
              <a:rPr lang="zh-CN" altLang="en-US" i="1"/>
              <a:t>          </a:t>
            </a:r>
            <a:r>
              <a:rPr lang="en-US" altLang="zh-CN" i="1"/>
              <a:t>S</a:t>
            </a:r>
            <a:r>
              <a:rPr lang="en-US" altLang="zh-CN"/>
              <a:t> = {&lt;1,2&gt;, &lt;1,3&gt;,&lt;2,2&gt;}, </a:t>
            </a:r>
          </a:p>
          <a:p>
            <a:r>
              <a:rPr lang="zh-CN" altLang="en-US"/>
              <a:t>求</a:t>
            </a:r>
            <a:r>
              <a:rPr lang="en-US" altLang="zh-CN"/>
              <a:t>: </a:t>
            </a:r>
          </a:p>
          <a:p>
            <a:r>
              <a:rPr lang="en-US" altLang="zh-CN"/>
              <a:t>(1) </a:t>
            </a:r>
            <a:r>
              <a:rPr lang="en-US" altLang="zh-CN" i="1"/>
              <a:t>R</a:t>
            </a:r>
            <a:r>
              <a:rPr lang="zh-CN" altLang="en-US"/>
              <a:t>的集合表达式</a:t>
            </a:r>
          </a:p>
          <a:p>
            <a:r>
              <a:rPr lang="en-US" altLang="zh-CN"/>
              <a:t>(2) 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</a:p>
          <a:p>
            <a:r>
              <a:rPr lang="en-US" altLang="zh-CN"/>
              <a:t>(3) dom </a:t>
            </a:r>
            <a:r>
              <a:rPr lang="en-US" altLang="zh-CN" i="1"/>
              <a:t>R</a:t>
            </a:r>
            <a:r>
              <a:rPr lang="en-US" altLang="zh-CN"/>
              <a:t>, ran </a:t>
            </a:r>
            <a:r>
              <a:rPr lang="en-US" altLang="zh-CN" i="1"/>
              <a:t>R</a:t>
            </a:r>
            <a:r>
              <a:rPr lang="en-US" altLang="zh-CN"/>
              <a:t>, fld </a:t>
            </a:r>
            <a:r>
              <a:rPr lang="en-US" altLang="zh-CN" i="1"/>
              <a:t>R</a:t>
            </a:r>
            <a:endParaRPr lang="en-US" altLang="zh-CN"/>
          </a:p>
          <a:p>
            <a:r>
              <a:rPr lang="en-US" altLang="zh-CN"/>
              <a:t>(4) </a:t>
            </a:r>
            <a:r>
              <a:rPr lang="en-US" altLang="zh-CN" i="1"/>
              <a:t>R</a:t>
            </a:r>
            <a:r>
              <a:rPr lang="en-US" altLang="zh-CN">
                <a:sym typeface="MT Extra" pitchFamily="18" charset="2"/>
              </a:rPr>
              <a:t></a:t>
            </a:r>
            <a:r>
              <a:rPr lang="en-US" altLang="zh-CN" i="1"/>
              <a:t>S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 baseline="30000"/>
              <a:t>3</a:t>
            </a:r>
          </a:p>
          <a:p>
            <a:r>
              <a:rPr lang="en-US" altLang="zh-CN"/>
              <a:t>(5)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),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1094F9-26AA-4D7B-805F-13D255876457}" type="slidenum">
              <a:rPr lang="en-US" altLang="zh-CN"/>
              <a:pPr/>
              <a:t>75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617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解答</a:t>
            </a:r>
          </a:p>
        </p:txBody>
      </p:sp>
      <p:sp>
        <p:nvSpPr>
          <p:cNvPr id="452618" name="Rectangle 10"/>
          <p:cNvSpPr>
            <a:spLocks noGrp="1" noChangeArrowheads="1"/>
          </p:cNvSpPr>
          <p:nvPr>
            <p:ph idx="1"/>
          </p:nvPr>
        </p:nvSpPr>
        <p:spPr>
          <a:xfrm>
            <a:off x="395288" y="1268413"/>
            <a:ext cx="8229600" cy="3816350"/>
          </a:xfrm>
        </p:spPr>
        <p:txBody>
          <a:bodyPr/>
          <a:lstStyle/>
          <a:p>
            <a:r>
              <a:rPr lang="en-US" altLang="zh-CN"/>
              <a:t>(1) </a:t>
            </a:r>
            <a:r>
              <a:rPr lang="en-US" altLang="zh-CN" i="1"/>
              <a:t>R</a:t>
            </a:r>
            <a:r>
              <a:rPr lang="en-US" altLang="zh-CN"/>
              <a:t> = {&lt;1,1&gt;, &lt;1,2&gt;, &lt;2,1&gt;, &lt;2,2&gt;, &lt;3,1&gt;}</a:t>
            </a:r>
          </a:p>
          <a:p>
            <a:r>
              <a:rPr lang="en-US" altLang="zh-CN"/>
              <a:t>(2) 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r>
              <a:rPr lang="en-US" altLang="zh-CN"/>
              <a:t> = {&lt;1,1&gt;, &lt;2,1&gt;, &lt;1,2&gt;, &lt;2,2&gt;, &lt;1,3 &gt;}</a:t>
            </a:r>
          </a:p>
          <a:p>
            <a:r>
              <a:rPr lang="en-US" altLang="zh-CN"/>
              <a:t>(3) dom</a:t>
            </a:r>
            <a:r>
              <a:rPr lang="en-US" altLang="zh-CN" i="1"/>
              <a:t>R</a:t>
            </a:r>
            <a:r>
              <a:rPr lang="en-US" altLang="zh-CN"/>
              <a:t> = {1, 2, 3}, ran</a:t>
            </a:r>
            <a:r>
              <a:rPr lang="en-US" altLang="zh-CN" i="1"/>
              <a:t>R</a:t>
            </a:r>
            <a:r>
              <a:rPr lang="en-US" altLang="zh-CN"/>
              <a:t> = {1,2}, fld</a:t>
            </a:r>
            <a:r>
              <a:rPr lang="en-US" altLang="zh-CN" i="1"/>
              <a:t>R</a:t>
            </a:r>
            <a:r>
              <a:rPr lang="en-US" altLang="zh-CN"/>
              <a:t> = {1, 2, 3} </a:t>
            </a:r>
          </a:p>
          <a:p>
            <a:r>
              <a:rPr lang="en-US" altLang="zh-CN"/>
              <a:t>(4) </a:t>
            </a:r>
            <a:r>
              <a:rPr lang="en-US" altLang="zh-CN" i="1"/>
              <a:t>R</a:t>
            </a:r>
            <a:r>
              <a:rPr lang="en-US" altLang="zh-CN">
                <a:sym typeface="MT Extra" pitchFamily="18" charset="2"/>
              </a:rPr>
              <a:t></a:t>
            </a:r>
            <a:r>
              <a:rPr lang="en-US" altLang="zh-CN" i="1"/>
              <a:t>S</a:t>
            </a:r>
            <a:r>
              <a:rPr lang="en-US" altLang="zh-CN"/>
              <a:t> = {&lt;1,2&gt;, &lt;1,3&gt;, &lt;2,2&gt;, &lt;2,3&gt;, &lt;3,2&gt;, &lt;3,3&gt;} </a:t>
            </a:r>
          </a:p>
          <a:p>
            <a:r>
              <a:rPr lang="en-US" altLang="zh-CN" i="1"/>
              <a:t>      R</a:t>
            </a:r>
            <a:r>
              <a:rPr lang="en-US" altLang="zh-CN" baseline="30000"/>
              <a:t>3</a:t>
            </a:r>
            <a:r>
              <a:rPr lang="en-US" altLang="zh-CN"/>
              <a:t> = {&lt;1,1&gt;, &lt;1,2&gt;, &lt;2,1&gt;, &lt;2,2&gt;, &lt;3,1&gt;, &lt;3,2&gt;} </a:t>
            </a:r>
          </a:p>
          <a:p>
            <a:r>
              <a:rPr lang="en-US" altLang="zh-CN"/>
              <a:t>(5) </a:t>
            </a:r>
            <a:r>
              <a:rPr lang="en-US" altLang="zh-CN" i="1"/>
              <a:t>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= {&lt;1,1&gt;, &lt;1,2&gt;, &lt;2,1&gt;, &lt;2,2&gt;, &lt;3,1&gt;, &lt;3,3&gt;}</a:t>
            </a:r>
          </a:p>
          <a:p>
            <a:r>
              <a:rPr lang="en-US" altLang="zh-CN"/>
              <a:t>      </a:t>
            </a:r>
            <a:r>
              <a:rPr lang="en-US" altLang="zh-CN" i="1"/>
              <a:t>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= {&lt;1,1&gt;,&lt;1,2&gt;,&lt;2,1&gt;, &lt;2,2&gt;, &lt;3,1&gt;, &lt;1,3&gt;}</a:t>
            </a:r>
          </a:p>
          <a:p>
            <a:r>
              <a:rPr lang="en-US" altLang="zh-CN"/>
              <a:t>      </a:t>
            </a:r>
            <a:r>
              <a:rPr lang="en-US" altLang="zh-CN" i="1"/>
              <a:t>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= {&lt;1,1&gt;, &lt;1,2&gt;, &lt;2,1&gt;, &lt;2,2&gt;, &lt;3,1&gt;, &lt;3,2&gt;}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36A3CB-3940-4467-83E9-99C62E796EE1}" type="slidenum">
              <a:rPr lang="en-US" altLang="zh-CN"/>
              <a:pPr/>
              <a:t>76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6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/>
              <a:t>2</a:t>
            </a:r>
          </a:p>
        </p:txBody>
      </p:sp>
      <p:sp>
        <p:nvSpPr>
          <p:cNvPr id="454666" name="Rectangle 10"/>
          <p:cNvSpPr>
            <a:spLocks noGrp="1" noChangeArrowheads="1"/>
          </p:cNvSpPr>
          <p:nvPr>
            <p:ph idx="1"/>
          </p:nvPr>
        </p:nvSpPr>
        <p:spPr>
          <a:xfrm>
            <a:off x="468313" y="1125538"/>
            <a:ext cx="8229600" cy="1439862"/>
          </a:xfrm>
        </p:spPr>
        <p:txBody>
          <a:bodyPr/>
          <a:lstStyle/>
          <a:p>
            <a:r>
              <a:rPr lang="en-US" altLang="zh-CN" dirty="0"/>
              <a:t>2</a:t>
            </a:r>
            <a:r>
              <a:rPr lang="zh-CN" altLang="en-US" dirty="0"/>
              <a:t>．设</a:t>
            </a:r>
            <a:r>
              <a:rPr lang="en-US" altLang="zh-CN" i="1" dirty="0"/>
              <a:t>A</a:t>
            </a:r>
            <a:r>
              <a:rPr lang="en-US" altLang="zh-CN" dirty="0"/>
              <a:t>={1,2,3,4}</a:t>
            </a:r>
            <a:r>
              <a:rPr lang="zh-CN" altLang="en-US" dirty="0"/>
              <a:t>，在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</a:t>
            </a:r>
            <a:r>
              <a:rPr lang="en-US" altLang="zh-CN" i="1" dirty="0"/>
              <a:t>A</a:t>
            </a:r>
            <a:r>
              <a:rPr lang="zh-CN" altLang="en-US" dirty="0"/>
              <a:t>上定义二元关系</a:t>
            </a:r>
            <a:r>
              <a:rPr lang="en-US" altLang="zh-CN" i="1" dirty="0"/>
              <a:t>R</a:t>
            </a:r>
            <a:r>
              <a:rPr lang="zh-CN" altLang="en-US" dirty="0"/>
              <a:t>：</a:t>
            </a:r>
          </a:p>
          <a:p>
            <a:r>
              <a:rPr lang="zh-CN" altLang="en-US" dirty="0"/>
              <a:t>                     </a:t>
            </a:r>
            <a:r>
              <a:rPr lang="en-US" altLang="zh-CN" dirty="0"/>
              <a:t>&lt;&lt;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u</a:t>
            </a:r>
            <a:r>
              <a:rPr lang="en-US" altLang="zh-CN" dirty="0" err="1"/>
              <a:t>,</a:t>
            </a:r>
            <a:r>
              <a:rPr lang="en-US" altLang="zh-CN" i="1" dirty="0" err="1"/>
              <a:t>v</a:t>
            </a:r>
            <a:r>
              <a:rPr lang="en-US" altLang="zh-CN" dirty="0"/>
              <a:t>&gt;&gt;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 </a:t>
            </a:r>
            <a:r>
              <a:rPr lang="en-US" altLang="zh-CN" dirty="0">
                <a:sym typeface="Symbol" panose="05050102010706020507" pitchFamily="18" charset="2"/>
              </a:rPr>
              <a:t></a:t>
            </a:r>
            <a:r>
              <a:rPr lang="en-US" altLang="zh-CN" dirty="0"/>
              <a:t> </a:t>
            </a:r>
            <a:r>
              <a:rPr lang="en-US" altLang="zh-CN" i="1" dirty="0" err="1"/>
              <a:t>x+y</a:t>
            </a:r>
            <a:r>
              <a:rPr lang="en-US" altLang="zh-CN" dirty="0"/>
              <a:t> = </a:t>
            </a:r>
            <a:r>
              <a:rPr lang="en-US" altLang="zh-CN" i="1" dirty="0" err="1"/>
              <a:t>u+v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      求</a:t>
            </a:r>
            <a:r>
              <a:rPr lang="en-US" altLang="zh-CN" i="1" dirty="0"/>
              <a:t>R</a:t>
            </a:r>
            <a:r>
              <a:rPr lang="zh-CN" altLang="en-US" dirty="0"/>
              <a:t>导出的划分</a:t>
            </a:r>
            <a:r>
              <a:rPr lang="en-US" altLang="zh-CN" dirty="0"/>
              <a:t>.  </a:t>
            </a:r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DC0057-B634-4C92-BBEB-AD96BF289503}" type="slidenum">
              <a:rPr lang="en-US" altLang="zh-CN"/>
              <a:pPr/>
              <a:t>77</a:t>
            </a:fld>
            <a:endParaRPr lang="en-US" altLang="zh-CN"/>
          </a:p>
        </p:txBody>
      </p:sp>
      <p:sp>
        <p:nvSpPr>
          <p:cNvPr id="454668" name="Rectangle 12"/>
          <p:cNvSpPr>
            <a:spLocks noChangeArrowheads="1"/>
          </p:cNvSpPr>
          <p:nvPr/>
        </p:nvSpPr>
        <p:spPr bwMode="auto">
          <a:xfrm>
            <a:off x="395288" y="2581275"/>
            <a:ext cx="8424862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 i="1">
                <a:latin typeface="Times New Roman" panose="02020603050405020304" pitchFamily="18" charset="0"/>
              </a:rPr>
              <a:t>        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={&lt;1,1&gt;, &lt;1,2&gt;, &lt;1,3&gt;, &lt;1,4&gt;, &lt;2,1&gt;, &lt;2,2&gt;,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&lt;2,3&gt;, &lt;2,4&gt;,&lt;3,1&gt;, &lt;3,2&gt;, &lt;3,3&gt;, &lt;3,4&gt;,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&lt;4,1&gt;, &lt;4,2&gt;, &lt;4,3&gt;, &lt;4,4&gt;}</a:t>
            </a:r>
          </a:p>
        </p:txBody>
      </p:sp>
      <p:sp>
        <p:nvSpPr>
          <p:cNvPr id="454669" name="Rectangle 13"/>
          <p:cNvSpPr>
            <a:spLocks noChangeArrowheads="1"/>
          </p:cNvSpPr>
          <p:nvPr/>
        </p:nvSpPr>
        <p:spPr bwMode="auto">
          <a:xfrm>
            <a:off x="539750" y="4103688"/>
            <a:ext cx="84248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根据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x,y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中的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+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 2, 3, 4, 5, 6, 7, 8 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将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AA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划分成等价类：</a:t>
            </a:r>
          </a:p>
          <a:p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AA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/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={{&lt;1,1&gt;}, {&lt;1,2&gt;,&lt;2,1&gt;},  {&lt;1,3&gt;, &lt;2,2&gt;, &lt;3,1&gt;}, 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{&lt;1,4&gt;, &lt;2,3&gt;, &lt;3,2&gt;, &lt;4,1&gt;}, 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{&lt;2,4&gt;, &lt;3,3&gt;, &lt;4,2&gt;},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{&lt;3,4&gt;, &lt;4,3&gt;}, {&lt;4,4&gt;}}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4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46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4668" grpId="0"/>
      <p:bldP spid="454669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8E1D32-69A2-47AF-AFB7-71D4527A9F86}" type="slidenum">
              <a:rPr lang="en-US" altLang="zh-CN"/>
              <a:pPr/>
              <a:t>78</a:t>
            </a:fld>
            <a:endParaRPr lang="en-US" altLang="zh-CN"/>
          </a:p>
        </p:txBody>
      </p:sp>
      <p:sp>
        <p:nvSpPr>
          <p:cNvPr id="456713" name="Rectangle 9"/>
          <p:cNvSpPr>
            <a:spLocks noChangeArrowheads="1"/>
          </p:cNvSpPr>
          <p:nvPr/>
        </p:nvSpPr>
        <p:spPr bwMode="auto">
          <a:xfrm>
            <a:off x="468313" y="1087438"/>
            <a:ext cx="8280400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r>
              <a:rPr lang="zh-CN" altLang="en-US" b="1" dirty="0">
                <a:latin typeface="Times New Roman" panose="02020603050405020304" pitchFamily="18" charset="0"/>
              </a:rPr>
              <a:t>．设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</a:rPr>
              <a:t>上的模 </a:t>
            </a:r>
            <a:r>
              <a:rPr lang="en-US" altLang="zh-CN" b="1" i="1" dirty="0">
                <a:latin typeface="Times New Roman" panose="02020603050405020304" pitchFamily="18" charset="0"/>
              </a:rPr>
              <a:t>n </a:t>
            </a:r>
            <a:r>
              <a:rPr lang="zh-CN" altLang="en-US" b="1" dirty="0">
                <a:latin typeface="Times New Roman" panose="02020603050405020304" pitchFamily="18" charset="0"/>
              </a:rPr>
              <a:t>等价关系</a:t>
            </a:r>
            <a:r>
              <a:rPr lang="en-US" altLang="zh-CN" b="1" dirty="0">
                <a:latin typeface="Times New Roman" panose="02020603050405020304" pitchFamily="18" charset="0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</a:rPr>
              <a:t>即</a:t>
            </a:r>
          </a:p>
          <a:p>
            <a:pPr>
              <a:lnSpc>
                <a:spcPct val="120000"/>
              </a:lnSpc>
            </a:pPr>
            <a:r>
              <a:rPr lang="zh-CN" altLang="en-US" b="1" i="1" dirty="0">
                <a:latin typeface="Times New Roman" panose="02020603050405020304" pitchFamily="18" charset="0"/>
              </a:rPr>
              <a:t>                                 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</a:t>
            </a:r>
            <a:r>
              <a:rPr lang="en-US" altLang="zh-CN" b="1" i="1" dirty="0" err="1">
                <a:latin typeface="Times New Roman" panose="02020603050405020304" pitchFamily="18" charset="0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x 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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mod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),</a:t>
            </a:r>
          </a:p>
          <a:p>
            <a:pPr>
              <a:lnSpc>
                <a:spcPct val="120000"/>
              </a:lnSpc>
            </a:pP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 试给出由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确定的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的划分</a:t>
            </a:r>
            <a:r>
              <a:rPr lang="en-US" altLang="zh-CN" b="1" dirty="0">
                <a:latin typeface="Times New Roman" panose="02020603050405020304" pitchFamily="18" charset="0"/>
              </a:rPr>
              <a:t>.</a:t>
            </a:r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56715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/>
              <a:t>3</a:t>
            </a:r>
          </a:p>
        </p:txBody>
      </p:sp>
      <p:sp>
        <p:nvSpPr>
          <p:cNvPr id="456716" name="Rectangle 12"/>
          <p:cNvSpPr>
            <a:spLocks noChangeArrowheads="1"/>
          </p:cNvSpPr>
          <p:nvPr/>
        </p:nvSpPr>
        <p:spPr bwMode="auto">
          <a:xfrm>
            <a:off x="466725" y="2997200"/>
            <a:ext cx="7777163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解   设除以 </a:t>
            </a:r>
            <a:r>
              <a:rPr lang="en-US" altLang="zh-CN" b="1" i="1">
                <a:latin typeface="Times New Roman" panose="02020603050405020304" pitchFamily="18" charset="0"/>
              </a:rPr>
              <a:t>n </a:t>
            </a:r>
            <a:r>
              <a:rPr lang="zh-CN" altLang="en-US" b="1">
                <a:latin typeface="Times New Roman" panose="02020603050405020304" pitchFamily="18" charset="0"/>
              </a:rPr>
              <a:t>余数为 </a:t>
            </a:r>
            <a:r>
              <a:rPr lang="en-US" altLang="zh-CN" b="1" i="1">
                <a:latin typeface="Times New Roman" panose="02020603050405020304" pitchFamily="18" charset="0"/>
              </a:rPr>
              <a:t>r </a:t>
            </a:r>
            <a:r>
              <a:rPr lang="zh-CN" altLang="en-US" b="1">
                <a:latin typeface="Times New Roman" panose="02020603050405020304" pitchFamily="18" charset="0"/>
              </a:rPr>
              <a:t>的整数构成等价类 </a:t>
            </a:r>
            <a:r>
              <a:rPr lang="en-US" altLang="zh-CN" b="1">
                <a:latin typeface="Times New Roman" panose="02020603050405020304" pitchFamily="18" charset="0"/>
              </a:rPr>
              <a:t>[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]</a:t>
            </a:r>
            <a:r>
              <a:rPr lang="zh-CN" altLang="en-US" b="1">
                <a:latin typeface="Times New Roman" panose="02020603050405020304" pitchFamily="18" charset="0"/>
              </a:rPr>
              <a:t>，则  </a:t>
            </a:r>
          </a:p>
          <a:p>
            <a:pPr>
              <a:lnSpc>
                <a:spcPct val="120000"/>
              </a:lnSpc>
            </a:pPr>
            <a:r>
              <a:rPr lang="zh-CN" altLang="en-US" b="1">
                <a:latin typeface="Times New Roman" panose="02020603050405020304" pitchFamily="18" charset="0"/>
              </a:rPr>
              <a:t>             </a:t>
            </a:r>
            <a:r>
              <a:rPr lang="en-US" altLang="zh-CN" b="1">
                <a:latin typeface="Times New Roman" panose="02020603050405020304" pitchFamily="18" charset="0"/>
              </a:rPr>
              <a:t>[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] ={ </a:t>
            </a:r>
            <a:r>
              <a:rPr lang="en-US" altLang="zh-CN" b="1" i="1">
                <a:latin typeface="Times New Roman" panose="02020603050405020304" pitchFamily="18" charset="0"/>
              </a:rPr>
              <a:t>kn</a:t>
            </a:r>
            <a:r>
              <a:rPr lang="en-US" altLang="zh-CN" b="1">
                <a:latin typeface="Times New Roman" panose="02020603050405020304" pitchFamily="18" charset="0"/>
              </a:rPr>
              <a:t>+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 | </a:t>
            </a:r>
            <a:r>
              <a:rPr lang="en-US" altLang="zh-CN" b="1" i="1">
                <a:latin typeface="Times New Roman" panose="02020603050405020304" pitchFamily="18" charset="0"/>
              </a:rPr>
              <a:t>k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>
                <a:latin typeface="Times New Roman" panose="02020603050405020304" pitchFamily="18" charset="0"/>
              </a:rPr>
              <a:t>Z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}, 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= 0, 1, …,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latin typeface="Times New Roman" panose="02020603050405020304" pitchFamily="18" charset="0"/>
              </a:rPr>
              <a:t>1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</a:t>
            </a:r>
          </a:p>
          <a:p>
            <a:pPr>
              <a:lnSpc>
                <a:spcPct val="120000"/>
              </a:lnSpc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</a:t>
            </a:r>
            <a:r>
              <a:rPr lang="en-US" altLang="zh-CN" b="1">
                <a:latin typeface="Times New Roman" panose="02020603050405020304" pitchFamily="18" charset="0"/>
              </a:rPr>
              <a:t> = { [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] |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= 0, 1, …,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="1">
                <a:latin typeface="Times New Roman" panose="02020603050405020304" pitchFamily="18" charset="0"/>
              </a:rPr>
              <a:t>1}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6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671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63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/>
              <a:t>4</a:t>
            </a:r>
          </a:p>
        </p:txBody>
      </p:sp>
      <p:sp>
        <p:nvSpPr>
          <p:cNvPr id="458764" name="Rectangle 12"/>
          <p:cNvSpPr>
            <a:spLocks noGrp="1" noChangeArrowheads="1"/>
          </p:cNvSpPr>
          <p:nvPr>
            <p:ph idx="1"/>
          </p:nvPr>
        </p:nvSpPr>
        <p:spPr>
          <a:xfrm>
            <a:off x="539750" y="1052513"/>
            <a:ext cx="8229600" cy="1439862"/>
          </a:xfrm>
        </p:spPr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．设偏序集 </a:t>
            </a:r>
            <a:r>
              <a:rPr lang="en-US" altLang="zh-CN"/>
              <a:t>&lt;</a:t>
            </a:r>
            <a:r>
              <a:rPr lang="en-US" altLang="zh-CN" i="1"/>
              <a:t>A</a:t>
            </a:r>
            <a:r>
              <a:rPr lang="en-US" altLang="zh-CN"/>
              <a:t>, </a:t>
            </a:r>
            <a:r>
              <a:rPr lang="en-US" altLang="zh-CN" i="1"/>
              <a:t>R</a:t>
            </a:r>
            <a:r>
              <a:rPr lang="en-US" altLang="zh-CN"/>
              <a:t>&gt; </a:t>
            </a:r>
            <a:r>
              <a:rPr lang="zh-CN" altLang="en-US"/>
              <a:t>的哈斯图如图所示</a:t>
            </a:r>
            <a:r>
              <a:rPr lang="en-US" altLang="zh-CN"/>
              <a:t>. </a:t>
            </a:r>
          </a:p>
          <a:p>
            <a:r>
              <a:rPr lang="en-US" altLang="zh-CN"/>
              <a:t>(1) </a:t>
            </a:r>
            <a:r>
              <a:rPr lang="zh-CN" altLang="en-US"/>
              <a:t>写出</a:t>
            </a:r>
            <a:r>
              <a:rPr lang="en-US" altLang="zh-CN" i="1"/>
              <a:t>A</a:t>
            </a:r>
            <a:r>
              <a:rPr lang="zh-CN" altLang="en-US"/>
              <a:t>和</a:t>
            </a:r>
            <a:r>
              <a:rPr lang="en-US" altLang="zh-CN" i="1"/>
              <a:t>R</a:t>
            </a:r>
            <a:r>
              <a:rPr lang="zh-CN" altLang="en-US"/>
              <a:t>的集合表达式</a:t>
            </a:r>
          </a:p>
          <a:p>
            <a:r>
              <a:rPr lang="en-US" altLang="zh-CN"/>
              <a:t>(2) </a:t>
            </a:r>
            <a:r>
              <a:rPr lang="zh-CN" altLang="en-US"/>
              <a:t>求该偏序集中的极大元、极小元、最大元、最小元</a:t>
            </a:r>
          </a:p>
        </p:txBody>
      </p:sp>
      <p:sp>
        <p:nvSpPr>
          <p:cNvPr id="2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CE2B3-D229-434F-B281-DE440302BF78}" type="slidenum">
              <a:rPr lang="en-US" altLang="zh-CN"/>
              <a:pPr/>
              <a:t>79</a:t>
            </a:fld>
            <a:endParaRPr lang="en-US" altLang="zh-CN"/>
          </a:p>
        </p:txBody>
      </p:sp>
      <p:sp>
        <p:nvSpPr>
          <p:cNvPr id="458767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458768" name="Rectangle 16"/>
          <p:cNvSpPr>
            <a:spLocks noChangeArrowheads="1"/>
          </p:cNvSpPr>
          <p:nvPr/>
        </p:nvSpPr>
        <p:spPr bwMode="auto">
          <a:xfrm>
            <a:off x="684213" y="2781300"/>
            <a:ext cx="4572000" cy="317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解 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(1)  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 = {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}</a:t>
            </a:r>
          </a:p>
          <a:p>
            <a:r>
              <a:rPr lang="en-US" altLang="zh-CN" b="1" i="1">
                <a:latin typeface="Times New Roman" panose="02020603050405020304" pitchFamily="18" charset="0"/>
              </a:rPr>
              <a:t>       R</a:t>
            </a:r>
            <a:r>
              <a:rPr lang="en-US" altLang="zh-CN" b="1">
                <a:latin typeface="Times New Roman" panose="02020603050405020304" pitchFamily="18" charset="0"/>
              </a:rPr>
              <a:t> = {&lt;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&gt;,  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                &lt;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</a:rPr>
              <a:t>e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</a:rPr>
              <a:t>b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&gt;,                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                &lt;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</a:rPr>
              <a:t>&gt;}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</a:t>
            </a:r>
            <a:r>
              <a:rPr lang="en-US" altLang="zh-CN" b="1" i="1">
                <a:latin typeface="Times New Roman" panose="02020603050405020304" pitchFamily="18" charset="0"/>
              </a:rPr>
              <a:t>I</a:t>
            </a:r>
            <a:r>
              <a:rPr lang="en-US" altLang="zh-CN" b="1" i="1" baseline="-25000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45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极大元和最大元是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极小元</a:t>
            </a:r>
            <a:r>
              <a:rPr lang="zh-CN" altLang="en-US" b="1">
                <a:sym typeface="Symbol" panose="05050102010706020507" pitchFamily="18" charset="2"/>
              </a:rPr>
              <a:t>是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e</a:t>
            </a:r>
            <a:r>
              <a:rPr lang="zh-CN" altLang="en-US" b="1">
                <a:sym typeface="Symbol" panose="05050102010706020507" pitchFamily="18" charset="2"/>
              </a:rPr>
              <a:t>；</a:t>
            </a:r>
          </a:p>
          <a:p>
            <a:r>
              <a:rPr lang="zh-CN" altLang="en-US" b="1">
                <a:sym typeface="Symbol" panose="05050102010706020507" pitchFamily="18" charset="2"/>
              </a:rPr>
              <a:t>     没有最小元</a:t>
            </a:r>
            <a:r>
              <a:rPr lang="en-US" altLang="zh-CN" b="1">
                <a:sym typeface="Symbol" panose="05050102010706020507" pitchFamily="18" charset="2"/>
              </a:rPr>
              <a:t>.</a:t>
            </a:r>
          </a:p>
        </p:txBody>
      </p:sp>
      <p:grpSp>
        <p:nvGrpSpPr>
          <p:cNvPr id="458786" name="Group 34"/>
          <p:cNvGrpSpPr>
            <a:grpSpLocks/>
          </p:cNvGrpSpPr>
          <p:nvPr/>
        </p:nvGrpSpPr>
        <p:grpSpPr bwMode="auto">
          <a:xfrm>
            <a:off x="5003800" y="2854325"/>
            <a:ext cx="3600450" cy="2951163"/>
            <a:chOff x="3016" y="1616"/>
            <a:chExt cx="2268" cy="1859"/>
          </a:xfrm>
        </p:grpSpPr>
        <p:sp>
          <p:nvSpPr>
            <p:cNvPr id="458774" name="Line 22"/>
            <p:cNvSpPr>
              <a:spLocks noChangeShapeType="1"/>
            </p:cNvSpPr>
            <p:nvPr/>
          </p:nvSpPr>
          <p:spPr bwMode="auto">
            <a:xfrm>
              <a:off x="3923" y="2024"/>
              <a:ext cx="1180" cy="108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58785" name="Group 33"/>
            <p:cNvGrpSpPr>
              <a:grpSpLocks/>
            </p:cNvGrpSpPr>
            <p:nvPr/>
          </p:nvGrpSpPr>
          <p:grpSpPr bwMode="auto">
            <a:xfrm>
              <a:off x="3016" y="1616"/>
              <a:ext cx="2268" cy="1859"/>
              <a:chOff x="3016" y="1616"/>
              <a:chExt cx="2268" cy="1859"/>
            </a:xfrm>
          </p:grpSpPr>
          <p:grpSp>
            <p:nvGrpSpPr>
              <p:cNvPr id="458778" name="Group 26"/>
              <p:cNvGrpSpPr>
                <a:grpSpLocks/>
              </p:cNvGrpSpPr>
              <p:nvPr/>
            </p:nvGrpSpPr>
            <p:grpSpPr bwMode="auto">
              <a:xfrm>
                <a:off x="3288" y="1933"/>
                <a:ext cx="1860" cy="1225"/>
                <a:chOff x="3288" y="1933"/>
                <a:chExt cx="1860" cy="1225"/>
              </a:xfrm>
            </p:grpSpPr>
            <p:sp>
              <p:nvSpPr>
                <p:cNvPr id="458769" name="Oval 17"/>
                <p:cNvSpPr>
                  <a:spLocks noChangeArrowheads="1"/>
                </p:cNvSpPr>
                <p:nvPr/>
              </p:nvSpPr>
              <p:spPr bwMode="auto">
                <a:xfrm>
                  <a:off x="3833" y="1933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8772" name="Oval 20"/>
                <p:cNvSpPr>
                  <a:spLocks noChangeArrowheads="1"/>
                </p:cNvSpPr>
                <p:nvPr/>
              </p:nvSpPr>
              <p:spPr bwMode="auto">
                <a:xfrm>
                  <a:off x="5012" y="3022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8773" name="Oval 21"/>
                <p:cNvSpPr>
                  <a:spLocks noChangeArrowheads="1"/>
                </p:cNvSpPr>
                <p:nvPr/>
              </p:nvSpPr>
              <p:spPr bwMode="auto">
                <a:xfrm>
                  <a:off x="4422" y="2478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458775" name="Line 23"/>
                <p:cNvSpPr>
                  <a:spLocks noChangeShapeType="1"/>
                </p:cNvSpPr>
                <p:nvPr/>
              </p:nvSpPr>
              <p:spPr bwMode="auto">
                <a:xfrm flipH="1">
                  <a:off x="3425" y="2024"/>
                  <a:ext cx="408" cy="4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8776" name="Line 24"/>
                <p:cNvSpPr>
                  <a:spLocks noChangeShapeType="1"/>
                </p:cNvSpPr>
                <p:nvPr/>
              </p:nvSpPr>
              <p:spPr bwMode="auto">
                <a:xfrm>
                  <a:off x="3334" y="2523"/>
                  <a:ext cx="544" cy="544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8777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3923" y="2568"/>
                  <a:ext cx="499" cy="499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458770" name="Oval 18"/>
                <p:cNvSpPr>
                  <a:spLocks noChangeArrowheads="1"/>
                </p:cNvSpPr>
                <p:nvPr/>
              </p:nvSpPr>
              <p:spPr bwMode="auto">
                <a:xfrm>
                  <a:off x="3288" y="2432"/>
                  <a:ext cx="136" cy="136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458780" name="Text Box 28"/>
              <p:cNvSpPr txBox="1">
                <a:spLocks noChangeArrowheads="1"/>
              </p:cNvSpPr>
              <p:nvPr/>
            </p:nvSpPr>
            <p:spPr bwMode="auto">
              <a:xfrm>
                <a:off x="3787" y="1616"/>
                <a:ext cx="228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</a:rPr>
                  <a:t>a</a:t>
                </a:r>
              </a:p>
            </p:txBody>
          </p:sp>
          <p:sp>
            <p:nvSpPr>
              <p:cNvPr id="458781" name="Text Box 29"/>
              <p:cNvSpPr txBox="1">
                <a:spLocks noChangeArrowheads="1"/>
              </p:cNvSpPr>
              <p:nvPr/>
            </p:nvSpPr>
            <p:spPr bwMode="auto">
              <a:xfrm>
                <a:off x="3016" y="2332"/>
                <a:ext cx="227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</a:rPr>
                  <a:t>b</a:t>
                </a:r>
              </a:p>
            </p:txBody>
          </p:sp>
          <p:sp>
            <p:nvSpPr>
              <p:cNvPr id="458782" name="Text Box 30"/>
              <p:cNvSpPr txBox="1">
                <a:spLocks noChangeArrowheads="1"/>
              </p:cNvSpPr>
              <p:nvPr/>
            </p:nvSpPr>
            <p:spPr bwMode="auto">
              <a:xfrm>
                <a:off x="4558" y="2332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</a:rPr>
                  <a:t>c</a:t>
                </a:r>
              </a:p>
            </p:txBody>
          </p:sp>
          <p:sp>
            <p:nvSpPr>
              <p:cNvPr id="458783" name="Text Box 31"/>
              <p:cNvSpPr txBox="1">
                <a:spLocks noChangeArrowheads="1"/>
              </p:cNvSpPr>
              <p:nvPr/>
            </p:nvSpPr>
            <p:spPr bwMode="auto">
              <a:xfrm>
                <a:off x="3787" y="3148"/>
                <a:ext cx="273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</a:rPr>
                  <a:t>d</a:t>
                </a:r>
              </a:p>
            </p:txBody>
          </p:sp>
          <p:sp>
            <p:nvSpPr>
              <p:cNvPr id="458784" name="Text Box 32"/>
              <p:cNvSpPr txBox="1">
                <a:spLocks noChangeArrowheads="1"/>
              </p:cNvSpPr>
              <p:nvPr/>
            </p:nvSpPr>
            <p:spPr bwMode="auto">
              <a:xfrm>
                <a:off x="5069" y="3067"/>
                <a:ext cx="215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i="1">
                    <a:latin typeface="Times New Roman" panose="02020603050405020304" pitchFamily="18" charset="0"/>
                  </a:rPr>
                  <a:t>e</a:t>
                </a:r>
              </a:p>
            </p:txBody>
          </p:sp>
        </p:grpSp>
        <p:sp>
          <p:nvSpPr>
            <p:cNvPr id="458771" name="Oval 19"/>
            <p:cNvSpPr>
              <a:spLocks noChangeArrowheads="1"/>
            </p:cNvSpPr>
            <p:nvPr/>
          </p:nvSpPr>
          <p:spPr bwMode="auto">
            <a:xfrm>
              <a:off x="3833" y="3022"/>
              <a:ext cx="136" cy="1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/>
              <a:t>7.2</a:t>
            </a:r>
            <a:r>
              <a:rPr lang="en-US" altLang="zh-CN">
                <a:latin typeface="宋体" panose="02010600030101010101" pitchFamily="2" charset="-122"/>
              </a:rPr>
              <a:t> </a:t>
            </a:r>
            <a:r>
              <a:rPr lang="zh-CN" altLang="en-US">
                <a:latin typeface="宋体" panose="02010600030101010101" pitchFamily="2" charset="-122"/>
              </a:rPr>
              <a:t>二元关系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41438"/>
            <a:ext cx="8229600" cy="45259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A50021"/>
                </a:solidFill>
              </a:rPr>
              <a:t>定义</a:t>
            </a:r>
            <a:r>
              <a:rPr lang="en-US" altLang="zh-CN" dirty="0">
                <a:solidFill>
                  <a:srgbClr val="A50021"/>
                </a:solidFill>
              </a:rPr>
              <a:t>7.3</a:t>
            </a:r>
            <a:r>
              <a:rPr lang="en-US" altLang="zh-CN" dirty="0"/>
              <a:t>  </a:t>
            </a:r>
            <a:r>
              <a:rPr lang="zh-CN" altLang="en-US" dirty="0"/>
              <a:t>如果一个集合满足以下条件之一：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(1) </a:t>
            </a:r>
            <a:r>
              <a:rPr lang="zh-CN" altLang="en-US" dirty="0"/>
              <a:t>集合非空</a:t>
            </a:r>
            <a:r>
              <a:rPr lang="en-US" altLang="zh-CN" dirty="0"/>
              <a:t>, </a:t>
            </a:r>
            <a:r>
              <a:rPr lang="zh-CN" altLang="en-US" dirty="0"/>
              <a:t>且它的元素都是有序对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(2) </a:t>
            </a:r>
            <a:r>
              <a:rPr lang="zh-CN" altLang="en-US" dirty="0"/>
              <a:t>集合是空集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则称该集合为一个</a:t>
            </a:r>
            <a:r>
              <a:rPr lang="zh-CN" altLang="en-US" dirty="0">
                <a:solidFill>
                  <a:srgbClr val="A50021"/>
                </a:solidFill>
              </a:rPr>
              <a:t>二元关系</a:t>
            </a:r>
            <a:r>
              <a:rPr lang="en-US" altLang="zh-CN" dirty="0"/>
              <a:t>, </a:t>
            </a:r>
            <a:r>
              <a:rPr lang="zh-CN" altLang="en-US" dirty="0"/>
              <a:t>简称为关系，记作</a:t>
            </a:r>
            <a:r>
              <a:rPr lang="en-US" altLang="zh-CN" i="1" dirty="0"/>
              <a:t>R</a:t>
            </a:r>
            <a:r>
              <a:rPr lang="en-US" altLang="zh-CN" dirty="0"/>
              <a:t>.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如果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&gt;∈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可记作</a:t>
            </a:r>
            <a:r>
              <a:rPr lang="en-US" altLang="zh-CN" i="1" dirty="0" err="1"/>
              <a:t>xRy</a:t>
            </a:r>
            <a:r>
              <a:rPr lang="zh-CN" altLang="en-US" dirty="0"/>
              <a:t>；如果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</a:t>
            </a:r>
            <a:r>
              <a:rPr lang="en-US" altLang="zh-CN" i="1" dirty="0"/>
              <a:t>R</a:t>
            </a:r>
            <a:r>
              <a:rPr lang="en-US" altLang="zh-CN" dirty="0"/>
              <a:t>, </a:t>
            </a:r>
            <a:r>
              <a:rPr lang="zh-CN" altLang="en-US" dirty="0"/>
              <a:t>则记作</a:t>
            </a:r>
            <a:r>
              <a:rPr lang="en-US" altLang="zh-CN" i="1" dirty="0"/>
              <a:t>x</a:t>
            </a:r>
            <a:r>
              <a:rPr lang="en-US" altLang="zh-CN" dirty="0"/>
              <a:t>  </a:t>
            </a:r>
            <a:r>
              <a:rPr lang="en-US" altLang="zh-CN" i="1" dirty="0"/>
              <a:t>y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ct val="70000"/>
              </a:spcBef>
            </a:pPr>
            <a:r>
              <a:rPr lang="zh-CN" altLang="en-US" dirty="0"/>
              <a:t>实例：</a:t>
            </a:r>
            <a:r>
              <a:rPr lang="en-US" altLang="zh-CN" i="1" dirty="0"/>
              <a:t>R</a:t>
            </a:r>
            <a:r>
              <a:rPr lang="en-US" altLang="zh-CN" dirty="0"/>
              <a:t>={&lt;1,2&gt;,&lt;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&gt;}, </a:t>
            </a:r>
            <a:r>
              <a:rPr lang="en-US" altLang="zh-CN" i="1" dirty="0"/>
              <a:t>S</a:t>
            </a:r>
            <a:r>
              <a:rPr lang="en-US" altLang="zh-CN" dirty="0"/>
              <a:t>={&lt;1,2&gt;,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}. </a:t>
            </a:r>
            <a:endParaRPr lang="en-US" altLang="zh-CN" i="1" dirty="0"/>
          </a:p>
          <a:p>
            <a:pPr>
              <a:lnSpc>
                <a:spcPct val="150000"/>
              </a:lnSpc>
            </a:pPr>
            <a:r>
              <a:rPr lang="en-US" altLang="zh-CN" i="1" dirty="0"/>
              <a:t>R</a:t>
            </a:r>
            <a:r>
              <a:rPr lang="zh-CN" altLang="en-US" dirty="0"/>
              <a:t>是二元关系。</a:t>
            </a:r>
            <a:r>
              <a:rPr lang="en-US" altLang="zh-CN" dirty="0"/>
              <a:t> </a:t>
            </a:r>
            <a:r>
              <a:rPr lang="zh-CN" altLang="en-US" dirty="0"/>
              <a:t>当</a:t>
            </a:r>
            <a:r>
              <a:rPr lang="en-US" altLang="zh-CN" i="1" dirty="0"/>
              <a:t>a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zh-CN" altLang="en-US" dirty="0"/>
              <a:t>不是有序对时，</a:t>
            </a:r>
            <a:r>
              <a:rPr lang="en-US" altLang="zh-CN" i="1" dirty="0"/>
              <a:t>S</a:t>
            </a:r>
            <a:r>
              <a:rPr lang="zh-CN" altLang="en-US" dirty="0"/>
              <a:t>不是二元关系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根据上面的记法，可以写</a:t>
            </a:r>
            <a:r>
              <a:rPr lang="en-US" altLang="zh-CN" dirty="0"/>
              <a:t>1</a:t>
            </a:r>
            <a:r>
              <a:rPr lang="en-US" altLang="zh-CN" i="1" dirty="0"/>
              <a:t>R</a:t>
            </a:r>
            <a:r>
              <a:rPr lang="en-US" altLang="zh-CN" dirty="0"/>
              <a:t>2, </a:t>
            </a:r>
            <a:r>
              <a:rPr lang="en-US" altLang="zh-CN" i="1" dirty="0" err="1"/>
              <a:t>aRb</a:t>
            </a:r>
            <a:r>
              <a:rPr lang="en-US" altLang="zh-CN" dirty="0"/>
              <a:t>, </a:t>
            </a:r>
            <a:r>
              <a:rPr lang="en-US" altLang="zh-CN" i="1" dirty="0"/>
              <a:t>a </a:t>
            </a:r>
            <a:r>
              <a:rPr lang="en-US" altLang="zh-CN" dirty="0"/>
              <a:t> </a:t>
            </a:r>
            <a:r>
              <a:rPr lang="en-US" altLang="zh-CN" i="1" dirty="0"/>
              <a:t>c</a:t>
            </a:r>
            <a:r>
              <a:rPr lang="zh-CN" altLang="en-US" dirty="0"/>
              <a:t>等</a:t>
            </a:r>
            <a:r>
              <a:rPr lang="en-US" altLang="zh-CN" dirty="0"/>
              <a:t>. 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3EC934-814F-4DC2-909C-0312F5D7A3CB}" type="slidenum">
              <a:rPr lang="en-US" altLang="zh-CN"/>
              <a:pPr/>
              <a:t>8</a:t>
            </a:fld>
            <a:endParaRPr lang="en-US" altLang="zh-CN"/>
          </a:p>
        </p:txBody>
      </p:sp>
      <p:pic>
        <p:nvPicPr>
          <p:cNvPr id="6" name="Picture 11" descr="图形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699" y="4058600"/>
            <a:ext cx="1825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1" descr="图形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404" y="6103143"/>
            <a:ext cx="182563" cy="28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0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练习</a:t>
            </a:r>
            <a:r>
              <a:rPr lang="en-US" altLang="zh-CN"/>
              <a:t>5</a:t>
            </a:r>
          </a:p>
        </p:txBody>
      </p:sp>
      <p:sp>
        <p:nvSpPr>
          <p:cNvPr id="460811" name="Rectangle 11"/>
          <p:cNvSpPr>
            <a:spLocks noGrp="1" noChangeArrowheads="1"/>
          </p:cNvSpPr>
          <p:nvPr>
            <p:ph idx="1"/>
          </p:nvPr>
        </p:nvSpPr>
        <p:spPr>
          <a:xfrm>
            <a:off x="395288" y="1052513"/>
            <a:ext cx="8229600" cy="1223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/>
              <a:t>5</a:t>
            </a:r>
            <a:r>
              <a:rPr lang="zh-CN" altLang="en-US" dirty="0"/>
              <a:t>．</a:t>
            </a:r>
            <a:r>
              <a:rPr lang="en-US" altLang="zh-CN" i="1" dirty="0"/>
              <a:t>R</a:t>
            </a:r>
            <a:r>
              <a:rPr lang="zh-CN" altLang="en-US" dirty="0"/>
              <a:t>是</a:t>
            </a:r>
            <a:r>
              <a:rPr lang="en-US" altLang="zh-CN" i="1" dirty="0"/>
              <a:t>A</a:t>
            </a:r>
            <a:r>
              <a:rPr lang="zh-CN" altLang="en-US" dirty="0"/>
              <a:t>上的二元关系，设</a:t>
            </a:r>
          </a:p>
          <a:p>
            <a:pPr>
              <a:lnSpc>
                <a:spcPct val="90000"/>
              </a:lnSpc>
            </a:pPr>
            <a:r>
              <a:rPr lang="zh-CN" altLang="en-US" i="1" dirty="0"/>
              <a:t>               </a:t>
            </a:r>
            <a:r>
              <a:rPr lang="en-US" altLang="zh-CN" i="1" dirty="0"/>
              <a:t>S</a:t>
            </a:r>
            <a:r>
              <a:rPr lang="en-US" altLang="zh-CN" dirty="0"/>
              <a:t> = {&lt;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 | </a:t>
            </a:r>
            <a:r>
              <a:rPr lang="en-US" altLang="zh-CN" dirty="0">
                <a:sym typeface="Symbol" panose="05050102010706020507" pitchFamily="18" charset="2"/>
              </a:rPr>
              <a:t></a:t>
            </a:r>
            <a:r>
              <a:rPr lang="en-US" altLang="zh-CN" i="1" dirty="0"/>
              <a:t>c</a:t>
            </a:r>
            <a:r>
              <a:rPr lang="en-US" altLang="zh-CN" dirty="0"/>
              <a:t>(&lt;</a:t>
            </a:r>
            <a:r>
              <a:rPr lang="en-US" altLang="zh-CN" i="1" dirty="0" err="1"/>
              <a:t>a</a:t>
            </a:r>
            <a:r>
              <a:rPr lang="en-US" altLang="zh-CN" dirty="0" err="1"/>
              <a:t>,</a:t>
            </a:r>
            <a:r>
              <a:rPr lang="en-US" altLang="zh-CN" i="1" dirty="0" err="1"/>
              <a:t>c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&lt;</a:t>
            </a:r>
            <a:r>
              <a:rPr lang="en-US" altLang="zh-CN" i="1" dirty="0" err="1"/>
              <a:t>c</a:t>
            </a:r>
            <a:r>
              <a:rPr lang="en-US" altLang="zh-CN" dirty="0" err="1"/>
              <a:t>,</a:t>
            </a:r>
            <a:r>
              <a:rPr lang="en-US" altLang="zh-CN" i="1" dirty="0" err="1"/>
              <a:t>b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)}.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      证明如果</a:t>
            </a:r>
            <a:r>
              <a:rPr lang="en-US" altLang="zh-CN" i="1" dirty="0"/>
              <a:t>R</a:t>
            </a:r>
            <a:r>
              <a:rPr lang="zh-CN" altLang="en-US" dirty="0"/>
              <a:t>是等价关系，则</a:t>
            </a:r>
            <a:r>
              <a:rPr lang="en-US" altLang="zh-CN" i="1" dirty="0"/>
              <a:t>S</a:t>
            </a:r>
            <a:r>
              <a:rPr lang="zh-CN" altLang="en-US" dirty="0"/>
              <a:t>也是等价关系。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5FB82C-2E6E-4747-B48C-4B5102621127}" type="slidenum">
              <a:rPr lang="en-US" altLang="zh-CN"/>
              <a:pPr/>
              <a:t>80</a:t>
            </a:fld>
            <a:endParaRPr lang="en-US" altLang="zh-CN"/>
          </a:p>
        </p:txBody>
      </p:sp>
      <p:sp>
        <p:nvSpPr>
          <p:cNvPr id="460812" name="Rectangle 12"/>
          <p:cNvSpPr>
            <a:spLocks noChangeArrowheads="1"/>
          </p:cNvSpPr>
          <p:nvPr/>
        </p:nvSpPr>
        <p:spPr bwMode="auto">
          <a:xfrm>
            <a:off x="468313" y="2565400"/>
            <a:ext cx="8135937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/>
              <a:t>证 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zh-CN" altLang="en-US" b="1">
                <a:latin typeface="Times New Roman" panose="02020603050405020304" pitchFamily="18" charset="0"/>
              </a:rPr>
              <a:t>是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上的等价关系</a:t>
            </a:r>
            <a:r>
              <a:rPr lang="en-US" altLang="zh-CN" b="1">
                <a:latin typeface="Times New Roman" panose="02020603050405020304" pitchFamily="18" charset="0"/>
              </a:rPr>
              <a:t>.  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zh-CN" altLang="en-US" b="1">
                <a:latin typeface="Times New Roman" panose="02020603050405020304" pitchFamily="18" charset="0"/>
              </a:rPr>
              <a:t>证自反    任取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</a:p>
          <a:p>
            <a:r>
              <a:rPr lang="en-US" altLang="zh-CN" b="1" i="1">
                <a:latin typeface="Times New Roman" panose="02020603050405020304" pitchFamily="18" charset="0"/>
              </a:rPr>
              <a:t>        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证对称   任取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(3)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证传递   任取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d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z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12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19B8D-9CBB-474F-9F26-BEBE91774E13}" type="slidenum">
              <a:rPr lang="en-US" altLang="zh-CN"/>
              <a:pPr/>
              <a:t>81</a:t>
            </a:fld>
            <a:endParaRPr lang="en-US" altLang="zh-CN"/>
          </a:p>
        </p:txBody>
      </p:sp>
      <p:sp>
        <p:nvSpPr>
          <p:cNvPr id="462857" name="Rectangle 9"/>
          <p:cNvSpPr>
            <a:spLocks noChangeArrowheads="1"/>
          </p:cNvSpPr>
          <p:nvPr/>
        </p:nvSpPr>
        <p:spPr bwMode="auto">
          <a:xfrm>
            <a:off x="250825" y="1188433"/>
            <a:ext cx="864235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30188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>
                <a:latin typeface="Times New Roman" panose="02020603050405020304" pitchFamily="18" charset="0"/>
              </a:rPr>
              <a:t>6</a:t>
            </a:r>
            <a:r>
              <a:rPr lang="zh-CN" altLang="en-US" b="1" dirty="0">
                <a:latin typeface="Times New Roman" panose="02020603050405020304" pitchFamily="18" charset="0"/>
              </a:rPr>
              <a:t>．设偏序集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和</a:t>
            </a:r>
            <a:r>
              <a:rPr lang="en-US" altLang="zh-CN" b="1" dirty="0">
                <a:latin typeface="Times New Roman" panose="02020603050405020304" pitchFamily="18" charset="0"/>
              </a:rPr>
              <a:t>&lt;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en-US" altLang="zh-CN" b="1" dirty="0">
                <a:latin typeface="Times New Roman" panose="02020603050405020304" pitchFamily="18" charset="0"/>
              </a:rPr>
              <a:t>,</a:t>
            </a:r>
            <a:r>
              <a:rPr lang="en-US" altLang="zh-CN" b="1" i="1" dirty="0">
                <a:latin typeface="Times New Roman" panose="02020603050405020304" pitchFamily="18" charset="0"/>
              </a:rPr>
              <a:t>S</a:t>
            </a:r>
            <a:r>
              <a:rPr lang="en-US" altLang="zh-CN" b="1" dirty="0">
                <a:latin typeface="Times New Roman" panose="02020603050405020304" pitchFamily="18" charset="0"/>
              </a:rPr>
              <a:t>&gt;</a:t>
            </a:r>
            <a:r>
              <a:rPr lang="zh-CN" altLang="en-US" b="1" dirty="0">
                <a:latin typeface="Times New Roman" panose="02020603050405020304" pitchFamily="18" charset="0"/>
              </a:rPr>
              <a:t>，定义</a:t>
            </a:r>
            <a:r>
              <a:rPr lang="en-US" altLang="zh-CN" b="1" i="1" dirty="0">
                <a:latin typeface="Times New Roman" panose="02020603050405020304" pitchFamily="18" charset="0"/>
              </a:rPr>
              <a:t>A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 dirty="0">
                <a:latin typeface="Times New Roman" panose="02020603050405020304" pitchFamily="18" charset="0"/>
              </a:rPr>
              <a:t>B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上二元关系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:</a:t>
            </a:r>
          </a:p>
          <a:p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    &lt;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&gt; 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xRu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 dirty="0">
                <a:latin typeface="Times New Roman" panose="02020603050405020304" pitchFamily="18" charset="0"/>
              </a:rPr>
              <a:t> </a:t>
            </a:r>
            <a:r>
              <a:rPr lang="en-US" altLang="zh-CN" b="1" i="1" dirty="0" err="1">
                <a:latin typeface="Times New Roman" panose="02020603050405020304" pitchFamily="18" charset="0"/>
                <a:sym typeface="Symbol" panose="05050102010706020507" pitchFamily="18" charset="2"/>
              </a:rPr>
              <a:t>ySv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  <a:p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      证明</a:t>
            </a:r>
            <a:r>
              <a:rPr lang="en-US" altLang="zh-CN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为偏序关系</a:t>
            </a:r>
            <a:r>
              <a:rPr lang="en-US" altLang="zh-CN" b="1" dirty="0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endParaRPr lang="en-US" altLang="zh-CN" b="1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462859" name="Rectangle 11"/>
          <p:cNvSpPr>
            <a:spLocks noChangeArrowheads="1"/>
          </p:cNvSpPr>
          <p:nvPr/>
        </p:nvSpPr>
        <p:spPr bwMode="auto">
          <a:xfrm>
            <a:off x="19796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/>
              <a:t>6</a:t>
            </a:r>
          </a:p>
        </p:txBody>
      </p:sp>
      <p:sp>
        <p:nvSpPr>
          <p:cNvPr id="462860" name="Rectangle 12"/>
          <p:cNvSpPr>
            <a:spLocks noChangeArrowheads="1"/>
          </p:cNvSpPr>
          <p:nvPr/>
        </p:nvSpPr>
        <p:spPr bwMode="auto">
          <a:xfrm>
            <a:off x="468313" y="2565400"/>
            <a:ext cx="8316912" cy="3743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b="1">
                <a:latin typeface="Times New Roman" panose="02020603050405020304" pitchFamily="18" charset="0"/>
              </a:rPr>
              <a:t>证   </a:t>
            </a:r>
            <a:r>
              <a:rPr lang="en-US" altLang="zh-CN" b="1">
                <a:latin typeface="Times New Roman" panose="02020603050405020304" pitchFamily="18" charset="0"/>
              </a:rPr>
              <a:t>(1) </a:t>
            </a:r>
            <a:r>
              <a:rPr lang="zh-CN" altLang="en-US" b="1">
                <a:latin typeface="Times New Roman" panose="02020603050405020304" pitchFamily="18" charset="0"/>
              </a:rPr>
              <a:t>自反性  任取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&gt;,</a:t>
            </a:r>
          </a:p>
          <a:p>
            <a:r>
              <a:rPr lang="en-US" altLang="zh-CN" b="1">
                <a:latin typeface="Times New Roman" panose="02020603050405020304" pitchFamily="18" charset="0"/>
              </a:rPr>
              <a:t>        &lt;</a:t>
            </a:r>
            <a:r>
              <a:rPr lang="en-US" altLang="zh-CN" b="1" i="1">
                <a:latin typeface="Times New Roman" panose="02020603050405020304" pitchFamily="18" charset="0"/>
              </a:rPr>
              <a:t>x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</a:rPr>
              <a:t>&gt;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</a:t>
            </a:r>
            <a:r>
              <a:rPr lang="en-US" altLang="zh-CN" b="1" i="1">
                <a:latin typeface="Times New Roman" panose="02020603050405020304" pitchFamily="18" charset="0"/>
              </a:rPr>
              <a:t>B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b="1" i="1">
                <a:latin typeface="Times New Roman" panose="02020603050405020304" pitchFamily="18" charset="0"/>
              </a:rPr>
              <a:t>B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</a:t>
            </a:r>
            <a:r>
              <a:rPr lang="en-US" altLang="zh-CN" b="1" i="1">
                <a:latin typeface="Times New Roman" panose="02020603050405020304" pitchFamily="18" charset="0"/>
              </a:rPr>
              <a:t>ySy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(2)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反对称性   任取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  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ySv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uRx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vSy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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uRx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ySv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vSy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&gt;=&lt;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(3) 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传递性  任取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&gt;,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&gt;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ySv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uRw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vSt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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xRu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uRw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</a:t>
            </a:r>
            <a:r>
              <a:rPr lang="en-US" altLang="zh-CN" b="1">
                <a:latin typeface="Times New Roman" panose="02020603050405020304" pitchFamily="18" charset="0"/>
              </a:rPr>
              <a:t> 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ySv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vSt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xRw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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ySt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28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2860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905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/>
              <a:t>关系性质的证明方法</a:t>
            </a:r>
          </a:p>
        </p:txBody>
      </p:sp>
      <p:sp>
        <p:nvSpPr>
          <p:cNvPr id="464906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CN"/>
              <a:t>1.  </a:t>
            </a:r>
            <a:r>
              <a:rPr lang="zh-CN" altLang="en-US"/>
              <a:t>证明</a:t>
            </a:r>
            <a:r>
              <a:rPr lang="en-US" altLang="zh-CN" i="1"/>
              <a:t>R</a:t>
            </a:r>
            <a:r>
              <a:rPr lang="zh-CN" altLang="en-US"/>
              <a:t>在</a:t>
            </a:r>
            <a:r>
              <a:rPr lang="en-US" altLang="zh-CN" i="1"/>
              <a:t>A</a:t>
            </a:r>
            <a:r>
              <a:rPr lang="zh-CN" altLang="en-US"/>
              <a:t>上自反</a:t>
            </a:r>
          </a:p>
          <a:p>
            <a:r>
              <a:rPr lang="zh-CN" altLang="en-US"/>
              <a:t>      任取</a:t>
            </a:r>
            <a:r>
              <a:rPr lang="en-US" altLang="zh-CN" i="1"/>
              <a:t>x</a:t>
            </a:r>
            <a:r>
              <a:rPr lang="en-US" altLang="zh-CN"/>
              <a:t>, </a:t>
            </a:r>
            <a:endParaRPr lang="en-US" altLang="zh-CN" i="1"/>
          </a:p>
          <a:p>
            <a:r>
              <a:rPr lang="en-US" altLang="zh-CN" i="1"/>
              <a:t>          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</a:t>
            </a:r>
            <a:r>
              <a:rPr lang="en-US" altLang="zh-CN"/>
              <a:t> 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 ……………………..….……. 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en-US" altLang="zh-CN"/>
              <a:t> 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x</a:t>
            </a:r>
            <a:r>
              <a:rPr lang="en-US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endParaRPr lang="en-US" altLang="zh-CN"/>
          </a:p>
          <a:p>
            <a:r>
              <a:rPr lang="en-US" altLang="zh-CN"/>
              <a:t>          </a:t>
            </a:r>
            <a:r>
              <a:rPr lang="zh-CN" altLang="en-US"/>
              <a:t>前提                     推理过程                            结论</a:t>
            </a:r>
          </a:p>
          <a:p>
            <a:pPr>
              <a:spcBef>
                <a:spcPct val="65000"/>
              </a:spcBef>
            </a:pPr>
            <a:r>
              <a:rPr lang="en-US" altLang="zh-CN"/>
              <a:t>2.  </a:t>
            </a:r>
            <a:r>
              <a:rPr lang="zh-CN" altLang="en-US"/>
              <a:t>证明</a:t>
            </a:r>
            <a:r>
              <a:rPr lang="en-US" altLang="zh-CN" i="1"/>
              <a:t>R</a:t>
            </a:r>
            <a:r>
              <a:rPr lang="zh-CN" altLang="en-US"/>
              <a:t>在</a:t>
            </a:r>
            <a:r>
              <a:rPr lang="en-US" altLang="zh-CN" i="1"/>
              <a:t>A</a:t>
            </a:r>
            <a:r>
              <a:rPr lang="zh-CN" altLang="en-US"/>
              <a:t>上对称</a:t>
            </a:r>
          </a:p>
          <a:p>
            <a:r>
              <a:rPr lang="zh-CN" altLang="en-US"/>
              <a:t>     任取</a:t>
            </a:r>
            <a:r>
              <a:rPr lang="en-US" altLang="zh-CN"/>
              <a:t>&lt;</a:t>
            </a:r>
            <a:r>
              <a:rPr lang="en-US" altLang="zh-CN" i="1"/>
              <a:t>x</a:t>
            </a:r>
            <a:r>
              <a:rPr lang="en-US" altLang="zh-CN"/>
              <a:t>,</a:t>
            </a:r>
            <a:r>
              <a:rPr lang="en-US" altLang="zh-CN" i="1"/>
              <a:t>y</a:t>
            </a:r>
            <a:r>
              <a:rPr lang="en-US" altLang="zh-CN"/>
              <a:t>&gt;</a:t>
            </a:r>
            <a:r>
              <a:rPr lang="zh-CN" altLang="en-US"/>
              <a:t>，</a:t>
            </a:r>
          </a:p>
          <a:p>
            <a:r>
              <a:rPr lang="zh-CN" altLang="en-US"/>
              <a:t>       </a:t>
            </a:r>
            <a:r>
              <a:rPr lang="fr-FR" altLang="zh-CN"/>
              <a:t>&lt;</a:t>
            </a:r>
            <a:r>
              <a:rPr lang="fr-FR" altLang="zh-CN" i="1"/>
              <a:t>x</a:t>
            </a:r>
            <a:r>
              <a:rPr lang="fr-FR" altLang="zh-CN"/>
              <a:t>,</a:t>
            </a:r>
            <a:r>
              <a:rPr lang="fr-FR" altLang="zh-CN" i="1"/>
              <a:t>y</a:t>
            </a:r>
            <a:r>
              <a:rPr lang="fr-FR" altLang="zh-CN"/>
              <a:t>&gt; 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fr-FR" altLang="zh-CN" i="1"/>
              <a:t>R</a:t>
            </a:r>
            <a:r>
              <a:rPr lang="fr-FR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fr-FR" altLang="zh-CN"/>
              <a:t> ………………………………. </a:t>
            </a:r>
            <a:r>
              <a:rPr lang="en-US" altLang="zh-CN">
                <a:sym typeface="Symbol" panose="05050102010706020507" pitchFamily="18" charset="2"/>
              </a:rPr>
              <a:t></a:t>
            </a:r>
            <a:r>
              <a:rPr lang="fr-FR" altLang="zh-CN"/>
              <a:t> &lt;</a:t>
            </a:r>
            <a:r>
              <a:rPr lang="fr-FR" altLang="zh-CN" i="1"/>
              <a:t>y</a:t>
            </a:r>
            <a:r>
              <a:rPr lang="fr-FR" altLang="zh-CN"/>
              <a:t>,</a:t>
            </a:r>
            <a:r>
              <a:rPr lang="fr-FR" altLang="zh-CN" i="1"/>
              <a:t>x</a:t>
            </a:r>
            <a:r>
              <a:rPr lang="fr-FR" altLang="zh-CN"/>
              <a:t>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fr-FR" altLang="zh-CN" i="1"/>
              <a:t>R</a:t>
            </a:r>
            <a:endParaRPr lang="fr-FR" altLang="zh-CN"/>
          </a:p>
          <a:p>
            <a:r>
              <a:rPr lang="fr-FR" altLang="zh-CN"/>
              <a:t>           </a:t>
            </a:r>
            <a:r>
              <a:rPr lang="zh-CN" altLang="fr-FR"/>
              <a:t>前提</a:t>
            </a:r>
            <a:r>
              <a:rPr lang="zh-CN" altLang="en-US"/>
              <a:t>                      推理过程                             结论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6C1F34-B503-49B6-BD16-53510198C017}" type="slidenum">
              <a:rPr lang="en-US" altLang="zh-CN"/>
              <a:pPr/>
              <a:t>82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55" name="Rectangle 11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pPr algn="ctr"/>
            <a:r>
              <a:rPr lang="zh-CN" altLang="en-US"/>
              <a:t>关系性质的证明方法</a:t>
            </a:r>
          </a:p>
        </p:txBody>
      </p:sp>
      <p:sp>
        <p:nvSpPr>
          <p:cNvPr id="466954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r>
              <a:rPr lang="en-US" altLang="zh-CN" dirty="0"/>
              <a:t>3.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上反对称</a:t>
            </a:r>
          </a:p>
          <a:p>
            <a:r>
              <a:rPr lang="zh-CN" altLang="en-US" dirty="0"/>
              <a:t>   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</a:p>
          <a:p>
            <a:r>
              <a:rPr lang="zh-CN" altLang="en-US" dirty="0"/>
              <a:t>             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en-US" altLang="zh-CN" dirty="0"/>
              <a:t>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x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……………………..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/>
              <a:t>x</a:t>
            </a:r>
            <a:r>
              <a:rPr lang="en-US" altLang="zh-CN" dirty="0"/>
              <a:t> = </a:t>
            </a:r>
            <a:r>
              <a:rPr lang="en-US" altLang="zh-CN" i="1" dirty="0"/>
              <a:t>y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              </a:t>
            </a:r>
            <a:r>
              <a:rPr lang="zh-CN" altLang="en-US" dirty="0"/>
              <a:t>前提                               推理过程           结论</a:t>
            </a:r>
          </a:p>
          <a:p>
            <a:pPr>
              <a:spcBef>
                <a:spcPct val="65000"/>
              </a:spcBef>
            </a:pPr>
            <a:r>
              <a:rPr lang="en-US" altLang="zh-CN" dirty="0"/>
              <a:t>4.  </a:t>
            </a:r>
            <a:r>
              <a:rPr lang="zh-CN" altLang="en-US" dirty="0"/>
              <a:t>证明</a:t>
            </a:r>
            <a:r>
              <a:rPr lang="en-US" altLang="zh-CN" i="1" dirty="0"/>
              <a:t>R</a:t>
            </a:r>
            <a:r>
              <a:rPr lang="zh-CN" altLang="en-US" dirty="0"/>
              <a:t>在</a:t>
            </a:r>
            <a:r>
              <a:rPr lang="en-US" altLang="zh-CN" i="1" dirty="0"/>
              <a:t>A</a:t>
            </a:r>
            <a:r>
              <a:rPr lang="zh-CN" altLang="en-US" dirty="0"/>
              <a:t>上传递</a:t>
            </a:r>
          </a:p>
          <a:p>
            <a:r>
              <a:rPr lang="zh-CN" altLang="en-US" dirty="0"/>
              <a:t>     任取</a:t>
            </a:r>
            <a:r>
              <a:rPr lang="en-US" altLang="zh-CN" dirty="0"/>
              <a:t>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y</a:t>
            </a:r>
            <a:r>
              <a:rPr lang="en-US" altLang="zh-CN" dirty="0"/>
              <a:t>&gt;,&lt;</a:t>
            </a:r>
            <a:r>
              <a:rPr lang="en-US" altLang="zh-CN" i="1" dirty="0" err="1"/>
              <a:t>y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zh-CN" altLang="en-US" dirty="0"/>
              <a:t>，</a:t>
            </a:r>
            <a:endParaRPr lang="zh-CN" altLang="fr-FR" dirty="0"/>
          </a:p>
          <a:p>
            <a:r>
              <a:rPr lang="fr-FR" altLang="zh-CN" dirty="0"/>
              <a:t>       &lt;</a:t>
            </a:r>
            <a:r>
              <a:rPr lang="fr-FR" altLang="zh-CN" i="1" dirty="0"/>
              <a:t>x</a:t>
            </a:r>
            <a:r>
              <a:rPr lang="fr-FR" altLang="zh-CN" dirty="0"/>
              <a:t>,</a:t>
            </a:r>
            <a:r>
              <a:rPr lang="fr-FR" altLang="zh-CN" i="1" dirty="0"/>
              <a:t>y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en-US" altLang="zh-CN" dirty="0">
                <a:sym typeface="Symbol" panose="05050102010706020507" pitchFamily="18" charset="2"/>
              </a:rPr>
              <a:t></a:t>
            </a:r>
            <a:r>
              <a:rPr lang="fr-FR" altLang="zh-CN" dirty="0"/>
              <a:t>&lt;</a:t>
            </a:r>
            <a:r>
              <a:rPr lang="fr-FR" altLang="zh-CN" i="1" dirty="0"/>
              <a:t>y</a:t>
            </a:r>
            <a:r>
              <a:rPr lang="fr-FR" altLang="zh-CN" dirty="0"/>
              <a:t>,</a:t>
            </a:r>
            <a:r>
              <a:rPr lang="fr-FR" altLang="zh-CN" i="1" dirty="0"/>
              <a:t>z</a:t>
            </a:r>
            <a:r>
              <a:rPr lang="fr-FR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fr-FR" altLang="zh-CN" i="1" dirty="0"/>
              <a:t>R</a:t>
            </a:r>
            <a:r>
              <a:rPr lang="fr-FR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fr-FR" altLang="zh-CN" dirty="0"/>
              <a:t> ……………………..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&lt;</a:t>
            </a:r>
            <a:r>
              <a:rPr lang="en-US" altLang="zh-CN" i="1" dirty="0" err="1"/>
              <a:t>x</a:t>
            </a:r>
            <a:r>
              <a:rPr lang="en-US" altLang="zh-CN" dirty="0" err="1"/>
              <a:t>,</a:t>
            </a:r>
            <a:r>
              <a:rPr lang="en-US" altLang="zh-CN" i="1" dirty="0" err="1"/>
              <a:t>z</a:t>
            </a:r>
            <a:r>
              <a:rPr lang="en-US" altLang="zh-CN" dirty="0"/>
              <a:t>&gt;</a:t>
            </a:r>
            <a:r>
              <a:rPr lang="en-US" altLang="zh-CN" dirty="0">
                <a:sym typeface="Symbol" panose="05050102010706020507" pitchFamily="18" charset="2"/>
              </a:rPr>
              <a:t></a:t>
            </a:r>
            <a:r>
              <a:rPr lang="en-US" altLang="zh-CN" i="1" dirty="0"/>
              <a:t>R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                   </a:t>
            </a:r>
            <a:r>
              <a:rPr lang="zh-CN" altLang="en-US" dirty="0"/>
              <a:t>前提                           推理过程                    结论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3B863-130F-49DC-8AFF-7C1F1707C0CB}" type="slidenum">
              <a:rPr lang="en-US" altLang="zh-CN"/>
              <a:pPr/>
              <a:t>83</a:t>
            </a:fld>
            <a:endParaRPr lang="en-US" altLang="zh-CN"/>
          </a:p>
        </p:txBody>
      </p:sp>
    </p:spTree>
  </p:cSld>
  <p:clrMapOvr>
    <a:masterClrMapping/>
  </p:clrMapOvr>
  <p:transition spd="slow"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86482C-0DD4-4BB2-A990-40D82B40B42B}" type="slidenum">
              <a:rPr lang="en-US" altLang="zh-CN"/>
              <a:pPr/>
              <a:t>84</a:t>
            </a:fld>
            <a:endParaRPr lang="en-US" altLang="zh-CN"/>
          </a:p>
        </p:txBody>
      </p:sp>
      <p:sp>
        <p:nvSpPr>
          <p:cNvPr id="469002" name="Rectangle 10"/>
          <p:cNvSpPr>
            <a:spLocks noChangeArrowheads="1"/>
          </p:cNvSpPr>
          <p:nvPr/>
        </p:nvSpPr>
        <p:spPr bwMode="auto">
          <a:xfrm>
            <a:off x="179388" y="1308100"/>
            <a:ext cx="77501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5613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>
                <a:latin typeface="Times New Roman" panose="02020603050405020304" pitchFamily="18" charset="0"/>
              </a:rPr>
              <a:t>7</a:t>
            </a:r>
            <a:r>
              <a:rPr lang="zh-CN" altLang="en-US" b="1">
                <a:latin typeface="Times New Roman" panose="02020603050405020304" pitchFamily="18" charset="0"/>
              </a:rPr>
              <a:t>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zh-CN" altLang="en-US" b="1">
                <a:latin typeface="Times New Roman" panose="02020603050405020304" pitchFamily="18" charset="0"/>
              </a:rPr>
              <a:t>为</a:t>
            </a:r>
            <a:r>
              <a:rPr lang="en-US" altLang="zh-CN" b="1" i="1">
                <a:latin typeface="Times New Roman" panose="02020603050405020304" pitchFamily="18" charset="0"/>
              </a:rPr>
              <a:t>A</a:t>
            </a:r>
            <a:r>
              <a:rPr lang="zh-CN" altLang="en-US" b="1">
                <a:latin typeface="Times New Roman" panose="02020603050405020304" pitchFamily="18" charset="0"/>
              </a:rPr>
              <a:t>上的关系，证明 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</a:t>
            </a:r>
            <a:r>
              <a:rPr lang="en-US" altLang="zh-CN" b="1" i="1">
                <a:latin typeface="Times New Roman" panose="02020603050405020304" pitchFamily="18" charset="0"/>
              </a:rPr>
              <a:t>S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 </a:t>
            </a:r>
            <a:r>
              <a:rPr lang="en-US" altLang="zh-CN" b="1" i="1">
                <a:latin typeface="Times New Roman" panose="02020603050405020304" pitchFamily="18" charset="0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</p:txBody>
      </p:sp>
      <p:sp>
        <p:nvSpPr>
          <p:cNvPr id="469004" name="Rectangle 12"/>
          <p:cNvSpPr>
            <a:spLocks noChangeArrowheads="1"/>
          </p:cNvSpPr>
          <p:nvPr/>
        </p:nvSpPr>
        <p:spPr bwMode="auto">
          <a:xfrm>
            <a:off x="21955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练习</a:t>
            </a:r>
            <a:r>
              <a:rPr lang="en-US" altLang="zh-CN"/>
              <a:t>7</a:t>
            </a:r>
          </a:p>
        </p:txBody>
      </p:sp>
      <p:sp>
        <p:nvSpPr>
          <p:cNvPr id="469005" name="Rectangle 13"/>
          <p:cNvSpPr>
            <a:spLocks noChangeArrowheads="1"/>
          </p:cNvSpPr>
          <p:nvPr/>
        </p:nvSpPr>
        <p:spPr bwMode="auto">
          <a:xfrm>
            <a:off x="684213" y="2060575"/>
            <a:ext cx="7685087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</a:pPr>
            <a:r>
              <a:rPr lang="zh-CN" altLang="en-US" b="1"/>
              <a:t>证    </a:t>
            </a:r>
            <a:r>
              <a:rPr lang="zh-CN" altLang="en-US" b="1">
                <a:latin typeface="Times New Roman" panose="02020603050405020304" pitchFamily="18" charset="0"/>
              </a:rPr>
              <a:t>只需证明对于任意正整数</a:t>
            </a:r>
            <a:r>
              <a:rPr lang="en-US" altLang="zh-CN" b="1" i="1">
                <a:latin typeface="Times New Roman" panose="02020603050405020304" pitchFamily="18" charset="0"/>
              </a:rPr>
              <a:t>n</a:t>
            </a:r>
            <a:r>
              <a:rPr lang="en-US" altLang="zh-CN" b="1">
                <a:latin typeface="Times New Roman" panose="02020603050405020304" pitchFamily="18" charset="0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>
                <a:latin typeface="Times New Roman" panose="02020603050405020304" pitchFamily="18" charset="0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 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对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归纳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=1, 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显然为真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.</a:t>
            </a:r>
          </a:p>
          <a:p>
            <a:pPr>
              <a:spcBef>
                <a:spcPct val="20000"/>
              </a:spcBef>
            </a:pP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假设对于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>
                <a:latin typeface="Times New Roman" panose="02020603050405020304" pitchFamily="18" charset="0"/>
                <a:sym typeface="Symbol" panose="05050102010706020507" pitchFamily="18" charset="2"/>
              </a:rPr>
              <a:t>，命题为真，任取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+1 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endParaRPr lang="en-US" altLang="zh-CN" b="1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t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R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 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</a:t>
            </a:r>
            <a:r>
              <a:rPr lang="en-US" altLang="zh-CN" b="1">
                <a:latin typeface="Times New Roman" panose="02020603050405020304" pitchFamily="18" charset="0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</a:t>
            </a:r>
            <a:r>
              <a:rPr lang="en-US" altLang="zh-CN" b="1" i="1">
                <a:latin typeface="Times New Roman" panose="02020603050405020304" pitchFamily="18" charset="0"/>
              </a:rPr>
              <a:t>t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(&lt;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 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 </a:t>
            </a:r>
            <a:r>
              <a:rPr lang="en-US" altLang="zh-CN" b="1">
                <a:latin typeface="Times New Roman" panose="02020603050405020304" pitchFamily="18" charset="0"/>
              </a:rPr>
              <a:t>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t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∘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</a:t>
            </a:r>
            <a:r>
              <a:rPr lang="en-US" altLang="zh-CN" b="1">
                <a:latin typeface="Times New Roman" panose="02020603050405020304" pitchFamily="18" charset="0"/>
              </a:rPr>
              <a:t> &lt;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x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,</a:t>
            </a:r>
            <a:r>
              <a:rPr lang="en-US" altLang="zh-CN" b="1" i="1">
                <a:latin typeface="Times New Roman" panose="02020603050405020304" pitchFamily="18" charset="0"/>
                <a:sym typeface="Symbol" panose="05050102010706020507" pitchFamily="18" charset="2"/>
              </a:rPr>
              <a:t>y</a:t>
            </a:r>
            <a:r>
              <a:rPr lang="en-US" altLang="zh-CN" b="1">
                <a:latin typeface="Times New Roman" panose="02020603050405020304" pitchFamily="18" charset="0"/>
                <a:sym typeface="Symbol" panose="05050102010706020507" pitchFamily="18" charset="2"/>
              </a:rPr>
              <a:t>&gt;</a:t>
            </a:r>
            <a:r>
              <a:rPr lang="en-US" altLang="zh-CN" b="1" i="1">
                <a:latin typeface="Times New Roman" panose="02020603050405020304" pitchFamily="18" charset="0"/>
              </a:rPr>
              <a:t>S</a:t>
            </a:r>
            <a:r>
              <a:rPr lang="en-US" altLang="zh-CN" b="1" i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en-US" altLang="zh-CN" b="1" baseline="30000">
                <a:latin typeface="Times New Roman" panose="02020603050405020304" pitchFamily="18" charset="0"/>
                <a:sym typeface="Symbol" panose="05050102010706020507" pitchFamily="18" charset="2"/>
              </a:rPr>
              <a:t>+1</a:t>
            </a:r>
            <a:r>
              <a:rPr lang="en-US" altLang="zh-CN">
                <a:latin typeface="Times New Roman" panose="02020603050405020304" pitchFamily="18" charset="0"/>
                <a:sym typeface="Symbol" panose="05050102010706020507" pitchFamily="18" charset="2"/>
              </a:rPr>
              <a:t>  </a:t>
            </a:r>
          </a:p>
        </p:txBody>
      </p:sp>
    </p:spTree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90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900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0" name="Rectangle 10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525962"/>
          </a:xfrm>
        </p:spPr>
        <p:txBody>
          <a:bodyPr/>
          <a:lstStyle/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数学归纳法（主要用于幂运算）</a:t>
            </a:r>
          </a:p>
          <a:p>
            <a:pPr>
              <a:lnSpc>
                <a:spcPct val="90000"/>
              </a:lnSpc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/>
              <a:t>证明中用到关系运算的定义和公式</a:t>
            </a:r>
            <a:r>
              <a:rPr lang="en-US" altLang="zh-CN"/>
              <a:t>, </a:t>
            </a:r>
            <a:r>
              <a:rPr lang="zh-CN" altLang="en-US"/>
              <a:t>如：</a:t>
            </a:r>
          </a:p>
          <a:p>
            <a:pPr>
              <a:lnSpc>
                <a:spcPct val="90000"/>
              </a:lnSpc>
            </a:pPr>
            <a:r>
              <a:rPr lang="zh-CN" altLang="en-US"/>
              <a:t>     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dom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y</a:t>
            </a:r>
            <a:r>
              <a:rPr lang="en-US" altLang="zh-CN"/>
              <a:t>(</a:t>
            </a:r>
            <a:r>
              <a:rPr lang="en-US" altLang="zh-CN" i="1"/>
              <a:t>&lt;x,y&gt;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endParaRPr lang="en-US" altLang="zh-CN" i="1"/>
          </a:p>
          <a:p>
            <a:pPr>
              <a:lnSpc>
                <a:spcPct val="90000"/>
              </a:lnSpc>
            </a:pPr>
            <a:r>
              <a:rPr lang="en-US" altLang="zh-CN" i="1"/>
              <a:t>      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/>
              <a:t>ran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</a:t>
            </a:r>
            <a:r>
              <a:rPr lang="en-US" altLang="zh-CN"/>
              <a:t>(</a:t>
            </a:r>
            <a:r>
              <a:rPr lang="en-US" altLang="zh-CN" i="1"/>
              <a:t>&lt;x,y&gt;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</a:t>
            </a:r>
            <a:endParaRPr lang="en-US" altLang="zh-CN" i="1"/>
          </a:p>
          <a:p>
            <a:pPr>
              <a:lnSpc>
                <a:spcPct val="90000"/>
              </a:lnSpc>
            </a:pPr>
            <a:r>
              <a:rPr lang="en-US" altLang="zh-CN" i="1"/>
              <a:t>      &lt;x,y&gt;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&lt;y,x&gt;</a:t>
            </a:r>
            <a:r>
              <a:rPr lang="en-US" altLang="zh-CN" i="1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endParaRPr lang="en-US" altLang="zh-CN" i="1" baseline="30000"/>
          </a:p>
          <a:p>
            <a:pPr>
              <a:lnSpc>
                <a:spcPct val="90000"/>
              </a:lnSpc>
            </a:pPr>
            <a:r>
              <a:rPr lang="en-US" altLang="zh-CN" i="1"/>
              <a:t>      &lt;x,y&gt;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∘</a:t>
            </a:r>
            <a:r>
              <a:rPr lang="en-US" altLang="zh-CN" i="1"/>
              <a:t>S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t </a:t>
            </a:r>
            <a:r>
              <a:rPr lang="en-US" altLang="zh-CN"/>
              <a:t>(&lt;</a:t>
            </a:r>
            <a:r>
              <a:rPr lang="en-US" altLang="zh-CN" i="1"/>
              <a:t>x,t&gt;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 i="1">
                <a:sym typeface="Symbol" panose="05050102010706020507" pitchFamily="18" charset="2"/>
              </a:rPr>
              <a:t></a:t>
            </a:r>
            <a:r>
              <a:rPr lang="en-US" altLang="zh-CN" i="1"/>
              <a:t>&lt;t,y&gt;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S</a:t>
            </a:r>
            <a:r>
              <a:rPr lang="en-US" altLang="zh-CN"/>
              <a:t>) </a:t>
            </a:r>
            <a:endParaRPr lang="en-US" altLang="zh-CN" i="1"/>
          </a:p>
          <a:p>
            <a:pPr>
              <a:lnSpc>
                <a:spcPct val="90000"/>
              </a:lnSpc>
            </a:pPr>
            <a:r>
              <a:rPr lang="en-US" altLang="zh-CN" i="1"/>
              <a:t>      &lt;x,y&gt;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 sz="2800"/>
              <a:t>↾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/>
              <a:t>&lt;</a:t>
            </a:r>
            <a:r>
              <a:rPr lang="en-US" altLang="zh-CN" i="1"/>
              <a:t>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</a:p>
          <a:p>
            <a:pPr>
              <a:lnSpc>
                <a:spcPct val="90000"/>
              </a:lnSpc>
            </a:pPr>
            <a:r>
              <a:rPr lang="en-US" altLang="zh-CN" i="1"/>
              <a:t>       y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>
                <a:sym typeface="Symbol" panose="05050102010706020507" pitchFamily="18" charset="2"/>
              </a:rPr>
              <a:t></a:t>
            </a:r>
            <a:r>
              <a:rPr lang="en-US" altLang="zh-CN" i="1"/>
              <a:t>A</a:t>
            </a:r>
            <a:r>
              <a:rPr lang="en-US" altLang="zh-CN"/>
              <a:t>] </a:t>
            </a:r>
            <a:r>
              <a:rPr lang="en-US" altLang="zh-CN">
                <a:sym typeface="Symbol" panose="05050102010706020507" pitchFamily="18" charset="2"/>
              </a:rPr>
              <a:t></a:t>
            </a:r>
            <a:r>
              <a:rPr lang="en-US" altLang="zh-CN"/>
              <a:t> </a:t>
            </a:r>
            <a:r>
              <a:rPr lang="en-US" altLang="zh-CN">
                <a:sym typeface="Symbol" panose="05050102010706020507" pitchFamily="18" charset="2"/>
              </a:rPr>
              <a:t></a:t>
            </a:r>
            <a:r>
              <a:rPr lang="en-US" altLang="zh-CN" i="1"/>
              <a:t>x </a:t>
            </a:r>
            <a:r>
              <a:rPr lang="en-US" altLang="zh-CN"/>
              <a:t>(</a:t>
            </a:r>
            <a:r>
              <a:rPr lang="en-US" altLang="zh-CN" i="1"/>
              <a:t>x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A </a:t>
            </a:r>
            <a:r>
              <a:rPr lang="en-US" altLang="zh-CN">
                <a:sym typeface="Symbol" panose="05050102010706020507" pitchFamily="18" charset="2"/>
              </a:rPr>
              <a:t> </a:t>
            </a:r>
            <a:r>
              <a:rPr lang="en-US" altLang="zh-CN"/>
              <a:t>&lt;</a:t>
            </a:r>
            <a:r>
              <a:rPr lang="en-US" altLang="zh-CN" i="1"/>
              <a:t>x,y&gt;</a:t>
            </a:r>
            <a:r>
              <a:rPr lang="en-US" altLang="zh-CN">
                <a:sym typeface="Symbol" panose="05050102010706020507" pitchFamily="18" charset="2"/>
              </a:rPr>
              <a:t></a:t>
            </a:r>
            <a:r>
              <a:rPr lang="en-US" altLang="zh-CN" i="1"/>
              <a:t>R</a:t>
            </a:r>
            <a:r>
              <a:rPr lang="en-US" altLang="zh-CN"/>
              <a:t>)</a:t>
            </a:r>
            <a:endParaRPr lang="en-US" altLang="zh-CN" i="1"/>
          </a:p>
          <a:p>
            <a:pPr>
              <a:lnSpc>
                <a:spcPct val="90000"/>
              </a:lnSpc>
            </a:pPr>
            <a:r>
              <a:rPr lang="en-US" altLang="zh-CN" i="1"/>
              <a:t>       r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en-US" altLang="zh-CN" i="1"/>
              <a:t>= R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I</a:t>
            </a:r>
            <a:r>
              <a:rPr lang="en-US" altLang="zh-CN" i="1" baseline="-25000"/>
              <a:t>A</a:t>
            </a:r>
          </a:p>
          <a:p>
            <a:pPr>
              <a:lnSpc>
                <a:spcPct val="90000"/>
              </a:lnSpc>
            </a:pPr>
            <a:r>
              <a:rPr lang="en-US" altLang="zh-CN" i="1"/>
              <a:t>       s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en-US" altLang="zh-CN" i="1"/>
              <a:t>= R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R</a:t>
            </a:r>
            <a:r>
              <a:rPr lang="en-US" altLang="zh-CN" baseline="30000">
                <a:sym typeface="Symbol" panose="05050102010706020507" pitchFamily="18" charset="2"/>
              </a:rPr>
              <a:t></a:t>
            </a:r>
            <a:r>
              <a:rPr lang="en-US" altLang="zh-CN" baseline="30000"/>
              <a:t>1</a:t>
            </a:r>
            <a:endParaRPr lang="en-US" altLang="zh-CN" i="1" baseline="30000"/>
          </a:p>
          <a:p>
            <a:pPr>
              <a:lnSpc>
                <a:spcPct val="90000"/>
              </a:lnSpc>
            </a:pPr>
            <a:r>
              <a:rPr lang="en-US" altLang="zh-CN" i="1"/>
              <a:t>       t</a:t>
            </a:r>
            <a:r>
              <a:rPr lang="en-US" altLang="zh-CN"/>
              <a:t>(</a:t>
            </a:r>
            <a:r>
              <a:rPr lang="en-US" altLang="zh-CN" i="1"/>
              <a:t>R</a:t>
            </a:r>
            <a:r>
              <a:rPr lang="en-US" altLang="zh-CN"/>
              <a:t>) </a:t>
            </a:r>
            <a:r>
              <a:rPr lang="en-US" altLang="zh-CN" i="1"/>
              <a:t>= R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R</a:t>
            </a:r>
            <a:r>
              <a:rPr lang="en-US" altLang="zh-CN" baseline="30000"/>
              <a:t>2</a:t>
            </a:r>
            <a:r>
              <a:rPr lang="en-US" altLang="zh-CN">
                <a:sym typeface="Symbol" panose="05050102010706020507" pitchFamily="18" charset="2"/>
              </a:rPr>
              <a:t></a:t>
            </a:r>
            <a:r>
              <a:rPr lang="en-US" altLang="zh-CN" i="1"/>
              <a:t>…</a:t>
            </a:r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F8371C-4778-4FC7-B316-5FC2C7399418}" type="slidenum">
              <a:rPr lang="en-US" altLang="zh-CN"/>
              <a:pPr/>
              <a:t>85</a:t>
            </a:fld>
            <a:endParaRPr lang="en-US" altLang="zh-CN"/>
          </a:p>
        </p:txBody>
      </p:sp>
      <p:sp>
        <p:nvSpPr>
          <p:cNvPr id="471052" name="Rectangle 12"/>
          <p:cNvSpPr>
            <a:spLocks noChangeArrowheads="1"/>
          </p:cNvSpPr>
          <p:nvPr/>
        </p:nvSpPr>
        <p:spPr bwMode="auto">
          <a:xfrm>
            <a:off x="2195513" y="260350"/>
            <a:ext cx="6121400" cy="417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r"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algn="r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/>
              <a:t>关系等式或包含式的证明方法</a:t>
            </a:r>
          </a:p>
        </p:txBody>
      </p:sp>
    </p:spTree>
  </p:cSld>
  <p:clrMapOvr>
    <a:masterClrMapping/>
  </p:clrMapOvr>
  <p:transition spd="slow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i="1"/>
              <a:t>A</a:t>
            </a:r>
            <a:r>
              <a:rPr lang="zh-CN" altLang="en-US"/>
              <a:t>到</a:t>
            </a:r>
            <a:r>
              <a:rPr lang="en-US" altLang="zh-CN" i="1"/>
              <a:t>B</a:t>
            </a:r>
            <a:r>
              <a:rPr lang="zh-CN" altLang="en-US"/>
              <a:t>的关系与</a:t>
            </a:r>
            <a:r>
              <a:rPr lang="en-US" altLang="zh-CN" i="1"/>
              <a:t>A</a:t>
            </a:r>
            <a:r>
              <a:rPr lang="zh-CN" altLang="en-US"/>
              <a:t>上的关系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9750" y="1196975"/>
            <a:ext cx="8135938" cy="1439863"/>
          </a:xfrm>
        </p:spPr>
        <p:txBody>
          <a:bodyPr/>
          <a:lstStyle/>
          <a:p>
            <a:pPr marL="715963" indent="-715963"/>
            <a:r>
              <a:rPr lang="zh-CN" altLang="en-US">
                <a:solidFill>
                  <a:srgbClr val="A50021"/>
                </a:solidFill>
              </a:rPr>
              <a:t>定义</a:t>
            </a:r>
            <a:r>
              <a:rPr lang="en-US" altLang="zh-CN">
                <a:solidFill>
                  <a:srgbClr val="A50021"/>
                </a:solidFill>
              </a:rPr>
              <a:t>7.4</a:t>
            </a:r>
          </a:p>
          <a:p>
            <a:pPr marL="715963" indent="-715963"/>
            <a:r>
              <a:rPr lang="zh-CN" altLang="en-US"/>
              <a:t>设</a:t>
            </a:r>
            <a:r>
              <a:rPr lang="en-US" altLang="zh-CN" i="1"/>
              <a:t>A</a:t>
            </a:r>
            <a:r>
              <a:rPr lang="en-US" altLang="zh-CN"/>
              <a:t>,</a:t>
            </a:r>
            <a:r>
              <a:rPr lang="en-US" altLang="zh-CN" i="1"/>
              <a:t>B</a:t>
            </a:r>
            <a:r>
              <a:rPr lang="zh-CN" altLang="en-US"/>
              <a:t>为集合</a:t>
            </a:r>
            <a:r>
              <a:rPr lang="en-US" altLang="zh-CN"/>
              <a:t>, </a:t>
            </a:r>
            <a:r>
              <a:rPr lang="en-US" altLang="zh-CN" i="1"/>
              <a:t> A</a:t>
            </a:r>
            <a:r>
              <a:rPr lang="en-US" altLang="zh-CN"/>
              <a:t>×</a:t>
            </a:r>
            <a:r>
              <a:rPr lang="en-US" altLang="zh-CN" i="1"/>
              <a:t>B</a:t>
            </a:r>
            <a:r>
              <a:rPr lang="zh-CN" altLang="en-US"/>
              <a:t>的任何子集所定义的二元关系叫做</a:t>
            </a:r>
            <a:r>
              <a:rPr lang="zh-CN" altLang="en-US">
                <a:solidFill>
                  <a:srgbClr val="A50021"/>
                </a:solidFill>
              </a:rPr>
              <a:t>从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</a:p>
          <a:p>
            <a:pPr marL="715963" indent="-715963"/>
            <a:r>
              <a:rPr lang="zh-CN" altLang="en-US">
                <a:solidFill>
                  <a:srgbClr val="A50021"/>
                </a:solidFill>
              </a:rPr>
              <a:t>到</a:t>
            </a:r>
            <a:r>
              <a:rPr lang="en-US" altLang="zh-CN" i="1">
                <a:solidFill>
                  <a:srgbClr val="A50021"/>
                </a:solidFill>
              </a:rPr>
              <a:t>B</a:t>
            </a:r>
            <a:r>
              <a:rPr lang="zh-CN" altLang="en-US">
                <a:solidFill>
                  <a:srgbClr val="A50021"/>
                </a:solidFill>
              </a:rPr>
              <a:t>的二元关系</a:t>
            </a:r>
            <a:r>
              <a:rPr lang="en-US" altLang="zh-CN"/>
              <a:t>,  </a:t>
            </a:r>
            <a:r>
              <a:rPr lang="zh-CN" altLang="en-US"/>
              <a:t>当</a:t>
            </a:r>
            <a:r>
              <a:rPr lang="en-US" altLang="zh-CN" i="1"/>
              <a:t>A</a:t>
            </a:r>
            <a:r>
              <a:rPr lang="en-US" altLang="zh-CN"/>
              <a:t>=</a:t>
            </a:r>
            <a:r>
              <a:rPr lang="en-US" altLang="zh-CN" i="1"/>
              <a:t>B</a:t>
            </a:r>
            <a:r>
              <a:rPr lang="zh-CN" altLang="en-US"/>
              <a:t>时则叫做</a:t>
            </a:r>
            <a:r>
              <a:rPr lang="en-US" altLang="zh-CN" i="1">
                <a:solidFill>
                  <a:srgbClr val="A50021"/>
                </a:solidFill>
              </a:rPr>
              <a:t>A</a:t>
            </a:r>
            <a:r>
              <a:rPr lang="zh-CN" altLang="en-US">
                <a:solidFill>
                  <a:srgbClr val="A50021"/>
                </a:solidFill>
              </a:rPr>
              <a:t>上的二元关系</a:t>
            </a:r>
            <a:r>
              <a:rPr lang="en-US" altLang="zh-CN"/>
              <a:t>.</a:t>
            </a:r>
          </a:p>
        </p:txBody>
      </p:sp>
      <p:sp>
        <p:nvSpPr>
          <p:cNvPr id="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96C62-6E89-4597-93D3-53D0DC4376C7}" type="slidenum">
              <a:rPr lang="en-US" altLang="zh-CN"/>
              <a:pPr/>
              <a:t>9</a:t>
            </a:fld>
            <a:endParaRPr lang="en-US" altLang="zh-CN"/>
          </a:p>
        </p:txBody>
      </p:sp>
      <p:grpSp>
        <p:nvGrpSpPr>
          <p:cNvPr id="280583" name="Group 7"/>
          <p:cNvGrpSpPr>
            <a:grpSpLocks/>
          </p:cNvGrpSpPr>
          <p:nvPr/>
        </p:nvGrpSpPr>
        <p:grpSpPr bwMode="auto">
          <a:xfrm>
            <a:off x="508376" y="2645788"/>
            <a:ext cx="8497316" cy="3311525"/>
            <a:chOff x="368" y="1659"/>
            <a:chExt cx="5171" cy="2086"/>
          </a:xfrm>
        </p:grpSpPr>
        <p:graphicFrame>
          <p:nvGraphicFramePr>
            <p:cNvPr id="280580" name="Object 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728302900"/>
                </p:ext>
              </p:extLst>
            </p:nvPr>
          </p:nvGraphicFramePr>
          <p:xfrm>
            <a:off x="4938" y="2787"/>
            <a:ext cx="407" cy="3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3" imgW="228600" imgH="215640" progId="Equation.3">
                    <p:embed/>
                  </p:oleObj>
                </mc:Choice>
                <mc:Fallback>
                  <p:oleObj name="公式" r:id="rId3" imgW="228600" imgH="21564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8" y="2787"/>
                          <a:ext cx="407" cy="38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0582" name="Rectangle 6"/>
            <p:cNvSpPr>
              <a:spLocks noChangeArrowheads="1"/>
            </p:cNvSpPr>
            <p:nvPr/>
          </p:nvSpPr>
          <p:spPr bwMode="auto">
            <a:xfrm>
              <a:off x="368" y="1659"/>
              <a:ext cx="5171" cy="20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715963" indent="-715963">
                <a:spcBef>
                  <a:spcPct val="20000"/>
                </a:spcBef>
                <a:buClr>
                  <a:srgbClr val="69B3F1"/>
                </a:buClr>
                <a:buFont typeface="Wingdings" panose="05000000000000000000" pitchFamily="2" charset="2"/>
                <a:defRPr sz="20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181100" indent="-28575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2pPr>
              <a:lvl3pPr marL="1589088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3pPr>
              <a:lvl4pPr marL="1997075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4pPr>
              <a:lvl5pPr marL="2405063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5pPr>
              <a:lvl6pPr marL="2862263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6pPr>
              <a:lvl7pPr marL="3319463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7pPr>
              <a:lvl8pPr marL="3776663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8pPr>
              <a:lvl9pPr marL="4233863" indent="-22860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华文中宋" panose="02010600040101010101" pitchFamily="2" charset="-122"/>
                </a:defRPr>
              </a:lvl9pPr>
            </a:lstStyle>
            <a:p>
              <a:pPr>
                <a:spcBef>
                  <a:spcPct val="60000"/>
                </a:spcBef>
              </a:pPr>
              <a:r>
                <a:rPr lang="zh-CN" altLang="en-US" sz="2400" dirty="0">
                  <a:solidFill>
                    <a:srgbClr val="A50021"/>
                  </a:solidFill>
                </a:rPr>
                <a:t>例</a:t>
              </a:r>
              <a:r>
                <a:rPr lang="en-US" altLang="zh-CN" sz="2400" dirty="0">
                  <a:solidFill>
                    <a:srgbClr val="A50021"/>
                  </a:solidFill>
                </a:rPr>
                <a:t>3</a:t>
              </a:r>
              <a:r>
                <a:rPr lang="en-US" altLang="zh-CN" sz="2400" dirty="0"/>
                <a:t>    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={0,1}, </a:t>
              </a:r>
              <a:r>
                <a:rPr lang="en-US" altLang="zh-CN" sz="2400" i="1" dirty="0"/>
                <a:t>B</a:t>
              </a:r>
              <a:r>
                <a:rPr lang="en-US" altLang="zh-CN" sz="2400" dirty="0"/>
                <a:t>={1,2,3}, </a:t>
              </a:r>
              <a:r>
                <a:rPr lang="zh-CN" altLang="en-US" sz="2400" dirty="0"/>
                <a:t>那么</a:t>
              </a:r>
            </a:p>
            <a:p>
              <a:r>
                <a:rPr lang="zh-CN" altLang="en-US" sz="2400" dirty="0"/>
                <a:t>          </a:t>
              </a:r>
              <a:r>
                <a:rPr lang="en-US" altLang="zh-CN" sz="2400" i="1" dirty="0"/>
                <a:t>R</a:t>
              </a:r>
              <a:r>
                <a:rPr lang="en-US" altLang="zh-CN" sz="2400" baseline="-25000" dirty="0"/>
                <a:t>1</a:t>
              </a:r>
              <a:r>
                <a:rPr lang="en-US" altLang="zh-CN" sz="2400" dirty="0"/>
                <a:t>={&lt;0,2&gt;},   </a:t>
              </a:r>
              <a:r>
                <a:rPr lang="en-US" altLang="zh-CN" sz="2400" i="1" dirty="0"/>
                <a:t>R</a:t>
              </a:r>
              <a:r>
                <a:rPr lang="en-US" altLang="zh-CN" sz="2400" baseline="-25000" dirty="0"/>
                <a:t>2</a:t>
              </a:r>
              <a:r>
                <a:rPr lang="en-US" altLang="zh-CN" sz="2400" dirty="0"/>
                <a:t>=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×</a:t>
              </a:r>
              <a:r>
                <a:rPr lang="en-US" altLang="zh-CN" sz="2400" i="1" dirty="0"/>
                <a:t>B</a:t>
              </a:r>
              <a:r>
                <a:rPr lang="en-US" altLang="zh-CN" sz="2400" dirty="0"/>
                <a:t>,   </a:t>
              </a:r>
              <a:r>
                <a:rPr lang="en-US" altLang="zh-CN" sz="2400" i="1" dirty="0"/>
                <a:t>R</a:t>
              </a:r>
              <a:r>
                <a:rPr lang="en-US" altLang="zh-CN" sz="2400" baseline="-25000" dirty="0"/>
                <a:t>3</a:t>
              </a:r>
              <a:r>
                <a:rPr lang="en-US" altLang="zh-CN" sz="2400" dirty="0"/>
                <a:t>=</a:t>
              </a:r>
              <a:r>
                <a:rPr lang="en-US" altLang="zh-CN" sz="2400" dirty="0">
                  <a:sym typeface="Symbol" panose="05050102010706020507" pitchFamily="18" charset="2"/>
                </a:rPr>
                <a:t></a:t>
              </a:r>
              <a:r>
                <a:rPr lang="en-US" altLang="zh-CN" sz="2400" dirty="0"/>
                <a:t>,   </a:t>
              </a:r>
              <a:r>
                <a:rPr lang="en-US" altLang="zh-CN" sz="2400" i="1" dirty="0"/>
                <a:t>R</a:t>
              </a:r>
              <a:r>
                <a:rPr lang="en-US" altLang="zh-CN" sz="2400" baseline="-25000" dirty="0"/>
                <a:t>4</a:t>
              </a:r>
              <a:r>
                <a:rPr lang="en-US" altLang="zh-CN" sz="2400" dirty="0"/>
                <a:t>={&lt;0,1&gt;}</a:t>
              </a:r>
            </a:p>
            <a:p>
              <a:r>
                <a:rPr lang="en-US" altLang="zh-CN" sz="2400" i="1" dirty="0"/>
                <a:t>R</a:t>
              </a:r>
              <a:r>
                <a:rPr lang="en-US" altLang="zh-CN" sz="2400" baseline="-25000" dirty="0"/>
                <a:t>1</a:t>
              </a:r>
              <a:r>
                <a:rPr lang="en-US" altLang="zh-CN" sz="2400" dirty="0"/>
                <a:t>, </a:t>
              </a:r>
              <a:r>
                <a:rPr lang="en-US" altLang="zh-CN" sz="2400" i="1" dirty="0"/>
                <a:t>R</a:t>
              </a:r>
              <a:r>
                <a:rPr lang="en-US" altLang="zh-CN" sz="2400" baseline="-25000" dirty="0"/>
                <a:t>2</a:t>
              </a:r>
              <a:r>
                <a:rPr lang="en-US" altLang="zh-CN" sz="2400" dirty="0"/>
                <a:t>, </a:t>
              </a:r>
              <a:r>
                <a:rPr lang="en-US" altLang="zh-CN" sz="2400" i="1" dirty="0"/>
                <a:t>R</a:t>
              </a:r>
              <a:r>
                <a:rPr lang="en-US" altLang="zh-CN" sz="2400" baseline="-25000" dirty="0"/>
                <a:t>3</a:t>
              </a:r>
              <a:r>
                <a:rPr lang="en-US" altLang="zh-CN" sz="2400" dirty="0"/>
                <a:t>, </a:t>
              </a:r>
              <a:r>
                <a:rPr lang="en-US" altLang="zh-CN" sz="2400" i="1" dirty="0"/>
                <a:t>R</a:t>
              </a:r>
              <a:r>
                <a:rPr lang="en-US" altLang="zh-CN" sz="2400" baseline="-25000" dirty="0"/>
                <a:t>4</a:t>
              </a:r>
              <a:r>
                <a:rPr lang="zh-CN" altLang="en-US" sz="2400" dirty="0"/>
                <a:t>是从 </a:t>
              </a:r>
              <a:r>
                <a:rPr lang="en-US" altLang="zh-CN" sz="2400" i="1" dirty="0"/>
                <a:t>A </a:t>
              </a:r>
              <a:r>
                <a:rPr lang="zh-CN" altLang="en-US" sz="2400" dirty="0"/>
                <a:t>到 </a:t>
              </a:r>
              <a:r>
                <a:rPr lang="en-US" altLang="zh-CN" sz="2400" i="1" dirty="0"/>
                <a:t>B </a:t>
              </a:r>
              <a:r>
                <a:rPr lang="zh-CN" altLang="en-US" sz="2400" dirty="0"/>
                <a:t>的二元关系</a:t>
              </a:r>
              <a:r>
                <a:rPr lang="en-US" altLang="zh-CN" sz="2400" dirty="0"/>
                <a:t>, </a:t>
              </a:r>
              <a:endParaRPr lang="en-US" altLang="zh-CN" sz="2400" i="1" dirty="0"/>
            </a:p>
            <a:p>
              <a:r>
                <a:rPr lang="en-US" altLang="zh-CN" sz="2400" i="1" dirty="0"/>
                <a:t>R</a:t>
              </a:r>
              <a:r>
                <a:rPr lang="en-US" altLang="zh-CN" sz="2400" baseline="-25000" dirty="0"/>
                <a:t>3 </a:t>
              </a:r>
              <a:r>
                <a:rPr lang="zh-CN" altLang="en-US" sz="2400" dirty="0"/>
                <a:t>和 </a:t>
              </a:r>
              <a:r>
                <a:rPr lang="en-US" altLang="zh-CN" sz="2400" i="1" dirty="0"/>
                <a:t>R</a:t>
              </a:r>
              <a:r>
                <a:rPr lang="en-US" altLang="zh-CN" sz="2400" baseline="-25000" dirty="0"/>
                <a:t>4 </a:t>
              </a:r>
              <a:r>
                <a:rPr lang="zh-CN" altLang="en-US" sz="2400" dirty="0"/>
                <a:t>也是</a:t>
              </a:r>
              <a:r>
                <a:rPr lang="en-US" altLang="zh-CN" sz="2400" i="1" dirty="0"/>
                <a:t>A</a:t>
              </a:r>
              <a:r>
                <a:rPr lang="zh-CN" altLang="en-US" sz="2400" dirty="0"/>
                <a:t>上的二元关系</a:t>
              </a:r>
              <a:r>
                <a:rPr lang="en-US" altLang="zh-CN" sz="2400" dirty="0"/>
                <a:t>. </a:t>
              </a:r>
            </a:p>
            <a:p>
              <a:pPr>
                <a:spcBef>
                  <a:spcPct val="60000"/>
                </a:spcBef>
              </a:pPr>
              <a:r>
                <a:rPr lang="zh-CN" altLang="en-US" sz="2400" dirty="0"/>
                <a:t>计数</a:t>
              </a:r>
              <a:r>
                <a:rPr lang="en-US" altLang="zh-CN" sz="2400" dirty="0"/>
                <a:t>:  |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|=</a:t>
              </a:r>
              <a:r>
                <a:rPr lang="en-US" altLang="zh-CN" sz="2400" i="1" dirty="0"/>
                <a:t>n</a:t>
              </a:r>
              <a:r>
                <a:rPr lang="en-US" altLang="zh-CN" sz="2400" dirty="0"/>
                <a:t>, |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×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|=</a:t>
              </a:r>
              <a:r>
                <a:rPr lang="en-US" altLang="zh-CN" sz="2400" i="1" dirty="0"/>
                <a:t>n</a:t>
              </a:r>
              <a:r>
                <a:rPr lang="en-US" altLang="zh-CN" sz="2400" baseline="30000" dirty="0"/>
                <a:t>2</a:t>
              </a:r>
              <a:r>
                <a:rPr lang="en-US" altLang="zh-CN" sz="2400" dirty="0"/>
                <a:t>, 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×</a:t>
              </a:r>
              <a:r>
                <a:rPr lang="en-US" altLang="zh-CN" sz="2400" i="1" dirty="0"/>
                <a:t>A</a:t>
              </a:r>
              <a:r>
                <a:rPr lang="zh-CN" altLang="en-US" sz="2400" dirty="0"/>
                <a:t>的子集有     个</a:t>
              </a:r>
              <a:r>
                <a:rPr lang="en-US" altLang="zh-CN" sz="2400" dirty="0"/>
                <a:t>. </a:t>
              </a:r>
              <a:r>
                <a:rPr lang="zh-CN" altLang="en-US" sz="2400" dirty="0"/>
                <a:t>所以 </a:t>
              </a:r>
              <a:r>
                <a:rPr lang="en-US" altLang="zh-CN" sz="2400" i="1" dirty="0"/>
                <a:t>A</a:t>
              </a:r>
              <a:r>
                <a:rPr lang="zh-CN" altLang="en-US" sz="2400" dirty="0"/>
                <a:t>上有</a:t>
              </a:r>
            </a:p>
            <a:p>
              <a:r>
                <a:rPr lang="zh-CN" altLang="en-US" sz="2400" dirty="0"/>
                <a:t>个不同的二元关系</a:t>
              </a:r>
              <a:r>
                <a:rPr lang="en-US" altLang="zh-CN" sz="2400" dirty="0"/>
                <a:t>. </a:t>
              </a:r>
            </a:p>
            <a:p>
              <a:r>
                <a:rPr lang="zh-CN" altLang="en-US" sz="2400" dirty="0"/>
                <a:t>例如 </a:t>
              </a:r>
              <a:r>
                <a:rPr lang="en-US" altLang="zh-CN" sz="2400" dirty="0"/>
                <a:t>|</a:t>
              </a:r>
              <a:r>
                <a:rPr lang="en-US" altLang="zh-CN" sz="2400" i="1" dirty="0"/>
                <a:t>A</a:t>
              </a:r>
              <a:r>
                <a:rPr lang="en-US" altLang="zh-CN" sz="2400" dirty="0"/>
                <a:t>| = 3,  </a:t>
              </a:r>
              <a:r>
                <a:rPr lang="zh-CN" altLang="en-US" sz="2400" dirty="0"/>
                <a:t>则 </a:t>
              </a:r>
              <a:r>
                <a:rPr lang="en-US" altLang="zh-CN" sz="2400" i="1" dirty="0"/>
                <a:t>A</a:t>
              </a:r>
              <a:r>
                <a:rPr lang="zh-CN" altLang="en-US" sz="2400" dirty="0"/>
                <a:t>上有</a:t>
              </a:r>
              <a:r>
                <a:rPr lang="en-US" altLang="zh-CN" sz="2400" dirty="0"/>
                <a:t>=512</a:t>
              </a:r>
              <a:r>
                <a:rPr lang="zh-CN" altLang="en-US" sz="2400" dirty="0"/>
                <a:t>个不同的二元关系</a:t>
              </a:r>
              <a:r>
                <a:rPr lang="en-US" altLang="zh-CN" sz="2400" dirty="0"/>
                <a:t>. </a:t>
              </a:r>
            </a:p>
          </p:txBody>
        </p:sp>
      </p:grpSp>
      <p:graphicFrame>
        <p:nvGraphicFramePr>
          <p:cNvPr id="9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3612346"/>
              </p:ext>
            </p:extLst>
          </p:nvPr>
        </p:nvGraphicFramePr>
        <p:xfrm>
          <a:off x="5652120" y="4437112"/>
          <a:ext cx="646112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228600" imgH="215640" progId="Equation.3">
                  <p:embed/>
                </p:oleObj>
              </mc:Choice>
              <mc:Fallback>
                <p:oleObj name="公式" r:id="rId5" imgW="2286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52120" y="4437112"/>
                        <a:ext cx="646112" cy="611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ch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ch1</Template>
  <TotalTime>3851</TotalTime>
  <Words>11609</Words>
  <Application>Microsoft Office PowerPoint</Application>
  <PresentationFormat>全屏显示(4:3)</PresentationFormat>
  <Paragraphs>978</Paragraphs>
  <Slides>85</Slides>
  <Notes>84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85</vt:i4>
      </vt:variant>
    </vt:vector>
  </HeadingPairs>
  <TitlesOfParts>
    <vt:vector size="95" baseType="lpstr">
      <vt:lpstr>Arial Unicode MS</vt:lpstr>
      <vt:lpstr>华文行楷</vt:lpstr>
      <vt:lpstr>华文中宋</vt:lpstr>
      <vt:lpstr>宋体</vt:lpstr>
      <vt:lpstr>Arial</vt:lpstr>
      <vt:lpstr>Lucida Sans Unicode</vt:lpstr>
      <vt:lpstr>Times New Roman</vt:lpstr>
      <vt:lpstr>Wingdings</vt:lpstr>
      <vt:lpstr>ch1</vt:lpstr>
      <vt:lpstr>公式</vt:lpstr>
      <vt:lpstr>第七章 二元关系</vt:lpstr>
      <vt:lpstr>7.1 有序对与笛卡儿积</vt:lpstr>
      <vt:lpstr>笛卡儿积</vt:lpstr>
      <vt:lpstr>笛卡儿积的性质</vt:lpstr>
      <vt:lpstr>笛卡儿积的性质</vt:lpstr>
      <vt:lpstr>性质证明</vt:lpstr>
      <vt:lpstr>例题</vt:lpstr>
      <vt:lpstr>7.2 二元关系</vt:lpstr>
      <vt:lpstr>A到B的关系与A上的关系</vt:lpstr>
      <vt:lpstr>A上重要关系的实例</vt:lpstr>
      <vt:lpstr>实例</vt:lpstr>
      <vt:lpstr>关系的表示</vt:lpstr>
      <vt:lpstr>实例</vt:lpstr>
      <vt:lpstr>7.3 关系的运算</vt:lpstr>
      <vt:lpstr>关系运算(逆与复合)</vt:lpstr>
      <vt:lpstr>合成的图示法</vt:lpstr>
      <vt:lpstr>关系运算(限制与像)</vt:lpstr>
      <vt:lpstr>实例</vt:lpstr>
      <vt:lpstr>关系运算的性质</vt:lpstr>
      <vt:lpstr>关系运算的性质</vt:lpstr>
      <vt:lpstr>证明</vt:lpstr>
      <vt:lpstr>关系运算的性质</vt:lpstr>
      <vt:lpstr>关系运算的性质</vt:lpstr>
      <vt:lpstr>推广</vt:lpstr>
      <vt:lpstr>关系运算的性质</vt:lpstr>
      <vt:lpstr>证明</vt:lpstr>
      <vt:lpstr>证明</vt:lpstr>
      <vt:lpstr>关系的幂运算</vt:lpstr>
      <vt:lpstr> </vt:lpstr>
      <vt:lpstr>幂的求法</vt:lpstr>
      <vt:lpstr>关系图</vt:lpstr>
      <vt:lpstr>幂运算的性质</vt:lpstr>
      <vt:lpstr>幂运算的性质</vt:lpstr>
      <vt:lpstr>证明</vt:lpstr>
      <vt:lpstr>幂运算的性质</vt:lpstr>
      <vt:lpstr>证明</vt:lpstr>
      <vt:lpstr>7.4 关系的性质</vt:lpstr>
      <vt:lpstr>对称性与反对称性</vt:lpstr>
      <vt:lpstr>传递性</vt:lpstr>
      <vt:lpstr>关系性质成立的充要条件</vt:lpstr>
      <vt:lpstr>证明</vt:lpstr>
      <vt:lpstr>证明</vt:lpstr>
      <vt:lpstr>证明</vt:lpstr>
      <vt:lpstr>证明</vt:lpstr>
      <vt:lpstr>PowerPoint 演示文稿</vt:lpstr>
      <vt:lpstr>PowerPoint 演示文稿</vt:lpstr>
      <vt:lpstr>7.5 关系的闭包 </vt:lpstr>
      <vt:lpstr>闭包定义</vt:lpstr>
      <vt:lpstr>证明</vt:lpstr>
      <vt:lpstr>证明</vt:lpstr>
      <vt:lpstr>闭包的矩阵表示和图表示</vt:lpstr>
      <vt:lpstr>实例</vt:lpstr>
      <vt:lpstr>闭包的性质</vt:lpstr>
      <vt:lpstr>闭包的性质</vt:lpstr>
      <vt:lpstr>7.6 等价关系与划分 </vt:lpstr>
      <vt:lpstr>等价关系的定义与实例</vt:lpstr>
      <vt:lpstr>PowerPoint 演示文稿</vt:lpstr>
      <vt:lpstr>等价类定义 </vt:lpstr>
      <vt:lpstr>等价类的性质</vt:lpstr>
      <vt:lpstr>证明</vt:lpstr>
      <vt:lpstr>商集与划分</vt:lpstr>
      <vt:lpstr>划分实例</vt:lpstr>
      <vt:lpstr>PowerPoint 演示文稿</vt:lpstr>
      <vt:lpstr>7.7 偏序关系 </vt:lpstr>
      <vt:lpstr>定义与实例</vt:lpstr>
      <vt:lpstr>相关概念</vt:lpstr>
      <vt:lpstr>偏序集与哈斯图</vt:lpstr>
      <vt:lpstr>实例</vt:lpstr>
      <vt:lpstr>实例</vt:lpstr>
      <vt:lpstr>偏序集中的特殊元素 </vt:lpstr>
      <vt:lpstr>偏序集中的特殊元素 </vt:lpstr>
      <vt:lpstr>实例</vt:lpstr>
      <vt:lpstr>实例</vt:lpstr>
      <vt:lpstr>第七章  习题课 </vt:lpstr>
      <vt:lpstr>练习1</vt:lpstr>
      <vt:lpstr>解答</vt:lpstr>
      <vt:lpstr>练习2</vt:lpstr>
      <vt:lpstr>PowerPoint 演示文稿</vt:lpstr>
      <vt:lpstr>练习4</vt:lpstr>
      <vt:lpstr>练习5</vt:lpstr>
      <vt:lpstr>PowerPoint 演示文稿</vt:lpstr>
      <vt:lpstr>关系性质的证明方法</vt:lpstr>
      <vt:lpstr>关系性质的证明方法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Amy</dc:creator>
  <cp:lastModifiedBy>mailtolei@163.com</cp:lastModifiedBy>
  <cp:revision>553</cp:revision>
  <dcterms:created xsi:type="dcterms:W3CDTF">2007-11-19T20:33:53Z</dcterms:created>
  <dcterms:modified xsi:type="dcterms:W3CDTF">2023-11-14T02:18:43Z</dcterms:modified>
</cp:coreProperties>
</file>